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8"/>
  </p:notesMasterIdLst>
  <p:handoutMasterIdLst>
    <p:handoutMasterId r:id="rId79"/>
  </p:handoutMasterIdLst>
  <p:sldIdLst>
    <p:sldId id="256" r:id="rId2"/>
    <p:sldId id="704" r:id="rId3"/>
    <p:sldId id="759" r:id="rId4"/>
    <p:sldId id="780" r:id="rId5"/>
    <p:sldId id="868" r:id="rId6"/>
    <p:sldId id="785" r:id="rId7"/>
    <p:sldId id="866" r:id="rId8"/>
    <p:sldId id="788" r:id="rId9"/>
    <p:sldId id="873" r:id="rId10"/>
    <p:sldId id="872" r:id="rId11"/>
    <p:sldId id="874" r:id="rId12"/>
    <p:sldId id="875" r:id="rId13"/>
    <p:sldId id="876" r:id="rId14"/>
    <p:sldId id="877" r:id="rId15"/>
    <p:sldId id="878" r:id="rId16"/>
    <p:sldId id="879" r:id="rId17"/>
    <p:sldId id="880" r:id="rId18"/>
    <p:sldId id="881" r:id="rId19"/>
    <p:sldId id="882" r:id="rId20"/>
    <p:sldId id="884" r:id="rId21"/>
    <p:sldId id="886" r:id="rId22"/>
    <p:sldId id="899" r:id="rId23"/>
    <p:sldId id="887" r:id="rId24"/>
    <p:sldId id="888" r:id="rId25"/>
    <p:sldId id="889" r:id="rId26"/>
    <p:sldId id="902" r:id="rId27"/>
    <p:sldId id="890" r:id="rId28"/>
    <p:sldId id="891" r:id="rId29"/>
    <p:sldId id="903" r:id="rId30"/>
    <p:sldId id="892" r:id="rId31"/>
    <p:sldId id="904" r:id="rId32"/>
    <p:sldId id="893" r:id="rId33"/>
    <p:sldId id="905" r:id="rId34"/>
    <p:sldId id="894" r:id="rId35"/>
    <p:sldId id="895" r:id="rId36"/>
    <p:sldId id="901" r:id="rId37"/>
    <p:sldId id="896" r:id="rId38"/>
    <p:sldId id="898" r:id="rId39"/>
    <p:sldId id="906" r:id="rId40"/>
    <p:sldId id="907" r:id="rId41"/>
    <p:sldId id="908" r:id="rId42"/>
    <p:sldId id="909" r:id="rId43"/>
    <p:sldId id="910" r:id="rId44"/>
    <p:sldId id="911" r:id="rId45"/>
    <p:sldId id="912" r:id="rId46"/>
    <p:sldId id="913" r:id="rId47"/>
    <p:sldId id="915" r:id="rId48"/>
    <p:sldId id="916" r:id="rId49"/>
    <p:sldId id="917" r:id="rId50"/>
    <p:sldId id="919" r:id="rId51"/>
    <p:sldId id="920" r:id="rId52"/>
    <p:sldId id="921" r:id="rId53"/>
    <p:sldId id="922" r:id="rId54"/>
    <p:sldId id="918" r:id="rId55"/>
    <p:sldId id="923" r:id="rId56"/>
    <p:sldId id="924" r:id="rId57"/>
    <p:sldId id="928" r:id="rId58"/>
    <p:sldId id="929" r:id="rId59"/>
    <p:sldId id="930" r:id="rId60"/>
    <p:sldId id="931" r:id="rId61"/>
    <p:sldId id="932" r:id="rId62"/>
    <p:sldId id="933" r:id="rId63"/>
    <p:sldId id="935" r:id="rId64"/>
    <p:sldId id="936" r:id="rId65"/>
    <p:sldId id="937" r:id="rId66"/>
    <p:sldId id="938" r:id="rId67"/>
    <p:sldId id="939" r:id="rId68"/>
    <p:sldId id="941" r:id="rId69"/>
    <p:sldId id="942" r:id="rId70"/>
    <p:sldId id="943" r:id="rId71"/>
    <p:sldId id="945" r:id="rId72"/>
    <p:sldId id="946" r:id="rId73"/>
    <p:sldId id="947" r:id="rId74"/>
    <p:sldId id="948" r:id="rId75"/>
    <p:sldId id="949" r:id="rId76"/>
    <p:sldId id="865" r:id="rId7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66"/>
    <a:srgbClr val="0091C4"/>
    <a:srgbClr val="00A4DE"/>
    <a:srgbClr val="008BBC"/>
    <a:srgbClr val="0088B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847" autoAdjust="0"/>
    <p:restoredTop sz="94216" autoAdjust="0"/>
  </p:normalViewPr>
  <p:slideViewPr>
    <p:cSldViewPr>
      <p:cViewPr>
        <p:scale>
          <a:sx n="70" d="100"/>
          <a:sy n="70" d="100"/>
        </p:scale>
        <p:origin x="-54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5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r>
              <a:rPr lang="en-US" smtClean="0"/>
              <a:t>5/25/2018</a:t>
            </a:r>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436EAE7C-F491-4D23-9CC9-F6C9A2E687BA}" type="slidenum">
              <a:rPr lang="en-US"/>
              <a:pPr>
                <a:defRPr/>
              </a:pPr>
              <a:t>‹#›</a:t>
            </a:fld>
            <a:endParaRPr lang="en-US"/>
          </a:p>
        </p:txBody>
      </p:sp>
    </p:spTree>
    <p:extLst>
      <p:ext uri="{BB962C8B-B14F-4D97-AF65-F5344CB8AC3E}">
        <p14:creationId xmlns:p14="http://schemas.microsoft.com/office/powerpoint/2010/main" xmlns="" val="85844946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r>
              <a:rPr lang="en-US" smtClean="0"/>
              <a:t>5/25/2018</a:t>
            </a:r>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290BB924-83FF-402A-AFC6-CE1C1F69D530}" type="slidenum">
              <a:rPr lang="en-US"/>
              <a:pPr>
                <a:defRPr/>
              </a:pPr>
              <a:t>‹#›</a:t>
            </a:fld>
            <a:endParaRPr lang="en-US"/>
          </a:p>
        </p:txBody>
      </p:sp>
    </p:spTree>
    <p:extLst>
      <p:ext uri="{BB962C8B-B14F-4D97-AF65-F5344CB8AC3E}">
        <p14:creationId xmlns:p14="http://schemas.microsoft.com/office/powerpoint/2010/main" xmlns="" val="128820883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AD0759F-AF48-4A03-83F2-B7D5ABA65BB2}" type="datetime1">
              <a:rPr lang="en-US" smtClean="0"/>
              <a:pPr>
                <a:defRPr/>
              </a:pPr>
              <a:t>5/31/2024</a:t>
            </a:fld>
            <a:endParaRPr lang="en-US"/>
          </a:p>
        </p:txBody>
      </p:sp>
      <p:sp>
        <p:nvSpPr>
          <p:cNvPr id="5" name="Footer Placeholder 4"/>
          <p:cNvSpPr>
            <a:spLocks noGrp="1"/>
          </p:cNvSpPr>
          <p:nvPr>
            <p:ph type="ftr" sz="quarter" idx="11"/>
          </p:nvPr>
        </p:nvSpPr>
        <p:spPr/>
        <p:txBody>
          <a:bodyPr/>
          <a:lstStyle/>
          <a:p>
            <a:pPr>
              <a:defRPr/>
            </a:pPr>
            <a:r>
              <a:rPr lang="en-US" smtClean="0"/>
              <a:t>SNIST/BT/Ravindra/IPR-5</a:t>
            </a:r>
            <a:endParaRPr lang="en-US"/>
          </a:p>
        </p:txBody>
      </p:sp>
      <p:sp>
        <p:nvSpPr>
          <p:cNvPr id="6" name="Slide Number Placeholder 5"/>
          <p:cNvSpPr>
            <a:spLocks noGrp="1"/>
          </p:cNvSpPr>
          <p:nvPr>
            <p:ph type="sldNum" sz="quarter" idx="12"/>
          </p:nvPr>
        </p:nvSpPr>
        <p:spPr/>
        <p:txBody>
          <a:bodyPr/>
          <a:lstStyle/>
          <a:p>
            <a:pPr>
              <a:defRPr/>
            </a:pPr>
            <a:fld id="{6B6F0E7A-74B9-4104-9E08-2DD85BC61E62}"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0E6713C-2BA4-4208-AFB2-B89CA6F6D8E0}" type="datetime1">
              <a:rPr lang="en-US" smtClean="0"/>
              <a:pPr>
                <a:defRPr/>
              </a:pPr>
              <a:t>5/31/2024</a:t>
            </a:fld>
            <a:endParaRPr lang="en-US"/>
          </a:p>
        </p:txBody>
      </p:sp>
      <p:sp>
        <p:nvSpPr>
          <p:cNvPr id="5" name="Footer Placeholder 4"/>
          <p:cNvSpPr>
            <a:spLocks noGrp="1"/>
          </p:cNvSpPr>
          <p:nvPr>
            <p:ph type="ftr" sz="quarter" idx="11"/>
          </p:nvPr>
        </p:nvSpPr>
        <p:spPr/>
        <p:txBody>
          <a:bodyPr/>
          <a:lstStyle/>
          <a:p>
            <a:pPr>
              <a:defRPr/>
            </a:pPr>
            <a:r>
              <a:rPr lang="en-US" smtClean="0"/>
              <a:t>SNIST/BT/Ravindra/IPR-5</a:t>
            </a:r>
            <a:endParaRPr lang="en-US"/>
          </a:p>
        </p:txBody>
      </p:sp>
      <p:sp>
        <p:nvSpPr>
          <p:cNvPr id="6" name="Slide Number Placeholder 5"/>
          <p:cNvSpPr>
            <a:spLocks noGrp="1"/>
          </p:cNvSpPr>
          <p:nvPr>
            <p:ph type="sldNum" sz="quarter" idx="12"/>
          </p:nvPr>
        </p:nvSpPr>
        <p:spPr/>
        <p:txBody>
          <a:bodyPr/>
          <a:lstStyle/>
          <a:p>
            <a:pPr>
              <a:defRPr/>
            </a:pPr>
            <a:fld id="{6E5A0ECE-0214-476A-80AE-D0C2414A4824}"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2C778AEE-CEFB-4B36-AD7D-C568560E876F}" type="datetime1">
              <a:rPr lang="en-US" smtClean="0"/>
              <a:pPr>
                <a:defRPr/>
              </a:pPr>
              <a:t>5/31/2024</a:t>
            </a:fld>
            <a:endParaRPr lang="en-US"/>
          </a:p>
        </p:txBody>
      </p:sp>
      <p:sp>
        <p:nvSpPr>
          <p:cNvPr id="5" name="Footer Placeholder 4"/>
          <p:cNvSpPr>
            <a:spLocks noGrp="1"/>
          </p:cNvSpPr>
          <p:nvPr>
            <p:ph type="ftr" sz="quarter" idx="11"/>
          </p:nvPr>
        </p:nvSpPr>
        <p:spPr/>
        <p:txBody>
          <a:bodyPr/>
          <a:lstStyle/>
          <a:p>
            <a:pPr>
              <a:defRPr/>
            </a:pPr>
            <a:r>
              <a:rPr lang="en-US" smtClean="0"/>
              <a:t>SNIST/BT/Ravindra/IPR-5</a:t>
            </a:r>
            <a:endParaRPr lang="en-US"/>
          </a:p>
        </p:txBody>
      </p:sp>
      <p:sp>
        <p:nvSpPr>
          <p:cNvPr id="6" name="Slide Number Placeholder 5"/>
          <p:cNvSpPr>
            <a:spLocks noGrp="1"/>
          </p:cNvSpPr>
          <p:nvPr>
            <p:ph type="sldNum" sz="quarter" idx="12"/>
          </p:nvPr>
        </p:nvSpPr>
        <p:spPr/>
        <p:txBody>
          <a:bodyPr/>
          <a:lstStyle/>
          <a:p>
            <a:pPr>
              <a:defRPr/>
            </a:pPr>
            <a:fld id="{D8960301-5C02-455D-AAB7-58F40AEDCAF8}"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73510A3-44D8-4FDB-A69B-BF8E1A828E3E}" type="datetime1">
              <a:rPr lang="en-US" smtClean="0"/>
              <a:pPr>
                <a:defRPr/>
              </a:pPr>
              <a:t>5/31/2024</a:t>
            </a:fld>
            <a:endParaRPr lang="en-US"/>
          </a:p>
        </p:txBody>
      </p:sp>
      <p:sp>
        <p:nvSpPr>
          <p:cNvPr id="5" name="Footer Placeholder 4"/>
          <p:cNvSpPr>
            <a:spLocks noGrp="1"/>
          </p:cNvSpPr>
          <p:nvPr>
            <p:ph type="ftr" sz="quarter" idx="11"/>
          </p:nvPr>
        </p:nvSpPr>
        <p:spPr/>
        <p:txBody>
          <a:bodyPr/>
          <a:lstStyle/>
          <a:p>
            <a:pPr>
              <a:defRPr/>
            </a:pPr>
            <a:r>
              <a:rPr lang="en-US" smtClean="0"/>
              <a:t>SNIST/BT/Ravindra/IPR-5</a:t>
            </a:r>
            <a:endParaRPr lang="en-US"/>
          </a:p>
        </p:txBody>
      </p:sp>
      <p:sp>
        <p:nvSpPr>
          <p:cNvPr id="6" name="Slide Number Placeholder 5"/>
          <p:cNvSpPr>
            <a:spLocks noGrp="1"/>
          </p:cNvSpPr>
          <p:nvPr>
            <p:ph type="sldNum" sz="quarter" idx="12"/>
          </p:nvPr>
        </p:nvSpPr>
        <p:spPr/>
        <p:txBody>
          <a:bodyPr/>
          <a:lstStyle/>
          <a:p>
            <a:pPr>
              <a:defRPr/>
            </a:pPr>
            <a:fld id="{515712E1-7156-41BD-B554-C6FA83B2F84E}"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5C921BA8-4B4B-4178-98E0-097457E09E25}" type="datetime1">
              <a:rPr lang="en-US" smtClean="0"/>
              <a:pPr>
                <a:defRPr/>
              </a:pPr>
              <a:t>5/31/2024</a:t>
            </a:fld>
            <a:endParaRPr lang="en-US"/>
          </a:p>
        </p:txBody>
      </p:sp>
      <p:sp>
        <p:nvSpPr>
          <p:cNvPr id="5" name="Footer Placeholder 4"/>
          <p:cNvSpPr>
            <a:spLocks noGrp="1"/>
          </p:cNvSpPr>
          <p:nvPr>
            <p:ph type="ftr" sz="quarter" idx="11"/>
          </p:nvPr>
        </p:nvSpPr>
        <p:spPr/>
        <p:txBody>
          <a:bodyPr/>
          <a:lstStyle/>
          <a:p>
            <a:pPr>
              <a:defRPr/>
            </a:pPr>
            <a:r>
              <a:rPr lang="en-US" smtClean="0"/>
              <a:t>SNIST/BT/Ravindra/IPR-5</a:t>
            </a:r>
            <a:endParaRPr lang="en-US"/>
          </a:p>
        </p:txBody>
      </p:sp>
      <p:sp>
        <p:nvSpPr>
          <p:cNvPr id="6" name="Slide Number Placeholder 5"/>
          <p:cNvSpPr>
            <a:spLocks noGrp="1"/>
          </p:cNvSpPr>
          <p:nvPr>
            <p:ph type="sldNum" sz="quarter" idx="12"/>
          </p:nvPr>
        </p:nvSpPr>
        <p:spPr/>
        <p:txBody>
          <a:bodyPr/>
          <a:lstStyle/>
          <a:p>
            <a:pPr>
              <a:defRPr/>
            </a:pPr>
            <a:fld id="{583EDBC6-2D70-4354-B65D-3DA8A3DB9728}"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4198EF2D-4766-4A72-85CA-E36B6E55DEB6}" type="datetime1">
              <a:rPr lang="en-US" smtClean="0"/>
              <a:pPr>
                <a:defRPr/>
              </a:pPr>
              <a:t>5/31/2024</a:t>
            </a:fld>
            <a:endParaRPr lang="en-US"/>
          </a:p>
        </p:txBody>
      </p:sp>
      <p:sp>
        <p:nvSpPr>
          <p:cNvPr id="6" name="Footer Placeholder 5"/>
          <p:cNvSpPr>
            <a:spLocks noGrp="1"/>
          </p:cNvSpPr>
          <p:nvPr>
            <p:ph type="ftr" sz="quarter" idx="11"/>
          </p:nvPr>
        </p:nvSpPr>
        <p:spPr/>
        <p:txBody>
          <a:bodyPr/>
          <a:lstStyle/>
          <a:p>
            <a:pPr>
              <a:defRPr/>
            </a:pPr>
            <a:r>
              <a:rPr lang="en-US" smtClean="0"/>
              <a:t>SNIST/BT/Ravindra/IPR-5</a:t>
            </a:r>
            <a:endParaRPr lang="en-US"/>
          </a:p>
        </p:txBody>
      </p:sp>
      <p:sp>
        <p:nvSpPr>
          <p:cNvPr id="7" name="Slide Number Placeholder 6"/>
          <p:cNvSpPr>
            <a:spLocks noGrp="1"/>
          </p:cNvSpPr>
          <p:nvPr>
            <p:ph type="sldNum" sz="quarter" idx="12"/>
          </p:nvPr>
        </p:nvSpPr>
        <p:spPr/>
        <p:txBody>
          <a:bodyPr/>
          <a:lstStyle/>
          <a:p>
            <a:pPr>
              <a:defRPr/>
            </a:pPr>
            <a:fld id="{80BB427A-30BC-4D3F-891B-0D44DD3A402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C7A95B44-464D-4A95-86FD-FB64E03BB18B}" type="datetime1">
              <a:rPr lang="en-US" smtClean="0"/>
              <a:pPr>
                <a:defRPr/>
              </a:pPr>
              <a:t>5/31/2024</a:t>
            </a:fld>
            <a:endParaRPr lang="en-US"/>
          </a:p>
        </p:txBody>
      </p:sp>
      <p:sp>
        <p:nvSpPr>
          <p:cNvPr id="8" name="Footer Placeholder 7"/>
          <p:cNvSpPr>
            <a:spLocks noGrp="1"/>
          </p:cNvSpPr>
          <p:nvPr>
            <p:ph type="ftr" sz="quarter" idx="11"/>
          </p:nvPr>
        </p:nvSpPr>
        <p:spPr/>
        <p:txBody>
          <a:bodyPr/>
          <a:lstStyle/>
          <a:p>
            <a:pPr>
              <a:defRPr/>
            </a:pPr>
            <a:r>
              <a:rPr lang="en-US" smtClean="0"/>
              <a:t>SNIST/BT/Ravindra/IPR-5</a:t>
            </a:r>
            <a:endParaRPr lang="en-US"/>
          </a:p>
        </p:txBody>
      </p:sp>
      <p:sp>
        <p:nvSpPr>
          <p:cNvPr id="9" name="Slide Number Placeholder 8"/>
          <p:cNvSpPr>
            <a:spLocks noGrp="1"/>
          </p:cNvSpPr>
          <p:nvPr>
            <p:ph type="sldNum" sz="quarter" idx="12"/>
          </p:nvPr>
        </p:nvSpPr>
        <p:spPr/>
        <p:txBody>
          <a:bodyPr/>
          <a:lstStyle/>
          <a:p>
            <a:pPr>
              <a:defRPr/>
            </a:pPr>
            <a:fld id="{EEC98A2D-6137-487D-AF80-58A475154F3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609A5BA-3048-4605-BBEE-1202010B3FDA}" type="datetime1">
              <a:rPr lang="en-US" smtClean="0"/>
              <a:pPr>
                <a:defRPr/>
              </a:pPr>
              <a:t>5/31/2024</a:t>
            </a:fld>
            <a:endParaRPr lang="en-US"/>
          </a:p>
        </p:txBody>
      </p:sp>
      <p:sp>
        <p:nvSpPr>
          <p:cNvPr id="4" name="Footer Placeholder 3"/>
          <p:cNvSpPr>
            <a:spLocks noGrp="1"/>
          </p:cNvSpPr>
          <p:nvPr>
            <p:ph type="ftr" sz="quarter" idx="11"/>
          </p:nvPr>
        </p:nvSpPr>
        <p:spPr/>
        <p:txBody>
          <a:bodyPr/>
          <a:lstStyle/>
          <a:p>
            <a:pPr>
              <a:defRPr/>
            </a:pPr>
            <a:r>
              <a:rPr lang="en-US" smtClean="0"/>
              <a:t>SNIST/BT/Ravindra/IPR-5</a:t>
            </a:r>
            <a:endParaRPr lang="en-US"/>
          </a:p>
        </p:txBody>
      </p:sp>
      <p:sp>
        <p:nvSpPr>
          <p:cNvPr id="5" name="Slide Number Placeholder 4"/>
          <p:cNvSpPr>
            <a:spLocks noGrp="1"/>
          </p:cNvSpPr>
          <p:nvPr>
            <p:ph type="sldNum" sz="quarter" idx="12"/>
          </p:nvPr>
        </p:nvSpPr>
        <p:spPr/>
        <p:txBody>
          <a:bodyPr/>
          <a:lstStyle/>
          <a:p>
            <a:pPr>
              <a:defRPr/>
            </a:pPr>
            <a:fld id="{C0DFEAFC-6061-45AB-9C46-8E054562E5DB}"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7D7ADA1-0C5A-4050-AD8C-9681C3E7731C}" type="datetime1">
              <a:rPr lang="en-US" smtClean="0"/>
              <a:pPr>
                <a:defRPr/>
              </a:pPr>
              <a:t>5/31/2024</a:t>
            </a:fld>
            <a:endParaRPr lang="en-US"/>
          </a:p>
        </p:txBody>
      </p:sp>
      <p:sp>
        <p:nvSpPr>
          <p:cNvPr id="3" name="Footer Placeholder 2"/>
          <p:cNvSpPr>
            <a:spLocks noGrp="1"/>
          </p:cNvSpPr>
          <p:nvPr>
            <p:ph type="ftr" sz="quarter" idx="11"/>
          </p:nvPr>
        </p:nvSpPr>
        <p:spPr/>
        <p:txBody>
          <a:bodyPr/>
          <a:lstStyle/>
          <a:p>
            <a:pPr>
              <a:defRPr/>
            </a:pPr>
            <a:r>
              <a:rPr lang="en-US" smtClean="0"/>
              <a:t>SNIST/BT/Ravindra/IPR-5</a:t>
            </a:r>
            <a:endParaRPr lang="en-US"/>
          </a:p>
        </p:txBody>
      </p:sp>
      <p:sp>
        <p:nvSpPr>
          <p:cNvPr id="4" name="Slide Number Placeholder 3"/>
          <p:cNvSpPr>
            <a:spLocks noGrp="1"/>
          </p:cNvSpPr>
          <p:nvPr>
            <p:ph type="sldNum" sz="quarter" idx="12"/>
          </p:nvPr>
        </p:nvSpPr>
        <p:spPr/>
        <p:txBody>
          <a:bodyPr/>
          <a:lstStyle/>
          <a:p>
            <a:pPr>
              <a:defRPr/>
            </a:pPr>
            <a:fld id="{318E2DFC-155D-46F1-94F5-3992C1D979A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F9366EEA-8DCE-40D7-9141-EF296BF4E994}" type="datetime1">
              <a:rPr lang="en-US" smtClean="0"/>
              <a:pPr>
                <a:defRPr/>
              </a:pPr>
              <a:t>5/31/2024</a:t>
            </a:fld>
            <a:endParaRPr lang="en-US"/>
          </a:p>
        </p:txBody>
      </p:sp>
      <p:sp>
        <p:nvSpPr>
          <p:cNvPr id="6" name="Footer Placeholder 5"/>
          <p:cNvSpPr>
            <a:spLocks noGrp="1"/>
          </p:cNvSpPr>
          <p:nvPr>
            <p:ph type="ftr" sz="quarter" idx="11"/>
          </p:nvPr>
        </p:nvSpPr>
        <p:spPr/>
        <p:txBody>
          <a:bodyPr/>
          <a:lstStyle/>
          <a:p>
            <a:pPr>
              <a:defRPr/>
            </a:pPr>
            <a:r>
              <a:rPr lang="en-US" smtClean="0"/>
              <a:t>SNIST/BT/Ravindra/IPR-5</a:t>
            </a:r>
            <a:endParaRPr lang="en-US"/>
          </a:p>
        </p:txBody>
      </p:sp>
      <p:sp>
        <p:nvSpPr>
          <p:cNvPr id="7" name="Slide Number Placeholder 6"/>
          <p:cNvSpPr>
            <a:spLocks noGrp="1"/>
          </p:cNvSpPr>
          <p:nvPr>
            <p:ph type="sldNum" sz="quarter" idx="12"/>
          </p:nvPr>
        </p:nvSpPr>
        <p:spPr/>
        <p:txBody>
          <a:bodyPr/>
          <a:lstStyle/>
          <a:p>
            <a:pPr>
              <a:defRPr/>
            </a:pPr>
            <a:fld id="{801D70C1-6BC0-488D-A8FE-2932C6B188A0}"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97B8967-E9C1-4F3A-A2EB-DFAE7BFDA827}" type="datetime1">
              <a:rPr lang="en-US" smtClean="0"/>
              <a:pPr>
                <a:defRPr/>
              </a:pPr>
              <a:t>5/31/2024</a:t>
            </a:fld>
            <a:endParaRPr lang="en-US"/>
          </a:p>
        </p:txBody>
      </p:sp>
      <p:sp>
        <p:nvSpPr>
          <p:cNvPr id="6" name="Footer Placeholder 5"/>
          <p:cNvSpPr>
            <a:spLocks noGrp="1"/>
          </p:cNvSpPr>
          <p:nvPr>
            <p:ph type="ftr" sz="quarter" idx="11"/>
          </p:nvPr>
        </p:nvSpPr>
        <p:spPr/>
        <p:txBody>
          <a:bodyPr/>
          <a:lstStyle/>
          <a:p>
            <a:pPr>
              <a:defRPr/>
            </a:pPr>
            <a:r>
              <a:rPr lang="en-US" smtClean="0"/>
              <a:t>SNIST/BT/Ravindra/IPR-5</a:t>
            </a:r>
            <a:endParaRPr lang="en-US"/>
          </a:p>
        </p:txBody>
      </p:sp>
      <p:sp>
        <p:nvSpPr>
          <p:cNvPr id="7" name="Slide Number Placeholder 6"/>
          <p:cNvSpPr>
            <a:spLocks noGrp="1"/>
          </p:cNvSpPr>
          <p:nvPr>
            <p:ph type="sldNum" sz="quarter" idx="12"/>
          </p:nvPr>
        </p:nvSpPr>
        <p:spPr/>
        <p:txBody>
          <a:bodyPr/>
          <a:lstStyle/>
          <a:p>
            <a:pPr>
              <a:defRPr/>
            </a:pPr>
            <a:fld id="{5CE6A6F4-9726-425C-9DE9-75DA21EA76AF}"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4884F655-4ECC-49DF-8503-F6EF0DBCE605}" type="datetime1">
              <a:rPr lang="en-US" smtClean="0"/>
              <a:pPr>
                <a:defRPr/>
              </a:pPr>
              <a:t>5/31/2024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SNIST/BT/Ravindra/IPR-5</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683341F-C07A-494C-9ACE-BB183F5EB5E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6.bin"/><Relationship Id="rId4" Type="http://schemas.openxmlformats.org/officeDocument/2006/relationships/image" Target="../media/image27.jpe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6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9.bin"/><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1.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4.bin"/><Relationship Id="rId5" Type="http://schemas.openxmlformats.org/officeDocument/2006/relationships/oleObject" Target="../embeddings/oleObject23.bin"/><Relationship Id="rId4" Type="http://schemas.openxmlformats.org/officeDocument/2006/relationships/oleObject" Target="../embeddings/oleObject22.bin"/></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8001000" cy="4193683"/>
          </a:xfrm>
        </p:spPr>
        <p:txBody>
          <a:bodyPr>
            <a:noAutofit/>
          </a:bodyPr>
          <a:lstStyle/>
          <a:p>
            <a:pPr algn="ctr" eaLnBrk="1" fontAlgn="auto" hangingPunct="1">
              <a:lnSpc>
                <a:spcPct val="100000"/>
              </a:lnSpc>
              <a:spcAft>
                <a:spcPts val="0"/>
              </a:spcAft>
              <a:defRPr/>
            </a:pPr>
            <a:r>
              <a:rPr lang="en-US" sz="4000" b="1" dirty="0" smtClean="0">
                <a:solidFill>
                  <a:srgbClr val="C00000"/>
                </a:solidFill>
                <a:latin typeface="Times New Roman" panose="02020603050405020304" pitchFamily="18" charset="0"/>
                <a:cs typeface="Times New Roman" panose="02020603050405020304" pitchFamily="18" charset="0"/>
              </a:rPr>
              <a:t/>
            </a:r>
            <a:br>
              <a:rPr lang="en-US" sz="4000" b="1" dirty="0" smtClean="0">
                <a:solidFill>
                  <a:srgbClr val="C00000"/>
                </a:solidFill>
                <a:latin typeface="Times New Roman" panose="02020603050405020304" pitchFamily="18" charset="0"/>
                <a:cs typeface="Times New Roman" panose="02020603050405020304" pitchFamily="18" charset="0"/>
              </a:rPr>
            </a:br>
            <a:r>
              <a:rPr lang="en-US" sz="4000" b="1" dirty="0">
                <a:solidFill>
                  <a:srgbClr val="C00000"/>
                </a:solidFill>
                <a:latin typeface="Times New Roman" panose="02020603050405020304" pitchFamily="18" charset="0"/>
                <a:cs typeface="Times New Roman" panose="02020603050405020304" pitchFamily="18" charset="0"/>
              </a:rPr>
              <a:t/>
            </a:r>
            <a:br>
              <a:rPr lang="en-US" sz="4000" b="1" dirty="0">
                <a:solidFill>
                  <a:srgbClr val="C00000"/>
                </a:solidFill>
                <a:latin typeface="Times New Roman" panose="02020603050405020304" pitchFamily="18" charset="0"/>
                <a:cs typeface="Times New Roman" panose="02020603050405020304" pitchFamily="18" charset="0"/>
              </a:rPr>
            </a:br>
            <a:r>
              <a:rPr lang="en-US" sz="4000" b="1" dirty="0" smtClean="0">
                <a:solidFill>
                  <a:srgbClr val="C00000"/>
                </a:solidFill>
                <a:latin typeface="Times New Roman" panose="02020603050405020304" pitchFamily="18" charset="0"/>
                <a:cs typeface="Times New Roman" panose="02020603050405020304" pitchFamily="18" charset="0"/>
              </a:rPr>
              <a:t/>
            </a:r>
            <a:br>
              <a:rPr lang="en-US" sz="4000" b="1" dirty="0" smtClean="0">
                <a:solidFill>
                  <a:srgbClr val="C00000"/>
                </a:solidFill>
                <a:latin typeface="Times New Roman" panose="02020603050405020304" pitchFamily="18" charset="0"/>
                <a:cs typeface="Times New Roman" panose="02020603050405020304" pitchFamily="18" charset="0"/>
              </a:rPr>
            </a:br>
            <a:r>
              <a:rPr lang="en-US" sz="4000" b="1" dirty="0">
                <a:solidFill>
                  <a:srgbClr val="C00000"/>
                </a:solidFill>
                <a:latin typeface="Times New Roman" panose="02020603050405020304" pitchFamily="18" charset="0"/>
                <a:cs typeface="Times New Roman" panose="02020603050405020304" pitchFamily="18" charset="0"/>
              </a:rPr>
              <a:t/>
            </a:r>
            <a:br>
              <a:rPr lang="en-US" sz="4000" b="1" dirty="0">
                <a:solidFill>
                  <a:srgbClr val="C00000"/>
                </a:solidFill>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Elements of Electrical and Electronics Engineering (7AC48)</a:t>
            </a:r>
            <a:br>
              <a:rPr lang="en-US" sz="4000" b="1" dirty="0" smtClean="0">
                <a:latin typeface="Times New Roman" panose="02020603050405020304" pitchFamily="18" charset="0"/>
                <a:cs typeface="Times New Roman" panose="02020603050405020304" pitchFamily="18" charset="0"/>
              </a:rPr>
            </a:br>
            <a:r>
              <a:rPr lang="en-US" sz="4000" b="1" dirty="0" smtClean="0">
                <a:latin typeface="Times New Roman" panose="02020603050405020304" pitchFamily="18" charset="0"/>
                <a:cs typeface="Times New Roman" panose="02020603050405020304" pitchFamily="18" charset="0"/>
              </a:rPr>
              <a:t/>
            </a:r>
            <a:br>
              <a:rPr lang="en-US" sz="4000" b="1" dirty="0" smtClean="0">
                <a:latin typeface="Times New Roman" panose="02020603050405020304" pitchFamily="18" charset="0"/>
                <a:cs typeface="Times New Roman" panose="02020603050405020304" pitchFamily="18" charset="0"/>
              </a:rPr>
            </a:br>
            <a:r>
              <a:rPr lang="en-US" sz="4000" b="1" dirty="0" smtClean="0">
                <a:solidFill>
                  <a:srgbClr val="C00000"/>
                </a:solidFill>
                <a:latin typeface="Times New Roman" panose="02020603050405020304" pitchFamily="18" charset="0"/>
                <a:cs typeface="Times New Roman" panose="02020603050405020304" pitchFamily="18" charset="0"/>
              </a:rPr>
              <a:t>UNIT-III: </a:t>
            </a:r>
            <a:r>
              <a:rPr lang="en-US" sz="4000" b="1" dirty="0" smtClean="0">
                <a:solidFill>
                  <a:srgbClr val="000066"/>
                </a:solidFill>
                <a:latin typeface="Times New Roman" panose="02020603050405020304" pitchFamily="18" charset="0"/>
                <a:cs typeface="Times New Roman" panose="02020603050405020304" pitchFamily="18" charset="0"/>
              </a:rPr>
              <a:t>Induction Motors and Instruments</a:t>
            </a:r>
            <a:r>
              <a:rPr lang="en-US" sz="5400" b="1" dirty="0" smtClean="0">
                <a:solidFill>
                  <a:srgbClr val="C00000"/>
                </a:solidFill>
                <a:latin typeface="Times New Roman" panose="02020603050405020304" pitchFamily="18" charset="0"/>
                <a:cs typeface="Times New Roman" panose="02020603050405020304" pitchFamily="18" charset="0"/>
              </a:rPr>
              <a:t/>
            </a:r>
            <a:br>
              <a:rPr lang="en-US" sz="5400" b="1" dirty="0" smtClean="0">
                <a:solidFill>
                  <a:srgbClr val="C00000"/>
                </a:solidFill>
                <a:latin typeface="Times New Roman" panose="02020603050405020304" pitchFamily="18" charset="0"/>
                <a:cs typeface="Times New Roman" panose="02020603050405020304" pitchFamily="18" charset="0"/>
              </a:rPr>
            </a:br>
            <a:endParaRPr lang="en-US" sz="5400" b="1" dirty="0">
              <a:solidFill>
                <a:srgbClr val="C00000"/>
              </a:solidFill>
              <a:latin typeface="Times New Roman" panose="02020603050405020304" pitchFamily="18" charset="0"/>
              <a:cs typeface="Times New Roman" panose="02020603050405020304" pitchFamily="18" charset="0"/>
            </a:endParaRPr>
          </a:p>
        </p:txBody>
      </p:sp>
      <p:sp>
        <p:nvSpPr>
          <p:cNvPr id="7171" name="Subtitle 2"/>
          <p:cNvSpPr>
            <a:spLocks noGrp="1"/>
          </p:cNvSpPr>
          <p:nvPr>
            <p:ph type="subTitle" idx="1"/>
          </p:nvPr>
        </p:nvSpPr>
        <p:spPr>
          <a:xfrm>
            <a:off x="2133600" y="4724400"/>
            <a:ext cx="5638800" cy="1756356"/>
          </a:xfrm>
        </p:spPr>
        <p:txBody>
          <a:bodyPr>
            <a:noAutofit/>
          </a:bodyPr>
          <a:lstStyle/>
          <a:p>
            <a:pPr algn="ctr" eaLnBrk="1" hangingPunct="1">
              <a:defRPr/>
            </a:pPr>
            <a:r>
              <a:rPr lang="en-US" sz="2600" b="1" dirty="0" smtClean="0">
                <a:latin typeface="Times New Roman" panose="02020603050405020304" pitchFamily="18" charset="0"/>
                <a:cs typeface="Times New Roman" panose="02020603050405020304" pitchFamily="18" charset="0"/>
              </a:rPr>
              <a:t>By</a:t>
            </a:r>
          </a:p>
          <a:p>
            <a:pPr algn="ctr" eaLnBrk="1" hangingPunct="1">
              <a:defRPr/>
            </a:pPr>
            <a:r>
              <a:rPr lang="en-US" sz="2600" b="1" dirty="0" smtClean="0">
                <a:latin typeface="Times New Roman" panose="02020603050405020304" pitchFamily="18" charset="0"/>
                <a:cs typeface="Times New Roman" panose="02020603050405020304" pitchFamily="18" charset="0"/>
              </a:rPr>
              <a:t>Dr. G. Ramesh (Mob:9182516594)</a:t>
            </a:r>
          </a:p>
          <a:p>
            <a:pPr algn="ctr" eaLnBrk="1" hangingPunct="1">
              <a:defRPr/>
            </a:pPr>
            <a:r>
              <a:rPr lang="en-US" sz="2600" b="1" dirty="0" smtClean="0">
                <a:latin typeface="Times New Roman" panose="02020603050405020304" pitchFamily="18" charset="0"/>
                <a:cs typeface="Times New Roman" panose="02020603050405020304" pitchFamily="18" charset="0"/>
              </a:rPr>
              <a:t>Associate Professor, Dept. of EEE</a:t>
            </a:r>
            <a:r>
              <a:rPr lang="en-US" sz="2600" b="1" dirty="0" smtClean="0">
                <a:solidFill>
                  <a:srgbClr val="000066"/>
                </a:solidFill>
                <a:latin typeface="Times New Roman" panose="02020603050405020304" pitchFamily="18" charset="0"/>
                <a:cs typeface="Times New Roman" panose="02020603050405020304" pitchFamily="18" charset="0"/>
              </a:rPr>
              <a:t> </a:t>
            </a:r>
          </a:p>
          <a:p>
            <a:pPr algn="ctr" eaLnBrk="1" hangingPunct="1">
              <a:defRPr/>
            </a:pPr>
            <a:endParaRPr lang="en-US" sz="2600" b="1" dirty="0" smtClean="0">
              <a:latin typeface="Times New Roman" panose="02020603050405020304" pitchFamily="18" charset="0"/>
              <a:cs typeface="Times New Roman" panose="02020603050405020304" pitchFamily="18" charset="0"/>
            </a:endParaRPr>
          </a:p>
        </p:txBody>
      </p:sp>
      <p:pic>
        <p:nvPicPr>
          <p:cNvPr id="12292" name="Picture 1" descr="C:\Documents and Settings\Administrator\My Documents\My Pictures\snisT AUTONOMOUS logo.jpg"/>
          <p:cNvPicPr>
            <a:picLocks noChangeAspect="1" noChangeArrowheads="1"/>
          </p:cNvPicPr>
          <p:nvPr/>
        </p:nvPicPr>
        <p:blipFill>
          <a:blip r:embed="rId2"/>
          <a:srcRect/>
          <a:stretch>
            <a:fillRect/>
          </a:stretch>
        </p:blipFill>
        <p:spPr bwMode="auto">
          <a:xfrm>
            <a:off x="3810000" y="381000"/>
            <a:ext cx="1828800" cy="83820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Tm="5393"/>
    </mc:Choice>
    <mc:Fallback>
      <p:transition spd="slow" advTm="539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10</a:t>
            </a:fld>
            <a:endParaRPr lang="en-US"/>
          </a:p>
        </p:txBody>
      </p:sp>
      <p:sp>
        <p:nvSpPr>
          <p:cNvPr id="5" name="Content Placeholder 4"/>
          <p:cNvSpPr>
            <a:spLocks noGrp="1"/>
          </p:cNvSpPr>
          <p:nvPr>
            <p:ph idx="1"/>
          </p:nvPr>
        </p:nvSpPr>
        <p:spPr>
          <a:xfrm>
            <a:off x="381000" y="457200"/>
            <a:ext cx="85344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When the motor is excited with three-phase supply, three-phase stator winding produce a rotating magnetic field (RMF) with 120 displacements at constant magnitude which rotates at synchronous speed.</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8200" y="2514600"/>
            <a:ext cx="7848600" cy="3505200"/>
          </a:xfrm>
          <a:prstGeom prst="rect">
            <a:avLst/>
          </a:prstGeom>
        </p:spPr>
      </p:pic>
    </p:spTree>
    <p:extLst>
      <p:ext uri="{BB962C8B-B14F-4D97-AF65-F5344CB8AC3E}">
        <p14:creationId xmlns:p14="http://schemas.microsoft.com/office/powerpoint/2010/main" xmlns="" val="3925624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11</a:t>
            </a:fld>
            <a:endParaRPr lang="en-US"/>
          </a:p>
        </p:txBody>
      </p:sp>
      <p:sp>
        <p:nvSpPr>
          <p:cNvPr id="5" name="Content Placeholder 4"/>
          <p:cNvSpPr>
            <a:spLocks noGrp="1"/>
          </p:cNvSpPr>
          <p:nvPr>
            <p:ph idx="1"/>
          </p:nvPr>
        </p:nvSpPr>
        <p:spPr>
          <a:xfrm>
            <a:off x="381000" y="457200"/>
            <a:ext cx="85344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This changing magnetic field (or) RMF cuts the rotor conductors and induces a current in them according to the principle of Faraday’s laws of electromagnetic induction. As these rotor conductors are shorted, the current starts to flow through these conductors.</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In the presence of magnetic field of stator, rotor conductors are placed, and therefore, according to the Lorenz force principle, a mechanical force acts on the rotor conductor. Thus, all the rotor conductors force, i.e., the sum of the mechanical forces produces torque in the rotor which tends to move it in the same direction of rotating magnetic field (RMF).</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9256245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12</a:t>
            </a:fld>
            <a:endParaRPr lang="en-US"/>
          </a:p>
        </p:txBody>
      </p:sp>
      <p:sp>
        <p:nvSpPr>
          <p:cNvPr id="5" name="Content Placeholder 4"/>
          <p:cNvSpPr>
            <a:spLocks noGrp="1"/>
          </p:cNvSpPr>
          <p:nvPr>
            <p:ph idx="1"/>
          </p:nvPr>
        </p:nvSpPr>
        <p:spPr>
          <a:xfrm>
            <a:off x="152400" y="304800"/>
            <a:ext cx="87630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This rotor conductor’s rotation can also be explained by Lenz’s law which tells that the induced currents in the rotor oppose the cause for its production, here this opposition is rotating magnetic field.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This result the rotor starts rotating in the same direction of the stator rotating magnetic field. If the rotor speed more than stator speed, then no current will induce in the rotor because the reason for rotor rotation is the relative speed of the rotor and stator magnetic fields.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This stator and the rotor fields difference is called as slip. This how 3-phase motor is called as asynchronous machine due to this relative speed difference between the stator and the rotors.</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925624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13</a:t>
            </a:fld>
            <a:endParaRPr lang="en-US"/>
          </a:p>
        </p:txBody>
      </p:sp>
      <p:sp>
        <p:nvSpPr>
          <p:cNvPr id="5" name="Content Placeholder 4"/>
          <p:cNvSpPr>
            <a:spLocks noGrp="1"/>
          </p:cNvSpPr>
          <p:nvPr>
            <p:ph idx="1"/>
          </p:nvPr>
        </p:nvSpPr>
        <p:spPr>
          <a:xfrm>
            <a:off x="228600" y="304800"/>
            <a:ext cx="86868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As we discussed above, the relative speed between the stator field and the rotor conductors causes to rotate the rotor in a particular direction.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Hence, for producing the rotation, the rotor speed Nr must always be less than the stator field speed Ns, and the difference between these two parameters depends on the load on the motor.</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difference between the synchronous speed (Ns) and rotor speed (Nr) is known as a slip.</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Where </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a:latin typeface="Times New Roman" pitchFamily="18" charset="0"/>
              <a:cs typeface="Times New Roman" pitchFamily="18" charset="0"/>
            </a:endParaRPr>
          </a:p>
        </p:txBody>
      </p:sp>
      <p:graphicFrame>
        <p:nvGraphicFramePr>
          <p:cNvPr id="6" name="Object 5"/>
          <p:cNvGraphicFramePr>
            <a:graphicFrameLocks noChangeAspect="1"/>
          </p:cNvGraphicFramePr>
          <p:nvPr/>
        </p:nvGraphicFramePr>
        <p:xfrm>
          <a:off x="1905000" y="4953000"/>
          <a:ext cx="6731000" cy="1096962"/>
        </p:xfrm>
        <a:graphic>
          <a:graphicData uri="http://schemas.openxmlformats.org/presentationml/2006/ole">
            <p:oleObj spid="_x0000_s191614" name="Equation" r:id="rId3" imgW="2540000" imgH="431800" progId="Equation.3">
              <p:embed/>
            </p:oleObj>
          </a:graphicData>
        </a:graphic>
      </p:graphicFrame>
    </p:spTree>
    <p:extLst>
      <p:ext uri="{BB962C8B-B14F-4D97-AF65-F5344CB8AC3E}">
        <p14:creationId xmlns:p14="http://schemas.microsoft.com/office/powerpoint/2010/main" xmlns="" val="39256245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14</a:t>
            </a:fld>
            <a:endParaRPr lang="en-US"/>
          </a:p>
        </p:txBody>
      </p:sp>
      <p:sp>
        <p:nvSpPr>
          <p:cNvPr id="5" name="Content Placeholder 4"/>
          <p:cNvSpPr>
            <a:spLocks noGrp="1"/>
          </p:cNvSpPr>
          <p:nvPr>
            <p:ph idx="1"/>
          </p:nvPr>
        </p:nvSpPr>
        <p:spPr>
          <a:xfrm>
            <a:off x="381000" y="152400"/>
            <a:ext cx="8534400" cy="5029200"/>
          </a:xfrm>
        </p:spPr>
        <p:txBody>
          <a:bodyPr>
            <a:noAutofit/>
          </a:bodyPr>
          <a:lstStyle/>
          <a:p>
            <a:pPr marL="0" indent="0" algn="ctr">
              <a:lnSpc>
                <a:spcPct val="13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200" b="1" dirty="0" smtClean="0">
                <a:latin typeface="Times New Roman" pitchFamily="18" charset="0"/>
                <a:cs typeface="Times New Roman" pitchFamily="18" charset="0"/>
              </a:rPr>
              <a:t> </a:t>
            </a:r>
            <a:r>
              <a:rPr lang="en-US" sz="3200" b="1" dirty="0">
                <a:solidFill>
                  <a:srgbClr val="C00000"/>
                </a:solidFill>
                <a:latin typeface="Times New Roman" pitchFamily="18" charset="0"/>
                <a:cs typeface="Times New Roman" pitchFamily="18" charset="0"/>
              </a:rPr>
              <a:t>Operation and Construction Details</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three phase induction motor is a preferable type of motor</a:t>
            </a:r>
            <a:r>
              <a:rPr lang="en-US" sz="2400" b="1" dirty="0" smtClean="0">
                <a:latin typeface="Times New Roman" panose="02020603050405020304" pitchFamily="18" charset="0"/>
                <a:cs typeface="Times New Roman" panose="02020603050405020304" pitchFamily="18" charset="0"/>
              </a:rPr>
              <a:t>.</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It is mostly used in industrial drives because it is very </a:t>
            </a:r>
            <a:r>
              <a:rPr lang="en-US" sz="2400" b="1" dirty="0" smtClean="0">
                <a:latin typeface="Times New Roman" panose="02020603050405020304" pitchFamily="18" charset="0"/>
                <a:cs typeface="Times New Roman" panose="02020603050405020304" pitchFamily="18" charset="0"/>
              </a:rPr>
              <a:t>reasonable, economical </a:t>
            </a:r>
            <a:r>
              <a:rPr lang="en-US" sz="2400" b="1" dirty="0">
                <a:latin typeface="Times New Roman" panose="02020603050405020304" pitchFamily="18" charset="0"/>
                <a:cs typeface="Times New Roman" panose="02020603050405020304" pitchFamily="18" charset="0"/>
              </a:rPr>
              <a:t>and reliable.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It </a:t>
            </a:r>
            <a:r>
              <a:rPr lang="en-US" sz="2400" b="1" dirty="0">
                <a:latin typeface="Times New Roman" panose="02020603050405020304" pitchFamily="18" charset="0"/>
                <a:cs typeface="Times New Roman" panose="02020603050405020304" pitchFamily="18" charset="0"/>
              </a:rPr>
              <a:t>is also called asynchronous motor because it does not run at a synchronous speed</a:t>
            </a:r>
            <a:r>
              <a:rPr lang="en-US" sz="2400" b="1" dirty="0" smtClean="0">
                <a:latin typeface="Times New Roman" panose="02020603050405020304" pitchFamily="18" charset="0"/>
                <a:cs typeface="Times New Roman" panose="02020603050405020304" pitchFamily="18" charset="0"/>
              </a:rPr>
              <a:t>.</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induction motor requires very little maintenance and also it has high overloading capacity</a:t>
            </a:r>
            <a:r>
              <a:rPr lang="en-US" sz="2400" b="1" dirty="0" smtClean="0">
                <a:latin typeface="Times New Roman" panose="02020603050405020304" pitchFamily="18" charset="0"/>
                <a:cs typeface="Times New Roman" panose="02020603050405020304" pitchFamily="18" charset="0"/>
              </a:rPr>
              <a:t>.</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It has sufficiently high efficiency. In normal running condition, no brushes are needed, hence frictional losses are reduced.</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22659195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15</a:t>
            </a:fld>
            <a:endParaRPr lang="en-US"/>
          </a:p>
        </p:txBody>
      </p:sp>
      <p:sp>
        <p:nvSpPr>
          <p:cNvPr id="5" name="Content Placeholder 4"/>
          <p:cNvSpPr>
            <a:spLocks noGrp="1"/>
          </p:cNvSpPr>
          <p:nvPr>
            <p:ph idx="1"/>
          </p:nvPr>
        </p:nvSpPr>
        <p:spPr>
          <a:xfrm>
            <a:off x="381000" y="228600"/>
            <a:ext cx="8534400" cy="5029200"/>
          </a:xfrm>
        </p:spPr>
        <p:txBody>
          <a:bodyPr>
            <a:noAutofit/>
          </a:bodyPr>
          <a:lstStyle/>
          <a:p>
            <a:pPr marL="0" indent="0" algn="ctr">
              <a:lnSpc>
                <a:spcPct val="130000"/>
              </a:lnSpc>
              <a:spcBef>
                <a:spcPts val="0"/>
              </a:spcBef>
              <a:spcAft>
                <a:spcPts val="1200"/>
              </a:spcAft>
              <a:buClr>
                <a:srgbClr val="C00000"/>
              </a:buClr>
              <a:buNone/>
            </a:pPr>
            <a:r>
              <a:rPr lang="en-US" sz="3200" b="1" dirty="0" smtClean="0">
                <a:solidFill>
                  <a:srgbClr val="C00000"/>
                </a:solidFill>
                <a:latin typeface="Times New Roman" pitchFamily="18" charset="0"/>
                <a:cs typeface="Times New Roman" pitchFamily="18" charset="0"/>
              </a:rPr>
              <a:t>Construction </a:t>
            </a:r>
            <a:r>
              <a:rPr lang="en-US" sz="3200" b="1" dirty="0">
                <a:solidFill>
                  <a:srgbClr val="C00000"/>
                </a:solidFill>
                <a:latin typeface="Times New Roman" pitchFamily="18" charset="0"/>
                <a:cs typeface="Times New Roman" pitchFamily="18" charset="0"/>
              </a:rPr>
              <a:t>Details</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Three </a:t>
            </a:r>
            <a:r>
              <a:rPr lang="en-US" sz="2400" b="1" dirty="0">
                <a:latin typeface="Times New Roman" panose="02020603050405020304" pitchFamily="18" charset="0"/>
                <a:cs typeface="Times New Roman" panose="02020603050405020304" pitchFamily="18" charset="0"/>
              </a:rPr>
              <a:t>phase Induction motor mainly consists of two parts called as the Stator and the </a:t>
            </a:r>
            <a:r>
              <a:rPr lang="en-US" sz="2400" b="1" dirty="0" smtClean="0">
                <a:latin typeface="Times New Roman" panose="02020603050405020304" pitchFamily="18" charset="0"/>
                <a:cs typeface="Times New Roman" panose="02020603050405020304" pitchFamily="18" charset="0"/>
              </a:rPr>
              <a:t>Rotor.</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stator is the stationary part of the induction motor, and the rotor is the rotating part.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construction of the stator is similar to the three-phase synchronous motor, and the construction of rotor is different for the different machine.</a:t>
            </a:r>
          </a:p>
          <a:p>
            <a:pPr marL="0" indent="0" algn="just">
              <a:lnSpc>
                <a:spcPct val="130000"/>
              </a:lnSpc>
              <a:spcBef>
                <a:spcPts val="0"/>
              </a:spcBef>
              <a:spcAft>
                <a:spcPts val="1200"/>
              </a:spcAft>
              <a:buClr>
                <a:srgbClr val="C00000"/>
              </a:buClr>
              <a:buNone/>
            </a:pPr>
            <a:r>
              <a:rPr lang="en-US" sz="2800" b="1" dirty="0" smtClean="0">
                <a:solidFill>
                  <a:srgbClr val="000066"/>
                </a:solidFill>
                <a:latin typeface="Times New Roman" panose="02020603050405020304" pitchFamily="18" charset="0"/>
                <a:cs typeface="Times New Roman" panose="02020603050405020304" pitchFamily="18" charset="0"/>
              </a:rPr>
              <a:t>STATOR: </a:t>
            </a: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stator is built up of high-grade alloy steel laminations to reduce eddy current losses. It has three main parts, namely outer frame, the stator core and a stator winding.</a:t>
            </a:r>
            <a:endParaRPr lang="en-US" sz="2400" b="1" dirty="0">
              <a:solidFill>
                <a:srgbClr val="000066"/>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197841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16</a:t>
            </a:fld>
            <a:endParaRPr lang="en-US"/>
          </a:p>
        </p:txBody>
      </p:sp>
      <p:sp>
        <p:nvSpPr>
          <p:cNvPr id="5" name="Content Placeholder 4"/>
          <p:cNvSpPr>
            <a:spLocks noGrp="1"/>
          </p:cNvSpPr>
          <p:nvPr>
            <p:ph idx="1"/>
          </p:nvPr>
        </p:nvSpPr>
        <p:spPr>
          <a:xfrm>
            <a:off x="381000" y="228600"/>
            <a:ext cx="8534400" cy="5029200"/>
          </a:xfrm>
        </p:spPr>
        <p:txBody>
          <a:bodyPr>
            <a:noAutofit/>
          </a:bodyPr>
          <a:lstStyle/>
          <a:p>
            <a:pPr marL="0" indent="0" algn="just">
              <a:lnSpc>
                <a:spcPct val="130000"/>
              </a:lnSpc>
              <a:spcBef>
                <a:spcPts val="0"/>
              </a:spcBef>
              <a:spcAft>
                <a:spcPts val="1200"/>
              </a:spcAft>
              <a:buClr>
                <a:srgbClr val="C00000"/>
              </a:buClr>
              <a:buNone/>
            </a:pPr>
            <a:endParaRPr lang="en-US" sz="2800" b="1" dirty="0" smtClean="0">
              <a:solidFill>
                <a:srgbClr val="000066"/>
              </a:solidFill>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endParaRPr lang="en-US" sz="2800" b="1" dirty="0" smtClean="0">
              <a:solidFill>
                <a:srgbClr val="000066"/>
              </a:solidFill>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endParaRPr lang="en-US" sz="2800" b="1" dirty="0">
              <a:solidFill>
                <a:srgbClr val="000066"/>
              </a:solidFill>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endParaRPr lang="en-US" sz="2800" b="1" dirty="0">
              <a:solidFill>
                <a:srgbClr val="000066"/>
              </a:solidFill>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endParaRPr lang="en-US" sz="2800" b="1" dirty="0" smtClean="0">
              <a:solidFill>
                <a:srgbClr val="000066"/>
              </a:solidFill>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endParaRPr lang="en-US" sz="2800" b="1" dirty="0">
              <a:solidFill>
                <a:srgbClr val="000066"/>
              </a:solidFill>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stator is built up of high-grade alloy steel laminations to reduce eddy current losses. It has three main parts, namely outer frame, the stator core and a stator winding.</a:t>
            </a:r>
            <a:endParaRPr lang="en-US" sz="2400" b="1" dirty="0">
              <a:solidFill>
                <a:srgbClr val="000066"/>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2600" y="609600"/>
            <a:ext cx="5181600" cy="3733800"/>
          </a:xfrm>
          <a:prstGeom prst="rect">
            <a:avLst/>
          </a:prstGeom>
        </p:spPr>
      </p:pic>
    </p:spTree>
    <p:extLst>
      <p:ext uri="{BB962C8B-B14F-4D97-AF65-F5344CB8AC3E}">
        <p14:creationId xmlns:p14="http://schemas.microsoft.com/office/powerpoint/2010/main" xmlns="" val="26417836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17</a:t>
            </a:fld>
            <a:endParaRPr lang="en-US"/>
          </a:p>
        </p:txBody>
      </p:sp>
      <p:sp>
        <p:nvSpPr>
          <p:cNvPr id="5" name="Content Placeholder 4"/>
          <p:cNvSpPr>
            <a:spLocks noGrp="1"/>
          </p:cNvSpPr>
          <p:nvPr>
            <p:ph idx="1"/>
          </p:nvPr>
        </p:nvSpPr>
        <p:spPr>
          <a:xfrm>
            <a:off x="381000" y="228600"/>
            <a:ext cx="8534400" cy="5029200"/>
          </a:xfrm>
        </p:spPr>
        <p:txBody>
          <a:bodyPr>
            <a:noAutofit/>
          </a:bodyPr>
          <a:lstStyle/>
          <a:p>
            <a:pPr marL="0" indent="0" algn="ctr">
              <a:lnSpc>
                <a:spcPct val="130000"/>
              </a:lnSpc>
              <a:spcBef>
                <a:spcPts val="0"/>
              </a:spcBef>
              <a:spcAft>
                <a:spcPts val="1200"/>
              </a:spcAft>
              <a:buClr>
                <a:srgbClr val="C00000"/>
              </a:buClr>
              <a:buNone/>
            </a:pPr>
            <a:endParaRPr lang="en-US" sz="2800" b="1" dirty="0" smtClean="0">
              <a:solidFill>
                <a:srgbClr val="000066"/>
              </a:solidFill>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r>
              <a:rPr lang="en-US" sz="2800" b="1" dirty="0" smtClean="0">
                <a:solidFill>
                  <a:srgbClr val="000066"/>
                </a:solidFill>
                <a:latin typeface="Times New Roman" panose="02020603050405020304" pitchFamily="18" charset="0"/>
                <a:cs typeface="Times New Roman" panose="02020603050405020304" pitchFamily="18" charset="0"/>
              </a:rPr>
              <a:t>ROTOR : </a:t>
            </a: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rotor is also built of thin laminations of the same material as the stator. The laminated cylindrical core is mounted directly on the shaft. These laminations are slotted on the outer side to receive the conductors.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There </a:t>
            </a:r>
            <a:r>
              <a:rPr lang="en-US" sz="2400" b="1" dirty="0">
                <a:latin typeface="Times New Roman" panose="02020603050405020304" pitchFamily="18" charset="0"/>
                <a:cs typeface="Times New Roman" panose="02020603050405020304" pitchFamily="18" charset="0"/>
              </a:rPr>
              <a:t>are two types of rotor</a:t>
            </a:r>
            <a:r>
              <a:rPr lang="en-US" sz="2400" b="1" dirty="0" smtClean="0">
                <a:latin typeface="Times New Roman" panose="02020603050405020304" pitchFamily="18" charset="0"/>
                <a:cs typeface="Times New Roman" panose="02020603050405020304" pitchFamily="18" charset="0"/>
              </a:rPr>
              <a:t>.</a:t>
            </a:r>
          </a:p>
          <a:p>
            <a:pPr marL="514350" indent="-514350" algn="just">
              <a:lnSpc>
                <a:spcPct val="130000"/>
              </a:lnSpc>
              <a:spcBef>
                <a:spcPts val="0"/>
              </a:spcBef>
              <a:spcAft>
                <a:spcPts val="1200"/>
              </a:spcAft>
              <a:buClr>
                <a:srgbClr val="C00000"/>
              </a:buClr>
              <a:buAutoNum type="romanLcPeriod"/>
            </a:pPr>
            <a:r>
              <a:rPr lang="en-US" sz="2400" b="1" dirty="0" smtClean="0">
                <a:solidFill>
                  <a:srgbClr val="000066"/>
                </a:solidFill>
                <a:latin typeface="Times New Roman" panose="02020603050405020304" pitchFamily="18" charset="0"/>
                <a:cs typeface="Times New Roman" panose="02020603050405020304" pitchFamily="18" charset="0"/>
              </a:rPr>
              <a:t>Squirrel-Cage </a:t>
            </a:r>
            <a:r>
              <a:rPr lang="en-US" sz="2400" b="1" dirty="0">
                <a:solidFill>
                  <a:srgbClr val="000066"/>
                </a:solidFill>
                <a:latin typeface="Times New Roman" panose="02020603050405020304" pitchFamily="18" charset="0"/>
                <a:cs typeface="Times New Roman" panose="02020603050405020304" pitchFamily="18" charset="0"/>
              </a:rPr>
              <a:t>R</a:t>
            </a:r>
            <a:r>
              <a:rPr lang="en-US" sz="2400" b="1" dirty="0" smtClean="0">
                <a:solidFill>
                  <a:srgbClr val="000066"/>
                </a:solidFill>
                <a:latin typeface="Times New Roman" panose="02020603050405020304" pitchFamily="18" charset="0"/>
                <a:cs typeface="Times New Roman" panose="02020603050405020304" pitchFamily="18" charset="0"/>
              </a:rPr>
              <a:t>otor: </a:t>
            </a:r>
            <a:r>
              <a:rPr lang="en-US" sz="2400" b="1" dirty="0" smtClean="0">
                <a:latin typeface="Times New Roman" panose="02020603050405020304" pitchFamily="18" charset="0"/>
                <a:cs typeface="Times New Roman" panose="02020603050405020304" pitchFamily="18" charset="0"/>
              </a:rPr>
              <a:t>Motors employing this type of rotor are known a squirrel-cage induction motor</a:t>
            </a:r>
            <a:endParaRPr lang="en-US" sz="2400" b="1" dirty="0" smtClean="0">
              <a:solidFill>
                <a:srgbClr val="000066"/>
              </a:solidFill>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Font typeface="Arial" panose="020B0604020202020204" pitchFamily="34" charset="0"/>
              <a:buAutoNum type="romanLcPeriod"/>
            </a:pPr>
            <a:r>
              <a:rPr lang="en-US" sz="2400" b="1" dirty="0" smtClean="0">
                <a:solidFill>
                  <a:srgbClr val="000066"/>
                </a:solidFill>
                <a:latin typeface="Times New Roman" panose="02020603050405020304" pitchFamily="18" charset="0"/>
                <a:cs typeface="Times New Roman" panose="02020603050405020304" pitchFamily="18" charset="0"/>
              </a:rPr>
              <a:t>Slip-Ring Rotor: </a:t>
            </a:r>
            <a:r>
              <a:rPr lang="en-US" sz="2400" b="1" dirty="0">
                <a:latin typeface="Times New Roman" panose="02020603050405020304" pitchFamily="18" charset="0"/>
                <a:cs typeface="Times New Roman" panose="02020603050405020304" pitchFamily="18" charset="0"/>
              </a:rPr>
              <a:t>Motors employing this type of rotor are known a </a:t>
            </a:r>
            <a:r>
              <a:rPr lang="en-US" sz="2400" b="1" dirty="0" smtClean="0">
                <a:latin typeface="Times New Roman" panose="02020603050405020304" pitchFamily="18" charset="0"/>
                <a:cs typeface="Times New Roman" panose="02020603050405020304" pitchFamily="18" charset="0"/>
              </a:rPr>
              <a:t>slip-ring </a:t>
            </a:r>
            <a:r>
              <a:rPr lang="en-US" sz="2400" b="1" dirty="0">
                <a:latin typeface="Times New Roman" panose="02020603050405020304" pitchFamily="18" charset="0"/>
                <a:cs typeface="Times New Roman" panose="02020603050405020304" pitchFamily="18" charset="0"/>
              </a:rPr>
              <a:t>induction motor</a:t>
            </a:r>
            <a:endParaRPr lang="en-US" sz="2400" b="1" dirty="0">
              <a:solidFill>
                <a:srgbClr val="000066"/>
              </a:solidFill>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AutoNum type="romanLcPeriod"/>
            </a:pPr>
            <a:endParaRPr lang="en-US" sz="2400" b="1" dirty="0">
              <a:solidFill>
                <a:srgbClr val="00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143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18</a:t>
            </a:fld>
            <a:endParaRPr lang="en-US"/>
          </a:p>
        </p:txBody>
      </p:sp>
      <p:sp>
        <p:nvSpPr>
          <p:cNvPr id="5" name="Content Placeholder 4"/>
          <p:cNvSpPr>
            <a:spLocks noGrp="1"/>
          </p:cNvSpPr>
          <p:nvPr>
            <p:ph idx="1"/>
          </p:nvPr>
        </p:nvSpPr>
        <p:spPr>
          <a:xfrm>
            <a:off x="152400" y="228600"/>
            <a:ext cx="8610600" cy="5029200"/>
          </a:xfrm>
        </p:spPr>
        <p:txBody>
          <a:bodyPr>
            <a:noAutofit/>
          </a:bodyPr>
          <a:lstStyle/>
          <a:p>
            <a:pPr marL="514350" indent="-514350" algn="just">
              <a:lnSpc>
                <a:spcPct val="130000"/>
              </a:lnSpc>
              <a:spcBef>
                <a:spcPts val="0"/>
              </a:spcBef>
              <a:spcAft>
                <a:spcPts val="1200"/>
              </a:spcAft>
              <a:buClr>
                <a:srgbClr val="C00000"/>
              </a:buClr>
              <a:buAutoNum type="romanLcPeriod"/>
            </a:pPr>
            <a:r>
              <a:rPr lang="en-US" sz="2400" b="1" dirty="0" smtClean="0">
                <a:solidFill>
                  <a:srgbClr val="000066"/>
                </a:solidFill>
                <a:latin typeface="Times New Roman" panose="02020603050405020304" pitchFamily="18" charset="0"/>
                <a:cs typeface="Times New Roman" panose="02020603050405020304" pitchFamily="18" charset="0"/>
              </a:rPr>
              <a:t>Squirrel-Cage IM Motor: </a:t>
            </a:r>
            <a:r>
              <a:rPr lang="en-US" sz="2400" b="1" dirty="0" smtClean="0">
                <a:latin typeface="Times New Roman" panose="02020603050405020304" pitchFamily="18" charset="0"/>
                <a:cs typeface="Times New Roman" panose="02020603050405020304" pitchFamily="18" charset="0"/>
              </a:rPr>
              <a:t>Almost 90 per cent of IM’s are squirrel cage type.</a:t>
            </a:r>
          </a:p>
          <a:p>
            <a:pPr marL="514350" indent="-514350" algn="just">
              <a:lnSpc>
                <a:spcPct val="130000"/>
              </a:lnSpc>
              <a:spcBef>
                <a:spcPts val="0"/>
              </a:spcBef>
              <a:spcAft>
                <a:spcPts val="1200"/>
              </a:spcAft>
              <a:buClr>
                <a:srgbClr val="C00000"/>
              </a:buClr>
              <a:buAutoNum type="romanLcPeriod"/>
            </a:pPr>
            <a:endParaRPr lang="en-US" sz="2400" b="1" dirty="0">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AutoNum type="romanLcPeriod"/>
            </a:pPr>
            <a:endParaRPr lang="en-US" sz="2400" b="1" dirty="0" smtClean="0">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AutoNum type="romanLcPeriod"/>
            </a:pPr>
            <a:endParaRPr lang="en-US" sz="2400" b="1" dirty="0" smtClean="0">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AutoNum type="romanLcPeriod"/>
            </a:pPr>
            <a:endParaRPr lang="en-US" sz="2400" b="1" dirty="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solidFill>
                  <a:srgbClr val="000066"/>
                </a:solidFill>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squirrel cage rotor consists of a laminated cylindrical core. The circular slots at the outer periphery are semi-closed. Each slot contains uninsulated bar conductor of </a:t>
            </a:r>
            <a:r>
              <a:rPr lang="en-US" sz="2400" b="1" dirty="0" smtClean="0">
                <a:latin typeface="Times New Roman" panose="02020603050405020304" pitchFamily="18" charset="0"/>
                <a:cs typeface="Times New Roman" panose="02020603050405020304" pitchFamily="18" charset="0"/>
              </a:rPr>
              <a:t>aluminum </a:t>
            </a:r>
            <a:r>
              <a:rPr lang="en-US" sz="2400" b="1" dirty="0">
                <a:latin typeface="Times New Roman" panose="02020603050405020304" pitchFamily="18" charset="0"/>
                <a:cs typeface="Times New Roman" panose="02020603050405020304" pitchFamily="18" charset="0"/>
              </a:rPr>
              <a:t>or copper. At the end of the rotor the conductors the short-circuited by a heavy ring of copper or </a:t>
            </a:r>
            <a:r>
              <a:rPr lang="en-US" sz="2400" b="1" dirty="0" smtClean="0">
                <a:latin typeface="Times New Roman" panose="02020603050405020304" pitchFamily="18" charset="0"/>
                <a:cs typeface="Times New Roman" panose="02020603050405020304" pitchFamily="18" charset="0"/>
              </a:rPr>
              <a:t>aluminum.</a:t>
            </a:r>
            <a:endParaRPr lang="en-US" sz="2400" b="1" dirty="0">
              <a:solidFill>
                <a:srgbClr val="000066"/>
              </a:solidFill>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AutoNum type="romanLcPeriod"/>
            </a:pPr>
            <a:endParaRPr lang="en-US" sz="2400" b="1" dirty="0">
              <a:solidFill>
                <a:srgbClr val="000066"/>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837019" y="838200"/>
            <a:ext cx="5651500" cy="2997200"/>
          </a:xfrm>
          <a:prstGeom prst="rect">
            <a:avLst/>
          </a:prstGeom>
        </p:spPr>
      </p:pic>
    </p:spTree>
    <p:extLst>
      <p:ext uri="{BB962C8B-B14F-4D97-AF65-F5344CB8AC3E}">
        <p14:creationId xmlns:p14="http://schemas.microsoft.com/office/powerpoint/2010/main" xmlns="" val="7077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19</a:t>
            </a:fld>
            <a:endParaRPr lang="en-US"/>
          </a:p>
        </p:txBody>
      </p:sp>
      <p:sp>
        <p:nvSpPr>
          <p:cNvPr id="5" name="Content Placeholder 4"/>
          <p:cNvSpPr>
            <a:spLocks noGrp="1"/>
          </p:cNvSpPr>
          <p:nvPr>
            <p:ph idx="1"/>
          </p:nvPr>
        </p:nvSpPr>
        <p:spPr>
          <a:xfrm>
            <a:off x="152400" y="228600"/>
            <a:ext cx="8610600" cy="5029200"/>
          </a:xfrm>
        </p:spPr>
        <p:txBody>
          <a:bodyPr>
            <a:noAutofit/>
          </a:bodyPr>
          <a:lstStyle/>
          <a:p>
            <a:pPr marL="514350" indent="-514350" algn="just">
              <a:lnSpc>
                <a:spcPct val="130000"/>
              </a:lnSpc>
              <a:spcBef>
                <a:spcPts val="0"/>
              </a:spcBef>
              <a:spcAft>
                <a:spcPts val="1200"/>
              </a:spcAft>
              <a:buClr>
                <a:srgbClr val="C00000"/>
              </a:buClr>
              <a:buFont typeface="+mj-lt"/>
              <a:buAutoNum type="romanLcPeriod" startAt="2"/>
            </a:pPr>
            <a:r>
              <a:rPr lang="en-US" sz="2400" b="1" dirty="0" smtClean="0">
                <a:solidFill>
                  <a:srgbClr val="000066"/>
                </a:solidFill>
                <a:latin typeface="Times New Roman" panose="02020603050405020304" pitchFamily="18" charset="0"/>
                <a:cs typeface="Times New Roman" panose="02020603050405020304" pitchFamily="18" charset="0"/>
              </a:rPr>
              <a:t>Slip-Ring IM Motor: </a:t>
            </a:r>
            <a:endParaRPr lang="en-US" sz="2400" b="1" dirty="0">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Font typeface="+mj-lt"/>
              <a:buAutoNum type="romanLcPeriod" startAt="2"/>
            </a:pPr>
            <a:endParaRPr lang="en-US" sz="2400" b="1" dirty="0" smtClean="0">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Font typeface="+mj-lt"/>
              <a:buAutoNum type="romanLcPeriod" startAt="2"/>
            </a:pPr>
            <a:endParaRPr lang="en-US" sz="2400" b="1" dirty="0">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AutoNum type="romanLcPeriod" startAt="2"/>
            </a:pPr>
            <a:endParaRPr lang="en-US" sz="2400" b="1" dirty="0" smtClean="0">
              <a:latin typeface="Times New Roman" panose="02020603050405020304" pitchFamily="18" charset="0"/>
              <a:cs typeface="Times New Roman" panose="02020603050405020304" pitchFamily="18" charset="0"/>
            </a:endParaRPr>
          </a:p>
          <a:p>
            <a:pPr marL="514350" indent="-514350" algn="just">
              <a:lnSpc>
                <a:spcPct val="130000"/>
              </a:lnSpc>
              <a:spcBef>
                <a:spcPts val="0"/>
              </a:spcBef>
              <a:spcAft>
                <a:spcPts val="1200"/>
              </a:spcAft>
              <a:buClr>
                <a:srgbClr val="C00000"/>
              </a:buClr>
              <a:buAutoNum type="romanLcPeriod" startAt="2"/>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It </a:t>
            </a:r>
            <a:r>
              <a:rPr lang="en-US" sz="2400" b="1" dirty="0">
                <a:latin typeface="Times New Roman" panose="02020603050405020304" pitchFamily="18" charset="0"/>
                <a:cs typeface="Times New Roman" panose="02020603050405020304" pitchFamily="18" charset="0"/>
              </a:rPr>
              <a:t>consists of a cylindrical core which is laminated. The outer periphery of the rotor has a semi-closed slot which carries a 3 phase insulated windings. The rotor windings are connected in </a:t>
            </a:r>
            <a:r>
              <a:rPr lang="en-US" sz="2400" b="1" dirty="0" smtClean="0">
                <a:latin typeface="Times New Roman" panose="02020603050405020304" pitchFamily="18" charset="0"/>
                <a:cs typeface="Times New Roman" panose="02020603050405020304" pitchFamily="18" charset="0"/>
              </a:rPr>
              <a:t>star. The </a:t>
            </a:r>
            <a:r>
              <a:rPr lang="en-US" sz="2400" b="1" dirty="0">
                <a:latin typeface="Times New Roman" panose="02020603050405020304" pitchFamily="18" charset="0"/>
                <a:cs typeface="Times New Roman" panose="02020603050405020304" pitchFamily="18" charset="0"/>
              </a:rPr>
              <a:t>resistor enables the variation of each rotor phase resistance </a:t>
            </a:r>
            <a:r>
              <a:rPr lang="en-US" sz="2400" b="1" dirty="0" smtClean="0">
                <a:latin typeface="Times New Roman" panose="02020603050405020304" pitchFamily="18" charset="0"/>
                <a:cs typeface="Times New Roman" panose="02020603050405020304" pitchFamily="18" charset="0"/>
              </a:rPr>
              <a:t>to increase starting toque, decrease the starting current and used to speed control of the motor.</a:t>
            </a:r>
            <a:endParaRPr lang="en-US" sz="2400" b="1" dirty="0">
              <a:solidFill>
                <a:srgbClr val="000066"/>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857250"/>
            <a:ext cx="6324600" cy="2647950"/>
          </a:xfrm>
          <a:prstGeom prst="rect">
            <a:avLst/>
          </a:prstGeom>
        </p:spPr>
      </p:pic>
    </p:spTree>
    <p:extLst>
      <p:ext uri="{BB962C8B-B14F-4D97-AF65-F5344CB8AC3E}">
        <p14:creationId xmlns:p14="http://schemas.microsoft.com/office/powerpoint/2010/main" xmlns="" val="2511242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a:t>
            </a:fld>
            <a:endParaRPr lang="en-US"/>
          </a:p>
        </p:txBody>
      </p:sp>
      <p:sp>
        <p:nvSpPr>
          <p:cNvPr id="5" name="Content Placeholder 4"/>
          <p:cNvSpPr>
            <a:spLocks noGrp="1"/>
          </p:cNvSpPr>
          <p:nvPr>
            <p:ph idx="1"/>
          </p:nvPr>
        </p:nvSpPr>
        <p:spPr>
          <a:xfrm>
            <a:off x="381000" y="533400"/>
            <a:ext cx="8458200" cy="5029200"/>
          </a:xfrm>
        </p:spPr>
        <p:txBody>
          <a:bodyPr>
            <a:noAutofit/>
          </a:bodyPr>
          <a:lstStyle/>
          <a:p>
            <a:pPr algn="ctr">
              <a:lnSpc>
                <a:spcPct val="150000"/>
              </a:lnSpc>
              <a:spcBef>
                <a:spcPts val="600"/>
              </a:spcBef>
              <a:buClr>
                <a:srgbClr val="C00000"/>
              </a:buClr>
              <a:buNone/>
            </a:pPr>
            <a:r>
              <a:rPr lang="en-US" sz="3200" b="1" dirty="0" smtClean="0">
                <a:solidFill>
                  <a:srgbClr val="C00000"/>
                </a:solidFill>
                <a:latin typeface="Times New Roman" pitchFamily="18" charset="0"/>
                <a:cs typeface="Times New Roman" pitchFamily="18" charset="0"/>
              </a:rPr>
              <a:t>Unit-III: Syllabus</a:t>
            </a:r>
          </a:p>
          <a:p>
            <a:pPr algn="ctr">
              <a:lnSpc>
                <a:spcPct val="50000"/>
              </a:lnSpc>
              <a:spcBef>
                <a:spcPts val="600"/>
              </a:spcBef>
              <a:buClr>
                <a:srgbClr val="C00000"/>
              </a:buClr>
              <a:buNone/>
            </a:pPr>
            <a:endParaRPr lang="en-US" sz="3200" b="1" dirty="0" smtClean="0">
              <a:latin typeface="Times New Roman" pitchFamily="18" charset="0"/>
              <a:cs typeface="Times New Roman" pitchFamily="18" charset="0"/>
            </a:endParaRP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Concept of Faraday’s Laws</a:t>
            </a: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3-Phase Induction Motors Working Principle</a:t>
            </a: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Operation and Construction Details</a:t>
            </a: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Instrumentation Introduction</a:t>
            </a: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Classification of instruments</a:t>
            </a: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Operating principles</a:t>
            </a: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Essential futures of measuring instruments</a:t>
            </a:r>
          </a:p>
          <a:p>
            <a:pPr algn="just">
              <a:lnSpc>
                <a:spcPct val="15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a:p>
            <a:pPr algn="just">
              <a:lnSpc>
                <a:spcPct val="15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a:p>
            <a:pPr algn="just">
              <a:lnSpc>
                <a:spcPct val="13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6626033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8E2DFC-155D-46F1-94F5-3992C1D979AC}" type="slidenum">
              <a:rPr lang="en-US" smtClean="0"/>
              <a:pPr>
                <a:defRPr/>
              </a:pPr>
              <a:t>20</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3426" y="304800"/>
            <a:ext cx="8317148" cy="6051551"/>
          </a:xfrm>
          <a:prstGeom prst="rect">
            <a:avLst/>
          </a:prstGeom>
        </p:spPr>
      </p:pic>
    </p:spTree>
    <p:extLst>
      <p:ext uri="{BB962C8B-B14F-4D97-AF65-F5344CB8AC3E}">
        <p14:creationId xmlns:p14="http://schemas.microsoft.com/office/powerpoint/2010/main" xmlns="" val="2252565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21</a:t>
            </a:fld>
            <a:endParaRPr lang="en-US"/>
          </a:p>
        </p:txBody>
      </p:sp>
      <p:sp>
        <p:nvSpPr>
          <p:cNvPr id="5" name="Content Placeholder 4"/>
          <p:cNvSpPr>
            <a:spLocks noGrp="1"/>
          </p:cNvSpPr>
          <p:nvPr>
            <p:ph idx="1"/>
          </p:nvPr>
        </p:nvSpPr>
        <p:spPr>
          <a:xfrm>
            <a:off x="304800" y="152400"/>
            <a:ext cx="8610600" cy="5029200"/>
          </a:xfrm>
        </p:spPr>
        <p:txBody>
          <a:bodyPr>
            <a:noAutofit/>
          </a:bodyPr>
          <a:lstStyle/>
          <a:p>
            <a:pPr marL="0" indent="0" algn="ctr">
              <a:lnSpc>
                <a:spcPct val="150000"/>
              </a:lnSpc>
              <a:spcBef>
                <a:spcPts val="0"/>
              </a:spcBef>
              <a:buClr>
                <a:srgbClr val="C00000"/>
              </a:buClr>
              <a:buNone/>
            </a:pPr>
            <a:r>
              <a:rPr lang="en-US" sz="3200" b="1" dirty="0">
                <a:solidFill>
                  <a:srgbClr val="C00000"/>
                </a:solidFill>
                <a:latin typeface="Times New Roman" pitchFamily="18" charset="0"/>
                <a:cs typeface="Times New Roman" pitchFamily="18" charset="0"/>
              </a:rPr>
              <a:t>Instrumentation </a:t>
            </a:r>
            <a:r>
              <a:rPr lang="en-US" sz="3200" b="1" dirty="0" smtClean="0">
                <a:solidFill>
                  <a:srgbClr val="C00000"/>
                </a:solidFill>
                <a:latin typeface="Times New Roman" pitchFamily="18" charset="0"/>
                <a:cs typeface="Times New Roman" pitchFamily="18" charset="0"/>
              </a:rPr>
              <a:t>Introduction</a:t>
            </a:r>
          </a:p>
          <a:p>
            <a:pPr marL="0" indent="0" algn="ctr">
              <a:lnSpc>
                <a:spcPct val="50000"/>
              </a:lnSpc>
              <a:spcBef>
                <a:spcPts val="0"/>
              </a:spcBef>
              <a:buClr>
                <a:srgbClr val="C00000"/>
              </a:buClr>
              <a:buNone/>
            </a:pPr>
            <a:endParaRPr lang="en-US" sz="3200" b="1" dirty="0">
              <a:solidFill>
                <a:srgbClr val="C00000"/>
              </a:solidFill>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instrument is a device in which we can determine the magnitude or value of </a:t>
            </a:r>
            <a:r>
              <a:rPr lang="en-US" sz="2400" b="1" dirty="0" smtClean="0">
                <a:latin typeface="Times New Roman" panose="02020603050405020304" pitchFamily="18" charset="0"/>
                <a:cs typeface="Times New Roman" panose="02020603050405020304" pitchFamily="18" charset="0"/>
              </a:rPr>
              <a:t>the quantity </a:t>
            </a:r>
            <a:r>
              <a:rPr lang="en-US" sz="2400" b="1" dirty="0">
                <a:latin typeface="Times New Roman" panose="02020603050405020304" pitchFamily="18" charset="0"/>
                <a:cs typeface="Times New Roman" panose="02020603050405020304" pitchFamily="18" charset="0"/>
              </a:rPr>
              <a:t>to be measured. </a:t>
            </a:r>
            <a:endParaRPr lang="en-US" sz="2400" b="1" dirty="0" smtClean="0">
              <a:latin typeface="Times New Roman" panose="02020603050405020304" pitchFamily="18" charset="0"/>
              <a:cs typeface="Times New Roman" panose="02020603050405020304" pitchFamily="18" charset="0"/>
            </a:endParaRPr>
          </a:p>
          <a:p>
            <a:pPr algn="just">
              <a:lnSpc>
                <a:spcPct val="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 material measure is a measuring instrument that reproduces one or more known values of a given physical </a:t>
            </a:r>
            <a:r>
              <a:rPr lang="en-US" sz="2400" b="1" dirty="0" smtClean="0">
                <a:latin typeface="Times New Roman" panose="02020603050405020304" pitchFamily="18" charset="0"/>
                <a:cs typeface="Times New Roman" panose="02020603050405020304" pitchFamily="18" charset="0"/>
              </a:rPr>
              <a:t>quantity.</a:t>
            </a:r>
          </a:p>
          <a:p>
            <a:pPr algn="just">
              <a:lnSpc>
                <a:spcPct val="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Examples </a:t>
            </a:r>
            <a:r>
              <a:rPr lang="en-US" sz="2400" b="1" dirty="0">
                <a:latin typeface="Times New Roman" panose="02020603050405020304" pitchFamily="18" charset="0"/>
                <a:cs typeface="Times New Roman" panose="02020603050405020304" pitchFamily="18" charset="0"/>
              </a:rPr>
              <a:t>of measures are </a:t>
            </a:r>
            <a:r>
              <a:rPr lang="en-US" sz="2400" b="1" dirty="0" smtClean="0">
                <a:latin typeface="Times New Roman" panose="02020603050405020304" pitchFamily="18" charset="0"/>
                <a:cs typeface="Times New Roman" panose="02020603050405020304" pitchFamily="18" charset="0"/>
              </a:rPr>
              <a:t>balance weights, measuring</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resistors</a:t>
            </a:r>
            <a:r>
              <a:rPr lang="en-US" sz="2400" b="1" dirty="0">
                <a:latin typeface="Times New Roman" panose="02020603050405020304" pitchFamily="18" charset="0"/>
                <a:cs typeface="Times New Roman" panose="02020603050405020304" pitchFamily="18" charset="0"/>
              </a:rPr>
              <a:t>, and measuring </a:t>
            </a:r>
            <a:r>
              <a:rPr lang="en-US" sz="2400" b="1" dirty="0" smtClean="0">
                <a:latin typeface="Times New Roman" panose="02020603050405020304" pitchFamily="18" charset="0"/>
                <a:cs typeface="Times New Roman" panose="02020603050405020304" pitchFamily="18" charset="0"/>
              </a:rPr>
              <a:t>capacitors.</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algn="just">
              <a:lnSpc>
                <a:spcPct val="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measuring quantity in electrical engineering are voltage, current, power and </a:t>
            </a:r>
            <a:r>
              <a:rPr lang="en-US" sz="2400" b="1" dirty="0" smtClean="0">
                <a:latin typeface="Times New Roman" panose="02020603050405020304" pitchFamily="18" charset="0"/>
                <a:cs typeface="Times New Roman" panose="02020603050405020304" pitchFamily="18" charset="0"/>
              </a:rPr>
              <a:t>energy.</a:t>
            </a:r>
          </a:p>
        </p:txBody>
      </p:sp>
    </p:spTree>
    <p:extLst>
      <p:ext uri="{BB962C8B-B14F-4D97-AF65-F5344CB8AC3E}">
        <p14:creationId xmlns:p14="http://schemas.microsoft.com/office/powerpoint/2010/main" xmlns="" val="2670538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22</a:t>
            </a:fld>
            <a:endParaRPr lang="en-US"/>
          </a:p>
        </p:txBody>
      </p:sp>
      <p:sp>
        <p:nvSpPr>
          <p:cNvPr id="5" name="Content Placeholder 4"/>
          <p:cNvSpPr>
            <a:spLocks noGrp="1"/>
          </p:cNvSpPr>
          <p:nvPr>
            <p:ph idx="1"/>
          </p:nvPr>
        </p:nvSpPr>
        <p:spPr>
          <a:xfrm>
            <a:off x="381000" y="685800"/>
            <a:ext cx="84582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fundamental quantities of electrical engineering such as current, voltage, power, energy, frequency etc., have to be measured with the help of instruments for the purpose of computing the system efficiency and stability.</a:t>
            </a:r>
          </a:p>
          <a:p>
            <a:pPr algn="just">
              <a:lnSpc>
                <a:spcPct val="5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These instruments show the electrical quantity on its scale by a pointer or digital values.</a:t>
            </a:r>
          </a:p>
          <a:p>
            <a:pPr algn="just">
              <a:lnSpc>
                <a:spcPct val="5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measurement of any quantity plays very important role not only in science but in all branches of engineering, medicine and in almost all the human day to day activities. </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6705388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23</a:t>
            </a:fld>
            <a:endParaRPr lang="en-US"/>
          </a:p>
        </p:txBody>
      </p:sp>
      <p:sp>
        <p:nvSpPr>
          <p:cNvPr id="5" name="Content Placeholder 4"/>
          <p:cNvSpPr>
            <a:spLocks noGrp="1"/>
          </p:cNvSpPr>
          <p:nvPr>
            <p:ph idx="1"/>
          </p:nvPr>
        </p:nvSpPr>
        <p:spPr>
          <a:xfrm>
            <a:off x="381000" y="381000"/>
            <a:ext cx="85344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role of science and engineering is to discover the new phenomena, new relationships, the laws of nature and to apply these discoveries to human as well as other scientific needs.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science and engineering is also responsible for the design of new </a:t>
            </a:r>
            <a:r>
              <a:rPr lang="en-US" sz="2400" b="1" dirty="0" smtClean="0">
                <a:latin typeface="Times New Roman" panose="02020603050405020304" pitchFamily="18" charset="0"/>
                <a:cs typeface="Times New Roman" panose="02020603050405020304" pitchFamily="18" charset="0"/>
              </a:rPr>
              <a:t>equipment's.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operation, control and the maintenance of such </a:t>
            </a:r>
            <a:r>
              <a:rPr lang="en-US" sz="2400" b="1" dirty="0" smtClean="0">
                <a:latin typeface="Times New Roman" panose="02020603050405020304" pitchFamily="18" charset="0"/>
                <a:cs typeface="Times New Roman" panose="02020603050405020304" pitchFamily="18" charset="0"/>
              </a:rPr>
              <a:t>equipment's </a:t>
            </a:r>
            <a:r>
              <a:rPr lang="en-US" sz="2400" b="1" dirty="0">
                <a:latin typeface="Times New Roman" panose="02020603050405020304" pitchFamily="18" charset="0"/>
                <a:cs typeface="Times New Roman" panose="02020603050405020304" pitchFamily="18" charset="0"/>
              </a:rPr>
              <a:t>and the processes is also one of the important functions of the science and engineering branches.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All </a:t>
            </a:r>
            <a:r>
              <a:rPr lang="en-US" sz="2400" b="1" dirty="0">
                <a:latin typeface="Times New Roman" panose="02020603050405020304" pitchFamily="18" charset="0"/>
                <a:cs typeface="Times New Roman" panose="02020603050405020304" pitchFamily="18" charset="0"/>
              </a:rPr>
              <a:t>these activities are based on the proper measurement and recording of physical, chemical, mechanical, optical and many other types of parameters. </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651822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24</a:t>
            </a:fld>
            <a:endParaRPr lang="en-US"/>
          </a:p>
        </p:txBody>
      </p:sp>
      <p:sp>
        <p:nvSpPr>
          <p:cNvPr id="5" name="Content Placeholder 4"/>
          <p:cNvSpPr>
            <a:spLocks noGrp="1"/>
          </p:cNvSpPr>
          <p:nvPr>
            <p:ph idx="1"/>
          </p:nvPr>
        </p:nvSpPr>
        <p:spPr>
          <a:xfrm>
            <a:off x="381000" y="152400"/>
            <a:ext cx="8534400" cy="5029200"/>
          </a:xfrm>
        </p:spPr>
        <p:txBody>
          <a:bodyPr>
            <a:noAutofit/>
          </a:bodyPr>
          <a:lstStyle/>
          <a:p>
            <a:pPr marL="0" indent="0" algn="ctr">
              <a:lnSpc>
                <a:spcPct val="150000"/>
              </a:lnSpc>
              <a:spcBef>
                <a:spcPts val="0"/>
              </a:spcBef>
              <a:buClr>
                <a:srgbClr val="C00000"/>
              </a:buClr>
              <a:buNone/>
            </a:pPr>
            <a:r>
              <a:rPr lang="en-US" sz="3200" b="1" dirty="0" smtClean="0">
                <a:solidFill>
                  <a:srgbClr val="C00000"/>
                </a:solidFill>
                <a:latin typeface="Times New Roman" pitchFamily="18" charset="0"/>
                <a:cs typeface="Times New Roman" pitchFamily="18" charset="0"/>
              </a:rPr>
              <a:t>Classification </a:t>
            </a:r>
            <a:r>
              <a:rPr lang="en-US" sz="3200" b="1" dirty="0">
                <a:solidFill>
                  <a:srgbClr val="C00000"/>
                </a:solidFill>
                <a:latin typeface="Times New Roman" pitchFamily="18" charset="0"/>
                <a:cs typeface="Times New Roman" pitchFamily="18" charset="0"/>
              </a:rPr>
              <a:t>of </a:t>
            </a:r>
            <a:r>
              <a:rPr lang="en-US" sz="3200" b="1" dirty="0" smtClean="0">
                <a:solidFill>
                  <a:srgbClr val="C00000"/>
                </a:solidFill>
                <a:latin typeface="Times New Roman" pitchFamily="18" charset="0"/>
                <a:cs typeface="Times New Roman" pitchFamily="18" charset="0"/>
              </a:rPr>
              <a:t>Instruments</a:t>
            </a:r>
            <a:endParaRPr lang="en-US" sz="3200" b="1" dirty="0">
              <a:solidFill>
                <a:srgbClr val="C00000"/>
              </a:solidFill>
              <a:latin typeface="Times New Roman" pitchFamily="18" charset="0"/>
              <a:cs typeface="Times New Roman" pitchFamily="18" charset="0"/>
            </a:endParaRPr>
          </a:p>
          <a:p>
            <a:pPr marL="0" indent="0" algn="ctr">
              <a:lnSpc>
                <a:spcPct val="50000"/>
              </a:lnSpc>
              <a:spcBef>
                <a:spcPts val="0"/>
              </a:spcBef>
              <a:buClr>
                <a:srgbClr val="C00000"/>
              </a:buClr>
              <a:buNone/>
            </a:pPr>
            <a:endParaRPr lang="en-US" sz="3200" b="1" dirty="0">
              <a:solidFill>
                <a:srgbClr val="C00000"/>
              </a:solidFill>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An instrument generally instruments are classified in to two categories</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9172" y="2133601"/>
            <a:ext cx="7753350" cy="4222750"/>
          </a:xfrm>
          <a:prstGeom prst="rect">
            <a:avLst/>
          </a:prstGeom>
        </p:spPr>
      </p:pic>
    </p:spTree>
    <p:extLst>
      <p:ext uri="{BB962C8B-B14F-4D97-AF65-F5344CB8AC3E}">
        <p14:creationId xmlns:p14="http://schemas.microsoft.com/office/powerpoint/2010/main" xmlns="" val="40688993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25</a:t>
            </a:fld>
            <a:endParaRPr lang="en-US"/>
          </a:p>
        </p:txBody>
      </p:sp>
      <p:sp>
        <p:nvSpPr>
          <p:cNvPr id="5" name="Content Placeholder 4"/>
          <p:cNvSpPr>
            <a:spLocks noGrp="1"/>
          </p:cNvSpPr>
          <p:nvPr>
            <p:ph idx="1"/>
          </p:nvPr>
        </p:nvSpPr>
        <p:spPr>
          <a:xfrm>
            <a:off x="381000" y="381000"/>
            <a:ext cx="8534400" cy="5029200"/>
          </a:xfrm>
        </p:spPr>
        <p:txBody>
          <a:bodyPr>
            <a:noAutofit/>
          </a:bodyPr>
          <a:lstStyle/>
          <a:p>
            <a:pPr marL="0" indent="0" algn="ctr">
              <a:lnSpc>
                <a:spcPct val="130000"/>
              </a:lnSpc>
              <a:spcBef>
                <a:spcPts val="0"/>
              </a:spcBef>
              <a:spcAft>
                <a:spcPts val="1200"/>
              </a:spcAft>
              <a:buClr>
                <a:srgbClr val="C00000"/>
              </a:buClr>
              <a:buNone/>
            </a:pPr>
            <a:r>
              <a:rPr lang="en-US" sz="2800" b="1" dirty="0" smtClean="0">
                <a:solidFill>
                  <a:srgbClr val="000066"/>
                </a:solidFill>
                <a:latin typeface="Times New Roman" panose="02020603050405020304" pitchFamily="18" charset="0"/>
                <a:cs typeface="Times New Roman" panose="02020603050405020304" pitchFamily="18" charset="0"/>
              </a:rPr>
              <a:t>Absolute Instrument</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absolute instrument determines the magnitude of the quantity to be measured in terms of </a:t>
            </a:r>
            <a:r>
              <a:rPr lang="en-US" sz="2400" b="1" dirty="0" smtClean="0">
                <a:latin typeface="Times New Roman" panose="02020603050405020304" pitchFamily="18" charset="0"/>
                <a:cs typeface="Times New Roman" panose="02020603050405020304" pitchFamily="18" charset="0"/>
              </a:rPr>
              <a:t>the instrument parameter.</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This </a:t>
            </a:r>
            <a:r>
              <a:rPr lang="en-US" sz="2400" b="1" dirty="0">
                <a:latin typeface="Times New Roman" panose="02020603050405020304" pitchFamily="18" charset="0"/>
                <a:cs typeface="Times New Roman" panose="02020603050405020304" pitchFamily="18" charset="0"/>
              </a:rPr>
              <a:t>instrument is really used, because each time the value of </a:t>
            </a:r>
            <a:r>
              <a:rPr lang="en-US" sz="2400" b="1" dirty="0" smtClean="0">
                <a:latin typeface="Times New Roman" panose="02020603050405020304" pitchFamily="18" charset="0"/>
                <a:cs typeface="Times New Roman" panose="02020603050405020304" pitchFamily="18" charset="0"/>
              </a:rPr>
              <a:t>the measuring </a:t>
            </a:r>
            <a:r>
              <a:rPr lang="en-US" sz="2400" b="1" dirty="0">
                <a:latin typeface="Times New Roman" panose="02020603050405020304" pitchFamily="18" charset="0"/>
                <a:cs typeface="Times New Roman" panose="02020603050405020304" pitchFamily="18" charset="0"/>
              </a:rPr>
              <a:t>quantities varies. So we have to calculate the magnitude of the measuring </a:t>
            </a:r>
            <a:r>
              <a:rPr lang="en-US" sz="2400" b="1" dirty="0" smtClean="0">
                <a:latin typeface="Times New Roman" panose="02020603050405020304" pitchFamily="18" charset="0"/>
                <a:cs typeface="Times New Roman" panose="02020603050405020304" pitchFamily="18" charset="0"/>
              </a:rPr>
              <a:t>quantity, analytically </a:t>
            </a:r>
            <a:r>
              <a:rPr lang="en-US" sz="2400" b="1" dirty="0">
                <a:latin typeface="Times New Roman" panose="02020603050405020304" pitchFamily="18" charset="0"/>
                <a:cs typeface="Times New Roman" panose="02020603050405020304" pitchFamily="18" charset="0"/>
              </a:rPr>
              <a:t>which is time consuming.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These </a:t>
            </a:r>
            <a:r>
              <a:rPr lang="en-US" sz="2400" b="1" dirty="0">
                <a:latin typeface="Times New Roman" panose="02020603050405020304" pitchFamily="18" charset="0"/>
                <a:cs typeface="Times New Roman" panose="02020603050405020304" pitchFamily="18" charset="0"/>
              </a:rPr>
              <a:t>types of instruments are </a:t>
            </a:r>
            <a:r>
              <a:rPr lang="en-US" sz="2400" b="1" dirty="0" smtClean="0">
                <a:latin typeface="Times New Roman" panose="02020603050405020304" pitchFamily="18" charset="0"/>
                <a:cs typeface="Times New Roman" panose="02020603050405020304" pitchFamily="18" charset="0"/>
              </a:rPr>
              <a:t> accurate meters and suitable </a:t>
            </a:r>
            <a:r>
              <a:rPr lang="en-US" sz="2400" b="1" dirty="0">
                <a:latin typeface="Times New Roman" panose="02020603050405020304" pitchFamily="18" charset="0"/>
                <a:cs typeface="Times New Roman" panose="02020603050405020304" pitchFamily="18" charset="0"/>
              </a:rPr>
              <a:t>for laboratory </a:t>
            </a:r>
            <a:r>
              <a:rPr lang="en-US" sz="2400" b="1" dirty="0" smtClean="0">
                <a:latin typeface="Times New Roman" panose="02020603050405020304" pitchFamily="18" charset="0"/>
                <a:cs typeface="Times New Roman" panose="02020603050405020304" pitchFamily="18" charset="0"/>
              </a:rPr>
              <a:t>use (researching).</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solidFill>
                  <a:srgbClr val="0070C0"/>
                </a:solidFill>
                <a:latin typeface="Times New Roman" panose="02020603050405020304" pitchFamily="18" charset="0"/>
                <a:cs typeface="Times New Roman" panose="02020603050405020304" pitchFamily="18" charset="0"/>
              </a:rPr>
              <a:t>Example</a:t>
            </a:r>
            <a:r>
              <a:rPr lang="en-US" sz="2400" b="1" dirty="0">
                <a:solidFill>
                  <a:srgbClr val="0070C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Tangent </a:t>
            </a:r>
            <a:r>
              <a:rPr lang="en-US" sz="2400" b="1" dirty="0" smtClean="0">
                <a:latin typeface="Times New Roman" panose="02020603050405020304" pitchFamily="18" charset="0"/>
                <a:cs typeface="Times New Roman" panose="02020603050405020304" pitchFamily="18" charset="0"/>
              </a:rPr>
              <a:t>galvanometer, </a:t>
            </a:r>
            <a:r>
              <a:rPr lang="en-US" sz="2400" b="1" dirty="0" err="1" smtClean="0">
                <a:latin typeface="Times New Roman" panose="02020603050405020304" pitchFamily="18" charset="0"/>
                <a:cs typeface="Times New Roman" panose="02020603050405020304" pitchFamily="18" charset="0"/>
              </a:rPr>
              <a:t>Religh’s</a:t>
            </a:r>
            <a:r>
              <a:rPr lang="en-US" sz="2400" b="1" dirty="0" smtClean="0">
                <a:latin typeface="Times New Roman" panose="02020603050405020304" pitchFamily="18" charset="0"/>
                <a:cs typeface="Times New Roman" panose="02020603050405020304" pitchFamily="18" charset="0"/>
              </a:rPr>
              <a:t> current balance and absolute electrometer.</a:t>
            </a:r>
          </a:p>
        </p:txBody>
      </p:sp>
    </p:spTree>
    <p:extLst>
      <p:ext uri="{BB962C8B-B14F-4D97-AF65-F5344CB8AC3E}">
        <p14:creationId xmlns:p14="http://schemas.microsoft.com/office/powerpoint/2010/main" xmlns="" val="3767586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8E2DFC-155D-46F1-94F5-3992C1D979AC}" type="slidenum">
              <a:rPr lang="en-US" smtClean="0"/>
              <a:pPr>
                <a:defRPr/>
              </a:pPr>
              <a:t>26</a:t>
            </a:fld>
            <a:endParaRPr lang="en-US"/>
          </a:p>
        </p:txBody>
      </p:sp>
      <p:pic>
        <p:nvPicPr>
          <p:cNvPr id="3" name="Picture 2" descr="emm-unit-i-33-638.jpg"/>
          <p:cNvPicPr>
            <a:picLocks noChangeAspect="1"/>
          </p:cNvPicPr>
          <p:nvPr/>
        </p:nvPicPr>
        <p:blipFill>
          <a:blip r:embed="rId2"/>
          <a:stretch>
            <a:fillRect/>
          </a:stretch>
        </p:blipFill>
        <p:spPr>
          <a:xfrm>
            <a:off x="685800" y="685800"/>
            <a:ext cx="7619999" cy="53340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27</a:t>
            </a:fld>
            <a:endParaRPr lang="en-US"/>
          </a:p>
        </p:txBody>
      </p:sp>
      <p:sp>
        <p:nvSpPr>
          <p:cNvPr id="5" name="Content Placeholder 4"/>
          <p:cNvSpPr>
            <a:spLocks noGrp="1"/>
          </p:cNvSpPr>
          <p:nvPr>
            <p:ph idx="1"/>
          </p:nvPr>
        </p:nvSpPr>
        <p:spPr>
          <a:xfrm>
            <a:off x="381000" y="304800"/>
            <a:ext cx="8534400" cy="5029200"/>
          </a:xfrm>
        </p:spPr>
        <p:txBody>
          <a:bodyPr>
            <a:noAutofit/>
          </a:bodyPr>
          <a:lstStyle/>
          <a:p>
            <a:pPr marL="0" indent="0" algn="ctr">
              <a:lnSpc>
                <a:spcPct val="130000"/>
              </a:lnSpc>
              <a:spcBef>
                <a:spcPts val="0"/>
              </a:spcBef>
              <a:spcAft>
                <a:spcPts val="1200"/>
              </a:spcAft>
              <a:buClr>
                <a:srgbClr val="C00000"/>
              </a:buClr>
              <a:buNone/>
            </a:pPr>
            <a:r>
              <a:rPr lang="en-US" sz="2800" b="1" dirty="0" smtClean="0">
                <a:solidFill>
                  <a:srgbClr val="000066"/>
                </a:solidFill>
                <a:latin typeface="Times New Roman" panose="02020603050405020304" pitchFamily="18" charset="0"/>
                <a:cs typeface="Times New Roman" panose="02020603050405020304" pitchFamily="18" charset="0"/>
              </a:rPr>
              <a:t>Secondary Instrument</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This </a:t>
            </a:r>
            <a:r>
              <a:rPr lang="en-US" sz="2400" b="1" dirty="0">
                <a:latin typeface="Times New Roman" panose="02020603050405020304" pitchFamily="18" charset="0"/>
                <a:cs typeface="Times New Roman" panose="02020603050405020304" pitchFamily="18" charset="0"/>
              </a:rPr>
              <a:t>instrument determines the value of the quantity to be measured directly.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Generally these instruments </a:t>
            </a:r>
            <a:r>
              <a:rPr lang="en-US" sz="2400" b="1" dirty="0">
                <a:latin typeface="Times New Roman" panose="02020603050405020304" pitchFamily="18" charset="0"/>
                <a:cs typeface="Times New Roman" panose="02020603050405020304" pitchFamily="18" charset="0"/>
              </a:rPr>
              <a:t>are calibrated by comparing with another standard secondary </a:t>
            </a:r>
            <a:r>
              <a:rPr lang="en-US" sz="2400" b="1" dirty="0" smtClean="0">
                <a:latin typeface="Times New Roman" panose="02020603050405020304" pitchFamily="18" charset="0"/>
                <a:cs typeface="Times New Roman" panose="02020603050405020304" pitchFamily="18" charset="0"/>
              </a:rPr>
              <a:t>instrument.</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Examples </a:t>
            </a:r>
            <a:r>
              <a:rPr lang="en-US" sz="2400" b="1" dirty="0">
                <a:latin typeface="Times New Roman" panose="02020603050405020304" pitchFamily="18" charset="0"/>
                <a:cs typeface="Times New Roman" panose="02020603050405020304" pitchFamily="18" charset="0"/>
              </a:rPr>
              <a:t>of such instruments are voltmeter, ammeter and wattmeter etc.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Practically</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secondary </a:t>
            </a:r>
            <a:r>
              <a:rPr lang="en-US" sz="2400" b="1" dirty="0">
                <a:latin typeface="Times New Roman" panose="02020603050405020304" pitchFamily="18" charset="0"/>
                <a:cs typeface="Times New Roman" panose="02020603050405020304" pitchFamily="18" charset="0"/>
              </a:rPr>
              <a:t>instruments are suitable for </a:t>
            </a:r>
            <a:r>
              <a:rPr lang="en-US" sz="2400" b="1" dirty="0" smtClean="0">
                <a:latin typeface="Times New Roman" panose="02020603050405020304" pitchFamily="18" charset="0"/>
                <a:cs typeface="Times New Roman" panose="02020603050405020304" pitchFamily="18" charset="0"/>
              </a:rPr>
              <a:t>measurement, which are classified into three groups: indicating instruments, recording instruments and integrating instruments.</a:t>
            </a:r>
          </a:p>
        </p:txBody>
      </p:sp>
    </p:spTree>
    <p:extLst>
      <p:ext uri="{BB962C8B-B14F-4D97-AF65-F5344CB8AC3E}">
        <p14:creationId xmlns:p14="http://schemas.microsoft.com/office/powerpoint/2010/main" xmlns="" val="17734538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28</a:t>
            </a:fld>
            <a:endParaRPr lang="en-US"/>
          </a:p>
        </p:txBody>
      </p:sp>
      <p:sp>
        <p:nvSpPr>
          <p:cNvPr id="5" name="Content Placeholder 4"/>
          <p:cNvSpPr>
            <a:spLocks noGrp="1"/>
          </p:cNvSpPr>
          <p:nvPr>
            <p:ph idx="1"/>
          </p:nvPr>
        </p:nvSpPr>
        <p:spPr>
          <a:xfrm>
            <a:off x="381000" y="457200"/>
            <a:ext cx="8534400" cy="5029200"/>
          </a:xfrm>
        </p:spPr>
        <p:txBody>
          <a:bodyPr>
            <a:noAutofit/>
          </a:bodyPr>
          <a:lstStyle/>
          <a:p>
            <a:pPr marL="0" indent="0" algn="ctr">
              <a:lnSpc>
                <a:spcPct val="130000"/>
              </a:lnSpc>
              <a:spcBef>
                <a:spcPts val="0"/>
              </a:spcBef>
              <a:spcAft>
                <a:spcPts val="1800"/>
              </a:spcAft>
              <a:buClr>
                <a:srgbClr val="C00000"/>
              </a:buClr>
              <a:buNone/>
            </a:pPr>
            <a:r>
              <a:rPr lang="en-US" sz="2800" b="1" dirty="0" smtClean="0">
                <a:solidFill>
                  <a:srgbClr val="000066"/>
                </a:solidFill>
                <a:latin typeface="Times New Roman" panose="02020603050405020304" pitchFamily="18" charset="0"/>
                <a:cs typeface="Times New Roman" panose="02020603050405020304" pitchFamily="18" charset="0"/>
              </a:rPr>
              <a:t>Indicating Instruments</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These instruments will give instantaneous values of the quantity to be measured. </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This </a:t>
            </a:r>
            <a:r>
              <a:rPr lang="en-US" sz="2400" b="1" dirty="0">
                <a:latin typeface="Times New Roman" panose="02020603050405020304" pitchFamily="18" charset="0"/>
                <a:cs typeface="Times New Roman" panose="02020603050405020304" pitchFamily="18" charset="0"/>
              </a:rPr>
              <a:t>instrument uses a dial and pointer to determine the value of measuring quantity. </a:t>
            </a:r>
            <a:endParaRPr lang="en-US" sz="2400" b="1" dirty="0" smtClean="0">
              <a:latin typeface="Times New Roman" panose="02020603050405020304" pitchFamily="18" charset="0"/>
              <a:cs typeface="Times New Roman" panose="02020603050405020304" pitchFamily="18" charset="0"/>
            </a:endParaRP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pointer indication </a:t>
            </a:r>
            <a:r>
              <a:rPr lang="en-US" sz="2400" b="1" dirty="0">
                <a:latin typeface="Times New Roman" panose="02020603050405020304" pitchFamily="18" charset="0"/>
                <a:cs typeface="Times New Roman" panose="02020603050405020304" pitchFamily="18" charset="0"/>
              </a:rPr>
              <a:t>gives the magnitude of measuring quantity</a:t>
            </a:r>
            <a:r>
              <a:rPr lang="en-US" sz="2400" b="1" dirty="0" smtClean="0">
                <a:latin typeface="Times New Roman" panose="02020603050405020304" pitchFamily="18" charset="0"/>
                <a:cs typeface="Times New Roman" panose="02020603050405020304" pitchFamily="18" charset="0"/>
              </a:rPr>
              <a:t>.</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solidFill>
                  <a:srgbClr val="0070C0"/>
                </a:solidFill>
                <a:latin typeface="Times New Roman" panose="02020603050405020304" pitchFamily="18" charset="0"/>
                <a:cs typeface="Times New Roman" panose="02020603050405020304" pitchFamily="18" charset="0"/>
              </a:rPr>
              <a:t>Example: </a:t>
            </a:r>
            <a:r>
              <a:rPr lang="en-US" sz="2400" b="1" dirty="0" smtClean="0">
                <a:latin typeface="Times New Roman" panose="02020603050405020304" pitchFamily="18" charset="0"/>
                <a:cs typeface="Times New Roman" panose="02020603050405020304" pitchFamily="18" charset="0"/>
              </a:rPr>
              <a:t>PMMC, MI, Dynamometer wattmeter, frequency meter and power factor meter.</a:t>
            </a:r>
          </a:p>
        </p:txBody>
      </p:sp>
    </p:spTree>
    <p:extLst>
      <p:ext uri="{BB962C8B-B14F-4D97-AF65-F5344CB8AC3E}">
        <p14:creationId xmlns:p14="http://schemas.microsoft.com/office/powerpoint/2010/main" xmlns="" val="3821698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8E2DFC-155D-46F1-94F5-3992C1D979AC}" type="slidenum">
              <a:rPr lang="en-US" smtClean="0"/>
              <a:pPr>
                <a:defRPr/>
              </a:pPr>
              <a:t>29</a:t>
            </a:fld>
            <a:endParaRPr lang="en-US"/>
          </a:p>
        </p:txBody>
      </p:sp>
      <p:pic>
        <p:nvPicPr>
          <p:cNvPr id="3" name="Picture 2" descr="indicating-instruments-30-638.jpg"/>
          <p:cNvPicPr>
            <a:picLocks noChangeAspect="1"/>
          </p:cNvPicPr>
          <p:nvPr/>
        </p:nvPicPr>
        <p:blipFill>
          <a:blip r:embed="rId2"/>
          <a:stretch>
            <a:fillRect/>
          </a:stretch>
        </p:blipFill>
        <p:spPr>
          <a:xfrm>
            <a:off x="990600" y="685800"/>
            <a:ext cx="7010399" cy="5181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a:t>
            </a:fld>
            <a:endParaRPr lang="en-US"/>
          </a:p>
        </p:txBody>
      </p:sp>
      <p:sp>
        <p:nvSpPr>
          <p:cNvPr id="5" name="Content Placeholder 4"/>
          <p:cNvSpPr>
            <a:spLocks noGrp="1"/>
          </p:cNvSpPr>
          <p:nvPr>
            <p:ph idx="1"/>
          </p:nvPr>
        </p:nvSpPr>
        <p:spPr>
          <a:xfrm>
            <a:off x="457200" y="381000"/>
            <a:ext cx="8305800" cy="5029200"/>
          </a:xfrm>
        </p:spPr>
        <p:txBody>
          <a:bodyPr>
            <a:noAutofit/>
          </a:bodyPr>
          <a:lstStyle/>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Permanent magnet moving coil (PMMC) instruments</a:t>
            </a:r>
          </a:p>
          <a:p>
            <a:pPr algn="just">
              <a:lnSpc>
                <a:spcPct val="5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a:p>
            <a:pPr algn="just">
              <a:lnSpc>
                <a:spcPct val="150000"/>
              </a:lnSpc>
              <a:spcBef>
                <a:spcPts val="0"/>
              </a:spcBef>
              <a:buClr>
                <a:srgbClr val="C00000"/>
              </a:buClr>
              <a:buFont typeface="Wingdings" pitchFamily="2" charset="2"/>
              <a:buChar char="Ø"/>
            </a:pPr>
            <a:r>
              <a:rPr lang="en-US" sz="2800" b="1" dirty="0" smtClean="0">
                <a:latin typeface="Times New Roman" pitchFamily="18" charset="0"/>
                <a:cs typeface="Times New Roman" pitchFamily="18" charset="0"/>
              </a:rPr>
              <a:t>Permanent magnet moving iron (MI) instruments</a:t>
            </a:r>
          </a:p>
          <a:p>
            <a:pPr algn="just">
              <a:lnSpc>
                <a:spcPct val="15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a:p>
            <a:pPr algn="just">
              <a:lnSpc>
                <a:spcPct val="15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a:p>
            <a:pPr lvl="0" algn="just">
              <a:lnSpc>
                <a:spcPct val="150000"/>
              </a:lnSpc>
              <a:spcBef>
                <a:spcPts val="0"/>
              </a:spcBef>
              <a:buClr>
                <a:srgbClr val="C00000"/>
              </a:buClr>
              <a:buNone/>
            </a:pPr>
            <a:r>
              <a:rPr lang="en-US" sz="2800" b="1" dirty="0" smtClean="0">
                <a:solidFill>
                  <a:srgbClr val="000066"/>
                </a:solidFill>
                <a:latin typeface="Times New Roman" pitchFamily="18" charset="0"/>
                <a:cs typeface="Times New Roman" pitchFamily="18" charset="0"/>
              </a:rPr>
              <a:t>Text </a:t>
            </a:r>
            <a:r>
              <a:rPr lang="en-US" sz="2800" b="1" dirty="0" err="1" smtClean="0">
                <a:solidFill>
                  <a:srgbClr val="000066"/>
                </a:solidFill>
                <a:latin typeface="Times New Roman" pitchFamily="18" charset="0"/>
                <a:cs typeface="Times New Roman" pitchFamily="18" charset="0"/>
              </a:rPr>
              <a:t>BooK</a:t>
            </a:r>
            <a:r>
              <a:rPr lang="en-US" sz="2800" b="1" dirty="0" smtClean="0">
                <a:solidFill>
                  <a:srgbClr val="000066"/>
                </a:solidFill>
                <a:latin typeface="Times New Roman" pitchFamily="18" charset="0"/>
                <a:cs typeface="Times New Roman" pitchFamily="18" charset="0"/>
              </a:rPr>
              <a:t>: </a:t>
            </a:r>
            <a:r>
              <a:rPr lang="en-US" sz="2800" b="1" dirty="0" smtClean="0">
                <a:solidFill>
                  <a:srgbClr val="C00000"/>
                </a:solidFill>
                <a:latin typeface="Times New Roman" pitchFamily="18" charset="0"/>
                <a:cs typeface="Times New Roman" pitchFamily="18" charset="0"/>
              </a:rPr>
              <a:t>Basic Electrical Engineering by </a:t>
            </a:r>
            <a:r>
              <a:rPr lang="en-US" sz="2800" b="1" dirty="0" err="1" smtClean="0">
                <a:solidFill>
                  <a:srgbClr val="C00000"/>
                </a:solidFill>
                <a:latin typeface="Times New Roman" pitchFamily="18" charset="0"/>
                <a:cs typeface="Times New Roman" pitchFamily="18" charset="0"/>
              </a:rPr>
              <a:t>T.K.Nagsarkar</a:t>
            </a:r>
            <a:r>
              <a:rPr lang="en-US" sz="2800" b="1" dirty="0" smtClean="0">
                <a:solidFill>
                  <a:srgbClr val="C00000"/>
                </a:solidFill>
                <a:latin typeface="Times New Roman" pitchFamily="18" charset="0"/>
                <a:cs typeface="Times New Roman" pitchFamily="18" charset="0"/>
              </a:rPr>
              <a:t> and </a:t>
            </a:r>
            <a:r>
              <a:rPr lang="en-US" sz="2800" b="1" dirty="0" err="1" smtClean="0">
                <a:solidFill>
                  <a:srgbClr val="C00000"/>
                </a:solidFill>
                <a:latin typeface="Times New Roman" pitchFamily="18" charset="0"/>
                <a:cs typeface="Times New Roman" pitchFamily="18" charset="0"/>
              </a:rPr>
              <a:t>M.S.Sukhja</a:t>
            </a:r>
            <a:r>
              <a:rPr lang="en-US" sz="2800" b="1" dirty="0" smtClean="0">
                <a:solidFill>
                  <a:srgbClr val="C00000"/>
                </a:solidFill>
                <a:latin typeface="Times New Roman" pitchFamily="18" charset="0"/>
                <a:cs typeface="Times New Roman" pitchFamily="18" charset="0"/>
              </a:rPr>
              <a:t> Oxford University Press. 2</a:t>
            </a:r>
            <a:r>
              <a:rPr lang="en-US" sz="2800" b="1" baseline="30000" dirty="0" smtClean="0">
                <a:solidFill>
                  <a:srgbClr val="C00000"/>
                </a:solidFill>
                <a:latin typeface="Times New Roman" pitchFamily="18" charset="0"/>
                <a:cs typeface="Times New Roman" pitchFamily="18" charset="0"/>
              </a:rPr>
              <a:t>nd</a:t>
            </a:r>
            <a:r>
              <a:rPr lang="en-US" sz="2800" b="1" dirty="0" smtClean="0">
                <a:solidFill>
                  <a:srgbClr val="C00000"/>
                </a:solidFill>
                <a:latin typeface="Times New Roman" pitchFamily="18" charset="0"/>
                <a:cs typeface="Times New Roman" pitchFamily="18" charset="0"/>
              </a:rPr>
              <a:t> edition</a:t>
            </a:r>
          </a:p>
          <a:p>
            <a:pPr algn="just">
              <a:lnSpc>
                <a:spcPct val="15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a:p>
            <a:pPr algn="just">
              <a:lnSpc>
                <a:spcPct val="13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5678390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30</a:t>
            </a:fld>
            <a:endParaRPr lang="en-US"/>
          </a:p>
        </p:txBody>
      </p:sp>
      <p:sp>
        <p:nvSpPr>
          <p:cNvPr id="5" name="Content Placeholder 4"/>
          <p:cNvSpPr>
            <a:spLocks noGrp="1"/>
          </p:cNvSpPr>
          <p:nvPr>
            <p:ph idx="1"/>
          </p:nvPr>
        </p:nvSpPr>
        <p:spPr>
          <a:xfrm>
            <a:off x="381000" y="457200"/>
            <a:ext cx="8534400" cy="5029200"/>
          </a:xfrm>
        </p:spPr>
        <p:txBody>
          <a:bodyPr>
            <a:noAutofit/>
          </a:bodyPr>
          <a:lstStyle/>
          <a:p>
            <a:pPr marL="0" indent="0" algn="ctr">
              <a:lnSpc>
                <a:spcPct val="130000"/>
              </a:lnSpc>
              <a:spcBef>
                <a:spcPts val="0"/>
              </a:spcBef>
              <a:spcAft>
                <a:spcPts val="2400"/>
              </a:spcAft>
              <a:buClr>
                <a:srgbClr val="C00000"/>
              </a:buClr>
              <a:buNone/>
            </a:pPr>
            <a:r>
              <a:rPr lang="en-US" sz="2800" b="1" dirty="0" smtClean="0">
                <a:solidFill>
                  <a:srgbClr val="000066"/>
                </a:solidFill>
                <a:latin typeface="Times New Roman" panose="02020603050405020304" pitchFamily="18" charset="0"/>
                <a:cs typeface="Times New Roman" panose="02020603050405020304" pitchFamily="18" charset="0"/>
              </a:rPr>
              <a:t>Recording Instruments</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This </a:t>
            </a:r>
            <a:r>
              <a:rPr lang="en-US" sz="2400" b="1" dirty="0">
                <a:latin typeface="Times New Roman" panose="02020603050405020304" pitchFamily="18" charset="0"/>
                <a:cs typeface="Times New Roman" panose="02020603050405020304" pitchFamily="18" charset="0"/>
              </a:rPr>
              <a:t>type of instruments records the magnitude of the quantity to be measured continuously </a:t>
            </a:r>
            <a:r>
              <a:rPr lang="en-US" sz="2400" b="1" dirty="0" smtClean="0">
                <a:latin typeface="Times New Roman" panose="02020603050405020304" pitchFamily="18" charset="0"/>
                <a:cs typeface="Times New Roman" panose="02020603050405020304" pitchFamily="18" charset="0"/>
              </a:rPr>
              <a:t>over a specified period of time.</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Recorded over a graph paper by a light weight pen.</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These are used to observe load variation continuously.</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solidFill>
                  <a:srgbClr val="0070C0"/>
                </a:solidFill>
                <a:latin typeface="Times New Roman" panose="02020603050405020304" pitchFamily="18" charset="0"/>
                <a:cs typeface="Times New Roman" panose="02020603050405020304" pitchFamily="18" charset="0"/>
              </a:rPr>
              <a:t>Example: </a:t>
            </a:r>
            <a:r>
              <a:rPr lang="en-US" sz="2400" b="1" dirty="0" smtClean="0">
                <a:latin typeface="Times New Roman" panose="02020603050405020304" pitchFamily="18" charset="0"/>
                <a:cs typeface="Times New Roman" panose="02020603050405020304" pitchFamily="18" charset="0"/>
              </a:rPr>
              <a:t>Recording voltammeter, Recording wattmeter, ECG and Storage oscilloscope.</a:t>
            </a: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8E2DFC-155D-46F1-94F5-3992C1D979AC}" type="slidenum">
              <a:rPr lang="en-US" smtClean="0"/>
              <a:pPr>
                <a:defRPr/>
              </a:pPr>
              <a:t>31</a:t>
            </a:fld>
            <a:endParaRPr lang="en-US"/>
          </a:p>
        </p:txBody>
      </p:sp>
      <p:pic>
        <p:nvPicPr>
          <p:cNvPr id="201730" name="Picture 2"/>
          <p:cNvPicPr>
            <a:picLocks noChangeAspect="1" noChangeArrowheads="1"/>
          </p:cNvPicPr>
          <p:nvPr/>
        </p:nvPicPr>
        <p:blipFill>
          <a:blip r:embed="rId2"/>
          <a:srcRect/>
          <a:stretch>
            <a:fillRect/>
          </a:stretch>
        </p:blipFill>
        <p:spPr bwMode="auto">
          <a:xfrm>
            <a:off x="914400" y="609600"/>
            <a:ext cx="7162799" cy="533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32</a:t>
            </a:fld>
            <a:endParaRPr lang="en-US"/>
          </a:p>
        </p:txBody>
      </p:sp>
      <p:sp>
        <p:nvSpPr>
          <p:cNvPr id="5" name="Content Placeholder 4"/>
          <p:cNvSpPr>
            <a:spLocks noGrp="1"/>
          </p:cNvSpPr>
          <p:nvPr>
            <p:ph idx="1"/>
          </p:nvPr>
        </p:nvSpPr>
        <p:spPr>
          <a:xfrm>
            <a:off x="381000" y="457200"/>
            <a:ext cx="8534400" cy="5029200"/>
          </a:xfrm>
        </p:spPr>
        <p:txBody>
          <a:bodyPr>
            <a:noAutofit/>
          </a:bodyPr>
          <a:lstStyle/>
          <a:p>
            <a:pPr marL="0" indent="0" algn="ctr">
              <a:lnSpc>
                <a:spcPct val="130000"/>
              </a:lnSpc>
              <a:spcBef>
                <a:spcPts val="0"/>
              </a:spcBef>
              <a:spcAft>
                <a:spcPts val="2400"/>
              </a:spcAft>
              <a:buClr>
                <a:srgbClr val="C00000"/>
              </a:buClr>
              <a:buNone/>
            </a:pPr>
            <a:r>
              <a:rPr lang="en-US" sz="2800" b="1" dirty="0" smtClean="0">
                <a:solidFill>
                  <a:srgbClr val="000066"/>
                </a:solidFill>
                <a:latin typeface="Times New Roman" panose="02020603050405020304" pitchFamily="18" charset="0"/>
                <a:cs typeface="Times New Roman" panose="02020603050405020304" pitchFamily="18" charset="0"/>
              </a:rPr>
              <a:t>Integrating Instruments</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This </a:t>
            </a:r>
            <a:r>
              <a:rPr lang="en-US" sz="2400" b="1" dirty="0">
                <a:latin typeface="Times New Roman" panose="02020603050405020304" pitchFamily="18" charset="0"/>
                <a:cs typeface="Times New Roman" panose="02020603050405020304" pitchFamily="18" charset="0"/>
              </a:rPr>
              <a:t>type of instrument gives the total amount of the quantity to be measured over a </a:t>
            </a:r>
            <a:r>
              <a:rPr lang="en-US" sz="2400" b="1" dirty="0" smtClean="0">
                <a:latin typeface="Times New Roman" panose="02020603050405020304" pitchFamily="18" charset="0"/>
                <a:cs typeface="Times New Roman" panose="02020603050405020304" pitchFamily="18" charset="0"/>
              </a:rPr>
              <a:t>specified period </a:t>
            </a:r>
            <a:r>
              <a:rPr lang="en-US" sz="2400" b="1" dirty="0">
                <a:latin typeface="Times New Roman" panose="02020603050405020304" pitchFamily="18" charset="0"/>
                <a:cs typeface="Times New Roman" panose="02020603050405020304" pitchFamily="18" charset="0"/>
              </a:rPr>
              <a:t>of time.</a:t>
            </a:r>
            <a:endParaRPr lang="en-US" sz="2400" b="1" dirty="0" smtClean="0">
              <a:latin typeface="Times New Roman" panose="02020603050405020304" pitchFamily="18" charset="0"/>
              <a:cs typeface="Times New Roman" panose="02020603050405020304" pitchFamily="18" charset="0"/>
            </a:endParaRP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These instruments add the measured value to existing value. </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These instruments will give the total electricity consumed over a period of time (one month).</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solidFill>
                  <a:srgbClr val="0070C0"/>
                </a:solidFill>
                <a:latin typeface="Times New Roman" panose="02020603050405020304" pitchFamily="18" charset="0"/>
                <a:cs typeface="Times New Roman" panose="02020603050405020304" pitchFamily="18" charset="0"/>
              </a:rPr>
              <a:t>Example: </a:t>
            </a:r>
            <a:r>
              <a:rPr lang="en-US" sz="2400" b="1" dirty="0" smtClean="0">
                <a:latin typeface="Times New Roman" panose="02020603050405020304" pitchFamily="18" charset="0"/>
                <a:cs typeface="Times New Roman" panose="02020603050405020304" pitchFamily="18" charset="0"/>
              </a:rPr>
              <a:t>Energy meter or </a:t>
            </a:r>
            <a:r>
              <a:rPr lang="en-US" sz="2400" b="1" dirty="0" err="1" smtClean="0">
                <a:latin typeface="Times New Roman" panose="02020603050405020304" pitchFamily="18" charset="0"/>
                <a:cs typeface="Times New Roman" panose="02020603050405020304" pitchFamily="18" charset="0"/>
              </a:rPr>
              <a:t>KWhr</a:t>
            </a:r>
            <a:r>
              <a:rPr lang="en-US" sz="2400" b="1" dirty="0" smtClean="0">
                <a:latin typeface="Times New Roman" panose="02020603050405020304" pitchFamily="18" charset="0"/>
                <a:cs typeface="Times New Roman" panose="02020603050405020304" pitchFamily="18" charset="0"/>
              </a:rPr>
              <a:t> meter, </a:t>
            </a:r>
            <a:r>
              <a:rPr lang="en-US" sz="2400" b="1" dirty="0" err="1" smtClean="0">
                <a:latin typeface="Times New Roman" panose="02020603050405020304" pitchFamily="18" charset="0"/>
                <a:cs typeface="Times New Roman" panose="02020603050405020304" pitchFamily="18" charset="0"/>
              </a:rPr>
              <a:t>KVARh</a:t>
            </a:r>
            <a:r>
              <a:rPr lang="en-US" sz="2400" b="1" dirty="0" smtClean="0">
                <a:latin typeface="Times New Roman" panose="02020603050405020304" pitchFamily="18" charset="0"/>
                <a:cs typeface="Times New Roman" panose="02020603050405020304" pitchFamily="18" charset="0"/>
              </a:rPr>
              <a:t> meter and Ampere hour (Ah) meter.</a:t>
            </a:r>
          </a:p>
        </p:txBody>
      </p:sp>
    </p:spTree>
    <p:extLst>
      <p:ext uri="{BB962C8B-B14F-4D97-AF65-F5344CB8AC3E}">
        <p14:creationId xmlns:p14="http://schemas.microsoft.com/office/powerpoint/2010/main" xmlns="" val="4293088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8E2DFC-155D-46F1-94F5-3992C1D979AC}" type="slidenum">
              <a:rPr lang="en-US" smtClean="0"/>
              <a:pPr>
                <a:defRPr/>
              </a:pPr>
              <a:t>33</a:t>
            </a:fld>
            <a:endParaRPr lang="en-US"/>
          </a:p>
        </p:txBody>
      </p:sp>
      <p:sp>
        <p:nvSpPr>
          <p:cNvPr id="4" name="Rectangle 3"/>
          <p:cNvSpPr/>
          <p:nvPr/>
        </p:nvSpPr>
        <p:spPr>
          <a:xfrm>
            <a:off x="3581400" y="5410200"/>
            <a:ext cx="3124200" cy="369332"/>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Energy meter </a:t>
            </a:r>
            <a:endParaRPr lang="en-US" dirty="0"/>
          </a:p>
        </p:txBody>
      </p:sp>
      <p:pic>
        <p:nvPicPr>
          <p:cNvPr id="202754" name="Picture 2"/>
          <p:cNvPicPr>
            <a:picLocks noChangeAspect="1" noChangeArrowheads="1"/>
          </p:cNvPicPr>
          <p:nvPr/>
        </p:nvPicPr>
        <p:blipFill>
          <a:blip r:embed="rId2"/>
          <a:srcRect/>
          <a:stretch>
            <a:fillRect/>
          </a:stretch>
        </p:blipFill>
        <p:spPr bwMode="auto">
          <a:xfrm>
            <a:off x="609600" y="609600"/>
            <a:ext cx="7620000"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34</a:t>
            </a:fld>
            <a:endParaRPr lang="en-US"/>
          </a:p>
        </p:txBody>
      </p:sp>
      <p:sp>
        <p:nvSpPr>
          <p:cNvPr id="5" name="Content Placeholder 4"/>
          <p:cNvSpPr>
            <a:spLocks noGrp="1"/>
          </p:cNvSpPr>
          <p:nvPr>
            <p:ph idx="1"/>
          </p:nvPr>
        </p:nvSpPr>
        <p:spPr>
          <a:xfrm>
            <a:off x="381000" y="228600"/>
            <a:ext cx="8534400" cy="5029200"/>
          </a:xfrm>
        </p:spPr>
        <p:txBody>
          <a:bodyPr>
            <a:noAutofit/>
          </a:bodyPr>
          <a:lstStyle/>
          <a:p>
            <a:pPr marL="0" indent="0" algn="ctr">
              <a:lnSpc>
                <a:spcPct val="150000"/>
              </a:lnSpc>
              <a:spcBef>
                <a:spcPts val="0"/>
              </a:spcBef>
              <a:spcAft>
                <a:spcPts val="2400"/>
              </a:spcAft>
              <a:buClr>
                <a:srgbClr val="C00000"/>
              </a:buClr>
              <a:buNone/>
            </a:pPr>
            <a:r>
              <a:rPr lang="en-US" sz="3200" b="1" dirty="0" smtClean="0">
                <a:solidFill>
                  <a:srgbClr val="C00000"/>
                </a:solidFill>
                <a:latin typeface="Times New Roman" pitchFamily="18" charset="0"/>
                <a:cs typeface="Times New Roman" pitchFamily="18" charset="0"/>
              </a:rPr>
              <a:t>Operating Principle of Indicating  Instruments</a:t>
            </a:r>
            <a:endParaRPr lang="en-US" sz="3200" b="1" dirty="0">
              <a:solidFill>
                <a:srgbClr val="C00000"/>
              </a:solidFill>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Most of the electrical instruments are indicating </a:t>
            </a:r>
            <a:r>
              <a:rPr lang="en-US" sz="2400" b="1" dirty="0" smtClean="0">
                <a:latin typeface="Times New Roman" panose="02020603050405020304" pitchFamily="18" charset="0"/>
                <a:cs typeface="Times New Roman" panose="02020603050405020304" pitchFamily="18" charset="0"/>
              </a:rPr>
              <a:t>instruments.</a:t>
            </a:r>
          </a:p>
          <a:p>
            <a:pPr algn="just">
              <a:lnSpc>
                <a:spcPct val="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Basic operating </a:t>
            </a:r>
            <a:r>
              <a:rPr lang="en-US" sz="2400" b="1" dirty="0">
                <a:latin typeface="Times New Roman" panose="02020603050405020304" pitchFamily="18" charset="0"/>
                <a:cs typeface="Times New Roman" panose="02020603050405020304" pitchFamily="18" charset="0"/>
              </a:rPr>
              <a:t>principle of a </a:t>
            </a:r>
            <a:r>
              <a:rPr lang="en-US" sz="2400" b="1" dirty="0" smtClean="0">
                <a:latin typeface="Times New Roman" panose="02020603050405020304" pitchFamily="18" charset="0"/>
                <a:cs typeface="Times New Roman" panose="02020603050405020304" pitchFamily="18" charset="0"/>
              </a:rPr>
              <a:t>measuring instruments are  </a:t>
            </a:r>
            <a:r>
              <a:rPr lang="en-US" sz="2400" b="1" dirty="0">
                <a:latin typeface="Times New Roman" panose="02020603050405020304" pitchFamily="18" charset="0"/>
                <a:cs typeface="Times New Roman" panose="02020603050405020304" pitchFamily="18" charset="0"/>
              </a:rPr>
              <a:t>detecting an input signal and producing an output signal </a:t>
            </a:r>
            <a:r>
              <a:rPr lang="en-US" sz="2400" b="1" dirty="0" smtClean="0">
                <a:latin typeface="Times New Roman" panose="02020603050405020304" pitchFamily="18" charset="0"/>
                <a:cs typeface="Times New Roman" panose="02020603050405020304" pitchFamily="18" charset="0"/>
              </a:rPr>
              <a:t>.</a:t>
            </a:r>
          </a:p>
          <a:p>
            <a:pPr algn="just">
              <a:lnSpc>
                <a:spcPct val="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Instruments </a:t>
            </a:r>
            <a:r>
              <a:rPr lang="en-US" sz="2400" b="1" dirty="0">
                <a:latin typeface="Times New Roman" panose="02020603050405020304" pitchFamily="18" charset="0"/>
                <a:cs typeface="Times New Roman" panose="02020603050405020304" pitchFamily="18" charset="0"/>
              </a:rPr>
              <a:t>usually comprise a sensor, an amplifier, and a display</a:t>
            </a:r>
            <a:r>
              <a:rPr lang="en-US" sz="2400" b="1" dirty="0" smtClean="0">
                <a:latin typeface="Times New Roman" panose="02020603050405020304" pitchFamily="18" charset="0"/>
                <a:cs typeface="Times New Roman" panose="02020603050405020304" pitchFamily="18" charset="0"/>
              </a:rPr>
              <a:t>.</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0"/>
              </a:lnSpc>
              <a:spcBef>
                <a:spcPts val="0"/>
              </a:spcBef>
              <a:buClr>
                <a:srgbClr val="C00000"/>
              </a:buClr>
              <a:buFont typeface="Wingdings" panose="05000000000000000000" pitchFamily="2" charset="2"/>
              <a:buChar char="Ø"/>
            </a:pPr>
            <a:endParaRPr lang="en-US" sz="3200" b="1" dirty="0">
              <a:solidFill>
                <a:srgbClr val="C00000"/>
              </a:solidFill>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The principle of operation of measuring instruments depend upon the various effects of electric current used in their operation</a:t>
            </a:r>
            <a:r>
              <a:rPr lang="en-US" sz="2400" b="1" dirty="0" smtClean="0">
                <a:latin typeface="Times New Roman" panose="02020603050405020304" pitchFamily="18" charset="0"/>
                <a:cs typeface="Times New Roman" panose="02020603050405020304" pitchFamily="18" charset="0"/>
              </a:rPr>
              <a:t>. They are classified as in the table shown below.</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03925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35</a:t>
            </a:fld>
            <a:endParaRPr lang="en-US"/>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457200"/>
            <a:ext cx="8229600" cy="5638800"/>
          </a:xfrm>
        </p:spPr>
      </p:pic>
    </p:spTree>
    <p:extLst>
      <p:ext uri="{BB962C8B-B14F-4D97-AF65-F5344CB8AC3E}">
        <p14:creationId xmlns:p14="http://schemas.microsoft.com/office/powerpoint/2010/main" xmlns="" val="1884351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18E2DFC-155D-46F1-94F5-3992C1D979AC}" type="slidenum">
              <a:rPr lang="en-US" smtClean="0"/>
              <a:pPr>
                <a:defRPr/>
              </a:pPr>
              <a:t>36</a:t>
            </a:fld>
            <a:endParaRPr lang="en-US"/>
          </a:p>
        </p:txBody>
      </p:sp>
      <p:pic>
        <p:nvPicPr>
          <p:cNvPr id="200706" name="Picture 2"/>
          <p:cNvPicPr>
            <a:picLocks noChangeAspect="1" noChangeArrowheads="1"/>
          </p:cNvPicPr>
          <p:nvPr/>
        </p:nvPicPr>
        <p:blipFill>
          <a:blip r:embed="rId2"/>
          <a:srcRect/>
          <a:stretch>
            <a:fillRect/>
          </a:stretch>
        </p:blipFill>
        <p:spPr bwMode="auto">
          <a:xfrm>
            <a:off x="381000" y="609600"/>
            <a:ext cx="82296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37</a:t>
            </a:fld>
            <a:endParaRPr lang="en-US"/>
          </a:p>
        </p:txBody>
      </p:sp>
      <p:sp>
        <p:nvSpPr>
          <p:cNvPr id="5" name="Content Placeholder 4"/>
          <p:cNvSpPr>
            <a:spLocks noGrp="1"/>
          </p:cNvSpPr>
          <p:nvPr>
            <p:ph idx="1"/>
          </p:nvPr>
        </p:nvSpPr>
        <p:spPr>
          <a:xfrm>
            <a:off x="381000" y="304800"/>
            <a:ext cx="8534400" cy="5029200"/>
          </a:xfrm>
        </p:spPr>
        <p:txBody>
          <a:bodyPr>
            <a:noAutofit/>
          </a:bodyPr>
          <a:lstStyle/>
          <a:p>
            <a:pPr marL="0" indent="0" algn="ctr">
              <a:lnSpc>
                <a:spcPct val="100000"/>
              </a:lnSpc>
              <a:spcBef>
                <a:spcPts val="0"/>
              </a:spcBef>
              <a:spcAft>
                <a:spcPts val="1200"/>
              </a:spcAft>
              <a:buClr>
                <a:srgbClr val="C00000"/>
              </a:buClr>
              <a:buNone/>
            </a:pPr>
            <a:r>
              <a:rPr lang="en-US" sz="3200" b="1" dirty="0" smtClean="0">
                <a:solidFill>
                  <a:srgbClr val="C00000"/>
                </a:solidFill>
                <a:latin typeface="Times New Roman" pitchFamily="18" charset="0"/>
                <a:cs typeface="Times New Roman" pitchFamily="18" charset="0"/>
              </a:rPr>
              <a:t>Essential features or requirements of Indicating  Instruments</a:t>
            </a:r>
            <a:endParaRPr lang="en-US" sz="3200" b="1" dirty="0">
              <a:solidFill>
                <a:srgbClr val="C00000"/>
              </a:solidFill>
              <a:latin typeface="Times New Roman" pitchFamily="18" charset="0"/>
              <a:cs typeface="Times New Roman" pitchFamily="18" charset="0"/>
            </a:endParaRPr>
          </a:p>
          <a:p>
            <a:pPr marL="0" indent="0" algn="just">
              <a:lnSpc>
                <a:spcPct val="130000"/>
              </a:lnSpc>
              <a:spcBef>
                <a:spcPts val="0"/>
              </a:spcBef>
              <a:buClr>
                <a:srgbClr val="C00000"/>
              </a:buClr>
              <a:buFont typeface="Wingdings" pitchFamily="2" charset="2"/>
              <a:buChar char="Ø"/>
            </a:pPr>
            <a:r>
              <a:rPr lang="en-US" sz="2400" b="1" dirty="0" smtClean="0">
                <a:latin typeface="Times New Roman" pitchFamily="18" charset="0"/>
                <a:cs typeface="Times New Roman" pitchFamily="18" charset="0"/>
              </a:rPr>
              <a:t>Indicating instruments are those which indicate the value of the quantity under measurement. The essential requirements of indicating instruments are.,</a:t>
            </a:r>
          </a:p>
          <a:p>
            <a:pPr marL="457200" indent="-457200">
              <a:lnSpc>
                <a:spcPct val="150000"/>
              </a:lnSpc>
              <a:buAutoNum type="arabicPeriod"/>
            </a:pPr>
            <a:r>
              <a:rPr lang="en-US" sz="2400" b="1" dirty="0" smtClean="0">
                <a:solidFill>
                  <a:srgbClr val="002060"/>
                </a:solidFill>
                <a:latin typeface="Times New Roman" pitchFamily="18" charset="0"/>
                <a:cs typeface="Times New Roman" pitchFamily="18" charset="0"/>
              </a:rPr>
              <a:t>Pointer.                                   </a:t>
            </a:r>
          </a:p>
          <a:p>
            <a:pPr marL="457200" indent="-457200">
              <a:lnSpc>
                <a:spcPct val="150000"/>
              </a:lnSpc>
              <a:buAutoNum type="arabicPeriod"/>
            </a:pPr>
            <a:r>
              <a:rPr lang="en-US" sz="2400" b="1" dirty="0" smtClean="0">
                <a:solidFill>
                  <a:srgbClr val="002060"/>
                </a:solidFill>
                <a:latin typeface="Times New Roman" pitchFamily="18" charset="0"/>
                <a:cs typeface="Times New Roman" pitchFamily="18" charset="0"/>
              </a:rPr>
              <a:t>Pre Calibrated Scale.</a:t>
            </a:r>
          </a:p>
          <a:p>
            <a:pPr marL="457200" indent="-457200">
              <a:lnSpc>
                <a:spcPct val="150000"/>
              </a:lnSpc>
              <a:buAutoNum type="arabicPeriod"/>
            </a:pPr>
            <a:r>
              <a:rPr lang="en-US" sz="2400" b="1" dirty="0" smtClean="0">
                <a:solidFill>
                  <a:srgbClr val="002060"/>
                </a:solidFill>
                <a:latin typeface="Times New Roman" pitchFamily="18" charset="0"/>
                <a:cs typeface="Times New Roman" pitchFamily="18" charset="0"/>
              </a:rPr>
              <a:t>Deflecting or operating torque.</a:t>
            </a:r>
          </a:p>
          <a:p>
            <a:pPr marL="457200" indent="-457200">
              <a:lnSpc>
                <a:spcPct val="150000"/>
              </a:lnSpc>
              <a:buFont typeface="+mj-lt"/>
              <a:buAutoNum type="arabicPeriod"/>
            </a:pPr>
            <a:r>
              <a:rPr lang="en-US" sz="2400" b="1" dirty="0" smtClean="0">
                <a:solidFill>
                  <a:srgbClr val="002060"/>
                </a:solidFill>
                <a:latin typeface="Times New Roman" pitchFamily="18" charset="0"/>
                <a:cs typeface="Times New Roman" pitchFamily="18" charset="0"/>
              </a:rPr>
              <a:t> Controlling or restoring torque.</a:t>
            </a:r>
          </a:p>
          <a:p>
            <a:pPr marL="457200" indent="-457200">
              <a:lnSpc>
                <a:spcPct val="150000"/>
              </a:lnSpc>
              <a:buFont typeface="+mj-lt"/>
              <a:buAutoNum type="arabicPeriod"/>
            </a:pPr>
            <a:r>
              <a:rPr lang="en-US" sz="2400" b="1" dirty="0" smtClean="0">
                <a:solidFill>
                  <a:srgbClr val="002060"/>
                </a:solidFill>
                <a:latin typeface="Times New Roman" pitchFamily="18" charset="0"/>
                <a:cs typeface="Times New Roman" pitchFamily="18" charset="0"/>
              </a:rPr>
              <a:t> Damping torque.</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57872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38</a:t>
            </a:fld>
            <a:endParaRPr lang="en-US"/>
          </a:p>
        </p:txBody>
      </p:sp>
      <p:sp>
        <p:nvSpPr>
          <p:cNvPr id="5" name="Content Placeholder 4"/>
          <p:cNvSpPr>
            <a:spLocks noGrp="1"/>
          </p:cNvSpPr>
          <p:nvPr>
            <p:ph idx="1"/>
          </p:nvPr>
        </p:nvSpPr>
        <p:spPr>
          <a:xfrm>
            <a:off x="381000" y="457200"/>
            <a:ext cx="8534400" cy="5029200"/>
          </a:xfrm>
        </p:spPr>
        <p:txBody>
          <a:bodyPr>
            <a:noAutofit/>
          </a:bodyPr>
          <a:lstStyle/>
          <a:p>
            <a:pPr marL="514350" indent="-514350" algn="ctr">
              <a:lnSpc>
                <a:spcPct val="130000"/>
              </a:lnSpc>
              <a:spcBef>
                <a:spcPts val="0"/>
              </a:spcBef>
              <a:spcAft>
                <a:spcPts val="600"/>
              </a:spcAft>
              <a:buClr>
                <a:srgbClr val="C00000"/>
              </a:buClr>
              <a:buFont typeface="+mj-lt"/>
              <a:buAutoNum type="arabicPeriod"/>
            </a:pPr>
            <a:r>
              <a:rPr lang="en-US" sz="2800" b="1" dirty="0" smtClean="0">
                <a:solidFill>
                  <a:srgbClr val="000066"/>
                </a:solidFill>
                <a:latin typeface="Times New Roman" panose="02020603050405020304" pitchFamily="18" charset="0"/>
                <a:cs typeface="Times New Roman" panose="02020603050405020304" pitchFamily="18" charset="0"/>
              </a:rPr>
              <a:t>Pointer</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shape and size of the pointer normally depends on the type and size of instruments, usually aluminum tube or strip is used as a material for pointer.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end of the pointer is flattened to the shape of an arrow head and is made to move over a mirror and graduated scale.</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mirror helps in avoiding parallel axis. The arm of the pointer usually has a double bend to adjust the arrowhead in level to the scale.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A small counter weight is attached at the tail end for balancing .</a:t>
            </a: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39</a:t>
            </a:fld>
            <a:endParaRPr lang="en-US"/>
          </a:p>
        </p:txBody>
      </p:sp>
      <p:sp>
        <p:nvSpPr>
          <p:cNvPr id="5" name="Content Placeholder 4"/>
          <p:cNvSpPr>
            <a:spLocks noGrp="1"/>
          </p:cNvSpPr>
          <p:nvPr>
            <p:ph idx="1"/>
          </p:nvPr>
        </p:nvSpPr>
        <p:spPr>
          <a:xfrm>
            <a:off x="381000" y="304800"/>
            <a:ext cx="8534400" cy="5029200"/>
          </a:xfrm>
        </p:spPr>
        <p:txBody>
          <a:bodyPr>
            <a:noAutofit/>
          </a:bodyPr>
          <a:lstStyle/>
          <a:p>
            <a:pPr marL="514350" indent="-514350" algn="ctr">
              <a:lnSpc>
                <a:spcPct val="130000"/>
              </a:lnSpc>
              <a:spcBef>
                <a:spcPts val="0"/>
              </a:spcBef>
              <a:spcAft>
                <a:spcPts val="600"/>
              </a:spcAft>
              <a:buClr>
                <a:srgbClr val="C00000"/>
              </a:buClr>
              <a:buFont typeface="+mj-lt"/>
              <a:buAutoNum type="arabicPeriod" startAt="2"/>
            </a:pPr>
            <a:r>
              <a:rPr lang="en-US" sz="2800" b="1" dirty="0" smtClean="0">
                <a:solidFill>
                  <a:srgbClr val="000066"/>
                </a:solidFill>
                <a:latin typeface="Times New Roman" panose="02020603050405020304" pitchFamily="18" charset="0"/>
                <a:cs typeface="Times New Roman" panose="02020603050405020304" pitchFamily="18" charset="0"/>
              </a:rPr>
              <a:t> </a:t>
            </a:r>
            <a:r>
              <a:rPr lang="en-US" sz="2800" b="1" dirty="0" smtClean="0">
                <a:solidFill>
                  <a:srgbClr val="002060"/>
                </a:solidFill>
                <a:latin typeface="Times New Roman" pitchFamily="18" charset="0"/>
                <a:cs typeface="Times New Roman" pitchFamily="18" charset="0"/>
              </a:rPr>
              <a:t>Pre Calibrated Scale</a:t>
            </a:r>
            <a:endParaRPr lang="en-US" sz="2800" b="1" dirty="0" smtClean="0">
              <a:solidFill>
                <a:srgbClr val="000066"/>
              </a:solidFill>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A clearly marked graduated scale is attached to the case over the pointer. The length of the scale depends upon the length of the pointer and the angle to which it can rotate for full scale deflection.</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scale is printed on a stiff cord usually glazed and white background and block making.</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There are two types of scales used in indicating instruments, namely </a:t>
            </a:r>
            <a:r>
              <a:rPr lang="en-US" sz="2400" b="1" i="1" dirty="0" smtClean="0">
                <a:latin typeface="Times New Roman" pitchFamily="18" charset="0"/>
                <a:cs typeface="Times New Roman" pitchFamily="18" charset="0"/>
              </a:rPr>
              <a:t>uniform scale and non-uniform scale. </a:t>
            </a:r>
            <a:r>
              <a:rPr lang="en-US" sz="2400" b="1" dirty="0" smtClean="0">
                <a:latin typeface="Times New Roman" pitchFamily="18" charset="0"/>
                <a:cs typeface="Times New Roman" pitchFamily="18" charset="0"/>
              </a:rPr>
              <a:t>In uniform scale, each division is equally divided and in non-uniform scale is cramped at ends and broadly divided in middle part of the scale.</a:t>
            </a: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a:t>
            </a:fld>
            <a:endParaRPr lang="en-US"/>
          </a:p>
        </p:txBody>
      </p:sp>
      <p:sp>
        <p:nvSpPr>
          <p:cNvPr id="5" name="Content Placeholder 4"/>
          <p:cNvSpPr>
            <a:spLocks noGrp="1"/>
          </p:cNvSpPr>
          <p:nvPr>
            <p:ph idx="1"/>
          </p:nvPr>
        </p:nvSpPr>
        <p:spPr>
          <a:xfrm>
            <a:off x="304800" y="228600"/>
            <a:ext cx="8534400" cy="5029200"/>
          </a:xfrm>
        </p:spPr>
        <p:txBody>
          <a:bodyPr>
            <a:noAutofit/>
          </a:bodyPr>
          <a:lstStyle/>
          <a:p>
            <a:pPr marL="0" indent="0" algn="ctr">
              <a:lnSpc>
                <a:spcPct val="13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Concept of Faraday's Law</a:t>
            </a:r>
            <a:endParaRPr lang="en-US" sz="32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Faraday's </a:t>
            </a:r>
            <a:r>
              <a:rPr lang="en-US" sz="2400" b="1" dirty="0">
                <a:latin typeface="Times New Roman" panose="02020603050405020304" pitchFamily="18" charset="0"/>
                <a:cs typeface="Times New Roman" panose="02020603050405020304" pitchFamily="18" charset="0"/>
              </a:rPr>
              <a:t>law of </a:t>
            </a:r>
            <a:r>
              <a:rPr lang="en-US" sz="2400" b="1" dirty="0" smtClean="0">
                <a:latin typeface="Times New Roman" panose="02020603050405020304" pitchFamily="18" charset="0"/>
                <a:cs typeface="Times New Roman" panose="02020603050405020304" pitchFamily="18" charset="0"/>
              </a:rPr>
              <a:t>induction</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(shortly called Faraday’s law) is </a:t>
            </a:r>
            <a:r>
              <a:rPr lang="en-US" sz="2400" b="1" dirty="0">
                <a:latin typeface="Times New Roman" panose="02020603050405020304" pitchFamily="18" charset="0"/>
                <a:cs typeface="Times New Roman" panose="02020603050405020304" pitchFamily="18" charset="0"/>
              </a:rPr>
              <a:t>a basic law of </a:t>
            </a:r>
            <a:r>
              <a:rPr lang="en-US" sz="2400" b="1" dirty="0" smtClean="0">
                <a:latin typeface="Times New Roman" panose="02020603050405020304" pitchFamily="18" charset="0"/>
                <a:cs typeface="Times New Roman" panose="02020603050405020304" pitchFamily="18" charset="0"/>
              </a:rPr>
              <a:t>electromagnetism predicting </a:t>
            </a:r>
            <a:r>
              <a:rPr lang="en-US" sz="2400" b="1" dirty="0">
                <a:latin typeface="Times New Roman" panose="02020603050405020304" pitchFamily="18" charset="0"/>
                <a:cs typeface="Times New Roman" panose="02020603050405020304" pitchFamily="18" charset="0"/>
              </a:rPr>
              <a:t>how a magnetic field will interact with an electric circuit to </a:t>
            </a:r>
            <a:r>
              <a:rPr lang="en-US" sz="2400" b="1" dirty="0" smtClean="0">
                <a:latin typeface="Times New Roman" panose="02020603050405020304" pitchFamily="18" charset="0"/>
                <a:cs typeface="Times New Roman" panose="02020603050405020304" pitchFamily="18" charset="0"/>
              </a:rPr>
              <a:t>produce an</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electromotive force </a:t>
            </a:r>
            <a:r>
              <a:rPr lang="en-US" sz="2400" b="1" dirty="0">
                <a:latin typeface="Times New Roman" panose="02020603050405020304" pitchFamily="18" charset="0"/>
                <a:cs typeface="Times New Roman" panose="02020603050405020304" pitchFamily="18" charset="0"/>
              </a:rPr>
              <a:t>(EMF)—</a:t>
            </a:r>
            <a:r>
              <a:rPr lang="en-US" sz="2400" b="1" dirty="0" smtClean="0">
                <a:latin typeface="Times New Roman" panose="02020603050405020304" pitchFamily="18" charset="0"/>
                <a:cs typeface="Times New Roman" panose="02020603050405020304" pitchFamily="18" charset="0"/>
              </a:rPr>
              <a:t>a phenomenon called</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electromagnetic </a:t>
            </a:r>
            <a:r>
              <a:rPr lang="en-US" sz="2400" b="1" dirty="0">
                <a:latin typeface="Times New Roman" panose="02020603050405020304" pitchFamily="18" charset="0"/>
                <a:cs typeface="Times New Roman" panose="02020603050405020304" pitchFamily="18" charset="0"/>
              </a:rPr>
              <a:t>induction.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r>
              <a:rPr lang="en-US" sz="2400" b="1" dirty="0">
                <a:latin typeface="Times New Roman" panose="02020603050405020304" pitchFamily="18" charset="0"/>
                <a:cs typeface="Times New Roman" panose="02020603050405020304" pitchFamily="18" charset="0"/>
              </a:rPr>
              <a:t>Electromagnetic induction is the production of voltage or electromotive force due to a change in the magnetic </a:t>
            </a:r>
            <a:r>
              <a:rPr lang="en-US" sz="2400" b="1" dirty="0" smtClean="0">
                <a:latin typeface="Times New Roman" panose="02020603050405020304" pitchFamily="18" charset="0"/>
                <a:cs typeface="Times New Roman" panose="02020603050405020304" pitchFamily="18" charset="0"/>
              </a:rPr>
              <a:t>field.</a:t>
            </a:r>
          </a:p>
          <a:p>
            <a:pPr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Electromagnetic </a:t>
            </a:r>
            <a:r>
              <a:rPr lang="en-US" sz="2400" b="1" dirty="0">
                <a:latin typeface="Times New Roman" panose="02020603050405020304" pitchFamily="18" charset="0"/>
                <a:cs typeface="Times New Roman" panose="02020603050405020304" pitchFamily="18" charset="0"/>
              </a:rPr>
              <a:t>induction was discovered by Michael Faraday in the 1830s. </a:t>
            </a:r>
            <a:r>
              <a:rPr lang="en-US" sz="2400" b="1" dirty="0" smtClean="0">
                <a:latin typeface="Times New Roman" panose="02020603050405020304" pitchFamily="18" charset="0"/>
                <a:cs typeface="Times New Roman" panose="02020603050405020304" pitchFamily="18" charset="0"/>
              </a:rPr>
              <a:t>Many </a:t>
            </a:r>
            <a:r>
              <a:rPr lang="en-US" sz="2400" b="1" dirty="0">
                <a:latin typeface="Times New Roman" panose="02020603050405020304" pitchFamily="18" charset="0"/>
                <a:cs typeface="Times New Roman" panose="02020603050405020304" pitchFamily="18" charset="0"/>
              </a:rPr>
              <a:t>electrical components and types of equipment work based on the principle of electromagnetic induction.</a:t>
            </a:r>
          </a:p>
          <a:p>
            <a:pPr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190012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40</a:t>
            </a:fld>
            <a:endParaRPr lang="en-US"/>
          </a:p>
        </p:txBody>
      </p:sp>
      <p:sp>
        <p:nvSpPr>
          <p:cNvPr id="5" name="Content Placeholder 4"/>
          <p:cNvSpPr>
            <a:spLocks noGrp="1"/>
          </p:cNvSpPr>
          <p:nvPr>
            <p:ph idx="1"/>
          </p:nvPr>
        </p:nvSpPr>
        <p:spPr>
          <a:xfrm>
            <a:off x="381000" y="304800"/>
            <a:ext cx="8534400" cy="5029200"/>
          </a:xfrm>
        </p:spPr>
        <p:txBody>
          <a:bodyPr>
            <a:noAutofit/>
          </a:bodyPr>
          <a:lstStyle/>
          <a:p>
            <a:pPr marL="514350" indent="-514350" algn="ctr">
              <a:lnSpc>
                <a:spcPct val="130000"/>
              </a:lnSpc>
              <a:spcBef>
                <a:spcPts val="0"/>
              </a:spcBef>
              <a:spcAft>
                <a:spcPts val="600"/>
              </a:spcAft>
              <a:buClr>
                <a:srgbClr val="C00000"/>
              </a:buClr>
              <a:buFont typeface="+mj-lt"/>
              <a:buAutoNum type="arabicPeriod" startAt="3"/>
            </a:pPr>
            <a:r>
              <a:rPr lang="en-US" sz="2800" b="1" dirty="0" smtClean="0">
                <a:solidFill>
                  <a:srgbClr val="000066"/>
                </a:solidFill>
                <a:latin typeface="Times New Roman" panose="02020603050405020304" pitchFamily="18" charset="0"/>
                <a:cs typeface="Times New Roman" panose="02020603050405020304" pitchFamily="18" charset="0"/>
              </a:rPr>
              <a:t> </a:t>
            </a:r>
            <a:r>
              <a:rPr lang="en-US" sz="2800" b="1" dirty="0" smtClean="0">
                <a:solidFill>
                  <a:srgbClr val="002060"/>
                </a:solidFill>
                <a:latin typeface="Times New Roman" pitchFamily="18" charset="0"/>
                <a:cs typeface="Times New Roman" pitchFamily="18" charset="0"/>
              </a:rPr>
              <a:t>Deflecting or Operating Torque</a:t>
            </a:r>
            <a:endParaRPr lang="en-US" sz="2800" b="1" dirty="0" smtClean="0">
              <a:solidFill>
                <a:srgbClr val="000066"/>
              </a:solidFill>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A torque to move the pointer from its zero position in same proportion to the magnitude of the quantity being measured. This torque is called </a:t>
            </a:r>
            <a:r>
              <a:rPr lang="en-US" sz="2400" b="1" i="1" dirty="0" smtClean="0">
                <a:latin typeface="Times New Roman" pitchFamily="18" charset="0"/>
                <a:cs typeface="Times New Roman" pitchFamily="18" charset="0"/>
              </a:rPr>
              <a:t>deflecting torque.</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p:txBody>
      </p:sp>
      <p:pic>
        <p:nvPicPr>
          <p:cNvPr id="200707" name="Picture 3"/>
          <p:cNvPicPr>
            <a:picLocks noChangeAspect="1" noChangeArrowheads="1"/>
          </p:cNvPicPr>
          <p:nvPr/>
        </p:nvPicPr>
        <p:blipFill>
          <a:blip r:embed="rId2"/>
          <a:srcRect/>
          <a:stretch>
            <a:fillRect/>
          </a:stretch>
        </p:blipFill>
        <p:spPr bwMode="auto">
          <a:xfrm>
            <a:off x="2743200" y="2624138"/>
            <a:ext cx="4572000" cy="3471862"/>
          </a:xfrm>
          <a:prstGeom prst="rect">
            <a:avLst/>
          </a:prstGeom>
          <a:noFill/>
          <a:ln w="9525">
            <a:noFill/>
            <a:miter lim="800000"/>
            <a:headEnd/>
            <a:tailEnd/>
          </a:ln>
          <a:effectLst/>
        </p:spPr>
      </p:pic>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41</a:t>
            </a:fld>
            <a:endParaRPr lang="en-US"/>
          </a:p>
        </p:txBody>
      </p:sp>
      <p:sp>
        <p:nvSpPr>
          <p:cNvPr id="5" name="Content Placeholder 4"/>
          <p:cNvSpPr>
            <a:spLocks noGrp="1"/>
          </p:cNvSpPr>
          <p:nvPr>
            <p:ph idx="1"/>
          </p:nvPr>
        </p:nvSpPr>
        <p:spPr>
          <a:xfrm>
            <a:off x="381000" y="762000"/>
            <a:ext cx="85344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deflecting torque causes the moving system of the instrument to move from its initial zero position. </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magnitude of the deflecting torque depends upon, the magnitude of the measurable quantity.</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torque is produced by the effects of electric current such as magnetic, electro-</a:t>
            </a:r>
            <a:r>
              <a:rPr lang="en-US" sz="2400" b="1" dirty="0" err="1" smtClean="0">
                <a:latin typeface="Times New Roman" pitchFamily="18" charset="0"/>
                <a:cs typeface="Times New Roman" pitchFamily="18" charset="0"/>
              </a:rPr>
              <a:t>magneting</a:t>
            </a:r>
            <a:r>
              <a:rPr lang="en-US" sz="2400" b="1" dirty="0" smtClean="0">
                <a:latin typeface="Times New Roman" pitchFamily="18" charset="0"/>
                <a:cs typeface="Times New Roman" pitchFamily="18" charset="0"/>
              </a:rPr>
              <a:t>, heating, electrostatic etc. </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method of production of deflecting torque and its relation to the measurable quantity depends upon the type of instrument.</a:t>
            </a: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42</a:t>
            </a:fld>
            <a:endParaRPr lang="en-US"/>
          </a:p>
        </p:txBody>
      </p:sp>
      <p:sp>
        <p:nvSpPr>
          <p:cNvPr id="5" name="Content Placeholder 4"/>
          <p:cNvSpPr>
            <a:spLocks noGrp="1"/>
          </p:cNvSpPr>
          <p:nvPr>
            <p:ph idx="1"/>
          </p:nvPr>
        </p:nvSpPr>
        <p:spPr>
          <a:xfrm>
            <a:off x="381000" y="228600"/>
            <a:ext cx="8534400" cy="5029200"/>
          </a:xfrm>
        </p:spPr>
        <p:txBody>
          <a:bodyPr>
            <a:noAutofit/>
          </a:bodyPr>
          <a:lstStyle/>
          <a:p>
            <a:pPr marL="514350" indent="-514350" algn="ctr">
              <a:lnSpc>
                <a:spcPct val="130000"/>
              </a:lnSpc>
              <a:spcBef>
                <a:spcPts val="0"/>
              </a:spcBef>
              <a:spcAft>
                <a:spcPts val="600"/>
              </a:spcAft>
              <a:buClr>
                <a:srgbClr val="C00000"/>
              </a:buClr>
              <a:buFont typeface="+mj-lt"/>
              <a:buAutoNum type="arabicPeriod" startAt="4"/>
            </a:pPr>
            <a:r>
              <a:rPr lang="en-US" sz="2800" b="1" dirty="0" smtClean="0">
                <a:solidFill>
                  <a:srgbClr val="002060"/>
                </a:solidFill>
                <a:latin typeface="Times New Roman" pitchFamily="18" charset="0"/>
                <a:cs typeface="Times New Roman" pitchFamily="18" charset="0"/>
              </a:rPr>
              <a:t>Controlling or Restoring Torque</a:t>
            </a:r>
            <a:endParaRPr lang="en-US" sz="2800" b="1" dirty="0" smtClean="0">
              <a:solidFill>
                <a:srgbClr val="000066"/>
              </a:solidFill>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If the pointer has to stop at a value indicating the magnitude of the quantity, there should be an equal and opposite torque at that instant to keep the pointer in stable position. This torque is called </a:t>
            </a:r>
            <a:r>
              <a:rPr lang="en-US" sz="2400" b="1" i="1" dirty="0" smtClean="0">
                <a:latin typeface="Times New Roman" pitchFamily="18" charset="0"/>
                <a:cs typeface="Times New Roman" pitchFamily="18" charset="0"/>
              </a:rPr>
              <a:t>controlling torque.</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p:txBody>
      </p:sp>
      <p:pic>
        <p:nvPicPr>
          <p:cNvPr id="201730" name="Picture 2"/>
          <p:cNvPicPr>
            <a:picLocks noChangeAspect="1" noChangeArrowheads="1"/>
          </p:cNvPicPr>
          <p:nvPr/>
        </p:nvPicPr>
        <p:blipFill>
          <a:blip r:embed="rId2"/>
          <a:srcRect/>
          <a:stretch>
            <a:fillRect/>
          </a:stretch>
        </p:blipFill>
        <p:spPr bwMode="auto">
          <a:xfrm>
            <a:off x="1905000" y="2971800"/>
            <a:ext cx="5638800" cy="3200400"/>
          </a:xfrm>
          <a:prstGeom prst="rect">
            <a:avLst/>
          </a:prstGeom>
          <a:noFill/>
          <a:ln w="9525">
            <a:noFill/>
            <a:miter lim="800000"/>
            <a:headEnd/>
            <a:tailEnd/>
          </a:ln>
          <a:effectLst/>
        </p:spPr>
      </p:pic>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43</a:t>
            </a:fld>
            <a:endParaRPr lang="en-US"/>
          </a:p>
        </p:txBody>
      </p:sp>
      <p:sp>
        <p:nvSpPr>
          <p:cNvPr id="5" name="Content Placeholder 4"/>
          <p:cNvSpPr>
            <a:spLocks noGrp="1"/>
          </p:cNvSpPr>
          <p:nvPr>
            <p:ph idx="1"/>
          </p:nvPr>
        </p:nvSpPr>
        <p:spPr>
          <a:xfrm>
            <a:off x="381000" y="533400"/>
            <a:ext cx="85344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force acting on a moving system, in opposite direction to deflecting torque and makes the pointer stable at its final deflected position is called Controlling Torque or Controlling Force.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pointer will try to rotate as motor in absence of this torque. It also brings the pointer back to zero position, after disconnecting the meter from the circuit.</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The controlling torque is provided in the following ways.</a:t>
            </a:r>
          </a:p>
          <a:p>
            <a:pPr marL="514350" indent="-514350" algn="just">
              <a:lnSpc>
                <a:spcPct val="130000"/>
              </a:lnSpc>
              <a:spcBef>
                <a:spcPts val="0"/>
              </a:spcBef>
              <a:spcAft>
                <a:spcPts val="1200"/>
              </a:spcAft>
              <a:buClr>
                <a:srgbClr val="C00000"/>
              </a:buClr>
              <a:buFont typeface="+mj-lt"/>
              <a:buAutoNum type="romanLcPeriod"/>
            </a:pPr>
            <a:r>
              <a:rPr lang="en-US" sz="2400" b="1" dirty="0" smtClean="0">
                <a:latin typeface="Times New Roman" pitchFamily="18" charset="0"/>
                <a:cs typeface="Times New Roman" pitchFamily="18" charset="0"/>
              </a:rPr>
              <a:t> Spring control </a:t>
            </a:r>
          </a:p>
          <a:p>
            <a:pPr marL="514350" indent="-514350" algn="just">
              <a:lnSpc>
                <a:spcPct val="130000"/>
              </a:lnSpc>
              <a:spcBef>
                <a:spcPts val="0"/>
              </a:spcBef>
              <a:spcAft>
                <a:spcPts val="1200"/>
              </a:spcAft>
              <a:buClr>
                <a:srgbClr val="C00000"/>
              </a:buClr>
              <a:buFont typeface="+mj-lt"/>
              <a:buAutoNum type="romanLcPeriod"/>
            </a:pPr>
            <a:r>
              <a:rPr lang="en-US" sz="2400" b="1" dirty="0" smtClean="0">
                <a:latin typeface="Times New Roman" pitchFamily="18" charset="0"/>
                <a:cs typeface="Times New Roman" pitchFamily="18" charset="0"/>
              </a:rPr>
              <a:t>Gravity control</a:t>
            </a: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44</a:t>
            </a:fld>
            <a:endParaRPr lang="en-US"/>
          </a:p>
        </p:txBody>
      </p:sp>
      <p:sp>
        <p:nvSpPr>
          <p:cNvPr id="5" name="Content Placeholder 4"/>
          <p:cNvSpPr>
            <a:spLocks noGrp="1"/>
          </p:cNvSpPr>
          <p:nvPr>
            <p:ph idx="1"/>
          </p:nvPr>
        </p:nvSpPr>
        <p:spPr>
          <a:xfrm>
            <a:off x="304800" y="228600"/>
            <a:ext cx="8534400" cy="5029200"/>
          </a:xfrm>
        </p:spPr>
        <p:txBody>
          <a:bodyPr>
            <a:noAutofit/>
          </a:bodyPr>
          <a:lstStyle/>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In spring control torque, a helical hair spring is attached to the moving system in such a way that its one end (inner side) is fixed to the moving system, while the outer end to a rigid body. The stress in the spring exerts, a torque on the moving mechanism opposite to the motion of the moving mechanism. This torque is proportional to the angle of deflection.</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In gravity control method, a small weight is attached to the moving system in such a way that it gets activated at the time of deflection and produces a controlling torque in proportion to the deflection. The magnitude of the controlling torque can be varied by adjusting the position of the controlling weight upon the arm.</a:t>
            </a: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45</a:t>
            </a:fld>
            <a:endParaRPr lang="en-US"/>
          </a:p>
        </p:txBody>
      </p:sp>
      <p:sp>
        <p:nvSpPr>
          <p:cNvPr id="5" name="Content Placeholder 4"/>
          <p:cNvSpPr>
            <a:spLocks noGrp="1"/>
          </p:cNvSpPr>
          <p:nvPr>
            <p:ph idx="1"/>
          </p:nvPr>
        </p:nvSpPr>
        <p:spPr>
          <a:xfrm>
            <a:off x="381000" y="457200"/>
            <a:ext cx="8458200" cy="5029200"/>
          </a:xfrm>
        </p:spPr>
        <p:txBody>
          <a:bodyPr>
            <a:noAutofit/>
          </a:bodyPr>
          <a:lstStyle/>
          <a:p>
            <a:pPr marL="514350" indent="-514350" algn="ctr">
              <a:lnSpc>
                <a:spcPct val="130000"/>
              </a:lnSpc>
              <a:spcBef>
                <a:spcPts val="0"/>
              </a:spcBef>
              <a:spcAft>
                <a:spcPts val="2400"/>
              </a:spcAft>
              <a:buClr>
                <a:srgbClr val="C00000"/>
              </a:buClr>
              <a:buFont typeface="+mj-lt"/>
              <a:buAutoNum type="arabicPeriod" startAt="5"/>
            </a:pPr>
            <a:r>
              <a:rPr lang="en-US" sz="2800" b="1" dirty="0" smtClean="0">
                <a:solidFill>
                  <a:srgbClr val="002060"/>
                </a:solidFill>
                <a:latin typeface="Times New Roman" pitchFamily="18" charset="0"/>
                <a:cs typeface="Times New Roman" pitchFamily="18" charset="0"/>
              </a:rPr>
              <a:t>Damping Torque</a:t>
            </a:r>
            <a:endParaRPr lang="en-US" sz="2800" b="1" dirty="0" smtClean="0">
              <a:solidFill>
                <a:srgbClr val="000066"/>
              </a:solidFill>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In the indicating instruments, the pointer will oscillate about its deflected position before coming to rest due to inertia. </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To bring the moving part to rest at the quickest possible time at the deflected position, a force is used which is called damping force. </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It operate on the moving system to bring it rest at the quickest possible time. The instrument provided with a damping system is known as </a:t>
            </a:r>
            <a:r>
              <a:rPr lang="en-US" sz="2400" b="1" i="1" dirty="0" smtClean="0">
                <a:latin typeface="Times New Roman" pitchFamily="18" charset="0"/>
                <a:cs typeface="Times New Roman" pitchFamily="18" charset="0"/>
              </a:rPr>
              <a:t>dead beat type instrument. </a:t>
            </a: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46</a:t>
            </a:fld>
            <a:endParaRPr lang="en-US"/>
          </a:p>
        </p:txBody>
      </p:sp>
      <p:sp>
        <p:nvSpPr>
          <p:cNvPr id="5" name="Content Placeholder 4"/>
          <p:cNvSpPr>
            <a:spLocks noGrp="1"/>
          </p:cNvSpPr>
          <p:nvPr>
            <p:ph idx="1"/>
          </p:nvPr>
        </p:nvSpPr>
        <p:spPr>
          <a:xfrm>
            <a:off x="381000" y="533400"/>
            <a:ext cx="8305800" cy="5029200"/>
          </a:xfrm>
        </p:spPr>
        <p:txBody>
          <a:bodyPr>
            <a:noAutofit/>
          </a:bodyPr>
          <a:lstStyle/>
          <a:p>
            <a:pPr algn="just">
              <a:lnSpc>
                <a:spcPct val="150000"/>
              </a:lnSpc>
              <a:spcBef>
                <a:spcPts val="0"/>
              </a:spcBef>
              <a:spcAft>
                <a:spcPts val="1200"/>
              </a:spcAft>
              <a:buClr>
                <a:srgbClr val="C00000"/>
              </a:buClr>
              <a:buFont typeface="Wingdings" panose="05000000000000000000" pitchFamily="2" charset="2"/>
              <a:buChar char="Ø"/>
            </a:pPr>
            <a:r>
              <a:rPr lang="en-US" sz="2400" b="1" i="1" dirty="0" smtClean="0">
                <a:latin typeface="Times New Roman" pitchFamily="18" charset="0"/>
                <a:cs typeface="Times New Roman" pitchFamily="18" charset="0"/>
              </a:rPr>
              <a:t>Different devices are used to provide suitable </a:t>
            </a:r>
            <a:r>
              <a:rPr lang="en-US" sz="2400" b="1" dirty="0" smtClean="0">
                <a:latin typeface="Times New Roman" pitchFamily="18" charset="0"/>
                <a:cs typeface="Times New Roman" pitchFamily="18" charset="0"/>
              </a:rPr>
              <a:t>damping. The various methods adopted for damping are.,</a:t>
            </a:r>
          </a:p>
          <a:p>
            <a:pPr>
              <a:lnSpc>
                <a:spcPct val="150000"/>
              </a:lnSpc>
              <a:buNone/>
            </a:pPr>
            <a:r>
              <a:rPr lang="en-US" sz="2400" b="1" dirty="0" smtClean="0">
                <a:latin typeface="Times New Roman" pitchFamily="18" charset="0"/>
                <a:cs typeface="Times New Roman" pitchFamily="18" charset="0"/>
              </a:rPr>
              <a:t>a) Air friction damping</a:t>
            </a:r>
          </a:p>
          <a:p>
            <a:pPr>
              <a:lnSpc>
                <a:spcPct val="150000"/>
              </a:lnSpc>
              <a:buNone/>
            </a:pPr>
            <a:r>
              <a:rPr lang="en-US" sz="2400" b="1" dirty="0" smtClean="0">
                <a:latin typeface="Times New Roman" pitchFamily="18" charset="0"/>
                <a:cs typeface="Times New Roman" pitchFamily="18" charset="0"/>
              </a:rPr>
              <a:t>b) Fluid friction damping</a:t>
            </a:r>
          </a:p>
          <a:p>
            <a:pPr>
              <a:lnSpc>
                <a:spcPct val="150000"/>
              </a:lnSpc>
              <a:buNone/>
            </a:pPr>
            <a:r>
              <a:rPr lang="en-US" sz="2400" b="1" dirty="0" smtClean="0">
                <a:latin typeface="Times New Roman" pitchFamily="18" charset="0"/>
                <a:cs typeface="Times New Roman" pitchFamily="18" charset="0"/>
              </a:rPr>
              <a:t>c) Eddy current damping</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89747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47</a:t>
            </a:fld>
            <a:endParaRPr lang="en-US"/>
          </a:p>
        </p:txBody>
      </p:sp>
      <p:sp>
        <p:nvSpPr>
          <p:cNvPr id="5" name="Content Placeholder 4"/>
          <p:cNvSpPr>
            <a:spLocks noGrp="1"/>
          </p:cNvSpPr>
          <p:nvPr>
            <p:ph idx="1"/>
          </p:nvPr>
        </p:nvSpPr>
        <p:spPr>
          <a:xfrm>
            <a:off x="304800" y="533400"/>
            <a:ext cx="8534400" cy="5029200"/>
          </a:xfrm>
        </p:spPr>
        <p:txBody>
          <a:bodyPr>
            <a:noAutofit/>
          </a:bodyPr>
          <a:lstStyle/>
          <a:p>
            <a:pPr marL="0" indent="0" algn="ctr">
              <a:lnSpc>
                <a:spcPct val="120000"/>
              </a:lnSpc>
              <a:spcBef>
                <a:spcPts val="0"/>
              </a:spcBef>
              <a:buClr>
                <a:srgbClr val="C00000"/>
              </a:buClr>
              <a:buNone/>
            </a:pPr>
            <a:r>
              <a:rPr lang="en-US" sz="3200" b="1" dirty="0" smtClean="0">
                <a:solidFill>
                  <a:srgbClr val="C00000"/>
                </a:solidFill>
                <a:latin typeface="Times New Roman" pitchFamily="18" charset="0"/>
                <a:cs typeface="Times New Roman" pitchFamily="18" charset="0"/>
              </a:rPr>
              <a:t>Permanent Magnet Moving Coil (PMMC) Instrument</a:t>
            </a:r>
          </a:p>
          <a:p>
            <a:pPr marL="0" indent="0" algn="ctr">
              <a:lnSpc>
                <a:spcPct val="50000"/>
              </a:lnSpc>
              <a:spcBef>
                <a:spcPts val="0"/>
              </a:spcBef>
              <a:buClr>
                <a:srgbClr val="C00000"/>
              </a:buClr>
              <a:buNone/>
            </a:pPr>
            <a:endParaRPr lang="en-US" sz="3200" b="1" dirty="0">
              <a:solidFill>
                <a:srgbClr val="C00000"/>
              </a:solidFill>
              <a:latin typeface="Times New Roman" pitchFamily="18" charset="0"/>
              <a:cs typeface="Times New Roman" pitchFamily="18" charset="0"/>
            </a:endParaRPr>
          </a:p>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instruments</a:t>
            </a:r>
            <a:r>
              <a:rPr lang="en-US" sz="2400" b="1" dirty="0">
                <a:latin typeface="Times New Roman" panose="02020603050405020304" pitchFamily="18" charset="0"/>
                <a:cs typeface="Times New Roman" panose="02020603050405020304" pitchFamily="18" charset="0"/>
              </a:rPr>
              <a:t> which use the permanent </a:t>
            </a:r>
            <a:r>
              <a:rPr lang="en-US" sz="2400" b="1" dirty="0" smtClean="0">
                <a:latin typeface="Times New Roman" panose="02020603050405020304" pitchFamily="18" charset="0"/>
                <a:cs typeface="Times New Roman" panose="02020603050405020304" pitchFamily="18" charset="0"/>
              </a:rPr>
              <a:t>magnet</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for</a:t>
            </a:r>
            <a:r>
              <a:rPr lang="en-US" sz="2400" b="1" dirty="0">
                <a:latin typeface="Times New Roman" panose="02020603050405020304" pitchFamily="18" charset="0"/>
                <a:cs typeface="Times New Roman" panose="02020603050405020304" pitchFamily="18" charset="0"/>
              </a:rPr>
              <a:t> creating the stationary magnetic field between which the coil moves is known as the permanent magnet moving coil or PMMC instrument</a:t>
            </a:r>
            <a:r>
              <a:rPr lang="en-US" sz="2400" b="1" dirty="0" smtClean="0">
                <a:latin typeface="Times New Roman" panose="02020603050405020304" pitchFamily="18" charset="0"/>
                <a:cs typeface="Times New Roman" panose="02020603050405020304" pitchFamily="18" charset="0"/>
              </a:rPr>
              <a:t>.</a:t>
            </a:r>
          </a:p>
          <a:p>
            <a:pPr marL="0" indent="0" algn="just">
              <a:lnSpc>
                <a:spcPct val="5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r>
              <a:rPr lang="en-US" sz="2400" b="1" dirty="0">
                <a:latin typeface="Times New Roman" panose="02020603050405020304" pitchFamily="18" charset="0"/>
                <a:cs typeface="Times New Roman" panose="02020603050405020304" pitchFamily="18" charset="0"/>
              </a:rPr>
              <a:t>It operates on the principle that the torque is exerted on the moving coil placed in the field of the permanent magnet. </a:t>
            </a:r>
            <a:endParaRPr lang="en-US" sz="2400" b="1" dirty="0" smtClean="0">
              <a:latin typeface="Times New Roman" panose="02020603050405020304" pitchFamily="18" charset="0"/>
              <a:cs typeface="Times New Roman" panose="02020603050405020304" pitchFamily="18" charset="0"/>
            </a:endParaRPr>
          </a:p>
          <a:p>
            <a:pPr marL="0" indent="0" algn="just">
              <a:lnSpc>
                <a:spcPct val="5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PMMC instrument gives the </a:t>
            </a:r>
            <a:r>
              <a:rPr lang="en-US" sz="2400" b="1" dirty="0" smtClean="0">
                <a:latin typeface="Times New Roman" panose="02020603050405020304" pitchFamily="18" charset="0"/>
                <a:cs typeface="Times New Roman" panose="02020603050405020304" pitchFamily="18" charset="0"/>
              </a:rPr>
              <a:t>accurate result for DC</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measurement</a:t>
            </a:r>
            <a:r>
              <a:rPr lang="en-US" sz="2400" b="1" dirty="0">
                <a:latin typeface="Times New Roman" panose="02020603050405020304" pitchFamily="18" charset="0"/>
                <a:cs typeface="Times New Roman" panose="02020603050405020304" pitchFamily="18" charset="0"/>
              </a:rPr>
              <a:t>.</a:t>
            </a: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8324365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48</a:t>
            </a:fld>
            <a:endParaRPr lang="en-US"/>
          </a:p>
        </p:txBody>
      </p:sp>
      <p:sp>
        <p:nvSpPr>
          <p:cNvPr id="5" name="Content Placeholder 4"/>
          <p:cNvSpPr>
            <a:spLocks noGrp="1"/>
          </p:cNvSpPr>
          <p:nvPr>
            <p:ph idx="1"/>
          </p:nvPr>
        </p:nvSpPr>
        <p:spPr>
          <a:xfrm>
            <a:off x="485775" y="228600"/>
            <a:ext cx="8534400" cy="5638800"/>
          </a:xfrm>
        </p:spPr>
        <p:txBody>
          <a:bodyPr>
            <a:noAutofit/>
          </a:bodyPr>
          <a:lstStyle/>
          <a:p>
            <a:pPr marL="0" indent="0" algn="just">
              <a:lnSpc>
                <a:spcPct val="10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90600" y="1280152"/>
            <a:ext cx="7524750" cy="4739648"/>
          </a:xfrm>
          <a:prstGeom prst="rect">
            <a:avLst/>
          </a:prstGeom>
        </p:spPr>
      </p:pic>
      <p:sp>
        <p:nvSpPr>
          <p:cNvPr id="3" name="Rectangle 2"/>
          <p:cNvSpPr/>
          <p:nvPr/>
        </p:nvSpPr>
        <p:spPr>
          <a:xfrm>
            <a:off x="838200" y="475445"/>
            <a:ext cx="5663730" cy="523220"/>
          </a:xfrm>
          <a:prstGeom prst="rect">
            <a:avLst/>
          </a:prstGeom>
        </p:spPr>
        <p:txBody>
          <a:bodyPr wrap="none">
            <a:spAutoFit/>
          </a:bodyPr>
          <a:lstStyle/>
          <a:p>
            <a:r>
              <a:rPr lang="en-US" sz="2800" b="1" dirty="0">
                <a:solidFill>
                  <a:srgbClr val="002060"/>
                </a:solidFill>
                <a:latin typeface="Times New Roman" panose="02020603050405020304" pitchFamily="18" charset="0"/>
                <a:cs typeface="Times New Roman" panose="02020603050405020304" pitchFamily="18" charset="0"/>
              </a:rPr>
              <a:t>Construction of PMMC Instrument</a:t>
            </a:r>
            <a:endParaRPr lang="en-US" sz="2800" b="1" i="0" dirty="0">
              <a:solidFill>
                <a:srgbClr val="00206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576398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49</a:t>
            </a:fld>
            <a:endParaRPr lang="en-US"/>
          </a:p>
        </p:txBody>
      </p:sp>
      <p:sp>
        <p:nvSpPr>
          <p:cNvPr id="5" name="Content Placeholder 4"/>
          <p:cNvSpPr>
            <a:spLocks noGrp="1"/>
          </p:cNvSpPr>
          <p:nvPr>
            <p:ph idx="1"/>
          </p:nvPr>
        </p:nvSpPr>
        <p:spPr>
          <a:xfrm>
            <a:off x="381000" y="457200"/>
            <a:ext cx="8458200" cy="5029200"/>
          </a:xfrm>
        </p:spPr>
        <p:txBody>
          <a:bodyPr>
            <a:noAutofit/>
          </a:bodyPr>
          <a:lstStyle/>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moving coil and permanent magnet are the main part of the PMMC instrument</a:t>
            </a:r>
            <a:r>
              <a:rPr lang="en-US" sz="2400" b="1" dirty="0" smtClean="0">
                <a:latin typeface="Times New Roman" panose="02020603050405020304" pitchFamily="18" charset="0"/>
                <a:cs typeface="Times New Roman" panose="02020603050405020304" pitchFamily="18" charset="0"/>
              </a:rPr>
              <a:t>.</a:t>
            </a:r>
          </a:p>
          <a:p>
            <a:pPr marL="0" indent="0" algn="just">
              <a:lnSpc>
                <a:spcPct val="10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None/>
            </a:pPr>
            <a:r>
              <a:rPr lang="en-US" sz="2800" b="1" dirty="0">
                <a:solidFill>
                  <a:srgbClr val="002060"/>
                </a:solidFill>
                <a:latin typeface="Times New Roman" panose="02020603050405020304" pitchFamily="18" charset="0"/>
                <a:cs typeface="Times New Roman" panose="02020603050405020304" pitchFamily="18" charset="0"/>
              </a:rPr>
              <a:t>Moving Coil</a:t>
            </a:r>
            <a:r>
              <a:rPr lang="en-US" sz="2400" b="1" dirty="0">
                <a:latin typeface="Times New Roman" panose="02020603050405020304" pitchFamily="18" charset="0"/>
                <a:cs typeface="Times New Roman" panose="02020603050405020304" pitchFamily="18" charset="0"/>
              </a:rPr>
              <a:t> – The coil is the current carrying part of the instruments which is freely moved between the stationary field of the permanent magnet. </a:t>
            </a: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current passes through the coil deflects it due to which the magnitude of the current or voltage is determined. </a:t>
            </a: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coil is mounted on the rectangular former which is made up of </a:t>
            </a:r>
            <a:r>
              <a:rPr lang="en-US" sz="2400" b="1" dirty="0" smtClean="0">
                <a:latin typeface="Times New Roman" panose="02020603050405020304" pitchFamily="18" charset="0"/>
                <a:cs typeface="Times New Roman" panose="02020603050405020304" pitchFamily="18" charset="0"/>
              </a:rPr>
              <a:t>aluminum. </a:t>
            </a:r>
          </a:p>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former increases the radial and uniform magnetic field between the air gap of the poles. </a:t>
            </a: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572177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a:t>
            </a:fld>
            <a:endParaRPr lang="en-US"/>
          </a:p>
        </p:txBody>
      </p:sp>
      <p:sp>
        <p:nvSpPr>
          <p:cNvPr id="5" name="Content Placeholder 4"/>
          <p:cNvSpPr>
            <a:spLocks noGrp="1"/>
          </p:cNvSpPr>
          <p:nvPr>
            <p:ph idx="1"/>
          </p:nvPr>
        </p:nvSpPr>
        <p:spPr>
          <a:xfrm>
            <a:off x="304800" y="228600"/>
            <a:ext cx="8534400" cy="5029200"/>
          </a:xfrm>
        </p:spPr>
        <p:txBody>
          <a:bodyPr>
            <a:noAutofit/>
          </a:bodyPr>
          <a:lstStyle/>
          <a:p>
            <a:pPr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It </a:t>
            </a:r>
            <a:r>
              <a:rPr lang="en-US" sz="2400" b="1" dirty="0">
                <a:latin typeface="Times New Roman" panose="02020603050405020304" pitchFamily="18" charset="0"/>
                <a:cs typeface="Times New Roman" panose="02020603050405020304" pitchFamily="18" charset="0"/>
              </a:rPr>
              <a:t>is the fundamental operating </a:t>
            </a:r>
            <a:r>
              <a:rPr lang="en-US" sz="2400" b="1" dirty="0" smtClean="0">
                <a:latin typeface="Times New Roman" panose="02020603050405020304" pitchFamily="18" charset="0"/>
                <a:cs typeface="Times New Roman" panose="02020603050405020304" pitchFamily="18" charset="0"/>
              </a:rPr>
              <a:t>principle of</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transformers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and induction machines based on faraday’s law of electromagnetic induction.</a:t>
            </a:r>
          </a:p>
          <a:p>
            <a:pPr algn="just">
              <a:lnSpc>
                <a:spcPct val="5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r>
              <a:rPr lang="en-US" sz="2400" b="1" dirty="0">
                <a:latin typeface="Times New Roman" panose="02020603050405020304" pitchFamily="18" charset="0"/>
                <a:cs typeface="Times New Roman" panose="02020603050405020304" pitchFamily="18" charset="0"/>
              </a:rPr>
              <a:t>Electromagnetic </a:t>
            </a:r>
            <a:r>
              <a:rPr lang="en-US" sz="2400" b="1" dirty="0" smtClean="0">
                <a:latin typeface="Times New Roman" panose="02020603050405020304" pitchFamily="18" charset="0"/>
                <a:cs typeface="Times New Roman" panose="02020603050405020304" pitchFamily="18" charset="0"/>
              </a:rPr>
              <a:t>induction </a:t>
            </a:r>
            <a:r>
              <a:rPr lang="en-US" sz="2400" b="1" dirty="0">
                <a:latin typeface="Times New Roman" panose="02020603050405020304" pitchFamily="18" charset="0"/>
                <a:cs typeface="Times New Roman" panose="02020603050405020304" pitchFamily="18" charset="0"/>
              </a:rPr>
              <a:t>is the production of an electromotive force across an electrical conductor in a changing magnetic field</a:t>
            </a:r>
            <a:r>
              <a:rPr lang="en-US" sz="2400" b="1" dirty="0" smtClean="0">
                <a:latin typeface="Times New Roman" panose="02020603050405020304" pitchFamily="18" charset="0"/>
                <a:cs typeface="Times New Roman" panose="02020603050405020304" pitchFamily="18" charset="0"/>
              </a:rPr>
              <a:t>.</a:t>
            </a:r>
          </a:p>
          <a:p>
            <a:pPr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5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r>
              <a:rPr lang="en-US" sz="2400" b="1" dirty="0">
                <a:latin typeface="Times New Roman" panose="02020603050405020304" pitchFamily="18" charset="0"/>
                <a:cs typeface="Times New Roman" panose="02020603050405020304" pitchFamily="18" charset="0"/>
              </a:rPr>
              <a:t>A transformer consists of two electrically isolated coils and operates on Faraday's principal of “mutual induction”, in which an EMF is induced in the transformers secondary coil by the magnetic flux generated by the voltages and currents flowing in the primary coil winding.</a:t>
            </a:r>
          </a:p>
          <a:p>
            <a:pPr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xmlns="" val="1344056527"/>
              </p:ext>
            </p:extLst>
          </p:nvPr>
        </p:nvGraphicFramePr>
        <p:xfrm>
          <a:off x="4038600" y="2895600"/>
          <a:ext cx="2319337" cy="914400"/>
        </p:xfrm>
        <a:graphic>
          <a:graphicData uri="http://schemas.openxmlformats.org/presentationml/2006/ole">
            <p:oleObj spid="_x0000_s171144" name="Equation" r:id="rId3" imgW="787058" imgH="393529" progId="Equation.3">
              <p:embed/>
            </p:oleObj>
          </a:graphicData>
        </a:graphic>
      </p:graphicFrame>
    </p:spTree>
    <p:extLst>
      <p:ext uri="{BB962C8B-B14F-4D97-AF65-F5344CB8AC3E}">
        <p14:creationId xmlns:p14="http://schemas.microsoft.com/office/powerpoint/2010/main" xmlns="" val="42182901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50</a:t>
            </a:fld>
            <a:endParaRPr lang="en-US"/>
          </a:p>
        </p:txBody>
      </p:sp>
      <p:sp>
        <p:nvSpPr>
          <p:cNvPr id="5" name="Content Placeholder 4"/>
          <p:cNvSpPr>
            <a:spLocks noGrp="1"/>
          </p:cNvSpPr>
          <p:nvPr>
            <p:ph idx="1"/>
          </p:nvPr>
        </p:nvSpPr>
        <p:spPr>
          <a:xfrm>
            <a:off x="304800" y="228600"/>
            <a:ext cx="8686800" cy="5029200"/>
          </a:xfrm>
        </p:spPr>
        <p:txBody>
          <a:bodyPr>
            <a:noAutofit/>
          </a:bodyPr>
          <a:lstStyle/>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coil </a:t>
            </a:r>
            <a:r>
              <a:rPr lang="en-US" sz="2400" b="1" dirty="0">
                <a:latin typeface="Times New Roman" panose="02020603050405020304" pitchFamily="18" charset="0"/>
                <a:cs typeface="Times New Roman" panose="02020603050405020304" pitchFamily="18" charset="0"/>
              </a:rPr>
              <a:t>is wound with the silk cover copper wire between the poles of a magnet</a:t>
            </a:r>
            <a:r>
              <a:rPr lang="en-US" sz="2400" b="1" dirty="0" smtClean="0">
                <a:latin typeface="Times New Roman" panose="02020603050405020304" pitchFamily="18" charset="0"/>
                <a:cs typeface="Times New Roman" panose="02020603050405020304" pitchFamily="18" charset="0"/>
              </a:rPr>
              <a:t>.</a:t>
            </a:r>
          </a:p>
          <a:p>
            <a:pPr marL="0" indent="0" algn="just">
              <a:lnSpc>
                <a:spcPct val="10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r>
              <a:rPr lang="en-US" sz="2800" b="1" dirty="0">
                <a:solidFill>
                  <a:srgbClr val="002060"/>
                </a:solidFill>
                <a:latin typeface="Times New Roman" panose="02020603050405020304" pitchFamily="18" charset="0"/>
                <a:cs typeface="Times New Roman" panose="02020603050405020304" pitchFamily="18" charset="0"/>
              </a:rPr>
              <a:t>Magnet System </a:t>
            </a:r>
            <a:r>
              <a:rPr lang="en-US" sz="2400" b="1" dirty="0">
                <a:latin typeface="Times New Roman" panose="02020603050405020304" pitchFamily="18" charset="0"/>
                <a:cs typeface="Times New Roman" panose="02020603050405020304" pitchFamily="18" charset="0"/>
              </a:rPr>
              <a:t>– The PMMC instrument using the permanent magnet for creating the stationary magnets. </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Alcomax</a:t>
            </a:r>
            <a:r>
              <a:rPr lang="en-US" sz="2400" b="1" dirty="0">
                <a:latin typeface="Times New Roman" panose="02020603050405020304" pitchFamily="18" charset="0"/>
                <a:cs typeface="Times New Roman" panose="02020603050405020304" pitchFamily="18" charset="0"/>
              </a:rPr>
              <a:t> and Alnico material are used for creating the </a:t>
            </a:r>
            <a:r>
              <a:rPr lang="en-US" sz="2400" b="1" dirty="0" smtClean="0">
                <a:latin typeface="Times New Roman" panose="02020603050405020304" pitchFamily="18" charset="0"/>
                <a:cs typeface="Times New Roman" panose="02020603050405020304" pitchFamily="18" charset="0"/>
              </a:rPr>
              <a:t>permanent, the </a:t>
            </a:r>
            <a:r>
              <a:rPr lang="en-US" sz="2400" b="1" dirty="0">
                <a:latin typeface="Times New Roman" panose="02020603050405020304" pitchFamily="18" charset="0"/>
                <a:cs typeface="Times New Roman" panose="02020603050405020304" pitchFamily="18" charset="0"/>
              </a:rPr>
              <a:t>magnet has high field intensities</a:t>
            </a:r>
            <a:r>
              <a:rPr lang="en-US" sz="2400" b="1" dirty="0" smtClean="0">
                <a:latin typeface="Times New Roman" panose="02020603050405020304" pitchFamily="18" charset="0"/>
                <a:cs typeface="Times New Roman" panose="02020603050405020304" pitchFamily="18" charset="0"/>
              </a:rPr>
              <a:t>.</a:t>
            </a:r>
          </a:p>
          <a:p>
            <a:pPr algn="just">
              <a:lnSpc>
                <a:spcPct val="5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1200"/>
              </a:spcAft>
              <a:buClr>
                <a:srgbClr val="C00000"/>
              </a:buClr>
              <a:buNone/>
            </a:pPr>
            <a:r>
              <a:rPr lang="en-US" sz="2800" b="1" dirty="0">
                <a:solidFill>
                  <a:srgbClr val="002060"/>
                </a:solidFill>
                <a:latin typeface="Times New Roman" panose="02020603050405020304" pitchFamily="18" charset="0"/>
                <a:cs typeface="Times New Roman" panose="02020603050405020304" pitchFamily="18" charset="0"/>
              </a:rPr>
              <a:t>Control </a:t>
            </a:r>
            <a:r>
              <a:rPr lang="en-US" sz="2400" b="1" dirty="0">
                <a:latin typeface="Times New Roman" panose="02020603050405020304" pitchFamily="18" charset="0"/>
                <a:cs typeface="Times New Roman" panose="02020603050405020304" pitchFamily="18" charset="0"/>
              </a:rPr>
              <a:t>– In PMMC instrument the controlling torque is because of the </a:t>
            </a:r>
            <a:r>
              <a:rPr lang="en-US" sz="2400" b="1" dirty="0" smtClean="0">
                <a:latin typeface="Times New Roman" panose="02020603050405020304" pitchFamily="18" charset="0"/>
                <a:cs typeface="Times New Roman" panose="02020603050405020304" pitchFamily="18" charset="0"/>
              </a:rPr>
              <a:t>springs. </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springs are made up of phosphorous bronze and placed between the two jewel bearings. </a:t>
            </a: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463677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51</a:t>
            </a:fld>
            <a:endParaRPr lang="en-US"/>
          </a:p>
        </p:txBody>
      </p:sp>
      <p:sp>
        <p:nvSpPr>
          <p:cNvPr id="5" name="Content Placeholder 4"/>
          <p:cNvSpPr>
            <a:spLocks noGrp="1"/>
          </p:cNvSpPr>
          <p:nvPr>
            <p:ph idx="1"/>
          </p:nvPr>
        </p:nvSpPr>
        <p:spPr>
          <a:xfrm>
            <a:off x="304800" y="304800"/>
            <a:ext cx="86868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spring also provides the path to the lead current to flow in and out of the moving coil. The controlling torque is mainly because of the suspension of the </a:t>
            </a:r>
            <a:r>
              <a:rPr lang="en-US" sz="2400" b="1" dirty="0" smtClean="0">
                <a:latin typeface="Times New Roman" panose="02020603050405020304" pitchFamily="18" charset="0"/>
                <a:cs typeface="Times New Roman" panose="02020603050405020304" pitchFamily="18" charset="0"/>
              </a:rPr>
              <a:t>ribbon.</a:t>
            </a:r>
          </a:p>
          <a:p>
            <a:pPr marL="0" indent="0" algn="just">
              <a:lnSpc>
                <a:spcPct val="10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r>
              <a:rPr lang="en-US" sz="2800" b="1" dirty="0" smtClean="0">
                <a:solidFill>
                  <a:srgbClr val="002060"/>
                </a:solidFill>
                <a:latin typeface="Times New Roman" panose="02020603050405020304" pitchFamily="18" charset="0"/>
                <a:cs typeface="Times New Roman" panose="02020603050405020304" pitchFamily="18" charset="0"/>
              </a:rPr>
              <a:t>Damping </a:t>
            </a:r>
            <a:r>
              <a:rPr lang="en-US" sz="2400" b="1" dirty="0">
                <a:latin typeface="Times New Roman" panose="02020603050405020304" pitchFamily="18" charset="0"/>
                <a:cs typeface="Times New Roman" panose="02020603050405020304" pitchFamily="18" charset="0"/>
              </a:rPr>
              <a:t>–  The damping torque is used for keeping the movement of the coil in rest. </a:t>
            </a: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This </a:t>
            </a:r>
            <a:r>
              <a:rPr lang="en-US" sz="2400" b="1" dirty="0">
                <a:latin typeface="Times New Roman" panose="02020603050405020304" pitchFamily="18" charset="0"/>
                <a:cs typeface="Times New Roman" panose="02020603050405020304" pitchFamily="18" charset="0"/>
              </a:rPr>
              <a:t>damping torque is induced because of the movement of the </a:t>
            </a:r>
            <a:r>
              <a:rPr lang="en-US" sz="2400" b="1" dirty="0" smtClean="0">
                <a:latin typeface="Times New Roman" panose="02020603050405020304" pitchFamily="18" charset="0"/>
                <a:cs typeface="Times New Roman" panose="02020603050405020304" pitchFamily="18" charset="0"/>
              </a:rPr>
              <a:t>aluminum </a:t>
            </a:r>
            <a:r>
              <a:rPr lang="en-US" sz="2400" b="1" dirty="0">
                <a:latin typeface="Times New Roman" panose="02020603050405020304" pitchFamily="18" charset="0"/>
                <a:cs typeface="Times New Roman" panose="02020603050405020304" pitchFamily="18" charset="0"/>
              </a:rPr>
              <a:t>core which is moving between the poles of the permanent magnet</a:t>
            </a:r>
            <a:r>
              <a:rPr lang="en-US" sz="2400" b="1" dirty="0" smtClean="0">
                <a:latin typeface="Times New Roman" panose="02020603050405020304" pitchFamily="18" charset="0"/>
                <a:cs typeface="Times New Roman" panose="02020603050405020304" pitchFamily="18" charset="0"/>
              </a:rPr>
              <a:t>.</a:t>
            </a:r>
          </a:p>
          <a:p>
            <a:pPr marL="0" indent="0" algn="just">
              <a:lnSpc>
                <a:spcPct val="10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r>
              <a:rPr lang="en-US" sz="2800" b="1" dirty="0">
                <a:solidFill>
                  <a:srgbClr val="002060"/>
                </a:solidFill>
                <a:latin typeface="Times New Roman" panose="02020603050405020304" pitchFamily="18" charset="0"/>
                <a:cs typeface="Times New Roman" panose="02020603050405020304" pitchFamily="18" charset="0"/>
              </a:rPr>
              <a:t>Pointer &amp; Scale </a:t>
            </a:r>
            <a:r>
              <a:rPr lang="en-US" sz="2400" b="1" dirty="0">
                <a:latin typeface="Times New Roman" panose="02020603050405020304" pitchFamily="18" charset="0"/>
                <a:cs typeface="Times New Roman" panose="02020603050405020304" pitchFamily="18" charset="0"/>
              </a:rPr>
              <a:t>– The pointer is linked with the moving coil. The pointer notices the deflection of the coil, and the magnitude of their deviation is shown on the scale. </a:t>
            </a: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7955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52</a:t>
            </a:fld>
            <a:endParaRPr lang="en-US"/>
          </a:p>
        </p:txBody>
      </p:sp>
      <p:sp>
        <p:nvSpPr>
          <p:cNvPr id="5" name="Content Placeholder 4"/>
          <p:cNvSpPr>
            <a:spLocks noGrp="1"/>
          </p:cNvSpPr>
          <p:nvPr>
            <p:ph idx="1"/>
          </p:nvPr>
        </p:nvSpPr>
        <p:spPr>
          <a:xfrm>
            <a:off x="228600" y="152400"/>
            <a:ext cx="86106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pointer is made of the lightweight material, and hence it is easily deflected with the movement of the coil</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1200"/>
              </a:spcBef>
              <a:spcAft>
                <a:spcPts val="600"/>
              </a:spcAft>
              <a:buClr>
                <a:srgbClr val="C00000"/>
              </a:buClr>
              <a:buNone/>
            </a:pPr>
            <a:r>
              <a:rPr lang="en-US" sz="2800" b="1" dirty="0" smtClean="0">
                <a:solidFill>
                  <a:srgbClr val="002060"/>
                </a:solidFill>
                <a:latin typeface="Times New Roman" panose="02020603050405020304" pitchFamily="18" charset="0"/>
                <a:cs typeface="Times New Roman" panose="02020603050405020304" pitchFamily="18" charset="0"/>
              </a:rPr>
              <a:t>Torque </a:t>
            </a:r>
            <a:r>
              <a:rPr lang="en-US" sz="2800" b="1" dirty="0">
                <a:solidFill>
                  <a:srgbClr val="002060"/>
                </a:solidFill>
                <a:latin typeface="Times New Roman" panose="02020603050405020304" pitchFamily="18" charset="0"/>
                <a:cs typeface="Times New Roman" panose="02020603050405020304" pitchFamily="18" charset="0"/>
              </a:rPr>
              <a:t>Equation for PMMC </a:t>
            </a:r>
            <a:r>
              <a:rPr lang="en-US" sz="2800" b="1" dirty="0" smtClean="0">
                <a:solidFill>
                  <a:srgbClr val="002060"/>
                </a:solidFill>
                <a:latin typeface="Times New Roman" panose="02020603050405020304" pitchFamily="18" charset="0"/>
                <a:cs typeface="Times New Roman" panose="02020603050405020304" pitchFamily="18" charset="0"/>
              </a:rPr>
              <a:t>Instrument</a:t>
            </a:r>
          </a:p>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deflecting torque induces because of the movement of the coil. The deflecting torque is expressed by the equation shown below</a:t>
            </a:r>
            <a:r>
              <a:rPr lang="en-US" sz="2400" b="1" dirty="0" smtClean="0">
                <a:latin typeface="Times New Roman" panose="02020603050405020304" pitchFamily="18" charset="0"/>
                <a:cs typeface="Times New Roman" panose="02020603050405020304" pitchFamily="18" charset="0"/>
              </a:rPr>
              <a:t>.</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Where                                                              </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N-Number of </a:t>
            </a:r>
            <a:r>
              <a:rPr lang="en-US" sz="2400" b="1" dirty="0">
                <a:latin typeface="Times New Roman" panose="02020603050405020304" pitchFamily="18" charset="0"/>
                <a:cs typeface="Times New Roman" panose="02020603050405020304" pitchFamily="18" charset="0"/>
              </a:rPr>
              <a:t>turns </a:t>
            </a:r>
            <a:r>
              <a:rPr lang="en-US" sz="2400" b="1" dirty="0" smtClean="0">
                <a:latin typeface="Times New Roman" panose="02020603050405020304" pitchFamily="18" charset="0"/>
                <a:cs typeface="Times New Roman" panose="02020603050405020304" pitchFamily="18" charset="0"/>
              </a:rPr>
              <a:t>of coil</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B </a:t>
            </a:r>
            <a:r>
              <a:rPr lang="en-US" sz="2400" b="1" dirty="0">
                <a:latin typeface="Times New Roman" panose="02020603050405020304" pitchFamily="18" charset="0"/>
                <a:cs typeface="Times New Roman" panose="02020603050405020304" pitchFamily="18" charset="0"/>
              </a:rPr>
              <a:t>– flux density in the air </a:t>
            </a:r>
            <a:r>
              <a:rPr lang="en-US" sz="2400" b="1" dirty="0" smtClean="0">
                <a:latin typeface="Times New Roman" panose="02020603050405020304" pitchFamily="18" charset="0"/>
                <a:cs typeface="Times New Roman" panose="02020603050405020304" pitchFamily="18" charset="0"/>
              </a:rPr>
              <a:t>gap</a:t>
            </a:r>
          </a:p>
          <a:p>
            <a:pPr marL="0" indent="0" algn="just">
              <a:lnSpc>
                <a:spcPct val="120000"/>
              </a:lnSpc>
              <a:spcBef>
                <a:spcPts val="0"/>
              </a:spcBef>
              <a:buClr>
                <a:srgbClr val="C00000"/>
              </a:buClr>
              <a:buNone/>
            </a:pPr>
            <a:r>
              <a:rPr lang="en-US" sz="2400" b="1" dirty="0">
                <a:latin typeface="Times New Roman" panose="02020603050405020304" pitchFamily="18" charset="0"/>
                <a:cs typeface="Times New Roman" panose="02020603050405020304" pitchFamily="18" charset="0"/>
              </a:rPr>
              <a:t>A</a:t>
            </a:r>
            <a:r>
              <a:rPr lang="en-US" sz="2400" b="1" dirty="0" smtClean="0">
                <a:latin typeface="Times New Roman" panose="02020603050405020304" pitchFamily="18" charset="0"/>
                <a:cs typeface="Times New Roman" panose="02020603050405020304" pitchFamily="18" charset="0"/>
              </a:rPr>
              <a:t>– Area of the </a:t>
            </a:r>
            <a:r>
              <a:rPr lang="en-US" sz="2400" b="1" dirty="0">
                <a:latin typeface="Times New Roman" panose="02020603050405020304" pitchFamily="18" charset="0"/>
                <a:cs typeface="Times New Roman" panose="02020603050405020304" pitchFamily="18" charset="0"/>
              </a:rPr>
              <a:t>vertical and horizontal </a:t>
            </a: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I </a:t>
            </a:r>
            <a:r>
              <a:rPr lang="en-US" sz="2400" b="1" dirty="0">
                <a:latin typeface="Times New Roman" panose="02020603050405020304" pitchFamily="18" charset="0"/>
                <a:cs typeface="Times New Roman" panose="02020603050405020304" pitchFamily="18" charset="0"/>
              </a:rPr>
              <a:t>– current through the </a:t>
            </a:r>
            <a:r>
              <a:rPr lang="en-US" sz="2400" b="1" dirty="0" smtClean="0">
                <a:latin typeface="Times New Roman" panose="02020603050405020304" pitchFamily="18" charset="0"/>
                <a:cs typeface="Times New Roman" panose="02020603050405020304" pitchFamily="18" charset="0"/>
              </a:rPr>
              <a:t>coil</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N-m (newton meter)</a:t>
            </a: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xmlns="" val="301815302"/>
              </p:ext>
            </p:extLst>
          </p:nvPr>
        </p:nvGraphicFramePr>
        <p:xfrm>
          <a:off x="2432050" y="3200400"/>
          <a:ext cx="3943350" cy="609600"/>
        </p:xfrm>
        <a:graphic>
          <a:graphicData uri="http://schemas.openxmlformats.org/presentationml/2006/ole">
            <p:oleObj spid="_x0000_s192564" name="Equation" r:id="rId3" imgW="1485720" imgH="228600" progId="Equation.3">
              <p:embed/>
            </p:oleObj>
          </a:graphicData>
        </a:graphic>
      </p:graphicFrame>
    </p:spTree>
    <p:extLst>
      <p:ext uri="{BB962C8B-B14F-4D97-AF65-F5344CB8AC3E}">
        <p14:creationId xmlns:p14="http://schemas.microsoft.com/office/powerpoint/2010/main" xmlns="" val="217362540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53</a:t>
            </a:fld>
            <a:endParaRPr lang="en-US"/>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304799" y="304800"/>
                <a:ext cx="86106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spring provides the restoring torque to the moving coil which is expressed as </a:t>
                </a:r>
                <a:r>
                  <a:rPr lang="en-US" sz="2400" b="1" dirty="0" smtClean="0">
                    <a:latin typeface="Times New Roman" panose="02020603050405020304" pitchFamily="18" charset="0"/>
                    <a:cs typeface="Times New Roman" panose="02020603050405020304" pitchFamily="18" charset="0"/>
                  </a:rPr>
                  <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r>
              </a:p>
              <a:p>
                <a:pPr marL="0" indent="0" algn="just">
                  <a:lnSpc>
                    <a:spcPct val="10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Where      K- is spring constant, </a:t>
                </a:r>
                <a14:m>
                  <m:oMath xmlns:m="http://schemas.openxmlformats.org/officeDocument/2006/math">
                    <m:r>
                      <a:rPr lang="en-US" sz="2400" b="1" i="1" smtClean="0">
                        <a:latin typeface="Cambria Math" panose="02040503050406030204" pitchFamily="18" charset="0"/>
                        <a:ea typeface="Cambria Math" panose="02040503050406030204" pitchFamily="18" charset="0"/>
                        <a:cs typeface="Times New Roman" panose="02020603050405020304" pitchFamily="18" charset="0"/>
                      </a:rPr>
                      <m:t>𝜽</m:t>
                    </m:r>
                  </m:oMath>
                </a14:m>
                <a:r>
                  <a:rPr lang="en-US" sz="2400" b="1" dirty="0" smtClean="0">
                    <a:latin typeface="Times New Roman" panose="02020603050405020304" pitchFamily="18" charset="0"/>
                    <a:cs typeface="Times New Roman" panose="02020603050405020304" pitchFamily="18" charset="0"/>
                  </a:rPr>
                  <a:t> – angle up-to 90 digress  </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r>
              </a:p>
              <a:p>
                <a:pPr algn="just">
                  <a:lnSpc>
                    <a:spcPct val="120000"/>
                  </a:lnSpc>
                  <a:spcBef>
                    <a:spcPts val="0"/>
                  </a:spcBef>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  For </a:t>
                </a:r>
                <a:r>
                  <a:rPr lang="en-US" sz="2400" b="1" dirty="0">
                    <a:latin typeface="Times New Roman" panose="02020603050405020304" pitchFamily="18" charset="0"/>
                    <a:cs typeface="Times New Roman" panose="02020603050405020304" pitchFamily="18" charset="0"/>
                  </a:rPr>
                  <a:t>final deflection</a:t>
                </a:r>
                <a:r>
                  <a:rPr lang="en-US" sz="2400" b="1" dirty="0" smtClean="0">
                    <a:latin typeface="Times New Roman" panose="02020603050405020304" pitchFamily="18" charset="0"/>
                    <a:cs typeface="Times New Roman" panose="02020603050405020304" pitchFamily="18" charset="0"/>
                  </a:rPr>
                  <a:t>   (at steady state position) </a:t>
                </a:r>
                <a:r>
                  <a:rPr lang="en-US" sz="2400" b="1" dirty="0" err="1" smtClean="0">
                    <a:latin typeface="Times New Roman" panose="02020603050405020304" pitchFamily="18" charset="0"/>
                    <a:cs typeface="Times New Roman" panose="02020603050405020304" pitchFamily="18" charset="0"/>
                  </a:rPr>
                  <a:t>Tc</a:t>
                </a:r>
                <a:r>
                  <a:rPr lang="en-US" sz="2400" b="1" dirty="0" smtClean="0">
                    <a:latin typeface="Times New Roman" panose="02020603050405020304" pitchFamily="18" charset="0"/>
                    <a:cs typeface="Times New Roman" panose="02020603050405020304" pitchFamily="18" charset="0"/>
                  </a:rPr>
                  <a:t>=Td from equation (1) &amp; (2)</a:t>
                </a:r>
              </a:p>
              <a:p>
                <a:pPr algn="just">
                  <a:lnSpc>
                    <a:spcPct val="120000"/>
                  </a:lnSpc>
                  <a:spcBef>
                    <a:spcPts val="0"/>
                  </a:spcBef>
                  <a:buClr>
                    <a:srgbClr val="C00000"/>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0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Where BNA and </a:t>
                </a:r>
                <a:r>
                  <a:rPr lang="en-US" sz="2400" b="1" dirty="0" err="1" smtClean="0">
                    <a:latin typeface="Times New Roman" panose="02020603050405020304" pitchFamily="18" charset="0"/>
                    <a:cs typeface="Times New Roman" panose="02020603050405020304" pitchFamily="18" charset="0"/>
                  </a:rPr>
                  <a:t>Kc</a:t>
                </a:r>
                <a:r>
                  <a:rPr lang="en-US" sz="2400" b="1" dirty="0" smtClean="0">
                    <a:latin typeface="Times New Roman" panose="02020603050405020304" pitchFamily="18" charset="0"/>
                    <a:cs typeface="Times New Roman" panose="02020603050405020304" pitchFamily="18" charset="0"/>
                  </a:rPr>
                  <a:t> are constant, so  </a:t>
                </a:r>
                <a14:m>
                  <m:oMath xmlns:m="http://schemas.openxmlformats.org/officeDocument/2006/math">
                    <m:r>
                      <a:rPr lang="en-US" sz="2400" b="1" i="1">
                        <a:latin typeface="Cambria Math" panose="02040503050406030204" pitchFamily="18" charset="0"/>
                        <a:ea typeface="Cambria Math" panose="02040503050406030204" pitchFamily="18" charset="0"/>
                        <a:cs typeface="Times New Roman" panose="02020603050405020304" pitchFamily="18" charset="0"/>
                      </a:rPr>
                      <m:t>𝜽</m:t>
                    </m:r>
                  </m:oMath>
                </a14:m>
                <a:r>
                  <a:rPr lang="en-US" sz="2400" b="1" dirty="0" smtClean="0">
                    <a:latin typeface="Times New Roman" panose="02020603050405020304" pitchFamily="18" charset="0"/>
                    <a:cs typeface="Times New Roman" panose="02020603050405020304" pitchFamily="18" charset="0"/>
                  </a:rPr>
                  <a:t> is directly proportion to I</a:t>
                </a: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304799" y="304800"/>
                <a:ext cx="8610600" cy="5029200"/>
              </a:xfrm>
              <a:blipFill rotWithShape="0">
                <a:blip r:embed="rId3"/>
                <a:stretch>
                  <a:fillRect l="-1062" t="-242" r="-1062" b="-23152"/>
                </a:stretch>
              </a:blipFill>
            </p:spPr>
            <p:txBody>
              <a:bodyPr/>
              <a:lstStyle/>
              <a:p>
                <a:r>
                  <a:rPr lang="en-US">
                    <a:noFill/>
                  </a:rPr>
                  <a:t> </a:t>
                </a:r>
              </a:p>
            </p:txBody>
          </p:sp>
        </mc:Fallback>
      </mc:AlternateContent>
      <p:graphicFrame>
        <p:nvGraphicFramePr>
          <p:cNvPr id="2" name="Object 1"/>
          <p:cNvGraphicFramePr>
            <a:graphicFrameLocks noChangeAspect="1"/>
          </p:cNvGraphicFramePr>
          <p:nvPr>
            <p:extLst>
              <p:ext uri="{D42A27DB-BD31-4B8C-83A1-F6EECF244321}">
                <p14:modId xmlns:p14="http://schemas.microsoft.com/office/powerpoint/2010/main" xmlns="" val="295671841"/>
              </p:ext>
            </p:extLst>
          </p:nvPr>
        </p:nvGraphicFramePr>
        <p:xfrm>
          <a:off x="2531325" y="1333501"/>
          <a:ext cx="3911600" cy="609600"/>
        </p:xfrm>
        <a:graphic>
          <a:graphicData uri="http://schemas.openxmlformats.org/presentationml/2006/ole">
            <p:oleObj spid="_x0000_s193630" name="Equation" r:id="rId4" imgW="939600" imgH="228600" progId="Equation.3">
              <p:embed/>
            </p:oleObj>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xmlns="" val="2677736646"/>
              </p:ext>
            </p:extLst>
          </p:nvPr>
        </p:nvGraphicFramePr>
        <p:xfrm>
          <a:off x="2693988" y="3863975"/>
          <a:ext cx="3529012" cy="1470025"/>
        </p:xfrm>
        <a:graphic>
          <a:graphicData uri="http://schemas.openxmlformats.org/presentationml/2006/ole">
            <p:oleObj spid="_x0000_s193631" name="Equation" r:id="rId5" imgW="965160" imgH="660240" progId="Equation.3">
              <p:embed/>
            </p:oleObj>
          </a:graphicData>
        </a:graphic>
      </p:graphicFrame>
    </p:spTree>
    <p:extLst>
      <p:ext uri="{BB962C8B-B14F-4D97-AF65-F5344CB8AC3E}">
        <p14:creationId xmlns:p14="http://schemas.microsoft.com/office/powerpoint/2010/main" xmlns="" val="41968595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54</a:t>
            </a:fld>
            <a:endParaRPr lang="en-US"/>
          </a:p>
        </p:txBody>
      </p:sp>
      <p:sp>
        <p:nvSpPr>
          <p:cNvPr id="5" name="Content Placeholder 4"/>
          <p:cNvSpPr>
            <a:spLocks noGrp="1"/>
          </p:cNvSpPr>
          <p:nvPr>
            <p:ph idx="1"/>
          </p:nvPr>
        </p:nvSpPr>
        <p:spPr>
          <a:xfrm>
            <a:off x="304800" y="304800"/>
            <a:ext cx="8534400" cy="5029200"/>
          </a:xfrm>
        </p:spPr>
        <p:txBody>
          <a:bodyPr>
            <a:noAutofit/>
          </a:bodyPr>
          <a:lstStyle/>
          <a:p>
            <a:pPr marL="0" indent="0"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above equation shows that the deflection torque is directly proportional to the current passing through the coil.</a:t>
            </a:r>
            <a:endParaRPr lang="en-US" sz="2400" b="1" dirty="0" smtClean="0">
              <a:latin typeface="Times New Roman" pitchFamily="18" charset="0"/>
              <a:cs typeface="Times New Roman"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itchFamily="18" charset="0"/>
                <a:cs typeface="Times New Roman" pitchFamily="18" charset="0"/>
              </a:rPr>
              <a:t>PMMC is similar to a permanent magnet DC motors with  a limited speed. It use only for measuring DC ( DC Current and voltage).</a:t>
            </a:r>
          </a:p>
          <a:p>
            <a:pPr marL="0" indent="0" algn="just">
              <a:lnSpc>
                <a:spcPct val="130000"/>
              </a:lnSpc>
              <a:spcBef>
                <a:spcPts val="0"/>
              </a:spcBef>
              <a:spcAft>
                <a:spcPts val="1200"/>
              </a:spcAft>
              <a:buClr>
                <a:srgbClr val="C00000"/>
              </a:buClr>
              <a:buNone/>
            </a:pPr>
            <a:r>
              <a:rPr lang="en-US" sz="2800" b="1" dirty="0" smtClean="0">
                <a:solidFill>
                  <a:srgbClr val="002060"/>
                </a:solidFill>
                <a:latin typeface="Times New Roman" panose="02020603050405020304" pitchFamily="18" charset="0"/>
                <a:cs typeface="Times New Roman" panose="02020603050405020304" pitchFamily="18" charset="0"/>
              </a:rPr>
              <a:t>Advantages </a:t>
            </a:r>
            <a:r>
              <a:rPr lang="en-US" sz="2800" b="1" dirty="0">
                <a:solidFill>
                  <a:srgbClr val="002060"/>
                </a:solidFill>
                <a:latin typeface="Times New Roman" panose="02020603050405020304" pitchFamily="18" charset="0"/>
                <a:cs typeface="Times New Roman" panose="02020603050405020304" pitchFamily="18" charset="0"/>
              </a:rPr>
              <a:t>of PMMC </a:t>
            </a:r>
            <a:r>
              <a:rPr lang="en-US" sz="2800" b="1" dirty="0" smtClean="0">
                <a:solidFill>
                  <a:srgbClr val="002060"/>
                </a:solidFill>
                <a:latin typeface="Times New Roman" panose="02020603050405020304" pitchFamily="18" charset="0"/>
                <a:cs typeface="Times New Roman" panose="02020603050405020304" pitchFamily="18" charset="0"/>
              </a:rPr>
              <a:t>Instruments</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following are the advantages of the PMMC </a:t>
            </a:r>
            <a:r>
              <a:rPr lang="en-US" sz="2400" b="1" dirty="0" smtClean="0">
                <a:latin typeface="Times New Roman" panose="02020603050405020304" pitchFamily="18" charset="0"/>
                <a:cs typeface="Times New Roman" panose="02020603050405020304" pitchFamily="18" charset="0"/>
              </a:rPr>
              <a:t>Instruments.</a:t>
            </a:r>
          </a:p>
          <a:p>
            <a:pPr marL="514350" indent="-514350" algn="just">
              <a:lnSpc>
                <a:spcPct val="130000"/>
              </a:lnSpc>
              <a:spcBef>
                <a:spcPts val="0"/>
              </a:spcBef>
              <a:spcAft>
                <a:spcPts val="1200"/>
              </a:spcAft>
              <a:buClr>
                <a:srgbClr val="C00000"/>
              </a:buClr>
              <a:buFont typeface="+mj-lt"/>
              <a:buAutoNum type="romanL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scale of the PMMC instruments is correctly </a:t>
            </a:r>
            <a:r>
              <a:rPr lang="en-US" sz="2400" b="1" dirty="0" smtClean="0">
                <a:latin typeface="Times New Roman" panose="02020603050405020304" pitchFamily="18" charset="0"/>
                <a:cs typeface="Times New Roman" panose="02020603050405020304" pitchFamily="18" charset="0"/>
              </a:rPr>
              <a:t>divided.</a:t>
            </a:r>
          </a:p>
          <a:p>
            <a:pPr marL="514350" indent="-514350" algn="just">
              <a:lnSpc>
                <a:spcPct val="130000"/>
              </a:lnSpc>
              <a:spcBef>
                <a:spcPts val="0"/>
              </a:spcBef>
              <a:spcAft>
                <a:spcPts val="1200"/>
              </a:spcAft>
              <a:buClr>
                <a:srgbClr val="C00000"/>
              </a:buClr>
              <a:buFont typeface="+mj-lt"/>
              <a:buAutoNum type="romanL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power consumption of the devices is very </a:t>
            </a:r>
            <a:r>
              <a:rPr lang="en-US" sz="2400" b="1" dirty="0" smtClean="0">
                <a:latin typeface="Times New Roman" panose="02020603050405020304" pitchFamily="18" charset="0"/>
                <a:cs typeface="Times New Roman" panose="02020603050405020304" pitchFamily="18" charset="0"/>
              </a:rPr>
              <a:t>less.</a:t>
            </a:r>
          </a:p>
          <a:p>
            <a:pPr marL="514350" indent="-514350" algn="just">
              <a:lnSpc>
                <a:spcPct val="130000"/>
              </a:lnSpc>
              <a:spcBef>
                <a:spcPts val="0"/>
              </a:spcBef>
              <a:spcAft>
                <a:spcPts val="1200"/>
              </a:spcAft>
              <a:buClr>
                <a:srgbClr val="C00000"/>
              </a:buClr>
              <a:buFont typeface="+mj-lt"/>
              <a:buAutoNum type="romanL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PMMC instruments have high accuracy because of the high torque weight ratio</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056370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55</a:t>
            </a:fld>
            <a:endParaRPr lang="en-US"/>
          </a:p>
        </p:txBody>
      </p:sp>
      <p:sp>
        <p:nvSpPr>
          <p:cNvPr id="5" name="Content Placeholder 4"/>
          <p:cNvSpPr>
            <a:spLocks noGrp="1"/>
          </p:cNvSpPr>
          <p:nvPr>
            <p:ph idx="1"/>
          </p:nvPr>
        </p:nvSpPr>
        <p:spPr>
          <a:xfrm>
            <a:off x="304800" y="304800"/>
            <a:ext cx="8534400" cy="5029200"/>
          </a:xfrm>
        </p:spPr>
        <p:txBody>
          <a:bodyPr>
            <a:noAutofit/>
          </a:bodyPr>
          <a:lstStyle/>
          <a:p>
            <a:pPr marL="514350" indent="-514350" algn="just">
              <a:lnSpc>
                <a:spcPct val="120000"/>
              </a:lnSpc>
              <a:spcBef>
                <a:spcPts val="0"/>
              </a:spcBef>
              <a:buClr>
                <a:srgbClr val="C00000"/>
              </a:buClr>
              <a:buFont typeface="+mj-lt"/>
              <a:buAutoNum type="romanLcPeriod" startAt="4"/>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single device measures the different range of voltage and current. This can be done by the use of multipliers and </a:t>
            </a:r>
            <a:r>
              <a:rPr lang="en-US" sz="2400" b="1" dirty="0" smtClean="0">
                <a:latin typeface="Times New Roman" panose="02020603050405020304" pitchFamily="18" charset="0"/>
                <a:cs typeface="Times New Roman" panose="02020603050405020304" pitchFamily="18" charset="0"/>
              </a:rPr>
              <a:t>shunts.</a:t>
            </a:r>
          </a:p>
          <a:p>
            <a:pPr marL="514350" indent="-514350" algn="just">
              <a:lnSpc>
                <a:spcPct val="120000"/>
              </a:lnSpc>
              <a:spcBef>
                <a:spcPts val="0"/>
              </a:spcBef>
              <a:buClr>
                <a:srgbClr val="C00000"/>
              </a:buClr>
              <a:buFont typeface="+mj-lt"/>
              <a:buAutoNum type="romanLcPeriod" startAt="4"/>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PMMC instruments use shelf shielding magnet which is useful for the aerospace </a:t>
            </a:r>
            <a:r>
              <a:rPr lang="en-US" sz="2400" b="1" dirty="0" smtClean="0">
                <a:latin typeface="Times New Roman" panose="02020603050405020304" pitchFamily="18" charset="0"/>
                <a:cs typeface="Times New Roman" panose="02020603050405020304" pitchFamily="18" charset="0"/>
              </a:rPr>
              <a:t>applications.</a:t>
            </a:r>
          </a:p>
          <a:p>
            <a:pPr marL="514350" indent="-514350" algn="just">
              <a:lnSpc>
                <a:spcPct val="50000"/>
              </a:lnSpc>
              <a:spcBef>
                <a:spcPts val="0"/>
              </a:spcBef>
              <a:buClr>
                <a:srgbClr val="C00000"/>
              </a:buClr>
              <a:buFont typeface="+mj-lt"/>
              <a:buAutoNum type="romanLcPeriod" startAt="4"/>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r>
              <a:rPr lang="en-US" sz="2800" b="1" dirty="0">
                <a:solidFill>
                  <a:srgbClr val="002060"/>
                </a:solidFill>
                <a:latin typeface="Times New Roman" panose="02020603050405020304" pitchFamily="18" charset="0"/>
                <a:cs typeface="Times New Roman" panose="02020603050405020304" pitchFamily="18" charset="0"/>
              </a:rPr>
              <a:t>Disadvantages of PMMC Instruments: </a:t>
            </a:r>
            <a:endParaRPr lang="en-US" sz="2800" b="1" dirty="0" smtClean="0">
              <a:solidFill>
                <a:srgbClr val="002060"/>
              </a:solidFill>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following are the disadvantages of the PMMC </a:t>
            </a:r>
            <a:r>
              <a:rPr lang="en-US" sz="2400" b="1" dirty="0" smtClean="0">
                <a:latin typeface="Times New Roman" panose="02020603050405020304" pitchFamily="18" charset="0"/>
                <a:cs typeface="Times New Roman" panose="02020603050405020304" pitchFamily="18" charset="0"/>
              </a:rPr>
              <a:t>instruments.</a:t>
            </a:r>
          </a:p>
          <a:p>
            <a:pPr marL="514350" indent="-514350" algn="just">
              <a:lnSpc>
                <a:spcPct val="120000"/>
              </a:lnSpc>
              <a:spcBef>
                <a:spcPts val="0"/>
              </a:spcBef>
              <a:buClr>
                <a:srgbClr val="C00000"/>
              </a:buClr>
              <a:buFont typeface="+mj-lt"/>
              <a:buAutoNum type="romanL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PMMC instruments are only used for the direct current. The alternating current varies with the time. The rapid variation of the current varies the torque of the coil. But the pointer can not follow the fast reversal and the deflection of the torque. Thus, it cannot use for AC</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23909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56</a:t>
            </a:fld>
            <a:endParaRPr lang="en-US"/>
          </a:p>
        </p:txBody>
      </p:sp>
      <p:sp>
        <p:nvSpPr>
          <p:cNvPr id="5" name="Content Placeholder 4"/>
          <p:cNvSpPr>
            <a:spLocks noGrp="1"/>
          </p:cNvSpPr>
          <p:nvPr>
            <p:ph idx="1"/>
          </p:nvPr>
        </p:nvSpPr>
        <p:spPr>
          <a:xfrm>
            <a:off x="304800" y="304800"/>
            <a:ext cx="8534400" cy="5029200"/>
          </a:xfrm>
        </p:spPr>
        <p:txBody>
          <a:bodyPr>
            <a:noAutofit/>
          </a:bodyPr>
          <a:lstStyle/>
          <a:p>
            <a:pPr marL="514350" indent="-514350" algn="just">
              <a:lnSpc>
                <a:spcPct val="120000"/>
              </a:lnSpc>
              <a:spcBef>
                <a:spcPts val="0"/>
              </a:spcBef>
              <a:buClr>
                <a:srgbClr val="C00000"/>
              </a:buClr>
              <a:buFont typeface="+mj-lt"/>
              <a:buAutoNum type="romanLcPeriod" startAt="2"/>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cost of the PPMC instruments is much higher as compared to the moving coil instruments</a:t>
            </a:r>
            <a:r>
              <a:rPr lang="en-US" sz="2400" b="1" dirty="0" smtClean="0">
                <a:latin typeface="Times New Roman" panose="02020603050405020304" pitchFamily="18" charset="0"/>
                <a:cs typeface="Times New Roman" panose="02020603050405020304" pitchFamily="18" charset="0"/>
              </a:rPr>
              <a:t>.</a:t>
            </a:r>
          </a:p>
          <a:p>
            <a:pPr marL="0" indent="0" algn="just">
              <a:lnSpc>
                <a:spcPct val="100000"/>
              </a:lnSpc>
              <a:spcBef>
                <a:spcPts val="0"/>
              </a:spcBef>
              <a:spcAft>
                <a:spcPts val="1200"/>
              </a:spcAft>
              <a:buClr>
                <a:srgbClr val="C00000"/>
              </a:buClr>
              <a:buNone/>
            </a:pPr>
            <a:endParaRPr lang="en-US" sz="2400" b="1" dirty="0">
              <a:latin typeface="Times New Roman" panose="02020603050405020304" pitchFamily="18" charset="0"/>
              <a:cs typeface="Times New Roman" panose="02020603050405020304" pitchFamily="18" charset="0"/>
            </a:endParaRPr>
          </a:p>
          <a:p>
            <a:pPr marL="0" indent="0" algn="just">
              <a:lnSpc>
                <a:spcPct val="15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Extension Range of PMMC:</a:t>
            </a:r>
          </a:p>
          <a:p>
            <a:pPr algn="just">
              <a:lnSpc>
                <a:spcPct val="120000"/>
              </a:lnSpc>
              <a:spcBef>
                <a:spcPts val="0"/>
              </a:spcBef>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Measuring the higher values of DC currents and voltage by small circuit modifications in the existing instruments is called extension of range of an instrument.</a:t>
            </a:r>
          </a:p>
          <a:p>
            <a:pPr algn="just">
              <a:lnSpc>
                <a:spcPct val="1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457200" indent="-457200" algn="just">
              <a:lnSpc>
                <a:spcPct val="120000"/>
              </a:lnSpc>
              <a:spcBef>
                <a:spcPts val="0"/>
              </a:spcBef>
              <a:buClr>
                <a:srgbClr val="C00000"/>
              </a:buClr>
              <a:buFont typeface="+mj-lt"/>
              <a:buAutoNum type="arabicPeriod"/>
            </a:pPr>
            <a:r>
              <a:rPr lang="en-US" sz="2800" b="1" dirty="0" smtClean="0">
                <a:solidFill>
                  <a:srgbClr val="002060"/>
                </a:solidFill>
                <a:latin typeface="Times New Roman" panose="02020603050405020304" pitchFamily="18" charset="0"/>
                <a:cs typeface="Times New Roman" panose="02020603050405020304" pitchFamily="18" charset="0"/>
              </a:rPr>
              <a:t>DC Ammeter: </a:t>
            </a:r>
            <a:r>
              <a:rPr lang="en-US" sz="2400" b="1" dirty="0" smtClean="0">
                <a:latin typeface="Times New Roman" panose="02020603050405020304" pitchFamily="18" charset="0"/>
                <a:cs typeface="Times New Roman" panose="02020603050405020304" pitchFamily="18" charset="0"/>
              </a:rPr>
              <a:t>To increase the range of ammeter, a low value of resistance must be connected in parallel with the meter in order to measure large current.</a:t>
            </a:r>
            <a:endParaRPr lang="en-US" sz="2400" b="1" dirty="0">
              <a:latin typeface="Times New Roman" panose="02020603050405020304" pitchFamily="18" charset="0"/>
              <a:cs typeface="Times New Roman" panose="02020603050405020304" pitchFamily="18" charset="0"/>
            </a:endParaRPr>
          </a:p>
          <a:p>
            <a:pPr marL="514350" indent="-514350" algn="just">
              <a:lnSpc>
                <a:spcPct val="120000"/>
              </a:lnSpc>
              <a:spcBef>
                <a:spcPts val="0"/>
              </a:spcBef>
              <a:buClr>
                <a:srgbClr val="C00000"/>
              </a:buClr>
              <a:buFont typeface="+mj-lt"/>
              <a:buAutoNum type="romanLcPeriod" startAt="2"/>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305242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57</a:t>
            </a:fld>
            <a:endParaRPr lang="en-US"/>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304800" y="304800"/>
                <a:ext cx="8534400" cy="5029200"/>
              </a:xfrm>
            </p:spPr>
            <p:txBody>
              <a:bodyPr>
                <a:noAutofit/>
              </a:bodyPr>
              <a:lstStyle/>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greater part of the current in the main circuit is then diverted around the coil through the shunt</a:t>
                </a:r>
                <a:r>
                  <a:rPr lang="en-US" sz="2400" b="1" dirty="0" smtClean="0">
                    <a:latin typeface="Times New Roman" panose="02020603050405020304" pitchFamily="18" charset="0"/>
                    <a:cs typeface="Times New Roman" panose="02020603050405020304" pitchFamily="18" charset="0"/>
                  </a:rPr>
                  <a:t>.</a:t>
                </a:r>
              </a:p>
              <a:p>
                <a:pPr algn="just">
                  <a:lnSpc>
                    <a:spcPct val="120000"/>
                  </a:lnSpc>
                  <a:spcBef>
                    <a:spcPts val="0"/>
                  </a:spcBef>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The shunt current </a:t>
                </a:r>
                <a14:m>
                  <m:oMath xmlns:m="http://schemas.openxmlformats.org/officeDocument/2006/math">
                    <m:sSub>
                      <m:sSubPr>
                        <m:ctrlPr>
                          <a:rPr lang="en-US" sz="2400" b="1" i="1" smtClean="0">
                            <a:latin typeface="Cambria Math" panose="02040503050406030204" pitchFamily="18" charset="0"/>
                            <a:cs typeface="Times New Roman" panose="02020603050405020304" pitchFamily="18" charset="0"/>
                          </a:rPr>
                        </m:ctrlPr>
                      </m:sSubPr>
                      <m:e>
                        <m:r>
                          <a:rPr lang="en-US" sz="2400" b="1" i="1" smtClean="0">
                            <a:latin typeface="Cambria Math" panose="02040503050406030204" pitchFamily="18" charset="0"/>
                            <a:cs typeface="Times New Roman" panose="02020603050405020304" pitchFamily="18" charset="0"/>
                          </a:rPr>
                          <m:t>𝑰</m:t>
                        </m:r>
                      </m:e>
                      <m:sub>
                        <m:r>
                          <a:rPr lang="en-US" sz="2400" b="1" i="1" smtClean="0">
                            <a:latin typeface="Cambria Math" panose="02040503050406030204" pitchFamily="18" charset="0"/>
                            <a:cs typeface="Times New Roman" panose="02020603050405020304" pitchFamily="18" charset="0"/>
                          </a:rPr>
                          <m:t>𝒔𝒉</m:t>
                        </m:r>
                      </m:sub>
                    </m:sSub>
                  </m:oMath>
                </a14:m>
                <a:r>
                  <a:rPr lang="en-US" sz="2400" b="1" dirty="0" smtClean="0">
                    <a:latin typeface="Times New Roman" panose="02020603050405020304" pitchFamily="18" charset="0"/>
                    <a:cs typeface="Times New Roman" panose="02020603050405020304" pitchFamily="18" charset="0"/>
                  </a:rPr>
                  <a:t> can be calculated from the circuit is </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304800" y="304800"/>
                <a:ext cx="8534400" cy="5029200"/>
              </a:xfrm>
              <a:blipFill rotWithShape="0">
                <a:blip r:embed="rId3"/>
                <a:stretch>
                  <a:fillRect l="-929" r="-1071"/>
                </a:stretch>
              </a:blipFill>
            </p:spPr>
            <p:txBody>
              <a:bodyPr/>
              <a:lstStyle/>
              <a:p>
                <a:r>
                  <a:rPr lang="en-US">
                    <a:noFill/>
                  </a:rPr>
                  <a:t> </a:t>
                </a:r>
              </a:p>
            </p:txBody>
          </p:sp>
        </mc:Fallback>
      </mc:AlternateContent>
      <p:pic>
        <p:nvPicPr>
          <p:cNvPr id="6" name="Picture 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295132" y="457200"/>
            <a:ext cx="6172200" cy="32004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xmlns="" val="3135125340"/>
              </p:ext>
            </p:extLst>
          </p:nvPr>
        </p:nvGraphicFramePr>
        <p:xfrm>
          <a:off x="2971800" y="5486400"/>
          <a:ext cx="3714750" cy="609600"/>
        </p:xfrm>
        <a:graphic>
          <a:graphicData uri="http://schemas.openxmlformats.org/presentationml/2006/ole">
            <p:oleObj spid="_x0000_s194592" name="Equation" r:id="rId5" imgW="1015920" imgH="228600" progId="Equation.3">
              <p:embed/>
            </p:oleObj>
          </a:graphicData>
        </a:graphic>
      </p:graphicFrame>
    </p:spTree>
    <p:extLst>
      <p:ext uri="{BB962C8B-B14F-4D97-AF65-F5344CB8AC3E}">
        <p14:creationId xmlns:p14="http://schemas.microsoft.com/office/powerpoint/2010/main" xmlns="" val="23041582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58</a:t>
            </a:fld>
            <a:endParaRPr lang="en-US"/>
          </a:p>
        </p:txBody>
      </p:sp>
      <p:sp>
        <p:nvSpPr>
          <p:cNvPr id="5" name="Content Placeholder 4"/>
          <p:cNvSpPr>
            <a:spLocks noGrp="1"/>
          </p:cNvSpPr>
          <p:nvPr>
            <p:ph idx="1"/>
          </p:nvPr>
        </p:nvSpPr>
        <p:spPr>
          <a:xfrm>
            <a:off x="304799" y="304800"/>
            <a:ext cx="86106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voltage drop across the shunt branch and instrument are same   </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t>
            </a:r>
          </a:p>
          <a:p>
            <a:pPr marL="0" indent="0" algn="just">
              <a:lnSpc>
                <a:spcPct val="10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t>
            </a:r>
          </a:p>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Substitute         value from equation (1) in equation (2) is</a:t>
            </a:r>
          </a:p>
          <a:p>
            <a:pPr algn="just">
              <a:lnSpc>
                <a:spcPct val="120000"/>
              </a:lnSpc>
              <a:spcBef>
                <a:spcPts val="0"/>
              </a:spcBef>
              <a:buClr>
                <a:srgbClr val="C00000"/>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0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xmlns="" val="3980428283"/>
              </p:ext>
            </p:extLst>
          </p:nvPr>
        </p:nvGraphicFramePr>
        <p:xfrm>
          <a:off x="2590801" y="1058863"/>
          <a:ext cx="3867150" cy="1760537"/>
        </p:xfrm>
        <a:graphic>
          <a:graphicData uri="http://schemas.openxmlformats.org/presentationml/2006/ole">
            <p:oleObj spid="_x0000_s195676" name="Equation" r:id="rId3" imgW="1066680" imgH="660240" progId="Equation.3">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1325442924"/>
              </p:ext>
            </p:extLst>
          </p:nvPr>
        </p:nvGraphicFramePr>
        <p:xfrm>
          <a:off x="1905000" y="2819400"/>
          <a:ext cx="457200" cy="609600"/>
        </p:xfrm>
        <a:graphic>
          <a:graphicData uri="http://schemas.openxmlformats.org/presentationml/2006/ole">
            <p:oleObj spid="_x0000_s195677" name="Equation" r:id="rId4" imgW="203040" imgH="228600" progId="Equation.3">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3885415150"/>
              </p:ext>
            </p:extLst>
          </p:nvPr>
        </p:nvGraphicFramePr>
        <p:xfrm>
          <a:off x="1905000" y="3463344"/>
          <a:ext cx="4953000" cy="2663825"/>
        </p:xfrm>
        <a:graphic>
          <a:graphicData uri="http://schemas.openxmlformats.org/presentationml/2006/ole">
            <p:oleObj spid="_x0000_s195678" name="Equation" r:id="rId5" imgW="1688760" imgH="1168200" progId="Equation.3">
              <p:embed/>
            </p:oleObj>
          </a:graphicData>
        </a:graphic>
      </p:graphicFrame>
    </p:spTree>
    <p:extLst>
      <p:ext uri="{BB962C8B-B14F-4D97-AF65-F5344CB8AC3E}">
        <p14:creationId xmlns:p14="http://schemas.microsoft.com/office/powerpoint/2010/main" xmlns="" val="4676381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59</a:t>
            </a:fld>
            <a:endParaRPr lang="en-US"/>
          </a:p>
        </p:txBody>
      </p:sp>
      <p:sp>
        <p:nvSpPr>
          <p:cNvPr id="5" name="Content Placeholder 4"/>
          <p:cNvSpPr>
            <a:spLocks noGrp="1"/>
          </p:cNvSpPr>
          <p:nvPr>
            <p:ph idx="1"/>
          </p:nvPr>
        </p:nvSpPr>
        <p:spPr>
          <a:xfrm>
            <a:off x="304799" y="304800"/>
            <a:ext cx="86106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Where       is called multiplication factor , the internal resistance           value is very small.</a:t>
            </a:r>
          </a:p>
          <a:p>
            <a:pPr marL="0" indent="0" algn="just">
              <a:lnSpc>
                <a:spcPct val="120000"/>
              </a:lnSpc>
              <a:spcBef>
                <a:spcPts val="0"/>
              </a:spcBef>
              <a:buClr>
                <a:srgbClr val="C00000"/>
              </a:buClr>
              <a:buNone/>
            </a:pPr>
            <a:endParaRPr lang="en-US" sz="2400" b="1" dirty="0">
              <a:latin typeface="Times New Roman" panose="02020603050405020304" pitchFamily="18" charset="0"/>
              <a:cs typeface="Times New Roman" panose="02020603050405020304" pitchFamily="18" charset="0"/>
            </a:endParaRPr>
          </a:p>
          <a:p>
            <a:pPr algn="just">
              <a:lnSpc>
                <a:spcPct val="10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r>
              <a:rPr lang="en-US" sz="2800" b="1" dirty="0">
                <a:solidFill>
                  <a:srgbClr val="C00000"/>
                </a:solidFill>
                <a:latin typeface="Times New Roman" panose="02020603050405020304" pitchFamily="18" charset="0"/>
                <a:cs typeface="Times New Roman" panose="02020603050405020304" pitchFamily="18" charset="0"/>
              </a:rPr>
              <a:t>Problem 1: </a:t>
            </a:r>
            <a:r>
              <a:rPr lang="en-US" sz="2800" b="1" dirty="0">
                <a:solidFill>
                  <a:srgbClr val="000066"/>
                </a:solidFill>
                <a:latin typeface="Times New Roman" panose="02020603050405020304" pitchFamily="18" charset="0"/>
                <a:cs typeface="Times New Roman" panose="02020603050405020304" pitchFamily="18" charset="0"/>
              </a:rPr>
              <a:t>A </a:t>
            </a:r>
            <a:r>
              <a:rPr lang="en-US" sz="2800" b="1" dirty="0" smtClean="0">
                <a:solidFill>
                  <a:srgbClr val="000066"/>
                </a:solidFill>
                <a:latin typeface="Times New Roman" panose="02020603050405020304" pitchFamily="18" charset="0"/>
                <a:cs typeface="Times New Roman" panose="02020603050405020304" pitchFamily="18" charset="0"/>
              </a:rPr>
              <a:t> (0-1 mA) ammeter has it internal resistance 10 ohm. It’s range is to be extended to 100 A.  Then the value of shunt resistance required is</a:t>
            </a:r>
            <a:endParaRPr lang="en-US" sz="2800" b="1" dirty="0">
              <a:solidFill>
                <a:srgbClr val="000066"/>
              </a:solidFill>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xmlns="" val="4106511156"/>
              </p:ext>
            </p:extLst>
          </p:nvPr>
        </p:nvGraphicFramePr>
        <p:xfrm>
          <a:off x="1890713" y="766763"/>
          <a:ext cx="485775" cy="609600"/>
        </p:xfrm>
        <a:graphic>
          <a:graphicData uri="http://schemas.openxmlformats.org/presentationml/2006/ole">
            <p:oleObj spid="_x0000_s196667" name="Equation" r:id="rId3" imgW="215640" imgH="228600" progId="Equation.3">
              <p:embed/>
            </p:oleObj>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xmlns="" val="219986214"/>
              </p:ext>
            </p:extLst>
          </p:nvPr>
        </p:nvGraphicFramePr>
        <p:xfrm>
          <a:off x="1890713" y="381470"/>
          <a:ext cx="444321" cy="385293"/>
        </p:xfrm>
        <a:graphic>
          <a:graphicData uri="http://schemas.openxmlformats.org/presentationml/2006/ole">
            <p:oleObj spid="_x0000_s196668" name="Equation" r:id="rId4" imgW="164880" imgH="139680" progId="Equation.3">
              <p:embed/>
            </p:oleObj>
          </a:graphicData>
        </a:graphic>
      </p:graphicFrame>
    </p:spTree>
    <p:extLst>
      <p:ext uri="{BB962C8B-B14F-4D97-AF65-F5344CB8AC3E}">
        <p14:creationId xmlns:p14="http://schemas.microsoft.com/office/powerpoint/2010/main" xmlns="" val="2095239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a:t>
            </a:fld>
            <a:endParaRPr lang="en-US"/>
          </a:p>
        </p:txBody>
      </p:sp>
      <p:sp>
        <p:nvSpPr>
          <p:cNvPr id="5" name="Content Placeholder 4"/>
          <p:cNvSpPr>
            <a:spLocks noGrp="1"/>
          </p:cNvSpPr>
          <p:nvPr>
            <p:ph idx="1"/>
          </p:nvPr>
        </p:nvSpPr>
        <p:spPr>
          <a:xfrm>
            <a:off x="457200" y="457200"/>
            <a:ext cx="8229600" cy="5029200"/>
          </a:xfrm>
        </p:spPr>
        <p:txBody>
          <a:bodyPr>
            <a:noAutofit/>
          </a:bodyPr>
          <a:lstStyle/>
          <a:p>
            <a:pPr algn="just">
              <a:lnSpc>
                <a:spcPct val="130000"/>
              </a:lnSpc>
              <a:spcBef>
                <a:spcPts val="0"/>
              </a:spcBef>
              <a:buClr>
                <a:srgbClr val="C00000"/>
              </a:buClr>
              <a:buFont typeface="Wingdings" pitchFamily="2" charset="2"/>
              <a:buChar char="Ø"/>
            </a:pPr>
            <a:r>
              <a:rPr lang="en-US" sz="2400" b="1" dirty="0">
                <a:latin typeface="Times New Roman" panose="02020603050405020304" pitchFamily="18" charset="0"/>
                <a:cs typeface="Times New Roman" panose="02020603050405020304" pitchFamily="18" charset="0"/>
              </a:rPr>
              <a:t>A transformer consists of two electrically isolated coils and operates on Faraday's principal of “mutual induction”, in which an EMF is induced in </a:t>
            </a:r>
            <a:r>
              <a:rPr lang="en-US" sz="2400" b="1" dirty="0" smtClean="0">
                <a:latin typeface="Times New Roman" panose="02020603050405020304" pitchFamily="18" charset="0"/>
                <a:cs typeface="Times New Roman" panose="02020603050405020304" pitchFamily="18" charset="0"/>
              </a:rPr>
              <a:t>the transformers</a:t>
            </a:r>
            <a:r>
              <a:rPr lang="en-US" sz="2400" b="1" dirty="0">
                <a:latin typeface="Times New Roman" panose="02020603050405020304" pitchFamily="18" charset="0"/>
                <a:cs typeface="Times New Roman" panose="02020603050405020304" pitchFamily="18" charset="0"/>
              </a:rPr>
              <a:t> secondary coil by the magnetic flux generated by the voltages and currents flowing in the primary coil winding.</a:t>
            </a:r>
          </a:p>
          <a:p>
            <a:pPr algn="just">
              <a:lnSpc>
                <a:spcPct val="13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457200"/>
            <a:ext cx="8229600" cy="6019800"/>
          </a:xfrm>
          <a:prstGeom prst="rect">
            <a:avLst/>
          </a:prstGeom>
        </p:spPr>
      </p:pic>
    </p:spTree>
    <p:extLst>
      <p:ext uri="{BB962C8B-B14F-4D97-AF65-F5344CB8AC3E}">
        <p14:creationId xmlns:p14="http://schemas.microsoft.com/office/powerpoint/2010/main" xmlns="" val="160311000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60</a:t>
            </a:fld>
            <a:endParaRPr lang="en-US"/>
          </a:p>
        </p:txBody>
      </p:sp>
      <p:sp>
        <p:nvSpPr>
          <p:cNvPr id="5" name="Content Placeholder 4"/>
          <p:cNvSpPr>
            <a:spLocks noGrp="1"/>
          </p:cNvSpPr>
          <p:nvPr>
            <p:ph idx="1"/>
          </p:nvPr>
        </p:nvSpPr>
        <p:spPr>
          <a:xfrm>
            <a:off x="304800" y="457200"/>
            <a:ext cx="8534400" cy="5029200"/>
          </a:xfrm>
        </p:spPr>
        <p:txBody>
          <a:bodyPr>
            <a:noAutofit/>
          </a:bodyPr>
          <a:lstStyle/>
          <a:p>
            <a:pPr marL="514350" indent="-514350" algn="just">
              <a:lnSpc>
                <a:spcPct val="120000"/>
              </a:lnSpc>
              <a:spcBef>
                <a:spcPts val="0"/>
              </a:spcBef>
              <a:buClr>
                <a:srgbClr val="C00000"/>
              </a:buClr>
              <a:buFont typeface="+mj-lt"/>
              <a:buAutoNum type="arabicPeriod" startAt="2"/>
            </a:pPr>
            <a:r>
              <a:rPr lang="en-US" sz="2800" b="1" dirty="0" smtClean="0">
                <a:solidFill>
                  <a:srgbClr val="002060"/>
                </a:solidFill>
                <a:latin typeface="Times New Roman" panose="02020603050405020304" pitchFamily="18" charset="0"/>
                <a:cs typeface="Times New Roman" panose="02020603050405020304" pitchFamily="18" charset="0"/>
              </a:rPr>
              <a:t>DC Voltmeter: </a:t>
            </a:r>
            <a:r>
              <a:rPr lang="en-US" sz="2400" b="1" dirty="0" smtClean="0">
                <a:latin typeface="Times New Roman" panose="02020603050405020304" pitchFamily="18" charset="0"/>
                <a:cs typeface="Times New Roman" panose="02020603050405020304" pitchFamily="18" charset="0"/>
              </a:rPr>
              <a:t>To increase the range of voltmeter, a high value of resistance must be connected in series with the meter in order to measure large voltage.</a:t>
            </a:r>
            <a:endParaRPr lang="en-US" sz="2400" b="1" dirty="0">
              <a:latin typeface="Times New Roman" panose="02020603050405020304" pitchFamily="18" charset="0"/>
              <a:cs typeface="Times New Roman" panose="02020603050405020304" pitchFamily="18" charset="0"/>
            </a:endParaRPr>
          </a:p>
          <a:p>
            <a:pPr marL="514350" indent="-514350" algn="just">
              <a:lnSpc>
                <a:spcPct val="120000"/>
              </a:lnSpc>
              <a:spcBef>
                <a:spcPts val="0"/>
              </a:spcBef>
              <a:buClr>
                <a:srgbClr val="C00000"/>
              </a:buClr>
              <a:buFont typeface="+mj-lt"/>
              <a:buAutoNum type="romanLcPeriod" startAt="2"/>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90600" y="2057400"/>
            <a:ext cx="6754683" cy="4038601"/>
          </a:xfrm>
          <a:prstGeom prst="rect">
            <a:avLst/>
          </a:prstGeom>
        </p:spPr>
      </p:pic>
    </p:spTree>
    <p:extLst>
      <p:ext uri="{BB962C8B-B14F-4D97-AF65-F5344CB8AC3E}">
        <p14:creationId xmlns:p14="http://schemas.microsoft.com/office/powerpoint/2010/main" xmlns="" val="38920485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61</a:t>
            </a:fld>
            <a:endParaRPr lang="en-US"/>
          </a:p>
        </p:txBody>
      </p:sp>
      <p:sp>
        <p:nvSpPr>
          <p:cNvPr id="5" name="Content Placeholder 4"/>
          <p:cNvSpPr>
            <a:spLocks noGrp="1"/>
          </p:cNvSpPr>
          <p:nvPr>
            <p:ph idx="1"/>
          </p:nvPr>
        </p:nvSpPr>
        <p:spPr>
          <a:xfrm>
            <a:off x="304799" y="304800"/>
            <a:ext cx="86106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voltage across instrument is given by</a:t>
            </a: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t>
            </a:r>
          </a:p>
          <a:p>
            <a:pPr marL="0" indent="0" algn="just">
              <a:lnSpc>
                <a:spcPct val="10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 </a:t>
            </a:r>
          </a:p>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r>
              <a:rPr lang="en-US" sz="2400" b="1" dirty="0" smtClean="0">
                <a:latin typeface="Times New Roman" panose="02020603050405020304" pitchFamily="18" charset="0"/>
                <a:cs typeface="Times New Roman" panose="02020603050405020304" pitchFamily="18" charset="0"/>
              </a:rPr>
              <a:t>calculate         value from above equation is</a:t>
            </a:r>
          </a:p>
          <a:p>
            <a:pPr algn="just">
              <a:lnSpc>
                <a:spcPct val="120000"/>
              </a:lnSpc>
              <a:spcBef>
                <a:spcPts val="0"/>
              </a:spcBef>
              <a:buClr>
                <a:srgbClr val="C00000"/>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0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xmlns="" val="623274079"/>
              </p:ext>
            </p:extLst>
          </p:nvPr>
        </p:nvGraphicFramePr>
        <p:xfrm>
          <a:off x="2254250" y="1029517"/>
          <a:ext cx="4603750" cy="1150937"/>
        </p:xfrm>
        <a:graphic>
          <a:graphicData uri="http://schemas.openxmlformats.org/presentationml/2006/ole">
            <p:oleObj spid="_x0000_s197697" name="Equation" r:id="rId3" imgW="1269720" imgH="431640" progId="Equation.3">
              <p:embed/>
            </p:oleObj>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xmlns="" val="2387455016"/>
              </p:ext>
            </p:extLst>
          </p:nvPr>
        </p:nvGraphicFramePr>
        <p:xfrm>
          <a:off x="1662113" y="2365375"/>
          <a:ext cx="485775" cy="609600"/>
        </p:xfrm>
        <a:graphic>
          <a:graphicData uri="http://schemas.openxmlformats.org/presentationml/2006/ole">
            <p:oleObj spid="_x0000_s197698" name="Equation" r:id="rId4" imgW="215640" imgH="228600" progId="Equation.3">
              <p:embed/>
            </p:oleObj>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xmlns="" val="1619267492"/>
              </p:ext>
            </p:extLst>
          </p:nvPr>
        </p:nvGraphicFramePr>
        <p:xfrm>
          <a:off x="1103313" y="3254375"/>
          <a:ext cx="6070600" cy="2804342"/>
        </p:xfrm>
        <a:graphic>
          <a:graphicData uri="http://schemas.openxmlformats.org/presentationml/2006/ole">
            <p:oleObj spid="_x0000_s197699" name="Equation" r:id="rId5" imgW="2070000" imgH="1155600" progId="Equation.3">
              <p:embed/>
            </p:oleObj>
          </a:graphicData>
        </a:graphic>
      </p:graphicFrame>
    </p:spTree>
    <p:extLst>
      <p:ext uri="{BB962C8B-B14F-4D97-AF65-F5344CB8AC3E}">
        <p14:creationId xmlns:p14="http://schemas.microsoft.com/office/powerpoint/2010/main" xmlns="" val="12410769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62</a:t>
            </a:fld>
            <a:endParaRPr lang="en-US"/>
          </a:p>
        </p:txBody>
      </p:sp>
      <mc:AlternateContent xmlns:mc="http://schemas.openxmlformats.org/markup-compatibility/2006">
        <mc:Choice xmlns:a14="http://schemas.microsoft.com/office/drawing/2010/main" xmlns="" Requires="a14">
          <p:sp>
            <p:nvSpPr>
              <p:cNvPr id="5" name="Content Placeholder 4"/>
              <p:cNvSpPr>
                <a:spLocks noGrp="1"/>
              </p:cNvSpPr>
              <p:nvPr>
                <p:ph idx="1"/>
              </p:nvPr>
            </p:nvSpPr>
            <p:spPr>
              <a:xfrm>
                <a:off x="304799" y="304800"/>
                <a:ext cx="8610600" cy="5029200"/>
              </a:xfrm>
            </p:spPr>
            <p:txBody>
              <a:bodyPr>
                <a:noAutofit/>
              </a:bodyPr>
              <a:lstStyle/>
              <a:p>
                <a:pPr algn="just">
                  <a:lnSpc>
                    <a:spcPct val="120000"/>
                  </a:lnSpc>
                  <a:spcBef>
                    <a:spcPts val="0"/>
                  </a:spcBef>
                  <a:buClr>
                    <a:srgbClr val="C00000"/>
                  </a:buClr>
                  <a:buFont typeface="Wingdings" panose="05000000000000000000" pitchFamily="2" charset="2"/>
                  <a:buChar char="Ø"/>
                </a:pPr>
                <a:r>
                  <a:rPr lang="en-US" sz="2800" b="1" dirty="0" smtClean="0">
                    <a:solidFill>
                      <a:srgbClr val="C00000"/>
                    </a:solidFill>
                    <a:latin typeface="Times New Roman" panose="02020603050405020304" pitchFamily="18" charset="0"/>
                    <a:cs typeface="Times New Roman" panose="02020603050405020304" pitchFamily="18" charset="0"/>
                  </a:rPr>
                  <a:t>Problem 2: </a:t>
                </a:r>
                <a:r>
                  <a:rPr lang="en-US" sz="2800" b="1" dirty="0" smtClean="0">
                    <a:solidFill>
                      <a:srgbClr val="000066"/>
                    </a:solidFill>
                    <a:latin typeface="Times New Roman" panose="02020603050405020304" pitchFamily="18" charset="0"/>
                    <a:cs typeface="Times New Roman" panose="02020603050405020304" pitchFamily="18" charset="0"/>
                  </a:rPr>
                  <a:t>A multi range voltmeter is shown in figure with full scale deflection current of 50 </a:t>
                </a:r>
                <a14:m>
                  <m:oMath xmlns:m="http://schemas.openxmlformats.org/officeDocument/2006/math">
                    <m:r>
                      <a:rPr lang="en-US" sz="2800" b="1" i="1" dirty="0" smtClean="0">
                        <a:solidFill>
                          <a:srgbClr val="000066"/>
                        </a:solidFill>
                        <a:latin typeface="Cambria Math" panose="02040503050406030204" pitchFamily="18" charset="0"/>
                        <a:ea typeface="Cambria Math" panose="02040503050406030204" pitchFamily="18" charset="0"/>
                        <a:cs typeface="Times New Roman" panose="02020603050405020304" pitchFamily="18" charset="0"/>
                      </a:rPr>
                      <m:t>𝝁</m:t>
                    </m:r>
                    <m:r>
                      <a:rPr lang="en-US" sz="2800" b="1" i="1" dirty="0" smtClean="0">
                        <a:solidFill>
                          <a:srgbClr val="000066"/>
                        </a:solidFill>
                        <a:latin typeface="Cambria Math" panose="02040503050406030204" pitchFamily="18" charset="0"/>
                        <a:ea typeface="Cambria Math" panose="02040503050406030204" pitchFamily="18" charset="0"/>
                        <a:cs typeface="Times New Roman" panose="02020603050405020304" pitchFamily="18" charset="0"/>
                      </a:rPr>
                      <m:t>𝑨</m:t>
                    </m:r>
                  </m:oMath>
                </a14:m>
                <a:r>
                  <a:rPr lang="en-US" sz="2800" b="1" dirty="0" smtClean="0">
                    <a:solidFill>
                      <a:srgbClr val="000066"/>
                    </a:solidFill>
                    <a:latin typeface="Times New Roman" panose="02020603050405020304" pitchFamily="18" charset="0"/>
                    <a:cs typeface="Times New Roman" panose="02020603050405020304" pitchFamily="18" charset="0"/>
                  </a:rPr>
                  <a:t> and meter resistance of 1000 ohm. What are the resistance </a:t>
                </a:r>
                <a14:m>
                  <m:oMath xmlns:m="http://schemas.openxmlformats.org/officeDocument/2006/math">
                    <m:sSub>
                      <m:sSubPr>
                        <m:ctrlPr>
                          <a:rPr lang="en-US" sz="2800" b="1" i="1" smtClean="0">
                            <a:solidFill>
                              <a:srgbClr val="000066"/>
                            </a:solidFill>
                            <a:latin typeface="Cambria Math" panose="02040503050406030204" pitchFamily="18" charset="0"/>
                            <a:cs typeface="Times New Roman" panose="02020603050405020304" pitchFamily="18" charset="0"/>
                          </a:rPr>
                        </m:ctrlPr>
                      </m:sSubPr>
                      <m:e>
                        <m:r>
                          <a:rPr lang="en-US" sz="2800" b="1" i="1" smtClean="0">
                            <a:solidFill>
                              <a:srgbClr val="000066"/>
                            </a:solidFill>
                            <a:latin typeface="Cambria Math" panose="02040503050406030204" pitchFamily="18" charset="0"/>
                            <a:cs typeface="Times New Roman" panose="02020603050405020304" pitchFamily="18" charset="0"/>
                          </a:rPr>
                          <m:t>𝑹</m:t>
                        </m:r>
                      </m:e>
                      <m:sub>
                        <m:r>
                          <a:rPr lang="en-US" sz="2800" b="1" i="1" smtClean="0">
                            <a:solidFill>
                              <a:srgbClr val="000066"/>
                            </a:solidFill>
                            <a:latin typeface="Cambria Math" panose="02040503050406030204" pitchFamily="18" charset="0"/>
                            <a:cs typeface="Times New Roman" panose="02020603050405020304" pitchFamily="18" charset="0"/>
                          </a:rPr>
                          <m:t>𝟏</m:t>
                        </m:r>
                      </m:sub>
                    </m:sSub>
                  </m:oMath>
                </a14:m>
                <a:r>
                  <a:rPr lang="en-US" sz="2800" b="1" dirty="0" smtClean="0">
                    <a:solidFill>
                      <a:srgbClr val="000066"/>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800" b="1" i="1">
                            <a:solidFill>
                              <a:srgbClr val="000066"/>
                            </a:solidFill>
                            <a:latin typeface="Cambria Math" panose="02040503050406030204" pitchFamily="18" charset="0"/>
                            <a:cs typeface="Times New Roman" panose="02020603050405020304" pitchFamily="18" charset="0"/>
                          </a:rPr>
                        </m:ctrlPr>
                      </m:sSubPr>
                      <m:e>
                        <m:r>
                          <a:rPr lang="en-US" sz="2800" b="1" i="1">
                            <a:solidFill>
                              <a:srgbClr val="000066"/>
                            </a:solidFill>
                            <a:latin typeface="Cambria Math" panose="02040503050406030204" pitchFamily="18" charset="0"/>
                            <a:cs typeface="Times New Roman" panose="02020603050405020304" pitchFamily="18" charset="0"/>
                          </a:rPr>
                          <m:t>𝑹</m:t>
                        </m:r>
                      </m:e>
                      <m:sub>
                        <m:r>
                          <a:rPr lang="en-US" sz="2800" b="1" i="1" smtClean="0">
                            <a:solidFill>
                              <a:srgbClr val="000066"/>
                            </a:solidFill>
                            <a:latin typeface="Cambria Math" panose="02040503050406030204" pitchFamily="18" charset="0"/>
                            <a:cs typeface="Times New Roman" panose="02020603050405020304" pitchFamily="18" charset="0"/>
                          </a:rPr>
                          <m:t>𝟐</m:t>
                        </m:r>
                      </m:sub>
                    </m:sSub>
                  </m:oMath>
                </a14:m>
                <a:r>
                  <a:rPr lang="en-US" sz="2800" b="1" dirty="0" smtClean="0">
                    <a:solidFill>
                      <a:srgbClr val="000066"/>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800" b="1" i="1">
                            <a:solidFill>
                              <a:srgbClr val="000066"/>
                            </a:solidFill>
                            <a:latin typeface="Cambria Math" panose="02040503050406030204" pitchFamily="18" charset="0"/>
                            <a:cs typeface="Times New Roman" panose="02020603050405020304" pitchFamily="18" charset="0"/>
                          </a:rPr>
                        </m:ctrlPr>
                      </m:sSubPr>
                      <m:e>
                        <m:r>
                          <a:rPr lang="en-US" sz="2800" b="1" i="1">
                            <a:solidFill>
                              <a:srgbClr val="000066"/>
                            </a:solidFill>
                            <a:latin typeface="Cambria Math" panose="02040503050406030204" pitchFamily="18" charset="0"/>
                            <a:cs typeface="Times New Roman" panose="02020603050405020304" pitchFamily="18" charset="0"/>
                          </a:rPr>
                          <m:t>𝑹</m:t>
                        </m:r>
                      </m:e>
                      <m:sub>
                        <m:r>
                          <a:rPr lang="en-US" sz="2800" b="1" i="1" smtClean="0">
                            <a:solidFill>
                              <a:srgbClr val="000066"/>
                            </a:solidFill>
                            <a:latin typeface="Cambria Math" panose="02040503050406030204" pitchFamily="18" charset="0"/>
                            <a:cs typeface="Times New Roman" panose="02020603050405020304" pitchFamily="18" charset="0"/>
                          </a:rPr>
                          <m:t>𝟑</m:t>
                        </m:r>
                      </m:sub>
                    </m:sSub>
                  </m:oMath>
                </a14:m>
                <a:r>
                  <a:rPr lang="en-US" sz="2800" b="1" dirty="0" smtClean="0">
                    <a:solidFill>
                      <a:srgbClr val="000066"/>
                    </a:solidFill>
                    <a:latin typeface="Times New Roman" panose="02020603050405020304" pitchFamily="18" charset="0"/>
                    <a:cs typeface="Times New Roman" panose="02020603050405020304" pitchFamily="18" charset="0"/>
                  </a:rPr>
                  <a:t> respectively?</a:t>
                </a:r>
                <a:endParaRPr lang="en-US" sz="2800" b="1" dirty="0">
                  <a:solidFill>
                    <a:srgbClr val="000066"/>
                  </a:solidFill>
                  <a:latin typeface="Times New Roman" panose="02020603050405020304" pitchFamily="18" charset="0"/>
                  <a:cs typeface="Times New Roman" panose="02020603050405020304" pitchFamily="18" charset="0"/>
                </a:endParaRPr>
              </a:p>
              <a:p>
                <a:pPr algn="just">
                  <a:lnSpc>
                    <a:spcPct val="12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304799" y="304800"/>
                <a:ext cx="8610600" cy="5029200"/>
              </a:xfrm>
              <a:blipFill rotWithShape="0">
                <a:blip r:embed="rId2"/>
                <a:stretch>
                  <a:fillRect l="-1204" t="-364" r="-1416"/>
                </a:stretch>
              </a:blipFill>
            </p:spPr>
            <p:txBody>
              <a:bodyPr/>
              <a:lstStyle/>
              <a:p>
                <a:r>
                  <a:rPr lang="en-US">
                    <a:noFill/>
                  </a:rPr>
                  <a:t> </a:t>
                </a:r>
              </a:p>
            </p:txBody>
          </p:sp>
        </mc:Fallback>
      </mc:AlternateContent>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981200" y="2514600"/>
            <a:ext cx="5715000" cy="3657600"/>
          </a:xfrm>
          <a:prstGeom prst="rect">
            <a:avLst/>
          </a:prstGeom>
        </p:spPr>
      </p:pic>
    </p:spTree>
    <p:extLst>
      <p:ext uri="{BB962C8B-B14F-4D97-AF65-F5344CB8AC3E}">
        <p14:creationId xmlns:p14="http://schemas.microsoft.com/office/powerpoint/2010/main" xmlns="" val="33698989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63</a:t>
            </a:fld>
            <a:endParaRPr lang="en-US"/>
          </a:p>
        </p:txBody>
      </p:sp>
      <p:sp>
        <p:nvSpPr>
          <p:cNvPr id="5" name="Content Placeholder 4"/>
          <p:cNvSpPr>
            <a:spLocks noGrp="1"/>
          </p:cNvSpPr>
          <p:nvPr>
            <p:ph idx="1"/>
          </p:nvPr>
        </p:nvSpPr>
        <p:spPr>
          <a:xfrm>
            <a:off x="304800" y="533400"/>
            <a:ext cx="8534400" cy="5029200"/>
          </a:xfrm>
        </p:spPr>
        <p:txBody>
          <a:bodyPr>
            <a:noAutofit/>
          </a:bodyPr>
          <a:lstStyle/>
          <a:p>
            <a:pPr marL="0" indent="0" algn="ctr">
              <a:lnSpc>
                <a:spcPct val="120000"/>
              </a:lnSpc>
              <a:spcBef>
                <a:spcPts val="0"/>
              </a:spcBef>
              <a:buClr>
                <a:srgbClr val="C00000"/>
              </a:buClr>
              <a:buNone/>
            </a:pPr>
            <a:r>
              <a:rPr lang="en-US" sz="3200" b="1" dirty="0" smtClean="0">
                <a:solidFill>
                  <a:srgbClr val="C00000"/>
                </a:solidFill>
                <a:latin typeface="Times New Roman" pitchFamily="18" charset="0"/>
                <a:cs typeface="Times New Roman" pitchFamily="18" charset="0"/>
              </a:rPr>
              <a:t>Permanent Magnet Moving Iron (MI) Instrument</a:t>
            </a:r>
          </a:p>
          <a:p>
            <a:pPr marL="0" indent="0" algn="ctr">
              <a:lnSpc>
                <a:spcPct val="50000"/>
              </a:lnSpc>
              <a:spcBef>
                <a:spcPts val="0"/>
              </a:spcBef>
              <a:buClr>
                <a:srgbClr val="C00000"/>
              </a:buClr>
              <a:buNone/>
            </a:pPr>
            <a:endParaRPr lang="en-US" sz="3200" b="1" dirty="0">
              <a:solidFill>
                <a:srgbClr val="C00000"/>
              </a:solidFill>
              <a:latin typeface="Times New Roman" pitchFamily="18" charset="0"/>
              <a:cs typeface="Times New Roman" pitchFamily="18" charset="0"/>
            </a:endParaRPr>
          </a:p>
          <a:p>
            <a:pPr marL="0" indent="0" algn="just">
              <a:lnSpc>
                <a:spcPct val="130000"/>
              </a:lnSpc>
              <a:spcBef>
                <a:spcPts val="0"/>
              </a:spcBef>
              <a:spcAft>
                <a:spcPts val="600"/>
              </a:spcAft>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a:t>
            </a:r>
            <a:r>
              <a:rPr lang="en-US" sz="2400" b="1" dirty="0">
                <a:latin typeface="Times New Roman" panose="02020603050405020304" pitchFamily="18" charset="0"/>
                <a:cs typeface="Times New Roman" panose="02020603050405020304" pitchFamily="18" charset="0"/>
              </a:rPr>
              <a:t> instrument in which the moving iron is used for measuring the flow of current or voltage is known as the moving iron instrument. </a:t>
            </a: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spcAft>
                <a:spcPts val="600"/>
              </a:spcAft>
              <a:buClr>
                <a:srgbClr val="C00000"/>
              </a:buClr>
              <a:buFont typeface="Wingdings" pitchFamily="2" charset="2"/>
              <a:buChar char="Ø"/>
            </a:pPr>
            <a:r>
              <a:rPr lang="en-US" sz="2400" b="1" dirty="0">
                <a:latin typeface="Times New Roman" panose="02020603050405020304" pitchFamily="18" charset="0"/>
                <a:cs typeface="Times New Roman" panose="02020603050405020304" pitchFamily="18" charset="0"/>
              </a:rPr>
              <a:t>One of the most accurate instrument used for both AC and DC measurement is moving iron (MI) </a:t>
            </a:r>
            <a:r>
              <a:rPr lang="en-US" sz="2400" b="1" dirty="0" smtClean="0">
                <a:latin typeface="Times New Roman" panose="02020603050405020304" pitchFamily="18" charset="0"/>
                <a:cs typeface="Times New Roman" panose="02020603050405020304" pitchFamily="18" charset="0"/>
              </a:rPr>
              <a:t>instrument. There </a:t>
            </a:r>
            <a:r>
              <a:rPr lang="en-US" sz="2400" b="1" dirty="0">
                <a:latin typeface="Times New Roman" panose="02020603050405020304" pitchFamily="18" charset="0"/>
                <a:cs typeface="Times New Roman" panose="02020603050405020304" pitchFamily="18" charset="0"/>
              </a:rPr>
              <a:t>are two types of moving iron </a:t>
            </a:r>
            <a:r>
              <a:rPr lang="en-US" sz="2400" b="1" dirty="0" smtClean="0">
                <a:latin typeface="Times New Roman" panose="02020603050405020304" pitchFamily="18" charset="0"/>
                <a:cs typeface="Times New Roman" panose="02020603050405020304" pitchFamily="18" charset="0"/>
              </a:rPr>
              <a:t>instrument.</a:t>
            </a:r>
          </a:p>
          <a:p>
            <a:pPr marL="457200" indent="-457200" algn="just">
              <a:lnSpc>
                <a:spcPct val="130000"/>
              </a:lnSpc>
              <a:spcBef>
                <a:spcPts val="0"/>
              </a:spcBef>
              <a:spcAft>
                <a:spcPts val="600"/>
              </a:spcAft>
              <a:buClr>
                <a:srgbClr val="C00000"/>
              </a:buClr>
              <a:buFont typeface="+mj-lt"/>
              <a:buAutoNum type="arabicPeriod"/>
            </a:pPr>
            <a:r>
              <a:rPr lang="en-US" sz="2400" b="1" dirty="0" smtClean="0">
                <a:latin typeface="Times New Roman" panose="02020603050405020304" pitchFamily="18" charset="0"/>
                <a:cs typeface="Times New Roman" panose="02020603050405020304" pitchFamily="18" charset="0"/>
              </a:rPr>
              <a:t>Attraction type</a:t>
            </a:r>
          </a:p>
          <a:p>
            <a:pPr marL="457200" indent="-457200" algn="just">
              <a:lnSpc>
                <a:spcPct val="130000"/>
              </a:lnSpc>
              <a:spcBef>
                <a:spcPts val="0"/>
              </a:spcBef>
              <a:spcAft>
                <a:spcPts val="600"/>
              </a:spcAft>
              <a:buClr>
                <a:srgbClr val="C00000"/>
              </a:buClr>
              <a:buFont typeface="+mj-lt"/>
              <a:buAutoNum type="arabicPeriod"/>
            </a:pPr>
            <a:r>
              <a:rPr lang="en-US" sz="2400" b="1" dirty="0" smtClean="0">
                <a:latin typeface="Times New Roman" panose="02020603050405020304" pitchFamily="18" charset="0"/>
                <a:cs typeface="Times New Roman" panose="02020603050405020304" pitchFamily="18" charset="0"/>
              </a:rPr>
              <a:t>Repulsion </a:t>
            </a:r>
            <a:r>
              <a:rPr lang="en-US" sz="2400" b="1" dirty="0">
                <a:latin typeface="Times New Roman" panose="02020603050405020304" pitchFamily="18" charset="0"/>
                <a:cs typeface="Times New Roman" panose="02020603050405020304" pitchFamily="18" charset="0"/>
              </a:rPr>
              <a:t>type</a:t>
            </a: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5871727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64</a:t>
            </a:fld>
            <a:endParaRPr lang="en-US"/>
          </a:p>
        </p:txBody>
      </p:sp>
      <p:sp>
        <p:nvSpPr>
          <p:cNvPr id="5" name="Content Placeholder 4"/>
          <p:cNvSpPr>
            <a:spLocks noGrp="1"/>
          </p:cNvSpPr>
          <p:nvPr>
            <p:ph idx="1"/>
          </p:nvPr>
        </p:nvSpPr>
        <p:spPr>
          <a:xfrm>
            <a:off x="304800" y="533400"/>
            <a:ext cx="8458200" cy="5029200"/>
          </a:xfrm>
        </p:spPr>
        <p:txBody>
          <a:bodyPr>
            <a:noAutofit/>
          </a:bodyPr>
          <a:lstStyle/>
          <a:p>
            <a:pPr marL="514350" indent="-514350" algn="ctr">
              <a:lnSpc>
                <a:spcPct val="120000"/>
              </a:lnSpc>
              <a:spcBef>
                <a:spcPts val="0"/>
              </a:spcBef>
              <a:buClr>
                <a:srgbClr val="C00000"/>
              </a:buClr>
              <a:buFont typeface="+mj-lt"/>
              <a:buAutoNum type="arabicPeriod"/>
            </a:pPr>
            <a:r>
              <a:rPr lang="en-US" sz="2800" b="1" dirty="0" smtClean="0">
                <a:solidFill>
                  <a:srgbClr val="000066"/>
                </a:solidFill>
                <a:latin typeface="Times New Roman" panose="02020603050405020304" pitchFamily="18" charset="0"/>
                <a:cs typeface="Times New Roman" panose="02020603050405020304" pitchFamily="18" charset="0"/>
              </a:rPr>
              <a:t>Attraction Type Moving Iron (MI) Instrument</a:t>
            </a:r>
          </a:p>
          <a:p>
            <a:pPr marL="0" indent="0" algn="ctr">
              <a:lnSpc>
                <a:spcPct val="50000"/>
              </a:lnSpc>
              <a:spcBef>
                <a:spcPts val="0"/>
              </a:spcBef>
              <a:buClr>
                <a:srgbClr val="C00000"/>
              </a:buClr>
              <a:buNone/>
            </a:pPr>
            <a:endParaRPr lang="en-US" sz="3200" b="1" dirty="0">
              <a:solidFill>
                <a:srgbClr val="C00000"/>
              </a:solidFill>
              <a:latin typeface="Times New Roman" pitchFamily="18" charset="0"/>
              <a:cs typeface="Times New Roman" pitchFamily="18" charset="0"/>
            </a:endParaRPr>
          </a:p>
          <a:p>
            <a:pPr marL="0" indent="0" algn="just">
              <a:lnSpc>
                <a:spcPct val="130000"/>
              </a:lnSpc>
              <a:spcBef>
                <a:spcPts val="600"/>
              </a:spcBef>
              <a:buClr>
                <a:srgbClr val="C00000"/>
              </a:buClr>
              <a:buFont typeface="Wingdings" pitchFamily="2" charset="2"/>
              <a:buChar char="Ø"/>
            </a:pPr>
            <a:r>
              <a:rPr lang="en-US" sz="2400" b="1" dirty="0">
                <a:latin typeface="Times New Roman" panose="02020603050405020304" pitchFamily="18" charset="0"/>
                <a:cs typeface="Times New Roman" panose="02020603050405020304" pitchFamily="18" charset="0"/>
              </a:rPr>
              <a:t>It works on the principle that the iron place near the magnet attracts towards it. The force of attraction depends on the strength of the magnet field. </a:t>
            </a: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magnetic field induces by the electromagnet whose strength depends on the magnitude of the current passes through </a:t>
            </a:r>
            <a:r>
              <a:rPr lang="en-US" sz="2400" b="1" dirty="0" smtClean="0">
                <a:latin typeface="Times New Roman" panose="02020603050405020304" pitchFamily="18" charset="0"/>
                <a:cs typeface="Times New Roman" panose="02020603050405020304" pitchFamily="18" charset="0"/>
              </a:rPr>
              <a:t>it.</a:t>
            </a: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instrument in which the iron plate attracts from the weaker field towards the stronger field such type of instrument is known as the attraction type instrument.</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521013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65</a:t>
            </a:fld>
            <a:endParaRPr lang="en-US"/>
          </a:p>
        </p:txBody>
      </p:sp>
      <p:sp>
        <p:nvSpPr>
          <p:cNvPr id="5" name="Content Placeholder 4"/>
          <p:cNvSpPr>
            <a:spLocks noGrp="1"/>
          </p:cNvSpPr>
          <p:nvPr>
            <p:ph idx="1"/>
          </p:nvPr>
        </p:nvSpPr>
        <p:spPr>
          <a:xfrm>
            <a:off x="381000" y="457200"/>
            <a:ext cx="8458200" cy="5029200"/>
          </a:xfrm>
        </p:spPr>
        <p:txBody>
          <a:bodyPr>
            <a:noAutofit/>
          </a:bodyPr>
          <a:lstStyle/>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05000" y="762000"/>
            <a:ext cx="5410200" cy="5488546"/>
          </a:xfrm>
          <a:prstGeom prst="rect">
            <a:avLst/>
          </a:prstGeom>
        </p:spPr>
      </p:pic>
    </p:spTree>
    <p:extLst>
      <p:ext uri="{BB962C8B-B14F-4D97-AF65-F5344CB8AC3E}">
        <p14:creationId xmlns:p14="http://schemas.microsoft.com/office/powerpoint/2010/main" xmlns="" val="1562450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66</a:t>
            </a:fld>
            <a:endParaRPr lang="en-US"/>
          </a:p>
        </p:txBody>
      </p:sp>
      <p:sp>
        <p:nvSpPr>
          <p:cNvPr id="5" name="Content Placeholder 4"/>
          <p:cNvSpPr>
            <a:spLocks noGrp="1"/>
          </p:cNvSpPr>
          <p:nvPr>
            <p:ph idx="1"/>
          </p:nvPr>
        </p:nvSpPr>
        <p:spPr>
          <a:xfrm>
            <a:off x="304800" y="533400"/>
            <a:ext cx="8458200" cy="5029200"/>
          </a:xfrm>
        </p:spPr>
        <p:txBody>
          <a:bodyPr>
            <a:noAutofit/>
          </a:bodyPr>
          <a:lstStyle/>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current to be measured is passed through the fixed coil. As the current is flow through </a:t>
            </a:r>
            <a:r>
              <a:rPr lang="en-US" sz="2400" b="1" dirty="0" smtClean="0">
                <a:latin typeface="Times New Roman" panose="02020603050405020304" pitchFamily="18" charset="0"/>
                <a:cs typeface="Times New Roman" panose="02020603050405020304" pitchFamily="18" charset="0"/>
              </a:rPr>
              <a:t>the fixed </a:t>
            </a:r>
            <a:r>
              <a:rPr lang="en-US" sz="2400" b="1" dirty="0">
                <a:latin typeface="Times New Roman" panose="02020603050405020304" pitchFamily="18" charset="0"/>
                <a:cs typeface="Times New Roman" panose="02020603050405020304" pitchFamily="18" charset="0"/>
              </a:rPr>
              <a:t>coil, a magnetic field is produced</a:t>
            </a:r>
            <a:r>
              <a:rPr lang="en-US" sz="2400" b="1" dirty="0" smtClean="0">
                <a:latin typeface="Times New Roman" panose="02020603050405020304" pitchFamily="18" charset="0"/>
                <a:cs typeface="Times New Roman" panose="02020603050405020304" pitchFamily="18" charset="0"/>
              </a:rPr>
              <a:t>.</a:t>
            </a: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By magnetic induction the moving iron gets </a:t>
            </a:r>
            <a:r>
              <a:rPr lang="en-US" sz="2400" b="1" dirty="0" smtClean="0">
                <a:latin typeface="Times New Roman" panose="02020603050405020304" pitchFamily="18" charset="0"/>
                <a:cs typeface="Times New Roman" panose="02020603050405020304" pitchFamily="18" charset="0"/>
              </a:rPr>
              <a:t>magnetized. The </a:t>
            </a:r>
            <a:r>
              <a:rPr lang="en-US" sz="2400" b="1" dirty="0">
                <a:latin typeface="Times New Roman" panose="02020603050405020304" pitchFamily="18" charset="0"/>
                <a:cs typeface="Times New Roman" panose="02020603050405020304" pitchFamily="18" charset="0"/>
              </a:rPr>
              <a:t>north pole of moving coil is attracted by the south pole of fixed coil. Thus the </a:t>
            </a:r>
            <a:r>
              <a:rPr lang="en-US" sz="2400" b="1" dirty="0" smtClean="0">
                <a:latin typeface="Times New Roman" panose="02020603050405020304" pitchFamily="18" charset="0"/>
                <a:cs typeface="Times New Roman" panose="02020603050405020304" pitchFamily="18" charset="0"/>
              </a:rPr>
              <a:t>deflecting force </a:t>
            </a:r>
            <a:r>
              <a:rPr lang="en-US" sz="2400" b="1" dirty="0">
                <a:latin typeface="Times New Roman" panose="02020603050405020304" pitchFamily="18" charset="0"/>
                <a:cs typeface="Times New Roman" panose="02020603050405020304" pitchFamily="18" charset="0"/>
              </a:rPr>
              <a:t>is produced due to force of attraction. </a:t>
            </a: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Since </a:t>
            </a:r>
            <a:r>
              <a:rPr lang="en-US" sz="2400" b="1" dirty="0">
                <a:latin typeface="Times New Roman" panose="02020603050405020304" pitchFamily="18" charset="0"/>
                <a:cs typeface="Times New Roman" panose="02020603050405020304" pitchFamily="18" charset="0"/>
              </a:rPr>
              <a:t>the moving iron is attached with the </a:t>
            </a:r>
            <a:r>
              <a:rPr lang="en-US" sz="2400" b="1" dirty="0" smtClean="0">
                <a:latin typeface="Times New Roman" panose="02020603050405020304" pitchFamily="18" charset="0"/>
                <a:cs typeface="Times New Roman" panose="02020603050405020304" pitchFamily="18" charset="0"/>
              </a:rPr>
              <a:t>spindle, the </a:t>
            </a:r>
            <a:r>
              <a:rPr lang="en-US" sz="2400" b="1" dirty="0">
                <a:latin typeface="Times New Roman" panose="02020603050405020304" pitchFamily="18" charset="0"/>
                <a:cs typeface="Times New Roman" panose="02020603050405020304" pitchFamily="18" charset="0"/>
              </a:rPr>
              <a:t>spindle rotates and the pointer moves over the calibrated scale. But the force of </a:t>
            </a:r>
            <a:r>
              <a:rPr lang="en-US" sz="2400" b="1" dirty="0" smtClean="0">
                <a:latin typeface="Times New Roman" panose="02020603050405020304" pitchFamily="18" charset="0"/>
                <a:cs typeface="Times New Roman" panose="02020603050405020304" pitchFamily="18" charset="0"/>
              </a:rPr>
              <a:t>attraction depends </a:t>
            </a:r>
            <a:r>
              <a:rPr lang="en-US" sz="2400" b="1" dirty="0">
                <a:latin typeface="Times New Roman" panose="02020603050405020304" pitchFamily="18" charset="0"/>
                <a:cs typeface="Times New Roman" panose="02020603050405020304" pitchFamily="18" charset="0"/>
              </a:rPr>
              <a:t>on the current flowing through the </a:t>
            </a:r>
            <a:r>
              <a:rPr lang="en-US" sz="2400" b="1" dirty="0" smtClean="0">
                <a:latin typeface="Times New Roman" panose="02020603050405020304" pitchFamily="18" charset="0"/>
                <a:cs typeface="Times New Roman" panose="02020603050405020304" pitchFamily="18" charset="0"/>
              </a:rPr>
              <a:t>coil.</a:t>
            </a:r>
          </a:p>
        </p:txBody>
      </p:sp>
    </p:spTree>
    <p:extLst>
      <p:ext uri="{BB962C8B-B14F-4D97-AF65-F5344CB8AC3E}">
        <p14:creationId xmlns:p14="http://schemas.microsoft.com/office/powerpoint/2010/main" xmlns="" val="24952388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67</a:t>
            </a:fld>
            <a:endParaRPr lang="en-US"/>
          </a:p>
        </p:txBody>
      </p:sp>
      <p:sp>
        <p:nvSpPr>
          <p:cNvPr id="5" name="Content Placeholder 4"/>
          <p:cNvSpPr>
            <a:spLocks noGrp="1"/>
          </p:cNvSpPr>
          <p:nvPr>
            <p:ph idx="1"/>
          </p:nvPr>
        </p:nvSpPr>
        <p:spPr>
          <a:xfrm>
            <a:off x="228600" y="304800"/>
            <a:ext cx="8458200" cy="5029200"/>
          </a:xfrm>
        </p:spPr>
        <p:txBody>
          <a:bodyPr>
            <a:noAutofit/>
          </a:bodyPr>
          <a:lstStyle/>
          <a:p>
            <a:pPr marL="514350" indent="-514350" algn="ctr">
              <a:lnSpc>
                <a:spcPct val="120000"/>
              </a:lnSpc>
              <a:spcBef>
                <a:spcPts val="0"/>
              </a:spcBef>
              <a:buClr>
                <a:srgbClr val="C00000"/>
              </a:buClr>
              <a:buFont typeface="+mj-lt"/>
              <a:buAutoNum type="arabicPeriod" startAt="2"/>
            </a:pPr>
            <a:r>
              <a:rPr lang="en-US" sz="2800" b="1" dirty="0" smtClean="0">
                <a:solidFill>
                  <a:srgbClr val="000066"/>
                </a:solidFill>
                <a:latin typeface="Times New Roman" panose="02020603050405020304" pitchFamily="18" charset="0"/>
                <a:cs typeface="Times New Roman" panose="02020603050405020304" pitchFamily="18" charset="0"/>
              </a:rPr>
              <a:t>Repulsion Type Moving Iron (MI) Instrument</a:t>
            </a:r>
          </a:p>
          <a:p>
            <a:pPr marL="0" indent="0" algn="ctr">
              <a:lnSpc>
                <a:spcPct val="50000"/>
              </a:lnSpc>
              <a:spcBef>
                <a:spcPts val="0"/>
              </a:spcBef>
              <a:buClr>
                <a:srgbClr val="C00000"/>
              </a:buClr>
              <a:buNone/>
            </a:pPr>
            <a:endParaRPr lang="en-US" sz="3200" b="1" dirty="0" smtClean="0">
              <a:solidFill>
                <a:srgbClr val="C00000"/>
              </a:solidFill>
              <a:latin typeface="Times New Roman" pitchFamily="18" charset="0"/>
              <a:cs typeface="Times New Roman" pitchFamily="18" charset="0"/>
            </a:endParaRPr>
          </a:p>
          <a:p>
            <a:pPr marL="0" indent="0" algn="ctr">
              <a:lnSpc>
                <a:spcPct val="50000"/>
              </a:lnSpc>
              <a:spcBef>
                <a:spcPts val="0"/>
              </a:spcBef>
              <a:buClr>
                <a:srgbClr val="C00000"/>
              </a:buClr>
              <a:buNone/>
            </a:pPr>
            <a:endParaRPr lang="en-US" sz="3200" b="1" dirty="0">
              <a:solidFill>
                <a:srgbClr val="C00000"/>
              </a:solidFill>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057400" y="1143000"/>
            <a:ext cx="4800600" cy="3352800"/>
          </a:xfrm>
          <a:prstGeom prst="rect">
            <a:avLst/>
          </a:prstGeom>
        </p:spPr>
      </p:pic>
      <p:sp>
        <p:nvSpPr>
          <p:cNvPr id="3" name="Rectangle 2"/>
          <p:cNvSpPr/>
          <p:nvPr/>
        </p:nvSpPr>
        <p:spPr>
          <a:xfrm>
            <a:off x="252484" y="4549170"/>
            <a:ext cx="8686800" cy="1569660"/>
          </a:xfrm>
          <a:prstGeom prst="rect">
            <a:avLst/>
          </a:prstGeom>
        </p:spPr>
        <p:txBody>
          <a:bodyPr wrap="square">
            <a:spAutoFit/>
          </a:bodyPr>
          <a:lstStyle/>
          <a:p>
            <a:pPr marL="342900" indent="-342900" algn="just">
              <a:buClr>
                <a:srgbClr val="C00000"/>
              </a:buClr>
              <a:buFont typeface="Wingdings" panose="05000000000000000000" pitchFamily="2" charset="2"/>
              <a:buChar char="Ø"/>
            </a:pPr>
            <a:r>
              <a:rPr lang="en-US" sz="2400" b="1" dirty="0">
                <a:solidFill>
                  <a:srgbClr val="000000"/>
                </a:solidFill>
                <a:latin typeface="Times New Roman" panose="02020603050405020304" pitchFamily="18" charset="0"/>
                <a:cs typeface="Times New Roman" panose="02020603050405020304" pitchFamily="18" charset="0"/>
              </a:rPr>
              <a:t>The repulsion type instrument has two vanes or iron plates. One is fixed, and the other one is movable. The vanes become </a:t>
            </a:r>
            <a:r>
              <a:rPr lang="en-US" sz="2400" b="1" dirty="0" smtClean="0">
                <a:solidFill>
                  <a:srgbClr val="000000"/>
                </a:solidFill>
                <a:latin typeface="Times New Roman" panose="02020603050405020304" pitchFamily="18" charset="0"/>
                <a:cs typeface="Times New Roman" panose="02020603050405020304" pitchFamily="18" charset="0"/>
              </a:rPr>
              <a:t>magnetized </a:t>
            </a:r>
            <a:r>
              <a:rPr lang="en-US" sz="2400" b="1" dirty="0">
                <a:solidFill>
                  <a:srgbClr val="000000"/>
                </a:solidFill>
                <a:latin typeface="Times New Roman" panose="02020603050405020304" pitchFamily="18" charset="0"/>
                <a:cs typeface="Times New Roman" panose="02020603050405020304" pitchFamily="18" charset="0"/>
              </a:rPr>
              <a:t>when the current passes through the stationary coil and the force of repulsion occur between them.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0263684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68</a:t>
            </a:fld>
            <a:endParaRPr lang="en-US"/>
          </a:p>
        </p:txBody>
      </p:sp>
      <p:sp>
        <p:nvSpPr>
          <p:cNvPr id="5" name="Content Placeholder 4"/>
          <p:cNvSpPr>
            <a:spLocks noGrp="1"/>
          </p:cNvSpPr>
          <p:nvPr>
            <p:ph idx="1"/>
          </p:nvPr>
        </p:nvSpPr>
        <p:spPr>
          <a:xfrm>
            <a:off x="304800" y="533400"/>
            <a:ext cx="8458200" cy="5029200"/>
          </a:xfrm>
        </p:spPr>
        <p:txBody>
          <a:bodyPr>
            <a:noAutofit/>
          </a:bodyPr>
          <a:lstStyle/>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When </a:t>
            </a:r>
            <a:r>
              <a:rPr lang="en-US" sz="2400" b="1" dirty="0">
                <a:latin typeface="Times New Roman" panose="02020603050405020304" pitchFamily="18" charset="0"/>
                <a:cs typeface="Times New Roman" panose="02020603050405020304" pitchFamily="18" charset="0"/>
              </a:rPr>
              <a:t>the current flows through the coil, a magnetic field is produced </a:t>
            </a:r>
            <a:r>
              <a:rPr lang="en-US" sz="2400" b="1" dirty="0" smtClean="0">
                <a:latin typeface="Times New Roman" panose="02020603050405020304" pitchFamily="18" charset="0"/>
                <a:cs typeface="Times New Roman" panose="02020603050405020304" pitchFamily="18" charset="0"/>
              </a:rPr>
              <a:t>by it</a:t>
            </a:r>
            <a:r>
              <a:rPr lang="en-US" sz="2400" b="1" dirty="0">
                <a:latin typeface="Times New Roman" panose="02020603050405020304" pitchFamily="18" charset="0"/>
                <a:cs typeface="Times New Roman" panose="02020603050405020304" pitchFamily="18" charset="0"/>
              </a:rPr>
              <a:t>. So both fixed iron and moving iron are magnetized with the same polarity, since they are </a:t>
            </a:r>
            <a:r>
              <a:rPr lang="en-US" sz="2400" b="1" dirty="0" smtClean="0">
                <a:latin typeface="Times New Roman" panose="02020603050405020304" pitchFamily="18" charset="0"/>
                <a:cs typeface="Times New Roman" panose="02020603050405020304" pitchFamily="18" charset="0"/>
              </a:rPr>
              <a:t>kept in </a:t>
            </a:r>
            <a:r>
              <a:rPr lang="en-US" sz="2400" b="1" dirty="0">
                <a:latin typeface="Times New Roman" panose="02020603050405020304" pitchFamily="18" charset="0"/>
                <a:cs typeface="Times New Roman" panose="02020603050405020304" pitchFamily="18" charset="0"/>
              </a:rPr>
              <a:t>the same magnetic field. </a:t>
            </a: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Similar </a:t>
            </a:r>
            <a:r>
              <a:rPr lang="en-US" sz="2400" b="1" dirty="0">
                <a:latin typeface="Times New Roman" panose="02020603050405020304" pitchFamily="18" charset="0"/>
                <a:cs typeface="Times New Roman" panose="02020603050405020304" pitchFamily="18" charset="0"/>
              </a:rPr>
              <a:t>poles of fixed and moving iron get repelled. Thus </a:t>
            </a:r>
            <a:r>
              <a:rPr lang="en-US" sz="2400" b="1" dirty="0" smtClean="0">
                <a:latin typeface="Times New Roman" panose="02020603050405020304" pitchFamily="18" charset="0"/>
                <a:cs typeface="Times New Roman" panose="02020603050405020304" pitchFamily="18" charset="0"/>
              </a:rPr>
              <a:t>the deflecting </a:t>
            </a:r>
            <a:r>
              <a:rPr lang="en-US" sz="2400" b="1" dirty="0">
                <a:latin typeface="Times New Roman" panose="02020603050405020304" pitchFamily="18" charset="0"/>
                <a:cs typeface="Times New Roman" panose="02020603050405020304" pitchFamily="18" charset="0"/>
              </a:rPr>
              <a:t>torque is produced due to magnetic repulsion. </a:t>
            </a:r>
            <a:endParaRPr lang="en-US" sz="2400" b="1" dirty="0" smtClean="0">
              <a:latin typeface="Times New Roman" panose="02020603050405020304" pitchFamily="18" charset="0"/>
              <a:cs typeface="Times New Roman" panose="02020603050405020304" pitchFamily="18" charset="0"/>
            </a:endParaRP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Since </a:t>
            </a:r>
            <a:r>
              <a:rPr lang="en-US" sz="2400" b="1" dirty="0">
                <a:latin typeface="Times New Roman" panose="02020603050405020304" pitchFamily="18" charset="0"/>
                <a:cs typeface="Times New Roman" panose="02020603050405020304" pitchFamily="18" charset="0"/>
              </a:rPr>
              <a:t>moving iron is attached </a:t>
            </a:r>
            <a:r>
              <a:rPr lang="en-US" sz="2400" b="1" dirty="0" smtClean="0">
                <a:latin typeface="Times New Roman" panose="02020603050405020304" pitchFamily="18" charset="0"/>
                <a:cs typeface="Times New Roman" panose="02020603050405020304" pitchFamily="18" charset="0"/>
              </a:rPr>
              <a:t>to spindle</a:t>
            </a:r>
            <a:r>
              <a:rPr lang="en-US" sz="2400" b="1" dirty="0">
                <a:latin typeface="Times New Roman" panose="02020603050405020304" pitchFamily="18" charset="0"/>
                <a:cs typeface="Times New Roman" panose="02020603050405020304" pitchFamily="18" charset="0"/>
              </a:rPr>
              <a:t>, the spindle will move. So that pointer moves over the calibrated </a:t>
            </a:r>
            <a:r>
              <a:rPr lang="en-US" sz="2400" b="1" dirty="0" smtClean="0">
                <a:latin typeface="Times New Roman" panose="02020603050405020304" pitchFamily="18" charset="0"/>
                <a:cs typeface="Times New Roman" panose="02020603050405020304" pitchFamily="18" charset="0"/>
              </a:rPr>
              <a:t>scale.</a:t>
            </a: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Damping</a:t>
            </a:r>
            <a:r>
              <a:rPr lang="en-US" sz="2400" b="1" dirty="0">
                <a:latin typeface="Times New Roman" panose="02020603050405020304" pitchFamily="18" charset="0"/>
                <a:cs typeface="Times New Roman" panose="02020603050405020304" pitchFamily="18" charset="0"/>
              </a:rPr>
              <a:t>: Air friction damping is used to reduce the </a:t>
            </a:r>
            <a:r>
              <a:rPr lang="en-US" sz="2400" b="1" dirty="0" smtClean="0">
                <a:latin typeface="Times New Roman" panose="02020603050405020304" pitchFamily="18" charset="0"/>
                <a:cs typeface="Times New Roman" panose="02020603050405020304" pitchFamily="18" charset="0"/>
              </a:rPr>
              <a:t>oscillation.</a:t>
            </a:r>
          </a:p>
          <a:p>
            <a:pPr marL="0" indent="0" algn="just">
              <a:lnSpc>
                <a:spcPct val="130000"/>
              </a:lnSpc>
              <a:spcBef>
                <a:spcPts val="60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Control</a:t>
            </a:r>
            <a:r>
              <a:rPr lang="en-US" sz="2400" b="1" dirty="0">
                <a:latin typeface="Times New Roman" panose="02020603050405020304" pitchFamily="18" charset="0"/>
                <a:cs typeface="Times New Roman" panose="02020603050405020304" pitchFamily="18" charset="0"/>
              </a:rPr>
              <a:t>: Spring control is used.</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39736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69</a:t>
            </a:fld>
            <a:endParaRPr lang="en-US"/>
          </a:p>
        </p:txBody>
      </p:sp>
      <p:sp>
        <p:nvSpPr>
          <p:cNvPr id="5" name="Content Placeholder 4"/>
          <p:cNvSpPr>
            <a:spLocks noGrp="1"/>
          </p:cNvSpPr>
          <p:nvPr>
            <p:ph idx="1"/>
          </p:nvPr>
        </p:nvSpPr>
        <p:spPr>
          <a:xfrm>
            <a:off x="304800" y="381000"/>
            <a:ext cx="8610600" cy="5029200"/>
          </a:xfrm>
        </p:spPr>
        <p:txBody>
          <a:bodyPr>
            <a:noAutofit/>
          </a:bodyPr>
          <a:lstStyle/>
          <a:p>
            <a:pPr marL="0" indent="0" algn="just">
              <a:lnSpc>
                <a:spcPct val="120000"/>
              </a:lnSpc>
              <a:spcBef>
                <a:spcPts val="0"/>
              </a:spcBef>
              <a:spcAft>
                <a:spcPts val="1200"/>
              </a:spcAft>
              <a:buClr>
                <a:srgbClr val="C00000"/>
              </a:buClr>
              <a:buNone/>
            </a:pPr>
            <a:r>
              <a:rPr lang="en-US" sz="2800" b="1" dirty="0" smtClean="0">
                <a:solidFill>
                  <a:srgbClr val="C00000"/>
                </a:solidFill>
                <a:latin typeface="Times New Roman" panose="02020603050405020304" pitchFamily="18" charset="0"/>
                <a:cs typeface="Times New Roman" panose="02020603050405020304" pitchFamily="18" charset="0"/>
              </a:rPr>
              <a:t>Torque </a:t>
            </a:r>
            <a:r>
              <a:rPr lang="en-US" sz="2800" b="1" dirty="0">
                <a:solidFill>
                  <a:srgbClr val="C00000"/>
                </a:solidFill>
                <a:latin typeface="Times New Roman" panose="02020603050405020304" pitchFamily="18" charset="0"/>
                <a:cs typeface="Times New Roman" panose="02020603050405020304" pitchFamily="18" charset="0"/>
              </a:rPr>
              <a:t>Equation for </a:t>
            </a:r>
            <a:r>
              <a:rPr lang="en-US" sz="2800" b="1" dirty="0" smtClean="0">
                <a:solidFill>
                  <a:srgbClr val="C00000"/>
                </a:solidFill>
                <a:latin typeface="Times New Roman" panose="02020603050405020304" pitchFamily="18" charset="0"/>
                <a:cs typeface="Times New Roman" panose="02020603050405020304" pitchFamily="18" charset="0"/>
              </a:rPr>
              <a:t>Moving Iron (MI) Instrument</a:t>
            </a:r>
          </a:p>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deflecting torque </a:t>
            </a:r>
            <a:r>
              <a:rPr lang="en-US" sz="2400" b="1" dirty="0" smtClean="0">
                <a:latin typeface="Times New Roman" panose="02020603050405020304" pitchFamily="18" charset="0"/>
                <a:cs typeface="Times New Roman" panose="02020603050405020304" pitchFamily="18" charset="0"/>
              </a:rPr>
              <a:t>is derived in transient period only i.e. in  ‘</a:t>
            </a:r>
            <a:r>
              <a:rPr lang="en-US" sz="2400" b="1" dirty="0" err="1" smtClean="0">
                <a:latin typeface="Times New Roman" panose="02020603050405020304" pitchFamily="18" charset="0"/>
                <a:cs typeface="Times New Roman" panose="02020603050405020304" pitchFamily="18" charset="0"/>
              </a:rPr>
              <a:t>dt</a:t>
            </a:r>
            <a:r>
              <a:rPr lang="en-US" sz="2400" b="1" dirty="0" smtClean="0">
                <a:latin typeface="Times New Roman" panose="02020603050405020304" pitchFamily="18" charset="0"/>
                <a:cs typeface="Times New Roman" panose="02020603050405020304" pitchFamily="18" charset="0"/>
              </a:rPr>
              <a:t>’ seconds.</a:t>
            </a: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graphicFrame>
        <p:nvGraphicFramePr>
          <p:cNvPr id="2" name="Object 1"/>
          <p:cNvGraphicFramePr>
            <a:graphicFrameLocks noChangeAspect="1"/>
          </p:cNvGraphicFramePr>
          <p:nvPr>
            <p:extLst/>
          </p:nvPr>
        </p:nvGraphicFramePr>
        <p:xfrm>
          <a:off x="1295401" y="2057400"/>
          <a:ext cx="6781800" cy="3962400"/>
        </p:xfrm>
        <a:graphic>
          <a:graphicData uri="http://schemas.openxmlformats.org/presentationml/2006/ole">
            <p:oleObj spid="_x0000_s198659" name="Equation" r:id="rId3" imgW="1815840" imgH="1206360" progId="Equation.3">
              <p:embed/>
            </p:oleObj>
          </a:graphicData>
        </a:graphic>
      </p:graphicFrame>
    </p:spTree>
    <p:extLst>
      <p:ext uri="{BB962C8B-B14F-4D97-AF65-F5344CB8AC3E}">
        <p14:creationId xmlns:p14="http://schemas.microsoft.com/office/powerpoint/2010/main" xmlns="" val="27809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a:t>
            </a:fld>
            <a:endParaRPr lang="en-US"/>
          </a:p>
        </p:txBody>
      </p:sp>
      <p:sp>
        <p:nvSpPr>
          <p:cNvPr id="5" name="Content Placeholder 4"/>
          <p:cNvSpPr>
            <a:spLocks noGrp="1"/>
          </p:cNvSpPr>
          <p:nvPr>
            <p:ph idx="1"/>
          </p:nvPr>
        </p:nvSpPr>
        <p:spPr>
          <a:xfrm>
            <a:off x="457200" y="457200"/>
            <a:ext cx="8229600" cy="5029200"/>
          </a:xfrm>
        </p:spPr>
        <p:txBody>
          <a:bodyPr>
            <a:noAutofit/>
          </a:bodyPr>
          <a:lstStyle/>
          <a:p>
            <a:pPr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A transformer is a static device, which converts electric power from one circuits (coil) to another circuit. </a:t>
            </a:r>
          </a:p>
          <a:p>
            <a:pPr algn="just">
              <a:lnSpc>
                <a:spcPct val="5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If one coil is connected to a source of alternating voltage, an alternating voltage setup </a:t>
            </a:r>
            <a:r>
              <a:rPr lang="en-US" sz="2400" b="1" smtClean="0">
                <a:latin typeface="Times New Roman" panose="02020603050405020304" pitchFamily="18" charset="0"/>
                <a:cs typeface="Times New Roman" panose="02020603050405020304" pitchFamily="18" charset="0"/>
              </a:rPr>
              <a:t>magnetic flux in </a:t>
            </a:r>
            <a:r>
              <a:rPr lang="en-US" sz="2400" b="1" dirty="0" smtClean="0">
                <a:latin typeface="Times New Roman" panose="02020603050405020304" pitchFamily="18" charset="0"/>
                <a:cs typeface="Times New Roman" panose="02020603050405020304" pitchFamily="18" charset="0"/>
              </a:rPr>
              <a:t>the laminated core, most of which is linked with the other coil in which it produced mutually induced </a:t>
            </a:r>
            <a:r>
              <a:rPr lang="en-US" sz="2400" b="1" dirty="0" err="1" smtClean="0">
                <a:latin typeface="Times New Roman" panose="02020603050405020304" pitchFamily="18" charset="0"/>
                <a:cs typeface="Times New Roman" panose="02020603050405020304" pitchFamily="18" charset="0"/>
              </a:rPr>
              <a:t>emf</a:t>
            </a:r>
            <a:r>
              <a:rPr lang="en-US" sz="2400" b="1" dirty="0" smtClean="0">
                <a:latin typeface="Times New Roman" panose="02020603050405020304" pitchFamily="18" charset="0"/>
                <a:cs typeface="Times New Roman" panose="02020603050405020304" pitchFamily="18" charset="0"/>
              </a:rPr>
              <a:t>.</a:t>
            </a:r>
          </a:p>
          <a:p>
            <a:pPr algn="just">
              <a:lnSpc>
                <a:spcPct val="5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If secondary coil closed, a current flows in it and so electrical energy transferred from first coil to second coil.</a:t>
            </a:r>
          </a:p>
          <a:p>
            <a:pPr algn="just">
              <a:lnSpc>
                <a:spcPct val="5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Induction motor can be treated as a rotating transformer i.e. one in which primary winding is stationary but secondary is free to rotate.</a:t>
            </a:r>
            <a:endParaRPr lang="en-US" sz="2400" b="1" dirty="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algn="just">
              <a:lnSpc>
                <a:spcPct val="130000"/>
              </a:lnSpc>
              <a:spcBef>
                <a:spcPts val="0"/>
              </a:spcBef>
              <a:buClr>
                <a:srgbClr val="C00000"/>
              </a:buClr>
              <a:buFont typeface="Wingdings" pitchFamily="2" charset="2"/>
              <a:buChar char="Ø"/>
            </a:pPr>
            <a:endParaRPr lang="en-US" sz="28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2872482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70</a:t>
            </a:fld>
            <a:endParaRPr lang="en-US"/>
          </a:p>
        </p:txBody>
      </p:sp>
      <p:sp>
        <p:nvSpPr>
          <p:cNvPr id="5" name="Content Placeholder 4"/>
          <p:cNvSpPr>
            <a:spLocks noGrp="1"/>
          </p:cNvSpPr>
          <p:nvPr>
            <p:ph idx="1"/>
          </p:nvPr>
        </p:nvSpPr>
        <p:spPr>
          <a:xfrm>
            <a:off x="304800" y="381000"/>
            <a:ext cx="86106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electrical supplied to coil in  ‘</a:t>
            </a:r>
            <a:r>
              <a:rPr lang="en-US" sz="2400" b="1" dirty="0" err="1" smtClean="0">
                <a:latin typeface="Times New Roman" panose="02020603050405020304" pitchFamily="18" charset="0"/>
                <a:cs typeface="Times New Roman" panose="02020603050405020304" pitchFamily="18" charset="0"/>
              </a:rPr>
              <a:t>dt</a:t>
            </a:r>
            <a:r>
              <a:rPr lang="en-US" sz="2400" b="1" dirty="0" smtClean="0">
                <a:latin typeface="Times New Roman" panose="02020603050405020304" pitchFamily="18" charset="0"/>
                <a:cs typeface="Times New Roman" panose="02020603050405020304" pitchFamily="18" charset="0"/>
              </a:rPr>
              <a:t>’ seconds is           . From equation (1)</a:t>
            </a: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Initial energy stored in inductor or coil</a:t>
            </a: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Change in stored energy in ‘</a:t>
            </a:r>
            <a:r>
              <a:rPr lang="en-US" sz="2400" b="1" dirty="0" err="1" smtClean="0">
                <a:latin typeface="Times New Roman" panose="02020603050405020304" pitchFamily="18" charset="0"/>
                <a:cs typeface="Times New Roman" panose="02020603050405020304" pitchFamily="18" charset="0"/>
              </a:rPr>
              <a:t>dt</a:t>
            </a:r>
            <a:r>
              <a:rPr lang="en-US" sz="2400" b="1" dirty="0" smtClean="0">
                <a:latin typeface="Times New Roman" panose="02020603050405020304" pitchFamily="18" charset="0"/>
                <a:cs typeface="Times New Roman" panose="02020603050405020304" pitchFamily="18" charset="0"/>
              </a:rPr>
              <a:t>’ seconds  </a:t>
            </a: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graphicFrame>
        <p:nvGraphicFramePr>
          <p:cNvPr id="2" name="Object 1"/>
          <p:cNvGraphicFramePr>
            <a:graphicFrameLocks noChangeAspect="1"/>
          </p:cNvGraphicFramePr>
          <p:nvPr>
            <p:extLst/>
          </p:nvPr>
        </p:nvGraphicFramePr>
        <p:xfrm>
          <a:off x="2438400" y="1371600"/>
          <a:ext cx="5054600" cy="1752600"/>
        </p:xfrm>
        <a:graphic>
          <a:graphicData uri="http://schemas.openxmlformats.org/presentationml/2006/ole">
            <p:oleObj spid="_x0000_s261122" name="Equation" r:id="rId3" imgW="1511280" imgH="685800" progId="Equation.3">
              <p:embed/>
            </p:oleObj>
          </a:graphicData>
        </a:graphic>
      </p:graphicFrame>
      <p:graphicFrame>
        <p:nvGraphicFramePr>
          <p:cNvPr id="261123" name="Object 3"/>
          <p:cNvGraphicFramePr>
            <a:graphicFrameLocks noChangeAspect="1"/>
          </p:cNvGraphicFramePr>
          <p:nvPr/>
        </p:nvGraphicFramePr>
        <p:xfrm>
          <a:off x="7086600" y="457200"/>
          <a:ext cx="685800" cy="406400"/>
        </p:xfrm>
        <a:graphic>
          <a:graphicData uri="http://schemas.openxmlformats.org/presentationml/2006/ole">
            <p:oleObj spid="_x0000_s261123" name="Equation" r:id="rId4" imgW="304560" imgH="177480" progId="Equation.3">
              <p:embed/>
            </p:oleObj>
          </a:graphicData>
        </a:graphic>
      </p:graphicFrame>
      <p:graphicFrame>
        <p:nvGraphicFramePr>
          <p:cNvPr id="261124" name="Object 4"/>
          <p:cNvGraphicFramePr>
            <a:graphicFrameLocks noChangeAspect="1"/>
          </p:cNvGraphicFramePr>
          <p:nvPr/>
        </p:nvGraphicFramePr>
        <p:xfrm>
          <a:off x="5943600" y="3276600"/>
          <a:ext cx="1371600" cy="838200"/>
        </p:xfrm>
        <a:graphic>
          <a:graphicData uri="http://schemas.openxmlformats.org/presentationml/2006/ole">
            <p:oleObj spid="_x0000_s261124" name="Equation" r:id="rId5" imgW="495000" imgH="393480" progId="Equation.3">
              <p:embed/>
            </p:oleObj>
          </a:graphicData>
        </a:graphic>
      </p:graphicFrame>
      <p:graphicFrame>
        <p:nvGraphicFramePr>
          <p:cNvPr id="261126" name="Object 6"/>
          <p:cNvGraphicFramePr>
            <a:graphicFrameLocks noChangeAspect="1"/>
          </p:cNvGraphicFramePr>
          <p:nvPr/>
        </p:nvGraphicFramePr>
        <p:xfrm>
          <a:off x="5791200" y="4191000"/>
          <a:ext cx="2895600" cy="838200"/>
        </p:xfrm>
        <a:graphic>
          <a:graphicData uri="http://schemas.openxmlformats.org/presentationml/2006/ole">
            <p:oleObj spid="_x0000_s261126" name="Equation" r:id="rId6" imgW="1269720" imgH="393480" progId="Equation.3">
              <p:embed/>
            </p:oleObj>
          </a:graphicData>
        </a:graphic>
      </p:graphicFrame>
      <p:graphicFrame>
        <p:nvGraphicFramePr>
          <p:cNvPr id="261127" name="Object 7"/>
          <p:cNvGraphicFramePr>
            <a:graphicFrameLocks noChangeAspect="1"/>
          </p:cNvGraphicFramePr>
          <p:nvPr/>
        </p:nvGraphicFramePr>
        <p:xfrm>
          <a:off x="3276600" y="5181600"/>
          <a:ext cx="3505200" cy="838200"/>
        </p:xfrm>
        <a:graphic>
          <a:graphicData uri="http://schemas.openxmlformats.org/presentationml/2006/ole">
            <p:oleObj spid="_x0000_s261127" name="Equation" r:id="rId7" imgW="1333440" imgH="393480" progId="Equation.3">
              <p:embed/>
            </p:oleObj>
          </a:graphicData>
        </a:graphic>
      </p:graphicFrame>
    </p:spTree>
    <p:extLst>
      <p:ext uri="{BB962C8B-B14F-4D97-AF65-F5344CB8AC3E}">
        <p14:creationId xmlns:p14="http://schemas.microsoft.com/office/powerpoint/2010/main" xmlns="" val="278093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71</a:t>
            </a:fld>
            <a:endParaRPr lang="en-US"/>
          </a:p>
        </p:txBody>
      </p:sp>
      <p:sp>
        <p:nvSpPr>
          <p:cNvPr id="5" name="Content Placeholder 4"/>
          <p:cNvSpPr>
            <a:spLocks noGrp="1"/>
          </p:cNvSpPr>
          <p:nvPr>
            <p:ph idx="1"/>
          </p:nvPr>
        </p:nvSpPr>
        <p:spPr>
          <a:xfrm>
            <a:off x="304800" y="533400"/>
            <a:ext cx="8610600" cy="5029200"/>
          </a:xfrm>
        </p:spPr>
        <p:txBody>
          <a:bodyPr>
            <a:noAutofit/>
          </a:bodyPr>
          <a:lstStyle/>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Mechanical work done in  ‘</a:t>
            </a:r>
            <a:r>
              <a:rPr lang="en-US" sz="2400" b="1" dirty="0" err="1" smtClean="0">
                <a:latin typeface="Times New Roman" panose="02020603050405020304" pitchFamily="18" charset="0"/>
                <a:cs typeface="Times New Roman" panose="02020603050405020304" pitchFamily="18" charset="0"/>
              </a:rPr>
              <a:t>dt</a:t>
            </a:r>
            <a:r>
              <a:rPr lang="en-US" sz="2400" b="1" dirty="0" smtClean="0">
                <a:latin typeface="Times New Roman" panose="02020603050405020304" pitchFamily="18" charset="0"/>
                <a:cs typeface="Times New Roman" panose="02020603050405020304" pitchFamily="18" charset="0"/>
              </a:rPr>
              <a:t>’ seconds</a:t>
            </a: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The energy conservation law (2)=(3)+(4)</a:t>
            </a: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If             is constant        is directly proportional to  </a:t>
            </a:r>
          </a:p>
          <a:p>
            <a:pPr marL="0" indent="0" algn="just">
              <a:lnSpc>
                <a:spcPct val="120000"/>
              </a:lnSpc>
              <a:spcBef>
                <a:spcPts val="0"/>
              </a:spcBef>
              <a:buClr>
                <a:srgbClr val="C00000"/>
              </a:buClr>
              <a:buFont typeface="Wingdings" pitchFamily="2" charset="2"/>
              <a:buChar char="Ø"/>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None/>
            </a:pPr>
            <a:endParaRPr lang="en-US" sz="2400" b="1"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graphicFrame>
        <p:nvGraphicFramePr>
          <p:cNvPr id="261124" name="Object 4"/>
          <p:cNvGraphicFramePr>
            <a:graphicFrameLocks noChangeAspect="1"/>
          </p:cNvGraphicFramePr>
          <p:nvPr/>
        </p:nvGraphicFramePr>
        <p:xfrm>
          <a:off x="5715000" y="533400"/>
          <a:ext cx="2320925" cy="609600"/>
        </p:xfrm>
        <a:graphic>
          <a:graphicData uri="http://schemas.openxmlformats.org/presentationml/2006/ole">
            <p:oleObj spid="_x0000_s263170" name="Equation" r:id="rId3" imgW="838080" imgH="228600" progId="Equation.3">
              <p:embed/>
            </p:oleObj>
          </a:graphicData>
        </a:graphic>
      </p:graphicFrame>
      <p:graphicFrame>
        <p:nvGraphicFramePr>
          <p:cNvPr id="262151" name="Object 7"/>
          <p:cNvGraphicFramePr>
            <a:graphicFrameLocks noChangeAspect="1"/>
          </p:cNvGraphicFramePr>
          <p:nvPr/>
        </p:nvGraphicFramePr>
        <p:xfrm>
          <a:off x="1676400" y="2057400"/>
          <a:ext cx="6172200" cy="2897188"/>
        </p:xfrm>
        <a:graphic>
          <a:graphicData uri="http://schemas.openxmlformats.org/presentationml/2006/ole">
            <p:oleObj spid="_x0000_s263171" name="Equation" r:id="rId4" imgW="2286000" imgH="1206360" progId="Equation.3">
              <p:embed/>
            </p:oleObj>
          </a:graphicData>
        </a:graphic>
      </p:graphicFrame>
      <p:graphicFrame>
        <p:nvGraphicFramePr>
          <p:cNvPr id="262152" name="Object 8"/>
          <p:cNvGraphicFramePr>
            <a:graphicFrameLocks noChangeAspect="1"/>
          </p:cNvGraphicFramePr>
          <p:nvPr/>
        </p:nvGraphicFramePr>
        <p:xfrm>
          <a:off x="1143000" y="5257800"/>
          <a:ext cx="609600" cy="762000"/>
        </p:xfrm>
        <a:graphic>
          <a:graphicData uri="http://schemas.openxmlformats.org/presentationml/2006/ole">
            <p:oleObj spid="_x0000_s263172" name="Equation" r:id="rId5" imgW="253800" imgH="393480" progId="Equation.3">
              <p:embed/>
            </p:oleObj>
          </a:graphicData>
        </a:graphic>
      </p:graphicFrame>
      <p:graphicFrame>
        <p:nvGraphicFramePr>
          <p:cNvPr id="262153" name="Object 9"/>
          <p:cNvGraphicFramePr>
            <a:graphicFrameLocks noChangeAspect="1"/>
          </p:cNvGraphicFramePr>
          <p:nvPr/>
        </p:nvGraphicFramePr>
        <p:xfrm>
          <a:off x="3352800" y="5334000"/>
          <a:ext cx="381000" cy="533400"/>
        </p:xfrm>
        <a:graphic>
          <a:graphicData uri="http://schemas.openxmlformats.org/presentationml/2006/ole">
            <p:oleObj spid="_x0000_s263173" name="Equation" r:id="rId6" imgW="177480" imgH="228600" progId="Equation.3">
              <p:embed/>
            </p:oleObj>
          </a:graphicData>
        </a:graphic>
      </p:graphicFrame>
      <p:graphicFrame>
        <p:nvGraphicFramePr>
          <p:cNvPr id="262154" name="Object 10"/>
          <p:cNvGraphicFramePr>
            <a:graphicFrameLocks noChangeAspect="1"/>
          </p:cNvGraphicFramePr>
          <p:nvPr/>
        </p:nvGraphicFramePr>
        <p:xfrm>
          <a:off x="7315200" y="5410200"/>
          <a:ext cx="381000" cy="419100"/>
        </p:xfrm>
        <a:graphic>
          <a:graphicData uri="http://schemas.openxmlformats.org/presentationml/2006/ole">
            <p:oleObj spid="_x0000_s263174" name="Equation" r:id="rId7" imgW="177480" imgH="190440" progId="Equation.3">
              <p:embed/>
            </p:oleObj>
          </a:graphicData>
        </a:graphic>
      </p:graphicFrame>
    </p:spTree>
    <p:extLst>
      <p:ext uri="{BB962C8B-B14F-4D97-AF65-F5344CB8AC3E}">
        <p14:creationId xmlns:p14="http://schemas.microsoft.com/office/powerpoint/2010/main" xmlns="" val="278093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72</a:t>
            </a:fld>
            <a:endParaRPr lang="en-US"/>
          </a:p>
        </p:txBody>
      </p:sp>
      <p:sp>
        <p:nvSpPr>
          <p:cNvPr id="5" name="Content Placeholder 4"/>
          <p:cNvSpPr>
            <a:spLocks noGrp="1"/>
          </p:cNvSpPr>
          <p:nvPr>
            <p:ph idx="1"/>
          </p:nvPr>
        </p:nvSpPr>
        <p:spPr>
          <a:xfrm>
            <a:off x="304800" y="304800"/>
            <a:ext cx="8610600" cy="5029200"/>
          </a:xfrm>
        </p:spPr>
        <p:txBody>
          <a:bodyPr>
            <a:noAutofit/>
          </a:bodyPr>
          <a:lstStyle/>
          <a:p>
            <a:pPr>
              <a:buNone/>
            </a:pPr>
            <a:r>
              <a:rPr lang="en-US" sz="2800" b="1" dirty="0" smtClean="0">
                <a:solidFill>
                  <a:srgbClr val="000066"/>
                </a:solidFill>
                <a:latin typeface="Times New Roman" pitchFamily="18" charset="0"/>
                <a:cs typeface="Times New Roman" pitchFamily="18" charset="0"/>
              </a:rPr>
              <a:t>Advantages of the MI Instruments</a:t>
            </a:r>
          </a:p>
          <a:p>
            <a:pPr marL="514350" indent="-514350" algn="just">
              <a:lnSpc>
                <a:spcPct val="120000"/>
              </a:lnSpc>
              <a:spcBef>
                <a:spcPts val="0"/>
              </a:spcBef>
              <a:buClr>
                <a:srgbClr val="C00000"/>
              </a:buClr>
              <a:buFont typeface="+mj-lt"/>
              <a:buAutoNum type="romanLcPeriod"/>
            </a:pPr>
            <a:r>
              <a:rPr lang="en-US" sz="2400" b="1" dirty="0" smtClean="0">
                <a:solidFill>
                  <a:srgbClr val="00B050"/>
                </a:solidFill>
                <a:latin typeface="Times New Roman" pitchFamily="18" charset="0"/>
                <a:cs typeface="Times New Roman" pitchFamily="18" charset="0"/>
              </a:rPr>
              <a:t>Universal use – </a:t>
            </a:r>
            <a:r>
              <a:rPr lang="en-US" sz="2400" b="1" dirty="0" smtClean="0">
                <a:latin typeface="Times New Roman" pitchFamily="18" charset="0"/>
                <a:cs typeface="Times New Roman" pitchFamily="18" charset="0"/>
              </a:rPr>
              <a:t>The MI instrument is independent of the direction of current and hence used for both AC and DC.</a:t>
            </a:r>
          </a:p>
          <a:p>
            <a:pPr marL="514350" indent="-514350" algn="just">
              <a:lnSpc>
                <a:spcPct val="120000"/>
              </a:lnSpc>
              <a:spcBef>
                <a:spcPts val="0"/>
              </a:spcBef>
              <a:buClr>
                <a:srgbClr val="C00000"/>
              </a:buClr>
              <a:buFont typeface="+mj-lt"/>
              <a:buAutoNum type="romanLcPeriod"/>
            </a:pPr>
            <a:r>
              <a:rPr lang="en-US" sz="2400" b="1" dirty="0" smtClean="0">
                <a:solidFill>
                  <a:srgbClr val="00B050"/>
                </a:solidFill>
                <a:latin typeface="Times New Roman" pitchFamily="18" charset="0"/>
                <a:cs typeface="Times New Roman" pitchFamily="18" charset="0"/>
              </a:rPr>
              <a:t>Less Friction Error –</a:t>
            </a:r>
            <a:r>
              <a:rPr lang="en-US" sz="2400" b="1" dirty="0" smtClean="0">
                <a:solidFill>
                  <a:srgbClr val="C00000"/>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rPr>
              <a:t>The friction error is very less in the moving iron instrument because their torque weight ratio is high. The torque weight ratio is high because their current carrying part is stationary and the moving parts are lighter in weight.</a:t>
            </a:r>
          </a:p>
          <a:p>
            <a:pPr marL="514350" indent="-514350" algn="just">
              <a:lnSpc>
                <a:spcPct val="120000"/>
              </a:lnSpc>
              <a:spcBef>
                <a:spcPts val="0"/>
              </a:spcBef>
              <a:buClr>
                <a:srgbClr val="C00000"/>
              </a:buClr>
              <a:buFont typeface="+mj-lt"/>
              <a:buAutoNum type="romanLcPeriod"/>
            </a:pPr>
            <a:r>
              <a:rPr lang="en-US" sz="2400" b="1" dirty="0" smtClean="0">
                <a:solidFill>
                  <a:srgbClr val="00B050"/>
                </a:solidFill>
                <a:latin typeface="Times New Roman" pitchFamily="18" charset="0"/>
                <a:cs typeface="Times New Roman" pitchFamily="18" charset="0"/>
              </a:rPr>
              <a:t>Cheapness – </a:t>
            </a:r>
            <a:r>
              <a:rPr lang="en-US" sz="2400" b="1" dirty="0" smtClean="0">
                <a:latin typeface="Times New Roman" pitchFamily="18" charset="0"/>
                <a:cs typeface="Times New Roman" pitchFamily="18" charset="0"/>
              </a:rPr>
              <a:t>The MI instruments require less number of turns as compared to PMMC instrument. Thus, it is cheaper.</a:t>
            </a:r>
          </a:p>
          <a:p>
            <a:pPr marL="514350" indent="-514350" algn="just">
              <a:lnSpc>
                <a:spcPct val="120000"/>
              </a:lnSpc>
              <a:spcBef>
                <a:spcPts val="0"/>
              </a:spcBef>
              <a:buClr>
                <a:srgbClr val="C00000"/>
              </a:buClr>
              <a:buFont typeface="+mj-lt"/>
              <a:buAutoNum type="romanLcPeriod"/>
            </a:pPr>
            <a:r>
              <a:rPr lang="en-US" sz="2400" b="1" dirty="0" smtClean="0">
                <a:solidFill>
                  <a:srgbClr val="00B050"/>
                </a:solidFill>
                <a:latin typeface="Times New Roman" pitchFamily="18" charset="0"/>
                <a:cs typeface="Times New Roman" pitchFamily="18" charset="0"/>
              </a:rPr>
              <a:t>Robustness – </a:t>
            </a:r>
            <a:r>
              <a:rPr lang="en-US" sz="2400" b="1" dirty="0" smtClean="0">
                <a:latin typeface="Times New Roman" pitchFamily="18" charset="0"/>
                <a:cs typeface="Times New Roman" pitchFamily="18" charset="0"/>
              </a:rPr>
              <a:t>The instrument is robust because of their simple construction. And also because their current carrying part is stationary.</a:t>
            </a:r>
          </a:p>
          <a:p>
            <a:pPr marL="0" indent="0" algn="just">
              <a:lnSpc>
                <a:spcPct val="130000"/>
              </a:lnSpc>
              <a:spcBef>
                <a:spcPts val="60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639736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73</a:t>
            </a:fld>
            <a:endParaRPr lang="en-US"/>
          </a:p>
        </p:txBody>
      </p:sp>
      <p:sp>
        <p:nvSpPr>
          <p:cNvPr id="5" name="Content Placeholder 4"/>
          <p:cNvSpPr>
            <a:spLocks noGrp="1"/>
          </p:cNvSpPr>
          <p:nvPr>
            <p:ph idx="1"/>
          </p:nvPr>
        </p:nvSpPr>
        <p:spPr>
          <a:xfrm>
            <a:off x="304800" y="381000"/>
            <a:ext cx="8382000" cy="5029200"/>
          </a:xfrm>
        </p:spPr>
        <p:txBody>
          <a:bodyPr>
            <a:noAutofit/>
          </a:bodyPr>
          <a:lstStyle/>
          <a:p>
            <a:pPr marL="0" indent="0" algn="ctr">
              <a:lnSpc>
                <a:spcPct val="12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Assignment-II Questions (UNIT-I)</a:t>
            </a:r>
          </a:p>
          <a:p>
            <a:pPr marL="0" indent="0" algn="ctr">
              <a:lnSpc>
                <a:spcPct val="50000"/>
              </a:lnSpc>
              <a:spcBef>
                <a:spcPts val="0"/>
              </a:spcBef>
              <a:buClr>
                <a:srgbClr val="C00000"/>
              </a:buClr>
              <a:buNone/>
            </a:pPr>
            <a:endParaRPr lang="en-US" sz="3200" b="1" dirty="0" smtClean="0">
              <a:solidFill>
                <a:srgbClr val="C00000"/>
              </a:solidFill>
              <a:latin typeface="Times New Roman" panose="02020603050405020304" pitchFamily="18" charset="0"/>
              <a:cs typeface="Times New Roman" panose="02020603050405020304" pitchFamily="18" charset="0"/>
            </a:endParaRPr>
          </a:p>
          <a:p>
            <a:pPr marL="457200" indent="-457200" algn="just">
              <a:lnSpc>
                <a:spcPct val="120000"/>
              </a:lnSpc>
              <a:spcBef>
                <a:spcPts val="0"/>
              </a:spcBef>
              <a:buClr>
                <a:srgbClr val="C00000"/>
              </a:buClr>
              <a:buFont typeface="+mj-lt"/>
              <a:buAutoNum type="arabicPeriod"/>
            </a:pPr>
            <a:r>
              <a:rPr lang="en-US" sz="2400" b="1" dirty="0" smtClean="0">
                <a:solidFill>
                  <a:srgbClr val="000066"/>
                </a:solidFill>
                <a:latin typeface="Times New Roman" pitchFamily="18" charset="0"/>
                <a:cs typeface="Times New Roman" pitchFamily="18" charset="0"/>
              </a:rPr>
              <a:t>Explain the types of dc generators and derive the EMF equation of dc generator?</a:t>
            </a:r>
          </a:p>
          <a:p>
            <a:pPr marL="457200" indent="-457200" algn="just">
              <a:lnSpc>
                <a:spcPct val="120000"/>
              </a:lnSpc>
              <a:spcBef>
                <a:spcPts val="0"/>
              </a:spcBef>
              <a:buClr>
                <a:srgbClr val="C00000"/>
              </a:buClr>
              <a:buNone/>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2"/>
            </a:pPr>
            <a:r>
              <a:rPr lang="en-US" sz="2400" b="1" dirty="0" smtClean="0">
                <a:solidFill>
                  <a:srgbClr val="000066"/>
                </a:solidFill>
                <a:latin typeface="Times New Roman" pitchFamily="18" charset="0"/>
                <a:cs typeface="Times New Roman" pitchFamily="18" charset="0"/>
              </a:rPr>
              <a:t>Determine the current in all resistors in the circuits shown in figures.</a:t>
            </a:r>
          </a:p>
          <a:p>
            <a:pPr marL="457200" indent="-457200" algn="just">
              <a:lnSpc>
                <a:spcPct val="120000"/>
              </a:lnSpc>
              <a:spcBef>
                <a:spcPts val="0"/>
              </a:spcBef>
              <a:buClr>
                <a:srgbClr val="C00000"/>
              </a:buClr>
              <a:buFont typeface="+mj-lt"/>
              <a:buAutoNum type="arabicPeriod" startAt="2"/>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2"/>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2"/>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2"/>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2"/>
            </a:pPr>
            <a:r>
              <a:rPr lang="en-US" sz="2400" b="1" dirty="0" smtClean="0">
                <a:solidFill>
                  <a:srgbClr val="000066"/>
                </a:solidFill>
                <a:latin typeface="Times New Roman" pitchFamily="18" charset="0"/>
                <a:cs typeface="Times New Roman" pitchFamily="18" charset="0"/>
              </a:rPr>
              <a:t>Explain the types of dc motor and derive the EMF equation of dc generator?</a:t>
            </a:r>
          </a:p>
          <a:p>
            <a:pPr marL="457200" indent="-457200" algn="just">
              <a:lnSpc>
                <a:spcPct val="120000"/>
              </a:lnSpc>
              <a:spcBef>
                <a:spcPts val="0"/>
              </a:spcBef>
              <a:buClr>
                <a:srgbClr val="C00000"/>
              </a:buClr>
              <a:buFont typeface="+mj-lt"/>
              <a:buAutoNum type="arabicPeriod" startAt="2"/>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2"/>
            </a:pPr>
            <a:endParaRPr lang="en-US" sz="2400" b="1" dirty="0" smtClean="0">
              <a:solidFill>
                <a:srgbClr val="000066"/>
              </a:solidFill>
              <a:latin typeface="Times New Roman" pitchFamily="18" charset="0"/>
              <a:cs typeface="Times New Roman" pitchFamily="18" charset="0"/>
            </a:endParaRPr>
          </a:p>
          <a:p>
            <a:pPr marL="0" indent="0" algn="just">
              <a:lnSpc>
                <a:spcPct val="12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pic>
        <p:nvPicPr>
          <p:cNvPr id="6" name="Picture 1"/>
          <p:cNvPicPr>
            <a:picLocks noChangeAspect="1" noChangeArrowheads="1"/>
          </p:cNvPicPr>
          <p:nvPr/>
        </p:nvPicPr>
        <p:blipFill>
          <a:blip r:embed="rId2"/>
          <a:srcRect/>
          <a:stretch>
            <a:fillRect/>
          </a:stretch>
        </p:blipFill>
        <p:spPr bwMode="auto">
          <a:xfrm>
            <a:off x="2286000" y="3505200"/>
            <a:ext cx="4238625" cy="1600200"/>
          </a:xfrm>
          <a:prstGeom prst="rect">
            <a:avLst/>
          </a:prstGeom>
          <a:noFill/>
          <a:ln w="9525">
            <a:noFill/>
            <a:miter lim="800000"/>
            <a:headEnd/>
            <a:tailEnd/>
          </a:ln>
        </p:spPr>
      </p:pic>
    </p:spTree>
    <p:extLst>
      <p:ext uri="{BB962C8B-B14F-4D97-AF65-F5344CB8AC3E}">
        <p14:creationId xmlns:p14="http://schemas.microsoft.com/office/powerpoint/2010/main" xmlns="" val="2780934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74</a:t>
            </a:fld>
            <a:endParaRPr lang="en-US"/>
          </a:p>
        </p:txBody>
      </p:sp>
      <p:sp>
        <p:nvSpPr>
          <p:cNvPr id="5" name="Content Placeholder 4"/>
          <p:cNvSpPr>
            <a:spLocks noGrp="1"/>
          </p:cNvSpPr>
          <p:nvPr>
            <p:ph idx="1"/>
          </p:nvPr>
        </p:nvSpPr>
        <p:spPr>
          <a:xfrm>
            <a:off x="304800" y="381000"/>
            <a:ext cx="8610600" cy="5029200"/>
          </a:xfrm>
        </p:spPr>
        <p:txBody>
          <a:bodyPr>
            <a:noAutofit/>
          </a:bodyPr>
          <a:lstStyle/>
          <a:p>
            <a:pPr marL="0" indent="0" algn="ctr">
              <a:lnSpc>
                <a:spcPct val="12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Assignment-II Questions (UNIT-II)</a:t>
            </a:r>
          </a:p>
          <a:p>
            <a:pPr marL="0" indent="0" algn="ctr">
              <a:lnSpc>
                <a:spcPct val="50000"/>
              </a:lnSpc>
              <a:spcBef>
                <a:spcPts val="0"/>
              </a:spcBef>
              <a:buClr>
                <a:srgbClr val="C00000"/>
              </a:buClr>
              <a:buNone/>
            </a:pPr>
            <a:endParaRPr lang="en-US" sz="3200" b="1" dirty="0" smtClean="0">
              <a:solidFill>
                <a:srgbClr val="C00000"/>
              </a:solidFill>
              <a:latin typeface="Times New Roman" panose="02020603050405020304" pitchFamily="18" charset="0"/>
              <a:cs typeface="Times New Roman" panose="02020603050405020304" pitchFamily="18" charset="0"/>
            </a:endParaRPr>
          </a:p>
          <a:p>
            <a:pPr marL="457200" indent="-457200" algn="just">
              <a:lnSpc>
                <a:spcPct val="120000"/>
              </a:lnSpc>
              <a:spcBef>
                <a:spcPts val="0"/>
              </a:spcBef>
              <a:buClr>
                <a:srgbClr val="C00000"/>
              </a:buClr>
              <a:buFont typeface="+mj-lt"/>
              <a:buAutoNum type="arabicPeriod" startAt="4"/>
            </a:pPr>
            <a:r>
              <a:rPr lang="en-US" sz="2200" b="1" dirty="0" smtClean="0">
                <a:solidFill>
                  <a:srgbClr val="000066"/>
                </a:solidFill>
                <a:latin typeface="Times New Roman" pitchFamily="18" charset="0"/>
                <a:cs typeface="Times New Roman" pitchFamily="18" charset="0"/>
              </a:rPr>
              <a:t>Write the voltage, current and power equations in delta connected balanced system with phasor diagrams?</a:t>
            </a:r>
          </a:p>
          <a:p>
            <a:pPr marL="457200" indent="-457200" algn="just">
              <a:lnSpc>
                <a:spcPct val="100000"/>
              </a:lnSpc>
              <a:spcBef>
                <a:spcPts val="0"/>
              </a:spcBef>
              <a:buClr>
                <a:srgbClr val="C00000"/>
              </a:buClr>
              <a:buFont typeface="+mj-lt"/>
              <a:buAutoNum type="arabicPeriod" startAt="4"/>
            </a:pPr>
            <a:endParaRPr lang="en-US" sz="2200" b="1" dirty="0" smtClean="0">
              <a:solidFill>
                <a:srgbClr val="000066"/>
              </a:solidFill>
              <a:latin typeface="Times New Roman" pitchFamily="18" charset="0"/>
              <a:cs typeface="Times New Roman" pitchFamily="18" charset="0"/>
            </a:endParaRPr>
          </a:p>
          <a:p>
            <a:pPr marL="457200" lvl="0" indent="-457200" algn="just">
              <a:lnSpc>
                <a:spcPct val="120000"/>
              </a:lnSpc>
              <a:spcBef>
                <a:spcPts val="0"/>
              </a:spcBef>
              <a:buClr>
                <a:srgbClr val="C00000"/>
              </a:buClr>
              <a:buFont typeface="+mj-lt"/>
              <a:buAutoNum type="arabicPeriod" startAt="4"/>
            </a:pPr>
            <a:r>
              <a:rPr lang="en-US" sz="2200" b="1" dirty="0" smtClean="0">
                <a:solidFill>
                  <a:srgbClr val="000066"/>
                </a:solidFill>
                <a:latin typeface="Times New Roman" pitchFamily="18" charset="0"/>
                <a:cs typeface="Times New Roman" pitchFamily="18" charset="0"/>
              </a:rPr>
              <a:t>Write the voltage, current and power equations in star connected balanced system with </a:t>
            </a:r>
            <a:r>
              <a:rPr lang="en-US" sz="2200" b="1" dirty="0" err="1" smtClean="0">
                <a:solidFill>
                  <a:srgbClr val="000066"/>
                </a:solidFill>
                <a:latin typeface="Times New Roman" pitchFamily="18" charset="0"/>
                <a:cs typeface="Times New Roman" pitchFamily="18" charset="0"/>
              </a:rPr>
              <a:t>phasor</a:t>
            </a:r>
            <a:r>
              <a:rPr lang="en-US" sz="2200" b="1" dirty="0" smtClean="0">
                <a:solidFill>
                  <a:srgbClr val="000066"/>
                </a:solidFill>
                <a:latin typeface="Times New Roman" pitchFamily="18" charset="0"/>
                <a:cs typeface="Times New Roman" pitchFamily="18" charset="0"/>
              </a:rPr>
              <a:t> diagrams?</a:t>
            </a:r>
          </a:p>
          <a:p>
            <a:pPr marL="457200" lvl="0" indent="-457200" algn="just">
              <a:lnSpc>
                <a:spcPct val="100000"/>
              </a:lnSpc>
              <a:spcBef>
                <a:spcPts val="0"/>
              </a:spcBef>
              <a:buClr>
                <a:srgbClr val="C00000"/>
              </a:buClr>
              <a:buFont typeface="+mj-lt"/>
              <a:buAutoNum type="arabicPeriod" startAt="4"/>
            </a:pPr>
            <a:endParaRPr lang="en-US" sz="2200" b="1" dirty="0" smtClean="0">
              <a:solidFill>
                <a:srgbClr val="000066"/>
              </a:solidFill>
              <a:latin typeface="Times New Roman" pitchFamily="18" charset="0"/>
              <a:cs typeface="Times New Roman" pitchFamily="18" charset="0"/>
            </a:endParaRPr>
          </a:p>
          <a:p>
            <a:pPr marL="457200" lvl="0" indent="-457200" algn="just">
              <a:lnSpc>
                <a:spcPct val="120000"/>
              </a:lnSpc>
              <a:spcBef>
                <a:spcPts val="0"/>
              </a:spcBef>
              <a:buClr>
                <a:srgbClr val="C00000"/>
              </a:buClr>
              <a:buFont typeface="+mj-lt"/>
              <a:buAutoNum type="arabicPeriod" startAt="4"/>
            </a:pPr>
            <a:endParaRPr lang="en-US" sz="2200" b="1" dirty="0" smtClean="0">
              <a:solidFill>
                <a:srgbClr val="000066"/>
              </a:solidFill>
              <a:latin typeface="Times New Roman" pitchFamily="18" charset="0"/>
              <a:cs typeface="Times New Roman" pitchFamily="18" charset="0"/>
            </a:endParaRPr>
          </a:p>
          <a:p>
            <a:pPr marL="457200" lvl="0" indent="-457200" algn="just">
              <a:lnSpc>
                <a:spcPct val="120000"/>
              </a:lnSpc>
              <a:spcBef>
                <a:spcPts val="0"/>
              </a:spcBef>
              <a:buClr>
                <a:srgbClr val="C00000"/>
              </a:buClr>
              <a:buFont typeface="+mj-lt"/>
              <a:buAutoNum type="arabicPeriod" startAt="4"/>
            </a:pPr>
            <a:r>
              <a:rPr lang="en-US" sz="2200" b="1" dirty="0" smtClean="0">
                <a:solidFill>
                  <a:srgbClr val="000066"/>
                </a:solidFill>
                <a:latin typeface="Times New Roman" pitchFamily="18" charset="0"/>
                <a:cs typeface="Times New Roman" pitchFamily="18" charset="0"/>
              </a:rPr>
              <a:t>A balanced delta connected load of              per phase is connected to a balanced three supply of 400V, 50Hz supply. Determine the phase currents, line currents and power drawn by the load.</a:t>
            </a:r>
          </a:p>
          <a:p>
            <a:pPr marL="457200" lvl="0" indent="-457200" algn="just">
              <a:lnSpc>
                <a:spcPct val="120000"/>
              </a:lnSpc>
              <a:spcBef>
                <a:spcPts val="0"/>
              </a:spcBef>
              <a:buClr>
                <a:srgbClr val="C00000"/>
              </a:buClr>
              <a:buFont typeface="+mj-lt"/>
              <a:buAutoNum type="arabicPeriod" startAt="3"/>
            </a:pPr>
            <a:endParaRPr lang="en-US" sz="2400" dirty="0" smtClean="0"/>
          </a:p>
          <a:p>
            <a:pPr marL="457200" lvl="0" indent="-457200" algn="just">
              <a:lnSpc>
                <a:spcPct val="120000"/>
              </a:lnSpc>
              <a:spcBef>
                <a:spcPts val="0"/>
              </a:spcBef>
              <a:buClr>
                <a:srgbClr val="C00000"/>
              </a:buClr>
              <a:buFont typeface="+mj-lt"/>
              <a:buAutoNum type="arabicPeriod" startAt="3"/>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3"/>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3"/>
            </a:pPr>
            <a:endParaRPr lang="en-US" sz="2400" b="1" dirty="0" smtClean="0">
              <a:solidFill>
                <a:srgbClr val="000066"/>
              </a:solidFill>
              <a:latin typeface="Times New Roman" pitchFamily="18" charset="0"/>
              <a:cs typeface="Times New Roman" pitchFamily="18" charset="0"/>
            </a:endParaRPr>
          </a:p>
          <a:p>
            <a:pPr marL="0" indent="0" algn="just">
              <a:lnSpc>
                <a:spcPct val="12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graphicFrame>
        <p:nvGraphicFramePr>
          <p:cNvPr id="269314" name="Object 2"/>
          <p:cNvGraphicFramePr>
            <a:graphicFrameLocks noChangeAspect="1"/>
          </p:cNvGraphicFramePr>
          <p:nvPr/>
        </p:nvGraphicFramePr>
        <p:xfrm>
          <a:off x="5105400" y="4191000"/>
          <a:ext cx="838200" cy="381000"/>
        </p:xfrm>
        <a:graphic>
          <a:graphicData uri="http://schemas.openxmlformats.org/presentationml/2006/ole">
            <p:oleObj spid="_x0000_s269314" name="Equation" r:id="rId3" imgW="495000" imgH="215640" progId="Equation.3">
              <p:embed/>
            </p:oleObj>
          </a:graphicData>
        </a:graphic>
      </p:graphicFrame>
    </p:spTree>
    <p:extLst>
      <p:ext uri="{BB962C8B-B14F-4D97-AF65-F5344CB8AC3E}">
        <p14:creationId xmlns:p14="http://schemas.microsoft.com/office/powerpoint/2010/main" xmlns="" val="278093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75</a:t>
            </a:fld>
            <a:endParaRPr lang="en-US"/>
          </a:p>
        </p:txBody>
      </p:sp>
      <p:sp>
        <p:nvSpPr>
          <p:cNvPr id="5" name="Content Placeholder 4"/>
          <p:cNvSpPr>
            <a:spLocks noGrp="1"/>
          </p:cNvSpPr>
          <p:nvPr>
            <p:ph idx="1"/>
          </p:nvPr>
        </p:nvSpPr>
        <p:spPr>
          <a:xfrm>
            <a:off x="304800" y="381000"/>
            <a:ext cx="8610600" cy="5029200"/>
          </a:xfrm>
        </p:spPr>
        <p:txBody>
          <a:bodyPr>
            <a:noAutofit/>
          </a:bodyPr>
          <a:lstStyle/>
          <a:p>
            <a:pPr marL="0" indent="0" algn="ctr">
              <a:lnSpc>
                <a:spcPct val="12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Assignment-II Questions (UNIT-III)</a:t>
            </a:r>
          </a:p>
          <a:p>
            <a:pPr marL="0" indent="0" algn="ctr">
              <a:lnSpc>
                <a:spcPct val="50000"/>
              </a:lnSpc>
              <a:spcBef>
                <a:spcPts val="0"/>
              </a:spcBef>
              <a:buClr>
                <a:srgbClr val="C00000"/>
              </a:buClr>
              <a:buNone/>
            </a:pPr>
            <a:endParaRPr lang="en-US" sz="3200" b="1" dirty="0" smtClean="0">
              <a:solidFill>
                <a:srgbClr val="C00000"/>
              </a:solidFill>
              <a:latin typeface="Times New Roman" panose="02020603050405020304" pitchFamily="18" charset="0"/>
              <a:cs typeface="Times New Roman" panose="02020603050405020304" pitchFamily="18" charset="0"/>
            </a:endParaRPr>
          </a:p>
          <a:p>
            <a:pPr marL="457200" indent="-457200" algn="just">
              <a:lnSpc>
                <a:spcPct val="120000"/>
              </a:lnSpc>
              <a:spcBef>
                <a:spcPts val="0"/>
              </a:spcBef>
              <a:buClr>
                <a:srgbClr val="C00000"/>
              </a:buClr>
              <a:buFont typeface="+mj-lt"/>
              <a:buAutoNum type="arabicPeriod" startAt="7"/>
            </a:pPr>
            <a:r>
              <a:rPr lang="en-US" sz="2400" b="1" dirty="0" smtClean="0">
                <a:solidFill>
                  <a:srgbClr val="000066"/>
                </a:solidFill>
                <a:latin typeface="Times New Roman" pitchFamily="18" charset="0"/>
                <a:cs typeface="Times New Roman" pitchFamily="18" charset="0"/>
              </a:rPr>
              <a:t>Explain three phase induction motor operation and construction details.</a:t>
            </a:r>
          </a:p>
          <a:p>
            <a:pPr marL="457200" indent="-457200" algn="just">
              <a:lnSpc>
                <a:spcPct val="120000"/>
              </a:lnSpc>
              <a:spcBef>
                <a:spcPts val="0"/>
              </a:spcBef>
              <a:buClr>
                <a:srgbClr val="C00000"/>
              </a:buClr>
              <a:buFont typeface="+mj-lt"/>
              <a:buAutoNum type="arabicPeriod" startAt="7"/>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7"/>
            </a:pPr>
            <a:r>
              <a:rPr lang="en-US" sz="2400" b="1" dirty="0" smtClean="0">
                <a:solidFill>
                  <a:srgbClr val="000066"/>
                </a:solidFill>
                <a:latin typeface="Times New Roman" pitchFamily="18" charset="0"/>
                <a:cs typeface="Times New Roman" pitchFamily="18" charset="0"/>
              </a:rPr>
              <a:t>Describe the different type of secondary instruments.</a:t>
            </a:r>
          </a:p>
          <a:p>
            <a:pPr marL="457200" indent="-457200" algn="just">
              <a:lnSpc>
                <a:spcPct val="120000"/>
              </a:lnSpc>
              <a:spcBef>
                <a:spcPts val="0"/>
              </a:spcBef>
              <a:buClr>
                <a:srgbClr val="C00000"/>
              </a:buClr>
              <a:buFont typeface="+mj-lt"/>
              <a:buAutoNum type="arabicPeriod" startAt="7"/>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7"/>
            </a:pPr>
            <a:r>
              <a:rPr lang="en-US" sz="2400" b="1" dirty="0" smtClean="0">
                <a:solidFill>
                  <a:srgbClr val="000066"/>
                </a:solidFill>
                <a:latin typeface="Times New Roman" pitchFamily="18" charset="0"/>
                <a:cs typeface="Times New Roman" pitchFamily="18" charset="0"/>
              </a:rPr>
              <a:t>Explain types and toque equations of the permanent magnet </a:t>
            </a:r>
            <a:r>
              <a:rPr lang="en-US" sz="2400" b="1" dirty="0" smtClean="0">
                <a:solidFill>
                  <a:srgbClr val="000066"/>
                </a:solidFill>
                <a:latin typeface="Times New Roman" pitchFamily="18" charset="0"/>
                <a:cs typeface="Times New Roman" pitchFamily="18" charset="0"/>
              </a:rPr>
              <a:t>and moving </a:t>
            </a:r>
            <a:r>
              <a:rPr lang="en-US" sz="2400" b="1" dirty="0" smtClean="0">
                <a:solidFill>
                  <a:srgbClr val="000066"/>
                </a:solidFill>
                <a:latin typeface="Times New Roman" pitchFamily="18" charset="0"/>
                <a:cs typeface="Times New Roman" pitchFamily="18" charset="0"/>
              </a:rPr>
              <a:t>iron (MI) instruments.  </a:t>
            </a:r>
          </a:p>
          <a:p>
            <a:pPr marL="457200" indent="-457200" algn="just">
              <a:lnSpc>
                <a:spcPct val="120000"/>
              </a:lnSpc>
              <a:spcBef>
                <a:spcPts val="0"/>
              </a:spcBef>
              <a:buClr>
                <a:srgbClr val="C00000"/>
              </a:buClr>
              <a:buFont typeface="+mj-lt"/>
              <a:buAutoNum type="arabicPeriod" startAt="7"/>
            </a:pPr>
            <a:endParaRPr lang="en-US" sz="2400" b="1" dirty="0" smtClean="0">
              <a:solidFill>
                <a:srgbClr val="000066"/>
              </a:solidFill>
              <a:latin typeface="Times New Roman" pitchFamily="18" charset="0"/>
              <a:cs typeface="Times New Roman" pitchFamily="18" charset="0"/>
            </a:endParaRPr>
          </a:p>
          <a:p>
            <a:pPr marL="457200" indent="-457200" algn="just">
              <a:lnSpc>
                <a:spcPct val="120000"/>
              </a:lnSpc>
              <a:spcBef>
                <a:spcPts val="0"/>
              </a:spcBef>
              <a:buClr>
                <a:srgbClr val="C00000"/>
              </a:buClr>
              <a:buFont typeface="+mj-lt"/>
              <a:buAutoNum type="arabicPeriod" startAt="7"/>
            </a:pPr>
            <a:endParaRPr lang="en-US" sz="2400" b="1" dirty="0" smtClean="0">
              <a:solidFill>
                <a:srgbClr val="000066"/>
              </a:solidFill>
              <a:latin typeface="Times New Roman" pitchFamily="18" charset="0"/>
              <a:cs typeface="Times New Roman" pitchFamily="18" charset="0"/>
            </a:endParaRPr>
          </a:p>
          <a:p>
            <a:pPr marL="0" indent="0" algn="just">
              <a:lnSpc>
                <a:spcPct val="120000"/>
              </a:lnSpc>
              <a:spcBef>
                <a:spcPts val="0"/>
              </a:spcBef>
              <a:buClr>
                <a:srgbClr val="C00000"/>
              </a:buClr>
              <a:buFont typeface="Wingdings" pitchFamily="2" charset="2"/>
              <a:buChar char="Ø"/>
            </a:pPr>
            <a:endParaRPr lang="en-US" sz="2400" b="1" dirty="0">
              <a:latin typeface="Times New Roman" panose="02020603050405020304" pitchFamily="18" charset="0"/>
              <a:cs typeface="Times New Roman" panose="02020603050405020304" pitchFamily="18" charset="0"/>
            </a:endParaRPr>
          </a:p>
          <a:p>
            <a:pPr marL="0" indent="0" algn="just">
              <a:lnSpc>
                <a:spcPct val="120000"/>
              </a:lnSpc>
              <a:spcBef>
                <a:spcPts val="0"/>
              </a:spcBef>
              <a:buClr>
                <a:srgbClr val="C00000"/>
              </a:buClr>
              <a:buFont typeface="Wingdings" pitchFamily="2" charset="2"/>
              <a:buChar char="Ø"/>
            </a:pPr>
            <a:endParaRPr lang="en-US" sz="2400"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2780934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76</a:t>
            </a:fld>
            <a:endParaRPr lang="en-US"/>
          </a:p>
        </p:txBody>
      </p:sp>
      <p:pic>
        <p:nvPicPr>
          <p:cNvPr id="7" name="Content Placeholder 6" descr="Cute-Images-to-Say-“Thank-You”-to-All-People-1.jpg"/>
          <p:cNvPicPr>
            <a:picLocks noGrp="1" noChangeAspect="1"/>
          </p:cNvPicPr>
          <p:nvPr>
            <p:ph idx="1"/>
          </p:nvPr>
        </p:nvPicPr>
        <p:blipFill>
          <a:blip r:embed="rId2"/>
          <a:stretch>
            <a:fillRect/>
          </a:stretch>
        </p:blipFill>
        <p:spPr>
          <a:xfrm>
            <a:off x="838200" y="685800"/>
            <a:ext cx="7391400" cy="5562600"/>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8</a:t>
            </a:fld>
            <a:endParaRPr lang="en-US"/>
          </a:p>
        </p:txBody>
      </p:sp>
      <p:sp>
        <p:nvSpPr>
          <p:cNvPr id="5" name="Content Placeholder 4"/>
          <p:cNvSpPr>
            <a:spLocks noGrp="1"/>
          </p:cNvSpPr>
          <p:nvPr>
            <p:ph idx="1"/>
          </p:nvPr>
        </p:nvSpPr>
        <p:spPr>
          <a:xfrm>
            <a:off x="381000" y="457200"/>
            <a:ext cx="8534400" cy="5029200"/>
          </a:xfrm>
        </p:spPr>
        <p:txBody>
          <a:bodyPr>
            <a:noAutofit/>
          </a:bodyPr>
          <a:lstStyle/>
          <a:p>
            <a:pPr marL="0" indent="0" algn="ctr">
              <a:lnSpc>
                <a:spcPct val="13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 Induction Motors (IM)</a:t>
            </a:r>
          </a:p>
          <a:p>
            <a:pPr algn="just">
              <a:lnSpc>
                <a:spcPct val="130000"/>
              </a:lnSpc>
              <a:spcBef>
                <a:spcPts val="0"/>
              </a:spcBef>
              <a:spcAft>
                <a:spcPts val="1200"/>
              </a:spcAft>
              <a:buClr>
                <a:srgbClr val="C0000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An induction motor or asynchronous motor is an AC electric motor in which the electric current in the rotor needed to produce torque is obtained by </a:t>
            </a:r>
            <a:r>
              <a:rPr lang="en-US" sz="2400" b="1" dirty="0" smtClean="0">
                <a:latin typeface="Times New Roman" panose="02020603050405020304" pitchFamily="18" charset="0"/>
                <a:cs typeface="Times New Roman" panose="02020603050405020304" pitchFamily="18" charset="0"/>
              </a:rPr>
              <a:t>electromagnetic induction</a:t>
            </a:r>
            <a:r>
              <a:rPr lang="en-US" sz="2400" b="1" dirty="0">
                <a:latin typeface="Times New Roman" panose="02020603050405020304" pitchFamily="18" charset="0"/>
                <a:cs typeface="Times New Roman" panose="02020603050405020304" pitchFamily="18" charset="0"/>
              </a:rPr>
              <a:t> from the magnetic field of the stator winding. </a:t>
            </a:r>
            <a:endParaRPr lang="en-US" sz="2400" b="1" dirty="0" smtClean="0">
              <a:latin typeface="Times New Roman" panose="02020603050405020304" pitchFamily="18" charset="0"/>
              <a:cs typeface="Times New Roman" panose="02020603050405020304" pitchFamily="18" charset="0"/>
            </a:endParaRPr>
          </a:p>
          <a:p>
            <a:pPr algn="just">
              <a:lnSpc>
                <a:spcPct val="10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An</a:t>
            </a:r>
            <a:r>
              <a:rPr lang="en-US" sz="2400" b="1" dirty="0">
                <a:latin typeface="Times New Roman" panose="02020603050405020304" pitchFamily="18" charset="0"/>
                <a:cs typeface="Times New Roman" panose="02020603050405020304" pitchFamily="18" charset="0"/>
              </a:rPr>
              <a:t> induction motor can therefore be made without electrical connections to the rotor</a:t>
            </a:r>
            <a:r>
              <a:rPr lang="en-US" sz="2400" b="1" dirty="0" smtClean="0">
                <a:latin typeface="Times New Roman" panose="02020603050405020304" pitchFamily="18" charset="0"/>
                <a:cs typeface="Times New Roman" panose="02020603050405020304" pitchFamily="18" charset="0"/>
              </a:rPr>
              <a:t>. IM mainly use to convert electrical energy into mechanical energy.</a:t>
            </a:r>
          </a:p>
          <a:p>
            <a:pPr algn="just">
              <a:lnSpc>
                <a:spcPct val="100000"/>
              </a:lnSpc>
              <a:spcBef>
                <a:spcPts val="0"/>
              </a:spcBef>
              <a:buClr>
                <a:srgbClr val="C00000"/>
              </a:buClr>
              <a:buFont typeface="Wingdings" panose="05000000000000000000" pitchFamily="2" charset="2"/>
              <a:buChar char="Ø"/>
            </a:pP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Applications: pump set, crane, lift, conveyers, fans </a:t>
            </a:r>
            <a:r>
              <a:rPr lang="en-US" sz="2400" b="1" dirty="0" err="1" smtClean="0">
                <a:latin typeface="Times New Roman" panose="02020603050405020304" pitchFamily="18" charset="0"/>
                <a:cs typeface="Times New Roman" panose="02020603050405020304" pitchFamily="18" charset="0"/>
              </a:rPr>
              <a:t>etc</a:t>
            </a:r>
            <a:endParaRPr lang="en-US" sz="2400" b="1" dirty="0" smtClean="0">
              <a:latin typeface="Times New Roman" panose="02020603050405020304" pitchFamily="18" charset="0"/>
              <a:cs typeface="Times New Roman" panose="02020603050405020304" pitchFamily="18" charset="0"/>
            </a:endParaRP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925624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515712E1-7156-41BD-B554-C6FA83B2F84E}" type="slidenum">
              <a:rPr lang="en-US" smtClean="0"/>
              <a:pPr>
                <a:defRPr/>
              </a:pPr>
              <a:t>9</a:t>
            </a:fld>
            <a:endParaRPr lang="en-US"/>
          </a:p>
        </p:txBody>
      </p:sp>
      <p:sp>
        <p:nvSpPr>
          <p:cNvPr id="5" name="Content Placeholder 4"/>
          <p:cNvSpPr>
            <a:spLocks noGrp="1"/>
          </p:cNvSpPr>
          <p:nvPr>
            <p:ph idx="1"/>
          </p:nvPr>
        </p:nvSpPr>
        <p:spPr>
          <a:xfrm>
            <a:off x="381000" y="457200"/>
            <a:ext cx="8534400" cy="5029200"/>
          </a:xfrm>
        </p:spPr>
        <p:txBody>
          <a:bodyPr>
            <a:noAutofit/>
          </a:bodyPr>
          <a:lstStyle/>
          <a:p>
            <a:pPr marL="0" indent="0" algn="ctr">
              <a:lnSpc>
                <a:spcPct val="130000"/>
              </a:lnSpc>
              <a:spcBef>
                <a:spcPts val="0"/>
              </a:spcBef>
              <a:spcAft>
                <a:spcPts val="1200"/>
              </a:spcAft>
              <a:buClr>
                <a:srgbClr val="C00000"/>
              </a:buClr>
              <a:buNone/>
            </a:pPr>
            <a:r>
              <a:rPr lang="en-US" sz="3200" b="1" dirty="0" smtClean="0">
                <a:solidFill>
                  <a:srgbClr val="C00000"/>
                </a:solidFill>
                <a:latin typeface="Times New Roman" panose="02020603050405020304" pitchFamily="18" charset="0"/>
                <a:cs typeface="Times New Roman" panose="02020603050405020304" pitchFamily="18" charset="0"/>
              </a:rPr>
              <a:t> Working Principle of  Three phase IM</a:t>
            </a:r>
          </a:p>
          <a:p>
            <a:pPr algn="just">
              <a:lnSpc>
                <a:spcPct val="130000"/>
              </a:lnSpc>
              <a:spcBef>
                <a:spcPts val="0"/>
              </a:spcBef>
              <a:spcAft>
                <a:spcPts val="1200"/>
              </a:spcAft>
              <a:buClr>
                <a:srgbClr val="C00000"/>
              </a:buClr>
              <a:buFont typeface="Wingdings" panose="05000000000000000000" pitchFamily="2" charset="2"/>
              <a:buChar char="Ø"/>
            </a:pPr>
            <a:endParaRPr lang="en-US" sz="2400" b="1" dirty="0">
              <a:latin typeface="Times New Roman" pitchFamily="18" charset="0"/>
              <a:cs typeface="Times New Roman" pitchFamily="18" charset="0"/>
            </a:endParaRPr>
          </a:p>
        </p:txBody>
      </p:sp>
      <p:pic>
        <p:nvPicPr>
          <p:cNvPr id="6" name="Picture 5" descr="How-Does-a-3-Phase-Induction-Motor-Work.jpg"/>
          <p:cNvPicPr>
            <a:picLocks noChangeAspect="1"/>
          </p:cNvPicPr>
          <p:nvPr/>
        </p:nvPicPr>
        <p:blipFill>
          <a:blip r:embed="rId2"/>
          <a:stretch>
            <a:fillRect/>
          </a:stretch>
        </p:blipFill>
        <p:spPr>
          <a:xfrm>
            <a:off x="533400" y="1600200"/>
            <a:ext cx="7848600" cy="4343400"/>
          </a:xfrm>
          <a:prstGeom prst="rect">
            <a:avLst/>
          </a:prstGeom>
        </p:spPr>
      </p:pic>
    </p:spTree>
    <p:extLst>
      <p:ext uri="{BB962C8B-B14F-4D97-AF65-F5344CB8AC3E}">
        <p14:creationId xmlns:p14="http://schemas.microsoft.com/office/powerpoint/2010/main" xmlns="" val="3925624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10816</TotalTime>
  <Words>3470</Words>
  <Application>Microsoft Office PowerPoint</Application>
  <PresentationFormat>On-screen Show (4:3)</PresentationFormat>
  <Paragraphs>472</Paragraphs>
  <Slides>76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78" baseType="lpstr">
      <vt:lpstr>Office Theme</vt:lpstr>
      <vt:lpstr>Equation</vt:lpstr>
      <vt:lpstr>    Elements of Electrical and Electronics Engineering (7AC48)  UNIT-III: Induction Motors and Instruments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vector>
  </TitlesOfParts>
  <Company>SNIST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Electrical Engineering</dc:title>
  <dc:creator>Dr.G.Ramesh</dc:creator>
  <cp:lastModifiedBy>Admin</cp:lastModifiedBy>
  <cp:revision>2027</cp:revision>
  <dcterms:created xsi:type="dcterms:W3CDTF">2012-02-10T10:10:00Z</dcterms:created>
  <dcterms:modified xsi:type="dcterms:W3CDTF">2024-05-31T07:16:36Z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1033-10.2.0.6020</vt:lpwstr>
  </property>
</Properties>
</file>