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42" r:id="rId2"/>
    <p:sldId id="257" r:id="rId3"/>
    <p:sldId id="456" r:id="rId4"/>
    <p:sldId id="263" r:id="rId5"/>
    <p:sldId id="264" r:id="rId6"/>
    <p:sldId id="265" r:id="rId7"/>
    <p:sldId id="267" r:id="rId8"/>
    <p:sldId id="268" r:id="rId9"/>
    <p:sldId id="269" r:id="rId10"/>
    <p:sldId id="279" r:id="rId11"/>
    <p:sldId id="280" r:id="rId12"/>
    <p:sldId id="283" r:id="rId13"/>
    <p:sldId id="288" r:id="rId14"/>
    <p:sldId id="286" r:id="rId15"/>
    <p:sldId id="289" r:id="rId16"/>
    <p:sldId id="294" r:id="rId17"/>
    <p:sldId id="296" r:id="rId18"/>
    <p:sldId id="295"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10" r:id="rId32"/>
    <p:sldId id="311" r:id="rId33"/>
    <p:sldId id="309" r:id="rId34"/>
    <p:sldId id="312" r:id="rId35"/>
    <p:sldId id="313" r:id="rId36"/>
    <p:sldId id="314" r:id="rId37"/>
    <p:sldId id="315" r:id="rId38"/>
    <p:sldId id="316" r:id="rId39"/>
    <p:sldId id="317" r:id="rId40"/>
    <p:sldId id="326" r:id="rId41"/>
    <p:sldId id="327" r:id="rId42"/>
    <p:sldId id="328" r:id="rId43"/>
    <p:sldId id="329" r:id="rId44"/>
    <p:sldId id="330" r:id="rId45"/>
    <p:sldId id="331" r:id="rId46"/>
    <p:sldId id="332" r:id="rId47"/>
    <p:sldId id="333" r:id="rId48"/>
    <p:sldId id="334" r:id="rId49"/>
    <p:sldId id="335" r:id="rId50"/>
    <p:sldId id="336" r:id="rId51"/>
    <p:sldId id="337" r:id="rId52"/>
    <p:sldId id="338" r:id="rId53"/>
    <p:sldId id="339" r:id="rId54"/>
    <p:sldId id="340" r:id="rId55"/>
    <p:sldId id="341" r:id="rId56"/>
    <p:sldId id="342" r:id="rId57"/>
    <p:sldId id="343" r:id="rId58"/>
    <p:sldId id="344" r:id="rId59"/>
    <p:sldId id="345" r:id="rId60"/>
    <p:sldId id="346" r:id="rId61"/>
    <p:sldId id="347" r:id="rId62"/>
    <p:sldId id="348" r:id="rId63"/>
    <p:sldId id="349" r:id="rId64"/>
    <p:sldId id="350" r:id="rId65"/>
    <p:sldId id="351" r:id="rId66"/>
    <p:sldId id="352" r:id="rId67"/>
    <p:sldId id="353" r:id="rId68"/>
    <p:sldId id="354" r:id="rId69"/>
    <p:sldId id="355" r:id="rId70"/>
    <p:sldId id="356" r:id="rId71"/>
    <p:sldId id="357" r:id="rId72"/>
    <p:sldId id="358" r:id="rId73"/>
    <p:sldId id="359" r:id="rId74"/>
    <p:sldId id="360" r:id="rId75"/>
    <p:sldId id="361" r:id="rId76"/>
    <p:sldId id="362" r:id="rId77"/>
    <p:sldId id="363" r:id="rId78"/>
    <p:sldId id="364" r:id="rId79"/>
    <p:sldId id="365" r:id="rId80"/>
    <p:sldId id="366" r:id="rId81"/>
    <p:sldId id="367" r:id="rId82"/>
    <p:sldId id="368" r:id="rId83"/>
    <p:sldId id="369" r:id="rId84"/>
    <p:sldId id="370" r:id="rId85"/>
    <p:sldId id="371" r:id="rId86"/>
    <p:sldId id="372" r:id="rId87"/>
    <p:sldId id="373" r:id="rId88"/>
    <p:sldId id="374" r:id="rId89"/>
    <p:sldId id="375" r:id="rId90"/>
    <p:sldId id="376" r:id="rId91"/>
    <p:sldId id="377" r:id="rId92"/>
    <p:sldId id="378" r:id="rId93"/>
    <p:sldId id="379" r:id="rId94"/>
    <p:sldId id="380" r:id="rId95"/>
    <p:sldId id="381" r:id="rId96"/>
    <p:sldId id="382" r:id="rId97"/>
    <p:sldId id="383" r:id="rId98"/>
    <p:sldId id="384" r:id="rId99"/>
    <p:sldId id="385" r:id="rId100"/>
    <p:sldId id="386" r:id="rId101"/>
    <p:sldId id="387" r:id="rId102"/>
    <p:sldId id="388" r:id="rId103"/>
    <p:sldId id="389" r:id="rId104"/>
    <p:sldId id="390" r:id="rId105"/>
    <p:sldId id="391" r:id="rId106"/>
    <p:sldId id="392" r:id="rId107"/>
    <p:sldId id="393" r:id="rId108"/>
    <p:sldId id="394" r:id="rId109"/>
    <p:sldId id="418" r:id="rId110"/>
    <p:sldId id="419" r:id="rId111"/>
    <p:sldId id="420" r:id="rId112"/>
    <p:sldId id="421" r:id="rId113"/>
    <p:sldId id="422" r:id="rId114"/>
    <p:sldId id="424" r:id="rId115"/>
    <p:sldId id="425" r:id="rId116"/>
    <p:sldId id="426" r:id="rId117"/>
    <p:sldId id="443" r:id="rId118"/>
    <p:sldId id="444" r:id="rId119"/>
    <p:sldId id="445" r:id="rId120"/>
    <p:sldId id="448" r:id="rId121"/>
    <p:sldId id="446" r:id="rId122"/>
    <p:sldId id="447" r:id="rId123"/>
    <p:sldId id="449" r:id="rId124"/>
    <p:sldId id="450" r:id="rId125"/>
    <p:sldId id="451" r:id="rId126"/>
    <p:sldId id="452" r:id="rId127"/>
    <p:sldId id="453" r:id="rId128"/>
    <p:sldId id="454" r:id="rId1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449" autoAdjust="0"/>
    <p:restoredTop sz="94660"/>
  </p:normalViewPr>
  <p:slideViewPr>
    <p:cSldViewPr>
      <p:cViewPr varScale="1">
        <p:scale>
          <a:sx n="68" d="100"/>
          <a:sy n="68" d="100"/>
        </p:scale>
        <p:origin x="-73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940" y="207010"/>
            <a:ext cx="8072119"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83560" y="-57454"/>
            <a:ext cx="3983354" cy="635000"/>
          </a:xfrm>
          <a:prstGeom prst="rect">
            <a:avLst/>
          </a:prstGeom>
        </p:spPr>
        <p:txBody>
          <a:bodyPr wrap="square" lIns="0" tIns="0" rIns="0" bIns="0">
            <a:spAutoFit/>
          </a:bodyPr>
          <a:lstStyle>
            <a:lvl1pPr>
              <a:defRPr sz="4000" b="0" i="0">
                <a:solidFill>
                  <a:schemeClr val="tx1"/>
                </a:solidFill>
                <a:latin typeface="Calibri"/>
                <a:cs typeface="Calibri"/>
              </a:defRPr>
            </a:lvl1pPr>
          </a:lstStyle>
          <a:p>
            <a:endParaRPr/>
          </a:p>
        </p:txBody>
      </p:sp>
      <p:sp>
        <p:nvSpPr>
          <p:cNvPr id="3" name="Holder 3"/>
          <p:cNvSpPr>
            <a:spLocks noGrp="1"/>
          </p:cNvSpPr>
          <p:nvPr>
            <p:ph type="body" idx="1"/>
          </p:nvPr>
        </p:nvSpPr>
        <p:spPr>
          <a:xfrm>
            <a:off x="382269" y="1570685"/>
            <a:ext cx="8379460" cy="422148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6/25/2024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28.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30.jpeg"/><Relationship Id="rId2" Type="http://schemas.openxmlformats.org/officeDocument/2006/relationships/image" Target="../media/image129.jpeg"/><Relationship Id="rId1" Type="http://schemas.openxmlformats.org/officeDocument/2006/relationships/slideLayout" Target="../slideLayouts/slideLayout2.xml"/><Relationship Id="rId4" Type="http://schemas.openxmlformats.org/officeDocument/2006/relationships/image" Target="../media/image131.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33.jpeg"/><Relationship Id="rId2" Type="http://schemas.openxmlformats.org/officeDocument/2006/relationships/image" Target="../media/image13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5.jpeg"/><Relationship Id="rId7" Type="http://schemas.openxmlformats.org/officeDocument/2006/relationships/image" Target="../media/image139.jpeg"/><Relationship Id="rId2" Type="http://schemas.openxmlformats.org/officeDocument/2006/relationships/image" Target="../media/image134.jpeg"/><Relationship Id="rId1" Type="http://schemas.openxmlformats.org/officeDocument/2006/relationships/slideLayout" Target="../slideLayouts/slideLayout2.xml"/><Relationship Id="rId6" Type="http://schemas.openxmlformats.org/officeDocument/2006/relationships/image" Target="../media/image138.jpeg"/><Relationship Id="rId5" Type="http://schemas.openxmlformats.org/officeDocument/2006/relationships/image" Target="../media/image137.jpeg"/><Relationship Id="rId4" Type="http://schemas.openxmlformats.org/officeDocument/2006/relationships/image" Target="../media/image136.jpeg"/></Relationships>
</file>

<file path=ppt/slides/_rels/slide105.xml.rels><?xml version="1.0" encoding="UTF-8" standalone="yes"?>
<Relationships xmlns="http://schemas.openxmlformats.org/package/2006/relationships"><Relationship Id="rId3" Type="http://schemas.openxmlformats.org/officeDocument/2006/relationships/image" Target="../media/image141.jpeg"/><Relationship Id="rId2" Type="http://schemas.openxmlformats.org/officeDocument/2006/relationships/image" Target="../media/image140.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47.jpeg"/><Relationship Id="rId2" Type="http://schemas.openxmlformats.org/officeDocument/2006/relationships/image" Target="../media/image142.jpeg"/><Relationship Id="rId1" Type="http://schemas.openxmlformats.org/officeDocument/2006/relationships/slideLayout" Target="../slideLayouts/slideLayout2.xml"/><Relationship Id="rId6" Type="http://schemas.openxmlformats.org/officeDocument/2006/relationships/image" Target="../media/image146.jpeg"/><Relationship Id="rId5" Type="http://schemas.openxmlformats.org/officeDocument/2006/relationships/image" Target="../media/image145.jpeg"/><Relationship Id="rId4" Type="http://schemas.openxmlformats.org/officeDocument/2006/relationships/image" Target="../media/image144.jpeg"/></Relationships>
</file>

<file path=ppt/slides/_rels/slide107.xml.rels><?xml version="1.0" encoding="UTF-8" standalone="yes"?>
<Relationships xmlns="http://schemas.openxmlformats.org/package/2006/relationships"><Relationship Id="rId3" Type="http://schemas.openxmlformats.org/officeDocument/2006/relationships/image" Target="../media/image149.jpeg"/><Relationship Id="rId2" Type="http://schemas.openxmlformats.org/officeDocument/2006/relationships/image" Target="../media/image148.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52.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5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53.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54.jpeg"/><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2" Type="http://schemas.openxmlformats.org/officeDocument/2006/relationships/image" Target="../media/image155.jpeg"/><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7.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49.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eg"/><Relationship Id="rId7" Type="http://schemas.openxmlformats.org/officeDocument/2006/relationships/image" Target="../media/image26.jpeg"/><Relationship Id="rId2" Type="http://schemas.openxmlformats.org/officeDocument/2006/relationships/image" Target="../media/image21.jpeg"/><Relationship Id="rId1" Type="http://schemas.openxmlformats.org/officeDocument/2006/relationships/slideLayout" Target="../slideLayouts/slideLayout4.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4.xml"/><Relationship Id="rId5" Type="http://schemas.openxmlformats.org/officeDocument/2006/relationships/image" Target="../media/image31.jpeg"/><Relationship Id="rId4" Type="http://schemas.openxmlformats.org/officeDocument/2006/relationships/image" Target="../media/image30.jpeg"/></Relationships>
</file>

<file path=ppt/slides/_rels/slide52.xml.rels><?xml version="1.0" encoding="UTF-8" standalone="yes"?>
<Relationships xmlns="http://schemas.openxmlformats.org/package/2006/relationships"><Relationship Id="rId3" Type="http://schemas.openxmlformats.org/officeDocument/2006/relationships/image" Target="../media/image32.jpeg"/><Relationship Id="rId7" Type="http://schemas.openxmlformats.org/officeDocument/2006/relationships/image" Target="../media/image36.jpeg"/><Relationship Id="rId2" Type="http://schemas.openxmlformats.org/officeDocument/2006/relationships/image" Target="../media/image31.jpeg"/><Relationship Id="rId1" Type="http://schemas.openxmlformats.org/officeDocument/2006/relationships/slideLayout" Target="../slideLayouts/slideLayout4.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5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5" Type="http://schemas.openxmlformats.org/officeDocument/2006/relationships/image" Target="../media/image40.jpeg"/><Relationship Id="rId4" Type="http://schemas.openxmlformats.org/officeDocument/2006/relationships/image" Target="../media/image39.jpeg"/></Relationships>
</file>

<file path=ppt/slides/_rels/slide5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1.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0.jpeg"/></Relationships>
</file>

<file path=ppt/slides/_rels/slide55.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47.jpeg"/></Relationships>
</file>

<file path=ppt/slides/_rels/slide56.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4.xml"/><Relationship Id="rId6" Type="http://schemas.openxmlformats.org/officeDocument/2006/relationships/image" Target="../media/image52.jpeg"/><Relationship Id="rId5" Type="http://schemas.openxmlformats.org/officeDocument/2006/relationships/image" Target="../media/image51.jpeg"/><Relationship Id="rId4" Type="http://schemas.openxmlformats.org/officeDocument/2006/relationships/image" Target="../media/image50.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5.xml"/><Relationship Id="rId5" Type="http://schemas.openxmlformats.org/officeDocument/2006/relationships/image" Target="../media/image58.png"/><Relationship Id="rId4" Type="http://schemas.openxmlformats.org/officeDocument/2006/relationships/image" Target="../media/image57.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72.jpeg"/><Relationship Id="rId3" Type="http://schemas.openxmlformats.org/officeDocument/2006/relationships/image" Target="../media/image67.png"/><Relationship Id="rId7" Type="http://schemas.openxmlformats.org/officeDocument/2006/relationships/image" Target="../media/image71.jpeg"/><Relationship Id="rId2" Type="http://schemas.openxmlformats.org/officeDocument/2006/relationships/image" Target="../media/image20.jpeg"/><Relationship Id="rId1" Type="http://schemas.openxmlformats.org/officeDocument/2006/relationships/slideLayout" Target="../slideLayouts/slideLayout4.xml"/><Relationship Id="rId6" Type="http://schemas.openxmlformats.org/officeDocument/2006/relationships/image" Target="../media/image70.jpeg"/><Relationship Id="rId5" Type="http://schemas.openxmlformats.org/officeDocument/2006/relationships/image" Target="../media/image69.jpeg"/><Relationship Id="rId4" Type="http://schemas.openxmlformats.org/officeDocument/2006/relationships/image" Target="../media/image68.png"/></Relationships>
</file>

<file path=ppt/slides/_rels/slide69.xml.rels><?xml version="1.0" encoding="UTF-8" standalone="yes"?>
<Relationships xmlns="http://schemas.openxmlformats.org/package/2006/relationships"><Relationship Id="rId8" Type="http://schemas.openxmlformats.org/officeDocument/2006/relationships/image" Target="../media/image79.jpeg"/><Relationship Id="rId3" Type="http://schemas.openxmlformats.org/officeDocument/2006/relationships/image" Target="../media/image74.jpeg"/><Relationship Id="rId7" Type="http://schemas.openxmlformats.org/officeDocument/2006/relationships/image" Target="../media/image78.jpeg"/><Relationship Id="rId2" Type="http://schemas.openxmlformats.org/officeDocument/2006/relationships/image" Target="../media/image73.jpeg"/><Relationship Id="rId1" Type="http://schemas.openxmlformats.org/officeDocument/2006/relationships/slideLayout" Target="../slideLayouts/slideLayout4.xml"/><Relationship Id="rId6" Type="http://schemas.openxmlformats.org/officeDocument/2006/relationships/image" Target="../media/image77.jpeg"/><Relationship Id="rId5" Type="http://schemas.openxmlformats.org/officeDocument/2006/relationships/image" Target="../media/image76.jpeg"/><Relationship Id="rId4" Type="http://schemas.openxmlformats.org/officeDocument/2006/relationships/image" Target="../media/image7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71.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jpeg"/><Relationship Id="rId1" Type="http://schemas.openxmlformats.org/officeDocument/2006/relationships/slideLayout" Target="../slideLayouts/slideLayout1.xml"/><Relationship Id="rId6" Type="http://schemas.openxmlformats.org/officeDocument/2006/relationships/image" Target="../media/image84.jpeg"/><Relationship Id="rId5" Type="http://schemas.openxmlformats.org/officeDocument/2006/relationships/image" Target="../media/image83.jpeg"/><Relationship Id="rId4" Type="http://schemas.openxmlformats.org/officeDocument/2006/relationships/image" Target="../media/image40.jpeg"/></Relationships>
</file>

<file path=ppt/slides/_rels/slide72.xml.rels><?xml version="1.0" encoding="UTF-8" standalone="yes"?>
<Relationships xmlns="http://schemas.openxmlformats.org/package/2006/relationships"><Relationship Id="rId8" Type="http://schemas.openxmlformats.org/officeDocument/2006/relationships/image" Target="../media/image87.jpeg"/><Relationship Id="rId3" Type="http://schemas.openxmlformats.org/officeDocument/2006/relationships/image" Target="../media/image46.jpeg"/><Relationship Id="rId7" Type="http://schemas.openxmlformats.org/officeDocument/2006/relationships/image" Target="../media/image86.jpeg"/><Relationship Id="rId2" Type="http://schemas.openxmlformats.org/officeDocument/2006/relationships/image" Target="../media/image45.jpeg"/><Relationship Id="rId1" Type="http://schemas.openxmlformats.org/officeDocument/2006/relationships/slideLayout" Target="../slideLayouts/slideLayout2.xml"/><Relationship Id="rId6" Type="http://schemas.openxmlformats.org/officeDocument/2006/relationships/image" Target="../media/image85.jpeg"/><Relationship Id="rId5" Type="http://schemas.openxmlformats.org/officeDocument/2006/relationships/image" Target="../media/image48.jpeg"/><Relationship Id="rId4" Type="http://schemas.openxmlformats.org/officeDocument/2006/relationships/image" Target="../media/image47.jpeg"/></Relationships>
</file>

<file path=ppt/slides/_rels/slide73.xml.rels><?xml version="1.0" encoding="UTF-8" standalone="yes"?>
<Relationships xmlns="http://schemas.openxmlformats.org/package/2006/relationships"><Relationship Id="rId2" Type="http://schemas.openxmlformats.org/officeDocument/2006/relationships/image" Target="../media/image8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4.jpe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image" Target="../media/image100.jpeg"/><Relationship Id="rId7" Type="http://schemas.openxmlformats.org/officeDocument/2006/relationships/image" Target="../media/image104.jpeg"/><Relationship Id="rId2" Type="http://schemas.openxmlformats.org/officeDocument/2006/relationships/image" Target="../media/image99.jpe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jpeg"/><Relationship Id="rId4" Type="http://schemas.openxmlformats.org/officeDocument/2006/relationships/image" Target="../media/image101.jpeg"/></Relationships>
</file>

<file path=ppt/slides/_rels/slide92.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image" Target="../media/image105.jpeg"/><Relationship Id="rId1" Type="http://schemas.openxmlformats.org/officeDocument/2006/relationships/slideLayout" Target="../slideLayouts/slideLayout2.xml"/><Relationship Id="rId5" Type="http://schemas.openxmlformats.org/officeDocument/2006/relationships/image" Target="../media/image108.jpeg"/><Relationship Id="rId4" Type="http://schemas.openxmlformats.org/officeDocument/2006/relationships/image" Target="../media/image107.jpeg"/></Relationships>
</file>

<file path=ppt/slides/_rels/slide93.xml.rels><?xml version="1.0" encoding="UTF-8" standalone="yes"?>
<Relationships xmlns="http://schemas.openxmlformats.org/package/2006/relationships"><Relationship Id="rId3" Type="http://schemas.openxmlformats.org/officeDocument/2006/relationships/image" Target="../media/image110.jpeg"/><Relationship Id="rId7" Type="http://schemas.openxmlformats.org/officeDocument/2006/relationships/image" Target="../media/image114.jpeg"/><Relationship Id="rId2" Type="http://schemas.openxmlformats.org/officeDocument/2006/relationships/image" Target="../media/image109.jpeg"/><Relationship Id="rId1" Type="http://schemas.openxmlformats.org/officeDocument/2006/relationships/slideLayout" Target="../slideLayouts/slideLayout2.xml"/><Relationship Id="rId6" Type="http://schemas.openxmlformats.org/officeDocument/2006/relationships/image" Target="../media/image113.jpeg"/><Relationship Id="rId5" Type="http://schemas.openxmlformats.org/officeDocument/2006/relationships/image" Target="../media/image112.jpeg"/><Relationship Id="rId4" Type="http://schemas.openxmlformats.org/officeDocument/2006/relationships/image" Target="../media/image111.jpeg"/></Relationships>
</file>

<file path=ppt/slides/_rels/slide94.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117.jpeg"/><Relationship Id="rId2" Type="http://schemas.openxmlformats.org/officeDocument/2006/relationships/image" Target="../media/image116.jpeg"/><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3" Type="http://schemas.openxmlformats.org/officeDocument/2006/relationships/image" Target="../media/image119.jpeg"/><Relationship Id="rId2" Type="http://schemas.openxmlformats.org/officeDocument/2006/relationships/image" Target="../media/image118.png"/><Relationship Id="rId1" Type="http://schemas.openxmlformats.org/officeDocument/2006/relationships/slideLayout" Target="../slideLayouts/slideLayout2.xml"/><Relationship Id="rId4" Type="http://schemas.openxmlformats.org/officeDocument/2006/relationships/image" Target="../media/image120.jpeg"/></Relationships>
</file>

<file path=ppt/slides/_rels/slide97.xml.rels><?xml version="1.0" encoding="UTF-8" standalone="yes"?>
<Relationships xmlns="http://schemas.openxmlformats.org/package/2006/relationships"><Relationship Id="rId3" Type="http://schemas.openxmlformats.org/officeDocument/2006/relationships/image" Target="../media/image121.jpeg"/><Relationship Id="rId7" Type="http://schemas.openxmlformats.org/officeDocument/2006/relationships/image" Target="../media/image125.jpeg"/><Relationship Id="rId2" Type="http://schemas.openxmlformats.org/officeDocument/2006/relationships/image" Target="../media/image120.jpeg"/><Relationship Id="rId1" Type="http://schemas.openxmlformats.org/officeDocument/2006/relationships/slideLayout" Target="../slideLayouts/slideLayout2.xml"/><Relationship Id="rId6" Type="http://schemas.openxmlformats.org/officeDocument/2006/relationships/image" Target="../media/image124.jpeg"/><Relationship Id="rId5" Type="http://schemas.openxmlformats.org/officeDocument/2006/relationships/image" Target="../media/image123.jpeg"/><Relationship Id="rId4" Type="http://schemas.openxmlformats.org/officeDocument/2006/relationships/image" Target="../media/image122.jpeg"/></Relationships>
</file>

<file path=ppt/slides/_rels/slide98.xml.rels><?xml version="1.0" encoding="UTF-8" standalone="yes"?>
<Relationships xmlns="http://schemas.openxmlformats.org/package/2006/relationships"><Relationship Id="rId2" Type="http://schemas.openxmlformats.org/officeDocument/2006/relationships/image" Target="../media/image126.jpe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image" Target="../media/image12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5786" y="1570684"/>
            <a:ext cx="7715304" cy="4493538"/>
          </a:xfrm>
        </p:spPr>
        <p:txBody>
          <a:bodyPr/>
          <a:lstStyle/>
          <a:p>
            <a:pPr algn="ctr"/>
            <a:r>
              <a:rPr lang="en-US" sz="4400" b="1" dirty="0" smtClean="0">
                <a:solidFill>
                  <a:srgbClr val="C00000"/>
                </a:solidFill>
              </a:rPr>
              <a:t>BEEE-UNIT IV-DIODE: Syllabus</a:t>
            </a:r>
          </a:p>
          <a:p>
            <a:pPr algn="ctr"/>
            <a:endParaRPr lang="en-US" sz="3600" b="1" dirty="0" smtClean="0">
              <a:solidFill>
                <a:srgbClr val="C00000"/>
              </a:solidFill>
            </a:endParaRPr>
          </a:p>
          <a:p>
            <a:pPr algn="just"/>
            <a:r>
              <a:rPr lang="en-US" sz="3600" b="1" dirty="0" smtClean="0"/>
              <a:t>Overview of Semiconductors, PN junction diode and </a:t>
            </a:r>
            <a:r>
              <a:rPr lang="en-US" sz="3600" b="1" dirty="0" err="1" smtClean="0"/>
              <a:t>Zener</a:t>
            </a:r>
            <a:r>
              <a:rPr lang="en-US" sz="3600" b="1" dirty="0" smtClean="0"/>
              <a:t> diode–Diode circuits: rectifiers (bridge type only), filters, clippers and clampers.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38353"/>
            <a:ext cx="5479415" cy="567463"/>
          </a:xfrm>
          <a:prstGeom prst="rect">
            <a:avLst/>
          </a:prstGeom>
        </p:spPr>
        <p:txBody>
          <a:bodyPr vert="horz" wrap="square" lIns="0" tIns="13335" rIns="0" bIns="0" rtlCol="0">
            <a:spAutoFit/>
          </a:bodyPr>
          <a:lstStyle/>
          <a:p>
            <a:pPr marL="12700">
              <a:lnSpc>
                <a:spcPct val="100000"/>
              </a:lnSpc>
              <a:spcBef>
                <a:spcPts val="105"/>
              </a:spcBef>
            </a:pPr>
            <a:r>
              <a:rPr sz="3600" b="1" spc="-5" dirty="0">
                <a:solidFill>
                  <a:srgbClr val="0070C0"/>
                </a:solidFill>
                <a:latin typeface="Times New Roman" pitchFamily="18" charset="0"/>
                <a:cs typeface="Times New Roman" pitchFamily="18" charset="0"/>
              </a:rPr>
              <a:t>Extrinsic</a:t>
            </a:r>
            <a:r>
              <a:rPr sz="3600" b="1" spc="-50" dirty="0">
                <a:solidFill>
                  <a:srgbClr val="0070C0"/>
                </a:solidFill>
                <a:latin typeface="Times New Roman" pitchFamily="18" charset="0"/>
                <a:cs typeface="Times New Roman" pitchFamily="18" charset="0"/>
              </a:rPr>
              <a:t> </a:t>
            </a:r>
            <a:r>
              <a:rPr sz="3600" b="1" spc="-10" dirty="0">
                <a:solidFill>
                  <a:srgbClr val="0070C0"/>
                </a:solidFill>
                <a:latin typeface="Times New Roman" pitchFamily="18" charset="0"/>
                <a:cs typeface="Times New Roman" pitchFamily="18" charset="0"/>
              </a:rPr>
              <a:t>Semiconductor</a:t>
            </a:r>
            <a:endParaRPr sz="3600" b="1">
              <a:solidFill>
                <a:srgbClr val="0070C0"/>
              </a:solidFill>
              <a:latin typeface="Times New Roman" pitchFamily="18" charset="0"/>
              <a:cs typeface="Times New Roman" pitchFamily="18" charset="0"/>
            </a:endParaRPr>
          </a:p>
        </p:txBody>
      </p:sp>
      <p:sp>
        <p:nvSpPr>
          <p:cNvPr id="3" name="object 3"/>
          <p:cNvSpPr txBox="1"/>
          <p:nvPr/>
        </p:nvSpPr>
        <p:spPr>
          <a:xfrm>
            <a:off x="307340" y="1305813"/>
            <a:ext cx="8265188" cy="4841710"/>
          </a:xfrm>
          <a:prstGeom prst="rect">
            <a:avLst/>
          </a:prstGeom>
        </p:spPr>
        <p:txBody>
          <a:bodyPr vert="horz" wrap="square" lIns="0" tIns="12065" rIns="0" bIns="0" rtlCol="0">
            <a:spAutoFit/>
          </a:bodyPr>
          <a:lstStyle/>
          <a:p>
            <a:pPr marL="355600" marR="111760" indent="-342900" algn="just">
              <a:lnSpc>
                <a:spcPct val="100000"/>
              </a:lnSpc>
              <a:spcBef>
                <a:spcPts val="95"/>
              </a:spcBef>
              <a:buClr>
                <a:srgbClr val="C00000"/>
              </a:buClr>
              <a:buFont typeface="Wingdings" pitchFamily="2" charset="2"/>
              <a:buChar char="Ø"/>
              <a:tabLst>
                <a:tab pos="354965" algn="l"/>
                <a:tab pos="355600" algn="l"/>
                <a:tab pos="4261485" algn="l"/>
              </a:tabLst>
            </a:pPr>
            <a:r>
              <a:rPr sz="2800" b="1" spc="-5" dirty="0">
                <a:latin typeface="Times New Roman" pitchFamily="18" charset="0"/>
                <a:cs typeface="Times New Roman" pitchFamily="18" charset="0"/>
              </a:rPr>
              <a:t>When</a:t>
            </a:r>
            <a:r>
              <a:rPr sz="2800" b="1" spc="15" dirty="0">
                <a:latin typeface="Times New Roman" pitchFamily="18" charset="0"/>
                <a:cs typeface="Times New Roman" pitchFamily="18" charset="0"/>
              </a:rPr>
              <a:t> </a:t>
            </a:r>
            <a:r>
              <a:rPr sz="2800" b="1" spc="-15" dirty="0">
                <a:latin typeface="Times New Roman" pitchFamily="18" charset="0"/>
                <a:cs typeface="Times New Roman" pitchFamily="18" charset="0"/>
              </a:rPr>
              <a:t>we</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add</a:t>
            </a:r>
            <a:r>
              <a:rPr sz="2800" b="1" spc="15" dirty="0">
                <a:latin typeface="Times New Roman" pitchFamily="18" charset="0"/>
                <a:cs typeface="Times New Roman" pitchFamily="18" charset="0"/>
              </a:rPr>
              <a:t> </a:t>
            </a:r>
            <a:r>
              <a:rPr sz="2800" b="1" spc="-5" dirty="0">
                <a:latin typeface="Times New Roman" pitchFamily="18" charset="0"/>
                <a:cs typeface="Times New Roman" pitchFamily="18" charset="0"/>
              </a:rPr>
              <a:t>an impurity	</a:t>
            </a:r>
            <a:r>
              <a:rPr sz="2800" b="1" spc="-10" dirty="0">
                <a:latin typeface="Times New Roman" pitchFamily="18" charset="0"/>
                <a:cs typeface="Times New Roman" pitchFamily="18" charset="0"/>
              </a:rPr>
              <a:t>(Doping)</a:t>
            </a:r>
            <a:r>
              <a:rPr sz="2800" b="1" spc="20" dirty="0">
                <a:latin typeface="Times New Roman" pitchFamily="18" charset="0"/>
                <a:cs typeface="Times New Roman" pitchFamily="18" charset="0"/>
              </a:rPr>
              <a:t> </a:t>
            </a:r>
            <a:r>
              <a:rPr sz="2800" b="1" spc="-20" dirty="0">
                <a:latin typeface="Times New Roman" pitchFamily="18" charset="0"/>
                <a:cs typeface="Times New Roman" pitchFamily="18" charset="0"/>
              </a:rPr>
              <a:t>to</a:t>
            </a:r>
            <a:r>
              <a:rPr sz="2800" b="1" spc="-10" dirty="0">
                <a:latin typeface="Times New Roman" pitchFamily="18" charset="0"/>
                <a:cs typeface="Times New Roman" pitchFamily="18" charset="0"/>
              </a:rPr>
              <a:t> </a:t>
            </a:r>
            <a:r>
              <a:rPr sz="2800" b="1" spc="-20" dirty="0">
                <a:latin typeface="Times New Roman" pitchFamily="18" charset="0"/>
                <a:cs typeface="Times New Roman" pitchFamily="18" charset="0"/>
              </a:rPr>
              <a:t>pure </a:t>
            </a:r>
            <a:r>
              <a:rPr sz="2800" b="1" spc="-15" dirty="0">
                <a:latin typeface="Times New Roman" pitchFamily="18" charset="0"/>
                <a:cs typeface="Times New Roman" pitchFamily="18" charset="0"/>
              </a:rPr>
              <a:t> </a:t>
            </a:r>
            <a:r>
              <a:rPr sz="2800" b="1" spc="-10" dirty="0">
                <a:latin typeface="Times New Roman" pitchFamily="18" charset="0"/>
                <a:cs typeface="Times New Roman" pitchFamily="18" charset="0"/>
              </a:rPr>
              <a:t>semiconductor</a:t>
            </a:r>
            <a:r>
              <a:rPr sz="2800" b="1" spc="40" dirty="0">
                <a:latin typeface="Times New Roman" pitchFamily="18" charset="0"/>
                <a:cs typeface="Times New Roman" pitchFamily="18" charset="0"/>
              </a:rPr>
              <a:t> </a:t>
            </a:r>
            <a:r>
              <a:rPr sz="2800" b="1" spc="-20" dirty="0">
                <a:latin typeface="Times New Roman" pitchFamily="18" charset="0"/>
                <a:cs typeface="Times New Roman" pitchFamily="18" charset="0"/>
              </a:rPr>
              <a:t>to</a:t>
            </a:r>
            <a:r>
              <a:rPr sz="2800" b="1" dirty="0">
                <a:latin typeface="Times New Roman" pitchFamily="18" charset="0"/>
                <a:cs typeface="Times New Roman" pitchFamily="18" charset="0"/>
              </a:rPr>
              <a:t> </a:t>
            </a:r>
            <a:r>
              <a:rPr sz="2800" b="1" spc="-10" dirty="0">
                <a:latin typeface="Times New Roman" pitchFamily="18" charset="0"/>
                <a:cs typeface="Times New Roman" pitchFamily="18" charset="0"/>
              </a:rPr>
              <a:t>increase</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the</a:t>
            </a:r>
            <a:r>
              <a:rPr sz="2800" b="1" spc="10" dirty="0">
                <a:latin typeface="Times New Roman" pitchFamily="18" charset="0"/>
                <a:cs typeface="Times New Roman" pitchFamily="18" charset="0"/>
              </a:rPr>
              <a:t> </a:t>
            </a:r>
            <a:r>
              <a:rPr sz="2800" b="1" spc="-15" dirty="0">
                <a:latin typeface="Times New Roman" pitchFamily="18" charset="0"/>
                <a:cs typeface="Times New Roman" pitchFamily="18" charset="0"/>
              </a:rPr>
              <a:t>charge</a:t>
            </a:r>
            <a:r>
              <a:rPr sz="2800" b="1" dirty="0">
                <a:latin typeface="Times New Roman" pitchFamily="18" charset="0"/>
                <a:cs typeface="Times New Roman" pitchFamily="18" charset="0"/>
              </a:rPr>
              <a:t> </a:t>
            </a:r>
            <a:r>
              <a:rPr sz="2800" b="1" spc="-15" dirty="0">
                <a:latin typeface="Times New Roman" pitchFamily="18" charset="0"/>
                <a:cs typeface="Times New Roman" pitchFamily="18" charset="0"/>
              </a:rPr>
              <a:t>carriers</a:t>
            </a:r>
            <a:r>
              <a:rPr sz="2800" b="1" dirty="0">
                <a:latin typeface="Times New Roman" pitchFamily="18" charset="0"/>
                <a:cs typeface="Times New Roman" pitchFamily="18" charset="0"/>
              </a:rPr>
              <a:t> </a:t>
            </a:r>
            <a:r>
              <a:rPr sz="2800" b="1" spc="-5" dirty="0">
                <a:latin typeface="Times New Roman" pitchFamily="18" charset="0"/>
                <a:cs typeface="Times New Roman" pitchFamily="18" charset="0"/>
              </a:rPr>
              <a:t>then</a:t>
            </a:r>
            <a:r>
              <a:rPr sz="2800" b="1" spc="15" dirty="0">
                <a:latin typeface="Times New Roman" pitchFamily="18" charset="0"/>
                <a:cs typeface="Times New Roman" pitchFamily="18" charset="0"/>
              </a:rPr>
              <a:t> </a:t>
            </a:r>
            <a:r>
              <a:rPr sz="2800" b="1" spc="-5" dirty="0">
                <a:latin typeface="Times New Roman" pitchFamily="18" charset="0"/>
                <a:cs typeface="Times New Roman" pitchFamily="18" charset="0"/>
              </a:rPr>
              <a:t>it </a:t>
            </a:r>
            <a:r>
              <a:rPr sz="2800" b="1" spc="-620" dirty="0">
                <a:latin typeface="Times New Roman" pitchFamily="18" charset="0"/>
                <a:cs typeface="Times New Roman" pitchFamily="18" charset="0"/>
              </a:rPr>
              <a:t> </a:t>
            </a:r>
            <a:r>
              <a:rPr sz="2800" b="1" spc="-10" dirty="0">
                <a:latin typeface="Times New Roman" pitchFamily="18" charset="0"/>
                <a:cs typeface="Times New Roman" pitchFamily="18" charset="0"/>
              </a:rPr>
              <a:t>becomes</a:t>
            </a:r>
            <a:r>
              <a:rPr sz="2800" b="1" dirty="0">
                <a:latin typeface="Times New Roman" pitchFamily="18" charset="0"/>
                <a:cs typeface="Times New Roman" pitchFamily="18" charset="0"/>
              </a:rPr>
              <a:t> </a:t>
            </a:r>
            <a:r>
              <a:rPr sz="2800" b="1" spc="-5" dirty="0">
                <a:latin typeface="Times New Roman" pitchFamily="18" charset="0"/>
                <a:cs typeface="Times New Roman" pitchFamily="18" charset="0"/>
              </a:rPr>
              <a:t>an</a:t>
            </a:r>
            <a:r>
              <a:rPr sz="2800" b="1" spc="30" dirty="0">
                <a:latin typeface="Times New Roman" pitchFamily="18" charset="0"/>
                <a:cs typeface="Times New Roman" pitchFamily="18" charset="0"/>
              </a:rPr>
              <a:t> </a:t>
            </a:r>
            <a:r>
              <a:rPr sz="2800" b="1" spc="-10" dirty="0">
                <a:solidFill>
                  <a:srgbClr val="FF0000"/>
                </a:solidFill>
                <a:latin typeface="Times New Roman" pitchFamily="18" charset="0"/>
                <a:cs typeface="Times New Roman" pitchFamily="18" charset="0"/>
              </a:rPr>
              <a:t>Extrinsic</a:t>
            </a:r>
            <a:r>
              <a:rPr sz="2800" b="1" spc="15" dirty="0">
                <a:solidFill>
                  <a:srgbClr val="FF0000"/>
                </a:solidFill>
                <a:latin typeface="Times New Roman" pitchFamily="18" charset="0"/>
                <a:cs typeface="Times New Roman" pitchFamily="18" charset="0"/>
              </a:rPr>
              <a:t> </a:t>
            </a:r>
            <a:r>
              <a:rPr sz="2800" b="1" spc="-30" dirty="0">
                <a:solidFill>
                  <a:srgbClr val="FF0000"/>
                </a:solidFill>
                <a:latin typeface="Times New Roman" pitchFamily="18" charset="0"/>
                <a:cs typeface="Times New Roman" pitchFamily="18" charset="0"/>
              </a:rPr>
              <a:t>Semiconductor</a:t>
            </a:r>
            <a:r>
              <a:rPr sz="2800" b="1" spc="-30" dirty="0">
                <a:latin typeface="Times New Roman" pitchFamily="18" charset="0"/>
                <a:cs typeface="Times New Roman" pitchFamily="18" charset="0"/>
              </a:rPr>
              <a:t>.</a:t>
            </a:r>
            <a:endParaRPr sz="2800" b="1">
              <a:latin typeface="Times New Roman" pitchFamily="18" charset="0"/>
              <a:cs typeface="Times New Roman" pitchFamily="18" charset="0"/>
            </a:endParaRPr>
          </a:p>
          <a:p>
            <a:pPr algn="just">
              <a:lnSpc>
                <a:spcPct val="100000"/>
              </a:lnSpc>
              <a:buClr>
                <a:srgbClr val="C00000"/>
              </a:buClr>
              <a:buFont typeface="Wingdings" pitchFamily="2" charset="2"/>
              <a:buChar char="Ø"/>
            </a:pPr>
            <a:endParaRPr sz="2800" b="1">
              <a:latin typeface="Times New Roman" pitchFamily="18" charset="0"/>
              <a:cs typeface="Times New Roman" pitchFamily="18" charset="0"/>
            </a:endParaRPr>
          </a:p>
          <a:p>
            <a:pPr marL="355600" marR="833119" indent="-342900" algn="just">
              <a:lnSpc>
                <a:spcPct val="100000"/>
              </a:lnSpc>
              <a:buClr>
                <a:srgbClr val="C00000"/>
              </a:buClr>
              <a:buFont typeface="Wingdings" pitchFamily="2" charset="2"/>
              <a:buChar char="Ø"/>
              <a:tabLst>
                <a:tab pos="354965" algn="l"/>
                <a:tab pos="355600" algn="l"/>
              </a:tabLst>
            </a:pPr>
            <a:r>
              <a:rPr sz="2800" b="1" spc="-30" smtClean="0">
                <a:solidFill>
                  <a:srgbClr val="FF0000"/>
                </a:solidFill>
                <a:latin typeface="Times New Roman" pitchFamily="18" charset="0"/>
                <a:cs typeface="Times New Roman" pitchFamily="18" charset="0"/>
              </a:rPr>
              <a:t>Trivalent</a:t>
            </a:r>
            <a:r>
              <a:rPr sz="2800" b="1" spc="-20" smtClean="0">
                <a:solidFill>
                  <a:srgbClr val="FF0000"/>
                </a:solidFill>
                <a:latin typeface="Times New Roman" pitchFamily="18" charset="0"/>
                <a:cs typeface="Times New Roman" pitchFamily="18" charset="0"/>
              </a:rPr>
              <a:t> </a:t>
            </a:r>
            <a:r>
              <a:rPr sz="2800" b="1" spc="-10" dirty="0">
                <a:latin typeface="Times New Roman" pitchFamily="18" charset="0"/>
                <a:cs typeface="Times New Roman" pitchFamily="18" charset="0"/>
              </a:rPr>
              <a:t>elements</a:t>
            </a:r>
            <a:r>
              <a:rPr sz="2800" b="1" spc="15" dirty="0">
                <a:latin typeface="Times New Roman" pitchFamily="18" charset="0"/>
                <a:cs typeface="Times New Roman" pitchFamily="18" charset="0"/>
              </a:rPr>
              <a:t> </a:t>
            </a:r>
            <a:r>
              <a:rPr sz="2800" b="1" spc="-15" dirty="0">
                <a:latin typeface="Times New Roman" pitchFamily="18" charset="0"/>
                <a:cs typeface="Times New Roman" pitchFamily="18" charset="0"/>
              </a:rPr>
              <a:t>are</a:t>
            </a:r>
            <a:r>
              <a:rPr sz="2800" b="1" spc="-20" dirty="0">
                <a:latin typeface="Times New Roman" pitchFamily="18" charset="0"/>
                <a:cs typeface="Times New Roman" pitchFamily="18" charset="0"/>
              </a:rPr>
              <a:t> </a:t>
            </a:r>
            <a:r>
              <a:rPr sz="2800" b="1" spc="-10" dirty="0">
                <a:latin typeface="Times New Roman" pitchFamily="18" charset="0"/>
                <a:cs typeface="Times New Roman" pitchFamily="18" charset="0"/>
              </a:rPr>
              <a:t>Boron(B),</a:t>
            </a:r>
            <a:r>
              <a:rPr sz="2800" b="1" spc="30" dirty="0">
                <a:latin typeface="Times New Roman" pitchFamily="18" charset="0"/>
                <a:cs typeface="Times New Roman" pitchFamily="18" charset="0"/>
              </a:rPr>
              <a:t> </a:t>
            </a:r>
            <a:r>
              <a:rPr sz="2800" b="1" spc="-10" dirty="0">
                <a:latin typeface="Times New Roman" pitchFamily="18" charset="0"/>
                <a:cs typeface="Times New Roman" pitchFamily="18" charset="0"/>
              </a:rPr>
              <a:t>Aluminium(Al), </a:t>
            </a:r>
            <a:r>
              <a:rPr sz="2800" b="1" spc="-620" dirty="0">
                <a:latin typeface="Times New Roman" pitchFamily="18" charset="0"/>
                <a:cs typeface="Times New Roman" pitchFamily="18" charset="0"/>
              </a:rPr>
              <a:t> </a:t>
            </a:r>
            <a:r>
              <a:rPr sz="2800" b="1" spc="-5" dirty="0">
                <a:latin typeface="Times New Roman" pitchFamily="18" charset="0"/>
                <a:cs typeface="Times New Roman" pitchFamily="18" charset="0"/>
              </a:rPr>
              <a:t>Gallium(Ga) </a:t>
            </a:r>
            <a:r>
              <a:rPr sz="2800" b="1" spc="-20" dirty="0">
                <a:latin typeface="Times New Roman" pitchFamily="18" charset="0"/>
                <a:cs typeface="Times New Roman" pitchFamily="18" charset="0"/>
              </a:rPr>
              <a:t>forms</a:t>
            </a:r>
            <a:r>
              <a:rPr sz="2800" b="1" spc="10" dirty="0">
                <a:latin typeface="Times New Roman" pitchFamily="18" charset="0"/>
                <a:cs typeface="Times New Roman" pitchFamily="18" charset="0"/>
              </a:rPr>
              <a:t> </a:t>
            </a:r>
            <a:r>
              <a:rPr sz="2800" b="1" spc="-25">
                <a:latin typeface="Times New Roman" pitchFamily="18" charset="0"/>
                <a:cs typeface="Times New Roman" pitchFamily="18" charset="0"/>
              </a:rPr>
              <a:t>P-Type</a:t>
            </a:r>
            <a:r>
              <a:rPr sz="2800" b="1" spc="25">
                <a:latin typeface="Times New Roman" pitchFamily="18" charset="0"/>
                <a:cs typeface="Times New Roman" pitchFamily="18" charset="0"/>
              </a:rPr>
              <a:t> </a:t>
            </a:r>
            <a:r>
              <a:rPr sz="2800" b="1" spc="-15" smtClean="0">
                <a:latin typeface="Times New Roman" pitchFamily="18" charset="0"/>
                <a:cs typeface="Times New Roman" pitchFamily="18" charset="0"/>
              </a:rPr>
              <a:t>Semiconductors</a:t>
            </a:r>
            <a:endParaRPr lang="en-US" sz="2800" b="1" spc="-15" dirty="0" smtClean="0">
              <a:latin typeface="Times New Roman" pitchFamily="18" charset="0"/>
              <a:cs typeface="Times New Roman" pitchFamily="18" charset="0"/>
            </a:endParaRPr>
          </a:p>
          <a:p>
            <a:pPr marL="355600" marR="833119" indent="-342900" algn="just">
              <a:lnSpc>
                <a:spcPct val="100000"/>
              </a:lnSpc>
              <a:buClr>
                <a:srgbClr val="C00000"/>
              </a:buClr>
              <a:buFont typeface="Wingdings" pitchFamily="2" charset="2"/>
              <a:buChar char="Ø"/>
              <a:tabLst>
                <a:tab pos="354965" algn="l"/>
                <a:tab pos="355600" algn="l"/>
              </a:tabLst>
            </a:pPr>
            <a:endParaRPr sz="2800" b="1">
              <a:latin typeface="Times New Roman" pitchFamily="18" charset="0"/>
              <a:cs typeface="Times New Roman" pitchFamily="18" charset="0"/>
            </a:endParaRPr>
          </a:p>
          <a:p>
            <a:pPr marL="355600" marR="5080" indent="-342900" algn="just">
              <a:lnSpc>
                <a:spcPct val="100000"/>
              </a:lnSpc>
              <a:spcBef>
                <a:spcPts val="675"/>
              </a:spcBef>
              <a:buClr>
                <a:srgbClr val="C00000"/>
              </a:buClr>
              <a:buFont typeface="Wingdings" pitchFamily="2" charset="2"/>
              <a:buChar char="Ø"/>
              <a:tabLst>
                <a:tab pos="354965" algn="l"/>
                <a:tab pos="355600" algn="l"/>
              </a:tabLst>
            </a:pPr>
            <a:r>
              <a:rPr sz="2800" b="1" spc="-25" dirty="0">
                <a:solidFill>
                  <a:srgbClr val="FF0000"/>
                </a:solidFill>
                <a:latin typeface="Times New Roman" pitchFamily="18" charset="0"/>
                <a:cs typeface="Times New Roman" pitchFamily="18" charset="0"/>
              </a:rPr>
              <a:t>Pentavalent</a:t>
            </a:r>
            <a:r>
              <a:rPr sz="2800" b="1" spc="15" dirty="0">
                <a:solidFill>
                  <a:srgbClr val="FF0000"/>
                </a:solidFill>
                <a:latin typeface="Times New Roman" pitchFamily="18" charset="0"/>
                <a:cs typeface="Times New Roman" pitchFamily="18" charset="0"/>
              </a:rPr>
              <a:t> </a:t>
            </a:r>
            <a:r>
              <a:rPr sz="2800" b="1" spc="-10" dirty="0">
                <a:latin typeface="Times New Roman" pitchFamily="18" charset="0"/>
                <a:cs typeface="Times New Roman" pitchFamily="18" charset="0"/>
              </a:rPr>
              <a:t>elements</a:t>
            </a:r>
            <a:r>
              <a:rPr sz="2800" b="1" spc="25" dirty="0">
                <a:latin typeface="Times New Roman" pitchFamily="18" charset="0"/>
                <a:cs typeface="Times New Roman" pitchFamily="18" charset="0"/>
              </a:rPr>
              <a:t> </a:t>
            </a:r>
            <a:r>
              <a:rPr sz="2800" b="1" spc="-20" dirty="0">
                <a:latin typeface="Times New Roman" pitchFamily="18" charset="0"/>
                <a:cs typeface="Times New Roman" pitchFamily="18" charset="0"/>
              </a:rPr>
              <a:t>are</a:t>
            </a:r>
            <a:r>
              <a:rPr sz="2800" b="1" spc="5" dirty="0">
                <a:latin typeface="Times New Roman" pitchFamily="18" charset="0"/>
                <a:cs typeface="Times New Roman" pitchFamily="18" charset="0"/>
              </a:rPr>
              <a:t> </a:t>
            </a:r>
            <a:r>
              <a:rPr sz="2800" b="1" spc="-10" dirty="0">
                <a:latin typeface="Times New Roman" pitchFamily="18" charset="0"/>
                <a:cs typeface="Times New Roman" pitchFamily="18" charset="0"/>
              </a:rPr>
              <a:t>Phosphorus(P),</a:t>
            </a:r>
            <a:r>
              <a:rPr sz="2800" b="1" spc="60" dirty="0">
                <a:latin typeface="Times New Roman" pitchFamily="18" charset="0"/>
                <a:cs typeface="Times New Roman" pitchFamily="18" charset="0"/>
              </a:rPr>
              <a:t> </a:t>
            </a:r>
            <a:r>
              <a:rPr sz="2800" b="1" spc="-10" dirty="0">
                <a:latin typeface="Times New Roman" pitchFamily="18" charset="0"/>
                <a:cs typeface="Times New Roman" pitchFamily="18" charset="0"/>
              </a:rPr>
              <a:t>Arsenic(As), </a:t>
            </a:r>
            <a:r>
              <a:rPr sz="2800" b="1" spc="-615" dirty="0">
                <a:latin typeface="Times New Roman" pitchFamily="18" charset="0"/>
                <a:cs typeface="Times New Roman" pitchFamily="18" charset="0"/>
              </a:rPr>
              <a:t> </a:t>
            </a:r>
            <a:r>
              <a:rPr sz="2800" b="1" spc="-15" dirty="0">
                <a:latin typeface="Times New Roman" pitchFamily="18" charset="0"/>
                <a:cs typeface="Times New Roman" pitchFamily="18" charset="0"/>
              </a:rPr>
              <a:t>Antimony(Sb)</a:t>
            </a:r>
            <a:r>
              <a:rPr sz="2800" b="1" spc="50" dirty="0">
                <a:latin typeface="Times New Roman" pitchFamily="18" charset="0"/>
                <a:cs typeface="Times New Roman" pitchFamily="18" charset="0"/>
              </a:rPr>
              <a:t> </a:t>
            </a:r>
            <a:r>
              <a:rPr sz="2800" b="1" spc="-20" dirty="0">
                <a:latin typeface="Times New Roman" pitchFamily="18" charset="0"/>
                <a:cs typeface="Times New Roman" pitchFamily="18" charset="0"/>
              </a:rPr>
              <a:t>forms</a:t>
            </a:r>
            <a:r>
              <a:rPr sz="2800" b="1" dirty="0">
                <a:latin typeface="Times New Roman" pitchFamily="18" charset="0"/>
                <a:cs typeface="Times New Roman" pitchFamily="18" charset="0"/>
              </a:rPr>
              <a:t> </a:t>
            </a:r>
            <a:r>
              <a:rPr sz="2800" b="1" spc="-30" dirty="0">
                <a:latin typeface="Times New Roman" pitchFamily="18" charset="0"/>
                <a:cs typeface="Times New Roman" pitchFamily="18" charset="0"/>
              </a:rPr>
              <a:t>N-Type</a:t>
            </a:r>
            <a:r>
              <a:rPr sz="2800" b="1" spc="35" dirty="0">
                <a:latin typeface="Times New Roman" pitchFamily="18" charset="0"/>
                <a:cs typeface="Times New Roman" pitchFamily="18" charset="0"/>
              </a:rPr>
              <a:t> </a:t>
            </a:r>
            <a:r>
              <a:rPr sz="2800" b="1" spc="-15" dirty="0">
                <a:latin typeface="Times New Roman" pitchFamily="18" charset="0"/>
                <a:cs typeface="Times New Roman" pitchFamily="18" charset="0"/>
              </a:rPr>
              <a:t>Semiconductors</a:t>
            </a:r>
            <a:endParaRPr sz="2800" b="1">
              <a:latin typeface="Times New Roman" pitchFamily="18" charset="0"/>
              <a:cs typeface="Times New Roman"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10" y="990600"/>
            <a:ext cx="5544301" cy="5181978"/>
          </a:xfrm>
          <a:prstGeom prst="rect">
            <a:avLst/>
          </a:prstGeom>
        </p:spPr>
      </p:pic>
      <p:sp>
        <p:nvSpPr>
          <p:cNvPr id="3" name="object 3"/>
          <p:cNvSpPr txBox="1">
            <a:spLocks noGrp="1"/>
          </p:cNvSpPr>
          <p:nvPr>
            <p:ph type="title"/>
          </p:nvPr>
        </p:nvSpPr>
        <p:spPr>
          <a:xfrm>
            <a:off x="1357290" y="214290"/>
            <a:ext cx="6398260"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 </a:t>
            </a:r>
            <a:r>
              <a:rPr sz="3600" b="1" spc="-10" dirty="0">
                <a:solidFill>
                  <a:srgbClr val="C00000"/>
                </a:solidFill>
              </a:rPr>
              <a:t>Series Inductor </a:t>
            </a:r>
            <a:r>
              <a:rPr sz="3600" b="1" spc="-15" dirty="0">
                <a:solidFill>
                  <a:srgbClr val="C00000"/>
                </a:solidFill>
              </a:rPr>
              <a:t>Filter</a:t>
            </a:r>
          </a:p>
        </p:txBody>
      </p:sp>
      <p:sp>
        <p:nvSpPr>
          <p:cNvPr id="4" name="object 4"/>
          <p:cNvSpPr txBox="1"/>
          <p:nvPr/>
        </p:nvSpPr>
        <p:spPr>
          <a:xfrm>
            <a:off x="5566028" y="1311909"/>
            <a:ext cx="3414395" cy="4822474"/>
          </a:xfrm>
          <a:prstGeom prst="rect">
            <a:avLst/>
          </a:prstGeom>
        </p:spPr>
        <p:txBody>
          <a:bodyPr vert="horz" wrap="square" lIns="0" tIns="13335" rIns="0" bIns="0" rtlCol="0">
            <a:spAutoFit/>
          </a:bodyPr>
          <a:lstStyle/>
          <a:p>
            <a:pPr marL="355600" marR="58419" indent="-342900">
              <a:lnSpc>
                <a:spcPct val="100000"/>
              </a:lnSpc>
              <a:spcBef>
                <a:spcPts val="105"/>
              </a:spcBef>
              <a:buFont typeface="Arial MT"/>
              <a:buChar char="•"/>
              <a:tabLst>
                <a:tab pos="354965" algn="l"/>
                <a:tab pos="355600" algn="l"/>
              </a:tabLst>
            </a:pPr>
            <a:r>
              <a:rPr sz="2000" b="1" spc="-5" dirty="0">
                <a:solidFill>
                  <a:srgbClr val="006FC0"/>
                </a:solidFill>
                <a:latin typeface="Calibri"/>
                <a:cs typeface="Calibri"/>
              </a:rPr>
              <a:t>Inductor </a:t>
            </a:r>
            <a:r>
              <a:rPr sz="2000" b="1" spc="-5" dirty="0">
                <a:latin typeface="Calibri"/>
                <a:cs typeface="Calibri"/>
              </a:rPr>
              <a:t>has </a:t>
            </a:r>
            <a:r>
              <a:rPr sz="2000" b="1" dirty="0">
                <a:latin typeface="Calibri"/>
                <a:cs typeface="Calibri"/>
              </a:rPr>
              <a:t>a </a:t>
            </a:r>
            <a:r>
              <a:rPr sz="2000" b="1" spc="-10" dirty="0">
                <a:latin typeface="Calibri"/>
                <a:cs typeface="Calibri"/>
              </a:rPr>
              <a:t>property </a:t>
            </a:r>
            <a:r>
              <a:rPr sz="2000" b="1" spc="-5" dirty="0">
                <a:latin typeface="Calibri"/>
                <a:cs typeface="Calibri"/>
              </a:rPr>
              <a:t>of </a:t>
            </a:r>
            <a:r>
              <a:rPr sz="2000" b="1" dirty="0">
                <a:latin typeface="Calibri"/>
                <a:cs typeface="Calibri"/>
              </a:rPr>
              <a:t> </a:t>
            </a:r>
            <a:r>
              <a:rPr sz="2000" b="1" spc="-5" dirty="0">
                <a:latin typeface="Calibri"/>
                <a:cs typeface="Calibri"/>
              </a:rPr>
              <a:t>opposing </a:t>
            </a:r>
            <a:r>
              <a:rPr sz="2000" b="1" dirty="0">
                <a:latin typeface="Calibri"/>
                <a:cs typeface="Calibri"/>
              </a:rPr>
              <a:t>the change in </a:t>
            </a:r>
            <a:r>
              <a:rPr sz="2000" b="1" spc="5" dirty="0">
                <a:latin typeface="Calibri"/>
                <a:cs typeface="Calibri"/>
              </a:rPr>
              <a:t> </a:t>
            </a:r>
            <a:r>
              <a:rPr sz="2000" b="1" spc="-10" dirty="0">
                <a:latin typeface="Calibri"/>
                <a:cs typeface="Calibri"/>
              </a:rPr>
              <a:t>current </a:t>
            </a:r>
            <a:r>
              <a:rPr sz="2000" b="1" spc="-5" dirty="0">
                <a:latin typeface="Calibri"/>
                <a:cs typeface="Calibri"/>
              </a:rPr>
              <a:t>that</a:t>
            </a:r>
            <a:r>
              <a:rPr sz="2000" b="1" spc="-10" dirty="0">
                <a:latin typeface="Calibri"/>
                <a:cs typeface="Calibri"/>
              </a:rPr>
              <a:t> flows </a:t>
            </a:r>
            <a:r>
              <a:rPr sz="2000" b="1" spc="-5" dirty="0">
                <a:latin typeface="Calibri"/>
                <a:cs typeface="Calibri"/>
              </a:rPr>
              <a:t>through</a:t>
            </a:r>
            <a:r>
              <a:rPr sz="2000" b="1" spc="-30" dirty="0">
                <a:latin typeface="Calibri"/>
                <a:cs typeface="Calibri"/>
              </a:rPr>
              <a:t> </a:t>
            </a:r>
            <a:r>
              <a:rPr sz="2000" b="1" dirty="0">
                <a:latin typeface="Calibri"/>
                <a:cs typeface="Calibri"/>
              </a:rPr>
              <a:t>it.</a:t>
            </a:r>
            <a:endParaRPr sz="2000" b="1">
              <a:latin typeface="Calibri"/>
              <a:cs typeface="Calibri"/>
            </a:endParaRPr>
          </a:p>
          <a:p>
            <a:pPr marL="355600" marR="10160" indent="-342900">
              <a:lnSpc>
                <a:spcPct val="100000"/>
              </a:lnSpc>
              <a:spcBef>
                <a:spcPts val="480"/>
              </a:spcBef>
              <a:buFont typeface="Arial MT"/>
              <a:buChar char="•"/>
              <a:tabLst>
                <a:tab pos="354965" algn="l"/>
                <a:tab pos="355600" algn="l"/>
              </a:tabLst>
            </a:pPr>
            <a:r>
              <a:rPr sz="2000" b="1" dirty="0">
                <a:latin typeface="Calibri"/>
                <a:cs typeface="Calibri"/>
              </a:rPr>
              <a:t>When </a:t>
            </a:r>
            <a:r>
              <a:rPr sz="2000" b="1" spc="-5" dirty="0">
                <a:latin typeface="Calibri"/>
                <a:cs typeface="Calibri"/>
              </a:rPr>
              <a:t>there </a:t>
            </a:r>
            <a:r>
              <a:rPr sz="2000" b="1" spc="-10" dirty="0">
                <a:latin typeface="Calibri"/>
                <a:cs typeface="Calibri"/>
              </a:rPr>
              <a:t>occurs </a:t>
            </a:r>
            <a:r>
              <a:rPr sz="2000" b="1" dirty="0">
                <a:latin typeface="Calibri"/>
                <a:cs typeface="Calibri"/>
              </a:rPr>
              <a:t>a change </a:t>
            </a:r>
            <a:r>
              <a:rPr sz="2000" b="1" spc="5" dirty="0">
                <a:latin typeface="Calibri"/>
                <a:cs typeface="Calibri"/>
              </a:rPr>
              <a:t> </a:t>
            </a:r>
            <a:r>
              <a:rPr sz="2000" b="1" dirty="0">
                <a:latin typeface="Calibri"/>
                <a:cs typeface="Calibri"/>
              </a:rPr>
              <a:t>in </a:t>
            </a:r>
            <a:r>
              <a:rPr sz="2000" b="1" spc="-10" dirty="0">
                <a:latin typeface="Calibri"/>
                <a:cs typeface="Calibri"/>
              </a:rPr>
              <a:t>current </a:t>
            </a:r>
            <a:r>
              <a:rPr sz="2000" b="1" dirty="0">
                <a:latin typeface="Calibri"/>
                <a:cs typeface="Calibri"/>
              </a:rPr>
              <a:t>, </a:t>
            </a:r>
            <a:r>
              <a:rPr sz="2000" b="1" dirty="0">
                <a:solidFill>
                  <a:srgbClr val="006FC0"/>
                </a:solidFill>
                <a:latin typeface="Calibri"/>
                <a:cs typeface="Calibri"/>
              </a:rPr>
              <a:t>a back </a:t>
            </a:r>
            <a:r>
              <a:rPr sz="2000" b="1" spc="-5" dirty="0">
                <a:solidFill>
                  <a:srgbClr val="006FC0"/>
                </a:solidFill>
                <a:latin typeface="Calibri"/>
                <a:cs typeface="Calibri"/>
              </a:rPr>
              <a:t>emf will </a:t>
            </a:r>
            <a:r>
              <a:rPr sz="2000" b="1" dirty="0">
                <a:solidFill>
                  <a:srgbClr val="006FC0"/>
                </a:solidFill>
                <a:latin typeface="Calibri"/>
                <a:cs typeface="Calibri"/>
              </a:rPr>
              <a:t>be </a:t>
            </a:r>
            <a:r>
              <a:rPr sz="2000" b="1" spc="-440" dirty="0">
                <a:solidFill>
                  <a:srgbClr val="006FC0"/>
                </a:solidFill>
                <a:latin typeface="Calibri"/>
                <a:cs typeface="Calibri"/>
              </a:rPr>
              <a:t> </a:t>
            </a:r>
            <a:r>
              <a:rPr sz="2000" b="1" dirty="0">
                <a:solidFill>
                  <a:srgbClr val="006FC0"/>
                </a:solidFill>
                <a:latin typeface="Calibri"/>
                <a:cs typeface="Calibri"/>
              </a:rPr>
              <a:t>induced</a:t>
            </a:r>
            <a:r>
              <a:rPr sz="2000" b="1" spc="-25" dirty="0">
                <a:solidFill>
                  <a:srgbClr val="006FC0"/>
                </a:solidFill>
                <a:latin typeface="Calibri"/>
                <a:cs typeface="Calibri"/>
              </a:rPr>
              <a:t> </a:t>
            </a:r>
            <a:r>
              <a:rPr sz="2000" b="1" dirty="0">
                <a:latin typeface="Calibri"/>
                <a:cs typeface="Calibri"/>
              </a:rPr>
              <a:t>in the</a:t>
            </a:r>
            <a:r>
              <a:rPr sz="2000" b="1" spc="-15" dirty="0">
                <a:latin typeface="Calibri"/>
                <a:cs typeface="Calibri"/>
              </a:rPr>
              <a:t> </a:t>
            </a:r>
            <a:r>
              <a:rPr sz="2000" b="1" spc="-5" dirty="0">
                <a:latin typeface="Calibri"/>
                <a:cs typeface="Calibri"/>
              </a:rPr>
              <a:t>Inductor</a:t>
            </a:r>
            <a:endParaRPr sz="2000" b="1">
              <a:latin typeface="Calibri"/>
              <a:cs typeface="Calibri"/>
            </a:endParaRPr>
          </a:p>
          <a:p>
            <a:pPr marL="355600" marR="45720" indent="-342900">
              <a:lnSpc>
                <a:spcPct val="100000"/>
              </a:lnSpc>
              <a:spcBef>
                <a:spcPts val="480"/>
              </a:spcBef>
              <a:buFont typeface="Arial MT"/>
              <a:buChar char="•"/>
              <a:tabLst>
                <a:tab pos="354965" algn="l"/>
                <a:tab pos="355600" algn="l"/>
              </a:tabLst>
            </a:pPr>
            <a:r>
              <a:rPr sz="2000" b="1" spc="-5" dirty="0">
                <a:latin typeface="Calibri"/>
                <a:cs typeface="Calibri"/>
              </a:rPr>
              <a:t>Thus </a:t>
            </a:r>
            <a:r>
              <a:rPr sz="2000" b="1" dirty="0">
                <a:latin typeface="Calibri"/>
                <a:cs typeface="Calibri"/>
              </a:rPr>
              <a:t>this </a:t>
            </a:r>
            <a:r>
              <a:rPr sz="2000" b="1" dirty="0">
                <a:solidFill>
                  <a:srgbClr val="006FC0"/>
                </a:solidFill>
                <a:latin typeface="Calibri"/>
                <a:cs typeface="Calibri"/>
              </a:rPr>
              <a:t>back </a:t>
            </a:r>
            <a:r>
              <a:rPr sz="2000" b="1" spc="-5" dirty="0">
                <a:solidFill>
                  <a:srgbClr val="006FC0"/>
                </a:solidFill>
                <a:latin typeface="Calibri"/>
                <a:cs typeface="Calibri"/>
              </a:rPr>
              <a:t>emf </a:t>
            </a:r>
            <a:r>
              <a:rPr sz="2000" b="1" spc="-15" dirty="0">
                <a:solidFill>
                  <a:srgbClr val="006FC0"/>
                </a:solidFill>
                <a:latin typeface="Calibri"/>
                <a:cs typeface="Calibri"/>
              </a:rPr>
              <a:t>prevents </a:t>
            </a:r>
            <a:r>
              <a:rPr sz="2000" b="1" spc="-10" dirty="0">
                <a:solidFill>
                  <a:srgbClr val="006FC0"/>
                </a:solidFill>
                <a:latin typeface="Calibri"/>
                <a:cs typeface="Calibri"/>
              </a:rPr>
              <a:t> </a:t>
            </a:r>
            <a:r>
              <a:rPr sz="2000" b="1" dirty="0">
                <a:solidFill>
                  <a:srgbClr val="006FC0"/>
                </a:solidFill>
                <a:latin typeface="Calibri"/>
                <a:cs typeface="Calibri"/>
              </a:rPr>
              <a:t>the </a:t>
            </a:r>
            <a:r>
              <a:rPr sz="2000" b="1" spc="-10" dirty="0">
                <a:solidFill>
                  <a:srgbClr val="006FC0"/>
                </a:solidFill>
                <a:latin typeface="Calibri"/>
                <a:cs typeface="Calibri"/>
              </a:rPr>
              <a:t>current </a:t>
            </a:r>
            <a:r>
              <a:rPr sz="2000" b="1" spc="-15" dirty="0">
                <a:solidFill>
                  <a:srgbClr val="006FC0"/>
                </a:solidFill>
                <a:latin typeface="Calibri"/>
                <a:cs typeface="Calibri"/>
              </a:rPr>
              <a:t>from </a:t>
            </a:r>
            <a:r>
              <a:rPr sz="2000" b="1" dirty="0">
                <a:solidFill>
                  <a:srgbClr val="006FC0"/>
                </a:solidFill>
                <a:latin typeface="Calibri"/>
                <a:cs typeface="Calibri"/>
              </a:rPr>
              <a:t>changing </a:t>
            </a:r>
            <a:r>
              <a:rPr sz="2000" b="1" dirty="0">
                <a:latin typeface="Calibri"/>
                <a:cs typeface="Calibri"/>
              </a:rPr>
              <a:t>its </a:t>
            </a:r>
            <a:r>
              <a:rPr sz="2000" b="1" spc="-440" dirty="0">
                <a:latin typeface="Calibri"/>
                <a:cs typeface="Calibri"/>
              </a:rPr>
              <a:t> </a:t>
            </a:r>
            <a:r>
              <a:rPr sz="2000" b="1" spc="-5" dirty="0">
                <a:latin typeface="Calibri"/>
                <a:cs typeface="Calibri"/>
              </a:rPr>
              <a:t>value.</a:t>
            </a:r>
            <a:endParaRPr sz="2000" b="1">
              <a:latin typeface="Calibri"/>
              <a:cs typeface="Calibri"/>
            </a:endParaRPr>
          </a:p>
          <a:p>
            <a:pPr marL="355600" marR="5080" indent="-342900">
              <a:lnSpc>
                <a:spcPct val="100000"/>
              </a:lnSpc>
              <a:spcBef>
                <a:spcPts val="480"/>
              </a:spcBef>
              <a:buFont typeface="Arial MT"/>
              <a:buChar char="•"/>
              <a:tabLst>
                <a:tab pos="354965" algn="l"/>
                <a:tab pos="355600" algn="l"/>
              </a:tabLst>
            </a:pPr>
            <a:r>
              <a:rPr sz="2000" b="1" spc="-5" dirty="0">
                <a:latin typeface="Calibri"/>
                <a:cs typeface="Calibri"/>
              </a:rPr>
              <a:t>Thus </a:t>
            </a:r>
            <a:r>
              <a:rPr sz="2000" b="1" dirty="0">
                <a:latin typeface="Calibri"/>
                <a:cs typeface="Calibri"/>
              </a:rPr>
              <a:t>all the </a:t>
            </a:r>
            <a:r>
              <a:rPr sz="2000" b="1" dirty="0">
                <a:solidFill>
                  <a:srgbClr val="6F2F9F"/>
                </a:solidFill>
                <a:latin typeface="Calibri"/>
                <a:cs typeface="Calibri"/>
              </a:rPr>
              <a:t>sudden changes </a:t>
            </a:r>
            <a:r>
              <a:rPr sz="2000" b="1" spc="5" dirty="0">
                <a:solidFill>
                  <a:srgbClr val="6F2F9F"/>
                </a:solidFill>
                <a:latin typeface="Calibri"/>
                <a:cs typeface="Calibri"/>
              </a:rPr>
              <a:t> </a:t>
            </a:r>
            <a:r>
              <a:rPr sz="2000" b="1" dirty="0">
                <a:solidFill>
                  <a:srgbClr val="6F2F9F"/>
                </a:solidFill>
                <a:latin typeface="Calibri"/>
                <a:cs typeface="Calibri"/>
              </a:rPr>
              <a:t>in </a:t>
            </a:r>
            <a:r>
              <a:rPr sz="2000" b="1" spc="-10" dirty="0">
                <a:solidFill>
                  <a:srgbClr val="6F2F9F"/>
                </a:solidFill>
                <a:latin typeface="Calibri"/>
                <a:cs typeface="Calibri"/>
              </a:rPr>
              <a:t>current </a:t>
            </a:r>
            <a:r>
              <a:rPr sz="2000" b="1" spc="-5" dirty="0">
                <a:solidFill>
                  <a:srgbClr val="6F2F9F"/>
                </a:solidFill>
                <a:latin typeface="Calibri"/>
                <a:cs typeface="Calibri"/>
              </a:rPr>
              <a:t>that </a:t>
            </a:r>
            <a:r>
              <a:rPr sz="2000" b="1" spc="-10" dirty="0">
                <a:solidFill>
                  <a:srgbClr val="6F2F9F"/>
                </a:solidFill>
                <a:latin typeface="Calibri"/>
                <a:cs typeface="Calibri"/>
              </a:rPr>
              <a:t>occurs </a:t>
            </a:r>
            <a:r>
              <a:rPr sz="2000" b="1" dirty="0">
                <a:solidFill>
                  <a:srgbClr val="6F2F9F"/>
                </a:solidFill>
                <a:latin typeface="Calibri"/>
                <a:cs typeface="Calibri"/>
              </a:rPr>
              <a:t>in the </a:t>
            </a:r>
            <a:r>
              <a:rPr sz="2000" b="1" spc="5" dirty="0">
                <a:solidFill>
                  <a:srgbClr val="6F2F9F"/>
                </a:solidFill>
                <a:latin typeface="Calibri"/>
                <a:cs typeface="Calibri"/>
              </a:rPr>
              <a:t> </a:t>
            </a:r>
            <a:r>
              <a:rPr sz="2000" b="1" spc="-5" dirty="0">
                <a:solidFill>
                  <a:srgbClr val="6F2F9F"/>
                </a:solidFill>
                <a:latin typeface="Calibri"/>
                <a:cs typeface="Calibri"/>
              </a:rPr>
              <a:t>circuit will </a:t>
            </a:r>
            <a:r>
              <a:rPr sz="2000" b="1" dirty="0">
                <a:solidFill>
                  <a:srgbClr val="6F2F9F"/>
                </a:solidFill>
                <a:latin typeface="Calibri"/>
                <a:cs typeface="Calibri"/>
              </a:rPr>
              <a:t>be smoothened </a:t>
            </a:r>
            <a:r>
              <a:rPr sz="2000" b="1" spc="-5" dirty="0">
                <a:solidFill>
                  <a:srgbClr val="6F2F9F"/>
                </a:solidFill>
                <a:latin typeface="Calibri"/>
                <a:cs typeface="Calibri"/>
              </a:rPr>
              <a:t>by </a:t>
            </a:r>
            <a:r>
              <a:rPr sz="2000" b="1" spc="-440" dirty="0">
                <a:solidFill>
                  <a:srgbClr val="6F2F9F"/>
                </a:solidFill>
                <a:latin typeface="Calibri"/>
                <a:cs typeface="Calibri"/>
              </a:rPr>
              <a:t> </a:t>
            </a:r>
            <a:r>
              <a:rPr sz="2000" b="1" spc="-5" dirty="0">
                <a:solidFill>
                  <a:srgbClr val="6F2F9F"/>
                </a:solidFill>
                <a:latin typeface="Calibri"/>
                <a:cs typeface="Calibri"/>
              </a:rPr>
              <a:t>placing </a:t>
            </a:r>
            <a:r>
              <a:rPr sz="2000" b="1" dirty="0">
                <a:solidFill>
                  <a:srgbClr val="6F2F9F"/>
                </a:solidFill>
                <a:latin typeface="Calibri"/>
                <a:cs typeface="Calibri"/>
              </a:rPr>
              <a:t>an </a:t>
            </a:r>
            <a:r>
              <a:rPr sz="2000" b="1" spc="-5" dirty="0">
                <a:solidFill>
                  <a:srgbClr val="6F2F9F"/>
                </a:solidFill>
                <a:latin typeface="Calibri"/>
                <a:cs typeface="Calibri"/>
              </a:rPr>
              <a:t>inductor </a:t>
            </a:r>
            <a:r>
              <a:rPr sz="2000" b="1" dirty="0">
                <a:latin typeface="Calibri"/>
                <a:cs typeface="Calibri"/>
              </a:rPr>
              <a:t>in the </a:t>
            </a:r>
            <a:r>
              <a:rPr sz="2000" b="1" spc="5" dirty="0">
                <a:latin typeface="Calibri"/>
                <a:cs typeface="Calibri"/>
              </a:rPr>
              <a:t> </a:t>
            </a:r>
            <a:r>
              <a:rPr sz="2000" b="1" spc="-5" dirty="0">
                <a:latin typeface="Calibri"/>
                <a:cs typeface="Calibri"/>
              </a:rPr>
              <a:t>circuit</a:t>
            </a:r>
            <a:endParaRPr sz="2000" b="1">
              <a:latin typeface="Calibri"/>
              <a:cs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76755" y="1036270"/>
            <a:ext cx="3124199" cy="2246425"/>
          </a:xfrm>
          <a:prstGeom prst="rect">
            <a:avLst/>
          </a:prstGeom>
        </p:spPr>
      </p:pic>
      <p:sp>
        <p:nvSpPr>
          <p:cNvPr id="3" name="object 3"/>
          <p:cNvSpPr txBox="1">
            <a:spLocks noGrp="1"/>
          </p:cNvSpPr>
          <p:nvPr>
            <p:ph type="title"/>
          </p:nvPr>
        </p:nvSpPr>
        <p:spPr>
          <a:xfrm>
            <a:off x="214282" y="285728"/>
            <a:ext cx="8608060"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 </a:t>
            </a:r>
            <a:r>
              <a:rPr sz="3600" b="1" spc="-10" dirty="0">
                <a:solidFill>
                  <a:srgbClr val="C00000"/>
                </a:solidFill>
              </a:rPr>
              <a:t>Series Inductor </a:t>
            </a:r>
            <a:r>
              <a:rPr sz="3600" b="1" spc="-15" dirty="0">
                <a:solidFill>
                  <a:srgbClr val="C00000"/>
                </a:solidFill>
              </a:rPr>
              <a:t>Filter</a:t>
            </a:r>
          </a:p>
        </p:txBody>
      </p:sp>
      <p:sp>
        <p:nvSpPr>
          <p:cNvPr id="4" name="object 4"/>
          <p:cNvSpPr txBox="1"/>
          <p:nvPr/>
        </p:nvSpPr>
        <p:spPr>
          <a:xfrm>
            <a:off x="5286380" y="1232132"/>
            <a:ext cx="3709918" cy="4895571"/>
          </a:xfrm>
          <a:prstGeom prst="rect">
            <a:avLst/>
          </a:prstGeom>
        </p:spPr>
        <p:txBody>
          <a:bodyPr vert="horz" wrap="square" lIns="0" tIns="52705" rIns="0" bIns="0" rtlCol="0">
            <a:spAutoFit/>
          </a:bodyPr>
          <a:lstStyle/>
          <a:p>
            <a:pPr marL="88900">
              <a:lnSpc>
                <a:spcPct val="100000"/>
              </a:lnSpc>
              <a:spcBef>
                <a:spcPts val="415"/>
              </a:spcBef>
            </a:pPr>
            <a:r>
              <a:rPr sz="2400" b="1" spc="-5" dirty="0">
                <a:solidFill>
                  <a:srgbClr val="FF0000"/>
                </a:solidFill>
                <a:latin typeface="Calibri"/>
                <a:cs typeface="Calibri"/>
              </a:rPr>
              <a:t>Inductor</a:t>
            </a:r>
            <a:endParaRPr sz="2400" b="1">
              <a:latin typeface="Calibri"/>
              <a:cs typeface="Calibri"/>
            </a:endParaRPr>
          </a:p>
          <a:p>
            <a:pPr marL="431800" indent="-342900">
              <a:lnSpc>
                <a:spcPct val="100000"/>
              </a:lnSpc>
              <a:spcBef>
                <a:spcPts val="270"/>
              </a:spcBef>
              <a:buFont typeface="Arial MT"/>
              <a:buChar char="•"/>
              <a:tabLst>
                <a:tab pos="431165" algn="l"/>
                <a:tab pos="431800" algn="l"/>
              </a:tabLst>
            </a:pPr>
            <a:r>
              <a:rPr sz="2000" b="1" spc="-10" dirty="0">
                <a:latin typeface="Calibri"/>
                <a:cs typeface="Calibri"/>
              </a:rPr>
              <a:t>Passes</a:t>
            </a:r>
            <a:r>
              <a:rPr sz="2000" b="1" spc="10" dirty="0">
                <a:latin typeface="Calibri"/>
                <a:cs typeface="Calibri"/>
              </a:rPr>
              <a:t> </a:t>
            </a:r>
            <a:r>
              <a:rPr sz="2000" b="1" spc="-5" dirty="0">
                <a:latin typeface="Calibri"/>
                <a:cs typeface="Calibri"/>
              </a:rPr>
              <a:t>low</a:t>
            </a:r>
            <a:r>
              <a:rPr sz="2000" b="1" spc="-35" dirty="0">
                <a:latin typeface="Calibri"/>
                <a:cs typeface="Calibri"/>
              </a:rPr>
              <a:t> </a:t>
            </a:r>
            <a:r>
              <a:rPr sz="2000" b="1" spc="-5" dirty="0">
                <a:latin typeface="Calibri"/>
                <a:cs typeface="Calibri"/>
              </a:rPr>
              <a:t>frequency</a:t>
            </a:r>
            <a:r>
              <a:rPr sz="2000" b="1" spc="-35" dirty="0">
                <a:latin typeface="Calibri"/>
                <a:cs typeface="Calibri"/>
              </a:rPr>
              <a:t> </a:t>
            </a:r>
            <a:r>
              <a:rPr sz="2000" b="1" dirty="0">
                <a:latin typeface="Calibri"/>
                <a:cs typeface="Calibri"/>
              </a:rPr>
              <a:t>signals</a:t>
            </a:r>
            <a:endParaRPr sz="2000" b="1">
              <a:latin typeface="Calibri"/>
              <a:cs typeface="Calibri"/>
            </a:endParaRPr>
          </a:p>
          <a:p>
            <a:pPr marL="431800" indent="-342900">
              <a:lnSpc>
                <a:spcPct val="100000"/>
              </a:lnSpc>
              <a:spcBef>
                <a:spcPts val="240"/>
              </a:spcBef>
              <a:buFont typeface="Arial MT"/>
              <a:buChar char="•"/>
              <a:tabLst>
                <a:tab pos="431165" algn="l"/>
                <a:tab pos="431800" algn="l"/>
              </a:tabLst>
            </a:pPr>
            <a:r>
              <a:rPr sz="2000" b="1" spc="-5" dirty="0">
                <a:latin typeface="Calibri"/>
                <a:cs typeface="Calibri"/>
              </a:rPr>
              <a:t>Blocks high</a:t>
            </a:r>
            <a:r>
              <a:rPr sz="2000" b="1" spc="-25" dirty="0">
                <a:latin typeface="Calibri"/>
                <a:cs typeface="Calibri"/>
              </a:rPr>
              <a:t> </a:t>
            </a:r>
            <a:r>
              <a:rPr sz="2000" b="1" spc="-5" dirty="0">
                <a:latin typeface="Calibri"/>
                <a:cs typeface="Calibri"/>
              </a:rPr>
              <a:t>frequency</a:t>
            </a:r>
            <a:r>
              <a:rPr sz="2000" b="1" spc="-15" dirty="0">
                <a:latin typeface="Calibri"/>
                <a:cs typeface="Calibri"/>
              </a:rPr>
              <a:t> </a:t>
            </a:r>
            <a:r>
              <a:rPr sz="2000" b="1" spc="-5" dirty="0">
                <a:latin typeface="Calibri"/>
                <a:cs typeface="Calibri"/>
              </a:rPr>
              <a:t>signals</a:t>
            </a:r>
            <a:endParaRPr sz="2000" b="1">
              <a:latin typeface="Calibri"/>
              <a:cs typeface="Calibri"/>
            </a:endParaRPr>
          </a:p>
          <a:p>
            <a:pPr marL="431800" indent="-342900">
              <a:lnSpc>
                <a:spcPct val="100000"/>
              </a:lnSpc>
              <a:spcBef>
                <a:spcPts val="495"/>
              </a:spcBef>
              <a:buFont typeface="Arial MT"/>
              <a:buChar char="•"/>
              <a:tabLst>
                <a:tab pos="431165" algn="l"/>
                <a:tab pos="431800" algn="l"/>
              </a:tabLst>
            </a:pPr>
            <a:r>
              <a:rPr sz="2000" b="1" spc="-30" dirty="0">
                <a:latin typeface="Cambria Math"/>
                <a:cs typeface="Cambria Math"/>
              </a:rPr>
              <a:t>𝑋</a:t>
            </a:r>
            <a:r>
              <a:rPr sz="2175" b="1" spc="-44" baseline="-15325" dirty="0">
                <a:latin typeface="Cambria Math"/>
                <a:cs typeface="Cambria Math"/>
              </a:rPr>
              <a:t>𝐿</a:t>
            </a:r>
            <a:r>
              <a:rPr sz="2175" b="1" spc="60" baseline="-15325" dirty="0">
                <a:latin typeface="Cambria Math"/>
                <a:cs typeface="Cambria Math"/>
              </a:rPr>
              <a:t> </a:t>
            </a:r>
            <a:r>
              <a:rPr sz="2000" b="1" dirty="0">
                <a:latin typeface="Cambria Math"/>
                <a:cs typeface="Cambria Math"/>
              </a:rPr>
              <a:t>=</a:t>
            </a:r>
            <a:r>
              <a:rPr sz="2000" b="1" spc="95" dirty="0">
                <a:latin typeface="Cambria Math"/>
                <a:cs typeface="Cambria Math"/>
              </a:rPr>
              <a:t> </a:t>
            </a:r>
            <a:r>
              <a:rPr sz="2000" b="1" dirty="0">
                <a:latin typeface="Cambria Math"/>
                <a:cs typeface="Cambria Math"/>
              </a:rPr>
              <a:t>𝜔𝐿</a:t>
            </a:r>
            <a:r>
              <a:rPr sz="2000" b="1" spc="135" dirty="0">
                <a:latin typeface="Cambria Math"/>
                <a:cs typeface="Cambria Math"/>
              </a:rPr>
              <a:t> </a:t>
            </a:r>
            <a:r>
              <a:rPr sz="2000" b="1" dirty="0">
                <a:latin typeface="Cambria Math"/>
                <a:cs typeface="Cambria Math"/>
              </a:rPr>
              <a:t>=</a:t>
            </a:r>
            <a:r>
              <a:rPr sz="2000" b="1" spc="114" dirty="0">
                <a:latin typeface="Cambria Math"/>
                <a:cs typeface="Cambria Math"/>
              </a:rPr>
              <a:t> </a:t>
            </a:r>
            <a:r>
              <a:rPr sz="2000" b="1" spc="-5" dirty="0">
                <a:latin typeface="Cambria Math"/>
                <a:cs typeface="Cambria Math"/>
              </a:rPr>
              <a:t>2𝜋𝑓𝐿</a:t>
            </a:r>
            <a:endParaRPr sz="2000" b="1">
              <a:latin typeface="Cambria Math"/>
              <a:cs typeface="Cambria Math"/>
            </a:endParaRPr>
          </a:p>
          <a:p>
            <a:pPr>
              <a:lnSpc>
                <a:spcPct val="100000"/>
              </a:lnSpc>
              <a:spcBef>
                <a:spcPts val="50"/>
              </a:spcBef>
              <a:buFont typeface="Arial MT"/>
              <a:buChar char="•"/>
            </a:pPr>
            <a:endParaRPr sz="2400" b="1">
              <a:latin typeface="Cambria Math"/>
              <a:cs typeface="Cambria Math"/>
            </a:endParaRPr>
          </a:p>
          <a:p>
            <a:pPr marL="431800" indent="-342900">
              <a:lnSpc>
                <a:spcPts val="2285"/>
              </a:lnSpc>
              <a:buFont typeface="Arial MT"/>
              <a:buChar char="•"/>
              <a:tabLst>
                <a:tab pos="431165" algn="l"/>
                <a:tab pos="431800" algn="l"/>
              </a:tabLst>
            </a:pPr>
            <a:r>
              <a:rPr sz="2000" b="1" spc="-5" dirty="0">
                <a:latin typeface="Calibri"/>
                <a:cs typeface="Calibri"/>
              </a:rPr>
              <a:t>what</a:t>
            </a:r>
            <a:r>
              <a:rPr sz="2000" b="1" spc="-10" dirty="0">
                <a:latin typeface="Calibri"/>
                <a:cs typeface="Calibri"/>
              </a:rPr>
              <a:t> </a:t>
            </a:r>
            <a:r>
              <a:rPr sz="2000" b="1" spc="-5" dirty="0">
                <a:latin typeface="Calibri"/>
                <a:cs typeface="Calibri"/>
              </a:rPr>
              <a:t>will happen</a:t>
            </a:r>
            <a:r>
              <a:rPr sz="2000" b="1" spc="-30" dirty="0">
                <a:latin typeface="Calibri"/>
                <a:cs typeface="Calibri"/>
              </a:rPr>
              <a:t> </a:t>
            </a:r>
            <a:r>
              <a:rPr sz="2000" b="1" dirty="0">
                <a:latin typeface="Calibri"/>
                <a:cs typeface="Calibri"/>
              </a:rPr>
              <a:t>if</a:t>
            </a:r>
            <a:r>
              <a:rPr sz="2000" b="1" spc="-10" dirty="0">
                <a:latin typeface="Calibri"/>
                <a:cs typeface="Calibri"/>
              </a:rPr>
              <a:t> </a:t>
            </a:r>
            <a:r>
              <a:rPr sz="2000" b="1" dirty="0">
                <a:latin typeface="Calibri"/>
                <a:cs typeface="Calibri"/>
              </a:rPr>
              <a:t>a</a:t>
            </a:r>
            <a:r>
              <a:rPr sz="2000" b="1" spc="-20" dirty="0">
                <a:latin typeface="Calibri"/>
                <a:cs typeface="Calibri"/>
              </a:rPr>
              <a:t> </a:t>
            </a:r>
            <a:r>
              <a:rPr sz="2000" b="1" spc="-5" dirty="0">
                <a:latin typeface="Calibri"/>
                <a:cs typeface="Calibri"/>
              </a:rPr>
              <a:t>dc</a:t>
            </a:r>
            <a:endParaRPr sz="2000" b="1">
              <a:latin typeface="Calibri"/>
              <a:cs typeface="Calibri"/>
            </a:endParaRPr>
          </a:p>
          <a:p>
            <a:pPr marL="431800">
              <a:lnSpc>
                <a:spcPts val="2285"/>
              </a:lnSpc>
            </a:pPr>
            <a:r>
              <a:rPr sz="2000" b="1" spc="-5" dirty="0">
                <a:latin typeface="Calibri"/>
                <a:cs typeface="Calibri"/>
              </a:rPr>
              <a:t>signal </a:t>
            </a:r>
            <a:r>
              <a:rPr sz="2000" b="1" dirty="0">
                <a:latin typeface="Calibri"/>
                <a:cs typeface="Calibri"/>
              </a:rPr>
              <a:t>is</a:t>
            </a:r>
            <a:r>
              <a:rPr sz="2000" b="1" spc="5" dirty="0">
                <a:latin typeface="Calibri"/>
                <a:cs typeface="Calibri"/>
              </a:rPr>
              <a:t> </a:t>
            </a:r>
            <a:r>
              <a:rPr sz="2000" b="1" spc="-10" dirty="0">
                <a:latin typeface="Calibri"/>
                <a:cs typeface="Calibri"/>
              </a:rPr>
              <a:t>provided </a:t>
            </a:r>
            <a:r>
              <a:rPr sz="2000" b="1" spc="-5" dirty="0">
                <a:latin typeface="Calibri"/>
                <a:cs typeface="Calibri"/>
              </a:rPr>
              <a:t>i.e. </a:t>
            </a:r>
            <a:r>
              <a:rPr sz="2000" b="1" dirty="0">
                <a:latin typeface="Cambria Math"/>
                <a:cs typeface="Cambria Math"/>
              </a:rPr>
              <a:t>𝑓</a:t>
            </a:r>
            <a:r>
              <a:rPr sz="2000" b="1" spc="165" dirty="0">
                <a:latin typeface="Cambria Math"/>
                <a:cs typeface="Cambria Math"/>
              </a:rPr>
              <a:t> </a:t>
            </a:r>
            <a:r>
              <a:rPr sz="2000" b="1" dirty="0">
                <a:latin typeface="Cambria Math"/>
                <a:cs typeface="Cambria Math"/>
              </a:rPr>
              <a:t>=</a:t>
            </a:r>
            <a:r>
              <a:rPr sz="2000" b="1" spc="110" dirty="0">
                <a:latin typeface="Cambria Math"/>
                <a:cs typeface="Cambria Math"/>
              </a:rPr>
              <a:t> </a:t>
            </a:r>
            <a:r>
              <a:rPr sz="2000" b="1" dirty="0">
                <a:latin typeface="Cambria Math"/>
                <a:cs typeface="Cambria Math"/>
              </a:rPr>
              <a:t>0.</a:t>
            </a:r>
            <a:endParaRPr sz="2000" b="1">
              <a:latin typeface="Cambria Math"/>
              <a:cs typeface="Cambria Math"/>
            </a:endParaRPr>
          </a:p>
          <a:p>
            <a:pPr marL="431800" marR="269240" indent="-342900">
              <a:lnSpc>
                <a:spcPts val="2170"/>
              </a:lnSpc>
              <a:spcBef>
                <a:spcPts val="495"/>
              </a:spcBef>
              <a:buFont typeface="Arial MT"/>
              <a:buChar char="•"/>
              <a:tabLst>
                <a:tab pos="431165" algn="l"/>
                <a:tab pos="431800" algn="l"/>
              </a:tabLst>
            </a:pPr>
            <a:r>
              <a:rPr sz="2000" b="1" dirty="0">
                <a:latin typeface="Calibri"/>
                <a:cs typeface="Calibri"/>
              </a:rPr>
              <a:t>It</a:t>
            </a:r>
            <a:r>
              <a:rPr sz="2000" b="1" spc="-25" dirty="0">
                <a:latin typeface="Calibri"/>
                <a:cs typeface="Calibri"/>
              </a:rPr>
              <a:t> </a:t>
            </a:r>
            <a:r>
              <a:rPr sz="2000" b="1" dirty="0">
                <a:latin typeface="Calibri"/>
                <a:cs typeface="Calibri"/>
              </a:rPr>
              <a:t>means </a:t>
            </a:r>
            <a:r>
              <a:rPr sz="2000" b="1" spc="-5" dirty="0">
                <a:latin typeface="Calibri"/>
                <a:cs typeface="Calibri"/>
              </a:rPr>
              <a:t>that</a:t>
            </a:r>
            <a:r>
              <a:rPr sz="2000" b="1" spc="-10" dirty="0">
                <a:latin typeface="Calibri"/>
                <a:cs typeface="Calibri"/>
              </a:rPr>
              <a:t> </a:t>
            </a:r>
            <a:r>
              <a:rPr sz="2000" b="1" dirty="0">
                <a:latin typeface="Calibri"/>
                <a:cs typeface="Calibri"/>
              </a:rPr>
              <a:t>the</a:t>
            </a:r>
            <a:r>
              <a:rPr sz="2000" b="1" spc="-10" dirty="0">
                <a:latin typeface="Calibri"/>
                <a:cs typeface="Calibri"/>
              </a:rPr>
              <a:t> reactants </a:t>
            </a:r>
            <a:r>
              <a:rPr sz="2000" b="1" spc="-440" dirty="0">
                <a:latin typeface="Calibri"/>
                <a:cs typeface="Calibri"/>
              </a:rPr>
              <a:t> </a:t>
            </a:r>
            <a:r>
              <a:rPr sz="2000" b="1" spc="-15" dirty="0">
                <a:latin typeface="Calibri"/>
                <a:cs typeface="Calibri"/>
              </a:rPr>
              <a:t>offered</a:t>
            </a:r>
            <a:r>
              <a:rPr sz="2000" b="1" spc="-5" dirty="0">
                <a:latin typeface="Calibri"/>
                <a:cs typeface="Calibri"/>
              </a:rPr>
              <a:t> </a:t>
            </a:r>
            <a:r>
              <a:rPr sz="2000" b="1" dirty="0">
                <a:latin typeface="Calibri"/>
                <a:cs typeface="Calibri"/>
              </a:rPr>
              <a:t>is</a:t>
            </a:r>
            <a:r>
              <a:rPr sz="2000" b="1" spc="-5" dirty="0">
                <a:latin typeface="Calibri"/>
                <a:cs typeface="Calibri"/>
              </a:rPr>
              <a:t> </a:t>
            </a:r>
            <a:r>
              <a:rPr sz="2000" b="1" dirty="0">
                <a:latin typeface="Calibri"/>
                <a:cs typeface="Calibri"/>
              </a:rPr>
              <a:t>0.</a:t>
            </a:r>
            <a:r>
              <a:rPr sz="2000" b="1" spc="-15" dirty="0">
                <a:latin typeface="Calibri"/>
                <a:cs typeface="Calibri"/>
              </a:rPr>
              <a:t> </a:t>
            </a:r>
            <a:r>
              <a:rPr sz="2000" b="1" spc="-30" dirty="0">
                <a:latin typeface="Cambria Math"/>
                <a:cs typeface="Cambria Math"/>
              </a:rPr>
              <a:t>𝑋</a:t>
            </a:r>
            <a:r>
              <a:rPr sz="2175" b="1" spc="-44" baseline="-15325" dirty="0">
                <a:latin typeface="Cambria Math"/>
                <a:cs typeface="Cambria Math"/>
              </a:rPr>
              <a:t>𝐿</a:t>
            </a:r>
            <a:r>
              <a:rPr sz="2175" b="1" spc="75" baseline="-15325" dirty="0">
                <a:latin typeface="Cambria Math"/>
                <a:cs typeface="Cambria Math"/>
              </a:rPr>
              <a:t> </a:t>
            </a:r>
            <a:r>
              <a:rPr sz="2000" b="1" dirty="0">
                <a:latin typeface="Cambria Math"/>
                <a:cs typeface="Cambria Math"/>
              </a:rPr>
              <a:t>=</a:t>
            </a:r>
            <a:r>
              <a:rPr sz="2000" b="1" spc="105" dirty="0">
                <a:latin typeface="Cambria Math"/>
                <a:cs typeface="Cambria Math"/>
              </a:rPr>
              <a:t> </a:t>
            </a:r>
            <a:r>
              <a:rPr sz="2000" b="1" dirty="0">
                <a:latin typeface="Cambria Math"/>
                <a:cs typeface="Cambria Math"/>
              </a:rPr>
              <a:t>0</a:t>
            </a:r>
            <a:endParaRPr sz="2000" b="1">
              <a:latin typeface="Cambria Math"/>
              <a:cs typeface="Cambria Math"/>
            </a:endParaRPr>
          </a:p>
          <a:p>
            <a:pPr marL="431800" marR="225425" indent="-342900">
              <a:lnSpc>
                <a:spcPts val="2160"/>
              </a:lnSpc>
              <a:spcBef>
                <a:spcPts val="470"/>
              </a:spcBef>
              <a:buFont typeface="Arial MT"/>
              <a:buChar char="•"/>
              <a:tabLst>
                <a:tab pos="431165" algn="l"/>
                <a:tab pos="431800" algn="l"/>
              </a:tabLst>
            </a:pPr>
            <a:r>
              <a:rPr sz="2000" b="1" spc="-10" dirty="0">
                <a:latin typeface="Calibri"/>
                <a:cs typeface="Calibri"/>
              </a:rPr>
              <a:t>That </a:t>
            </a:r>
            <a:r>
              <a:rPr sz="2000" b="1" dirty="0">
                <a:latin typeface="Calibri"/>
                <a:cs typeface="Calibri"/>
              </a:rPr>
              <a:t>means it </a:t>
            </a:r>
            <a:r>
              <a:rPr sz="2000" b="1" spc="-5" dirty="0">
                <a:latin typeface="Calibri"/>
                <a:cs typeface="Calibri"/>
              </a:rPr>
              <a:t>will smoothly </a:t>
            </a:r>
            <a:r>
              <a:rPr sz="2000" b="1" spc="-440" dirty="0">
                <a:latin typeface="Calibri"/>
                <a:cs typeface="Calibri"/>
              </a:rPr>
              <a:t> </a:t>
            </a:r>
            <a:r>
              <a:rPr sz="2000" b="1" spc="-5" dirty="0">
                <a:latin typeface="Calibri"/>
                <a:cs typeface="Calibri"/>
              </a:rPr>
              <a:t>pass </a:t>
            </a:r>
            <a:r>
              <a:rPr sz="2000" b="1" dirty="0">
                <a:latin typeface="Calibri"/>
                <a:cs typeface="Calibri"/>
              </a:rPr>
              <a:t>all the </a:t>
            </a:r>
            <a:r>
              <a:rPr sz="2000" b="1" spc="-5" dirty="0">
                <a:latin typeface="Calibri"/>
                <a:cs typeface="Calibri"/>
              </a:rPr>
              <a:t>low frequency </a:t>
            </a:r>
            <a:r>
              <a:rPr sz="2000" b="1" dirty="0">
                <a:latin typeface="Calibri"/>
                <a:cs typeface="Calibri"/>
              </a:rPr>
              <a:t> signals</a:t>
            </a:r>
            <a:r>
              <a:rPr sz="2000" b="1" spc="-5" dirty="0">
                <a:latin typeface="Calibri"/>
                <a:cs typeface="Calibri"/>
              </a:rPr>
              <a:t> or</a:t>
            </a:r>
            <a:r>
              <a:rPr sz="2000" b="1" spc="-20" dirty="0">
                <a:latin typeface="Calibri"/>
                <a:cs typeface="Calibri"/>
              </a:rPr>
              <a:t> </a:t>
            </a:r>
            <a:r>
              <a:rPr sz="2000" b="1" dirty="0">
                <a:latin typeface="Calibri"/>
                <a:cs typeface="Calibri"/>
              </a:rPr>
              <a:t>the</a:t>
            </a:r>
            <a:r>
              <a:rPr sz="2000" b="1" spc="-10" dirty="0">
                <a:latin typeface="Calibri"/>
                <a:cs typeface="Calibri"/>
              </a:rPr>
              <a:t> </a:t>
            </a:r>
            <a:r>
              <a:rPr sz="2000" b="1" dirty="0">
                <a:latin typeface="Calibri"/>
                <a:cs typeface="Calibri"/>
              </a:rPr>
              <a:t>DC</a:t>
            </a:r>
            <a:r>
              <a:rPr sz="2000" b="1" spc="-30" dirty="0">
                <a:latin typeface="Calibri"/>
                <a:cs typeface="Calibri"/>
              </a:rPr>
              <a:t> </a:t>
            </a:r>
            <a:r>
              <a:rPr sz="2000" b="1" dirty="0">
                <a:latin typeface="Calibri"/>
                <a:cs typeface="Calibri"/>
              </a:rPr>
              <a:t>signal.</a:t>
            </a:r>
            <a:endParaRPr sz="2000" b="1">
              <a:latin typeface="Calibri"/>
              <a:cs typeface="Calibri"/>
            </a:endParaRPr>
          </a:p>
          <a:p>
            <a:pPr marL="431800" marR="229235" indent="-342900" algn="just">
              <a:lnSpc>
                <a:spcPts val="2160"/>
              </a:lnSpc>
              <a:spcBef>
                <a:spcPts val="480"/>
              </a:spcBef>
              <a:buFont typeface="Arial MT"/>
              <a:buChar char="•"/>
              <a:tabLst>
                <a:tab pos="431800" algn="l"/>
              </a:tabLst>
            </a:pPr>
            <a:r>
              <a:rPr sz="2000" b="1" dirty="0">
                <a:latin typeface="Calibri"/>
                <a:cs typeface="Calibri"/>
              </a:rPr>
              <a:t>And </a:t>
            </a:r>
            <a:r>
              <a:rPr sz="2000" b="1" spc="-15" dirty="0">
                <a:latin typeface="Calibri"/>
                <a:cs typeface="Calibri"/>
              </a:rPr>
              <a:t>at </a:t>
            </a:r>
            <a:r>
              <a:rPr sz="2000" b="1" dirty="0">
                <a:latin typeface="Calibri"/>
                <a:cs typeface="Calibri"/>
              </a:rPr>
              <a:t>the </a:t>
            </a:r>
            <a:r>
              <a:rPr sz="2000" b="1" spc="-5" dirty="0">
                <a:latin typeface="Calibri"/>
                <a:cs typeface="Calibri"/>
              </a:rPr>
              <a:t>same time </a:t>
            </a:r>
            <a:r>
              <a:rPr sz="2000" b="1" dirty="0">
                <a:latin typeface="Calibri"/>
                <a:cs typeface="Calibri"/>
              </a:rPr>
              <a:t>it </a:t>
            </a:r>
            <a:r>
              <a:rPr sz="2000" b="1" spc="-5" dirty="0">
                <a:latin typeface="Calibri"/>
                <a:cs typeface="Calibri"/>
              </a:rPr>
              <a:t>will </a:t>
            </a:r>
            <a:r>
              <a:rPr sz="2000" b="1" spc="-440" dirty="0">
                <a:latin typeface="Calibri"/>
                <a:cs typeface="Calibri"/>
              </a:rPr>
              <a:t> </a:t>
            </a:r>
            <a:r>
              <a:rPr sz="2000" b="1" spc="-5" dirty="0">
                <a:latin typeface="Calibri"/>
                <a:cs typeface="Calibri"/>
              </a:rPr>
              <a:t>be blocking high frequency </a:t>
            </a:r>
            <a:r>
              <a:rPr sz="2000" b="1" dirty="0">
                <a:latin typeface="Calibri"/>
                <a:cs typeface="Calibri"/>
              </a:rPr>
              <a:t> </a:t>
            </a:r>
            <a:r>
              <a:rPr sz="2000" b="1" spc="-5" dirty="0">
                <a:latin typeface="Calibri"/>
                <a:cs typeface="Calibri"/>
              </a:rPr>
              <a:t>signals.</a:t>
            </a:r>
            <a:endParaRPr sz="2000" b="1">
              <a:latin typeface="Calibri"/>
              <a:cs typeface="Calibri"/>
            </a:endParaRPr>
          </a:p>
        </p:txBody>
      </p:sp>
      <p:pic>
        <p:nvPicPr>
          <p:cNvPr id="5" name="object 5"/>
          <p:cNvPicPr/>
          <p:nvPr/>
        </p:nvPicPr>
        <p:blipFill>
          <a:blip r:embed="rId3" cstate="print"/>
          <a:stretch>
            <a:fillRect/>
          </a:stretch>
        </p:blipFill>
        <p:spPr>
          <a:xfrm>
            <a:off x="512063" y="3407664"/>
            <a:ext cx="4681728" cy="1395984"/>
          </a:xfrm>
          <a:prstGeom prst="rect">
            <a:avLst/>
          </a:prstGeom>
        </p:spPr>
      </p:pic>
      <p:pic>
        <p:nvPicPr>
          <p:cNvPr id="6" name="object 6"/>
          <p:cNvPicPr/>
          <p:nvPr/>
        </p:nvPicPr>
        <p:blipFill>
          <a:blip r:embed="rId4" cstate="print"/>
          <a:stretch>
            <a:fillRect/>
          </a:stretch>
        </p:blipFill>
        <p:spPr>
          <a:xfrm>
            <a:off x="480059" y="5029200"/>
            <a:ext cx="4776216" cy="1447800"/>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00166" y="285728"/>
            <a:ext cx="6398260"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 </a:t>
            </a:r>
            <a:r>
              <a:rPr sz="3600" b="1" spc="-10" dirty="0">
                <a:solidFill>
                  <a:srgbClr val="C00000"/>
                </a:solidFill>
              </a:rPr>
              <a:t>Series Inductor </a:t>
            </a:r>
            <a:r>
              <a:rPr sz="3600" b="1" spc="-15" dirty="0">
                <a:solidFill>
                  <a:srgbClr val="C00000"/>
                </a:solidFill>
              </a:rPr>
              <a:t>Filter</a:t>
            </a:r>
          </a:p>
        </p:txBody>
      </p:sp>
      <p:sp>
        <p:nvSpPr>
          <p:cNvPr id="3" name="object 3"/>
          <p:cNvSpPr txBox="1"/>
          <p:nvPr/>
        </p:nvSpPr>
        <p:spPr>
          <a:xfrm>
            <a:off x="434340" y="1004061"/>
            <a:ext cx="8426450" cy="5645135"/>
          </a:xfrm>
          <a:prstGeom prst="rect">
            <a:avLst/>
          </a:prstGeom>
        </p:spPr>
        <p:txBody>
          <a:bodyPr vert="horz" wrap="square" lIns="0" tIns="12700" rIns="0" bIns="0" rtlCol="0">
            <a:spAutoFit/>
          </a:bodyPr>
          <a:lstStyle/>
          <a:p>
            <a:pPr marL="457200" marR="626110" indent="-342900" algn="just">
              <a:lnSpc>
                <a:spcPct val="100000"/>
              </a:lnSpc>
              <a:spcBef>
                <a:spcPts val="100"/>
              </a:spcBef>
              <a:buFont typeface="Arial MT"/>
              <a:buChar char="•"/>
              <a:tabLst>
                <a:tab pos="456565" algn="l"/>
                <a:tab pos="457200" algn="l"/>
              </a:tabLst>
            </a:pPr>
            <a:r>
              <a:rPr sz="2400" b="1" dirty="0">
                <a:latin typeface="Calibri"/>
                <a:cs typeface="Calibri"/>
              </a:rPr>
              <a:t>HWR </a:t>
            </a:r>
            <a:r>
              <a:rPr sz="2400" b="1" spc="-5" dirty="0">
                <a:latin typeface="Calibri"/>
                <a:cs typeface="Calibri"/>
              </a:rPr>
              <a:t>gives </a:t>
            </a:r>
            <a:r>
              <a:rPr sz="2400" b="1" dirty="0">
                <a:latin typeface="Calibri"/>
                <a:cs typeface="Calibri"/>
              </a:rPr>
              <a:t>121 % ripple and </a:t>
            </a:r>
            <a:r>
              <a:rPr sz="2400" b="1" spc="-5" dirty="0">
                <a:latin typeface="Calibri"/>
                <a:cs typeface="Calibri"/>
              </a:rPr>
              <a:t>using filter circuit </a:t>
            </a:r>
            <a:r>
              <a:rPr sz="2400" b="1" spc="-20" dirty="0">
                <a:latin typeface="Calibri"/>
                <a:cs typeface="Calibri"/>
              </a:rPr>
              <a:t>for </a:t>
            </a:r>
            <a:r>
              <a:rPr sz="2400" b="1" spc="-5" dirty="0">
                <a:latin typeface="Calibri"/>
                <a:cs typeface="Calibri"/>
              </a:rPr>
              <a:t>such high </a:t>
            </a:r>
            <a:r>
              <a:rPr sz="2400" b="1" spc="-530" dirty="0">
                <a:latin typeface="Calibri"/>
                <a:cs typeface="Calibri"/>
              </a:rPr>
              <a:t> </a:t>
            </a:r>
            <a:r>
              <a:rPr sz="2400" b="1" spc="-5" dirty="0">
                <a:latin typeface="Calibri"/>
                <a:cs typeface="Calibri"/>
              </a:rPr>
              <a:t>ripple</a:t>
            </a:r>
            <a:r>
              <a:rPr sz="2400" b="1" dirty="0">
                <a:latin typeface="Calibri"/>
                <a:cs typeface="Calibri"/>
              </a:rPr>
              <a:t> </a:t>
            </a:r>
            <a:r>
              <a:rPr sz="2400" b="1" spc="-15" dirty="0">
                <a:latin typeface="Calibri"/>
                <a:cs typeface="Calibri"/>
              </a:rPr>
              <a:t>factor </a:t>
            </a:r>
            <a:r>
              <a:rPr sz="2400" b="1" spc="-5" dirty="0">
                <a:latin typeface="Calibri"/>
                <a:cs typeface="Calibri"/>
              </a:rPr>
              <a:t>has no </a:t>
            </a:r>
            <a:r>
              <a:rPr sz="2400" b="1" dirty="0">
                <a:latin typeface="Calibri"/>
                <a:cs typeface="Calibri"/>
              </a:rPr>
              <a:t>meaning.</a:t>
            </a:r>
            <a:endParaRPr sz="2400" b="1">
              <a:latin typeface="Calibri"/>
              <a:cs typeface="Calibri"/>
            </a:endParaRPr>
          </a:p>
          <a:p>
            <a:pPr marL="457200" indent="-342900" algn="just">
              <a:lnSpc>
                <a:spcPct val="100000"/>
              </a:lnSpc>
              <a:spcBef>
                <a:spcPts val="575"/>
              </a:spcBef>
              <a:buFont typeface="Arial MT"/>
              <a:buChar char="•"/>
              <a:tabLst>
                <a:tab pos="456565" algn="l"/>
                <a:tab pos="457200" algn="l"/>
              </a:tabLst>
            </a:pPr>
            <a:r>
              <a:rPr sz="2400" b="1" spc="-5" dirty="0">
                <a:latin typeface="Calibri"/>
                <a:cs typeface="Calibri"/>
              </a:rPr>
              <a:t>FWR</a:t>
            </a:r>
            <a:r>
              <a:rPr sz="2400" b="1" spc="-10" dirty="0">
                <a:latin typeface="Calibri"/>
                <a:cs typeface="Calibri"/>
              </a:rPr>
              <a:t> </a:t>
            </a:r>
            <a:r>
              <a:rPr sz="2400" b="1" spc="-5" dirty="0">
                <a:latin typeface="Calibri"/>
                <a:cs typeface="Calibri"/>
              </a:rPr>
              <a:t>gives</a:t>
            </a:r>
            <a:r>
              <a:rPr sz="2400" b="1" spc="5" dirty="0">
                <a:latin typeface="Calibri"/>
                <a:cs typeface="Calibri"/>
              </a:rPr>
              <a:t> </a:t>
            </a:r>
            <a:r>
              <a:rPr sz="2400" b="1" dirty="0">
                <a:latin typeface="Calibri"/>
                <a:cs typeface="Calibri"/>
              </a:rPr>
              <a:t>48% ripple</a:t>
            </a:r>
            <a:r>
              <a:rPr sz="2400" b="1" spc="5" dirty="0">
                <a:latin typeface="Calibri"/>
                <a:cs typeface="Calibri"/>
              </a:rPr>
              <a:t> </a:t>
            </a:r>
            <a:r>
              <a:rPr sz="2400" b="1" dirty="0">
                <a:latin typeface="Calibri"/>
                <a:cs typeface="Calibri"/>
              </a:rPr>
              <a:t>and</a:t>
            </a:r>
            <a:r>
              <a:rPr sz="2400" b="1" spc="5" dirty="0">
                <a:latin typeface="Calibri"/>
                <a:cs typeface="Calibri"/>
              </a:rPr>
              <a:t> </a:t>
            </a:r>
            <a:r>
              <a:rPr sz="2400" b="1" spc="-10" dirty="0">
                <a:latin typeface="Calibri"/>
                <a:cs typeface="Calibri"/>
              </a:rPr>
              <a:t>by</a:t>
            </a:r>
            <a:r>
              <a:rPr sz="2400" b="1" dirty="0">
                <a:latin typeface="Calibri"/>
                <a:cs typeface="Calibri"/>
              </a:rPr>
              <a:t> </a:t>
            </a:r>
            <a:r>
              <a:rPr sz="2400" b="1" spc="-5" dirty="0">
                <a:latin typeface="Calibri"/>
                <a:cs typeface="Calibri"/>
              </a:rPr>
              <a:t>using</a:t>
            </a:r>
            <a:r>
              <a:rPr sz="2400" b="1" dirty="0">
                <a:latin typeface="Calibri"/>
                <a:cs typeface="Calibri"/>
              </a:rPr>
              <a:t> </a:t>
            </a:r>
            <a:r>
              <a:rPr sz="2400" b="1" spc="-10" dirty="0">
                <a:latin typeface="Calibri"/>
                <a:cs typeface="Calibri"/>
              </a:rPr>
              <a:t>filter</a:t>
            </a:r>
            <a:r>
              <a:rPr sz="2400" b="1" dirty="0">
                <a:latin typeface="Calibri"/>
                <a:cs typeface="Calibri"/>
              </a:rPr>
              <a:t> </a:t>
            </a:r>
            <a:r>
              <a:rPr sz="2400" b="1" spc="-5" dirty="0">
                <a:latin typeface="Calibri"/>
                <a:cs typeface="Calibri"/>
              </a:rPr>
              <a:t>circuit</a:t>
            </a:r>
            <a:r>
              <a:rPr sz="2400" b="1" spc="-20" dirty="0">
                <a:latin typeface="Calibri"/>
                <a:cs typeface="Calibri"/>
              </a:rPr>
              <a:t> </a:t>
            </a:r>
            <a:r>
              <a:rPr sz="2400" b="1" spc="-15" dirty="0">
                <a:latin typeface="Calibri"/>
                <a:cs typeface="Calibri"/>
              </a:rPr>
              <a:t>we</a:t>
            </a:r>
            <a:r>
              <a:rPr sz="2400" b="1" spc="5" dirty="0">
                <a:latin typeface="Calibri"/>
                <a:cs typeface="Calibri"/>
              </a:rPr>
              <a:t> </a:t>
            </a:r>
            <a:r>
              <a:rPr sz="2400" b="1" spc="-5" dirty="0">
                <a:latin typeface="Calibri"/>
                <a:cs typeface="Calibri"/>
              </a:rPr>
              <a:t>can </a:t>
            </a:r>
            <a:r>
              <a:rPr sz="2400" b="1" spc="-15" dirty="0">
                <a:latin typeface="Calibri"/>
                <a:cs typeface="Calibri"/>
              </a:rPr>
              <a:t>improve</a:t>
            </a:r>
            <a:endParaRPr sz="2400" b="1">
              <a:latin typeface="Calibri"/>
              <a:cs typeface="Calibri"/>
            </a:endParaRPr>
          </a:p>
          <a:p>
            <a:pPr marL="457200" algn="just">
              <a:lnSpc>
                <a:spcPct val="100000"/>
              </a:lnSpc>
              <a:spcBef>
                <a:spcPts val="5"/>
              </a:spcBef>
            </a:pPr>
            <a:r>
              <a:rPr sz="2400" b="1" dirty="0">
                <a:latin typeface="Calibri"/>
                <a:cs typeface="Calibri"/>
              </a:rPr>
              <a:t>it.</a:t>
            </a:r>
            <a:r>
              <a:rPr sz="2400" b="1" spc="-35" dirty="0">
                <a:latin typeface="Calibri"/>
                <a:cs typeface="Calibri"/>
              </a:rPr>
              <a:t> </a:t>
            </a:r>
            <a:r>
              <a:rPr sz="2400" b="1" spc="-5" dirty="0">
                <a:solidFill>
                  <a:srgbClr val="6F2F9F"/>
                </a:solidFill>
                <a:latin typeface="Calibri"/>
                <a:cs typeface="Calibri"/>
              </a:rPr>
              <a:t>Inductor</a:t>
            </a:r>
            <a:r>
              <a:rPr sz="2400" b="1" spc="-10" dirty="0">
                <a:solidFill>
                  <a:srgbClr val="6F2F9F"/>
                </a:solidFill>
                <a:latin typeface="Calibri"/>
                <a:cs typeface="Calibri"/>
              </a:rPr>
              <a:t> filter</a:t>
            </a:r>
            <a:r>
              <a:rPr sz="2400" b="1" spc="-15" dirty="0">
                <a:solidFill>
                  <a:srgbClr val="6F2F9F"/>
                </a:solidFill>
                <a:latin typeface="Calibri"/>
                <a:cs typeface="Calibri"/>
              </a:rPr>
              <a:t> </a:t>
            </a:r>
            <a:r>
              <a:rPr sz="2400" b="1" dirty="0">
                <a:solidFill>
                  <a:srgbClr val="6F2F9F"/>
                </a:solidFill>
                <a:latin typeface="Calibri"/>
                <a:cs typeface="Calibri"/>
              </a:rPr>
              <a:t>is</a:t>
            </a:r>
            <a:r>
              <a:rPr sz="2400" b="1" spc="-5" dirty="0">
                <a:solidFill>
                  <a:srgbClr val="6F2F9F"/>
                </a:solidFill>
                <a:latin typeface="Calibri"/>
                <a:cs typeface="Calibri"/>
              </a:rPr>
              <a:t> used </a:t>
            </a:r>
            <a:r>
              <a:rPr sz="2400" b="1" dirty="0">
                <a:solidFill>
                  <a:srgbClr val="6F2F9F"/>
                </a:solidFill>
                <a:latin typeface="Calibri"/>
                <a:cs typeface="Calibri"/>
              </a:rPr>
              <a:t>with</a:t>
            </a:r>
            <a:r>
              <a:rPr sz="2400" b="1" spc="-20" dirty="0">
                <a:solidFill>
                  <a:srgbClr val="6F2F9F"/>
                </a:solidFill>
                <a:latin typeface="Calibri"/>
                <a:cs typeface="Calibri"/>
              </a:rPr>
              <a:t> </a:t>
            </a:r>
            <a:r>
              <a:rPr sz="2400" b="1" spc="-5" dirty="0">
                <a:solidFill>
                  <a:srgbClr val="6F2F9F"/>
                </a:solidFill>
                <a:latin typeface="Calibri"/>
                <a:cs typeface="Calibri"/>
              </a:rPr>
              <a:t>FWR</a:t>
            </a:r>
            <a:r>
              <a:rPr sz="2400" b="1" spc="-20" dirty="0">
                <a:solidFill>
                  <a:srgbClr val="6F2F9F"/>
                </a:solidFill>
                <a:latin typeface="Calibri"/>
                <a:cs typeface="Calibri"/>
              </a:rPr>
              <a:t> </a:t>
            </a:r>
            <a:r>
              <a:rPr sz="2400" b="1" spc="-5" dirty="0">
                <a:solidFill>
                  <a:srgbClr val="6F2F9F"/>
                </a:solidFill>
                <a:latin typeface="Calibri"/>
                <a:cs typeface="Calibri"/>
              </a:rPr>
              <a:t>circuit</a:t>
            </a:r>
            <a:r>
              <a:rPr sz="2400" b="1" spc="-5" dirty="0">
                <a:latin typeface="Calibri"/>
                <a:cs typeface="Calibri"/>
              </a:rPr>
              <a:t>.</a:t>
            </a:r>
            <a:endParaRPr sz="2400" b="1">
              <a:latin typeface="Calibri"/>
              <a:cs typeface="Calibri"/>
            </a:endParaRPr>
          </a:p>
          <a:p>
            <a:pPr marL="457200" marR="610870" indent="-342900" algn="just">
              <a:lnSpc>
                <a:spcPct val="100000"/>
              </a:lnSpc>
              <a:spcBef>
                <a:spcPts val="575"/>
              </a:spcBef>
              <a:buFont typeface="Arial MT"/>
              <a:buChar char="•"/>
              <a:tabLst>
                <a:tab pos="456565" algn="l"/>
                <a:tab pos="457200" algn="l"/>
              </a:tabLst>
            </a:pPr>
            <a:r>
              <a:rPr sz="2400" b="1" spc="-5" dirty="0">
                <a:latin typeface="Calibri"/>
                <a:cs typeface="Calibri"/>
              </a:rPr>
              <a:t>The </a:t>
            </a:r>
            <a:r>
              <a:rPr sz="2400" b="1" spc="-5" dirty="0">
                <a:solidFill>
                  <a:srgbClr val="006FC0"/>
                </a:solidFill>
                <a:latin typeface="Calibri"/>
                <a:cs typeface="Calibri"/>
              </a:rPr>
              <a:t>Inductor </a:t>
            </a:r>
            <a:r>
              <a:rPr sz="2400" b="1" dirty="0">
                <a:solidFill>
                  <a:srgbClr val="006FC0"/>
                </a:solidFill>
                <a:latin typeface="Calibri"/>
                <a:cs typeface="Calibri"/>
              </a:rPr>
              <a:t>L is </a:t>
            </a:r>
            <a:r>
              <a:rPr sz="2400" b="1" spc="-10" dirty="0">
                <a:solidFill>
                  <a:srgbClr val="006FC0"/>
                </a:solidFill>
                <a:latin typeface="Calibri"/>
                <a:cs typeface="Calibri"/>
              </a:rPr>
              <a:t>connected </a:t>
            </a:r>
            <a:r>
              <a:rPr sz="2400" b="1" dirty="0">
                <a:solidFill>
                  <a:srgbClr val="006FC0"/>
                </a:solidFill>
                <a:latin typeface="Calibri"/>
                <a:cs typeface="Calibri"/>
              </a:rPr>
              <a:t>in </a:t>
            </a:r>
            <a:r>
              <a:rPr sz="2400" b="1" spc="-5" dirty="0">
                <a:solidFill>
                  <a:srgbClr val="006FC0"/>
                </a:solidFill>
                <a:latin typeface="Calibri"/>
                <a:cs typeface="Calibri"/>
              </a:rPr>
              <a:t>series </a:t>
            </a:r>
            <a:r>
              <a:rPr sz="2400" b="1" spc="-5" dirty="0">
                <a:latin typeface="Calibri"/>
                <a:cs typeface="Calibri"/>
              </a:rPr>
              <a:t>between </a:t>
            </a:r>
            <a:r>
              <a:rPr sz="2400" b="1" dirty="0">
                <a:latin typeface="Calibri"/>
                <a:cs typeface="Calibri"/>
              </a:rPr>
              <a:t>the </a:t>
            </a:r>
            <a:r>
              <a:rPr sz="2400" b="1" spc="-5" dirty="0">
                <a:latin typeface="Calibri"/>
                <a:cs typeface="Calibri"/>
              </a:rPr>
              <a:t>Full </a:t>
            </a:r>
            <a:r>
              <a:rPr sz="2400" b="1" spc="-25" dirty="0">
                <a:latin typeface="Calibri"/>
                <a:cs typeface="Calibri"/>
              </a:rPr>
              <a:t>wave </a:t>
            </a:r>
            <a:r>
              <a:rPr sz="2400" b="1" spc="-530" dirty="0">
                <a:latin typeface="Calibri"/>
                <a:cs typeface="Calibri"/>
              </a:rPr>
              <a:t> </a:t>
            </a:r>
            <a:r>
              <a:rPr sz="2400" b="1" spc="-5" dirty="0">
                <a:latin typeface="Calibri"/>
                <a:cs typeface="Calibri"/>
              </a:rPr>
              <a:t>rectifier circuit</a:t>
            </a:r>
            <a:r>
              <a:rPr sz="2400" b="1" spc="-20" dirty="0">
                <a:latin typeface="Calibri"/>
                <a:cs typeface="Calibri"/>
              </a:rPr>
              <a:t> </a:t>
            </a:r>
            <a:r>
              <a:rPr sz="2400" b="1" dirty="0">
                <a:latin typeface="Calibri"/>
                <a:cs typeface="Calibri"/>
              </a:rPr>
              <a:t>and</a:t>
            </a:r>
            <a:r>
              <a:rPr sz="2400" b="1" spc="-5" dirty="0">
                <a:latin typeface="Calibri"/>
                <a:cs typeface="Calibri"/>
              </a:rPr>
              <a:t> </a:t>
            </a:r>
            <a:r>
              <a:rPr sz="2400" b="1" dirty="0">
                <a:latin typeface="Calibri"/>
                <a:cs typeface="Calibri"/>
              </a:rPr>
              <a:t>the</a:t>
            </a:r>
            <a:r>
              <a:rPr sz="2400" b="1" spc="5" dirty="0">
                <a:latin typeface="Calibri"/>
                <a:cs typeface="Calibri"/>
              </a:rPr>
              <a:t> </a:t>
            </a:r>
            <a:r>
              <a:rPr sz="2400" b="1" dirty="0">
                <a:latin typeface="Calibri"/>
                <a:cs typeface="Calibri"/>
              </a:rPr>
              <a:t>load.</a:t>
            </a:r>
            <a:endParaRPr sz="2400" b="1">
              <a:latin typeface="Calibri"/>
              <a:cs typeface="Calibri"/>
            </a:endParaRPr>
          </a:p>
          <a:p>
            <a:pPr marL="457200" indent="-342900" algn="just">
              <a:lnSpc>
                <a:spcPct val="100000"/>
              </a:lnSpc>
              <a:spcBef>
                <a:spcPts val="575"/>
              </a:spcBef>
              <a:buFont typeface="Arial MT"/>
              <a:buChar char="•"/>
              <a:tabLst>
                <a:tab pos="456565" algn="l"/>
                <a:tab pos="457200" algn="l"/>
              </a:tabLst>
            </a:pPr>
            <a:r>
              <a:rPr sz="2400" b="1" spc="-5" dirty="0">
                <a:solidFill>
                  <a:srgbClr val="006FC0"/>
                </a:solidFill>
                <a:latin typeface="Calibri"/>
                <a:cs typeface="Calibri"/>
              </a:rPr>
              <a:t>The</a:t>
            </a:r>
            <a:r>
              <a:rPr sz="2400" b="1" spc="10" dirty="0">
                <a:solidFill>
                  <a:srgbClr val="006FC0"/>
                </a:solidFill>
                <a:latin typeface="Calibri"/>
                <a:cs typeface="Calibri"/>
              </a:rPr>
              <a:t> </a:t>
            </a:r>
            <a:r>
              <a:rPr sz="2400" b="1" spc="-5" dirty="0">
                <a:solidFill>
                  <a:srgbClr val="006FC0"/>
                </a:solidFill>
                <a:latin typeface="Calibri"/>
                <a:cs typeface="Calibri"/>
              </a:rPr>
              <a:t>inductor</a:t>
            </a:r>
            <a:r>
              <a:rPr sz="2400" b="1" spc="-10" dirty="0">
                <a:solidFill>
                  <a:srgbClr val="006FC0"/>
                </a:solidFill>
                <a:latin typeface="Calibri"/>
                <a:cs typeface="Calibri"/>
              </a:rPr>
              <a:t> </a:t>
            </a:r>
            <a:r>
              <a:rPr sz="2400" b="1" spc="-5" dirty="0">
                <a:solidFill>
                  <a:srgbClr val="006FC0"/>
                </a:solidFill>
                <a:latin typeface="Calibri"/>
                <a:cs typeface="Calibri"/>
              </a:rPr>
              <a:t>carries</a:t>
            </a:r>
            <a:r>
              <a:rPr sz="2400" b="1" spc="-10" dirty="0">
                <a:solidFill>
                  <a:srgbClr val="006FC0"/>
                </a:solidFill>
                <a:latin typeface="Calibri"/>
                <a:cs typeface="Calibri"/>
              </a:rPr>
              <a:t> </a:t>
            </a:r>
            <a:r>
              <a:rPr sz="2400" b="1" dirty="0">
                <a:solidFill>
                  <a:srgbClr val="006FC0"/>
                </a:solidFill>
                <a:latin typeface="Calibri"/>
                <a:cs typeface="Calibri"/>
              </a:rPr>
              <a:t>the</a:t>
            </a:r>
            <a:r>
              <a:rPr sz="2400" b="1" spc="5" dirty="0">
                <a:solidFill>
                  <a:srgbClr val="006FC0"/>
                </a:solidFill>
                <a:latin typeface="Calibri"/>
                <a:cs typeface="Calibri"/>
              </a:rPr>
              <a:t> </a:t>
            </a:r>
            <a:r>
              <a:rPr sz="2400" b="1" spc="-10" dirty="0">
                <a:solidFill>
                  <a:srgbClr val="006FC0"/>
                </a:solidFill>
                <a:latin typeface="Calibri"/>
                <a:cs typeface="Calibri"/>
              </a:rPr>
              <a:t>property</a:t>
            </a:r>
            <a:r>
              <a:rPr sz="2400" b="1" spc="-5" dirty="0">
                <a:solidFill>
                  <a:srgbClr val="006FC0"/>
                </a:solidFill>
                <a:latin typeface="Calibri"/>
                <a:cs typeface="Calibri"/>
              </a:rPr>
              <a:t> of</a:t>
            </a:r>
            <a:r>
              <a:rPr sz="2400" b="1" dirty="0">
                <a:solidFill>
                  <a:srgbClr val="006FC0"/>
                </a:solidFill>
                <a:latin typeface="Calibri"/>
                <a:cs typeface="Calibri"/>
              </a:rPr>
              <a:t> </a:t>
            </a:r>
            <a:r>
              <a:rPr sz="2400" b="1" spc="-5" dirty="0">
                <a:solidFill>
                  <a:srgbClr val="006FC0"/>
                </a:solidFill>
                <a:latin typeface="Calibri"/>
                <a:cs typeface="Calibri"/>
              </a:rPr>
              <a:t>opposing</a:t>
            </a:r>
            <a:r>
              <a:rPr sz="2400" b="1" spc="10" dirty="0">
                <a:solidFill>
                  <a:srgbClr val="006FC0"/>
                </a:solidFill>
                <a:latin typeface="Calibri"/>
                <a:cs typeface="Calibri"/>
              </a:rPr>
              <a:t> </a:t>
            </a:r>
            <a:r>
              <a:rPr sz="2400" b="1" dirty="0">
                <a:solidFill>
                  <a:srgbClr val="006FC0"/>
                </a:solidFill>
                <a:latin typeface="Calibri"/>
                <a:cs typeface="Calibri"/>
              </a:rPr>
              <a:t>the</a:t>
            </a:r>
            <a:r>
              <a:rPr sz="2400" b="1" spc="5" dirty="0">
                <a:solidFill>
                  <a:srgbClr val="006FC0"/>
                </a:solidFill>
                <a:latin typeface="Calibri"/>
                <a:cs typeface="Calibri"/>
              </a:rPr>
              <a:t> </a:t>
            </a:r>
            <a:r>
              <a:rPr sz="2400" b="1" spc="-5" dirty="0">
                <a:solidFill>
                  <a:srgbClr val="006FC0"/>
                </a:solidFill>
                <a:latin typeface="Calibri"/>
                <a:cs typeface="Calibri"/>
              </a:rPr>
              <a:t>change</a:t>
            </a:r>
            <a:r>
              <a:rPr sz="2400" b="1" spc="5" dirty="0">
                <a:solidFill>
                  <a:srgbClr val="006FC0"/>
                </a:solidFill>
                <a:latin typeface="Calibri"/>
                <a:cs typeface="Calibri"/>
              </a:rPr>
              <a:t> </a:t>
            </a:r>
            <a:r>
              <a:rPr sz="2400" b="1" dirty="0">
                <a:solidFill>
                  <a:srgbClr val="006FC0"/>
                </a:solidFill>
                <a:latin typeface="Calibri"/>
                <a:cs typeface="Calibri"/>
              </a:rPr>
              <a:t>in</a:t>
            </a:r>
            <a:endParaRPr sz="2400" b="1">
              <a:latin typeface="Calibri"/>
              <a:cs typeface="Calibri"/>
            </a:endParaRPr>
          </a:p>
          <a:p>
            <a:pPr marL="457200" algn="just">
              <a:lnSpc>
                <a:spcPct val="100000"/>
              </a:lnSpc>
            </a:pPr>
            <a:r>
              <a:rPr sz="2400" b="1" spc="-10" dirty="0">
                <a:solidFill>
                  <a:srgbClr val="006FC0"/>
                </a:solidFill>
                <a:latin typeface="Calibri"/>
                <a:cs typeface="Calibri"/>
              </a:rPr>
              <a:t>current</a:t>
            </a:r>
            <a:r>
              <a:rPr sz="2400" b="1" spc="-20" dirty="0">
                <a:solidFill>
                  <a:srgbClr val="006FC0"/>
                </a:solidFill>
                <a:latin typeface="Calibri"/>
                <a:cs typeface="Calibri"/>
              </a:rPr>
              <a:t> </a:t>
            </a:r>
            <a:r>
              <a:rPr sz="2400" b="1" spc="-5" dirty="0">
                <a:solidFill>
                  <a:srgbClr val="006FC0"/>
                </a:solidFill>
                <a:latin typeface="Calibri"/>
                <a:cs typeface="Calibri"/>
              </a:rPr>
              <a:t>that </a:t>
            </a:r>
            <a:r>
              <a:rPr sz="2400" b="1" spc="-10" dirty="0">
                <a:solidFill>
                  <a:srgbClr val="006FC0"/>
                </a:solidFill>
                <a:latin typeface="Calibri"/>
                <a:cs typeface="Calibri"/>
              </a:rPr>
              <a:t>flows through</a:t>
            </a:r>
            <a:r>
              <a:rPr sz="2400" b="1" spc="-15" dirty="0">
                <a:solidFill>
                  <a:srgbClr val="006FC0"/>
                </a:solidFill>
                <a:latin typeface="Calibri"/>
                <a:cs typeface="Calibri"/>
              </a:rPr>
              <a:t> </a:t>
            </a:r>
            <a:r>
              <a:rPr sz="2400" b="1" dirty="0">
                <a:solidFill>
                  <a:srgbClr val="006FC0"/>
                </a:solidFill>
                <a:latin typeface="Calibri"/>
                <a:cs typeface="Calibri"/>
              </a:rPr>
              <a:t>it.</a:t>
            </a:r>
            <a:endParaRPr sz="2400" b="1">
              <a:latin typeface="Calibri"/>
              <a:cs typeface="Calibri"/>
            </a:endParaRPr>
          </a:p>
          <a:p>
            <a:pPr marL="457200" indent="-342900" algn="just">
              <a:lnSpc>
                <a:spcPct val="100000"/>
              </a:lnSpc>
              <a:spcBef>
                <a:spcPts val="580"/>
              </a:spcBef>
              <a:buFont typeface="Arial MT"/>
              <a:buChar char="•"/>
              <a:tabLst>
                <a:tab pos="456565" algn="l"/>
                <a:tab pos="457200" algn="l"/>
              </a:tabLst>
            </a:pPr>
            <a:r>
              <a:rPr sz="2400" b="1" spc="-5" dirty="0">
                <a:latin typeface="Calibri"/>
                <a:cs typeface="Calibri"/>
              </a:rPr>
              <a:t>Inductor</a:t>
            </a:r>
            <a:r>
              <a:rPr sz="2400" b="1" spc="-20" dirty="0">
                <a:latin typeface="Calibri"/>
                <a:cs typeface="Calibri"/>
              </a:rPr>
              <a:t> </a:t>
            </a:r>
            <a:r>
              <a:rPr sz="2400" b="1" dirty="0">
                <a:latin typeface="Calibri"/>
                <a:cs typeface="Calibri"/>
              </a:rPr>
              <a:t>is</a:t>
            </a:r>
            <a:r>
              <a:rPr sz="2400" b="1" spc="-5" dirty="0">
                <a:latin typeface="Calibri"/>
                <a:cs typeface="Calibri"/>
              </a:rPr>
              <a:t> </a:t>
            </a:r>
            <a:r>
              <a:rPr sz="2400" b="1" dirty="0">
                <a:latin typeface="Calibri"/>
                <a:cs typeface="Calibri"/>
              </a:rPr>
              <a:t>a </a:t>
            </a:r>
            <a:r>
              <a:rPr sz="2400" b="1" spc="-5" dirty="0">
                <a:latin typeface="Calibri"/>
                <a:cs typeface="Calibri"/>
              </a:rPr>
              <a:t>short circuit</a:t>
            </a:r>
            <a:r>
              <a:rPr sz="2400" b="1" spc="-20" dirty="0">
                <a:latin typeface="Calibri"/>
                <a:cs typeface="Calibri"/>
              </a:rPr>
              <a:t> for</a:t>
            </a:r>
            <a:r>
              <a:rPr sz="2400" b="1" spc="-10" dirty="0">
                <a:latin typeface="Calibri"/>
                <a:cs typeface="Calibri"/>
              </a:rPr>
              <a:t> </a:t>
            </a:r>
            <a:r>
              <a:rPr sz="2400" b="1" spc="-5" dirty="0">
                <a:latin typeface="Calibri"/>
                <a:cs typeface="Calibri"/>
              </a:rPr>
              <a:t>DC </a:t>
            </a:r>
            <a:r>
              <a:rPr sz="2400" b="1" dirty="0">
                <a:latin typeface="Calibri"/>
                <a:cs typeface="Calibri"/>
              </a:rPr>
              <a:t>and</a:t>
            </a:r>
            <a:r>
              <a:rPr sz="2400" b="1" spc="-10" dirty="0">
                <a:latin typeface="Calibri"/>
                <a:cs typeface="Calibri"/>
              </a:rPr>
              <a:t> </a:t>
            </a:r>
            <a:r>
              <a:rPr sz="2400" b="1" spc="-20" dirty="0">
                <a:latin typeface="Calibri"/>
                <a:cs typeface="Calibri"/>
              </a:rPr>
              <a:t>offers</a:t>
            </a:r>
            <a:r>
              <a:rPr sz="2400" b="1" spc="-10" dirty="0">
                <a:latin typeface="Calibri"/>
                <a:cs typeface="Calibri"/>
              </a:rPr>
              <a:t> </a:t>
            </a:r>
            <a:r>
              <a:rPr sz="2400" b="1" spc="-5" dirty="0">
                <a:latin typeface="Calibri"/>
                <a:cs typeface="Calibri"/>
              </a:rPr>
              <a:t>some</a:t>
            </a:r>
            <a:r>
              <a:rPr sz="2400" b="1" spc="5" dirty="0">
                <a:latin typeface="Calibri"/>
                <a:cs typeface="Calibri"/>
              </a:rPr>
              <a:t> </a:t>
            </a:r>
            <a:r>
              <a:rPr sz="2400" b="1" dirty="0">
                <a:latin typeface="Calibri"/>
                <a:cs typeface="Calibri"/>
              </a:rPr>
              <a:t>impedance</a:t>
            </a:r>
            <a:r>
              <a:rPr sz="2400" b="1" spc="-20" dirty="0">
                <a:latin typeface="Calibri"/>
                <a:cs typeface="Calibri"/>
              </a:rPr>
              <a:t> for</a:t>
            </a:r>
            <a:endParaRPr sz="2400" b="1">
              <a:latin typeface="Calibri"/>
              <a:cs typeface="Calibri"/>
            </a:endParaRPr>
          </a:p>
          <a:p>
            <a:pPr marL="457200" algn="just">
              <a:lnSpc>
                <a:spcPct val="100000"/>
              </a:lnSpc>
              <a:spcBef>
                <a:spcPts val="10"/>
              </a:spcBef>
            </a:pPr>
            <a:r>
              <a:rPr sz="2400" b="1" spc="-10" dirty="0">
                <a:latin typeface="Calibri"/>
                <a:cs typeface="Calibri"/>
              </a:rPr>
              <a:t>A.C.</a:t>
            </a:r>
            <a:r>
              <a:rPr sz="2400" b="1" spc="-40" dirty="0">
                <a:latin typeface="Calibri"/>
                <a:cs typeface="Calibri"/>
              </a:rPr>
              <a:t> </a:t>
            </a:r>
            <a:r>
              <a:rPr sz="2400" b="1" spc="-5" dirty="0">
                <a:latin typeface="Calibri"/>
                <a:cs typeface="Calibri"/>
              </a:rPr>
              <a:t>(X</a:t>
            </a:r>
            <a:r>
              <a:rPr sz="2400" b="1" spc="-7" baseline="-20833" dirty="0">
                <a:latin typeface="Calibri"/>
                <a:cs typeface="Calibri"/>
              </a:rPr>
              <a:t>L</a:t>
            </a:r>
            <a:r>
              <a:rPr sz="2400" b="1" spc="232" baseline="-20833" dirty="0">
                <a:latin typeface="Calibri"/>
                <a:cs typeface="Calibri"/>
              </a:rPr>
              <a:t> </a:t>
            </a:r>
            <a:r>
              <a:rPr sz="2400" b="1" dirty="0">
                <a:latin typeface="Calibri"/>
                <a:cs typeface="Calibri"/>
              </a:rPr>
              <a:t>=</a:t>
            </a:r>
            <a:r>
              <a:rPr sz="2400" b="1" spc="-25" dirty="0">
                <a:latin typeface="Calibri"/>
                <a:cs typeface="Calibri"/>
              </a:rPr>
              <a:t> </a:t>
            </a:r>
            <a:r>
              <a:rPr sz="2400" b="1" spc="5" dirty="0">
                <a:latin typeface="Calibri"/>
                <a:cs typeface="Calibri"/>
              </a:rPr>
              <a:t>j</a:t>
            </a:r>
            <a:r>
              <a:rPr sz="2400" b="1" spc="5" dirty="0">
                <a:latin typeface="Cambria Math"/>
                <a:cs typeface="Cambria Math"/>
              </a:rPr>
              <a:t>𝜔</a:t>
            </a:r>
            <a:r>
              <a:rPr sz="2400" b="1" spc="5" dirty="0">
                <a:latin typeface="Calibri"/>
                <a:cs typeface="Calibri"/>
              </a:rPr>
              <a:t>L).</a:t>
            </a:r>
            <a:endParaRPr sz="2400" b="1">
              <a:latin typeface="Calibri"/>
              <a:cs typeface="Calibri"/>
            </a:endParaRPr>
          </a:p>
          <a:p>
            <a:pPr marL="457200" indent="-342900" algn="just">
              <a:lnSpc>
                <a:spcPct val="100000"/>
              </a:lnSpc>
              <a:spcBef>
                <a:spcPts val="565"/>
              </a:spcBef>
              <a:buFont typeface="Arial MT"/>
              <a:buChar char="•"/>
              <a:tabLst>
                <a:tab pos="456565" algn="l"/>
                <a:tab pos="457200" algn="l"/>
              </a:tabLst>
            </a:pPr>
            <a:r>
              <a:rPr sz="2400" b="1" dirty="0">
                <a:latin typeface="Calibri"/>
                <a:cs typeface="Calibri"/>
              </a:rPr>
              <a:t>When</a:t>
            </a:r>
            <a:r>
              <a:rPr sz="2400" b="1" spc="-10" dirty="0">
                <a:latin typeface="Calibri"/>
                <a:cs typeface="Calibri"/>
              </a:rPr>
              <a:t> </a:t>
            </a:r>
            <a:r>
              <a:rPr sz="2400" b="1" spc="-10" dirty="0">
                <a:solidFill>
                  <a:srgbClr val="006FC0"/>
                </a:solidFill>
                <a:latin typeface="Calibri"/>
                <a:cs typeface="Calibri"/>
              </a:rPr>
              <a:t>current</a:t>
            </a:r>
            <a:r>
              <a:rPr sz="2400" b="1" spc="-5" dirty="0">
                <a:solidFill>
                  <a:srgbClr val="006FC0"/>
                </a:solidFill>
                <a:latin typeface="Calibri"/>
                <a:cs typeface="Calibri"/>
              </a:rPr>
              <a:t> passes</a:t>
            </a:r>
            <a:r>
              <a:rPr sz="2400" b="1" spc="-15" dirty="0">
                <a:solidFill>
                  <a:srgbClr val="006FC0"/>
                </a:solidFill>
                <a:latin typeface="Calibri"/>
                <a:cs typeface="Calibri"/>
              </a:rPr>
              <a:t> </a:t>
            </a:r>
            <a:r>
              <a:rPr sz="2400" b="1" spc="-10" dirty="0">
                <a:solidFill>
                  <a:srgbClr val="006FC0"/>
                </a:solidFill>
                <a:latin typeface="Calibri"/>
                <a:cs typeface="Calibri"/>
              </a:rPr>
              <a:t>through</a:t>
            </a:r>
            <a:r>
              <a:rPr sz="2400" b="1" spc="5" dirty="0">
                <a:solidFill>
                  <a:srgbClr val="006FC0"/>
                </a:solidFill>
                <a:latin typeface="Calibri"/>
                <a:cs typeface="Calibri"/>
              </a:rPr>
              <a:t> </a:t>
            </a:r>
            <a:r>
              <a:rPr sz="2400" b="1" dirty="0">
                <a:solidFill>
                  <a:srgbClr val="006FC0"/>
                </a:solidFill>
                <a:latin typeface="Calibri"/>
                <a:cs typeface="Calibri"/>
              </a:rPr>
              <a:t>an</a:t>
            </a:r>
            <a:r>
              <a:rPr sz="2400" b="1" spc="-15" dirty="0">
                <a:solidFill>
                  <a:srgbClr val="006FC0"/>
                </a:solidFill>
                <a:latin typeface="Calibri"/>
                <a:cs typeface="Calibri"/>
              </a:rPr>
              <a:t> </a:t>
            </a:r>
            <a:r>
              <a:rPr sz="2400" b="1" spc="-30" dirty="0">
                <a:solidFill>
                  <a:srgbClr val="006FC0"/>
                </a:solidFill>
                <a:latin typeface="Calibri"/>
                <a:cs typeface="Calibri"/>
              </a:rPr>
              <a:t>inductor</a:t>
            </a:r>
            <a:r>
              <a:rPr sz="2400" b="1" spc="-30" dirty="0">
                <a:latin typeface="Calibri"/>
                <a:cs typeface="Calibri"/>
              </a:rPr>
              <a:t>,</a:t>
            </a:r>
            <a:r>
              <a:rPr sz="2400" b="1" spc="-15" dirty="0">
                <a:latin typeface="Calibri"/>
                <a:cs typeface="Calibri"/>
              </a:rPr>
              <a:t> </a:t>
            </a:r>
            <a:r>
              <a:rPr sz="2400" b="1" dirty="0">
                <a:latin typeface="Calibri"/>
                <a:cs typeface="Calibri"/>
              </a:rPr>
              <a:t>it</a:t>
            </a:r>
            <a:r>
              <a:rPr sz="2400" b="1" spc="5" dirty="0">
                <a:latin typeface="Calibri"/>
                <a:cs typeface="Calibri"/>
              </a:rPr>
              <a:t> </a:t>
            </a:r>
            <a:r>
              <a:rPr sz="2400" b="1" spc="-25" dirty="0">
                <a:latin typeface="Calibri"/>
                <a:cs typeface="Calibri"/>
              </a:rPr>
              <a:t>offers</a:t>
            </a:r>
            <a:r>
              <a:rPr sz="2400" b="1" spc="-10" dirty="0">
                <a:latin typeface="Calibri"/>
                <a:cs typeface="Calibri"/>
              </a:rPr>
              <a:t> </a:t>
            </a:r>
            <a:r>
              <a:rPr sz="2400" b="1" spc="-5" dirty="0">
                <a:solidFill>
                  <a:srgbClr val="6F2F9F"/>
                </a:solidFill>
                <a:latin typeface="Calibri"/>
                <a:cs typeface="Calibri"/>
              </a:rPr>
              <a:t>high</a:t>
            </a:r>
            <a:endParaRPr sz="2400" b="1">
              <a:latin typeface="Calibri"/>
              <a:cs typeface="Calibri"/>
            </a:endParaRPr>
          </a:p>
          <a:p>
            <a:pPr marL="457200" algn="just">
              <a:lnSpc>
                <a:spcPct val="100000"/>
              </a:lnSpc>
            </a:pPr>
            <a:r>
              <a:rPr sz="2400" b="1" spc="-10" dirty="0">
                <a:solidFill>
                  <a:srgbClr val="6F2F9F"/>
                </a:solidFill>
                <a:latin typeface="Calibri"/>
                <a:cs typeface="Calibri"/>
              </a:rPr>
              <a:t>resistance</a:t>
            </a:r>
            <a:r>
              <a:rPr sz="2400" b="1" spc="-20" dirty="0">
                <a:solidFill>
                  <a:srgbClr val="6F2F9F"/>
                </a:solidFill>
                <a:latin typeface="Calibri"/>
                <a:cs typeface="Calibri"/>
              </a:rPr>
              <a:t> </a:t>
            </a:r>
            <a:r>
              <a:rPr sz="2400" b="1" spc="-15" dirty="0">
                <a:solidFill>
                  <a:srgbClr val="6F2F9F"/>
                </a:solidFill>
                <a:latin typeface="Calibri"/>
                <a:cs typeface="Calibri"/>
              </a:rPr>
              <a:t>to</a:t>
            </a:r>
            <a:r>
              <a:rPr sz="2400" b="1" spc="-35" dirty="0">
                <a:solidFill>
                  <a:srgbClr val="6F2F9F"/>
                </a:solidFill>
                <a:latin typeface="Calibri"/>
                <a:cs typeface="Calibri"/>
              </a:rPr>
              <a:t> </a:t>
            </a:r>
            <a:r>
              <a:rPr sz="2400" b="1" spc="-5" dirty="0">
                <a:solidFill>
                  <a:srgbClr val="6F2F9F"/>
                </a:solidFill>
                <a:latin typeface="Calibri"/>
                <a:cs typeface="Calibri"/>
              </a:rPr>
              <a:t>AC</a:t>
            </a:r>
            <a:r>
              <a:rPr sz="2400" b="1" spc="-30" dirty="0">
                <a:solidFill>
                  <a:srgbClr val="6F2F9F"/>
                </a:solidFill>
                <a:latin typeface="Calibri"/>
                <a:cs typeface="Calibri"/>
              </a:rPr>
              <a:t> </a:t>
            </a:r>
            <a:r>
              <a:rPr sz="2400" b="1" spc="-10" dirty="0">
                <a:solidFill>
                  <a:srgbClr val="6F2F9F"/>
                </a:solidFill>
                <a:latin typeface="Calibri"/>
                <a:cs typeface="Calibri"/>
              </a:rPr>
              <a:t>component</a:t>
            </a:r>
            <a:r>
              <a:rPr sz="2400" b="1" dirty="0">
                <a:solidFill>
                  <a:srgbClr val="6F2F9F"/>
                </a:solidFill>
                <a:latin typeface="Calibri"/>
                <a:cs typeface="Calibri"/>
              </a:rPr>
              <a:t> </a:t>
            </a:r>
            <a:r>
              <a:rPr sz="2400" b="1" dirty="0">
                <a:latin typeface="Calibri"/>
                <a:cs typeface="Calibri"/>
              </a:rPr>
              <a:t>and</a:t>
            </a:r>
            <a:r>
              <a:rPr sz="2400" b="1" spc="-10" dirty="0">
                <a:latin typeface="Calibri"/>
                <a:cs typeface="Calibri"/>
              </a:rPr>
              <a:t> </a:t>
            </a:r>
            <a:r>
              <a:rPr sz="2400" b="1" spc="-5" dirty="0">
                <a:solidFill>
                  <a:srgbClr val="6F2F9F"/>
                </a:solidFill>
                <a:latin typeface="Calibri"/>
                <a:cs typeface="Calibri"/>
              </a:rPr>
              <a:t>low </a:t>
            </a:r>
            <a:r>
              <a:rPr sz="2400" b="1" spc="-10" dirty="0">
                <a:solidFill>
                  <a:srgbClr val="6F2F9F"/>
                </a:solidFill>
                <a:latin typeface="Calibri"/>
                <a:cs typeface="Calibri"/>
              </a:rPr>
              <a:t>resistance</a:t>
            </a:r>
            <a:r>
              <a:rPr sz="2400" b="1" spc="-50" dirty="0">
                <a:solidFill>
                  <a:srgbClr val="6F2F9F"/>
                </a:solidFill>
                <a:latin typeface="Calibri"/>
                <a:cs typeface="Calibri"/>
              </a:rPr>
              <a:t> </a:t>
            </a:r>
            <a:r>
              <a:rPr sz="2400" b="1" spc="-15" dirty="0">
                <a:solidFill>
                  <a:srgbClr val="6F2F9F"/>
                </a:solidFill>
                <a:latin typeface="Calibri"/>
                <a:cs typeface="Calibri"/>
              </a:rPr>
              <a:t>to</a:t>
            </a:r>
            <a:r>
              <a:rPr sz="2400" b="1" spc="-10" dirty="0">
                <a:solidFill>
                  <a:srgbClr val="6F2F9F"/>
                </a:solidFill>
                <a:latin typeface="Calibri"/>
                <a:cs typeface="Calibri"/>
              </a:rPr>
              <a:t> </a:t>
            </a:r>
            <a:r>
              <a:rPr sz="2400" b="1" dirty="0">
                <a:solidFill>
                  <a:srgbClr val="6F2F9F"/>
                </a:solidFill>
                <a:latin typeface="Calibri"/>
                <a:cs typeface="Calibri"/>
              </a:rPr>
              <a:t>DC</a:t>
            </a:r>
            <a:r>
              <a:rPr sz="2400" b="1" dirty="0">
                <a:latin typeface="Calibri"/>
                <a:cs typeface="Calibri"/>
              </a:rPr>
              <a:t>.</a:t>
            </a:r>
            <a:endParaRPr sz="2400" b="1">
              <a:latin typeface="Calibri"/>
              <a:cs typeface="Calibri"/>
            </a:endParaRPr>
          </a:p>
          <a:p>
            <a:pPr marL="457200" marR="121920" indent="-342900" algn="just">
              <a:lnSpc>
                <a:spcPct val="100000"/>
              </a:lnSpc>
              <a:spcBef>
                <a:spcPts val="575"/>
              </a:spcBef>
              <a:buFont typeface="Arial MT"/>
              <a:buChar char="•"/>
              <a:tabLst>
                <a:tab pos="456565" algn="l"/>
                <a:tab pos="457200" algn="l"/>
              </a:tabLst>
            </a:pPr>
            <a:r>
              <a:rPr sz="2400" b="1" spc="-5" dirty="0">
                <a:latin typeface="Calibri"/>
                <a:cs typeface="Calibri"/>
              </a:rPr>
              <a:t>Thus </a:t>
            </a:r>
            <a:r>
              <a:rPr sz="2400" b="1" spc="-5" dirty="0">
                <a:solidFill>
                  <a:srgbClr val="6F2F9F"/>
                </a:solidFill>
                <a:latin typeface="Calibri"/>
                <a:cs typeface="Calibri"/>
              </a:rPr>
              <a:t>AC </a:t>
            </a:r>
            <a:r>
              <a:rPr sz="2400" b="1" spc="-10" dirty="0">
                <a:solidFill>
                  <a:srgbClr val="6F2F9F"/>
                </a:solidFill>
                <a:latin typeface="Calibri"/>
                <a:cs typeface="Calibri"/>
              </a:rPr>
              <a:t>component </a:t>
            </a:r>
            <a:r>
              <a:rPr sz="2400" b="1" dirty="0">
                <a:solidFill>
                  <a:srgbClr val="6F2F9F"/>
                </a:solidFill>
                <a:latin typeface="Calibri"/>
                <a:cs typeface="Calibri"/>
              </a:rPr>
              <a:t>is </a:t>
            </a:r>
            <a:r>
              <a:rPr sz="2400" b="1" spc="-15" dirty="0">
                <a:solidFill>
                  <a:srgbClr val="6F2F9F"/>
                </a:solidFill>
                <a:latin typeface="Calibri"/>
                <a:cs typeface="Calibri"/>
              </a:rPr>
              <a:t>blocked </a:t>
            </a:r>
            <a:r>
              <a:rPr sz="2400" b="1" dirty="0">
                <a:latin typeface="Calibri"/>
                <a:cs typeface="Calibri"/>
              </a:rPr>
              <a:t>and </a:t>
            </a:r>
            <a:r>
              <a:rPr sz="2400" b="1" spc="-5" dirty="0">
                <a:solidFill>
                  <a:srgbClr val="6F2F9F"/>
                </a:solidFill>
                <a:latin typeface="Calibri"/>
                <a:cs typeface="Calibri"/>
              </a:rPr>
              <a:t>DC </a:t>
            </a:r>
            <a:r>
              <a:rPr sz="2400" b="1" spc="-10" dirty="0">
                <a:solidFill>
                  <a:srgbClr val="6F2F9F"/>
                </a:solidFill>
                <a:latin typeface="Calibri"/>
                <a:cs typeface="Calibri"/>
              </a:rPr>
              <a:t>component </a:t>
            </a:r>
            <a:r>
              <a:rPr sz="2400" b="1" spc="-5" dirty="0">
                <a:solidFill>
                  <a:srgbClr val="6F2F9F"/>
                </a:solidFill>
                <a:latin typeface="Calibri"/>
                <a:cs typeface="Calibri"/>
              </a:rPr>
              <a:t>only reaches </a:t>
            </a:r>
            <a:r>
              <a:rPr sz="2400" b="1" spc="-530" dirty="0">
                <a:solidFill>
                  <a:srgbClr val="6F2F9F"/>
                </a:solidFill>
                <a:latin typeface="Calibri"/>
                <a:cs typeface="Calibri"/>
              </a:rPr>
              <a:t> </a:t>
            </a:r>
            <a:r>
              <a:rPr sz="2400" b="1" dirty="0">
                <a:solidFill>
                  <a:srgbClr val="6F2F9F"/>
                </a:solidFill>
                <a:latin typeface="Calibri"/>
                <a:cs typeface="Calibri"/>
              </a:rPr>
              <a:t>the</a:t>
            </a:r>
            <a:r>
              <a:rPr sz="2400" b="1" spc="-5" dirty="0">
                <a:solidFill>
                  <a:srgbClr val="6F2F9F"/>
                </a:solidFill>
                <a:latin typeface="Calibri"/>
                <a:cs typeface="Calibri"/>
              </a:rPr>
              <a:t> </a:t>
            </a:r>
            <a:r>
              <a:rPr sz="2400" b="1" dirty="0">
                <a:solidFill>
                  <a:srgbClr val="6F2F9F"/>
                </a:solidFill>
                <a:latin typeface="Calibri"/>
                <a:cs typeface="Calibri"/>
              </a:rPr>
              <a:t>load.</a:t>
            </a:r>
            <a:endParaRPr sz="2400" b="1">
              <a:latin typeface="Calibri"/>
              <a:cs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976" y="285728"/>
            <a:ext cx="6398260"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 </a:t>
            </a:r>
            <a:r>
              <a:rPr sz="3600" b="1" spc="-10" dirty="0">
                <a:solidFill>
                  <a:srgbClr val="C00000"/>
                </a:solidFill>
              </a:rPr>
              <a:t>Series Inductor </a:t>
            </a:r>
            <a:r>
              <a:rPr sz="3600" b="1" spc="-15" dirty="0">
                <a:solidFill>
                  <a:srgbClr val="C00000"/>
                </a:solidFill>
              </a:rPr>
              <a:t>Filter</a:t>
            </a:r>
          </a:p>
        </p:txBody>
      </p:sp>
      <p:sp>
        <p:nvSpPr>
          <p:cNvPr id="3" name="object 3"/>
          <p:cNvSpPr txBox="1"/>
          <p:nvPr/>
        </p:nvSpPr>
        <p:spPr>
          <a:xfrm>
            <a:off x="535940" y="1004061"/>
            <a:ext cx="8055609" cy="756920"/>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400" spc="-5" dirty="0">
                <a:latin typeface="Calibri"/>
                <a:cs typeface="Calibri"/>
              </a:rPr>
              <a:t>The</a:t>
            </a:r>
            <a:r>
              <a:rPr sz="2400" spc="10" dirty="0">
                <a:latin typeface="Calibri"/>
                <a:cs typeface="Calibri"/>
              </a:rPr>
              <a:t> </a:t>
            </a:r>
            <a:r>
              <a:rPr sz="2400" spc="-5" dirty="0">
                <a:latin typeface="Calibri"/>
                <a:cs typeface="Calibri"/>
              </a:rPr>
              <a:t>output</a:t>
            </a:r>
            <a:r>
              <a:rPr sz="2400" dirty="0">
                <a:latin typeface="Calibri"/>
                <a:cs typeface="Calibri"/>
              </a:rPr>
              <a:t> </a:t>
            </a:r>
            <a:r>
              <a:rPr sz="2400" spc="-15" dirty="0">
                <a:latin typeface="Calibri"/>
                <a:cs typeface="Calibri"/>
              </a:rPr>
              <a:t>voltage</a:t>
            </a:r>
            <a:r>
              <a:rPr sz="2400" spc="5" dirty="0">
                <a:latin typeface="Calibri"/>
                <a:cs typeface="Calibri"/>
              </a:rPr>
              <a:t> </a:t>
            </a:r>
            <a:r>
              <a:rPr sz="2400" spc="-5" dirty="0">
                <a:latin typeface="Calibri"/>
                <a:cs typeface="Calibri"/>
              </a:rPr>
              <a:t>of </a:t>
            </a:r>
            <a:r>
              <a:rPr sz="2400" dirty="0">
                <a:latin typeface="Calibri"/>
                <a:cs typeface="Calibri"/>
              </a:rPr>
              <a:t>the</a:t>
            </a:r>
            <a:r>
              <a:rPr sz="2400" spc="5" dirty="0">
                <a:latin typeface="Calibri"/>
                <a:cs typeface="Calibri"/>
              </a:rPr>
              <a:t> </a:t>
            </a:r>
            <a:r>
              <a:rPr sz="2400" spc="-20" dirty="0">
                <a:latin typeface="Calibri"/>
                <a:cs typeface="Calibri"/>
              </a:rPr>
              <a:t>full-wave</a:t>
            </a:r>
            <a:r>
              <a:rPr sz="2400" dirty="0">
                <a:latin typeface="Calibri"/>
                <a:cs typeface="Calibri"/>
              </a:rPr>
              <a:t> </a:t>
            </a:r>
            <a:r>
              <a:rPr sz="2400" spc="-5" dirty="0">
                <a:latin typeface="Calibri"/>
                <a:cs typeface="Calibri"/>
              </a:rPr>
              <a:t>rectifier</a:t>
            </a:r>
            <a:r>
              <a:rPr sz="2400" spc="-10" dirty="0">
                <a:latin typeface="Calibri"/>
                <a:cs typeface="Calibri"/>
              </a:rPr>
              <a:t> </a:t>
            </a:r>
            <a:r>
              <a:rPr sz="2400" dirty="0">
                <a:latin typeface="Calibri"/>
                <a:cs typeface="Calibri"/>
              </a:rPr>
              <a:t>is </a:t>
            </a:r>
            <a:r>
              <a:rPr sz="2400" spc="-10" dirty="0">
                <a:latin typeface="Calibri"/>
                <a:cs typeface="Calibri"/>
              </a:rPr>
              <a:t>expressed</a:t>
            </a:r>
            <a:r>
              <a:rPr sz="2400" dirty="0">
                <a:latin typeface="Calibri"/>
                <a:cs typeface="Calibri"/>
              </a:rPr>
              <a:t> </a:t>
            </a:r>
            <a:r>
              <a:rPr sz="2400" spc="-5" dirty="0">
                <a:latin typeface="Calibri"/>
                <a:cs typeface="Calibri"/>
              </a:rPr>
              <a:t>using </a:t>
            </a:r>
            <a:r>
              <a:rPr sz="2400" spc="-525" dirty="0">
                <a:latin typeface="Calibri"/>
                <a:cs typeface="Calibri"/>
              </a:rPr>
              <a:t> </a:t>
            </a:r>
            <a:r>
              <a:rPr sz="2400" spc="-10" dirty="0">
                <a:latin typeface="Calibri"/>
                <a:cs typeface="Calibri"/>
              </a:rPr>
              <a:t>Fourier</a:t>
            </a:r>
            <a:r>
              <a:rPr sz="2400" spc="5" dirty="0">
                <a:latin typeface="Calibri"/>
                <a:cs typeface="Calibri"/>
              </a:rPr>
              <a:t> </a:t>
            </a:r>
            <a:r>
              <a:rPr sz="2400" dirty="0">
                <a:latin typeface="Calibri"/>
                <a:cs typeface="Calibri"/>
              </a:rPr>
              <a:t>series as</a:t>
            </a:r>
            <a:r>
              <a:rPr sz="2400" spc="-35" dirty="0">
                <a:latin typeface="Calibri"/>
                <a:cs typeface="Calibri"/>
              </a:rPr>
              <a:t> </a:t>
            </a:r>
            <a:r>
              <a:rPr sz="2400" spc="-15" dirty="0">
                <a:latin typeface="Calibri"/>
                <a:cs typeface="Calibri"/>
              </a:rPr>
              <a:t>follows,</a:t>
            </a:r>
            <a:endParaRPr sz="2400">
              <a:latin typeface="Calibri"/>
              <a:cs typeface="Calibri"/>
            </a:endParaRPr>
          </a:p>
        </p:txBody>
      </p:sp>
      <p:sp>
        <p:nvSpPr>
          <p:cNvPr id="4" name="object 4"/>
          <p:cNvSpPr txBox="1"/>
          <p:nvPr/>
        </p:nvSpPr>
        <p:spPr>
          <a:xfrm>
            <a:off x="485140" y="2686939"/>
            <a:ext cx="8158826" cy="3244850"/>
          </a:xfrm>
          <a:prstGeom prst="rect">
            <a:avLst/>
          </a:prstGeom>
        </p:spPr>
        <p:txBody>
          <a:bodyPr vert="horz" wrap="square" lIns="0" tIns="12700" rIns="0" bIns="0" rtlCol="0">
            <a:spAutoFit/>
          </a:bodyPr>
          <a:lstStyle/>
          <a:p>
            <a:pPr marL="406400" marR="225425" indent="-342900" algn="just">
              <a:lnSpc>
                <a:spcPct val="100000"/>
              </a:lnSpc>
              <a:spcBef>
                <a:spcPts val="100"/>
              </a:spcBef>
              <a:buFont typeface="Arial MT"/>
              <a:buChar char="•"/>
              <a:tabLst>
                <a:tab pos="405765" algn="l"/>
                <a:tab pos="406400" algn="l"/>
              </a:tabLst>
            </a:pPr>
            <a:r>
              <a:rPr sz="2400" b="1" spc="-5" dirty="0">
                <a:latin typeface="Calibri"/>
                <a:cs typeface="Calibri"/>
              </a:rPr>
              <a:t>The output </a:t>
            </a:r>
            <a:r>
              <a:rPr sz="2400" b="1" spc="-15" dirty="0">
                <a:latin typeface="Calibri"/>
                <a:cs typeface="Calibri"/>
              </a:rPr>
              <a:t>voltage </a:t>
            </a:r>
            <a:r>
              <a:rPr sz="2400" b="1" spc="-55" dirty="0">
                <a:latin typeface="Calibri"/>
                <a:cs typeface="Calibri"/>
              </a:rPr>
              <a:t>V</a:t>
            </a:r>
            <a:r>
              <a:rPr sz="2400" b="1" spc="-82" baseline="-20833" dirty="0">
                <a:latin typeface="Calibri"/>
                <a:cs typeface="Calibri"/>
              </a:rPr>
              <a:t>o</a:t>
            </a:r>
            <a:r>
              <a:rPr sz="2400" b="1" spc="-75" baseline="-20833" dirty="0">
                <a:latin typeface="Calibri"/>
                <a:cs typeface="Calibri"/>
              </a:rPr>
              <a:t> </a:t>
            </a:r>
            <a:r>
              <a:rPr sz="2400" b="1" spc="-10" dirty="0">
                <a:latin typeface="Calibri"/>
                <a:cs typeface="Calibri"/>
              </a:rPr>
              <a:t>consist </a:t>
            </a:r>
            <a:r>
              <a:rPr sz="2400" b="1" spc="-5" dirty="0">
                <a:latin typeface="Calibri"/>
                <a:cs typeface="Calibri"/>
              </a:rPr>
              <a:t>of DC </a:t>
            </a:r>
            <a:r>
              <a:rPr sz="2400" b="1" spc="-10" dirty="0">
                <a:latin typeface="Calibri"/>
                <a:cs typeface="Calibri"/>
              </a:rPr>
              <a:t>component </a:t>
            </a:r>
            <a:r>
              <a:rPr sz="2400" b="1" dirty="0">
                <a:latin typeface="Calibri"/>
                <a:cs typeface="Calibri"/>
              </a:rPr>
              <a:t>and </a:t>
            </a:r>
            <a:r>
              <a:rPr sz="2400" b="1" spc="-5" dirty="0">
                <a:latin typeface="Calibri"/>
                <a:cs typeface="Calibri"/>
              </a:rPr>
              <a:t>AC </a:t>
            </a:r>
            <a:r>
              <a:rPr sz="2400" b="1" spc="-530" dirty="0">
                <a:latin typeface="Calibri"/>
                <a:cs typeface="Calibri"/>
              </a:rPr>
              <a:t> </a:t>
            </a:r>
            <a:r>
              <a:rPr sz="2400" b="1" spc="-10" dirty="0">
                <a:latin typeface="Calibri"/>
                <a:cs typeface="Calibri"/>
              </a:rPr>
              <a:t>components.</a:t>
            </a:r>
            <a:endParaRPr sz="2400" b="1">
              <a:latin typeface="Calibri"/>
              <a:cs typeface="Calibri"/>
            </a:endParaRPr>
          </a:p>
          <a:p>
            <a:pPr marL="406400" indent="-342900" algn="just">
              <a:lnSpc>
                <a:spcPct val="100000"/>
              </a:lnSpc>
              <a:spcBef>
                <a:spcPts val="585"/>
              </a:spcBef>
              <a:buFont typeface="Arial MT"/>
              <a:buChar char="•"/>
              <a:tabLst>
                <a:tab pos="405765" algn="l"/>
                <a:tab pos="406400" algn="l"/>
              </a:tabLst>
            </a:pPr>
            <a:r>
              <a:rPr sz="2400" b="1" dirty="0">
                <a:latin typeface="Calibri"/>
                <a:cs typeface="Calibri"/>
              </a:rPr>
              <a:t>In</a:t>
            </a:r>
            <a:r>
              <a:rPr sz="2400" b="1" spc="-15" dirty="0">
                <a:latin typeface="Calibri"/>
                <a:cs typeface="Calibri"/>
              </a:rPr>
              <a:t> </a:t>
            </a:r>
            <a:r>
              <a:rPr sz="2400" b="1" spc="-10" dirty="0">
                <a:latin typeface="Calibri"/>
                <a:cs typeface="Calibri"/>
              </a:rPr>
              <a:t>above</a:t>
            </a:r>
            <a:r>
              <a:rPr sz="2400" b="1" spc="5" dirty="0">
                <a:latin typeface="Calibri"/>
                <a:cs typeface="Calibri"/>
              </a:rPr>
              <a:t> </a:t>
            </a:r>
            <a:r>
              <a:rPr sz="2400" b="1" spc="-5" dirty="0">
                <a:latin typeface="Calibri"/>
                <a:cs typeface="Calibri"/>
              </a:rPr>
              <a:t>equation </a:t>
            </a:r>
            <a:r>
              <a:rPr sz="2400" b="1" dirty="0">
                <a:latin typeface="Calibri"/>
                <a:cs typeface="Calibri"/>
              </a:rPr>
              <a:t>the</a:t>
            </a:r>
            <a:r>
              <a:rPr sz="2400" b="1" spc="-5" dirty="0">
                <a:latin typeface="Calibri"/>
                <a:cs typeface="Calibri"/>
              </a:rPr>
              <a:t> </a:t>
            </a:r>
            <a:r>
              <a:rPr sz="2400" b="1" spc="-10" dirty="0">
                <a:latin typeface="Calibri"/>
                <a:cs typeface="Calibri"/>
              </a:rPr>
              <a:t>term</a:t>
            </a:r>
            <a:r>
              <a:rPr sz="2400" b="1" spc="-20" dirty="0">
                <a:latin typeface="Calibri"/>
                <a:cs typeface="Calibri"/>
              </a:rPr>
              <a:t> </a:t>
            </a:r>
            <a:r>
              <a:rPr sz="2400" b="1" spc="10" dirty="0">
                <a:latin typeface="Calibri"/>
                <a:cs typeface="Calibri"/>
              </a:rPr>
              <a:t>‘</a:t>
            </a:r>
            <a:r>
              <a:rPr sz="2400" b="1" spc="10" dirty="0">
                <a:latin typeface="Cambria Math"/>
                <a:cs typeface="Cambria Math"/>
              </a:rPr>
              <a:t>𝜔</a:t>
            </a:r>
            <a:r>
              <a:rPr sz="2400" b="1" spc="10" dirty="0">
                <a:latin typeface="Calibri"/>
                <a:cs typeface="Calibri"/>
              </a:rPr>
              <a:t>’</a:t>
            </a:r>
            <a:r>
              <a:rPr sz="2400" b="1" spc="-5" dirty="0">
                <a:latin typeface="Calibri"/>
                <a:cs typeface="Calibri"/>
              </a:rPr>
              <a:t> </a:t>
            </a:r>
            <a:r>
              <a:rPr sz="2400" b="1" spc="-10">
                <a:latin typeface="Calibri"/>
                <a:cs typeface="Calibri"/>
              </a:rPr>
              <a:t>indicates</a:t>
            </a:r>
            <a:r>
              <a:rPr sz="2400" b="1" spc="-25">
                <a:latin typeface="Calibri"/>
                <a:cs typeface="Calibri"/>
              </a:rPr>
              <a:t> </a:t>
            </a:r>
            <a:r>
              <a:rPr sz="2400" b="1" spc="-5" smtClean="0">
                <a:latin typeface="Calibri"/>
                <a:cs typeface="Calibri"/>
              </a:rPr>
              <a:t>frequency</a:t>
            </a:r>
            <a:r>
              <a:rPr lang="en-US" sz="2400" b="1" spc="-5" dirty="0" smtClean="0">
                <a:latin typeface="Calibri"/>
                <a:cs typeface="Calibri"/>
              </a:rPr>
              <a:t> </a:t>
            </a:r>
            <a:r>
              <a:rPr sz="2400" b="1" spc="-10" smtClean="0">
                <a:latin typeface="Calibri"/>
                <a:cs typeface="Calibri"/>
              </a:rPr>
              <a:t>components</a:t>
            </a:r>
            <a:r>
              <a:rPr sz="2400" b="1" spc="-30" smtClean="0">
                <a:latin typeface="Calibri"/>
                <a:cs typeface="Calibri"/>
              </a:rPr>
              <a:t> </a:t>
            </a:r>
            <a:r>
              <a:rPr sz="2400" b="1" spc="-5" dirty="0">
                <a:latin typeface="Calibri"/>
                <a:cs typeface="Calibri"/>
              </a:rPr>
              <a:t>(2</a:t>
            </a:r>
            <a:r>
              <a:rPr sz="2400" b="1" spc="-5" dirty="0">
                <a:latin typeface="Cambria Math"/>
                <a:cs typeface="Cambria Math"/>
              </a:rPr>
              <a:t>𝜔</a:t>
            </a:r>
            <a:r>
              <a:rPr sz="2400" b="1" spc="40" dirty="0">
                <a:latin typeface="Cambria Math"/>
                <a:cs typeface="Cambria Math"/>
              </a:rPr>
              <a:t> </a:t>
            </a:r>
            <a:r>
              <a:rPr sz="2400" b="1" dirty="0">
                <a:latin typeface="Calibri"/>
                <a:cs typeface="Calibri"/>
              </a:rPr>
              <a:t>and</a:t>
            </a:r>
            <a:r>
              <a:rPr sz="2400" b="1" spc="-10" dirty="0">
                <a:latin typeface="Calibri"/>
                <a:cs typeface="Calibri"/>
              </a:rPr>
              <a:t> </a:t>
            </a:r>
            <a:r>
              <a:rPr sz="2400" b="1" spc="-5" dirty="0">
                <a:latin typeface="Calibri"/>
                <a:cs typeface="Calibri"/>
              </a:rPr>
              <a:t>6</a:t>
            </a:r>
            <a:r>
              <a:rPr sz="2400" b="1" spc="-5" dirty="0">
                <a:latin typeface="Cambria Math"/>
                <a:cs typeface="Cambria Math"/>
              </a:rPr>
              <a:t>𝜔</a:t>
            </a:r>
            <a:r>
              <a:rPr sz="2400" b="1" spc="45" dirty="0">
                <a:latin typeface="Cambria Math"/>
                <a:cs typeface="Cambria Math"/>
              </a:rPr>
              <a:t> </a:t>
            </a:r>
            <a:r>
              <a:rPr sz="2400" b="1" dirty="0">
                <a:latin typeface="Calibri"/>
                <a:cs typeface="Calibri"/>
              </a:rPr>
              <a:t>and</a:t>
            </a:r>
            <a:r>
              <a:rPr sz="2400" b="1" spc="-10" dirty="0">
                <a:latin typeface="Calibri"/>
                <a:cs typeface="Calibri"/>
              </a:rPr>
              <a:t> </a:t>
            </a:r>
            <a:r>
              <a:rPr sz="2400" b="1" spc="-5" dirty="0">
                <a:latin typeface="Calibri"/>
                <a:cs typeface="Calibri"/>
              </a:rPr>
              <a:t>so</a:t>
            </a:r>
            <a:r>
              <a:rPr sz="2400" b="1" spc="-25" dirty="0">
                <a:latin typeface="Calibri"/>
                <a:cs typeface="Calibri"/>
              </a:rPr>
              <a:t> </a:t>
            </a:r>
            <a:r>
              <a:rPr sz="2400" b="1" spc="-5" dirty="0">
                <a:latin typeface="Calibri"/>
                <a:cs typeface="Calibri"/>
              </a:rPr>
              <a:t>on)</a:t>
            </a:r>
            <a:endParaRPr sz="2400" b="1">
              <a:latin typeface="Calibri"/>
              <a:cs typeface="Calibri"/>
            </a:endParaRPr>
          </a:p>
          <a:p>
            <a:pPr marL="406400" indent="-342900" algn="just">
              <a:lnSpc>
                <a:spcPct val="100000"/>
              </a:lnSpc>
              <a:spcBef>
                <a:spcPts val="560"/>
              </a:spcBef>
              <a:buFont typeface="Arial MT"/>
              <a:buChar char="•"/>
              <a:tabLst>
                <a:tab pos="405765" algn="l"/>
                <a:tab pos="406400" algn="l"/>
              </a:tabLst>
            </a:pPr>
            <a:r>
              <a:rPr sz="2400" b="1" spc="-5" dirty="0">
                <a:latin typeface="Calibri"/>
                <a:cs typeface="Calibri"/>
              </a:rPr>
              <a:t>These</a:t>
            </a:r>
            <a:r>
              <a:rPr sz="2400" b="1" spc="15" dirty="0">
                <a:latin typeface="Calibri"/>
                <a:cs typeface="Calibri"/>
              </a:rPr>
              <a:t> </a:t>
            </a:r>
            <a:r>
              <a:rPr sz="2400" b="1" spc="-5" dirty="0">
                <a:latin typeface="Calibri"/>
                <a:cs typeface="Calibri"/>
              </a:rPr>
              <a:t>frequency</a:t>
            </a:r>
            <a:r>
              <a:rPr sz="2400" b="1" dirty="0">
                <a:latin typeface="Calibri"/>
                <a:cs typeface="Calibri"/>
              </a:rPr>
              <a:t> </a:t>
            </a:r>
            <a:r>
              <a:rPr sz="2400" b="1" spc="-10" dirty="0">
                <a:latin typeface="Calibri"/>
                <a:cs typeface="Calibri"/>
              </a:rPr>
              <a:t>components</a:t>
            </a:r>
            <a:r>
              <a:rPr sz="2400" b="1" spc="5" dirty="0">
                <a:latin typeface="Calibri"/>
                <a:cs typeface="Calibri"/>
              </a:rPr>
              <a:t> </a:t>
            </a:r>
            <a:r>
              <a:rPr sz="2400" b="1" spc="-15" dirty="0">
                <a:latin typeface="Calibri"/>
                <a:cs typeface="Calibri"/>
              </a:rPr>
              <a:t>are</a:t>
            </a:r>
            <a:r>
              <a:rPr sz="2400" b="1" spc="5" dirty="0">
                <a:latin typeface="Calibri"/>
                <a:cs typeface="Calibri"/>
              </a:rPr>
              <a:t> </a:t>
            </a:r>
            <a:r>
              <a:rPr sz="2400" b="1" spc="-5" dirty="0">
                <a:latin typeface="Calibri"/>
                <a:cs typeface="Calibri"/>
              </a:rPr>
              <a:t>called</a:t>
            </a:r>
            <a:r>
              <a:rPr sz="2400" b="1" spc="-60" dirty="0">
                <a:latin typeface="Calibri"/>
                <a:cs typeface="Calibri"/>
              </a:rPr>
              <a:t> </a:t>
            </a:r>
            <a:r>
              <a:rPr sz="2400" b="1" spc="-5" dirty="0">
                <a:solidFill>
                  <a:srgbClr val="006FC0"/>
                </a:solidFill>
                <a:latin typeface="Calibri"/>
                <a:cs typeface="Calibri"/>
              </a:rPr>
              <a:t>harmonics</a:t>
            </a:r>
            <a:r>
              <a:rPr sz="2400" b="1" spc="-5" dirty="0">
                <a:latin typeface="Calibri"/>
                <a:cs typeface="Calibri"/>
              </a:rPr>
              <a:t>.</a:t>
            </a:r>
            <a:endParaRPr sz="2400" b="1">
              <a:latin typeface="Calibri"/>
              <a:cs typeface="Calibri"/>
            </a:endParaRPr>
          </a:p>
          <a:p>
            <a:pPr marL="406400" indent="-342900" algn="just">
              <a:lnSpc>
                <a:spcPct val="100000"/>
              </a:lnSpc>
              <a:spcBef>
                <a:spcPts val="580"/>
              </a:spcBef>
              <a:buFont typeface="Arial MT"/>
              <a:buChar char="•"/>
              <a:tabLst>
                <a:tab pos="405765" algn="l"/>
                <a:tab pos="406400" algn="l"/>
              </a:tabLst>
            </a:pPr>
            <a:r>
              <a:rPr sz="2400" b="1" spc="-5" dirty="0">
                <a:latin typeface="Calibri"/>
                <a:cs typeface="Calibri"/>
              </a:rPr>
              <a:t>The</a:t>
            </a:r>
            <a:r>
              <a:rPr sz="2400" b="1" spc="5" dirty="0">
                <a:latin typeface="Calibri"/>
                <a:cs typeface="Calibri"/>
              </a:rPr>
              <a:t> </a:t>
            </a:r>
            <a:r>
              <a:rPr sz="2400" b="1" spc="-5" dirty="0">
                <a:latin typeface="Calibri"/>
                <a:cs typeface="Calibri"/>
              </a:rPr>
              <a:t>third and </a:t>
            </a:r>
            <a:r>
              <a:rPr sz="2400" b="1" dirty="0">
                <a:latin typeface="Calibri"/>
                <a:cs typeface="Calibri"/>
              </a:rPr>
              <a:t>higher </a:t>
            </a:r>
            <a:r>
              <a:rPr sz="2400" b="1" spc="-5" dirty="0">
                <a:latin typeface="Calibri"/>
                <a:cs typeface="Calibri"/>
              </a:rPr>
              <a:t>harmonics</a:t>
            </a:r>
            <a:r>
              <a:rPr sz="2400" b="1" spc="-15" dirty="0">
                <a:latin typeface="Calibri"/>
                <a:cs typeface="Calibri"/>
              </a:rPr>
              <a:t> </a:t>
            </a:r>
            <a:r>
              <a:rPr sz="2400" b="1" spc="-10" dirty="0">
                <a:latin typeface="Calibri"/>
                <a:cs typeface="Calibri"/>
              </a:rPr>
              <a:t>are</a:t>
            </a:r>
            <a:r>
              <a:rPr sz="2400" b="1" spc="5" dirty="0">
                <a:latin typeface="Calibri"/>
                <a:cs typeface="Calibri"/>
              </a:rPr>
              <a:t> </a:t>
            </a:r>
            <a:r>
              <a:rPr sz="2400" b="1" spc="-5" dirty="0">
                <a:latin typeface="Calibri"/>
                <a:cs typeface="Calibri"/>
              </a:rPr>
              <a:t>neglected.</a:t>
            </a:r>
            <a:endParaRPr sz="2400" b="1">
              <a:latin typeface="Calibri"/>
              <a:cs typeface="Calibri"/>
            </a:endParaRPr>
          </a:p>
          <a:p>
            <a:pPr marL="406400" marR="68580" indent="-342900" algn="just">
              <a:lnSpc>
                <a:spcPct val="100000"/>
              </a:lnSpc>
              <a:spcBef>
                <a:spcPts val="575"/>
              </a:spcBef>
              <a:buFont typeface="Arial MT"/>
              <a:buChar char="•"/>
              <a:tabLst>
                <a:tab pos="405765" algn="l"/>
                <a:tab pos="406400" algn="l"/>
              </a:tabLst>
            </a:pPr>
            <a:r>
              <a:rPr sz="2400" b="1" dirty="0">
                <a:latin typeface="Calibri"/>
                <a:cs typeface="Calibri"/>
              </a:rPr>
              <a:t>Hence the ac </a:t>
            </a:r>
            <a:r>
              <a:rPr sz="2400" b="1" spc="-15" dirty="0">
                <a:latin typeface="Calibri"/>
                <a:cs typeface="Calibri"/>
              </a:rPr>
              <a:t>voltage </a:t>
            </a:r>
            <a:r>
              <a:rPr sz="2400" b="1" dirty="0">
                <a:latin typeface="Calibri"/>
                <a:cs typeface="Calibri"/>
              </a:rPr>
              <a:t>(also </a:t>
            </a:r>
            <a:r>
              <a:rPr sz="2400" b="1" spc="-5" dirty="0">
                <a:latin typeface="Calibri"/>
                <a:cs typeface="Calibri"/>
              </a:rPr>
              <a:t>called ripple) </a:t>
            </a:r>
            <a:r>
              <a:rPr sz="2400" b="1" dirty="0">
                <a:latin typeface="Calibri"/>
                <a:cs typeface="Calibri"/>
              </a:rPr>
              <a:t>is mainly </a:t>
            </a:r>
            <a:r>
              <a:rPr sz="2400" b="1" spc="-5" dirty="0">
                <a:latin typeface="Calibri"/>
                <a:cs typeface="Calibri"/>
              </a:rPr>
              <a:t>due </a:t>
            </a:r>
            <a:r>
              <a:rPr sz="2400" b="1" spc="-15" dirty="0">
                <a:latin typeface="Calibri"/>
                <a:cs typeface="Calibri"/>
              </a:rPr>
              <a:t>to </a:t>
            </a:r>
            <a:r>
              <a:rPr sz="2400" b="1" spc="-530" dirty="0">
                <a:latin typeface="Calibri"/>
                <a:cs typeface="Calibri"/>
              </a:rPr>
              <a:t> </a:t>
            </a:r>
            <a:r>
              <a:rPr sz="2400" b="1" spc="-5" dirty="0">
                <a:latin typeface="Calibri"/>
                <a:cs typeface="Calibri"/>
              </a:rPr>
              <a:t>second</a:t>
            </a:r>
            <a:r>
              <a:rPr sz="2400" b="1" spc="-10" dirty="0">
                <a:latin typeface="Calibri"/>
                <a:cs typeface="Calibri"/>
              </a:rPr>
              <a:t> </a:t>
            </a:r>
            <a:r>
              <a:rPr sz="2400" b="1" spc="-5" dirty="0">
                <a:latin typeface="Calibri"/>
                <a:cs typeface="Calibri"/>
              </a:rPr>
              <a:t>harmonics.</a:t>
            </a:r>
            <a:r>
              <a:rPr sz="2400" b="1" spc="-20" dirty="0">
                <a:latin typeface="Calibri"/>
                <a:cs typeface="Calibri"/>
              </a:rPr>
              <a:t> </a:t>
            </a:r>
            <a:r>
              <a:rPr sz="2400" b="1" dirty="0">
                <a:latin typeface="Calibri"/>
                <a:cs typeface="Calibri"/>
              </a:rPr>
              <a:t>Hence</a:t>
            </a:r>
            <a:r>
              <a:rPr sz="2400" b="1" spc="-35" dirty="0">
                <a:latin typeface="Calibri"/>
                <a:cs typeface="Calibri"/>
              </a:rPr>
              <a:t> </a:t>
            </a:r>
            <a:r>
              <a:rPr sz="2400" b="1" spc="-5" dirty="0">
                <a:latin typeface="Calibri"/>
                <a:cs typeface="Calibri"/>
              </a:rPr>
              <a:t>eq(1)</a:t>
            </a:r>
            <a:r>
              <a:rPr sz="2400" b="1" spc="-20" dirty="0">
                <a:latin typeface="Calibri"/>
                <a:cs typeface="Calibri"/>
              </a:rPr>
              <a:t> </a:t>
            </a:r>
            <a:r>
              <a:rPr sz="2400" b="1" dirty="0">
                <a:latin typeface="Calibri"/>
                <a:cs typeface="Calibri"/>
              </a:rPr>
              <a:t>is</a:t>
            </a:r>
            <a:r>
              <a:rPr sz="2400" b="1" spc="-5" dirty="0">
                <a:latin typeface="Calibri"/>
                <a:cs typeface="Calibri"/>
              </a:rPr>
              <a:t> </a:t>
            </a:r>
            <a:r>
              <a:rPr sz="2400" b="1" spc="-10" dirty="0">
                <a:latin typeface="Calibri"/>
                <a:cs typeface="Calibri"/>
              </a:rPr>
              <a:t>re-written </a:t>
            </a:r>
            <a:r>
              <a:rPr sz="2400" b="1" dirty="0">
                <a:latin typeface="Calibri"/>
                <a:cs typeface="Calibri"/>
              </a:rPr>
              <a:t>as,</a:t>
            </a:r>
            <a:endParaRPr sz="2400" b="1">
              <a:latin typeface="Calibri"/>
              <a:cs typeface="Calibri"/>
            </a:endParaRPr>
          </a:p>
        </p:txBody>
      </p:sp>
      <p:pic>
        <p:nvPicPr>
          <p:cNvPr id="5" name="object 5"/>
          <p:cNvPicPr/>
          <p:nvPr/>
        </p:nvPicPr>
        <p:blipFill>
          <a:blip r:embed="rId2" cstate="print"/>
          <a:stretch>
            <a:fillRect/>
          </a:stretch>
        </p:blipFill>
        <p:spPr>
          <a:xfrm>
            <a:off x="1201287" y="6115811"/>
            <a:ext cx="6389756" cy="589788"/>
          </a:xfrm>
          <a:prstGeom prst="rect">
            <a:avLst/>
          </a:prstGeom>
        </p:spPr>
      </p:pic>
      <p:pic>
        <p:nvPicPr>
          <p:cNvPr id="6" name="object 6"/>
          <p:cNvPicPr/>
          <p:nvPr/>
        </p:nvPicPr>
        <p:blipFill>
          <a:blip r:embed="rId3" cstate="print"/>
          <a:stretch>
            <a:fillRect/>
          </a:stretch>
        </p:blipFill>
        <p:spPr>
          <a:xfrm>
            <a:off x="893618" y="1905000"/>
            <a:ext cx="7412181" cy="658367"/>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2976" y="357166"/>
            <a:ext cx="6398260"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 </a:t>
            </a:r>
            <a:r>
              <a:rPr sz="3600" b="1" spc="-10" dirty="0">
                <a:solidFill>
                  <a:srgbClr val="C00000"/>
                </a:solidFill>
              </a:rPr>
              <a:t>Series Inductor </a:t>
            </a:r>
            <a:r>
              <a:rPr sz="3600" b="1" spc="-15" dirty="0">
                <a:solidFill>
                  <a:srgbClr val="C00000"/>
                </a:solidFill>
              </a:rPr>
              <a:t>Filter</a:t>
            </a:r>
          </a:p>
        </p:txBody>
      </p:sp>
      <p:sp>
        <p:nvSpPr>
          <p:cNvPr id="3" name="object 3"/>
          <p:cNvSpPr txBox="1"/>
          <p:nvPr/>
        </p:nvSpPr>
        <p:spPr>
          <a:xfrm>
            <a:off x="535940" y="1004061"/>
            <a:ext cx="7943215" cy="1635125"/>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400" dirty="0">
                <a:solidFill>
                  <a:srgbClr val="006FC0"/>
                </a:solidFill>
                <a:latin typeface="Calibri"/>
                <a:cs typeface="Calibri"/>
              </a:rPr>
              <a:t>Neglecting</a:t>
            </a:r>
            <a:r>
              <a:rPr sz="2400" spc="-25" dirty="0">
                <a:solidFill>
                  <a:srgbClr val="006FC0"/>
                </a:solidFill>
                <a:latin typeface="Calibri"/>
                <a:cs typeface="Calibri"/>
              </a:rPr>
              <a:t> </a:t>
            </a:r>
            <a:r>
              <a:rPr sz="2400" spc="-5" dirty="0">
                <a:solidFill>
                  <a:srgbClr val="006FC0"/>
                </a:solidFill>
                <a:latin typeface="Calibri"/>
                <a:cs typeface="Calibri"/>
              </a:rPr>
              <a:t>diode</a:t>
            </a:r>
            <a:r>
              <a:rPr sz="2400" spc="15" dirty="0">
                <a:solidFill>
                  <a:srgbClr val="006FC0"/>
                </a:solidFill>
                <a:latin typeface="Calibri"/>
                <a:cs typeface="Calibri"/>
              </a:rPr>
              <a:t> </a:t>
            </a:r>
            <a:r>
              <a:rPr sz="2400" spc="-15" dirty="0">
                <a:solidFill>
                  <a:srgbClr val="006FC0"/>
                </a:solidFill>
                <a:latin typeface="Calibri"/>
                <a:cs typeface="Calibri"/>
              </a:rPr>
              <a:t>forward </a:t>
            </a:r>
            <a:r>
              <a:rPr sz="2400" spc="-10" dirty="0">
                <a:solidFill>
                  <a:srgbClr val="006FC0"/>
                </a:solidFill>
                <a:latin typeface="Calibri"/>
                <a:cs typeface="Calibri"/>
              </a:rPr>
              <a:t>resistance</a:t>
            </a:r>
            <a:r>
              <a:rPr sz="2400" dirty="0">
                <a:solidFill>
                  <a:srgbClr val="006FC0"/>
                </a:solidFill>
                <a:latin typeface="Calibri"/>
                <a:cs typeface="Calibri"/>
              </a:rPr>
              <a:t> , </a:t>
            </a:r>
            <a:r>
              <a:rPr sz="2400" spc="-10" dirty="0">
                <a:solidFill>
                  <a:srgbClr val="006FC0"/>
                </a:solidFill>
                <a:latin typeface="Calibri"/>
                <a:cs typeface="Calibri"/>
              </a:rPr>
              <a:t>resistance</a:t>
            </a:r>
            <a:r>
              <a:rPr sz="2400" spc="-15" dirty="0">
                <a:solidFill>
                  <a:srgbClr val="006FC0"/>
                </a:solidFill>
                <a:latin typeface="Calibri"/>
                <a:cs typeface="Calibri"/>
              </a:rPr>
              <a:t> </a:t>
            </a:r>
            <a:r>
              <a:rPr sz="2400" spc="-5" dirty="0">
                <a:solidFill>
                  <a:srgbClr val="006FC0"/>
                </a:solidFill>
                <a:latin typeface="Calibri"/>
                <a:cs typeface="Calibri"/>
              </a:rPr>
              <a:t>of </a:t>
            </a:r>
            <a:r>
              <a:rPr sz="2400" spc="-20" dirty="0">
                <a:solidFill>
                  <a:srgbClr val="006FC0"/>
                </a:solidFill>
                <a:latin typeface="Calibri"/>
                <a:cs typeface="Calibri"/>
              </a:rPr>
              <a:t>choke</a:t>
            </a:r>
            <a:r>
              <a:rPr sz="2400" dirty="0">
                <a:solidFill>
                  <a:srgbClr val="006FC0"/>
                </a:solidFill>
                <a:latin typeface="Calibri"/>
                <a:cs typeface="Calibri"/>
              </a:rPr>
              <a:t> and </a:t>
            </a:r>
            <a:r>
              <a:rPr sz="2400" spc="-530" dirty="0">
                <a:solidFill>
                  <a:srgbClr val="006FC0"/>
                </a:solidFill>
                <a:latin typeface="Calibri"/>
                <a:cs typeface="Calibri"/>
              </a:rPr>
              <a:t> </a:t>
            </a:r>
            <a:r>
              <a:rPr sz="2400" spc="-15" dirty="0">
                <a:solidFill>
                  <a:srgbClr val="006FC0"/>
                </a:solidFill>
                <a:latin typeface="Calibri"/>
                <a:cs typeface="Calibri"/>
              </a:rPr>
              <a:t>transformer</a:t>
            </a:r>
            <a:r>
              <a:rPr sz="2400" spc="-30" dirty="0">
                <a:solidFill>
                  <a:srgbClr val="006FC0"/>
                </a:solidFill>
                <a:latin typeface="Calibri"/>
                <a:cs typeface="Calibri"/>
              </a:rPr>
              <a:t> </a:t>
            </a:r>
            <a:r>
              <a:rPr sz="2400" spc="-5" dirty="0">
                <a:solidFill>
                  <a:srgbClr val="006FC0"/>
                </a:solidFill>
                <a:latin typeface="Calibri"/>
                <a:cs typeface="Calibri"/>
              </a:rPr>
              <a:t>secondary</a:t>
            </a:r>
            <a:r>
              <a:rPr sz="2400" spc="-10" dirty="0">
                <a:solidFill>
                  <a:srgbClr val="006FC0"/>
                </a:solidFill>
                <a:latin typeface="Calibri"/>
                <a:cs typeface="Calibri"/>
              </a:rPr>
              <a:t> resistance</a:t>
            </a:r>
            <a:r>
              <a:rPr sz="2400" spc="-5" dirty="0">
                <a:solidFill>
                  <a:srgbClr val="006FC0"/>
                </a:solidFill>
                <a:latin typeface="Calibri"/>
                <a:cs typeface="Calibri"/>
              </a:rPr>
              <a:t> </a:t>
            </a:r>
            <a:r>
              <a:rPr sz="2400" spc="-20" dirty="0">
                <a:solidFill>
                  <a:srgbClr val="006FC0"/>
                </a:solidFill>
                <a:latin typeface="Calibri"/>
                <a:cs typeface="Calibri"/>
              </a:rPr>
              <a:t>for</a:t>
            </a:r>
            <a:r>
              <a:rPr sz="2400" spc="-5" dirty="0">
                <a:solidFill>
                  <a:srgbClr val="006FC0"/>
                </a:solidFill>
                <a:latin typeface="Calibri"/>
                <a:cs typeface="Calibri"/>
              </a:rPr>
              <a:t> </a:t>
            </a:r>
            <a:r>
              <a:rPr sz="2400" spc="-20" dirty="0">
                <a:solidFill>
                  <a:srgbClr val="006FC0"/>
                </a:solidFill>
                <a:latin typeface="Calibri"/>
                <a:cs typeface="Calibri"/>
              </a:rPr>
              <a:t>sake</a:t>
            </a:r>
            <a:r>
              <a:rPr sz="2400" spc="-10" dirty="0">
                <a:solidFill>
                  <a:srgbClr val="006FC0"/>
                </a:solidFill>
                <a:latin typeface="Calibri"/>
                <a:cs typeface="Calibri"/>
              </a:rPr>
              <a:t> </a:t>
            </a:r>
            <a:r>
              <a:rPr sz="2400" spc="-5" dirty="0">
                <a:solidFill>
                  <a:srgbClr val="006FC0"/>
                </a:solidFill>
                <a:latin typeface="Calibri"/>
                <a:cs typeface="Calibri"/>
              </a:rPr>
              <a:t>of</a:t>
            </a:r>
            <a:r>
              <a:rPr sz="2400" spc="-15" dirty="0">
                <a:solidFill>
                  <a:srgbClr val="006FC0"/>
                </a:solidFill>
                <a:latin typeface="Calibri"/>
                <a:cs typeface="Calibri"/>
              </a:rPr>
              <a:t> </a:t>
            </a:r>
            <a:r>
              <a:rPr sz="2400" spc="-5" dirty="0">
                <a:solidFill>
                  <a:srgbClr val="006FC0"/>
                </a:solidFill>
                <a:latin typeface="Calibri"/>
                <a:cs typeface="Calibri"/>
              </a:rPr>
              <a:t>simplicity</a:t>
            </a:r>
            <a:endParaRPr sz="2400">
              <a:latin typeface="Calibri"/>
              <a:cs typeface="Calibri"/>
            </a:endParaRPr>
          </a:p>
          <a:p>
            <a:pPr marL="355600" indent="-342900">
              <a:lnSpc>
                <a:spcPct val="100000"/>
              </a:lnSpc>
              <a:spcBef>
                <a:spcPts val="575"/>
              </a:spcBef>
              <a:buFont typeface="Arial MT"/>
              <a:buChar char="•"/>
              <a:tabLst>
                <a:tab pos="354965" algn="l"/>
                <a:tab pos="355600" algn="l"/>
              </a:tabLst>
            </a:pPr>
            <a:r>
              <a:rPr sz="2400" spc="-10" dirty="0">
                <a:latin typeface="Calibri"/>
                <a:cs typeface="Calibri"/>
              </a:rPr>
              <a:t>From</a:t>
            </a:r>
            <a:r>
              <a:rPr sz="2400" spc="-55" dirty="0">
                <a:latin typeface="Calibri"/>
                <a:cs typeface="Calibri"/>
              </a:rPr>
              <a:t> </a:t>
            </a:r>
            <a:r>
              <a:rPr sz="2400" spc="-5" dirty="0">
                <a:latin typeface="Calibri"/>
                <a:cs typeface="Calibri"/>
              </a:rPr>
              <a:t>eq(2),</a:t>
            </a:r>
            <a:endParaRPr sz="2400">
              <a:latin typeface="Calibri"/>
              <a:cs typeface="Calibri"/>
            </a:endParaRPr>
          </a:p>
          <a:p>
            <a:pPr marL="355600" indent="-342900">
              <a:lnSpc>
                <a:spcPct val="100000"/>
              </a:lnSpc>
              <a:spcBef>
                <a:spcPts val="580"/>
              </a:spcBef>
              <a:buFont typeface="Arial MT"/>
              <a:buChar char="•"/>
              <a:tabLst>
                <a:tab pos="354965" algn="l"/>
                <a:tab pos="355600" algn="l"/>
              </a:tabLst>
            </a:pPr>
            <a:r>
              <a:rPr sz="2400" spc="-5" dirty="0">
                <a:latin typeface="Calibri"/>
                <a:cs typeface="Calibri"/>
              </a:rPr>
              <a:t>The DC</a:t>
            </a:r>
            <a:r>
              <a:rPr sz="2400" spc="-25" dirty="0">
                <a:latin typeface="Calibri"/>
                <a:cs typeface="Calibri"/>
              </a:rPr>
              <a:t> </a:t>
            </a:r>
            <a:r>
              <a:rPr sz="2400" spc="-15" dirty="0">
                <a:latin typeface="Calibri"/>
                <a:cs typeface="Calibri"/>
              </a:rPr>
              <a:t>voltage</a:t>
            </a:r>
            <a:r>
              <a:rPr sz="2400" spc="-10" dirty="0">
                <a:latin typeface="Calibri"/>
                <a:cs typeface="Calibri"/>
              </a:rPr>
              <a:t> component</a:t>
            </a:r>
            <a:r>
              <a:rPr sz="2400" spc="-25" dirty="0">
                <a:latin typeface="Calibri"/>
                <a:cs typeface="Calibri"/>
              </a:rPr>
              <a:t> </a:t>
            </a:r>
            <a:r>
              <a:rPr sz="2400" dirty="0">
                <a:latin typeface="Calibri"/>
                <a:cs typeface="Calibri"/>
              </a:rPr>
              <a:t>is,</a:t>
            </a:r>
            <a:endParaRPr sz="2400">
              <a:latin typeface="Calibri"/>
              <a:cs typeface="Calibri"/>
            </a:endParaRPr>
          </a:p>
        </p:txBody>
      </p:sp>
      <p:sp>
        <p:nvSpPr>
          <p:cNvPr id="4" name="object 4"/>
          <p:cNvSpPr txBox="1"/>
          <p:nvPr/>
        </p:nvSpPr>
        <p:spPr>
          <a:xfrm>
            <a:off x="510540" y="3565017"/>
            <a:ext cx="6320155" cy="391160"/>
          </a:xfrm>
          <a:prstGeom prst="rect">
            <a:avLst/>
          </a:prstGeom>
        </p:spPr>
        <p:txBody>
          <a:bodyPr vert="horz" wrap="square" lIns="0" tIns="12700" rIns="0" bIns="0" rtlCol="0">
            <a:spAutoFit/>
          </a:bodyPr>
          <a:lstStyle/>
          <a:p>
            <a:pPr marL="381000" indent="-342900">
              <a:lnSpc>
                <a:spcPct val="100000"/>
              </a:lnSpc>
              <a:spcBef>
                <a:spcPts val="100"/>
              </a:spcBef>
              <a:buFont typeface="Arial MT"/>
              <a:buChar char="•"/>
              <a:tabLst>
                <a:tab pos="380365" algn="l"/>
                <a:tab pos="381000" algn="l"/>
              </a:tabLst>
            </a:pPr>
            <a:r>
              <a:rPr sz="2400" dirty="0">
                <a:latin typeface="Calibri"/>
                <a:cs typeface="Calibri"/>
              </a:rPr>
              <a:t>And</a:t>
            </a:r>
            <a:r>
              <a:rPr sz="2400" spc="-10" dirty="0">
                <a:latin typeface="Calibri"/>
                <a:cs typeface="Calibri"/>
              </a:rPr>
              <a:t> </a:t>
            </a:r>
            <a:r>
              <a:rPr sz="2400" dirty="0">
                <a:latin typeface="Calibri"/>
                <a:cs typeface="Calibri"/>
              </a:rPr>
              <a:t>hence</a:t>
            </a:r>
            <a:r>
              <a:rPr sz="2400" spc="-20" dirty="0">
                <a:latin typeface="Calibri"/>
                <a:cs typeface="Calibri"/>
              </a:rPr>
              <a:t> </a:t>
            </a:r>
            <a:r>
              <a:rPr sz="2400" spc="-5" dirty="0">
                <a:latin typeface="Calibri"/>
                <a:cs typeface="Calibri"/>
              </a:rPr>
              <a:t>DC</a:t>
            </a:r>
            <a:r>
              <a:rPr sz="2400" spc="-10" dirty="0">
                <a:latin typeface="Calibri"/>
                <a:cs typeface="Calibri"/>
              </a:rPr>
              <a:t> current</a:t>
            </a:r>
            <a:r>
              <a:rPr sz="2400" dirty="0">
                <a:latin typeface="Calibri"/>
                <a:cs typeface="Calibri"/>
              </a:rPr>
              <a:t> in</a:t>
            </a:r>
            <a:r>
              <a:rPr sz="2400" spc="-5" dirty="0">
                <a:latin typeface="Calibri"/>
                <a:cs typeface="Calibri"/>
              </a:rPr>
              <a:t> </a:t>
            </a:r>
            <a:r>
              <a:rPr sz="2400" dirty="0">
                <a:latin typeface="Calibri"/>
                <a:cs typeface="Calibri"/>
              </a:rPr>
              <a:t>the</a:t>
            </a:r>
            <a:r>
              <a:rPr sz="2400" spc="-20" dirty="0">
                <a:latin typeface="Calibri"/>
                <a:cs typeface="Calibri"/>
              </a:rPr>
              <a:t> </a:t>
            </a:r>
            <a:r>
              <a:rPr sz="2400" spc="-5" dirty="0">
                <a:latin typeface="Calibri"/>
                <a:cs typeface="Calibri"/>
              </a:rPr>
              <a:t>load(R</a:t>
            </a:r>
            <a:r>
              <a:rPr sz="2400" spc="-7" baseline="-20833" dirty="0">
                <a:latin typeface="Calibri"/>
                <a:cs typeface="Calibri"/>
              </a:rPr>
              <a:t>L</a:t>
            </a:r>
            <a:r>
              <a:rPr sz="2400" spc="-5" dirty="0">
                <a:latin typeface="Calibri"/>
                <a:cs typeface="Calibri"/>
              </a:rPr>
              <a:t>)</a:t>
            </a:r>
            <a:r>
              <a:rPr sz="2400" spc="-15" dirty="0">
                <a:latin typeface="Calibri"/>
                <a:cs typeface="Calibri"/>
              </a:rPr>
              <a:t> </a:t>
            </a:r>
            <a:r>
              <a:rPr sz="2400" dirty="0">
                <a:latin typeface="Calibri"/>
                <a:cs typeface="Calibri"/>
              </a:rPr>
              <a:t>is</a:t>
            </a:r>
            <a:r>
              <a:rPr sz="2400" spc="-15" dirty="0">
                <a:latin typeface="Calibri"/>
                <a:cs typeface="Calibri"/>
              </a:rPr>
              <a:t> </a:t>
            </a:r>
            <a:r>
              <a:rPr sz="2400" spc="-10" dirty="0">
                <a:latin typeface="Calibri"/>
                <a:cs typeface="Calibri"/>
              </a:rPr>
              <a:t>given</a:t>
            </a:r>
            <a:r>
              <a:rPr sz="2400" spc="5" dirty="0">
                <a:latin typeface="Calibri"/>
                <a:cs typeface="Calibri"/>
              </a:rPr>
              <a:t> </a:t>
            </a:r>
            <a:r>
              <a:rPr sz="2400" spc="-10" dirty="0">
                <a:latin typeface="Calibri"/>
                <a:cs typeface="Calibri"/>
              </a:rPr>
              <a:t>by</a:t>
            </a:r>
            <a:endParaRPr sz="2400">
              <a:latin typeface="Calibri"/>
              <a:cs typeface="Calibri"/>
            </a:endParaRPr>
          </a:p>
        </p:txBody>
      </p:sp>
      <p:pic>
        <p:nvPicPr>
          <p:cNvPr id="5" name="object 5"/>
          <p:cNvPicPr/>
          <p:nvPr/>
        </p:nvPicPr>
        <p:blipFill>
          <a:blip r:embed="rId2" cstate="print"/>
          <a:stretch>
            <a:fillRect/>
          </a:stretch>
        </p:blipFill>
        <p:spPr>
          <a:xfrm>
            <a:off x="2368500" y="2743200"/>
            <a:ext cx="1760015" cy="667512"/>
          </a:xfrm>
          <a:prstGeom prst="rect">
            <a:avLst/>
          </a:prstGeom>
        </p:spPr>
      </p:pic>
      <p:pic>
        <p:nvPicPr>
          <p:cNvPr id="6" name="object 6"/>
          <p:cNvPicPr/>
          <p:nvPr/>
        </p:nvPicPr>
        <p:blipFill>
          <a:blip r:embed="rId3" cstate="print"/>
          <a:stretch>
            <a:fillRect/>
          </a:stretch>
        </p:blipFill>
        <p:spPr>
          <a:xfrm>
            <a:off x="5667624" y="2886455"/>
            <a:ext cx="2572642" cy="533400"/>
          </a:xfrm>
          <a:prstGeom prst="rect">
            <a:avLst/>
          </a:prstGeom>
        </p:spPr>
      </p:pic>
      <p:pic>
        <p:nvPicPr>
          <p:cNvPr id="7" name="object 7"/>
          <p:cNvPicPr/>
          <p:nvPr/>
        </p:nvPicPr>
        <p:blipFill>
          <a:blip r:embed="rId4" cstate="print"/>
          <a:stretch>
            <a:fillRect/>
          </a:stretch>
        </p:blipFill>
        <p:spPr>
          <a:xfrm>
            <a:off x="2286000" y="4114800"/>
            <a:ext cx="3200400" cy="635507"/>
          </a:xfrm>
          <a:prstGeom prst="rect">
            <a:avLst/>
          </a:prstGeom>
        </p:spPr>
      </p:pic>
      <p:pic>
        <p:nvPicPr>
          <p:cNvPr id="8" name="object 8"/>
          <p:cNvPicPr/>
          <p:nvPr/>
        </p:nvPicPr>
        <p:blipFill>
          <a:blip r:embed="rId5" cstate="print"/>
          <a:stretch>
            <a:fillRect/>
          </a:stretch>
        </p:blipFill>
        <p:spPr>
          <a:xfrm>
            <a:off x="3905003" y="5315711"/>
            <a:ext cx="2952995" cy="647700"/>
          </a:xfrm>
          <a:prstGeom prst="rect">
            <a:avLst/>
          </a:prstGeom>
        </p:spPr>
      </p:pic>
      <p:pic>
        <p:nvPicPr>
          <p:cNvPr id="9" name="object 9"/>
          <p:cNvPicPr/>
          <p:nvPr/>
        </p:nvPicPr>
        <p:blipFill>
          <a:blip r:embed="rId6" cstate="print"/>
          <a:stretch>
            <a:fillRect/>
          </a:stretch>
        </p:blipFill>
        <p:spPr>
          <a:xfrm>
            <a:off x="3101741" y="6048755"/>
            <a:ext cx="1470258" cy="656844"/>
          </a:xfrm>
          <a:prstGeom prst="rect">
            <a:avLst/>
          </a:prstGeom>
        </p:spPr>
      </p:pic>
      <p:sp>
        <p:nvSpPr>
          <p:cNvPr id="10" name="object 10"/>
          <p:cNvSpPr txBox="1"/>
          <p:nvPr/>
        </p:nvSpPr>
        <p:spPr>
          <a:xfrm>
            <a:off x="535940" y="4881448"/>
            <a:ext cx="5854065" cy="177292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5" dirty="0">
                <a:latin typeface="Calibri"/>
                <a:cs typeface="Calibri"/>
              </a:rPr>
              <a:t>AC</a:t>
            </a:r>
            <a:r>
              <a:rPr sz="2400" spc="-25" dirty="0">
                <a:latin typeface="Calibri"/>
                <a:cs typeface="Calibri"/>
              </a:rPr>
              <a:t> </a:t>
            </a:r>
            <a:r>
              <a:rPr sz="2400" spc="-10" dirty="0">
                <a:latin typeface="Calibri"/>
                <a:cs typeface="Calibri"/>
              </a:rPr>
              <a:t>component</a:t>
            </a:r>
            <a:r>
              <a:rPr sz="2400" spc="-5" dirty="0">
                <a:latin typeface="Calibri"/>
                <a:cs typeface="Calibri"/>
              </a:rPr>
              <a:t> of</a:t>
            </a:r>
            <a:r>
              <a:rPr sz="2400" spc="-10" dirty="0">
                <a:latin typeface="Calibri"/>
                <a:cs typeface="Calibri"/>
              </a:rPr>
              <a:t> </a:t>
            </a:r>
            <a:r>
              <a:rPr sz="2400" spc="-5" dirty="0">
                <a:latin typeface="Calibri"/>
                <a:cs typeface="Calibri"/>
              </a:rPr>
              <a:t>output</a:t>
            </a:r>
            <a:r>
              <a:rPr sz="2400" spc="-10" dirty="0">
                <a:latin typeface="Calibri"/>
                <a:cs typeface="Calibri"/>
              </a:rPr>
              <a:t> </a:t>
            </a:r>
            <a:r>
              <a:rPr sz="2400" spc="-15" dirty="0">
                <a:latin typeface="Calibri"/>
                <a:cs typeface="Calibri"/>
              </a:rPr>
              <a:t>voltage</a:t>
            </a:r>
            <a:endParaRPr sz="2400">
              <a:latin typeface="Calibri"/>
              <a:cs typeface="Calibri"/>
            </a:endParaRPr>
          </a:p>
          <a:p>
            <a:pPr>
              <a:lnSpc>
                <a:spcPct val="100000"/>
              </a:lnSpc>
              <a:spcBef>
                <a:spcPts val="5"/>
              </a:spcBef>
              <a:buFont typeface="Arial MT"/>
              <a:buChar char="•"/>
            </a:pPr>
            <a:endParaRPr sz="3300">
              <a:latin typeface="Calibri"/>
              <a:cs typeface="Calibri"/>
            </a:endParaRPr>
          </a:p>
          <a:p>
            <a:pPr marL="355600" indent="-342900">
              <a:lnSpc>
                <a:spcPct val="100000"/>
              </a:lnSpc>
              <a:buFont typeface="Arial MT"/>
              <a:buChar char="•"/>
              <a:tabLst>
                <a:tab pos="354965" algn="l"/>
                <a:tab pos="355600" algn="l"/>
              </a:tabLst>
            </a:pPr>
            <a:r>
              <a:rPr sz="2400" dirty="0">
                <a:latin typeface="Calibri"/>
                <a:cs typeface="Calibri"/>
              </a:rPr>
              <a:t>and</a:t>
            </a:r>
            <a:r>
              <a:rPr sz="2400" spc="-25" dirty="0">
                <a:latin typeface="Calibri"/>
                <a:cs typeface="Calibri"/>
              </a:rPr>
              <a:t> </a:t>
            </a:r>
            <a:r>
              <a:rPr sz="2400" spc="-5" dirty="0">
                <a:latin typeface="Calibri"/>
                <a:cs typeface="Calibri"/>
              </a:rPr>
              <a:t>AC</a:t>
            </a:r>
            <a:r>
              <a:rPr sz="2400" spc="-45" dirty="0">
                <a:latin typeface="Calibri"/>
                <a:cs typeface="Calibri"/>
              </a:rPr>
              <a:t> </a:t>
            </a:r>
            <a:r>
              <a:rPr sz="2400" spc="-10" dirty="0">
                <a:latin typeface="Calibri"/>
                <a:cs typeface="Calibri"/>
              </a:rPr>
              <a:t>current</a:t>
            </a:r>
            <a:r>
              <a:rPr sz="2400" spc="-15" dirty="0">
                <a:latin typeface="Calibri"/>
                <a:cs typeface="Calibri"/>
              </a:rPr>
              <a:t> </a:t>
            </a:r>
            <a:r>
              <a:rPr sz="2400" dirty="0">
                <a:latin typeface="Calibri"/>
                <a:cs typeface="Calibri"/>
              </a:rPr>
              <a:t>is</a:t>
            </a:r>
            <a:endParaRPr sz="2400">
              <a:latin typeface="Calibri"/>
              <a:cs typeface="Calibri"/>
            </a:endParaRPr>
          </a:p>
          <a:p>
            <a:pPr marR="5080" algn="r">
              <a:lnSpc>
                <a:spcPct val="100000"/>
              </a:lnSpc>
              <a:spcBef>
                <a:spcPts val="1560"/>
              </a:spcBef>
            </a:pPr>
            <a:r>
              <a:rPr sz="2000" spc="-5" dirty="0">
                <a:latin typeface="Calibri"/>
                <a:cs typeface="Calibri"/>
              </a:rPr>
              <a:t>Where,</a:t>
            </a:r>
            <a:endParaRPr sz="2000">
              <a:latin typeface="Calibri"/>
              <a:cs typeface="Calibri"/>
            </a:endParaRPr>
          </a:p>
        </p:txBody>
      </p:sp>
      <p:pic>
        <p:nvPicPr>
          <p:cNvPr id="11" name="object 11"/>
          <p:cNvPicPr/>
          <p:nvPr/>
        </p:nvPicPr>
        <p:blipFill>
          <a:blip r:embed="rId7" cstate="print"/>
          <a:stretch>
            <a:fillRect/>
          </a:stretch>
        </p:blipFill>
        <p:spPr>
          <a:xfrm>
            <a:off x="6499835" y="6201155"/>
            <a:ext cx="2644164" cy="65227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1538" y="285728"/>
            <a:ext cx="6398260"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 </a:t>
            </a:r>
            <a:r>
              <a:rPr sz="3600" b="1" spc="-10" dirty="0">
                <a:solidFill>
                  <a:srgbClr val="C00000"/>
                </a:solidFill>
              </a:rPr>
              <a:t>Series Inductor </a:t>
            </a:r>
            <a:r>
              <a:rPr sz="3600" b="1" spc="-15" dirty="0">
                <a:solidFill>
                  <a:srgbClr val="C00000"/>
                </a:solidFill>
              </a:rPr>
              <a:t>Filter</a:t>
            </a:r>
          </a:p>
        </p:txBody>
      </p:sp>
      <p:sp>
        <p:nvSpPr>
          <p:cNvPr id="3" name="object 3"/>
          <p:cNvSpPr txBox="1"/>
          <p:nvPr/>
        </p:nvSpPr>
        <p:spPr>
          <a:xfrm>
            <a:off x="535940" y="1004061"/>
            <a:ext cx="8036588" cy="1196340"/>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400" b="1" spc="-10" dirty="0">
                <a:latin typeface="Calibri"/>
                <a:cs typeface="Calibri"/>
              </a:rPr>
              <a:t>Peak </a:t>
            </a:r>
            <a:r>
              <a:rPr sz="2400" b="1" spc="-25" dirty="0">
                <a:latin typeface="Calibri"/>
                <a:cs typeface="Calibri"/>
              </a:rPr>
              <a:t>Voltage</a:t>
            </a:r>
            <a:r>
              <a:rPr sz="2400" b="1" dirty="0">
                <a:latin typeface="Calibri"/>
                <a:cs typeface="Calibri"/>
              </a:rPr>
              <a:t> </a:t>
            </a:r>
            <a:r>
              <a:rPr sz="2400" b="1" spc="-10" dirty="0">
                <a:latin typeface="Calibri"/>
                <a:cs typeface="Calibri"/>
              </a:rPr>
              <a:t>across</a:t>
            </a:r>
            <a:r>
              <a:rPr sz="2400" b="1" spc="-5" dirty="0">
                <a:latin typeface="Calibri"/>
                <a:cs typeface="Calibri"/>
              </a:rPr>
              <a:t> rectifier</a:t>
            </a:r>
            <a:r>
              <a:rPr sz="2400" b="1" spc="-20" dirty="0">
                <a:latin typeface="Calibri"/>
                <a:cs typeface="Calibri"/>
              </a:rPr>
              <a:t> </a:t>
            </a:r>
            <a:r>
              <a:rPr sz="2400" b="1" dirty="0">
                <a:latin typeface="Calibri"/>
                <a:cs typeface="Calibri"/>
              </a:rPr>
              <a:t>and</a:t>
            </a:r>
            <a:r>
              <a:rPr sz="2400" b="1" spc="-5" dirty="0">
                <a:latin typeface="Calibri"/>
                <a:cs typeface="Calibri"/>
              </a:rPr>
              <a:t> </a:t>
            </a:r>
            <a:r>
              <a:rPr sz="2400" b="1" dirty="0">
                <a:latin typeface="Calibri"/>
                <a:cs typeface="Calibri"/>
              </a:rPr>
              <a:t>peak </a:t>
            </a:r>
            <a:r>
              <a:rPr sz="2400" b="1" spc="-15" dirty="0">
                <a:latin typeface="Calibri"/>
                <a:cs typeface="Calibri"/>
              </a:rPr>
              <a:t>voltage</a:t>
            </a:r>
            <a:r>
              <a:rPr sz="2400" b="1" spc="5" dirty="0">
                <a:latin typeface="Calibri"/>
                <a:cs typeface="Calibri"/>
              </a:rPr>
              <a:t> </a:t>
            </a:r>
            <a:r>
              <a:rPr sz="2400" b="1" spc="-10" dirty="0">
                <a:latin typeface="Calibri"/>
                <a:cs typeface="Calibri"/>
              </a:rPr>
              <a:t>across</a:t>
            </a:r>
            <a:r>
              <a:rPr sz="2400" b="1" spc="-20" dirty="0">
                <a:latin typeface="Calibri"/>
                <a:cs typeface="Calibri"/>
              </a:rPr>
              <a:t> </a:t>
            </a:r>
            <a:r>
              <a:rPr sz="2400" b="1" dirty="0">
                <a:latin typeface="Calibri"/>
                <a:cs typeface="Calibri"/>
              </a:rPr>
              <a:t>load</a:t>
            </a:r>
            <a:r>
              <a:rPr sz="2400" b="1" spc="5" dirty="0">
                <a:latin typeface="Calibri"/>
                <a:cs typeface="Calibri"/>
              </a:rPr>
              <a:t> </a:t>
            </a:r>
            <a:r>
              <a:rPr sz="2400" b="1" dirty="0">
                <a:latin typeface="Calibri"/>
                <a:cs typeface="Calibri"/>
              </a:rPr>
              <a:t>is </a:t>
            </a:r>
            <a:r>
              <a:rPr sz="2400" b="1" spc="-530" dirty="0">
                <a:latin typeface="Calibri"/>
                <a:cs typeface="Calibri"/>
              </a:rPr>
              <a:t> </a:t>
            </a:r>
            <a:r>
              <a:rPr sz="2400" b="1" spc="-5" dirty="0">
                <a:latin typeface="Calibri"/>
                <a:cs typeface="Calibri"/>
              </a:rPr>
              <a:t>not</a:t>
            </a:r>
            <a:r>
              <a:rPr sz="2400" b="1" spc="-10" dirty="0">
                <a:latin typeface="Calibri"/>
                <a:cs typeface="Calibri"/>
              </a:rPr>
              <a:t> </a:t>
            </a:r>
            <a:r>
              <a:rPr sz="2400" b="1" spc="-5" dirty="0">
                <a:latin typeface="Calibri"/>
                <a:cs typeface="Calibri"/>
              </a:rPr>
              <a:t>matching,</a:t>
            </a:r>
            <a:r>
              <a:rPr sz="2400" b="1" spc="-20" dirty="0">
                <a:latin typeface="Calibri"/>
                <a:cs typeface="Calibri"/>
              </a:rPr>
              <a:t> </a:t>
            </a:r>
            <a:r>
              <a:rPr sz="2400" b="1" dirty="0">
                <a:latin typeface="Calibri"/>
                <a:cs typeface="Calibri"/>
              </a:rPr>
              <a:t>as</a:t>
            </a:r>
            <a:r>
              <a:rPr sz="2400" b="1" spc="-5" dirty="0">
                <a:latin typeface="Calibri"/>
                <a:cs typeface="Calibri"/>
              </a:rPr>
              <a:t> </a:t>
            </a:r>
            <a:r>
              <a:rPr sz="2400" b="1" spc="-10" dirty="0">
                <a:latin typeface="Calibri"/>
                <a:cs typeface="Calibri"/>
              </a:rPr>
              <a:t>there</a:t>
            </a:r>
            <a:r>
              <a:rPr sz="2400" b="1" dirty="0">
                <a:latin typeface="Calibri"/>
                <a:cs typeface="Calibri"/>
              </a:rPr>
              <a:t> is a</a:t>
            </a:r>
            <a:r>
              <a:rPr sz="2400" b="1" spc="-5" dirty="0">
                <a:latin typeface="Calibri"/>
                <a:cs typeface="Calibri"/>
              </a:rPr>
              <a:t> </a:t>
            </a:r>
            <a:r>
              <a:rPr sz="2400" b="1" dirty="0">
                <a:latin typeface="Calibri"/>
                <a:cs typeface="Calibri"/>
              </a:rPr>
              <a:t>lag.</a:t>
            </a:r>
            <a:endParaRPr sz="2400" b="1">
              <a:latin typeface="Calibri"/>
              <a:cs typeface="Calibri"/>
            </a:endParaRPr>
          </a:p>
          <a:p>
            <a:pPr marL="355600" indent="-342900">
              <a:lnSpc>
                <a:spcPct val="100000"/>
              </a:lnSpc>
              <a:spcBef>
                <a:spcPts val="575"/>
              </a:spcBef>
              <a:buFont typeface="Arial MT"/>
              <a:buChar char="•"/>
              <a:tabLst>
                <a:tab pos="354965" algn="l"/>
                <a:tab pos="355600" algn="l"/>
              </a:tabLst>
            </a:pPr>
            <a:r>
              <a:rPr sz="2400" b="1" spc="-5" dirty="0">
                <a:latin typeface="Calibri"/>
                <a:cs typeface="Calibri"/>
              </a:rPr>
              <a:t>AC</a:t>
            </a:r>
            <a:r>
              <a:rPr sz="2400" b="1" spc="-25" dirty="0">
                <a:latin typeface="Calibri"/>
                <a:cs typeface="Calibri"/>
              </a:rPr>
              <a:t> </a:t>
            </a:r>
            <a:r>
              <a:rPr sz="2400" b="1" spc="-10" dirty="0">
                <a:latin typeface="Calibri"/>
                <a:cs typeface="Calibri"/>
              </a:rPr>
              <a:t>current</a:t>
            </a:r>
            <a:r>
              <a:rPr sz="2400" b="1" spc="-5" dirty="0">
                <a:latin typeface="Calibri"/>
                <a:cs typeface="Calibri"/>
              </a:rPr>
              <a:t> </a:t>
            </a:r>
            <a:r>
              <a:rPr sz="2400" b="1" dirty="0">
                <a:latin typeface="Calibri"/>
                <a:cs typeface="Calibri"/>
              </a:rPr>
              <a:t>is</a:t>
            </a:r>
            <a:r>
              <a:rPr sz="2400" b="1" spc="-15" dirty="0">
                <a:latin typeface="Calibri"/>
                <a:cs typeface="Calibri"/>
              </a:rPr>
              <a:t> </a:t>
            </a:r>
            <a:r>
              <a:rPr sz="2400" b="1" spc="-10" dirty="0">
                <a:latin typeface="Calibri"/>
                <a:cs typeface="Calibri"/>
              </a:rPr>
              <a:t>redefined</a:t>
            </a:r>
            <a:r>
              <a:rPr sz="2400" b="1" dirty="0">
                <a:latin typeface="Calibri"/>
                <a:cs typeface="Calibri"/>
              </a:rPr>
              <a:t> as,</a:t>
            </a:r>
            <a:endParaRPr sz="2400" b="1">
              <a:latin typeface="Calibri"/>
              <a:cs typeface="Calibri"/>
            </a:endParaRPr>
          </a:p>
        </p:txBody>
      </p:sp>
      <p:sp>
        <p:nvSpPr>
          <p:cNvPr id="4" name="object 4"/>
          <p:cNvSpPr txBox="1"/>
          <p:nvPr/>
        </p:nvSpPr>
        <p:spPr>
          <a:xfrm>
            <a:off x="642910" y="3500438"/>
            <a:ext cx="7821930" cy="1490793"/>
          </a:xfrm>
          <a:prstGeom prst="rect">
            <a:avLst/>
          </a:prstGeom>
        </p:spPr>
        <p:txBody>
          <a:bodyPr vert="horz" wrap="square" lIns="0" tIns="13335" rIns="0" bIns="0" rtlCol="0">
            <a:spAutoFit/>
          </a:bodyPr>
          <a:lstStyle/>
          <a:p>
            <a:pPr marL="355600" indent="-342900" algn="just">
              <a:lnSpc>
                <a:spcPct val="100000"/>
              </a:lnSpc>
              <a:spcBef>
                <a:spcPts val="105"/>
              </a:spcBef>
              <a:buFont typeface="Arial MT"/>
              <a:buChar char="•"/>
              <a:tabLst>
                <a:tab pos="354965" algn="l"/>
                <a:tab pos="355600" algn="l"/>
              </a:tabLst>
            </a:pPr>
            <a:r>
              <a:rPr sz="2400" b="1" spc="-5" dirty="0">
                <a:latin typeface="Calibri"/>
                <a:cs typeface="Calibri"/>
              </a:rPr>
              <a:t>(Where</a:t>
            </a:r>
            <a:r>
              <a:rPr sz="2400" b="1" spc="-10" dirty="0">
                <a:latin typeface="Calibri"/>
                <a:cs typeface="Calibri"/>
              </a:rPr>
              <a:t> </a:t>
            </a:r>
            <a:r>
              <a:rPr sz="2400" b="1" dirty="0">
                <a:latin typeface="Cambria Math"/>
                <a:cs typeface="Cambria Math"/>
              </a:rPr>
              <a:t>∅</a:t>
            </a:r>
            <a:r>
              <a:rPr sz="2400" b="1" spc="-5" dirty="0">
                <a:latin typeface="Cambria Math"/>
                <a:cs typeface="Cambria Math"/>
              </a:rPr>
              <a:t> </a:t>
            </a:r>
            <a:r>
              <a:rPr sz="2400" b="1" dirty="0">
                <a:latin typeface="Calibri"/>
                <a:cs typeface="Calibri"/>
              </a:rPr>
              <a:t>is the</a:t>
            </a:r>
            <a:r>
              <a:rPr sz="2400" b="1" spc="5" dirty="0">
                <a:latin typeface="Calibri"/>
                <a:cs typeface="Calibri"/>
              </a:rPr>
              <a:t> </a:t>
            </a:r>
            <a:r>
              <a:rPr sz="2400" b="1" dirty="0">
                <a:latin typeface="Calibri"/>
                <a:cs typeface="Calibri"/>
              </a:rPr>
              <a:t>angle</a:t>
            </a:r>
            <a:r>
              <a:rPr sz="2400" b="1" spc="-10" dirty="0">
                <a:latin typeface="Calibri"/>
                <a:cs typeface="Calibri"/>
              </a:rPr>
              <a:t> </a:t>
            </a:r>
            <a:r>
              <a:rPr sz="2400" b="1" spc="-5" dirty="0">
                <a:latin typeface="Calibri"/>
                <a:cs typeface="Calibri"/>
              </a:rPr>
              <a:t>by</a:t>
            </a:r>
            <a:r>
              <a:rPr sz="2400" b="1" spc="-15" dirty="0">
                <a:latin typeface="Calibri"/>
                <a:cs typeface="Calibri"/>
              </a:rPr>
              <a:t> </a:t>
            </a:r>
            <a:r>
              <a:rPr sz="2400" b="1" dirty="0">
                <a:latin typeface="Calibri"/>
                <a:cs typeface="Calibri"/>
              </a:rPr>
              <a:t>which the</a:t>
            </a:r>
            <a:r>
              <a:rPr sz="2400" b="1" spc="5" dirty="0">
                <a:latin typeface="Calibri"/>
                <a:cs typeface="Calibri"/>
              </a:rPr>
              <a:t> </a:t>
            </a:r>
            <a:r>
              <a:rPr sz="2400" b="1" dirty="0">
                <a:latin typeface="Calibri"/>
                <a:cs typeface="Calibri"/>
              </a:rPr>
              <a:t>load</a:t>
            </a:r>
            <a:r>
              <a:rPr sz="2400" b="1" spc="5" dirty="0">
                <a:latin typeface="Calibri"/>
                <a:cs typeface="Calibri"/>
              </a:rPr>
              <a:t> </a:t>
            </a:r>
            <a:r>
              <a:rPr sz="2400" b="1" spc="-10" dirty="0">
                <a:latin typeface="Calibri"/>
                <a:cs typeface="Calibri"/>
              </a:rPr>
              <a:t>current</a:t>
            </a:r>
            <a:r>
              <a:rPr sz="2400" b="1" spc="5" dirty="0">
                <a:latin typeface="Calibri"/>
                <a:cs typeface="Calibri"/>
              </a:rPr>
              <a:t> </a:t>
            </a:r>
            <a:r>
              <a:rPr sz="2400" b="1" dirty="0">
                <a:latin typeface="Calibri"/>
                <a:cs typeface="Calibri"/>
              </a:rPr>
              <a:t>lags</a:t>
            </a:r>
            <a:r>
              <a:rPr sz="2400" b="1" spc="5" dirty="0">
                <a:latin typeface="Calibri"/>
                <a:cs typeface="Calibri"/>
              </a:rPr>
              <a:t> </a:t>
            </a:r>
            <a:r>
              <a:rPr sz="2400" b="1" dirty="0">
                <a:latin typeface="Calibri"/>
                <a:cs typeface="Calibri"/>
              </a:rPr>
              <a:t>behind</a:t>
            </a:r>
            <a:r>
              <a:rPr sz="2400" b="1" spc="-15" dirty="0">
                <a:latin typeface="Calibri"/>
                <a:cs typeface="Calibri"/>
              </a:rPr>
              <a:t> </a:t>
            </a:r>
            <a:r>
              <a:rPr sz="2400" b="1" dirty="0">
                <a:latin typeface="Calibri"/>
                <a:cs typeface="Calibri"/>
              </a:rPr>
              <a:t>the</a:t>
            </a:r>
            <a:r>
              <a:rPr sz="2400" b="1" spc="5" dirty="0">
                <a:latin typeface="Calibri"/>
                <a:cs typeface="Calibri"/>
              </a:rPr>
              <a:t> </a:t>
            </a:r>
            <a:r>
              <a:rPr sz="2400" b="1" spc="-15" dirty="0">
                <a:latin typeface="Calibri"/>
                <a:cs typeface="Calibri"/>
              </a:rPr>
              <a:t>voltage)</a:t>
            </a:r>
            <a:endParaRPr sz="2400" b="1">
              <a:latin typeface="Calibri"/>
              <a:cs typeface="Calibri"/>
            </a:endParaRPr>
          </a:p>
          <a:p>
            <a:pPr algn="just">
              <a:lnSpc>
                <a:spcPct val="100000"/>
              </a:lnSpc>
              <a:spcBef>
                <a:spcPts val="25"/>
              </a:spcBef>
              <a:buChar char="•"/>
            </a:pPr>
            <a:endParaRPr sz="2400" b="1">
              <a:latin typeface="Calibri"/>
              <a:cs typeface="Calibri"/>
            </a:endParaRPr>
          </a:p>
          <a:p>
            <a:pPr marL="355600" indent="-342900" algn="just">
              <a:lnSpc>
                <a:spcPct val="100000"/>
              </a:lnSpc>
              <a:buFont typeface="Arial MT"/>
              <a:buChar char="•"/>
              <a:tabLst>
                <a:tab pos="354965" algn="l"/>
                <a:tab pos="355600" algn="l"/>
              </a:tabLst>
            </a:pPr>
            <a:r>
              <a:rPr sz="2400" b="1" dirty="0">
                <a:latin typeface="Calibri"/>
                <a:cs typeface="Calibri"/>
              </a:rPr>
              <a:t>Hence </a:t>
            </a:r>
            <a:r>
              <a:rPr sz="2400" b="1" spc="-15" dirty="0">
                <a:latin typeface="Calibri"/>
                <a:cs typeface="Calibri"/>
              </a:rPr>
              <a:t>total</a:t>
            </a:r>
            <a:r>
              <a:rPr sz="2400" b="1" spc="-10" dirty="0">
                <a:latin typeface="Calibri"/>
                <a:cs typeface="Calibri"/>
              </a:rPr>
              <a:t> current </a:t>
            </a:r>
            <a:r>
              <a:rPr sz="2400" b="1" spc="-5" dirty="0">
                <a:latin typeface="Calibri"/>
                <a:cs typeface="Calibri"/>
              </a:rPr>
              <a:t>flowing</a:t>
            </a:r>
            <a:r>
              <a:rPr sz="2400" b="1" dirty="0">
                <a:latin typeface="Calibri"/>
                <a:cs typeface="Calibri"/>
              </a:rPr>
              <a:t> </a:t>
            </a:r>
            <a:r>
              <a:rPr sz="2400" b="1" spc="-10" dirty="0">
                <a:latin typeface="Calibri"/>
                <a:cs typeface="Calibri"/>
              </a:rPr>
              <a:t>through</a:t>
            </a:r>
            <a:r>
              <a:rPr sz="2400" b="1" spc="-5" dirty="0">
                <a:latin typeface="Calibri"/>
                <a:cs typeface="Calibri"/>
              </a:rPr>
              <a:t> </a:t>
            </a:r>
            <a:r>
              <a:rPr sz="2400" b="1" dirty="0">
                <a:latin typeface="Calibri"/>
                <a:cs typeface="Calibri"/>
              </a:rPr>
              <a:t>load</a:t>
            </a:r>
            <a:r>
              <a:rPr sz="2400" b="1" spc="-5" dirty="0">
                <a:latin typeface="Calibri"/>
                <a:cs typeface="Calibri"/>
              </a:rPr>
              <a:t> </a:t>
            </a:r>
            <a:r>
              <a:rPr sz="2400" b="1" dirty="0">
                <a:latin typeface="Calibri"/>
                <a:cs typeface="Calibri"/>
              </a:rPr>
              <a:t>is </a:t>
            </a:r>
            <a:r>
              <a:rPr sz="2400" b="1" spc="-5" dirty="0">
                <a:latin typeface="Calibri"/>
                <a:cs typeface="Calibri"/>
              </a:rPr>
              <a:t>given</a:t>
            </a:r>
            <a:r>
              <a:rPr sz="2400" b="1" spc="5" dirty="0">
                <a:latin typeface="Calibri"/>
                <a:cs typeface="Calibri"/>
              </a:rPr>
              <a:t> </a:t>
            </a:r>
            <a:r>
              <a:rPr sz="2400" b="1" dirty="0">
                <a:latin typeface="Calibri"/>
                <a:cs typeface="Calibri"/>
              </a:rPr>
              <a:t>as</a:t>
            </a:r>
            <a:endParaRPr sz="2400" b="1">
              <a:latin typeface="Calibri"/>
              <a:cs typeface="Calibri"/>
            </a:endParaRPr>
          </a:p>
        </p:txBody>
      </p:sp>
      <p:pic>
        <p:nvPicPr>
          <p:cNvPr id="5" name="object 5"/>
          <p:cNvPicPr/>
          <p:nvPr/>
        </p:nvPicPr>
        <p:blipFill>
          <a:blip r:embed="rId2" cstate="print"/>
          <a:stretch>
            <a:fillRect/>
          </a:stretch>
        </p:blipFill>
        <p:spPr>
          <a:xfrm>
            <a:off x="1905000" y="2273807"/>
            <a:ext cx="5696711" cy="844296"/>
          </a:xfrm>
          <a:prstGeom prst="rect">
            <a:avLst/>
          </a:prstGeom>
        </p:spPr>
      </p:pic>
      <p:pic>
        <p:nvPicPr>
          <p:cNvPr id="6" name="object 6"/>
          <p:cNvPicPr/>
          <p:nvPr/>
        </p:nvPicPr>
        <p:blipFill>
          <a:blip r:embed="rId3" cstate="print"/>
          <a:stretch>
            <a:fillRect/>
          </a:stretch>
        </p:blipFill>
        <p:spPr>
          <a:xfrm>
            <a:off x="1643042" y="5214950"/>
            <a:ext cx="5791200" cy="728471"/>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72" y="285728"/>
            <a:ext cx="8036588"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 </a:t>
            </a:r>
            <a:r>
              <a:rPr sz="3600" b="1" spc="-10" dirty="0">
                <a:solidFill>
                  <a:srgbClr val="C00000"/>
                </a:solidFill>
              </a:rPr>
              <a:t>Series Inductor </a:t>
            </a:r>
            <a:r>
              <a:rPr sz="3600" b="1" spc="-15" dirty="0">
                <a:solidFill>
                  <a:srgbClr val="C00000"/>
                </a:solidFill>
              </a:rPr>
              <a:t>Filter</a:t>
            </a:r>
          </a:p>
        </p:txBody>
      </p:sp>
      <p:sp>
        <p:nvSpPr>
          <p:cNvPr id="3" name="object 3"/>
          <p:cNvSpPr txBox="1"/>
          <p:nvPr/>
        </p:nvSpPr>
        <p:spPr>
          <a:xfrm>
            <a:off x="472440" y="1004061"/>
            <a:ext cx="8039100" cy="2513330"/>
          </a:xfrm>
          <a:prstGeom prst="rect">
            <a:avLst/>
          </a:prstGeom>
        </p:spPr>
        <p:txBody>
          <a:bodyPr vert="horz" wrap="square" lIns="0" tIns="12700" rIns="0" bIns="0" rtlCol="0">
            <a:spAutoFit/>
          </a:bodyPr>
          <a:lstStyle/>
          <a:p>
            <a:pPr marL="419100" indent="-342900">
              <a:lnSpc>
                <a:spcPct val="100000"/>
              </a:lnSpc>
              <a:spcBef>
                <a:spcPts val="100"/>
              </a:spcBef>
              <a:buFont typeface="Arial MT"/>
              <a:buChar char="•"/>
              <a:tabLst>
                <a:tab pos="418465" algn="l"/>
                <a:tab pos="419100" algn="l"/>
              </a:tabLst>
            </a:pPr>
            <a:r>
              <a:rPr sz="2400" spc="-5" dirty="0">
                <a:latin typeface="Calibri"/>
                <a:cs typeface="Calibri"/>
              </a:rPr>
              <a:t>The</a:t>
            </a:r>
            <a:r>
              <a:rPr sz="2400" spc="5" dirty="0">
                <a:latin typeface="Calibri"/>
                <a:cs typeface="Calibri"/>
              </a:rPr>
              <a:t> </a:t>
            </a:r>
            <a:r>
              <a:rPr sz="2400" spc="-10" dirty="0">
                <a:latin typeface="Calibri"/>
                <a:cs typeface="Calibri"/>
              </a:rPr>
              <a:t>expression</a:t>
            </a:r>
            <a:r>
              <a:rPr sz="2400" spc="-5" dirty="0">
                <a:latin typeface="Calibri"/>
                <a:cs typeface="Calibri"/>
              </a:rPr>
              <a:t> of</a:t>
            </a:r>
            <a:r>
              <a:rPr sz="2400" spc="-10" dirty="0">
                <a:latin typeface="Calibri"/>
                <a:cs typeface="Calibri"/>
              </a:rPr>
              <a:t> </a:t>
            </a:r>
            <a:r>
              <a:rPr sz="2400" dirty="0">
                <a:latin typeface="Calibri"/>
                <a:cs typeface="Calibri"/>
              </a:rPr>
              <a:t>ripple</a:t>
            </a:r>
            <a:r>
              <a:rPr sz="2400" spc="5" dirty="0">
                <a:latin typeface="Calibri"/>
                <a:cs typeface="Calibri"/>
              </a:rPr>
              <a:t> </a:t>
            </a:r>
            <a:r>
              <a:rPr sz="2400" spc="-15" dirty="0">
                <a:latin typeface="Calibri"/>
                <a:cs typeface="Calibri"/>
              </a:rPr>
              <a:t>factor:</a:t>
            </a:r>
            <a:endParaRPr sz="2400">
              <a:latin typeface="Calibri"/>
              <a:cs typeface="Calibri"/>
            </a:endParaRPr>
          </a:p>
          <a:p>
            <a:pPr>
              <a:lnSpc>
                <a:spcPct val="100000"/>
              </a:lnSpc>
              <a:spcBef>
                <a:spcPts val="55"/>
              </a:spcBef>
              <a:buChar char="•"/>
            </a:pPr>
            <a:endParaRPr sz="3200">
              <a:latin typeface="Calibri"/>
              <a:cs typeface="Calibri"/>
            </a:endParaRPr>
          </a:p>
          <a:p>
            <a:pPr marL="419100" indent="-342900">
              <a:lnSpc>
                <a:spcPct val="100000"/>
              </a:lnSpc>
              <a:buFont typeface="Arial MT"/>
              <a:buChar char="•"/>
              <a:tabLst>
                <a:tab pos="418465" algn="l"/>
                <a:tab pos="419100" algn="l"/>
              </a:tabLst>
            </a:pPr>
            <a:r>
              <a:rPr sz="2000" spc="-5" dirty="0">
                <a:latin typeface="Calibri"/>
                <a:cs typeface="Calibri"/>
              </a:rPr>
              <a:t>(Where,</a:t>
            </a:r>
            <a:r>
              <a:rPr sz="2000" spc="-25" dirty="0">
                <a:latin typeface="Calibri"/>
                <a:cs typeface="Calibri"/>
              </a:rPr>
              <a:t> </a:t>
            </a:r>
            <a:r>
              <a:rPr sz="2000" spc="-35" dirty="0">
                <a:latin typeface="Calibri"/>
                <a:cs typeface="Calibri"/>
              </a:rPr>
              <a:t>I</a:t>
            </a:r>
            <a:r>
              <a:rPr sz="1950" spc="-52" baseline="-21367" dirty="0">
                <a:latin typeface="Calibri"/>
                <a:cs typeface="Calibri"/>
              </a:rPr>
              <a:t>r,</a:t>
            </a:r>
            <a:r>
              <a:rPr sz="1950" spc="7" baseline="-21367" dirty="0">
                <a:latin typeface="Calibri"/>
                <a:cs typeface="Calibri"/>
              </a:rPr>
              <a:t> </a:t>
            </a:r>
            <a:r>
              <a:rPr sz="1950" spc="22" baseline="-21367" dirty="0">
                <a:latin typeface="Calibri"/>
                <a:cs typeface="Calibri"/>
              </a:rPr>
              <a:t>rms</a:t>
            </a:r>
            <a:r>
              <a:rPr sz="1950" spc="240" baseline="-21367" dirty="0">
                <a:latin typeface="Calibri"/>
                <a:cs typeface="Calibri"/>
              </a:rPr>
              <a:t> </a:t>
            </a:r>
            <a:r>
              <a:rPr sz="2000" dirty="0">
                <a:latin typeface="Calibri"/>
                <a:cs typeface="Calibri"/>
              </a:rPr>
              <a:t>is</a:t>
            </a:r>
            <a:r>
              <a:rPr sz="2000" spc="-5" dirty="0">
                <a:latin typeface="Calibri"/>
                <a:cs typeface="Calibri"/>
              </a:rPr>
              <a:t> </a:t>
            </a:r>
            <a:r>
              <a:rPr sz="2000" dirty="0">
                <a:latin typeface="Calibri"/>
                <a:cs typeface="Calibri"/>
              </a:rPr>
              <a:t>RMS </a:t>
            </a:r>
            <a:r>
              <a:rPr sz="2000" spc="-10" dirty="0">
                <a:latin typeface="Calibri"/>
                <a:cs typeface="Calibri"/>
              </a:rPr>
              <a:t>value</a:t>
            </a:r>
            <a:r>
              <a:rPr sz="2000" dirty="0">
                <a:latin typeface="Calibri"/>
                <a:cs typeface="Calibri"/>
              </a:rPr>
              <a:t> of</a:t>
            </a:r>
            <a:r>
              <a:rPr sz="2000" spc="-5" dirty="0">
                <a:latin typeface="Calibri"/>
                <a:cs typeface="Calibri"/>
              </a:rPr>
              <a:t> ripple</a:t>
            </a:r>
            <a:r>
              <a:rPr sz="2000" dirty="0">
                <a:latin typeface="Calibri"/>
                <a:cs typeface="Calibri"/>
              </a:rPr>
              <a:t> </a:t>
            </a:r>
            <a:r>
              <a:rPr sz="2000" spc="-5" dirty="0">
                <a:latin typeface="Calibri"/>
                <a:cs typeface="Calibri"/>
              </a:rPr>
              <a:t>current.</a:t>
            </a:r>
            <a:r>
              <a:rPr sz="2000" spc="5" dirty="0">
                <a:latin typeface="Calibri"/>
                <a:cs typeface="Calibri"/>
              </a:rPr>
              <a:t> </a:t>
            </a:r>
            <a:r>
              <a:rPr sz="2000" dirty="0">
                <a:latin typeface="Calibri"/>
                <a:cs typeface="Calibri"/>
              </a:rPr>
              <a:t>In</a:t>
            </a:r>
            <a:r>
              <a:rPr sz="2000" spc="-15" dirty="0">
                <a:latin typeface="Calibri"/>
                <a:cs typeface="Calibri"/>
              </a:rPr>
              <a:t> </a:t>
            </a:r>
            <a:r>
              <a:rPr sz="2000" dirty="0">
                <a:latin typeface="Calibri"/>
                <a:cs typeface="Calibri"/>
              </a:rPr>
              <a:t>this</a:t>
            </a:r>
            <a:r>
              <a:rPr sz="2000" spc="15" dirty="0">
                <a:latin typeface="Calibri"/>
                <a:cs typeface="Calibri"/>
              </a:rPr>
              <a:t> </a:t>
            </a:r>
            <a:r>
              <a:rPr sz="2000" spc="-5" dirty="0">
                <a:latin typeface="Calibri"/>
                <a:cs typeface="Calibri"/>
              </a:rPr>
              <a:t>case,</a:t>
            </a:r>
            <a:r>
              <a:rPr sz="2000" dirty="0">
                <a:latin typeface="Calibri"/>
                <a:cs typeface="Calibri"/>
              </a:rPr>
              <a:t> RMS </a:t>
            </a:r>
            <a:r>
              <a:rPr sz="2000" spc="-10" dirty="0">
                <a:latin typeface="Calibri"/>
                <a:cs typeface="Calibri"/>
              </a:rPr>
              <a:t>value</a:t>
            </a:r>
            <a:r>
              <a:rPr sz="2000" dirty="0">
                <a:latin typeface="Calibri"/>
                <a:cs typeface="Calibri"/>
              </a:rPr>
              <a:t> of</a:t>
            </a:r>
            <a:r>
              <a:rPr sz="2000" spc="20" dirty="0">
                <a:latin typeface="Calibri"/>
                <a:cs typeface="Calibri"/>
              </a:rPr>
              <a:t> </a:t>
            </a:r>
            <a:r>
              <a:rPr sz="2000" dirty="0">
                <a:latin typeface="Calibri"/>
                <a:cs typeface="Calibri"/>
              </a:rPr>
              <a:t>I</a:t>
            </a:r>
            <a:r>
              <a:rPr sz="1950" baseline="-21367" dirty="0">
                <a:latin typeface="Calibri"/>
                <a:cs typeface="Calibri"/>
              </a:rPr>
              <a:t>ac</a:t>
            </a:r>
            <a:r>
              <a:rPr sz="2000" dirty="0">
                <a:latin typeface="Calibri"/>
                <a:cs typeface="Calibri"/>
              </a:rPr>
              <a:t>)</a:t>
            </a:r>
            <a:endParaRPr sz="2000">
              <a:latin typeface="Calibri"/>
              <a:cs typeface="Calibri"/>
            </a:endParaRPr>
          </a:p>
          <a:p>
            <a:pPr>
              <a:lnSpc>
                <a:spcPct val="100000"/>
              </a:lnSpc>
              <a:spcBef>
                <a:spcPts val="40"/>
              </a:spcBef>
              <a:buChar char="•"/>
            </a:pPr>
            <a:endParaRPr sz="3250">
              <a:latin typeface="Calibri"/>
              <a:cs typeface="Calibri"/>
            </a:endParaRPr>
          </a:p>
          <a:p>
            <a:pPr marL="5563235">
              <a:lnSpc>
                <a:spcPct val="100000"/>
              </a:lnSpc>
            </a:pPr>
            <a:r>
              <a:rPr sz="2400" dirty="0">
                <a:latin typeface="Calibri"/>
                <a:cs typeface="Calibri"/>
              </a:rPr>
              <a:t>&amp;</a:t>
            </a:r>
            <a:endParaRPr sz="2400">
              <a:latin typeface="Calibri"/>
              <a:cs typeface="Calibri"/>
            </a:endParaRPr>
          </a:p>
          <a:p>
            <a:pPr marL="419100" indent="-342900">
              <a:lnSpc>
                <a:spcPct val="100000"/>
              </a:lnSpc>
              <a:spcBef>
                <a:spcPts val="575"/>
              </a:spcBef>
              <a:buFont typeface="Arial MT"/>
              <a:buChar char="•"/>
              <a:tabLst>
                <a:tab pos="418465" algn="l"/>
                <a:tab pos="419100" algn="l"/>
              </a:tabLst>
            </a:pPr>
            <a:r>
              <a:rPr sz="2400" dirty="0">
                <a:latin typeface="Calibri"/>
                <a:cs typeface="Calibri"/>
              </a:rPr>
              <a:t>Ripple</a:t>
            </a:r>
            <a:r>
              <a:rPr sz="2400" spc="-50" dirty="0">
                <a:latin typeface="Calibri"/>
                <a:cs typeface="Calibri"/>
              </a:rPr>
              <a:t> </a:t>
            </a:r>
            <a:r>
              <a:rPr sz="2400" spc="-15" dirty="0">
                <a:latin typeface="Calibri"/>
                <a:cs typeface="Calibri"/>
              </a:rPr>
              <a:t>factor:</a:t>
            </a:r>
            <a:endParaRPr sz="2400">
              <a:latin typeface="Calibri"/>
              <a:cs typeface="Calibri"/>
            </a:endParaRPr>
          </a:p>
        </p:txBody>
      </p:sp>
      <p:pic>
        <p:nvPicPr>
          <p:cNvPr id="4" name="object 4"/>
          <p:cNvPicPr/>
          <p:nvPr/>
        </p:nvPicPr>
        <p:blipFill>
          <a:blip r:embed="rId2" cstate="print"/>
          <a:stretch>
            <a:fillRect/>
          </a:stretch>
        </p:blipFill>
        <p:spPr>
          <a:xfrm>
            <a:off x="5112622" y="1143000"/>
            <a:ext cx="3116977" cy="659891"/>
          </a:xfrm>
          <a:prstGeom prst="rect">
            <a:avLst/>
          </a:prstGeom>
        </p:spPr>
      </p:pic>
      <p:pic>
        <p:nvPicPr>
          <p:cNvPr id="5" name="object 5"/>
          <p:cNvPicPr/>
          <p:nvPr/>
        </p:nvPicPr>
        <p:blipFill>
          <a:blip r:embed="rId3" cstate="print"/>
          <a:stretch>
            <a:fillRect/>
          </a:stretch>
        </p:blipFill>
        <p:spPr>
          <a:xfrm>
            <a:off x="6718081" y="2486222"/>
            <a:ext cx="1422837" cy="563301"/>
          </a:xfrm>
          <a:prstGeom prst="rect">
            <a:avLst/>
          </a:prstGeom>
        </p:spPr>
      </p:pic>
      <p:pic>
        <p:nvPicPr>
          <p:cNvPr id="6" name="object 6"/>
          <p:cNvPicPr/>
          <p:nvPr/>
        </p:nvPicPr>
        <p:blipFill>
          <a:blip r:embed="rId4" cstate="print"/>
          <a:stretch>
            <a:fillRect/>
          </a:stretch>
        </p:blipFill>
        <p:spPr>
          <a:xfrm>
            <a:off x="990600" y="2314955"/>
            <a:ext cx="4838700" cy="734568"/>
          </a:xfrm>
          <a:prstGeom prst="rect">
            <a:avLst/>
          </a:prstGeom>
        </p:spPr>
      </p:pic>
      <p:pic>
        <p:nvPicPr>
          <p:cNvPr id="7" name="object 7"/>
          <p:cNvPicPr/>
          <p:nvPr/>
        </p:nvPicPr>
        <p:blipFill>
          <a:blip r:embed="rId5" cstate="print"/>
          <a:stretch>
            <a:fillRect/>
          </a:stretch>
        </p:blipFill>
        <p:spPr>
          <a:xfrm>
            <a:off x="2001528" y="3560064"/>
            <a:ext cx="4514545" cy="794956"/>
          </a:xfrm>
          <a:prstGeom prst="rect">
            <a:avLst/>
          </a:prstGeom>
        </p:spPr>
      </p:pic>
      <p:grpSp>
        <p:nvGrpSpPr>
          <p:cNvPr id="8" name="object 8"/>
          <p:cNvGrpSpPr/>
          <p:nvPr/>
        </p:nvGrpSpPr>
        <p:grpSpPr>
          <a:xfrm>
            <a:off x="1894721" y="4555235"/>
            <a:ext cx="4515485" cy="2231390"/>
            <a:chOff x="1894721" y="4555235"/>
            <a:chExt cx="4515485" cy="2231390"/>
          </a:xfrm>
        </p:grpSpPr>
        <p:pic>
          <p:nvPicPr>
            <p:cNvPr id="9" name="object 9"/>
            <p:cNvPicPr/>
            <p:nvPr/>
          </p:nvPicPr>
          <p:blipFill>
            <a:blip r:embed="rId6" cstate="print"/>
            <a:stretch>
              <a:fillRect/>
            </a:stretch>
          </p:blipFill>
          <p:spPr>
            <a:xfrm>
              <a:off x="1933566" y="5510782"/>
              <a:ext cx="4476377" cy="1275586"/>
            </a:xfrm>
            <a:prstGeom prst="rect">
              <a:avLst/>
            </a:prstGeom>
          </p:spPr>
        </p:pic>
        <p:pic>
          <p:nvPicPr>
            <p:cNvPr id="10" name="object 10"/>
            <p:cNvPicPr/>
            <p:nvPr/>
          </p:nvPicPr>
          <p:blipFill>
            <a:blip r:embed="rId7" cstate="print"/>
            <a:stretch>
              <a:fillRect/>
            </a:stretch>
          </p:blipFill>
          <p:spPr>
            <a:xfrm>
              <a:off x="1894721" y="4555235"/>
              <a:ext cx="4429878" cy="925067"/>
            </a:xfrm>
            <a:prstGeom prst="rect">
              <a:avLst/>
            </a:prstGeom>
          </p:spPr>
        </p:pic>
      </p:gr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4480" y="214290"/>
            <a:ext cx="6398260" cy="566181"/>
          </a:xfrm>
          <a:prstGeom prst="rect">
            <a:avLst/>
          </a:prstGeom>
        </p:spPr>
        <p:txBody>
          <a:bodyPr vert="horz" wrap="square" lIns="0" tIns="12065" rIns="0" bIns="0" rtlCol="0">
            <a:spAutoFit/>
          </a:bodyPr>
          <a:lstStyle/>
          <a:p>
            <a:pPr marL="12700">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 </a:t>
            </a:r>
            <a:r>
              <a:rPr sz="3600" b="1" spc="-10" dirty="0">
                <a:solidFill>
                  <a:srgbClr val="C00000"/>
                </a:solidFill>
              </a:rPr>
              <a:t>Series Inductor </a:t>
            </a:r>
            <a:r>
              <a:rPr sz="3600" b="1" spc="-15" dirty="0">
                <a:solidFill>
                  <a:srgbClr val="C00000"/>
                </a:solidFill>
              </a:rPr>
              <a:t>Filter</a:t>
            </a:r>
          </a:p>
        </p:txBody>
      </p:sp>
      <p:sp>
        <p:nvSpPr>
          <p:cNvPr id="3" name="object 3"/>
          <p:cNvSpPr txBox="1"/>
          <p:nvPr/>
        </p:nvSpPr>
        <p:spPr>
          <a:xfrm>
            <a:off x="535940" y="2321178"/>
            <a:ext cx="2800985" cy="756920"/>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400" dirty="0">
                <a:latin typeface="Calibri"/>
                <a:cs typeface="Calibri"/>
              </a:rPr>
              <a:t>Usually</a:t>
            </a:r>
            <a:r>
              <a:rPr sz="2400" spc="-55" dirty="0">
                <a:latin typeface="Calibri"/>
                <a:cs typeface="Calibri"/>
              </a:rPr>
              <a:t> </a:t>
            </a:r>
            <a:r>
              <a:rPr sz="2400" dirty="0">
                <a:latin typeface="Calibri"/>
                <a:cs typeface="Calibri"/>
              </a:rPr>
              <a:t>the</a:t>
            </a:r>
            <a:r>
              <a:rPr sz="2400" spc="-30" dirty="0">
                <a:latin typeface="Calibri"/>
                <a:cs typeface="Calibri"/>
              </a:rPr>
              <a:t> </a:t>
            </a:r>
            <a:r>
              <a:rPr sz="2400" spc="-10" dirty="0">
                <a:latin typeface="Calibri"/>
                <a:cs typeface="Calibri"/>
              </a:rPr>
              <a:t>value</a:t>
            </a:r>
            <a:r>
              <a:rPr sz="2400" spc="-30" dirty="0">
                <a:latin typeface="Calibri"/>
                <a:cs typeface="Calibri"/>
              </a:rPr>
              <a:t> </a:t>
            </a:r>
            <a:r>
              <a:rPr sz="2400" spc="-5" dirty="0">
                <a:latin typeface="Calibri"/>
                <a:cs typeface="Calibri"/>
              </a:rPr>
              <a:t>of </a:t>
            </a:r>
            <a:r>
              <a:rPr sz="2400" spc="-530" dirty="0">
                <a:latin typeface="Calibri"/>
                <a:cs typeface="Calibri"/>
              </a:rPr>
              <a:t> </a:t>
            </a:r>
            <a:r>
              <a:rPr sz="2400" dirty="0">
                <a:latin typeface="Calibri"/>
                <a:cs typeface="Calibri"/>
              </a:rPr>
              <a:t>is</a:t>
            </a:r>
            <a:r>
              <a:rPr sz="2400" spc="-15" dirty="0">
                <a:latin typeface="Calibri"/>
                <a:cs typeface="Calibri"/>
              </a:rPr>
              <a:t> </a:t>
            </a:r>
            <a:r>
              <a:rPr sz="2400" spc="-10" dirty="0">
                <a:latin typeface="Calibri"/>
                <a:cs typeface="Calibri"/>
              </a:rPr>
              <a:t>re-written</a:t>
            </a:r>
            <a:r>
              <a:rPr sz="2400" spc="-20" dirty="0">
                <a:latin typeface="Calibri"/>
                <a:cs typeface="Calibri"/>
              </a:rPr>
              <a:t> </a:t>
            </a:r>
            <a:r>
              <a:rPr sz="2400" dirty="0">
                <a:latin typeface="Calibri"/>
                <a:cs typeface="Calibri"/>
              </a:rPr>
              <a:t>as,</a:t>
            </a:r>
            <a:endParaRPr sz="2400">
              <a:latin typeface="Calibri"/>
              <a:cs typeface="Calibri"/>
            </a:endParaRPr>
          </a:p>
        </p:txBody>
      </p:sp>
      <p:sp>
        <p:nvSpPr>
          <p:cNvPr id="4" name="object 4"/>
          <p:cNvSpPr txBox="1"/>
          <p:nvPr/>
        </p:nvSpPr>
        <p:spPr>
          <a:xfrm>
            <a:off x="5108828" y="2321178"/>
            <a:ext cx="340614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a:t>
            </a:r>
            <a:r>
              <a:rPr sz="2400" spc="-20" dirty="0">
                <a:latin typeface="Calibri"/>
                <a:cs typeface="Calibri"/>
              </a:rPr>
              <a:t> </a:t>
            </a:r>
            <a:r>
              <a:rPr sz="2400" spc="-5" dirty="0">
                <a:latin typeface="Calibri"/>
                <a:cs typeface="Calibri"/>
              </a:rPr>
              <a:t>hence</a:t>
            </a:r>
            <a:r>
              <a:rPr sz="2400" spc="-20" dirty="0">
                <a:latin typeface="Calibri"/>
                <a:cs typeface="Calibri"/>
              </a:rPr>
              <a:t> </a:t>
            </a:r>
            <a:r>
              <a:rPr sz="2400" dirty="0">
                <a:latin typeface="Calibri"/>
                <a:cs typeface="Calibri"/>
              </a:rPr>
              <a:t>the</a:t>
            </a:r>
            <a:r>
              <a:rPr sz="2400" spc="-15" dirty="0">
                <a:latin typeface="Calibri"/>
                <a:cs typeface="Calibri"/>
              </a:rPr>
              <a:t> </a:t>
            </a:r>
            <a:r>
              <a:rPr sz="2400" spc="-10" dirty="0">
                <a:latin typeface="Calibri"/>
                <a:cs typeface="Calibri"/>
              </a:rPr>
              <a:t>above</a:t>
            </a:r>
            <a:r>
              <a:rPr sz="2400" spc="-5" dirty="0">
                <a:latin typeface="Calibri"/>
                <a:cs typeface="Calibri"/>
              </a:rPr>
              <a:t> equation</a:t>
            </a:r>
            <a:endParaRPr sz="2400">
              <a:latin typeface="Calibri"/>
              <a:cs typeface="Calibri"/>
            </a:endParaRPr>
          </a:p>
        </p:txBody>
      </p:sp>
      <p:sp>
        <p:nvSpPr>
          <p:cNvPr id="5" name="object 5"/>
          <p:cNvSpPr txBox="1"/>
          <p:nvPr/>
        </p:nvSpPr>
        <p:spPr>
          <a:xfrm>
            <a:off x="2364994" y="3389198"/>
            <a:ext cx="586740"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𝛾</a:t>
            </a:r>
            <a:r>
              <a:rPr sz="2800" spc="155" dirty="0">
                <a:latin typeface="Cambria Math"/>
                <a:cs typeface="Cambria Math"/>
              </a:rPr>
              <a:t> </a:t>
            </a:r>
            <a:r>
              <a:rPr sz="2800" spc="-5" dirty="0">
                <a:latin typeface="Cambria Math"/>
                <a:cs typeface="Cambria Math"/>
              </a:rPr>
              <a:t>=</a:t>
            </a:r>
            <a:endParaRPr sz="2800">
              <a:latin typeface="Cambria Math"/>
              <a:cs typeface="Cambria Math"/>
            </a:endParaRPr>
          </a:p>
        </p:txBody>
      </p:sp>
      <p:sp>
        <p:nvSpPr>
          <p:cNvPr id="6" name="object 6"/>
          <p:cNvSpPr/>
          <p:nvPr/>
        </p:nvSpPr>
        <p:spPr>
          <a:xfrm>
            <a:off x="3037332" y="3643883"/>
            <a:ext cx="472440" cy="317500"/>
          </a:xfrm>
          <a:custGeom>
            <a:avLst/>
            <a:gdLst/>
            <a:ahLst/>
            <a:cxnLst/>
            <a:rect l="l" t="t" r="r" b="b"/>
            <a:pathLst>
              <a:path w="472439" h="317500">
                <a:moveTo>
                  <a:pt x="472440" y="67056"/>
                </a:moveTo>
                <a:lnTo>
                  <a:pt x="321564" y="67056"/>
                </a:lnTo>
                <a:lnTo>
                  <a:pt x="321564" y="67691"/>
                </a:lnTo>
                <a:lnTo>
                  <a:pt x="303911" y="67691"/>
                </a:lnTo>
                <a:lnTo>
                  <a:pt x="241427" y="283718"/>
                </a:lnTo>
                <a:lnTo>
                  <a:pt x="196850" y="185547"/>
                </a:lnTo>
                <a:lnTo>
                  <a:pt x="155321" y="204470"/>
                </a:lnTo>
                <a:lnTo>
                  <a:pt x="159258" y="213995"/>
                </a:lnTo>
                <a:lnTo>
                  <a:pt x="180594" y="204470"/>
                </a:lnTo>
                <a:lnTo>
                  <a:pt x="232918" y="317119"/>
                </a:lnTo>
                <a:lnTo>
                  <a:pt x="245237" y="317119"/>
                </a:lnTo>
                <a:lnTo>
                  <a:pt x="313309" y="84582"/>
                </a:lnTo>
                <a:lnTo>
                  <a:pt x="336169" y="84582"/>
                </a:lnTo>
                <a:lnTo>
                  <a:pt x="336169" y="83820"/>
                </a:lnTo>
                <a:lnTo>
                  <a:pt x="472440" y="83820"/>
                </a:lnTo>
                <a:lnTo>
                  <a:pt x="472440" y="67056"/>
                </a:lnTo>
                <a:close/>
              </a:path>
              <a:path w="472439" h="317500">
                <a:moveTo>
                  <a:pt x="472440" y="0"/>
                </a:moveTo>
                <a:lnTo>
                  <a:pt x="0" y="0"/>
                </a:lnTo>
                <a:lnTo>
                  <a:pt x="0" y="22860"/>
                </a:lnTo>
                <a:lnTo>
                  <a:pt x="472440" y="22860"/>
                </a:lnTo>
                <a:lnTo>
                  <a:pt x="472440" y="0"/>
                </a:lnTo>
                <a:close/>
              </a:path>
            </a:pathLst>
          </a:custGeom>
          <a:solidFill>
            <a:srgbClr val="000000"/>
          </a:solidFill>
        </p:spPr>
        <p:txBody>
          <a:bodyPr wrap="square" lIns="0" tIns="0" rIns="0" bIns="0" rtlCol="0"/>
          <a:lstStyle/>
          <a:p>
            <a:endParaRPr/>
          </a:p>
        </p:txBody>
      </p:sp>
      <p:sp>
        <p:nvSpPr>
          <p:cNvPr id="7" name="object 7"/>
          <p:cNvSpPr txBox="1"/>
          <p:nvPr/>
        </p:nvSpPr>
        <p:spPr>
          <a:xfrm>
            <a:off x="3185286" y="3276727"/>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8" name="object 8"/>
          <p:cNvSpPr txBox="1"/>
          <p:nvPr/>
        </p:nvSpPr>
        <p:spPr>
          <a:xfrm>
            <a:off x="3025267" y="3664077"/>
            <a:ext cx="497205" cy="336550"/>
          </a:xfrm>
          <a:prstGeom prst="rect">
            <a:avLst/>
          </a:prstGeom>
        </p:spPr>
        <p:txBody>
          <a:bodyPr vert="horz" wrap="square" lIns="0" tIns="11430" rIns="0" bIns="0" rtlCol="0">
            <a:spAutoFit/>
          </a:bodyPr>
          <a:lstStyle/>
          <a:p>
            <a:pPr marL="12700">
              <a:lnSpc>
                <a:spcPct val="100000"/>
              </a:lnSpc>
              <a:spcBef>
                <a:spcPts val="90"/>
              </a:spcBef>
              <a:tabLst>
                <a:tab pos="334010" algn="l"/>
              </a:tabLst>
            </a:pPr>
            <a:r>
              <a:rPr sz="2050" spc="45" dirty="0">
                <a:latin typeface="Cambria Math"/>
                <a:cs typeface="Cambria Math"/>
              </a:rPr>
              <a:t>3	2</a:t>
            </a:r>
            <a:endParaRPr sz="2050">
              <a:latin typeface="Cambria Math"/>
              <a:cs typeface="Cambria Math"/>
            </a:endParaRPr>
          </a:p>
        </p:txBody>
      </p:sp>
      <p:sp>
        <p:nvSpPr>
          <p:cNvPr id="9" name="object 9"/>
          <p:cNvSpPr txBox="1"/>
          <p:nvPr/>
        </p:nvSpPr>
        <p:spPr>
          <a:xfrm>
            <a:off x="3555619" y="3389198"/>
            <a:ext cx="19748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x</a:t>
            </a:r>
            <a:endParaRPr sz="2800">
              <a:latin typeface="Cambria Math"/>
              <a:cs typeface="Cambria Math"/>
            </a:endParaRPr>
          </a:p>
        </p:txBody>
      </p:sp>
      <p:sp>
        <p:nvSpPr>
          <p:cNvPr id="10" name="object 10"/>
          <p:cNvSpPr/>
          <p:nvPr/>
        </p:nvSpPr>
        <p:spPr>
          <a:xfrm>
            <a:off x="3799332" y="3643883"/>
            <a:ext cx="913130" cy="928369"/>
          </a:xfrm>
          <a:custGeom>
            <a:avLst/>
            <a:gdLst/>
            <a:ahLst/>
            <a:cxnLst/>
            <a:rect l="l" t="t" r="r" b="b"/>
            <a:pathLst>
              <a:path w="913129" h="928370">
                <a:moveTo>
                  <a:pt x="912863" y="483108"/>
                </a:moveTo>
                <a:lnTo>
                  <a:pt x="198120" y="483108"/>
                </a:lnTo>
                <a:lnTo>
                  <a:pt x="198120" y="499872"/>
                </a:lnTo>
                <a:lnTo>
                  <a:pt x="912863" y="499872"/>
                </a:lnTo>
                <a:lnTo>
                  <a:pt x="912863" y="483108"/>
                </a:lnTo>
                <a:close/>
              </a:path>
              <a:path w="913129" h="928370">
                <a:moveTo>
                  <a:pt x="912876" y="64008"/>
                </a:moveTo>
                <a:lnTo>
                  <a:pt x="198120" y="64135"/>
                </a:lnTo>
                <a:lnTo>
                  <a:pt x="168148" y="64135"/>
                </a:lnTo>
                <a:lnTo>
                  <a:pt x="114427" y="878332"/>
                </a:lnTo>
                <a:lnTo>
                  <a:pt x="49911" y="758825"/>
                </a:lnTo>
                <a:lnTo>
                  <a:pt x="4445" y="783082"/>
                </a:lnTo>
                <a:lnTo>
                  <a:pt x="9398" y="791972"/>
                </a:lnTo>
                <a:lnTo>
                  <a:pt x="33274" y="779272"/>
                </a:lnTo>
                <a:lnTo>
                  <a:pt x="113919" y="927862"/>
                </a:lnTo>
                <a:lnTo>
                  <a:pt x="125730" y="927862"/>
                </a:lnTo>
                <a:lnTo>
                  <a:pt x="182245" y="80899"/>
                </a:lnTo>
                <a:lnTo>
                  <a:pt x="912876" y="80772"/>
                </a:lnTo>
                <a:lnTo>
                  <a:pt x="912876" y="64008"/>
                </a:lnTo>
                <a:close/>
              </a:path>
              <a:path w="913129" h="928370">
                <a:moveTo>
                  <a:pt x="912876" y="0"/>
                </a:moveTo>
                <a:lnTo>
                  <a:pt x="0" y="0"/>
                </a:lnTo>
                <a:lnTo>
                  <a:pt x="0" y="22860"/>
                </a:lnTo>
                <a:lnTo>
                  <a:pt x="912876" y="22860"/>
                </a:lnTo>
                <a:lnTo>
                  <a:pt x="912876" y="0"/>
                </a:lnTo>
                <a:close/>
              </a:path>
            </a:pathLst>
          </a:custGeom>
          <a:solidFill>
            <a:srgbClr val="000000"/>
          </a:solidFill>
        </p:spPr>
        <p:txBody>
          <a:bodyPr wrap="square" lIns="0" tIns="0" rIns="0" bIns="0" rtlCol="0"/>
          <a:lstStyle/>
          <a:p>
            <a:endParaRPr/>
          </a:p>
        </p:txBody>
      </p:sp>
      <p:sp>
        <p:nvSpPr>
          <p:cNvPr id="11" name="object 11"/>
          <p:cNvSpPr txBox="1"/>
          <p:nvPr/>
        </p:nvSpPr>
        <p:spPr>
          <a:xfrm>
            <a:off x="4168266" y="3276727"/>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1</a:t>
            </a:r>
            <a:endParaRPr sz="2050">
              <a:latin typeface="Cambria Math"/>
              <a:cs typeface="Cambria Math"/>
            </a:endParaRPr>
          </a:p>
        </p:txBody>
      </p:sp>
      <p:sp>
        <p:nvSpPr>
          <p:cNvPr id="12" name="object 12"/>
          <p:cNvSpPr txBox="1"/>
          <p:nvPr/>
        </p:nvSpPr>
        <p:spPr>
          <a:xfrm>
            <a:off x="3959986" y="3831716"/>
            <a:ext cx="781050" cy="281940"/>
          </a:xfrm>
          <a:prstGeom prst="rect">
            <a:avLst/>
          </a:prstGeom>
        </p:spPr>
        <p:txBody>
          <a:bodyPr vert="horz" wrap="square" lIns="0" tIns="16510" rIns="0" bIns="0" rtlCol="0">
            <a:spAutoFit/>
          </a:bodyPr>
          <a:lstStyle/>
          <a:p>
            <a:pPr marL="38100">
              <a:lnSpc>
                <a:spcPct val="100000"/>
              </a:lnSpc>
              <a:spcBef>
                <a:spcPts val="130"/>
              </a:spcBef>
            </a:pPr>
            <a:r>
              <a:rPr sz="1650" spc="140" dirty="0">
                <a:latin typeface="Cambria Math"/>
                <a:cs typeface="Cambria Math"/>
              </a:rPr>
              <a:t>4𝜔</a:t>
            </a:r>
            <a:r>
              <a:rPr sz="2475" spc="209" baseline="16835" dirty="0">
                <a:latin typeface="Cambria Math"/>
                <a:cs typeface="Cambria Math"/>
              </a:rPr>
              <a:t>2</a:t>
            </a:r>
            <a:r>
              <a:rPr sz="1650" spc="140" dirty="0">
                <a:latin typeface="Cambria Math"/>
                <a:cs typeface="Cambria Math"/>
              </a:rPr>
              <a:t>𝐿</a:t>
            </a:r>
            <a:r>
              <a:rPr sz="2475" spc="209" baseline="16835" dirty="0">
                <a:latin typeface="Cambria Math"/>
                <a:cs typeface="Cambria Math"/>
              </a:rPr>
              <a:t>2</a:t>
            </a:r>
            <a:endParaRPr sz="2475" baseline="16835">
              <a:latin typeface="Cambria Math"/>
              <a:cs typeface="Cambria Math"/>
            </a:endParaRPr>
          </a:p>
        </p:txBody>
      </p:sp>
      <p:sp>
        <p:nvSpPr>
          <p:cNvPr id="13" name="object 13"/>
          <p:cNvSpPr txBox="1"/>
          <p:nvPr/>
        </p:nvSpPr>
        <p:spPr>
          <a:xfrm>
            <a:off x="4101719" y="4157853"/>
            <a:ext cx="361315" cy="281940"/>
          </a:xfrm>
          <a:prstGeom prst="rect">
            <a:avLst/>
          </a:prstGeom>
        </p:spPr>
        <p:txBody>
          <a:bodyPr vert="horz" wrap="square" lIns="0" tIns="16510" rIns="0" bIns="0" rtlCol="0">
            <a:spAutoFit/>
          </a:bodyPr>
          <a:lstStyle/>
          <a:p>
            <a:pPr marL="38100">
              <a:lnSpc>
                <a:spcPct val="100000"/>
              </a:lnSpc>
              <a:spcBef>
                <a:spcPts val="130"/>
              </a:spcBef>
            </a:pPr>
            <a:r>
              <a:rPr sz="1650" spc="155" dirty="0">
                <a:latin typeface="Cambria Math"/>
                <a:cs typeface="Cambria Math"/>
              </a:rPr>
              <a:t>𝑅</a:t>
            </a:r>
            <a:r>
              <a:rPr sz="2475" spc="232" baseline="-16835" dirty="0">
                <a:latin typeface="Cambria Math"/>
                <a:cs typeface="Cambria Math"/>
              </a:rPr>
              <a:t>𝐿</a:t>
            </a:r>
            <a:endParaRPr sz="2475" baseline="-16835">
              <a:latin typeface="Cambria Math"/>
              <a:cs typeface="Cambria Math"/>
            </a:endParaRPr>
          </a:p>
        </p:txBody>
      </p:sp>
      <p:sp>
        <p:nvSpPr>
          <p:cNvPr id="14" name="object 14"/>
          <p:cNvSpPr txBox="1"/>
          <p:nvPr/>
        </p:nvSpPr>
        <p:spPr>
          <a:xfrm>
            <a:off x="4422775" y="4063365"/>
            <a:ext cx="152400" cy="281940"/>
          </a:xfrm>
          <a:prstGeom prst="rect">
            <a:avLst/>
          </a:prstGeom>
        </p:spPr>
        <p:txBody>
          <a:bodyPr vert="horz" wrap="square" lIns="0" tIns="16510" rIns="0" bIns="0" rtlCol="0">
            <a:spAutoFit/>
          </a:bodyPr>
          <a:lstStyle/>
          <a:p>
            <a:pPr marL="12700">
              <a:lnSpc>
                <a:spcPct val="100000"/>
              </a:lnSpc>
              <a:spcBef>
                <a:spcPts val="130"/>
              </a:spcBef>
            </a:pPr>
            <a:r>
              <a:rPr sz="1650" spc="85" dirty="0">
                <a:latin typeface="Cambria Math"/>
                <a:cs typeface="Cambria Math"/>
              </a:rPr>
              <a:t>2</a:t>
            </a:r>
            <a:endParaRPr sz="1650">
              <a:latin typeface="Cambria Math"/>
              <a:cs typeface="Cambria Math"/>
            </a:endParaRPr>
          </a:p>
        </p:txBody>
      </p:sp>
      <p:sp>
        <p:nvSpPr>
          <p:cNvPr id="15" name="object 15"/>
          <p:cNvSpPr txBox="1"/>
          <p:nvPr/>
        </p:nvSpPr>
        <p:spPr>
          <a:xfrm>
            <a:off x="4780915" y="3389198"/>
            <a:ext cx="29146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a:t>
            </a:r>
            <a:endParaRPr sz="2800">
              <a:latin typeface="Cambria Math"/>
              <a:cs typeface="Cambria Math"/>
            </a:endParaRPr>
          </a:p>
        </p:txBody>
      </p:sp>
      <p:sp>
        <p:nvSpPr>
          <p:cNvPr id="16" name="object 16"/>
          <p:cNvSpPr/>
          <p:nvPr/>
        </p:nvSpPr>
        <p:spPr>
          <a:xfrm>
            <a:off x="5157216" y="3643883"/>
            <a:ext cx="472440" cy="317500"/>
          </a:xfrm>
          <a:custGeom>
            <a:avLst/>
            <a:gdLst/>
            <a:ahLst/>
            <a:cxnLst/>
            <a:rect l="l" t="t" r="r" b="b"/>
            <a:pathLst>
              <a:path w="472439" h="317500">
                <a:moveTo>
                  <a:pt x="472440" y="67056"/>
                </a:moveTo>
                <a:lnTo>
                  <a:pt x="321564" y="67056"/>
                </a:lnTo>
                <a:lnTo>
                  <a:pt x="321564" y="67691"/>
                </a:lnTo>
                <a:lnTo>
                  <a:pt x="303911" y="67691"/>
                </a:lnTo>
                <a:lnTo>
                  <a:pt x="241427" y="283718"/>
                </a:lnTo>
                <a:lnTo>
                  <a:pt x="196850" y="185547"/>
                </a:lnTo>
                <a:lnTo>
                  <a:pt x="155321" y="204470"/>
                </a:lnTo>
                <a:lnTo>
                  <a:pt x="159258" y="213995"/>
                </a:lnTo>
                <a:lnTo>
                  <a:pt x="180594" y="204470"/>
                </a:lnTo>
                <a:lnTo>
                  <a:pt x="232918" y="317119"/>
                </a:lnTo>
                <a:lnTo>
                  <a:pt x="245237" y="317119"/>
                </a:lnTo>
                <a:lnTo>
                  <a:pt x="313309" y="84582"/>
                </a:lnTo>
                <a:lnTo>
                  <a:pt x="336169" y="84582"/>
                </a:lnTo>
                <a:lnTo>
                  <a:pt x="336169" y="83820"/>
                </a:lnTo>
                <a:lnTo>
                  <a:pt x="472440" y="83820"/>
                </a:lnTo>
                <a:lnTo>
                  <a:pt x="472440" y="67056"/>
                </a:lnTo>
                <a:close/>
              </a:path>
              <a:path w="472439" h="317500">
                <a:moveTo>
                  <a:pt x="472440" y="0"/>
                </a:moveTo>
                <a:lnTo>
                  <a:pt x="0" y="0"/>
                </a:lnTo>
                <a:lnTo>
                  <a:pt x="0" y="22860"/>
                </a:lnTo>
                <a:lnTo>
                  <a:pt x="472440" y="22860"/>
                </a:lnTo>
                <a:lnTo>
                  <a:pt x="472440" y="0"/>
                </a:lnTo>
                <a:close/>
              </a:path>
            </a:pathLst>
          </a:custGeom>
          <a:solidFill>
            <a:srgbClr val="000000"/>
          </a:solidFill>
        </p:spPr>
        <p:txBody>
          <a:bodyPr wrap="square" lIns="0" tIns="0" rIns="0" bIns="0" rtlCol="0"/>
          <a:lstStyle/>
          <a:p>
            <a:endParaRPr/>
          </a:p>
        </p:txBody>
      </p:sp>
      <p:sp>
        <p:nvSpPr>
          <p:cNvPr id="17" name="object 17"/>
          <p:cNvSpPr txBox="1"/>
          <p:nvPr/>
        </p:nvSpPr>
        <p:spPr>
          <a:xfrm>
            <a:off x="5305425" y="3276727"/>
            <a:ext cx="175895" cy="336550"/>
          </a:xfrm>
          <a:prstGeom prst="rect">
            <a:avLst/>
          </a:prstGeom>
        </p:spPr>
        <p:txBody>
          <a:bodyPr vert="horz" wrap="square" lIns="0" tIns="11430" rIns="0" bIns="0" rtlCol="0">
            <a:spAutoFit/>
          </a:bodyPr>
          <a:lstStyle/>
          <a:p>
            <a:pPr marL="12700">
              <a:lnSpc>
                <a:spcPct val="100000"/>
              </a:lnSpc>
              <a:spcBef>
                <a:spcPts val="90"/>
              </a:spcBef>
            </a:pPr>
            <a:r>
              <a:rPr sz="2050" spc="45" dirty="0">
                <a:latin typeface="Cambria Math"/>
                <a:cs typeface="Cambria Math"/>
              </a:rPr>
              <a:t>2</a:t>
            </a:r>
            <a:endParaRPr sz="2050">
              <a:latin typeface="Cambria Math"/>
              <a:cs typeface="Cambria Math"/>
            </a:endParaRPr>
          </a:p>
        </p:txBody>
      </p:sp>
      <p:sp>
        <p:nvSpPr>
          <p:cNvPr id="18" name="object 18"/>
          <p:cNvSpPr txBox="1"/>
          <p:nvPr/>
        </p:nvSpPr>
        <p:spPr>
          <a:xfrm>
            <a:off x="5145404" y="3664077"/>
            <a:ext cx="497205" cy="336550"/>
          </a:xfrm>
          <a:prstGeom prst="rect">
            <a:avLst/>
          </a:prstGeom>
        </p:spPr>
        <p:txBody>
          <a:bodyPr vert="horz" wrap="square" lIns="0" tIns="11430" rIns="0" bIns="0" rtlCol="0">
            <a:spAutoFit/>
          </a:bodyPr>
          <a:lstStyle/>
          <a:p>
            <a:pPr marL="12700">
              <a:lnSpc>
                <a:spcPct val="100000"/>
              </a:lnSpc>
              <a:spcBef>
                <a:spcPts val="90"/>
              </a:spcBef>
              <a:tabLst>
                <a:tab pos="334010" algn="l"/>
              </a:tabLst>
            </a:pPr>
            <a:r>
              <a:rPr sz="2050" spc="45" dirty="0">
                <a:latin typeface="Cambria Math"/>
                <a:cs typeface="Cambria Math"/>
              </a:rPr>
              <a:t>3	2</a:t>
            </a:r>
            <a:endParaRPr sz="2050">
              <a:latin typeface="Cambria Math"/>
              <a:cs typeface="Cambria Math"/>
            </a:endParaRPr>
          </a:p>
        </p:txBody>
      </p:sp>
      <p:sp>
        <p:nvSpPr>
          <p:cNvPr id="19" name="object 19"/>
          <p:cNvSpPr txBox="1"/>
          <p:nvPr/>
        </p:nvSpPr>
        <p:spPr>
          <a:xfrm>
            <a:off x="5677280" y="3389198"/>
            <a:ext cx="197485" cy="45212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Math"/>
                <a:cs typeface="Cambria Math"/>
              </a:rPr>
              <a:t>x</a:t>
            </a:r>
            <a:endParaRPr sz="2800">
              <a:latin typeface="Cambria Math"/>
              <a:cs typeface="Cambria Math"/>
            </a:endParaRPr>
          </a:p>
        </p:txBody>
      </p:sp>
      <p:sp>
        <p:nvSpPr>
          <p:cNvPr id="20" name="object 20"/>
          <p:cNvSpPr/>
          <p:nvPr/>
        </p:nvSpPr>
        <p:spPr>
          <a:xfrm>
            <a:off x="5884164" y="3643884"/>
            <a:ext cx="515620" cy="22860"/>
          </a:xfrm>
          <a:custGeom>
            <a:avLst/>
            <a:gdLst/>
            <a:ahLst/>
            <a:cxnLst/>
            <a:rect l="l" t="t" r="r" b="b"/>
            <a:pathLst>
              <a:path w="515620" h="22860">
                <a:moveTo>
                  <a:pt x="515112" y="0"/>
                </a:moveTo>
                <a:lnTo>
                  <a:pt x="0" y="0"/>
                </a:lnTo>
                <a:lnTo>
                  <a:pt x="0" y="22860"/>
                </a:lnTo>
                <a:lnTo>
                  <a:pt x="515112" y="22860"/>
                </a:lnTo>
                <a:lnTo>
                  <a:pt x="515112" y="0"/>
                </a:lnTo>
                <a:close/>
              </a:path>
            </a:pathLst>
          </a:custGeom>
          <a:solidFill>
            <a:srgbClr val="000000"/>
          </a:solidFill>
        </p:spPr>
        <p:txBody>
          <a:bodyPr wrap="square" lIns="0" tIns="0" rIns="0" bIns="0" rtlCol="0"/>
          <a:lstStyle/>
          <a:p>
            <a:endParaRPr/>
          </a:p>
        </p:txBody>
      </p:sp>
      <p:sp>
        <p:nvSpPr>
          <p:cNvPr id="21" name="object 21"/>
          <p:cNvSpPr txBox="1"/>
          <p:nvPr/>
        </p:nvSpPr>
        <p:spPr>
          <a:xfrm>
            <a:off x="5925692" y="3254921"/>
            <a:ext cx="467995" cy="633095"/>
          </a:xfrm>
          <a:prstGeom prst="rect">
            <a:avLst/>
          </a:prstGeom>
        </p:spPr>
        <p:txBody>
          <a:bodyPr vert="horz" wrap="square" lIns="0" tIns="33020" rIns="0" bIns="0" rtlCol="0">
            <a:spAutoFit/>
          </a:bodyPr>
          <a:lstStyle/>
          <a:p>
            <a:pPr algn="ctr">
              <a:lnSpc>
                <a:spcPct val="100000"/>
              </a:lnSpc>
              <a:spcBef>
                <a:spcPts val="260"/>
              </a:spcBef>
            </a:pPr>
            <a:r>
              <a:rPr sz="2050" spc="45" dirty="0">
                <a:latin typeface="Cambria Math"/>
                <a:cs typeface="Cambria Math"/>
              </a:rPr>
              <a:t>1</a:t>
            </a:r>
            <a:endParaRPr sz="2050">
              <a:latin typeface="Cambria Math"/>
              <a:cs typeface="Cambria Math"/>
            </a:endParaRPr>
          </a:p>
          <a:p>
            <a:pPr algn="ctr">
              <a:lnSpc>
                <a:spcPct val="100000"/>
              </a:lnSpc>
              <a:spcBef>
                <a:spcPts val="170"/>
              </a:spcBef>
            </a:pPr>
            <a:r>
              <a:rPr sz="1650" u="heavy" spc="160" dirty="0">
                <a:uFill>
                  <a:solidFill>
                    <a:srgbClr val="000000"/>
                  </a:solidFill>
                </a:uFill>
                <a:latin typeface="Cambria Math"/>
                <a:cs typeface="Cambria Math"/>
              </a:rPr>
              <a:t>2𝜔𝐿</a:t>
            </a:r>
            <a:endParaRPr sz="1650">
              <a:latin typeface="Cambria Math"/>
              <a:cs typeface="Cambria Math"/>
            </a:endParaRPr>
          </a:p>
        </p:txBody>
      </p:sp>
      <p:sp>
        <p:nvSpPr>
          <p:cNvPr id="22" name="object 22"/>
          <p:cNvSpPr txBox="1"/>
          <p:nvPr/>
        </p:nvSpPr>
        <p:spPr>
          <a:xfrm>
            <a:off x="5974969" y="3888104"/>
            <a:ext cx="361315" cy="281940"/>
          </a:xfrm>
          <a:prstGeom prst="rect">
            <a:avLst/>
          </a:prstGeom>
        </p:spPr>
        <p:txBody>
          <a:bodyPr vert="horz" wrap="square" lIns="0" tIns="16510" rIns="0" bIns="0" rtlCol="0">
            <a:spAutoFit/>
          </a:bodyPr>
          <a:lstStyle/>
          <a:p>
            <a:pPr marL="38100">
              <a:lnSpc>
                <a:spcPct val="100000"/>
              </a:lnSpc>
              <a:spcBef>
                <a:spcPts val="130"/>
              </a:spcBef>
            </a:pPr>
            <a:r>
              <a:rPr sz="1650" spc="155" dirty="0">
                <a:latin typeface="Cambria Math"/>
                <a:cs typeface="Cambria Math"/>
              </a:rPr>
              <a:t>𝑅</a:t>
            </a:r>
            <a:r>
              <a:rPr sz="2475" spc="232" baseline="-16835" dirty="0">
                <a:latin typeface="Cambria Math"/>
                <a:cs typeface="Cambria Math"/>
              </a:rPr>
              <a:t>𝐿</a:t>
            </a:r>
            <a:endParaRPr sz="2475" baseline="-16835">
              <a:latin typeface="Cambria Math"/>
              <a:cs typeface="Cambria Math"/>
            </a:endParaRPr>
          </a:p>
        </p:txBody>
      </p:sp>
      <p:sp>
        <p:nvSpPr>
          <p:cNvPr id="23" name="object 23"/>
          <p:cNvSpPr/>
          <p:nvPr/>
        </p:nvSpPr>
        <p:spPr>
          <a:xfrm>
            <a:off x="4960620" y="5073396"/>
            <a:ext cx="538480" cy="26034"/>
          </a:xfrm>
          <a:custGeom>
            <a:avLst/>
            <a:gdLst/>
            <a:ahLst/>
            <a:cxnLst/>
            <a:rect l="l" t="t" r="r" b="b"/>
            <a:pathLst>
              <a:path w="538479" h="26035">
                <a:moveTo>
                  <a:pt x="537972" y="0"/>
                </a:moveTo>
                <a:lnTo>
                  <a:pt x="0" y="0"/>
                </a:lnTo>
                <a:lnTo>
                  <a:pt x="0" y="25907"/>
                </a:lnTo>
                <a:lnTo>
                  <a:pt x="537972" y="25907"/>
                </a:lnTo>
                <a:lnTo>
                  <a:pt x="537972" y="0"/>
                </a:lnTo>
                <a:close/>
              </a:path>
            </a:pathLst>
          </a:custGeom>
          <a:solidFill>
            <a:srgbClr val="000000"/>
          </a:solidFill>
        </p:spPr>
        <p:txBody>
          <a:bodyPr wrap="square" lIns="0" tIns="0" rIns="0" bIns="0" rtlCol="0"/>
          <a:lstStyle/>
          <a:p>
            <a:endParaRPr/>
          </a:p>
        </p:txBody>
      </p:sp>
      <p:sp>
        <p:nvSpPr>
          <p:cNvPr id="24" name="object 24"/>
          <p:cNvSpPr txBox="1"/>
          <p:nvPr/>
        </p:nvSpPr>
        <p:spPr>
          <a:xfrm>
            <a:off x="4181475" y="4782388"/>
            <a:ext cx="1252855" cy="514350"/>
          </a:xfrm>
          <a:prstGeom prst="rect">
            <a:avLst/>
          </a:prstGeom>
        </p:spPr>
        <p:txBody>
          <a:bodyPr vert="horz" wrap="square" lIns="0" tIns="13335" rIns="0" bIns="0" rtlCol="0">
            <a:spAutoFit/>
          </a:bodyPr>
          <a:lstStyle/>
          <a:p>
            <a:pPr marL="25400">
              <a:lnSpc>
                <a:spcPct val="100000"/>
              </a:lnSpc>
              <a:spcBef>
                <a:spcPts val="105"/>
              </a:spcBef>
              <a:tabLst>
                <a:tab pos="870585" algn="l"/>
              </a:tabLst>
            </a:pPr>
            <a:r>
              <a:rPr sz="3200" dirty="0">
                <a:latin typeface="Cambria Math"/>
                <a:cs typeface="Cambria Math"/>
              </a:rPr>
              <a:t>𝛾</a:t>
            </a:r>
            <a:r>
              <a:rPr sz="3200" spc="270" dirty="0">
                <a:latin typeface="Cambria Math"/>
                <a:cs typeface="Cambria Math"/>
              </a:rPr>
              <a:t> </a:t>
            </a:r>
            <a:r>
              <a:rPr sz="3200" dirty="0">
                <a:latin typeface="Cambria Math"/>
                <a:cs typeface="Cambria Math"/>
              </a:rPr>
              <a:t>=	</a:t>
            </a:r>
            <a:r>
              <a:rPr sz="3525" spc="142" baseline="43735" dirty="0">
                <a:latin typeface="Cambria Math"/>
                <a:cs typeface="Cambria Math"/>
              </a:rPr>
              <a:t>𝑅</a:t>
            </a:r>
            <a:r>
              <a:rPr sz="2850" spc="142" baseline="40935" dirty="0">
                <a:latin typeface="Cambria Math"/>
                <a:cs typeface="Cambria Math"/>
              </a:rPr>
              <a:t>𝐿</a:t>
            </a:r>
            <a:endParaRPr sz="2850" baseline="40935">
              <a:latin typeface="Cambria Math"/>
              <a:cs typeface="Cambria Math"/>
            </a:endParaRPr>
          </a:p>
        </p:txBody>
      </p:sp>
      <p:sp>
        <p:nvSpPr>
          <p:cNvPr id="25" name="object 25"/>
          <p:cNvSpPr/>
          <p:nvPr/>
        </p:nvSpPr>
        <p:spPr>
          <a:xfrm>
            <a:off x="5137912" y="5073408"/>
            <a:ext cx="1104900" cy="363220"/>
          </a:xfrm>
          <a:custGeom>
            <a:avLst/>
            <a:gdLst/>
            <a:ahLst/>
            <a:cxnLst/>
            <a:rect l="l" t="t" r="r" b="b"/>
            <a:pathLst>
              <a:path w="1104900" h="363220">
                <a:moveTo>
                  <a:pt x="362204" y="76187"/>
                </a:moveTo>
                <a:lnTo>
                  <a:pt x="189992" y="76187"/>
                </a:lnTo>
                <a:lnTo>
                  <a:pt x="189992" y="76822"/>
                </a:lnTo>
                <a:lnTo>
                  <a:pt x="170561" y="76822"/>
                </a:lnTo>
                <a:lnTo>
                  <a:pt x="98806" y="324472"/>
                </a:lnTo>
                <a:lnTo>
                  <a:pt x="47625" y="211950"/>
                </a:lnTo>
                <a:lnTo>
                  <a:pt x="0" y="233667"/>
                </a:lnTo>
                <a:lnTo>
                  <a:pt x="4445" y="244589"/>
                </a:lnTo>
                <a:lnTo>
                  <a:pt x="29083" y="233667"/>
                </a:lnTo>
                <a:lnTo>
                  <a:pt x="89154" y="362826"/>
                </a:lnTo>
                <a:lnTo>
                  <a:pt x="103124" y="362826"/>
                </a:lnTo>
                <a:lnTo>
                  <a:pt x="181229" y="96126"/>
                </a:lnTo>
                <a:lnTo>
                  <a:pt x="362204" y="95999"/>
                </a:lnTo>
                <a:lnTo>
                  <a:pt x="362204" y="76187"/>
                </a:lnTo>
                <a:close/>
              </a:path>
              <a:path w="1104900" h="363220">
                <a:moveTo>
                  <a:pt x="1104392" y="0"/>
                </a:moveTo>
                <a:lnTo>
                  <a:pt x="692912" y="0"/>
                </a:lnTo>
                <a:lnTo>
                  <a:pt x="692912" y="25895"/>
                </a:lnTo>
                <a:lnTo>
                  <a:pt x="1104392" y="25895"/>
                </a:lnTo>
                <a:lnTo>
                  <a:pt x="1104392" y="0"/>
                </a:lnTo>
                <a:close/>
              </a:path>
            </a:pathLst>
          </a:custGeom>
          <a:solidFill>
            <a:srgbClr val="000000"/>
          </a:solidFill>
        </p:spPr>
        <p:txBody>
          <a:bodyPr wrap="square" lIns="0" tIns="0" rIns="0" bIns="0" rtlCol="0"/>
          <a:lstStyle/>
          <a:p>
            <a:endParaRPr/>
          </a:p>
        </p:txBody>
      </p:sp>
      <p:sp>
        <p:nvSpPr>
          <p:cNvPr id="26" name="object 26"/>
          <p:cNvSpPr txBox="1"/>
          <p:nvPr/>
        </p:nvSpPr>
        <p:spPr>
          <a:xfrm>
            <a:off x="5541136" y="4544644"/>
            <a:ext cx="619760" cy="514350"/>
          </a:xfrm>
          <a:prstGeom prst="rect">
            <a:avLst/>
          </a:prstGeom>
        </p:spPr>
        <p:txBody>
          <a:bodyPr vert="horz" wrap="square" lIns="0" tIns="13335" rIns="0" bIns="0" rtlCol="0">
            <a:spAutoFit/>
          </a:bodyPr>
          <a:lstStyle/>
          <a:p>
            <a:pPr marL="25400">
              <a:lnSpc>
                <a:spcPct val="100000"/>
              </a:lnSpc>
              <a:spcBef>
                <a:spcPts val="105"/>
              </a:spcBef>
              <a:tabLst>
                <a:tab pos="408940" algn="l"/>
              </a:tabLst>
            </a:pPr>
            <a:r>
              <a:rPr sz="4800" baseline="-32118" dirty="0">
                <a:latin typeface="Cambria Math"/>
                <a:cs typeface="Cambria Math"/>
              </a:rPr>
              <a:t>x	</a:t>
            </a:r>
            <a:r>
              <a:rPr sz="2350" spc="50" dirty="0">
                <a:latin typeface="Cambria Math"/>
                <a:cs typeface="Cambria Math"/>
              </a:rPr>
              <a:t>1</a:t>
            </a:r>
            <a:endParaRPr sz="2350">
              <a:latin typeface="Cambria Math"/>
              <a:cs typeface="Cambria Math"/>
            </a:endParaRPr>
          </a:p>
        </p:txBody>
      </p:sp>
      <p:sp>
        <p:nvSpPr>
          <p:cNvPr id="27" name="object 27"/>
          <p:cNvSpPr txBox="1"/>
          <p:nvPr/>
        </p:nvSpPr>
        <p:spPr>
          <a:xfrm>
            <a:off x="4961254" y="5097017"/>
            <a:ext cx="1286510" cy="382270"/>
          </a:xfrm>
          <a:prstGeom prst="rect">
            <a:avLst/>
          </a:prstGeom>
        </p:spPr>
        <p:txBody>
          <a:bodyPr vert="horz" wrap="square" lIns="0" tIns="11430" rIns="0" bIns="0" rtlCol="0">
            <a:spAutoFit/>
          </a:bodyPr>
          <a:lstStyle/>
          <a:p>
            <a:pPr>
              <a:lnSpc>
                <a:spcPct val="100000"/>
              </a:lnSpc>
              <a:spcBef>
                <a:spcPts val="90"/>
              </a:spcBef>
              <a:tabLst>
                <a:tab pos="367030" algn="l"/>
                <a:tab pos="869950" algn="l"/>
              </a:tabLst>
            </a:pPr>
            <a:r>
              <a:rPr sz="2350" spc="50" dirty="0">
                <a:latin typeface="Cambria Math"/>
                <a:cs typeface="Cambria Math"/>
              </a:rPr>
              <a:t>3	2	</a:t>
            </a:r>
            <a:r>
              <a:rPr sz="2350" spc="260" dirty="0">
                <a:latin typeface="Cambria Math"/>
                <a:cs typeface="Cambria Math"/>
              </a:rPr>
              <a:t>𝜔</a:t>
            </a:r>
            <a:r>
              <a:rPr sz="2350" spc="55" dirty="0">
                <a:latin typeface="Cambria Math"/>
                <a:cs typeface="Cambria Math"/>
              </a:rPr>
              <a:t>𝐿</a:t>
            </a:r>
            <a:endParaRPr sz="2350">
              <a:latin typeface="Cambria Math"/>
              <a:cs typeface="Cambria Math"/>
            </a:endParaRPr>
          </a:p>
        </p:txBody>
      </p:sp>
      <p:pic>
        <p:nvPicPr>
          <p:cNvPr id="28" name="object 28"/>
          <p:cNvPicPr/>
          <p:nvPr/>
        </p:nvPicPr>
        <p:blipFill>
          <a:blip r:embed="rId2" cstate="print"/>
          <a:stretch>
            <a:fillRect/>
          </a:stretch>
        </p:blipFill>
        <p:spPr>
          <a:xfrm>
            <a:off x="1828800" y="836675"/>
            <a:ext cx="3287267" cy="1220724"/>
          </a:xfrm>
          <a:prstGeom prst="rect">
            <a:avLst/>
          </a:prstGeom>
        </p:spPr>
      </p:pic>
      <p:pic>
        <p:nvPicPr>
          <p:cNvPr id="29" name="object 29"/>
          <p:cNvPicPr/>
          <p:nvPr/>
        </p:nvPicPr>
        <p:blipFill>
          <a:blip r:embed="rId3" cstate="print"/>
          <a:stretch>
            <a:fillRect/>
          </a:stretch>
        </p:blipFill>
        <p:spPr>
          <a:xfrm>
            <a:off x="3468623" y="2302764"/>
            <a:ext cx="1607820" cy="533400"/>
          </a:xfrm>
          <a:prstGeom prst="rect">
            <a:avLst/>
          </a:prstGeom>
        </p:spPr>
      </p:pic>
      <p:sp>
        <p:nvSpPr>
          <p:cNvPr id="30" name="object 30"/>
          <p:cNvSpPr/>
          <p:nvPr/>
        </p:nvSpPr>
        <p:spPr>
          <a:xfrm>
            <a:off x="4071934" y="4714884"/>
            <a:ext cx="2438400" cy="838200"/>
          </a:xfrm>
          <a:custGeom>
            <a:avLst/>
            <a:gdLst/>
            <a:ahLst/>
            <a:cxnLst/>
            <a:rect l="l" t="t" r="r" b="b"/>
            <a:pathLst>
              <a:path w="2438400" h="838200">
                <a:moveTo>
                  <a:pt x="0" y="838200"/>
                </a:moveTo>
                <a:lnTo>
                  <a:pt x="2438400" y="838200"/>
                </a:lnTo>
                <a:lnTo>
                  <a:pt x="2438400" y="0"/>
                </a:lnTo>
                <a:lnTo>
                  <a:pt x="0" y="0"/>
                </a:lnTo>
                <a:lnTo>
                  <a:pt x="0" y="838200"/>
                </a:lnTo>
                <a:close/>
              </a:path>
            </a:pathLst>
          </a:custGeom>
          <a:ln w="25908">
            <a:solidFill>
              <a:srgbClr val="000000"/>
            </a:solidFill>
          </a:ln>
        </p:spPr>
        <p:txBody>
          <a:bodyPr wrap="square" lIns="0" tIns="0" rIns="0" bIns="0" rtlCol="0"/>
          <a:lstStyle/>
          <a:p>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8728" y="357166"/>
            <a:ext cx="6398260"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 </a:t>
            </a:r>
            <a:r>
              <a:rPr sz="3600" b="1" spc="-10" dirty="0">
                <a:solidFill>
                  <a:srgbClr val="C00000"/>
                </a:solidFill>
              </a:rPr>
              <a:t>Series Inductor </a:t>
            </a:r>
            <a:r>
              <a:rPr sz="3600" b="1" spc="-15" dirty="0">
                <a:solidFill>
                  <a:srgbClr val="C00000"/>
                </a:solidFill>
              </a:rPr>
              <a:t>Filter</a:t>
            </a:r>
          </a:p>
        </p:txBody>
      </p:sp>
      <p:sp>
        <p:nvSpPr>
          <p:cNvPr id="3" name="object 3"/>
          <p:cNvSpPr txBox="1"/>
          <p:nvPr/>
        </p:nvSpPr>
        <p:spPr>
          <a:xfrm>
            <a:off x="497840" y="940054"/>
            <a:ext cx="7956550" cy="3641381"/>
          </a:xfrm>
          <a:prstGeom prst="rect">
            <a:avLst/>
          </a:prstGeom>
        </p:spPr>
        <p:txBody>
          <a:bodyPr vert="horz" wrap="square" lIns="0" tIns="85725" rIns="0" bIns="0" rtlCol="0">
            <a:spAutoFit/>
          </a:bodyPr>
          <a:lstStyle/>
          <a:p>
            <a:pPr marL="393700" indent="-342900" algn="just">
              <a:lnSpc>
                <a:spcPct val="100000"/>
              </a:lnSpc>
              <a:spcBef>
                <a:spcPts val="675"/>
              </a:spcBef>
              <a:buFont typeface="Arial MT"/>
              <a:buChar char="•"/>
              <a:tabLst>
                <a:tab pos="393065" algn="l"/>
                <a:tab pos="393700" algn="l"/>
              </a:tabLst>
            </a:pPr>
            <a:r>
              <a:rPr sz="2400" b="1" dirty="0">
                <a:latin typeface="Times New Roman"/>
                <a:cs typeface="Times New Roman"/>
              </a:rPr>
              <a:t>Therefore,</a:t>
            </a:r>
            <a:r>
              <a:rPr sz="2400" b="1" spc="-25" dirty="0">
                <a:latin typeface="Times New Roman"/>
                <a:cs typeface="Times New Roman"/>
              </a:rPr>
              <a:t> </a:t>
            </a:r>
            <a:r>
              <a:rPr sz="2400" b="1" dirty="0">
                <a:latin typeface="Times New Roman"/>
                <a:cs typeface="Times New Roman"/>
              </a:rPr>
              <a:t>for</a:t>
            </a:r>
            <a:r>
              <a:rPr sz="2400" b="1" spc="-15" dirty="0">
                <a:latin typeface="Times New Roman"/>
                <a:cs typeface="Times New Roman"/>
              </a:rPr>
              <a:t> </a:t>
            </a:r>
            <a:r>
              <a:rPr sz="2400" b="1" dirty="0">
                <a:solidFill>
                  <a:srgbClr val="006FC0"/>
                </a:solidFill>
                <a:latin typeface="Times New Roman"/>
                <a:cs typeface="Times New Roman"/>
              </a:rPr>
              <a:t>higher</a:t>
            </a:r>
            <a:r>
              <a:rPr sz="2400" b="1" spc="-20" dirty="0">
                <a:solidFill>
                  <a:srgbClr val="006FC0"/>
                </a:solidFill>
                <a:latin typeface="Times New Roman"/>
                <a:cs typeface="Times New Roman"/>
              </a:rPr>
              <a:t> </a:t>
            </a:r>
            <a:r>
              <a:rPr sz="2400" b="1" dirty="0">
                <a:solidFill>
                  <a:srgbClr val="006FC0"/>
                </a:solidFill>
                <a:latin typeface="Times New Roman"/>
                <a:cs typeface="Times New Roman"/>
              </a:rPr>
              <a:t>values</a:t>
            </a:r>
            <a:r>
              <a:rPr sz="2400" b="1" spc="-15" dirty="0">
                <a:solidFill>
                  <a:srgbClr val="006FC0"/>
                </a:solidFill>
                <a:latin typeface="Times New Roman"/>
                <a:cs typeface="Times New Roman"/>
              </a:rPr>
              <a:t> </a:t>
            </a:r>
            <a:r>
              <a:rPr sz="2400" b="1" dirty="0">
                <a:solidFill>
                  <a:srgbClr val="006FC0"/>
                </a:solidFill>
                <a:latin typeface="Times New Roman"/>
                <a:cs typeface="Times New Roman"/>
              </a:rPr>
              <a:t>of</a:t>
            </a:r>
            <a:r>
              <a:rPr sz="2400" b="1" spc="-5" dirty="0">
                <a:solidFill>
                  <a:srgbClr val="006FC0"/>
                </a:solidFill>
                <a:latin typeface="Times New Roman"/>
                <a:cs typeface="Times New Roman"/>
              </a:rPr>
              <a:t> </a:t>
            </a:r>
            <a:r>
              <a:rPr sz="2400" b="1" dirty="0">
                <a:solidFill>
                  <a:srgbClr val="006FC0"/>
                </a:solidFill>
                <a:latin typeface="Times New Roman"/>
                <a:cs typeface="Times New Roman"/>
              </a:rPr>
              <a:t>L</a:t>
            </a:r>
            <a:r>
              <a:rPr sz="2400" b="1" dirty="0">
                <a:latin typeface="Times New Roman"/>
                <a:cs typeface="Times New Roman"/>
              </a:rPr>
              <a:t>,</a:t>
            </a:r>
            <a:r>
              <a:rPr sz="2400" b="1" spc="-5" dirty="0">
                <a:latin typeface="Times New Roman"/>
                <a:cs typeface="Times New Roman"/>
              </a:rPr>
              <a:t> </a:t>
            </a:r>
            <a:r>
              <a:rPr sz="2400" b="1" dirty="0">
                <a:latin typeface="Times New Roman"/>
                <a:cs typeface="Times New Roman"/>
              </a:rPr>
              <a:t>the</a:t>
            </a:r>
            <a:r>
              <a:rPr sz="2400" b="1" spc="-10" dirty="0">
                <a:latin typeface="Times New Roman"/>
                <a:cs typeface="Times New Roman"/>
              </a:rPr>
              <a:t> </a:t>
            </a:r>
            <a:r>
              <a:rPr sz="2400" b="1" dirty="0">
                <a:solidFill>
                  <a:srgbClr val="006FC0"/>
                </a:solidFill>
                <a:latin typeface="Times New Roman"/>
                <a:cs typeface="Times New Roman"/>
              </a:rPr>
              <a:t>ripple</a:t>
            </a:r>
            <a:r>
              <a:rPr sz="2400" b="1" spc="-25" dirty="0">
                <a:solidFill>
                  <a:srgbClr val="006FC0"/>
                </a:solidFill>
                <a:latin typeface="Times New Roman"/>
                <a:cs typeface="Times New Roman"/>
              </a:rPr>
              <a:t> </a:t>
            </a:r>
            <a:r>
              <a:rPr sz="2400" b="1" dirty="0">
                <a:solidFill>
                  <a:srgbClr val="006FC0"/>
                </a:solidFill>
                <a:latin typeface="Times New Roman"/>
                <a:cs typeface="Times New Roman"/>
              </a:rPr>
              <a:t>factor</a:t>
            </a:r>
            <a:r>
              <a:rPr sz="2400" b="1" spc="-25" dirty="0">
                <a:solidFill>
                  <a:srgbClr val="006FC0"/>
                </a:solidFill>
                <a:latin typeface="Times New Roman"/>
                <a:cs typeface="Times New Roman"/>
              </a:rPr>
              <a:t> </a:t>
            </a:r>
            <a:r>
              <a:rPr sz="2400" b="1" spc="-5" dirty="0">
                <a:solidFill>
                  <a:srgbClr val="006FC0"/>
                </a:solidFill>
                <a:latin typeface="Times New Roman"/>
                <a:cs typeface="Times New Roman"/>
              </a:rPr>
              <a:t>is </a:t>
            </a:r>
            <a:r>
              <a:rPr sz="2400" b="1" spc="-40" dirty="0">
                <a:solidFill>
                  <a:srgbClr val="006FC0"/>
                </a:solidFill>
                <a:latin typeface="Times New Roman"/>
                <a:cs typeface="Times New Roman"/>
              </a:rPr>
              <a:t>low</a:t>
            </a:r>
            <a:r>
              <a:rPr sz="2400" b="1" spc="-40" dirty="0">
                <a:latin typeface="Times New Roman"/>
                <a:cs typeface="Times New Roman"/>
              </a:rPr>
              <a:t>.</a:t>
            </a:r>
            <a:endParaRPr sz="2400" b="1">
              <a:latin typeface="Times New Roman"/>
              <a:cs typeface="Times New Roman"/>
            </a:endParaRPr>
          </a:p>
          <a:p>
            <a:pPr marL="393700" indent="-342900" algn="just">
              <a:lnSpc>
                <a:spcPct val="100000"/>
              </a:lnSpc>
              <a:spcBef>
                <a:spcPts val="575"/>
              </a:spcBef>
              <a:buFont typeface="Arial MT"/>
              <a:buChar char="•"/>
              <a:tabLst>
                <a:tab pos="393065" algn="l"/>
                <a:tab pos="393700" algn="l"/>
              </a:tabLst>
            </a:pPr>
            <a:r>
              <a:rPr sz="2400" b="1" dirty="0">
                <a:latin typeface="Times New Roman"/>
                <a:cs typeface="Times New Roman"/>
              </a:rPr>
              <a:t>If</a:t>
            </a:r>
            <a:r>
              <a:rPr sz="2400" b="1" spc="-10" dirty="0">
                <a:latin typeface="Times New Roman"/>
                <a:cs typeface="Times New Roman"/>
              </a:rPr>
              <a:t> </a:t>
            </a:r>
            <a:r>
              <a:rPr sz="2400" b="1" spc="-10" dirty="0">
                <a:solidFill>
                  <a:srgbClr val="006FC0"/>
                </a:solidFill>
                <a:latin typeface="Times New Roman"/>
                <a:cs typeface="Times New Roman"/>
              </a:rPr>
              <a:t>R</a:t>
            </a:r>
            <a:r>
              <a:rPr sz="2400" b="1" spc="-15" baseline="-20833" dirty="0">
                <a:solidFill>
                  <a:srgbClr val="006FC0"/>
                </a:solidFill>
                <a:latin typeface="Times New Roman"/>
                <a:cs typeface="Times New Roman"/>
              </a:rPr>
              <a:t>L</a:t>
            </a:r>
            <a:r>
              <a:rPr sz="2400" b="1" spc="217" baseline="-20833" dirty="0">
                <a:solidFill>
                  <a:srgbClr val="006FC0"/>
                </a:solidFill>
                <a:latin typeface="Times New Roman"/>
                <a:cs typeface="Times New Roman"/>
              </a:rPr>
              <a:t> </a:t>
            </a:r>
            <a:r>
              <a:rPr sz="2400" b="1" spc="-5" dirty="0">
                <a:solidFill>
                  <a:srgbClr val="006FC0"/>
                </a:solidFill>
                <a:latin typeface="Times New Roman"/>
                <a:cs typeface="Times New Roman"/>
              </a:rPr>
              <a:t>is</a:t>
            </a:r>
            <a:r>
              <a:rPr sz="2400" b="1" spc="-10" dirty="0">
                <a:solidFill>
                  <a:srgbClr val="006FC0"/>
                </a:solidFill>
                <a:latin typeface="Times New Roman"/>
                <a:cs typeface="Times New Roman"/>
              </a:rPr>
              <a:t> large</a:t>
            </a:r>
            <a:r>
              <a:rPr sz="2400" b="1" spc="-10" dirty="0">
                <a:latin typeface="Times New Roman"/>
                <a:cs typeface="Times New Roman"/>
              </a:rPr>
              <a:t>,</a:t>
            </a:r>
            <a:r>
              <a:rPr sz="2400" b="1" spc="-20" dirty="0">
                <a:latin typeface="Times New Roman"/>
                <a:cs typeface="Times New Roman"/>
              </a:rPr>
              <a:t> </a:t>
            </a:r>
            <a:r>
              <a:rPr sz="2400" b="1" dirty="0">
                <a:latin typeface="Times New Roman"/>
                <a:cs typeface="Times New Roman"/>
              </a:rPr>
              <a:t>then</a:t>
            </a:r>
            <a:r>
              <a:rPr sz="2400" b="1" spc="-25" dirty="0">
                <a:latin typeface="Times New Roman"/>
                <a:cs typeface="Times New Roman"/>
              </a:rPr>
              <a:t> </a:t>
            </a:r>
            <a:r>
              <a:rPr sz="2400" b="1" dirty="0">
                <a:latin typeface="Times New Roman"/>
                <a:cs typeface="Times New Roman"/>
              </a:rPr>
              <a:t>also</a:t>
            </a:r>
            <a:r>
              <a:rPr sz="2400" b="1" spc="-15" dirty="0">
                <a:latin typeface="Times New Roman"/>
                <a:cs typeface="Times New Roman"/>
              </a:rPr>
              <a:t> </a:t>
            </a:r>
            <a:r>
              <a:rPr sz="2400" b="1" dirty="0">
                <a:solidFill>
                  <a:srgbClr val="006FC0"/>
                </a:solidFill>
                <a:latin typeface="Cambria Math"/>
                <a:cs typeface="Cambria Math"/>
              </a:rPr>
              <a:t>𝛾</a:t>
            </a:r>
            <a:r>
              <a:rPr sz="2400" b="1" spc="135" dirty="0">
                <a:solidFill>
                  <a:srgbClr val="006FC0"/>
                </a:solidFill>
                <a:latin typeface="Cambria Math"/>
                <a:cs typeface="Cambria Math"/>
              </a:rPr>
              <a:t> </a:t>
            </a:r>
            <a:r>
              <a:rPr sz="2400" b="1" spc="-5" dirty="0">
                <a:solidFill>
                  <a:srgbClr val="006FC0"/>
                </a:solidFill>
                <a:latin typeface="Times New Roman"/>
                <a:cs typeface="Times New Roman"/>
              </a:rPr>
              <a:t>is </a:t>
            </a:r>
            <a:r>
              <a:rPr sz="2400" b="1" dirty="0">
                <a:solidFill>
                  <a:srgbClr val="006FC0"/>
                </a:solidFill>
                <a:latin typeface="Times New Roman"/>
                <a:cs typeface="Times New Roman"/>
              </a:rPr>
              <a:t>high</a:t>
            </a:r>
            <a:r>
              <a:rPr sz="2400" b="1" dirty="0">
                <a:latin typeface="Times New Roman"/>
                <a:cs typeface="Times New Roman"/>
              </a:rPr>
              <a:t>.</a:t>
            </a:r>
            <a:endParaRPr sz="2400" b="1">
              <a:latin typeface="Times New Roman"/>
              <a:cs typeface="Times New Roman"/>
            </a:endParaRPr>
          </a:p>
          <a:p>
            <a:pPr marL="393700" indent="-342900" algn="just">
              <a:lnSpc>
                <a:spcPct val="100000"/>
              </a:lnSpc>
              <a:spcBef>
                <a:spcPts val="575"/>
              </a:spcBef>
              <a:buFont typeface="Arial MT"/>
              <a:buChar char="•"/>
              <a:tabLst>
                <a:tab pos="393065" algn="l"/>
                <a:tab pos="393700" algn="l"/>
              </a:tabLst>
            </a:pPr>
            <a:r>
              <a:rPr sz="2400" b="1" dirty="0">
                <a:latin typeface="Times New Roman"/>
                <a:cs typeface="Times New Roman"/>
              </a:rPr>
              <a:t>Hence</a:t>
            </a:r>
            <a:r>
              <a:rPr sz="2400" b="1" spc="-10" dirty="0">
                <a:latin typeface="Times New Roman"/>
                <a:cs typeface="Times New Roman"/>
              </a:rPr>
              <a:t> </a:t>
            </a:r>
            <a:r>
              <a:rPr sz="2400" b="1" dirty="0">
                <a:latin typeface="Times New Roman"/>
                <a:cs typeface="Times New Roman"/>
              </a:rPr>
              <a:t>inductor</a:t>
            </a:r>
            <a:r>
              <a:rPr sz="2400" b="1" spc="-20" dirty="0">
                <a:latin typeface="Times New Roman"/>
                <a:cs typeface="Times New Roman"/>
              </a:rPr>
              <a:t> </a:t>
            </a:r>
            <a:r>
              <a:rPr sz="2400" b="1" dirty="0">
                <a:latin typeface="Times New Roman"/>
                <a:cs typeface="Times New Roman"/>
              </a:rPr>
              <a:t>filter</a:t>
            </a:r>
            <a:r>
              <a:rPr sz="2400" b="1" spc="-25" dirty="0">
                <a:latin typeface="Times New Roman"/>
                <a:cs typeface="Times New Roman"/>
              </a:rPr>
              <a:t> </a:t>
            </a:r>
            <a:r>
              <a:rPr sz="2400" b="1" dirty="0">
                <a:latin typeface="Times New Roman"/>
                <a:cs typeface="Times New Roman"/>
              </a:rPr>
              <a:t>should</a:t>
            </a:r>
            <a:r>
              <a:rPr sz="2400" b="1" spc="-5" dirty="0">
                <a:latin typeface="Times New Roman"/>
                <a:cs typeface="Times New Roman"/>
              </a:rPr>
              <a:t> </a:t>
            </a:r>
            <a:r>
              <a:rPr sz="2400" b="1" dirty="0">
                <a:latin typeface="Times New Roman"/>
                <a:cs typeface="Times New Roman"/>
              </a:rPr>
              <a:t>be</a:t>
            </a:r>
            <a:r>
              <a:rPr sz="2400" b="1" spc="-5" dirty="0">
                <a:latin typeface="Times New Roman"/>
                <a:cs typeface="Times New Roman"/>
              </a:rPr>
              <a:t> </a:t>
            </a:r>
            <a:r>
              <a:rPr sz="2400" b="1" dirty="0">
                <a:latin typeface="Times New Roman"/>
                <a:cs typeface="Times New Roman"/>
              </a:rPr>
              <a:t>used where the</a:t>
            </a:r>
            <a:r>
              <a:rPr sz="2400" b="1" spc="-20" dirty="0">
                <a:latin typeface="Times New Roman"/>
                <a:cs typeface="Times New Roman"/>
              </a:rPr>
              <a:t> </a:t>
            </a:r>
            <a:r>
              <a:rPr sz="2400" b="1" dirty="0">
                <a:latin typeface="Times New Roman"/>
                <a:cs typeface="Times New Roman"/>
              </a:rPr>
              <a:t>value of</a:t>
            </a:r>
            <a:r>
              <a:rPr sz="2400" b="1" spc="-15" dirty="0">
                <a:latin typeface="Times New Roman"/>
                <a:cs typeface="Times New Roman"/>
              </a:rPr>
              <a:t> </a:t>
            </a:r>
            <a:r>
              <a:rPr sz="2400" b="1" spc="-45" dirty="0">
                <a:latin typeface="Times New Roman"/>
                <a:cs typeface="Times New Roman"/>
              </a:rPr>
              <a:t>R</a:t>
            </a:r>
            <a:r>
              <a:rPr sz="2400" b="1" spc="-67" baseline="-20833" dirty="0">
                <a:latin typeface="Times New Roman"/>
                <a:cs typeface="Times New Roman"/>
              </a:rPr>
              <a:t>L</a:t>
            </a:r>
            <a:r>
              <a:rPr sz="2400" b="1" spc="217" baseline="-20833" dirty="0">
                <a:latin typeface="Times New Roman"/>
                <a:cs typeface="Times New Roman"/>
              </a:rPr>
              <a:t> </a:t>
            </a:r>
            <a:r>
              <a:rPr sz="2400" b="1" dirty="0">
                <a:latin typeface="Times New Roman"/>
                <a:cs typeface="Times New Roman"/>
              </a:rPr>
              <a:t>is</a:t>
            </a:r>
            <a:endParaRPr sz="2400" b="1">
              <a:latin typeface="Times New Roman"/>
              <a:cs typeface="Times New Roman"/>
            </a:endParaRPr>
          </a:p>
          <a:p>
            <a:pPr marL="393700" algn="just">
              <a:lnSpc>
                <a:spcPct val="100000"/>
              </a:lnSpc>
              <a:spcBef>
                <a:spcPts val="5"/>
              </a:spcBef>
            </a:pPr>
            <a:r>
              <a:rPr sz="2400" b="1" spc="-40" dirty="0">
                <a:latin typeface="Times New Roman"/>
                <a:cs typeface="Times New Roman"/>
              </a:rPr>
              <a:t>low.</a:t>
            </a:r>
            <a:endParaRPr sz="2400" b="1">
              <a:latin typeface="Times New Roman"/>
              <a:cs typeface="Times New Roman"/>
            </a:endParaRPr>
          </a:p>
          <a:p>
            <a:pPr marL="393700" marR="55880" indent="-342900" algn="just">
              <a:lnSpc>
                <a:spcPct val="100000"/>
              </a:lnSpc>
              <a:spcBef>
                <a:spcPts val="575"/>
              </a:spcBef>
              <a:buFont typeface="Arial MT"/>
              <a:buChar char="•"/>
              <a:tabLst>
                <a:tab pos="393065" algn="l"/>
                <a:tab pos="393700" algn="l"/>
              </a:tabLst>
            </a:pPr>
            <a:r>
              <a:rPr sz="2400" b="1" spc="-5" dirty="0">
                <a:solidFill>
                  <a:srgbClr val="6F2F9F"/>
                </a:solidFill>
                <a:latin typeface="Times New Roman"/>
                <a:cs typeface="Times New Roman"/>
              </a:rPr>
              <a:t>An </a:t>
            </a:r>
            <a:r>
              <a:rPr sz="2400" b="1" dirty="0">
                <a:solidFill>
                  <a:srgbClr val="6F2F9F"/>
                </a:solidFill>
                <a:latin typeface="Times New Roman"/>
                <a:cs typeface="Times New Roman"/>
              </a:rPr>
              <a:t>inductor stores </a:t>
            </a:r>
            <a:r>
              <a:rPr sz="2400" b="1" spc="-5" dirty="0">
                <a:solidFill>
                  <a:srgbClr val="6F2F9F"/>
                </a:solidFill>
                <a:latin typeface="Times New Roman"/>
                <a:cs typeface="Times New Roman"/>
              </a:rPr>
              <a:t>magnetic </a:t>
            </a:r>
            <a:r>
              <a:rPr sz="2400" b="1" spc="-10" dirty="0">
                <a:solidFill>
                  <a:srgbClr val="6F2F9F"/>
                </a:solidFill>
                <a:latin typeface="Times New Roman"/>
                <a:cs typeface="Times New Roman"/>
              </a:rPr>
              <a:t>energy </a:t>
            </a:r>
            <a:r>
              <a:rPr sz="2400" b="1" dirty="0">
                <a:solidFill>
                  <a:srgbClr val="6F2F9F"/>
                </a:solidFill>
                <a:latin typeface="Times New Roman"/>
                <a:cs typeface="Times New Roman"/>
              </a:rPr>
              <a:t>when the current flowing </a:t>
            </a:r>
            <a:r>
              <a:rPr sz="2400" b="1" spc="-585" dirty="0">
                <a:solidFill>
                  <a:srgbClr val="6F2F9F"/>
                </a:solidFill>
                <a:latin typeface="Times New Roman"/>
                <a:cs typeface="Times New Roman"/>
              </a:rPr>
              <a:t> </a:t>
            </a:r>
            <a:r>
              <a:rPr sz="2400" b="1" dirty="0">
                <a:solidFill>
                  <a:srgbClr val="6F2F9F"/>
                </a:solidFill>
                <a:latin typeface="Times New Roman"/>
                <a:cs typeface="Times New Roman"/>
              </a:rPr>
              <a:t>through it </a:t>
            </a:r>
            <a:r>
              <a:rPr sz="2400" b="1" spc="-5" dirty="0">
                <a:solidFill>
                  <a:srgbClr val="6F2F9F"/>
                </a:solidFill>
                <a:latin typeface="Times New Roman"/>
                <a:cs typeface="Times New Roman"/>
              </a:rPr>
              <a:t>is </a:t>
            </a:r>
            <a:r>
              <a:rPr sz="2400" b="1" dirty="0">
                <a:solidFill>
                  <a:srgbClr val="6F2F9F"/>
                </a:solidFill>
                <a:latin typeface="Times New Roman"/>
                <a:cs typeface="Times New Roman"/>
              </a:rPr>
              <a:t>greater than the average value and releases this </a:t>
            </a:r>
            <a:r>
              <a:rPr sz="2400" b="1" spc="5" dirty="0">
                <a:solidFill>
                  <a:srgbClr val="6F2F9F"/>
                </a:solidFill>
                <a:latin typeface="Times New Roman"/>
                <a:cs typeface="Times New Roman"/>
              </a:rPr>
              <a:t> </a:t>
            </a:r>
            <a:r>
              <a:rPr sz="2400" b="1" spc="-10" dirty="0">
                <a:solidFill>
                  <a:srgbClr val="6F2F9F"/>
                </a:solidFill>
                <a:latin typeface="Times New Roman"/>
                <a:cs typeface="Times New Roman"/>
              </a:rPr>
              <a:t>energy</a:t>
            </a:r>
            <a:r>
              <a:rPr sz="2400" b="1" spc="-15" dirty="0">
                <a:solidFill>
                  <a:srgbClr val="6F2F9F"/>
                </a:solidFill>
                <a:latin typeface="Times New Roman"/>
                <a:cs typeface="Times New Roman"/>
              </a:rPr>
              <a:t> </a:t>
            </a:r>
            <a:r>
              <a:rPr sz="2400" b="1" dirty="0">
                <a:solidFill>
                  <a:srgbClr val="6F2F9F"/>
                </a:solidFill>
                <a:latin typeface="Times New Roman"/>
                <a:cs typeface="Times New Roman"/>
              </a:rPr>
              <a:t>when the current</a:t>
            </a:r>
            <a:r>
              <a:rPr sz="2400" b="1" spc="-15" dirty="0">
                <a:solidFill>
                  <a:srgbClr val="6F2F9F"/>
                </a:solidFill>
                <a:latin typeface="Times New Roman"/>
                <a:cs typeface="Times New Roman"/>
              </a:rPr>
              <a:t> </a:t>
            </a:r>
            <a:r>
              <a:rPr sz="2400" b="1" dirty="0">
                <a:solidFill>
                  <a:srgbClr val="6F2F9F"/>
                </a:solidFill>
                <a:latin typeface="Times New Roman"/>
                <a:cs typeface="Times New Roman"/>
              </a:rPr>
              <a:t>is</a:t>
            </a:r>
            <a:r>
              <a:rPr sz="2400" b="1" spc="-5" dirty="0">
                <a:solidFill>
                  <a:srgbClr val="6F2F9F"/>
                </a:solidFill>
                <a:latin typeface="Times New Roman"/>
                <a:cs typeface="Times New Roman"/>
              </a:rPr>
              <a:t> </a:t>
            </a:r>
            <a:r>
              <a:rPr sz="2400" b="1" dirty="0">
                <a:solidFill>
                  <a:srgbClr val="6F2F9F"/>
                </a:solidFill>
                <a:latin typeface="Times New Roman"/>
                <a:cs typeface="Times New Roman"/>
              </a:rPr>
              <a:t>less</a:t>
            </a:r>
            <a:r>
              <a:rPr sz="2400" b="1" spc="-5" dirty="0">
                <a:solidFill>
                  <a:srgbClr val="6F2F9F"/>
                </a:solidFill>
                <a:latin typeface="Times New Roman"/>
                <a:cs typeface="Times New Roman"/>
              </a:rPr>
              <a:t> </a:t>
            </a:r>
            <a:r>
              <a:rPr sz="2400" b="1" dirty="0">
                <a:solidFill>
                  <a:srgbClr val="6F2F9F"/>
                </a:solidFill>
                <a:latin typeface="Times New Roman"/>
                <a:cs typeface="Times New Roman"/>
              </a:rPr>
              <a:t>than the average</a:t>
            </a:r>
            <a:r>
              <a:rPr sz="2400" b="1" spc="-15" dirty="0">
                <a:solidFill>
                  <a:srgbClr val="6F2F9F"/>
                </a:solidFill>
                <a:latin typeface="Times New Roman"/>
                <a:cs typeface="Times New Roman"/>
              </a:rPr>
              <a:t> value</a:t>
            </a:r>
            <a:r>
              <a:rPr sz="2400" b="1" spc="-15" dirty="0">
                <a:latin typeface="Times New Roman"/>
                <a:cs typeface="Times New Roman"/>
              </a:rPr>
              <a:t>.</a:t>
            </a:r>
            <a:endParaRPr sz="2400" b="1">
              <a:latin typeface="Times New Roman"/>
              <a:cs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2813050" cy="635000"/>
          </a:xfrm>
          <a:prstGeom prst="rect">
            <a:avLst/>
          </a:prstGeom>
        </p:spPr>
        <p:txBody>
          <a:bodyPr vert="horz" wrap="square" lIns="0" tIns="12065" rIns="0" bIns="0" rtlCol="0">
            <a:spAutoFit/>
          </a:bodyPr>
          <a:lstStyle/>
          <a:p>
            <a:pPr marL="12700">
              <a:lnSpc>
                <a:spcPct val="100000"/>
              </a:lnSpc>
              <a:spcBef>
                <a:spcPts val="95"/>
              </a:spcBef>
            </a:pPr>
            <a:r>
              <a:rPr spc="-5" dirty="0"/>
              <a:t>ZENER</a:t>
            </a:r>
            <a:r>
              <a:rPr spc="-75" dirty="0"/>
              <a:t> </a:t>
            </a:r>
            <a:r>
              <a:rPr spc="-10" dirty="0"/>
              <a:t>DIODE</a:t>
            </a:r>
          </a:p>
        </p:txBody>
      </p:sp>
      <p:sp>
        <p:nvSpPr>
          <p:cNvPr id="3" name="object 3"/>
          <p:cNvSpPr txBox="1"/>
          <p:nvPr/>
        </p:nvSpPr>
        <p:spPr>
          <a:xfrm>
            <a:off x="535940" y="4128896"/>
            <a:ext cx="3256915" cy="39116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5" dirty="0">
                <a:latin typeface="Calibri"/>
                <a:cs typeface="Calibri"/>
              </a:rPr>
              <a:t>Symbol</a:t>
            </a:r>
            <a:r>
              <a:rPr sz="2400" spc="-45" dirty="0">
                <a:latin typeface="Calibri"/>
                <a:cs typeface="Calibri"/>
              </a:rPr>
              <a:t> </a:t>
            </a:r>
            <a:r>
              <a:rPr sz="2400" spc="-5" dirty="0">
                <a:latin typeface="Calibri"/>
                <a:cs typeface="Calibri"/>
              </a:rPr>
              <a:t>of</a:t>
            </a:r>
            <a:r>
              <a:rPr sz="2400" spc="-20" dirty="0">
                <a:latin typeface="Calibri"/>
                <a:cs typeface="Calibri"/>
              </a:rPr>
              <a:t> </a:t>
            </a:r>
            <a:r>
              <a:rPr sz="2400" spc="-10" dirty="0">
                <a:latin typeface="Calibri"/>
                <a:cs typeface="Calibri"/>
              </a:rPr>
              <a:t>Zener</a:t>
            </a:r>
            <a:r>
              <a:rPr sz="2400" spc="-35" dirty="0">
                <a:latin typeface="Calibri"/>
                <a:cs typeface="Calibri"/>
              </a:rPr>
              <a:t> </a:t>
            </a:r>
            <a:r>
              <a:rPr sz="2400" spc="-5" dirty="0">
                <a:latin typeface="Calibri"/>
                <a:cs typeface="Calibri"/>
              </a:rPr>
              <a:t>Diode:</a:t>
            </a:r>
            <a:endParaRPr sz="2400">
              <a:latin typeface="Calibri"/>
              <a:cs typeface="Calibri"/>
            </a:endParaRPr>
          </a:p>
        </p:txBody>
      </p:sp>
      <p:pic>
        <p:nvPicPr>
          <p:cNvPr id="4" name="object 4"/>
          <p:cNvPicPr/>
          <p:nvPr/>
        </p:nvPicPr>
        <p:blipFill>
          <a:blip r:embed="rId2" cstate="print"/>
          <a:stretch>
            <a:fillRect/>
          </a:stretch>
        </p:blipFill>
        <p:spPr>
          <a:xfrm>
            <a:off x="914400" y="990600"/>
            <a:ext cx="7513320" cy="2895600"/>
          </a:xfrm>
          <a:prstGeom prst="rect">
            <a:avLst/>
          </a:prstGeom>
        </p:spPr>
      </p:pic>
      <p:pic>
        <p:nvPicPr>
          <p:cNvPr id="5" name="object 5"/>
          <p:cNvPicPr/>
          <p:nvPr/>
        </p:nvPicPr>
        <p:blipFill>
          <a:blip r:embed="rId3" cstate="print"/>
          <a:stretch>
            <a:fillRect/>
          </a:stretch>
        </p:blipFill>
        <p:spPr>
          <a:xfrm>
            <a:off x="1752610" y="4867275"/>
            <a:ext cx="5020024" cy="1590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26957"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25</a:t>
            </a:r>
            <a:endParaRPr sz="1200">
              <a:latin typeface="Calibri"/>
              <a:cs typeface="Calibri"/>
            </a:endParaRPr>
          </a:p>
        </p:txBody>
      </p:sp>
      <p:sp>
        <p:nvSpPr>
          <p:cNvPr id="3" name="object 3"/>
          <p:cNvSpPr txBox="1">
            <a:spLocks noGrp="1"/>
          </p:cNvSpPr>
          <p:nvPr>
            <p:ph type="title"/>
          </p:nvPr>
        </p:nvSpPr>
        <p:spPr>
          <a:xfrm>
            <a:off x="1142976" y="357166"/>
            <a:ext cx="6425565" cy="566181"/>
          </a:xfrm>
          <a:prstGeom prst="rect">
            <a:avLst/>
          </a:prstGeom>
        </p:spPr>
        <p:txBody>
          <a:bodyPr vert="horz" wrap="square" lIns="0" tIns="12065" rIns="0" bIns="0" rtlCol="0">
            <a:spAutoFit/>
          </a:bodyPr>
          <a:lstStyle/>
          <a:p>
            <a:pPr marL="12700" algn="ctr">
              <a:lnSpc>
                <a:spcPct val="100000"/>
              </a:lnSpc>
              <a:spcBef>
                <a:spcPts val="95"/>
              </a:spcBef>
            </a:pPr>
            <a:r>
              <a:rPr sz="3600" b="1" spc="-5" dirty="0">
                <a:solidFill>
                  <a:srgbClr val="0070C0"/>
                </a:solidFill>
                <a:latin typeface="Times New Roman" pitchFamily="18" charset="0"/>
                <a:cs typeface="Times New Roman" pitchFamily="18" charset="0"/>
              </a:rPr>
              <a:t>Comparison</a:t>
            </a:r>
            <a:r>
              <a:rPr sz="3600" b="1" spc="-25" dirty="0">
                <a:solidFill>
                  <a:srgbClr val="0070C0"/>
                </a:solidFill>
                <a:latin typeface="Times New Roman" pitchFamily="18" charset="0"/>
                <a:cs typeface="Times New Roman" pitchFamily="18" charset="0"/>
              </a:rPr>
              <a:t> </a:t>
            </a:r>
            <a:r>
              <a:rPr sz="3600" b="1" spc="-5" dirty="0">
                <a:solidFill>
                  <a:srgbClr val="0070C0"/>
                </a:solidFill>
                <a:latin typeface="Times New Roman" pitchFamily="18" charset="0"/>
                <a:cs typeface="Times New Roman" pitchFamily="18" charset="0"/>
              </a:rPr>
              <a:t>of</a:t>
            </a:r>
            <a:r>
              <a:rPr sz="3600" b="1" spc="-30" dirty="0">
                <a:solidFill>
                  <a:srgbClr val="0070C0"/>
                </a:solidFill>
                <a:latin typeface="Times New Roman" pitchFamily="18" charset="0"/>
                <a:cs typeface="Times New Roman" pitchFamily="18" charset="0"/>
              </a:rPr>
              <a:t> </a:t>
            </a:r>
            <a:r>
              <a:rPr sz="3600" b="1" spc="-15" dirty="0">
                <a:solidFill>
                  <a:srgbClr val="0070C0"/>
                </a:solidFill>
                <a:latin typeface="Times New Roman" pitchFamily="18" charset="0"/>
                <a:cs typeface="Times New Roman" pitchFamily="18" charset="0"/>
              </a:rPr>
              <a:t>semiconductors</a:t>
            </a:r>
          </a:p>
        </p:txBody>
      </p:sp>
      <p:sp>
        <p:nvSpPr>
          <p:cNvPr id="4" name="object 4"/>
          <p:cNvSpPr txBox="1"/>
          <p:nvPr/>
        </p:nvSpPr>
        <p:spPr>
          <a:xfrm>
            <a:off x="535940" y="1359153"/>
            <a:ext cx="3750308" cy="744435"/>
          </a:xfrm>
          <a:prstGeom prst="rect">
            <a:avLst/>
          </a:prstGeom>
        </p:spPr>
        <p:txBody>
          <a:bodyPr vert="horz" wrap="square" lIns="0" tIns="13335" rIns="0" bIns="0" rtlCol="0">
            <a:spAutoFit/>
          </a:bodyPr>
          <a:lstStyle/>
          <a:p>
            <a:pPr marL="12700">
              <a:lnSpc>
                <a:spcPts val="2975"/>
              </a:lnSpc>
              <a:spcBef>
                <a:spcPts val="105"/>
              </a:spcBef>
            </a:pPr>
            <a:r>
              <a:rPr sz="2800" b="1" spc="-5" dirty="0">
                <a:solidFill>
                  <a:srgbClr val="0070C0"/>
                </a:solidFill>
                <a:latin typeface="Times New Roman" pitchFamily="18" charset="0"/>
                <a:cs typeface="Times New Roman" pitchFamily="18" charset="0"/>
              </a:rPr>
              <a:t>Intrinsic</a:t>
            </a:r>
            <a:r>
              <a:rPr sz="2800" b="1" spc="-40" dirty="0">
                <a:solidFill>
                  <a:srgbClr val="0070C0"/>
                </a:solidFill>
                <a:latin typeface="Times New Roman" pitchFamily="18" charset="0"/>
                <a:cs typeface="Times New Roman" pitchFamily="18" charset="0"/>
              </a:rPr>
              <a:t> </a:t>
            </a:r>
            <a:r>
              <a:rPr sz="2800" b="1" spc="-5" dirty="0">
                <a:solidFill>
                  <a:srgbClr val="0070C0"/>
                </a:solidFill>
                <a:latin typeface="Times New Roman" pitchFamily="18" charset="0"/>
                <a:cs typeface="Times New Roman" pitchFamily="18" charset="0"/>
              </a:rPr>
              <a:t>Semiconductor</a:t>
            </a:r>
            <a:endParaRPr sz="2800" b="1">
              <a:solidFill>
                <a:srgbClr val="0070C0"/>
              </a:solidFill>
              <a:latin typeface="Times New Roman" pitchFamily="18" charset="0"/>
              <a:cs typeface="Times New Roman" pitchFamily="18" charset="0"/>
            </a:endParaRPr>
          </a:p>
          <a:p>
            <a:pPr marL="12700">
              <a:lnSpc>
                <a:spcPts val="2735"/>
              </a:lnSpc>
              <a:tabLst>
                <a:tab pos="546100" algn="l"/>
              </a:tabLst>
            </a:pPr>
            <a:r>
              <a:rPr sz="2400" b="1" spc="-5" dirty="0">
                <a:latin typeface="Times New Roman" pitchFamily="18" charset="0"/>
                <a:cs typeface="Times New Roman" pitchFamily="18" charset="0"/>
              </a:rPr>
              <a:t>1.	</a:t>
            </a:r>
            <a:r>
              <a:rPr sz="2400" b="1" dirty="0">
                <a:latin typeface="Times New Roman" pitchFamily="18" charset="0"/>
                <a:cs typeface="Times New Roman" pitchFamily="18" charset="0"/>
              </a:rPr>
              <a:t>It</a:t>
            </a:r>
            <a:r>
              <a:rPr sz="2400" b="1" spc="-40" dirty="0">
                <a:latin typeface="Times New Roman" pitchFamily="18" charset="0"/>
                <a:cs typeface="Times New Roman" pitchFamily="18" charset="0"/>
              </a:rPr>
              <a:t> </a:t>
            </a:r>
            <a:r>
              <a:rPr sz="2400" b="1" dirty="0">
                <a:latin typeface="Times New Roman" pitchFamily="18" charset="0"/>
                <a:cs typeface="Times New Roman" pitchFamily="18" charset="0"/>
              </a:rPr>
              <a:t>is</a:t>
            </a:r>
            <a:r>
              <a:rPr sz="2400" b="1" spc="-15" dirty="0">
                <a:latin typeface="Times New Roman" pitchFamily="18" charset="0"/>
                <a:cs typeface="Times New Roman" pitchFamily="18" charset="0"/>
              </a:rPr>
              <a:t> </a:t>
            </a:r>
            <a:r>
              <a:rPr sz="2400" b="1" spc="-5" dirty="0">
                <a:latin typeface="Times New Roman" pitchFamily="18" charset="0"/>
                <a:cs typeface="Times New Roman" pitchFamily="18" charset="0"/>
              </a:rPr>
              <a:t>in</a:t>
            </a:r>
            <a:r>
              <a:rPr sz="2400" b="1" spc="-20" dirty="0">
                <a:latin typeface="Times New Roman" pitchFamily="18" charset="0"/>
                <a:cs typeface="Times New Roman" pitchFamily="18" charset="0"/>
              </a:rPr>
              <a:t> </a:t>
            </a:r>
            <a:r>
              <a:rPr sz="2400" b="1" spc="-15" dirty="0">
                <a:latin typeface="Times New Roman" pitchFamily="18" charset="0"/>
                <a:cs typeface="Times New Roman" pitchFamily="18" charset="0"/>
              </a:rPr>
              <a:t>pure</a:t>
            </a:r>
            <a:r>
              <a:rPr sz="2400" b="1" spc="-10" dirty="0">
                <a:latin typeface="Times New Roman" pitchFamily="18" charset="0"/>
                <a:cs typeface="Times New Roman" pitchFamily="18" charset="0"/>
              </a:rPr>
              <a:t> </a:t>
            </a:r>
            <a:r>
              <a:rPr sz="2400" b="1" spc="-15" dirty="0">
                <a:latin typeface="Times New Roman" pitchFamily="18" charset="0"/>
                <a:cs typeface="Times New Roman" pitchFamily="18" charset="0"/>
              </a:rPr>
              <a:t>form.</a:t>
            </a:r>
            <a:endParaRPr sz="2400" b="1">
              <a:latin typeface="Times New Roman" pitchFamily="18" charset="0"/>
              <a:cs typeface="Times New Roman" pitchFamily="18" charset="0"/>
            </a:endParaRPr>
          </a:p>
        </p:txBody>
      </p:sp>
      <p:sp>
        <p:nvSpPr>
          <p:cNvPr id="5" name="object 5"/>
          <p:cNvSpPr txBox="1"/>
          <p:nvPr/>
        </p:nvSpPr>
        <p:spPr>
          <a:xfrm>
            <a:off x="535940" y="3035934"/>
            <a:ext cx="3469004" cy="2414187"/>
          </a:xfrm>
          <a:prstGeom prst="rect">
            <a:avLst/>
          </a:prstGeom>
        </p:spPr>
        <p:txBody>
          <a:bodyPr vert="horz" wrap="square" lIns="0" tIns="121920" rIns="0" bIns="0" rtlCol="0">
            <a:spAutoFit/>
          </a:bodyPr>
          <a:lstStyle/>
          <a:p>
            <a:pPr marL="546100" marR="5080" indent="-534035" algn="just">
              <a:lnSpc>
                <a:spcPct val="70000"/>
              </a:lnSpc>
              <a:spcBef>
                <a:spcPts val="960"/>
              </a:spcBef>
              <a:buAutoNum type="arabicPeriod" startAt="2"/>
              <a:tabLst>
                <a:tab pos="546100" algn="l"/>
                <a:tab pos="546735" algn="l"/>
              </a:tabLst>
            </a:pPr>
            <a:r>
              <a:rPr sz="2400" b="1" spc="-5" dirty="0">
                <a:latin typeface="Times New Roman" pitchFamily="18" charset="0"/>
                <a:cs typeface="Times New Roman" pitchFamily="18" charset="0"/>
              </a:rPr>
              <a:t>Holes</a:t>
            </a:r>
            <a:r>
              <a:rPr sz="2400" b="1" spc="-30" dirty="0">
                <a:latin typeface="Times New Roman" pitchFamily="18" charset="0"/>
                <a:cs typeface="Times New Roman" pitchFamily="18" charset="0"/>
              </a:rPr>
              <a:t> </a:t>
            </a:r>
            <a:r>
              <a:rPr sz="2400" b="1" dirty="0">
                <a:latin typeface="Times New Roman" pitchFamily="18" charset="0"/>
                <a:cs typeface="Times New Roman" pitchFamily="18" charset="0"/>
              </a:rPr>
              <a:t>and</a:t>
            </a:r>
            <a:r>
              <a:rPr sz="2400" b="1" spc="-30" dirty="0">
                <a:latin typeface="Times New Roman" pitchFamily="18" charset="0"/>
                <a:cs typeface="Times New Roman" pitchFamily="18" charset="0"/>
              </a:rPr>
              <a:t> </a:t>
            </a:r>
            <a:r>
              <a:rPr sz="2400" b="1" spc="-5" dirty="0">
                <a:latin typeface="Times New Roman" pitchFamily="18" charset="0"/>
                <a:cs typeface="Times New Roman" pitchFamily="18" charset="0"/>
              </a:rPr>
              <a:t>electrons</a:t>
            </a:r>
            <a:r>
              <a:rPr sz="2400" b="1" spc="-50" dirty="0">
                <a:latin typeface="Times New Roman" pitchFamily="18" charset="0"/>
                <a:cs typeface="Times New Roman" pitchFamily="18" charset="0"/>
              </a:rPr>
              <a:t> </a:t>
            </a:r>
            <a:r>
              <a:rPr sz="2400" b="1" spc="-15" dirty="0">
                <a:latin typeface="Times New Roman" pitchFamily="18" charset="0"/>
                <a:cs typeface="Times New Roman" pitchFamily="18" charset="0"/>
              </a:rPr>
              <a:t>are </a:t>
            </a:r>
            <a:r>
              <a:rPr sz="2400" b="1" spc="-525" dirty="0">
                <a:latin typeface="Times New Roman" pitchFamily="18" charset="0"/>
                <a:cs typeface="Times New Roman" pitchFamily="18" charset="0"/>
              </a:rPr>
              <a:t> </a:t>
            </a:r>
            <a:r>
              <a:rPr sz="2400" b="1" dirty="0">
                <a:latin typeface="Times New Roman" pitchFamily="18" charset="0"/>
                <a:cs typeface="Times New Roman" pitchFamily="18" charset="0"/>
              </a:rPr>
              <a:t>equal.</a:t>
            </a:r>
            <a:endParaRPr sz="2400" b="1">
              <a:latin typeface="Times New Roman" pitchFamily="18" charset="0"/>
              <a:cs typeface="Times New Roman" pitchFamily="18" charset="0"/>
            </a:endParaRPr>
          </a:p>
          <a:p>
            <a:pPr algn="just">
              <a:lnSpc>
                <a:spcPct val="100000"/>
              </a:lnSpc>
              <a:buFont typeface="Calibri"/>
              <a:buAutoNum type="arabicPeriod" startAt="2"/>
            </a:pPr>
            <a:endParaRPr sz="2400" b="1">
              <a:latin typeface="Times New Roman" pitchFamily="18" charset="0"/>
              <a:cs typeface="Times New Roman" pitchFamily="18" charset="0"/>
            </a:endParaRPr>
          </a:p>
          <a:p>
            <a:pPr algn="just">
              <a:lnSpc>
                <a:spcPct val="100000"/>
              </a:lnSpc>
              <a:spcBef>
                <a:spcPts val="25"/>
              </a:spcBef>
              <a:buFont typeface="Calibri"/>
              <a:buAutoNum type="arabicPeriod" startAt="2"/>
            </a:pPr>
            <a:endParaRPr sz="2300" b="1">
              <a:latin typeface="Times New Roman" pitchFamily="18" charset="0"/>
              <a:cs typeface="Times New Roman" pitchFamily="18" charset="0"/>
            </a:endParaRPr>
          </a:p>
          <a:p>
            <a:pPr marL="546100" marR="276225" indent="-534035" algn="just">
              <a:lnSpc>
                <a:spcPct val="70000"/>
              </a:lnSpc>
              <a:buAutoNum type="arabicPeriod" startAt="2"/>
              <a:tabLst>
                <a:tab pos="546100" algn="l"/>
                <a:tab pos="546735" algn="l"/>
              </a:tabLst>
            </a:pPr>
            <a:r>
              <a:rPr sz="2400" b="1" spc="-10" dirty="0">
                <a:latin typeface="Times New Roman" pitchFamily="18" charset="0"/>
                <a:cs typeface="Times New Roman" pitchFamily="18" charset="0"/>
              </a:rPr>
              <a:t>Fermi level </a:t>
            </a:r>
            <a:r>
              <a:rPr sz="2400" b="1" dirty="0">
                <a:latin typeface="Times New Roman" pitchFamily="18" charset="0"/>
                <a:cs typeface="Times New Roman" pitchFamily="18" charset="0"/>
              </a:rPr>
              <a:t>lies in </a:t>
            </a:r>
            <a:r>
              <a:rPr sz="2400" b="1" spc="5" dirty="0">
                <a:latin typeface="Times New Roman" pitchFamily="18" charset="0"/>
                <a:cs typeface="Times New Roman" pitchFamily="18" charset="0"/>
              </a:rPr>
              <a:t> </a:t>
            </a:r>
            <a:r>
              <a:rPr sz="2400" b="1" spc="-5" dirty="0">
                <a:latin typeface="Times New Roman" pitchFamily="18" charset="0"/>
                <a:cs typeface="Times New Roman" pitchFamily="18" charset="0"/>
              </a:rPr>
              <a:t>between</a:t>
            </a:r>
            <a:r>
              <a:rPr sz="2400" b="1" spc="-50" dirty="0">
                <a:latin typeface="Times New Roman" pitchFamily="18" charset="0"/>
                <a:cs typeface="Times New Roman" pitchFamily="18" charset="0"/>
              </a:rPr>
              <a:t> </a:t>
            </a:r>
            <a:r>
              <a:rPr sz="2400" b="1" spc="-10" dirty="0">
                <a:latin typeface="Times New Roman" pitchFamily="18" charset="0"/>
                <a:cs typeface="Times New Roman" pitchFamily="18" charset="0"/>
              </a:rPr>
              <a:t>valence</a:t>
            </a:r>
            <a:r>
              <a:rPr sz="2400" b="1" spc="-35" dirty="0">
                <a:latin typeface="Times New Roman" pitchFamily="18" charset="0"/>
                <a:cs typeface="Times New Roman" pitchFamily="18" charset="0"/>
              </a:rPr>
              <a:t> </a:t>
            </a:r>
            <a:r>
              <a:rPr sz="2400" b="1" dirty="0">
                <a:latin typeface="Times New Roman" pitchFamily="18" charset="0"/>
                <a:cs typeface="Times New Roman" pitchFamily="18" charset="0"/>
              </a:rPr>
              <a:t>and </a:t>
            </a:r>
            <a:r>
              <a:rPr sz="2400" b="1" spc="-525" dirty="0">
                <a:latin typeface="Times New Roman" pitchFamily="18" charset="0"/>
                <a:cs typeface="Times New Roman" pitchFamily="18" charset="0"/>
              </a:rPr>
              <a:t> </a:t>
            </a:r>
            <a:r>
              <a:rPr sz="2400" b="1" spc="-10" dirty="0">
                <a:latin typeface="Times New Roman" pitchFamily="18" charset="0"/>
                <a:cs typeface="Times New Roman" pitchFamily="18" charset="0"/>
              </a:rPr>
              <a:t>conduction</a:t>
            </a:r>
            <a:r>
              <a:rPr sz="2400" b="1" spc="-20" dirty="0">
                <a:latin typeface="Times New Roman" pitchFamily="18" charset="0"/>
                <a:cs typeface="Times New Roman" pitchFamily="18" charset="0"/>
              </a:rPr>
              <a:t> </a:t>
            </a:r>
            <a:r>
              <a:rPr sz="2400" b="1" dirty="0">
                <a:latin typeface="Times New Roman" pitchFamily="18" charset="0"/>
                <a:cs typeface="Times New Roman" pitchFamily="18" charset="0"/>
              </a:rPr>
              <a:t>Bands.</a:t>
            </a:r>
            <a:endParaRPr sz="2400" b="1">
              <a:latin typeface="Times New Roman" pitchFamily="18" charset="0"/>
              <a:cs typeface="Times New Roman" pitchFamily="18" charset="0"/>
            </a:endParaRPr>
          </a:p>
        </p:txBody>
      </p:sp>
      <p:sp>
        <p:nvSpPr>
          <p:cNvPr id="6" name="object 6"/>
          <p:cNvSpPr txBox="1"/>
          <p:nvPr/>
        </p:nvSpPr>
        <p:spPr>
          <a:xfrm>
            <a:off x="4270375" y="1386967"/>
            <a:ext cx="4521200" cy="4356962"/>
          </a:xfrm>
          <a:prstGeom prst="rect">
            <a:avLst/>
          </a:prstGeom>
        </p:spPr>
        <p:txBody>
          <a:bodyPr vert="horz" wrap="square" lIns="0" tIns="12065" rIns="0" bIns="0" rtlCol="0">
            <a:spAutoFit/>
          </a:bodyPr>
          <a:lstStyle/>
          <a:p>
            <a:pPr marL="548640">
              <a:lnSpc>
                <a:spcPct val="100000"/>
              </a:lnSpc>
              <a:spcBef>
                <a:spcPts val="95"/>
              </a:spcBef>
            </a:pPr>
            <a:r>
              <a:rPr sz="2800" b="1" spc="-5" dirty="0">
                <a:solidFill>
                  <a:srgbClr val="0070C0"/>
                </a:solidFill>
                <a:latin typeface="Times New Roman" pitchFamily="18" charset="0"/>
                <a:cs typeface="Times New Roman" pitchFamily="18" charset="0"/>
              </a:rPr>
              <a:t>Extrinsic</a:t>
            </a:r>
            <a:r>
              <a:rPr sz="2800" b="1" spc="-15" dirty="0">
                <a:solidFill>
                  <a:srgbClr val="0070C0"/>
                </a:solidFill>
                <a:latin typeface="Times New Roman" pitchFamily="18" charset="0"/>
                <a:cs typeface="Times New Roman" pitchFamily="18" charset="0"/>
              </a:rPr>
              <a:t> </a:t>
            </a:r>
            <a:r>
              <a:rPr sz="2800" b="1" spc="-5" dirty="0">
                <a:solidFill>
                  <a:srgbClr val="0070C0"/>
                </a:solidFill>
                <a:latin typeface="Times New Roman" pitchFamily="18" charset="0"/>
                <a:cs typeface="Times New Roman" pitchFamily="18" charset="0"/>
              </a:rPr>
              <a:t>Semiconductor</a:t>
            </a:r>
            <a:endParaRPr sz="2800" b="1">
              <a:solidFill>
                <a:srgbClr val="0070C0"/>
              </a:solidFill>
              <a:latin typeface="Times New Roman" pitchFamily="18" charset="0"/>
              <a:cs typeface="Times New Roman" pitchFamily="18" charset="0"/>
            </a:endParaRPr>
          </a:p>
          <a:p>
            <a:pPr marL="546100" marR="98425" indent="-533400">
              <a:lnSpc>
                <a:spcPts val="2300"/>
              </a:lnSpc>
              <a:spcBef>
                <a:spcPts val="575"/>
              </a:spcBef>
              <a:buAutoNum type="arabicPeriod"/>
              <a:tabLst>
                <a:tab pos="545465" algn="l"/>
                <a:tab pos="546100" algn="l"/>
              </a:tabLst>
            </a:pPr>
            <a:r>
              <a:rPr sz="2400" b="1" dirty="0">
                <a:latin typeface="Times New Roman" pitchFamily="18" charset="0"/>
                <a:cs typeface="Times New Roman" pitchFamily="18" charset="0"/>
              </a:rPr>
              <a:t>It</a:t>
            </a:r>
            <a:r>
              <a:rPr sz="2400" b="1" spc="-30" dirty="0">
                <a:latin typeface="Times New Roman" pitchFamily="18" charset="0"/>
                <a:cs typeface="Times New Roman" pitchFamily="18" charset="0"/>
              </a:rPr>
              <a:t> </a:t>
            </a:r>
            <a:r>
              <a:rPr sz="2400" b="1" spc="-15" dirty="0">
                <a:latin typeface="Times New Roman" pitchFamily="18" charset="0"/>
                <a:cs typeface="Times New Roman" pitchFamily="18" charset="0"/>
              </a:rPr>
              <a:t>formed </a:t>
            </a:r>
            <a:r>
              <a:rPr sz="2400" b="1" spc="-10" dirty="0">
                <a:latin typeface="Times New Roman" pitchFamily="18" charset="0"/>
                <a:cs typeface="Times New Roman" pitchFamily="18" charset="0"/>
              </a:rPr>
              <a:t>by </a:t>
            </a:r>
            <a:r>
              <a:rPr sz="2400" b="1" dirty="0">
                <a:latin typeface="Times New Roman" pitchFamily="18" charset="0"/>
                <a:cs typeface="Times New Roman" pitchFamily="18" charset="0"/>
              </a:rPr>
              <a:t>adding</a:t>
            </a:r>
            <a:r>
              <a:rPr sz="2400" b="1" spc="-15" dirty="0">
                <a:latin typeface="Times New Roman" pitchFamily="18" charset="0"/>
                <a:cs typeface="Times New Roman" pitchFamily="18" charset="0"/>
              </a:rPr>
              <a:t> </a:t>
            </a:r>
            <a:r>
              <a:rPr sz="2400" b="1" spc="-10" dirty="0">
                <a:latin typeface="Times New Roman" pitchFamily="18" charset="0"/>
                <a:cs typeface="Times New Roman" pitchFamily="18" charset="0"/>
              </a:rPr>
              <a:t>trivalent</a:t>
            </a:r>
            <a:r>
              <a:rPr sz="2400" b="1" spc="-25" dirty="0">
                <a:latin typeface="Times New Roman" pitchFamily="18" charset="0"/>
                <a:cs typeface="Times New Roman" pitchFamily="18" charset="0"/>
              </a:rPr>
              <a:t> </a:t>
            </a:r>
            <a:r>
              <a:rPr sz="2400" b="1" spc="-5" dirty="0">
                <a:latin typeface="Times New Roman" pitchFamily="18" charset="0"/>
                <a:cs typeface="Times New Roman" pitchFamily="18" charset="0"/>
              </a:rPr>
              <a:t>or </a:t>
            </a:r>
            <a:r>
              <a:rPr sz="2400" b="1" spc="-530" dirty="0">
                <a:latin typeface="Times New Roman" pitchFamily="18" charset="0"/>
                <a:cs typeface="Times New Roman" pitchFamily="18" charset="0"/>
              </a:rPr>
              <a:t> </a:t>
            </a:r>
            <a:r>
              <a:rPr sz="2400" b="1" spc="-15" dirty="0">
                <a:latin typeface="Times New Roman" pitchFamily="18" charset="0"/>
                <a:cs typeface="Times New Roman" pitchFamily="18" charset="0"/>
              </a:rPr>
              <a:t>pentavalent </a:t>
            </a:r>
            <a:r>
              <a:rPr sz="2400" b="1" dirty="0">
                <a:latin typeface="Times New Roman" pitchFamily="18" charset="0"/>
                <a:cs typeface="Times New Roman" pitchFamily="18" charset="0"/>
              </a:rPr>
              <a:t>impurity </a:t>
            </a:r>
            <a:r>
              <a:rPr sz="2400" b="1" spc="-15" dirty="0">
                <a:latin typeface="Times New Roman" pitchFamily="18" charset="0"/>
                <a:cs typeface="Times New Roman" pitchFamily="18" charset="0"/>
              </a:rPr>
              <a:t>to </a:t>
            </a:r>
            <a:r>
              <a:rPr sz="2400" b="1" dirty="0">
                <a:latin typeface="Times New Roman" pitchFamily="18" charset="0"/>
                <a:cs typeface="Times New Roman" pitchFamily="18" charset="0"/>
              </a:rPr>
              <a:t>a </a:t>
            </a:r>
            <a:r>
              <a:rPr sz="2400" b="1" spc="-15" dirty="0">
                <a:latin typeface="Times New Roman" pitchFamily="18" charset="0"/>
                <a:cs typeface="Times New Roman" pitchFamily="18" charset="0"/>
              </a:rPr>
              <a:t>pure </a:t>
            </a:r>
            <a:r>
              <a:rPr sz="2400" b="1" spc="-10" dirty="0">
                <a:latin typeface="Times New Roman" pitchFamily="18" charset="0"/>
                <a:cs typeface="Times New Roman" pitchFamily="18" charset="0"/>
              </a:rPr>
              <a:t> </a:t>
            </a:r>
            <a:r>
              <a:rPr sz="2400" b="1" spc="-25" dirty="0">
                <a:latin typeface="Times New Roman" pitchFamily="18" charset="0"/>
                <a:cs typeface="Times New Roman" pitchFamily="18" charset="0"/>
              </a:rPr>
              <a:t>semiconductor.</a:t>
            </a:r>
            <a:endParaRPr sz="2400" b="1">
              <a:latin typeface="Times New Roman" pitchFamily="18" charset="0"/>
              <a:cs typeface="Times New Roman" pitchFamily="18" charset="0"/>
            </a:endParaRPr>
          </a:p>
          <a:p>
            <a:pPr>
              <a:lnSpc>
                <a:spcPct val="100000"/>
              </a:lnSpc>
              <a:spcBef>
                <a:spcPts val="50"/>
              </a:spcBef>
              <a:buFont typeface="Calibri"/>
              <a:buAutoNum type="arabicPeriod"/>
            </a:pPr>
            <a:endParaRPr sz="2800" b="1">
              <a:latin typeface="Times New Roman" pitchFamily="18" charset="0"/>
              <a:cs typeface="Times New Roman" pitchFamily="18" charset="0"/>
            </a:endParaRPr>
          </a:p>
          <a:p>
            <a:pPr marL="546100" marR="5080" indent="-533400">
              <a:lnSpc>
                <a:spcPts val="2300"/>
              </a:lnSpc>
              <a:spcBef>
                <a:spcPts val="5"/>
              </a:spcBef>
              <a:buAutoNum type="arabicPeriod"/>
              <a:tabLst>
                <a:tab pos="545465" algn="l"/>
                <a:tab pos="546100" algn="l"/>
              </a:tabLst>
            </a:pPr>
            <a:r>
              <a:rPr sz="2400" b="1" spc="-5" dirty="0">
                <a:latin typeface="Times New Roman" pitchFamily="18" charset="0"/>
                <a:cs typeface="Times New Roman" pitchFamily="18" charset="0"/>
              </a:rPr>
              <a:t>No. </a:t>
            </a:r>
            <a:r>
              <a:rPr sz="2400" b="1" spc="-10" dirty="0">
                <a:latin typeface="Times New Roman" pitchFamily="18" charset="0"/>
                <a:cs typeface="Times New Roman" pitchFamily="18" charset="0"/>
              </a:rPr>
              <a:t>of </a:t>
            </a:r>
            <a:r>
              <a:rPr sz="2400" b="1" spc="-5" dirty="0">
                <a:latin typeface="Times New Roman" pitchFamily="18" charset="0"/>
                <a:cs typeface="Times New Roman" pitchFamily="18" charset="0"/>
              </a:rPr>
              <a:t>holes </a:t>
            </a:r>
            <a:r>
              <a:rPr sz="2400" b="1" spc="-15" dirty="0">
                <a:latin typeface="Times New Roman" pitchFamily="18" charset="0"/>
                <a:cs typeface="Times New Roman" pitchFamily="18" charset="0"/>
              </a:rPr>
              <a:t>are </a:t>
            </a:r>
            <a:r>
              <a:rPr sz="2400" b="1" spc="-10" dirty="0">
                <a:latin typeface="Times New Roman" pitchFamily="18" charset="0"/>
                <a:cs typeface="Times New Roman" pitchFamily="18" charset="0"/>
              </a:rPr>
              <a:t>more </a:t>
            </a:r>
            <a:r>
              <a:rPr sz="2400" b="1" dirty="0">
                <a:latin typeface="Times New Roman" pitchFamily="18" charset="0"/>
                <a:cs typeface="Times New Roman" pitchFamily="18" charset="0"/>
              </a:rPr>
              <a:t>in p-type </a:t>
            </a:r>
            <a:r>
              <a:rPr sz="2400" b="1" spc="5" dirty="0">
                <a:latin typeface="Times New Roman" pitchFamily="18" charset="0"/>
                <a:cs typeface="Times New Roman" pitchFamily="18" charset="0"/>
              </a:rPr>
              <a:t> </a:t>
            </a:r>
            <a:r>
              <a:rPr sz="2400" b="1" dirty="0">
                <a:latin typeface="Times New Roman" pitchFamily="18" charset="0"/>
                <a:cs typeface="Times New Roman" pitchFamily="18" charset="0"/>
              </a:rPr>
              <a:t>and</a:t>
            </a:r>
            <a:r>
              <a:rPr sz="2400" b="1" spc="-20" dirty="0">
                <a:latin typeface="Times New Roman" pitchFamily="18" charset="0"/>
                <a:cs typeface="Times New Roman" pitchFamily="18" charset="0"/>
              </a:rPr>
              <a:t> </a:t>
            </a:r>
            <a:r>
              <a:rPr sz="2400" b="1" spc="-5" dirty="0">
                <a:latin typeface="Times New Roman" pitchFamily="18" charset="0"/>
                <a:cs typeface="Times New Roman" pitchFamily="18" charset="0"/>
              </a:rPr>
              <a:t>no.</a:t>
            </a:r>
            <a:r>
              <a:rPr sz="2400" b="1" spc="-25" dirty="0">
                <a:latin typeface="Times New Roman" pitchFamily="18" charset="0"/>
                <a:cs typeface="Times New Roman" pitchFamily="18" charset="0"/>
              </a:rPr>
              <a:t> </a:t>
            </a:r>
            <a:r>
              <a:rPr sz="2400" b="1" spc="-5" dirty="0">
                <a:latin typeface="Times New Roman" pitchFamily="18" charset="0"/>
                <a:cs typeface="Times New Roman" pitchFamily="18" charset="0"/>
              </a:rPr>
              <a:t>of</a:t>
            </a:r>
            <a:r>
              <a:rPr sz="2400" b="1" spc="-10" dirty="0">
                <a:latin typeface="Times New Roman" pitchFamily="18" charset="0"/>
                <a:cs typeface="Times New Roman" pitchFamily="18" charset="0"/>
              </a:rPr>
              <a:t> </a:t>
            </a:r>
            <a:r>
              <a:rPr sz="2400" b="1" spc="-5" dirty="0">
                <a:latin typeface="Times New Roman" pitchFamily="18" charset="0"/>
                <a:cs typeface="Times New Roman" pitchFamily="18" charset="0"/>
              </a:rPr>
              <a:t>electrons</a:t>
            </a:r>
            <a:r>
              <a:rPr sz="2400" b="1" spc="-35" dirty="0">
                <a:latin typeface="Times New Roman" pitchFamily="18" charset="0"/>
                <a:cs typeface="Times New Roman" pitchFamily="18" charset="0"/>
              </a:rPr>
              <a:t> </a:t>
            </a:r>
            <a:r>
              <a:rPr sz="2400" b="1" spc="-15" dirty="0">
                <a:latin typeface="Times New Roman" pitchFamily="18" charset="0"/>
                <a:cs typeface="Times New Roman" pitchFamily="18" charset="0"/>
              </a:rPr>
              <a:t>are</a:t>
            </a:r>
            <a:r>
              <a:rPr sz="2400" b="1" spc="-25" dirty="0">
                <a:latin typeface="Times New Roman" pitchFamily="18" charset="0"/>
                <a:cs typeface="Times New Roman" pitchFamily="18" charset="0"/>
              </a:rPr>
              <a:t> </a:t>
            </a:r>
            <a:r>
              <a:rPr sz="2400" b="1" spc="-10" dirty="0">
                <a:latin typeface="Times New Roman" pitchFamily="18" charset="0"/>
                <a:cs typeface="Times New Roman" pitchFamily="18" charset="0"/>
              </a:rPr>
              <a:t>more </a:t>
            </a:r>
            <a:r>
              <a:rPr sz="2400" b="1" dirty="0">
                <a:latin typeface="Times New Roman" pitchFamily="18" charset="0"/>
                <a:cs typeface="Times New Roman" pitchFamily="18" charset="0"/>
              </a:rPr>
              <a:t>in </a:t>
            </a:r>
            <a:r>
              <a:rPr sz="2400" b="1" spc="-530" dirty="0">
                <a:latin typeface="Times New Roman" pitchFamily="18" charset="0"/>
                <a:cs typeface="Times New Roman" pitchFamily="18" charset="0"/>
              </a:rPr>
              <a:t> </a:t>
            </a:r>
            <a:r>
              <a:rPr sz="2400" b="1" spc="-5" dirty="0">
                <a:latin typeface="Times New Roman" pitchFamily="18" charset="0"/>
                <a:cs typeface="Times New Roman" pitchFamily="18" charset="0"/>
              </a:rPr>
              <a:t>n-type.</a:t>
            </a:r>
            <a:endParaRPr sz="2400" b="1">
              <a:latin typeface="Times New Roman" pitchFamily="18" charset="0"/>
              <a:cs typeface="Times New Roman" pitchFamily="18" charset="0"/>
            </a:endParaRPr>
          </a:p>
          <a:p>
            <a:pPr>
              <a:lnSpc>
                <a:spcPct val="100000"/>
              </a:lnSpc>
              <a:spcBef>
                <a:spcPts val="50"/>
              </a:spcBef>
              <a:buFont typeface="Calibri"/>
              <a:buAutoNum type="arabicPeriod"/>
            </a:pPr>
            <a:endParaRPr sz="2800" b="1">
              <a:latin typeface="Times New Roman" pitchFamily="18" charset="0"/>
              <a:cs typeface="Times New Roman" pitchFamily="18" charset="0"/>
            </a:endParaRPr>
          </a:p>
          <a:p>
            <a:pPr marL="546100" marR="492759" indent="-533400">
              <a:lnSpc>
                <a:spcPts val="2300"/>
              </a:lnSpc>
              <a:buAutoNum type="arabicPeriod"/>
              <a:tabLst>
                <a:tab pos="545465" algn="l"/>
                <a:tab pos="546100" algn="l"/>
              </a:tabLst>
            </a:pPr>
            <a:r>
              <a:rPr sz="2400" b="1" spc="-10" dirty="0">
                <a:latin typeface="Times New Roman" pitchFamily="18" charset="0"/>
                <a:cs typeface="Times New Roman" pitchFamily="18" charset="0"/>
              </a:rPr>
              <a:t>Fermi level </a:t>
            </a:r>
            <a:r>
              <a:rPr sz="2400" b="1" dirty="0">
                <a:latin typeface="Times New Roman" pitchFamily="18" charset="0"/>
                <a:cs typeface="Times New Roman" pitchFamily="18" charset="0"/>
              </a:rPr>
              <a:t>lies </a:t>
            </a:r>
            <a:r>
              <a:rPr sz="2400" b="1" spc="-5" dirty="0">
                <a:latin typeface="Times New Roman" pitchFamily="18" charset="0"/>
                <a:cs typeface="Times New Roman" pitchFamily="18" charset="0"/>
              </a:rPr>
              <a:t>near </a:t>
            </a:r>
            <a:r>
              <a:rPr sz="2400" b="1" spc="-10" dirty="0">
                <a:latin typeface="Times New Roman" pitchFamily="18" charset="0"/>
                <a:cs typeface="Times New Roman" pitchFamily="18" charset="0"/>
              </a:rPr>
              <a:t>valence </a:t>
            </a:r>
            <a:r>
              <a:rPr sz="2400" b="1" spc="-530" dirty="0">
                <a:latin typeface="Times New Roman" pitchFamily="18" charset="0"/>
                <a:cs typeface="Times New Roman" pitchFamily="18" charset="0"/>
              </a:rPr>
              <a:t> </a:t>
            </a:r>
            <a:r>
              <a:rPr sz="2400" b="1" spc="-5" dirty="0">
                <a:latin typeface="Times New Roman" pitchFamily="18" charset="0"/>
                <a:cs typeface="Times New Roman" pitchFamily="18" charset="0"/>
              </a:rPr>
              <a:t>band </a:t>
            </a:r>
            <a:r>
              <a:rPr sz="2400" b="1" dirty="0">
                <a:latin typeface="Times New Roman" pitchFamily="18" charset="0"/>
                <a:cs typeface="Times New Roman" pitchFamily="18" charset="0"/>
              </a:rPr>
              <a:t>in </a:t>
            </a:r>
            <a:r>
              <a:rPr sz="2400" b="1" spc="-5" dirty="0">
                <a:latin typeface="Times New Roman" pitchFamily="18" charset="0"/>
                <a:cs typeface="Times New Roman" pitchFamily="18" charset="0"/>
              </a:rPr>
              <a:t>p-type </a:t>
            </a:r>
            <a:r>
              <a:rPr sz="2400" b="1" dirty="0">
                <a:latin typeface="Times New Roman" pitchFamily="18" charset="0"/>
                <a:cs typeface="Times New Roman" pitchFamily="18" charset="0"/>
              </a:rPr>
              <a:t>and </a:t>
            </a:r>
            <a:r>
              <a:rPr sz="2400" b="1" spc="-5" dirty="0">
                <a:latin typeface="Times New Roman" pitchFamily="18" charset="0"/>
                <a:cs typeface="Times New Roman" pitchFamily="18" charset="0"/>
              </a:rPr>
              <a:t>near </a:t>
            </a:r>
            <a:r>
              <a:rPr sz="2400" b="1" dirty="0">
                <a:latin typeface="Times New Roman" pitchFamily="18" charset="0"/>
                <a:cs typeface="Times New Roman" pitchFamily="18" charset="0"/>
              </a:rPr>
              <a:t> </a:t>
            </a:r>
            <a:r>
              <a:rPr sz="2400" b="1" spc="-10" dirty="0">
                <a:latin typeface="Times New Roman" pitchFamily="18" charset="0"/>
                <a:cs typeface="Times New Roman" pitchFamily="18" charset="0"/>
              </a:rPr>
              <a:t>conduction</a:t>
            </a:r>
            <a:r>
              <a:rPr sz="2400" b="1" spc="-20" dirty="0">
                <a:latin typeface="Times New Roman" pitchFamily="18" charset="0"/>
                <a:cs typeface="Times New Roman" pitchFamily="18" charset="0"/>
              </a:rPr>
              <a:t> </a:t>
            </a:r>
            <a:r>
              <a:rPr sz="2400" b="1" spc="-5" dirty="0">
                <a:latin typeface="Times New Roman" pitchFamily="18" charset="0"/>
                <a:cs typeface="Times New Roman" pitchFamily="18" charset="0"/>
              </a:rPr>
              <a:t>band</a:t>
            </a:r>
            <a:r>
              <a:rPr sz="2400" b="1" spc="-15" dirty="0">
                <a:latin typeface="Times New Roman" pitchFamily="18" charset="0"/>
                <a:cs typeface="Times New Roman" pitchFamily="18" charset="0"/>
              </a:rPr>
              <a:t> </a:t>
            </a:r>
            <a:r>
              <a:rPr sz="2400" b="1" dirty="0">
                <a:latin typeface="Times New Roman" pitchFamily="18" charset="0"/>
                <a:cs typeface="Times New Roman" pitchFamily="18" charset="0"/>
              </a:rPr>
              <a:t>in</a:t>
            </a:r>
            <a:r>
              <a:rPr sz="2400" b="1" spc="-10" dirty="0">
                <a:latin typeface="Times New Roman" pitchFamily="18" charset="0"/>
                <a:cs typeface="Times New Roman" pitchFamily="18" charset="0"/>
              </a:rPr>
              <a:t> </a:t>
            </a:r>
            <a:r>
              <a:rPr sz="2400" b="1" dirty="0">
                <a:latin typeface="Times New Roman" pitchFamily="18" charset="0"/>
                <a:cs typeface="Times New Roman" pitchFamily="18" charset="0"/>
              </a:rPr>
              <a:t>n-type.</a:t>
            </a:r>
            <a:endParaRPr sz="2400" b="1">
              <a:latin typeface="Times New Roman" pitchFamily="18" charset="0"/>
              <a:cs typeface="Times New Roman"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3174" y="500042"/>
            <a:ext cx="2534920" cy="635000"/>
          </a:xfrm>
          <a:prstGeom prst="rect">
            <a:avLst/>
          </a:prstGeom>
        </p:spPr>
        <p:txBody>
          <a:bodyPr vert="horz" wrap="square" lIns="0" tIns="12065" rIns="0" bIns="0" rtlCol="0">
            <a:spAutoFit/>
          </a:bodyPr>
          <a:lstStyle/>
          <a:p>
            <a:pPr marL="12700">
              <a:lnSpc>
                <a:spcPct val="100000"/>
              </a:lnSpc>
              <a:spcBef>
                <a:spcPts val="95"/>
              </a:spcBef>
            </a:pPr>
            <a:r>
              <a:rPr spc="-15" dirty="0">
                <a:solidFill>
                  <a:srgbClr val="0070C0"/>
                </a:solidFill>
              </a:rPr>
              <a:t>Zener</a:t>
            </a:r>
            <a:r>
              <a:rPr spc="-75" dirty="0">
                <a:solidFill>
                  <a:srgbClr val="0070C0"/>
                </a:solidFill>
              </a:rPr>
              <a:t> </a:t>
            </a:r>
            <a:r>
              <a:rPr spc="-10" dirty="0">
                <a:solidFill>
                  <a:srgbClr val="0070C0"/>
                </a:solidFill>
              </a:rPr>
              <a:t>Diode</a:t>
            </a:r>
          </a:p>
        </p:txBody>
      </p:sp>
      <p:sp>
        <p:nvSpPr>
          <p:cNvPr id="3" name="object 3"/>
          <p:cNvSpPr txBox="1"/>
          <p:nvPr/>
        </p:nvSpPr>
        <p:spPr>
          <a:xfrm>
            <a:off x="571472" y="1428736"/>
            <a:ext cx="8018780" cy="1708785"/>
          </a:xfrm>
          <a:prstGeom prst="rect">
            <a:avLst/>
          </a:prstGeom>
        </p:spPr>
        <p:txBody>
          <a:bodyPr vert="horz" wrap="square" lIns="0" tIns="85725" rIns="0" bIns="0" rtlCol="0">
            <a:spAutoFit/>
          </a:bodyPr>
          <a:lstStyle/>
          <a:p>
            <a:pPr marL="355600" indent="-342900">
              <a:lnSpc>
                <a:spcPct val="100000"/>
              </a:lnSpc>
              <a:spcBef>
                <a:spcPts val="675"/>
              </a:spcBef>
              <a:buFont typeface="Arial MT"/>
              <a:buChar char="•"/>
              <a:tabLst>
                <a:tab pos="354965" algn="l"/>
                <a:tab pos="355600" algn="l"/>
              </a:tabLst>
            </a:pPr>
            <a:r>
              <a:rPr sz="2400" dirty="0">
                <a:latin typeface="Times New Roman"/>
                <a:cs typeface="Times New Roman"/>
              </a:rPr>
              <a:t>Zener</a:t>
            </a:r>
            <a:r>
              <a:rPr sz="2400" spc="-25" dirty="0">
                <a:latin typeface="Times New Roman"/>
                <a:cs typeface="Times New Roman"/>
              </a:rPr>
              <a:t> </a:t>
            </a:r>
            <a:r>
              <a:rPr sz="2400" dirty="0">
                <a:latin typeface="Times New Roman"/>
                <a:cs typeface="Times New Roman"/>
              </a:rPr>
              <a:t>Diode</a:t>
            </a:r>
            <a:r>
              <a:rPr sz="2400" spc="-15" dirty="0">
                <a:latin typeface="Times New Roman"/>
                <a:cs typeface="Times New Roman"/>
              </a:rPr>
              <a:t> </a:t>
            </a:r>
            <a:r>
              <a:rPr sz="2400" spc="-5" dirty="0">
                <a:latin typeface="Times New Roman"/>
                <a:cs typeface="Times New Roman"/>
              </a:rPr>
              <a:t>is </a:t>
            </a:r>
            <a:r>
              <a:rPr sz="2400" dirty="0">
                <a:latin typeface="Times New Roman"/>
                <a:cs typeface="Times New Roman"/>
              </a:rPr>
              <a:t>a</a:t>
            </a:r>
            <a:r>
              <a:rPr sz="2400" spc="-15" dirty="0">
                <a:latin typeface="Times New Roman"/>
                <a:cs typeface="Times New Roman"/>
              </a:rPr>
              <a:t> </a:t>
            </a:r>
            <a:r>
              <a:rPr sz="2400" dirty="0">
                <a:solidFill>
                  <a:srgbClr val="FF0000"/>
                </a:solidFill>
                <a:latin typeface="Times New Roman"/>
                <a:cs typeface="Times New Roman"/>
              </a:rPr>
              <a:t>heavily</a:t>
            </a:r>
            <a:r>
              <a:rPr sz="2400" spc="-20" dirty="0">
                <a:solidFill>
                  <a:srgbClr val="FF0000"/>
                </a:solidFill>
                <a:latin typeface="Times New Roman"/>
                <a:cs typeface="Times New Roman"/>
              </a:rPr>
              <a:t> </a:t>
            </a:r>
            <a:r>
              <a:rPr sz="2400" dirty="0">
                <a:solidFill>
                  <a:srgbClr val="FF0000"/>
                </a:solidFill>
                <a:latin typeface="Times New Roman"/>
                <a:cs typeface="Times New Roman"/>
              </a:rPr>
              <a:t>doped</a:t>
            </a:r>
            <a:r>
              <a:rPr sz="2400" spc="-30" dirty="0">
                <a:solidFill>
                  <a:srgbClr val="FF0000"/>
                </a:solidFill>
                <a:latin typeface="Times New Roman"/>
                <a:cs typeface="Times New Roman"/>
              </a:rPr>
              <a:t> </a:t>
            </a:r>
            <a:r>
              <a:rPr sz="2400" spc="-5" dirty="0">
                <a:latin typeface="Times New Roman"/>
                <a:cs typeface="Times New Roman"/>
              </a:rPr>
              <a:t>PN </a:t>
            </a:r>
            <a:r>
              <a:rPr sz="2400" dirty="0">
                <a:latin typeface="Times New Roman"/>
                <a:cs typeface="Times New Roman"/>
              </a:rPr>
              <a:t>Junction</a:t>
            </a:r>
            <a:r>
              <a:rPr sz="2400" spc="-25" dirty="0">
                <a:latin typeface="Times New Roman"/>
                <a:cs typeface="Times New Roman"/>
              </a:rPr>
              <a:t> </a:t>
            </a:r>
            <a:r>
              <a:rPr sz="2400" dirty="0">
                <a:latin typeface="Times New Roman"/>
                <a:cs typeface="Times New Roman"/>
              </a:rPr>
              <a:t>diode.</a:t>
            </a:r>
            <a:endParaRPr sz="2400">
              <a:latin typeface="Times New Roman"/>
              <a:cs typeface="Times New Roman"/>
            </a:endParaRPr>
          </a:p>
          <a:p>
            <a:pPr marL="355600" marR="420370" indent="-342900">
              <a:lnSpc>
                <a:spcPct val="100000"/>
              </a:lnSpc>
              <a:spcBef>
                <a:spcPts val="575"/>
              </a:spcBef>
              <a:buFont typeface="Arial MT"/>
              <a:buChar char="•"/>
              <a:tabLst>
                <a:tab pos="354965" algn="l"/>
                <a:tab pos="355600" algn="l"/>
              </a:tabLst>
            </a:pPr>
            <a:r>
              <a:rPr sz="2400" dirty="0">
                <a:latin typeface="Times New Roman"/>
                <a:cs typeface="Times New Roman"/>
              </a:rPr>
              <a:t>During</a:t>
            </a:r>
            <a:r>
              <a:rPr sz="2400" spc="-5" dirty="0">
                <a:latin typeface="Times New Roman"/>
                <a:cs typeface="Times New Roman"/>
              </a:rPr>
              <a:t> </a:t>
            </a:r>
            <a:r>
              <a:rPr sz="2400" dirty="0">
                <a:latin typeface="Times New Roman"/>
                <a:cs typeface="Times New Roman"/>
              </a:rPr>
              <a:t>forward</a:t>
            </a:r>
            <a:r>
              <a:rPr sz="2400" spc="5" dirty="0">
                <a:latin typeface="Times New Roman"/>
                <a:cs typeface="Times New Roman"/>
              </a:rPr>
              <a:t> </a:t>
            </a:r>
            <a:r>
              <a:rPr sz="2400" dirty="0">
                <a:latin typeface="Times New Roman"/>
                <a:cs typeface="Times New Roman"/>
              </a:rPr>
              <a:t>bias</a:t>
            </a:r>
            <a:r>
              <a:rPr sz="2400" spc="-10" dirty="0">
                <a:latin typeface="Times New Roman"/>
                <a:cs typeface="Times New Roman"/>
              </a:rPr>
              <a:t> </a:t>
            </a:r>
            <a:r>
              <a:rPr sz="2400" dirty="0">
                <a:latin typeface="Times New Roman"/>
                <a:cs typeface="Times New Roman"/>
              </a:rPr>
              <a:t>conditions</a:t>
            </a:r>
            <a:r>
              <a:rPr sz="2400" spc="-30" dirty="0">
                <a:latin typeface="Times New Roman"/>
                <a:cs typeface="Times New Roman"/>
              </a:rPr>
              <a:t> </a:t>
            </a:r>
            <a:r>
              <a:rPr sz="2400" dirty="0">
                <a:latin typeface="Times New Roman"/>
                <a:cs typeface="Times New Roman"/>
              </a:rPr>
              <a:t>it</a:t>
            </a:r>
            <a:r>
              <a:rPr sz="2400" spc="-5" dirty="0">
                <a:latin typeface="Times New Roman"/>
                <a:cs typeface="Times New Roman"/>
              </a:rPr>
              <a:t> </a:t>
            </a:r>
            <a:r>
              <a:rPr sz="2400" dirty="0">
                <a:latin typeface="Times New Roman"/>
                <a:cs typeface="Times New Roman"/>
              </a:rPr>
              <a:t>behaves</a:t>
            </a:r>
            <a:r>
              <a:rPr sz="2400" spc="-20" dirty="0">
                <a:latin typeface="Times New Roman"/>
                <a:cs typeface="Times New Roman"/>
              </a:rPr>
              <a:t> </a:t>
            </a:r>
            <a:r>
              <a:rPr sz="2400" dirty="0">
                <a:latin typeface="Times New Roman"/>
                <a:cs typeface="Times New Roman"/>
              </a:rPr>
              <a:t>like</a:t>
            </a:r>
            <a:r>
              <a:rPr sz="2400" spc="-15" dirty="0">
                <a:latin typeface="Times New Roman"/>
                <a:cs typeface="Times New Roman"/>
              </a:rPr>
              <a:t> </a:t>
            </a:r>
            <a:r>
              <a:rPr sz="2400" dirty="0">
                <a:latin typeface="Times New Roman"/>
                <a:cs typeface="Times New Roman"/>
              </a:rPr>
              <a:t>ordinary</a:t>
            </a:r>
            <a:r>
              <a:rPr sz="2400" spc="-25" dirty="0">
                <a:latin typeface="Times New Roman"/>
                <a:cs typeface="Times New Roman"/>
              </a:rPr>
              <a:t> </a:t>
            </a:r>
            <a:r>
              <a:rPr sz="2400" spc="-5" dirty="0">
                <a:latin typeface="Times New Roman"/>
                <a:cs typeface="Times New Roman"/>
              </a:rPr>
              <a:t>PN </a:t>
            </a:r>
            <a:r>
              <a:rPr sz="2400" spc="-585" dirty="0">
                <a:latin typeface="Times New Roman"/>
                <a:cs typeface="Times New Roman"/>
              </a:rPr>
              <a:t> </a:t>
            </a:r>
            <a:r>
              <a:rPr sz="2400" dirty="0">
                <a:latin typeface="Times New Roman"/>
                <a:cs typeface="Times New Roman"/>
              </a:rPr>
              <a:t>junction</a:t>
            </a:r>
            <a:r>
              <a:rPr sz="2400" spc="-40" dirty="0">
                <a:latin typeface="Times New Roman"/>
                <a:cs typeface="Times New Roman"/>
              </a:rPr>
              <a:t> </a:t>
            </a:r>
            <a:r>
              <a:rPr sz="2400" dirty="0">
                <a:latin typeface="Times New Roman"/>
                <a:cs typeface="Times New Roman"/>
              </a:rPr>
              <a:t>diode.</a:t>
            </a:r>
            <a:endParaRPr sz="2400">
              <a:latin typeface="Times New Roman"/>
              <a:cs typeface="Times New Roman"/>
            </a:endParaRPr>
          </a:p>
          <a:p>
            <a:pPr marL="355600" indent="-342900">
              <a:lnSpc>
                <a:spcPct val="100000"/>
              </a:lnSpc>
              <a:spcBef>
                <a:spcPts val="580"/>
              </a:spcBef>
              <a:buFont typeface="Arial MT"/>
              <a:buChar char="•"/>
              <a:tabLst>
                <a:tab pos="354965" algn="l"/>
                <a:tab pos="355600" algn="l"/>
              </a:tabLst>
            </a:pPr>
            <a:r>
              <a:rPr sz="2400" spc="-5" dirty="0">
                <a:latin typeface="Times New Roman"/>
                <a:cs typeface="Times New Roman"/>
              </a:rPr>
              <a:t>When</a:t>
            </a:r>
            <a:r>
              <a:rPr sz="2400" spc="10" dirty="0">
                <a:latin typeface="Times New Roman"/>
                <a:cs typeface="Times New Roman"/>
              </a:rPr>
              <a:t> </a:t>
            </a:r>
            <a:r>
              <a:rPr sz="2400" dirty="0">
                <a:latin typeface="Times New Roman"/>
                <a:cs typeface="Times New Roman"/>
              </a:rPr>
              <a:t>the doping</a:t>
            </a:r>
            <a:r>
              <a:rPr sz="2400" spc="-5" dirty="0">
                <a:latin typeface="Times New Roman"/>
                <a:cs typeface="Times New Roman"/>
              </a:rPr>
              <a:t> is </a:t>
            </a:r>
            <a:r>
              <a:rPr sz="2400" dirty="0">
                <a:latin typeface="Times New Roman"/>
                <a:cs typeface="Times New Roman"/>
              </a:rPr>
              <a:t>high,</a:t>
            </a:r>
            <a:r>
              <a:rPr sz="2400" spc="-5" dirty="0">
                <a:latin typeface="Times New Roman"/>
                <a:cs typeface="Times New Roman"/>
              </a:rPr>
              <a:t> </a:t>
            </a:r>
            <a:r>
              <a:rPr sz="2400" dirty="0">
                <a:latin typeface="Times New Roman"/>
                <a:cs typeface="Times New Roman"/>
              </a:rPr>
              <a:t>depletion</a:t>
            </a:r>
            <a:r>
              <a:rPr sz="2400" spc="-35" dirty="0">
                <a:latin typeface="Times New Roman"/>
                <a:cs typeface="Times New Roman"/>
              </a:rPr>
              <a:t> </a:t>
            </a:r>
            <a:r>
              <a:rPr sz="2400" dirty="0">
                <a:latin typeface="Times New Roman"/>
                <a:cs typeface="Times New Roman"/>
              </a:rPr>
              <a:t>region width</a:t>
            </a:r>
            <a:r>
              <a:rPr sz="2400" spc="-15" dirty="0">
                <a:latin typeface="Times New Roman"/>
                <a:cs typeface="Times New Roman"/>
              </a:rPr>
              <a:t> </a:t>
            </a:r>
            <a:r>
              <a:rPr sz="2400" spc="-5" dirty="0">
                <a:latin typeface="Times New Roman"/>
                <a:cs typeface="Times New Roman"/>
              </a:rPr>
              <a:t>is</a:t>
            </a:r>
            <a:r>
              <a:rPr sz="2400" dirty="0">
                <a:latin typeface="Times New Roman"/>
                <a:cs typeface="Times New Roman"/>
              </a:rPr>
              <a:t> narrow</a:t>
            </a:r>
            <a:r>
              <a:rPr sz="2400" spc="-5" dirty="0">
                <a:latin typeface="Times New Roman"/>
                <a:cs typeface="Times New Roman"/>
              </a:rPr>
              <a:t> </a:t>
            </a:r>
            <a:r>
              <a:rPr sz="2400" dirty="0">
                <a:latin typeface="Times New Roman"/>
                <a:cs typeface="Times New Roman"/>
              </a:rPr>
              <a:t>and</a:t>
            </a:r>
            <a:endParaRPr sz="2400">
              <a:latin typeface="Times New Roman"/>
              <a:cs typeface="Times New Roman"/>
            </a:endParaRPr>
          </a:p>
        </p:txBody>
      </p:sp>
      <p:sp>
        <p:nvSpPr>
          <p:cNvPr id="4" name="object 4"/>
          <p:cNvSpPr/>
          <p:nvPr/>
        </p:nvSpPr>
        <p:spPr>
          <a:xfrm>
            <a:off x="4714876" y="3857628"/>
            <a:ext cx="151130" cy="20320"/>
          </a:xfrm>
          <a:custGeom>
            <a:avLst/>
            <a:gdLst/>
            <a:ahLst/>
            <a:cxnLst/>
            <a:rect l="l" t="t" r="r" b="b"/>
            <a:pathLst>
              <a:path w="151129" h="20319">
                <a:moveTo>
                  <a:pt x="150875" y="0"/>
                </a:moveTo>
                <a:lnTo>
                  <a:pt x="0" y="0"/>
                </a:lnTo>
                <a:lnTo>
                  <a:pt x="0" y="19812"/>
                </a:lnTo>
                <a:lnTo>
                  <a:pt x="150875" y="19812"/>
                </a:lnTo>
                <a:lnTo>
                  <a:pt x="150875" y="0"/>
                </a:lnTo>
                <a:close/>
              </a:path>
            </a:pathLst>
          </a:custGeom>
          <a:solidFill>
            <a:srgbClr val="000000"/>
          </a:solidFill>
        </p:spPr>
        <p:txBody>
          <a:bodyPr wrap="square" lIns="0" tIns="0" rIns="0" bIns="0" rtlCol="0"/>
          <a:lstStyle/>
          <a:p>
            <a:endParaRPr/>
          </a:p>
        </p:txBody>
      </p:sp>
      <p:sp>
        <p:nvSpPr>
          <p:cNvPr id="5" name="object 5"/>
          <p:cNvSpPr txBox="1"/>
          <p:nvPr/>
        </p:nvSpPr>
        <p:spPr>
          <a:xfrm>
            <a:off x="1214414" y="3643314"/>
            <a:ext cx="7131684"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Times New Roman"/>
                <a:cs typeface="Times New Roman"/>
              </a:rPr>
              <a:t>e</a:t>
            </a:r>
            <a:r>
              <a:rPr sz="2400" spc="5" dirty="0">
                <a:latin typeface="Times New Roman"/>
                <a:cs typeface="Times New Roman"/>
              </a:rPr>
              <a:t>l</a:t>
            </a:r>
            <a:r>
              <a:rPr sz="2400" dirty="0">
                <a:latin typeface="Times New Roman"/>
                <a:cs typeface="Times New Roman"/>
              </a:rPr>
              <a:t>e</a:t>
            </a:r>
            <a:r>
              <a:rPr sz="2400" spc="5" dirty="0">
                <a:latin typeface="Times New Roman"/>
                <a:cs typeface="Times New Roman"/>
              </a:rPr>
              <a:t>c</a:t>
            </a:r>
            <a:r>
              <a:rPr sz="2400" dirty="0">
                <a:latin typeface="Times New Roman"/>
                <a:cs typeface="Times New Roman"/>
              </a:rPr>
              <a:t>t</a:t>
            </a:r>
            <a:r>
              <a:rPr sz="2400" spc="10" dirty="0">
                <a:latin typeface="Times New Roman"/>
                <a:cs typeface="Times New Roman"/>
              </a:rPr>
              <a:t>r</a:t>
            </a:r>
            <a:r>
              <a:rPr sz="2400" dirty="0">
                <a:latin typeface="Times New Roman"/>
                <a:cs typeface="Times New Roman"/>
              </a:rPr>
              <a:t>ic</a:t>
            </a:r>
            <a:r>
              <a:rPr sz="2400" spc="-50" dirty="0">
                <a:latin typeface="Times New Roman"/>
                <a:cs typeface="Times New Roman"/>
              </a:rPr>
              <a:t> </a:t>
            </a:r>
            <a:r>
              <a:rPr sz="2400" dirty="0">
                <a:latin typeface="Times New Roman"/>
                <a:cs typeface="Times New Roman"/>
              </a:rPr>
              <a:t>fie</a:t>
            </a:r>
            <a:r>
              <a:rPr sz="2400" spc="10" dirty="0">
                <a:latin typeface="Times New Roman"/>
                <a:cs typeface="Times New Roman"/>
              </a:rPr>
              <a:t>l</a:t>
            </a:r>
            <a:r>
              <a:rPr sz="2400" dirty="0">
                <a:latin typeface="Times New Roman"/>
                <a:cs typeface="Times New Roman"/>
              </a:rPr>
              <a:t>d</a:t>
            </a:r>
            <a:r>
              <a:rPr sz="2400" spc="-10" dirty="0">
                <a:latin typeface="Times New Roman"/>
                <a:cs typeface="Times New Roman"/>
              </a:rPr>
              <a:t> </a:t>
            </a:r>
            <a:r>
              <a:rPr sz="2400" spc="-5" dirty="0">
                <a:latin typeface="Times New Roman"/>
                <a:cs typeface="Times New Roman"/>
              </a:rPr>
              <a:t>s</a:t>
            </a:r>
            <a:r>
              <a:rPr sz="2400" dirty="0">
                <a:latin typeface="Times New Roman"/>
                <a:cs typeface="Times New Roman"/>
              </a:rPr>
              <a:t>tr</a:t>
            </a:r>
            <a:r>
              <a:rPr sz="2400" spc="5" dirty="0">
                <a:latin typeface="Times New Roman"/>
                <a:cs typeface="Times New Roman"/>
              </a:rPr>
              <a:t>e</a:t>
            </a:r>
            <a:r>
              <a:rPr sz="2400" dirty="0">
                <a:latin typeface="Times New Roman"/>
                <a:cs typeface="Times New Roman"/>
              </a:rPr>
              <a:t>ng</a:t>
            </a:r>
            <a:r>
              <a:rPr sz="2400" spc="5" dirty="0">
                <a:latin typeface="Times New Roman"/>
                <a:cs typeface="Times New Roman"/>
              </a:rPr>
              <a:t>t</a:t>
            </a:r>
            <a:r>
              <a:rPr sz="2400" dirty="0">
                <a:latin typeface="Times New Roman"/>
                <a:cs typeface="Times New Roman"/>
              </a:rPr>
              <a:t>h</a:t>
            </a:r>
            <a:r>
              <a:rPr sz="2400" spc="-55" dirty="0">
                <a:latin typeface="Times New Roman"/>
                <a:cs typeface="Times New Roman"/>
              </a:rPr>
              <a:t> </a:t>
            </a:r>
            <a:r>
              <a:rPr sz="2400" dirty="0">
                <a:latin typeface="Cambria Math"/>
                <a:cs typeface="Cambria Math"/>
              </a:rPr>
              <a:t>𝐸</a:t>
            </a:r>
            <a:r>
              <a:rPr sz="2400" spc="225"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mbria Math"/>
                <a:cs typeface="Cambria Math"/>
              </a:rPr>
              <a:t>−</a:t>
            </a:r>
            <a:r>
              <a:rPr sz="2400" spc="-140" dirty="0">
                <a:latin typeface="Cambria Math"/>
                <a:cs typeface="Cambria Math"/>
              </a:rPr>
              <a:t> </a:t>
            </a:r>
            <a:r>
              <a:rPr sz="2625" spc="112" baseline="44444" dirty="0">
                <a:latin typeface="Cambria Math"/>
                <a:cs typeface="Cambria Math"/>
              </a:rPr>
              <a:t>𝑉</a:t>
            </a:r>
            <a:r>
              <a:rPr sz="2625" baseline="44444" dirty="0">
                <a:latin typeface="Cambria Math"/>
                <a:cs typeface="Cambria Math"/>
              </a:rPr>
              <a:t> </a:t>
            </a:r>
            <a:r>
              <a:rPr sz="2625" spc="-187" baseline="44444" dirty="0">
                <a:latin typeface="Cambria Math"/>
                <a:cs typeface="Cambria Math"/>
              </a:rPr>
              <a:t> </a:t>
            </a:r>
            <a:r>
              <a:rPr sz="2400" spc="-5" dirty="0">
                <a:latin typeface="Times New Roman"/>
                <a:cs typeface="Times New Roman"/>
              </a:rPr>
              <a:t>is </a:t>
            </a:r>
            <a:r>
              <a:rPr sz="2400" dirty="0">
                <a:latin typeface="Times New Roman"/>
                <a:cs typeface="Times New Roman"/>
              </a:rPr>
              <a:t>high</a:t>
            </a:r>
            <a:r>
              <a:rPr sz="2400" spc="-10" dirty="0">
                <a:latin typeface="Times New Roman"/>
                <a:cs typeface="Times New Roman"/>
              </a:rPr>
              <a:t> </a:t>
            </a:r>
            <a:r>
              <a:rPr sz="2400" dirty="0">
                <a:latin typeface="Times New Roman"/>
                <a:cs typeface="Times New Roman"/>
              </a:rPr>
              <a:t>dur</a:t>
            </a:r>
            <a:r>
              <a:rPr sz="2400" spc="5" dirty="0">
                <a:latin typeface="Times New Roman"/>
                <a:cs typeface="Times New Roman"/>
              </a:rPr>
              <a:t>i</a:t>
            </a:r>
            <a:r>
              <a:rPr sz="2400" dirty="0">
                <a:latin typeface="Times New Roman"/>
                <a:cs typeface="Times New Roman"/>
              </a:rPr>
              <a:t>ng</a:t>
            </a:r>
            <a:r>
              <a:rPr sz="2400" spc="-15" dirty="0">
                <a:latin typeface="Times New Roman"/>
                <a:cs typeface="Times New Roman"/>
              </a:rPr>
              <a:t> </a:t>
            </a:r>
            <a:r>
              <a:rPr sz="2400" dirty="0">
                <a:latin typeface="Times New Roman"/>
                <a:cs typeface="Times New Roman"/>
              </a:rPr>
              <a:t>rev</a:t>
            </a:r>
            <a:r>
              <a:rPr sz="2400" spc="-5" dirty="0">
                <a:latin typeface="Times New Roman"/>
                <a:cs typeface="Times New Roman"/>
              </a:rPr>
              <a:t>er</a:t>
            </a:r>
            <a:r>
              <a:rPr sz="2400" dirty="0">
                <a:latin typeface="Times New Roman"/>
                <a:cs typeface="Times New Roman"/>
              </a:rPr>
              <a:t>se</a:t>
            </a:r>
            <a:r>
              <a:rPr sz="2400" spc="-25" dirty="0">
                <a:latin typeface="Times New Roman"/>
                <a:cs typeface="Times New Roman"/>
              </a:rPr>
              <a:t> </a:t>
            </a:r>
            <a:r>
              <a:rPr sz="2400" dirty="0">
                <a:latin typeface="Times New Roman"/>
                <a:cs typeface="Times New Roman"/>
              </a:rPr>
              <a:t>bia</a:t>
            </a:r>
            <a:r>
              <a:rPr sz="2400" spc="5" dirty="0">
                <a:latin typeface="Times New Roman"/>
                <a:cs typeface="Times New Roman"/>
              </a:rPr>
              <a:t>s</a:t>
            </a:r>
            <a:r>
              <a:rPr sz="2400" dirty="0">
                <a:latin typeface="Times New Roman"/>
                <a:cs typeface="Times New Roman"/>
              </a:rPr>
              <a:t>.</a:t>
            </a:r>
            <a:endParaRPr sz="2400">
              <a:latin typeface="Times New Roman"/>
              <a:cs typeface="Times New Roman"/>
            </a:endParaRPr>
          </a:p>
        </p:txBody>
      </p:sp>
      <p:sp>
        <p:nvSpPr>
          <p:cNvPr id="6" name="object 6"/>
          <p:cNvSpPr txBox="1"/>
          <p:nvPr/>
        </p:nvSpPr>
        <p:spPr>
          <a:xfrm>
            <a:off x="642910" y="4000504"/>
            <a:ext cx="7866380" cy="1863089"/>
          </a:xfrm>
          <a:prstGeom prst="rect">
            <a:avLst/>
          </a:prstGeom>
        </p:spPr>
        <p:txBody>
          <a:bodyPr vert="horz" wrap="square" lIns="0" tIns="27305" rIns="0" bIns="0" rtlCol="0">
            <a:spAutoFit/>
          </a:bodyPr>
          <a:lstStyle/>
          <a:p>
            <a:pPr marL="62230" algn="ctr">
              <a:lnSpc>
                <a:spcPct val="100000"/>
              </a:lnSpc>
              <a:spcBef>
                <a:spcPts val="215"/>
              </a:spcBef>
            </a:pPr>
            <a:r>
              <a:rPr lang="en-US" sz="1750" spc="105" dirty="0" smtClean="0">
                <a:latin typeface="Cambria Math"/>
                <a:cs typeface="Cambria Math"/>
              </a:rPr>
              <a:t>     </a:t>
            </a:r>
            <a:r>
              <a:rPr sz="1750" spc="105" smtClean="0">
                <a:latin typeface="Cambria Math"/>
                <a:cs typeface="Cambria Math"/>
              </a:rPr>
              <a:t>𝑑</a:t>
            </a:r>
            <a:endParaRPr sz="1750">
              <a:latin typeface="Cambria Math"/>
              <a:cs typeface="Cambria Math"/>
            </a:endParaRPr>
          </a:p>
          <a:p>
            <a:pPr marL="355600" indent="-342900" algn="just">
              <a:lnSpc>
                <a:spcPct val="100000"/>
              </a:lnSpc>
              <a:spcBef>
                <a:spcPts val="150"/>
              </a:spcBef>
              <a:buFont typeface="Arial MT"/>
              <a:buChar char="•"/>
              <a:tabLst>
                <a:tab pos="355600" algn="l"/>
              </a:tabLst>
            </a:pPr>
            <a:r>
              <a:rPr sz="2400" dirty="0">
                <a:latin typeface="Times New Roman"/>
                <a:cs typeface="Times New Roman"/>
              </a:rPr>
              <a:t>Its</a:t>
            </a:r>
            <a:r>
              <a:rPr sz="2400" spc="-20" dirty="0">
                <a:latin typeface="Times New Roman"/>
                <a:cs typeface="Times New Roman"/>
              </a:rPr>
              <a:t> </a:t>
            </a:r>
            <a:r>
              <a:rPr sz="2400" dirty="0">
                <a:solidFill>
                  <a:srgbClr val="006FC0"/>
                </a:solidFill>
                <a:latin typeface="Times New Roman"/>
                <a:cs typeface="Times New Roman"/>
              </a:rPr>
              <a:t>electric</a:t>
            </a:r>
            <a:r>
              <a:rPr sz="2400" spc="-65" dirty="0">
                <a:solidFill>
                  <a:srgbClr val="006FC0"/>
                </a:solidFill>
                <a:latin typeface="Times New Roman"/>
                <a:cs typeface="Times New Roman"/>
              </a:rPr>
              <a:t> </a:t>
            </a:r>
            <a:r>
              <a:rPr sz="2400" dirty="0">
                <a:solidFill>
                  <a:srgbClr val="006FC0"/>
                </a:solidFill>
                <a:latin typeface="Times New Roman"/>
                <a:cs typeface="Times New Roman"/>
              </a:rPr>
              <a:t>field</a:t>
            </a:r>
            <a:r>
              <a:rPr sz="2400" spc="-20" dirty="0">
                <a:solidFill>
                  <a:srgbClr val="006FC0"/>
                </a:solidFill>
                <a:latin typeface="Times New Roman"/>
                <a:cs typeface="Times New Roman"/>
              </a:rPr>
              <a:t> </a:t>
            </a:r>
            <a:r>
              <a:rPr sz="2400" dirty="0">
                <a:solidFill>
                  <a:srgbClr val="006FC0"/>
                </a:solidFill>
                <a:latin typeface="Times New Roman"/>
                <a:cs typeface="Times New Roman"/>
              </a:rPr>
              <a:t>strength</a:t>
            </a:r>
            <a:r>
              <a:rPr sz="2400" spc="-25" dirty="0">
                <a:solidFill>
                  <a:srgbClr val="006FC0"/>
                </a:solidFill>
                <a:latin typeface="Times New Roman"/>
                <a:cs typeface="Times New Roman"/>
              </a:rPr>
              <a:t> </a:t>
            </a:r>
            <a:r>
              <a:rPr sz="2400" spc="-5" dirty="0">
                <a:solidFill>
                  <a:srgbClr val="006FC0"/>
                </a:solidFill>
                <a:latin typeface="Times New Roman"/>
                <a:cs typeface="Times New Roman"/>
              </a:rPr>
              <a:t>is</a:t>
            </a:r>
            <a:r>
              <a:rPr sz="2400" spc="-10" dirty="0">
                <a:solidFill>
                  <a:srgbClr val="006FC0"/>
                </a:solidFill>
                <a:latin typeface="Times New Roman"/>
                <a:cs typeface="Times New Roman"/>
              </a:rPr>
              <a:t> </a:t>
            </a:r>
            <a:r>
              <a:rPr sz="2400" dirty="0">
                <a:solidFill>
                  <a:srgbClr val="006FC0"/>
                </a:solidFill>
                <a:latin typeface="Times New Roman"/>
                <a:cs typeface="Times New Roman"/>
              </a:rPr>
              <a:t>high</a:t>
            </a:r>
            <a:r>
              <a:rPr sz="2400" dirty="0">
                <a:latin typeface="Times New Roman"/>
                <a:cs typeface="Times New Roman"/>
              </a:rPr>
              <a:t>.</a:t>
            </a:r>
            <a:endParaRPr sz="2400">
              <a:latin typeface="Times New Roman"/>
              <a:cs typeface="Times New Roman"/>
            </a:endParaRPr>
          </a:p>
          <a:p>
            <a:pPr marL="355600" marR="5080" indent="-342900" algn="just">
              <a:lnSpc>
                <a:spcPct val="100000"/>
              </a:lnSpc>
              <a:spcBef>
                <a:spcPts val="580"/>
              </a:spcBef>
              <a:buFont typeface="Arial MT"/>
              <a:buChar char="•"/>
              <a:tabLst>
                <a:tab pos="355600" algn="l"/>
              </a:tabLst>
            </a:pPr>
            <a:r>
              <a:rPr sz="2400" spc="-5" dirty="0">
                <a:latin typeface="Times New Roman"/>
                <a:cs typeface="Times New Roman"/>
              </a:rPr>
              <a:t>When </a:t>
            </a:r>
            <a:r>
              <a:rPr sz="2400" dirty="0">
                <a:latin typeface="Times New Roman"/>
                <a:cs typeface="Times New Roman"/>
              </a:rPr>
              <a:t>the doping </a:t>
            </a:r>
            <a:r>
              <a:rPr sz="2400" spc="-5" dirty="0">
                <a:latin typeface="Times New Roman"/>
                <a:cs typeface="Times New Roman"/>
              </a:rPr>
              <a:t>is </a:t>
            </a:r>
            <a:r>
              <a:rPr sz="2400" dirty="0">
                <a:latin typeface="Times New Roman"/>
                <a:cs typeface="Times New Roman"/>
              </a:rPr>
              <a:t>high even for </a:t>
            </a:r>
            <a:r>
              <a:rPr sz="2400" spc="-5" dirty="0">
                <a:latin typeface="Times New Roman"/>
                <a:cs typeface="Times New Roman"/>
              </a:rPr>
              <a:t>small </a:t>
            </a:r>
            <a:r>
              <a:rPr sz="2400" dirty="0">
                <a:latin typeface="Times New Roman"/>
                <a:cs typeface="Times New Roman"/>
              </a:rPr>
              <a:t>reverse voltages also </a:t>
            </a:r>
            <a:r>
              <a:rPr sz="2400" spc="-585" dirty="0">
                <a:latin typeface="Times New Roman"/>
                <a:cs typeface="Times New Roman"/>
              </a:rPr>
              <a:t> </a:t>
            </a:r>
            <a:r>
              <a:rPr sz="2400" dirty="0">
                <a:latin typeface="Times New Roman"/>
                <a:cs typeface="Times New Roman"/>
              </a:rPr>
              <a:t>Electric</a:t>
            </a:r>
            <a:r>
              <a:rPr sz="2400" spc="-35" dirty="0">
                <a:latin typeface="Times New Roman"/>
                <a:cs typeface="Times New Roman"/>
              </a:rPr>
              <a:t> </a:t>
            </a:r>
            <a:r>
              <a:rPr sz="2400" dirty="0">
                <a:latin typeface="Times New Roman"/>
                <a:cs typeface="Times New Roman"/>
              </a:rPr>
              <a:t>field</a:t>
            </a:r>
            <a:r>
              <a:rPr sz="2400" spc="-20" dirty="0">
                <a:latin typeface="Times New Roman"/>
                <a:cs typeface="Times New Roman"/>
              </a:rPr>
              <a:t> </a:t>
            </a:r>
            <a:r>
              <a:rPr sz="2400" dirty="0">
                <a:latin typeface="Times New Roman"/>
                <a:cs typeface="Times New Roman"/>
              </a:rPr>
              <a:t>strength</a:t>
            </a:r>
            <a:r>
              <a:rPr sz="2400" spc="-20" dirty="0">
                <a:latin typeface="Times New Roman"/>
                <a:cs typeface="Times New Roman"/>
              </a:rPr>
              <a:t> </a:t>
            </a:r>
            <a:r>
              <a:rPr sz="2400" spc="-5" dirty="0">
                <a:latin typeface="Times New Roman"/>
                <a:cs typeface="Times New Roman"/>
              </a:rPr>
              <a:t>is</a:t>
            </a:r>
            <a:r>
              <a:rPr sz="2400" spc="-30" dirty="0">
                <a:latin typeface="Times New Roman"/>
                <a:cs typeface="Times New Roman"/>
              </a:rPr>
              <a:t> </a:t>
            </a:r>
            <a:r>
              <a:rPr sz="2400" b="1" spc="-10" dirty="0">
                <a:latin typeface="Times New Roman"/>
                <a:cs typeface="Times New Roman"/>
              </a:rPr>
              <a:t>strong</a:t>
            </a:r>
            <a:r>
              <a:rPr sz="2400" b="1"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it</a:t>
            </a:r>
            <a:r>
              <a:rPr sz="2400" spc="-10" dirty="0">
                <a:latin typeface="Times New Roman"/>
                <a:cs typeface="Times New Roman"/>
              </a:rPr>
              <a:t> </a:t>
            </a:r>
            <a:r>
              <a:rPr sz="2400" dirty="0">
                <a:latin typeface="Times New Roman"/>
                <a:cs typeface="Times New Roman"/>
              </a:rPr>
              <a:t>causes</a:t>
            </a:r>
            <a:r>
              <a:rPr sz="2400" spc="-1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b="1" spc="-10" dirty="0">
                <a:latin typeface="Times New Roman"/>
                <a:cs typeface="Times New Roman"/>
              </a:rPr>
              <a:t>breakage </a:t>
            </a:r>
            <a:r>
              <a:rPr sz="2400" b="1" dirty="0">
                <a:latin typeface="Times New Roman"/>
                <a:cs typeface="Times New Roman"/>
              </a:rPr>
              <a:t>of </a:t>
            </a:r>
            <a:r>
              <a:rPr sz="2400" b="1" spc="-590" dirty="0">
                <a:latin typeface="Times New Roman"/>
                <a:cs typeface="Times New Roman"/>
              </a:rPr>
              <a:t> </a:t>
            </a:r>
            <a:r>
              <a:rPr sz="2400" b="1" dirty="0">
                <a:latin typeface="Times New Roman"/>
                <a:cs typeface="Times New Roman"/>
              </a:rPr>
              <a:t>covalent</a:t>
            </a:r>
            <a:r>
              <a:rPr sz="2400" b="1" spc="-20" dirty="0">
                <a:latin typeface="Times New Roman"/>
                <a:cs typeface="Times New Roman"/>
              </a:rPr>
              <a:t> </a:t>
            </a:r>
            <a:r>
              <a:rPr sz="2400" b="1" spc="-5" dirty="0">
                <a:latin typeface="Times New Roman"/>
                <a:cs typeface="Times New Roman"/>
              </a:rPr>
              <a:t>Bonds.</a:t>
            </a:r>
            <a:r>
              <a:rPr sz="2400" b="1" dirty="0">
                <a:latin typeface="Times New Roman"/>
                <a:cs typeface="Times New Roman"/>
              </a:rPr>
              <a:t> </a:t>
            </a:r>
            <a:r>
              <a:rPr sz="2400" dirty="0">
                <a:latin typeface="Times New Roman"/>
                <a:cs typeface="Times New Roman"/>
              </a:rPr>
              <a:t>This</a:t>
            </a:r>
            <a:r>
              <a:rPr sz="2400" spc="-15" dirty="0">
                <a:latin typeface="Times New Roman"/>
                <a:cs typeface="Times New Roman"/>
              </a:rPr>
              <a:t> </a:t>
            </a:r>
            <a:r>
              <a:rPr sz="2400" spc="-10" dirty="0">
                <a:latin typeface="Times New Roman"/>
                <a:cs typeface="Times New Roman"/>
              </a:rPr>
              <a:t>effect</a:t>
            </a:r>
            <a:r>
              <a:rPr sz="2400" spc="-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spc="-5" dirty="0">
                <a:latin typeface="Times New Roman"/>
                <a:cs typeface="Times New Roman"/>
              </a:rPr>
              <a:t>Known</a:t>
            </a:r>
            <a:r>
              <a:rPr sz="2400" spc="5" dirty="0">
                <a:latin typeface="Times New Roman"/>
                <a:cs typeface="Times New Roman"/>
              </a:rPr>
              <a:t> </a:t>
            </a:r>
            <a:r>
              <a:rPr sz="2400" spc="-5" dirty="0">
                <a:latin typeface="Times New Roman"/>
                <a:cs typeface="Times New Roman"/>
              </a:rPr>
              <a:t>as</a:t>
            </a:r>
            <a:r>
              <a:rPr sz="2400" spc="10" dirty="0">
                <a:latin typeface="Times New Roman"/>
                <a:cs typeface="Times New Roman"/>
              </a:rPr>
              <a:t> </a:t>
            </a:r>
            <a:r>
              <a:rPr sz="2400" b="1" spc="-5" dirty="0">
                <a:latin typeface="Times New Roman"/>
                <a:cs typeface="Times New Roman"/>
              </a:rPr>
              <a:t>“Zener</a:t>
            </a:r>
            <a:r>
              <a:rPr sz="2400" b="1" spc="-25" dirty="0">
                <a:latin typeface="Times New Roman"/>
                <a:cs typeface="Times New Roman"/>
              </a:rPr>
              <a:t> </a:t>
            </a:r>
            <a:r>
              <a:rPr sz="2400" b="1" dirty="0">
                <a:latin typeface="Times New Roman"/>
                <a:cs typeface="Times New Roman"/>
              </a:rPr>
              <a:t>Effect”.</a:t>
            </a:r>
            <a:endParaRPr sz="2400">
              <a:latin typeface="Times New Roman"/>
              <a:cs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2534920" cy="635000"/>
          </a:xfrm>
          <a:prstGeom prst="rect">
            <a:avLst/>
          </a:prstGeom>
        </p:spPr>
        <p:txBody>
          <a:bodyPr vert="horz" wrap="square" lIns="0" tIns="12065" rIns="0" bIns="0" rtlCol="0">
            <a:spAutoFit/>
          </a:bodyPr>
          <a:lstStyle/>
          <a:p>
            <a:pPr marL="12700">
              <a:lnSpc>
                <a:spcPct val="100000"/>
              </a:lnSpc>
              <a:spcBef>
                <a:spcPts val="95"/>
              </a:spcBef>
            </a:pPr>
            <a:r>
              <a:rPr spc="-15" dirty="0"/>
              <a:t>Zener</a:t>
            </a:r>
            <a:r>
              <a:rPr spc="-75" dirty="0"/>
              <a:t> </a:t>
            </a:r>
            <a:r>
              <a:rPr spc="-10" dirty="0"/>
              <a:t>Diode</a:t>
            </a:r>
          </a:p>
        </p:txBody>
      </p:sp>
      <p:sp>
        <p:nvSpPr>
          <p:cNvPr id="3" name="object 3"/>
          <p:cNvSpPr txBox="1"/>
          <p:nvPr/>
        </p:nvSpPr>
        <p:spPr>
          <a:xfrm>
            <a:off x="535940" y="1004061"/>
            <a:ext cx="7996555" cy="5440045"/>
          </a:xfrm>
          <a:prstGeom prst="rect">
            <a:avLst/>
          </a:prstGeom>
        </p:spPr>
        <p:txBody>
          <a:bodyPr vert="horz" wrap="square" lIns="0" tIns="12700" rIns="0" bIns="0" rtlCol="0">
            <a:spAutoFit/>
          </a:bodyPr>
          <a:lstStyle/>
          <a:p>
            <a:pPr marL="355600" marR="162560" indent="-342900">
              <a:lnSpc>
                <a:spcPct val="100000"/>
              </a:lnSpc>
              <a:spcBef>
                <a:spcPts val="100"/>
              </a:spcBef>
              <a:buFont typeface="Arial MT"/>
              <a:buChar char="•"/>
              <a:tabLst>
                <a:tab pos="354965" algn="l"/>
                <a:tab pos="355600" algn="l"/>
              </a:tabLst>
            </a:pPr>
            <a:r>
              <a:rPr sz="2400" spc="-5" dirty="0">
                <a:latin typeface="Calibri"/>
                <a:cs typeface="Calibri"/>
              </a:rPr>
              <a:t>Zener </a:t>
            </a:r>
            <a:r>
              <a:rPr sz="2400" spc="-10" dirty="0">
                <a:latin typeface="Calibri"/>
                <a:cs typeface="Calibri"/>
              </a:rPr>
              <a:t>break down </a:t>
            </a:r>
            <a:r>
              <a:rPr sz="2400" spc="-10" dirty="0">
                <a:solidFill>
                  <a:srgbClr val="006FC0"/>
                </a:solidFill>
                <a:latin typeface="Calibri"/>
                <a:cs typeface="Calibri"/>
              </a:rPr>
              <a:t>occurs </a:t>
            </a:r>
            <a:r>
              <a:rPr sz="2400" dirty="0">
                <a:solidFill>
                  <a:srgbClr val="006FC0"/>
                </a:solidFill>
                <a:latin typeface="Calibri"/>
                <a:cs typeface="Calibri"/>
              </a:rPr>
              <a:t>in </a:t>
            </a:r>
            <a:r>
              <a:rPr sz="2400" spc="-5" dirty="0">
                <a:solidFill>
                  <a:srgbClr val="006FC0"/>
                </a:solidFill>
                <a:latin typeface="Calibri"/>
                <a:cs typeface="Calibri"/>
              </a:rPr>
              <a:t>junctions </a:t>
            </a:r>
            <a:r>
              <a:rPr sz="2400" dirty="0">
                <a:solidFill>
                  <a:srgbClr val="006FC0"/>
                </a:solidFill>
                <a:latin typeface="Calibri"/>
                <a:cs typeface="Calibri"/>
              </a:rPr>
              <a:t>which is </a:t>
            </a:r>
            <a:r>
              <a:rPr sz="2400" spc="-10" dirty="0">
                <a:solidFill>
                  <a:srgbClr val="006FC0"/>
                </a:solidFill>
                <a:latin typeface="Calibri"/>
                <a:cs typeface="Calibri"/>
              </a:rPr>
              <a:t>heavily doped </a:t>
            </a:r>
            <a:r>
              <a:rPr sz="2400" spc="-530" dirty="0">
                <a:solidFill>
                  <a:srgbClr val="006FC0"/>
                </a:solidFill>
                <a:latin typeface="Calibri"/>
                <a:cs typeface="Calibri"/>
              </a:rPr>
              <a:t> </a:t>
            </a:r>
            <a:r>
              <a:rPr sz="2400" dirty="0">
                <a:solidFill>
                  <a:srgbClr val="006FC0"/>
                </a:solidFill>
                <a:latin typeface="Calibri"/>
                <a:cs typeface="Calibri"/>
              </a:rPr>
              <a:t>and</a:t>
            </a:r>
            <a:r>
              <a:rPr sz="2400" spc="-10" dirty="0">
                <a:solidFill>
                  <a:srgbClr val="006FC0"/>
                </a:solidFill>
                <a:latin typeface="Calibri"/>
                <a:cs typeface="Calibri"/>
              </a:rPr>
              <a:t> </a:t>
            </a:r>
            <a:r>
              <a:rPr sz="2400" spc="-20" dirty="0">
                <a:solidFill>
                  <a:srgbClr val="006FC0"/>
                </a:solidFill>
                <a:latin typeface="Calibri"/>
                <a:cs typeface="Calibri"/>
              </a:rPr>
              <a:t>have</a:t>
            </a:r>
            <a:r>
              <a:rPr sz="2400" spc="5" dirty="0">
                <a:solidFill>
                  <a:srgbClr val="006FC0"/>
                </a:solidFill>
                <a:latin typeface="Calibri"/>
                <a:cs typeface="Calibri"/>
              </a:rPr>
              <a:t> </a:t>
            </a:r>
            <a:r>
              <a:rPr sz="2400" spc="-10" dirty="0">
                <a:solidFill>
                  <a:srgbClr val="006FC0"/>
                </a:solidFill>
                <a:latin typeface="Calibri"/>
                <a:cs typeface="Calibri"/>
              </a:rPr>
              <a:t>narrow</a:t>
            </a:r>
            <a:r>
              <a:rPr sz="2400" dirty="0">
                <a:solidFill>
                  <a:srgbClr val="006FC0"/>
                </a:solidFill>
                <a:latin typeface="Calibri"/>
                <a:cs typeface="Calibri"/>
              </a:rPr>
              <a:t> </a:t>
            </a:r>
            <a:r>
              <a:rPr sz="2400" spc="-5" dirty="0">
                <a:solidFill>
                  <a:srgbClr val="006FC0"/>
                </a:solidFill>
                <a:latin typeface="Calibri"/>
                <a:cs typeface="Calibri"/>
              </a:rPr>
              <a:t>depletion</a:t>
            </a:r>
            <a:r>
              <a:rPr sz="2400" spc="-10" dirty="0">
                <a:solidFill>
                  <a:srgbClr val="006FC0"/>
                </a:solidFill>
                <a:latin typeface="Calibri"/>
                <a:cs typeface="Calibri"/>
              </a:rPr>
              <a:t> </a:t>
            </a:r>
            <a:r>
              <a:rPr sz="2400" spc="-20" dirty="0">
                <a:solidFill>
                  <a:srgbClr val="006FC0"/>
                </a:solidFill>
                <a:latin typeface="Calibri"/>
                <a:cs typeface="Calibri"/>
              </a:rPr>
              <a:t>layers</a:t>
            </a:r>
            <a:r>
              <a:rPr sz="2400" spc="-20" dirty="0">
                <a:latin typeface="Calibri"/>
                <a:cs typeface="Calibri"/>
              </a:rPr>
              <a:t>.</a:t>
            </a:r>
            <a:endParaRPr sz="2400">
              <a:latin typeface="Calibri"/>
              <a:cs typeface="Calibri"/>
            </a:endParaRPr>
          </a:p>
          <a:p>
            <a:pPr marL="355600" indent="-342900">
              <a:lnSpc>
                <a:spcPct val="100000"/>
              </a:lnSpc>
              <a:spcBef>
                <a:spcPts val="575"/>
              </a:spcBef>
              <a:buFont typeface="Arial MT"/>
              <a:buChar char="•"/>
              <a:tabLst>
                <a:tab pos="354965" algn="l"/>
                <a:tab pos="355600" algn="l"/>
              </a:tabLst>
            </a:pPr>
            <a:r>
              <a:rPr sz="2400" spc="-5" dirty="0">
                <a:latin typeface="Calibri"/>
                <a:cs typeface="Calibri"/>
              </a:rPr>
              <a:t>The</a:t>
            </a:r>
            <a:r>
              <a:rPr sz="2400" spc="10" dirty="0">
                <a:latin typeface="Calibri"/>
                <a:cs typeface="Calibri"/>
              </a:rPr>
              <a:t> </a:t>
            </a:r>
            <a:r>
              <a:rPr sz="2400" spc="-5" dirty="0">
                <a:latin typeface="Calibri"/>
                <a:cs typeface="Calibri"/>
              </a:rPr>
              <a:t>field </a:t>
            </a:r>
            <a:r>
              <a:rPr sz="2400" dirty="0">
                <a:latin typeface="Calibri"/>
                <a:cs typeface="Calibri"/>
              </a:rPr>
              <a:t>is</a:t>
            </a:r>
            <a:r>
              <a:rPr sz="2400" spc="-5" dirty="0">
                <a:latin typeface="Calibri"/>
                <a:cs typeface="Calibri"/>
              </a:rPr>
              <a:t> </a:t>
            </a:r>
            <a:r>
              <a:rPr sz="2400" spc="-15" dirty="0">
                <a:latin typeface="Calibri"/>
                <a:cs typeface="Calibri"/>
              </a:rPr>
              <a:t>strong</a:t>
            </a:r>
            <a:r>
              <a:rPr sz="2400" spc="-20" dirty="0">
                <a:latin typeface="Calibri"/>
                <a:cs typeface="Calibri"/>
              </a:rPr>
              <a:t> </a:t>
            </a:r>
            <a:r>
              <a:rPr sz="2400" spc="-5" dirty="0">
                <a:latin typeface="Calibri"/>
                <a:cs typeface="Calibri"/>
              </a:rPr>
              <a:t>enough</a:t>
            </a:r>
            <a:r>
              <a:rPr sz="2400" dirty="0">
                <a:latin typeface="Calibri"/>
                <a:cs typeface="Calibri"/>
              </a:rPr>
              <a:t> </a:t>
            </a:r>
            <a:r>
              <a:rPr sz="2400" spc="-15" dirty="0">
                <a:latin typeface="Calibri"/>
                <a:cs typeface="Calibri"/>
              </a:rPr>
              <a:t>to </a:t>
            </a:r>
            <a:r>
              <a:rPr sz="2400" spc="-10" dirty="0">
                <a:latin typeface="Calibri"/>
                <a:cs typeface="Calibri"/>
              </a:rPr>
              <a:t>rupture</a:t>
            </a:r>
            <a:r>
              <a:rPr sz="2400" spc="5" dirty="0">
                <a:latin typeface="Calibri"/>
                <a:cs typeface="Calibri"/>
              </a:rPr>
              <a:t> </a:t>
            </a:r>
            <a:r>
              <a:rPr sz="2400" dirty="0">
                <a:latin typeface="Calibri"/>
                <a:cs typeface="Calibri"/>
              </a:rPr>
              <a:t>the </a:t>
            </a:r>
            <a:r>
              <a:rPr sz="2400" spc="-15" dirty="0">
                <a:latin typeface="Calibri"/>
                <a:cs typeface="Calibri"/>
              </a:rPr>
              <a:t>covalent</a:t>
            </a:r>
            <a:r>
              <a:rPr sz="2400" spc="5" dirty="0">
                <a:latin typeface="Calibri"/>
                <a:cs typeface="Calibri"/>
              </a:rPr>
              <a:t> </a:t>
            </a:r>
            <a:r>
              <a:rPr sz="2400" spc="-10" dirty="0">
                <a:latin typeface="Calibri"/>
                <a:cs typeface="Calibri"/>
              </a:rPr>
              <a:t>bonds</a:t>
            </a:r>
            <a:endParaRPr sz="2400">
              <a:latin typeface="Calibri"/>
              <a:cs typeface="Calibri"/>
            </a:endParaRPr>
          </a:p>
          <a:p>
            <a:pPr marL="355600">
              <a:lnSpc>
                <a:spcPct val="100000"/>
              </a:lnSpc>
              <a:spcBef>
                <a:spcPts val="5"/>
              </a:spcBef>
            </a:pPr>
            <a:r>
              <a:rPr sz="2400" spc="-5" dirty="0">
                <a:latin typeface="Calibri"/>
                <a:cs typeface="Calibri"/>
              </a:rPr>
              <a:t>causing</a:t>
            </a:r>
            <a:r>
              <a:rPr sz="2400" spc="-10" dirty="0">
                <a:latin typeface="Calibri"/>
                <a:cs typeface="Calibri"/>
              </a:rPr>
              <a:t> new</a:t>
            </a:r>
            <a:r>
              <a:rPr sz="2400" spc="-5" dirty="0">
                <a:latin typeface="Calibri"/>
                <a:cs typeface="Calibri"/>
              </a:rPr>
              <a:t> electron</a:t>
            </a:r>
            <a:r>
              <a:rPr sz="2400" spc="-15" dirty="0">
                <a:latin typeface="Calibri"/>
                <a:cs typeface="Calibri"/>
              </a:rPr>
              <a:t> </a:t>
            </a:r>
            <a:r>
              <a:rPr sz="2400" spc="-5" dirty="0">
                <a:latin typeface="Calibri"/>
                <a:cs typeface="Calibri"/>
              </a:rPr>
              <a:t>hole</a:t>
            </a:r>
            <a:r>
              <a:rPr sz="2400" dirty="0">
                <a:latin typeface="Calibri"/>
                <a:cs typeface="Calibri"/>
              </a:rPr>
              <a:t> </a:t>
            </a:r>
            <a:r>
              <a:rPr sz="2400" spc="-10" dirty="0">
                <a:latin typeface="Calibri"/>
                <a:cs typeface="Calibri"/>
              </a:rPr>
              <a:t>pairs</a:t>
            </a:r>
            <a:r>
              <a:rPr sz="2400" spc="-15" dirty="0">
                <a:latin typeface="Calibri"/>
                <a:cs typeface="Calibri"/>
              </a:rPr>
              <a:t> to</a:t>
            </a:r>
            <a:r>
              <a:rPr sz="2400" spc="-10" dirty="0">
                <a:latin typeface="Calibri"/>
                <a:cs typeface="Calibri"/>
              </a:rPr>
              <a:t> </a:t>
            </a:r>
            <a:r>
              <a:rPr sz="2400" spc="-15" dirty="0">
                <a:latin typeface="Calibri"/>
                <a:cs typeface="Calibri"/>
              </a:rPr>
              <a:t>generate.</a:t>
            </a:r>
            <a:endParaRPr sz="2400">
              <a:latin typeface="Calibri"/>
              <a:cs typeface="Calibri"/>
            </a:endParaRPr>
          </a:p>
          <a:p>
            <a:pPr marL="355600" indent="-342900">
              <a:lnSpc>
                <a:spcPct val="100000"/>
              </a:lnSpc>
              <a:spcBef>
                <a:spcPts val="575"/>
              </a:spcBef>
              <a:buFont typeface="Arial MT"/>
              <a:buChar char="•"/>
              <a:tabLst>
                <a:tab pos="354965" algn="l"/>
                <a:tab pos="355600" algn="l"/>
              </a:tabLst>
            </a:pPr>
            <a:r>
              <a:rPr sz="2400" spc="-5" dirty="0">
                <a:solidFill>
                  <a:srgbClr val="006FC0"/>
                </a:solidFill>
                <a:latin typeface="Calibri"/>
                <a:cs typeface="Calibri"/>
              </a:rPr>
              <a:t>Zener</a:t>
            </a:r>
            <a:r>
              <a:rPr sz="2400" spc="-20" dirty="0">
                <a:solidFill>
                  <a:srgbClr val="006FC0"/>
                </a:solidFill>
                <a:latin typeface="Calibri"/>
                <a:cs typeface="Calibri"/>
              </a:rPr>
              <a:t> </a:t>
            </a:r>
            <a:r>
              <a:rPr sz="2400" spc="-10" dirty="0">
                <a:solidFill>
                  <a:srgbClr val="006FC0"/>
                </a:solidFill>
                <a:latin typeface="Calibri"/>
                <a:cs typeface="Calibri"/>
              </a:rPr>
              <a:t>break</a:t>
            </a:r>
            <a:r>
              <a:rPr sz="2400" spc="-5" dirty="0">
                <a:solidFill>
                  <a:srgbClr val="006FC0"/>
                </a:solidFill>
                <a:latin typeface="Calibri"/>
                <a:cs typeface="Calibri"/>
              </a:rPr>
              <a:t> </a:t>
            </a:r>
            <a:r>
              <a:rPr sz="2400" spc="-10" dirty="0">
                <a:solidFill>
                  <a:srgbClr val="006FC0"/>
                </a:solidFill>
                <a:latin typeface="Calibri"/>
                <a:cs typeface="Calibri"/>
              </a:rPr>
              <a:t>down</a:t>
            </a:r>
            <a:r>
              <a:rPr sz="2400" spc="-5" dirty="0">
                <a:solidFill>
                  <a:srgbClr val="006FC0"/>
                </a:solidFill>
                <a:latin typeface="Calibri"/>
                <a:cs typeface="Calibri"/>
              </a:rPr>
              <a:t> </a:t>
            </a:r>
            <a:r>
              <a:rPr sz="2400" spc="-10" dirty="0">
                <a:solidFill>
                  <a:srgbClr val="006FC0"/>
                </a:solidFill>
                <a:latin typeface="Calibri"/>
                <a:cs typeface="Calibri"/>
              </a:rPr>
              <a:t>occurs</a:t>
            </a:r>
            <a:r>
              <a:rPr sz="2400" spc="-20" dirty="0">
                <a:solidFill>
                  <a:srgbClr val="006FC0"/>
                </a:solidFill>
                <a:latin typeface="Calibri"/>
                <a:cs typeface="Calibri"/>
              </a:rPr>
              <a:t> </a:t>
            </a:r>
            <a:r>
              <a:rPr sz="2400" spc="-15" dirty="0">
                <a:solidFill>
                  <a:srgbClr val="006FC0"/>
                </a:solidFill>
                <a:latin typeface="Calibri"/>
                <a:cs typeface="Calibri"/>
              </a:rPr>
              <a:t>at </a:t>
            </a:r>
            <a:r>
              <a:rPr sz="2400" b="1" dirty="0">
                <a:solidFill>
                  <a:srgbClr val="006FC0"/>
                </a:solidFill>
                <a:latin typeface="Calibri"/>
                <a:cs typeface="Calibri"/>
              </a:rPr>
              <a:t>low</a:t>
            </a:r>
            <a:r>
              <a:rPr sz="2400" b="1" spc="-20" dirty="0">
                <a:solidFill>
                  <a:srgbClr val="006FC0"/>
                </a:solidFill>
                <a:latin typeface="Calibri"/>
                <a:cs typeface="Calibri"/>
              </a:rPr>
              <a:t> </a:t>
            </a:r>
            <a:r>
              <a:rPr sz="2400" b="1" spc="-15" dirty="0">
                <a:solidFill>
                  <a:srgbClr val="006FC0"/>
                </a:solidFill>
                <a:latin typeface="Calibri"/>
                <a:cs typeface="Calibri"/>
              </a:rPr>
              <a:t>reverse </a:t>
            </a:r>
            <a:r>
              <a:rPr sz="2400" b="1" spc="-10" dirty="0">
                <a:solidFill>
                  <a:srgbClr val="006FC0"/>
                </a:solidFill>
                <a:latin typeface="Calibri"/>
                <a:cs typeface="Calibri"/>
              </a:rPr>
              <a:t>voltages</a:t>
            </a:r>
            <a:r>
              <a:rPr sz="2400" b="1" spc="-5" dirty="0">
                <a:solidFill>
                  <a:srgbClr val="006FC0"/>
                </a:solidFill>
                <a:latin typeface="Calibri"/>
                <a:cs typeface="Calibri"/>
              </a:rPr>
              <a:t> </a:t>
            </a:r>
            <a:r>
              <a:rPr sz="2400" b="1" spc="-30" dirty="0">
                <a:solidFill>
                  <a:srgbClr val="006FC0"/>
                </a:solidFill>
                <a:latin typeface="Calibri"/>
                <a:cs typeface="Calibri"/>
              </a:rPr>
              <a:t>only</a:t>
            </a:r>
            <a:r>
              <a:rPr sz="2400" b="1" spc="-30" dirty="0">
                <a:latin typeface="Calibri"/>
                <a:cs typeface="Calibri"/>
              </a:rPr>
              <a:t>.</a:t>
            </a:r>
            <a:endParaRPr sz="2400">
              <a:latin typeface="Calibri"/>
              <a:cs typeface="Calibri"/>
            </a:endParaRPr>
          </a:p>
          <a:p>
            <a:pPr marL="355600" marR="62230" indent="-342900">
              <a:lnSpc>
                <a:spcPct val="100000"/>
              </a:lnSpc>
              <a:spcBef>
                <a:spcPts val="575"/>
              </a:spcBef>
              <a:buFont typeface="Arial MT"/>
              <a:buChar char="•"/>
              <a:tabLst>
                <a:tab pos="354965" algn="l"/>
                <a:tab pos="355600" algn="l"/>
              </a:tabLst>
            </a:pPr>
            <a:r>
              <a:rPr sz="2400" dirty="0">
                <a:latin typeface="Calibri"/>
                <a:cs typeface="Calibri"/>
              </a:rPr>
              <a:t>When </a:t>
            </a:r>
            <a:r>
              <a:rPr sz="2400" spc="-15" dirty="0">
                <a:latin typeface="Calibri"/>
                <a:cs typeface="Calibri"/>
              </a:rPr>
              <a:t>reverse voltage </a:t>
            </a:r>
            <a:r>
              <a:rPr sz="2400" spc="-10" dirty="0">
                <a:latin typeface="Calibri"/>
                <a:cs typeface="Calibri"/>
              </a:rPr>
              <a:t>across </a:t>
            </a:r>
            <a:r>
              <a:rPr sz="2400" dirty="0">
                <a:latin typeface="Calibri"/>
                <a:cs typeface="Calibri"/>
              </a:rPr>
              <a:t>a </a:t>
            </a:r>
            <a:r>
              <a:rPr sz="2400" spc="-10" dirty="0">
                <a:latin typeface="Calibri"/>
                <a:cs typeface="Calibri"/>
              </a:rPr>
              <a:t>zener </a:t>
            </a:r>
            <a:r>
              <a:rPr sz="2400" spc="-5" dirty="0">
                <a:latin typeface="Calibri"/>
                <a:cs typeface="Calibri"/>
              </a:rPr>
              <a:t>diode </a:t>
            </a:r>
            <a:r>
              <a:rPr sz="2400" spc="-15" dirty="0">
                <a:latin typeface="Calibri"/>
                <a:cs typeface="Calibri"/>
              </a:rPr>
              <a:t>exceeds </a:t>
            </a:r>
            <a:r>
              <a:rPr sz="2400" dirty="0">
                <a:latin typeface="Calibri"/>
                <a:cs typeface="Calibri"/>
              </a:rPr>
              <a:t>the </a:t>
            </a:r>
            <a:r>
              <a:rPr sz="2400" spc="-10" dirty="0">
                <a:latin typeface="Calibri"/>
                <a:cs typeface="Calibri"/>
              </a:rPr>
              <a:t>zener </a:t>
            </a:r>
            <a:r>
              <a:rPr sz="2400" spc="-530" dirty="0">
                <a:latin typeface="Calibri"/>
                <a:cs typeface="Calibri"/>
              </a:rPr>
              <a:t> </a:t>
            </a:r>
            <a:r>
              <a:rPr sz="2400" spc="-10" dirty="0">
                <a:latin typeface="Calibri"/>
                <a:cs typeface="Calibri"/>
              </a:rPr>
              <a:t>break</a:t>
            </a:r>
            <a:r>
              <a:rPr sz="2400" dirty="0">
                <a:latin typeface="Calibri"/>
                <a:cs typeface="Calibri"/>
              </a:rPr>
              <a:t> </a:t>
            </a:r>
            <a:r>
              <a:rPr sz="2400" spc="-5" dirty="0">
                <a:latin typeface="Calibri"/>
                <a:cs typeface="Calibri"/>
              </a:rPr>
              <a:t>down</a:t>
            </a:r>
            <a:r>
              <a:rPr sz="2400" dirty="0">
                <a:latin typeface="Calibri"/>
                <a:cs typeface="Calibri"/>
              </a:rPr>
              <a:t> </a:t>
            </a:r>
            <a:r>
              <a:rPr sz="2400" spc="-15" dirty="0">
                <a:latin typeface="Calibri"/>
                <a:cs typeface="Calibri"/>
              </a:rPr>
              <a:t>voltage,</a:t>
            </a:r>
            <a:r>
              <a:rPr sz="2400" spc="5" dirty="0">
                <a:latin typeface="Calibri"/>
                <a:cs typeface="Calibri"/>
              </a:rPr>
              <a:t> </a:t>
            </a:r>
            <a:r>
              <a:rPr sz="2400" spc="-10" dirty="0">
                <a:latin typeface="Calibri"/>
                <a:cs typeface="Calibri"/>
              </a:rPr>
              <a:t>current </a:t>
            </a:r>
            <a:r>
              <a:rPr sz="2400" spc="-5" dirty="0">
                <a:latin typeface="Calibri"/>
                <a:cs typeface="Calibri"/>
              </a:rPr>
              <a:t>increases</a:t>
            </a:r>
            <a:r>
              <a:rPr sz="2400" spc="-10" dirty="0">
                <a:latin typeface="Calibri"/>
                <a:cs typeface="Calibri"/>
              </a:rPr>
              <a:t> </a:t>
            </a:r>
            <a:r>
              <a:rPr sz="2400" spc="-5" dirty="0">
                <a:latin typeface="Calibri"/>
                <a:cs typeface="Calibri"/>
              </a:rPr>
              <a:t>very</a:t>
            </a:r>
            <a:r>
              <a:rPr sz="2400" dirty="0">
                <a:latin typeface="Calibri"/>
                <a:cs typeface="Calibri"/>
              </a:rPr>
              <a:t> </a:t>
            </a:r>
            <a:r>
              <a:rPr sz="2400" spc="-20" dirty="0">
                <a:latin typeface="Calibri"/>
                <a:cs typeface="Calibri"/>
              </a:rPr>
              <a:t>sharply.</a:t>
            </a:r>
            <a:endParaRPr sz="2400">
              <a:latin typeface="Calibri"/>
              <a:cs typeface="Calibri"/>
            </a:endParaRPr>
          </a:p>
          <a:p>
            <a:pPr marL="355600" marR="5080" indent="-342900">
              <a:lnSpc>
                <a:spcPct val="100000"/>
              </a:lnSpc>
              <a:spcBef>
                <a:spcPts val="580"/>
              </a:spcBef>
              <a:buFont typeface="Arial MT"/>
              <a:buChar char="•"/>
              <a:tabLst>
                <a:tab pos="354965" algn="l"/>
                <a:tab pos="355600" algn="l"/>
              </a:tabLst>
            </a:pPr>
            <a:r>
              <a:rPr sz="2400" spc="-10" dirty="0">
                <a:solidFill>
                  <a:srgbClr val="006FC0"/>
                </a:solidFill>
                <a:latin typeface="Calibri"/>
                <a:cs typeface="Calibri"/>
              </a:rPr>
              <a:t>Current </a:t>
            </a:r>
            <a:r>
              <a:rPr sz="2400" spc="-5" dirty="0">
                <a:solidFill>
                  <a:srgbClr val="006FC0"/>
                </a:solidFill>
                <a:latin typeface="Calibri"/>
                <a:cs typeface="Calibri"/>
              </a:rPr>
              <a:t>increases very sharply </a:t>
            </a:r>
            <a:r>
              <a:rPr sz="2400" dirty="0">
                <a:latin typeface="Calibri"/>
                <a:cs typeface="Calibri"/>
              </a:rPr>
              <a:t>and </a:t>
            </a:r>
            <a:r>
              <a:rPr sz="2400" spc="-15" dirty="0">
                <a:solidFill>
                  <a:srgbClr val="006FC0"/>
                </a:solidFill>
                <a:latin typeface="Calibri"/>
                <a:cs typeface="Calibri"/>
              </a:rPr>
              <a:t>voltage </a:t>
            </a:r>
            <a:r>
              <a:rPr sz="2400" spc="-10" dirty="0">
                <a:solidFill>
                  <a:srgbClr val="006FC0"/>
                </a:solidFill>
                <a:latin typeface="Calibri"/>
                <a:cs typeface="Calibri"/>
              </a:rPr>
              <a:t>across </a:t>
            </a:r>
            <a:r>
              <a:rPr sz="2400" spc="-5" dirty="0">
                <a:solidFill>
                  <a:srgbClr val="006FC0"/>
                </a:solidFill>
                <a:latin typeface="Calibri"/>
                <a:cs typeface="Calibri"/>
              </a:rPr>
              <a:t>Zener diode </a:t>
            </a:r>
            <a:r>
              <a:rPr sz="2400" spc="-530" dirty="0">
                <a:solidFill>
                  <a:srgbClr val="006FC0"/>
                </a:solidFill>
                <a:latin typeface="Calibri"/>
                <a:cs typeface="Calibri"/>
              </a:rPr>
              <a:t> </a:t>
            </a:r>
            <a:r>
              <a:rPr sz="2400" dirty="0">
                <a:solidFill>
                  <a:srgbClr val="006FC0"/>
                </a:solidFill>
                <a:latin typeface="Calibri"/>
                <a:cs typeface="Calibri"/>
              </a:rPr>
              <a:t>is</a:t>
            </a:r>
            <a:r>
              <a:rPr sz="2400" spc="-5" dirty="0">
                <a:solidFill>
                  <a:srgbClr val="006FC0"/>
                </a:solidFill>
                <a:latin typeface="Calibri"/>
                <a:cs typeface="Calibri"/>
              </a:rPr>
              <a:t> </a:t>
            </a:r>
            <a:r>
              <a:rPr sz="2400" spc="-15" dirty="0">
                <a:solidFill>
                  <a:srgbClr val="006FC0"/>
                </a:solidFill>
                <a:latin typeface="Calibri"/>
                <a:cs typeface="Calibri"/>
              </a:rPr>
              <a:t>constant</a:t>
            </a:r>
            <a:r>
              <a:rPr sz="2400" spc="-15" dirty="0">
                <a:latin typeface="Calibri"/>
                <a:cs typeface="Calibri"/>
              </a:rPr>
              <a:t>.</a:t>
            </a:r>
            <a:endParaRPr sz="2400">
              <a:latin typeface="Calibri"/>
              <a:cs typeface="Calibri"/>
            </a:endParaRPr>
          </a:p>
          <a:p>
            <a:pPr marL="355600" indent="-342900">
              <a:lnSpc>
                <a:spcPct val="100000"/>
              </a:lnSpc>
              <a:spcBef>
                <a:spcPts val="575"/>
              </a:spcBef>
              <a:buFont typeface="Arial MT"/>
              <a:buChar char="•"/>
              <a:tabLst>
                <a:tab pos="354965" algn="l"/>
                <a:tab pos="355600" algn="l"/>
              </a:tabLst>
            </a:pPr>
            <a:r>
              <a:rPr sz="2400" spc="-5" dirty="0">
                <a:latin typeface="Calibri"/>
                <a:cs typeface="Calibri"/>
              </a:rPr>
              <a:t>This</a:t>
            </a:r>
            <a:r>
              <a:rPr sz="2400" dirty="0">
                <a:latin typeface="Calibri"/>
                <a:cs typeface="Calibri"/>
              </a:rPr>
              <a:t> </a:t>
            </a:r>
            <a:r>
              <a:rPr sz="2400" spc="-15" dirty="0">
                <a:latin typeface="Calibri"/>
                <a:cs typeface="Calibri"/>
              </a:rPr>
              <a:t>feature</a:t>
            </a:r>
            <a:r>
              <a:rPr sz="2400" spc="-5"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utilized </a:t>
            </a:r>
            <a:r>
              <a:rPr sz="2400" dirty="0">
                <a:latin typeface="Calibri"/>
                <a:cs typeface="Calibri"/>
              </a:rPr>
              <a:t>in</a:t>
            </a:r>
            <a:r>
              <a:rPr sz="2400" spc="-60" dirty="0">
                <a:latin typeface="Calibri"/>
                <a:cs typeface="Calibri"/>
              </a:rPr>
              <a:t> </a:t>
            </a:r>
            <a:r>
              <a:rPr sz="2400" b="1" spc="-25" dirty="0">
                <a:latin typeface="Calibri"/>
                <a:cs typeface="Calibri"/>
              </a:rPr>
              <a:t>Voltage</a:t>
            </a:r>
            <a:r>
              <a:rPr sz="2400" b="1" spc="-10" dirty="0">
                <a:latin typeface="Calibri"/>
                <a:cs typeface="Calibri"/>
              </a:rPr>
              <a:t> regulators</a:t>
            </a:r>
            <a:r>
              <a:rPr sz="2400" spc="-10" dirty="0">
                <a:latin typeface="Calibri"/>
                <a:cs typeface="Calibri"/>
              </a:rPr>
              <a:t>.</a:t>
            </a:r>
            <a:endParaRPr sz="2400">
              <a:latin typeface="Calibri"/>
              <a:cs typeface="Calibri"/>
            </a:endParaRPr>
          </a:p>
          <a:p>
            <a:pPr marL="355600" indent="-342900">
              <a:lnSpc>
                <a:spcPct val="100000"/>
              </a:lnSpc>
              <a:spcBef>
                <a:spcPts val="645"/>
              </a:spcBef>
              <a:buFont typeface="Arial MT"/>
              <a:buChar char="•"/>
              <a:tabLst>
                <a:tab pos="354965" algn="l"/>
                <a:tab pos="355600" algn="l"/>
              </a:tabLst>
            </a:pPr>
            <a:r>
              <a:rPr sz="2800" b="1" spc="-5" dirty="0">
                <a:latin typeface="Calibri"/>
                <a:cs typeface="Calibri"/>
              </a:rPr>
              <a:t>Applications</a:t>
            </a:r>
            <a:endParaRPr sz="2800">
              <a:latin typeface="Calibri"/>
              <a:cs typeface="Calibri"/>
            </a:endParaRPr>
          </a:p>
          <a:p>
            <a:pPr marL="756285" lvl="1" indent="-287020">
              <a:lnSpc>
                <a:spcPct val="100000"/>
              </a:lnSpc>
              <a:spcBef>
                <a:spcPts val="605"/>
              </a:spcBef>
              <a:buFont typeface="Arial MT"/>
              <a:buChar char="–"/>
              <a:tabLst>
                <a:tab pos="756920" algn="l"/>
              </a:tabLst>
            </a:pPr>
            <a:r>
              <a:rPr sz="2400" spc="-25" dirty="0">
                <a:latin typeface="Calibri"/>
                <a:cs typeface="Calibri"/>
              </a:rPr>
              <a:t>Voltage</a:t>
            </a:r>
            <a:r>
              <a:rPr sz="2400" spc="-35" dirty="0">
                <a:latin typeface="Calibri"/>
                <a:cs typeface="Calibri"/>
              </a:rPr>
              <a:t> </a:t>
            </a:r>
            <a:r>
              <a:rPr sz="2400" spc="-15" dirty="0">
                <a:latin typeface="Calibri"/>
                <a:cs typeface="Calibri"/>
              </a:rPr>
              <a:t>stabilizers.</a:t>
            </a:r>
            <a:endParaRPr sz="2400">
              <a:latin typeface="Calibri"/>
              <a:cs typeface="Calibri"/>
            </a:endParaRPr>
          </a:p>
          <a:p>
            <a:pPr marL="756285" lvl="1" indent="-287020">
              <a:lnSpc>
                <a:spcPct val="100000"/>
              </a:lnSpc>
              <a:spcBef>
                <a:spcPts val="575"/>
              </a:spcBef>
              <a:buFont typeface="Arial MT"/>
              <a:buChar char="–"/>
              <a:tabLst>
                <a:tab pos="756920" algn="l"/>
              </a:tabLst>
            </a:pPr>
            <a:r>
              <a:rPr sz="2400" spc="-15" dirty="0">
                <a:latin typeface="Calibri"/>
                <a:cs typeface="Calibri"/>
              </a:rPr>
              <a:t>Peak</a:t>
            </a:r>
            <a:r>
              <a:rPr sz="2400" spc="-50" dirty="0">
                <a:latin typeface="Calibri"/>
                <a:cs typeface="Calibri"/>
              </a:rPr>
              <a:t> </a:t>
            </a:r>
            <a:r>
              <a:rPr sz="2400" spc="-5" dirty="0">
                <a:latin typeface="Calibri"/>
                <a:cs typeface="Calibri"/>
              </a:rPr>
              <a:t>clippers.</a:t>
            </a:r>
            <a:endParaRPr sz="2400">
              <a:latin typeface="Calibri"/>
              <a:cs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979284" cy="635000"/>
          </a:xfrm>
          <a:prstGeom prst="rect">
            <a:avLst/>
          </a:prstGeom>
        </p:spPr>
        <p:txBody>
          <a:bodyPr vert="horz" wrap="square" lIns="0" tIns="12065" rIns="0" bIns="0" rtlCol="0">
            <a:spAutoFit/>
          </a:bodyPr>
          <a:lstStyle/>
          <a:p>
            <a:pPr marL="12700">
              <a:lnSpc>
                <a:spcPct val="100000"/>
              </a:lnSpc>
              <a:spcBef>
                <a:spcPts val="95"/>
              </a:spcBef>
            </a:pPr>
            <a:r>
              <a:rPr spc="-5" dirty="0"/>
              <a:t>V–I</a:t>
            </a:r>
            <a:r>
              <a:rPr spc="-20" dirty="0"/>
              <a:t> </a:t>
            </a:r>
            <a:r>
              <a:rPr spc="-15" dirty="0"/>
              <a:t>Characteristics</a:t>
            </a:r>
            <a:r>
              <a:rPr spc="-30" dirty="0"/>
              <a:t> </a:t>
            </a:r>
            <a:r>
              <a:rPr spc="-5" dirty="0"/>
              <a:t>of</a:t>
            </a:r>
            <a:r>
              <a:rPr spc="10" dirty="0"/>
              <a:t> </a:t>
            </a:r>
            <a:r>
              <a:rPr spc="-15" dirty="0"/>
              <a:t>Zener</a:t>
            </a:r>
            <a:r>
              <a:rPr spc="-25" dirty="0"/>
              <a:t> </a:t>
            </a:r>
            <a:r>
              <a:rPr spc="-10" dirty="0"/>
              <a:t>Diode</a:t>
            </a:r>
          </a:p>
        </p:txBody>
      </p:sp>
      <p:sp>
        <p:nvSpPr>
          <p:cNvPr id="3" name="object 3"/>
          <p:cNvSpPr txBox="1"/>
          <p:nvPr/>
        </p:nvSpPr>
        <p:spPr>
          <a:xfrm>
            <a:off x="4486275" y="854709"/>
            <a:ext cx="4544695" cy="5208905"/>
          </a:xfrm>
          <a:prstGeom prst="rect">
            <a:avLst/>
          </a:prstGeom>
        </p:spPr>
        <p:txBody>
          <a:bodyPr vert="horz" wrap="square" lIns="0" tIns="13335" rIns="0" bIns="0" rtlCol="0">
            <a:spAutoFit/>
          </a:bodyPr>
          <a:lstStyle/>
          <a:p>
            <a:pPr marL="444500" marR="353695" indent="-342900">
              <a:lnSpc>
                <a:spcPct val="100000"/>
              </a:lnSpc>
              <a:spcBef>
                <a:spcPts val="105"/>
              </a:spcBef>
              <a:buFont typeface="Arial MT"/>
              <a:buChar char="•"/>
              <a:tabLst>
                <a:tab pos="443865" algn="l"/>
                <a:tab pos="444500" algn="l"/>
              </a:tabLst>
            </a:pPr>
            <a:r>
              <a:rPr sz="2000" spc="-10" dirty="0">
                <a:latin typeface="Calibri"/>
                <a:cs typeface="Calibri"/>
              </a:rPr>
              <a:t>Current</a:t>
            </a:r>
            <a:r>
              <a:rPr sz="2000" spc="-5" dirty="0">
                <a:latin typeface="Calibri"/>
                <a:cs typeface="Calibri"/>
              </a:rPr>
              <a:t> during</a:t>
            </a:r>
            <a:r>
              <a:rPr sz="2000" spc="-20" dirty="0">
                <a:latin typeface="Calibri"/>
                <a:cs typeface="Calibri"/>
              </a:rPr>
              <a:t> reverse</a:t>
            </a:r>
            <a:r>
              <a:rPr sz="2000" spc="20" dirty="0">
                <a:latin typeface="Calibri"/>
                <a:cs typeface="Calibri"/>
              </a:rPr>
              <a:t> </a:t>
            </a:r>
            <a:r>
              <a:rPr sz="2000" spc="-5" dirty="0">
                <a:latin typeface="Calibri"/>
                <a:cs typeface="Calibri"/>
              </a:rPr>
              <a:t>bias is</a:t>
            </a:r>
            <a:r>
              <a:rPr sz="2000" spc="10" dirty="0">
                <a:latin typeface="Calibri"/>
                <a:cs typeface="Calibri"/>
              </a:rPr>
              <a:t> </a:t>
            </a:r>
            <a:r>
              <a:rPr sz="2000" dirty="0">
                <a:latin typeface="Calibri"/>
                <a:cs typeface="Calibri"/>
              </a:rPr>
              <a:t>due</a:t>
            </a:r>
            <a:r>
              <a:rPr sz="2000" spc="-10" dirty="0">
                <a:latin typeface="Calibri"/>
                <a:cs typeface="Calibri"/>
              </a:rPr>
              <a:t> </a:t>
            </a:r>
            <a:r>
              <a:rPr sz="2000" spc="-15" dirty="0">
                <a:latin typeface="Calibri"/>
                <a:cs typeface="Calibri"/>
              </a:rPr>
              <a:t>to </a:t>
            </a:r>
            <a:r>
              <a:rPr sz="2000" spc="-434" dirty="0">
                <a:latin typeface="Calibri"/>
                <a:cs typeface="Calibri"/>
              </a:rPr>
              <a:t> </a:t>
            </a:r>
            <a:r>
              <a:rPr sz="2000" spc="-5" dirty="0">
                <a:latin typeface="Calibri"/>
                <a:cs typeface="Calibri"/>
              </a:rPr>
              <a:t>minority</a:t>
            </a:r>
            <a:r>
              <a:rPr sz="2000" spc="-15" dirty="0">
                <a:latin typeface="Calibri"/>
                <a:cs typeface="Calibri"/>
              </a:rPr>
              <a:t> </a:t>
            </a:r>
            <a:r>
              <a:rPr sz="2000" spc="-5" dirty="0">
                <a:latin typeface="Calibri"/>
                <a:cs typeface="Calibri"/>
              </a:rPr>
              <a:t>charge</a:t>
            </a:r>
            <a:r>
              <a:rPr sz="2000" spc="-10" dirty="0">
                <a:latin typeface="Calibri"/>
                <a:cs typeface="Calibri"/>
              </a:rPr>
              <a:t> carriers.</a:t>
            </a:r>
            <a:endParaRPr sz="2000">
              <a:latin typeface="Calibri"/>
              <a:cs typeface="Calibri"/>
            </a:endParaRPr>
          </a:p>
          <a:p>
            <a:pPr marL="444500" marR="109220" indent="-342900">
              <a:lnSpc>
                <a:spcPct val="100000"/>
              </a:lnSpc>
              <a:spcBef>
                <a:spcPts val="480"/>
              </a:spcBef>
              <a:buFont typeface="Arial MT"/>
              <a:buChar char="•"/>
              <a:tabLst>
                <a:tab pos="443865" algn="l"/>
                <a:tab pos="444500" algn="l"/>
              </a:tabLst>
            </a:pPr>
            <a:r>
              <a:rPr sz="2000" dirty="0">
                <a:latin typeface="Calibri"/>
                <a:cs typeface="Calibri"/>
              </a:rPr>
              <a:t>As</a:t>
            </a:r>
            <a:r>
              <a:rPr sz="2000" spc="-5" dirty="0">
                <a:latin typeface="Calibri"/>
                <a:cs typeface="Calibri"/>
              </a:rPr>
              <a:t> </a:t>
            </a:r>
            <a:r>
              <a:rPr sz="2000" dirty="0">
                <a:latin typeface="Calibri"/>
                <a:cs typeface="Calibri"/>
              </a:rPr>
              <a:t>the </a:t>
            </a:r>
            <a:r>
              <a:rPr sz="2000" spc="-20" dirty="0">
                <a:latin typeface="Calibri"/>
                <a:cs typeface="Calibri"/>
              </a:rPr>
              <a:t>reverse</a:t>
            </a:r>
            <a:r>
              <a:rPr sz="2000" spc="15" dirty="0">
                <a:latin typeface="Calibri"/>
                <a:cs typeface="Calibri"/>
              </a:rPr>
              <a:t> </a:t>
            </a:r>
            <a:r>
              <a:rPr sz="2000" spc="-10" dirty="0">
                <a:latin typeface="Calibri"/>
                <a:cs typeface="Calibri"/>
              </a:rPr>
              <a:t>voltage </a:t>
            </a:r>
            <a:r>
              <a:rPr sz="2000" dirty="0">
                <a:latin typeface="Calibri"/>
                <a:cs typeface="Calibri"/>
              </a:rPr>
              <a:t>is </a:t>
            </a:r>
            <a:r>
              <a:rPr sz="2000" spc="-5" dirty="0">
                <a:latin typeface="Calibri"/>
                <a:cs typeface="Calibri"/>
              </a:rPr>
              <a:t>increased </a:t>
            </a:r>
            <a:r>
              <a:rPr sz="2000" dirty="0">
                <a:latin typeface="Calibri"/>
                <a:cs typeface="Calibri"/>
              </a:rPr>
              <a:t> </a:t>
            </a:r>
            <a:r>
              <a:rPr sz="2000" spc="-5" dirty="0">
                <a:latin typeface="Calibri"/>
                <a:cs typeface="Calibri"/>
              </a:rPr>
              <a:t>break down </a:t>
            </a:r>
            <a:r>
              <a:rPr sz="2000" spc="-10" dirty="0">
                <a:latin typeface="Calibri"/>
                <a:cs typeface="Calibri"/>
              </a:rPr>
              <a:t>occurs at </a:t>
            </a:r>
            <a:r>
              <a:rPr sz="2000" dirty="0">
                <a:latin typeface="Calibri"/>
                <a:cs typeface="Calibri"/>
              </a:rPr>
              <a:t>the knee </a:t>
            </a:r>
            <a:r>
              <a:rPr sz="2000" spc="-10" dirty="0">
                <a:latin typeface="Calibri"/>
                <a:cs typeface="Calibri"/>
              </a:rPr>
              <a:t>voltage </a:t>
            </a:r>
            <a:r>
              <a:rPr sz="2000" spc="-440" dirty="0">
                <a:latin typeface="Calibri"/>
                <a:cs typeface="Calibri"/>
              </a:rPr>
              <a:t> </a:t>
            </a:r>
            <a:r>
              <a:rPr sz="2000" dirty="0">
                <a:latin typeface="Calibri"/>
                <a:cs typeface="Calibri"/>
              </a:rPr>
              <a:t>and</a:t>
            </a:r>
            <a:r>
              <a:rPr sz="2000" spc="-5" dirty="0">
                <a:latin typeface="Calibri"/>
                <a:cs typeface="Calibri"/>
              </a:rPr>
              <a:t> </a:t>
            </a:r>
            <a:r>
              <a:rPr sz="2000" spc="-10" dirty="0">
                <a:latin typeface="Calibri"/>
                <a:cs typeface="Calibri"/>
              </a:rPr>
              <a:t>current</a:t>
            </a:r>
            <a:r>
              <a:rPr sz="2000" dirty="0">
                <a:latin typeface="Calibri"/>
                <a:cs typeface="Calibri"/>
              </a:rPr>
              <a:t> </a:t>
            </a:r>
            <a:r>
              <a:rPr sz="2000" spc="-5" dirty="0">
                <a:latin typeface="Calibri"/>
                <a:cs typeface="Calibri"/>
              </a:rPr>
              <a:t>increases</a:t>
            </a:r>
            <a:r>
              <a:rPr sz="2000" spc="10" dirty="0">
                <a:latin typeface="Calibri"/>
                <a:cs typeface="Calibri"/>
              </a:rPr>
              <a:t> </a:t>
            </a:r>
            <a:r>
              <a:rPr sz="2000" spc="-25" dirty="0">
                <a:latin typeface="Calibri"/>
                <a:cs typeface="Calibri"/>
              </a:rPr>
              <a:t>rapidly.</a:t>
            </a:r>
            <a:endParaRPr sz="2000">
              <a:latin typeface="Calibri"/>
              <a:cs typeface="Calibri"/>
            </a:endParaRPr>
          </a:p>
          <a:p>
            <a:pPr marL="444500" marR="106680" indent="-342900">
              <a:lnSpc>
                <a:spcPct val="100000"/>
              </a:lnSpc>
              <a:spcBef>
                <a:spcPts val="480"/>
              </a:spcBef>
              <a:buFont typeface="Arial MT"/>
              <a:buChar char="•"/>
              <a:tabLst>
                <a:tab pos="443865" algn="l"/>
                <a:tab pos="444500" algn="l"/>
              </a:tabLst>
            </a:pPr>
            <a:r>
              <a:rPr sz="2000" spc="-5" dirty="0">
                <a:solidFill>
                  <a:srgbClr val="006FC0"/>
                </a:solidFill>
                <a:latin typeface="Calibri"/>
                <a:cs typeface="Calibri"/>
              </a:rPr>
              <a:t>Maximum permissible</a:t>
            </a:r>
            <a:r>
              <a:rPr sz="2000" spc="25" dirty="0">
                <a:solidFill>
                  <a:srgbClr val="006FC0"/>
                </a:solidFill>
                <a:latin typeface="Calibri"/>
                <a:cs typeface="Calibri"/>
              </a:rPr>
              <a:t> </a:t>
            </a:r>
            <a:r>
              <a:rPr sz="2000" spc="-5" dirty="0">
                <a:solidFill>
                  <a:srgbClr val="006FC0"/>
                </a:solidFill>
                <a:latin typeface="Calibri"/>
                <a:cs typeface="Calibri"/>
              </a:rPr>
              <a:t>value</a:t>
            </a:r>
            <a:r>
              <a:rPr sz="2000" dirty="0">
                <a:solidFill>
                  <a:srgbClr val="006FC0"/>
                </a:solidFill>
                <a:latin typeface="Calibri"/>
                <a:cs typeface="Calibri"/>
              </a:rPr>
              <a:t> </a:t>
            </a:r>
            <a:r>
              <a:rPr sz="2000" spc="-5" dirty="0">
                <a:solidFill>
                  <a:srgbClr val="006FC0"/>
                </a:solidFill>
                <a:latin typeface="Calibri"/>
                <a:cs typeface="Calibri"/>
              </a:rPr>
              <a:t>of</a:t>
            </a:r>
            <a:r>
              <a:rPr sz="2000" spc="-15" dirty="0">
                <a:solidFill>
                  <a:srgbClr val="006FC0"/>
                </a:solidFill>
                <a:latin typeface="Calibri"/>
                <a:cs typeface="Calibri"/>
              </a:rPr>
              <a:t> </a:t>
            </a:r>
            <a:r>
              <a:rPr sz="2000" spc="-10" dirty="0">
                <a:solidFill>
                  <a:srgbClr val="006FC0"/>
                </a:solidFill>
                <a:latin typeface="Calibri"/>
                <a:cs typeface="Calibri"/>
              </a:rPr>
              <a:t>current </a:t>
            </a:r>
            <a:r>
              <a:rPr sz="2000" spc="-434" dirty="0">
                <a:solidFill>
                  <a:srgbClr val="006FC0"/>
                </a:solidFill>
                <a:latin typeface="Calibri"/>
                <a:cs typeface="Calibri"/>
              </a:rPr>
              <a:t> </a:t>
            </a:r>
            <a:r>
              <a:rPr sz="2000" spc="-5" dirty="0">
                <a:latin typeface="Calibri"/>
                <a:cs typeface="Calibri"/>
              </a:rPr>
              <a:t>on</a:t>
            </a:r>
            <a:r>
              <a:rPr sz="2000" spc="-20" dirty="0">
                <a:latin typeface="Calibri"/>
                <a:cs typeface="Calibri"/>
              </a:rPr>
              <a:t> </a:t>
            </a:r>
            <a:r>
              <a:rPr sz="2000" dirty="0">
                <a:latin typeface="Calibri"/>
                <a:cs typeface="Calibri"/>
              </a:rPr>
              <a:t>the </a:t>
            </a:r>
            <a:r>
              <a:rPr sz="2000" spc="-20" dirty="0">
                <a:latin typeface="Calibri"/>
                <a:cs typeface="Calibri"/>
              </a:rPr>
              <a:t>reverse</a:t>
            </a:r>
            <a:r>
              <a:rPr sz="2000" spc="20" dirty="0">
                <a:latin typeface="Calibri"/>
                <a:cs typeface="Calibri"/>
              </a:rPr>
              <a:t> </a:t>
            </a:r>
            <a:r>
              <a:rPr sz="2000" spc="-10" dirty="0">
                <a:latin typeface="Calibri"/>
                <a:cs typeface="Calibri"/>
              </a:rPr>
              <a:t>characteristic</a:t>
            </a:r>
            <a:r>
              <a:rPr sz="2000" spc="25" dirty="0">
                <a:latin typeface="Calibri"/>
                <a:cs typeface="Calibri"/>
              </a:rPr>
              <a:t> </a:t>
            </a:r>
            <a:r>
              <a:rPr sz="2000" dirty="0">
                <a:latin typeface="Calibri"/>
                <a:cs typeface="Calibri"/>
              </a:rPr>
              <a:t>is </a:t>
            </a:r>
            <a:r>
              <a:rPr sz="2000" spc="5" dirty="0">
                <a:latin typeface="Calibri"/>
                <a:cs typeface="Calibri"/>
              </a:rPr>
              <a:t> </a:t>
            </a:r>
            <a:r>
              <a:rPr sz="2000" spc="-10" dirty="0">
                <a:latin typeface="Calibri"/>
                <a:cs typeface="Calibri"/>
              </a:rPr>
              <a:t>designated</a:t>
            </a:r>
            <a:r>
              <a:rPr sz="2000" spc="-5" dirty="0">
                <a:latin typeface="Calibri"/>
                <a:cs typeface="Calibri"/>
              </a:rPr>
              <a:t> </a:t>
            </a:r>
            <a:r>
              <a:rPr sz="2000" dirty="0">
                <a:latin typeface="Calibri"/>
                <a:cs typeface="Calibri"/>
              </a:rPr>
              <a:t>as</a:t>
            </a:r>
            <a:r>
              <a:rPr sz="2000" spc="5" dirty="0">
                <a:latin typeface="Calibri"/>
                <a:cs typeface="Calibri"/>
              </a:rPr>
              <a:t> </a:t>
            </a:r>
            <a:r>
              <a:rPr sz="2000" spc="5" dirty="0">
                <a:solidFill>
                  <a:srgbClr val="006FC0"/>
                </a:solidFill>
                <a:latin typeface="Calibri"/>
                <a:cs typeface="Calibri"/>
              </a:rPr>
              <a:t>I</a:t>
            </a:r>
            <a:r>
              <a:rPr sz="1950" spc="7" baseline="-21367" dirty="0">
                <a:solidFill>
                  <a:srgbClr val="006FC0"/>
                </a:solidFill>
                <a:latin typeface="Calibri"/>
                <a:cs typeface="Calibri"/>
              </a:rPr>
              <a:t>zmax</a:t>
            </a:r>
            <a:endParaRPr sz="1950" baseline="-21367">
              <a:latin typeface="Calibri"/>
              <a:cs typeface="Calibri"/>
            </a:endParaRPr>
          </a:p>
          <a:p>
            <a:pPr marL="444500" indent="-342900">
              <a:lnSpc>
                <a:spcPct val="100000"/>
              </a:lnSpc>
              <a:spcBef>
                <a:spcPts val="480"/>
              </a:spcBef>
              <a:buFont typeface="Arial MT"/>
              <a:buChar char="•"/>
              <a:tabLst>
                <a:tab pos="443865" algn="l"/>
                <a:tab pos="444500" algn="l"/>
              </a:tabLst>
            </a:pPr>
            <a:r>
              <a:rPr sz="2000" dirty="0">
                <a:solidFill>
                  <a:srgbClr val="006FC0"/>
                </a:solidFill>
                <a:latin typeface="Calibri"/>
                <a:cs typeface="Calibri"/>
              </a:rPr>
              <a:t>Minimum</a:t>
            </a:r>
            <a:r>
              <a:rPr sz="2000" spc="-10" dirty="0">
                <a:solidFill>
                  <a:srgbClr val="006FC0"/>
                </a:solidFill>
                <a:latin typeface="Calibri"/>
                <a:cs typeface="Calibri"/>
              </a:rPr>
              <a:t> </a:t>
            </a:r>
            <a:r>
              <a:rPr sz="2000" spc="-5" dirty="0">
                <a:solidFill>
                  <a:srgbClr val="006FC0"/>
                </a:solidFill>
                <a:latin typeface="Calibri"/>
                <a:cs typeface="Calibri"/>
              </a:rPr>
              <a:t>permissible</a:t>
            </a:r>
            <a:r>
              <a:rPr sz="2000" spc="25" dirty="0">
                <a:solidFill>
                  <a:srgbClr val="006FC0"/>
                </a:solidFill>
                <a:latin typeface="Calibri"/>
                <a:cs typeface="Calibri"/>
              </a:rPr>
              <a:t> </a:t>
            </a:r>
            <a:r>
              <a:rPr sz="2000" spc="-10" dirty="0">
                <a:solidFill>
                  <a:srgbClr val="006FC0"/>
                </a:solidFill>
                <a:latin typeface="Calibri"/>
                <a:cs typeface="Calibri"/>
              </a:rPr>
              <a:t>value</a:t>
            </a:r>
            <a:r>
              <a:rPr sz="2000" spc="-15" dirty="0">
                <a:solidFill>
                  <a:srgbClr val="006FC0"/>
                </a:solidFill>
                <a:latin typeface="Calibri"/>
                <a:cs typeface="Calibri"/>
              </a:rPr>
              <a:t> </a:t>
            </a:r>
            <a:r>
              <a:rPr sz="2000" dirty="0">
                <a:solidFill>
                  <a:srgbClr val="006FC0"/>
                </a:solidFill>
                <a:latin typeface="Calibri"/>
                <a:cs typeface="Calibri"/>
              </a:rPr>
              <a:t>of</a:t>
            </a:r>
            <a:r>
              <a:rPr sz="2000" spc="-20" dirty="0">
                <a:solidFill>
                  <a:srgbClr val="006FC0"/>
                </a:solidFill>
                <a:latin typeface="Calibri"/>
                <a:cs typeface="Calibri"/>
              </a:rPr>
              <a:t> </a:t>
            </a:r>
            <a:r>
              <a:rPr sz="2000" spc="-10" dirty="0">
                <a:solidFill>
                  <a:srgbClr val="006FC0"/>
                </a:solidFill>
                <a:latin typeface="Calibri"/>
                <a:cs typeface="Calibri"/>
              </a:rPr>
              <a:t>current</a:t>
            </a:r>
            <a:endParaRPr sz="2000">
              <a:latin typeface="Calibri"/>
              <a:cs typeface="Calibri"/>
            </a:endParaRPr>
          </a:p>
          <a:p>
            <a:pPr marL="444500">
              <a:lnSpc>
                <a:spcPts val="2395"/>
              </a:lnSpc>
              <a:spcBef>
                <a:spcPts val="495"/>
              </a:spcBef>
            </a:pPr>
            <a:r>
              <a:rPr sz="3000" baseline="13888" dirty="0">
                <a:latin typeface="Calibri"/>
                <a:cs typeface="Calibri"/>
              </a:rPr>
              <a:t>is</a:t>
            </a:r>
            <a:r>
              <a:rPr sz="3000" spc="-44" baseline="13888" dirty="0">
                <a:latin typeface="Calibri"/>
                <a:cs typeface="Calibri"/>
              </a:rPr>
              <a:t> </a:t>
            </a:r>
            <a:r>
              <a:rPr sz="3000" spc="7" baseline="13888" dirty="0">
                <a:solidFill>
                  <a:srgbClr val="006FC0"/>
                </a:solidFill>
                <a:latin typeface="Calibri"/>
                <a:cs typeface="Calibri"/>
              </a:rPr>
              <a:t>I</a:t>
            </a:r>
            <a:r>
              <a:rPr sz="1300" spc="5" dirty="0">
                <a:solidFill>
                  <a:srgbClr val="006FC0"/>
                </a:solidFill>
                <a:latin typeface="Calibri"/>
                <a:cs typeface="Calibri"/>
              </a:rPr>
              <a:t>zmin</a:t>
            </a:r>
            <a:endParaRPr sz="1300">
              <a:latin typeface="Calibri"/>
              <a:cs typeface="Calibri"/>
            </a:endParaRPr>
          </a:p>
          <a:p>
            <a:pPr marL="444500" marR="489584" indent="-342900">
              <a:lnSpc>
                <a:spcPts val="2400"/>
              </a:lnSpc>
              <a:spcBef>
                <a:spcPts val="75"/>
              </a:spcBef>
              <a:buFont typeface="Arial MT"/>
              <a:buChar char="•"/>
              <a:tabLst>
                <a:tab pos="443865" algn="l"/>
                <a:tab pos="444500" algn="l"/>
              </a:tabLst>
            </a:pPr>
            <a:r>
              <a:rPr sz="2000" spc="-5" dirty="0">
                <a:latin typeface="Calibri"/>
                <a:cs typeface="Calibri"/>
              </a:rPr>
              <a:t>Between maximum </a:t>
            </a:r>
            <a:r>
              <a:rPr sz="2000" dirty="0">
                <a:latin typeface="Calibri"/>
                <a:cs typeface="Calibri"/>
              </a:rPr>
              <a:t>and </a:t>
            </a:r>
            <a:r>
              <a:rPr sz="2000" spc="-5" dirty="0">
                <a:latin typeface="Calibri"/>
                <a:cs typeface="Calibri"/>
              </a:rPr>
              <a:t>minimum </a:t>
            </a:r>
            <a:r>
              <a:rPr sz="2000" dirty="0">
                <a:latin typeface="Calibri"/>
                <a:cs typeface="Calibri"/>
              </a:rPr>
              <a:t> </a:t>
            </a:r>
            <a:r>
              <a:rPr sz="2000" spc="-5" dirty="0">
                <a:latin typeface="Calibri"/>
                <a:cs typeface="Calibri"/>
              </a:rPr>
              <a:t>values of </a:t>
            </a:r>
            <a:r>
              <a:rPr sz="2000" spc="-10" dirty="0">
                <a:latin typeface="Calibri"/>
                <a:cs typeface="Calibri"/>
              </a:rPr>
              <a:t>current </a:t>
            </a:r>
            <a:r>
              <a:rPr sz="2000" spc="-5" dirty="0">
                <a:latin typeface="Calibri"/>
                <a:cs typeface="Calibri"/>
              </a:rPr>
              <a:t>(Half of </a:t>
            </a:r>
            <a:r>
              <a:rPr sz="2000" dirty="0">
                <a:latin typeface="Calibri"/>
                <a:cs typeface="Calibri"/>
              </a:rPr>
              <a:t>the </a:t>
            </a:r>
            <a:r>
              <a:rPr sz="2000" spc="-5" dirty="0">
                <a:latin typeface="Calibri"/>
                <a:cs typeface="Calibri"/>
              </a:rPr>
              <a:t>linear </a:t>
            </a:r>
            <a:r>
              <a:rPr sz="2000" spc="-440" dirty="0">
                <a:latin typeface="Calibri"/>
                <a:cs typeface="Calibri"/>
              </a:rPr>
              <a:t> </a:t>
            </a:r>
            <a:r>
              <a:rPr sz="2000" spc="-5" dirty="0">
                <a:latin typeface="Calibri"/>
                <a:cs typeface="Calibri"/>
              </a:rPr>
              <a:t>region</a:t>
            </a:r>
            <a:r>
              <a:rPr sz="2000" spc="-15" dirty="0">
                <a:latin typeface="Calibri"/>
                <a:cs typeface="Calibri"/>
              </a:rPr>
              <a:t> </a:t>
            </a:r>
            <a:r>
              <a:rPr sz="2000" spc="-5" dirty="0">
                <a:latin typeface="Calibri"/>
                <a:cs typeface="Calibri"/>
              </a:rPr>
              <a:t>of</a:t>
            </a:r>
            <a:r>
              <a:rPr sz="2000" spc="-10" dirty="0">
                <a:latin typeface="Calibri"/>
                <a:cs typeface="Calibri"/>
              </a:rPr>
              <a:t> </a:t>
            </a:r>
            <a:r>
              <a:rPr sz="2000" dirty="0">
                <a:latin typeface="Calibri"/>
                <a:cs typeface="Calibri"/>
              </a:rPr>
              <a:t>the</a:t>
            </a:r>
            <a:r>
              <a:rPr sz="2000" spc="-15" dirty="0">
                <a:latin typeface="Calibri"/>
                <a:cs typeface="Calibri"/>
              </a:rPr>
              <a:t> </a:t>
            </a:r>
            <a:r>
              <a:rPr sz="2000" spc="-10" dirty="0">
                <a:latin typeface="Calibri"/>
                <a:cs typeface="Calibri"/>
              </a:rPr>
              <a:t>characteristic</a:t>
            </a:r>
            <a:r>
              <a:rPr sz="2000" spc="25" dirty="0">
                <a:latin typeface="Calibri"/>
                <a:cs typeface="Calibri"/>
              </a:rPr>
              <a:t> </a:t>
            </a:r>
            <a:r>
              <a:rPr sz="2000" dirty="0">
                <a:latin typeface="Calibri"/>
                <a:cs typeface="Calibri"/>
              </a:rPr>
              <a:t>curve) </a:t>
            </a:r>
            <a:r>
              <a:rPr sz="2000" spc="5" dirty="0">
                <a:latin typeface="Calibri"/>
                <a:cs typeface="Calibri"/>
              </a:rPr>
              <a:t> </a:t>
            </a:r>
            <a:r>
              <a:rPr sz="2000" spc="-5" dirty="0">
                <a:latin typeface="Calibri"/>
                <a:cs typeface="Calibri"/>
              </a:rPr>
              <a:t>there </a:t>
            </a:r>
            <a:r>
              <a:rPr sz="2000" spc="-15" dirty="0">
                <a:latin typeface="Calibri"/>
                <a:cs typeface="Calibri"/>
              </a:rPr>
              <a:t>exists</a:t>
            </a:r>
            <a:r>
              <a:rPr sz="2000" spc="20" dirty="0">
                <a:latin typeface="Calibri"/>
                <a:cs typeface="Calibri"/>
              </a:rPr>
              <a:t> </a:t>
            </a:r>
            <a:r>
              <a:rPr sz="2000" spc="5" dirty="0">
                <a:latin typeface="Calibri"/>
                <a:cs typeface="Calibri"/>
              </a:rPr>
              <a:t>I</a:t>
            </a:r>
            <a:r>
              <a:rPr sz="1950" spc="7" baseline="-21367" dirty="0">
                <a:latin typeface="Calibri"/>
                <a:cs typeface="Calibri"/>
              </a:rPr>
              <a:t>z</a:t>
            </a:r>
            <a:endParaRPr sz="1950" baseline="-21367">
              <a:latin typeface="Calibri"/>
              <a:cs typeface="Calibri"/>
            </a:endParaRPr>
          </a:p>
          <a:p>
            <a:pPr marL="444500" marR="198755" indent="-342900">
              <a:lnSpc>
                <a:spcPct val="100000"/>
              </a:lnSpc>
              <a:spcBef>
                <a:spcPts val="400"/>
              </a:spcBef>
              <a:buFont typeface="Arial MT"/>
              <a:buChar char="•"/>
              <a:tabLst>
                <a:tab pos="443865" algn="l"/>
                <a:tab pos="444500" algn="l"/>
              </a:tabLst>
            </a:pPr>
            <a:r>
              <a:rPr sz="2000" spc="-5" dirty="0">
                <a:latin typeface="Calibri"/>
                <a:cs typeface="Calibri"/>
              </a:rPr>
              <a:t>This region </a:t>
            </a:r>
            <a:r>
              <a:rPr sz="2000" dirty="0">
                <a:latin typeface="Calibri"/>
                <a:cs typeface="Calibri"/>
              </a:rPr>
              <a:t>is </a:t>
            </a:r>
            <a:r>
              <a:rPr sz="2000" spc="-5" dirty="0">
                <a:latin typeface="Calibri"/>
                <a:cs typeface="Calibri"/>
              </a:rPr>
              <a:t>generally </a:t>
            </a:r>
            <a:r>
              <a:rPr sz="2000" spc="-10" dirty="0">
                <a:latin typeface="Calibri"/>
                <a:cs typeface="Calibri"/>
              </a:rPr>
              <a:t>considered </a:t>
            </a:r>
            <a:r>
              <a:rPr sz="2000" spc="-20" dirty="0">
                <a:latin typeface="Calibri"/>
                <a:cs typeface="Calibri"/>
              </a:rPr>
              <a:t>for </a:t>
            </a:r>
            <a:r>
              <a:rPr sz="2000" spc="-440" dirty="0">
                <a:latin typeface="Calibri"/>
                <a:cs typeface="Calibri"/>
              </a:rPr>
              <a:t> </a:t>
            </a:r>
            <a:r>
              <a:rPr sz="2000" spc="-5" dirty="0">
                <a:latin typeface="Calibri"/>
                <a:cs typeface="Calibri"/>
              </a:rPr>
              <a:t>regulation purpose.</a:t>
            </a:r>
            <a:endParaRPr sz="2000">
              <a:latin typeface="Calibri"/>
              <a:cs typeface="Calibri"/>
            </a:endParaRPr>
          </a:p>
        </p:txBody>
      </p:sp>
      <p:pic>
        <p:nvPicPr>
          <p:cNvPr id="4" name="object 4"/>
          <p:cNvPicPr/>
          <p:nvPr/>
        </p:nvPicPr>
        <p:blipFill>
          <a:blip r:embed="rId2" cstate="print"/>
          <a:stretch>
            <a:fillRect/>
          </a:stretch>
        </p:blipFill>
        <p:spPr>
          <a:xfrm>
            <a:off x="228600" y="990600"/>
            <a:ext cx="4221480" cy="557784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5233670" cy="635000"/>
          </a:xfrm>
          <a:prstGeom prst="rect">
            <a:avLst/>
          </a:prstGeom>
        </p:spPr>
        <p:txBody>
          <a:bodyPr vert="horz" wrap="square" lIns="0" tIns="12065" rIns="0" bIns="0" rtlCol="0">
            <a:spAutoFit/>
          </a:bodyPr>
          <a:lstStyle/>
          <a:p>
            <a:pPr marL="12700">
              <a:lnSpc>
                <a:spcPct val="100000"/>
              </a:lnSpc>
              <a:spcBef>
                <a:spcPts val="95"/>
              </a:spcBef>
            </a:pPr>
            <a:r>
              <a:rPr spc="-15" dirty="0"/>
              <a:t>Break</a:t>
            </a:r>
            <a:r>
              <a:rPr spc="-25" dirty="0"/>
              <a:t> </a:t>
            </a:r>
            <a:r>
              <a:rPr spc="-10" dirty="0"/>
              <a:t>Down</a:t>
            </a:r>
            <a:r>
              <a:rPr spc="-25" dirty="0"/>
              <a:t> </a:t>
            </a:r>
            <a:r>
              <a:rPr spc="-5" dirty="0"/>
              <a:t>Mechanisms</a:t>
            </a:r>
          </a:p>
        </p:txBody>
      </p:sp>
      <p:sp>
        <p:nvSpPr>
          <p:cNvPr id="3" name="object 3"/>
          <p:cNvSpPr txBox="1"/>
          <p:nvPr/>
        </p:nvSpPr>
        <p:spPr>
          <a:xfrm>
            <a:off x="535940" y="901416"/>
            <a:ext cx="4156075" cy="1195705"/>
          </a:xfrm>
          <a:prstGeom prst="rect">
            <a:avLst/>
          </a:prstGeom>
        </p:spPr>
        <p:txBody>
          <a:bodyPr vert="horz" wrap="square" lIns="0" tIns="109855" rIns="0" bIns="0" rtlCol="0">
            <a:spAutoFit/>
          </a:bodyPr>
          <a:lstStyle/>
          <a:p>
            <a:pPr marL="355600" indent="-342900">
              <a:lnSpc>
                <a:spcPct val="100000"/>
              </a:lnSpc>
              <a:spcBef>
                <a:spcPts val="865"/>
              </a:spcBef>
              <a:buFont typeface="Arial MT"/>
              <a:buChar char="•"/>
              <a:tabLst>
                <a:tab pos="354965" algn="l"/>
                <a:tab pos="355600" algn="l"/>
              </a:tabLst>
            </a:pPr>
            <a:r>
              <a:rPr sz="3200" spc="-15" dirty="0">
                <a:latin typeface="Calibri"/>
                <a:cs typeface="Calibri"/>
              </a:rPr>
              <a:t>Avalanche</a:t>
            </a:r>
            <a:r>
              <a:rPr sz="3200" dirty="0">
                <a:latin typeface="Calibri"/>
                <a:cs typeface="Calibri"/>
              </a:rPr>
              <a:t> </a:t>
            </a:r>
            <a:r>
              <a:rPr sz="3200" spc="-10" dirty="0">
                <a:latin typeface="Calibri"/>
                <a:cs typeface="Calibri"/>
              </a:rPr>
              <a:t>Break</a:t>
            </a:r>
            <a:r>
              <a:rPr sz="3200" spc="-25" dirty="0">
                <a:latin typeface="Calibri"/>
                <a:cs typeface="Calibri"/>
              </a:rPr>
              <a:t> </a:t>
            </a:r>
            <a:r>
              <a:rPr sz="3200" spc="-5" dirty="0">
                <a:latin typeface="Calibri"/>
                <a:cs typeface="Calibri"/>
              </a:rPr>
              <a:t>Down</a:t>
            </a:r>
            <a:endParaRPr sz="3200">
              <a:latin typeface="Calibri"/>
              <a:cs typeface="Calibri"/>
            </a:endParaRPr>
          </a:p>
          <a:p>
            <a:pPr marL="355600" indent="-342900">
              <a:lnSpc>
                <a:spcPct val="100000"/>
              </a:lnSpc>
              <a:spcBef>
                <a:spcPts val="765"/>
              </a:spcBef>
              <a:buFont typeface="Arial MT"/>
              <a:buChar char="•"/>
              <a:tabLst>
                <a:tab pos="354965" algn="l"/>
                <a:tab pos="355600" algn="l"/>
              </a:tabLst>
            </a:pPr>
            <a:r>
              <a:rPr sz="3200" spc="-10" dirty="0">
                <a:latin typeface="Calibri"/>
                <a:cs typeface="Calibri"/>
              </a:rPr>
              <a:t>Zener</a:t>
            </a:r>
            <a:r>
              <a:rPr sz="3200" spc="-30" dirty="0">
                <a:latin typeface="Calibri"/>
                <a:cs typeface="Calibri"/>
              </a:rPr>
              <a:t> </a:t>
            </a:r>
            <a:r>
              <a:rPr sz="3200" spc="-5" dirty="0">
                <a:latin typeface="Calibri"/>
                <a:cs typeface="Calibri"/>
              </a:rPr>
              <a:t>Break</a:t>
            </a:r>
            <a:r>
              <a:rPr sz="3200" spc="-35" dirty="0">
                <a:latin typeface="Calibri"/>
                <a:cs typeface="Calibri"/>
              </a:rPr>
              <a:t> </a:t>
            </a:r>
            <a:r>
              <a:rPr sz="3200" spc="-5" dirty="0">
                <a:latin typeface="Calibri"/>
                <a:cs typeface="Calibri"/>
              </a:rPr>
              <a:t>Down</a:t>
            </a:r>
            <a:endParaRPr sz="3200">
              <a:latin typeface="Calibri"/>
              <a:cs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7610475" cy="635000"/>
          </a:xfrm>
          <a:prstGeom prst="rect">
            <a:avLst/>
          </a:prstGeom>
        </p:spPr>
        <p:txBody>
          <a:bodyPr vert="horz" wrap="square" lIns="0" tIns="12065" rIns="0" bIns="0" rtlCol="0">
            <a:spAutoFit/>
          </a:bodyPr>
          <a:lstStyle/>
          <a:p>
            <a:pPr marL="12700">
              <a:lnSpc>
                <a:spcPct val="100000"/>
              </a:lnSpc>
              <a:spcBef>
                <a:spcPts val="95"/>
              </a:spcBef>
            </a:pPr>
            <a:r>
              <a:rPr spc="-15" dirty="0">
                <a:solidFill>
                  <a:srgbClr val="C00000"/>
                </a:solidFill>
              </a:rPr>
              <a:t>Zener</a:t>
            </a:r>
            <a:r>
              <a:rPr spc="-5" dirty="0">
                <a:solidFill>
                  <a:srgbClr val="C00000"/>
                </a:solidFill>
              </a:rPr>
              <a:t> </a:t>
            </a:r>
            <a:r>
              <a:rPr spc="-15" dirty="0">
                <a:solidFill>
                  <a:srgbClr val="C00000"/>
                </a:solidFill>
              </a:rPr>
              <a:t>Break</a:t>
            </a:r>
            <a:r>
              <a:rPr spc="-5" dirty="0">
                <a:solidFill>
                  <a:srgbClr val="C00000"/>
                </a:solidFill>
              </a:rPr>
              <a:t> </a:t>
            </a:r>
            <a:r>
              <a:rPr spc="-10" dirty="0">
                <a:solidFill>
                  <a:srgbClr val="C00000"/>
                </a:solidFill>
              </a:rPr>
              <a:t>down</a:t>
            </a:r>
            <a:r>
              <a:rPr spc="-15" dirty="0">
                <a:solidFill>
                  <a:srgbClr val="C00000"/>
                </a:solidFill>
              </a:rPr>
              <a:t> </a:t>
            </a:r>
            <a:r>
              <a:rPr spc="-10" dirty="0"/>
              <a:t>(highly Doped</a:t>
            </a:r>
            <a:r>
              <a:rPr spc="-5" dirty="0"/>
              <a:t> PN)</a:t>
            </a:r>
          </a:p>
        </p:txBody>
      </p:sp>
      <p:sp>
        <p:nvSpPr>
          <p:cNvPr id="3" name="object 3"/>
          <p:cNvSpPr txBox="1"/>
          <p:nvPr/>
        </p:nvSpPr>
        <p:spPr>
          <a:xfrm>
            <a:off x="535940" y="1004061"/>
            <a:ext cx="7944484" cy="3537585"/>
          </a:xfrm>
          <a:prstGeom prst="rect">
            <a:avLst/>
          </a:prstGeom>
        </p:spPr>
        <p:txBody>
          <a:bodyPr vert="horz" wrap="square" lIns="0" tIns="12700" rIns="0" bIns="0" rtlCol="0">
            <a:spAutoFit/>
          </a:bodyPr>
          <a:lstStyle/>
          <a:p>
            <a:pPr marL="355600" marR="6350" indent="-342900">
              <a:lnSpc>
                <a:spcPct val="100000"/>
              </a:lnSpc>
              <a:spcBef>
                <a:spcPts val="100"/>
              </a:spcBef>
              <a:buFont typeface="Arial MT"/>
              <a:buChar char="•"/>
              <a:tabLst>
                <a:tab pos="354965" algn="l"/>
                <a:tab pos="355600" algn="l"/>
              </a:tabLst>
            </a:pPr>
            <a:r>
              <a:rPr sz="2400" spc="-5" dirty="0">
                <a:latin typeface="Calibri"/>
                <a:cs typeface="Calibri"/>
              </a:rPr>
              <a:t>Zener Diode </a:t>
            </a:r>
            <a:r>
              <a:rPr sz="2400" dirty="0">
                <a:latin typeface="Calibri"/>
                <a:cs typeface="Calibri"/>
              </a:rPr>
              <a:t>is Highly </a:t>
            </a:r>
            <a:r>
              <a:rPr sz="2400" spc="-5" dirty="0">
                <a:latin typeface="Calibri"/>
                <a:cs typeface="Calibri"/>
              </a:rPr>
              <a:t>Doped </a:t>
            </a:r>
            <a:r>
              <a:rPr sz="2400" dirty="0">
                <a:latin typeface="Calibri"/>
                <a:cs typeface="Calibri"/>
              </a:rPr>
              <a:t>PN Junction </a:t>
            </a:r>
            <a:r>
              <a:rPr sz="2400" spc="-5" dirty="0">
                <a:latin typeface="Calibri"/>
                <a:cs typeface="Calibri"/>
              </a:rPr>
              <a:t>Diode. </a:t>
            </a:r>
            <a:r>
              <a:rPr sz="2400" dirty="0">
                <a:latin typeface="Calibri"/>
                <a:cs typeface="Calibri"/>
              </a:rPr>
              <a:t>Hence, it </a:t>
            </a:r>
            <a:r>
              <a:rPr sz="2400" spc="-5" dirty="0">
                <a:latin typeface="Calibri"/>
                <a:cs typeface="Calibri"/>
              </a:rPr>
              <a:t>has </a:t>
            </a:r>
            <a:r>
              <a:rPr sz="2400" spc="-530" dirty="0">
                <a:latin typeface="Calibri"/>
                <a:cs typeface="Calibri"/>
              </a:rPr>
              <a:t> </a:t>
            </a:r>
            <a:r>
              <a:rPr sz="2400" spc="-5" dirty="0">
                <a:solidFill>
                  <a:srgbClr val="006FC0"/>
                </a:solidFill>
                <a:latin typeface="Calibri"/>
                <a:cs typeface="Calibri"/>
              </a:rPr>
              <a:t>very thin depletion region </a:t>
            </a:r>
            <a:r>
              <a:rPr sz="2400" dirty="0">
                <a:latin typeface="Calibri"/>
                <a:cs typeface="Calibri"/>
              </a:rPr>
              <a:t>and the </a:t>
            </a:r>
            <a:r>
              <a:rPr sz="2400" spc="-10" dirty="0">
                <a:solidFill>
                  <a:srgbClr val="6F2F9F"/>
                </a:solidFill>
                <a:latin typeface="Calibri"/>
                <a:cs typeface="Calibri"/>
              </a:rPr>
              <a:t>Narrow </a:t>
            </a:r>
            <a:r>
              <a:rPr sz="2400" spc="-5" dirty="0">
                <a:solidFill>
                  <a:srgbClr val="6F2F9F"/>
                </a:solidFill>
                <a:latin typeface="Calibri"/>
                <a:cs typeface="Calibri"/>
              </a:rPr>
              <a:t>depletion </a:t>
            </a:r>
            <a:r>
              <a:rPr sz="2400" spc="-10" dirty="0">
                <a:solidFill>
                  <a:srgbClr val="6F2F9F"/>
                </a:solidFill>
                <a:latin typeface="Calibri"/>
                <a:cs typeface="Calibri"/>
              </a:rPr>
              <a:t>region </a:t>
            </a:r>
            <a:r>
              <a:rPr sz="2400" spc="-5" dirty="0">
                <a:solidFill>
                  <a:srgbClr val="6F2F9F"/>
                </a:solidFill>
                <a:latin typeface="Calibri"/>
                <a:cs typeface="Calibri"/>
              </a:rPr>
              <a:t> </a:t>
            </a:r>
            <a:r>
              <a:rPr sz="2400" spc="-15" dirty="0">
                <a:solidFill>
                  <a:srgbClr val="6F2F9F"/>
                </a:solidFill>
                <a:latin typeface="Calibri"/>
                <a:cs typeface="Calibri"/>
              </a:rPr>
              <a:t>generates</a:t>
            </a:r>
            <a:r>
              <a:rPr sz="2400" spc="-10" dirty="0">
                <a:solidFill>
                  <a:srgbClr val="6F2F9F"/>
                </a:solidFill>
                <a:latin typeface="Calibri"/>
                <a:cs typeface="Calibri"/>
              </a:rPr>
              <a:t> </a:t>
            </a:r>
            <a:r>
              <a:rPr sz="2400" spc="-15" dirty="0">
                <a:solidFill>
                  <a:srgbClr val="6F2F9F"/>
                </a:solidFill>
                <a:latin typeface="Calibri"/>
                <a:cs typeface="Calibri"/>
              </a:rPr>
              <a:t>strong</a:t>
            </a:r>
            <a:r>
              <a:rPr sz="2400" spc="-20" dirty="0">
                <a:solidFill>
                  <a:srgbClr val="6F2F9F"/>
                </a:solidFill>
                <a:latin typeface="Calibri"/>
                <a:cs typeface="Calibri"/>
              </a:rPr>
              <a:t> </a:t>
            </a:r>
            <a:r>
              <a:rPr sz="2400" dirty="0">
                <a:solidFill>
                  <a:srgbClr val="6F2F9F"/>
                </a:solidFill>
                <a:latin typeface="Calibri"/>
                <a:cs typeface="Calibri"/>
              </a:rPr>
              <a:t>Electric</a:t>
            </a:r>
            <a:r>
              <a:rPr sz="2400" spc="-20" dirty="0">
                <a:solidFill>
                  <a:srgbClr val="6F2F9F"/>
                </a:solidFill>
                <a:latin typeface="Calibri"/>
                <a:cs typeface="Calibri"/>
              </a:rPr>
              <a:t> </a:t>
            </a:r>
            <a:r>
              <a:rPr sz="2400" spc="-10" dirty="0">
                <a:solidFill>
                  <a:srgbClr val="6F2F9F"/>
                </a:solidFill>
                <a:latin typeface="Calibri"/>
                <a:cs typeface="Calibri"/>
              </a:rPr>
              <a:t>field</a:t>
            </a:r>
            <a:r>
              <a:rPr sz="2400" spc="-10" dirty="0">
                <a:latin typeface="Calibri"/>
                <a:cs typeface="Calibri"/>
              </a:rPr>
              <a:t>.</a:t>
            </a:r>
            <a:endParaRPr sz="2400">
              <a:latin typeface="Calibri"/>
              <a:cs typeface="Calibri"/>
            </a:endParaRPr>
          </a:p>
          <a:p>
            <a:pPr marL="355600" marR="5080" indent="-342900">
              <a:lnSpc>
                <a:spcPct val="100000"/>
              </a:lnSpc>
              <a:spcBef>
                <a:spcPts val="580"/>
              </a:spcBef>
              <a:buFont typeface="Arial MT"/>
              <a:buChar char="•"/>
              <a:tabLst>
                <a:tab pos="354965" algn="l"/>
                <a:tab pos="355600" algn="l"/>
              </a:tabLst>
            </a:pPr>
            <a:r>
              <a:rPr sz="2400" spc="-5" dirty="0">
                <a:latin typeface="Calibri"/>
                <a:cs typeface="Calibri"/>
              </a:rPr>
              <a:t>This</a:t>
            </a:r>
            <a:r>
              <a:rPr sz="2400" dirty="0">
                <a:latin typeface="Calibri"/>
                <a:cs typeface="Calibri"/>
              </a:rPr>
              <a:t> </a:t>
            </a:r>
            <a:r>
              <a:rPr sz="2400" spc="-15" dirty="0">
                <a:solidFill>
                  <a:srgbClr val="6F2F9F"/>
                </a:solidFill>
                <a:latin typeface="Calibri"/>
                <a:cs typeface="Calibri"/>
              </a:rPr>
              <a:t>strong</a:t>
            </a:r>
            <a:r>
              <a:rPr sz="2400" spc="-25" dirty="0">
                <a:solidFill>
                  <a:srgbClr val="6F2F9F"/>
                </a:solidFill>
                <a:latin typeface="Calibri"/>
                <a:cs typeface="Calibri"/>
              </a:rPr>
              <a:t> </a:t>
            </a:r>
            <a:r>
              <a:rPr sz="2400" dirty="0">
                <a:solidFill>
                  <a:srgbClr val="6F2F9F"/>
                </a:solidFill>
                <a:latin typeface="Calibri"/>
                <a:cs typeface="Calibri"/>
              </a:rPr>
              <a:t>electric</a:t>
            </a:r>
            <a:r>
              <a:rPr sz="2400" spc="-20" dirty="0">
                <a:solidFill>
                  <a:srgbClr val="6F2F9F"/>
                </a:solidFill>
                <a:latin typeface="Calibri"/>
                <a:cs typeface="Calibri"/>
              </a:rPr>
              <a:t> </a:t>
            </a:r>
            <a:r>
              <a:rPr sz="2400" spc="-5" dirty="0">
                <a:solidFill>
                  <a:srgbClr val="6F2F9F"/>
                </a:solidFill>
                <a:latin typeface="Calibri"/>
                <a:cs typeface="Calibri"/>
              </a:rPr>
              <a:t>field</a:t>
            </a:r>
            <a:r>
              <a:rPr sz="2400" spc="-10" dirty="0">
                <a:solidFill>
                  <a:srgbClr val="6F2F9F"/>
                </a:solidFill>
                <a:latin typeface="Calibri"/>
                <a:cs typeface="Calibri"/>
              </a:rPr>
              <a:t> </a:t>
            </a:r>
            <a:r>
              <a:rPr sz="2400" dirty="0">
                <a:solidFill>
                  <a:srgbClr val="6F2F9F"/>
                </a:solidFill>
                <a:latin typeface="Calibri"/>
                <a:cs typeface="Calibri"/>
              </a:rPr>
              <a:t>with</a:t>
            </a:r>
            <a:r>
              <a:rPr sz="2400" spc="-15" dirty="0">
                <a:solidFill>
                  <a:srgbClr val="6F2F9F"/>
                </a:solidFill>
                <a:latin typeface="Calibri"/>
                <a:cs typeface="Calibri"/>
              </a:rPr>
              <a:t> </a:t>
            </a:r>
            <a:r>
              <a:rPr sz="2400" dirty="0">
                <a:solidFill>
                  <a:srgbClr val="6F2F9F"/>
                </a:solidFill>
                <a:latin typeface="Calibri"/>
                <a:cs typeface="Calibri"/>
              </a:rPr>
              <a:t>applied</a:t>
            </a:r>
            <a:r>
              <a:rPr sz="2400" spc="-5" dirty="0">
                <a:solidFill>
                  <a:srgbClr val="6F2F9F"/>
                </a:solidFill>
                <a:latin typeface="Calibri"/>
                <a:cs typeface="Calibri"/>
              </a:rPr>
              <a:t> </a:t>
            </a:r>
            <a:r>
              <a:rPr sz="2400" spc="-20" dirty="0">
                <a:solidFill>
                  <a:srgbClr val="6F2F9F"/>
                </a:solidFill>
                <a:latin typeface="Calibri"/>
                <a:cs typeface="Calibri"/>
              </a:rPr>
              <a:t>reverse</a:t>
            </a:r>
            <a:r>
              <a:rPr sz="2400" spc="-10" dirty="0">
                <a:solidFill>
                  <a:srgbClr val="6F2F9F"/>
                </a:solidFill>
                <a:latin typeface="Calibri"/>
                <a:cs typeface="Calibri"/>
              </a:rPr>
              <a:t> </a:t>
            </a:r>
            <a:r>
              <a:rPr sz="2400" spc="-15" dirty="0">
                <a:solidFill>
                  <a:srgbClr val="6F2F9F"/>
                </a:solidFill>
                <a:latin typeface="Calibri"/>
                <a:cs typeface="Calibri"/>
              </a:rPr>
              <a:t>voltage</a:t>
            </a:r>
            <a:r>
              <a:rPr sz="2400" spc="25" dirty="0">
                <a:solidFill>
                  <a:srgbClr val="6F2F9F"/>
                </a:solidFill>
                <a:latin typeface="Calibri"/>
                <a:cs typeface="Calibri"/>
              </a:rPr>
              <a:t> </a:t>
            </a:r>
            <a:r>
              <a:rPr sz="2400" dirty="0">
                <a:latin typeface="Calibri"/>
                <a:cs typeface="Calibri"/>
              </a:rPr>
              <a:t>will </a:t>
            </a:r>
            <a:r>
              <a:rPr sz="2400" spc="5" dirty="0">
                <a:latin typeface="Calibri"/>
                <a:cs typeface="Calibri"/>
              </a:rPr>
              <a:t> </a:t>
            </a:r>
            <a:r>
              <a:rPr sz="2400" spc="-5" dirty="0">
                <a:solidFill>
                  <a:srgbClr val="006FC0"/>
                </a:solidFill>
                <a:latin typeface="Calibri"/>
                <a:cs typeface="Calibri"/>
              </a:rPr>
              <a:t>become </a:t>
            </a:r>
            <a:r>
              <a:rPr sz="2400" spc="-10" dirty="0">
                <a:solidFill>
                  <a:srgbClr val="006FC0"/>
                </a:solidFill>
                <a:latin typeface="Calibri"/>
                <a:cs typeface="Calibri"/>
              </a:rPr>
              <a:t>more </a:t>
            </a:r>
            <a:r>
              <a:rPr sz="2400" spc="-15" dirty="0">
                <a:solidFill>
                  <a:srgbClr val="006FC0"/>
                </a:solidFill>
                <a:latin typeface="Calibri"/>
                <a:cs typeface="Calibri"/>
              </a:rPr>
              <a:t>strong </a:t>
            </a:r>
            <a:r>
              <a:rPr sz="2400" dirty="0">
                <a:latin typeface="Calibri"/>
                <a:cs typeface="Calibri"/>
              </a:rPr>
              <a:t>and </a:t>
            </a:r>
            <a:r>
              <a:rPr sz="2400" spc="-5" dirty="0">
                <a:solidFill>
                  <a:srgbClr val="006FC0"/>
                </a:solidFill>
                <a:latin typeface="Calibri"/>
                <a:cs typeface="Calibri"/>
              </a:rPr>
              <a:t>causes </a:t>
            </a:r>
            <a:r>
              <a:rPr sz="2400" spc="-10" dirty="0">
                <a:solidFill>
                  <a:srgbClr val="006FC0"/>
                </a:solidFill>
                <a:latin typeface="Calibri"/>
                <a:cs typeface="Calibri"/>
              </a:rPr>
              <a:t>rupture </a:t>
            </a:r>
            <a:r>
              <a:rPr sz="2400" spc="-5" dirty="0">
                <a:solidFill>
                  <a:srgbClr val="006FC0"/>
                </a:solidFill>
                <a:latin typeface="Calibri"/>
                <a:cs typeface="Calibri"/>
              </a:rPr>
              <a:t>of </a:t>
            </a:r>
            <a:r>
              <a:rPr sz="2400" dirty="0">
                <a:solidFill>
                  <a:srgbClr val="006FC0"/>
                </a:solidFill>
                <a:latin typeface="Calibri"/>
                <a:cs typeface="Calibri"/>
              </a:rPr>
              <a:t>the </a:t>
            </a:r>
            <a:r>
              <a:rPr sz="2400" spc="-5" dirty="0">
                <a:solidFill>
                  <a:srgbClr val="006FC0"/>
                </a:solidFill>
                <a:latin typeface="Calibri"/>
                <a:cs typeface="Calibri"/>
              </a:rPr>
              <a:t>electron </a:t>
            </a:r>
            <a:r>
              <a:rPr sz="2400" spc="-15" dirty="0">
                <a:solidFill>
                  <a:srgbClr val="006FC0"/>
                </a:solidFill>
                <a:latin typeface="Calibri"/>
                <a:cs typeface="Calibri"/>
              </a:rPr>
              <a:t>from </a:t>
            </a:r>
            <a:r>
              <a:rPr sz="2400" spc="-530" dirty="0">
                <a:solidFill>
                  <a:srgbClr val="006FC0"/>
                </a:solidFill>
                <a:latin typeface="Calibri"/>
                <a:cs typeface="Calibri"/>
              </a:rPr>
              <a:t> </a:t>
            </a:r>
            <a:r>
              <a:rPr sz="2400" dirty="0">
                <a:solidFill>
                  <a:srgbClr val="006FC0"/>
                </a:solidFill>
                <a:latin typeface="Calibri"/>
                <a:cs typeface="Calibri"/>
              </a:rPr>
              <a:t>its</a:t>
            </a:r>
            <a:r>
              <a:rPr sz="2400" spc="-5" dirty="0">
                <a:solidFill>
                  <a:srgbClr val="006FC0"/>
                </a:solidFill>
                <a:latin typeface="Calibri"/>
                <a:cs typeface="Calibri"/>
              </a:rPr>
              <a:t> </a:t>
            </a:r>
            <a:r>
              <a:rPr sz="2400" spc="-15" dirty="0">
                <a:solidFill>
                  <a:srgbClr val="006FC0"/>
                </a:solidFill>
                <a:latin typeface="Calibri"/>
                <a:cs typeface="Calibri"/>
              </a:rPr>
              <a:t>covalent</a:t>
            </a:r>
            <a:r>
              <a:rPr sz="2400" spc="10" dirty="0">
                <a:solidFill>
                  <a:srgbClr val="006FC0"/>
                </a:solidFill>
                <a:latin typeface="Calibri"/>
                <a:cs typeface="Calibri"/>
              </a:rPr>
              <a:t> </a:t>
            </a:r>
            <a:r>
              <a:rPr sz="2400" spc="-15" dirty="0">
                <a:solidFill>
                  <a:srgbClr val="006FC0"/>
                </a:solidFill>
                <a:latin typeface="Calibri"/>
                <a:cs typeface="Calibri"/>
              </a:rPr>
              <a:t>bond</a:t>
            </a:r>
            <a:r>
              <a:rPr sz="2400" spc="-15" dirty="0">
                <a:latin typeface="Calibri"/>
                <a:cs typeface="Calibri"/>
              </a:rPr>
              <a:t>.</a:t>
            </a:r>
            <a:endParaRPr sz="2400">
              <a:latin typeface="Calibri"/>
              <a:cs typeface="Calibri"/>
            </a:endParaRPr>
          </a:p>
          <a:p>
            <a:pPr marL="355600" indent="-342900">
              <a:lnSpc>
                <a:spcPct val="100000"/>
              </a:lnSpc>
              <a:spcBef>
                <a:spcPts val="575"/>
              </a:spcBef>
              <a:buFont typeface="Arial MT"/>
              <a:buChar char="•"/>
              <a:tabLst>
                <a:tab pos="354965" algn="l"/>
                <a:tab pos="355600" algn="l"/>
              </a:tabLst>
            </a:pPr>
            <a:r>
              <a:rPr sz="2400" spc="-5" dirty="0">
                <a:latin typeface="Calibri"/>
                <a:cs typeface="Calibri"/>
              </a:rPr>
              <a:t>This</a:t>
            </a:r>
            <a:r>
              <a:rPr sz="2400" spc="5" dirty="0">
                <a:latin typeface="Calibri"/>
                <a:cs typeface="Calibri"/>
              </a:rPr>
              <a:t> </a:t>
            </a:r>
            <a:r>
              <a:rPr sz="2400" spc="-10" dirty="0">
                <a:latin typeface="Calibri"/>
                <a:cs typeface="Calibri"/>
              </a:rPr>
              <a:t>process</a:t>
            </a:r>
            <a:r>
              <a:rPr sz="2400" spc="-30" dirty="0">
                <a:latin typeface="Calibri"/>
                <a:cs typeface="Calibri"/>
              </a:rPr>
              <a:t> </a:t>
            </a:r>
            <a:r>
              <a:rPr sz="2400" spc="-10" dirty="0">
                <a:solidFill>
                  <a:srgbClr val="006FC0"/>
                </a:solidFill>
                <a:latin typeface="Calibri"/>
                <a:cs typeface="Calibri"/>
              </a:rPr>
              <a:t>produce</a:t>
            </a:r>
            <a:r>
              <a:rPr sz="2400" spc="-5" dirty="0">
                <a:solidFill>
                  <a:srgbClr val="006FC0"/>
                </a:solidFill>
                <a:latin typeface="Calibri"/>
                <a:cs typeface="Calibri"/>
              </a:rPr>
              <a:t> </a:t>
            </a:r>
            <a:r>
              <a:rPr sz="2400" dirty="0">
                <a:solidFill>
                  <a:srgbClr val="006FC0"/>
                </a:solidFill>
                <a:latin typeface="Calibri"/>
                <a:cs typeface="Calibri"/>
              </a:rPr>
              <a:t>a </a:t>
            </a:r>
            <a:r>
              <a:rPr sz="2400" spc="-15" dirty="0">
                <a:solidFill>
                  <a:srgbClr val="006FC0"/>
                </a:solidFill>
                <a:latin typeface="Calibri"/>
                <a:cs typeface="Calibri"/>
              </a:rPr>
              <a:t>large</a:t>
            </a:r>
            <a:r>
              <a:rPr sz="2400" spc="-10" dirty="0">
                <a:solidFill>
                  <a:srgbClr val="006FC0"/>
                </a:solidFill>
                <a:latin typeface="Calibri"/>
                <a:cs typeface="Calibri"/>
              </a:rPr>
              <a:t> </a:t>
            </a:r>
            <a:r>
              <a:rPr sz="2400" spc="-5" dirty="0">
                <a:solidFill>
                  <a:srgbClr val="006FC0"/>
                </a:solidFill>
                <a:latin typeface="Calibri"/>
                <a:cs typeface="Calibri"/>
              </a:rPr>
              <a:t>number of</a:t>
            </a:r>
            <a:r>
              <a:rPr sz="2400" spc="-10" dirty="0">
                <a:solidFill>
                  <a:srgbClr val="006FC0"/>
                </a:solidFill>
                <a:latin typeface="Calibri"/>
                <a:cs typeface="Calibri"/>
              </a:rPr>
              <a:t> </a:t>
            </a:r>
            <a:r>
              <a:rPr sz="2400" spc="-5" dirty="0">
                <a:solidFill>
                  <a:srgbClr val="006FC0"/>
                </a:solidFill>
                <a:latin typeface="Calibri"/>
                <a:cs typeface="Calibri"/>
              </a:rPr>
              <a:t>electrons</a:t>
            </a:r>
            <a:r>
              <a:rPr sz="2400" spc="-20" dirty="0">
                <a:solidFill>
                  <a:srgbClr val="006FC0"/>
                </a:solidFill>
                <a:latin typeface="Calibri"/>
                <a:cs typeface="Calibri"/>
              </a:rPr>
              <a:t> </a:t>
            </a:r>
            <a:r>
              <a:rPr sz="2400" dirty="0">
                <a:solidFill>
                  <a:srgbClr val="006FC0"/>
                </a:solidFill>
                <a:latin typeface="Calibri"/>
                <a:cs typeface="Calibri"/>
              </a:rPr>
              <a:t>and </a:t>
            </a:r>
            <a:r>
              <a:rPr sz="2400" spc="-5" dirty="0">
                <a:solidFill>
                  <a:srgbClr val="006FC0"/>
                </a:solidFill>
                <a:latin typeface="Calibri"/>
                <a:cs typeface="Calibri"/>
              </a:rPr>
              <a:t>holes</a:t>
            </a:r>
            <a:endParaRPr sz="2400">
              <a:latin typeface="Calibri"/>
              <a:cs typeface="Calibri"/>
            </a:endParaRPr>
          </a:p>
          <a:p>
            <a:pPr marL="355600">
              <a:lnSpc>
                <a:spcPct val="100000"/>
              </a:lnSpc>
            </a:pPr>
            <a:r>
              <a:rPr sz="2400" dirty="0">
                <a:latin typeface="Calibri"/>
                <a:cs typeface="Calibri"/>
              </a:rPr>
              <a:t>which</a:t>
            </a:r>
            <a:r>
              <a:rPr sz="2400" spc="-20" dirty="0">
                <a:latin typeface="Calibri"/>
                <a:cs typeface="Calibri"/>
              </a:rPr>
              <a:t> </a:t>
            </a:r>
            <a:r>
              <a:rPr sz="2400" spc="-5" dirty="0">
                <a:latin typeface="Calibri"/>
                <a:cs typeface="Calibri"/>
              </a:rPr>
              <a:t>result</a:t>
            </a:r>
            <a:r>
              <a:rPr sz="2400" spc="-10" dirty="0">
                <a:latin typeface="Calibri"/>
                <a:cs typeface="Calibri"/>
              </a:rPr>
              <a:t> </a:t>
            </a:r>
            <a:r>
              <a:rPr sz="2400" dirty="0">
                <a:latin typeface="Calibri"/>
                <a:cs typeface="Calibri"/>
              </a:rPr>
              <a:t>in</a:t>
            </a:r>
            <a:r>
              <a:rPr sz="2400" spc="-15" dirty="0">
                <a:latin typeface="Calibri"/>
                <a:cs typeface="Calibri"/>
              </a:rPr>
              <a:t> large</a:t>
            </a:r>
            <a:r>
              <a:rPr sz="2400" spc="-10" dirty="0">
                <a:latin typeface="Calibri"/>
                <a:cs typeface="Calibri"/>
              </a:rPr>
              <a:t> </a:t>
            </a:r>
            <a:r>
              <a:rPr sz="2400" spc="-15" dirty="0">
                <a:latin typeface="Calibri"/>
                <a:cs typeface="Calibri"/>
              </a:rPr>
              <a:t>reverse</a:t>
            </a:r>
            <a:r>
              <a:rPr sz="2400" spc="5" dirty="0">
                <a:latin typeface="Calibri"/>
                <a:cs typeface="Calibri"/>
              </a:rPr>
              <a:t> </a:t>
            </a:r>
            <a:r>
              <a:rPr sz="2400" spc="-5" dirty="0">
                <a:latin typeface="Calibri"/>
                <a:cs typeface="Calibri"/>
              </a:rPr>
              <a:t>current.</a:t>
            </a:r>
            <a:endParaRPr sz="2400">
              <a:latin typeface="Calibri"/>
              <a:cs typeface="Calibri"/>
            </a:endParaRPr>
          </a:p>
          <a:p>
            <a:pPr marL="355600" indent="-342900">
              <a:lnSpc>
                <a:spcPct val="100000"/>
              </a:lnSpc>
              <a:spcBef>
                <a:spcPts val="575"/>
              </a:spcBef>
              <a:buFont typeface="Arial MT"/>
              <a:buChar char="•"/>
              <a:tabLst>
                <a:tab pos="354965" algn="l"/>
                <a:tab pos="355600" algn="l"/>
              </a:tabLst>
            </a:pPr>
            <a:r>
              <a:rPr sz="2400" spc="-5" dirty="0">
                <a:latin typeface="Calibri"/>
                <a:cs typeface="Calibri"/>
              </a:rPr>
              <a:t>This</a:t>
            </a:r>
            <a:r>
              <a:rPr sz="2400" spc="5" dirty="0">
                <a:latin typeface="Calibri"/>
                <a:cs typeface="Calibri"/>
              </a:rPr>
              <a:t> </a:t>
            </a:r>
            <a:r>
              <a:rPr sz="2400" dirty="0">
                <a:latin typeface="Calibri"/>
                <a:cs typeface="Calibri"/>
              </a:rPr>
              <a:t>is</a:t>
            </a:r>
            <a:r>
              <a:rPr sz="2400" spc="-5" dirty="0">
                <a:latin typeface="Calibri"/>
                <a:cs typeface="Calibri"/>
              </a:rPr>
              <a:t> know</a:t>
            </a:r>
            <a:r>
              <a:rPr sz="2400" spc="-15" dirty="0">
                <a:latin typeface="Calibri"/>
                <a:cs typeface="Calibri"/>
              </a:rPr>
              <a:t> </a:t>
            </a:r>
            <a:r>
              <a:rPr sz="2400" dirty="0">
                <a:latin typeface="Calibri"/>
                <a:cs typeface="Calibri"/>
              </a:rPr>
              <a:t>as</a:t>
            </a:r>
            <a:r>
              <a:rPr sz="2400" spc="-40" dirty="0">
                <a:latin typeface="Calibri"/>
                <a:cs typeface="Calibri"/>
              </a:rPr>
              <a:t> </a:t>
            </a:r>
            <a:r>
              <a:rPr sz="2400" spc="-10" dirty="0">
                <a:solidFill>
                  <a:srgbClr val="6F2F9F"/>
                </a:solidFill>
                <a:latin typeface="Calibri"/>
                <a:cs typeface="Calibri"/>
              </a:rPr>
              <a:t>Zener</a:t>
            </a:r>
            <a:r>
              <a:rPr sz="2400" dirty="0">
                <a:solidFill>
                  <a:srgbClr val="6F2F9F"/>
                </a:solidFill>
                <a:latin typeface="Calibri"/>
                <a:cs typeface="Calibri"/>
              </a:rPr>
              <a:t> </a:t>
            </a:r>
            <a:r>
              <a:rPr sz="2400" spc="-10" dirty="0">
                <a:solidFill>
                  <a:srgbClr val="6F2F9F"/>
                </a:solidFill>
                <a:latin typeface="Calibri"/>
                <a:cs typeface="Calibri"/>
              </a:rPr>
              <a:t>break</a:t>
            </a:r>
            <a:r>
              <a:rPr sz="2400" spc="-15" dirty="0">
                <a:solidFill>
                  <a:srgbClr val="6F2F9F"/>
                </a:solidFill>
                <a:latin typeface="Calibri"/>
                <a:cs typeface="Calibri"/>
              </a:rPr>
              <a:t> </a:t>
            </a:r>
            <a:r>
              <a:rPr sz="2400" spc="-10" dirty="0">
                <a:solidFill>
                  <a:srgbClr val="6F2F9F"/>
                </a:solidFill>
                <a:latin typeface="Calibri"/>
                <a:cs typeface="Calibri"/>
              </a:rPr>
              <a:t>down</a:t>
            </a:r>
            <a:r>
              <a:rPr sz="2400" spc="-10" dirty="0">
                <a:latin typeface="Calibri"/>
                <a:cs typeface="Calibri"/>
              </a:rPr>
              <a:t>.</a:t>
            </a:r>
            <a:endParaRPr sz="2400">
              <a:latin typeface="Calibri"/>
              <a:cs typeface="Calibri"/>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077213"/>
            <a:ext cx="8068945" cy="4890770"/>
          </a:xfrm>
          <a:prstGeom prst="rect">
            <a:avLst/>
          </a:prstGeom>
        </p:spPr>
        <p:txBody>
          <a:bodyPr vert="horz" wrap="square" lIns="0" tIns="12065" rIns="0" bIns="0" rtlCol="0">
            <a:spAutoFit/>
          </a:bodyPr>
          <a:lstStyle/>
          <a:p>
            <a:pPr marL="355600" marR="32384" indent="-342900">
              <a:lnSpc>
                <a:spcPct val="100000"/>
              </a:lnSpc>
              <a:spcBef>
                <a:spcPts val="95"/>
              </a:spcBef>
              <a:buFont typeface="Arial MT"/>
              <a:buChar char="•"/>
              <a:tabLst>
                <a:tab pos="354965" algn="l"/>
                <a:tab pos="355600" algn="l"/>
              </a:tabLst>
            </a:pPr>
            <a:r>
              <a:rPr sz="2800" spc="-5" dirty="0">
                <a:latin typeface="Calibri"/>
                <a:cs typeface="Calibri"/>
              </a:rPr>
              <a:t>The </a:t>
            </a:r>
            <a:r>
              <a:rPr sz="2800" spc="-10" dirty="0">
                <a:latin typeface="Calibri"/>
                <a:cs typeface="Calibri"/>
              </a:rPr>
              <a:t>process</a:t>
            </a:r>
            <a:r>
              <a:rPr sz="2800" spc="50" dirty="0">
                <a:latin typeface="Calibri"/>
                <a:cs typeface="Calibri"/>
              </a:rPr>
              <a:t> </a:t>
            </a:r>
            <a:r>
              <a:rPr sz="2800" spc="-5" dirty="0">
                <a:latin typeface="Calibri"/>
                <a:cs typeface="Calibri"/>
              </a:rPr>
              <a:t>of</a:t>
            </a:r>
            <a:r>
              <a:rPr sz="2800" spc="-25" dirty="0">
                <a:latin typeface="Calibri"/>
                <a:cs typeface="Calibri"/>
              </a:rPr>
              <a:t> </a:t>
            </a:r>
            <a:r>
              <a:rPr sz="2800" spc="-10" dirty="0">
                <a:solidFill>
                  <a:srgbClr val="006FC0"/>
                </a:solidFill>
                <a:latin typeface="Calibri"/>
                <a:cs typeface="Calibri"/>
              </a:rPr>
              <a:t>applying</a:t>
            </a:r>
            <a:r>
              <a:rPr sz="2800" spc="35" dirty="0">
                <a:solidFill>
                  <a:srgbClr val="006FC0"/>
                </a:solidFill>
                <a:latin typeface="Calibri"/>
                <a:cs typeface="Calibri"/>
              </a:rPr>
              <a:t> </a:t>
            </a:r>
            <a:r>
              <a:rPr sz="2800" spc="-10" dirty="0">
                <a:solidFill>
                  <a:srgbClr val="006FC0"/>
                </a:solidFill>
                <a:latin typeface="Calibri"/>
                <a:cs typeface="Calibri"/>
              </a:rPr>
              <a:t>high</a:t>
            </a:r>
            <a:r>
              <a:rPr sz="2800" spc="10" dirty="0">
                <a:solidFill>
                  <a:srgbClr val="006FC0"/>
                </a:solidFill>
                <a:latin typeface="Calibri"/>
                <a:cs typeface="Calibri"/>
              </a:rPr>
              <a:t> </a:t>
            </a:r>
            <a:r>
              <a:rPr sz="2800" spc="-20" dirty="0">
                <a:solidFill>
                  <a:srgbClr val="006FC0"/>
                </a:solidFill>
                <a:latin typeface="Calibri"/>
                <a:cs typeface="Calibri"/>
              </a:rPr>
              <a:t>voltage</a:t>
            </a:r>
            <a:r>
              <a:rPr sz="2800" spc="5" dirty="0">
                <a:solidFill>
                  <a:srgbClr val="006FC0"/>
                </a:solidFill>
                <a:latin typeface="Calibri"/>
                <a:cs typeface="Calibri"/>
              </a:rPr>
              <a:t> </a:t>
            </a:r>
            <a:r>
              <a:rPr sz="2800" spc="-5" dirty="0">
                <a:solidFill>
                  <a:srgbClr val="006FC0"/>
                </a:solidFill>
                <a:latin typeface="Calibri"/>
                <a:cs typeface="Calibri"/>
              </a:rPr>
              <a:t>and</a:t>
            </a:r>
            <a:r>
              <a:rPr sz="2800" spc="10" dirty="0">
                <a:solidFill>
                  <a:srgbClr val="006FC0"/>
                </a:solidFill>
                <a:latin typeface="Calibri"/>
                <a:cs typeface="Calibri"/>
              </a:rPr>
              <a:t> </a:t>
            </a:r>
            <a:r>
              <a:rPr sz="2800" spc="-10" dirty="0">
                <a:solidFill>
                  <a:srgbClr val="006FC0"/>
                </a:solidFill>
                <a:latin typeface="Calibri"/>
                <a:cs typeface="Calibri"/>
              </a:rPr>
              <a:t>increasing </a:t>
            </a:r>
            <a:r>
              <a:rPr sz="2800" spc="-5" dirty="0">
                <a:solidFill>
                  <a:srgbClr val="006FC0"/>
                </a:solidFill>
                <a:latin typeface="Calibri"/>
                <a:cs typeface="Calibri"/>
              </a:rPr>
              <a:t> the</a:t>
            </a:r>
            <a:r>
              <a:rPr sz="2800" spc="10" dirty="0">
                <a:solidFill>
                  <a:srgbClr val="006FC0"/>
                </a:solidFill>
                <a:latin typeface="Calibri"/>
                <a:cs typeface="Calibri"/>
              </a:rPr>
              <a:t> </a:t>
            </a:r>
            <a:r>
              <a:rPr sz="2800" spc="-15" dirty="0">
                <a:solidFill>
                  <a:srgbClr val="006FC0"/>
                </a:solidFill>
                <a:latin typeface="Calibri"/>
                <a:cs typeface="Calibri"/>
              </a:rPr>
              <a:t>free</a:t>
            </a:r>
            <a:r>
              <a:rPr sz="2800" dirty="0">
                <a:solidFill>
                  <a:srgbClr val="006FC0"/>
                </a:solidFill>
                <a:latin typeface="Calibri"/>
                <a:cs typeface="Calibri"/>
              </a:rPr>
              <a:t> </a:t>
            </a:r>
            <a:r>
              <a:rPr sz="2800" spc="-10" dirty="0">
                <a:solidFill>
                  <a:srgbClr val="006FC0"/>
                </a:solidFill>
                <a:latin typeface="Calibri"/>
                <a:cs typeface="Calibri"/>
              </a:rPr>
              <a:t>electrons </a:t>
            </a:r>
            <a:r>
              <a:rPr sz="2800" spc="-5" dirty="0">
                <a:latin typeface="Calibri"/>
                <a:cs typeface="Calibri"/>
              </a:rPr>
              <a:t>or electric</a:t>
            </a:r>
            <a:r>
              <a:rPr sz="2800" spc="5" dirty="0">
                <a:latin typeface="Calibri"/>
                <a:cs typeface="Calibri"/>
              </a:rPr>
              <a:t> </a:t>
            </a:r>
            <a:r>
              <a:rPr sz="2800" spc="-15" dirty="0">
                <a:latin typeface="Calibri"/>
                <a:cs typeface="Calibri"/>
              </a:rPr>
              <a:t>current</a:t>
            </a:r>
            <a:r>
              <a:rPr sz="2800" spc="20" dirty="0">
                <a:latin typeface="Calibri"/>
                <a:cs typeface="Calibri"/>
              </a:rPr>
              <a:t> </a:t>
            </a:r>
            <a:r>
              <a:rPr sz="2800" spc="-5" dirty="0">
                <a:latin typeface="Calibri"/>
                <a:cs typeface="Calibri"/>
              </a:rPr>
              <a:t>in </a:t>
            </a:r>
            <a:r>
              <a:rPr sz="2800" dirty="0">
                <a:latin typeface="Calibri"/>
                <a:cs typeface="Calibri"/>
              </a:rPr>
              <a:t> </a:t>
            </a:r>
            <a:r>
              <a:rPr sz="2800" spc="-15" dirty="0">
                <a:latin typeface="Calibri"/>
                <a:cs typeface="Calibri"/>
              </a:rPr>
              <a:t>semiconductors</a:t>
            </a:r>
            <a:r>
              <a:rPr sz="2800" spc="50" dirty="0">
                <a:latin typeface="Calibri"/>
                <a:cs typeface="Calibri"/>
              </a:rPr>
              <a:t> </a:t>
            </a:r>
            <a:r>
              <a:rPr sz="2800" spc="-5" dirty="0">
                <a:latin typeface="Calibri"/>
                <a:cs typeface="Calibri"/>
              </a:rPr>
              <a:t>is</a:t>
            </a:r>
            <a:r>
              <a:rPr sz="2800" spc="15" dirty="0">
                <a:latin typeface="Calibri"/>
                <a:cs typeface="Calibri"/>
              </a:rPr>
              <a:t> </a:t>
            </a:r>
            <a:r>
              <a:rPr sz="2800" spc="-5" dirty="0">
                <a:latin typeface="Calibri"/>
                <a:cs typeface="Calibri"/>
              </a:rPr>
              <a:t>called</a:t>
            </a:r>
            <a:r>
              <a:rPr sz="2800" spc="15" dirty="0">
                <a:latin typeface="Calibri"/>
                <a:cs typeface="Calibri"/>
              </a:rPr>
              <a:t> </a:t>
            </a:r>
            <a:r>
              <a:rPr sz="2800" spc="-5" dirty="0">
                <a:latin typeface="Calibri"/>
                <a:cs typeface="Calibri"/>
              </a:rPr>
              <a:t>an</a:t>
            </a:r>
            <a:r>
              <a:rPr sz="2800" spc="-40" dirty="0">
                <a:latin typeface="Calibri"/>
                <a:cs typeface="Calibri"/>
              </a:rPr>
              <a:t> </a:t>
            </a:r>
            <a:r>
              <a:rPr sz="2800" spc="-15" dirty="0">
                <a:solidFill>
                  <a:srgbClr val="C00000"/>
                </a:solidFill>
                <a:latin typeface="Calibri"/>
                <a:cs typeface="Calibri"/>
              </a:rPr>
              <a:t>Avalanche</a:t>
            </a:r>
            <a:r>
              <a:rPr sz="2800" spc="15" dirty="0">
                <a:solidFill>
                  <a:srgbClr val="C00000"/>
                </a:solidFill>
                <a:latin typeface="Calibri"/>
                <a:cs typeface="Calibri"/>
              </a:rPr>
              <a:t> </a:t>
            </a:r>
            <a:r>
              <a:rPr sz="2800" spc="-20" dirty="0">
                <a:solidFill>
                  <a:srgbClr val="C00000"/>
                </a:solidFill>
                <a:latin typeface="Calibri"/>
                <a:cs typeface="Calibri"/>
              </a:rPr>
              <a:t>breakdown</a:t>
            </a:r>
            <a:r>
              <a:rPr sz="2800" spc="-20" dirty="0">
                <a:latin typeface="Calibri"/>
                <a:cs typeface="Calibri"/>
              </a:rPr>
              <a:t>. </a:t>
            </a:r>
            <a:r>
              <a:rPr sz="2800" spc="-15" dirty="0">
                <a:latin typeface="Calibri"/>
                <a:cs typeface="Calibri"/>
              </a:rPr>
              <a:t> </a:t>
            </a:r>
            <a:r>
              <a:rPr sz="2800" spc="-10" dirty="0">
                <a:latin typeface="Calibri"/>
                <a:cs typeface="Calibri"/>
              </a:rPr>
              <a:t>(due</a:t>
            </a:r>
            <a:r>
              <a:rPr sz="2800" spc="1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Kinetic</a:t>
            </a:r>
            <a:r>
              <a:rPr sz="2800" spc="-10" dirty="0">
                <a:latin typeface="Calibri"/>
                <a:cs typeface="Calibri"/>
              </a:rPr>
              <a:t> </a:t>
            </a:r>
            <a:r>
              <a:rPr sz="2800" spc="-15" dirty="0">
                <a:latin typeface="Calibri"/>
                <a:cs typeface="Calibri"/>
              </a:rPr>
              <a:t>Energy</a:t>
            </a:r>
            <a:r>
              <a:rPr sz="2800" spc="-5" dirty="0">
                <a:latin typeface="Calibri"/>
                <a:cs typeface="Calibri"/>
              </a:rPr>
              <a:t> </a:t>
            </a:r>
            <a:r>
              <a:rPr sz="2800" spc="-10" dirty="0">
                <a:latin typeface="Calibri"/>
                <a:cs typeface="Calibri"/>
              </a:rPr>
              <a:t>acquired</a:t>
            </a:r>
            <a:r>
              <a:rPr sz="2800" spc="15" dirty="0">
                <a:latin typeface="Calibri"/>
                <a:cs typeface="Calibri"/>
              </a:rPr>
              <a:t> </a:t>
            </a:r>
            <a:r>
              <a:rPr sz="2800" spc="-20" dirty="0">
                <a:latin typeface="Calibri"/>
                <a:cs typeface="Calibri"/>
              </a:rPr>
              <a:t>from</a:t>
            </a:r>
            <a:r>
              <a:rPr sz="2800" spc="5" dirty="0">
                <a:latin typeface="Calibri"/>
                <a:cs typeface="Calibri"/>
              </a:rPr>
              <a:t> </a:t>
            </a:r>
            <a:r>
              <a:rPr sz="2800" spc="-5" dirty="0">
                <a:latin typeface="Calibri"/>
                <a:cs typeface="Calibri"/>
              </a:rPr>
              <a:t>applied</a:t>
            </a:r>
            <a:r>
              <a:rPr sz="2800" spc="5" dirty="0">
                <a:latin typeface="Calibri"/>
                <a:cs typeface="Calibri"/>
              </a:rPr>
              <a:t> </a:t>
            </a:r>
            <a:r>
              <a:rPr sz="2800" spc="-15" dirty="0">
                <a:latin typeface="Calibri"/>
                <a:cs typeface="Calibri"/>
              </a:rPr>
              <a:t>voltage)</a:t>
            </a:r>
            <a:endParaRPr sz="2800">
              <a:latin typeface="Calibri"/>
              <a:cs typeface="Calibri"/>
            </a:endParaRPr>
          </a:p>
          <a:p>
            <a:pPr>
              <a:lnSpc>
                <a:spcPct val="100000"/>
              </a:lnSpc>
              <a:spcBef>
                <a:spcPts val="5"/>
              </a:spcBef>
              <a:buFont typeface="Arial MT"/>
              <a:buChar char="•"/>
            </a:pPr>
            <a:endParaRPr sz="3850">
              <a:latin typeface="Calibri"/>
              <a:cs typeface="Calibri"/>
            </a:endParaRPr>
          </a:p>
          <a:p>
            <a:pPr marL="355600" marR="5080" indent="-342900">
              <a:lnSpc>
                <a:spcPct val="100000"/>
              </a:lnSpc>
              <a:buFont typeface="Arial MT"/>
              <a:buChar char="•"/>
              <a:tabLst>
                <a:tab pos="354965" algn="l"/>
                <a:tab pos="355600" algn="l"/>
              </a:tabLst>
            </a:pPr>
            <a:r>
              <a:rPr sz="2800" spc="-5" dirty="0">
                <a:latin typeface="Calibri"/>
                <a:cs typeface="Calibri"/>
              </a:rPr>
              <a:t>The</a:t>
            </a:r>
            <a:r>
              <a:rPr sz="2800" spc="5" dirty="0">
                <a:latin typeface="Calibri"/>
                <a:cs typeface="Calibri"/>
              </a:rPr>
              <a:t> </a:t>
            </a:r>
            <a:r>
              <a:rPr sz="2800" spc="-10" dirty="0">
                <a:latin typeface="Calibri"/>
                <a:cs typeface="Calibri"/>
              </a:rPr>
              <a:t>process</a:t>
            </a:r>
            <a:r>
              <a:rPr sz="2800" spc="40" dirty="0">
                <a:latin typeface="Calibri"/>
                <a:cs typeface="Calibri"/>
              </a:rPr>
              <a:t> </a:t>
            </a:r>
            <a:r>
              <a:rPr sz="2800" spc="-5" dirty="0">
                <a:latin typeface="Calibri"/>
                <a:cs typeface="Calibri"/>
              </a:rPr>
              <a:t>in</a:t>
            </a:r>
            <a:r>
              <a:rPr sz="2800" spc="10" dirty="0">
                <a:latin typeface="Calibri"/>
                <a:cs typeface="Calibri"/>
              </a:rPr>
              <a:t> </a:t>
            </a:r>
            <a:r>
              <a:rPr sz="2800" spc="-5" dirty="0">
                <a:latin typeface="Calibri"/>
                <a:cs typeface="Calibri"/>
              </a:rPr>
              <a:t>which</a:t>
            </a:r>
            <a:r>
              <a:rPr sz="2800" spc="20" dirty="0">
                <a:latin typeface="Calibri"/>
                <a:cs typeface="Calibri"/>
              </a:rPr>
              <a:t> </a:t>
            </a:r>
            <a:r>
              <a:rPr sz="2800" spc="-5" dirty="0">
                <a:latin typeface="Calibri"/>
                <a:cs typeface="Calibri"/>
              </a:rPr>
              <a:t>the</a:t>
            </a:r>
            <a:r>
              <a:rPr sz="2800" spc="10" dirty="0">
                <a:latin typeface="Calibri"/>
                <a:cs typeface="Calibri"/>
              </a:rPr>
              <a:t> </a:t>
            </a:r>
            <a:r>
              <a:rPr sz="2800" spc="-10" dirty="0">
                <a:latin typeface="Calibri"/>
                <a:cs typeface="Calibri"/>
              </a:rPr>
              <a:t>electrons</a:t>
            </a:r>
            <a:r>
              <a:rPr sz="2800" spc="25" dirty="0">
                <a:latin typeface="Calibri"/>
                <a:cs typeface="Calibri"/>
              </a:rPr>
              <a:t> </a:t>
            </a:r>
            <a:r>
              <a:rPr sz="2800" spc="-15" dirty="0">
                <a:latin typeface="Calibri"/>
                <a:cs typeface="Calibri"/>
              </a:rPr>
              <a:t>move</a:t>
            </a:r>
            <a:r>
              <a:rPr sz="2800" dirty="0">
                <a:latin typeface="Calibri"/>
                <a:cs typeface="Calibri"/>
              </a:rPr>
              <a:t> </a:t>
            </a:r>
            <a:r>
              <a:rPr sz="2800" spc="-10" dirty="0">
                <a:latin typeface="Calibri"/>
                <a:cs typeface="Calibri"/>
              </a:rPr>
              <a:t>across</a:t>
            </a:r>
            <a:r>
              <a:rPr sz="2800" spc="20" dirty="0">
                <a:latin typeface="Calibri"/>
                <a:cs typeface="Calibri"/>
              </a:rPr>
              <a:t> </a:t>
            </a:r>
            <a:r>
              <a:rPr sz="2800" spc="-5" dirty="0">
                <a:latin typeface="Calibri"/>
                <a:cs typeface="Calibri"/>
              </a:rPr>
              <a:t>the </a:t>
            </a:r>
            <a:r>
              <a:rPr sz="2800" dirty="0">
                <a:latin typeface="Calibri"/>
                <a:cs typeface="Calibri"/>
              </a:rPr>
              <a:t> </a:t>
            </a:r>
            <a:r>
              <a:rPr sz="2800" spc="-10" dirty="0">
                <a:latin typeface="Calibri"/>
                <a:cs typeface="Calibri"/>
              </a:rPr>
              <a:t>barrier</a:t>
            </a:r>
            <a:r>
              <a:rPr sz="2800" spc="10" dirty="0">
                <a:latin typeface="Calibri"/>
                <a:cs typeface="Calibri"/>
              </a:rPr>
              <a:t> </a:t>
            </a:r>
            <a:r>
              <a:rPr sz="2800" spc="-20" dirty="0">
                <a:latin typeface="Calibri"/>
                <a:cs typeface="Calibri"/>
              </a:rPr>
              <a:t>from</a:t>
            </a:r>
            <a:r>
              <a:rPr sz="2800" spc="15" dirty="0">
                <a:latin typeface="Calibri"/>
                <a:cs typeface="Calibri"/>
              </a:rPr>
              <a:t> </a:t>
            </a:r>
            <a:r>
              <a:rPr sz="2800" spc="-5" dirty="0">
                <a:latin typeface="Calibri"/>
                <a:cs typeface="Calibri"/>
              </a:rPr>
              <a:t>the</a:t>
            </a:r>
            <a:r>
              <a:rPr sz="2800" spc="20" dirty="0">
                <a:latin typeface="Calibri"/>
                <a:cs typeface="Calibri"/>
              </a:rPr>
              <a:t> </a:t>
            </a:r>
            <a:r>
              <a:rPr sz="2800" spc="-10" dirty="0">
                <a:latin typeface="Calibri"/>
                <a:cs typeface="Calibri"/>
              </a:rPr>
              <a:t>valence</a:t>
            </a:r>
            <a:r>
              <a:rPr sz="2800" dirty="0">
                <a:latin typeface="Calibri"/>
                <a:cs typeface="Calibri"/>
              </a:rPr>
              <a:t> </a:t>
            </a:r>
            <a:r>
              <a:rPr sz="2800" spc="-10" dirty="0">
                <a:latin typeface="Calibri"/>
                <a:cs typeface="Calibri"/>
              </a:rPr>
              <a:t>band</a:t>
            </a:r>
            <a:r>
              <a:rPr sz="2800" spc="35" dirty="0">
                <a:latin typeface="Calibri"/>
                <a:cs typeface="Calibri"/>
              </a:rPr>
              <a:t> </a:t>
            </a:r>
            <a:r>
              <a:rPr sz="2800" spc="-5" dirty="0">
                <a:latin typeface="Calibri"/>
                <a:cs typeface="Calibri"/>
              </a:rPr>
              <a:t>of</a:t>
            </a:r>
            <a:r>
              <a:rPr sz="2800" dirty="0">
                <a:latin typeface="Calibri"/>
                <a:cs typeface="Calibri"/>
              </a:rPr>
              <a:t> </a:t>
            </a:r>
            <a:r>
              <a:rPr sz="2800" spc="-15" dirty="0">
                <a:latin typeface="Calibri"/>
                <a:cs typeface="Calibri"/>
              </a:rPr>
              <a:t>p-type</a:t>
            </a:r>
            <a:r>
              <a:rPr sz="2800" spc="35" dirty="0">
                <a:latin typeface="Calibri"/>
                <a:cs typeface="Calibri"/>
              </a:rPr>
              <a:t> </a:t>
            </a:r>
            <a:r>
              <a:rPr sz="2800" spc="-10" dirty="0">
                <a:latin typeface="Calibri"/>
                <a:cs typeface="Calibri"/>
              </a:rPr>
              <a:t>material </a:t>
            </a:r>
            <a:r>
              <a:rPr sz="2800" spc="-20" dirty="0">
                <a:latin typeface="Calibri"/>
                <a:cs typeface="Calibri"/>
              </a:rPr>
              <a:t>to </a:t>
            </a:r>
            <a:r>
              <a:rPr sz="2800" spc="-15" dirty="0">
                <a:latin typeface="Calibri"/>
                <a:cs typeface="Calibri"/>
              </a:rPr>
              <a:t> </a:t>
            </a:r>
            <a:r>
              <a:rPr sz="2800" spc="-5" dirty="0">
                <a:latin typeface="Calibri"/>
                <a:cs typeface="Calibri"/>
              </a:rPr>
              <a:t>the</a:t>
            </a:r>
            <a:r>
              <a:rPr sz="2800" spc="65" dirty="0">
                <a:latin typeface="Calibri"/>
                <a:cs typeface="Calibri"/>
              </a:rPr>
              <a:t> </a:t>
            </a:r>
            <a:r>
              <a:rPr sz="2800" spc="-10" dirty="0">
                <a:latin typeface="Calibri"/>
                <a:cs typeface="Calibri"/>
              </a:rPr>
              <a:t>conduction</a:t>
            </a:r>
            <a:r>
              <a:rPr sz="2800" spc="105" dirty="0">
                <a:latin typeface="Calibri"/>
                <a:cs typeface="Calibri"/>
              </a:rPr>
              <a:t> </a:t>
            </a:r>
            <a:r>
              <a:rPr sz="2800" spc="-10" dirty="0">
                <a:latin typeface="Calibri"/>
                <a:cs typeface="Calibri"/>
              </a:rPr>
              <a:t>band</a:t>
            </a:r>
            <a:r>
              <a:rPr sz="2800" spc="75" dirty="0">
                <a:latin typeface="Calibri"/>
                <a:cs typeface="Calibri"/>
              </a:rPr>
              <a:t> </a:t>
            </a:r>
            <a:r>
              <a:rPr sz="2800" spc="-5" dirty="0">
                <a:latin typeface="Calibri"/>
                <a:cs typeface="Calibri"/>
              </a:rPr>
              <a:t>of</a:t>
            </a:r>
            <a:r>
              <a:rPr sz="2800" spc="60" dirty="0">
                <a:latin typeface="Calibri"/>
                <a:cs typeface="Calibri"/>
              </a:rPr>
              <a:t> </a:t>
            </a:r>
            <a:r>
              <a:rPr sz="2800" spc="-15" dirty="0">
                <a:latin typeface="Calibri"/>
                <a:cs typeface="Calibri"/>
              </a:rPr>
              <a:t>n-type</a:t>
            </a:r>
            <a:r>
              <a:rPr sz="2800" spc="85" dirty="0">
                <a:latin typeface="Calibri"/>
                <a:cs typeface="Calibri"/>
              </a:rPr>
              <a:t> </a:t>
            </a:r>
            <a:r>
              <a:rPr sz="2800" spc="-10" dirty="0">
                <a:latin typeface="Calibri"/>
                <a:cs typeface="Calibri"/>
              </a:rPr>
              <a:t>material</a:t>
            </a:r>
            <a:r>
              <a:rPr sz="2800" spc="40" dirty="0">
                <a:latin typeface="Calibri"/>
                <a:cs typeface="Calibri"/>
              </a:rPr>
              <a:t> </a:t>
            </a:r>
            <a:r>
              <a:rPr sz="2800" spc="-10" dirty="0">
                <a:latin typeface="Calibri"/>
                <a:cs typeface="Calibri"/>
              </a:rPr>
              <a:t>(due</a:t>
            </a:r>
            <a:r>
              <a:rPr sz="2800" spc="60" dirty="0">
                <a:latin typeface="Calibri"/>
                <a:cs typeface="Calibri"/>
              </a:rPr>
              <a:t> </a:t>
            </a:r>
            <a:r>
              <a:rPr sz="2800" spc="-20" dirty="0">
                <a:latin typeface="Calibri"/>
                <a:cs typeface="Calibri"/>
              </a:rPr>
              <a:t>to </a:t>
            </a:r>
            <a:r>
              <a:rPr sz="2800" spc="-15" dirty="0">
                <a:latin typeface="Calibri"/>
                <a:cs typeface="Calibri"/>
              </a:rPr>
              <a:t> Heavy</a:t>
            </a:r>
            <a:r>
              <a:rPr sz="2800" spc="15" dirty="0">
                <a:latin typeface="Calibri"/>
                <a:cs typeface="Calibri"/>
              </a:rPr>
              <a:t> </a:t>
            </a:r>
            <a:r>
              <a:rPr sz="2800" spc="-10" dirty="0">
                <a:latin typeface="Calibri"/>
                <a:cs typeface="Calibri"/>
              </a:rPr>
              <a:t>doping)</a:t>
            </a:r>
            <a:r>
              <a:rPr sz="2800" spc="40" dirty="0">
                <a:latin typeface="Calibri"/>
                <a:cs typeface="Calibri"/>
              </a:rPr>
              <a:t> </a:t>
            </a:r>
            <a:r>
              <a:rPr sz="2800" spc="-5" dirty="0">
                <a:latin typeface="Calibri"/>
                <a:cs typeface="Calibri"/>
              </a:rPr>
              <a:t>is</a:t>
            </a:r>
            <a:r>
              <a:rPr sz="2800" spc="20" dirty="0">
                <a:latin typeface="Calibri"/>
                <a:cs typeface="Calibri"/>
              </a:rPr>
              <a:t> </a:t>
            </a:r>
            <a:r>
              <a:rPr sz="2800" spc="-5" dirty="0">
                <a:latin typeface="Calibri"/>
                <a:cs typeface="Calibri"/>
              </a:rPr>
              <a:t>known</a:t>
            </a:r>
            <a:r>
              <a:rPr sz="2800" spc="35" dirty="0">
                <a:latin typeface="Calibri"/>
                <a:cs typeface="Calibri"/>
              </a:rPr>
              <a:t> </a:t>
            </a:r>
            <a:r>
              <a:rPr sz="2800" spc="-5" dirty="0">
                <a:latin typeface="Calibri"/>
                <a:cs typeface="Calibri"/>
              </a:rPr>
              <a:t>as</a:t>
            </a:r>
            <a:r>
              <a:rPr sz="2800" spc="-30" dirty="0">
                <a:latin typeface="Calibri"/>
                <a:cs typeface="Calibri"/>
              </a:rPr>
              <a:t> </a:t>
            </a:r>
            <a:r>
              <a:rPr sz="2800" spc="-15" dirty="0">
                <a:solidFill>
                  <a:srgbClr val="C00000"/>
                </a:solidFill>
                <a:latin typeface="Calibri"/>
                <a:cs typeface="Calibri"/>
              </a:rPr>
              <a:t>Zener</a:t>
            </a:r>
            <a:r>
              <a:rPr sz="2800" spc="15" dirty="0">
                <a:solidFill>
                  <a:srgbClr val="C00000"/>
                </a:solidFill>
                <a:latin typeface="Calibri"/>
                <a:cs typeface="Calibri"/>
              </a:rPr>
              <a:t> </a:t>
            </a:r>
            <a:r>
              <a:rPr sz="2800" spc="-20" dirty="0">
                <a:solidFill>
                  <a:srgbClr val="C00000"/>
                </a:solidFill>
                <a:latin typeface="Calibri"/>
                <a:cs typeface="Calibri"/>
              </a:rPr>
              <a:t>breakdown</a:t>
            </a:r>
            <a:r>
              <a:rPr sz="2800" spc="-20" dirty="0">
                <a:latin typeface="Calibri"/>
                <a:cs typeface="Calibri"/>
              </a:rPr>
              <a:t>.</a:t>
            </a:r>
            <a:r>
              <a:rPr sz="2800" spc="35" dirty="0">
                <a:latin typeface="Calibri"/>
                <a:cs typeface="Calibri"/>
              </a:rPr>
              <a:t> </a:t>
            </a:r>
            <a:r>
              <a:rPr sz="2800" spc="-10" dirty="0">
                <a:latin typeface="Calibri"/>
                <a:cs typeface="Calibri"/>
              </a:rPr>
              <a:t>(due</a:t>
            </a:r>
            <a:r>
              <a:rPr sz="2800" spc="15" dirty="0">
                <a:latin typeface="Calibri"/>
                <a:cs typeface="Calibri"/>
              </a:rPr>
              <a:t> </a:t>
            </a:r>
            <a:r>
              <a:rPr sz="2800" spc="-20" dirty="0">
                <a:latin typeface="Calibri"/>
                <a:cs typeface="Calibri"/>
              </a:rPr>
              <a:t>to </a:t>
            </a:r>
            <a:r>
              <a:rPr sz="2800" spc="-620" dirty="0">
                <a:latin typeface="Calibri"/>
                <a:cs typeface="Calibri"/>
              </a:rPr>
              <a:t> </a:t>
            </a:r>
            <a:r>
              <a:rPr sz="2800" spc="-20" dirty="0">
                <a:latin typeface="Calibri"/>
                <a:cs typeface="Calibri"/>
              </a:rPr>
              <a:t>strong</a:t>
            </a:r>
            <a:r>
              <a:rPr sz="2800" spc="35" dirty="0">
                <a:latin typeface="Calibri"/>
                <a:cs typeface="Calibri"/>
              </a:rPr>
              <a:t> </a:t>
            </a:r>
            <a:r>
              <a:rPr sz="2800" spc="-5" dirty="0">
                <a:latin typeface="Calibri"/>
                <a:cs typeface="Calibri"/>
              </a:rPr>
              <a:t>Electric</a:t>
            </a:r>
            <a:r>
              <a:rPr sz="2800" spc="10" dirty="0">
                <a:latin typeface="Calibri"/>
                <a:cs typeface="Calibri"/>
              </a:rPr>
              <a:t> </a:t>
            </a:r>
            <a:r>
              <a:rPr sz="2800" spc="-10" dirty="0">
                <a:latin typeface="Calibri"/>
                <a:cs typeface="Calibri"/>
              </a:rPr>
              <a:t>field</a:t>
            </a:r>
            <a:r>
              <a:rPr sz="2800" spc="15" dirty="0">
                <a:latin typeface="Calibri"/>
                <a:cs typeface="Calibri"/>
              </a:rPr>
              <a:t> </a:t>
            </a:r>
            <a:r>
              <a:rPr sz="2800" spc="-20" dirty="0">
                <a:latin typeface="Calibri"/>
                <a:cs typeface="Calibri"/>
              </a:rPr>
              <a:t>from</a:t>
            </a:r>
            <a:r>
              <a:rPr sz="2800" spc="10" dirty="0">
                <a:latin typeface="Calibri"/>
                <a:cs typeface="Calibri"/>
              </a:rPr>
              <a:t> </a:t>
            </a:r>
            <a:r>
              <a:rPr sz="2800" spc="-10" dirty="0">
                <a:latin typeface="Calibri"/>
                <a:cs typeface="Calibri"/>
              </a:rPr>
              <a:t>doping</a:t>
            </a:r>
            <a:r>
              <a:rPr sz="2800" spc="40" dirty="0">
                <a:latin typeface="Calibri"/>
                <a:cs typeface="Calibri"/>
              </a:rPr>
              <a:t> </a:t>
            </a:r>
            <a:r>
              <a:rPr sz="2800" spc="-15" dirty="0">
                <a:latin typeface="Calibri"/>
                <a:cs typeface="Calibri"/>
              </a:rPr>
              <a:t>concentration</a:t>
            </a:r>
            <a:r>
              <a:rPr sz="2800" spc="35" dirty="0">
                <a:latin typeface="Calibri"/>
                <a:cs typeface="Calibri"/>
              </a:rPr>
              <a:t> </a:t>
            </a:r>
            <a:r>
              <a:rPr sz="2800" spc="-5" dirty="0">
                <a:latin typeface="Calibri"/>
                <a:cs typeface="Calibri"/>
              </a:rPr>
              <a:t>&amp;</a:t>
            </a:r>
            <a:r>
              <a:rPr sz="2800" spc="20" dirty="0">
                <a:latin typeface="Calibri"/>
                <a:cs typeface="Calibri"/>
              </a:rPr>
              <a:t> </a:t>
            </a:r>
            <a:r>
              <a:rPr sz="2800" spc="-5" dirty="0">
                <a:latin typeface="Calibri"/>
                <a:cs typeface="Calibri"/>
              </a:rPr>
              <a:t>thin </a:t>
            </a:r>
            <a:r>
              <a:rPr sz="2800" spc="-615" dirty="0">
                <a:latin typeface="Calibri"/>
                <a:cs typeface="Calibri"/>
              </a:rPr>
              <a:t> </a:t>
            </a:r>
            <a:r>
              <a:rPr sz="2800" spc="-10" dirty="0">
                <a:latin typeface="Calibri"/>
                <a:cs typeface="Calibri"/>
              </a:rPr>
              <a:t>depletion</a:t>
            </a:r>
            <a:r>
              <a:rPr sz="2800" spc="20" dirty="0">
                <a:latin typeface="Calibri"/>
                <a:cs typeface="Calibri"/>
              </a:rPr>
              <a:t> </a:t>
            </a:r>
            <a:r>
              <a:rPr sz="2800" spc="-10" dirty="0">
                <a:latin typeface="Calibri"/>
                <a:cs typeface="Calibri"/>
              </a:rPr>
              <a:t>region)</a:t>
            </a:r>
            <a:endParaRPr sz="2800">
              <a:latin typeface="Calibri"/>
              <a:cs typeface="Calibri"/>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40538"/>
            <a:ext cx="3279775" cy="574040"/>
          </a:xfrm>
          <a:prstGeom prst="rect">
            <a:avLst/>
          </a:prstGeom>
        </p:spPr>
        <p:txBody>
          <a:bodyPr vert="horz" wrap="square" lIns="0" tIns="12700" rIns="0" bIns="0" rtlCol="0">
            <a:spAutoFit/>
          </a:bodyPr>
          <a:lstStyle/>
          <a:p>
            <a:pPr marL="12700">
              <a:lnSpc>
                <a:spcPct val="100000"/>
              </a:lnSpc>
              <a:spcBef>
                <a:spcPts val="100"/>
              </a:spcBef>
            </a:pPr>
            <a:r>
              <a:rPr sz="3600" spc="-15" dirty="0">
                <a:latin typeface="Calibri"/>
                <a:cs typeface="Calibri"/>
              </a:rPr>
              <a:t>Zener</a:t>
            </a:r>
            <a:r>
              <a:rPr sz="3600" spc="-60" dirty="0">
                <a:latin typeface="Calibri"/>
                <a:cs typeface="Calibri"/>
              </a:rPr>
              <a:t> </a:t>
            </a:r>
            <a:r>
              <a:rPr sz="3600" spc="-25" dirty="0">
                <a:latin typeface="Calibri"/>
                <a:cs typeface="Calibri"/>
              </a:rPr>
              <a:t>Breakdown</a:t>
            </a:r>
            <a:endParaRPr sz="3600">
              <a:latin typeface="Calibri"/>
              <a:cs typeface="Calibri"/>
            </a:endParaRPr>
          </a:p>
        </p:txBody>
      </p:sp>
      <p:sp>
        <p:nvSpPr>
          <p:cNvPr id="3" name="object 3"/>
          <p:cNvSpPr txBox="1">
            <a:spLocks noGrp="1"/>
          </p:cNvSpPr>
          <p:nvPr>
            <p:ph type="title"/>
          </p:nvPr>
        </p:nvSpPr>
        <p:spPr>
          <a:xfrm>
            <a:off x="4614696" y="240538"/>
            <a:ext cx="4118610" cy="574040"/>
          </a:xfrm>
          <a:prstGeom prst="rect">
            <a:avLst/>
          </a:prstGeom>
        </p:spPr>
        <p:txBody>
          <a:bodyPr vert="horz" wrap="square" lIns="0" tIns="12700" rIns="0" bIns="0" rtlCol="0">
            <a:spAutoFit/>
          </a:bodyPr>
          <a:lstStyle/>
          <a:p>
            <a:pPr marL="12700">
              <a:lnSpc>
                <a:spcPct val="100000"/>
              </a:lnSpc>
              <a:spcBef>
                <a:spcPts val="100"/>
              </a:spcBef>
            </a:pPr>
            <a:r>
              <a:rPr sz="3600" spc="-15" dirty="0"/>
              <a:t>Avalanche</a:t>
            </a:r>
            <a:r>
              <a:rPr sz="3600" spc="-60" dirty="0"/>
              <a:t> </a:t>
            </a:r>
            <a:r>
              <a:rPr sz="3600" spc="-25" dirty="0"/>
              <a:t>Breakdown</a:t>
            </a:r>
            <a:endParaRPr sz="3600"/>
          </a:p>
        </p:txBody>
      </p:sp>
      <p:graphicFrame>
        <p:nvGraphicFramePr>
          <p:cNvPr id="4" name="object 4"/>
          <p:cNvGraphicFramePr>
            <a:graphicFrameLocks noGrp="1"/>
          </p:cNvGraphicFramePr>
          <p:nvPr/>
        </p:nvGraphicFramePr>
        <p:xfrm>
          <a:off x="450850" y="984250"/>
          <a:ext cx="8229600" cy="5717043"/>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1628394">
                <a:tc>
                  <a:txBody>
                    <a:bodyPr/>
                    <a:lstStyle/>
                    <a:p>
                      <a:pPr marL="52069" marR="94615">
                        <a:lnSpc>
                          <a:spcPct val="100000"/>
                        </a:lnSpc>
                        <a:spcBef>
                          <a:spcPts val="320"/>
                        </a:spcBef>
                      </a:pPr>
                      <a:r>
                        <a:rPr sz="2000" spc="-5" dirty="0">
                          <a:latin typeface="Calibri"/>
                          <a:cs typeface="Calibri"/>
                        </a:rPr>
                        <a:t>The </a:t>
                      </a:r>
                      <a:r>
                        <a:rPr sz="2000" spc="-10" dirty="0">
                          <a:latin typeface="Calibri"/>
                          <a:cs typeface="Calibri"/>
                        </a:rPr>
                        <a:t>process </a:t>
                      </a:r>
                      <a:r>
                        <a:rPr sz="2000" spc="-5" dirty="0">
                          <a:latin typeface="Calibri"/>
                          <a:cs typeface="Calibri"/>
                        </a:rPr>
                        <a:t>in </a:t>
                      </a:r>
                      <a:r>
                        <a:rPr sz="2000" dirty="0">
                          <a:latin typeface="Calibri"/>
                          <a:cs typeface="Calibri"/>
                        </a:rPr>
                        <a:t>which the </a:t>
                      </a:r>
                      <a:r>
                        <a:rPr sz="2000" spc="-5" dirty="0">
                          <a:latin typeface="Calibri"/>
                          <a:cs typeface="Calibri"/>
                        </a:rPr>
                        <a:t>electrons </a:t>
                      </a:r>
                      <a:r>
                        <a:rPr sz="2000" dirty="0">
                          <a:latin typeface="Calibri"/>
                          <a:cs typeface="Calibri"/>
                        </a:rPr>
                        <a:t> </a:t>
                      </a:r>
                      <a:r>
                        <a:rPr sz="2000" spc="-15" dirty="0">
                          <a:latin typeface="Calibri"/>
                          <a:cs typeface="Calibri"/>
                        </a:rPr>
                        <a:t>move</a:t>
                      </a:r>
                      <a:r>
                        <a:rPr sz="2000" spc="-5" dirty="0">
                          <a:latin typeface="Calibri"/>
                          <a:cs typeface="Calibri"/>
                        </a:rPr>
                        <a:t> </a:t>
                      </a:r>
                      <a:r>
                        <a:rPr sz="2000" spc="-10" dirty="0">
                          <a:latin typeface="Calibri"/>
                          <a:cs typeface="Calibri"/>
                        </a:rPr>
                        <a:t>across</a:t>
                      </a:r>
                      <a:r>
                        <a:rPr sz="2000" spc="5" dirty="0">
                          <a:latin typeface="Calibri"/>
                          <a:cs typeface="Calibri"/>
                        </a:rPr>
                        <a:t> </a:t>
                      </a:r>
                      <a:r>
                        <a:rPr sz="2000" dirty="0">
                          <a:latin typeface="Calibri"/>
                          <a:cs typeface="Calibri"/>
                        </a:rPr>
                        <a:t>the</a:t>
                      </a:r>
                      <a:r>
                        <a:rPr sz="2000" spc="-5" dirty="0">
                          <a:latin typeface="Calibri"/>
                          <a:cs typeface="Calibri"/>
                        </a:rPr>
                        <a:t> </a:t>
                      </a:r>
                      <a:r>
                        <a:rPr sz="2000" dirty="0">
                          <a:latin typeface="Calibri"/>
                          <a:cs typeface="Calibri"/>
                        </a:rPr>
                        <a:t>barrier</a:t>
                      </a:r>
                      <a:r>
                        <a:rPr sz="2000" spc="10" dirty="0">
                          <a:latin typeface="Calibri"/>
                          <a:cs typeface="Calibri"/>
                        </a:rPr>
                        <a:t> </a:t>
                      </a:r>
                      <a:r>
                        <a:rPr sz="2000" spc="-15" dirty="0">
                          <a:latin typeface="Calibri"/>
                          <a:cs typeface="Calibri"/>
                        </a:rPr>
                        <a:t>from</a:t>
                      </a:r>
                      <a:r>
                        <a:rPr sz="2000" spc="-5" dirty="0">
                          <a:latin typeface="Calibri"/>
                          <a:cs typeface="Calibri"/>
                        </a:rPr>
                        <a:t> </a:t>
                      </a:r>
                      <a:r>
                        <a:rPr sz="2000" dirty="0">
                          <a:latin typeface="Calibri"/>
                          <a:cs typeface="Calibri"/>
                        </a:rPr>
                        <a:t>the </a:t>
                      </a:r>
                      <a:r>
                        <a:rPr sz="2000" spc="5" dirty="0">
                          <a:latin typeface="Calibri"/>
                          <a:cs typeface="Calibri"/>
                        </a:rPr>
                        <a:t> </a:t>
                      </a:r>
                      <a:r>
                        <a:rPr sz="2000" spc="-5" dirty="0">
                          <a:latin typeface="Calibri"/>
                          <a:cs typeface="Calibri"/>
                        </a:rPr>
                        <a:t>valence </a:t>
                      </a:r>
                      <a:r>
                        <a:rPr sz="2000" dirty="0">
                          <a:latin typeface="Calibri"/>
                          <a:cs typeface="Calibri"/>
                        </a:rPr>
                        <a:t>band of p-type </a:t>
                      </a:r>
                      <a:r>
                        <a:rPr sz="2000" spc="-10" dirty="0">
                          <a:latin typeface="Calibri"/>
                          <a:cs typeface="Calibri"/>
                        </a:rPr>
                        <a:t>material to </a:t>
                      </a:r>
                      <a:r>
                        <a:rPr sz="2000" dirty="0">
                          <a:latin typeface="Calibri"/>
                          <a:cs typeface="Calibri"/>
                        </a:rPr>
                        <a:t>the </a:t>
                      </a:r>
                      <a:r>
                        <a:rPr sz="2000" spc="-440" dirty="0">
                          <a:latin typeface="Calibri"/>
                          <a:cs typeface="Calibri"/>
                        </a:rPr>
                        <a:t> </a:t>
                      </a:r>
                      <a:r>
                        <a:rPr sz="2000" dirty="0">
                          <a:latin typeface="Calibri"/>
                          <a:cs typeface="Calibri"/>
                        </a:rPr>
                        <a:t>conduction band </a:t>
                      </a:r>
                      <a:r>
                        <a:rPr sz="2000" spc="-5" dirty="0">
                          <a:latin typeface="Calibri"/>
                          <a:cs typeface="Calibri"/>
                        </a:rPr>
                        <a:t>of </a:t>
                      </a:r>
                      <a:r>
                        <a:rPr sz="2000" dirty="0">
                          <a:latin typeface="Calibri"/>
                          <a:cs typeface="Calibri"/>
                        </a:rPr>
                        <a:t>n-type </a:t>
                      </a:r>
                      <a:r>
                        <a:rPr sz="2000" spc="-10" dirty="0">
                          <a:latin typeface="Calibri"/>
                          <a:cs typeface="Calibri"/>
                        </a:rPr>
                        <a:t>material </a:t>
                      </a:r>
                      <a:r>
                        <a:rPr sz="2000" dirty="0">
                          <a:latin typeface="Calibri"/>
                          <a:cs typeface="Calibri"/>
                        </a:rPr>
                        <a:t>is </a:t>
                      </a:r>
                      <a:r>
                        <a:rPr sz="2000" spc="5" dirty="0">
                          <a:latin typeface="Calibri"/>
                          <a:cs typeface="Calibri"/>
                        </a:rPr>
                        <a:t> </a:t>
                      </a:r>
                      <a:r>
                        <a:rPr sz="2000" dirty="0">
                          <a:latin typeface="Calibri"/>
                          <a:cs typeface="Calibri"/>
                        </a:rPr>
                        <a:t>known</a:t>
                      </a:r>
                      <a:r>
                        <a:rPr sz="2000" spc="-30" dirty="0">
                          <a:latin typeface="Calibri"/>
                          <a:cs typeface="Calibri"/>
                        </a:rPr>
                        <a:t> </a:t>
                      </a:r>
                      <a:r>
                        <a:rPr sz="2000" dirty="0">
                          <a:latin typeface="Calibri"/>
                          <a:cs typeface="Calibri"/>
                        </a:rPr>
                        <a:t>as</a:t>
                      </a:r>
                      <a:r>
                        <a:rPr sz="2000" spc="-10" dirty="0">
                          <a:latin typeface="Calibri"/>
                          <a:cs typeface="Calibri"/>
                        </a:rPr>
                        <a:t> </a:t>
                      </a:r>
                      <a:r>
                        <a:rPr sz="2000" spc="-10" dirty="0">
                          <a:solidFill>
                            <a:srgbClr val="006FC0"/>
                          </a:solidFill>
                          <a:latin typeface="Calibri"/>
                          <a:cs typeface="Calibri"/>
                        </a:rPr>
                        <a:t>Zener</a:t>
                      </a:r>
                      <a:r>
                        <a:rPr sz="2000" spc="10" dirty="0">
                          <a:solidFill>
                            <a:srgbClr val="006FC0"/>
                          </a:solidFill>
                          <a:latin typeface="Calibri"/>
                          <a:cs typeface="Calibri"/>
                        </a:rPr>
                        <a:t> </a:t>
                      </a:r>
                      <a:r>
                        <a:rPr sz="2000" spc="-10" dirty="0">
                          <a:solidFill>
                            <a:srgbClr val="006FC0"/>
                          </a:solidFill>
                          <a:latin typeface="Calibri"/>
                          <a:cs typeface="Calibri"/>
                        </a:rPr>
                        <a:t>Breakdown</a:t>
                      </a:r>
                      <a:r>
                        <a:rPr sz="2000" spc="-10" dirty="0">
                          <a:latin typeface="Calibri"/>
                          <a:cs typeface="Calibri"/>
                        </a:rPr>
                        <a:t>.</a:t>
                      </a:r>
                      <a:endParaRPr sz="2000">
                        <a:latin typeface="Calibri"/>
                        <a:cs typeface="Calibri"/>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2705" marR="83185">
                        <a:lnSpc>
                          <a:spcPct val="100000"/>
                        </a:lnSpc>
                        <a:spcBef>
                          <a:spcPts val="320"/>
                        </a:spcBef>
                      </a:pPr>
                      <a:r>
                        <a:rPr sz="2000" spc="-5" dirty="0">
                          <a:latin typeface="Calibri"/>
                          <a:cs typeface="Calibri"/>
                        </a:rPr>
                        <a:t>The </a:t>
                      </a:r>
                      <a:r>
                        <a:rPr sz="2000" spc="-10" dirty="0">
                          <a:latin typeface="Calibri"/>
                          <a:cs typeface="Calibri"/>
                        </a:rPr>
                        <a:t>process </a:t>
                      </a:r>
                      <a:r>
                        <a:rPr sz="2000" spc="-5" dirty="0">
                          <a:latin typeface="Calibri"/>
                          <a:cs typeface="Calibri"/>
                        </a:rPr>
                        <a:t>of </a:t>
                      </a:r>
                      <a:r>
                        <a:rPr sz="2000" dirty="0">
                          <a:latin typeface="Calibri"/>
                          <a:cs typeface="Calibri"/>
                        </a:rPr>
                        <a:t>applying </a:t>
                      </a:r>
                      <a:r>
                        <a:rPr sz="2000" spc="-5" dirty="0">
                          <a:latin typeface="Calibri"/>
                          <a:cs typeface="Calibri"/>
                        </a:rPr>
                        <a:t>high </a:t>
                      </a:r>
                      <a:r>
                        <a:rPr sz="2000" spc="-10" dirty="0">
                          <a:latin typeface="Calibri"/>
                          <a:cs typeface="Calibri"/>
                        </a:rPr>
                        <a:t>voltage </a:t>
                      </a:r>
                      <a:r>
                        <a:rPr sz="2000" spc="-5" dirty="0">
                          <a:latin typeface="Calibri"/>
                          <a:cs typeface="Calibri"/>
                        </a:rPr>
                        <a:t> </a:t>
                      </a:r>
                      <a:r>
                        <a:rPr sz="2000" dirty="0">
                          <a:latin typeface="Calibri"/>
                          <a:cs typeface="Calibri"/>
                        </a:rPr>
                        <a:t>and</a:t>
                      </a:r>
                      <a:r>
                        <a:rPr sz="2000" spc="-10" dirty="0">
                          <a:latin typeface="Calibri"/>
                          <a:cs typeface="Calibri"/>
                        </a:rPr>
                        <a:t> </a:t>
                      </a:r>
                      <a:r>
                        <a:rPr sz="2000" spc="-5" dirty="0">
                          <a:latin typeface="Calibri"/>
                          <a:cs typeface="Calibri"/>
                        </a:rPr>
                        <a:t>increasing</a:t>
                      </a:r>
                      <a:r>
                        <a:rPr sz="2000" dirty="0">
                          <a:latin typeface="Calibri"/>
                          <a:cs typeface="Calibri"/>
                        </a:rPr>
                        <a:t> the</a:t>
                      </a:r>
                      <a:r>
                        <a:rPr sz="2000" spc="-15" dirty="0">
                          <a:latin typeface="Calibri"/>
                          <a:cs typeface="Calibri"/>
                        </a:rPr>
                        <a:t> </a:t>
                      </a:r>
                      <a:r>
                        <a:rPr sz="2000" spc="-10" dirty="0">
                          <a:latin typeface="Calibri"/>
                          <a:cs typeface="Calibri"/>
                        </a:rPr>
                        <a:t>free</a:t>
                      </a:r>
                      <a:r>
                        <a:rPr sz="2000" spc="-5" dirty="0">
                          <a:latin typeface="Calibri"/>
                          <a:cs typeface="Calibri"/>
                        </a:rPr>
                        <a:t> electrons</a:t>
                      </a:r>
                      <a:r>
                        <a:rPr sz="2000" spc="25" dirty="0">
                          <a:latin typeface="Calibri"/>
                          <a:cs typeface="Calibri"/>
                        </a:rPr>
                        <a:t> </a:t>
                      </a:r>
                      <a:r>
                        <a:rPr sz="2000" spc="-5" dirty="0">
                          <a:latin typeface="Calibri"/>
                          <a:cs typeface="Calibri"/>
                        </a:rPr>
                        <a:t>or </a:t>
                      </a:r>
                      <a:r>
                        <a:rPr sz="2000" dirty="0">
                          <a:latin typeface="Calibri"/>
                          <a:cs typeface="Calibri"/>
                        </a:rPr>
                        <a:t> </a:t>
                      </a:r>
                      <a:r>
                        <a:rPr sz="2000" spc="-5" dirty="0">
                          <a:latin typeface="Calibri"/>
                          <a:cs typeface="Calibri"/>
                        </a:rPr>
                        <a:t>electric</a:t>
                      </a:r>
                      <a:r>
                        <a:rPr sz="2000" spc="25" dirty="0">
                          <a:latin typeface="Calibri"/>
                          <a:cs typeface="Calibri"/>
                        </a:rPr>
                        <a:t> </a:t>
                      </a:r>
                      <a:r>
                        <a:rPr sz="2000" spc="-10" dirty="0">
                          <a:latin typeface="Calibri"/>
                          <a:cs typeface="Calibri"/>
                        </a:rPr>
                        <a:t>current</a:t>
                      </a:r>
                      <a:r>
                        <a:rPr sz="2000" spc="10" dirty="0">
                          <a:latin typeface="Calibri"/>
                          <a:cs typeface="Calibri"/>
                        </a:rPr>
                        <a:t> </a:t>
                      </a:r>
                      <a:r>
                        <a:rPr sz="2000" dirty="0">
                          <a:latin typeface="Calibri"/>
                          <a:cs typeface="Calibri"/>
                        </a:rPr>
                        <a:t>in</a:t>
                      </a:r>
                      <a:r>
                        <a:rPr sz="2000" spc="10" dirty="0">
                          <a:latin typeface="Calibri"/>
                          <a:cs typeface="Calibri"/>
                        </a:rPr>
                        <a:t> </a:t>
                      </a:r>
                      <a:r>
                        <a:rPr sz="2000" spc="-10" dirty="0">
                          <a:latin typeface="Calibri"/>
                          <a:cs typeface="Calibri"/>
                        </a:rPr>
                        <a:t>semiconductors</a:t>
                      </a:r>
                      <a:r>
                        <a:rPr sz="2000" spc="10" dirty="0">
                          <a:latin typeface="Calibri"/>
                          <a:cs typeface="Calibri"/>
                        </a:rPr>
                        <a:t> </a:t>
                      </a:r>
                      <a:r>
                        <a:rPr sz="2000" dirty="0">
                          <a:latin typeface="Calibri"/>
                          <a:cs typeface="Calibri"/>
                        </a:rPr>
                        <a:t>and </a:t>
                      </a:r>
                      <a:r>
                        <a:rPr sz="2000" spc="-434" dirty="0">
                          <a:latin typeface="Calibri"/>
                          <a:cs typeface="Calibri"/>
                        </a:rPr>
                        <a:t> </a:t>
                      </a:r>
                      <a:r>
                        <a:rPr sz="2000" spc="-5" dirty="0">
                          <a:latin typeface="Calibri"/>
                          <a:cs typeface="Calibri"/>
                        </a:rPr>
                        <a:t>insulating</a:t>
                      </a:r>
                      <a:r>
                        <a:rPr sz="2000" dirty="0">
                          <a:latin typeface="Calibri"/>
                          <a:cs typeface="Calibri"/>
                        </a:rPr>
                        <a:t> </a:t>
                      </a:r>
                      <a:r>
                        <a:rPr sz="2000" spc="-10" dirty="0">
                          <a:latin typeface="Calibri"/>
                          <a:cs typeface="Calibri"/>
                        </a:rPr>
                        <a:t>materials</a:t>
                      </a:r>
                      <a:r>
                        <a:rPr sz="2000" spc="40" dirty="0">
                          <a:latin typeface="Calibri"/>
                          <a:cs typeface="Calibri"/>
                        </a:rPr>
                        <a:t> </a:t>
                      </a:r>
                      <a:r>
                        <a:rPr sz="2000" dirty="0">
                          <a:latin typeface="Calibri"/>
                          <a:cs typeface="Calibri"/>
                        </a:rPr>
                        <a:t>is</a:t>
                      </a:r>
                      <a:r>
                        <a:rPr sz="2000" spc="5" dirty="0">
                          <a:latin typeface="Calibri"/>
                          <a:cs typeface="Calibri"/>
                        </a:rPr>
                        <a:t> </a:t>
                      </a:r>
                      <a:r>
                        <a:rPr sz="2000" spc="-5" dirty="0">
                          <a:latin typeface="Calibri"/>
                          <a:cs typeface="Calibri"/>
                        </a:rPr>
                        <a:t>called</a:t>
                      </a:r>
                      <a:r>
                        <a:rPr sz="2000" dirty="0">
                          <a:latin typeface="Calibri"/>
                          <a:cs typeface="Calibri"/>
                        </a:rPr>
                        <a:t> an </a:t>
                      </a:r>
                      <a:r>
                        <a:rPr sz="2000" spc="5" dirty="0">
                          <a:latin typeface="Calibri"/>
                          <a:cs typeface="Calibri"/>
                        </a:rPr>
                        <a:t> </a:t>
                      </a:r>
                      <a:r>
                        <a:rPr sz="2000" spc="-5" dirty="0">
                          <a:solidFill>
                            <a:srgbClr val="006FC0"/>
                          </a:solidFill>
                          <a:latin typeface="Calibri"/>
                          <a:cs typeface="Calibri"/>
                        </a:rPr>
                        <a:t>Avalanche</a:t>
                      </a:r>
                      <a:r>
                        <a:rPr sz="2000" spc="-15" dirty="0">
                          <a:solidFill>
                            <a:srgbClr val="006FC0"/>
                          </a:solidFill>
                          <a:latin typeface="Calibri"/>
                          <a:cs typeface="Calibri"/>
                        </a:rPr>
                        <a:t> </a:t>
                      </a:r>
                      <a:r>
                        <a:rPr sz="2000" spc="-10" dirty="0">
                          <a:solidFill>
                            <a:srgbClr val="006FC0"/>
                          </a:solidFill>
                          <a:latin typeface="Calibri"/>
                          <a:cs typeface="Calibri"/>
                        </a:rPr>
                        <a:t>Breakdown</a:t>
                      </a:r>
                      <a:r>
                        <a:rPr sz="2000" spc="-10" dirty="0">
                          <a:latin typeface="Calibri"/>
                          <a:cs typeface="Calibri"/>
                        </a:rPr>
                        <a:t>.</a:t>
                      </a:r>
                      <a:endParaRPr sz="2000">
                        <a:latin typeface="Calibri"/>
                        <a:cs typeface="Calibri"/>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0"/>
                  </a:ext>
                </a:extLst>
              </a:tr>
              <a:tr h="1628393">
                <a:tc>
                  <a:txBody>
                    <a:bodyPr/>
                    <a:lstStyle/>
                    <a:p>
                      <a:pPr marL="52069" marR="255270">
                        <a:lnSpc>
                          <a:spcPct val="100000"/>
                        </a:lnSpc>
                        <a:spcBef>
                          <a:spcPts val="320"/>
                        </a:spcBef>
                      </a:pPr>
                      <a:r>
                        <a:rPr sz="2000" spc="-5" dirty="0">
                          <a:latin typeface="Calibri"/>
                          <a:cs typeface="Calibri"/>
                        </a:rPr>
                        <a:t>The valence electrons </a:t>
                      </a:r>
                      <a:r>
                        <a:rPr sz="2000" spc="-10" dirty="0">
                          <a:latin typeface="Calibri"/>
                          <a:cs typeface="Calibri"/>
                        </a:rPr>
                        <a:t>are </a:t>
                      </a:r>
                      <a:r>
                        <a:rPr sz="2000" dirty="0">
                          <a:latin typeface="Calibri"/>
                          <a:cs typeface="Calibri"/>
                        </a:rPr>
                        <a:t>pulled </a:t>
                      </a:r>
                      <a:r>
                        <a:rPr sz="2000" spc="-15" dirty="0">
                          <a:latin typeface="Calibri"/>
                          <a:cs typeface="Calibri"/>
                        </a:rPr>
                        <a:t>into </a:t>
                      </a:r>
                      <a:r>
                        <a:rPr sz="2000" spc="-440" dirty="0">
                          <a:latin typeface="Calibri"/>
                          <a:cs typeface="Calibri"/>
                        </a:rPr>
                        <a:t> </a:t>
                      </a:r>
                      <a:r>
                        <a:rPr sz="2000" dirty="0">
                          <a:latin typeface="Calibri"/>
                          <a:cs typeface="Calibri"/>
                        </a:rPr>
                        <a:t>conduction due </a:t>
                      </a:r>
                      <a:r>
                        <a:rPr sz="2000" spc="-15" dirty="0">
                          <a:latin typeface="Calibri"/>
                          <a:cs typeface="Calibri"/>
                        </a:rPr>
                        <a:t>to </a:t>
                      </a:r>
                      <a:r>
                        <a:rPr sz="2000" dirty="0">
                          <a:latin typeface="Calibri"/>
                          <a:cs typeface="Calibri"/>
                        </a:rPr>
                        <a:t>the </a:t>
                      </a:r>
                      <a:r>
                        <a:rPr sz="2000" spc="-5" dirty="0">
                          <a:latin typeface="Calibri"/>
                          <a:cs typeface="Calibri"/>
                        </a:rPr>
                        <a:t>high </a:t>
                      </a:r>
                      <a:r>
                        <a:rPr sz="2000" dirty="0">
                          <a:latin typeface="Calibri"/>
                          <a:cs typeface="Calibri"/>
                        </a:rPr>
                        <a:t>electric </a:t>
                      </a:r>
                      <a:r>
                        <a:rPr sz="2000" spc="5" dirty="0">
                          <a:latin typeface="Calibri"/>
                          <a:cs typeface="Calibri"/>
                        </a:rPr>
                        <a:t> </a:t>
                      </a:r>
                      <a:r>
                        <a:rPr sz="2000" spc="-5" dirty="0">
                          <a:latin typeface="Calibri"/>
                          <a:cs typeface="Calibri"/>
                        </a:rPr>
                        <a:t>field </a:t>
                      </a:r>
                      <a:r>
                        <a:rPr sz="2000" dirty="0">
                          <a:latin typeface="Calibri"/>
                          <a:cs typeface="Calibri"/>
                        </a:rPr>
                        <a:t>in</a:t>
                      </a:r>
                      <a:r>
                        <a:rPr sz="2000" spc="-5"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narrow</a:t>
                      </a:r>
                      <a:r>
                        <a:rPr sz="2000" spc="-20" dirty="0">
                          <a:latin typeface="Calibri"/>
                          <a:cs typeface="Calibri"/>
                        </a:rPr>
                        <a:t> </a:t>
                      </a:r>
                      <a:r>
                        <a:rPr sz="2000" spc="-5" dirty="0">
                          <a:latin typeface="Calibri"/>
                          <a:cs typeface="Calibri"/>
                        </a:rPr>
                        <a:t>depletion region.</a:t>
                      </a:r>
                      <a:endParaRPr sz="2000">
                        <a:latin typeface="Calibri"/>
                        <a:cs typeface="Calibri"/>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2705" marR="274955">
                        <a:lnSpc>
                          <a:spcPct val="100000"/>
                        </a:lnSpc>
                        <a:spcBef>
                          <a:spcPts val="320"/>
                        </a:spcBef>
                      </a:pPr>
                      <a:r>
                        <a:rPr sz="2000" spc="-5" dirty="0">
                          <a:latin typeface="Calibri"/>
                          <a:cs typeface="Calibri"/>
                        </a:rPr>
                        <a:t>The valence electrons </a:t>
                      </a:r>
                      <a:r>
                        <a:rPr sz="2000" spc="-10" dirty="0">
                          <a:latin typeface="Calibri"/>
                          <a:cs typeface="Calibri"/>
                        </a:rPr>
                        <a:t>are </a:t>
                      </a:r>
                      <a:r>
                        <a:rPr sz="2000" spc="-5" dirty="0">
                          <a:latin typeface="Calibri"/>
                          <a:cs typeface="Calibri"/>
                        </a:rPr>
                        <a:t>pushed </a:t>
                      </a:r>
                      <a:r>
                        <a:rPr sz="2000" spc="-15" dirty="0">
                          <a:latin typeface="Calibri"/>
                          <a:cs typeface="Calibri"/>
                        </a:rPr>
                        <a:t>to </a:t>
                      </a:r>
                      <a:r>
                        <a:rPr sz="2000" spc="-10" dirty="0">
                          <a:latin typeface="Calibri"/>
                          <a:cs typeface="Calibri"/>
                        </a:rPr>
                        <a:t> </a:t>
                      </a:r>
                      <a:r>
                        <a:rPr sz="2000" dirty="0">
                          <a:latin typeface="Calibri"/>
                          <a:cs typeface="Calibri"/>
                        </a:rPr>
                        <a:t>conduction due </a:t>
                      </a:r>
                      <a:r>
                        <a:rPr sz="2000" spc="-15" dirty="0">
                          <a:latin typeface="Calibri"/>
                          <a:cs typeface="Calibri"/>
                        </a:rPr>
                        <a:t>to </a:t>
                      </a:r>
                      <a:r>
                        <a:rPr sz="2000" dirty="0">
                          <a:latin typeface="Calibri"/>
                          <a:cs typeface="Calibri"/>
                        </a:rPr>
                        <a:t>the </a:t>
                      </a:r>
                      <a:r>
                        <a:rPr sz="2000" spc="-5" dirty="0">
                          <a:latin typeface="Calibri"/>
                          <a:cs typeface="Calibri"/>
                        </a:rPr>
                        <a:t>energy </a:t>
                      </a:r>
                      <a:r>
                        <a:rPr sz="2000" dirty="0">
                          <a:latin typeface="Calibri"/>
                          <a:cs typeface="Calibri"/>
                        </a:rPr>
                        <a:t> </a:t>
                      </a:r>
                      <a:r>
                        <a:rPr sz="2000" spc="-5" dirty="0">
                          <a:latin typeface="Calibri"/>
                          <a:cs typeface="Calibri"/>
                        </a:rPr>
                        <a:t>imparted</a:t>
                      </a:r>
                      <a:r>
                        <a:rPr sz="2000" spc="10" dirty="0">
                          <a:latin typeface="Calibri"/>
                          <a:cs typeface="Calibri"/>
                        </a:rPr>
                        <a:t> </a:t>
                      </a:r>
                      <a:r>
                        <a:rPr sz="2000" spc="-5" dirty="0">
                          <a:latin typeface="Calibri"/>
                          <a:cs typeface="Calibri"/>
                        </a:rPr>
                        <a:t>by</a:t>
                      </a:r>
                      <a:r>
                        <a:rPr sz="2000" spc="-15" dirty="0">
                          <a:latin typeface="Calibri"/>
                          <a:cs typeface="Calibri"/>
                        </a:rPr>
                        <a:t> </a:t>
                      </a:r>
                      <a:r>
                        <a:rPr sz="2000" spc="-10" dirty="0">
                          <a:latin typeface="Calibri"/>
                          <a:cs typeface="Calibri"/>
                        </a:rPr>
                        <a:t>accelerated</a:t>
                      </a:r>
                      <a:r>
                        <a:rPr sz="2000" spc="10" dirty="0">
                          <a:latin typeface="Calibri"/>
                          <a:cs typeface="Calibri"/>
                        </a:rPr>
                        <a:t> </a:t>
                      </a:r>
                      <a:r>
                        <a:rPr sz="2000" spc="-10" dirty="0">
                          <a:latin typeface="Calibri"/>
                          <a:cs typeface="Calibri"/>
                        </a:rPr>
                        <a:t>electrons, </a:t>
                      </a:r>
                      <a:r>
                        <a:rPr sz="2000" spc="-5" dirty="0">
                          <a:latin typeface="Calibri"/>
                          <a:cs typeface="Calibri"/>
                        </a:rPr>
                        <a:t> </a:t>
                      </a:r>
                      <a:r>
                        <a:rPr sz="2000" dirty="0">
                          <a:latin typeface="Calibri"/>
                          <a:cs typeface="Calibri"/>
                        </a:rPr>
                        <a:t>which </a:t>
                      </a:r>
                      <a:r>
                        <a:rPr sz="2000" spc="-10" dirty="0">
                          <a:latin typeface="Calibri"/>
                          <a:cs typeface="Calibri"/>
                        </a:rPr>
                        <a:t>gain </a:t>
                      </a:r>
                      <a:r>
                        <a:rPr sz="2000" dirty="0">
                          <a:latin typeface="Calibri"/>
                          <a:cs typeface="Calibri"/>
                        </a:rPr>
                        <a:t>their </a:t>
                      </a:r>
                      <a:r>
                        <a:rPr sz="2000" spc="-10" dirty="0">
                          <a:latin typeface="Calibri"/>
                          <a:cs typeface="Calibri"/>
                        </a:rPr>
                        <a:t>velocity </a:t>
                      </a:r>
                      <a:r>
                        <a:rPr sz="2000" dirty="0">
                          <a:latin typeface="Calibri"/>
                          <a:cs typeface="Calibri"/>
                        </a:rPr>
                        <a:t>due </a:t>
                      </a:r>
                      <a:r>
                        <a:rPr sz="2000" spc="-15" dirty="0">
                          <a:latin typeface="Calibri"/>
                          <a:cs typeface="Calibri"/>
                        </a:rPr>
                        <a:t>to </a:t>
                      </a:r>
                      <a:r>
                        <a:rPr sz="2000" dirty="0">
                          <a:latin typeface="Calibri"/>
                          <a:cs typeface="Calibri"/>
                        </a:rPr>
                        <a:t>their </a:t>
                      </a:r>
                      <a:r>
                        <a:rPr sz="2000" spc="-440" dirty="0">
                          <a:latin typeface="Calibri"/>
                          <a:cs typeface="Calibri"/>
                        </a:rPr>
                        <a:t> </a:t>
                      </a:r>
                      <a:r>
                        <a:rPr sz="2000" spc="-5" dirty="0">
                          <a:latin typeface="Calibri"/>
                          <a:cs typeface="Calibri"/>
                        </a:rPr>
                        <a:t>collision</a:t>
                      </a:r>
                      <a:r>
                        <a:rPr sz="2000" spc="-10" dirty="0">
                          <a:latin typeface="Calibri"/>
                          <a:cs typeface="Calibri"/>
                        </a:rPr>
                        <a:t> </a:t>
                      </a:r>
                      <a:r>
                        <a:rPr sz="2000" dirty="0">
                          <a:latin typeface="Calibri"/>
                          <a:cs typeface="Calibri"/>
                        </a:rPr>
                        <a:t>with</a:t>
                      </a:r>
                      <a:r>
                        <a:rPr sz="2000" spc="-5" dirty="0">
                          <a:latin typeface="Calibri"/>
                          <a:cs typeface="Calibri"/>
                        </a:rPr>
                        <a:t> </a:t>
                      </a:r>
                      <a:r>
                        <a:rPr sz="2000" dirty="0">
                          <a:latin typeface="Calibri"/>
                          <a:cs typeface="Calibri"/>
                        </a:rPr>
                        <a:t>other</a:t>
                      </a:r>
                      <a:r>
                        <a:rPr sz="2000" spc="-25" dirty="0">
                          <a:latin typeface="Calibri"/>
                          <a:cs typeface="Calibri"/>
                        </a:rPr>
                        <a:t> </a:t>
                      </a:r>
                      <a:r>
                        <a:rPr sz="2000" spc="-10" dirty="0">
                          <a:latin typeface="Calibri"/>
                          <a:cs typeface="Calibri"/>
                        </a:rPr>
                        <a:t>atoms.</a:t>
                      </a:r>
                      <a:endParaRPr sz="2000">
                        <a:latin typeface="Calibri"/>
                        <a:cs typeface="Calibri"/>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1"/>
                  </a:ext>
                </a:extLst>
              </a:tr>
              <a:tr h="727456">
                <a:tc>
                  <a:txBody>
                    <a:bodyPr/>
                    <a:lstStyle/>
                    <a:p>
                      <a:pPr marL="52069" marR="52705">
                        <a:lnSpc>
                          <a:spcPct val="100000"/>
                        </a:lnSpc>
                        <a:spcBef>
                          <a:spcPts val="325"/>
                        </a:spcBef>
                      </a:pPr>
                      <a:r>
                        <a:rPr sz="2000" spc="-5" dirty="0">
                          <a:latin typeface="Calibri"/>
                          <a:cs typeface="Calibri"/>
                        </a:rPr>
                        <a:t>The increase</a:t>
                      </a:r>
                      <a:r>
                        <a:rPr sz="2000" spc="5" dirty="0">
                          <a:latin typeface="Calibri"/>
                          <a:cs typeface="Calibri"/>
                        </a:rPr>
                        <a:t> </a:t>
                      </a:r>
                      <a:r>
                        <a:rPr sz="2000" dirty="0">
                          <a:latin typeface="Calibri"/>
                          <a:cs typeface="Calibri"/>
                        </a:rPr>
                        <a:t>in</a:t>
                      </a:r>
                      <a:r>
                        <a:rPr sz="2000" spc="-10" dirty="0">
                          <a:latin typeface="Calibri"/>
                          <a:cs typeface="Calibri"/>
                        </a:rPr>
                        <a:t> </a:t>
                      </a:r>
                      <a:r>
                        <a:rPr sz="2000" spc="-15" dirty="0">
                          <a:latin typeface="Calibri"/>
                          <a:cs typeface="Calibri"/>
                        </a:rPr>
                        <a:t>temperature</a:t>
                      </a:r>
                      <a:r>
                        <a:rPr sz="2000" spc="10" dirty="0">
                          <a:latin typeface="Calibri"/>
                          <a:cs typeface="Calibri"/>
                        </a:rPr>
                        <a:t> </a:t>
                      </a:r>
                      <a:r>
                        <a:rPr sz="2000" spc="-5" dirty="0">
                          <a:latin typeface="Calibri"/>
                          <a:cs typeface="Calibri"/>
                        </a:rPr>
                        <a:t>decreases </a:t>
                      </a:r>
                      <a:r>
                        <a:rPr sz="2000" spc="-434"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breakdown</a:t>
                      </a:r>
                      <a:r>
                        <a:rPr sz="2000" spc="-30" dirty="0">
                          <a:latin typeface="Calibri"/>
                          <a:cs typeface="Calibri"/>
                        </a:rPr>
                        <a:t> </a:t>
                      </a:r>
                      <a:r>
                        <a:rPr sz="2000" spc="-10" dirty="0">
                          <a:latin typeface="Calibri"/>
                          <a:cs typeface="Calibri"/>
                        </a:rPr>
                        <a:t>voltage.</a:t>
                      </a:r>
                      <a:endParaRPr sz="200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2705" marR="119380">
                        <a:lnSpc>
                          <a:spcPct val="100000"/>
                        </a:lnSpc>
                        <a:spcBef>
                          <a:spcPts val="325"/>
                        </a:spcBef>
                      </a:pPr>
                      <a:r>
                        <a:rPr sz="2000" spc="-5" dirty="0">
                          <a:latin typeface="Calibri"/>
                          <a:cs typeface="Calibri"/>
                        </a:rPr>
                        <a:t>The increase</a:t>
                      </a:r>
                      <a:r>
                        <a:rPr sz="2000" spc="10" dirty="0">
                          <a:latin typeface="Calibri"/>
                          <a:cs typeface="Calibri"/>
                        </a:rPr>
                        <a:t> </a:t>
                      </a:r>
                      <a:r>
                        <a:rPr sz="2000" dirty="0">
                          <a:latin typeface="Calibri"/>
                          <a:cs typeface="Calibri"/>
                        </a:rPr>
                        <a:t>in</a:t>
                      </a:r>
                      <a:r>
                        <a:rPr sz="2000" spc="-5" dirty="0">
                          <a:latin typeface="Calibri"/>
                          <a:cs typeface="Calibri"/>
                        </a:rPr>
                        <a:t> </a:t>
                      </a:r>
                      <a:r>
                        <a:rPr sz="2000" spc="-15" dirty="0">
                          <a:latin typeface="Calibri"/>
                          <a:cs typeface="Calibri"/>
                        </a:rPr>
                        <a:t>temperature</a:t>
                      </a:r>
                      <a:r>
                        <a:rPr sz="2000" spc="15" dirty="0">
                          <a:latin typeface="Calibri"/>
                          <a:cs typeface="Calibri"/>
                        </a:rPr>
                        <a:t> </a:t>
                      </a:r>
                      <a:r>
                        <a:rPr sz="2000" spc="-5" dirty="0">
                          <a:latin typeface="Calibri"/>
                          <a:cs typeface="Calibri"/>
                        </a:rPr>
                        <a:t>increases </a:t>
                      </a:r>
                      <a:r>
                        <a:rPr sz="2000" spc="-434"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breakdown</a:t>
                      </a:r>
                      <a:r>
                        <a:rPr sz="2000" spc="-30" dirty="0">
                          <a:latin typeface="Calibri"/>
                          <a:cs typeface="Calibri"/>
                        </a:rPr>
                        <a:t> </a:t>
                      </a:r>
                      <a:r>
                        <a:rPr sz="2000" spc="-10" dirty="0">
                          <a:latin typeface="Calibri"/>
                          <a:cs typeface="Calibri"/>
                        </a:rPr>
                        <a:t>voltage.</a:t>
                      </a:r>
                      <a:endParaRPr sz="200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1018819">
                <a:tc>
                  <a:txBody>
                    <a:bodyPr/>
                    <a:lstStyle/>
                    <a:p>
                      <a:pPr marL="52069">
                        <a:lnSpc>
                          <a:spcPct val="100000"/>
                        </a:lnSpc>
                        <a:spcBef>
                          <a:spcPts val="325"/>
                        </a:spcBef>
                      </a:pPr>
                      <a:r>
                        <a:rPr sz="2000" spc="-5" dirty="0">
                          <a:latin typeface="Calibri"/>
                          <a:cs typeface="Calibri"/>
                        </a:rPr>
                        <a:t>The</a:t>
                      </a:r>
                      <a:r>
                        <a:rPr sz="2000" spc="-15" dirty="0">
                          <a:latin typeface="Calibri"/>
                          <a:cs typeface="Calibri"/>
                        </a:rPr>
                        <a:t> </a:t>
                      </a:r>
                      <a:r>
                        <a:rPr sz="2000" dirty="0">
                          <a:latin typeface="Calibri"/>
                          <a:cs typeface="Calibri"/>
                        </a:rPr>
                        <a:t>VI</a:t>
                      </a:r>
                      <a:r>
                        <a:rPr sz="2000" spc="-25" dirty="0">
                          <a:latin typeface="Calibri"/>
                          <a:cs typeface="Calibri"/>
                        </a:rPr>
                        <a:t> </a:t>
                      </a:r>
                      <a:r>
                        <a:rPr sz="2000" spc="-5" dirty="0">
                          <a:latin typeface="Calibri"/>
                          <a:cs typeface="Calibri"/>
                        </a:rPr>
                        <a:t>characteristics</a:t>
                      </a:r>
                      <a:r>
                        <a:rPr sz="2000" dirty="0">
                          <a:latin typeface="Calibri"/>
                          <a:cs typeface="Calibri"/>
                        </a:rPr>
                        <a:t> of</a:t>
                      </a:r>
                      <a:r>
                        <a:rPr sz="2000" spc="-25" dirty="0">
                          <a:latin typeface="Calibri"/>
                          <a:cs typeface="Calibri"/>
                        </a:rPr>
                        <a:t> </a:t>
                      </a:r>
                      <a:r>
                        <a:rPr sz="2000" dirty="0">
                          <a:latin typeface="Calibri"/>
                          <a:cs typeface="Calibri"/>
                        </a:rPr>
                        <a:t>a</a:t>
                      </a:r>
                      <a:r>
                        <a:rPr sz="2000" spc="-15" dirty="0">
                          <a:latin typeface="Calibri"/>
                          <a:cs typeface="Calibri"/>
                        </a:rPr>
                        <a:t> </a:t>
                      </a:r>
                      <a:r>
                        <a:rPr sz="2000" spc="-5" dirty="0">
                          <a:latin typeface="Calibri"/>
                          <a:cs typeface="Calibri"/>
                        </a:rPr>
                        <a:t>Zener</a:t>
                      </a:r>
                      <a:endParaRPr sz="2000">
                        <a:latin typeface="Calibri"/>
                        <a:cs typeface="Calibri"/>
                      </a:endParaRPr>
                    </a:p>
                    <a:p>
                      <a:pPr marL="52069">
                        <a:lnSpc>
                          <a:spcPct val="100000"/>
                        </a:lnSpc>
                        <a:spcBef>
                          <a:spcPts val="5"/>
                        </a:spcBef>
                      </a:pPr>
                      <a:r>
                        <a:rPr sz="2000" spc="-15" dirty="0">
                          <a:latin typeface="Calibri"/>
                          <a:cs typeface="Calibri"/>
                        </a:rPr>
                        <a:t>breakdown</a:t>
                      </a:r>
                      <a:r>
                        <a:rPr sz="2000" spc="-20" dirty="0">
                          <a:latin typeface="Calibri"/>
                          <a:cs typeface="Calibri"/>
                        </a:rPr>
                        <a:t> </a:t>
                      </a:r>
                      <a:r>
                        <a:rPr sz="2000" spc="-5" dirty="0">
                          <a:latin typeface="Calibri"/>
                          <a:cs typeface="Calibri"/>
                        </a:rPr>
                        <a:t>has</a:t>
                      </a:r>
                      <a:r>
                        <a:rPr sz="2000" spc="-10" dirty="0">
                          <a:latin typeface="Calibri"/>
                          <a:cs typeface="Calibri"/>
                        </a:rPr>
                        <a:t> </a:t>
                      </a:r>
                      <a:r>
                        <a:rPr sz="2000" dirty="0">
                          <a:latin typeface="Calibri"/>
                          <a:cs typeface="Calibri"/>
                        </a:rPr>
                        <a:t>a</a:t>
                      </a:r>
                      <a:r>
                        <a:rPr sz="2000" spc="-5" dirty="0">
                          <a:latin typeface="Calibri"/>
                          <a:cs typeface="Calibri"/>
                        </a:rPr>
                        <a:t> sharp </a:t>
                      </a:r>
                      <a:r>
                        <a:rPr sz="2000" dirty="0">
                          <a:latin typeface="Calibri"/>
                          <a:cs typeface="Calibri"/>
                        </a:rPr>
                        <a:t>curve.</a:t>
                      </a:r>
                      <a:endParaRPr sz="200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2705" marR="267335">
                        <a:lnSpc>
                          <a:spcPct val="100000"/>
                        </a:lnSpc>
                        <a:spcBef>
                          <a:spcPts val="325"/>
                        </a:spcBef>
                      </a:pPr>
                      <a:r>
                        <a:rPr sz="2000" spc="-5" dirty="0">
                          <a:latin typeface="Calibri"/>
                          <a:cs typeface="Calibri"/>
                        </a:rPr>
                        <a:t>The </a:t>
                      </a:r>
                      <a:r>
                        <a:rPr sz="2000" dirty="0">
                          <a:latin typeface="Calibri"/>
                          <a:cs typeface="Calibri"/>
                        </a:rPr>
                        <a:t>VI </a:t>
                      </a:r>
                      <a:r>
                        <a:rPr sz="2000" spc="-10" dirty="0">
                          <a:latin typeface="Calibri"/>
                          <a:cs typeface="Calibri"/>
                        </a:rPr>
                        <a:t>characteristic </a:t>
                      </a:r>
                      <a:r>
                        <a:rPr sz="2000" dirty="0">
                          <a:latin typeface="Calibri"/>
                          <a:cs typeface="Calibri"/>
                        </a:rPr>
                        <a:t>curve of the </a:t>
                      </a:r>
                      <a:r>
                        <a:rPr sz="2000" spc="5" dirty="0">
                          <a:latin typeface="Calibri"/>
                          <a:cs typeface="Calibri"/>
                        </a:rPr>
                        <a:t> </a:t>
                      </a:r>
                      <a:r>
                        <a:rPr sz="2000" spc="-10" dirty="0">
                          <a:latin typeface="Calibri"/>
                          <a:cs typeface="Calibri"/>
                        </a:rPr>
                        <a:t>avalanche</a:t>
                      </a:r>
                      <a:r>
                        <a:rPr sz="2000" dirty="0">
                          <a:latin typeface="Calibri"/>
                          <a:cs typeface="Calibri"/>
                        </a:rPr>
                        <a:t> </a:t>
                      </a:r>
                      <a:r>
                        <a:rPr sz="2000" spc="-15" dirty="0">
                          <a:latin typeface="Calibri"/>
                          <a:cs typeface="Calibri"/>
                        </a:rPr>
                        <a:t>breakdown</a:t>
                      </a:r>
                      <a:r>
                        <a:rPr sz="2000" spc="-25" dirty="0">
                          <a:latin typeface="Calibri"/>
                          <a:cs typeface="Calibri"/>
                        </a:rPr>
                        <a:t> </a:t>
                      </a:r>
                      <a:r>
                        <a:rPr sz="2000" dirty="0">
                          <a:latin typeface="Calibri"/>
                          <a:cs typeface="Calibri"/>
                        </a:rPr>
                        <a:t>is</a:t>
                      </a:r>
                      <a:r>
                        <a:rPr sz="2000" spc="10" dirty="0">
                          <a:latin typeface="Calibri"/>
                          <a:cs typeface="Calibri"/>
                        </a:rPr>
                        <a:t> </a:t>
                      </a:r>
                      <a:r>
                        <a:rPr sz="2000" spc="-5" dirty="0">
                          <a:latin typeface="Calibri"/>
                          <a:cs typeface="Calibri"/>
                        </a:rPr>
                        <a:t>not </a:t>
                      </a:r>
                      <a:r>
                        <a:rPr sz="2000" dirty="0">
                          <a:latin typeface="Calibri"/>
                          <a:cs typeface="Calibri"/>
                        </a:rPr>
                        <a:t>as</a:t>
                      </a:r>
                      <a:r>
                        <a:rPr sz="2000" spc="-10" dirty="0">
                          <a:latin typeface="Calibri"/>
                          <a:cs typeface="Calibri"/>
                        </a:rPr>
                        <a:t> </a:t>
                      </a:r>
                      <a:r>
                        <a:rPr sz="2000" spc="-5" dirty="0">
                          <a:latin typeface="Calibri"/>
                          <a:cs typeface="Calibri"/>
                        </a:rPr>
                        <a:t>sharp </a:t>
                      </a:r>
                      <a:r>
                        <a:rPr sz="2000" spc="-434" dirty="0">
                          <a:latin typeface="Calibri"/>
                          <a:cs typeface="Calibri"/>
                        </a:rPr>
                        <a:t> </a:t>
                      </a:r>
                      <a:r>
                        <a:rPr sz="2000" dirty="0">
                          <a:latin typeface="Calibri"/>
                          <a:cs typeface="Calibri"/>
                        </a:rPr>
                        <a:t>as</a:t>
                      </a:r>
                      <a:r>
                        <a:rPr sz="2000" spc="-5" dirty="0">
                          <a:latin typeface="Calibri"/>
                          <a:cs typeface="Calibri"/>
                        </a:rPr>
                        <a:t> </a:t>
                      </a:r>
                      <a:r>
                        <a:rPr sz="2000" dirty="0">
                          <a:latin typeface="Calibri"/>
                          <a:cs typeface="Calibri"/>
                        </a:rPr>
                        <a:t>the </a:t>
                      </a:r>
                      <a:r>
                        <a:rPr sz="2000" spc="-10" dirty="0">
                          <a:latin typeface="Calibri"/>
                          <a:cs typeface="Calibri"/>
                        </a:rPr>
                        <a:t>Zener</a:t>
                      </a:r>
                      <a:r>
                        <a:rPr sz="2000" spc="-5" dirty="0">
                          <a:latin typeface="Calibri"/>
                          <a:cs typeface="Calibri"/>
                        </a:rPr>
                        <a:t> </a:t>
                      </a:r>
                      <a:r>
                        <a:rPr sz="2000" spc="-10" dirty="0">
                          <a:latin typeface="Calibri"/>
                          <a:cs typeface="Calibri"/>
                        </a:rPr>
                        <a:t>breakdown.</a:t>
                      </a:r>
                      <a:endParaRPr sz="2000">
                        <a:latin typeface="Calibri"/>
                        <a:cs typeface="Calibri"/>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3"/>
                  </a:ext>
                </a:extLst>
              </a:tr>
              <a:tr h="713981">
                <a:tc>
                  <a:txBody>
                    <a:bodyPr/>
                    <a:lstStyle/>
                    <a:p>
                      <a:pPr marL="52069" marR="637540">
                        <a:lnSpc>
                          <a:spcPct val="100000"/>
                        </a:lnSpc>
                        <a:spcBef>
                          <a:spcPts val="330"/>
                        </a:spcBef>
                      </a:pPr>
                      <a:r>
                        <a:rPr sz="2000" dirty="0">
                          <a:latin typeface="Calibri"/>
                          <a:cs typeface="Calibri"/>
                        </a:rPr>
                        <a:t>It</a:t>
                      </a:r>
                      <a:r>
                        <a:rPr sz="2000" spc="-15" dirty="0">
                          <a:latin typeface="Calibri"/>
                          <a:cs typeface="Calibri"/>
                        </a:rPr>
                        <a:t> </a:t>
                      </a:r>
                      <a:r>
                        <a:rPr sz="2000" spc="-10" dirty="0">
                          <a:latin typeface="Calibri"/>
                          <a:cs typeface="Calibri"/>
                        </a:rPr>
                        <a:t>occurs</a:t>
                      </a:r>
                      <a:r>
                        <a:rPr sz="2000" spc="-5" dirty="0">
                          <a:latin typeface="Calibri"/>
                          <a:cs typeface="Calibri"/>
                        </a:rPr>
                        <a:t> </a:t>
                      </a:r>
                      <a:r>
                        <a:rPr sz="2000" dirty="0">
                          <a:latin typeface="Calibri"/>
                          <a:cs typeface="Calibri"/>
                        </a:rPr>
                        <a:t>in</a:t>
                      </a:r>
                      <a:r>
                        <a:rPr sz="2000" spc="-10" dirty="0">
                          <a:latin typeface="Calibri"/>
                          <a:cs typeface="Calibri"/>
                        </a:rPr>
                        <a:t> </a:t>
                      </a:r>
                      <a:r>
                        <a:rPr sz="2000" spc="-5" dirty="0">
                          <a:latin typeface="Calibri"/>
                          <a:cs typeface="Calibri"/>
                        </a:rPr>
                        <a:t>diodes</a:t>
                      </a:r>
                      <a:r>
                        <a:rPr sz="2000" spc="-10" dirty="0">
                          <a:latin typeface="Calibri"/>
                          <a:cs typeface="Calibri"/>
                        </a:rPr>
                        <a:t> </a:t>
                      </a:r>
                      <a:r>
                        <a:rPr sz="2000" spc="-5" dirty="0">
                          <a:latin typeface="Calibri"/>
                          <a:cs typeface="Calibri"/>
                        </a:rPr>
                        <a:t>that</a:t>
                      </a:r>
                      <a:r>
                        <a:rPr sz="2000" dirty="0">
                          <a:latin typeface="Calibri"/>
                          <a:cs typeface="Calibri"/>
                        </a:rPr>
                        <a:t> </a:t>
                      </a:r>
                      <a:r>
                        <a:rPr sz="2000" spc="-10" dirty="0">
                          <a:latin typeface="Calibri"/>
                          <a:cs typeface="Calibri"/>
                        </a:rPr>
                        <a:t>are</a:t>
                      </a:r>
                      <a:r>
                        <a:rPr sz="2000" spc="10" dirty="0">
                          <a:latin typeface="Calibri"/>
                          <a:cs typeface="Calibri"/>
                        </a:rPr>
                        <a:t> </a:t>
                      </a:r>
                      <a:r>
                        <a:rPr sz="2000" spc="-5" dirty="0">
                          <a:solidFill>
                            <a:srgbClr val="006FC0"/>
                          </a:solidFill>
                          <a:latin typeface="Calibri"/>
                          <a:cs typeface="Calibri"/>
                        </a:rPr>
                        <a:t>highly </a:t>
                      </a:r>
                      <a:r>
                        <a:rPr sz="2000" spc="-434" dirty="0">
                          <a:solidFill>
                            <a:srgbClr val="006FC0"/>
                          </a:solidFill>
                          <a:latin typeface="Calibri"/>
                          <a:cs typeface="Calibri"/>
                        </a:rPr>
                        <a:t> </a:t>
                      </a:r>
                      <a:r>
                        <a:rPr sz="2000" dirty="0">
                          <a:solidFill>
                            <a:srgbClr val="006FC0"/>
                          </a:solidFill>
                          <a:latin typeface="Calibri"/>
                          <a:cs typeface="Calibri"/>
                        </a:rPr>
                        <a:t>doped</a:t>
                      </a:r>
                      <a:r>
                        <a:rPr sz="2000" dirty="0">
                          <a:latin typeface="Calibri"/>
                          <a:cs typeface="Calibri"/>
                        </a:rPr>
                        <a:t>.</a:t>
                      </a:r>
                      <a:endParaRPr sz="2000">
                        <a:latin typeface="Calibri"/>
                        <a:cs typeface="Calibri"/>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2705" marR="630555">
                        <a:lnSpc>
                          <a:spcPct val="100000"/>
                        </a:lnSpc>
                        <a:spcBef>
                          <a:spcPts val="330"/>
                        </a:spcBef>
                      </a:pPr>
                      <a:r>
                        <a:rPr sz="2000" dirty="0">
                          <a:latin typeface="Calibri"/>
                          <a:cs typeface="Calibri"/>
                        </a:rPr>
                        <a:t>It </a:t>
                      </a:r>
                      <a:r>
                        <a:rPr sz="2000" spc="-10" dirty="0">
                          <a:latin typeface="Calibri"/>
                          <a:cs typeface="Calibri"/>
                        </a:rPr>
                        <a:t>occurs </a:t>
                      </a:r>
                      <a:r>
                        <a:rPr sz="2000" dirty="0">
                          <a:latin typeface="Calibri"/>
                          <a:cs typeface="Calibri"/>
                        </a:rPr>
                        <a:t>in </a:t>
                      </a:r>
                      <a:r>
                        <a:rPr sz="2000" spc="-5" dirty="0">
                          <a:latin typeface="Calibri"/>
                          <a:cs typeface="Calibri"/>
                        </a:rPr>
                        <a:t>diodes that </a:t>
                      </a:r>
                      <a:r>
                        <a:rPr sz="2000" spc="-10" dirty="0">
                          <a:latin typeface="Calibri"/>
                          <a:cs typeface="Calibri"/>
                        </a:rPr>
                        <a:t>are </a:t>
                      </a:r>
                      <a:r>
                        <a:rPr sz="2000" spc="-5" dirty="0">
                          <a:solidFill>
                            <a:srgbClr val="006FC0"/>
                          </a:solidFill>
                          <a:latin typeface="Calibri"/>
                          <a:cs typeface="Calibri"/>
                        </a:rPr>
                        <a:t>lightly </a:t>
                      </a:r>
                      <a:r>
                        <a:rPr sz="2000" spc="-440" dirty="0">
                          <a:solidFill>
                            <a:srgbClr val="006FC0"/>
                          </a:solidFill>
                          <a:latin typeface="Calibri"/>
                          <a:cs typeface="Calibri"/>
                        </a:rPr>
                        <a:t> </a:t>
                      </a:r>
                      <a:r>
                        <a:rPr sz="2000" dirty="0">
                          <a:solidFill>
                            <a:srgbClr val="006FC0"/>
                          </a:solidFill>
                          <a:latin typeface="Calibri"/>
                          <a:cs typeface="Calibri"/>
                        </a:rPr>
                        <a:t>doped</a:t>
                      </a:r>
                      <a:r>
                        <a:rPr sz="2000" dirty="0">
                          <a:latin typeface="Calibri"/>
                          <a:cs typeface="Calibri"/>
                        </a:rPr>
                        <a:t>.</a:t>
                      </a:r>
                      <a:endParaRPr sz="2000">
                        <a:latin typeface="Calibri"/>
                        <a:cs typeface="Calibri"/>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286808" cy="615553"/>
          </a:xfrm>
        </p:spPr>
        <p:txBody>
          <a:bodyPr/>
          <a:lstStyle/>
          <a:p>
            <a:pPr algn="ctr"/>
            <a:r>
              <a:rPr lang="en-US" b="1" dirty="0" smtClean="0">
                <a:solidFill>
                  <a:srgbClr val="C00000"/>
                </a:solidFill>
                <a:latin typeface="Times New Roman" pitchFamily="18" charset="0"/>
                <a:cs typeface="Times New Roman" pitchFamily="18" charset="0"/>
              </a:rPr>
              <a:t>Clippers and Clampers</a:t>
            </a:r>
            <a:endParaRPr lang="en-US" dirty="0">
              <a:solidFill>
                <a:srgbClr val="C0000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82269" y="1357298"/>
            <a:ext cx="8379460" cy="4601260"/>
          </a:xfrm>
        </p:spPr>
        <p:txBody>
          <a:bodyPr/>
          <a:lstStyle/>
          <a:p>
            <a:pPr algn="just">
              <a:buClr>
                <a:srgbClr val="C00000"/>
              </a:buClr>
              <a:buFont typeface="Wingdings" pitchFamily="2" charset="2"/>
              <a:buChar char="Ø"/>
            </a:pPr>
            <a:r>
              <a:rPr lang="en-US" sz="2300" b="1" dirty="0" smtClean="0"/>
              <a:t>A clipper circuit clips or removes a portion of an AC signal. A clipper circuit is also known as a voltage limiter, slicer, etc.</a:t>
            </a:r>
          </a:p>
          <a:p>
            <a:pPr algn="just">
              <a:buClr>
                <a:srgbClr val="C00000"/>
              </a:buClr>
              <a:buFont typeface="Wingdings" pitchFamily="2" charset="2"/>
              <a:buChar char="Ø"/>
            </a:pPr>
            <a:endParaRPr lang="en-US" sz="2300" b="1" dirty="0" smtClean="0"/>
          </a:p>
          <a:p>
            <a:pPr algn="just">
              <a:buClr>
                <a:srgbClr val="C00000"/>
              </a:buClr>
              <a:buFont typeface="Wingdings" pitchFamily="2" charset="2"/>
              <a:buChar char="Ø"/>
            </a:pPr>
            <a:r>
              <a:rPr lang="en-US" sz="2300" b="1" dirty="0" smtClean="0"/>
              <a:t>A clamper circuit shifts the DC level of the waveform. A clamper is also known as a voltage multiplier or DC level shifter.</a:t>
            </a:r>
          </a:p>
          <a:p>
            <a:pPr algn="just">
              <a:buClr>
                <a:srgbClr val="C00000"/>
              </a:buClr>
              <a:buFont typeface="Wingdings" pitchFamily="2" charset="2"/>
              <a:buChar char="Ø"/>
            </a:pPr>
            <a:endParaRPr lang="en-US" sz="2300" b="1" dirty="0" smtClean="0"/>
          </a:p>
          <a:p>
            <a:pPr algn="just">
              <a:buClr>
                <a:srgbClr val="C00000"/>
              </a:buClr>
              <a:buFont typeface="Wingdings" pitchFamily="2" charset="2"/>
              <a:buChar char="Ø"/>
            </a:pPr>
            <a:r>
              <a:rPr lang="en-US" sz="2300" b="1" dirty="0" smtClean="0"/>
              <a:t>The clipper and clamper are called wave shaping circuits because they convert the incoming signal wave to another kind of useful wave. </a:t>
            </a:r>
          </a:p>
          <a:p>
            <a:pPr algn="just">
              <a:buClr>
                <a:srgbClr val="C00000"/>
              </a:buClr>
              <a:buFont typeface="Wingdings" pitchFamily="2" charset="2"/>
              <a:buChar char="Ø"/>
            </a:pPr>
            <a:endParaRPr lang="en-US" sz="2300" b="1" dirty="0" smtClean="0"/>
          </a:p>
          <a:p>
            <a:pPr algn="just">
              <a:buClr>
                <a:srgbClr val="C00000"/>
              </a:buClr>
              <a:buFont typeface="Wingdings" pitchFamily="2" charset="2"/>
              <a:buChar char="Ø"/>
            </a:pPr>
            <a:r>
              <a:rPr lang="en-US" sz="2300" b="1" dirty="0" smtClean="0"/>
              <a:t>They are used widely in power supplies, filter circuits, RF transmitters / receivers, voltage suppressors, audio amplifiers and the list goes on.</a:t>
            </a:r>
            <a:endParaRPr lang="en-US" sz="2300"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560" y="428604"/>
            <a:ext cx="3983354" cy="1231106"/>
          </a:xfrm>
        </p:spPr>
        <p:txBody>
          <a:bodyPr/>
          <a:lstStyle/>
          <a:p>
            <a:r>
              <a:rPr lang="en-US" b="1" dirty="0" smtClean="0">
                <a:solidFill>
                  <a:srgbClr val="C00000"/>
                </a:solidFill>
                <a:latin typeface="Times New Roman" pitchFamily="18" charset="0"/>
                <a:cs typeface="Times New Roman" pitchFamily="18" charset="0"/>
              </a:rPr>
              <a:t>Clipper Circuit</a:t>
            </a:r>
            <a:r>
              <a:rPr lang="en-US" dirty="0" smtClean="0"/>
              <a:t/>
            </a:r>
            <a:br>
              <a:rPr lang="en-US" dirty="0" smtClean="0"/>
            </a:br>
            <a:endParaRPr lang="en-US" dirty="0"/>
          </a:p>
        </p:txBody>
      </p:sp>
      <p:sp>
        <p:nvSpPr>
          <p:cNvPr id="3" name="Text Placeholder 2"/>
          <p:cNvSpPr>
            <a:spLocks noGrp="1"/>
          </p:cNvSpPr>
          <p:nvPr>
            <p:ph type="body" idx="1"/>
          </p:nvPr>
        </p:nvSpPr>
        <p:spPr>
          <a:xfrm>
            <a:off x="428596" y="1214422"/>
            <a:ext cx="8379460" cy="5325689"/>
          </a:xfrm>
        </p:spPr>
        <p:txBody>
          <a:bodyPr/>
          <a:lstStyle/>
          <a:p>
            <a:pPr algn="just">
              <a:buClr>
                <a:srgbClr val="C00000"/>
              </a:buClr>
              <a:buFont typeface="Wingdings" pitchFamily="2" charset="2"/>
              <a:buChar char="Ø"/>
            </a:pPr>
            <a:r>
              <a:rPr lang="en-US" b="1" dirty="0" smtClean="0"/>
              <a:t>A clipper circuitry consists of linear elements known as resistors and non-linear elements such as diodes. But it doesn’t consist of any energy storage device such as a capacitor. </a:t>
            </a:r>
          </a:p>
          <a:p>
            <a:pPr algn="just">
              <a:buClr>
                <a:srgbClr val="C00000"/>
              </a:buClr>
              <a:buFont typeface="Wingdings" pitchFamily="2" charset="2"/>
              <a:buChar char="Ø"/>
            </a:pPr>
            <a:endParaRPr lang="en-US" b="1" dirty="0" smtClean="0"/>
          </a:p>
          <a:p>
            <a:pPr algn="just">
              <a:buClr>
                <a:srgbClr val="C00000"/>
              </a:buClr>
              <a:buFont typeface="Wingdings" pitchFamily="2" charset="2"/>
              <a:buChar char="Ø"/>
            </a:pPr>
            <a:r>
              <a:rPr lang="en-US" b="1" dirty="0" smtClean="0"/>
              <a:t>One of the best examples of the clipper is a half-wave rectifier. In this, either the positive or negative half of the AC cycle is allowed to pass through the circuit.</a:t>
            </a:r>
          </a:p>
          <a:p>
            <a:pPr algn="just">
              <a:buClr>
                <a:srgbClr val="C00000"/>
              </a:buClr>
              <a:buFont typeface="Wingdings" pitchFamily="2" charset="2"/>
              <a:buChar char="Ø"/>
            </a:pPr>
            <a:endParaRPr lang="en-US" b="1" dirty="0" smtClean="0"/>
          </a:p>
          <a:p>
            <a:pPr algn="ctr"/>
            <a:r>
              <a:rPr lang="en-US" sz="3200" b="1" dirty="0" smtClean="0">
                <a:solidFill>
                  <a:srgbClr val="C00000"/>
                </a:solidFill>
              </a:rPr>
              <a:t>Types of Clippers</a:t>
            </a:r>
          </a:p>
          <a:p>
            <a:pPr algn="ctr">
              <a:lnSpc>
                <a:spcPct val="50000"/>
              </a:lnSpc>
            </a:pPr>
            <a:endParaRPr lang="en-US" sz="3200" b="1" dirty="0" smtClean="0">
              <a:solidFill>
                <a:srgbClr val="C00000"/>
              </a:solidFill>
            </a:endParaRPr>
          </a:p>
          <a:p>
            <a:pPr algn="just">
              <a:lnSpc>
                <a:spcPct val="114000"/>
              </a:lnSpc>
              <a:buClr>
                <a:srgbClr val="C00000"/>
              </a:buClr>
              <a:buFont typeface="Wingdings" pitchFamily="2" charset="2"/>
              <a:buChar char="Ø"/>
            </a:pPr>
            <a:r>
              <a:rPr lang="en-US" b="1" dirty="0" smtClean="0"/>
              <a:t>Clippers are generally classified into two major categories.</a:t>
            </a:r>
          </a:p>
          <a:p>
            <a:pPr marL="514350" indent="-514350" algn="just">
              <a:lnSpc>
                <a:spcPct val="114000"/>
              </a:lnSpc>
              <a:buClr>
                <a:srgbClr val="C00000"/>
              </a:buClr>
              <a:buFont typeface="+mj-lt"/>
              <a:buAutoNum type="romanLcPeriod"/>
            </a:pPr>
            <a:r>
              <a:rPr lang="en-US" b="1" dirty="0" smtClean="0"/>
              <a:t>Series Clippers</a:t>
            </a:r>
          </a:p>
          <a:p>
            <a:pPr marL="514350" indent="-514350" algn="just">
              <a:lnSpc>
                <a:spcPct val="114000"/>
              </a:lnSpc>
              <a:buClr>
                <a:srgbClr val="C00000"/>
              </a:buClr>
              <a:buFont typeface="+mj-lt"/>
              <a:buAutoNum type="romanLcPeriod"/>
            </a:pPr>
            <a:r>
              <a:rPr lang="en-US" b="1" dirty="0" smtClean="0"/>
              <a:t>Shunt Clippers</a:t>
            </a:r>
          </a:p>
          <a:p>
            <a:pPr algn="just">
              <a:buClr>
                <a:srgbClr val="C00000"/>
              </a:buClr>
            </a:pPr>
            <a:endParaRPr lang="en-US" b="1"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298" y="357166"/>
            <a:ext cx="3983354" cy="1231106"/>
          </a:xfrm>
        </p:spPr>
        <p:txBody>
          <a:bodyPr/>
          <a:lstStyle/>
          <a:p>
            <a:pPr marL="857250" indent="-857250">
              <a:buFont typeface="+mj-lt"/>
              <a:buAutoNum type="romanLcPeriod"/>
            </a:pPr>
            <a:r>
              <a:rPr lang="en-US" sz="3600" b="1" dirty="0" smtClean="0">
                <a:solidFill>
                  <a:srgbClr val="C00000"/>
                </a:solidFill>
                <a:latin typeface="Times New Roman" pitchFamily="18" charset="0"/>
                <a:cs typeface="Times New Roman" pitchFamily="18" charset="0"/>
              </a:rPr>
              <a:t>Series Clipper</a:t>
            </a:r>
            <a:r>
              <a:rPr lang="en-US" b="1" dirty="0" smtClean="0">
                <a:solidFill>
                  <a:srgbClr val="C00000"/>
                </a:solidFill>
                <a:latin typeface="Times New Roman" pitchFamily="18" charset="0"/>
                <a:cs typeface="Times New Roman" pitchFamily="18" charset="0"/>
              </a:rPr>
              <a:t>s</a:t>
            </a:r>
            <a:r>
              <a:rPr lang="en-US" dirty="0" smtClean="0"/>
              <a:t/>
            </a:r>
            <a:br>
              <a:rPr lang="en-US" dirty="0" smtClean="0"/>
            </a:br>
            <a:endParaRPr lang="en-US" dirty="0"/>
          </a:p>
        </p:txBody>
      </p:sp>
      <p:sp>
        <p:nvSpPr>
          <p:cNvPr id="3" name="Text Placeholder 2"/>
          <p:cNvSpPr>
            <a:spLocks noGrp="1"/>
          </p:cNvSpPr>
          <p:nvPr>
            <p:ph type="body" idx="1"/>
          </p:nvPr>
        </p:nvSpPr>
        <p:spPr>
          <a:xfrm>
            <a:off x="357158" y="1357298"/>
            <a:ext cx="8379460" cy="3816429"/>
          </a:xfrm>
        </p:spPr>
        <p:txBody>
          <a:bodyPr/>
          <a:lstStyle/>
          <a:p>
            <a:pPr>
              <a:buClr>
                <a:srgbClr val="C00000"/>
              </a:buClr>
              <a:buFont typeface="Wingdings" pitchFamily="2" charset="2"/>
              <a:buChar char="Ø"/>
            </a:pPr>
            <a:r>
              <a:rPr lang="en-US" b="1" dirty="0" smtClean="0"/>
              <a:t>Further, these series type clippers are categorized as positive as well as negative clippers.</a:t>
            </a:r>
          </a:p>
          <a:p>
            <a:pPr>
              <a:lnSpc>
                <a:spcPct val="50000"/>
              </a:lnSpc>
              <a:buClr>
                <a:srgbClr val="C00000"/>
              </a:buClr>
              <a:buFont typeface="Wingdings" pitchFamily="2" charset="2"/>
              <a:buChar char="Ø"/>
            </a:pPr>
            <a:endParaRPr lang="en-US" b="1" dirty="0" smtClean="0"/>
          </a:p>
          <a:p>
            <a:pPr algn="just"/>
            <a:r>
              <a:rPr lang="en-US" sz="2800" b="1" dirty="0" smtClean="0">
                <a:solidFill>
                  <a:srgbClr val="0070C0"/>
                </a:solidFill>
              </a:rPr>
              <a:t>Series Positive Clipper</a:t>
            </a:r>
          </a:p>
          <a:p>
            <a:pPr algn="just"/>
            <a:r>
              <a:rPr lang="en-US" sz="2200" b="1" dirty="0" smtClean="0"/>
              <a:t>The positive cycle of the signal is clipped in the type of clipper. This circuit consists of a diode-connected in such a way that the arrow is pointing towards the input. It is connected along with series to the output load. The resistor is considered as load.</a:t>
            </a:r>
          </a:p>
          <a:p>
            <a:pPr>
              <a:buClr>
                <a:srgbClr val="C00000"/>
              </a:buClr>
              <a:buFont typeface="Wingdings" pitchFamily="2" charset="2"/>
              <a:buChar char="Ø"/>
            </a:pPr>
            <a:endParaRPr lang="en-US" b="1" dirty="0" smtClean="0"/>
          </a:p>
          <a:p>
            <a:r>
              <a:rPr lang="en-US" dirty="0" smtClean="0"/>
              <a:t/>
            </a:r>
            <a:br>
              <a:rPr lang="en-US" dirty="0" smtClean="0"/>
            </a:br>
            <a:endParaRPr lang="en-US" dirty="0"/>
          </a:p>
        </p:txBody>
      </p:sp>
      <p:pic>
        <p:nvPicPr>
          <p:cNvPr id="1026" name="Picture 2" descr="Series Positive Clippers"/>
          <p:cNvPicPr>
            <a:picLocks noChangeAspect="1" noChangeArrowheads="1"/>
          </p:cNvPicPr>
          <p:nvPr/>
        </p:nvPicPr>
        <p:blipFill>
          <a:blip r:embed="rId2"/>
          <a:srcRect/>
          <a:stretch>
            <a:fillRect/>
          </a:stretch>
        </p:blipFill>
        <p:spPr bwMode="auto">
          <a:xfrm>
            <a:off x="1285852" y="4143380"/>
            <a:ext cx="6500858" cy="2428892"/>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26957"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28</a:t>
            </a:r>
            <a:endParaRPr sz="1200">
              <a:latin typeface="Calibri"/>
              <a:cs typeface="Calibri"/>
            </a:endParaRPr>
          </a:p>
        </p:txBody>
      </p:sp>
      <p:sp>
        <p:nvSpPr>
          <p:cNvPr id="3" name="object 3"/>
          <p:cNvSpPr txBox="1">
            <a:spLocks noGrp="1"/>
          </p:cNvSpPr>
          <p:nvPr>
            <p:ph type="title"/>
          </p:nvPr>
        </p:nvSpPr>
        <p:spPr>
          <a:xfrm>
            <a:off x="2071670" y="285728"/>
            <a:ext cx="4653280" cy="566181"/>
          </a:xfrm>
          <a:prstGeom prst="rect">
            <a:avLst/>
          </a:prstGeom>
        </p:spPr>
        <p:txBody>
          <a:bodyPr vert="horz" wrap="square" lIns="0" tIns="12065" rIns="0" bIns="0" rtlCol="0">
            <a:spAutoFit/>
          </a:bodyPr>
          <a:lstStyle/>
          <a:p>
            <a:pPr marL="12700" algn="ctr">
              <a:lnSpc>
                <a:spcPct val="100000"/>
              </a:lnSpc>
              <a:spcBef>
                <a:spcPts val="95"/>
              </a:spcBef>
            </a:pPr>
            <a:r>
              <a:rPr sz="3600" b="1" spc="-5" dirty="0">
                <a:solidFill>
                  <a:srgbClr val="0070C0"/>
                </a:solidFill>
                <a:latin typeface="Times New Roman" pitchFamily="18" charset="0"/>
                <a:cs typeface="Times New Roman" pitchFamily="18" charset="0"/>
              </a:rPr>
              <a:t>N-type</a:t>
            </a:r>
            <a:r>
              <a:rPr sz="3600" b="1" spc="-30" dirty="0">
                <a:solidFill>
                  <a:srgbClr val="0070C0"/>
                </a:solidFill>
                <a:latin typeface="Times New Roman" pitchFamily="18" charset="0"/>
                <a:cs typeface="Times New Roman" pitchFamily="18" charset="0"/>
              </a:rPr>
              <a:t> </a:t>
            </a:r>
            <a:r>
              <a:rPr sz="3600" b="1" spc="-15" dirty="0">
                <a:solidFill>
                  <a:srgbClr val="0070C0"/>
                </a:solidFill>
                <a:latin typeface="Times New Roman" pitchFamily="18" charset="0"/>
                <a:cs typeface="Times New Roman" pitchFamily="18" charset="0"/>
              </a:rPr>
              <a:t>Semiconductor</a:t>
            </a:r>
          </a:p>
        </p:txBody>
      </p:sp>
      <p:sp>
        <p:nvSpPr>
          <p:cNvPr id="4" name="object 4"/>
          <p:cNvSpPr txBox="1"/>
          <p:nvPr/>
        </p:nvSpPr>
        <p:spPr>
          <a:xfrm>
            <a:off x="714348" y="1071546"/>
            <a:ext cx="7851140" cy="4993675"/>
          </a:xfrm>
          <a:prstGeom prst="rect">
            <a:avLst/>
          </a:prstGeom>
        </p:spPr>
        <p:txBody>
          <a:bodyPr vert="horz" wrap="square" lIns="0" tIns="121920" rIns="0" bIns="0" rtlCol="0">
            <a:spAutoFit/>
          </a:bodyPr>
          <a:lstStyle/>
          <a:p>
            <a:pPr marL="355600" indent="-343535" algn="just">
              <a:spcBef>
                <a:spcPts val="960"/>
              </a:spcBef>
              <a:buClr>
                <a:srgbClr val="C00000"/>
              </a:buClr>
              <a:buFont typeface="Wingdings" pitchFamily="2" charset="2"/>
              <a:buChar char="Ø"/>
              <a:tabLst>
                <a:tab pos="356235" algn="l"/>
              </a:tabLst>
            </a:pPr>
            <a:r>
              <a:rPr lang="en-US" sz="2800" b="1" dirty="0" smtClean="0">
                <a:latin typeface="Times New Roman" pitchFamily="18" charset="0"/>
                <a:cs typeface="Times New Roman" pitchFamily="18" charset="0"/>
              </a:rPr>
              <a:t>When </a:t>
            </a:r>
            <a:r>
              <a:rPr lang="en-US" sz="2800" b="1" spc="-25" dirty="0" smtClean="0">
                <a:latin typeface="Times New Roman" pitchFamily="18" charset="0"/>
                <a:cs typeface="Times New Roman" pitchFamily="18" charset="0"/>
              </a:rPr>
              <a:t>we </a:t>
            </a:r>
            <a:r>
              <a:rPr lang="en-US" sz="2800" b="1" dirty="0" smtClean="0">
                <a:latin typeface="Times New Roman" pitchFamily="18" charset="0"/>
                <a:cs typeface="Times New Roman" pitchFamily="18" charset="0"/>
              </a:rPr>
              <a:t>add a </a:t>
            </a:r>
            <a:r>
              <a:rPr lang="en-US" sz="2800" b="1" spc="-25" dirty="0" err="1" smtClean="0">
                <a:latin typeface="Times New Roman" pitchFamily="18" charset="0"/>
                <a:cs typeface="Times New Roman" pitchFamily="18" charset="0"/>
              </a:rPr>
              <a:t>pentavalent</a:t>
            </a:r>
            <a:r>
              <a:rPr lang="en-US" sz="2800" b="1" spc="-25" dirty="0" smtClean="0">
                <a:latin typeface="Times New Roman" pitchFamily="18" charset="0"/>
                <a:cs typeface="Times New Roman" pitchFamily="18" charset="0"/>
              </a:rPr>
              <a:t> </a:t>
            </a:r>
            <a:r>
              <a:rPr lang="en-US" sz="2800" b="1" spc="-5" dirty="0" smtClean="0">
                <a:latin typeface="Times New Roman" pitchFamily="18" charset="0"/>
                <a:cs typeface="Times New Roman" pitchFamily="18" charset="0"/>
              </a:rPr>
              <a:t>impurity </a:t>
            </a:r>
            <a:r>
              <a:rPr lang="en-US" sz="2800" b="1" spc="-25" dirty="0" smtClean="0">
                <a:latin typeface="Times New Roman" pitchFamily="18" charset="0"/>
                <a:cs typeface="Times New Roman" pitchFamily="18" charset="0"/>
              </a:rPr>
              <a:t>to </a:t>
            </a:r>
            <a:r>
              <a:rPr lang="en-US" sz="2800" b="1" spc="-805" dirty="0" smtClean="0">
                <a:latin typeface="Times New Roman" pitchFamily="18" charset="0"/>
                <a:cs typeface="Times New Roman" pitchFamily="18" charset="0"/>
              </a:rPr>
              <a:t> </a:t>
            </a:r>
            <a:r>
              <a:rPr lang="en-US" sz="2800" b="1" spc="-15" dirty="0" smtClean="0">
                <a:latin typeface="Times New Roman" pitchFamily="18" charset="0"/>
                <a:cs typeface="Times New Roman" pitchFamily="18" charset="0"/>
              </a:rPr>
              <a:t>pure </a:t>
            </a:r>
            <a:r>
              <a:rPr lang="en-US" sz="2800" b="1" spc="-10" dirty="0" smtClean="0">
                <a:latin typeface="Times New Roman" pitchFamily="18" charset="0"/>
                <a:cs typeface="Times New Roman" pitchFamily="18" charset="0"/>
              </a:rPr>
              <a:t>semiconductor </a:t>
            </a:r>
            <a:r>
              <a:rPr lang="en-US" sz="2800" b="1" spc="-25" dirty="0" smtClean="0">
                <a:latin typeface="Times New Roman" pitchFamily="18" charset="0"/>
                <a:cs typeface="Times New Roman" pitchFamily="18" charset="0"/>
              </a:rPr>
              <a:t>we </a:t>
            </a:r>
            <a:r>
              <a:rPr lang="en-US" sz="2800" b="1" spc="-20" dirty="0" smtClean="0">
                <a:latin typeface="Times New Roman" pitchFamily="18" charset="0"/>
                <a:cs typeface="Times New Roman" pitchFamily="18" charset="0"/>
              </a:rPr>
              <a:t>get </a:t>
            </a:r>
            <a:r>
              <a:rPr lang="en-US" sz="2800" b="1" dirty="0" smtClean="0">
                <a:latin typeface="Times New Roman" pitchFamily="18" charset="0"/>
                <a:cs typeface="Times New Roman" pitchFamily="18" charset="0"/>
              </a:rPr>
              <a:t>n-type </a:t>
            </a:r>
            <a:r>
              <a:rPr lang="en-US" sz="2800" b="1" spc="5" dirty="0" smtClean="0">
                <a:latin typeface="Times New Roman" pitchFamily="18" charset="0"/>
                <a:cs typeface="Times New Roman" pitchFamily="18" charset="0"/>
              </a:rPr>
              <a:t> </a:t>
            </a:r>
            <a:r>
              <a:rPr lang="en-US" sz="2800" b="1" spc="-35" dirty="0" smtClean="0">
                <a:latin typeface="Times New Roman" pitchFamily="18" charset="0"/>
                <a:cs typeface="Times New Roman" pitchFamily="18" charset="0"/>
              </a:rPr>
              <a:t>semiconductor.</a:t>
            </a:r>
          </a:p>
          <a:p>
            <a:pPr marL="355600" indent="-343535" algn="just">
              <a:spcBef>
                <a:spcPts val="960"/>
              </a:spcBef>
              <a:buClr>
                <a:srgbClr val="C00000"/>
              </a:buClr>
              <a:buFont typeface="Wingdings" pitchFamily="2" charset="2"/>
              <a:buChar char="Ø"/>
              <a:tabLst>
                <a:tab pos="356235" algn="l"/>
              </a:tabLst>
            </a:pPr>
            <a:endParaRPr lang="en-US" sz="2800" b="1" dirty="0" smtClean="0">
              <a:latin typeface="Times New Roman" pitchFamily="18" charset="0"/>
              <a:cs typeface="Times New Roman" pitchFamily="18" charset="0"/>
            </a:endParaRPr>
          </a:p>
          <a:p>
            <a:pPr marL="355600" indent="-343535" algn="just">
              <a:lnSpc>
                <a:spcPct val="100000"/>
              </a:lnSpc>
              <a:spcBef>
                <a:spcPts val="960"/>
              </a:spcBef>
              <a:buClr>
                <a:srgbClr val="C00000"/>
              </a:buClr>
              <a:buFont typeface="Wingdings" pitchFamily="2" charset="2"/>
              <a:buChar char="Ø"/>
              <a:tabLst>
                <a:tab pos="356235" algn="l"/>
              </a:tabLst>
            </a:pPr>
            <a:r>
              <a:rPr sz="2800" b="1" spc="-15" smtClean="0">
                <a:latin typeface="Times New Roman" pitchFamily="18" charset="0"/>
                <a:cs typeface="Times New Roman" pitchFamily="18" charset="0"/>
              </a:rPr>
              <a:t>Arsenic</a:t>
            </a:r>
            <a:r>
              <a:rPr sz="2800" b="1" spc="-30" smtClean="0">
                <a:latin typeface="Times New Roman" pitchFamily="18" charset="0"/>
                <a:cs typeface="Times New Roman" pitchFamily="18" charset="0"/>
              </a:rPr>
              <a:t> </a:t>
            </a:r>
            <a:r>
              <a:rPr sz="2800" b="1" spc="-25" dirty="0">
                <a:latin typeface="Times New Roman" pitchFamily="18" charset="0"/>
                <a:cs typeface="Times New Roman" pitchFamily="18" charset="0"/>
              </a:rPr>
              <a:t>atom</a:t>
            </a:r>
            <a:r>
              <a:rPr sz="2800" b="1" spc="-10" dirty="0">
                <a:latin typeface="Times New Roman" pitchFamily="18" charset="0"/>
                <a:cs typeface="Times New Roman" pitchFamily="18" charset="0"/>
              </a:rPr>
              <a:t> </a:t>
            </a:r>
            <a:r>
              <a:rPr sz="2800" b="1" dirty="0">
                <a:latin typeface="Times New Roman" pitchFamily="18" charset="0"/>
                <a:cs typeface="Times New Roman" pitchFamily="18" charset="0"/>
              </a:rPr>
              <a:t>has</a:t>
            </a:r>
            <a:r>
              <a:rPr sz="2800" b="1" spc="-10" dirty="0">
                <a:latin typeface="Times New Roman" pitchFamily="18" charset="0"/>
                <a:cs typeface="Times New Roman" pitchFamily="18" charset="0"/>
              </a:rPr>
              <a:t> </a:t>
            </a:r>
            <a:r>
              <a:rPr sz="2800" b="1" dirty="0">
                <a:latin typeface="Times New Roman" pitchFamily="18" charset="0"/>
                <a:cs typeface="Times New Roman" pitchFamily="18" charset="0"/>
              </a:rPr>
              <a:t>5</a:t>
            </a:r>
            <a:r>
              <a:rPr sz="2800" b="1" spc="-5" dirty="0">
                <a:latin typeface="Times New Roman" pitchFamily="18" charset="0"/>
                <a:cs typeface="Times New Roman" pitchFamily="18" charset="0"/>
              </a:rPr>
              <a:t> </a:t>
            </a:r>
            <a:r>
              <a:rPr sz="2800" b="1" spc="-10">
                <a:latin typeface="Times New Roman" pitchFamily="18" charset="0"/>
                <a:cs typeface="Times New Roman" pitchFamily="18" charset="0"/>
              </a:rPr>
              <a:t>valence</a:t>
            </a:r>
            <a:r>
              <a:rPr sz="2800" b="1" spc="-25">
                <a:latin typeface="Times New Roman" pitchFamily="18" charset="0"/>
                <a:cs typeface="Times New Roman" pitchFamily="18" charset="0"/>
              </a:rPr>
              <a:t> </a:t>
            </a:r>
            <a:r>
              <a:rPr sz="2800" b="1" spc="-10" smtClean="0">
                <a:latin typeface="Times New Roman" pitchFamily="18" charset="0"/>
                <a:cs typeface="Times New Roman" pitchFamily="18" charset="0"/>
              </a:rPr>
              <a:t>electrons.</a:t>
            </a:r>
            <a:r>
              <a:rPr lang="en-US" sz="2800" b="1" spc="-10" dirty="0" smtClean="0">
                <a:latin typeface="Times New Roman" pitchFamily="18" charset="0"/>
                <a:cs typeface="Times New Roman" pitchFamily="18" charset="0"/>
              </a:rPr>
              <a:t> </a:t>
            </a:r>
            <a:r>
              <a:rPr sz="2800" b="1" spc="-5" smtClean="0">
                <a:latin typeface="Times New Roman" pitchFamily="18" charset="0"/>
                <a:cs typeface="Times New Roman" pitchFamily="18" charset="0"/>
              </a:rPr>
              <a:t>Fifth </a:t>
            </a:r>
            <a:r>
              <a:rPr sz="2800" b="1" spc="-10" dirty="0">
                <a:latin typeface="Times New Roman" pitchFamily="18" charset="0"/>
                <a:cs typeface="Times New Roman" pitchFamily="18" charset="0"/>
              </a:rPr>
              <a:t>electron </a:t>
            </a:r>
            <a:r>
              <a:rPr sz="2800" b="1" dirty="0">
                <a:latin typeface="Times New Roman" pitchFamily="18" charset="0"/>
                <a:cs typeface="Times New Roman" pitchFamily="18" charset="0"/>
              </a:rPr>
              <a:t>is superfluous, </a:t>
            </a:r>
            <a:r>
              <a:rPr sz="2800" b="1" spc="-10" dirty="0">
                <a:latin typeface="Times New Roman" pitchFamily="18" charset="0"/>
                <a:cs typeface="Times New Roman" pitchFamily="18" charset="0"/>
              </a:rPr>
              <a:t>becomes </a:t>
            </a:r>
            <a:r>
              <a:rPr sz="2800" b="1" spc="-5" dirty="0">
                <a:latin typeface="Times New Roman" pitchFamily="18" charset="0"/>
                <a:cs typeface="Times New Roman" pitchFamily="18" charset="0"/>
              </a:rPr>
              <a:t> </a:t>
            </a:r>
            <a:r>
              <a:rPr sz="2800" b="1" spc="-15" dirty="0">
                <a:latin typeface="Times New Roman" pitchFamily="18" charset="0"/>
                <a:cs typeface="Times New Roman" pitchFamily="18" charset="0"/>
              </a:rPr>
              <a:t>free </a:t>
            </a:r>
            <a:r>
              <a:rPr sz="2800" b="1" spc="-10" dirty="0">
                <a:latin typeface="Times New Roman" pitchFamily="18" charset="0"/>
                <a:cs typeface="Times New Roman" pitchFamily="18" charset="0"/>
              </a:rPr>
              <a:t>electron </a:t>
            </a:r>
            <a:r>
              <a:rPr sz="2800" b="1" dirty="0">
                <a:latin typeface="Times New Roman" pitchFamily="18" charset="0"/>
                <a:cs typeface="Times New Roman" pitchFamily="18" charset="0"/>
              </a:rPr>
              <a:t>and </a:t>
            </a:r>
            <a:r>
              <a:rPr sz="2800" b="1" spc="-25" dirty="0">
                <a:latin typeface="Times New Roman" pitchFamily="18" charset="0"/>
                <a:cs typeface="Times New Roman" pitchFamily="18" charset="0"/>
              </a:rPr>
              <a:t>enters </a:t>
            </a:r>
            <a:r>
              <a:rPr sz="2800" b="1" spc="-20" dirty="0">
                <a:latin typeface="Times New Roman" pitchFamily="18" charset="0"/>
                <a:cs typeface="Times New Roman" pitchFamily="18" charset="0"/>
              </a:rPr>
              <a:t>into </a:t>
            </a:r>
            <a:r>
              <a:rPr sz="2800" b="1" spc="-5" dirty="0">
                <a:latin typeface="Times New Roman" pitchFamily="18" charset="0"/>
                <a:cs typeface="Times New Roman" pitchFamily="18" charset="0"/>
              </a:rPr>
              <a:t>conduction </a:t>
            </a:r>
            <a:r>
              <a:rPr sz="2800" b="1" spc="-800" dirty="0">
                <a:latin typeface="Times New Roman" pitchFamily="18" charset="0"/>
                <a:cs typeface="Times New Roman" pitchFamily="18" charset="0"/>
              </a:rPr>
              <a:t> </a:t>
            </a:r>
            <a:r>
              <a:rPr sz="2800" b="1" spc="-5">
                <a:latin typeface="Times New Roman" pitchFamily="18" charset="0"/>
                <a:cs typeface="Times New Roman" pitchFamily="18" charset="0"/>
              </a:rPr>
              <a:t>band</a:t>
            </a:r>
            <a:r>
              <a:rPr sz="2800" b="1" spc="-5" smtClean="0">
                <a:latin typeface="Times New Roman" pitchFamily="18" charset="0"/>
                <a:cs typeface="Times New Roman" pitchFamily="18" charset="0"/>
              </a:rPr>
              <a:t>.</a:t>
            </a:r>
            <a:endParaRPr lang="en-US" sz="2800" b="1" spc="-5" dirty="0" smtClean="0">
              <a:latin typeface="Times New Roman" pitchFamily="18" charset="0"/>
              <a:cs typeface="Times New Roman" pitchFamily="18" charset="0"/>
            </a:endParaRPr>
          </a:p>
          <a:p>
            <a:pPr marL="355600" indent="-343535" algn="just">
              <a:lnSpc>
                <a:spcPct val="100000"/>
              </a:lnSpc>
              <a:spcBef>
                <a:spcPts val="960"/>
              </a:spcBef>
              <a:buClr>
                <a:srgbClr val="C00000"/>
              </a:buClr>
              <a:buFont typeface="Wingdings" pitchFamily="2" charset="2"/>
              <a:buChar char="Ø"/>
              <a:tabLst>
                <a:tab pos="356235" algn="l"/>
              </a:tabLst>
            </a:pPr>
            <a:endParaRPr sz="2800" b="1">
              <a:latin typeface="Times New Roman" pitchFamily="18" charset="0"/>
              <a:cs typeface="Times New Roman" pitchFamily="18" charset="0"/>
            </a:endParaRPr>
          </a:p>
          <a:p>
            <a:pPr marL="355600" marR="97790" indent="-343535" algn="just">
              <a:lnSpc>
                <a:spcPct val="99800"/>
              </a:lnSpc>
              <a:spcBef>
                <a:spcPts val="875"/>
              </a:spcBef>
              <a:buClr>
                <a:srgbClr val="C00000"/>
              </a:buClr>
              <a:buFont typeface="Wingdings" pitchFamily="2" charset="2"/>
              <a:buChar char="Ø"/>
              <a:tabLst>
                <a:tab pos="356235" algn="l"/>
              </a:tabLst>
            </a:pPr>
            <a:r>
              <a:rPr sz="2800" b="1" spc="-25" dirty="0">
                <a:latin typeface="Times New Roman" pitchFamily="18" charset="0"/>
                <a:cs typeface="Times New Roman" pitchFamily="18" charset="0"/>
              </a:rPr>
              <a:t>Therefore</a:t>
            </a:r>
            <a:r>
              <a:rPr sz="2800" b="1" spc="-60" dirty="0">
                <a:latin typeface="Times New Roman" pitchFamily="18" charset="0"/>
                <a:cs typeface="Times New Roman" pitchFamily="18" charset="0"/>
              </a:rPr>
              <a:t> </a:t>
            </a:r>
            <a:r>
              <a:rPr sz="2800" b="1" spc="-20" dirty="0">
                <a:latin typeface="Times New Roman" pitchFamily="18" charset="0"/>
                <a:cs typeface="Times New Roman" pitchFamily="18" charset="0"/>
              </a:rPr>
              <a:t>pentavalent</a:t>
            </a:r>
            <a:r>
              <a:rPr sz="2800" b="1" spc="-70" dirty="0">
                <a:latin typeface="Times New Roman" pitchFamily="18" charset="0"/>
                <a:cs typeface="Times New Roman" pitchFamily="18" charset="0"/>
              </a:rPr>
              <a:t> </a:t>
            </a:r>
            <a:r>
              <a:rPr sz="2800" b="1" dirty="0">
                <a:latin typeface="Times New Roman" pitchFamily="18" charset="0"/>
                <a:cs typeface="Times New Roman" pitchFamily="18" charset="0"/>
              </a:rPr>
              <a:t>impurity</a:t>
            </a:r>
            <a:r>
              <a:rPr sz="2800" b="1" spc="-70" dirty="0">
                <a:latin typeface="Times New Roman" pitchFamily="18" charset="0"/>
                <a:cs typeface="Times New Roman" pitchFamily="18" charset="0"/>
              </a:rPr>
              <a:t> </a:t>
            </a:r>
            <a:r>
              <a:rPr sz="2800" b="1" spc="-15" dirty="0">
                <a:latin typeface="Times New Roman" pitchFamily="18" charset="0"/>
                <a:cs typeface="Times New Roman" pitchFamily="18" charset="0"/>
              </a:rPr>
              <a:t>donates </a:t>
            </a:r>
            <a:r>
              <a:rPr sz="2800" b="1" spc="-800" dirty="0">
                <a:latin typeface="Times New Roman" pitchFamily="18" charset="0"/>
                <a:cs typeface="Times New Roman" pitchFamily="18" charset="0"/>
              </a:rPr>
              <a:t> </a:t>
            </a:r>
            <a:r>
              <a:rPr sz="2800" b="1" spc="-5" dirty="0">
                <a:latin typeface="Times New Roman" pitchFamily="18" charset="0"/>
                <a:cs typeface="Times New Roman" pitchFamily="18" charset="0"/>
              </a:rPr>
              <a:t>one </a:t>
            </a:r>
            <a:r>
              <a:rPr sz="2800" b="1" spc="-15" dirty="0">
                <a:latin typeface="Times New Roman" pitchFamily="18" charset="0"/>
                <a:cs typeface="Times New Roman" pitchFamily="18" charset="0"/>
              </a:rPr>
              <a:t>electron </a:t>
            </a:r>
            <a:r>
              <a:rPr sz="2800" b="1" dirty="0">
                <a:latin typeface="Times New Roman" pitchFamily="18" charset="0"/>
                <a:cs typeface="Times New Roman" pitchFamily="18" charset="0"/>
              </a:rPr>
              <a:t>and </a:t>
            </a:r>
            <a:r>
              <a:rPr sz="2800" b="1" spc="-10" dirty="0">
                <a:latin typeface="Times New Roman" pitchFamily="18" charset="0"/>
                <a:cs typeface="Times New Roman" pitchFamily="18" charset="0"/>
              </a:rPr>
              <a:t>becomes positive </a:t>
            </a:r>
            <a:r>
              <a:rPr sz="2800" b="1" spc="-5" dirty="0">
                <a:latin typeface="Times New Roman" pitchFamily="18" charset="0"/>
                <a:cs typeface="Times New Roman" pitchFamily="18" charset="0"/>
              </a:rPr>
              <a:t> donor </a:t>
            </a:r>
            <a:r>
              <a:rPr sz="2800" b="1" dirty="0">
                <a:latin typeface="Times New Roman" pitchFamily="18" charset="0"/>
                <a:cs typeface="Times New Roman" pitchFamily="18" charset="0"/>
              </a:rPr>
              <a:t>ion. </a:t>
            </a:r>
            <a:r>
              <a:rPr sz="2800" b="1" spc="-30" dirty="0">
                <a:latin typeface="Times New Roman" pitchFamily="18" charset="0"/>
                <a:cs typeface="Times New Roman" pitchFamily="18" charset="0"/>
              </a:rPr>
              <a:t>Pentavalent </a:t>
            </a:r>
            <a:r>
              <a:rPr sz="2800" b="1" dirty="0">
                <a:latin typeface="Times New Roman" pitchFamily="18" charset="0"/>
                <a:cs typeface="Times New Roman" pitchFamily="18" charset="0"/>
              </a:rPr>
              <a:t>impurity </a:t>
            </a:r>
            <a:r>
              <a:rPr sz="2800" b="1" spc="-5" dirty="0">
                <a:latin typeface="Times New Roman" pitchFamily="18" charset="0"/>
                <a:cs typeface="Times New Roman" pitchFamily="18" charset="0"/>
              </a:rPr>
              <a:t>known </a:t>
            </a:r>
            <a:r>
              <a:rPr sz="2800" b="1" dirty="0">
                <a:latin typeface="Times New Roman" pitchFamily="18" charset="0"/>
                <a:cs typeface="Times New Roman" pitchFamily="18" charset="0"/>
              </a:rPr>
              <a:t> as</a:t>
            </a:r>
            <a:r>
              <a:rPr sz="2800" b="1" spc="-10" dirty="0">
                <a:latin typeface="Times New Roman" pitchFamily="18" charset="0"/>
                <a:cs typeface="Times New Roman" pitchFamily="18" charset="0"/>
              </a:rPr>
              <a:t> </a:t>
            </a:r>
            <a:r>
              <a:rPr sz="2800" b="1" spc="-5" dirty="0">
                <a:latin typeface="Times New Roman" pitchFamily="18" charset="0"/>
                <a:cs typeface="Times New Roman" pitchFamily="18" charset="0"/>
              </a:rPr>
              <a:t>donor</a:t>
            </a:r>
            <a:r>
              <a:rPr sz="3200" b="1" spc="-5" dirty="0">
                <a:latin typeface="Times New Roman" pitchFamily="18" charset="0"/>
                <a:cs typeface="Times New Roman" pitchFamily="18" charset="0"/>
              </a:rPr>
              <a:t>.</a:t>
            </a:r>
            <a:endParaRPr sz="3200" b="1">
              <a:latin typeface="Times New Roman" pitchFamily="18" charset="0"/>
              <a:cs typeface="Times New Roman"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2269" y="428604"/>
            <a:ext cx="8379460" cy="3385542"/>
          </a:xfrm>
        </p:spPr>
        <p:txBody>
          <a:bodyPr/>
          <a:lstStyle/>
          <a:p>
            <a:pPr algn="just">
              <a:buClr>
                <a:srgbClr val="C00000"/>
              </a:buClr>
              <a:buFont typeface="Wingdings" pitchFamily="2" charset="2"/>
              <a:buChar char="Ø"/>
            </a:pPr>
            <a:r>
              <a:rPr lang="en-US" b="1" dirty="0" smtClean="0"/>
              <a:t>For the positive duration of the cycle, the connected diode will be reversely biased resulting in no current flow is evident. Hence the positive cycle is eliminated from the circuit. But when the negative cycle is supplied the diode-connected is maintained in forwarding bias mode. This results in the flow of the negative cycle of the diode.</a:t>
            </a:r>
          </a:p>
          <a:p>
            <a:pPr algn="just">
              <a:buClr>
                <a:srgbClr val="C00000"/>
              </a:buClr>
            </a:pPr>
            <a:endParaRPr lang="en-US" b="1" dirty="0" smtClean="0"/>
          </a:p>
          <a:p>
            <a:r>
              <a:rPr lang="en-US" sz="2800" b="1" dirty="0" smtClean="0">
                <a:solidFill>
                  <a:srgbClr val="0070C0"/>
                </a:solidFill>
              </a:rPr>
              <a:t>Series Negative Clippers</a:t>
            </a:r>
          </a:p>
          <a:p>
            <a:pPr algn="just">
              <a:buClr>
                <a:srgbClr val="C00000"/>
              </a:buClr>
              <a:buFont typeface="Wingdings" pitchFamily="2" charset="2"/>
              <a:buChar char="Ø"/>
            </a:pPr>
            <a:endParaRPr lang="en-US" b="1" dirty="0"/>
          </a:p>
        </p:txBody>
      </p:sp>
      <p:pic>
        <p:nvPicPr>
          <p:cNvPr id="138242" name="Picture 2" descr="Series Negative Clippers"/>
          <p:cNvPicPr>
            <a:picLocks noChangeAspect="1" noChangeArrowheads="1"/>
          </p:cNvPicPr>
          <p:nvPr/>
        </p:nvPicPr>
        <p:blipFill>
          <a:blip r:embed="rId2"/>
          <a:srcRect/>
          <a:stretch>
            <a:fillRect/>
          </a:stretch>
        </p:blipFill>
        <p:spPr bwMode="auto">
          <a:xfrm>
            <a:off x="714348" y="3643314"/>
            <a:ext cx="7358114" cy="2786082"/>
          </a:xfrm>
          <a:prstGeom prst="rect">
            <a:avLst/>
          </a:prstGeom>
          <a:noFill/>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2269" y="428604"/>
            <a:ext cx="8379460" cy="2585323"/>
          </a:xfrm>
        </p:spPr>
        <p:txBody>
          <a:bodyPr/>
          <a:lstStyle/>
          <a:p>
            <a:pPr algn="just">
              <a:buClr>
                <a:srgbClr val="C00000"/>
              </a:buClr>
              <a:buFont typeface="Wingdings" pitchFamily="2" charset="2"/>
              <a:buChar char="Ø"/>
            </a:pPr>
            <a:r>
              <a:rPr lang="en-US" b="1" dirty="0" smtClean="0"/>
              <a:t>When the positive duration of the cycle is applied the diode will be in forward bias and the positive cycle of the signal is allowed to pass. During the negative duration of the cycle, the signal is blocked as the diode remains reverse biased. As the negative part of the signal is clipped it is known as a negative clipper.</a:t>
            </a:r>
          </a:p>
          <a:p>
            <a:pPr algn="just">
              <a:buClr>
                <a:srgbClr val="C00000"/>
              </a:buClr>
              <a:buFont typeface="Wingdings" pitchFamily="2" charset="2"/>
              <a:buChar char="Ø"/>
            </a:pPr>
            <a:endParaRPr lang="en-US" b="1" dirty="0"/>
          </a:p>
        </p:txBody>
      </p:sp>
      <p:sp>
        <p:nvSpPr>
          <p:cNvPr id="4" name="Title 1"/>
          <p:cNvSpPr>
            <a:spLocks noGrp="1"/>
          </p:cNvSpPr>
          <p:nvPr>
            <p:ph type="title"/>
          </p:nvPr>
        </p:nvSpPr>
        <p:spPr>
          <a:xfrm>
            <a:off x="2285984" y="2857496"/>
            <a:ext cx="3983354" cy="1231106"/>
          </a:xfrm>
        </p:spPr>
        <p:txBody>
          <a:bodyPr/>
          <a:lstStyle/>
          <a:p>
            <a:pPr marL="857250" indent="-857250">
              <a:buFont typeface="+mj-lt"/>
              <a:buAutoNum type="romanLcPeriod" startAt="2"/>
            </a:pPr>
            <a:r>
              <a:rPr lang="en-US" sz="3600" b="1" dirty="0" smtClean="0">
                <a:solidFill>
                  <a:srgbClr val="C00000"/>
                </a:solidFill>
                <a:latin typeface="Times New Roman" pitchFamily="18" charset="0"/>
                <a:cs typeface="Times New Roman" pitchFamily="18" charset="0"/>
              </a:rPr>
              <a:t>Shunt Clipper</a:t>
            </a:r>
            <a:r>
              <a:rPr lang="en-US" b="1" dirty="0" smtClean="0">
                <a:solidFill>
                  <a:srgbClr val="C00000"/>
                </a:solidFill>
                <a:latin typeface="Times New Roman" pitchFamily="18" charset="0"/>
                <a:cs typeface="Times New Roman" pitchFamily="18" charset="0"/>
              </a:rPr>
              <a:t>s</a:t>
            </a:r>
            <a:r>
              <a:rPr lang="en-US" dirty="0" smtClean="0"/>
              <a:t/>
            </a:r>
            <a:br>
              <a:rPr lang="en-US" dirty="0" smtClean="0"/>
            </a:br>
            <a:endParaRPr lang="en-US" dirty="0"/>
          </a:p>
        </p:txBody>
      </p:sp>
      <p:sp>
        <p:nvSpPr>
          <p:cNvPr id="5" name="Rectangle 4"/>
          <p:cNvSpPr/>
          <p:nvPr/>
        </p:nvSpPr>
        <p:spPr>
          <a:xfrm>
            <a:off x="428596" y="4000504"/>
            <a:ext cx="8143932" cy="2308324"/>
          </a:xfrm>
          <a:prstGeom prst="rect">
            <a:avLst/>
          </a:prstGeom>
        </p:spPr>
        <p:txBody>
          <a:bodyPr wrap="square">
            <a:spAutoFit/>
          </a:bodyPr>
          <a:lstStyle/>
          <a:p>
            <a:pPr algn="just">
              <a:buClr>
                <a:srgbClr val="C00000"/>
              </a:buClr>
              <a:buFont typeface="Wingdings" pitchFamily="2" charset="2"/>
              <a:buChar char="Ø"/>
            </a:pPr>
            <a:r>
              <a:rPr lang="en-US" sz="2400" b="1" dirty="0" smtClean="0">
                <a:latin typeface="Times New Roman" pitchFamily="18" charset="0"/>
                <a:cs typeface="Times New Roman" pitchFamily="18" charset="0"/>
              </a:rPr>
              <a:t>In this type of circuit, the diode should be connected to the load in a parallel manner. The principle of operating is the opposite of the series clippers.</a:t>
            </a:r>
          </a:p>
          <a:p>
            <a:pPr algn="just">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a:buClr>
                <a:srgbClr val="C00000"/>
              </a:buClr>
              <a:buFont typeface="Wingdings" pitchFamily="2" charset="2"/>
              <a:buChar char="Ø"/>
            </a:pPr>
            <a:r>
              <a:rPr lang="en-US" sz="2400" b="1" dirty="0" smtClean="0">
                <a:latin typeface="Times New Roman" pitchFamily="18" charset="0"/>
                <a:cs typeface="Times New Roman" pitchFamily="18" charset="0"/>
              </a:rPr>
              <a:t>These shunt type clippers are categorized as positive as well as negative clippers.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642918"/>
            <a:ext cx="7858180" cy="2000548"/>
          </a:xfrm>
          <a:prstGeom prst="rect">
            <a:avLst/>
          </a:prstGeom>
        </p:spPr>
        <p:txBody>
          <a:bodyPr wrap="square">
            <a:spAutoFit/>
          </a:bodyPr>
          <a:lstStyle/>
          <a:p>
            <a:pPr algn="just"/>
            <a:r>
              <a:rPr lang="en-US" sz="2800" b="1" dirty="0" smtClean="0">
                <a:solidFill>
                  <a:srgbClr val="0070C0"/>
                </a:solidFill>
                <a:latin typeface="Times New Roman" pitchFamily="18" charset="0"/>
                <a:cs typeface="Times New Roman" pitchFamily="18" charset="0"/>
              </a:rPr>
              <a:t>Shunt Positive Clippers</a:t>
            </a:r>
          </a:p>
          <a:p>
            <a:pPr algn="just">
              <a:buClr>
                <a:srgbClr val="C00000"/>
              </a:buClr>
              <a:buFont typeface="Wingdings" pitchFamily="2" charset="2"/>
              <a:buChar char="Ø"/>
            </a:pPr>
            <a:r>
              <a:rPr lang="en-US" sz="2400" b="1" dirty="0" smtClean="0">
                <a:latin typeface="Times New Roman" pitchFamily="18" charset="0"/>
                <a:cs typeface="Times New Roman" pitchFamily="18" charset="0"/>
              </a:rPr>
              <a:t>This type of clipper allows the applied input signal to pass to the load when the diode remains to reverse biased and the signals are blocked when the diode gets forward biased.</a:t>
            </a:r>
            <a:endParaRPr lang="en-US" sz="2400" b="1" dirty="0">
              <a:latin typeface="Times New Roman" pitchFamily="18" charset="0"/>
              <a:cs typeface="Times New Roman" pitchFamily="18" charset="0"/>
            </a:endParaRPr>
          </a:p>
        </p:txBody>
      </p:sp>
      <p:pic>
        <p:nvPicPr>
          <p:cNvPr id="139266" name="Picture 2" descr="Shunt Positive Clippers"/>
          <p:cNvPicPr>
            <a:picLocks noChangeAspect="1" noChangeArrowheads="1"/>
          </p:cNvPicPr>
          <p:nvPr/>
        </p:nvPicPr>
        <p:blipFill>
          <a:blip r:embed="rId2"/>
          <a:srcRect/>
          <a:stretch>
            <a:fillRect/>
          </a:stretch>
        </p:blipFill>
        <p:spPr bwMode="auto">
          <a:xfrm>
            <a:off x="857224" y="2643182"/>
            <a:ext cx="7858180" cy="3500462"/>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642918"/>
            <a:ext cx="7858180" cy="1631216"/>
          </a:xfrm>
          <a:prstGeom prst="rect">
            <a:avLst/>
          </a:prstGeom>
        </p:spPr>
        <p:txBody>
          <a:bodyPr wrap="square">
            <a:spAutoFit/>
          </a:bodyPr>
          <a:lstStyle/>
          <a:p>
            <a:pPr algn="just"/>
            <a:r>
              <a:rPr lang="en-US" sz="2800" b="1" dirty="0" smtClean="0">
                <a:solidFill>
                  <a:srgbClr val="0070C0"/>
                </a:solidFill>
                <a:latin typeface="Times New Roman" pitchFamily="18" charset="0"/>
                <a:cs typeface="Times New Roman" pitchFamily="18" charset="0"/>
              </a:rPr>
              <a:t>Shunt Negative Clippers</a:t>
            </a:r>
          </a:p>
          <a:p>
            <a:pPr algn="just">
              <a:buClr>
                <a:srgbClr val="C00000"/>
              </a:buClr>
              <a:buFont typeface="Wingdings" pitchFamily="2" charset="2"/>
              <a:buChar char="Ø"/>
            </a:pPr>
            <a:r>
              <a:rPr lang="en-US" sz="2400" b="1" dirty="0" smtClean="0">
                <a:latin typeface="Times New Roman" pitchFamily="18" charset="0"/>
                <a:cs typeface="Times New Roman" pitchFamily="18" charset="0"/>
              </a:rPr>
              <a:t>For the positive duration of the cycle, the exact input signal can be obtained as the output and for the negative duration of the cycle, there is no output generated.</a:t>
            </a:r>
            <a:endParaRPr lang="en-US" sz="2400" b="1" dirty="0">
              <a:latin typeface="Times New Roman" pitchFamily="18" charset="0"/>
              <a:cs typeface="Times New Roman" pitchFamily="18" charset="0"/>
            </a:endParaRPr>
          </a:p>
        </p:txBody>
      </p:sp>
      <p:pic>
        <p:nvPicPr>
          <p:cNvPr id="141314" name="Picture 2" descr="Shunt Negative Clippers"/>
          <p:cNvPicPr>
            <a:picLocks noChangeAspect="1" noChangeArrowheads="1"/>
          </p:cNvPicPr>
          <p:nvPr/>
        </p:nvPicPr>
        <p:blipFill>
          <a:blip r:embed="rId2"/>
          <a:srcRect/>
          <a:stretch>
            <a:fillRect/>
          </a:stretch>
        </p:blipFill>
        <p:spPr bwMode="auto">
          <a:xfrm>
            <a:off x="928662" y="2571744"/>
            <a:ext cx="7643866" cy="3714776"/>
          </a:xfrm>
          <a:prstGeom prst="rect">
            <a:avLst/>
          </a:prstGeom>
          <a:noFill/>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3560" y="428604"/>
            <a:ext cx="3983354" cy="1231106"/>
          </a:xfrm>
        </p:spPr>
        <p:txBody>
          <a:bodyPr/>
          <a:lstStyle/>
          <a:p>
            <a:r>
              <a:rPr lang="en-US" b="1" dirty="0" smtClean="0">
                <a:solidFill>
                  <a:srgbClr val="C00000"/>
                </a:solidFill>
                <a:latin typeface="Times New Roman" pitchFamily="18" charset="0"/>
                <a:cs typeface="Times New Roman" pitchFamily="18" charset="0"/>
              </a:rPr>
              <a:t>Clamper Circuit</a:t>
            </a:r>
            <a:r>
              <a:rPr lang="en-US" dirty="0" smtClean="0"/>
              <a:t/>
            </a:r>
            <a:br>
              <a:rPr lang="en-US" dirty="0" smtClean="0"/>
            </a:br>
            <a:endParaRPr lang="en-US" dirty="0"/>
          </a:p>
        </p:txBody>
      </p:sp>
      <p:sp>
        <p:nvSpPr>
          <p:cNvPr id="3" name="Text Placeholder 2"/>
          <p:cNvSpPr>
            <a:spLocks noGrp="1"/>
          </p:cNvSpPr>
          <p:nvPr>
            <p:ph type="body" idx="1"/>
          </p:nvPr>
        </p:nvSpPr>
        <p:spPr>
          <a:xfrm>
            <a:off x="428596" y="1214422"/>
            <a:ext cx="8379460" cy="5586145"/>
          </a:xfrm>
        </p:spPr>
        <p:txBody>
          <a:bodyPr/>
          <a:lstStyle/>
          <a:p>
            <a:pPr algn="just">
              <a:buClr>
                <a:srgbClr val="C00000"/>
              </a:buClr>
              <a:buFont typeface="Wingdings" pitchFamily="2" charset="2"/>
              <a:buChar char="Ø"/>
            </a:pPr>
            <a:r>
              <a:rPr lang="en-US" sz="2100" b="1" dirty="0" smtClean="0"/>
              <a:t>The clampers are also known as DC Restorers. Basing on the amount that is defined by the voltage source the applied input signal can be shifted</a:t>
            </a:r>
            <a:r>
              <a:rPr lang="en-US" sz="2100" dirty="0" smtClean="0"/>
              <a:t>.</a:t>
            </a:r>
          </a:p>
          <a:p>
            <a:pPr algn="just">
              <a:buClr>
                <a:srgbClr val="C00000"/>
              </a:buClr>
              <a:buFont typeface="Wingdings" pitchFamily="2" charset="2"/>
              <a:buChar char="Ø"/>
            </a:pPr>
            <a:r>
              <a:rPr lang="en-US" sz="2100" b="1" dirty="0" smtClean="0"/>
              <a:t>A clamper circuit consists of an independent voltage source, a resistor, a capacitor, and a diode. The capacitors and the resistors present in the circuit maintains the DC level altered at the output obtained.</a:t>
            </a:r>
          </a:p>
          <a:p>
            <a:pPr algn="just">
              <a:buClr>
                <a:srgbClr val="C00000"/>
              </a:buClr>
              <a:buFont typeface="Wingdings" pitchFamily="2" charset="2"/>
              <a:buChar char="Ø"/>
            </a:pPr>
            <a:r>
              <a:rPr lang="en-US" sz="2100" b="1" dirty="0" smtClean="0"/>
              <a:t>A clamper is an electronic circuit that changes the DC level of a signal to the desired level without changing the shape of the applied signal. In other words, the clamper circuit moves the whole signal up or down to set either the positive peak or negative peak of the signal at the desired level.</a:t>
            </a:r>
          </a:p>
          <a:p>
            <a:pPr algn="just">
              <a:buClr>
                <a:srgbClr val="C00000"/>
              </a:buClr>
              <a:buFont typeface="Wingdings" pitchFamily="2" charset="2"/>
              <a:buChar char="Ø"/>
            </a:pPr>
            <a:r>
              <a:rPr lang="en-US" sz="2100" b="1" dirty="0" smtClean="0"/>
              <a:t>The dc component is simply added to the input signal or subtracted from the input signal. A clamper circuit adds the positive dc component to the input signal to push it to the positive side. Similarly, a clamper circuit adds the negative dc component to the input signal to push it to the negative side.</a:t>
            </a:r>
          </a:p>
          <a:p>
            <a:pPr algn="just">
              <a:buClr>
                <a:srgbClr val="C00000"/>
              </a:buClr>
            </a:pPr>
            <a:endParaRPr lang="en-US" b="1" dirty="0" smtClean="0"/>
          </a:p>
          <a:p>
            <a:pPr algn="just">
              <a:buClr>
                <a:srgbClr val="C00000"/>
              </a:buClr>
            </a:pPr>
            <a:endParaRPr lang="en-US" b="1"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546" y="2000240"/>
            <a:ext cx="5072098" cy="1642228"/>
          </a:xfrm>
        </p:spPr>
        <p:txBody>
          <a:bodyPr/>
          <a:lstStyle/>
          <a:p>
            <a:pPr marL="857250" indent="-857250">
              <a:buFont typeface="+mj-lt"/>
              <a:buAutoNum type="romanLcPeriod"/>
            </a:pPr>
            <a:r>
              <a:rPr lang="en-US" sz="3200" b="1" dirty="0" smtClean="0">
                <a:solidFill>
                  <a:srgbClr val="C00000"/>
                </a:solidFill>
                <a:latin typeface="Times New Roman" pitchFamily="18" charset="0"/>
                <a:cs typeface="Times New Roman" pitchFamily="18" charset="0"/>
              </a:rPr>
              <a:t>Positive Clampers</a:t>
            </a:r>
            <a:r>
              <a:rPr lang="en-US" b="1" dirty="0" smtClean="0"/>
              <a:t/>
            </a:r>
            <a:br>
              <a:rPr lang="en-US" b="1"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428596" y="2714620"/>
            <a:ext cx="8379460" cy="1048700"/>
          </a:xfrm>
        </p:spPr>
        <p:txBody>
          <a:bodyPr/>
          <a:lstStyle/>
          <a:p>
            <a:pPr algn="just">
              <a:buClr>
                <a:srgbClr val="C00000"/>
              </a:buClr>
              <a:buFont typeface="Wingdings" pitchFamily="2" charset="2"/>
              <a:buChar char="Ø"/>
            </a:pPr>
            <a:r>
              <a:rPr lang="en-US" b="1" dirty="0" smtClean="0"/>
              <a:t>A positive clamper has the source of voltage, resistor, capacitor, and a diode-connected parallel with the load.</a:t>
            </a:r>
          </a:p>
          <a:p>
            <a:r>
              <a:rPr lang="en-US" dirty="0" smtClean="0"/>
              <a:t/>
            </a:r>
            <a:br>
              <a:rPr lang="en-US" dirty="0" smtClean="0"/>
            </a:br>
            <a:endParaRPr lang="en-US" dirty="0"/>
          </a:p>
        </p:txBody>
      </p:sp>
      <p:pic>
        <p:nvPicPr>
          <p:cNvPr id="142340" name="Picture 4" descr="Clamper circuits - Positive clamper, Negative clamper and ..."/>
          <p:cNvPicPr>
            <a:picLocks noChangeAspect="1" noChangeArrowheads="1"/>
          </p:cNvPicPr>
          <p:nvPr/>
        </p:nvPicPr>
        <p:blipFill>
          <a:blip r:embed="rId2"/>
          <a:srcRect/>
          <a:stretch>
            <a:fillRect/>
          </a:stretch>
        </p:blipFill>
        <p:spPr bwMode="auto">
          <a:xfrm>
            <a:off x="642910" y="3643314"/>
            <a:ext cx="7786742" cy="2928958"/>
          </a:xfrm>
          <a:prstGeom prst="rect">
            <a:avLst/>
          </a:prstGeom>
          <a:noFill/>
        </p:spPr>
      </p:pic>
      <p:sp>
        <p:nvSpPr>
          <p:cNvPr id="7" name="Rectangle 6"/>
          <p:cNvSpPr/>
          <p:nvPr/>
        </p:nvSpPr>
        <p:spPr>
          <a:xfrm>
            <a:off x="571472" y="285728"/>
            <a:ext cx="8358246" cy="1673022"/>
          </a:xfrm>
          <a:prstGeom prst="rect">
            <a:avLst/>
          </a:prstGeom>
        </p:spPr>
        <p:txBody>
          <a:bodyPr wrap="square">
            <a:spAutoFit/>
          </a:bodyPr>
          <a:lstStyle/>
          <a:p>
            <a:pPr algn="just"/>
            <a:r>
              <a:rPr lang="en-US" sz="3200" b="1" dirty="0" smtClean="0">
                <a:solidFill>
                  <a:srgbClr val="C00000"/>
                </a:solidFill>
                <a:latin typeface="Times New Roman" pitchFamily="18" charset="0"/>
                <a:cs typeface="Times New Roman" pitchFamily="18" charset="0"/>
              </a:rPr>
              <a:t>Types of Clampers</a:t>
            </a:r>
          </a:p>
          <a:p>
            <a:pPr algn="just">
              <a:lnSpc>
                <a:spcPct val="50000"/>
              </a:lnSpc>
            </a:pPr>
            <a:endParaRPr lang="en-US" sz="3200" b="1" dirty="0" smtClean="0">
              <a:solidFill>
                <a:srgbClr val="C00000"/>
              </a:solidFill>
              <a:latin typeface="Times New Roman" pitchFamily="18" charset="0"/>
              <a:cs typeface="Times New Roman" pitchFamily="18" charset="0"/>
            </a:endParaRPr>
          </a:p>
          <a:p>
            <a:pPr algn="just">
              <a:lnSpc>
                <a:spcPct val="114000"/>
              </a:lnSpc>
              <a:buClr>
                <a:srgbClr val="C00000"/>
              </a:buClr>
              <a:buFont typeface="Wingdings" pitchFamily="2" charset="2"/>
              <a:buChar char="Ø"/>
            </a:pPr>
            <a:r>
              <a:rPr lang="en-US" sz="2400" b="1" dirty="0" smtClean="0">
                <a:latin typeface="Times New Roman" pitchFamily="18" charset="0"/>
                <a:cs typeface="Times New Roman" pitchFamily="18" charset="0"/>
              </a:rPr>
              <a:t>Clampers are generally classified into two major categories.</a:t>
            </a:r>
          </a:p>
          <a:p>
            <a:pPr marL="514350" indent="-514350" algn="just">
              <a:lnSpc>
                <a:spcPct val="114000"/>
              </a:lnSpc>
              <a:buClr>
                <a:srgbClr val="C00000"/>
              </a:buClr>
            </a:pPr>
            <a:r>
              <a:rPr lang="en-US" sz="2400" b="1" dirty="0" err="1" smtClean="0">
                <a:latin typeface="Times New Roman" pitchFamily="18" charset="0"/>
                <a:cs typeface="Times New Roman" pitchFamily="18" charset="0"/>
              </a:rPr>
              <a:t>i</a:t>
            </a:r>
            <a:r>
              <a:rPr lang="en-US" sz="2400" b="1" dirty="0" smtClean="0">
                <a:latin typeface="Times New Roman" pitchFamily="18" charset="0"/>
                <a:cs typeface="Times New Roman" pitchFamily="18" charset="0"/>
              </a:rPr>
              <a:t>).Positive Clampers                  ii). Negative Clampers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642918"/>
            <a:ext cx="7929618" cy="3046988"/>
          </a:xfrm>
          <a:prstGeom prst="rect">
            <a:avLst/>
          </a:prstGeom>
        </p:spPr>
        <p:txBody>
          <a:bodyPr wrap="square">
            <a:spAutoFit/>
          </a:bodyPr>
          <a:lstStyle/>
          <a:p>
            <a:pPr algn="just">
              <a:buClr>
                <a:srgbClr val="C00000"/>
              </a:buClr>
              <a:buFont typeface="Wingdings" pitchFamily="2" charset="2"/>
              <a:buChar char="Ø"/>
            </a:pPr>
            <a:r>
              <a:rPr lang="en-US" sz="2400" b="1" dirty="0" smtClean="0">
                <a:latin typeface="Times New Roman" pitchFamily="18" charset="0"/>
                <a:cs typeface="Times New Roman" pitchFamily="18" charset="0"/>
              </a:rPr>
              <a:t>If the diode follows the reverse biasing mode the applied input signal is passed on to the load otherwise the signal gets blocked if the diode remains in forward biasing mode.</a:t>
            </a:r>
          </a:p>
          <a:p>
            <a:pPr algn="just">
              <a:buClr>
                <a:srgbClr val="C00000"/>
              </a:buClr>
              <a:buFont typeface="Wingdings" pitchFamily="2" charset="2"/>
              <a:buChar char="Ø"/>
            </a:pPr>
            <a:endParaRPr lang="en-US" sz="2400" b="1" dirty="0" smtClean="0">
              <a:latin typeface="Times New Roman" pitchFamily="18" charset="0"/>
              <a:cs typeface="Times New Roman" pitchFamily="18" charset="0"/>
            </a:endParaRPr>
          </a:p>
          <a:p>
            <a:pPr algn="just">
              <a:buClr>
                <a:srgbClr val="C00000"/>
              </a:buClr>
              <a:buFont typeface="Wingdings" pitchFamily="2" charset="2"/>
              <a:buChar char="Ø"/>
            </a:pPr>
            <a:r>
              <a:rPr lang="en-US" sz="2400" b="1" dirty="0" smtClean="0">
                <a:latin typeface="Times New Roman" pitchFamily="18" charset="0"/>
                <a:cs typeface="Times New Roman" pitchFamily="18" charset="0"/>
              </a:rPr>
              <a:t>In the positive clampers for the positive duration of the cycle, the connected diode is reverse biased and for the negative duration of the cycle, the connected diode will be forward biased.</a:t>
            </a:r>
            <a:endParaRPr lang="en-US" sz="2400" b="1" dirty="0">
              <a:latin typeface="Times New Roman" pitchFamily="18" charset="0"/>
              <a:cs typeface="Times New Roman" pitchFamily="18"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1670" y="357166"/>
            <a:ext cx="5072098" cy="1846659"/>
          </a:xfrm>
        </p:spPr>
        <p:txBody>
          <a:bodyPr/>
          <a:lstStyle/>
          <a:p>
            <a:pPr marL="857250" indent="-857250">
              <a:buFont typeface="+mj-lt"/>
              <a:buAutoNum type="romanLcPeriod" startAt="2"/>
            </a:pPr>
            <a:r>
              <a:rPr lang="en-US" b="1" dirty="0" smtClean="0">
                <a:solidFill>
                  <a:srgbClr val="C00000"/>
                </a:solidFill>
                <a:latin typeface="Times New Roman" pitchFamily="18" charset="0"/>
                <a:cs typeface="Times New Roman" pitchFamily="18" charset="0"/>
              </a:rPr>
              <a:t>Negative Clampers</a:t>
            </a:r>
            <a:r>
              <a:rPr lang="en-US" b="1" dirty="0" smtClean="0"/>
              <a:t/>
            </a:r>
            <a:br>
              <a:rPr lang="en-US" b="1" dirty="0" smtClean="0"/>
            </a:br>
            <a:r>
              <a:rPr lang="en-US" dirty="0" smtClean="0"/>
              <a:t/>
            </a:r>
            <a:br>
              <a:rPr lang="en-US" dirty="0" smtClean="0"/>
            </a:br>
            <a:endParaRPr lang="en-US" dirty="0"/>
          </a:p>
        </p:txBody>
      </p:sp>
      <p:sp>
        <p:nvSpPr>
          <p:cNvPr id="3" name="Text Placeholder 2"/>
          <p:cNvSpPr>
            <a:spLocks noGrp="1"/>
          </p:cNvSpPr>
          <p:nvPr>
            <p:ph type="body" idx="1"/>
          </p:nvPr>
        </p:nvSpPr>
        <p:spPr>
          <a:xfrm>
            <a:off x="357158" y="1357298"/>
            <a:ext cx="8379460" cy="2585323"/>
          </a:xfrm>
        </p:spPr>
        <p:txBody>
          <a:bodyPr/>
          <a:lstStyle/>
          <a:p>
            <a:pPr algn="just">
              <a:buClr>
                <a:srgbClr val="C00000"/>
              </a:buClr>
              <a:buFont typeface="Wingdings" pitchFamily="2" charset="2"/>
              <a:buChar char="Ø"/>
            </a:pPr>
            <a:r>
              <a:rPr lang="en-US" b="1" dirty="0" smtClean="0"/>
              <a:t>The circuit of negative clampers is arranged in such a way that for the positive duration of the cycle the polarity of the diode makes it to be in forward biased and for the negative duration, it will be reverse-biased so that the signal can appear at the output.</a:t>
            </a:r>
          </a:p>
          <a:p>
            <a:r>
              <a:rPr lang="en-US" dirty="0" smtClean="0"/>
              <a:t/>
            </a:r>
            <a:br>
              <a:rPr lang="en-US" dirty="0" smtClean="0"/>
            </a:br>
            <a:endParaRPr lang="en-US" dirty="0"/>
          </a:p>
        </p:txBody>
      </p:sp>
      <p:pic>
        <p:nvPicPr>
          <p:cNvPr id="145410" name="Picture 2" descr="Clamper circuits - Positive clamper, Negative clamper and ..."/>
          <p:cNvPicPr>
            <a:picLocks noChangeAspect="1" noChangeArrowheads="1"/>
          </p:cNvPicPr>
          <p:nvPr/>
        </p:nvPicPr>
        <p:blipFill>
          <a:blip r:embed="rId2"/>
          <a:srcRect/>
          <a:stretch>
            <a:fillRect/>
          </a:stretch>
        </p:blipFill>
        <p:spPr bwMode="auto">
          <a:xfrm>
            <a:off x="1214414" y="3286124"/>
            <a:ext cx="6429420" cy="2857520"/>
          </a:xfrm>
          <a:prstGeom prst="rect">
            <a:avLst/>
          </a:prstGeom>
          <a:noFill/>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4414" y="2285992"/>
            <a:ext cx="7070975" cy="1446550"/>
          </a:xfrm>
          <a:prstGeom prst="rect">
            <a:avLst/>
          </a:prstGeom>
          <a:noFill/>
        </p:spPr>
        <p:txBody>
          <a:bodyPr wrap="none" rtlCol="0">
            <a:spAutoFit/>
          </a:bodyPr>
          <a:lstStyle/>
          <a:p>
            <a:r>
              <a:rPr lang="en-US" sz="8800" b="1" dirty="0" smtClean="0">
                <a:solidFill>
                  <a:srgbClr val="C00000"/>
                </a:solidFill>
                <a:latin typeface="Times New Roman" pitchFamily="18" charset="0"/>
                <a:cs typeface="Times New Roman" pitchFamily="18" charset="0"/>
              </a:rPr>
              <a:t>THANK YOU</a:t>
            </a:r>
            <a:endParaRPr lang="en-US" sz="8800" b="1" dirty="0">
              <a:solidFill>
                <a:srgbClr val="C0000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3560" y="461899"/>
            <a:ext cx="3977640" cy="629018"/>
          </a:xfrm>
          <a:prstGeom prst="rect">
            <a:avLst/>
          </a:prstGeom>
        </p:spPr>
        <p:txBody>
          <a:bodyPr vert="horz" wrap="square" lIns="0" tIns="13335" rIns="0" bIns="0" rtlCol="0">
            <a:spAutoFit/>
          </a:bodyPr>
          <a:lstStyle/>
          <a:p>
            <a:pPr marL="12700">
              <a:lnSpc>
                <a:spcPct val="100000"/>
              </a:lnSpc>
              <a:spcBef>
                <a:spcPts val="105"/>
              </a:spcBef>
            </a:pPr>
            <a:r>
              <a:rPr b="1" spc="-15" dirty="0">
                <a:solidFill>
                  <a:srgbClr val="0070C0"/>
                </a:solidFill>
                <a:latin typeface="Times New Roman" pitchFamily="18" charset="0"/>
                <a:cs typeface="Times New Roman" pitchFamily="18" charset="0"/>
              </a:rPr>
              <a:t>Example</a:t>
            </a:r>
            <a:r>
              <a:rPr b="1" spc="-30" dirty="0">
                <a:solidFill>
                  <a:srgbClr val="0070C0"/>
                </a:solidFill>
                <a:latin typeface="Times New Roman" pitchFamily="18" charset="0"/>
                <a:cs typeface="Times New Roman" pitchFamily="18" charset="0"/>
              </a:rPr>
              <a:t> </a:t>
            </a:r>
            <a:r>
              <a:rPr b="1" dirty="0">
                <a:solidFill>
                  <a:srgbClr val="0070C0"/>
                </a:solidFill>
                <a:latin typeface="Times New Roman" pitchFamily="18" charset="0"/>
                <a:cs typeface="Times New Roman" pitchFamily="18" charset="0"/>
              </a:rPr>
              <a:t>–</a:t>
            </a:r>
            <a:r>
              <a:rPr b="1" spc="-15" dirty="0">
                <a:solidFill>
                  <a:srgbClr val="0070C0"/>
                </a:solidFill>
                <a:latin typeface="Times New Roman" pitchFamily="18" charset="0"/>
                <a:cs typeface="Times New Roman" pitchFamily="18" charset="0"/>
              </a:rPr>
              <a:t> </a:t>
            </a:r>
            <a:r>
              <a:rPr b="1" dirty="0">
                <a:solidFill>
                  <a:srgbClr val="0070C0"/>
                </a:solidFill>
                <a:latin typeface="Times New Roman" pitchFamily="18" charset="0"/>
                <a:cs typeface="Times New Roman" pitchFamily="18" charset="0"/>
              </a:rPr>
              <a:t>N</a:t>
            </a:r>
            <a:r>
              <a:rPr b="1" spc="-20" dirty="0">
                <a:solidFill>
                  <a:srgbClr val="0070C0"/>
                </a:solidFill>
                <a:latin typeface="Times New Roman" pitchFamily="18" charset="0"/>
                <a:cs typeface="Times New Roman" pitchFamily="18" charset="0"/>
              </a:rPr>
              <a:t> </a:t>
            </a:r>
            <a:r>
              <a:rPr b="1" dirty="0">
                <a:solidFill>
                  <a:srgbClr val="0070C0"/>
                </a:solidFill>
                <a:latin typeface="Times New Roman" pitchFamily="18" charset="0"/>
                <a:cs typeface="Times New Roman" pitchFamily="18" charset="0"/>
              </a:rPr>
              <a:t>type</a:t>
            </a:r>
            <a:endParaRPr b="1">
              <a:solidFill>
                <a:srgbClr val="0070C0"/>
              </a:solidFill>
              <a:latin typeface="Times New Roman" pitchFamily="18" charset="0"/>
              <a:cs typeface="Times New Roman" pitchFamily="18" charset="0"/>
            </a:endParaRPr>
          </a:p>
        </p:txBody>
      </p:sp>
      <p:sp>
        <p:nvSpPr>
          <p:cNvPr id="3" name="object 3"/>
          <p:cNvSpPr txBox="1"/>
          <p:nvPr/>
        </p:nvSpPr>
        <p:spPr>
          <a:xfrm>
            <a:off x="535940" y="1558493"/>
            <a:ext cx="8179464" cy="4477508"/>
          </a:xfrm>
          <a:prstGeom prst="rect">
            <a:avLst/>
          </a:prstGeom>
        </p:spPr>
        <p:txBody>
          <a:bodyPr vert="horz" wrap="square" lIns="0" tIns="67945" rIns="0" bIns="0" rtlCol="0">
            <a:spAutoFit/>
          </a:bodyPr>
          <a:lstStyle/>
          <a:p>
            <a:pPr marL="355600" marR="894080" indent="-342900" algn="just">
              <a:lnSpc>
                <a:spcPts val="3460"/>
              </a:lnSpc>
              <a:spcBef>
                <a:spcPts val="535"/>
              </a:spcBef>
              <a:buClr>
                <a:srgbClr val="C00000"/>
              </a:buClr>
              <a:buFont typeface="Wingdings" pitchFamily="2" charset="2"/>
              <a:buChar char="Ø"/>
              <a:tabLst>
                <a:tab pos="354965" algn="l"/>
                <a:tab pos="355600" algn="l"/>
              </a:tabLst>
            </a:pPr>
            <a:r>
              <a:rPr sz="3200" b="1" dirty="0">
                <a:latin typeface="Times New Roman" pitchFamily="18" charset="0"/>
                <a:cs typeface="Times New Roman" pitchFamily="18" charset="0"/>
              </a:rPr>
              <a:t>N</a:t>
            </a:r>
            <a:r>
              <a:rPr sz="2800" b="1" dirty="0">
                <a:latin typeface="Times New Roman" pitchFamily="18" charset="0"/>
                <a:cs typeface="Times New Roman" pitchFamily="18" charset="0"/>
              </a:rPr>
              <a:t>o.</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of</a:t>
            </a:r>
            <a:r>
              <a:rPr sz="2800" b="1" spc="-35" dirty="0">
                <a:latin typeface="Times New Roman" pitchFamily="18" charset="0"/>
                <a:cs typeface="Times New Roman" pitchFamily="18" charset="0"/>
              </a:rPr>
              <a:t> </a:t>
            </a:r>
            <a:r>
              <a:rPr sz="2800" b="1" spc="-20" dirty="0">
                <a:latin typeface="Times New Roman" pitchFamily="18" charset="0"/>
                <a:cs typeface="Times New Roman" pitchFamily="18" charset="0"/>
              </a:rPr>
              <a:t>pentavalent</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impurities</a:t>
            </a:r>
            <a:r>
              <a:rPr sz="2800" b="1" spc="10" dirty="0">
                <a:latin typeface="Times New Roman" pitchFamily="18" charset="0"/>
                <a:cs typeface="Times New Roman" pitchFamily="18" charset="0"/>
              </a:rPr>
              <a:t> </a:t>
            </a:r>
            <a:r>
              <a:rPr sz="2800" b="1" dirty="0">
                <a:latin typeface="Times New Roman" pitchFamily="18" charset="0"/>
                <a:cs typeface="Times New Roman" pitchFamily="18" charset="0"/>
              </a:rPr>
              <a:t>added</a:t>
            </a:r>
            <a:r>
              <a:rPr sz="2800" b="1" spc="5" dirty="0">
                <a:latin typeface="Times New Roman" pitchFamily="18" charset="0"/>
                <a:cs typeface="Times New Roman" pitchFamily="18" charset="0"/>
              </a:rPr>
              <a:t> </a:t>
            </a:r>
            <a:r>
              <a:rPr sz="2800" b="1" spc="-20" dirty="0">
                <a:latin typeface="Times New Roman" pitchFamily="18" charset="0"/>
                <a:cs typeface="Times New Roman" pitchFamily="18" charset="0"/>
              </a:rPr>
              <a:t>to</a:t>
            </a:r>
            <a:r>
              <a:rPr sz="2800" b="1" spc="-10" dirty="0">
                <a:latin typeface="Times New Roman" pitchFamily="18" charset="0"/>
                <a:cs typeface="Times New Roman" pitchFamily="18" charset="0"/>
              </a:rPr>
              <a:t> </a:t>
            </a:r>
            <a:r>
              <a:rPr sz="2800" b="1" dirty="0">
                <a:latin typeface="Times New Roman" pitchFamily="18" charset="0"/>
                <a:cs typeface="Times New Roman" pitchFamily="18" charset="0"/>
              </a:rPr>
              <a:t>a </a:t>
            </a:r>
            <a:r>
              <a:rPr sz="2800" b="1" spc="-710" dirty="0">
                <a:latin typeface="Times New Roman" pitchFamily="18" charset="0"/>
                <a:cs typeface="Times New Roman" pitchFamily="18" charset="0"/>
              </a:rPr>
              <a:t> </a:t>
            </a:r>
            <a:r>
              <a:rPr sz="2800" b="1" spc="-10" dirty="0">
                <a:latin typeface="Times New Roman" pitchFamily="18" charset="0"/>
                <a:cs typeface="Times New Roman" pitchFamily="18" charset="0"/>
              </a:rPr>
              <a:t>semiconductor</a:t>
            </a:r>
            <a:r>
              <a:rPr sz="2800" b="1" spc="-5" dirty="0">
                <a:latin typeface="Times New Roman" pitchFamily="18" charset="0"/>
                <a:cs typeface="Times New Roman" pitchFamily="18" charset="0"/>
              </a:rPr>
              <a:t> </a:t>
            </a:r>
            <a:r>
              <a:rPr sz="2800" b="1" dirty="0">
                <a:latin typeface="Times New Roman" pitchFamily="18" charset="0"/>
                <a:cs typeface="Times New Roman" pitchFamily="18" charset="0"/>
              </a:rPr>
              <a:t>–</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100</a:t>
            </a:r>
            <a:endParaRPr sz="2800" b="1">
              <a:latin typeface="Times New Roman" pitchFamily="18" charset="0"/>
              <a:cs typeface="Times New Roman" pitchFamily="18" charset="0"/>
            </a:endParaRPr>
          </a:p>
          <a:p>
            <a:pPr marL="355600" indent="-342900" algn="just">
              <a:lnSpc>
                <a:spcPts val="3650"/>
              </a:lnSpc>
              <a:spcBef>
                <a:spcPts val="334"/>
              </a:spcBef>
              <a:buClr>
                <a:srgbClr val="C00000"/>
              </a:buClr>
              <a:buFont typeface="Wingdings" pitchFamily="2" charset="2"/>
              <a:buChar char="Ø"/>
              <a:tabLst>
                <a:tab pos="354965" algn="l"/>
                <a:tab pos="355600" algn="l"/>
                <a:tab pos="2781300" algn="l"/>
              </a:tabLst>
            </a:pPr>
            <a:r>
              <a:rPr sz="2800" b="1" dirty="0">
                <a:latin typeface="Times New Roman" pitchFamily="18" charset="0"/>
                <a:cs typeface="Times New Roman" pitchFamily="18" charset="0"/>
              </a:rPr>
              <a:t>100</a:t>
            </a:r>
            <a:r>
              <a:rPr sz="2800" b="1" spc="10" dirty="0">
                <a:latin typeface="Times New Roman" pitchFamily="18" charset="0"/>
                <a:cs typeface="Times New Roman" pitchFamily="18" charset="0"/>
              </a:rPr>
              <a:t> </a:t>
            </a:r>
            <a:r>
              <a:rPr sz="2800" b="1" spc="-5" dirty="0">
                <a:latin typeface="Times New Roman" pitchFamily="18" charset="0"/>
                <a:cs typeface="Times New Roman" pitchFamily="18" charset="0"/>
              </a:rPr>
              <a:t>electrons	</a:t>
            </a:r>
            <a:r>
              <a:rPr sz="2800" b="1" spc="-15" dirty="0">
                <a:latin typeface="Times New Roman" pitchFamily="18" charset="0"/>
                <a:cs typeface="Times New Roman" pitchFamily="18" charset="0"/>
              </a:rPr>
              <a:t>are</a:t>
            </a:r>
            <a:r>
              <a:rPr sz="2800" b="1" spc="-10" dirty="0">
                <a:latin typeface="Times New Roman" pitchFamily="18" charset="0"/>
                <a:cs typeface="Times New Roman" pitchFamily="18" charset="0"/>
              </a:rPr>
              <a:t> </a:t>
            </a:r>
            <a:r>
              <a:rPr sz="2800" b="1" spc="-15" dirty="0">
                <a:latin typeface="Times New Roman" pitchFamily="18" charset="0"/>
                <a:cs typeface="Times New Roman" pitchFamily="18" charset="0"/>
              </a:rPr>
              <a:t>generated </a:t>
            </a:r>
            <a:r>
              <a:rPr sz="2800" b="1" dirty="0">
                <a:latin typeface="Times New Roman" pitchFamily="18" charset="0"/>
                <a:cs typeface="Times New Roman" pitchFamily="18" charset="0"/>
              </a:rPr>
              <a:t>along</a:t>
            </a:r>
            <a:r>
              <a:rPr sz="2800" b="1" spc="5" dirty="0">
                <a:latin typeface="Times New Roman" pitchFamily="18" charset="0"/>
                <a:cs typeface="Times New Roman" pitchFamily="18" charset="0"/>
              </a:rPr>
              <a:t> </a:t>
            </a:r>
            <a:r>
              <a:rPr sz="2800" b="1" dirty="0">
                <a:latin typeface="Times New Roman" pitchFamily="18" charset="0"/>
                <a:cs typeface="Times New Roman" pitchFamily="18" charset="0"/>
              </a:rPr>
              <a:t>with</a:t>
            </a:r>
            <a:r>
              <a:rPr sz="2800" b="1" spc="5" dirty="0">
                <a:latin typeface="Times New Roman" pitchFamily="18" charset="0"/>
                <a:cs typeface="Times New Roman" pitchFamily="18" charset="0"/>
              </a:rPr>
              <a:t> </a:t>
            </a:r>
            <a:r>
              <a:rPr sz="2800" b="1" dirty="0">
                <a:latin typeface="Times New Roman" pitchFamily="18" charset="0"/>
                <a:cs typeface="Times New Roman" pitchFamily="18" charset="0"/>
              </a:rPr>
              <a:t>100</a:t>
            </a:r>
            <a:endParaRPr sz="2800" b="1">
              <a:latin typeface="Times New Roman" pitchFamily="18" charset="0"/>
              <a:cs typeface="Times New Roman" pitchFamily="18" charset="0"/>
            </a:endParaRPr>
          </a:p>
          <a:p>
            <a:pPr marL="355600" algn="just">
              <a:lnSpc>
                <a:spcPts val="3650"/>
              </a:lnSpc>
              <a:buClr>
                <a:srgbClr val="C00000"/>
              </a:buClr>
              <a:buFont typeface="Wingdings" pitchFamily="2" charset="2"/>
              <a:buChar char="Ø"/>
            </a:pPr>
            <a:r>
              <a:rPr sz="2800" b="1" spc="-10" dirty="0">
                <a:latin typeface="Times New Roman" pitchFamily="18" charset="0"/>
                <a:cs typeface="Times New Roman" pitchFamily="18" charset="0"/>
              </a:rPr>
              <a:t>+ve</a:t>
            </a:r>
            <a:r>
              <a:rPr sz="2800" b="1" spc="-30" dirty="0">
                <a:latin typeface="Times New Roman" pitchFamily="18" charset="0"/>
                <a:cs typeface="Times New Roman" pitchFamily="18" charset="0"/>
              </a:rPr>
              <a:t> </a:t>
            </a:r>
            <a:r>
              <a:rPr sz="2800" b="1" spc="-5" dirty="0">
                <a:latin typeface="Times New Roman" pitchFamily="18" charset="0"/>
                <a:cs typeface="Times New Roman" pitchFamily="18" charset="0"/>
              </a:rPr>
              <a:t>immobile </a:t>
            </a:r>
            <a:r>
              <a:rPr sz="2800" b="1" dirty="0">
                <a:latin typeface="Times New Roman" pitchFamily="18" charset="0"/>
                <a:cs typeface="Times New Roman" pitchFamily="18" charset="0"/>
              </a:rPr>
              <a:t>ions.</a:t>
            </a:r>
            <a:endParaRPr sz="2800" b="1">
              <a:latin typeface="Times New Roman" pitchFamily="18" charset="0"/>
              <a:cs typeface="Times New Roman" pitchFamily="18" charset="0"/>
            </a:endParaRPr>
          </a:p>
          <a:p>
            <a:pPr marL="355600" marR="5080" indent="-342900" algn="just">
              <a:lnSpc>
                <a:spcPts val="3460"/>
              </a:lnSpc>
              <a:spcBef>
                <a:spcPts val="815"/>
              </a:spcBef>
              <a:buClr>
                <a:srgbClr val="C00000"/>
              </a:buClr>
              <a:buFont typeface="Wingdings" pitchFamily="2" charset="2"/>
              <a:buChar char="Ø"/>
              <a:tabLst>
                <a:tab pos="354965" algn="l"/>
                <a:tab pos="355600" algn="l"/>
              </a:tabLst>
            </a:pPr>
            <a:r>
              <a:rPr sz="2800" b="1" dirty="0">
                <a:latin typeface="Times New Roman" pitchFamily="18" charset="0"/>
                <a:cs typeface="Times New Roman" pitchFamily="18" charset="0"/>
              </a:rPr>
              <a:t>Apart</a:t>
            </a:r>
            <a:r>
              <a:rPr sz="2800" b="1" spc="10" dirty="0">
                <a:latin typeface="Times New Roman" pitchFamily="18" charset="0"/>
                <a:cs typeface="Times New Roman" pitchFamily="18" charset="0"/>
              </a:rPr>
              <a:t> </a:t>
            </a:r>
            <a:r>
              <a:rPr sz="2800" b="1" spc="-15" dirty="0">
                <a:latin typeface="Times New Roman" pitchFamily="18" charset="0"/>
                <a:cs typeface="Times New Roman" pitchFamily="18" charset="0"/>
              </a:rPr>
              <a:t>from</a:t>
            </a:r>
            <a:r>
              <a:rPr sz="2800" b="1" spc="-10" dirty="0">
                <a:latin typeface="Times New Roman" pitchFamily="18" charset="0"/>
                <a:cs typeface="Times New Roman" pitchFamily="18" charset="0"/>
              </a:rPr>
              <a:t> </a:t>
            </a:r>
            <a:r>
              <a:rPr sz="2800" b="1" dirty="0">
                <a:latin typeface="Times New Roman" pitchFamily="18" charset="0"/>
                <a:cs typeface="Times New Roman" pitchFamily="18" charset="0"/>
              </a:rPr>
              <a:t>this</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lets</a:t>
            </a:r>
            <a:r>
              <a:rPr sz="2800" b="1" dirty="0">
                <a:latin typeface="Times New Roman" pitchFamily="18" charset="0"/>
                <a:cs typeface="Times New Roman" pitchFamily="18" charset="0"/>
              </a:rPr>
              <a:t> </a:t>
            </a:r>
            <a:r>
              <a:rPr sz="2800" b="1" spc="-20" dirty="0">
                <a:latin typeface="Times New Roman" pitchFamily="18" charset="0"/>
                <a:cs typeface="Times New Roman" pitchFamily="18" charset="0"/>
              </a:rPr>
              <a:t>say</a:t>
            </a:r>
            <a:r>
              <a:rPr sz="2800" b="1" spc="-5" dirty="0">
                <a:latin typeface="Times New Roman" pitchFamily="18" charset="0"/>
                <a:cs typeface="Times New Roman" pitchFamily="18" charset="0"/>
              </a:rPr>
              <a:t> </a:t>
            </a:r>
            <a:r>
              <a:rPr sz="2800" b="1" dirty="0">
                <a:latin typeface="Times New Roman" pitchFamily="18" charset="0"/>
                <a:cs typeface="Times New Roman" pitchFamily="18" charset="0"/>
              </a:rPr>
              <a:t>5</a:t>
            </a:r>
            <a:r>
              <a:rPr sz="2800" b="1" spc="-5" dirty="0">
                <a:latin typeface="Times New Roman" pitchFamily="18" charset="0"/>
                <a:cs typeface="Times New Roman" pitchFamily="18" charset="0"/>
              </a:rPr>
              <a:t> </a:t>
            </a:r>
            <a:r>
              <a:rPr sz="2800" b="1" dirty="0">
                <a:latin typeface="Times New Roman" pitchFamily="18" charset="0"/>
                <a:cs typeface="Times New Roman" pitchFamily="18" charset="0"/>
              </a:rPr>
              <a:t>thermally</a:t>
            </a:r>
            <a:r>
              <a:rPr sz="2800" b="1" spc="15" dirty="0">
                <a:latin typeface="Times New Roman" pitchFamily="18" charset="0"/>
                <a:cs typeface="Times New Roman" pitchFamily="18" charset="0"/>
              </a:rPr>
              <a:t> </a:t>
            </a:r>
            <a:r>
              <a:rPr sz="2800" b="1" spc="-15" dirty="0">
                <a:latin typeface="Times New Roman" pitchFamily="18" charset="0"/>
                <a:cs typeface="Times New Roman" pitchFamily="18" charset="0"/>
              </a:rPr>
              <a:t>generated </a:t>
            </a:r>
            <a:r>
              <a:rPr sz="2800" b="1" spc="-705" dirty="0">
                <a:latin typeface="Times New Roman" pitchFamily="18" charset="0"/>
                <a:cs typeface="Times New Roman" pitchFamily="18" charset="0"/>
              </a:rPr>
              <a:t> </a:t>
            </a:r>
            <a:r>
              <a:rPr sz="2800" b="1" spc="-5" dirty="0">
                <a:latin typeface="Times New Roman" pitchFamily="18" charset="0"/>
                <a:cs typeface="Times New Roman" pitchFamily="18" charset="0"/>
              </a:rPr>
              <a:t>electron</a:t>
            </a:r>
            <a:r>
              <a:rPr sz="2800" b="1" spc="-10" dirty="0">
                <a:latin typeface="Times New Roman" pitchFamily="18" charset="0"/>
                <a:cs typeface="Times New Roman" pitchFamily="18" charset="0"/>
              </a:rPr>
              <a:t> </a:t>
            </a:r>
            <a:r>
              <a:rPr sz="2800" b="1" spc="-5" dirty="0">
                <a:latin typeface="Times New Roman" pitchFamily="18" charset="0"/>
                <a:cs typeface="Times New Roman" pitchFamily="18" charset="0"/>
              </a:rPr>
              <a:t>hole </a:t>
            </a:r>
            <a:r>
              <a:rPr sz="2800" b="1" spc="-15" dirty="0">
                <a:latin typeface="Times New Roman" pitchFamily="18" charset="0"/>
                <a:cs typeface="Times New Roman" pitchFamily="18" charset="0"/>
              </a:rPr>
              <a:t>pairs</a:t>
            </a:r>
            <a:r>
              <a:rPr sz="2800" b="1" spc="10" dirty="0">
                <a:latin typeface="Times New Roman" pitchFamily="18" charset="0"/>
                <a:cs typeface="Times New Roman" pitchFamily="18" charset="0"/>
              </a:rPr>
              <a:t> </a:t>
            </a:r>
            <a:r>
              <a:rPr sz="2800" b="1" spc="-10" dirty="0">
                <a:latin typeface="Times New Roman" pitchFamily="18" charset="0"/>
                <a:cs typeface="Times New Roman" pitchFamily="18" charset="0"/>
              </a:rPr>
              <a:t>are present</a:t>
            </a:r>
            <a:r>
              <a:rPr sz="2800" b="1" spc="-20" dirty="0">
                <a:latin typeface="Times New Roman" pitchFamily="18" charset="0"/>
                <a:cs typeface="Times New Roman" pitchFamily="18" charset="0"/>
              </a:rPr>
              <a:t> </a:t>
            </a:r>
            <a:r>
              <a:rPr sz="2800" b="1" spc="-10" dirty="0">
                <a:latin typeface="Times New Roman" pitchFamily="18" charset="0"/>
                <a:cs typeface="Times New Roman" pitchFamily="18" charset="0"/>
              </a:rPr>
              <a:t>at</a:t>
            </a:r>
            <a:r>
              <a:rPr sz="2800" b="1" spc="-5" dirty="0">
                <a:latin typeface="Times New Roman" pitchFamily="18" charset="0"/>
                <a:cs typeface="Times New Roman" pitchFamily="18" charset="0"/>
              </a:rPr>
              <a:t> </a:t>
            </a:r>
            <a:r>
              <a:rPr sz="2800" b="1" spc="-10" dirty="0">
                <a:latin typeface="Times New Roman" pitchFamily="18" charset="0"/>
                <a:cs typeface="Times New Roman" pitchFamily="18" charset="0"/>
              </a:rPr>
              <a:t>room </a:t>
            </a:r>
            <a:r>
              <a:rPr sz="2800" b="1" spc="-5" dirty="0">
                <a:latin typeface="Times New Roman" pitchFamily="18" charset="0"/>
                <a:cs typeface="Times New Roman" pitchFamily="18" charset="0"/>
              </a:rPr>
              <a:t> </a:t>
            </a:r>
            <a:r>
              <a:rPr sz="2800" b="1" spc="-15" dirty="0">
                <a:latin typeface="Times New Roman" pitchFamily="18" charset="0"/>
                <a:cs typeface="Times New Roman" pitchFamily="18" charset="0"/>
              </a:rPr>
              <a:t>temeperature.</a:t>
            </a:r>
            <a:endParaRPr sz="2800" b="1">
              <a:latin typeface="Times New Roman" pitchFamily="18" charset="0"/>
              <a:cs typeface="Times New Roman" pitchFamily="18" charset="0"/>
            </a:endParaRPr>
          </a:p>
          <a:p>
            <a:pPr marL="355600" indent="-342900" algn="just">
              <a:lnSpc>
                <a:spcPct val="100000"/>
              </a:lnSpc>
              <a:spcBef>
                <a:spcPts val="325"/>
              </a:spcBef>
              <a:buClr>
                <a:srgbClr val="C00000"/>
              </a:buClr>
              <a:buFont typeface="Wingdings" pitchFamily="2" charset="2"/>
              <a:buChar char="Ø"/>
              <a:tabLst>
                <a:tab pos="354965" algn="l"/>
                <a:tab pos="355600" algn="l"/>
              </a:tabLst>
            </a:pPr>
            <a:r>
              <a:rPr sz="2800" b="1" spc="-65" dirty="0">
                <a:latin typeface="Times New Roman" pitchFamily="18" charset="0"/>
                <a:cs typeface="Times New Roman" pitchFamily="18" charset="0"/>
              </a:rPr>
              <a:t>Total</a:t>
            </a:r>
            <a:r>
              <a:rPr sz="2800" b="1" spc="-5" dirty="0">
                <a:latin typeface="Times New Roman" pitchFamily="18" charset="0"/>
                <a:cs typeface="Times New Roman" pitchFamily="18" charset="0"/>
              </a:rPr>
              <a:t> number</a:t>
            </a:r>
            <a:r>
              <a:rPr sz="2800" b="1" spc="15" dirty="0">
                <a:latin typeface="Times New Roman" pitchFamily="18" charset="0"/>
                <a:cs typeface="Times New Roman" pitchFamily="18" charset="0"/>
              </a:rPr>
              <a:t> </a:t>
            </a:r>
            <a:r>
              <a:rPr sz="2800" b="1" dirty="0">
                <a:latin typeface="Times New Roman" pitchFamily="18" charset="0"/>
                <a:cs typeface="Times New Roman" pitchFamily="18" charset="0"/>
              </a:rPr>
              <a:t>of </a:t>
            </a:r>
            <a:r>
              <a:rPr sz="2800" b="1" spc="-5" dirty="0">
                <a:latin typeface="Times New Roman" pitchFamily="18" charset="0"/>
                <a:cs typeface="Times New Roman" pitchFamily="18" charset="0"/>
              </a:rPr>
              <a:t>holes</a:t>
            </a:r>
            <a:r>
              <a:rPr sz="2800" b="1" spc="-20" dirty="0">
                <a:latin typeface="Times New Roman" pitchFamily="18" charset="0"/>
                <a:cs typeface="Times New Roman" pitchFamily="18" charset="0"/>
              </a:rPr>
              <a:t> </a:t>
            </a:r>
            <a:r>
              <a:rPr sz="2800" b="1" dirty="0">
                <a:latin typeface="Times New Roman" pitchFamily="18" charset="0"/>
                <a:cs typeface="Times New Roman" pitchFamily="18" charset="0"/>
              </a:rPr>
              <a:t>-5</a:t>
            </a:r>
            <a:r>
              <a:rPr sz="2800" b="1" spc="-15" dirty="0">
                <a:latin typeface="Times New Roman" pitchFamily="18" charset="0"/>
                <a:cs typeface="Times New Roman" pitchFamily="18" charset="0"/>
              </a:rPr>
              <a:t> </a:t>
            </a:r>
            <a:r>
              <a:rPr sz="2800" b="1" spc="-5" dirty="0">
                <a:latin typeface="Times New Roman" pitchFamily="18" charset="0"/>
                <a:cs typeface="Times New Roman" pitchFamily="18" charset="0"/>
              </a:rPr>
              <a:t>(minority)</a:t>
            </a:r>
            <a:endParaRPr sz="2800" b="1">
              <a:latin typeface="Times New Roman" pitchFamily="18" charset="0"/>
              <a:cs typeface="Times New Roman" pitchFamily="18" charset="0"/>
            </a:endParaRPr>
          </a:p>
          <a:p>
            <a:pPr marL="355600" indent="-342900" algn="just">
              <a:lnSpc>
                <a:spcPct val="100000"/>
              </a:lnSpc>
              <a:spcBef>
                <a:spcPts val="385"/>
              </a:spcBef>
              <a:buClr>
                <a:srgbClr val="C00000"/>
              </a:buClr>
              <a:buFont typeface="Wingdings" pitchFamily="2" charset="2"/>
              <a:buChar char="Ø"/>
              <a:tabLst>
                <a:tab pos="354965" algn="l"/>
                <a:tab pos="355600" algn="l"/>
              </a:tabLst>
            </a:pPr>
            <a:r>
              <a:rPr sz="2800" b="1" spc="-65" dirty="0">
                <a:latin typeface="Times New Roman" pitchFamily="18" charset="0"/>
                <a:cs typeface="Times New Roman" pitchFamily="18" charset="0"/>
              </a:rPr>
              <a:t>Total</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number</a:t>
            </a:r>
            <a:r>
              <a:rPr sz="2800" b="1" spc="15" dirty="0">
                <a:latin typeface="Times New Roman" pitchFamily="18" charset="0"/>
                <a:cs typeface="Times New Roman" pitchFamily="18" charset="0"/>
              </a:rPr>
              <a:t> </a:t>
            </a:r>
            <a:r>
              <a:rPr sz="2800" b="1" spc="-5" dirty="0">
                <a:latin typeface="Times New Roman" pitchFamily="18" charset="0"/>
                <a:cs typeface="Times New Roman" pitchFamily="18" charset="0"/>
              </a:rPr>
              <a:t>of</a:t>
            </a:r>
            <a:r>
              <a:rPr sz="2800" b="1" dirty="0">
                <a:latin typeface="Times New Roman" pitchFamily="18" charset="0"/>
                <a:cs typeface="Times New Roman" pitchFamily="18" charset="0"/>
              </a:rPr>
              <a:t> </a:t>
            </a:r>
            <a:r>
              <a:rPr sz="2800" b="1" spc="-5" dirty="0">
                <a:latin typeface="Times New Roman" pitchFamily="18" charset="0"/>
                <a:cs typeface="Times New Roman" pitchFamily="18" charset="0"/>
              </a:rPr>
              <a:t>electrons</a:t>
            </a:r>
            <a:r>
              <a:rPr sz="2800" b="1" spc="-40" dirty="0">
                <a:latin typeface="Times New Roman" pitchFamily="18" charset="0"/>
                <a:cs typeface="Times New Roman" pitchFamily="18" charset="0"/>
              </a:rPr>
              <a:t> </a:t>
            </a:r>
            <a:r>
              <a:rPr sz="2800" b="1" dirty="0">
                <a:latin typeface="Times New Roman" pitchFamily="18" charset="0"/>
                <a:cs typeface="Times New Roman" pitchFamily="18" charset="0"/>
              </a:rPr>
              <a:t>-105</a:t>
            </a:r>
            <a:r>
              <a:rPr sz="2800" b="1" spc="-20" dirty="0">
                <a:latin typeface="Times New Roman" pitchFamily="18" charset="0"/>
                <a:cs typeface="Times New Roman" pitchFamily="18" charset="0"/>
              </a:rPr>
              <a:t> </a:t>
            </a:r>
            <a:r>
              <a:rPr sz="2800" b="1" spc="-5" dirty="0">
                <a:latin typeface="Times New Roman" pitchFamily="18" charset="0"/>
                <a:cs typeface="Times New Roman" pitchFamily="18" charset="0"/>
              </a:rPr>
              <a:t>(majority)</a:t>
            </a:r>
            <a:endParaRPr sz="2800" b="1">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26957"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31</a:t>
            </a:r>
            <a:endParaRPr sz="1200">
              <a:latin typeface="Calibri"/>
              <a:cs typeface="Calibri"/>
            </a:endParaRPr>
          </a:p>
        </p:txBody>
      </p:sp>
      <p:sp>
        <p:nvSpPr>
          <p:cNvPr id="3" name="object 3"/>
          <p:cNvSpPr txBox="1">
            <a:spLocks noGrp="1"/>
          </p:cNvSpPr>
          <p:nvPr>
            <p:ph type="title"/>
          </p:nvPr>
        </p:nvSpPr>
        <p:spPr>
          <a:xfrm>
            <a:off x="2143108" y="357166"/>
            <a:ext cx="5500726" cy="628377"/>
          </a:xfrm>
          <a:prstGeom prst="rect">
            <a:avLst/>
          </a:prstGeom>
        </p:spPr>
        <p:txBody>
          <a:bodyPr vert="horz" wrap="square" lIns="0" tIns="12700" rIns="0" bIns="0" rtlCol="0">
            <a:spAutoFit/>
          </a:bodyPr>
          <a:lstStyle/>
          <a:p>
            <a:pPr marL="12700">
              <a:lnSpc>
                <a:spcPct val="100000"/>
              </a:lnSpc>
              <a:spcBef>
                <a:spcPts val="100"/>
              </a:spcBef>
            </a:pPr>
            <a:r>
              <a:rPr b="1" dirty="0">
                <a:solidFill>
                  <a:srgbClr val="0070C0"/>
                </a:solidFill>
                <a:latin typeface="Times New Roman" pitchFamily="18" charset="0"/>
                <a:cs typeface="Times New Roman" pitchFamily="18" charset="0"/>
              </a:rPr>
              <a:t>P-type</a:t>
            </a:r>
            <a:r>
              <a:rPr b="1" spc="-65" dirty="0">
                <a:solidFill>
                  <a:srgbClr val="0070C0"/>
                </a:solidFill>
                <a:latin typeface="Times New Roman" pitchFamily="18" charset="0"/>
                <a:cs typeface="Times New Roman" pitchFamily="18" charset="0"/>
              </a:rPr>
              <a:t> </a:t>
            </a:r>
            <a:r>
              <a:rPr b="1" spc="-10" dirty="0">
                <a:solidFill>
                  <a:srgbClr val="0070C0"/>
                </a:solidFill>
                <a:latin typeface="Times New Roman" pitchFamily="18" charset="0"/>
                <a:cs typeface="Times New Roman" pitchFamily="18" charset="0"/>
              </a:rPr>
              <a:t>Semiconductor</a:t>
            </a:r>
            <a:endParaRPr b="1">
              <a:solidFill>
                <a:srgbClr val="0070C0"/>
              </a:solidFill>
              <a:latin typeface="Times New Roman" pitchFamily="18" charset="0"/>
              <a:cs typeface="Times New Roman" pitchFamily="18" charset="0"/>
            </a:endParaRPr>
          </a:p>
        </p:txBody>
      </p:sp>
      <p:sp>
        <p:nvSpPr>
          <p:cNvPr id="4" name="object 4"/>
          <p:cNvSpPr txBox="1"/>
          <p:nvPr/>
        </p:nvSpPr>
        <p:spPr>
          <a:xfrm>
            <a:off x="459740" y="1189608"/>
            <a:ext cx="8261984" cy="4907113"/>
          </a:xfrm>
          <a:prstGeom prst="rect">
            <a:avLst/>
          </a:prstGeom>
        </p:spPr>
        <p:txBody>
          <a:bodyPr vert="horz" wrap="square" lIns="0" tIns="122555" rIns="0" bIns="0" rtlCol="0">
            <a:spAutoFit/>
          </a:bodyPr>
          <a:lstStyle/>
          <a:p>
            <a:pPr marL="355600" indent="-342900" algn="just">
              <a:spcBef>
                <a:spcPts val="965"/>
              </a:spcBef>
              <a:buClr>
                <a:srgbClr val="C00000"/>
              </a:buClr>
              <a:buFont typeface="Wingdings" pitchFamily="2" charset="2"/>
              <a:buChar char="Ø"/>
              <a:tabLst>
                <a:tab pos="355600" algn="l"/>
              </a:tabLst>
            </a:pPr>
            <a:r>
              <a:rPr lang="en-US" sz="2800" b="1" spc="-5" dirty="0" smtClean="0">
                <a:latin typeface="Times New Roman" pitchFamily="18" charset="0"/>
                <a:cs typeface="Times New Roman" pitchFamily="18" charset="0"/>
              </a:rPr>
              <a:t>When </a:t>
            </a:r>
            <a:r>
              <a:rPr lang="en-US" sz="2800" b="1" spc="-30" dirty="0" smtClean="0">
                <a:latin typeface="Times New Roman" pitchFamily="18" charset="0"/>
                <a:cs typeface="Times New Roman" pitchFamily="18" charset="0"/>
              </a:rPr>
              <a:t>we</a:t>
            </a:r>
            <a:r>
              <a:rPr lang="en-US" sz="2800" b="1" dirty="0" smtClean="0">
                <a:latin typeface="Times New Roman" pitchFamily="18" charset="0"/>
                <a:cs typeface="Times New Roman" pitchFamily="18" charset="0"/>
              </a:rPr>
              <a:t> </a:t>
            </a:r>
            <a:r>
              <a:rPr lang="en-US" sz="2800" b="1" spc="-5" dirty="0" smtClean="0">
                <a:latin typeface="Times New Roman" pitchFamily="18" charset="0"/>
                <a:cs typeface="Times New Roman" pitchFamily="18" charset="0"/>
              </a:rPr>
              <a:t>add</a:t>
            </a:r>
            <a:r>
              <a:rPr lang="en-US" sz="2800" b="1" spc="-25" dirty="0" smtClean="0">
                <a:latin typeface="Times New Roman" pitchFamily="18" charset="0"/>
                <a:cs typeface="Times New Roman" pitchFamily="18" charset="0"/>
              </a:rPr>
              <a:t> </a:t>
            </a:r>
            <a:r>
              <a:rPr lang="en-US" sz="2800" b="1" spc="-5" dirty="0" smtClean="0">
                <a:latin typeface="Times New Roman" pitchFamily="18" charset="0"/>
                <a:cs typeface="Times New Roman" pitchFamily="18" charset="0"/>
              </a:rPr>
              <a:t>a </a:t>
            </a:r>
            <a:r>
              <a:rPr lang="en-US" sz="2800" b="1" spc="-45" dirty="0" smtClean="0">
                <a:latin typeface="Times New Roman" pitchFamily="18" charset="0"/>
                <a:cs typeface="Times New Roman" pitchFamily="18" charset="0"/>
              </a:rPr>
              <a:t>Trivalent</a:t>
            </a:r>
            <a:r>
              <a:rPr lang="en-US" sz="2800" b="1" spc="5" dirty="0" smtClean="0">
                <a:latin typeface="Times New Roman" pitchFamily="18" charset="0"/>
                <a:cs typeface="Times New Roman" pitchFamily="18" charset="0"/>
              </a:rPr>
              <a:t> </a:t>
            </a:r>
            <a:r>
              <a:rPr lang="en-US" sz="2800" b="1" spc="-5" dirty="0" smtClean="0">
                <a:latin typeface="Times New Roman" pitchFamily="18" charset="0"/>
                <a:cs typeface="Times New Roman" pitchFamily="18" charset="0"/>
              </a:rPr>
              <a:t>impurity </a:t>
            </a:r>
            <a:r>
              <a:rPr lang="en-US" sz="2800" b="1" spc="-15" dirty="0" smtClean="0">
                <a:latin typeface="Times New Roman" pitchFamily="18" charset="0"/>
                <a:cs typeface="Times New Roman" pitchFamily="18" charset="0"/>
              </a:rPr>
              <a:t>to </a:t>
            </a:r>
            <a:r>
              <a:rPr lang="en-US" sz="2800" b="1" spc="-890" dirty="0" smtClean="0">
                <a:latin typeface="Times New Roman" pitchFamily="18" charset="0"/>
                <a:cs typeface="Times New Roman" pitchFamily="18" charset="0"/>
              </a:rPr>
              <a:t> </a:t>
            </a:r>
            <a:r>
              <a:rPr lang="en-US" sz="2800" b="1" spc="-20" dirty="0" smtClean="0">
                <a:latin typeface="Times New Roman" pitchFamily="18" charset="0"/>
                <a:cs typeface="Times New Roman" pitchFamily="18" charset="0"/>
              </a:rPr>
              <a:t>pure</a:t>
            </a:r>
            <a:r>
              <a:rPr lang="en-US" sz="2800" b="1" dirty="0" smtClean="0">
                <a:latin typeface="Times New Roman" pitchFamily="18" charset="0"/>
                <a:cs typeface="Times New Roman" pitchFamily="18" charset="0"/>
              </a:rPr>
              <a:t> </a:t>
            </a:r>
            <a:r>
              <a:rPr lang="en-US" sz="2800" b="1" spc="-15" dirty="0" smtClean="0">
                <a:latin typeface="Times New Roman" pitchFamily="18" charset="0"/>
                <a:cs typeface="Times New Roman" pitchFamily="18" charset="0"/>
              </a:rPr>
              <a:t>semiconductor</a:t>
            </a:r>
            <a:r>
              <a:rPr lang="en-US" sz="2800" b="1" spc="-5" dirty="0" smtClean="0">
                <a:latin typeface="Times New Roman" pitchFamily="18" charset="0"/>
                <a:cs typeface="Times New Roman" pitchFamily="18" charset="0"/>
              </a:rPr>
              <a:t> </a:t>
            </a:r>
            <a:r>
              <a:rPr lang="en-US" sz="2800" b="1" spc="-25" dirty="0" smtClean="0">
                <a:latin typeface="Times New Roman" pitchFamily="18" charset="0"/>
                <a:cs typeface="Times New Roman" pitchFamily="18" charset="0"/>
              </a:rPr>
              <a:t>we</a:t>
            </a:r>
            <a:r>
              <a:rPr lang="en-US" sz="2800" b="1" dirty="0" smtClean="0">
                <a:latin typeface="Times New Roman" pitchFamily="18" charset="0"/>
                <a:cs typeface="Times New Roman" pitchFamily="18" charset="0"/>
              </a:rPr>
              <a:t> </a:t>
            </a:r>
            <a:r>
              <a:rPr lang="en-US" sz="2800" b="1" spc="-25" dirty="0" smtClean="0">
                <a:latin typeface="Times New Roman" pitchFamily="18" charset="0"/>
                <a:cs typeface="Times New Roman" pitchFamily="18" charset="0"/>
              </a:rPr>
              <a:t>get</a:t>
            </a:r>
            <a:r>
              <a:rPr lang="en-US" sz="2800" b="1" spc="-5"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p-type </a:t>
            </a:r>
            <a:r>
              <a:rPr lang="en-US" sz="2800" b="1" spc="5" dirty="0" smtClean="0">
                <a:latin typeface="Times New Roman" pitchFamily="18" charset="0"/>
                <a:cs typeface="Times New Roman" pitchFamily="18" charset="0"/>
              </a:rPr>
              <a:t> </a:t>
            </a:r>
            <a:r>
              <a:rPr lang="en-US" sz="2800" b="1" spc="-40" dirty="0" smtClean="0">
                <a:latin typeface="Times New Roman" pitchFamily="18" charset="0"/>
                <a:cs typeface="Times New Roman" pitchFamily="18" charset="0"/>
              </a:rPr>
              <a:t>semiconductor.</a:t>
            </a:r>
            <a:endParaRPr lang="en-US" sz="2800" b="1" dirty="0" smtClean="0">
              <a:latin typeface="Times New Roman" pitchFamily="18" charset="0"/>
              <a:cs typeface="Times New Roman" pitchFamily="18" charset="0"/>
            </a:endParaRPr>
          </a:p>
          <a:p>
            <a:pPr marL="355600" indent="-342900" algn="just">
              <a:spcBef>
                <a:spcPts val="965"/>
              </a:spcBef>
              <a:buClr>
                <a:srgbClr val="C00000"/>
              </a:buClr>
              <a:buFont typeface="Wingdings" pitchFamily="2" charset="2"/>
              <a:buChar char="Ø"/>
              <a:tabLst>
                <a:tab pos="355600" algn="l"/>
              </a:tabLst>
            </a:pPr>
            <a:r>
              <a:rPr lang="en-US" sz="2800" b="1" dirty="0" err="1" smtClean="0">
                <a:latin typeface="Times New Roman" pitchFamily="18" charset="0"/>
                <a:cs typeface="Times New Roman" pitchFamily="18" charset="0"/>
              </a:rPr>
              <a:t>Galliu</a:t>
            </a:r>
            <a:r>
              <a:rPr sz="2800" b="1" smtClean="0">
                <a:latin typeface="Times New Roman" pitchFamily="18" charset="0"/>
                <a:cs typeface="Times New Roman" pitchFamily="18" charset="0"/>
              </a:rPr>
              <a:t>m</a:t>
            </a:r>
            <a:r>
              <a:rPr sz="2800" b="1" spc="-25" smtClean="0">
                <a:latin typeface="Times New Roman" pitchFamily="18" charset="0"/>
                <a:cs typeface="Times New Roman" pitchFamily="18" charset="0"/>
              </a:rPr>
              <a:t> </a:t>
            </a:r>
            <a:r>
              <a:rPr sz="2800" b="1" spc="-20" dirty="0">
                <a:latin typeface="Times New Roman" pitchFamily="18" charset="0"/>
                <a:cs typeface="Times New Roman" pitchFamily="18" charset="0"/>
              </a:rPr>
              <a:t>atom</a:t>
            </a:r>
            <a:r>
              <a:rPr sz="2800" b="1" spc="-10" dirty="0">
                <a:latin typeface="Times New Roman" pitchFamily="18" charset="0"/>
                <a:cs typeface="Times New Roman" pitchFamily="18" charset="0"/>
              </a:rPr>
              <a:t> </a:t>
            </a:r>
            <a:r>
              <a:rPr sz="2800" b="1" dirty="0">
                <a:latin typeface="Times New Roman" pitchFamily="18" charset="0"/>
                <a:cs typeface="Times New Roman" pitchFamily="18" charset="0"/>
              </a:rPr>
              <a:t>has</a:t>
            </a:r>
            <a:r>
              <a:rPr sz="2800" b="1" spc="-10" dirty="0">
                <a:latin typeface="Times New Roman" pitchFamily="18" charset="0"/>
                <a:cs typeface="Times New Roman" pitchFamily="18" charset="0"/>
              </a:rPr>
              <a:t> </a:t>
            </a:r>
            <a:r>
              <a:rPr sz="2800" b="1" dirty="0">
                <a:latin typeface="Times New Roman" pitchFamily="18" charset="0"/>
                <a:cs typeface="Times New Roman" pitchFamily="18" charset="0"/>
              </a:rPr>
              <a:t>3</a:t>
            </a:r>
            <a:r>
              <a:rPr sz="2800" b="1" spc="-5" dirty="0">
                <a:latin typeface="Times New Roman" pitchFamily="18" charset="0"/>
                <a:cs typeface="Times New Roman" pitchFamily="18" charset="0"/>
              </a:rPr>
              <a:t> </a:t>
            </a:r>
            <a:r>
              <a:rPr sz="2800" b="1" spc="-10" dirty="0">
                <a:latin typeface="Times New Roman" pitchFamily="18" charset="0"/>
                <a:cs typeface="Times New Roman" pitchFamily="18" charset="0"/>
              </a:rPr>
              <a:t>valence</a:t>
            </a:r>
            <a:r>
              <a:rPr sz="2800" b="1" spc="-30" dirty="0">
                <a:latin typeface="Times New Roman" pitchFamily="18" charset="0"/>
                <a:cs typeface="Times New Roman" pitchFamily="18" charset="0"/>
              </a:rPr>
              <a:t> </a:t>
            </a:r>
            <a:r>
              <a:rPr sz="2800" b="1" spc="-10" dirty="0">
                <a:latin typeface="Times New Roman" pitchFamily="18" charset="0"/>
                <a:cs typeface="Times New Roman" pitchFamily="18" charset="0"/>
              </a:rPr>
              <a:t>electrons.</a:t>
            </a:r>
            <a:endParaRPr sz="2800" b="1">
              <a:latin typeface="Times New Roman" pitchFamily="18" charset="0"/>
              <a:cs typeface="Times New Roman" pitchFamily="18" charset="0"/>
            </a:endParaRPr>
          </a:p>
          <a:p>
            <a:pPr marL="355600" marR="793750" indent="-342900" algn="just">
              <a:lnSpc>
                <a:spcPct val="100000"/>
              </a:lnSpc>
              <a:spcBef>
                <a:spcPts val="865"/>
              </a:spcBef>
              <a:buClr>
                <a:srgbClr val="C00000"/>
              </a:buClr>
              <a:buFont typeface="Wingdings" pitchFamily="2" charset="2"/>
              <a:buChar char="Ø"/>
              <a:tabLst>
                <a:tab pos="355600" algn="l"/>
              </a:tabLst>
            </a:pPr>
            <a:r>
              <a:rPr sz="2800" b="1" dirty="0">
                <a:latin typeface="Times New Roman" pitchFamily="18" charset="0"/>
                <a:cs typeface="Times New Roman" pitchFamily="18" charset="0"/>
              </a:rPr>
              <a:t>It </a:t>
            </a:r>
            <a:r>
              <a:rPr sz="2800" b="1" spc="-25" dirty="0">
                <a:latin typeface="Times New Roman" pitchFamily="18" charset="0"/>
                <a:cs typeface="Times New Roman" pitchFamily="18" charset="0"/>
              </a:rPr>
              <a:t>makes </a:t>
            </a:r>
            <a:r>
              <a:rPr sz="2800" b="1" spc="-15" dirty="0">
                <a:latin typeface="Times New Roman" pitchFamily="18" charset="0"/>
                <a:cs typeface="Times New Roman" pitchFamily="18" charset="0"/>
              </a:rPr>
              <a:t>covalent </a:t>
            </a:r>
            <a:r>
              <a:rPr sz="2800" b="1" spc="-5" dirty="0">
                <a:latin typeface="Times New Roman" pitchFamily="18" charset="0"/>
                <a:cs typeface="Times New Roman" pitchFamily="18" charset="0"/>
              </a:rPr>
              <a:t>bonds </a:t>
            </a:r>
            <a:r>
              <a:rPr sz="2800" b="1" dirty="0">
                <a:latin typeface="Times New Roman" pitchFamily="18" charset="0"/>
                <a:cs typeface="Times New Roman" pitchFamily="18" charset="0"/>
              </a:rPr>
              <a:t>with </a:t>
            </a:r>
            <a:r>
              <a:rPr sz="2800" b="1" spc="-5" dirty="0">
                <a:latin typeface="Times New Roman" pitchFamily="18" charset="0"/>
                <a:cs typeface="Times New Roman" pitchFamily="18" charset="0"/>
              </a:rPr>
              <a:t>adjacent </a:t>
            </a:r>
            <a:r>
              <a:rPr sz="2800" b="1" spc="-800" dirty="0">
                <a:latin typeface="Times New Roman" pitchFamily="18" charset="0"/>
                <a:cs typeface="Times New Roman" pitchFamily="18" charset="0"/>
              </a:rPr>
              <a:t> </a:t>
            </a:r>
            <a:r>
              <a:rPr sz="2800" b="1" spc="-10" dirty="0">
                <a:latin typeface="Times New Roman" pitchFamily="18" charset="0"/>
                <a:cs typeface="Times New Roman" pitchFamily="18" charset="0"/>
              </a:rPr>
              <a:t>three</a:t>
            </a:r>
            <a:r>
              <a:rPr sz="2800" b="1" spc="-30" dirty="0">
                <a:latin typeface="Times New Roman" pitchFamily="18" charset="0"/>
                <a:cs typeface="Times New Roman" pitchFamily="18" charset="0"/>
              </a:rPr>
              <a:t> </a:t>
            </a:r>
            <a:r>
              <a:rPr sz="2800" b="1" spc="-10" dirty="0">
                <a:latin typeface="Times New Roman" pitchFamily="18" charset="0"/>
                <a:cs typeface="Times New Roman" pitchFamily="18" charset="0"/>
              </a:rPr>
              <a:t>electrons </a:t>
            </a:r>
            <a:r>
              <a:rPr sz="2800" b="1" spc="-5" dirty="0">
                <a:latin typeface="Times New Roman" pitchFamily="18" charset="0"/>
                <a:cs typeface="Times New Roman" pitchFamily="18" charset="0"/>
              </a:rPr>
              <a:t>of </a:t>
            </a:r>
            <a:r>
              <a:rPr sz="2800" b="1" spc="-10" dirty="0">
                <a:latin typeface="Times New Roman" pitchFamily="18" charset="0"/>
                <a:cs typeface="Times New Roman" pitchFamily="18" charset="0"/>
              </a:rPr>
              <a:t>silicon </a:t>
            </a:r>
            <a:r>
              <a:rPr sz="2800" b="1" spc="-20" dirty="0">
                <a:latin typeface="Times New Roman" pitchFamily="18" charset="0"/>
                <a:cs typeface="Times New Roman" pitchFamily="18" charset="0"/>
              </a:rPr>
              <a:t>atom.</a:t>
            </a:r>
            <a:endParaRPr sz="2800" b="1">
              <a:latin typeface="Times New Roman" pitchFamily="18" charset="0"/>
              <a:cs typeface="Times New Roman" pitchFamily="18" charset="0"/>
            </a:endParaRPr>
          </a:p>
          <a:p>
            <a:pPr marL="355600" marR="5080" indent="-342900" algn="just">
              <a:lnSpc>
                <a:spcPct val="100000"/>
              </a:lnSpc>
              <a:spcBef>
                <a:spcPts val="865"/>
              </a:spcBef>
              <a:buClr>
                <a:srgbClr val="C00000"/>
              </a:buClr>
              <a:buFont typeface="Wingdings" pitchFamily="2" charset="2"/>
              <a:buChar char="Ø"/>
              <a:tabLst>
                <a:tab pos="355600" algn="l"/>
                <a:tab pos="1631314" algn="l"/>
              </a:tabLst>
            </a:pPr>
            <a:r>
              <a:rPr sz="2800" b="1" spc="-15" dirty="0">
                <a:latin typeface="Times New Roman" pitchFamily="18" charset="0"/>
                <a:cs typeface="Times New Roman" pitchFamily="18" charset="0"/>
              </a:rPr>
              <a:t>There	</a:t>
            </a:r>
            <a:r>
              <a:rPr sz="2800" b="1" dirty="0">
                <a:latin typeface="Times New Roman" pitchFamily="18" charset="0"/>
                <a:cs typeface="Times New Roman" pitchFamily="18" charset="0"/>
              </a:rPr>
              <a:t>is a </a:t>
            </a:r>
            <a:r>
              <a:rPr sz="2800" b="1" spc="-10" dirty="0">
                <a:latin typeface="Times New Roman" pitchFamily="18" charset="0"/>
                <a:cs typeface="Times New Roman" pitchFamily="18" charset="0"/>
              </a:rPr>
              <a:t>deficiency </a:t>
            </a:r>
            <a:r>
              <a:rPr sz="2800" b="1" spc="-5" dirty="0">
                <a:latin typeface="Times New Roman" pitchFamily="18" charset="0"/>
                <a:cs typeface="Times New Roman" pitchFamily="18" charset="0"/>
              </a:rPr>
              <a:t>of one </a:t>
            </a:r>
            <a:r>
              <a:rPr sz="2800" b="1" spc="-15" dirty="0">
                <a:latin typeface="Times New Roman" pitchFamily="18" charset="0"/>
                <a:cs typeface="Times New Roman" pitchFamily="18" charset="0"/>
              </a:rPr>
              <a:t>covalent </a:t>
            </a:r>
            <a:r>
              <a:rPr sz="2800" b="1" dirty="0">
                <a:latin typeface="Times New Roman" pitchFamily="18" charset="0"/>
                <a:cs typeface="Times New Roman" pitchFamily="18" charset="0"/>
              </a:rPr>
              <a:t>bond </a:t>
            </a:r>
            <a:r>
              <a:rPr sz="2800" b="1" spc="-800" dirty="0">
                <a:latin typeface="Times New Roman" pitchFamily="18" charset="0"/>
                <a:cs typeface="Times New Roman" pitchFamily="18" charset="0"/>
              </a:rPr>
              <a:t> </a:t>
            </a:r>
            <a:r>
              <a:rPr sz="2800" b="1" dirty="0">
                <a:latin typeface="Times New Roman" pitchFamily="18" charset="0"/>
                <a:cs typeface="Times New Roman" pitchFamily="18" charset="0"/>
              </a:rPr>
              <a:t>and</a:t>
            </a:r>
            <a:r>
              <a:rPr sz="2800" b="1" spc="-25" dirty="0">
                <a:latin typeface="Times New Roman" pitchFamily="18" charset="0"/>
                <a:cs typeface="Times New Roman" pitchFamily="18" charset="0"/>
              </a:rPr>
              <a:t> </a:t>
            </a:r>
            <a:r>
              <a:rPr sz="2800" b="1" spc="-20" dirty="0">
                <a:latin typeface="Times New Roman" pitchFamily="18" charset="0"/>
                <a:cs typeface="Times New Roman" pitchFamily="18" charset="0"/>
              </a:rPr>
              <a:t>creates</a:t>
            </a:r>
            <a:r>
              <a:rPr sz="2800" b="1" spc="-15" dirty="0">
                <a:latin typeface="Times New Roman" pitchFamily="18" charset="0"/>
                <a:cs typeface="Times New Roman" pitchFamily="18" charset="0"/>
              </a:rPr>
              <a:t> </a:t>
            </a:r>
            <a:r>
              <a:rPr sz="2800" b="1" dirty="0">
                <a:latin typeface="Times New Roman" pitchFamily="18" charset="0"/>
                <a:cs typeface="Times New Roman" pitchFamily="18" charset="0"/>
              </a:rPr>
              <a:t>a</a:t>
            </a:r>
            <a:r>
              <a:rPr sz="2800" b="1" spc="-5" dirty="0">
                <a:latin typeface="Times New Roman" pitchFamily="18" charset="0"/>
                <a:cs typeface="Times New Roman" pitchFamily="18" charset="0"/>
              </a:rPr>
              <a:t> hole.</a:t>
            </a:r>
            <a:endParaRPr sz="2800" b="1">
              <a:latin typeface="Times New Roman" pitchFamily="18" charset="0"/>
              <a:cs typeface="Times New Roman" pitchFamily="18" charset="0"/>
            </a:endParaRPr>
          </a:p>
          <a:p>
            <a:pPr marL="355600" marR="160020" indent="-342900" algn="just">
              <a:lnSpc>
                <a:spcPct val="100000"/>
              </a:lnSpc>
              <a:spcBef>
                <a:spcPts val="865"/>
              </a:spcBef>
              <a:buClr>
                <a:srgbClr val="C00000"/>
              </a:buClr>
              <a:buFont typeface="Wingdings" pitchFamily="2" charset="2"/>
              <a:buChar char="Ø"/>
              <a:tabLst>
                <a:tab pos="355600" algn="l"/>
              </a:tabLst>
            </a:pPr>
            <a:r>
              <a:rPr sz="2800" b="1" spc="-25" dirty="0">
                <a:latin typeface="Times New Roman" pitchFamily="18" charset="0"/>
                <a:cs typeface="Times New Roman" pitchFamily="18" charset="0"/>
              </a:rPr>
              <a:t>Therefore </a:t>
            </a:r>
            <a:r>
              <a:rPr sz="2800" b="1" spc="-10" dirty="0">
                <a:latin typeface="Times New Roman" pitchFamily="18" charset="0"/>
                <a:cs typeface="Times New Roman" pitchFamily="18" charset="0"/>
              </a:rPr>
              <a:t>trivalent </a:t>
            </a:r>
            <a:r>
              <a:rPr sz="2800" b="1" dirty="0">
                <a:latin typeface="Times New Roman" pitchFamily="18" charset="0"/>
                <a:cs typeface="Times New Roman" pitchFamily="18" charset="0"/>
              </a:rPr>
              <a:t>impurity accepts </a:t>
            </a:r>
            <a:r>
              <a:rPr sz="2800" b="1" spc="-5" dirty="0">
                <a:latin typeface="Times New Roman" pitchFamily="18" charset="0"/>
                <a:cs typeface="Times New Roman" pitchFamily="18" charset="0"/>
              </a:rPr>
              <a:t>one </a:t>
            </a:r>
            <a:r>
              <a:rPr sz="2800" b="1" dirty="0">
                <a:latin typeface="Times New Roman" pitchFamily="18" charset="0"/>
                <a:cs typeface="Times New Roman" pitchFamily="18" charset="0"/>
              </a:rPr>
              <a:t> </a:t>
            </a:r>
            <a:r>
              <a:rPr sz="2800" b="1" spc="-10" dirty="0">
                <a:latin typeface="Times New Roman" pitchFamily="18" charset="0"/>
                <a:cs typeface="Times New Roman" pitchFamily="18" charset="0"/>
              </a:rPr>
              <a:t>electron </a:t>
            </a:r>
            <a:r>
              <a:rPr sz="2800" b="1" dirty="0">
                <a:latin typeface="Times New Roman" pitchFamily="18" charset="0"/>
                <a:cs typeface="Times New Roman" pitchFamily="18" charset="0"/>
              </a:rPr>
              <a:t>and </a:t>
            </a:r>
            <a:r>
              <a:rPr sz="2800" b="1" spc="-10" dirty="0">
                <a:latin typeface="Times New Roman" pitchFamily="18" charset="0"/>
                <a:cs typeface="Times New Roman" pitchFamily="18" charset="0"/>
              </a:rPr>
              <a:t>becomes </a:t>
            </a:r>
            <a:r>
              <a:rPr sz="2800" b="1" spc="-20" dirty="0">
                <a:latin typeface="Times New Roman" pitchFamily="18" charset="0"/>
                <a:cs typeface="Times New Roman" pitchFamily="18" charset="0"/>
              </a:rPr>
              <a:t>negative </a:t>
            </a:r>
            <a:r>
              <a:rPr sz="2800" b="1" spc="-10" dirty="0">
                <a:latin typeface="Times New Roman" pitchFamily="18" charset="0"/>
                <a:cs typeface="Times New Roman" pitchFamily="18" charset="0"/>
              </a:rPr>
              <a:t>acceptor </a:t>
            </a:r>
            <a:r>
              <a:rPr sz="2800" b="1" spc="-5" dirty="0">
                <a:latin typeface="Times New Roman" pitchFamily="18" charset="0"/>
                <a:cs typeface="Times New Roman" pitchFamily="18" charset="0"/>
              </a:rPr>
              <a:t> </a:t>
            </a:r>
            <a:r>
              <a:rPr sz="2800" b="1" dirty="0">
                <a:latin typeface="Times New Roman" pitchFamily="18" charset="0"/>
                <a:cs typeface="Times New Roman" pitchFamily="18" charset="0"/>
              </a:rPr>
              <a:t>ion.</a:t>
            </a:r>
            <a:r>
              <a:rPr sz="2800" b="1" spc="-10" dirty="0">
                <a:latin typeface="Times New Roman" pitchFamily="18" charset="0"/>
                <a:cs typeface="Times New Roman" pitchFamily="18" charset="0"/>
              </a:rPr>
              <a:t> </a:t>
            </a:r>
            <a:r>
              <a:rPr sz="2800" b="1" spc="-35" dirty="0">
                <a:latin typeface="Times New Roman" pitchFamily="18" charset="0"/>
                <a:cs typeface="Times New Roman" pitchFamily="18" charset="0"/>
              </a:rPr>
              <a:t>Trivalent</a:t>
            </a:r>
            <a:r>
              <a:rPr sz="2800" b="1" spc="-55" dirty="0">
                <a:latin typeface="Times New Roman" pitchFamily="18" charset="0"/>
                <a:cs typeface="Times New Roman" pitchFamily="18" charset="0"/>
              </a:rPr>
              <a:t> </a:t>
            </a:r>
            <a:r>
              <a:rPr sz="2800" b="1" dirty="0">
                <a:latin typeface="Times New Roman" pitchFamily="18" charset="0"/>
                <a:cs typeface="Times New Roman" pitchFamily="18" charset="0"/>
              </a:rPr>
              <a:t>impurity</a:t>
            </a:r>
            <a:r>
              <a:rPr sz="2800" b="1" spc="-65" dirty="0">
                <a:latin typeface="Times New Roman" pitchFamily="18" charset="0"/>
                <a:cs typeface="Times New Roman" pitchFamily="18" charset="0"/>
              </a:rPr>
              <a:t> </a:t>
            </a:r>
            <a:r>
              <a:rPr sz="2800" b="1" dirty="0">
                <a:latin typeface="Times New Roman" pitchFamily="18" charset="0"/>
                <a:cs typeface="Times New Roman" pitchFamily="18" charset="0"/>
              </a:rPr>
              <a:t>known</a:t>
            </a:r>
            <a:r>
              <a:rPr sz="2800" b="1" spc="-25" dirty="0">
                <a:latin typeface="Times New Roman" pitchFamily="18" charset="0"/>
                <a:cs typeface="Times New Roman" pitchFamily="18" charset="0"/>
              </a:rPr>
              <a:t> </a:t>
            </a:r>
            <a:r>
              <a:rPr sz="2800" b="1" dirty="0">
                <a:latin typeface="Times New Roman" pitchFamily="18" charset="0"/>
                <a:cs typeface="Times New Roman" pitchFamily="18" charset="0"/>
              </a:rPr>
              <a:t>as</a:t>
            </a:r>
            <a:r>
              <a:rPr sz="2800" b="1" spc="-5" dirty="0">
                <a:latin typeface="Times New Roman" pitchFamily="18" charset="0"/>
                <a:cs typeface="Times New Roman" pitchFamily="18" charset="0"/>
              </a:rPr>
              <a:t> </a:t>
            </a:r>
            <a:r>
              <a:rPr sz="2800" b="1" spc="-45" dirty="0">
                <a:latin typeface="Times New Roman" pitchFamily="18" charset="0"/>
                <a:cs typeface="Times New Roman" pitchFamily="18" charset="0"/>
              </a:rPr>
              <a:t>acceptor.</a:t>
            </a:r>
            <a:endParaRPr sz="2800" b="1">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8613" y="461899"/>
            <a:ext cx="3905250" cy="629018"/>
          </a:xfrm>
          <a:prstGeom prst="rect">
            <a:avLst/>
          </a:prstGeom>
        </p:spPr>
        <p:txBody>
          <a:bodyPr vert="horz" wrap="square" lIns="0" tIns="13335" rIns="0" bIns="0" rtlCol="0">
            <a:spAutoFit/>
          </a:bodyPr>
          <a:lstStyle/>
          <a:p>
            <a:pPr marL="12700">
              <a:lnSpc>
                <a:spcPct val="100000"/>
              </a:lnSpc>
              <a:spcBef>
                <a:spcPts val="105"/>
              </a:spcBef>
            </a:pPr>
            <a:r>
              <a:rPr b="1" spc="-15" dirty="0">
                <a:solidFill>
                  <a:srgbClr val="0070C0"/>
                </a:solidFill>
                <a:latin typeface="Times New Roman" pitchFamily="18" charset="0"/>
                <a:cs typeface="Times New Roman" pitchFamily="18" charset="0"/>
              </a:rPr>
              <a:t>Example</a:t>
            </a:r>
            <a:r>
              <a:rPr b="1" spc="-30" dirty="0">
                <a:solidFill>
                  <a:srgbClr val="0070C0"/>
                </a:solidFill>
                <a:latin typeface="Times New Roman" pitchFamily="18" charset="0"/>
                <a:cs typeface="Times New Roman" pitchFamily="18" charset="0"/>
              </a:rPr>
              <a:t> </a:t>
            </a:r>
            <a:r>
              <a:rPr b="1" dirty="0">
                <a:solidFill>
                  <a:srgbClr val="0070C0"/>
                </a:solidFill>
                <a:latin typeface="Times New Roman" pitchFamily="18" charset="0"/>
                <a:cs typeface="Times New Roman" pitchFamily="18" charset="0"/>
              </a:rPr>
              <a:t>–</a:t>
            </a:r>
            <a:r>
              <a:rPr b="1" spc="-15" dirty="0">
                <a:solidFill>
                  <a:srgbClr val="0070C0"/>
                </a:solidFill>
                <a:latin typeface="Times New Roman" pitchFamily="18" charset="0"/>
                <a:cs typeface="Times New Roman" pitchFamily="18" charset="0"/>
              </a:rPr>
              <a:t> </a:t>
            </a:r>
            <a:r>
              <a:rPr b="1" dirty="0">
                <a:solidFill>
                  <a:srgbClr val="0070C0"/>
                </a:solidFill>
                <a:latin typeface="Times New Roman" pitchFamily="18" charset="0"/>
                <a:cs typeface="Times New Roman" pitchFamily="18" charset="0"/>
              </a:rPr>
              <a:t>P</a:t>
            </a:r>
            <a:r>
              <a:rPr b="1" spc="-20" dirty="0">
                <a:solidFill>
                  <a:srgbClr val="0070C0"/>
                </a:solidFill>
                <a:latin typeface="Times New Roman" pitchFamily="18" charset="0"/>
                <a:cs typeface="Times New Roman" pitchFamily="18" charset="0"/>
              </a:rPr>
              <a:t> </a:t>
            </a:r>
            <a:r>
              <a:rPr b="1" dirty="0">
                <a:solidFill>
                  <a:srgbClr val="0070C0"/>
                </a:solidFill>
                <a:latin typeface="Times New Roman" pitchFamily="18" charset="0"/>
                <a:cs typeface="Times New Roman" pitchFamily="18" charset="0"/>
              </a:rPr>
              <a:t>type</a:t>
            </a:r>
            <a:endParaRPr b="1">
              <a:solidFill>
                <a:srgbClr val="0070C0"/>
              </a:solidFill>
              <a:latin typeface="Times New Roman" pitchFamily="18" charset="0"/>
              <a:cs typeface="Times New Roman" pitchFamily="18" charset="0"/>
            </a:endParaRPr>
          </a:p>
        </p:txBody>
      </p:sp>
      <p:sp>
        <p:nvSpPr>
          <p:cNvPr id="3" name="object 3"/>
          <p:cNvSpPr txBox="1"/>
          <p:nvPr/>
        </p:nvSpPr>
        <p:spPr>
          <a:xfrm>
            <a:off x="535940" y="1558493"/>
            <a:ext cx="7943850" cy="4490332"/>
          </a:xfrm>
          <a:prstGeom prst="rect">
            <a:avLst/>
          </a:prstGeom>
        </p:spPr>
        <p:txBody>
          <a:bodyPr vert="horz" wrap="square" lIns="0" tIns="67945" rIns="0" bIns="0" rtlCol="0">
            <a:spAutoFit/>
          </a:bodyPr>
          <a:lstStyle/>
          <a:p>
            <a:pPr marL="355600" marR="829944" indent="-342900" algn="just">
              <a:lnSpc>
                <a:spcPts val="3460"/>
              </a:lnSpc>
              <a:spcBef>
                <a:spcPts val="535"/>
              </a:spcBef>
              <a:buClr>
                <a:srgbClr val="C00000"/>
              </a:buClr>
              <a:buFont typeface="Wingdings" pitchFamily="2" charset="2"/>
              <a:buChar char="Ø"/>
              <a:tabLst>
                <a:tab pos="354965" algn="l"/>
                <a:tab pos="355600" algn="l"/>
              </a:tabLst>
            </a:pPr>
            <a:r>
              <a:rPr sz="3200" b="1" dirty="0">
                <a:latin typeface="Times New Roman" pitchFamily="18" charset="0"/>
                <a:cs typeface="Times New Roman" pitchFamily="18" charset="0"/>
              </a:rPr>
              <a:t>No.</a:t>
            </a:r>
            <a:r>
              <a:rPr sz="3200" b="1" spc="-5" dirty="0">
                <a:latin typeface="Times New Roman" pitchFamily="18" charset="0"/>
                <a:cs typeface="Times New Roman" pitchFamily="18" charset="0"/>
              </a:rPr>
              <a:t> </a:t>
            </a:r>
            <a:r>
              <a:rPr sz="3200" b="1" spc="5" dirty="0">
                <a:latin typeface="Times New Roman" pitchFamily="18" charset="0"/>
                <a:cs typeface="Times New Roman" pitchFamily="18" charset="0"/>
              </a:rPr>
              <a:t>of</a:t>
            </a:r>
            <a:r>
              <a:rPr sz="3200" b="1" dirty="0">
                <a:latin typeface="Times New Roman" pitchFamily="18" charset="0"/>
                <a:cs typeface="Times New Roman" pitchFamily="18" charset="0"/>
              </a:rPr>
              <a:t> </a:t>
            </a:r>
            <a:r>
              <a:rPr sz="3200" b="1" spc="-10" dirty="0">
                <a:latin typeface="Times New Roman" pitchFamily="18" charset="0"/>
                <a:cs typeface="Times New Roman" pitchFamily="18" charset="0"/>
              </a:rPr>
              <a:t>trivalent</a:t>
            </a:r>
            <a:r>
              <a:rPr sz="3200" b="1" spc="15" dirty="0">
                <a:latin typeface="Times New Roman" pitchFamily="18" charset="0"/>
                <a:cs typeface="Times New Roman" pitchFamily="18" charset="0"/>
              </a:rPr>
              <a:t> </a:t>
            </a:r>
            <a:r>
              <a:rPr sz="3200" b="1" dirty="0">
                <a:latin typeface="Times New Roman" pitchFamily="18" charset="0"/>
                <a:cs typeface="Times New Roman" pitchFamily="18" charset="0"/>
              </a:rPr>
              <a:t>impurities</a:t>
            </a:r>
            <a:r>
              <a:rPr sz="3200" b="1" spc="20" dirty="0">
                <a:latin typeface="Times New Roman" pitchFamily="18" charset="0"/>
                <a:cs typeface="Times New Roman" pitchFamily="18" charset="0"/>
              </a:rPr>
              <a:t> </a:t>
            </a:r>
            <a:r>
              <a:rPr sz="3200" b="1" spc="-15" dirty="0">
                <a:latin typeface="Times New Roman" pitchFamily="18" charset="0"/>
                <a:cs typeface="Times New Roman" pitchFamily="18" charset="0"/>
              </a:rPr>
              <a:t>are </a:t>
            </a:r>
            <a:r>
              <a:rPr sz="3200" b="1" dirty="0">
                <a:latin typeface="Times New Roman" pitchFamily="18" charset="0"/>
                <a:cs typeface="Times New Roman" pitchFamily="18" charset="0"/>
              </a:rPr>
              <a:t>added</a:t>
            </a:r>
            <a:r>
              <a:rPr sz="3200" b="1" spc="20" dirty="0">
                <a:latin typeface="Times New Roman" pitchFamily="18" charset="0"/>
                <a:cs typeface="Times New Roman" pitchFamily="18" charset="0"/>
              </a:rPr>
              <a:t> </a:t>
            </a:r>
            <a:r>
              <a:rPr sz="3200" b="1" spc="-20" dirty="0">
                <a:latin typeface="Times New Roman" pitchFamily="18" charset="0"/>
                <a:cs typeface="Times New Roman" pitchFamily="18" charset="0"/>
              </a:rPr>
              <a:t>to</a:t>
            </a:r>
            <a:r>
              <a:rPr sz="3200" b="1" spc="5" dirty="0">
                <a:latin typeface="Times New Roman" pitchFamily="18" charset="0"/>
                <a:cs typeface="Times New Roman" pitchFamily="18" charset="0"/>
              </a:rPr>
              <a:t> </a:t>
            </a:r>
            <a:r>
              <a:rPr sz="3200" b="1" dirty="0">
                <a:latin typeface="Times New Roman" pitchFamily="18" charset="0"/>
                <a:cs typeface="Times New Roman" pitchFamily="18" charset="0"/>
              </a:rPr>
              <a:t>a </a:t>
            </a:r>
            <a:r>
              <a:rPr sz="3200" b="1" spc="-710" dirty="0">
                <a:latin typeface="Times New Roman" pitchFamily="18" charset="0"/>
                <a:cs typeface="Times New Roman" pitchFamily="18" charset="0"/>
              </a:rPr>
              <a:t> </a:t>
            </a:r>
            <a:r>
              <a:rPr sz="3200" b="1" spc="-10" dirty="0">
                <a:latin typeface="Times New Roman" pitchFamily="18" charset="0"/>
                <a:cs typeface="Times New Roman" pitchFamily="18" charset="0"/>
              </a:rPr>
              <a:t>semiconductor</a:t>
            </a:r>
            <a:r>
              <a:rPr sz="3200" b="1" spc="-5" dirty="0">
                <a:latin typeface="Times New Roman" pitchFamily="18" charset="0"/>
                <a:cs typeface="Times New Roman" pitchFamily="18" charset="0"/>
              </a:rPr>
              <a:t> </a:t>
            </a:r>
            <a:r>
              <a:rPr sz="3200" b="1" dirty="0">
                <a:latin typeface="Times New Roman" pitchFamily="18" charset="0"/>
                <a:cs typeface="Times New Roman" pitchFamily="18" charset="0"/>
              </a:rPr>
              <a:t>–</a:t>
            </a:r>
            <a:r>
              <a:rPr sz="3200" b="1" spc="5" dirty="0">
                <a:latin typeface="Times New Roman" pitchFamily="18" charset="0"/>
                <a:cs typeface="Times New Roman" pitchFamily="18" charset="0"/>
              </a:rPr>
              <a:t> </a:t>
            </a:r>
            <a:r>
              <a:rPr sz="3200" b="1" spc="-5" dirty="0">
                <a:latin typeface="Times New Roman" pitchFamily="18" charset="0"/>
                <a:cs typeface="Times New Roman" pitchFamily="18" charset="0"/>
              </a:rPr>
              <a:t>100</a:t>
            </a:r>
            <a:endParaRPr sz="3200" b="1">
              <a:latin typeface="Times New Roman" pitchFamily="18" charset="0"/>
              <a:cs typeface="Times New Roman" pitchFamily="18" charset="0"/>
            </a:endParaRPr>
          </a:p>
          <a:p>
            <a:pPr marL="355600" marR="362585" indent="-342900" algn="just">
              <a:lnSpc>
                <a:spcPts val="3460"/>
              </a:lnSpc>
              <a:spcBef>
                <a:spcPts val="765"/>
              </a:spcBef>
              <a:buClr>
                <a:srgbClr val="C00000"/>
              </a:buClr>
              <a:buFont typeface="Wingdings" pitchFamily="2" charset="2"/>
              <a:buChar char="Ø"/>
              <a:tabLst>
                <a:tab pos="354965" algn="l"/>
                <a:tab pos="355600" algn="l"/>
                <a:tab pos="2134870" algn="l"/>
              </a:tabLst>
            </a:pPr>
            <a:r>
              <a:rPr sz="3200" b="1" dirty="0">
                <a:latin typeface="Times New Roman" pitchFamily="18" charset="0"/>
                <a:cs typeface="Times New Roman" pitchFamily="18" charset="0"/>
              </a:rPr>
              <a:t>100</a:t>
            </a:r>
            <a:r>
              <a:rPr sz="3200" b="1" spc="15" dirty="0">
                <a:latin typeface="Times New Roman" pitchFamily="18" charset="0"/>
                <a:cs typeface="Times New Roman" pitchFamily="18" charset="0"/>
              </a:rPr>
              <a:t> </a:t>
            </a:r>
            <a:r>
              <a:rPr sz="3200" b="1" spc="-5" dirty="0">
                <a:latin typeface="Times New Roman" pitchFamily="18" charset="0"/>
                <a:cs typeface="Times New Roman" pitchFamily="18" charset="0"/>
              </a:rPr>
              <a:t>holes	</a:t>
            </a:r>
            <a:r>
              <a:rPr sz="3200" b="1" spc="-10" dirty="0">
                <a:latin typeface="Times New Roman" pitchFamily="18" charset="0"/>
                <a:cs typeface="Times New Roman" pitchFamily="18" charset="0"/>
              </a:rPr>
              <a:t>are</a:t>
            </a:r>
            <a:r>
              <a:rPr sz="3200" b="1" spc="-20" dirty="0">
                <a:latin typeface="Times New Roman" pitchFamily="18" charset="0"/>
                <a:cs typeface="Times New Roman" pitchFamily="18" charset="0"/>
              </a:rPr>
              <a:t> </a:t>
            </a:r>
            <a:r>
              <a:rPr sz="3200" b="1" spc="-15" dirty="0">
                <a:latin typeface="Times New Roman" pitchFamily="18" charset="0"/>
                <a:cs typeface="Times New Roman" pitchFamily="18" charset="0"/>
              </a:rPr>
              <a:t>generated</a:t>
            </a:r>
            <a:r>
              <a:rPr sz="3200" b="1" spc="-20" dirty="0">
                <a:latin typeface="Times New Roman" pitchFamily="18" charset="0"/>
                <a:cs typeface="Times New Roman" pitchFamily="18" charset="0"/>
              </a:rPr>
              <a:t> </a:t>
            </a:r>
            <a:r>
              <a:rPr sz="3200" b="1" dirty="0">
                <a:latin typeface="Times New Roman" pitchFamily="18" charset="0"/>
                <a:cs typeface="Times New Roman" pitchFamily="18" charset="0"/>
              </a:rPr>
              <a:t>along</a:t>
            </a:r>
            <a:r>
              <a:rPr sz="3200" b="1" spc="5" dirty="0">
                <a:latin typeface="Times New Roman" pitchFamily="18" charset="0"/>
                <a:cs typeface="Times New Roman" pitchFamily="18" charset="0"/>
              </a:rPr>
              <a:t> </a:t>
            </a:r>
            <a:r>
              <a:rPr sz="3200" b="1" dirty="0">
                <a:latin typeface="Times New Roman" pitchFamily="18" charset="0"/>
                <a:cs typeface="Times New Roman" pitchFamily="18" charset="0"/>
              </a:rPr>
              <a:t>with</a:t>
            </a:r>
            <a:r>
              <a:rPr sz="3200" b="1" spc="5" dirty="0">
                <a:latin typeface="Times New Roman" pitchFamily="18" charset="0"/>
                <a:cs typeface="Times New Roman" pitchFamily="18" charset="0"/>
              </a:rPr>
              <a:t> </a:t>
            </a:r>
            <a:r>
              <a:rPr sz="3200" b="1" dirty="0">
                <a:latin typeface="Times New Roman" pitchFamily="18" charset="0"/>
                <a:cs typeface="Times New Roman" pitchFamily="18" charset="0"/>
              </a:rPr>
              <a:t>100</a:t>
            </a:r>
            <a:r>
              <a:rPr sz="3200" b="1" spc="-80" dirty="0">
                <a:latin typeface="Times New Roman" pitchFamily="18" charset="0"/>
                <a:cs typeface="Times New Roman" pitchFamily="18" charset="0"/>
              </a:rPr>
              <a:t> </a:t>
            </a:r>
            <a:r>
              <a:rPr sz="3200" b="1" spc="-25" dirty="0">
                <a:latin typeface="Times New Roman" pitchFamily="18" charset="0"/>
                <a:cs typeface="Times New Roman" pitchFamily="18" charset="0"/>
              </a:rPr>
              <a:t>-ve </a:t>
            </a:r>
            <a:r>
              <a:rPr sz="3200" b="1" spc="-710" dirty="0">
                <a:latin typeface="Times New Roman" pitchFamily="18" charset="0"/>
                <a:cs typeface="Times New Roman" pitchFamily="18" charset="0"/>
              </a:rPr>
              <a:t> </a:t>
            </a:r>
            <a:r>
              <a:rPr sz="3200" b="1" dirty="0">
                <a:latin typeface="Times New Roman" pitchFamily="18" charset="0"/>
                <a:cs typeface="Times New Roman" pitchFamily="18" charset="0"/>
              </a:rPr>
              <a:t>immobile</a:t>
            </a:r>
            <a:r>
              <a:rPr sz="3200" b="1" spc="10" dirty="0">
                <a:latin typeface="Times New Roman" pitchFamily="18" charset="0"/>
                <a:cs typeface="Times New Roman" pitchFamily="18" charset="0"/>
              </a:rPr>
              <a:t> </a:t>
            </a:r>
            <a:r>
              <a:rPr sz="3200" b="1" dirty="0">
                <a:latin typeface="Times New Roman" pitchFamily="18" charset="0"/>
                <a:cs typeface="Times New Roman" pitchFamily="18" charset="0"/>
              </a:rPr>
              <a:t>ions.</a:t>
            </a:r>
            <a:endParaRPr sz="3200" b="1">
              <a:latin typeface="Times New Roman" pitchFamily="18" charset="0"/>
              <a:cs typeface="Times New Roman" pitchFamily="18" charset="0"/>
            </a:endParaRPr>
          </a:p>
          <a:p>
            <a:pPr marL="355600" marR="5080" indent="-342900" algn="just">
              <a:lnSpc>
                <a:spcPts val="3460"/>
              </a:lnSpc>
              <a:spcBef>
                <a:spcPts val="760"/>
              </a:spcBef>
              <a:buClr>
                <a:srgbClr val="C00000"/>
              </a:buClr>
              <a:buFont typeface="Wingdings" pitchFamily="2" charset="2"/>
              <a:buChar char="Ø"/>
              <a:tabLst>
                <a:tab pos="354965" algn="l"/>
                <a:tab pos="355600" algn="l"/>
              </a:tabLst>
            </a:pPr>
            <a:r>
              <a:rPr sz="3200" b="1" dirty="0">
                <a:latin typeface="Times New Roman" pitchFamily="18" charset="0"/>
                <a:cs typeface="Times New Roman" pitchFamily="18" charset="0"/>
              </a:rPr>
              <a:t>Apart</a:t>
            </a:r>
            <a:r>
              <a:rPr sz="3200" b="1" spc="10" dirty="0">
                <a:latin typeface="Times New Roman" pitchFamily="18" charset="0"/>
                <a:cs typeface="Times New Roman" pitchFamily="18" charset="0"/>
              </a:rPr>
              <a:t> </a:t>
            </a:r>
            <a:r>
              <a:rPr sz="3200" b="1" spc="-15" dirty="0">
                <a:latin typeface="Times New Roman" pitchFamily="18" charset="0"/>
                <a:cs typeface="Times New Roman" pitchFamily="18" charset="0"/>
              </a:rPr>
              <a:t>from</a:t>
            </a:r>
            <a:r>
              <a:rPr sz="3200" b="1" spc="-10" dirty="0">
                <a:latin typeface="Times New Roman" pitchFamily="18" charset="0"/>
                <a:cs typeface="Times New Roman" pitchFamily="18" charset="0"/>
              </a:rPr>
              <a:t> </a:t>
            </a:r>
            <a:r>
              <a:rPr sz="3200" b="1" dirty="0">
                <a:latin typeface="Times New Roman" pitchFamily="18" charset="0"/>
                <a:cs typeface="Times New Roman" pitchFamily="18" charset="0"/>
              </a:rPr>
              <a:t>this</a:t>
            </a:r>
            <a:r>
              <a:rPr sz="3200" b="1" spc="5" dirty="0">
                <a:latin typeface="Times New Roman" pitchFamily="18" charset="0"/>
                <a:cs typeface="Times New Roman" pitchFamily="18" charset="0"/>
              </a:rPr>
              <a:t> </a:t>
            </a:r>
            <a:r>
              <a:rPr sz="3200" b="1" spc="-5" dirty="0">
                <a:latin typeface="Times New Roman" pitchFamily="18" charset="0"/>
                <a:cs typeface="Times New Roman" pitchFamily="18" charset="0"/>
              </a:rPr>
              <a:t>lets</a:t>
            </a:r>
            <a:r>
              <a:rPr sz="3200" b="1" dirty="0">
                <a:latin typeface="Times New Roman" pitchFamily="18" charset="0"/>
                <a:cs typeface="Times New Roman" pitchFamily="18" charset="0"/>
              </a:rPr>
              <a:t> </a:t>
            </a:r>
            <a:r>
              <a:rPr sz="3200" b="1" spc="-20" dirty="0">
                <a:latin typeface="Times New Roman" pitchFamily="18" charset="0"/>
                <a:cs typeface="Times New Roman" pitchFamily="18" charset="0"/>
              </a:rPr>
              <a:t>say</a:t>
            </a:r>
            <a:r>
              <a:rPr sz="3200" b="1" spc="-5" dirty="0">
                <a:latin typeface="Times New Roman" pitchFamily="18" charset="0"/>
                <a:cs typeface="Times New Roman" pitchFamily="18" charset="0"/>
              </a:rPr>
              <a:t> </a:t>
            </a:r>
            <a:r>
              <a:rPr sz="3200" b="1" dirty="0">
                <a:latin typeface="Times New Roman" pitchFamily="18" charset="0"/>
                <a:cs typeface="Times New Roman" pitchFamily="18" charset="0"/>
              </a:rPr>
              <a:t>5</a:t>
            </a:r>
            <a:r>
              <a:rPr sz="3200" b="1" spc="-5" dirty="0">
                <a:latin typeface="Times New Roman" pitchFamily="18" charset="0"/>
                <a:cs typeface="Times New Roman" pitchFamily="18" charset="0"/>
              </a:rPr>
              <a:t> </a:t>
            </a:r>
            <a:r>
              <a:rPr sz="3200" b="1" dirty="0">
                <a:latin typeface="Times New Roman" pitchFamily="18" charset="0"/>
                <a:cs typeface="Times New Roman" pitchFamily="18" charset="0"/>
              </a:rPr>
              <a:t>thermally</a:t>
            </a:r>
            <a:r>
              <a:rPr sz="3200" b="1" spc="15" dirty="0">
                <a:latin typeface="Times New Roman" pitchFamily="18" charset="0"/>
                <a:cs typeface="Times New Roman" pitchFamily="18" charset="0"/>
              </a:rPr>
              <a:t> </a:t>
            </a:r>
            <a:r>
              <a:rPr sz="3200" b="1" spc="-15" dirty="0">
                <a:latin typeface="Times New Roman" pitchFamily="18" charset="0"/>
                <a:cs typeface="Times New Roman" pitchFamily="18" charset="0"/>
              </a:rPr>
              <a:t>generated </a:t>
            </a:r>
            <a:r>
              <a:rPr sz="3200" b="1" spc="-705" dirty="0">
                <a:latin typeface="Times New Roman" pitchFamily="18" charset="0"/>
                <a:cs typeface="Times New Roman" pitchFamily="18" charset="0"/>
              </a:rPr>
              <a:t> </a:t>
            </a:r>
            <a:r>
              <a:rPr sz="3200" b="1" spc="-5" dirty="0">
                <a:latin typeface="Times New Roman" pitchFamily="18" charset="0"/>
                <a:cs typeface="Times New Roman" pitchFamily="18" charset="0"/>
              </a:rPr>
              <a:t>electron</a:t>
            </a:r>
            <a:r>
              <a:rPr sz="3200" b="1" spc="-10" dirty="0">
                <a:latin typeface="Times New Roman" pitchFamily="18" charset="0"/>
                <a:cs typeface="Times New Roman" pitchFamily="18" charset="0"/>
              </a:rPr>
              <a:t> </a:t>
            </a:r>
            <a:r>
              <a:rPr sz="3200" b="1" spc="-5" dirty="0">
                <a:latin typeface="Times New Roman" pitchFamily="18" charset="0"/>
                <a:cs typeface="Times New Roman" pitchFamily="18" charset="0"/>
              </a:rPr>
              <a:t>hole </a:t>
            </a:r>
            <a:r>
              <a:rPr sz="3200" b="1" spc="-15" dirty="0">
                <a:latin typeface="Times New Roman" pitchFamily="18" charset="0"/>
                <a:cs typeface="Times New Roman" pitchFamily="18" charset="0"/>
              </a:rPr>
              <a:t>pairs</a:t>
            </a:r>
            <a:r>
              <a:rPr sz="3200" b="1" spc="10" dirty="0">
                <a:latin typeface="Times New Roman" pitchFamily="18" charset="0"/>
                <a:cs typeface="Times New Roman" pitchFamily="18" charset="0"/>
              </a:rPr>
              <a:t> </a:t>
            </a:r>
            <a:r>
              <a:rPr sz="3200" b="1" spc="-10" dirty="0">
                <a:latin typeface="Times New Roman" pitchFamily="18" charset="0"/>
                <a:cs typeface="Times New Roman" pitchFamily="18" charset="0"/>
              </a:rPr>
              <a:t>are present</a:t>
            </a:r>
            <a:r>
              <a:rPr sz="3200" b="1" spc="-20" dirty="0">
                <a:latin typeface="Times New Roman" pitchFamily="18" charset="0"/>
                <a:cs typeface="Times New Roman" pitchFamily="18" charset="0"/>
              </a:rPr>
              <a:t> </a:t>
            </a:r>
            <a:r>
              <a:rPr sz="3200" b="1" spc="-10" dirty="0">
                <a:latin typeface="Times New Roman" pitchFamily="18" charset="0"/>
                <a:cs typeface="Times New Roman" pitchFamily="18" charset="0"/>
              </a:rPr>
              <a:t>at</a:t>
            </a:r>
            <a:r>
              <a:rPr sz="3200" b="1" spc="-5" dirty="0">
                <a:latin typeface="Times New Roman" pitchFamily="18" charset="0"/>
                <a:cs typeface="Times New Roman" pitchFamily="18" charset="0"/>
              </a:rPr>
              <a:t> </a:t>
            </a:r>
            <a:r>
              <a:rPr sz="3200" b="1" spc="-10" dirty="0">
                <a:latin typeface="Times New Roman" pitchFamily="18" charset="0"/>
                <a:cs typeface="Times New Roman" pitchFamily="18" charset="0"/>
              </a:rPr>
              <a:t>room </a:t>
            </a:r>
            <a:r>
              <a:rPr sz="3200" b="1" spc="-5" dirty="0">
                <a:latin typeface="Times New Roman" pitchFamily="18" charset="0"/>
                <a:cs typeface="Times New Roman" pitchFamily="18" charset="0"/>
              </a:rPr>
              <a:t> </a:t>
            </a:r>
            <a:r>
              <a:rPr sz="3200" b="1" spc="-15" dirty="0">
                <a:latin typeface="Times New Roman" pitchFamily="18" charset="0"/>
                <a:cs typeface="Times New Roman" pitchFamily="18" charset="0"/>
              </a:rPr>
              <a:t>temeperature.</a:t>
            </a:r>
            <a:endParaRPr sz="3200" b="1">
              <a:latin typeface="Times New Roman" pitchFamily="18" charset="0"/>
              <a:cs typeface="Times New Roman" pitchFamily="18" charset="0"/>
            </a:endParaRPr>
          </a:p>
          <a:p>
            <a:pPr marL="355600" indent="-342900" algn="just">
              <a:lnSpc>
                <a:spcPct val="100000"/>
              </a:lnSpc>
              <a:spcBef>
                <a:spcPts val="325"/>
              </a:spcBef>
              <a:buClr>
                <a:srgbClr val="C00000"/>
              </a:buClr>
              <a:buFont typeface="Wingdings" pitchFamily="2" charset="2"/>
              <a:buChar char="Ø"/>
              <a:tabLst>
                <a:tab pos="354965" algn="l"/>
                <a:tab pos="355600" algn="l"/>
              </a:tabLst>
            </a:pPr>
            <a:r>
              <a:rPr sz="3200" b="1" spc="-65" dirty="0">
                <a:latin typeface="Times New Roman" pitchFamily="18" charset="0"/>
                <a:cs typeface="Times New Roman" pitchFamily="18" charset="0"/>
              </a:rPr>
              <a:t>Total</a:t>
            </a:r>
            <a:r>
              <a:rPr sz="3200" b="1" spc="-5" dirty="0">
                <a:latin typeface="Times New Roman" pitchFamily="18" charset="0"/>
                <a:cs typeface="Times New Roman" pitchFamily="18" charset="0"/>
              </a:rPr>
              <a:t> number</a:t>
            </a:r>
            <a:r>
              <a:rPr sz="3200" b="1" spc="15" dirty="0">
                <a:latin typeface="Times New Roman" pitchFamily="18" charset="0"/>
                <a:cs typeface="Times New Roman" pitchFamily="18" charset="0"/>
              </a:rPr>
              <a:t> </a:t>
            </a:r>
            <a:r>
              <a:rPr sz="3200" b="1" dirty="0">
                <a:latin typeface="Times New Roman" pitchFamily="18" charset="0"/>
                <a:cs typeface="Times New Roman" pitchFamily="18" charset="0"/>
              </a:rPr>
              <a:t>of </a:t>
            </a:r>
            <a:r>
              <a:rPr sz="3200" b="1" spc="-10" dirty="0">
                <a:latin typeface="Times New Roman" pitchFamily="18" charset="0"/>
                <a:cs typeface="Times New Roman" pitchFamily="18" charset="0"/>
              </a:rPr>
              <a:t>Electrons</a:t>
            </a:r>
            <a:r>
              <a:rPr sz="3200" b="1" spc="-25" dirty="0">
                <a:latin typeface="Times New Roman" pitchFamily="18" charset="0"/>
                <a:cs typeface="Times New Roman" pitchFamily="18" charset="0"/>
              </a:rPr>
              <a:t> </a:t>
            </a:r>
            <a:r>
              <a:rPr sz="3200" b="1" dirty="0">
                <a:latin typeface="Times New Roman" pitchFamily="18" charset="0"/>
                <a:cs typeface="Times New Roman" pitchFamily="18" charset="0"/>
              </a:rPr>
              <a:t>-5</a:t>
            </a:r>
            <a:r>
              <a:rPr sz="3200" b="1" spc="-10" dirty="0">
                <a:latin typeface="Times New Roman" pitchFamily="18" charset="0"/>
                <a:cs typeface="Times New Roman" pitchFamily="18" charset="0"/>
              </a:rPr>
              <a:t> </a:t>
            </a:r>
            <a:r>
              <a:rPr sz="3200" b="1" spc="-5" dirty="0">
                <a:latin typeface="Times New Roman" pitchFamily="18" charset="0"/>
                <a:cs typeface="Times New Roman" pitchFamily="18" charset="0"/>
              </a:rPr>
              <a:t>(minority)</a:t>
            </a:r>
            <a:endParaRPr sz="3200" b="1">
              <a:latin typeface="Times New Roman" pitchFamily="18" charset="0"/>
              <a:cs typeface="Times New Roman" pitchFamily="18" charset="0"/>
            </a:endParaRPr>
          </a:p>
          <a:p>
            <a:pPr marL="355600" indent="-342900" algn="just">
              <a:lnSpc>
                <a:spcPct val="100000"/>
              </a:lnSpc>
              <a:spcBef>
                <a:spcPts val="390"/>
              </a:spcBef>
              <a:buClr>
                <a:srgbClr val="C00000"/>
              </a:buClr>
              <a:buFont typeface="Wingdings" pitchFamily="2" charset="2"/>
              <a:buChar char="Ø"/>
              <a:tabLst>
                <a:tab pos="354965" algn="l"/>
                <a:tab pos="355600" algn="l"/>
              </a:tabLst>
            </a:pPr>
            <a:r>
              <a:rPr sz="3200" b="1" spc="-65" dirty="0">
                <a:latin typeface="Times New Roman" pitchFamily="18" charset="0"/>
                <a:cs typeface="Times New Roman" pitchFamily="18" charset="0"/>
              </a:rPr>
              <a:t>Total</a:t>
            </a:r>
            <a:r>
              <a:rPr sz="3200" b="1" spc="5" dirty="0">
                <a:latin typeface="Times New Roman" pitchFamily="18" charset="0"/>
                <a:cs typeface="Times New Roman" pitchFamily="18" charset="0"/>
              </a:rPr>
              <a:t> </a:t>
            </a:r>
            <a:r>
              <a:rPr sz="3200" b="1" spc="-5" dirty="0">
                <a:latin typeface="Times New Roman" pitchFamily="18" charset="0"/>
                <a:cs typeface="Times New Roman" pitchFamily="18" charset="0"/>
              </a:rPr>
              <a:t>number</a:t>
            </a:r>
            <a:r>
              <a:rPr sz="3200" b="1" spc="15" dirty="0">
                <a:latin typeface="Times New Roman" pitchFamily="18" charset="0"/>
                <a:cs typeface="Times New Roman" pitchFamily="18" charset="0"/>
              </a:rPr>
              <a:t> </a:t>
            </a:r>
            <a:r>
              <a:rPr sz="3200" b="1" spc="-5" dirty="0">
                <a:latin typeface="Times New Roman" pitchFamily="18" charset="0"/>
                <a:cs typeface="Times New Roman" pitchFamily="18" charset="0"/>
              </a:rPr>
              <a:t>of</a:t>
            </a:r>
            <a:r>
              <a:rPr sz="3200" b="1" dirty="0">
                <a:latin typeface="Times New Roman" pitchFamily="18" charset="0"/>
                <a:cs typeface="Times New Roman" pitchFamily="18" charset="0"/>
              </a:rPr>
              <a:t> </a:t>
            </a:r>
            <a:r>
              <a:rPr sz="3200" b="1" spc="-5" dirty="0">
                <a:latin typeface="Times New Roman" pitchFamily="18" charset="0"/>
                <a:cs typeface="Times New Roman" pitchFamily="18" charset="0"/>
              </a:rPr>
              <a:t>Holes</a:t>
            </a:r>
            <a:r>
              <a:rPr sz="3200" b="1" spc="-20" dirty="0">
                <a:latin typeface="Times New Roman" pitchFamily="18" charset="0"/>
                <a:cs typeface="Times New Roman" pitchFamily="18" charset="0"/>
              </a:rPr>
              <a:t> </a:t>
            </a:r>
            <a:r>
              <a:rPr sz="3200" b="1" dirty="0">
                <a:latin typeface="Times New Roman" pitchFamily="18" charset="0"/>
                <a:cs typeface="Times New Roman" pitchFamily="18" charset="0"/>
              </a:rPr>
              <a:t>-105</a:t>
            </a:r>
            <a:r>
              <a:rPr sz="3200" b="1" spc="-20" dirty="0">
                <a:latin typeface="Times New Roman" pitchFamily="18" charset="0"/>
                <a:cs typeface="Times New Roman" pitchFamily="18" charset="0"/>
              </a:rPr>
              <a:t> </a:t>
            </a:r>
            <a:r>
              <a:rPr sz="3200" b="1" spc="-5" dirty="0">
                <a:latin typeface="Times New Roman" pitchFamily="18" charset="0"/>
                <a:cs typeface="Times New Roman" pitchFamily="18" charset="0"/>
              </a:rPr>
              <a:t>(majority)</a:t>
            </a:r>
            <a:endParaRPr sz="3200" b="1">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293878"/>
            <a:ext cx="5467350" cy="574040"/>
          </a:xfrm>
          <a:prstGeom prst="rect">
            <a:avLst/>
          </a:prstGeom>
        </p:spPr>
        <p:txBody>
          <a:bodyPr vert="horz" wrap="square" lIns="0" tIns="12700" rIns="0" bIns="0" rtlCol="0">
            <a:spAutoFit/>
          </a:bodyPr>
          <a:lstStyle/>
          <a:p>
            <a:pPr marL="12700">
              <a:lnSpc>
                <a:spcPct val="100000"/>
              </a:lnSpc>
              <a:spcBef>
                <a:spcPts val="100"/>
              </a:spcBef>
            </a:pPr>
            <a:r>
              <a:rPr sz="3600" dirty="0"/>
              <a:t>P</a:t>
            </a:r>
            <a:r>
              <a:rPr sz="3600" spc="-15" dirty="0"/>
              <a:t> </a:t>
            </a:r>
            <a:r>
              <a:rPr sz="3600" dirty="0"/>
              <a:t>and</a:t>
            </a:r>
            <a:r>
              <a:rPr sz="3600" spc="-35" dirty="0"/>
              <a:t> </a:t>
            </a:r>
            <a:r>
              <a:rPr sz="3600" dirty="0"/>
              <a:t>N</a:t>
            </a:r>
            <a:r>
              <a:rPr sz="3600" spc="-15" dirty="0"/>
              <a:t> </a:t>
            </a:r>
            <a:r>
              <a:rPr sz="3600" spc="-5" dirty="0"/>
              <a:t>type</a:t>
            </a:r>
            <a:r>
              <a:rPr sz="3600" spc="-15" dirty="0"/>
              <a:t> Semiconductors</a:t>
            </a:r>
            <a:endParaRPr sz="3600"/>
          </a:p>
        </p:txBody>
      </p:sp>
      <p:grpSp>
        <p:nvGrpSpPr>
          <p:cNvPr id="3" name="object 3"/>
          <p:cNvGrpSpPr/>
          <p:nvPr/>
        </p:nvGrpSpPr>
        <p:grpSpPr>
          <a:xfrm>
            <a:off x="4795837" y="2814637"/>
            <a:ext cx="3590925" cy="1838325"/>
            <a:chOff x="4795837" y="2814637"/>
            <a:chExt cx="3590925" cy="1838325"/>
          </a:xfrm>
        </p:grpSpPr>
        <p:sp>
          <p:nvSpPr>
            <p:cNvPr id="4" name="object 4"/>
            <p:cNvSpPr/>
            <p:nvPr/>
          </p:nvSpPr>
          <p:spPr>
            <a:xfrm>
              <a:off x="4800600" y="2819400"/>
              <a:ext cx="3581400" cy="1828800"/>
            </a:xfrm>
            <a:custGeom>
              <a:avLst/>
              <a:gdLst/>
              <a:ahLst/>
              <a:cxnLst/>
              <a:rect l="l" t="t" r="r" b="b"/>
              <a:pathLst>
                <a:path w="3581400" h="1828800">
                  <a:moveTo>
                    <a:pt x="3581400" y="0"/>
                  </a:moveTo>
                  <a:lnTo>
                    <a:pt x="0" y="0"/>
                  </a:lnTo>
                  <a:lnTo>
                    <a:pt x="0" y="1828800"/>
                  </a:lnTo>
                  <a:lnTo>
                    <a:pt x="3581400" y="1828800"/>
                  </a:lnTo>
                  <a:lnTo>
                    <a:pt x="3581400" y="0"/>
                  </a:lnTo>
                  <a:close/>
                </a:path>
              </a:pathLst>
            </a:custGeom>
            <a:solidFill>
              <a:srgbClr val="C5D9F0"/>
            </a:solidFill>
          </p:spPr>
          <p:txBody>
            <a:bodyPr wrap="square" lIns="0" tIns="0" rIns="0" bIns="0" rtlCol="0"/>
            <a:lstStyle/>
            <a:p>
              <a:endParaRPr/>
            </a:p>
          </p:txBody>
        </p:sp>
        <p:sp>
          <p:nvSpPr>
            <p:cNvPr id="5" name="object 5"/>
            <p:cNvSpPr/>
            <p:nvPr/>
          </p:nvSpPr>
          <p:spPr>
            <a:xfrm>
              <a:off x="4800600" y="2819400"/>
              <a:ext cx="3581400" cy="1828800"/>
            </a:xfrm>
            <a:custGeom>
              <a:avLst/>
              <a:gdLst/>
              <a:ahLst/>
              <a:cxnLst/>
              <a:rect l="l" t="t" r="r" b="b"/>
              <a:pathLst>
                <a:path w="3581400" h="1828800">
                  <a:moveTo>
                    <a:pt x="0" y="1828800"/>
                  </a:moveTo>
                  <a:lnTo>
                    <a:pt x="3581400" y="1828800"/>
                  </a:lnTo>
                  <a:lnTo>
                    <a:pt x="3581400" y="0"/>
                  </a:lnTo>
                  <a:lnTo>
                    <a:pt x="0" y="0"/>
                  </a:lnTo>
                  <a:lnTo>
                    <a:pt x="0" y="1828800"/>
                  </a:lnTo>
                  <a:close/>
                </a:path>
              </a:pathLst>
            </a:custGeom>
            <a:ln w="9144">
              <a:solidFill>
                <a:srgbClr val="660033"/>
              </a:solidFill>
            </a:ln>
          </p:spPr>
          <p:txBody>
            <a:bodyPr wrap="square" lIns="0" tIns="0" rIns="0" bIns="0" rtlCol="0"/>
            <a:lstStyle/>
            <a:p>
              <a:endParaRPr/>
            </a:p>
          </p:txBody>
        </p:sp>
        <p:sp>
          <p:nvSpPr>
            <p:cNvPr id="6" name="object 6"/>
            <p:cNvSpPr/>
            <p:nvPr/>
          </p:nvSpPr>
          <p:spPr>
            <a:xfrm>
              <a:off x="4800600" y="2819400"/>
              <a:ext cx="0" cy="1828800"/>
            </a:xfrm>
            <a:custGeom>
              <a:avLst/>
              <a:gdLst/>
              <a:ahLst/>
              <a:cxnLst/>
              <a:rect l="l" t="t" r="r" b="b"/>
              <a:pathLst>
                <a:path h="1828800">
                  <a:moveTo>
                    <a:pt x="0" y="0"/>
                  </a:moveTo>
                  <a:lnTo>
                    <a:pt x="0" y="1828800"/>
                  </a:lnTo>
                </a:path>
              </a:pathLst>
            </a:custGeom>
            <a:ln w="9144">
              <a:solidFill>
                <a:srgbClr val="660033"/>
              </a:solidFill>
            </a:ln>
          </p:spPr>
          <p:txBody>
            <a:bodyPr wrap="square" lIns="0" tIns="0" rIns="0" bIns="0" rtlCol="0"/>
            <a:lstStyle/>
            <a:p>
              <a:endParaRPr/>
            </a:p>
          </p:txBody>
        </p:sp>
        <p:sp>
          <p:nvSpPr>
            <p:cNvPr id="7" name="object 7"/>
            <p:cNvSpPr/>
            <p:nvPr/>
          </p:nvSpPr>
          <p:spPr>
            <a:xfrm>
              <a:off x="5105400" y="30480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8" name="object 8"/>
            <p:cNvSpPr/>
            <p:nvPr/>
          </p:nvSpPr>
          <p:spPr>
            <a:xfrm>
              <a:off x="5105400" y="30480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9" name="object 9"/>
            <p:cNvSpPr/>
            <p:nvPr/>
          </p:nvSpPr>
          <p:spPr>
            <a:xfrm>
              <a:off x="5105400" y="35814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10" name="object 10"/>
            <p:cNvSpPr/>
            <p:nvPr/>
          </p:nvSpPr>
          <p:spPr>
            <a:xfrm>
              <a:off x="5105400" y="35814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11" name="object 11"/>
            <p:cNvSpPr/>
            <p:nvPr/>
          </p:nvSpPr>
          <p:spPr>
            <a:xfrm>
              <a:off x="5105400" y="41910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12" name="object 12"/>
            <p:cNvSpPr/>
            <p:nvPr/>
          </p:nvSpPr>
          <p:spPr>
            <a:xfrm>
              <a:off x="5105400" y="41910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sp>
        <p:nvSpPr>
          <p:cNvPr id="13" name="object 13"/>
          <p:cNvSpPr txBox="1"/>
          <p:nvPr/>
        </p:nvSpPr>
        <p:spPr>
          <a:xfrm>
            <a:off x="5162803" y="3057270"/>
            <a:ext cx="193675" cy="1474470"/>
          </a:xfrm>
          <a:prstGeom prst="rect">
            <a:avLst/>
          </a:prstGeom>
        </p:spPr>
        <p:txBody>
          <a:bodyPr vert="horz" wrap="square" lIns="0" tIns="13335" rIns="0" bIns="0" rtlCol="0">
            <a:spAutoFit/>
          </a:bodyPr>
          <a:lstStyle/>
          <a:p>
            <a:pPr marL="12700">
              <a:lnSpc>
                <a:spcPct val="100000"/>
              </a:lnSpc>
              <a:spcBef>
                <a:spcPts val="105"/>
              </a:spcBef>
            </a:pPr>
            <a:r>
              <a:rPr sz="2000" dirty="0">
                <a:latin typeface="Arial Black"/>
                <a:cs typeface="Arial Black"/>
              </a:rPr>
              <a:t>+</a:t>
            </a:r>
            <a:endParaRPr sz="2000">
              <a:latin typeface="Arial Black"/>
              <a:cs typeface="Arial Black"/>
            </a:endParaRPr>
          </a:p>
          <a:p>
            <a:pPr marL="12700">
              <a:lnSpc>
                <a:spcPct val="100000"/>
              </a:lnSpc>
              <a:spcBef>
                <a:spcPts val="1800"/>
              </a:spcBef>
            </a:pPr>
            <a:r>
              <a:rPr sz="2000" dirty="0">
                <a:latin typeface="Arial Black"/>
                <a:cs typeface="Arial Black"/>
              </a:rPr>
              <a:t>+</a:t>
            </a:r>
            <a:endParaRPr sz="2000">
              <a:latin typeface="Arial Black"/>
              <a:cs typeface="Arial Black"/>
            </a:endParaRPr>
          </a:p>
          <a:p>
            <a:pPr marL="12700">
              <a:lnSpc>
                <a:spcPct val="100000"/>
              </a:lnSpc>
              <a:spcBef>
                <a:spcPts val="2400"/>
              </a:spcBef>
            </a:pPr>
            <a:r>
              <a:rPr sz="2000" dirty="0">
                <a:latin typeface="Arial Black"/>
                <a:cs typeface="Arial Black"/>
              </a:rPr>
              <a:t>+</a:t>
            </a:r>
            <a:endParaRPr sz="2000">
              <a:latin typeface="Arial Black"/>
              <a:cs typeface="Arial Black"/>
            </a:endParaRPr>
          </a:p>
        </p:txBody>
      </p:sp>
      <p:grpSp>
        <p:nvGrpSpPr>
          <p:cNvPr id="14" name="object 14"/>
          <p:cNvGrpSpPr/>
          <p:nvPr/>
        </p:nvGrpSpPr>
        <p:grpSpPr>
          <a:xfrm>
            <a:off x="5938837" y="3119437"/>
            <a:ext cx="2143125" cy="1457325"/>
            <a:chOff x="5938837" y="3119437"/>
            <a:chExt cx="2143125" cy="1457325"/>
          </a:xfrm>
        </p:grpSpPr>
        <p:sp>
          <p:nvSpPr>
            <p:cNvPr id="15" name="object 15"/>
            <p:cNvSpPr/>
            <p:nvPr/>
          </p:nvSpPr>
          <p:spPr>
            <a:xfrm>
              <a:off x="6019800" y="31242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16" name="object 16"/>
            <p:cNvSpPr/>
            <p:nvPr/>
          </p:nvSpPr>
          <p:spPr>
            <a:xfrm>
              <a:off x="6019800" y="31242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17" name="object 17"/>
            <p:cNvSpPr/>
            <p:nvPr/>
          </p:nvSpPr>
          <p:spPr>
            <a:xfrm>
              <a:off x="7010400" y="31242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18" name="object 18"/>
            <p:cNvSpPr/>
            <p:nvPr/>
          </p:nvSpPr>
          <p:spPr>
            <a:xfrm>
              <a:off x="7010400" y="31242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19" name="object 19"/>
            <p:cNvSpPr/>
            <p:nvPr/>
          </p:nvSpPr>
          <p:spPr>
            <a:xfrm>
              <a:off x="7772400" y="31242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20" name="object 20"/>
            <p:cNvSpPr/>
            <p:nvPr/>
          </p:nvSpPr>
          <p:spPr>
            <a:xfrm>
              <a:off x="7772400" y="31242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21" name="object 21"/>
            <p:cNvSpPr/>
            <p:nvPr/>
          </p:nvSpPr>
          <p:spPr>
            <a:xfrm>
              <a:off x="5943600" y="36576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22" name="object 22"/>
            <p:cNvSpPr/>
            <p:nvPr/>
          </p:nvSpPr>
          <p:spPr>
            <a:xfrm>
              <a:off x="5943600" y="36576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23" name="object 23"/>
            <p:cNvSpPr/>
            <p:nvPr/>
          </p:nvSpPr>
          <p:spPr>
            <a:xfrm>
              <a:off x="6019800" y="41910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24" name="object 24"/>
            <p:cNvSpPr/>
            <p:nvPr/>
          </p:nvSpPr>
          <p:spPr>
            <a:xfrm>
              <a:off x="6019800" y="41910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sp>
        <p:nvSpPr>
          <p:cNvPr id="25" name="object 25"/>
          <p:cNvSpPr txBox="1"/>
          <p:nvPr/>
        </p:nvSpPr>
        <p:spPr>
          <a:xfrm>
            <a:off x="6001258" y="3133470"/>
            <a:ext cx="269875" cy="1398270"/>
          </a:xfrm>
          <a:prstGeom prst="rect">
            <a:avLst/>
          </a:prstGeom>
        </p:spPr>
        <p:txBody>
          <a:bodyPr vert="horz" wrap="square" lIns="0" tIns="13335" rIns="0" bIns="0" rtlCol="0">
            <a:spAutoFit/>
          </a:bodyPr>
          <a:lstStyle/>
          <a:p>
            <a:pPr marL="88900">
              <a:lnSpc>
                <a:spcPct val="100000"/>
              </a:lnSpc>
              <a:spcBef>
                <a:spcPts val="105"/>
              </a:spcBef>
            </a:pPr>
            <a:r>
              <a:rPr sz="2000" dirty="0">
                <a:latin typeface="Arial Black"/>
                <a:cs typeface="Arial Black"/>
              </a:rPr>
              <a:t>+</a:t>
            </a:r>
            <a:endParaRPr sz="2000">
              <a:latin typeface="Arial Black"/>
              <a:cs typeface="Arial Black"/>
            </a:endParaRPr>
          </a:p>
          <a:p>
            <a:pPr marL="12700">
              <a:lnSpc>
                <a:spcPct val="100000"/>
              </a:lnSpc>
              <a:spcBef>
                <a:spcPts val="1800"/>
              </a:spcBef>
            </a:pPr>
            <a:r>
              <a:rPr sz="2000" dirty="0">
                <a:latin typeface="Arial Black"/>
                <a:cs typeface="Arial Black"/>
              </a:rPr>
              <a:t>+</a:t>
            </a:r>
            <a:endParaRPr sz="2000">
              <a:latin typeface="Arial Black"/>
              <a:cs typeface="Arial Black"/>
            </a:endParaRPr>
          </a:p>
          <a:p>
            <a:pPr marL="88900">
              <a:lnSpc>
                <a:spcPct val="100000"/>
              </a:lnSpc>
              <a:spcBef>
                <a:spcPts val="1800"/>
              </a:spcBef>
            </a:pPr>
            <a:r>
              <a:rPr sz="2000" dirty="0">
                <a:latin typeface="Arial Black"/>
                <a:cs typeface="Arial Black"/>
              </a:rPr>
              <a:t>+</a:t>
            </a:r>
            <a:endParaRPr sz="2000">
              <a:latin typeface="Arial Black"/>
              <a:cs typeface="Arial Black"/>
            </a:endParaRPr>
          </a:p>
        </p:txBody>
      </p:sp>
      <p:grpSp>
        <p:nvGrpSpPr>
          <p:cNvPr id="26" name="object 26"/>
          <p:cNvGrpSpPr/>
          <p:nvPr/>
        </p:nvGrpSpPr>
        <p:grpSpPr>
          <a:xfrm>
            <a:off x="7005637" y="3652837"/>
            <a:ext cx="314325" cy="390525"/>
            <a:chOff x="7005637" y="3652837"/>
            <a:chExt cx="314325" cy="390525"/>
          </a:xfrm>
        </p:grpSpPr>
        <p:sp>
          <p:nvSpPr>
            <p:cNvPr id="27" name="object 27"/>
            <p:cNvSpPr/>
            <p:nvPr/>
          </p:nvSpPr>
          <p:spPr>
            <a:xfrm>
              <a:off x="7010400" y="36576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28" name="object 28"/>
            <p:cNvSpPr/>
            <p:nvPr/>
          </p:nvSpPr>
          <p:spPr>
            <a:xfrm>
              <a:off x="7010400" y="36576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sp>
        <p:nvSpPr>
          <p:cNvPr id="29" name="object 29"/>
          <p:cNvSpPr txBox="1"/>
          <p:nvPr/>
        </p:nvSpPr>
        <p:spPr>
          <a:xfrm>
            <a:off x="7068057" y="3133470"/>
            <a:ext cx="193675" cy="864869"/>
          </a:xfrm>
          <a:prstGeom prst="rect">
            <a:avLst/>
          </a:prstGeom>
        </p:spPr>
        <p:txBody>
          <a:bodyPr vert="horz" wrap="square" lIns="0" tIns="13335" rIns="0" bIns="0" rtlCol="0">
            <a:spAutoFit/>
          </a:bodyPr>
          <a:lstStyle/>
          <a:p>
            <a:pPr marL="12700">
              <a:lnSpc>
                <a:spcPct val="100000"/>
              </a:lnSpc>
              <a:spcBef>
                <a:spcPts val="105"/>
              </a:spcBef>
            </a:pPr>
            <a:r>
              <a:rPr sz="2000" dirty="0">
                <a:latin typeface="Arial Black"/>
                <a:cs typeface="Arial Black"/>
              </a:rPr>
              <a:t>+</a:t>
            </a:r>
            <a:endParaRPr sz="2000">
              <a:latin typeface="Arial Black"/>
              <a:cs typeface="Arial Black"/>
            </a:endParaRPr>
          </a:p>
          <a:p>
            <a:pPr marL="12700">
              <a:lnSpc>
                <a:spcPct val="100000"/>
              </a:lnSpc>
              <a:spcBef>
                <a:spcPts val="1800"/>
              </a:spcBef>
            </a:pPr>
            <a:r>
              <a:rPr sz="2000" dirty="0">
                <a:latin typeface="Arial Black"/>
                <a:cs typeface="Arial Black"/>
              </a:rPr>
              <a:t>+</a:t>
            </a:r>
            <a:endParaRPr sz="2000">
              <a:latin typeface="Arial Black"/>
              <a:cs typeface="Arial Black"/>
            </a:endParaRPr>
          </a:p>
        </p:txBody>
      </p:sp>
      <p:grpSp>
        <p:nvGrpSpPr>
          <p:cNvPr id="30" name="object 30"/>
          <p:cNvGrpSpPr/>
          <p:nvPr/>
        </p:nvGrpSpPr>
        <p:grpSpPr>
          <a:xfrm>
            <a:off x="7767637" y="3652837"/>
            <a:ext cx="314325" cy="847725"/>
            <a:chOff x="7767637" y="3652837"/>
            <a:chExt cx="314325" cy="847725"/>
          </a:xfrm>
        </p:grpSpPr>
        <p:sp>
          <p:nvSpPr>
            <p:cNvPr id="31" name="object 31"/>
            <p:cNvSpPr/>
            <p:nvPr/>
          </p:nvSpPr>
          <p:spPr>
            <a:xfrm>
              <a:off x="7772400" y="36576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32" name="object 32"/>
            <p:cNvSpPr/>
            <p:nvPr/>
          </p:nvSpPr>
          <p:spPr>
            <a:xfrm>
              <a:off x="7772400" y="36576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33" name="object 33"/>
            <p:cNvSpPr/>
            <p:nvPr/>
          </p:nvSpPr>
          <p:spPr>
            <a:xfrm>
              <a:off x="7772400" y="41148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34" name="object 34"/>
            <p:cNvSpPr/>
            <p:nvPr/>
          </p:nvSpPr>
          <p:spPr>
            <a:xfrm>
              <a:off x="7772400" y="41148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sp>
        <p:nvSpPr>
          <p:cNvPr id="35" name="object 35"/>
          <p:cNvSpPr txBox="1"/>
          <p:nvPr/>
        </p:nvSpPr>
        <p:spPr>
          <a:xfrm>
            <a:off x="7830439" y="3133470"/>
            <a:ext cx="193675" cy="1322070"/>
          </a:xfrm>
          <a:prstGeom prst="rect">
            <a:avLst/>
          </a:prstGeom>
        </p:spPr>
        <p:txBody>
          <a:bodyPr vert="horz" wrap="square" lIns="0" tIns="13335" rIns="0" bIns="0" rtlCol="0">
            <a:spAutoFit/>
          </a:bodyPr>
          <a:lstStyle/>
          <a:p>
            <a:pPr marL="12700">
              <a:lnSpc>
                <a:spcPct val="100000"/>
              </a:lnSpc>
              <a:spcBef>
                <a:spcPts val="105"/>
              </a:spcBef>
            </a:pPr>
            <a:r>
              <a:rPr sz="2000" dirty="0">
                <a:latin typeface="Arial Black"/>
                <a:cs typeface="Arial Black"/>
              </a:rPr>
              <a:t>+</a:t>
            </a:r>
            <a:endParaRPr sz="2000">
              <a:latin typeface="Arial Black"/>
              <a:cs typeface="Arial Black"/>
            </a:endParaRPr>
          </a:p>
          <a:p>
            <a:pPr marL="12700">
              <a:lnSpc>
                <a:spcPct val="100000"/>
              </a:lnSpc>
              <a:spcBef>
                <a:spcPts val="1800"/>
              </a:spcBef>
            </a:pPr>
            <a:r>
              <a:rPr sz="2000" dirty="0">
                <a:latin typeface="Arial Black"/>
                <a:cs typeface="Arial Black"/>
              </a:rPr>
              <a:t>+</a:t>
            </a:r>
            <a:endParaRPr sz="2000">
              <a:latin typeface="Arial Black"/>
              <a:cs typeface="Arial Black"/>
            </a:endParaRPr>
          </a:p>
          <a:p>
            <a:pPr marL="12700">
              <a:lnSpc>
                <a:spcPct val="100000"/>
              </a:lnSpc>
              <a:spcBef>
                <a:spcPts val="1200"/>
              </a:spcBef>
            </a:pPr>
            <a:r>
              <a:rPr sz="2000" dirty="0">
                <a:latin typeface="Arial Black"/>
                <a:cs typeface="Arial Black"/>
              </a:rPr>
              <a:t>+</a:t>
            </a:r>
            <a:endParaRPr sz="2000">
              <a:latin typeface="Arial Black"/>
              <a:cs typeface="Arial Black"/>
            </a:endParaRPr>
          </a:p>
        </p:txBody>
      </p:sp>
      <p:grpSp>
        <p:nvGrpSpPr>
          <p:cNvPr id="36" name="object 36"/>
          <p:cNvGrpSpPr/>
          <p:nvPr/>
        </p:nvGrpSpPr>
        <p:grpSpPr>
          <a:xfrm>
            <a:off x="5558028" y="3043427"/>
            <a:ext cx="2676525" cy="1381125"/>
            <a:chOff x="5558028" y="3043427"/>
            <a:chExt cx="2676525" cy="1381125"/>
          </a:xfrm>
        </p:grpSpPr>
        <p:pic>
          <p:nvPicPr>
            <p:cNvPr id="37" name="object 37"/>
            <p:cNvPicPr/>
            <p:nvPr/>
          </p:nvPicPr>
          <p:blipFill>
            <a:blip r:embed="rId2" cstate="print"/>
            <a:stretch>
              <a:fillRect/>
            </a:stretch>
          </p:blipFill>
          <p:spPr>
            <a:xfrm>
              <a:off x="5558028" y="3043427"/>
              <a:ext cx="85344" cy="85344"/>
            </a:xfrm>
            <a:prstGeom prst="rect">
              <a:avLst/>
            </a:prstGeom>
          </p:spPr>
        </p:pic>
        <p:pic>
          <p:nvPicPr>
            <p:cNvPr id="38" name="object 38"/>
            <p:cNvPicPr/>
            <p:nvPr/>
          </p:nvPicPr>
          <p:blipFill>
            <a:blip r:embed="rId2" cstate="print"/>
            <a:stretch>
              <a:fillRect/>
            </a:stretch>
          </p:blipFill>
          <p:spPr>
            <a:xfrm>
              <a:off x="5558028" y="3576827"/>
              <a:ext cx="85344" cy="85344"/>
            </a:xfrm>
            <a:prstGeom prst="rect">
              <a:avLst/>
            </a:prstGeom>
          </p:spPr>
        </p:pic>
        <p:pic>
          <p:nvPicPr>
            <p:cNvPr id="39" name="object 39"/>
            <p:cNvPicPr/>
            <p:nvPr/>
          </p:nvPicPr>
          <p:blipFill>
            <a:blip r:embed="rId2" cstate="print"/>
            <a:stretch>
              <a:fillRect/>
            </a:stretch>
          </p:blipFill>
          <p:spPr>
            <a:xfrm>
              <a:off x="5558028" y="4110227"/>
              <a:ext cx="85344" cy="85344"/>
            </a:xfrm>
            <a:prstGeom prst="rect">
              <a:avLst/>
            </a:prstGeom>
          </p:spPr>
        </p:pic>
        <p:pic>
          <p:nvPicPr>
            <p:cNvPr id="40" name="object 40"/>
            <p:cNvPicPr/>
            <p:nvPr/>
          </p:nvPicPr>
          <p:blipFill>
            <a:blip r:embed="rId2" cstate="print"/>
            <a:stretch>
              <a:fillRect/>
            </a:stretch>
          </p:blipFill>
          <p:spPr>
            <a:xfrm>
              <a:off x="6624828" y="3119627"/>
              <a:ext cx="85344" cy="85344"/>
            </a:xfrm>
            <a:prstGeom prst="rect">
              <a:avLst/>
            </a:prstGeom>
          </p:spPr>
        </p:pic>
        <p:pic>
          <p:nvPicPr>
            <p:cNvPr id="41" name="object 41"/>
            <p:cNvPicPr/>
            <p:nvPr/>
          </p:nvPicPr>
          <p:blipFill>
            <a:blip r:embed="rId2" cstate="print"/>
            <a:stretch>
              <a:fillRect/>
            </a:stretch>
          </p:blipFill>
          <p:spPr>
            <a:xfrm>
              <a:off x="7463028" y="3119627"/>
              <a:ext cx="85344" cy="85344"/>
            </a:xfrm>
            <a:prstGeom prst="rect">
              <a:avLst/>
            </a:prstGeom>
          </p:spPr>
        </p:pic>
        <p:pic>
          <p:nvPicPr>
            <p:cNvPr id="42" name="object 42"/>
            <p:cNvPicPr/>
            <p:nvPr/>
          </p:nvPicPr>
          <p:blipFill>
            <a:blip r:embed="rId2" cstate="print"/>
            <a:stretch>
              <a:fillRect/>
            </a:stretch>
          </p:blipFill>
          <p:spPr>
            <a:xfrm>
              <a:off x="8148828" y="3119627"/>
              <a:ext cx="85344" cy="85344"/>
            </a:xfrm>
            <a:prstGeom prst="rect">
              <a:avLst/>
            </a:prstGeom>
          </p:spPr>
        </p:pic>
        <p:pic>
          <p:nvPicPr>
            <p:cNvPr id="43" name="object 43"/>
            <p:cNvPicPr/>
            <p:nvPr/>
          </p:nvPicPr>
          <p:blipFill>
            <a:blip r:embed="rId2" cstate="print"/>
            <a:stretch>
              <a:fillRect/>
            </a:stretch>
          </p:blipFill>
          <p:spPr>
            <a:xfrm>
              <a:off x="6624828" y="3653027"/>
              <a:ext cx="85344" cy="85344"/>
            </a:xfrm>
            <a:prstGeom prst="rect">
              <a:avLst/>
            </a:prstGeom>
          </p:spPr>
        </p:pic>
        <p:pic>
          <p:nvPicPr>
            <p:cNvPr id="44" name="object 44"/>
            <p:cNvPicPr/>
            <p:nvPr/>
          </p:nvPicPr>
          <p:blipFill>
            <a:blip r:embed="rId2" cstate="print"/>
            <a:stretch>
              <a:fillRect/>
            </a:stretch>
          </p:blipFill>
          <p:spPr>
            <a:xfrm>
              <a:off x="7463028" y="3653027"/>
              <a:ext cx="85344" cy="85344"/>
            </a:xfrm>
            <a:prstGeom prst="rect">
              <a:avLst/>
            </a:prstGeom>
          </p:spPr>
        </p:pic>
        <p:pic>
          <p:nvPicPr>
            <p:cNvPr id="45" name="object 45"/>
            <p:cNvPicPr/>
            <p:nvPr/>
          </p:nvPicPr>
          <p:blipFill>
            <a:blip r:embed="rId2" cstate="print"/>
            <a:stretch>
              <a:fillRect/>
            </a:stretch>
          </p:blipFill>
          <p:spPr>
            <a:xfrm>
              <a:off x="8148828" y="3653027"/>
              <a:ext cx="85344" cy="85344"/>
            </a:xfrm>
            <a:prstGeom prst="rect">
              <a:avLst/>
            </a:prstGeom>
          </p:spPr>
        </p:pic>
        <p:pic>
          <p:nvPicPr>
            <p:cNvPr id="46" name="object 46"/>
            <p:cNvPicPr/>
            <p:nvPr/>
          </p:nvPicPr>
          <p:blipFill>
            <a:blip r:embed="rId2" cstate="print"/>
            <a:stretch>
              <a:fillRect/>
            </a:stretch>
          </p:blipFill>
          <p:spPr>
            <a:xfrm>
              <a:off x="6624828" y="4186427"/>
              <a:ext cx="85344" cy="85344"/>
            </a:xfrm>
            <a:prstGeom prst="rect">
              <a:avLst/>
            </a:prstGeom>
          </p:spPr>
        </p:pic>
        <p:pic>
          <p:nvPicPr>
            <p:cNvPr id="47" name="object 47"/>
            <p:cNvPicPr/>
            <p:nvPr/>
          </p:nvPicPr>
          <p:blipFill>
            <a:blip r:embed="rId2" cstate="print"/>
            <a:stretch>
              <a:fillRect/>
            </a:stretch>
          </p:blipFill>
          <p:spPr>
            <a:xfrm>
              <a:off x="7463028" y="4186427"/>
              <a:ext cx="85344" cy="85344"/>
            </a:xfrm>
            <a:prstGeom prst="rect">
              <a:avLst/>
            </a:prstGeom>
          </p:spPr>
        </p:pic>
        <p:pic>
          <p:nvPicPr>
            <p:cNvPr id="48" name="object 48"/>
            <p:cNvPicPr/>
            <p:nvPr/>
          </p:nvPicPr>
          <p:blipFill>
            <a:blip r:embed="rId2" cstate="print"/>
            <a:stretch>
              <a:fillRect/>
            </a:stretch>
          </p:blipFill>
          <p:spPr>
            <a:xfrm>
              <a:off x="8148828" y="4186427"/>
              <a:ext cx="85344" cy="85344"/>
            </a:xfrm>
            <a:prstGeom prst="rect">
              <a:avLst/>
            </a:prstGeom>
          </p:spPr>
        </p:pic>
        <p:pic>
          <p:nvPicPr>
            <p:cNvPr id="49" name="object 49"/>
            <p:cNvPicPr/>
            <p:nvPr/>
          </p:nvPicPr>
          <p:blipFill>
            <a:blip r:embed="rId3" cstate="print"/>
            <a:stretch>
              <a:fillRect/>
            </a:stretch>
          </p:blipFill>
          <p:spPr>
            <a:xfrm>
              <a:off x="7082028" y="4262627"/>
              <a:ext cx="161544" cy="161544"/>
            </a:xfrm>
            <a:prstGeom prst="rect">
              <a:avLst/>
            </a:prstGeom>
          </p:spPr>
        </p:pic>
      </p:grpSp>
      <p:sp>
        <p:nvSpPr>
          <p:cNvPr id="50" name="object 50"/>
          <p:cNvSpPr txBox="1"/>
          <p:nvPr/>
        </p:nvSpPr>
        <p:spPr>
          <a:xfrm>
            <a:off x="7620000" y="2057400"/>
            <a:ext cx="762000" cy="609600"/>
          </a:xfrm>
          <a:prstGeom prst="rect">
            <a:avLst/>
          </a:prstGeom>
          <a:solidFill>
            <a:srgbClr val="4F81BC"/>
          </a:solidFill>
          <a:ln w="9144">
            <a:solidFill>
              <a:srgbClr val="000000"/>
            </a:solidFill>
          </a:ln>
        </p:spPr>
        <p:txBody>
          <a:bodyPr vert="horz" wrap="square" lIns="0" tIns="136525" rIns="0" bIns="0" rtlCol="0">
            <a:spAutoFit/>
          </a:bodyPr>
          <a:lstStyle/>
          <a:p>
            <a:pPr algn="ctr">
              <a:lnSpc>
                <a:spcPct val="100000"/>
              </a:lnSpc>
              <a:spcBef>
                <a:spcPts val="1075"/>
              </a:spcBef>
            </a:pPr>
            <a:r>
              <a:rPr sz="2000" dirty="0">
                <a:latin typeface="Calibri"/>
                <a:cs typeface="Calibri"/>
              </a:rPr>
              <a:t>N</a:t>
            </a:r>
            <a:endParaRPr sz="2000">
              <a:latin typeface="Calibri"/>
              <a:cs typeface="Calibri"/>
            </a:endParaRPr>
          </a:p>
        </p:txBody>
      </p:sp>
      <p:grpSp>
        <p:nvGrpSpPr>
          <p:cNvPr id="51" name="object 51"/>
          <p:cNvGrpSpPr/>
          <p:nvPr/>
        </p:nvGrpSpPr>
        <p:grpSpPr>
          <a:xfrm>
            <a:off x="604837" y="2814637"/>
            <a:ext cx="3590925" cy="1838325"/>
            <a:chOff x="604837" y="2814637"/>
            <a:chExt cx="3590925" cy="1838325"/>
          </a:xfrm>
        </p:grpSpPr>
        <p:sp>
          <p:nvSpPr>
            <p:cNvPr id="52" name="object 52"/>
            <p:cNvSpPr/>
            <p:nvPr/>
          </p:nvSpPr>
          <p:spPr>
            <a:xfrm>
              <a:off x="609600" y="2819400"/>
              <a:ext cx="3581400" cy="1828800"/>
            </a:xfrm>
            <a:custGeom>
              <a:avLst/>
              <a:gdLst/>
              <a:ahLst/>
              <a:cxnLst/>
              <a:rect l="l" t="t" r="r" b="b"/>
              <a:pathLst>
                <a:path w="3581400" h="1828800">
                  <a:moveTo>
                    <a:pt x="3581400" y="0"/>
                  </a:moveTo>
                  <a:lnTo>
                    <a:pt x="0" y="0"/>
                  </a:lnTo>
                  <a:lnTo>
                    <a:pt x="0" y="1828800"/>
                  </a:lnTo>
                  <a:lnTo>
                    <a:pt x="3581400" y="1828800"/>
                  </a:lnTo>
                  <a:lnTo>
                    <a:pt x="3581400" y="0"/>
                  </a:lnTo>
                  <a:close/>
                </a:path>
              </a:pathLst>
            </a:custGeom>
            <a:solidFill>
              <a:srgbClr val="C5D9F0"/>
            </a:solidFill>
          </p:spPr>
          <p:txBody>
            <a:bodyPr wrap="square" lIns="0" tIns="0" rIns="0" bIns="0" rtlCol="0"/>
            <a:lstStyle/>
            <a:p>
              <a:endParaRPr/>
            </a:p>
          </p:txBody>
        </p:sp>
        <p:sp>
          <p:nvSpPr>
            <p:cNvPr id="53" name="object 53"/>
            <p:cNvSpPr/>
            <p:nvPr/>
          </p:nvSpPr>
          <p:spPr>
            <a:xfrm>
              <a:off x="609600" y="2819400"/>
              <a:ext cx="3581400" cy="1828800"/>
            </a:xfrm>
            <a:custGeom>
              <a:avLst/>
              <a:gdLst/>
              <a:ahLst/>
              <a:cxnLst/>
              <a:rect l="l" t="t" r="r" b="b"/>
              <a:pathLst>
                <a:path w="3581400" h="1828800">
                  <a:moveTo>
                    <a:pt x="0" y="1828800"/>
                  </a:moveTo>
                  <a:lnTo>
                    <a:pt x="3581400" y="1828800"/>
                  </a:lnTo>
                  <a:lnTo>
                    <a:pt x="3581400" y="0"/>
                  </a:lnTo>
                  <a:lnTo>
                    <a:pt x="0" y="0"/>
                  </a:lnTo>
                  <a:lnTo>
                    <a:pt x="0" y="1828800"/>
                  </a:lnTo>
                  <a:close/>
                </a:path>
              </a:pathLst>
            </a:custGeom>
            <a:ln w="9144">
              <a:solidFill>
                <a:srgbClr val="660033"/>
              </a:solidFill>
            </a:ln>
          </p:spPr>
          <p:txBody>
            <a:bodyPr wrap="square" lIns="0" tIns="0" rIns="0" bIns="0" rtlCol="0"/>
            <a:lstStyle/>
            <a:p>
              <a:endParaRPr/>
            </a:p>
          </p:txBody>
        </p:sp>
        <p:sp>
          <p:nvSpPr>
            <p:cNvPr id="54" name="object 54"/>
            <p:cNvSpPr/>
            <p:nvPr/>
          </p:nvSpPr>
          <p:spPr>
            <a:xfrm>
              <a:off x="4191000" y="2819400"/>
              <a:ext cx="0" cy="1828800"/>
            </a:xfrm>
            <a:custGeom>
              <a:avLst/>
              <a:gdLst/>
              <a:ahLst/>
              <a:cxnLst/>
              <a:rect l="l" t="t" r="r" b="b"/>
              <a:pathLst>
                <a:path h="1828800">
                  <a:moveTo>
                    <a:pt x="0" y="0"/>
                  </a:moveTo>
                  <a:lnTo>
                    <a:pt x="0" y="1828800"/>
                  </a:lnTo>
                </a:path>
              </a:pathLst>
            </a:custGeom>
            <a:ln w="9144">
              <a:solidFill>
                <a:srgbClr val="660033"/>
              </a:solidFill>
            </a:ln>
          </p:spPr>
          <p:txBody>
            <a:bodyPr wrap="square" lIns="0" tIns="0" rIns="0" bIns="0" rtlCol="0"/>
            <a:lstStyle/>
            <a:p>
              <a:endParaRPr/>
            </a:p>
          </p:txBody>
        </p:sp>
        <p:pic>
          <p:nvPicPr>
            <p:cNvPr id="55" name="object 55"/>
            <p:cNvPicPr/>
            <p:nvPr/>
          </p:nvPicPr>
          <p:blipFill>
            <a:blip r:embed="rId4" cstate="print"/>
            <a:stretch>
              <a:fillRect/>
            </a:stretch>
          </p:blipFill>
          <p:spPr>
            <a:xfrm>
              <a:off x="909827" y="2967228"/>
              <a:ext cx="161544" cy="161544"/>
            </a:xfrm>
            <a:prstGeom prst="rect">
              <a:avLst/>
            </a:prstGeom>
          </p:spPr>
        </p:pic>
        <p:pic>
          <p:nvPicPr>
            <p:cNvPr id="56" name="object 56"/>
            <p:cNvPicPr/>
            <p:nvPr/>
          </p:nvPicPr>
          <p:blipFill>
            <a:blip r:embed="rId3" cstate="print"/>
            <a:stretch>
              <a:fillRect/>
            </a:stretch>
          </p:blipFill>
          <p:spPr>
            <a:xfrm>
              <a:off x="1671827" y="2967228"/>
              <a:ext cx="161544" cy="161544"/>
            </a:xfrm>
            <a:prstGeom prst="rect">
              <a:avLst/>
            </a:prstGeom>
          </p:spPr>
        </p:pic>
        <p:pic>
          <p:nvPicPr>
            <p:cNvPr id="57" name="object 57"/>
            <p:cNvPicPr/>
            <p:nvPr/>
          </p:nvPicPr>
          <p:blipFill>
            <a:blip r:embed="rId4" cstate="print"/>
            <a:stretch>
              <a:fillRect/>
            </a:stretch>
          </p:blipFill>
          <p:spPr>
            <a:xfrm>
              <a:off x="909827" y="3576827"/>
              <a:ext cx="161544" cy="161544"/>
            </a:xfrm>
            <a:prstGeom prst="rect">
              <a:avLst/>
            </a:prstGeom>
          </p:spPr>
        </p:pic>
        <p:pic>
          <p:nvPicPr>
            <p:cNvPr id="58" name="object 58"/>
            <p:cNvPicPr/>
            <p:nvPr/>
          </p:nvPicPr>
          <p:blipFill>
            <a:blip r:embed="rId3" cstate="print"/>
            <a:stretch>
              <a:fillRect/>
            </a:stretch>
          </p:blipFill>
          <p:spPr>
            <a:xfrm>
              <a:off x="1671827" y="3576827"/>
              <a:ext cx="161544" cy="161544"/>
            </a:xfrm>
            <a:prstGeom prst="rect">
              <a:avLst/>
            </a:prstGeom>
          </p:spPr>
        </p:pic>
        <p:pic>
          <p:nvPicPr>
            <p:cNvPr id="59" name="object 59"/>
            <p:cNvPicPr/>
            <p:nvPr/>
          </p:nvPicPr>
          <p:blipFill>
            <a:blip r:embed="rId4" cstate="print"/>
            <a:stretch>
              <a:fillRect/>
            </a:stretch>
          </p:blipFill>
          <p:spPr>
            <a:xfrm>
              <a:off x="909827" y="4110227"/>
              <a:ext cx="161544" cy="161544"/>
            </a:xfrm>
            <a:prstGeom prst="rect">
              <a:avLst/>
            </a:prstGeom>
          </p:spPr>
        </p:pic>
        <p:pic>
          <p:nvPicPr>
            <p:cNvPr id="60" name="object 60"/>
            <p:cNvPicPr/>
            <p:nvPr/>
          </p:nvPicPr>
          <p:blipFill>
            <a:blip r:embed="rId3" cstate="print"/>
            <a:stretch>
              <a:fillRect/>
            </a:stretch>
          </p:blipFill>
          <p:spPr>
            <a:xfrm>
              <a:off x="1671827" y="4110227"/>
              <a:ext cx="161544" cy="161544"/>
            </a:xfrm>
            <a:prstGeom prst="rect">
              <a:avLst/>
            </a:prstGeom>
          </p:spPr>
        </p:pic>
        <p:pic>
          <p:nvPicPr>
            <p:cNvPr id="61" name="object 61"/>
            <p:cNvPicPr/>
            <p:nvPr/>
          </p:nvPicPr>
          <p:blipFill>
            <a:blip r:embed="rId3" cstate="print"/>
            <a:stretch>
              <a:fillRect/>
            </a:stretch>
          </p:blipFill>
          <p:spPr>
            <a:xfrm>
              <a:off x="2357627" y="2967228"/>
              <a:ext cx="161544" cy="161544"/>
            </a:xfrm>
            <a:prstGeom prst="rect">
              <a:avLst/>
            </a:prstGeom>
          </p:spPr>
        </p:pic>
        <p:pic>
          <p:nvPicPr>
            <p:cNvPr id="62" name="object 62"/>
            <p:cNvPicPr/>
            <p:nvPr/>
          </p:nvPicPr>
          <p:blipFill>
            <a:blip r:embed="rId3" cstate="print"/>
            <a:stretch>
              <a:fillRect/>
            </a:stretch>
          </p:blipFill>
          <p:spPr>
            <a:xfrm>
              <a:off x="2357627" y="3576827"/>
              <a:ext cx="161544" cy="161544"/>
            </a:xfrm>
            <a:prstGeom prst="rect">
              <a:avLst/>
            </a:prstGeom>
          </p:spPr>
        </p:pic>
        <p:pic>
          <p:nvPicPr>
            <p:cNvPr id="63" name="object 63"/>
            <p:cNvPicPr/>
            <p:nvPr/>
          </p:nvPicPr>
          <p:blipFill>
            <a:blip r:embed="rId3" cstate="print"/>
            <a:stretch>
              <a:fillRect/>
            </a:stretch>
          </p:blipFill>
          <p:spPr>
            <a:xfrm>
              <a:off x="2357627" y="4110227"/>
              <a:ext cx="161544" cy="161544"/>
            </a:xfrm>
            <a:prstGeom prst="rect">
              <a:avLst/>
            </a:prstGeom>
          </p:spPr>
        </p:pic>
        <p:sp>
          <p:nvSpPr>
            <p:cNvPr id="64" name="object 64"/>
            <p:cNvSpPr/>
            <p:nvPr/>
          </p:nvSpPr>
          <p:spPr>
            <a:xfrm>
              <a:off x="1066800" y="3124200"/>
              <a:ext cx="304800" cy="381000"/>
            </a:xfrm>
            <a:custGeom>
              <a:avLst/>
              <a:gdLst/>
              <a:ahLst/>
              <a:cxnLst/>
              <a:rect l="l" t="t" r="r" b="b"/>
              <a:pathLst>
                <a:path w="304800" h="381000">
                  <a:moveTo>
                    <a:pt x="152400" y="0"/>
                  </a:moveTo>
                  <a:lnTo>
                    <a:pt x="111887" y="6808"/>
                  </a:lnTo>
                  <a:lnTo>
                    <a:pt x="75483" y="26020"/>
                  </a:lnTo>
                  <a:lnTo>
                    <a:pt x="44638" y="55816"/>
                  </a:lnTo>
                  <a:lnTo>
                    <a:pt x="20808" y="94375"/>
                  </a:lnTo>
                  <a:lnTo>
                    <a:pt x="5444" y="139876"/>
                  </a:lnTo>
                  <a:lnTo>
                    <a:pt x="0" y="190500"/>
                  </a:lnTo>
                  <a:lnTo>
                    <a:pt x="5444" y="241123"/>
                  </a:lnTo>
                  <a:lnTo>
                    <a:pt x="20808" y="286624"/>
                  </a:lnTo>
                  <a:lnTo>
                    <a:pt x="44638" y="325183"/>
                  </a:lnTo>
                  <a:lnTo>
                    <a:pt x="75483" y="354979"/>
                  </a:lnTo>
                  <a:lnTo>
                    <a:pt x="111887"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65" name="object 65"/>
            <p:cNvSpPr/>
            <p:nvPr/>
          </p:nvSpPr>
          <p:spPr>
            <a:xfrm>
              <a:off x="1066800" y="3124200"/>
              <a:ext cx="304800" cy="381000"/>
            </a:xfrm>
            <a:custGeom>
              <a:avLst/>
              <a:gdLst/>
              <a:ahLst/>
              <a:cxnLst/>
              <a:rect l="l" t="t" r="r" b="b"/>
              <a:pathLst>
                <a:path w="304800" h="381000">
                  <a:moveTo>
                    <a:pt x="0" y="190500"/>
                  </a:moveTo>
                  <a:lnTo>
                    <a:pt x="5444" y="139876"/>
                  </a:lnTo>
                  <a:lnTo>
                    <a:pt x="20808" y="94375"/>
                  </a:lnTo>
                  <a:lnTo>
                    <a:pt x="44638" y="55816"/>
                  </a:lnTo>
                  <a:lnTo>
                    <a:pt x="75483" y="26020"/>
                  </a:lnTo>
                  <a:lnTo>
                    <a:pt x="111887"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87" y="374191"/>
                  </a:lnTo>
                  <a:lnTo>
                    <a:pt x="75483" y="354979"/>
                  </a:lnTo>
                  <a:lnTo>
                    <a:pt x="44638" y="325183"/>
                  </a:lnTo>
                  <a:lnTo>
                    <a:pt x="20808" y="286624"/>
                  </a:lnTo>
                  <a:lnTo>
                    <a:pt x="5444" y="241123"/>
                  </a:lnTo>
                  <a:lnTo>
                    <a:pt x="0" y="190500"/>
                  </a:lnTo>
                  <a:close/>
                </a:path>
              </a:pathLst>
            </a:custGeom>
            <a:ln w="9144">
              <a:solidFill>
                <a:srgbClr val="660033"/>
              </a:solidFill>
            </a:ln>
          </p:spPr>
          <p:txBody>
            <a:bodyPr wrap="square" lIns="0" tIns="0" rIns="0" bIns="0" rtlCol="0"/>
            <a:lstStyle/>
            <a:p>
              <a:endParaRPr/>
            </a:p>
          </p:txBody>
        </p:sp>
        <p:pic>
          <p:nvPicPr>
            <p:cNvPr id="66" name="object 66"/>
            <p:cNvPicPr/>
            <p:nvPr/>
          </p:nvPicPr>
          <p:blipFill>
            <a:blip r:embed="rId3" cstate="print"/>
            <a:stretch>
              <a:fillRect/>
            </a:stretch>
          </p:blipFill>
          <p:spPr>
            <a:xfrm>
              <a:off x="3424427" y="2967228"/>
              <a:ext cx="161544" cy="161544"/>
            </a:xfrm>
            <a:prstGeom prst="rect">
              <a:avLst/>
            </a:prstGeom>
          </p:spPr>
        </p:pic>
        <p:pic>
          <p:nvPicPr>
            <p:cNvPr id="67" name="object 67"/>
            <p:cNvPicPr/>
            <p:nvPr/>
          </p:nvPicPr>
          <p:blipFill>
            <a:blip r:embed="rId3" cstate="print"/>
            <a:stretch>
              <a:fillRect/>
            </a:stretch>
          </p:blipFill>
          <p:spPr>
            <a:xfrm>
              <a:off x="3424427" y="3500627"/>
              <a:ext cx="161544" cy="161544"/>
            </a:xfrm>
            <a:prstGeom prst="rect">
              <a:avLst/>
            </a:prstGeom>
          </p:spPr>
        </p:pic>
        <p:pic>
          <p:nvPicPr>
            <p:cNvPr id="68" name="object 68"/>
            <p:cNvPicPr/>
            <p:nvPr/>
          </p:nvPicPr>
          <p:blipFill>
            <a:blip r:embed="rId3" cstate="print"/>
            <a:stretch>
              <a:fillRect/>
            </a:stretch>
          </p:blipFill>
          <p:spPr>
            <a:xfrm>
              <a:off x="3424427" y="4034027"/>
              <a:ext cx="161544" cy="161544"/>
            </a:xfrm>
            <a:prstGeom prst="rect">
              <a:avLst/>
            </a:prstGeom>
          </p:spPr>
        </p:pic>
        <p:sp>
          <p:nvSpPr>
            <p:cNvPr id="69" name="object 69"/>
            <p:cNvSpPr/>
            <p:nvPr/>
          </p:nvSpPr>
          <p:spPr>
            <a:xfrm>
              <a:off x="1905000" y="32004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70" name="object 70"/>
            <p:cNvSpPr/>
            <p:nvPr/>
          </p:nvSpPr>
          <p:spPr>
            <a:xfrm>
              <a:off x="1905000" y="32004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71" name="object 71"/>
            <p:cNvSpPr/>
            <p:nvPr/>
          </p:nvSpPr>
          <p:spPr>
            <a:xfrm>
              <a:off x="1066800" y="3733800"/>
              <a:ext cx="304800" cy="381000"/>
            </a:xfrm>
            <a:custGeom>
              <a:avLst/>
              <a:gdLst/>
              <a:ahLst/>
              <a:cxnLst/>
              <a:rect l="l" t="t" r="r" b="b"/>
              <a:pathLst>
                <a:path w="304800" h="381000">
                  <a:moveTo>
                    <a:pt x="152400" y="0"/>
                  </a:moveTo>
                  <a:lnTo>
                    <a:pt x="111887" y="6808"/>
                  </a:lnTo>
                  <a:lnTo>
                    <a:pt x="75483" y="26020"/>
                  </a:lnTo>
                  <a:lnTo>
                    <a:pt x="44638" y="55816"/>
                  </a:lnTo>
                  <a:lnTo>
                    <a:pt x="20808" y="94375"/>
                  </a:lnTo>
                  <a:lnTo>
                    <a:pt x="5444" y="139876"/>
                  </a:lnTo>
                  <a:lnTo>
                    <a:pt x="0" y="190500"/>
                  </a:lnTo>
                  <a:lnTo>
                    <a:pt x="5444" y="241123"/>
                  </a:lnTo>
                  <a:lnTo>
                    <a:pt x="20808" y="286624"/>
                  </a:lnTo>
                  <a:lnTo>
                    <a:pt x="44638" y="325183"/>
                  </a:lnTo>
                  <a:lnTo>
                    <a:pt x="75483" y="354979"/>
                  </a:lnTo>
                  <a:lnTo>
                    <a:pt x="111887"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72" name="object 72"/>
            <p:cNvSpPr/>
            <p:nvPr/>
          </p:nvSpPr>
          <p:spPr>
            <a:xfrm>
              <a:off x="1066800" y="3733800"/>
              <a:ext cx="304800" cy="381000"/>
            </a:xfrm>
            <a:custGeom>
              <a:avLst/>
              <a:gdLst/>
              <a:ahLst/>
              <a:cxnLst/>
              <a:rect l="l" t="t" r="r" b="b"/>
              <a:pathLst>
                <a:path w="304800" h="381000">
                  <a:moveTo>
                    <a:pt x="0" y="190500"/>
                  </a:moveTo>
                  <a:lnTo>
                    <a:pt x="5444" y="139876"/>
                  </a:lnTo>
                  <a:lnTo>
                    <a:pt x="20808" y="94375"/>
                  </a:lnTo>
                  <a:lnTo>
                    <a:pt x="44638" y="55816"/>
                  </a:lnTo>
                  <a:lnTo>
                    <a:pt x="75483" y="26020"/>
                  </a:lnTo>
                  <a:lnTo>
                    <a:pt x="111887"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87" y="374191"/>
                  </a:lnTo>
                  <a:lnTo>
                    <a:pt x="75483" y="354979"/>
                  </a:lnTo>
                  <a:lnTo>
                    <a:pt x="44638" y="325183"/>
                  </a:lnTo>
                  <a:lnTo>
                    <a:pt x="20808" y="286624"/>
                  </a:lnTo>
                  <a:lnTo>
                    <a:pt x="5444" y="241123"/>
                  </a:lnTo>
                  <a:lnTo>
                    <a:pt x="0" y="190500"/>
                  </a:lnTo>
                  <a:close/>
                </a:path>
              </a:pathLst>
            </a:custGeom>
            <a:ln w="9144">
              <a:solidFill>
                <a:srgbClr val="660033"/>
              </a:solidFill>
            </a:ln>
          </p:spPr>
          <p:txBody>
            <a:bodyPr wrap="square" lIns="0" tIns="0" rIns="0" bIns="0" rtlCol="0"/>
            <a:lstStyle/>
            <a:p>
              <a:endParaRPr/>
            </a:p>
          </p:txBody>
        </p:sp>
        <p:sp>
          <p:nvSpPr>
            <p:cNvPr id="73" name="object 73"/>
            <p:cNvSpPr/>
            <p:nvPr/>
          </p:nvSpPr>
          <p:spPr>
            <a:xfrm>
              <a:off x="1066800" y="4267200"/>
              <a:ext cx="304800" cy="381000"/>
            </a:xfrm>
            <a:custGeom>
              <a:avLst/>
              <a:gdLst/>
              <a:ahLst/>
              <a:cxnLst/>
              <a:rect l="l" t="t" r="r" b="b"/>
              <a:pathLst>
                <a:path w="304800" h="381000">
                  <a:moveTo>
                    <a:pt x="152400" y="0"/>
                  </a:moveTo>
                  <a:lnTo>
                    <a:pt x="111887" y="6808"/>
                  </a:lnTo>
                  <a:lnTo>
                    <a:pt x="75483" y="26020"/>
                  </a:lnTo>
                  <a:lnTo>
                    <a:pt x="44638" y="55816"/>
                  </a:lnTo>
                  <a:lnTo>
                    <a:pt x="20808" y="94375"/>
                  </a:lnTo>
                  <a:lnTo>
                    <a:pt x="5444" y="139876"/>
                  </a:lnTo>
                  <a:lnTo>
                    <a:pt x="0" y="190500"/>
                  </a:lnTo>
                  <a:lnTo>
                    <a:pt x="5444" y="241123"/>
                  </a:lnTo>
                  <a:lnTo>
                    <a:pt x="20808" y="286624"/>
                  </a:lnTo>
                  <a:lnTo>
                    <a:pt x="44638" y="325183"/>
                  </a:lnTo>
                  <a:lnTo>
                    <a:pt x="75483" y="354979"/>
                  </a:lnTo>
                  <a:lnTo>
                    <a:pt x="111887"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74" name="object 74"/>
            <p:cNvSpPr/>
            <p:nvPr/>
          </p:nvSpPr>
          <p:spPr>
            <a:xfrm>
              <a:off x="1066800" y="4267200"/>
              <a:ext cx="304800" cy="381000"/>
            </a:xfrm>
            <a:custGeom>
              <a:avLst/>
              <a:gdLst/>
              <a:ahLst/>
              <a:cxnLst/>
              <a:rect l="l" t="t" r="r" b="b"/>
              <a:pathLst>
                <a:path w="304800" h="381000">
                  <a:moveTo>
                    <a:pt x="0" y="190500"/>
                  </a:moveTo>
                  <a:lnTo>
                    <a:pt x="5444" y="139876"/>
                  </a:lnTo>
                  <a:lnTo>
                    <a:pt x="20808" y="94375"/>
                  </a:lnTo>
                  <a:lnTo>
                    <a:pt x="44638" y="55816"/>
                  </a:lnTo>
                  <a:lnTo>
                    <a:pt x="75483" y="26020"/>
                  </a:lnTo>
                  <a:lnTo>
                    <a:pt x="111887"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87" y="374191"/>
                  </a:lnTo>
                  <a:lnTo>
                    <a:pt x="75483" y="354979"/>
                  </a:lnTo>
                  <a:lnTo>
                    <a:pt x="44638" y="325183"/>
                  </a:lnTo>
                  <a:lnTo>
                    <a:pt x="20808" y="286624"/>
                  </a:lnTo>
                  <a:lnTo>
                    <a:pt x="5444" y="241123"/>
                  </a:lnTo>
                  <a:lnTo>
                    <a:pt x="0" y="190500"/>
                  </a:lnTo>
                  <a:close/>
                </a:path>
              </a:pathLst>
            </a:custGeom>
            <a:ln w="9144">
              <a:solidFill>
                <a:srgbClr val="660033"/>
              </a:solidFill>
            </a:ln>
          </p:spPr>
          <p:txBody>
            <a:bodyPr wrap="square" lIns="0" tIns="0" rIns="0" bIns="0" rtlCol="0"/>
            <a:lstStyle/>
            <a:p>
              <a:endParaRPr/>
            </a:p>
          </p:txBody>
        </p:sp>
        <p:sp>
          <p:nvSpPr>
            <p:cNvPr id="75" name="object 75"/>
            <p:cNvSpPr/>
            <p:nvPr/>
          </p:nvSpPr>
          <p:spPr>
            <a:xfrm>
              <a:off x="2743200" y="31242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76" name="object 76"/>
            <p:cNvSpPr/>
            <p:nvPr/>
          </p:nvSpPr>
          <p:spPr>
            <a:xfrm>
              <a:off x="2743200" y="31242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77" name="object 77"/>
            <p:cNvSpPr/>
            <p:nvPr/>
          </p:nvSpPr>
          <p:spPr>
            <a:xfrm>
              <a:off x="1905000" y="37338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78" name="object 78"/>
            <p:cNvSpPr/>
            <p:nvPr/>
          </p:nvSpPr>
          <p:spPr>
            <a:xfrm>
              <a:off x="1905000" y="37338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79" name="object 79"/>
            <p:cNvSpPr/>
            <p:nvPr/>
          </p:nvSpPr>
          <p:spPr>
            <a:xfrm>
              <a:off x="2743200" y="37338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80" name="object 80"/>
            <p:cNvSpPr/>
            <p:nvPr/>
          </p:nvSpPr>
          <p:spPr>
            <a:xfrm>
              <a:off x="2743200" y="37338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81" name="object 81"/>
            <p:cNvSpPr/>
            <p:nvPr/>
          </p:nvSpPr>
          <p:spPr>
            <a:xfrm>
              <a:off x="2743200" y="42672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82" name="object 82"/>
            <p:cNvSpPr/>
            <p:nvPr/>
          </p:nvSpPr>
          <p:spPr>
            <a:xfrm>
              <a:off x="2743200" y="42672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sp>
        <p:nvSpPr>
          <p:cNvPr id="83" name="object 83"/>
          <p:cNvSpPr txBox="1"/>
          <p:nvPr/>
        </p:nvSpPr>
        <p:spPr>
          <a:xfrm>
            <a:off x="1139342" y="3133470"/>
            <a:ext cx="1838325" cy="1474470"/>
          </a:xfrm>
          <a:prstGeom prst="rect">
            <a:avLst/>
          </a:prstGeom>
        </p:spPr>
        <p:txBody>
          <a:bodyPr vert="horz" wrap="square" lIns="0" tIns="13335" rIns="0" bIns="0" rtlCol="0">
            <a:spAutoFit/>
          </a:bodyPr>
          <a:lstStyle/>
          <a:p>
            <a:pPr marL="38100">
              <a:lnSpc>
                <a:spcPct val="100000"/>
              </a:lnSpc>
              <a:spcBef>
                <a:spcPts val="105"/>
              </a:spcBef>
              <a:tabLst>
                <a:tab pos="876300" algn="l"/>
                <a:tab pos="1714500" algn="l"/>
              </a:tabLst>
            </a:pPr>
            <a:r>
              <a:rPr sz="2000" dirty="0">
                <a:latin typeface="Arial Black"/>
                <a:cs typeface="Arial Black"/>
              </a:rPr>
              <a:t>-	</a:t>
            </a:r>
            <a:r>
              <a:rPr sz="3000" baseline="-16666" dirty="0">
                <a:latin typeface="Arial Black"/>
                <a:cs typeface="Arial Black"/>
              </a:rPr>
              <a:t>-	</a:t>
            </a:r>
            <a:r>
              <a:rPr sz="2000" dirty="0">
                <a:latin typeface="Arial Black"/>
                <a:cs typeface="Arial Black"/>
              </a:rPr>
              <a:t>-</a:t>
            </a:r>
            <a:endParaRPr sz="2000">
              <a:latin typeface="Arial Black"/>
              <a:cs typeface="Arial Black"/>
            </a:endParaRPr>
          </a:p>
          <a:p>
            <a:pPr marL="38100">
              <a:lnSpc>
                <a:spcPct val="100000"/>
              </a:lnSpc>
              <a:spcBef>
                <a:spcPts val="2400"/>
              </a:spcBef>
              <a:tabLst>
                <a:tab pos="876300" algn="l"/>
                <a:tab pos="1714500" algn="l"/>
              </a:tabLst>
            </a:pPr>
            <a:r>
              <a:rPr sz="2000" dirty="0">
                <a:latin typeface="Arial Black"/>
                <a:cs typeface="Arial Black"/>
              </a:rPr>
              <a:t>-	-	-</a:t>
            </a:r>
            <a:endParaRPr sz="2000">
              <a:latin typeface="Arial Black"/>
              <a:cs typeface="Arial Black"/>
            </a:endParaRPr>
          </a:p>
          <a:p>
            <a:pPr marL="38100">
              <a:lnSpc>
                <a:spcPct val="100000"/>
              </a:lnSpc>
              <a:spcBef>
                <a:spcPts val="1800"/>
              </a:spcBef>
              <a:tabLst>
                <a:tab pos="1714500" algn="l"/>
              </a:tabLst>
            </a:pPr>
            <a:r>
              <a:rPr sz="2000" dirty="0">
                <a:latin typeface="Arial Black"/>
                <a:cs typeface="Arial Black"/>
              </a:rPr>
              <a:t>-	-</a:t>
            </a:r>
            <a:endParaRPr sz="2000">
              <a:latin typeface="Arial Black"/>
              <a:cs typeface="Arial Black"/>
            </a:endParaRPr>
          </a:p>
        </p:txBody>
      </p:sp>
      <p:grpSp>
        <p:nvGrpSpPr>
          <p:cNvPr id="84" name="object 84"/>
          <p:cNvGrpSpPr/>
          <p:nvPr/>
        </p:nvGrpSpPr>
        <p:grpSpPr>
          <a:xfrm>
            <a:off x="3652837" y="3119437"/>
            <a:ext cx="314325" cy="1457325"/>
            <a:chOff x="3652837" y="3119437"/>
            <a:chExt cx="314325" cy="1457325"/>
          </a:xfrm>
        </p:grpSpPr>
        <p:sp>
          <p:nvSpPr>
            <p:cNvPr id="85" name="object 85"/>
            <p:cNvSpPr/>
            <p:nvPr/>
          </p:nvSpPr>
          <p:spPr>
            <a:xfrm>
              <a:off x="3657600" y="31242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86" name="object 86"/>
            <p:cNvSpPr/>
            <p:nvPr/>
          </p:nvSpPr>
          <p:spPr>
            <a:xfrm>
              <a:off x="3657600" y="31242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87" name="object 87"/>
            <p:cNvSpPr/>
            <p:nvPr/>
          </p:nvSpPr>
          <p:spPr>
            <a:xfrm>
              <a:off x="3657600" y="36576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88" name="object 88"/>
            <p:cNvSpPr/>
            <p:nvPr/>
          </p:nvSpPr>
          <p:spPr>
            <a:xfrm>
              <a:off x="3657600" y="36576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sp>
          <p:nvSpPr>
            <p:cNvPr id="89" name="object 89"/>
            <p:cNvSpPr/>
            <p:nvPr/>
          </p:nvSpPr>
          <p:spPr>
            <a:xfrm>
              <a:off x="3657600" y="41910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90" name="object 90"/>
            <p:cNvSpPr/>
            <p:nvPr/>
          </p:nvSpPr>
          <p:spPr>
            <a:xfrm>
              <a:off x="3657600" y="41910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sp>
        <p:nvSpPr>
          <p:cNvPr id="91" name="object 91"/>
          <p:cNvSpPr txBox="1"/>
          <p:nvPr/>
        </p:nvSpPr>
        <p:spPr>
          <a:xfrm>
            <a:off x="3756152" y="3133470"/>
            <a:ext cx="110489" cy="1398270"/>
          </a:xfrm>
          <a:prstGeom prst="rect">
            <a:avLst/>
          </a:prstGeom>
        </p:spPr>
        <p:txBody>
          <a:bodyPr vert="horz" wrap="square" lIns="0" tIns="13335" rIns="0" bIns="0" rtlCol="0">
            <a:spAutoFit/>
          </a:bodyPr>
          <a:lstStyle/>
          <a:p>
            <a:pPr marL="12700">
              <a:lnSpc>
                <a:spcPct val="100000"/>
              </a:lnSpc>
              <a:spcBef>
                <a:spcPts val="105"/>
              </a:spcBef>
            </a:pPr>
            <a:r>
              <a:rPr sz="2000" dirty="0">
                <a:latin typeface="Arial Black"/>
                <a:cs typeface="Arial Black"/>
              </a:rPr>
              <a:t>-</a:t>
            </a:r>
            <a:endParaRPr sz="2000">
              <a:latin typeface="Arial Black"/>
              <a:cs typeface="Arial Black"/>
            </a:endParaRPr>
          </a:p>
          <a:p>
            <a:pPr marL="12700">
              <a:lnSpc>
                <a:spcPct val="100000"/>
              </a:lnSpc>
              <a:spcBef>
                <a:spcPts val="1800"/>
              </a:spcBef>
            </a:pPr>
            <a:r>
              <a:rPr sz="2000" dirty="0">
                <a:latin typeface="Arial Black"/>
                <a:cs typeface="Arial Black"/>
              </a:rPr>
              <a:t>-</a:t>
            </a:r>
            <a:endParaRPr sz="2000">
              <a:latin typeface="Arial Black"/>
              <a:cs typeface="Arial Black"/>
            </a:endParaRPr>
          </a:p>
          <a:p>
            <a:pPr marL="12700">
              <a:lnSpc>
                <a:spcPct val="100000"/>
              </a:lnSpc>
              <a:spcBef>
                <a:spcPts val="1800"/>
              </a:spcBef>
            </a:pPr>
            <a:r>
              <a:rPr sz="2000" dirty="0">
                <a:latin typeface="Arial Black"/>
                <a:cs typeface="Arial Black"/>
              </a:rPr>
              <a:t>-</a:t>
            </a:r>
            <a:endParaRPr sz="2000">
              <a:latin typeface="Arial Black"/>
              <a:cs typeface="Arial Black"/>
            </a:endParaRPr>
          </a:p>
        </p:txBody>
      </p:sp>
      <p:grpSp>
        <p:nvGrpSpPr>
          <p:cNvPr id="92" name="object 92"/>
          <p:cNvGrpSpPr/>
          <p:nvPr/>
        </p:nvGrpSpPr>
        <p:grpSpPr>
          <a:xfrm>
            <a:off x="1362075" y="2508885"/>
            <a:ext cx="2144395" cy="2680970"/>
            <a:chOff x="1362075" y="2508885"/>
            <a:chExt cx="2144395" cy="2680970"/>
          </a:xfrm>
        </p:grpSpPr>
        <p:pic>
          <p:nvPicPr>
            <p:cNvPr id="93" name="object 93"/>
            <p:cNvPicPr/>
            <p:nvPr/>
          </p:nvPicPr>
          <p:blipFill>
            <a:blip r:embed="rId2" cstate="print"/>
            <a:stretch>
              <a:fillRect/>
            </a:stretch>
          </p:blipFill>
          <p:spPr>
            <a:xfrm>
              <a:off x="1976627" y="4338827"/>
              <a:ext cx="85344" cy="85344"/>
            </a:xfrm>
            <a:prstGeom prst="rect">
              <a:avLst/>
            </a:prstGeom>
          </p:spPr>
        </p:pic>
        <p:sp>
          <p:nvSpPr>
            <p:cNvPr id="94" name="object 94"/>
            <p:cNvSpPr/>
            <p:nvPr/>
          </p:nvSpPr>
          <p:spPr>
            <a:xfrm>
              <a:off x="1362075" y="2508884"/>
              <a:ext cx="2144395" cy="2680970"/>
            </a:xfrm>
            <a:custGeom>
              <a:avLst/>
              <a:gdLst/>
              <a:ahLst/>
              <a:cxnLst/>
              <a:rect l="l" t="t" r="r" b="b"/>
              <a:pathLst>
                <a:path w="2144395" h="2680970">
                  <a:moveTo>
                    <a:pt x="619887" y="1911477"/>
                  </a:moveTo>
                  <a:lnTo>
                    <a:pt x="527812" y="1942211"/>
                  </a:lnTo>
                  <a:lnTo>
                    <a:pt x="548195" y="1962594"/>
                  </a:lnTo>
                  <a:lnTo>
                    <a:pt x="0" y="2510790"/>
                  </a:lnTo>
                  <a:lnTo>
                    <a:pt x="20574" y="2531364"/>
                  </a:lnTo>
                  <a:lnTo>
                    <a:pt x="568769" y="1983168"/>
                  </a:lnTo>
                  <a:lnTo>
                    <a:pt x="589153" y="2003552"/>
                  </a:lnTo>
                  <a:lnTo>
                    <a:pt x="606234" y="1952371"/>
                  </a:lnTo>
                  <a:lnTo>
                    <a:pt x="619887" y="1911477"/>
                  </a:lnTo>
                  <a:close/>
                </a:path>
                <a:path w="2144395" h="2680970">
                  <a:moveTo>
                    <a:pt x="1928228" y="12954"/>
                  </a:moveTo>
                  <a:lnTo>
                    <a:pt x="1902333" y="0"/>
                  </a:lnTo>
                  <a:lnTo>
                    <a:pt x="1636395" y="531876"/>
                  </a:lnTo>
                  <a:lnTo>
                    <a:pt x="1610487" y="518922"/>
                  </a:lnTo>
                  <a:lnTo>
                    <a:pt x="1610487" y="616077"/>
                  </a:lnTo>
                  <a:lnTo>
                    <a:pt x="1688211" y="557784"/>
                  </a:lnTo>
                  <a:lnTo>
                    <a:pt x="1662303" y="544842"/>
                  </a:lnTo>
                  <a:lnTo>
                    <a:pt x="1928228" y="12954"/>
                  </a:lnTo>
                  <a:close/>
                </a:path>
                <a:path w="2144395" h="2680970">
                  <a:moveTo>
                    <a:pt x="2143887" y="1759077"/>
                  </a:moveTo>
                  <a:lnTo>
                    <a:pt x="2062607" y="1812290"/>
                  </a:lnTo>
                  <a:lnTo>
                    <a:pt x="2087562" y="1826831"/>
                  </a:lnTo>
                  <a:lnTo>
                    <a:pt x="1598041" y="2666238"/>
                  </a:lnTo>
                  <a:lnTo>
                    <a:pt x="1622933" y="2680716"/>
                  </a:lnTo>
                  <a:lnTo>
                    <a:pt x="2112607" y="1841398"/>
                  </a:lnTo>
                  <a:lnTo>
                    <a:pt x="2137664" y="1855978"/>
                  </a:lnTo>
                  <a:lnTo>
                    <a:pt x="2140331" y="1814322"/>
                  </a:lnTo>
                  <a:lnTo>
                    <a:pt x="2143887" y="1759077"/>
                  </a:lnTo>
                  <a:close/>
                </a:path>
              </a:pathLst>
            </a:custGeom>
            <a:solidFill>
              <a:srgbClr val="FF3300"/>
            </a:solidFill>
          </p:spPr>
          <p:txBody>
            <a:bodyPr wrap="square" lIns="0" tIns="0" rIns="0" bIns="0" rtlCol="0"/>
            <a:lstStyle/>
            <a:p>
              <a:endParaRPr/>
            </a:p>
          </p:txBody>
        </p:sp>
      </p:grpSp>
      <p:sp>
        <p:nvSpPr>
          <p:cNvPr id="95" name="object 95"/>
          <p:cNvSpPr txBox="1"/>
          <p:nvPr/>
        </p:nvSpPr>
        <p:spPr>
          <a:xfrm>
            <a:off x="685800" y="2057400"/>
            <a:ext cx="762000" cy="609600"/>
          </a:xfrm>
          <a:prstGeom prst="rect">
            <a:avLst/>
          </a:prstGeom>
          <a:solidFill>
            <a:srgbClr val="4F81BC"/>
          </a:solidFill>
          <a:ln w="9143">
            <a:solidFill>
              <a:srgbClr val="000000"/>
            </a:solidFill>
          </a:ln>
        </p:spPr>
        <p:txBody>
          <a:bodyPr vert="horz" wrap="square" lIns="0" tIns="136525" rIns="0" bIns="0" rtlCol="0">
            <a:spAutoFit/>
          </a:bodyPr>
          <a:lstStyle/>
          <a:p>
            <a:pPr algn="ctr">
              <a:lnSpc>
                <a:spcPct val="100000"/>
              </a:lnSpc>
              <a:spcBef>
                <a:spcPts val="1075"/>
              </a:spcBef>
            </a:pPr>
            <a:r>
              <a:rPr sz="2000" dirty="0">
                <a:latin typeface="Calibri"/>
                <a:cs typeface="Calibri"/>
              </a:rPr>
              <a:t>P</a:t>
            </a:r>
            <a:endParaRPr sz="2000">
              <a:latin typeface="Calibri"/>
              <a:cs typeface="Calibri"/>
            </a:endParaRPr>
          </a:p>
        </p:txBody>
      </p:sp>
      <p:sp>
        <p:nvSpPr>
          <p:cNvPr id="96" name="object 96"/>
          <p:cNvSpPr txBox="1"/>
          <p:nvPr/>
        </p:nvSpPr>
        <p:spPr>
          <a:xfrm>
            <a:off x="2286000" y="2057400"/>
            <a:ext cx="1981200" cy="381000"/>
          </a:xfrm>
          <a:prstGeom prst="rect">
            <a:avLst/>
          </a:prstGeom>
          <a:solidFill>
            <a:srgbClr val="CCFFFF"/>
          </a:solidFill>
          <a:ln w="9144">
            <a:solidFill>
              <a:srgbClr val="000000"/>
            </a:solidFill>
          </a:ln>
        </p:spPr>
        <p:txBody>
          <a:bodyPr vert="horz" wrap="square" lIns="0" tIns="22225" rIns="0" bIns="0" rtlCol="0">
            <a:spAutoFit/>
          </a:bodyPr>
          <a:lstStyle/>
          <a:p>
            <a:pPr marL="334010">
              <a:lnSpc>
                <a:spcPct val="100000"/>
              </a:lnSpc>
              <a:spcBef>
                <a:spcPts val="175"/>
              </a:spcBef>
            </a:pPr>
            <a:r>
              <a:rPr sz="2000" spc="-5" dirty="0">
                <a:latin typeface="Calibri"/>
                <a:cs typeface="Calibri"/>
              </a:rPr>
              <a:t>Acceptor</a:t>
            </a:r>
            <a:r>
              <a:rPr sz="2000" spc="-40" dirty="0">
                <a:latin typeface="Calibri"/>
                <a:cs typeface="Calibri"/>
              </a:rPr>
              <a:t> </a:t>
            </a:r>
            <a:r>
              <a:rPr sz="2000" dirty="0">
                <a:latin typeface="Calibri"/>
                <a:cs typeface="Calibri"/>
              </a:rPr>
              <a:t>ion</a:t>
            </a:r>
            <a:endParaRPr sz="2000">
              <a:latin typeface="Calibri"/>
              <a:cs typeface="Calibri"/>
            </a:endParaRPr>
          </a:p>
        </p:txBody>
      </p:sp>
      <p:sp>
        <p:nvSpPr>
          <p:cNvPr id="97" name="object 97"/>
          <p:cNvSpPr txBox="1"/>
          <p:nvPr/>
        </p:nvSpPr>
        <p:spPr>
          <a:xfrm>
            <a:off x="4876800" y="2057400"/>
            <a:ext cx="1981200" cy="381000"/>
          </a:xfrm>
          <a:prstGeom prst="rect">
            <a:avLst/>
          </a:prstGeom>
          <a:solidFill>
            <a:srgbClr val="CCFFFF"/>
          </a:solidFill>
          <a:ln w="9144">
            <a:solidFill>
              <a:srgbClr val="000000"/>
            </a:solidFill>
          </a:ln>
        </p:spPr>
        <p:txBody>
          <a:bodyPr vert="horz" wrap="square" lIns="0" tIns="22225" rIns="0" bIns="0" rtlCol="0">
            <a:spAutoFit/>
          </a:bodyPr>
          <a:lstStyle/>
          <a:p>
            <a:pPr marL="476884">
              <a:lnSpc>
                <a:spcPct val="100000"/>
              </a:lnSpc>
              <a:spcBef>
                <a:spcPts val="175"/>
              </a:spcBef>
            </a:pPr>
            <a:r>
              <a:rPr sz="2000" dirty="0">
                <a:latin typeface="Calibri"/>
                <a:cs typeface="Calibri"/>
              </a:rPr>
              <a:t>Donor</a:t>
            </a:r>
            <a:r>
              <a:rPr sz="2000" spc="-80" dirty="0">
                <a:latin typeface="Calibri"/>
                <a:cs typeface="Calibri"/>
              </a:rPr>
              <a:t> </a:t>
            </a:r>
            <a:r>
              <a:rPr sz="2000" dirty="0">
                <a:latin typeface="Calibri"/>
                <a:cs typeface="Calibri"/>
              </a:rPr>
              <a:t>ion</a:t>
            </a:r>
            <a:endParaRPr sz="2000">
              <a:latin typeface="Calibri"/>
              <a:cs typeface="Calibri"/>
            </a:endParaRPr>
          </a:p>
        </p:txBody>
      </p:sp>
      <p:sp>
        <p:nvSpPr>
          <p:cNvPr id="98" name="object 98"/>
          <p:cNvSpPr txBox="1"/>
          <p:nvPr/>
        </p:nvSpPr>
        <p:spPr>
          <a:xfrm>
            <a:off x="533400" y="5105400"/>
            <a:ext cx="1905000" cy="381000"/>
          </a:xfrm>
          <a:prstGeom prst="rect">
            <a:avLst/>
          </a:prstGeom>
          <a:solidFill>
            <a:srgbClr val="CCFFFF"/>
          </a:solidFill>
          <a:ln w="9144">
            <a:solidFill>
              <a:srgbClr val="000000"/>
            </a:solidFill>
          </a:ln>
        </p:spPr>
        <p:txBody>
          <a:bodyPr vert="horz" wrap="square" lIns="0" tIns="22860" rIns="0" bIns="0" rtlCol="0">
            <a:spAutoFit/>
          </a:bodyPr>
          <a:lstStyle/>
          <a:p>
            <a:pPr marL="50800">
              <a:lnSpc>
                <a:spcPct val="100000"/>
              </a:lnSpc>
              <a:spcBef>
                <a:spcPts val="180"/>
              </a:spcBef>
            </a:pPr>
            <a:r>
              <a:rPr sz="2000" dirty="0">
                <a:latin typeface="Calibri"/>
                <a:cs typeface="Calibri"/>
              </a:rPr>
              <a:t>Minority</a:t>
            </a:r>
            <a:r>
              <a:rPr sz="2000" spc="-55" dirty="0">
                <a:latin typeface="Calibri"/>
                <a:cs typeface="Calibri"/>
              </a:rPr>
              <a:t> </a:t>
            </a:r>
            <a:r>
              <a:rPr sz="2000" spc="-5" dirty="0">
                <a:latin typeface="Calibri"/>
                <a:cs typeface="Calibri"/>
              </a:rPr>
              <a:t>electron</a:t>
            </a:r>
            <a:endParaRPr sz="2000">
              <a:latin typeface="Calibri"/>
              <a:cs typeface="Calibri"/>
            </a:endParaRPr>
          </a:p>
        </p:txBody>
      </p:sp>
      <p:sp>
        <p:nvSpPr>
          <p:cNvPr id="99" name="object 99"/>
          <p:cNvSpPr/>
          <p:nvPr/>
        </p:nvSpPr>
        <p:spPr>
          <a:xfrm>
            <a:off x="5258561" y="2431160"/>
            <a:ext cx="469265" cy="694055"/>
          </a:xfrm>
          <a:custGeom>
            <a:avLst/>
            <a:gdLst/>
            <a:ahLst/>
            <a:cxnLst/>
            <a:rect l="l" t="t" r="r" b="b"/>
            <a:pathLst>
              <a:path w="469264" h="694055">
                <a:moveTo>
                  <a:pt x="12064" y="597408"/>
                </a:moveTo>
                <a:lnTo>
                  <a:pt x="0" y="693801"/>
                </a:lnTo>
                <a:lnTo>
                  <a:pt x="84327" y="645667"/>
                </a:lnTo>
                <a:lnTo>
                  <a:pt x="78242" y="641603"/>
                </a:lnTo>
                <a:lnTo>
                  <a:pt x="52197" y="641603"/>
                </a:lnTo>
                <a:lnTo>
                  <a:pt x="28066" y="625475"/>
                </a:lnTo>
                <a:lnTo>
                  <a:pt x="36085" y="613449"/>
                </a:lnTo>
                <a:lnTo>
                  <a:pt x="12064" y="597408"/>
                </a:lnTo>
                <a:close/>
              </a:path>
              <a:path w="469264" h="694055">
                <a:moveTo>
                  <a:pt x="36085" y="613449"/>
                </a:moveTo>
                <a:lnTo>
                  <a:pt x="28066" y="625475"/>
                </a:lnTo>
                <a:lnTo>
                  <a:pt x="52197" y="641603"/>
                </a:lnTo>
                <a:lnTo>
                  <a:pt x="60220" y="629568"/>
                </a:lnTo>
                <a:lnTo>
                  <a:pt x="36085" y="613449"/>
                </a:lnTo>
                <a:close/>
              </a:path>
              <a:path w="469264" h="694055">
                <a:moveTo>
                  <a:pt x="60220" y="629568"/>
                </a:moveTo>
                <a:lnTo>
                  <a:pt x="52197" y="641603"/>
                </a:lnTo>
                <a:lnTo>
                  <a:pt x="78242" y="641603"/>
                </a:lnTo>
                <a:lnTo>
                  <a:pt x="60220" y="629568"/>
                </a:lnTo>
                <a:close/>
              </a:path>
              <a:path w="469264" h="694055">
                <a:moveTo>
                  <a:pt x="445135" y="0"/>
                </a:moveTo>
                <a:lnTo>
                  <a:pt x="36085" y="613449"/>
                </a:lnTo>
                <a:lnTo>
                  <a:pt x="60220" y="629568"/>
                </a:lnTo>
                <a:lnTo>
                  <a:pt x="469264" y="16001"/>
                </a:lnTo>
                <a:lnTo>
                  <a:pt x="445135" y="0"/>
                </a:lnTo>
                <a:close/>
              </a:path>
            </a:pathLst>
          </a:custGeom>
          <a:solidFill>
            <a:srgbClr val="FF3300"/>
          </a:solidFill>
        </p:spPr>
        <p:txBody>
          <a:bodyPr wrap="square" lIns="0" tIns="0" rIns="0" bIns="0" rtlCol="0"/>
          <a:lstStyle/>
          <a:p>
            <a:endParaRPr/>
          </a:p>
        </p:txBody>
      </p:sp>
      <p:sp>
        <p:nvSpPr>
          <p:cNvPr id="100" name="object 100"/>
          <p:cNvSpPr txBox="1"/>
          <p:nvPr/>
        </p:nvSpPr>
        <p:spPr>
          <a:xfrm>
            <a:off x="7086600" y="5029200"/>
            <a:ext cx="1524000" cy="457200"/>
          </a:xfrm>
          <a:prstGeom prst="rect">
            <a:avLst/>
          </a:prstGeom>
          <a:solidFill>
            <a:srgbClr val="CCFFFF"/>
          </a:solidFill>
          <a:ln w="9144">
            <a:solidFill>
              <a:srgbClr val="000000"/>
            </a:solidFill>
          </a:ln>
        </p:spPr>
        <p:txBody>
          <a:bodyPr vert="horz" wrap="square" lIns="0" tIns="60960" rIns="0" bIns="0" rtlCol="0">
            <a:spAutoFit/>
          </a:bodyPr>
          <a:lstStyle/>
          <a:p>
            <a:pPr marL="62230">
              <a:lnSpc>
                <a:spcPct val="100000"/>
              </a:lnSpc>
              <a:spcBef>
                <a:spcPts val="480"/>
              </a:spcBef>
            </a:pPr>
            <a:r>
              <a:rPr sz="2000" dirty="0">
                <a:latin typeface="Calibri"/>
                <a:cs typeface="Calibri"/>
              </a:rPr>
              <a:t>Minority</a:t>
            </a:r>
            <a:r>
              <a:rPr sz="2000" spc="-50" dirty="0">
                <a:latin typeface="Calibri"/>
                <a:cs typeface="Calibri"/>
              </a:rPr>
              <a:t> </a:t>
            </a:r>
            <a:r>
              <a:rPr sz="2000" spc="-5" dirty="0">
                <a:latin typeface="Calibri"/>
                <a:cs typeface="Calibri"/>
              </a:rPr>
              <a:t>hole</a:t>
            </a:r>
            <a:endParaRPr sz="2000">
              <a:latin typeface="Calibri"/>
              <a:cs typeface="Calibri"/>
            </a:endParaRPr>
          </a:p>
        </p:txBody>
      </p:sp>
      <p:sp>
        <p:nvSpPr>
          <p:cNvPr id="101" name="object 101"/>
          <p:cNvSpPr/>
          <p:nvPr/>
        </p:nvSpPr>
        <p:spPr>
          <a:xfrm>
            <a:off x="5169154" y="4191761"/>
            <a:ext cx="2388235" cy="996950"/>
          </a:xfrm>
          <a:custGeom>
            <a:avLst/>
            <a:gdLst/>
            <a:ahLst/>
            <a:cxnLst/>
            <a:rect l="l" t="t" r="r" b="b"/>
            <a:pathLst>
              <a:path w="2388234" h="996950">
                <a:moveTo>
                  <a:pt x="473456" y="97028"/>
                </a:moveTo>
                <a:lnTo>
                  <a:pt x="472274" y="59690"/>
                </a:lnTo>
                <a:lnTo>
                  <a:pt x="470408" y="0"/>
                </a:lnTo>
                <a:lnTo>
                  <a:pt x="394589" y="60706"/>
                </a:lnTo>
                <a:lnTo>
                  <a:pt x="420903" y="72834"/>
                </a:lnTo>
                <a:lnTo>
                  <a:pt x="0" y="984504"/>
                </a:lnTo>
                <a:lnTo>
                  <a:pt x="26416" y="996696"/>
                </a:lnTo>
                <a:lnTo>
                  <a:pt x="447179" y="84937"/>
                </a:lnTo>
                <a:lnTo>
                  <a:pt x="473456" y="97028"/>
                </a:lnTo>
                <a:close/>
              </a:path>
              <a:path w="2388234" h="996950">
                <a:moveTo>
                  <a:pt x="2387727" y="830580"/>
                </a:moveTo>
                <a:lnTo>
                  <a:pt x="2052739" y="294601"/>
                </a:lnTo>
                <a:lnTo>
                  <a:pt x="2072436" y="282321"/>
                </a:lnTo>
                <a:lnTo>
                  <a:pt x="2077339" y="279273"/>
                </a:lnTo>
                <a:lnTo>
                  <a:pt x="1994408" y="228600"/>
                </a:lnTo>
                <a:lnTo>
                  <a:pt x="2003552" y="325247"/>
                </a:lnTo>
                <a:lnTo>
                  <a:pt x="2028101" y="309956"/>
                </a:lnTo>
                <a:lnTo>
                  <a:pt x="2363089" y="845820"/>
                </a:lnTo>
                <a:lnTo>
                  <a:pt x="2387727" y="830580"/>
                </a:lnTo>
                <a:close/>
              </a:path>
            </a:pathLst>
          </a:custGeom>
          <a:solidFill>
            <a:srgbClr val="FF3300"/>
          </a:solidFill>
        </p:spPr>
        <p:txBody>
          <a:bodyPr wrap="square" lIns="0" tIns="0" rIns="0" bIns="0" rtlCol="0"/>
          <a:lstStyle/>
          <a:p>
            <a:endParaRPr/>
          </a:p>
        </p:txBody>
      </p:sp>
      <p:sp>
        <p:nvSpPr>
          <p:cNvPr id="102" name="object 102"/>
          <p:cNvSpPr txBox="1"/>
          <p:nvPr/>
        </p:nvSpPr>
        <p:spPr>
          <a:xfrm>
            <a:off x="2667000" y="5105400"/>
            <a:ext cx="1600200" cy="381000"/>
          </a:xfrm>
          <a:prstGeom prst="rect">
            <a:avLst/>
          </a:prstGeom>
          <a:solidFill>
            <a:srgbClr val="CCFFFF"/>
          </a:solidFill>
          <a:ln w="9144">
            <a:solidFill>
              <a:srgbClr val="000000"/>
            </a:solidFill>
          </a:ln>
        </p:spPr>
        <p:txBody>
          <a:bodyPr vert="horz" wrap="square" lIns="0" tIns="22860" rIns="0" bIns="0" rtlCol="0">
            <a:spAutoFit/>
          </a:bodyPr>
          <a:lstStyle/>
          <a:p>
            <a:pPr marL="55244">
              <a:lnSpc>
                <a:spcPct val="100000"/>
              </a:lnSpc>
              <a:spcBef>
                <a:spcPts val="180"/>
              </a:spcBef>
            </a:pPr>
            <a:r>
              <a:rPr sz="2000" dirty="0">
                <a:latin typeface="Calibri"/>
                <a:cs typeface="Calibri"/>
              </a:rPr>
              <a:t>Majority</a:t>
            </a:r>
            <a:r>
              <a:rPr sz="2000" spc="-45" dirty="0">
                <a:latin typeface="Calibri"/>
                <a:cs typeface="Calibri"/>
              </a:rPr>
              <a:t> </a:t>
            </a:r>
            <a:r>
              <a:rPr sz="2000" spc="-5" dirty="0">
                <a:latin typeface="Calibri"/>
                <a:cs typeface="Calibri"/>
              </a:rPr>
              <a:t>holes</a:t>
            </a:r>
            <a:endParaRPr sz="2000">
              <a:latin typeface="Calibri"/>
              <a:cs typeface="Calibri"/>
            </a:endParaRPr>
          </a:p>
        </p:txBody>
      </p:sp>
      <p:sp>
        <p:nvSpPr>
          <p:cNvPr id="103" name="object 103"/>
          <p:cNvSpPr txBox="1"/>
          <p:nvPr/>
        </p:nvSpPr>
        <p:spPr>
          <a:xfrm>
            <a:off x="4648200" y="5105400"/>
            <a:ext cx="1981200" cy="381000"/>
          </a:xfrm>
          <a:prstGeom prst="rect">
            <a:avLst/>
          </a:prstGeom>
          <a:solidFill>
            <a:srgbClr val="CCFFFF"/>
          </a:solidFill>
          <a:ln w="9144">
            <a:solidFill>
              <a:srgbClr val="000000"/>
            </a:solidFill>
          </a:ln>
        </p:spPr>
        <p:txBody>
          <a:bodyPr vert="horz" wrap="square" lIns="0" tIns="22860" rIns="0" bIns="0" rtlCol="0">
            <a:spAutoFit/>
          </a:bodyPr>
          <a:lstStyle/>
          <a:p>
            <a:pPr marL="43815">
              <a:lnSpc>
                <a:spcPct val="100000"/>
              </a:lnSpc>
              <a:spcBef>
                <a:spcPts val="180"/>
              </a:spcBef>
            </a:pPr>
            <a:r>
              <a:rPr sz="2000" dirty="0">
                <a:latin typeface="Calibri"/>
                <a:cs typeface="Calibri"/>
              </a:rPr>
              <a:t>Majority</a:t>
            </a:r>
            <a:r>
              <a:rPr sz="2000" spc="-55" dirty="0">
                <a:latin typeface="Calibri"/>
                <a:cs typeface="Calibri"/>
              </a:rPr>
              <a:t> </a:t>
            </a:r>
            <a:r>
              <a:rPr sz="2000" spc="-5" dirty="0">
                <a:latin typeface="Calibri"/>
                <a:cs typeface="Calibri"/>
              </a:rPr>
              <a:t>electrons</a:t>
            </a:r>
            <a:endParaRPr sz="2000">
              <a:latin typeface="Calibri"/>
              <a:cs typeface="Calibri"/>
            </a:endParaRPr>
          </a:p>
        </p:txBody>
      </p:sp>
      <p:sp>
        <p:nvSpPr>
          <p:cNvPr id="104" name="object 104"/>
          <p:cNvSpPr txBox="1"/>
          <p:nvPr/>
        </p:nvSpPr>
        <p:spPr>
          <a:xfrm>
            <a:off x="4196334" y="5691327"/>
            <a:ext cx="6769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Fig</a:t>
            </a:r>
            <a:r>
              <a:rPr sz="2400" spc="-100" dirty="0">
                <a:latin typeface="Calibri"/>
                <a:cs typeface="Calibri"/>
              </a:rPr>
              <a:t> </a:t>
            </a:r>
            <a:r>
              <a:rPr sz="2400" dirty="0">
                <a:latin typeface="Calibri"/>
                <a:cs typeface="Calibri"/>
              </a:rPr>
              <a:t>1.</a:t>
            </a:r>
            <a:endParaRPr sz="24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723645"/>
            <a:ext cx="8031826" cy="505908"/>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70C0"/>
                </a:solidFill>
                <a:latin typeface="Times New Roman" pitchFamily="18" charset="0"/>
                <a:cs typeface="Times New Roman" pitchFamily="18" charset="0"/>
              </a:rPr>
              <a:t>Formation</a:t>
            </a:r>
            <a:r>
              <a:rPr sz="3200" b="1" spc="10" dirty="0">
                <a:solidFill>
                  <a:srgbClr val="0070C0"/>
                </a:solidFill>
                <a:latin typeface="Times New Roman" pitchFamily="18" charset="0"/>
                <a:cs typeface="Times New Roman" pitchFamily="18" charset="0"/>
              </a:rPr>
              <a:t> </a:t>
            </a:r>
            <a:r>
              <a:rPr sz="3200" b="1" spc="-5" dirty="0">
                <a:solidFill>
                  <a:srgbClr val="0070C0"/>
                </a:solidFill>
                <a:latin typeface="Times New Roman" pitchFamily="18" charset="0"/>
                <a:cs typeface="Times New Roman" pitchFamily="18" charset="0"/>
              </a:rPr>
              <a:t>of </a:t>
            </a:r>
            <a:r>
              <a:rPr sz="3200" b="1" dirty="0">
                <a:solidFill>
                  <a:srgbClr val="0070C0"/>
                </a:solidFill>
                <a:latin typeface="Times New Roman" pitchFamily="18" charset="0"/>
                <a:cs typeface="Times New Roman" pitchFamily="18" charset="0"/>
              </a:rPr>
              <a:t>PN</a:t>
            </a:r>
            <a:r>
              <a:rPr sz="3200" b="1" spc="-20" dirty="0">
                <a:solidFill>
                  <a:srgbClr val="0070C0"/>
                </a:solidFill>
                <a:latin typeface="Times New Roman" pitchFamily="18" charset="0"/>
                <a:cs typeface="Times New Roman" pitchFamily="18" charset="0"/>
              </a:rPr>
              <a:t> </a:t>
            </a:r>
            <a:r>
              <a:rPr sz="3200" b="1" spc="-5" dirty="0">
                <a:solidFill>
                  <a:srgbClr val="0070C0"/>
                </a:solidFill>
                <a:latin typeface="Times New Roman" pitchFamily="18" charset="0"/>
                <a:cs typeface="Times New Roman" pitchFamily="18" charset="0"/>
              </a:rPr>
              <a:t>diode</a:t>
            </a:r>
            <a:r>
              <a:rPr sz="3200" b="1" spc="30" dirty="0">
                <a:solidFill>
                  <a:srgbClr val="0070C0"/>
                </a:solidFill>
                <a:latin typeface="Times New Roman" pitchFamily="18" charset="0"/>
                <a:cs typeface="Times New Roman" pitchFamily="18" charset="0"/>
              </a:rPr>
              <a:t> </a:t>
            </a:r>
            <a:r>
              <a:rPr sz="2800" b="1" spc="-10" dirty="0">
                <a:solidFill>
                  <a:srgbClr val="0070C0"/>
                </a:solidFill>
                <a:latin typeface="Times New Roman" pitchFamily="18" charset="0"/>
                <a:cs typeface="Times New Roman" pitchFamily="18" charset="0"/>
              </a:rPr>
              <a:t>(under</a:t>
            </a:r>
            <a:r>
              <a:rPr sz="2800" b="1" spc="20" dirty="0">
                <a:solidFill>
                  <a:srgbClr val="0070C0"/>
                </a:solidFill>
                <a:latin typeface="Times New Roman" pitchFamily="18" charset="0"/>
                <a:cs typeface="Times New Roman" pitchFamily="18" charset="0"/>
              </a:rPr>
              <a:t> </a:t>
            </a:r>
            <a:r>
              <a:rPr sz="2800" b="1" spc="-5" dirty="0">
                <a:solidFill>
                  <a:srgbClr val="0070C0"/>
                </a:solidFill>
                <a:latin typeface="Times New Roman" pitchFamily="18" charset="0"/>
                <a:cs typeface="Times New Roman" pitchFamily="18" charset="0"/>
              </a:rPr>
              <a:t>no</a:t>
            </a:r>
            <a:r>
              <a:rPr sz="2800" b="1" dirty="0">
                <a:solidFill>
                  <a:srgbClr val="0070C0"/>
                </a:solidFill>
                <a:latin typeface="Times New Roman" pitchFamily="18" charset="0"/>
                <a:cs typeface="Times New Roman" pitchFamily="18" charset="0"/>
              </a:rPr>
              <a:t> </a:t>
            </a:r>
            <a:r>
              <a:rPr sz="2800" b="1" spc="-5" dirty="0">
                <a:solidFill>
                  <a:srgbClr val="0070C0"/>
                </a:solidFill>
                <a:latin typeface="Times New Roman" pitchFamily="18" charset="0"/>
                <a:cs typeface="Times New Roman" pitchFamily="18" charset="0"/>
              </a:rPr>
              <a:t>Bias</a:t>
            </a:r>
            <a:r>
              <a:rPr sz="2800" b="1" spc="20" dirty="0">
                <a:solidFill>
                  <a:srgbClr val="0070C0"/>
                </a:solidFill>
                <a:latin typeface="Times New Roman" pitchFamily="18" charset="0"/>
                <a:cs typeface="Times New Roman" pitchFamily="18" charset="0"/>
              </a:rPr>
              <a:t> </a:t>
            </a:r>
            <a:r>
              <a:rPr sz="2800" b="1" spc="-10" dirty="0">
                <a:solidFill>
                  <a:srgbClr val="0070C0"/>
                </a:solidFill>
                <a:latin typeface="Times New Roman" pitchFamily="18" charset="0"/>
                <a:cs typeface="Times New Roman" pitchFamily="18" charset="0"/>
              </a:rPr>
              <a:t>condition</a:t>
            </a:r>
            <a:r>
              <a:rPr sz="2800" spc="-10" dirty="0"/>
              <a:t>)</a:t>
            </a:r>
            <a:endParaRPr sz="2800"/>
          </a:p>
        </p:txBody>
      </p:sp>
      <p:sp>
        <p:nvSpPr>
          <p:cNvPr id="3" name="object 3"/>
          <p:cNvSpPr txBox="1"/>
          <p:nvPr/>
        </p:nvSpPr>
        <p:spPr>
          <a:xfrm>
            <a:off x="383540" y="1470405"/>
            <a:ext cx="8260080" cy="4567917"/>
          </a:xfrm>
          <a:prstGeom prst="rect">
            <a:avLst/>
          </a:prstGeom>
        </p:spPr>
        <p:txBody>
          <a:bodyPr vert="horz" wrap="square" lIns="0" tIns="12700" rIns="0" bIns="0" rtlCol="0">
            <a:spAutoFit/>
          </a:bodyPr>
          <a:lstStyle/>
          <a:p>
            <a:pPr marL="355600" marR="5080" indent="-342900" algn="just">
              <a:lnSpc>
                <a:spcPct val="100000"/>
              </a:lnSpc>
              <a:spcBef>
                <a:spcPts val="100"/>
              </a:spcBef>
              <a:buClr>
                <a:srgbClr val="C00000"/>
              </a:buClr>
              <a:buFont typeface="Wingdings" pitchFamily="2" charset="2"/>
              <a:buChar char="Ø"/>
              <a:tabLst>
                <a:tab pos="354965" algn="l"/>
                <a:tab pos="355600" algn="l"/>
                <a:tab pos="1589405" algn="l"/>
                <a:tab pos="2182495" algn="l"/>
              </a:tabLst>
            </a:pPr>
            <a:r>
              <a:rPr sz="2600" b="1" spc="-5" dirty="0">
                <a:latin typeface="Times New Roman" pitchFamily="18" charset="0"/>
                <a:cs typeface="Times New Roman" pitchFamily="18" charset="0"/>
              </a:rPr>
              <a:t>A</a:t>
            </a:r>
            <a:r>
              <a:rPr sz="2600" b="1" spc="-125" dirty="0">
                <a:latin typeface="Times New Roman" pitchFamily="18" charset="0"/>
                <a:cs typeface="Times New Roman" pitchFamily="18" charset="0"/>
              </a:rPr>
              <a:t> </a:t>
            </a:r>
            <a:r>
              <a:rPr sz="2600" b="1" spc="-5" dirty="0">
                <a:latin typeface="Times New Roman" pitchFamily="18" charset="0"/>
                <a:cs typeface="Times New Roman" pitchFamily="18" charset="0"/>
              </a:rPr>
              <a:t>P-N</a:t>
            </a:r>
            <a:r>
              <a:rPr sz="2600" b="1" dirty="0">
                <a:latin typeface="Times New Roman" pitchFamily="18" charset="0"/>
                <a:cs typeface="Times New Roman" pitchFamily="18" charset="0"/>
              </a:rPr>
              <a:t> junction</a:t>
            </a:r>
            <a:r>
              <a:rPr sz="2600" b="1" spc="-40" dirty="0">
                <a:latin typeface="Times New Roman" pitchFamily="18" charset="0"/>
                <a:cs typeface="Times New Roman" pitchFamily="18" charset="0"/>
              </a:rPr>
              <a:t> </a:t>
            </a:r>
            <a:r>
              <a:rPr sz="2600" b="1" spc="-5" dirty="0">
                <a:latin typeface="Times New Roman" pitchFamily="18" charset="0"/>
                <a:cs typeface="Times New Roman" pitchFamily="18" charset="0"/>
              </a:rPr>
              <a:t>is</a:t>
            </a:r>
            <a:r>
              <a:rPr sz="2600" b="1" spc="5" dirty="0">
                <a:latin typeface="Times New Roman" pitchFamily="18" charset="0"/>
                <a:cs typeface="Times New Roman" pitchFamily="18" charset="0"/>
              </a:rPr>
              <a:t> </a:t>
            </a:r>
            <a:r>
              <a:rPr sz="2600" b="1" spc="-5" dirty="0">
                <a:latin typeface="Times New Roman" pitchFamily="18" charset="0"/>
                <a:cs typeface="Times New Roman" pitchFamily="18" charset="0"/>
              </a:rPr>
              <a:t>formed,</a:t>
            </a:r>
            <a:r>
              <a:rPr sz="2600" b="1" spc="5" dirty="0">
                <a:latin typeface="Times New Roman" pitchFamily="18" charset="0"/>
                <a:cs typeface="Times New Roman" pitchFamily="18" charset="0"/>
              </a:rPr>
              <a:t> </a:t>
            </a:r>
            <a:r>
              <a:rPr sz="2600" b="1" dirty="0">
                <a:latin typeface="Times New Roman" pitchFamily="18" charset="0"/>
                <a:cs typeface="Times New Roman" pitchFamily="18" charset="0"/>
              </a:rPr>
              <a:t>if donor </a:t>
            </a:r>
            <a:r>
              <a:rPr sz="2600" b="1" spc="-5" dirty="0">
                <a:latin typeface="Times New Roman" pitchFamily="18" charset="0"/>
                <a:cs typeface="Times New Roman" pitchFamily="18" charset="0"/>
              </a:rPr>
              <a:t>impurities</a:t>
            </a:r>
            <a:r>
              <a:rPr sz="2600" b="1" spc="-30" dirty="0">
                <a:latin typeface="Times New Roman" pitchFamily="18" charset="0"/>
                <a:cs typeface="Times New Roman" pitchFamily="18" charset="0"/>
              </a:rPr>
              <a:t> </a:t>
            </a:r>
            <a:r>
              <a:rPr sz="2600" b="1" dirty="0">
                <a:latin typeface="Times New Roman" pitchFamily="18" charset="0"/>
                <a:cs typeface="Times New Roman" pitchFamily="18" charset="0"/>
              </a:rPr>
              <a:t>are</a:t>
            </a:r>
            <a:r>
              <a:rPr sz="2600" b="1" spc="-5" dirty="0">
                <a:latin typeface="Times New Roman" pitchFamily="18" charset="0"/>
                <a:cs typeface="Times New Roman" pitchFamily="18" charset="0"/>
              </a:rPr>
              <a:t> </a:t>
            </a:r>
            <a:r>
              <a:rPr sz="2600" b="1" dirty="0">
                <a:latin typeface="Times New Roman" pitchFamily="18" charset="0"/>
                <a:cs typeface="Times New Roman" pitchFamily="18" charset="0"/>
              </a:rPr>
              <a:t>introduced</a:t>
            </a:r>
            <a:r>
              <a:rPr sz="2600" b="1" spc="-35" dirty="0">
                <a:latin typeface="Times New Roman" pitchFamily="18" charset="0"/>
                <a:cs typeface="Times New Roman" pitchFamily="18" charset="0"/>
              </a:rPr>
              <a:t> </a:t>
            </a:r>
            <a:r>
              <a:rPr sz="2600" b="1" dirty="0">
                <a:latin typeface="Times New Roman" pitchFamily="18" charset="0"/>
                <a:cs typeface="Times New Roman" pitchFamily="18" charset="0"/>
              </a:rPr>
              <a:t>into </a:t>
            </a:r>
            <a:r>
              <a:rPr sz="2600" b="1" spc="-585" dirty="0">
                <a:latin typeface="Times New Roman" pitchFamily="18" charset="0"/>
                <a:cs typeface="Times New Roman" pitchFamily="18" charset="0"/>
              </a:rPr>
              <a:t> </a:t>
            </a:r>
            <a:r>
              <a:rPr sz="2600" b="1" dirty="0">
                <a:latin typeface="Times New Roman" pitchFamily="18" charset="0"/>
                <a:cs typeface="Times New Roman" pitchFamily="18" charset="0"/>
              </a:rPr>
              <a:t>one side,	and	acceptor </a:t>
            </a:r>
            <a:r>
              <a:rPr sz="2600" b="1" spc="-5" dirty="0">
                <a:latin typeface="Times New Roman" pitchFamily="18" charset="0"/>
                <a:cs typeface="Times New Roman" pitchFamily="18" charset="0"/>
              </a:rPr>
              <a:t>impurities </a:t>
            </a:r>
            <a:r>
              <a:rPr sz="2600" b="1" dirty="0">
                <a:latin typeface="Times New Roman" pitchFamily="18" charset="0"/>
                <a:cs typeface="Times New Roman" pitchFamily="18" charset="0"/>
              </a:rPr>
              <a:t>into </a:t>
            </a:r>
            <a:r>
              <a:rPr sz="2600" b="1" spc="-5" dirty="0">
                <a:latin typeface="Times New Roman" pitchFamily="18" charset="0"/>
                <a:cs typeface="Times New Roman" pitchFamily="18" charset="0"/>
              </a:rPr>
              <a:t>other </a:t>
            </a:r>
            <a:r>
              <a:rPr sz="2600" b="1" dirty="0">
                <a:latin typeface="Times New Roman" pitchFamily="18" charset="0"/>
                <a:cs typeface="Times New Roman" pitchFamily="18" charset="0"/>
              </a:rPr>
              <a:t>side </a:t>
            </a:r>
            <a:r>
              <a:rPr sz="2600" b="1" spc="-5" dirty="0">
                <a:latin typeface="Times New Roman" pitchFamily="18" charset="0"/>
                <a:cs typeface="Times New Roman" pitchFamily="18" charset="0"/>
              </a:rPr>
              <a:t>of </a:t>
            </a:r>
            <a:r>
              <a:rPr sz="2600" b="1" dirty="0">
                <a:latin typeface="Times New Roman" pitchFamily="18" charset="0"/>
                <a:cs typeface="Times New Roman" pitchFamily="18" charset="0"/>
              </a:rPr>
              <a:t>a single </a:t>
            </a:r>
            <a:r>
              <a:rPr sz="2600" b="1" spc="5" dirty="0">
                <a:latin typeface="Times New Roman" pitchFamily="18" charset="0"/>
                <a:cs typeface="Times New Roman" pitchFamily="18" charset="0"/>
              </a:rPr>
              <a:t> </a:t>
            </a:r>
            <a:r>
              <a:rPr sz="2600" b="1" dirty="0">
                <a:latin typeface="Times New Roman" pitchFamily="18" charset="0"/>
                <a:cs typeface="Times New Roman" pitchFamily="18" charset="0"/>
              </a:rPr>
              <a:t>crystal</a:t>
            </a:r>
            <a:r>
              <a:rPr sz="2600" b="1" spc="-40" dirty="0">
                <a:latin typeface="Times New Roman" pitchFamily="18" charset="0"/>
                <a:cs typeface="Times New Roman" pitchFamily="18" charset="0"/>
              </a:rPr>
              <a:t> </a:t>
            </a:r>
            <a:r>
              <a:rPr sz="2600" b="1" dirty="0">
                <a:latin typeface="Times New Roman" pitchFamily="18" charset="0"/>
                <a:cs typeface="Times New Roman" pitchFamily="18" charset="0"/>
              </a:rPr>
              <a:t>of</a:t>
            </a:r>
            <a:r>
              <a:rPr sz="2600" b="1" spc="10" dirty="0">
                <a:latin typeface="Times New Roman" pitchFamily="18" charset="0"/>
                <a:cs typeface="Times New Roman" pitchFamily="18" charset="0"/>
              </a:rPr>
              <a:t> </a:t>
            </a:r>
            <a:r>
              <a:rPr sz="2600" b="1" spc="-10" dirty="0">
                <a:latin typeface="Times New Roman" pitchFamily="18" charset="0"/>
                <a:cs typeface="Times New Roman" pitchFamily="18" charset="0"/>
              </a:rPr>
              <a:t>semiconductor.</a:t>
            </a:r>
            <a:endParaRPr sz="2600" b="1">
              <a:latin typeface="Times New Roman" pitchFamily="18" charset="0"/>
              <a:cs typeface="Times New Roman" pitchFamily="18" charset="0"/>
            </a:endParaRPr>
          </a:p>
          <a:p>
            <a:pPr marL="355600" marR="317500" indent="-342900" algn="just">
              <a:lnSpc>
                <a:spcPct val="100000"/>
              </a:lnSpc>
              <a:spcBef>
                <a:spcPts val="580"/>
              </a:spcBef>
              <a:buClr>
                <a:srgbClr val="C00000"/>
              </a:buClr>
              <a:buFont typeface="Wingdings" pitchFamily="2" charset="2"/>
              <a:buChar char="Ø"/>
              <a:tabLst>
                <a:tab pos="354965" algn="l"/>
                <a:tab pos="355600" algn="l"/>
              </a:tabLst>
            </a:pPr>
            <a:r>
              <a:rPr sz="2600" b="1" spc="-5" dirty="0">
                <a:latin typeface="Times New Roman" pitchFamily="18" charset="0"/>
                <a:cs typeface="Times New Roman" pitchFamily="18" charset="0"/>
              </a:rPr>
              <a:t>Initially</a:t>
            </a:r>
            <a:r>
              <a:rPr sz="2600" b="1" spc="-45" dirty="0">
                <a:latin typeface="Times New Roman" pitchFamily="18" charset="0"/>
                <a:cs typeface="Times New Roman" pitchFamily="18" charset="0"/>
              </a:rPr>
              <a:t> </a:t>
            </a:r>
            <a:r>
              <a:rPr sz="2600" b="1" dirty="0">
                <a:latin typeface="Times New Roman" pitchFamily="18" charset="0"/>
                <a:cs typeface="Times New Roman" pitchFamily="18" charset="0"/>
              </a:rPr>
              <a:t>there</a:t>
            </a:r>
            <a:r>
              <a:rPr sz="2600" b="1" spc="-25" dirty="0">
                <a:latin typeface="Times New Roman" pitchFamily="18" charset="0"/>
                <a:cs typeface="Times New Roman" pitchFamily="18" charset="0"/>
              </a:rPr>
              <a:t> </a:t>
            </a:r>
            <a:r>
              <a:rPr sz="2600" b="1" dirty="0">
                <a:latin typeface="Times New Roman" pitchFamily="18" charset="0"/>
                <a:cs typeface="Times New Roman" pitchFamily="18" charset="0"/>
              </a:rPr>
              <a:t>are</a:t>
            </a:r>
            <a:r>
              <a:rPr sz="2600" b="1" spc="-10" dirty="0">
                <a:latin typeface="Times New Roman" pitchFamily="18" charset="0"/>
                <a:cs typeface="Times New Roman" pitchFamily="18" charset="0"/>
              </a:rPr>
              <a:t> </a:t>
            </a:r>
            <a:r>
              <a:rPr sz="2600" b="1" spc="-5" dirty="0">
                <a:latin typeface="Times New Roman" pitchFamily="18" charset="0"/>
                <a:cs typeface="Times New Roman" pitchFamily="18" charset="0"/>
              </a:rPr>
              <a:t>P</a:t>
            </a:r>
            <a:r>
              <a:rPr sz="2600" b="1" spc="-90" dirty="0">
                <a:latin typeface="Times New Roman" pitchFamily="18" charset="0"/>
                <a:cs typeface="Times New Roman" pitchFamily="18" charset="0"/>
              </a:rPr>
              <a:t> </a:t>
            </a:r>
            <a:r>
              <a:rPr sz="2600" b="1" dirty="0">
                <a:latin typeface="Times New Roman" pitchFamily="18" charset="0"/>
                <a:cs typeface="Times New Roman" pitchFamily="18" charset="0"/>
              </a:rPr>
              <a:t>type</a:t>
            </a:r>
            <a:r>
              <a:rPr sz="2600" b="1" spc="-5" dirty="0">
                <a:latin typeface="Times New Roman" pitchFamily="18" charset="0"/>
                <a:cs typeface="Times New Roman" pitchFamily="18" charset="0"/>
              </a:rPr>
              <a:t> </a:t>
            </a:r>
            <a:r>
              <a:rPr sz="2600" b="1" dirty="0">
                <a:latin typeface="Times New Roman" pitchFamily="18" charset="0"/>
                <a:cs typeface="Times New Roman" pitchFamily="18" charset="0"/>
              </a:rPr>
              <a:t>carriers</a:t>
            </a:r>
            <a:r>
              <a:rPr sz="2600" b="1" spc="-35" dirty="0">
                <a:latin typeface="Times New Roman" pitchFamily="18" charset="0"/>
                <a:cs typeface="Times New Roman" pitchFamily="18" charset="0"/>
              </a:rPr>
              <a:t> </a:t>
            </a:r>
            <a:r>
              <a:rPr sz="2600" b="1" dirty="0">
                <a:latin typeface="Times New Roman" pitchFamily="18" charset="0"/>
                <a:cs typeface="Times New Roman" pitchFamily="18" charset="0"/>
              </a:rPr>
              <a:t>to</a:t>
            </a:r>
            <a:r>
              <a:rPr sz="2600" b="1" spc="-15" dirty="0">
                <a:latin typeface="Times New Roman" pitchFamily="18" charset="0"/>
                <a:cs typeface="Times New Roman" pitchFamily="18" charset="0"/>
              </a:rPr>
              <a:t> </a:t>
            </a:r>
            <a:r>
              <a:rPr sz="2600" b="1" dirty="0">
                <a:latin typeface="Times New Roman" pitchFamily="18" charset="0"/>
                <a:cs typeface="Times New Roman" pitchFamily="18" charset="0"/>
              </a:rPr>
              <a:t>the</a:t>
            </a:r>
            <a:r>
              <a:rPr sz="2600" b="1" spc="-5" dirty="0">
                <a:latin typeface="Times New Roman" pitchFamily="18" charset="0"/>
                <a:cs typeface="Times New Roman" pitchFamily="18" charset="0"/>
              </a:rPr>
              <a:t> </a:t>
            </a:r>
            <a:r>
              <a:rPr sz="2600" b="1" dirty="0">
                <a:latin typeface="Times New Roman" pitchFamily="18" charset="0"/>
                <a:cs typeface="Times New Roman" pitchFamily="18" charset="0"/>
              </a:rPr>
              <a:t>left</a:t>
            </a:r>
            <a:r>
              <a:rPr sz="2600" b="1" spc="-25" dirty="0">
                <a:latin typeface="Times New Roman" pitchFamily="18" charset="0"/>
                <a:cs typeface="Times New Roman" pitchFamily="18" charset="0"/>
              </a:rPr>
              <a:t> </a:t>
            </a:r>
            <a:r>
              <a:rPr sz="2600" b="1" dirty="0">
                <a:latin typeface="Times New Roman" pitchFamily="18" charset="0"/>
                <a:cs typeface="Times New Roman" pitchFamily="18" charset="0"/>
              </a:rPr>
              <a:t>side</a:t>
            </a:r>
            <a:r>
              <a:rPr sz="2600" b="1" spc="-10" dirty="0">
                <a:latin typeface="Times New Roman" pitchFamily="18" charset="0"/>
                <a:cs typeface="Times New Roman" pitchFamily="18" charset="0"/>
              </a:rPr>
              <a:t> </a:t>
            </a:r>
            <a:r>
              <a:rPr sz="2600" b="1" dirty="0">
                <a:latin typeface="Times New Roman" pitchFamily="18" charset="0"/>
                <a:cs typeface="Times New Roman" pitchFamily="18" charset="0"/>
              </a:rPr>
              <a:t>of the</a:t>
            </a:r>
            <a:r>
              <a:rPr sz="2600" b="1" spc="-15" dirty="0">
                <a:latin typeface="Times New Roman" pitchFamily="18" charset="0"/>
                <a:cs typeface="Times New Roman" pitchFamily="18" charset="0"/>
              </a:rPr>
              <a:t> </a:t>
            </a:r>
            <a:r>
              <a:rPr sz="2600" b="1" dirty="0">
                <a:latin typeface="Times New Roman" pitchFamily="18" charset="0"/>
                <a:cs typeface="Times New Roman" pitchFamily="18" charset="0"/>
              </a:rPr>
              <a:t>junction </a:t>
            </a:r>
            <a:r>
              <a:rPr sz="2600" b="1" spc="-585" dirty="0">
                <a:latin typeface="Times New Roman" pitchFamily="18" charset="0"/>
                <a:cs typeface="Times New Roman" pitchFamily="18" charset="0"/>
              </a:rPr>
              <a:t> </a:t>
            </a:r>
            <a:r>
              <a:rPr sz="2600" b="1" dirty="0">
                <a:latin typeface="Times New Roman" pitchFamily="18" charset="0"/>
                <a:cs typeface="Times New Roman" pitchFamily="18" charset="0"/>
              </a:rPr>
              <a:t>and</a:t>
            </a:r>
            <a:r>
              <a:rPr sz="2600" b="1" spc="-5" dirty="0">
                <a:latin typeface="Times New Roman" pitchFamily="18" charset="0"/>
                <a:cs typeface="Times New Roman" pitchFamily="18" charset="0"/>
              </a:rPr>
              <a:t> N</a:t>
            </a:r>
            <a:r>
              <a:rPr sz="2600" b="1" dirty="0">
                <a:latin typeface="Times New Roman" pitchFamily="18" charset="0"/>
                <a:cs typeface="Times New Roman" pitchFamily="18" charset="0"/>
              </a:rPr>
              <a:t> type</a:t>
            </a:r>
            <a:r>
              <a:rPr sz="2600" b="1" spc="-10" dirty="0">
                <a:latin typeface="Times New Roman" pitchFamily="18" charset="0"/>
                <a:cs typeface="Times New Roman" pitchFamily="18" charset="0"/>
              </a:rPr>
              <a:t> </a:t>
            </a:r>
            <a:r>
              <a:rPr sz="2600" b="1" dirty="0">
                <a:latin typeface="Times New Roman" pitchFamily="18" charset="0"/>
                <a:cs typeface="Times New Roman" pitchFamily="18" charset="0"/>
              </a:rPr>
              <a:t>carriers</a:t>
            </a:r>
            <a:r>
              <a:rPr sz="2600" b="1" spc="-30" dirty="0">
                <a:latin typeface="Times New Roman" pitchFamily="18" charset="0"/>
                <a:cs typeface="Times New Roman" pitchFamily="18" charset="0"/>
              </a:rPr>
              <a:t> </a:t>
            </a:r>
            <a:r>
              <a:rPr sz="2600" b="1" dirty="0">
                <a:latin typeface="Times New Roman" pitchFamily="18" charset="0"/>
                <a:cs typeface="Times New Roman" pitchFamily="18" charset="0"/>
              </a:rPr>
              <a:t>to</a:t>
            </a:r>
            <a:r>
              <a:rPr sz="2600" b="1" spc="-10" dirty="0">
                <a:latin typeface="Times New Roman" pitchFamily="18" charset="0"/>
                <a:cs typeface="Times New Roman" pitchFamily="18" charset="0"/>
              </a:rPr>
              <a:t> </a:t>
            </a:r>
            <a:r>
              <a:rPr sz="2600" b="1" dirty="0">
                <a:latin typeface="Times New Roman" pitchFamily="18" charset="0"/>
                <a:cs typeface="Times New Roman" pitchFamily="18" charset="0"/>
              </a:rPr>
              <a:t>the right</a:t>
            </a:r>
            <a:r>
              <a:rPr sz="2600" b="1" spc="-20" dirty="0">
                <a:latin typeface="Times New Roman" pitchFamily="18" charset="0"/>
                <a:cs typeface="Times New Roman" pitchFamily="18" charset="0"/>
              </a:rPr>
              <a:t> </a:t>
            </a:r>
            <a:r>
              <a:rPr sz="2600" b="1" dirty="0">
                <a:latin typeface="Times New Roman" pitchFamily="18" charset="0"/>
                <a:cs typeface="Times New Roman" pitchFamily="18" charset="0"/>
              </a:rPr>
              <a:t>side</a:t>
            </a:r>
            <a:r>
              <a:rPr sz="2600" b="1" spc="-5" dirty="0">
                <a:latin typeface="Times New Roman" pitchFamily="18" charset="0"/>
                <a:cs typeface="Times New Roman" pitchFamily="18" charset="0"/>
              </a:rPr>
              <a:t> as</a:t>
            </a:r>
            <a:r>
              <a:rPr sz="2600" b="1" dirty="0">
                <a:latin typeface="Times New Roman" pitchFamily="18" charset="0"/>
                <a:cs typeface="Times New Roman" pitchFamily="18" charset="0"/>
              </a:rPr>
              <a:t> </a:t>
            </a:r>
            <a:r>
              <a:rPr sz="2600" b="1" spc="-5" dirty="0">
                <a:latin typeface="Times New Roman" pitchFamily="18" charset="0"/>
                <a:cs typeface="Times New Roman" pitchFamily="18" charset="0"/>
              </a:rPr>
              <a:t>shown</a:t>
            </a:r>
            <a:r>
              <a:rPr sz="2600" b="1" spc="5" dirty="0">
                <a:latin typeface="Times New Roman" pitchFamily="18" charset="0"/>
                <a:cs typeface="Times New Roman" pitchFamily="18" charset="0"/>
              </a:rPr>
              <a:t> </a:t>
            </a:r>
            <a:r>
              <a:rPr sz="2600" b="1" spc="-5" dirty="0">
                <a:latin typeface="Times New Roman" pitchFamily="18" charset="0"/>
                <a:cs typeface="Times New Roman" pitchFamily="18" charset="0"/>
              </a:rPr>
              <a:t>in</a:t>
            </a:r>
            <a:r>
              <a:rPr sz="2600" b="1" spc="10" dirty="0">
                <a:latin typeface="Times New Roman" pitchFamily="18" charset="0"/>
                <a:cs typeface="Times New Roman" pitchFamily="18" charset="0"/>
              </a:rPr>
              <a:t> </a:t>
            </a:r>
            <a:r>
              <a:rPr sz="2600" b="1" spc="-5" dirty="0">
                <a:latin typeface="Times New Roman" pitchFamily="18" charset="0"/>
                <a:cs typeface="Times New Roman" pitchFamily="18" charset="0"/>
              </a:rPr>
              <a:t>figure.</a:t>
            </a:r>
            <a:endParaRPr sz="2600" b="1">
              <a:latin typeface="Times New Roman" pitchFamily="18" charset="0"/>
              <a:cs typeface="Times New Roman" pitchFamily="18" charset="0"/>
            </a:endParaRPr>
          </a:p>
          <a:p>
            <a:pPr marL="355600" marR="358140" indent="-342900" algn="just">
              <a:lnSpc>
                <a:spcPct val="100000"/>
              </a:lnSpc>
              <a:buClr>
                <a:srgbClr val="C00000"/>
              </a:buClr>
              <a:buFont typeface="Wingdings" pitchFamily="2" charset="2"/>
              <a:buChar char="Ø"/>
              <a:tabLst>
                <a:tab pos="354965" algn="l"/>
                <a:tab pos="355600" algn="l"/>
              </a:tabLst>
            </a:pPr>
            <a:r>
              <a:rPr sz="2600" b="1" spc="-5" smtClean="0">
                <a:solidFill>
                  <a:srgbClr val="FF0000"/>
                </a:solidFill>
                <a:latin typeface="Times New Roman" pitchFamily="18" charset="0"/>
                <a:cs typeface="Times New Roman" pitchFamily="18" charset="0"/>
              </a:rPr>
              <a:t>On</a:t>
            </a:r>
            <a:r>
              <a:rPr sz="2600" b="1" smtClean="0">
                <a:solidFill>
                  <a:srgbClr val="FF0000"/>
                </a:solidFill>
                <a:latin typeface="Times New Roman" pitchFamily="18" charset="0"/>
                <a:cs typeface="Times New Roman" pitchFamily="18" charset="0"/>
              </a:rPr>
              <a:t> </a:t>
            </a:r>
            <a:r>
              <a:rPr sz="2600" b="1" spc="-5" dirty="0">
                <a:solidFill>
                  <a:srgbClr val="FF0000"/>
                </a:solidFill>
                <a:latin typeface="Times New Roman" pitchFamily="18" charset="0"/>
                <a:cs typeface="Times New Roman" pitchFamily="18" charset="0"/>
              </a:rPr>
              <a:t>formation</a:t>
            </a:r>
            <a:r>
              <a:rPr sz="2600" b="1" spc="-15" dirty="0">
                <a:solidFill>
                  <a:srgbClr val="FF0000"/>
                </a:solidFill>
                <a:latin typeface="Times New Roman" pitchFamily="18" charset="0"/>
                <a:cs typeface="Times New Roman" pitchFamily="18" charset="0"/>
              </a:rPr>
              <a:t> </a:t>
            </a:r>
            <a:r>
              <a:rPr sz="2600" b="1" dirty="0">
                <a:solidFill>
                  <a:srgbClr val="FF0000"/>
                </a:solidFill>
                <a:latin typeface="Times New Roman" pitchFamily="18" charset="0"/>
                <a:cs typeface="Times New Roman" pitchFamily="18" charset="0"/>
              </a:rPr>
              <a:t>of</a:t>
            </a:r>
            <a:r>
              <a:rPr sz="2600" b="1" spc="-5" dirty="0">
                <a:solidFill>
                  <a:srgbClr val="FF0000"/>
                </a:solidFill>
                <a:latin typeface="Times New Roman" pitchFamily="18" charset="0"/>
                <a:cs typeface="Times New Roman" pitchFamily="18" charset="0"/>
              </a:rPr>
              <a:t> PN</a:t>
            </a:r>
            <a:r>
              <a:rPr sz="2600" b="1" spc="5" dirty="0">
                <a:solidFill>
                  <a:srgbClr val="FF0000"/>
                </a:solidFill>
                <a:latin typeface="Times New Roman" pitchFamily="18" charset="0"/>
                <a:cs typeface="Times New Roman" pitchFamily="18" charset="0"/>
              </a:rPr>
              <a:t> </a:t>
            </a:r>
            <a:r>
              <a:rPr sz="2600" b="1" dirty="0">
                <a:solidFill>
                  <a:srgbClr val="FF0000"/>
                </a:solidFill>
                <a:latin typeface="Times New Roman" pitchFamily="18" charset="0"/>
                <a:cs typeface="Times New Roman" pitchFamily="18" charset="0"/>
              </a:rPr>
              <a:t>junction</a:t>
            </a:r>
            <a:r>
              <a:rPr sz="2600" b="1" spc="-30" dirty="0">
                <a:solidFill>
                  <a:srgbClr val="FF0000"/>
                </a:solidFill>
                <a:latin typeface="Times New Roman" pitchFamily="18" charset="0"/>
                <a:cs typeface="Times New Roman" pitchFamily="18" charset="0"/>
              </a:rPr>
              <a:t> </a:t>
            </a:r>
            <a:r>
              <a:rPr sz="2600" b="1" dirty="0">
                <a:latin typeface="Times New Roman" pitchFamily="18" charset="0"/>
                <a:cs typeface="Times New Roman" pitchFamily="18" charset="0"/>
              </a:rPr>
              <a:t>electrons</a:t>
            </a:r>
            <a:r>
              <a:rPr sz="2600" b="1" spc="-35" dirty="0">
                <a:latin typeface="Times New Roman" pitchFamily="18" charset="0"/>
                <a:cs typeface="Times New Roman" pitchFamily="18" charset="0"/>
              </a:rPr>
              <a:t> </a:t>
            </a:r>
            <a:r>
              <a:rPr sz="2600" b="1" dirty="0">
                <a:latin typeface="Times New Roman" pitchFamily="18" charset="0"/>
                <a:cs typeface="Times New Roman" pitchFamily="18" charset="0"/>
              </a:rPr>
              <a:t>from</a:t>
            </a:r>
            <a:r>
              <a:rPr sz="2600" b="1" spc="-5" dirty="0">
                <a:latin typeface="Times New Roman" pitchFamily="18" charset="0"/>
                <a:cs typeface="Times New Roman" pitchFamily="18" charset="0"/>
              </a:rPr>
              <a:t> </a:t>
            </a:r>
            <a:r>
              <a:rPr sz="2600" b="1" dirty="0">
                <a:latin typeface="Times New Roman" pitchFamily="18" charset="0"/>
                <a:cs typeface="Times New Roman" pitchFamily="18" charset="0"/>
              </a:rPr>
              <a:t>n-layer</a:t>
            </a:r>
            <a:r>
              <a:rPr sz="2600" b="1" spc="-35" dirty="0">
                <a:latin typeface="Times New Roman" pitchFamily="18" charset="0"/>
                <a:cs typeface="Times New Roman" pitchFamily="18" charset="0"/>
              </a:rPr>
              <a:t> </a:t>
            </a:r>
            <a:r>
              <a:rPr sz="2600" b="1" dirty="0">
                <a:latin typeface="Times New Roman" pitchFamily="18" charset="0"/>
                <a:cs typeface="Times New Roman" pitchFamily="18" charset="0"/>
              </a:rPr>
              <a:t>and</a:t>
            </a:r>
            <a:r>
              <a:rPr sz="2600" b="1" spc="-5" dirty="0">
                <a:latin typeface="Times New Roman" pitchFamily="18" charset="0"/>
                <a:cs typeface="Times New Roman" pitchFamily="18" charset="0"/>
              </a:rPr>
              <a:t> </a:t>
            </a:r>
            <a:r>
              <a:rPr sz="2600" b="1" dirty="0">
                <a:latin typeface="Times New Roman" pitchFamily="18" charset="0"/>
                <a:cs typeface="Times New Roman" pitchFamily="18" charset="0"/>
              </a:rPr>
              <a:t>holes </a:t>
            </a:r>
            <a:r>
              <a:rPr sz="2600" b="1" spc="-585" dirty="0">
                <a:latin typeface="Times New Roman" pitchFamily="18" charset="0"/>
                <a:cs typeface="Times New Roman" pitchFamily="18" charset="0"/>
              </a:rPr>
              <a:t> </a:t>
            </a:r>
            <a:r>
              <a:rPr sz="2600" b="1" dirty="0">
                <a:latin typeface="Times New Roman" pitchFamily="18" charset="0"/>
                <a:cs typeface="Times New Roman" pitchFamily="18" charset="0"/>
              </a:rPr>
              <a:t>from p-layer </a:t>
            </a:r>
            <a:r>
              <a:rPr sz="2600" b="1" spc="-10" dirty="0">
                <a:latin typeface="Times New Roman" pitchFamily="18" charset="0"/>
                <a:cs typeface="Times New Roman" pitchFamily="18" charset="0"/>
              </a:rPr>
              <a:t>diffuse </a:t>
            </a:r>
            <a:r>
              <a:rPr sz="2600" b="1" dirty="0">
                <a:latin typeface="Times New Roman" pitchFamily="18" charset="0"/>
                <a:cs typeface="Times New Roman" pitchFamily="18" charset="0"/>
              </a:rPr>
              <a:t>towards the junction and </a:t>
            </a:r>
            <a:r>
              <a:rPr sz="2600" b="1" spc="-5" dirty="0">
                <a:solidFill>
                  <a:srgbClr val="006FC0"/>
                </a:solidFill>
                <a:latin typeface="Times New Roman" pitchFamily="18" charset="0"/>
                <a:cs typeface="Times New Roman" pitchFamily="18" charset="0"/>
              </a:rPr>
              <a:t>recombination </a:t>
            </a:r>
            <a:r>
              <a:rPr sz="2600" b="1" dirty="0">
                <a:solidFill>
                  <a:srgbClr val="006FC0"/>
                </a:solidFill>
                <a:latin typeface="Times New Roman" pitchFamily="18" charset="0"/>
                <a:cs typeface="Times New Roman" pitchFamily="18" charset="0"/>
              </a:rPr>
              <a:t> takes</a:t>
            </a:r>
            <a:r>
              <a:rPr sz="2600" b="1" spc="-30" dirty="0">
                <a:solidFill>
                  <a:srgbClr val="006FC0"/>
                </a:solidFill>
                <a:latin typeface="Times New Roman" pitchFamily="18" charset="0"/>
                <a:cs typeface="Times New Roman" pitchFamily="18" charset="0"/>
              </a:rPr>
              <a:t> </a:t>
            </a:r>
            <a:r>
              <a:rPr sz="2600" b="1" dirty="0">
                <a:solidFill>
                  <a:srgbClr val="006FC0"/>
                </a:solidFill>
                <a:latin typeface="Times New Roman" pitchFamily="18" charset="0"/>
                <a:cs typeface="Times New Roman" pitchFamily="18" charset="0"/>
              </a:rPr>
              <a:t>place</a:t>
            </a:r>
            <a:r>
              <a:rPr sz="2600" b="1" spc="-25" dirty="0">
                <a:solidFill>
                  <a:srgbClr val="006FC0"/>
                </a:solidFill>
                <a:latin typeface="Times New Roman" pitchFamily="18" charset="0"/>
                <a:cs typeface="Times New Roman" pitchFamily="18" charset="0"/>
              </a:rPr>
              <a:t> </a:t>
            </a:r>
            <a:r>
              <a:rPr sz="2600" b="1" dirty="0">
                <a:solidFill>
                  <a:srgbClr val="006FC0"/>
                </a:solidFill>
                <a:latin typeface="Times New Roman" pitchFamily="18" charset="0"/>
                <a:cs typeface="Times New Roman" pitchFamily="18" charset="0"/>
              </a:rPr>
              <a:t>at the</a:t>
            </a:r>
            <a:r>
              <a:rPr sz="2600" b="1" spc="-10" dirty="0">
                <a:solidFill>
                  <a:srgbClr val="006FC0"/>
                </a:solidFill>
                <a:latin typeface="Times New Roman" pitchFamily="18" charset="0"/>
                <a:cs typeface="Times New Roman" pitchFamily="18" charset="0"/>
              </a:rPr>
              <a:t> </a:t>
            </a:r>
            <a:r>
              <a:rPr sz="2600" b="1" dirty="0">
                <a:solidFill>
                  <a:srgbClr val="006FC0"/>
                </a:solidFill>
                <a:latin typeface="Times New Roman" pitchFamily="18" charset="0"/>
                <a:cs typeface="Times New Roman" pitchFamily="18" charset="0"/>
              </a:rPr>
              <a:t>junction</a:t>
            </a:r>
            <a:r>
              <a:rPr sz="2600" b="1" dirty="0">
                <a:latin typeface="Times New Roman" pitchFamily="18" charset="0"/>
                <a:cs typeface="Times New Roman" pitchFamily="18" charset="0"/>
              </a:rPr>
              <a:t>.</a:t>
            </a:r>
            <a:endParaRPr sz="2600" b="1">
              <a:latin typeface="Times New Roman" pitchFamily="18" charset="0"/>
              <a:cs typeface="Times New Roman" pitchFamily="18" charset="0"/>
            </a:endParaRPr>
          </a:p>
          <a:p>
            <a:pPr marL="355600" indent="-342900" algn="just">
              <a:lnSpc>
                <a:spcPct val="100000"/>
              </a:lnSpc>
              <a:spcBef>
                <a:spcPts val="580"/>
              </a:spcBef>
              <a:buClr>
                <a:srgbClr val="C00000"/>
              </a:buClr>
              <a:buFont typeface="Wingdings" pitchFamily="2" charset="2"/>
              <a:buChar char="Ø"/>
              <a:tabLst>
                <a:tab pos="354965" algn="l"/>
                <a:tab pos="355600" algn="l"/>
              </a:tabLst>
            </a:pPr>
            <a:r>
              <a:rPr sz="2600" b="1" dirty="0">
                <a:latin typeface="Times New Roman" pitchFamily="18" charset="0"/>
                <a:cs typeface="Times New Roman" pitchFamily="18" charset="0"/>
              </a:rPr>
              <a:t>And</a:t>
            </a:r>
            <a:r>
              <a:rPr sz="2600" b="1" spc="-5" dirty="0">
                <a:latin typeface="Times New Roman" pitchFamily="18" charset="0"/>
                <a:cs typeface="Times New Roman" pitchFamily="18" charset="0"/>
              </a:rPr>
              <a:t> </a:t>
            </a:r>
            <a:r>
              <a:rPr sz="2600" b="1" dirty="0">
                <a:latin typeface="Times New Roman" pitchFamily="18" charset="0"/>
                <a:cs typeface="Times New Roman" pitchFamily="18" charset="0"/>
              </a:rPr>
              <a:t>leaves</a:t>
            </a:r>
            <a:r>
              <a:rPr sz="2600" b="1" spc="-25" dirty="0">
                <a:latin typeface="Times New Roman" pitchFamily="18" charset="0"/>
                <a:cs typeface="Times New Roman" pitchFamily="18" charset="0"/>
              </a:rPr>
              <a:t> </a:t>
            </a:r>
            <a:r>
              <a:rPr sz="2600" b="1" dirty="0">
                <a:latin typeface="Times New Roman" pitchFamily="18" charset="0"/>
                <a:cs typeface="Times New Roman" pitchFamily="18" charset="0"/>
              </a:rPr>
              <a:t>an</a:t>
            </a:r>
            <a:r>
              <a:rPr sz="2600" b="1" spc="-20" dirty="0">
                <a:latin typeface="Times New Roman" pitchFamily="18" charset="0"/>
                <a:cs typeface="Times New Roman" pitchFamily="18" charset="0"/>
              </a:rPr>
              <a:t> </a:t>
            </a:r>
            <a:r>
              <a:rPr sz="2600" b="1" spc="-5" dirty="0">
                <a:solidFill>
                  <a:srgbClr val="006FC0"/>
                </a:solidFill>
                <a:latin typeface="Times New Roman" pitchFamily="18" charset="0"/>
                <a:cs typeface="Times New Roman" pitchFamily="18" charset="0"/>
              </a:rPr>
              <a:t>immobile </a:t>
            </a:r>
            <a:r>
              <a:rPr sz="2600" b="1" dirty="0">
                <a:solidFill>
                  <a:srgbClr val="006FC0"/>
                </a:solidFill>
                <a:latin typeface="Times New Roman" pitchFamily="18" charset="0"/>
                <a:cs typeface="Times New Roman" pitchFamily="18" charset="0"/>
              </a:rPr>
              <a:t>positive</a:t>
            </a:r>
            <a:r>
              <a:rPr sz="2600" b="1" spc="-40" dirty="0">
                <a:solidFill>
                  <a:srgbClr val="006FC0"/>
                </a:solidFill>
                <a:latin typeface="Times New Roman" pitchFamily="18" charset="0"/>
                <a:cs typeface="Times New Roman" pitchFamily="18" charset="0"/>
              </a:rPr>
              <a:t> </a:t>
            </a:r>
            <a:r>
              <a:rPr sz="2600" b="1" dirty="0">
                <a:solidFill>
                  <a:srgbClr val="006FC0"/>
                </a:solidFill>
                <a:latin typeface="Times New Roman" pitchFamily="18" charset="0"/>
                <a:cs typeface="Times New Roman" pitchFamily="18" charset="0"/>
              </a:rPr>
              <a:t>donor</a:t>
            </a:r>
            <a:r>
              <a:rPr sz="2600" b="1" spc="-5" dirty="0">
                <a:solidFill>
                  <a:srgbClr val="006FC0"/>
                </a:solidFill>
                <a:latin typeface="Times New Roman" pitchFamily="18" charset="0"/>
                <a:cs typeface="Times New Roman" pitchFamily="18" charset="0"/>
              </a:rPr>
              <a:t> </a:t>
            </a:r>
            <a:r>
              <a:rPr sz="2600" b="1" dirty="0">
                <a:solidFill>
                  <a:srgbClr val="006FC0"/>
                </a:solidFill>
                <a:latin typeface="Times New Roman" pitchFamily="18" charset="0"/>
                <a:cs typeface="Times New Roman" pitchFamily="18" charset="0"/>
              </a:rPr>
              <a:t>ions</a:t>
            </a:r>
            <a:r>
              <a:rPr sz="2600" b="1" spc="-15" dirty="0">
                <a:solidFill>
                  <a:srgbClr val="006FC0"/>
                </a:solidFill>
                <a:latin typeface="Times New Roman" pitchFamily="18" charset="0"/>
                <a:cs typeface="Times New Roman" pitchFamily="18" charset="0"/>
              </a:rPr>
              <a:t> </a:t>
            </a:r>
            <a:r>
              <a:rPr sz="2600" b="1" dirty="0">
                <a:solidFill>
                  <a:srgbClr val="006FC0"/>
                </a:solidFill>
                <a:latin typeface="Times New Roman" pitchFamily="18" charset="0"/>
                <a:cs typeface="Times New Roman" pitchFamily="18" charset="0"/>
              </a:rPr>
              <a:t>at</a:t>
            </a:r>
            <a:r>
              <a:rPr sz="2600" b="1" spc="-5" dirty="0">
                <a:solidFill>
                  <a:srgbClr val="006FC0"/>
                </a:solidFill>
                <a:latin typeface="Times New Roman" pitchFamily="18" charset="0"/>
                <a:cs typeface="Times New Roman" pitchFamily="18" charset="0"/>
              </a:rPr>
              <a:t> </a:t>
            </a:r>
            <a:r>
              <a:rPr sz="2600" b="1">
                <a:solidFill>
                  <a:srgbClr val="006FC0"/>
                </a:solidFill>
                <a:latin typeface="Times New Roman" pitchFamily="18" charset="0"/>
                <a:cs typeface="Times New Roman" pitchFamily="18" charset="0"/>
              </a:rPr>
              <a:t>n-side</a:t>
            </a:r>
            <a:r>
              <a:rPr sz="2600" b="1" spc="-20">
                <a:solidFill>
                  <a:srgbClr val="006FC0"/>
                </a:solidFill>
                <a:latin typeface="Times New Roman" pitchFamily="18" charset="0"/>
                <a:cs typeface="Times New Roman" pitchFamily="18" charset="0"/>
              </a:rPr>
              <a:t> </a:t>
            </a:r>
            <a:r>
              <a:rPr sz="2600" b="1" smtClean="0">
                <a:latin typeface="Times New Roman" pitchFamily="18" charset="0"/>
                <a:cs typeface="Times New Roman" pitchFamily="18" charset="0"/>
              </a:rPr>
              <a:t>and</a:t>
            </a:r>
            <a:r>
              <a:rPr lang="en-US" sz="2600" b="1" dirty="0" smtClean="0">
                <a:latin typeface="Times New Roman" pitchFamily="18" charset="0"/>
                <a:cs typeface="Times New Roman" pitchFamily="18" charset="0"/>
              </a:rPr>
              <a:t> </a:t>
            </a:r>
            <a:r>
              <a:rPr sz="2600" b="1" smtClean="0">
                <a:solidFill>
                  <a:srgbClr val="006FC0"/>
                </a:solidFill>
                <a:latin typeface="Times New Roman" pitchFamily="18" charset="0"/>
                <a:cs typeface="Times New Roman" pitchFamily="18" charset="0"/>
              </a:rPr>
              <a:t>negative</a:t>
            </a:r>
            <a:r>
              <a:rPr sz="2600" b="1" spc="-45" smtClean="0">
                <a:solidFill>
                  <a:srgbClr val="006FC0"/>
                </a:solidFill>
                <a:latin typeface="Times New Roman" pitchFamily="18" charset="0"/>
                <a:cs typeface="Times New Roman" pitchFamily="18" charset="0"/>
              </a:rPr>
              <a:t> </a:t>
            </a:r>
            <a:r>
              <a:rPr sz="2600" b="1" dirty="0">
                <a:solidFill>
                  <a:srgbClr val="006FC0"/>
                </a:solidFill>
                <a:latin typeface="Times New Roman" pitchFamily="18" charset="0"/>
                <a:cs typeface="Times New Roman" pitchFamily="18" charset="0"/>
              </a:rPr>
              <a:t>acceptor</a:t>
            </a:r>
            <a:r>
              <a:rPr sz="2600" b="1" spc="-45" dirty="0">
                <a:solidFill>
                  <a:srgbClr val="006FC0"/>
                </a:solidFill>
                <a:latin typeface="Times New Roman" pitchFamily="18" charset="0"/>
                <a:cs typeface="Times New Roman" pitchFamily="18" charset="0"/>
              </a:rPr>
              <a:t> </a:t>
            </a:r>
            <a:r>
              <a:rPr sz="2600" b="1" dirty="0">
                <a:solidFill>
                  <a:srgbClr val="006FC0"/>
                </a:solidFill>
                <a:latin typeface="Times New Roman" pitchFamily="18" charset="0"/>
                <a:cs typeface="Times New Roman" pitchFamily="18" charset="0"/>
              </a:rPr>
              <a:t>ions</a:t>
            </a:r>
            <a:r>
              <a:rPr sz="2600" b="1" spc="-10" dirty="0">
                <a:solidFill>
                  <a:srgbClr val="006FC0"/>
                </a:solidFill>
                <a:latin typeface="Times New Roman" pitchFamily="18" charset="0"/>
                <a:cs typeface="Times New Roman" pitchFamily="18" charset="0"/>
              </a:rPr>
              <a:t> </a:t>
            </a:r>
            <a:r>
              <a:rPr sz="2600" b="1" dirty="0">
                <a:solidFill>
                  <a:srgbClr val="006FC0"/>
                </a:solidFill>
                <a:latin typeface="Times New Roman" pitchFamily="18" charset="0"/>
                <a:cs typeface="Times New Roman" pitchFamily="18" charset="0"/>
              </a:rPr>
              <a:t>at</a:t>
            </a:r>
            <a:r>
              <a:rPr sz="2600" b="1" spc="-25" dirty="0">
                <a:solidFill>
                  <a:srgbClr val="006FC0"/>
                </a:solidFill>
                <a:latin typeface="Times New Roman" pitchFamily="18" charset="0"/>
                <a:cs typeface="Times New Roman" pitchFamily="18" charset="0"/>
              </a:rPr>
              <a:t> </a:t>
            </a:r>
            <a:r>
              <a:rPr sz="2600" b="1" dirty="0">
                <a:solidFill>
                  <a:srgbClr val="006FC0"/>
                </a:solidFill>
                <a:latin typeface="Times New Roman" pitchFamily="18" charset="0"/>
                <a:cs typeface="Times New Roman" pitchFamily="18" charset="0"/>
              </a:rPr>
              <a:t>p-side</a:t>
            </a:r>
            <a:r>
              <a:rPr sz="2600" b="1" dirty="0">
                <a:latin typeface="Times New Roman"/>
                <a:cs typeface="Times New Roman"/>
              </a:rPr>
              <a:t>.</a:t>
            </a:r>
            <a:endParaRPr sz="2600" b="1">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816" y="495427"/>
            <a:ext cx="4687570" cy="635000"/>
          </a:xfrm>
          <a:prstGeom prst="rect">
            <a:avLst/>
          </a:prstGeom>
        </p:spPr>
        <p:txBody>
          <a:bodyPr vert="horz" wrap="square" lIns="0" tIns="12065" rIns="0" bIns="0" rtlCol="0">
            <a:spAutoFit/>
          </a:bodyPr>
          <a:lstStyle/>
          <a:p>
            <a:pPr marL="12700">
              <a:lnSpc>
                <a:spcPct val="100000"/>
              </a:lnSpc>
              <a:spcBef>
                <a:spcPts val="95"/>
              </a:spcBef>
            </a:pPr>
            <a:r>
              <a:rPr spc="-15" dirty="0"/>
              <a:t>Formation </a:t>
            </a:r>
            <a:r>
              <a:rPr spc="-5" dirty="0"/>
              <a:t>of</a:t>
            </a:r>
            <a:r>
              <a:rPr spc="-25" dirty="0"/>
              <a:t> </a:t>
            </a:r>
            <a:r>
              <a:rPr spc="-5" dirty="0"/>
              <a:t>PN</a:t>
            </a:r>
            <a:r>
              <a:rPr spc="-25" dirty="0"/>
              <a:t> </a:t>
            </a:r>
            <a:r>
              <a:rPr spc="-10" dirty="0"/>
              <a:t>diode</a:t>
            </a:r>
          </a:p>
        </p:txBody>
      </p:sp>
      <p:graphicFrame>
        <p:nvGraphicFramePr>
          <p:cNvPr id="3" name="object 3"/>
          <p:cNvGraphicFramePr>
            <a:graphicFrameLocks noGrp="1"/>
          </p:cNvGraphicFramePr>
          <p:nvPr/>
        </p:nvGraphicFramePr>
        <p:xfrm>
          <a:off x="833627" y="2891027"/>
          <a:ext cx="7162798" cy="1828798"/>
        </p:xfrm>
        <a:graphic>
          <a:graphicData uri="http://schemas.openxmlformats.org/drawingml/2006/table">
            <a:tbl>
              <a:tblPr firstRow="1" bandRow="1">
                <a:tableStyleId>{2D5ABB26-0587-4C30-8999-92F81FD0307C}</a:tableStyleId>
              </a:tblPr>
              <a:tblGrid>
                <a:gridCol w="1029969">
                  <a:extLst>
                    <a:ext uri="{9D8B030D-6E8A-4147-A177-3AD203B41FA5}">
                      <a16:colId xmlns:a16="http://schemas.microsoft.com/office/drawing/2014/main" xmlns="" val="20000"/>
                    </a:ext>
                  </a:extLst>
                </a:gridCol>
                <a:gridCol w="762000">
                  <a:extLst>
                    <a:ext uri="{9D8B030D-6E8A-4147-A177-3AD203B41FA5}">
                      <a16:colId xmlns:a16="http://schemas.microsoft.com/office/drawing/2014/main" xmlns="" val="20001"/>
                    </a:ext>
                  </a:extLst>
                </a:gridCol>
                <a:gridCol w="723900">
                  <a:extLst>
                    <a:ext uri="{9D8B030D-6E8A-4147-A177-3AD203B41FA5}">
                      <a16:colId xmlns:a16="http://schemas.microsoft.com/office/drawing/2014/main" xmlns="" val="20002"/>
                    </a:ext>
                  </a:extLst>
                </a:gridCol>
                <a:gridCol w="1066165">
                  <a:extLst>
                    <a:ext uri="{9D8B030D-6E8A-4147-A177-3AD203B41FA5}">
                      <a16:colId xmlns:a16="http://schemas.microsoft.com/office/drawing/2014/main" xmlns="" val="20003"/>
                    </a:ext>
                  </a:extLst>
                </a:gridCol>
                <a:gridCol w="1067435">
                  <a:extLst>
                    <a:ext uri="{9D8B030D-6E8A-4147-A177-3AD203B41FA5}">
                      <a16:colId xmlns:a16="http://schemas.microsoft.com/office/drawing/2014/main" xmlns="" val="20004"/>
                    </a:ext>
                  </a:extLst>
                </a:gridCol>
                <a:gridCol w="915670">
                  <a:extLst>
                    <a:ext uri="{9D8B030D-6E8A-4147-A177-3AD203B41FA5}">
                      <a16:colId xmlns:a16="http://schemas.microsoft.com/office/drawing/2014/main" xmlns="" val="20005"/>
                    </a:ext>
                  </a:extLst>
                </a:gridCol>
                <a:gridCol w="762000">
                  <a:extLst>
                    <a:ext uri="{9D8B030D-6E8A-4147-A177-3AD203B41FA5}">
                      <a16:colId xmlns:a16="http://schemas.microsoft.com/office/drawing/2014/main" xmlns="" val="20006"/>
                    </a:ext>
                  </a:extLst>
                </a:gridCol>
                <a:gridCol w="835659">
                  <a:extLst>
                    <a:ext uri="{9D8B030D-6E8A-4147-A177-3AD203B41FA5}">
                      <a16:colId xmlns:a16="http://schemas.microsoft.com/office/drawing/2014/main" xmlns="" val="20007"/>
                    </a:ext>
                  </a:extLst>
                </a:gridCol>
              </a:tblGrid>
              <a:tr h="746894">
                <a:tc>
                  <a:txBody>
                    <a:bodyPr/>
                    <a:lstStyle/>
                    <a:p>
                      <a:pPr>
                        <a:lnSpc>
                          <a:spcPct val="100000"/>
                        </a:lnSpc>
                        <a:spcBef>
                          <a:spcPts val="45"/>
                        </a:spcBef>
                      </a:pPr>
                      <a:endParaRPr sz="2200">
                        <a:latin typeface="Times New Roman"/>
                        <a:cs typeface="Times New Roman"/>
                      </a:endParaRPr>
                    </a:p>
                    <a:p>
                      <a:pPr marR="368935" algn="r">
                        <a:lnSpc>
                          <a:spcPct val="100000"/>
                        </a:lnSpc>
                      </a:pPr>
                      <a:r>
                        <a:rPr sz="2000" dirty="0">
                          <a:latin typeface="Arial Black"/>
                          <a:cs typeface="Arial Black"/>
                        </a:rPr>
                        <a:t>-</a:t>
                      </a:r>
                      <a:endParaRPr sz="2000">
                        <a:latin typeface="Arial Black"/>
                        <a:cs typeface="Arial Black"/>
                      </a:endParaRPr>
                    </a:p>
                  </a:txBody>
                  <a:tcPr marL="0" marR="0" marT="5715" marB="0">
                    <a:lnL w="9525">
                      <a:solidFill>
                        <a:srgbClr val="660033"/>
                      </a:solidFill>
                      <a:prstDash val="solid"/>
                    </a:lnL>
                    <a:lnT w="9525">
                      <a:solidFill>
                        <a:srgbClr val="660033"/>
                      </a:solidFill>
                      <a:prstDash val="solid"/>
                    </a:lnT>
                  </a:tcPr>
                </a:tc>
                <a:tc>
                  <a:txBody>
                    <a:bodyPr/>
                    <a:lstStyle/>
                    <a:p>
                      <a:pPr>
                        <a:lnSpc>
                          <a:spcPct val="100000"/>
                        </a:lnSpc>
                        <a:spcBef>
                          <a:spcPts val="10"/>
                        </a:spcBef>
                      </a:pPr>
                      <a:endParaRPr sz="2750">
                        <a:latin typeface="Times New Roman"/>
                        <a:cs typeface="Times New Roman"/>
                      </a:endParaRPr>
                    </a:p>
                    <a:p>
                      <a:pPr marR="292735" algn="r">
                        <a:lnSpc>
                          <a:spcPct val="100000"/>
                        </a:lnSpc>
                        <a:spcBef>
                          <a:spcPts val="5"/>
                        </a:spcBef>
                      </a:pPr>
                      <a:r>
                        <a:rPr sz="2000" dirty="0">
                          <a:latin typeface="Arial Black"/>
                          <a:cs typeface="Arial Black"/>
                        </a:rPr>
                        <a:t>-</a:t>
                      </a:r>
                      <a:endParaRPr sz="2000">
                        <a:latin typeface="Arial Black"/>
                        <a:cs typeface="Arial Black"/>
                      </a:endParaRPr>
                    </a:p>
                  </a:txBody>
                  <a:tcPr marL="0" marR="0" marT="1270" marB="0">
                    <a:lnT w="9525">
                      <a:solidFill>
                        <a:srgbClr val="660033"/>
                      </a:solidFill>
                      <a:prstDash val="solid"/>
                    </a:lnT>
                  </a:tcPr>
                </a:tc>
                <a:tc>
                  <a:txBody>
                    <a:bodyPr/>
                    <a:lstStyle/>
                    <a:p>
                      <a:pPr>
                        <a:lnSpc>
                          <a:spcPct val="100000"/>
                        </a:lnSpc>
                        <a:spcBef>
                          <a:spcPts val="45"/>
                        </a:spcBef>
                      </a:pPr>
                      <a:endParaRPr sz="2200">
                        <a:latin typeface="Times New Roman"/>
                        <a:cs typeface="Times New Roman"/>
                      </a:endParaRPr>
                    </a:p>
                    <a:p>
                      <a:pPr marL="300355">
                        <a:lnSpc>
                          <a:spcPct val="100000"/>
                        </a:lnSpc>
                      </a:pPr>
                      <a:r>
                        <a:rPr sz="2000" dirty="0">
                          <a:latin typeface="Arial Black"/>
                          <a:cs typeface="Arial Black"/>
                        </a:rPr>
                        <a:t>-</a:t>
                      </a:r>
                      <a:endParaRPr sz="2000">
                        <a:latin typeface="Arial Black"/>
                        <a:cs typeface="Arial Black"/>
                      </a:endParaRPr>
                    </a:p>
                  </a:txBody>
                  <a:tcPr marL="0" marR="0" marT="5715" marB="0">
                    <a:lnR w="38100">
                      <a:solidFill>
                        <a:srgbClr val="660033"/>
                      </a:solidFill>
                      <a:prstDash val="solid"/>
                    </a:lnR>
                    <a:lnT w="9525">
                      <a:solidFill>
                        <a:srgbClr val="660033"/>
                      </a:solidFill>
                      <a:prstDash val="solid"/>
                    </a:lnT>
                  </a:tcPr>
                </a:tc>
                <a:tc>
                  <a:txBody>
                    <a:bodyPr/>
                    <a:lstStyle/>
                    <a:p>
                      <a:pPr>
                        <a:lnSpc>
                          <a:spcPct val="100000"/>
                        </a:lnSpc>
                        <a:spcBef>
                          <a:spcPts val="45"/>
                        </a:spcBef>
                      </a:pPr>
                      <a:endParaRPr sz="2200">
                        <a:latin typeface="Times New Roman"/>
                        <a:cs typeface="Times New Roman"/>
                      </a:endParaRPr>
                    </a:p>
                    <a:p>
                      <a:pPr marR="329565" algn="r">
                        <a:lnSpc>
                          <a:spcPct val="100000"/>
                        </a:lnSpc>
                      </a:pPr>
                      <a:r>
                        <a:rPr sz="2000" dirty="0">
                          <a:latin typeface="Arial Black"/>
                          <a:cs typeface="Arial Black"/>
                        </a:rPr>
                        <a:t>-</a:t>
                      </a:r>
                      <a:endParaRPr sz="2000">
                        <a:latin typeface="Arial Black"/>
                        <a:cs typeface="Arial Black"/>
                      </a:endParaRPr>
                    </a:p>
                  </a:txBody>
                  <a:tcPr marL="0" marR="0" marT="5715" marB="0">
                    <a:lnL w="38100">
                      <a:solidFill>
                        <a:srgbClr val="660033"/>
                      </a:solidFill>
                      <a:prstDash val="solid"/>
                    </a:lnL>
                    <a:lnR w="9525">
                      <a:solidFill>
                        <a:srgbClr val="660033"/>
                      </a:solidFill>
                      <a:prstDash val="solid"/>
                    </a:lnR>
                    <a:lnT w="9525">
                      <a:solidFill>
                        <a:srgbClr val="660033"/>
                      </a:solidFill>
                      <a:prstDash val="solid"/>
                    </a:lnT>
                  </a:tcPr>
                </a:tc>
                <a:tc>
                  <a:txBody>
                    <a:bodyPr/>
                    <a:lstStyle/>
                    <a:p>
                      <a:pPr marL="374650">
                        <a:lnSpc>
                          <a:spcPct val="100000"/>
                        </a:lnSpc>
                        <a:spcBef>
                          <a:spcPts val="1975"/>
                        </a:spcBef>
                      </a:pPr>
                      <a:r>
                        <a:rPr sz="2000" dirty="0">
                          <a:latin typeface="Arial Black"/>
                          <a:cs typeface="Arial Black"/>
                        </a:rPr>
                        <a:t>+</a:t>
                      </a:r>
                      <a:endParaRPr sz="2000">
                        <a:latin typeface="Arial Black"/>
                        <a:cs typeface="Arial Black"/>
                      </a:endParaRPr>
                    </a:p>
                  </a:txBody>
                  <a:tcPr marL="0" marR="0" marT="250825" marB="0">
                    <a:lnL w="9525">
                      <a:solidFill>
                        <a:srgbClr val="660033"/>
                      </a:solidFill>
                      <a:prstDash val="solid"/>
                    </a:lnL>
                    <a:lnR w="38100">
                      <a:solidFill>
                        <a:srgbClr val="660033"/>
                      </a:solidFill>
                      <a:prstDash val="solid"/>
                    </a:lnR>
                    <a:lnT w="9525">
                      <a:solidFill>
                        <a:srgbClr val="660033"/>
                      </a:solidFill>
                      <a:prstDash val="solid"/>
                    </a:lnT>
                  </a:tcPr>
                </a:tc>
                <a:tc>
                  <a:txBody>
                    <a:bodyPr/>
                    <a:lstStyle/>
                    <a:p>
                      <a:pPr>
                        <a:lnSpc>
                          <a:spcPct val="100000"/>
                        </a:lnSpc>
                        <a:spcBef>
                          <a:spcPts val="45"/>
                        </a:spcBef>
                      </a:pPr>
                      <a:endParaRPr sz="2200">
                        <a:latin typeface="Times New Roman"/>
                        <a:cs typeface="Times New Roman"/>
                      </a:endParaRPr>
                    </a:p>
                    <a:p>
                      <a:pPr marR="288925" algn="r">
                        <a:lnSpc>
                          <a:spcPct val="100000"/>
                        </a:lnSpc>
                      </a:pPr>
                      <a:r>
                        <a:rPr sz="2000" dirty="0">
                          <a:latin typeface="Arial Black"/>
                          <a:cs typeface="Arial Black"/>
                        </a:rPr>
                        <a:t>+</a:t>
                      </a:r>
                      <a:endParaRPr sz="2000">
                        <a:latin typeface="Arial Black"/>
                        <a:cs typeface="Arial Black"/>
                      </a:endParaRPr>
                    </a:p>
                  </a:txBody>
                  <a:tcPr marL="0" marR="0" marT="5715" marB="0">
                    <a:lnL w="38100">
                      <a:solidFill>
                        <a:srgbClr val="660033"/>
                      </a:solidFill>
                      <a:prstDash val="solid"/>
                    </a:lnL>
                    <a:lnT w="9525">
                      <a:solidFill>
                        <a:srgbClr val="660033"/>
                      </a:solidFill>
                      <a:prstDash val="solid"/>
                    </a:lnT>
                  </a:tcPr>
                </a:tc>
                <a:tc>
                  <a:txBody>
                    <a:bodyPr/>
                    <a:lstStyle/>
                    <a:p>
                      <a:pPr>
                        <a:lnSpc>
                          <a:spcPct val="100000"/>
                        </a:lnSpc>
                        <a:spcBef>
                          <a:spcPts val="45"/>
                        </a:spcBef>
                      </a:pPr>
                      <a:endParaRPr sz="2200">
                        <a:latin typeface="Times New Roman"/>
                        <a:cs typeface="Times New Roman"/>
                      </a:endParaRPr>
                    </a:p>
                    <a:p>
                      <a:pPr algn="ctr">
                        <a:lnSpc>
                          <a:spcPct val="100000"/>
                        </a:lnSpc>
                      </a:pPr>
                      <a:r>
                        <a:rPr sz="2000" dirty="0">
                          <a:latin typeface="Arial Black"/>
                          <a:cs typeface="Arial Black"/>
                        </a:rPr>
                        <a:t>+</a:t>
                      </a:r>
                      <a:endParaRPr sz="2000">
                        <a:latin typeface="Arial Black"/>
                        <a:cs typeface="Arial Black"/>
                      </a:endParaRPr>
                    </a:p>
                  </a:txBody>
                  <a:tcPr marL="0" marR="0" marT="5715" marB="0">
                    <a:lnT w="9525">
                      <a:solidFill>
                        <a:srgbClr val="660033"/>
                      </a:solidFill>
                      <a:prstDash val="solid"/>
                    </a:lnT>
                  </a:tcPr>
                </a:tc>
                <a:tc>
                  <a:txBody>
                    <a:bodyPr/>
                    <a:lstStyle/>
                    <a:p>
                      <a:pPr>
                        <a:lnSpc>
                          <a:spcPct val="100000"/>
                        </a:lnSpc>
                        <a:spcBef>
                          <a:spcPts val="45"/>
                        </a:spcBef>
                      </a:pPr>
                      <a:endParaRPr sz="2200">
                        <a:latin typeface="Times New Roman"/>
                        <a:cs typeface="Times New Roman"/>
                      </a:endParaRPr>
                    </a:p>
                    <a:p>
                      <a:pPr marL="297180">
                        <a:lnSpc>
                          <a:spcPct val="100000"/>
                        </a:lnSpc>
                      </a:pPr>
                      <a:r>
                        <a:rPr sz="2000" dirty="0">
                          <a:latin typeface="Arial Black"/>
                          <a:cs typeface="Arial Black"/>
                        </a:rPr>
                        <a:t>+</a:t>
                      </a:r>
                      <a:endParaRPr sz="2000">
                        <a:latin typeface="Arial Black"/>
                        <a:cs typeface="Arial Black"/>
                      </a:endParaRPr>
                    </a:p>
                  </a:txBody>
                  <a:tcPr marL="0" marR="0" marT="5715" marB="0">
                    <a:lnR w="9525">
                      <a:solidFill>
                        <a:srgbClr val="660033"/>
                      </a:solidFill>
                      <a:prstDash val="solid"/>
                    </a:lnR>
                    <a:lnT w="9525">
                      <a:solidFill>
                        <a:srgbClr val="660033"/>
                      </a:solidFill>
                      <a:prstDash val="solid"/>
                    </a:lnT>
                  </a:tcPr>
                </a:tc>
                <a:extLst>
                  <a:ext uri="{0D108BD9-81ED-4DB2-BD59-A6C34878D82A}">
                    <a16:rowId xmlns:a16="http://schemas.microsoft.com/office/drawing/2014/main" xmlns="" val="10000"/>
                  </a:ext>
                </a:extLst>
              </a:tr>
              <a:tr h="533479">
                <a:tc>
                  <a:txBody>
                    <a:bodyPr/>
                    <a:lstStyle/>
                    <a:p>
                      <a:pPr marR="368935" algn="r">
                        <a:lnSpc>
                          <a:spcPct val="100000"/>
                        </a:lnSpc>
                        <a:spcBef>
                          <a:spcPts val="1495"/>
                        </a:spcBef>
                      </a:pPr>
                      <a:r>
                        <a:rPr sz="2000" dirty="0">
                          <a:latin typeface="Arial Black"/>
                          <a:cs typeface="Arial Black"/>
                        </a:rPr>
                        <a:t>-</a:t>
                      </a:r>
                      <a:endParaRPr sz="2000">
                        <a:latin typeface="Arial Black"/>
                        <a:cs typeface="Arial Black"/>
                      </a:endParaRPr>
                    </a:p>
                  </a:txBody>
                  <a:tcPr marL="0" marR="0" marT="189865" marB="0">
                    <a:lnL w="9525">
                      <a:solidFill>
                        <a:srgbClr val="660033"/>
                      </a:solidFill>
                      <a:prstDash val="solid"/>
                    </a:lnL>
                  </a:tcPr>
                </a:tc>
                <a:tc>
                  <a:txBody>
                    <a:bodyPr/>
                    <a:lstStyle/>
                    <a:p>
                      <a:pPr marR="292735" algn="r">
                        <a:lnSpc>
                          <a:spcPct val="100000"/>
                        </a:lnSpc>
                        <a:spcBef>
                          <a:spcPts val="1495"/>
                        </a:spcBef>
                      </a:pPr>
                      <a:r>
                        <a:rPr sz="2000" dirty="0">
                          <a:latin typeface="Arial Black"/>
                          <a:cs typeface="Arial Black"/>
                        </a:rPr>
                        <a:t>-</a:t>
                      </a:r>
                      <a:endParaRPr sz="2000">
                        <a:latin typeface="Arial Black"/>
                        <a:cs typeface="Arial Black"/>
                      </a:endParaRPr>
                    </a:p>
                  </a:txBody>
                  <a:tcPr marL="0" marR="0" marT="189865" marB="0"/>
                </a:tc>
                <a:tc>
                  <a:txBody>
                    <a:bodyPr/>
                    <a:lstStyle/>
                    <a:p>
                      <a:pPr marL="300355">
                        <a:lnSpc>
                          <a:spcPct val="100000"/>
                        </a:lnSpc>
                        <a:spcBef>
                          <a:spcPts val="1495"/>
                        </a:spcBef>
                      </a:pPr>
                      <a:r>
                        <a:rPr sz="2000" dirty="0">
                          <a:latin typeface="Arial Black"/>
                          <a:cs typeface="Arial Black"/>
                        </a:rPr>
                        <a:t>-</a:t>
                      </a:r>
                      <a:endParaRPr sz="2000">
                        <a:latin typeface="Arial Black"/>
                        <a:cs typeface="Arial Black"/>
                      </a:endParaRPr>
                    </a:p>
                  </a:txBody>
                  <a:tcPr marL="0" marR="0" marT="189865" marB="0">
                    <a:lnR w="38100">
                      <a:solidFill>
                        <a:srgbClr val="660033"/>
                      </a:solidFill>
                      <a:prstDash val="solid"/>
                    </a:lnR>
                  </a:tcPr>
                </a:tc>
                <a:tc>
                  <a:txBody>
                    <a:bodyPr/>
                    <a:lstStyle/>
                    <a:p>
                      <a:pPr marR="329565" algn="r">
                        <a:lnSpc>
                          <a:spcPct val="100000"/>
                        </a:lnSpc>
                        <a:spcBef>
                          <a:spcPts val="894"/>
                        </a:spcBef>
                      </a:pPr>
                      <a:r>
                        <a:rPr sz="2000" dirty="0">
                          <a:latin typeface="Arial Black"/>
                          <a:cs typeface="Arial Black"/>
                        </a:rPr>
                        <a:t>-</a:t>
                      </a:r>
                      <a:endParaRPr sz="2000">
                        <a:latin typeface="Arial Black"/>
                        <a:cs typeface="Arial Black"/>
                      </a:endParaRPr>
                    </a:p>
                  </a:txBody>
                  <a:tcPr marL="0" marR="0" marT="113664" marB="0">
                    <a:lnL w="38100">
                      <a:solidFill>
                        <a:srgbClr val="660033"/>
                      </a:solidFill>
                      <a:prstDash val="solid"/>
                    </a:lnL>
                    <a:lnR w="9525">
                      <a:solidFill>
                        <a:srgbClr val="660033"/>
                      </a:solidFill>
                      <a:prstDash val="solid"/>
                    </a:lnR>
                  </a:tcPr>
                </a:tc>
                <a:tc>
                  <a:txBody>
                    <a:bodyPr/>
                    <a:lstStyle/>
                    <a:p>
                      <a:pPr marL="374650">
                        <a:lnSpc>
                          <a:spcPct val="100000"/>
                        </a:lnSpc>
                        <a:spcBef>
                          <a:spcPts val="295"/>
                        </a:spcBef>
                      </a:pPr>
                      <a:r>
                        <a:rPr sz="2000" dirty="0">
                          <a:latin typeface="Arial Black"/>
                          <a:cs typeface="Arial Black"/>
                        </a:rPr>
                        <a:t>+</a:t>
                      </a:r>
                      <a:endParaRPr sz="2000">
                        <a:latin typeface="Arial Black"/>
                        <a:cs typeface="Arial Black"/>
                      </a:endParaRPr>
                    </a:p>
                  </a:txBody>
                  <a:tcPr marL="0" marR="0" marT="37465" marB="0">
                    <a:lnL w="9525">
                      <a:solidFill>
                        <a:srgbClr val="660033"/>
                      </a:solidFill>
                      <a:prstDash val="solid"/>
                    </a:lnL>
                    <a:lnR w="38100">
                      <a:solidFill>
                        <a:srgbClr val="660033"/>
                      </a:solidFill>
                      <a:prstDash val="solid"/>
                    </a:lnR>
                  </a:tcPr>
                </a:tc>
                <a:tc>
                  <a:txBody>
                    <a:bodyPr/>
                    <a:lstStyle/>
                    <a:p>
                      <a:pPr marR="288925" algn="r">
                        <a:lnSpc>
                          <a:spcPct val="100000"/>
                        </a:lnSpc>
                        <a:spcBef>
                          <a:spcPts val="894"/>
                        </a:spcBef>
                      </a:pPr>
                      <a:r>
                        <a:rPr sz="2000" dirty="0">
                          <a:latin typeface="Arial Black"/>
                          <a:cs typeface="Arial Black"/>
                        </a:rPr>
                        <a:t>+</a:t>
                      </a:r>
                      <a:endParaRPr sz="2000">
                        <a:latin typeface="Arial Black"/>
                        <a:cs typeface="Arial Black"/>
                      </a:endParaRPr>
                    </a:p>
                  </a:txBody>
                  <a:tcPr marL="0" marR="0" marT="113664" marB="0">
                    <a:lnL w="38100">
                      <a:solidFill>
                        <a:srgbClr val="660033"/>
                      </a:solidFill>
                      <a:prstDash val="solid"/>
                    </a:lnL>
                  </a:tcPr>
                </a:tc>
                <a:tc>
                  <a:txBody>
                    <a:bodyPr/>
                    <a:lstStyle/>
                    <a:p>
                      <a:pPr algn="ctr">
                        <a:lnSpc>
                          <a:spcPct val="100000"/>
                        </a:lnSpc>
                        <a:spcBef>
                          <a:spcPts val="894"/>
                        </a:spcBef>
                      </a:pPr>
                      <a:r>
                        <a:rPr sz="2000" dirty="0">
                          <a:latin typeface="Arial Black"/>
                          <a:cs typeface="Arial Black"/>
                        </a:rPr>
                        <a:t>+</a:t>
                      </a:r>
                      <a:endParaRPr sz="2000">
                        <a:latin typeface="Arial Black"/>
                        <a:cs typeface="Arial Black"/>
                      </a:endParaRPr>
                    </a:p>
                  </a:txBody>
                  <a:tcPr marL="0" marR="0" marT="113664" marB="0"/>
                </a:tc>
                <a:tc>
                  <a:txBody>
                    <a:bodyPr/>
                    <a:lstStyle/>
                    <a:p>
                      <a:pPr marL="297180">
                        <a:lnSpc>
                          <a:spcPct val="100000"/>
                        </a:lnSpc>
                        <a:spcBef>
                          <a:spcPts val="894"/>
                        </a:spcBef>
                      </a:pPr>
                      <a:r>
                        <a:rPr sz="2000" dirty="0">
                          <a:latin typeface="Arial Black"/>
                          <a:cs typeface="Arial Black"/>
                        </a:rPr>
                        <a:t>+</a:t>
                      </a:r>
                      <a:endParaRPr sz="2000">
                        <a:latin typeface="Arial Black"/>
                        <a:cs typeface="Arial Black"/>
                      </a:endParaRPr>
                    </a:p>
                  </a:txBody>
                  <a:tcPr marL="0" marR="0" marT="113664" marB="0">
                    <a:lnR w="9525">
                      <a:solidFill>
                        <a:srgbClr val="660033"/>
                      </a:solidFill>
                      <a:prstDash val="solid"/>
                    </a:lnR>
                  </a:tcPr>
                </a:tc>
                <a:extLst>
                  <a:ext uri="{0D108BD9-81ED-4DB2-BD59-A6C34878D82A}">
                    <a16:rowId xmlns:a16="http://schemas.microsoft.com/office/drawing/2014/main" xmlns="" val="10001"/>
                  </a:ext>
                </a:extLst>
              </a:tr>
              <a:tr h="548425">
                <a:tc>
                  <a:txBody>
                    <a:bodyPr/>
                    <a:lstStyle/>
                    <a:p>
                      <a:pPr marR="368935" algn="r">
                        <a:lnSpc>
                          <a:spcPct val="100000"/>
                        </a:lnSpc>
                        <a:spcBef>
                          <a:spcPts val="1495"/>
                        </a:spcBef>
                      </a:pPr>
                      <a:r>
                        <a:rPr sz="2000" dirty="0">
                          <a:latin typeface="Arial Black"/>
                          <a:cs typeface="Arial Black"/>
                        </a:rPr>
                        <a:t>-</a:t>
                      </a:r>
                      <a:endParaRPr sz="2000">
                        <a:latin typeface="Arial Black"/>
                        <a:cs typeface="Arial Black"/>
                      </a:endParaRPr>
                    </a:p>
                  </a:txBody>
                  <a:tcPr marL="0" marR="0" marT="189865" marB="0">
                    <a:lnL w="9525">
                      <a:solidFill>
                        <a:srgbClr val="660033"/>
                      </a:solidFill>
                      <a:prstDash val="solid"/>
                    </a:lnL>
                    <a:lnB w="9525">
                      <a:solidFill>
                        <a:srgbClr val="660033"/>
                      </a:solidFill>
                      <a:prstDash val="solid"/>
                    </a:lnB>
                  </a:tcPr>
                </a:tc>
                <a:tc>
                  <a:txBody>
                    <a:bodyPr/>
                    <a:lstStyle/>
                    <a:p>
                      <a:pPr>
                        <a:lnSpc>
                          <a:spcPct val="100000"/>
                        </a:lnSpc>
                      </a:pPr>
                      <a:endParaRPr sz="2400">
                        <a:latin typeface="Times New Roman"/>
                        <a:cs typeface="Times New Roman"/>
                      </a:endParaRPr>
                    </a:p>
                  </a:txBody>
                  <a:tcPr marL="0" marR="0" marT="0" marB="0">
                    <a:lnB w="9525">
                      <a:solidFill>
                        <a:srgbClr val="660033"/>
                      </a:solidFill>
                      <a:prstDash val="solid"/>
                    </a:lnB>
                  </a:tcPr>
                </a:tc>
                <a:tc>
                  <a:txBody>
                    <a:bodyPr/>
                    <a:lstStyle/>
                    <a:p>
                      <a:pPr marL="300355">
                        <a:lnSpc>
                          <a:spcPct val="100000"/>
                        </a:lnSpc>
                        <a:spcBef>
                          <a:spcPts val="1495"/>
                        </a:spcBef>
                      </a:pPr>
                      <a:r>
                        <a:rPr sz="2000" dirty="0">
                          <a:latin typeface="Arial Black"/>
                          <a:cs typeface="Arial Black"/>
                        </a:rPr>
                        <a:t>-</a:t>
                      </a:r>
                      <a:endParaRPr sz="2000">
                        <a:latin typeface="Arial Black"/>
                        <a:cs typeface="Arial Black"/>
                      </a:endParaRPr>
                    </a:p>
                  </a:txBody>
                  <a:tcPr marL="0" marR="0" marT="189865" marB="0">
                    <a:lnR w="38100">
                      <a:solidFill>
                        <a:srgbClr val="660033"/>
                      </a:solidFill>
                      <a:prstDash val="solid"/>
                    </a:lnR>
                    <a:lnB w="9525">
                      <a:solidFill>
                        <a:srgbClr val="660033"/>
                      </a:solidFill>
                      <a:prstDash val="solid"/>
                    </a:lnB>
                  </a:tcPr>
                </a:tc>
                <a:tc>
                  <a:txBody>
                    <a:bodyPr/>
                    <a:lstStyle/>
                    <a:p>
                      <a:pPr marR="329565" algn="r">
                        <a:lnSpc>
                          <a:spcPct val="100000"/>
                        </a:lnSpc>
                        <a:spcBef>
                          <a:spcPts val="894"/>
                        </a:spcBef>
                      </a:pPr>
                      <a:r>
                        <a:rPr sz="2000" dirty="0">
                          <a:latin typeface="Arial Black"/>
                          <a:cs typeface="Arial Black"/>
                        </a:rPr>
                        <a:t>-</a:t>
                      </a:r>
                      <a:endParaRPr sz="2000">
                        <a:latin typeface="Arial Black"/>
                        <a:cs typeface="Arial Black"/>
                      </a:endParaRPr>
                    </a:p>
                  </a:txBody>
                  <a:tcPr marL="0" marR="0" marT="113664" marB="0">
                    <a:lnL w="38100">
                      <a:solidFill>
                        <a:srgbClr val="660033"/>
                      </a:solidFill>
                      <a:prstDash val="solid"/>
                    </a:lnL>
                    <a:lnR w="9525">
                      <a:solidFill>
                        <a:srgbClr val="660033"/>
                      </a:solidFill>
                      <a:prstDash val="solid"/>
                    </a:lnR>
                    <a:lnB w="9525">
                      <a:solidFill>
                        <a:srgbClr val="660033"/>
                      </a:solidFill>
                      <a:prstDash val="solid"/>
                    </a:lnB>
                  </a:tcPr>
                </a:tc>
                <a:tc>
                  <a:txBody>
                    <a:bodyPr/>
                    <a:lstStyle/>
                    <a:p>
                      <a:pPr marL="374650">
                        <a:lnSpc>
                          <a:spcPct val="100000"/>
                        </a:lnSpc>
                        <a:spcBef>
                          <a:spcPts val="894"/>
                        </a:spcBef>
                      </a:pPr>
                      <a:r>
                        <a:rPr sz="2000" dirty="0">
                          <a:latin typeface="Arial Black"/>
                          <a:cs typeface="Arial Black"/>
                        </a:rPr>
                        <a:t>+</a:t>
                      </a:r>
                      <a:endParaRPr sz="2000">
                        <a:latin typeface="Arial Black"/>
                        <a:cs typeface="Arial Black"/>
                      </a:endParaRPr>
                    </a:p>
                  </a:txBody>
                  <a:tcPr marL="0" marR="0" marT="113664" marB="0">
                    <a:lnL w="9525">
                      <a:solidFill>
                        <a:srgbClr val="660033"/>
                      </a:solidFill>
                      <a:prstDash val="solid"/>
                    </a:lnL>
                    <a:lnR w="38100">
                      <a:solidFill>
                        <a:srgbClr val="660033"/>
                      </a:solidFill>
                      <a:prstDash val="solid"/>
                    </a:lnR>
                    <a:lnB w="9525">
                      <a:solidFill>
                        <a:srgbClr val="660033"/>
                      </a:solidFill>
                      <a:prstDash val="solid"/>
                    </a:lnB>
                  </a:tcPr>
                </a:tc>
                <a:tc>
                  <a:txBody>
                    <a:bodyPr/>
                    <a:lstStyle/>
                    <a:p>
                      <a:pPr marR="288925" algn="r">
                        <a:lnSpc>
                          <a:spcPct val="100000"/>
                        </a:lnSpc>
                        <a:spcBef>
                          <a:spcPts val="894"/>
                        </a:spcBef>
                      </a:pPr>
                      <a:r>
                        <a:rPr sz="2000" dirty="0">
                          <a:latin typeface="Arial Black"/>
                          <a:cs typeface="Arial Black"/>
                        </a:rPr>
                        <a:t>+</a:t>
                      </a:r>
                      <a:endParaRPr sz="2000">
                        <a:latin typeface="Arial Black"/>
                        <a:cs typeface="Arial Black"/>
                      </a:endParaRPr>
                    </a:p>
                  </a:txBody>
                  <a:tcPr marL="0" marR="0" marT="113664" marB="0">
                    <a:lnL w="38100">
                      <a:solidFill>
                        <a:srgbClr val="660033"/>
                      </a:solidFill>
                      <a:prstDash val="solid"/>
                    </a:lnL>
                    <a:lnB w="9525">
                      <a:solidFill>
                        <a:srgbClr val="660033"/>
                      </a:solidFill>
                      <a:prstDash val="solid"/>
                    </a:lnB>
                  </a:tcPr>
                </a:tc>
                <a:tc>
                  <a:txBody>
                    <a:bodyPr/>
                    <a:lstStyle/>
                    <a:p>
                      <a:pPr>
                        <a:lnSpc>
                          <a:spcPct val="100000"/>
                        </a:lnSpc>
                      </a:pPr>
                      <a:endParaRPr sz="2400">
                        <a:latin typeface="Times New Roman"/>
                        <a:cs typeface="Times New Roman"/>
                      </a:endParaRPr>
                    </a:p>
                  </a:txBody>
                  <a:tcPr marL="0" marR="0" marT="0" marB="0">
                    <a:lnB w="9525">
                      <a:solidFill>
                        <a:srgbClr val="660033"/>
                      </a:solidFill>
                      <a:prstDash val="solid"/>
                    </a:lnB>
                  </a:tcPr>
                </a:tc>
                <a:tc>
                  <a:txBody>
                    <a:bodyPr/>
                    <a:lstStyle/>
                    <a:p>
                      <a:pPr marL="297180">
                        <a:lnSpc>
                          <a:spcPct val="100000"/>
                        </a:lnSpc>
                        <a:spcBef>
                          <a:spcPts val="295"/>
                        </a:spcBef>
                      </a:pPr>
                      <a:r>
                        <a:rPr sz="2000" dirty="0">
                          <a:latin typeface="Arial Black"/>
                          <a:cs typeface="Arial Black"/>
                        </a:rPr>
                        <a:t>+</a:t>
                      </a:r>
                      <a:endParaRPr sz="2000">
                        <a:latin typeface="Arial Black"/>
                        <a:cs typeface="Arial Black"/>
                      </a:endParaRPr>
                    </a:p>
                  </a:txBody>
                  <a:tcPr marL="0" marR="0" marT="37465" marB="0">
                    <a:lnR w="9525">
                      <a:solidFill>
                        <a:srgbClr val="660033"/>
                      </a:solidFill>
                      <a:prstDash val="solid"/>
                    </a:lnR>
                    <a:lnB w="9525">
                      <a:solidFill>
                        <a:srgbClr val="660033"/>
                      </a:solidFill>
                      <a:prstDash val="solid"/>
                    </a:lnB>
                  </a:tcPr>
                </a:tc>
                <a:extLst>
                  <a:ext uri="{0D108BD9-81ED-4DB2-BD59-A6C34878D82A}">
                    <a16:rowId xmlns:a16="http://schemas.microsoft.com/office/drawing/2014/main" xmlns="" val="10002"/>
                  </a:ext>
                </a:extLst>
              </a:tr>
            </a:tbl>
          </a:graphicData>
        </a:graphic>
      </p:graphicFrame>
      <p:pic>
        <p:nvPicPr>
          <p:cNvPr id="4" name="object 4"/>
          <p:cNvPicPr/>
          <p:nvPr/>
        </p:nvPicPr>
        <p:blipFill>
          <a:blip r:embed="rId2" cstate="print"/>
          <a:stretch>
            <a:fillRect/>
          </a:stretch>
        </p:blipFill>
        <p:spPr>
          <a:xfrm>
            <a:off x="1900427" y="3043427"/>
            <a:ext cx="161544" cy="161544"/>
          </a:xfrm>
          <a:prstGeom prst="rect">
            <a:avLst/>
          </a:prstGeom>
        </p:spPr>
      </p:pic>
      <p:pic>
        <p:nvPicPr>
          <p:cNvPr id="5" name="object 5"/>
          <p:cNvPicPr/>
          <p:nvPr/>
        </p:nvPicPr>
        <p:blipFill>
          <a:blip r:embed="rId3" cstate="print"/>
          <a:stretch>
            <a:fillRect/>
          </a:stretch>
        </p:blipFill>
        <p:spPr>
          <a:xfrm>
            <a:off x="1138427" y="3653028"/>
            <a:ext cx="161544" cy="161544"/>
          </a:xfrm>
          <a:prstGeom prst="rect">
            <a:avLst/>
          </a:prstGeom>
        </p:spPr>
      </p:pic>
      <p:pic>
        <p:nvPicPr>
          <p:cNvPr id="6" name="object 6"/>
          <p:cNvPicPr/>
          <p:nvPr/>
        </p:nvPicPr>
        <p:blipFill>
          <a:blip r:embed="rId2" cstate="print"/>
          <a:stretch>
            <a:fillRect/>
          </a:stretch>
        </p:blipFill>
        <p:spPr>
          <a:xfrm>
            <a:off x="1900427" y="3653028"/>
            <a:ext cx="161544" cy="161544"/>
          </a:xfrm>
          <a:prstGeom prst="rect">
            <a:avLst/>
          </a:prstGeom>
        </p:spPr>
      </p:pic>
      <p:pic>
        <p:nvPicPr>
          <p:cNvPr id="7" name="object 7"/>
          <p:cNvPicPr/>
          <p:nvPr/>
        </p:nvPicPr>
        <p:blipFill>
          <a:blip r:embed="rId3" cstate="print"/>
          <a:stretch>
            <a:fillRect/>
          </a:stretch>
        </p:blipFill>
        <p:spPr>
          <a:xfrm>
            <a:off x="1138427" y="4186428"/>
            <a:ext cx="161544" cy="161544"/>
          </a:xfrm>
          <a:prstGeom prst="rect">
            <a:avLst/>
          </a:prstGeom>
        </p:spPr>
      </p:pic>
      <p:pic>
        <p:nvPicPr>
          <p:cNvPr id="8" name="object 8"/>
          <p:cNvPicPr/>
          <p:nvPr/>
        </p:nvPicPr>
        <p:blipFill>
          <a:blip r:embed="rId2" cstate="print"/>
          <a:stretch>
            <a:fillRect/>
          </a:stretch>
        </p:blipFill>
        <p:spPr>
          <a:xfrm>
            <a:off x="1900427" y="4186428"/>
            <a:ext cx="161544" cy="161544"/>
          </a:xfrm>
          <a:prstGeom prst="rect">
            <a:avLst/>
          </a:prstGeom>
        </p:spPr>
      </p:pic>
      <p:pic>
        <p:nvPicPr>
          <p:cNvPr id="9" name="object 9"/>
          <p:cNvPicPr/>
          <p:nvPr/>
        </p:nvPicPr>
        <p:blipFill>
          <a:blip r:embed="rId2" cstate="print"/>
          <a:stretch>
            <a:fillRect/>
          </a:stretch>
        </p:blipFill>
        <p:spPr>
          <a:xfrm>
            <a:off x="2586227" y="3043427"/>
            <a:ext cx="161544" cy="161544"/>
          </a:xfrm>
          <a:prstGeom prst="rect">
            <a:avLst/>
          </a:prstGeom>
        </p:spPr>
      </p:pic>
      <p:grpSp>
        <p:nvGrpSpPr>
          <p:cNvPr id="10" name="object 10"/>
          <p:cNvGrpSpPr/>
          <p:nvPr/>
        </p:nvGrpSpPr>
        <p:grpSpPr>
          <a:xfrm>
            <a:off x="928662" y="2786058"/>
            <a:ext cx="7162800" cy="1906270"/>
            <a:chOff x="838200" y="2895600"/>
            <a:chExt cx="7162800" cy="1906270"/>
          </a:xfrm>
        </p:grpSpPr>
        <p:sp>
          <p:nvSpPr>
            <p:cNvPr id="11" name="object 11"/>
            <p:cNvSpPr/>
            <p:nvPr/>
          </p:nvSpPr>
          <p:spPr>
            <a:xfrm>
              <a:off x="838200" y="2895600"/>
              <a:ext cx="7162800" cy="1828800"/>
            </a:xfrm>
            <a:custGeom>
              <a:avLst/>
              <a:gdLst/>
              <a:ahLst/>
              <a:cxnLst/>
              <a:rect l="l" t="t" r="r" b="b"/>
              <a:pathLst>
                <a:path w="7162800" h="1828800">
                  <a:moveTo>
                    <a:pt x="7162800" y="0"/>
                  </a:moveTo>
                  <a:lnTo>
                    <a:pt x="0" y="0"/>
                  </a:lnTo>
                  <a:lnTo>
                    <a:pt x="0" y="1828800"/>
                  </a:lnTo>
                  <a:lnTo>
                    <a:pt x="7162800" y="1828800"/>
                  </a:lnTo>
                  <a:lnTo>
                    <a:pt x="7162800" y="0"/>
                  </a:lnTo>
                  <a:close/>
                </a:path>
              </a:pathLst>
            </a:custGeom>
            <a:solidFill>
              <a:srgbClr val="C5D9F0"/>
            </a:solidFill>
          </p:spPr>
          <p:txBody>
            <a:bodyPr wrap="square" lIns="0" tIns="0" rIns="0" bIns="0" rtlCol="0"/>
            <a:lstStyle/>
            <a:p>
              <a:endParaRPr/>
            </a:p>
          </p:txBody>
        </p:sp>
        <p:pic>
          <p:nvPicPr>
            <p:cNvPr id="12" name="object 12"/>
            <p:cNvPicPr/>
            <p:nvPr/>
          </p:nvPicPr>
          <p:blipFill>
            <a:blip r:embed="rId3" cstate="print"/>
            <a:stretch>
              <a:fillRect/>
            </a:stretch>
          </p:blipFill>
          <p:spPr>
            <a:xfrm>
              <a:off x="1138427" y="3043428"/>
              <a:ext cx="161544" cy="161544"/>
            </a:xfrm>
            <a:prstGeom prst="rect">
              <a:avLst/>
            </a:prstGeom>
          </p:spPr>
        </p:pic>
        <p:sp>
          <p:nvSpPr>
            <p:cNvPr id="13" name="object 13"/>
            <p:cNvSpPr/>
            <p:nvPr/>
          </p:nvSpPr>
          <p:spPr>
            <a:xfrm>
              <a:off x="5487161" y="2896361"/>
              <a:ext cx="0" cy="1905000"/>
            </a:xfrm>
            <a:custGeom>
              <a:avLst/>
              <a:gdLst/>
              <a:ahLst/>
              <a:cxnLst/>
              <a:rect l="l" t="t" r="r" b="b"/>
              <a:pathLst>
                <a:path h="1905000">
                  <a:moveTo>
                    <a:pt x="0" y="0"/>
                  </a:moveTo>
                  <a:lnTo>
                    <a:pt x="0" y="1905000"/>
                  </a:lnTo>
                </a:path>
              </a:pathLst>
            </a:custGeom>
            <a:ln w="38100">
              <a:solidFill>
                <a:srgbClr val="660033"/>
              </a:solidFill>
              <a:prstDash val="dash"/>
            </a:ln>
          </p:spPr>
          <p:txBody>
            <a:bodyPr wrap="square" lIns="0" tIns="0" rIns="0" bIns="0" rtlCol="0"/>
            <a:lstStyle/>
            <a:p>
              <a:endParaRPr/>
            </a:p>
          </p:txBody>
        </p:sp>
      </p:grpSp>
      <p:pic>
        <p:nvPicPr>
          <p:cNvPr id="14" name="object 14"/>
          <p:cNvPicPr/>
          <p:nvPr/>
        </p:nvPicPr>
        <p:blipFill>
          <a:blip r:embed="rId2" cstate="print"/>
          <a:stretch>
            <a:fillRect/>
          </a:stretch>
        </p:blipFill>
        <p:spPr>
          <a:xfrm>
            <a:off x="2586227" y="3653028"/>
            <a:ext cx="161544" cy="161544"/>
          </a:xfrm>
          <a:prstGeom prst="rect">
            <a:avLst/>
          </a:prstGeom>
        </p:spPr>
      </p:pic>
      <p:pic>
        <p:nvPicPr>
          <p:cNvPr id="15" name="object 15"/>
          <p:cNvPicPr/>
          <p:nvPr/>
        </p:nvPicPr>
        <p:blipFill>
          <a:blip r:embed="rId2" cstate="print"/>
          <a:stretch>
            <a:fillRect/>
          </a:stretch>
        </p:blipFill>
        <p:spPr>
          <a:xfrm>
            <a:off x="2586227" y="4186428"/>
            <a:ext cx="161544" cy="161544"/>
          </a:xfrm>
          <a:prstGeom prst="rect">
            <a:avLst/>
          </a:prstGeom>
        </p:spPr>
      </p:pic>
      <p:grpSp>
        <p:nvGrpSpPr>
          <p:cNvPr id="16" name="object 16"/>
          <p:cNvGrpSpPr/>
          <p:nvPr/>
        </p:nvGrpSpPr>
        <p:grpSpPr>
          <a:xfrm>
            <a:off x="1290827" y="3195827"/>
            <a:ext cx="314325" cy="390525"/>
            <a:chOff x="1290827" y="3195827"/>
            <a:chExt cx="314325" cy="390525"/>
          </a:xfrm>
        </p:grpSpPr>
        <p:sp>
          <p:nvSpPr>
            <p:cNvPr id="17" name="object 17"/>
            <p:cNvSpPr/>
            <p:nvPr/>
          </p:nvSpPr>
          <p:spPr>
            <a:xfrm>
              <a:off x="1295399" y="3200399"/>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18" name="object 18"/>
            <p:cNvSpPr/>
            <p:nvPr/>
          </p:nvSpPr>
          <p:spPr>
            <a:xfrm>
              <a:off x="1295399" y="3200399"/>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pic>
        <p:nvPicPr>
          <p:cNvPr id="19" name="object 19"/>
          <p:cNvPicPr/>
          <p:nvPr/>
        </p:nvPicPr>
        <p:blipFill>
          <a:blip r:embed="rId2" cstate="print"/>
          <a:stretch>
            <a:fillRect/>
          </a:stretch>
        </p:blipFill>
        <p:spPr>
          <a:xfrm>
            <a:off x="3653028" y="3043427"/>
            <a:ext cx="161544" cy="161544"/>
          </a:xfrm>
          <a:prstGeom prst="rect">
            <a:avLst/>
          </a:prstGeom>
        </p:spPr>
      </p:pic>
      <p:pic>
        <p:nvPicPr>
          <p:cNvPr id="20" name="object 20"/>
          <p:cNvPicPr/>
          <p:nvPr/>
        </p:nvPicPr>
        <p:blipFill>
          <a:blip r:embed="rId2" cstate="print"/>
          <a:stretch>
            <a:fillRect/>
          </a:stretch>
        </p:blipFill>
        <p:spPr>
          <a:xfrm>
            <a:off x="3653028" y="3576828"/>
            <a:ext cx="161544" cy="161544"/>
          </a:xfrm>
          <a:prstGeom prst="rect">
            <a:avLst/>
          </a:prstGeom>
        </p:spPr>
      </p:pic>
      <p:pic>
        <p:nvPicPr>
          <p:cNvPr id="21" name="object 21"/>
          <p:cNvPicPr/>
          <p:nvPr/>
        </p:nvPicPr>
        <p:blipFill>
          <a:blip r:embed="rId2" cstate="print"/>
          <a:stretch>
            <a:fillRect/>
          </a:stretch>
        </p:blipFill>
        <p:spPr>
          <a:xfrm>
            <a:off x="3653028" y="4110228"/>
            <a:ext cx="161544" cy="161544"/>
          </a:xfrm>
          <a:prstGeom prst="rect">
            <a:avLst/>
          </a:prstGeom>
        </p:spPr>
      </p:pic>
      <p:grpSp>
        <p:nvGrpSpPr>
          <p:cNvPr id="22" name="object 22"/>
          <p:cNvGrpSpPr/>
          <p:nvPr/>
        </p:nvGrpSpPr>
        <p:grpSpPr>
          <a:xfrm>
            <a:off x="2129027" y="3272028"/>
            <a:ext cx="314325" cy="390525"/>
            <a:chOff x="2129027" y="3272028"/>
            <a:chExt cx="314325" cy="390525"/>
          </a:xfrm>
        </p:grpSpPr>
        <p:sp>
          <p:nvSpPr>
            <p:cNvPr id="23" name="object 23"/>
            <p:cNvSpPr/>
            <p:nvPr/>
          </p:nvSpPr>
          <p:spPr>
            <a:xfrm>
              <a:off x="2133599" y="32766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24" name="object 24"/>
            <p:cNvSpPr/>
            <p:nvPr/>
          </p:nvSpPr>
          <p:spPr>
            <a:xfrm>
              <a:off x="2133599" y="32766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25" name="object 25"/>
          <p:cNvGrpSpPr/>
          <p:nvPr/>
        </p:nvGrpSpPr>
        <p:grpSpPr>
          <a:xfrm>
            <a:off x="1290827" y="3805428"/>
            <a:ext cx="314325" cy="390525"/>
            <a:chOff x="1290827" y="3805428"/>
            <a:chExt cx="314325" cy="390525"/>
          </a:xfrm>
        </p:grpSpPr>
        <p:sp>
          <p:nvSpPr>
            <p:cNvPr id="26" name="object 26"/>
            <p:cNvSpPr/>
            <p:nvPr/>
          </p:nvSpPr>
          <p:spPr>
            <a:xfrm>
              <a:off x="1295399" y="38100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27" name="object 27"/>
            <p:cNvSpPr/>
            <p:nvPr/>
          </p:nvSpPr>
          <p:spPr>
            <a:xfrm>
              <a:off x="1295399" y="38100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28" name="object 28"/>
          <p:cNvGrpSpPr/>
          <p:nvPr/>
        </p:nvGrpSpPr>
        <p:grpSpPr>
          <a:xfrm>
            <a:off x="1290827" y="4338828"/>
            <a:ext cx="314325" cy="390525"/>
            <a:chOff x="1290827" y="4338828"/>
            <a:chExt cx="314325" cy="390525"/>
          </a:xfrm>
        </p:grpSpPr>
        <p:sp>
          <p:nvSpPr>
            <p:cNvPr id="29" name="object 29"/>
            <p:cNvSpPr/>
            <p:nvPr/>
          </p:nvSpPr>
          <p:spPr>
            <a:xfrm>
              <a:off x="1295399" y="43434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30" name="object 30"/>
            <p:cNvSpPr/>
            <p:nvPr/>
          </p:nvSpPr>
          <p:spPr>
            <a:xfrm>
              <a:off x="1295399" y="43434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31" name="object 31"/>
          <p:cNvGrpSpPr/>
          <p:nvPr/>
        </p:nvGrpSpPr>
        <p:grpSpPr>
          <a:xfrm>
            <a:off x="2814827" y="3195827"/>
            <a:ext cx="314325" cy="390525"/>
            <a:chOff x="2814827" y="3195827"/>
            <a:chExt cx="314325" cy="390525"/>
          </a:xfrm>
        </p:grpSpPr>
        <p:sp>
          <p:nvSpPr>
            <p:cNvPr id="32" name="object 32"/>
            <p:cNvSpPr/>
            <p:nvPr/>
          </p:nvSpPr>
          <p:spPr>
            <a:xfrm>
              <a:off x="2819399" y="3200399"/>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33" name="object 33"/>
            <p:cNvSpPr/>
            <p:nvPr/>
          </p:nvSpPr>
          <p:spPr>
            <a:xfrm>
              <a:off x="2819399" y="3200399"/>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34" name="object 34"/>
          <p:cNvGrpSpPr/>
          <p:nvPr/>
        </p:nvGrpSpPr>
        <p:grpSpPr>
          <a:xfrm>
            <a:off x="2129027" y="3805428"/>
            <a:ext cx="314325" cy="390525"/>
            <a:chOff x="2129027" y="3805428"/>
            <a:chExt cx="314325" cy="390525"/>
          </a:xfrm>
        </p:grpSpPr>
        <p:sp>
          <p:nvSpPr>
            <p:cNvPr id="35" name="object 35"/>
            <p:cNvSpPr/>
            <p:nvPr/>
          </p:nvSpPr>
          <p:spPr>
            <a:xfrm>
              <a:off x="2133599" y="38100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36" name="object 36"/>
            <p:cNvSpPr/>
            <p:nvPr/>
          </p:nvSpPr>
          <p:spPr>
            <a:xfrm>
              <a:off x="2133599" y="38100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37" name="object 37"/>
          <p:cNvGrpSpPr/>
          <p:nvPr/>
        </p:nvGrpSpPr>
        <p:grpSpPr>
          <a:xfrm>
            <a:off x="2814827" y="3805428"/>
            <a:ext cx="314325" cy="390525"/>
            <a:chOff x="2814827" y="3805428"/>
            <a:chExt cx="314325" cy="390525"/>
          </a:xfrm>
        </p:grpSpPr>
        <p:sp>
          <p:nvSpPr>
            <p:cNvPr id="38" name="object 38"/>
            <p:cNvSpPr/>
            <p:nvPr/>
          </p:nvSpPr>
          <p:spPr>
            <a:xfrm>
              <a:off x="2819399" y="38100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39" name="object 39"/>
            <p:cNvSpPr/>
            <p:nvPr/>
          </p:nvSpPr>
          <p:spPr>
            <a:xfrm>
              <a:off x="2819399" y="38100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40" name="object 40"/>
          <p:cNvGrpSpPr/>
          <p:nvPr/>
        </p:nvGrpSpPr>
        <p:grpSpPr>
          <a:xfrm>
            <a:off x="2814827" y="4338828"/>
            <a:ext cx="314325" cy="390525"/>
            <a:chOff x="2814827" y="4338828"/>
            <a:chExt cx="314325" cy="390525"/>
          </a:xfrm>
        </p:grpSpPr>
        <p:sp>
          <p:nvSpPr>
            <p:cNvPr id="41" name="object 41"/>
            <p:cNvSpPr/>
            <p:nvPr/>
          </p:nvSpPr>
          <p:spPr>
            <a:xfrm>
              <a:off x="2819399" y="43434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42" name="object 42"/>
            <p:cNvSpPr/>
            <p:nvPr/>
          </p:nvSpPr>
          <p:spPr>
            <a:xfrm>
              <a:off x="2819399" y="43434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43" name="object 43"/>
          <p:cNvGrpSpPr/>
          <p:nvPr/>
        </p:nvGrpSpPr>
        <p:grpSpPr>
          <a:xfrm>
            <a:off x="3881628" y="3195827"/>
            <a:ext cx="314325" cy="390525"/>
            <a:chOff x="3881628" y="3195827"/>
            <a:chExt cx="314325" cy="390525"/>
          </a:xfrm>
        </p:grpSpPr>
        <p:sp>
          <p:nvSpPr>
            <p:cNvPr id="44" name="object 44"/>
            <p:cNvSpPr/>
            <p:nvPr/>
          </p:nvSpPr>
          <p:spPr>
            <a:xfrm>
              <a:off x="3886200" y="3200399"/>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45" name="object 45"/>
            <p:cNvSpPr/>
            <p:nvPr/>
          </p:nvSpPr>
          <p:spPr>
            <a:xfrm>
              <a:off x="3886200" y="3200399"/>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46" name="object 46"/>
          <p:cNvGrpSpPr/>
          <p:nvPr/>
        </p:nvGrpSpPr>
        <p:grpSpPr>
          <a:xfrm>
            <a:off x="3881628" y="3729228"/>
            <a:ext cx="314325" cy="390525"/>
            <a:chOff x="3881628" y="3729228"/>
            <a:chExt cx="314325" cy="390525"/>
          </a:xfrm>
        </p:grpSpPr>
        <p:sp>
          <p:nvSpPr>
            <p:cNvPr id="47" name="object 47"/>
            <p:cNvSpPr/>
            <p:nvPr/>
          </p:nvSpPr>
          <p:spPr>
            <a:xfrm>
              <a:off x="3886200" y="37338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48" name="object 48"/>
            <p:cNvSpPr/>
            <p:nvPr/>
          </p:nvSpPr>
          <p:spPr>
            <a:xfrm>
              <a:off x="3886200" y="37338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49" name="object 49"/>
          <p:cNvGrpSpPr/>
          <p:nvPr/>
        </p:nvGrpSpPr>
        <p:grpSpPr>
          <a:xfrm>
            <a:off x="3881628" y="4262628"/>
            <a:ext cx="314325" cy="390525"/>
            <a:chOff x="3881628" y="4262628"/>
            <a:chExt cx="314325" cy="390525"/>
          </a:xfrm>
        </p:grpSpPr>
        <p:sp>
          <p:nvSpPr>
            <p:cNvPr id="50" name="object 50"/>
            <p:cNvSpPr/>
            <p:nvPr/>
          </p:nvSpPr>
          <p:spPr>
            <a:xfrm>
              <a:off x="3886200" y="42672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51" name="object 51"/>
            <p:cNvSpPr/>
            <p:nvPr/>
          </p:nvSpPr>
          <p:spPr>
            <a:xfrm>
              <a:off x="3886200" y="42672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52" name="object 52"/>
          <p:cNvGrpSpPr/>
          <p:nvPr/>
        </p:nvGrpSpPr>
        <p:grpSpPr>
          <a:xfrm>
            <a:off x="4714876" y="3000372"/>
            <a:ext cx="314325" cy="390525"/>
            <a:chOff x="4719828" y="3119627"/>
            <a:chExt cx="314325" cy="390525"/>
          </a:xfrm>
        </p:grpSpPr>
        <p:sp>
          <p:nvSpPr>
            <p:cNvPr id="53" name="object 53"/>
            <p:cNvSpPr/>
            <p:nvPr/>
          </p:nvSpPr>
          <p:spPr>
            <a:xfrm>
              <a:off x="4724400" y="3124199"/>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54" name="object 54"/>
            <p:cNvSpPr/>
            <p:nvPr/>
          </p:nvSpPr>
          <p:spPr>
            <a:xfrm>
              <a:off x="4724400" y="3124199"/>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55" name="object 55"/>
          <p:cNvGrpSpPr/>
          <p:nvPr/>
        </p:nvGrpSpPr>
        <p:grpSpPr>
          <a:xfrm>
            <a:off x="4719828" y="3653028"/>
            <a:ext cx="314325" cy="390525"/>
            <a:chOff x="4719828" y="3653028"/>
            <a:chExt cx="314325" cy="390525"/>
          </a:xfrm>
        </p:grpSpPr>
        <p:sp>
          <p:nvSpPr>
            <p:cNvPr id="56" name="object 56"/>
            <p:cNvSpPr/>
            <p:nvPr/>
          </p:nvSpPr>
          <p:spPr>
            <a:xfrm>
              <a:off x="4724400" y="36576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57" name="object 57"/>
            <p:cNvSpPr/>
            <p:nvPr/>
          </p:nvSpPr>
          <p:spPr>
            <a:xfrm>
              <a:off x="4724400" y="36576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58" name="object 58"/>
          <p:cNvGrpSpPr/>
          <p:nvPr/>
        </p:nvGrpSpPr>
        <p:grpSpPr>
          <a:xfrm>
            <a:off x="4719828" y="4262628"/>
            <a:ext cx="314325" cy="390525"/>
            <a:chOff x="4719828" y="4262628"/>
            <a:chExt cx="314325" cy="390525"/>
          </a:xfrm>
        </p:grpSpPr>
        <p:sp>
          <p:nvSpPr>
            <p:cNvPr id="59" name="object 59"/>
            <p:cNvSpPr/>
            <p:nvPr/>
          </p:nvSpPr>
          <p:spPr>
            <a:xfrm>
              <a:off x="4724400" y="42672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60" name="object 60"/>
            <p:cNvSpPr/>
            <p:nvPr/>
          </p:nvSpPr>
          <p:spPr>
            <a:xfrm>
              <a:off x="4724400" y="42672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61" name="object 61"/>
          <p:cNvGrpSpPr/>
          <p:nvPr/>
        </p:nvGrpSpPr>
        <p:grpSpPr>
          <a:xfrm>
            <a:off x="5862828" y="3195827"/>
            <a:ext cx="314325" cy="390525"/>
            <a:chOff x="5862828" y="3195827"/>
            <a:chExt cx="314325" cy="390525"/>
          </a:xfrm>
        </p:grpSpPr>
        <p:sp>
          <p:nvSpPr>
            <p:cNvPr id="62" name="object 62"/>
            <p:cNvSpPr/>
            <p:nvPr/>
          </p:nvSpPr>
          <p:spPr>
            <a:xfrm>
              <a:off x="5867400" y="3200399"/>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63" name="object 63"/>
            <p:cNvSpPr/>
            <p:nvPr/>
          </p:nvSpPr>
          <p:spPr>
            <a:xfrm>
              <a:off x="5867400" y="3200399"/>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64" name="object 64"/>
          <p:cNvGrpSpPr/>
          <p:nvPr/>
        </p:nvGrpSpPr>
        <p:grpSpPr>
          <a:xfrm>
            <a:off x="6624828" y="3195827"/>
            <a:ext cx="314325" cy="390525"/>
            <a:chOff x="6624828" y="3195827"/>
            <a:chExt cx="314325" cy="390525"/>
          </a:xfrm>
        </p:grpSpPr>
        <p:sp>
          <p:nvSpPr>
            <p:cNvPr id="65" name="object 65"/>
            <p:cNvSpPr/>
            <p:nvPr/>
          </p:nvSpPr>
          <p:spPr>
            <a:xfrm>
              <a:off x="6629400" y="3200399"/>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66" name="object 66"/>
            <p:cNvSpPr/>
            <p:nvPr/>
          </p:nvSpPr>
          <p:spPr>
            <a:xfrm>
              <a:off x="6629400" y="3200399"/>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67" name="object 67"/>
          <p:cNvGrpSpPr/>
          <p:nvPr/>
        </p:nvGrpSpPr>
        <p:grpSpPr>
          <a:xfrm>
            <a:off x="7386828" y="3195827"/>
            <a:ext cx="314325" cy="390525"/>
            <a:chOff x="7386828" y="3195827"/>
            <a:chExt cx="314325" cy="390525"/>
          </a:xfrm>
        </p:grpSpPr>
        <p:sp>
          <p:nvSpPr>
            <p:cNvPr id="68" name="object 68"/>
            <p:cNvSpPr/>
            <p:nvPr/>
          </p:nvSpPr>
          <p:spPr>
            <a:xfrm>
              <a:off x="7391400" y="3200399"/>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69" name="object 69"/>
            <p:cNvSpPr/>
            <p:nvPr/>
          </p:nvSpPr>
          <p:spPr>
            <a:xfrm>
              <a:off x="7391400" y="3200399"/>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70" name="object 70"/>
          <p:cNvGrpSpPr/>
          <p:nvPr/>
        </p:nvGrpSpPr>
        <p:grpSpPr>
          <a:xfrm>
            <a:off x="5862828" y="3729228"/>
            <a:ext cx="314325" cy="390525"/>
            <a:chOff x="5862828" y="3729228"/>
            <a:chExt cx="314325" cy="390525"/>
          </a:xfrm>
        </p:grpSpPr>
        <p:sp>
          <p:nvSpPr>
            <p:cNvPr id="71" name="object 71"/>
            <p:cNvSpPr/>
            <p:nvPr/>
          </p:nvSpPr>
          <p:spPr>
            <a:xfrm>
              <a:off x="5867400" y="37338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72" name="object 72"/>
            <p:cNvSpPr/>
            <p:nvPr/>
          </p:nvSpPr>
          <p:spPr>
            <a:xfrm>
              <a:off x="5867400" y="37338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73" name="object 73"/>
          <p:cNvGrpSpPr/>
          <p:nvPr/>
        </p:nvGrpSpPr>
        <p:grpSpPr>
          <a:xfrm>
            <a:off x="5862828" y="4262628"/>
            <a:ext cx="314325" cy="390525"/>
            <a:chOff x="5862828" y="4262628"/>
            <a:chExt cx="314325" cy="390525"/>
          </a:xfrm>
        </p:grpSpPr>
        <p:sp>
          <p:nvSpPr>
            <p:cNvPr id="74" name="object 74"/>
            <p:cNvSpPr/>
            <p:nvPr/>
          </p:nvSpPr>
          <p:spPr>
            <a:xfrm>
              <a:off x="5867400" y="42672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75" name="object 75"/>
            <p:cNvSpPr/>
            <p:nvPr/>
          </p:nvSpPr>
          <p:spPr>
            <a:xfrm>
              <a:off x="5867400" y="42672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76" name="object 76"/>
          <p:cNvGrpSpPr/>
          <p:nvPr/>
        </p:nvGrpSpPr>
        <p:grpSpPr>
          <a:xfrm>
            <a:off x="6624828" y="3729228"/>
            <a:ext cx="314325" cy="390525"/>
            <a:chOff x="6624828" y="3729228"/>
            <a:chExt cx="314325" cy="390525"/>
          </a:xfrm>
        </p:grpSpPr>
        <p:sp>
          <p:nvSpPr>
            <p:cNvPr id="77" name="object 77"/>
            <p:cNvSpPr/>
            <p:nvPr/>
          </p:nvSpPr>
          <p:spPr>
            <a:xfrm>
              <a:off x="6629400" y="37338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78" name="object 78"/>
            <p:cNvSpPr/>
            <p:nvPr/>
          </p:nvSpPr>
          <p:spPr>
            <a:xfrm>
              <a:off x="6629400" y="37338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79" name="object 79"/>
          <p:cNvGrpSpPr/>
          <p:nvPr/>
        </p:nvGrpSpPr>
        <p:grpSpPr>
          <a:xfrm>
            <a:off x="7386828" y="3729228"/>
            <a:ext cx="314325" cy="390525"/>
            <a:chOff x="7386828" y="3729228"/>
            <a:chExt cx="314325" cy="390525"/>
          </a:xfrm>
        </p:grpSpPr>
        <p:sp>
          <p:nvSpPr>
            <p:cNvPr id="80" name="object 80"/>
            <p:cNvSpPr/>
            <p:nvPr/>
          </p:nvSpPr>
          <p:spPr>
            <a:xfrm>
              <a:off x="7391400" y="37338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81" name="object 81"/>
            <p:cNvSpPr/>
            <p:nvPr/>
          </p:nvSpPr>
          <p:spPr>
            <a:xfrm>
              <a:off x="7391400" y="37338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grpSp>
        <p:nvGrpSpPr>
          <p:cNvPr id="82" name="object 82"/>
          <p:cNvGrpSpPr/>
          <p:nvPr/>
        </p:nvGrpSpPr>
        <p:grpSpPr>
          <a:xfrm>
            <a:off x="7386828" y="4186428"/>
            <a:ext cx="314325" cy="390525"/>
            <a:chOff x="7386828" y="4186428"/>
            <a:chExt cx="314325" cy="390525"/>
          </a:xfrm>
        </p:grpSpPr>
        <p:sp>
          <p:nvSpPr>
            <p:cNvPr id="83" name="object 83"/>
            <p:cNvSpPr/>
            <p:nvPr/>
          </p:nvSpPr>
          <p:spPr>
            <a:xfrm>
              <a:off x="7391400" y="4191000"/>
              <a:ext cx="304800" cy="381000"/>
            </a:xfrm>
            <a:custGeom>
              <a:avLst/>
              <a:gdLst/>
              <a:ahLst/>
              <a:cxnLst/>
              <a:rect l="l" t="t" r="r" b="b"/>
              <a:pathLst>
                <a:path w="304800" h="381000">
                  <a:moveTo>
                    <a:pt x="152400" y="0"/>
                  </a:moveTo>
                  <a:lnTo>
                    <a:pt x="111874" y="6808"/>
                  </a:lnTo>
                  <a:lnTo>
                    <a:pt x="75466" y="26020"/>
                  </a:lnTo>
                  <a:lnTo>
                    <a:pt x="44624" y="55816"/>
                  </a:lnTo>
                  <a:lnTo>
                    <a:pt x="20799" y="94375"/>
                  </a:lnTo>
                  <a:lnTo>
                    <a:pt x="5441" y="139876"/>
                  </a:lnTo>
                  <a:lnTo>
                    <a:pt x="0" y="190500"/>
                  </a:lnTo>
                  <a:lnTo>
                    <a:pt x="5441" y="241123"/>
                  </a:lnTo>
                  <a:lnTo>
                    <a:pt x="20799" y="286624"/>
                  </a:lnTo>
                  <a:lnTo>
                    <a:pt x="44624" y="325183"/>
                  </a:lnTo>
                  <a:lnTo>
                    <a:pt x="75466" y="354979"/>
                  </a:lnTo>
                  <a:lnTo>
                    <a:pt x="111874" y="374191"/>
                  </a:lnTo>
                  <a:lnTo>
                    <a:pt x="152400" y="381000"/>
                  </a:lnTo>
                  <a:lnTo>
                    <a:pt x="192925" y="374191"/>
                  </a:lnTo>
                  <a:lnTo>
                    <a:pt x="229333" y="354979"/>
                  </a:lnTo>
                  <a:lnTo>
                    <a:pt x="260175" y="325183"/>
                  </a:lnTo>
                  <a:lnTo>
                    <a:pt x="284000" y="286624"/>
                  </a:lnTo>
                  <a:lnTo>
                    <a:pt x="299358" y="241123"/>
                  </a:lnTo>
                  <a:lnTo>
                    <a:pt x="304800" y="190500"/>
                  </a:lnTo>
                  <a:lnTo>
                    <a:pt x="299358" y="139876"/>
                  </a:lnTo>
                  <a:lnTo>
                    <a:pt x="284000" y="94375"/>
                  </a:lnTo>
                  <a:lnTo>
                    <a:pt x="260175" y="55816"/>
                  </a:lnTo>
                  <a:lnTo>
                    <a:pt x="229333" y="26020"/>
                  </a:lnTo>
                  <a:lnTo>
                    <a:pt x="192925" y="6808"/>
                  </a:lnTo>
                  <a:lnTo>
                    <a:pt x="152400" y="0"/>
                  </a:lnTo>
                  <a:close/>
                </a:path>
              </a:pathLst>
            </a:custGeom>
            <a:solidFill>
              <a:srgbClr val="1F487C"/>
            </a:solidFill>
          </p:spPr>
          <p:txBody>
            <a:bodyPr wrap="square" lIns="0" tIns="0" rIns="0" bIns="0" rtlCol="0"/>
            <a:lstStyle/>
            <a:p>
              <a:endParaRPr/>
            </a:p>
          </p:txBody>
        </p:sp>
        <p:sp>
          <p:nvSpPr>
            <p:cNvPr id="84" name="object 84"/>
            <p:cNvSpPr/>
            <p:nvPr/>
          </p:nvSpPr>
          <p:spPr>
            <a:xfrm>
              <a:off x="7391400" y="4191000"/>
              <a:ext cx="304800" cy="381000"/>
            </a:xfrm>
            <a:custGeom>
              <a:avLst/>
              <a:gdLst/>
              <a:ahLst/>
              <a:cxnLst/>
              <a:rect l="l" t="t" r="r" b="b"/>
              <a:pathLst>
                <a:path w="304800" h="381000">
                  <a:moveTo>
                    <a:pt x="0" y="190500"/>
                  </a:moveTo>
                  <a:lnTo>
                    <a:pt x="5441" y="139876"/>
                  </a:lnTo>
                  <a:lnTo>
                    <a:pt x="20799" y="94375"/>
                  </a:lnTo>
                  <a:lnTo>
                    <a:pt x="44624" y="55816"/>
                  </a:lnTo>
                  <a:lnTo>
                    <a:pt x="75466" y="26020"/>
                  </a:lnTo>
                  <a:lnTo>
                    <a:pt x="111874" y="6808"/>
                  </a:lnTo>
                  <a:lnTo>
                    <a:pt x="152400" y="0"/>
                  </a:lnTo>
                  <a:lnTo>
                    <a:pt x="192925" y="6808"/>
                  </a:lnTo>
                  <a:lnTo>
                    <a:pt x="229333" y="26020"/>
                  </a:lnTo>
                  <a:lnTo>
                    <a:pt x="260175" y="55816"/>
                  </a:lnTo>
                  <a:lnTo>
                    <a:pt x="284000" y="94375"/>
                  </a:lnTo>
                  <a:lnTo>
                    <a:pt x="299358" y="139876"/>
                  </a:lnTo>
                  <a:lnTo>
                    <a:pt x="304800" y="190500"/>
                  </a:lnTo>
                  <a:lnTo>
                    <a:pt x="299358" y="241123"/>
                  </a:lnTo>
                  <a:lnTo>
                    <a:pt x="284000" y="286624"/>
                  </a:lnTo>
                  <a:lnTo>
                    <a:pt x="260175" y="325183"/>
                  </a:lnTo>
                  <a:lnTo>
                    <a:pt x="229333" y="354979"/>
                  </a:lnTo>
                  <a:lnTo>
                    <a:pt x="192925" y="374191"/>
                  </a:lnTo>
                  <a:lnTo>
                    <a:pt x="152400" y="381000"/>
                  </a:lnTo>
                  <a:lnTo>
                    <a:pt x="111874" y="374191"/>
                  </a:lnTo>
                  <a:lnTo>
                    <a:pt x="75466" y="354979"/>
                  </a:lnTo>
                  <a:lnTo>
                    <a:pt x="44624" y="325183"/>
                  </a:lnTo>
                  <a:lnTo>
                    <a:pt x="20799" y="286624"/>
                  </a:lnTo>
                  <a:lnTo>
                    <a:pt x="5441" y="241123"/>
                  </a:lnTo>
                  <a:lnTo>
                    <a:pt x="0" y="190500"/>
                  </a:lnTo>
                  <a:close/>
                </a:path>
              </a:pathLst>
            </a:custGeom>
            <a:ln w="9144">
              <a:solidFill>
                <a:srgbClr val="660033"/>
              </a:solidFill>
            </a:ln>
          </p:spPr>
          <p:txBody>
            <a:bodyPr wrap="square" lIns="0" tIns="0" rIns="0" bIns="0" rtlCol="0"/>
            <a:lstStyle/>
            <a:p>
              <a:endParaRPr/>
            </a:p>
          </p:txBody>
        </p:sp>
      </p:grpSp>
      <p:pic>
        <p:nvPicPr>
          <p:cNvPr id="85" name="object 85"/>
          <p:cNvPicPr/>
          <p:nvPr/>
        </p:nvPicPr>
        <p:blipFill>
          <a:blip r:embed="rId4" cstate="print"/>
          <a:stretch>
            <a:fillRect/>
          </a:stretch>
        </p:blipFill>
        <p:spPr>
          <a:xfrm>
            <a:off x="5177028" y="3119627"/>
            <a:ext cx="85344" cy="85344"/>
          </a:xfrm>
          <a:prstGeom prst="rect">
            <a:avLst/>
          </a:prstGeom>
        </p:spPr>
      </p:pic>
      <p:pic>
        <p:nvPicPr>
          <p:cNvPr id="86" name="object 86"/>
          <p:cNvPicPr/>
          <p:nvPr/>
        </p:nvPicPr>
        <p:blipFill>
          <a:blip r:embed="rId4" cstate="print"/>
          <a:stretch>
            <a:fillRect/>
          </a:stretch>
        </p:blipFill>
        <p:spPr>
          <a:xfrm>
            <a:off x="5177028" y="3653028"/>
            <a:ext cx="85344" cy="85344"/>
          </a:xfrm>
          <a:prstGeom prst="rect">
            <a:avLst/>
          </a:prstGeom>
        </p:spPr>
      </p:pic>
      <p:pic>
        <p:nvPicPr>
          <p:cNvPr id="87" name="object 87"/>
          <p:cNvPicPr/>
          <p:nvPr/>
        </p:nvPicPr>
        <p:blipFill>
          <a:blip r:embed="rId4" cstate="print"/>
          <a:stretch>
            <a:fillRect/>
          </a:stretch>
        </p:blipFill>
        <p:spPr>
          <a:xfrm>
            <a:off x="5177028" y="4186428"/>
            <a:ext cx="85344" cy="85344"/>
          </a:xfrm>
          <a:prstGeom prst="rect">
            <a:avLst/>
          </a:prstGeom>
        </p:spPr>
      </p:pic>
      <p:pic>
        <p:nvPicPr>
          <p:cNvPr id="88" name="object 88"/>
          <p:cNvPicPr/>
          <p:nvPr/>
        </p:nvPicPr>
        <p:blipFill>
          <a:blip r:embed="rId4" cstate="print"/>
          <a:stretch>
            <a:fillRect/>
          </a:stretch>
        </p:blipFill>
        <p:spPr>
          <a:xfrm>
            <a:off x="2205227" y="4415028"/>
            <a:ext cx="85344" cy="85344"/>
          </a:xfrm>
          <a:prstGeom prst="rect">
            <a:avLst/>
          </a:prstGeom>
        </p:spPr>
      </p:pic>
      <p:pic>
        <p:nvPicPr>
          <p:cNvPr id="89" name="object 89"/>
          <p:cNvPicPr/>
          <p:nvPr/>
        </p:nvPicPr>
        <p:blipFill>
          <a:blip r:embed="rId4" cstate="print"/>
          <a:stretch>
            <a:fillRect/>
          </a:stretch>
        </p:blipFill>
        <p:spPr>
          <a:xfrm>
            <a:off x="6243828" y="3195827"/>
            <a:ext cx="85344" cy="85344"/>
          </a:xfrm>
          <a:prstGeom prst="rect">
            <a:avLst/>
          </a:prstGeom>
        </p:spPr>
      </p:pic>
      <p:pic>
        <p:nvPicPr>
          <p:cNvPr id="90" name="object 90"/>
          <p:cNvPicPr/>
          <p:nvPr/>
        </p:nvPicPr>
        <p:blipFill>
          <a:blip r:embed="rId4" cstate="print"/>
          <a:stretch>
            <a:fillRect/>
          </a:stretch>
        </p:blipFill>
        <p:spPr>
          <a:xfrm>
            <a:off x="7082028" y="3195827"/>
            <a:ext cx="85344" cy="85344"/>
          </a:xfrm>
          <a:prstGeom prst="rect">
            <a:avLst/>
          </a:prstGeom>
        </p:spPr>
      </p:pic>
      <p:pic>
        <p:nvPicPr>
          <p:cNvPr id="91" name="object 91"/>
          <p:cNvPicPr/>
          <p:nvPr/>
        </p:nvPicPr>
        <p:blipFill>
          <a:blip r:embed="rId4" cstate="print"/>
          <a:stretch>
            <a:fillRect/>
          </a:stretch>
        </p:blipFill>
        <p:spPr>
          <a:xfrm>
            <a:off x="7767828" y="3195827"/>
            <a:ext cx="85344" cy="85344"/>
          </a:xfrm>
          <a:prstGeom prst="rect">
            <a:avLst/>
          </a:prstGeom>
        </p:spPr>
      </p:pic>
      <p:pic>
        <p:nvPicPr>
          <p:cNvPr id="92" name="object 92"/>
          <p:cNvPicPr/>
          <p:nvPr/>
        </p:nvPicPr>
        <p:blipFill>
          <a:blip r:embed="rId4" cstate="print"/>
          <a:stretch>
            <a:fillRect/>
          </a:stretch>
        </p:blipFill>
        <p:spPr>
          <a:xfrm>
            <a:off x="6243828" y="3729228"/>
            <a:ext cx="85344" cy="85344"/>
          </a:xfrm>
          <a:prstGeom prst="rect">
            <a:avLst/>
          </a:prstGeom>
        </p:spPr>
      </p:pic>
      <p:pic>
        <p:nvPicPr>
          <p:cNvPr id="93" name="object 93"/>
          <p:cNvPicPr/>
          <p:nvPr/>
        </p:nvPicPr>
        <p:blipFill>
          <a:blip r:embed="rId4" cstate="print"/>
          <a:stretch>
            <a:fillRect/>
          </a:stretch>
        </p:blipFill>
        <p:spPr>
          <a:xfrm>
            <a:off x="7082028" y="3729228"/>
            <a:ext cx="85344" cy="85344"/>
          </a:xfrm>
          <a:prstGeom prst="rect">
            <a:avLst/>
          </a:prstGeom>
        </p:spPr>
      </p:pic>
      <p:pic>
        <p:nvPicPr>
          <p:cNvPr id="94" name="object 94"/>
          <p:cNvPicPr/>
          <p:nvPr/>
        </p:nvPicPr>
        <p:blipFill>
          <a:blip r:embed="rId4" cstate="print"/>
          <a:stretch>
            <a:fillRect/>
          </a:stretch>
        </p:blipFill>
        <p:spPr>
          <a:xfrm>
            <a:off x="7767828" y="3729228"/>
            <a:ext cx="85344" cy="85344"/>
          </a:xfrm>
          <a:prstGeom prst="rect">
            <a:avLst/>
          </a:prstGeom>
        </p:spPr>
      </p:pic>
      <p:pic>
        <p:nvPicPr>
          <p:cNvPr id="95" name="object 95"/>
          <p:cNvPicPr/>
          <p:nvPr/>
        </p:nvPicPr>
        <p:blipFill>
          <a:blip r:embed="rId4" cstate="print"/>
          <a:stretch>
            <a:fillRect/>
          </a:stretch>
        </p:blipFill>
        <p:spPr>
          <a:xfrm>
            <a:off x="6243828" y="4262628"/>
            <a:ext cx="85344" cy="85344"/>
          </a:xfrm>
          <a:prstGeom prst="rect">
            <a:avLst/>
          </a:prstGeom>
        </p:spPr>
      </p:pic>
      <p:pic>
        <p:nvPicPr>
          <p:cNvPr id="96" name="object 96"/>
          <p:cNvPicPr/>
          <p:nvPr/>
        </p:nvPicPr>
        <p:blipFill>
          <a:blip r:embed="rId4" cstate="print"/>
          <a:stretch>
            <a:fillRect/>
          </a:stretch>
        </p:blipFill>
        <p:spPr>
          <a:xfrm>
            <a:off x="7082028" y="4262628"/>
            <a:ext cx="85344" cy="85344"/>
          </a:xfrm>
          <a:prstGeom prst="rect">
            <a:avLst/>
          </a:prstGeom>
        </p:spPr>
      </p:pic>
      <p:pic>
        <p:nvPicPr>
          <p:cNvPr id="97" name="object 97"/>
          <p:cNvPicPr/>
          <p:nvPr/>
        </p:nvPicPr>
        <p:blipFill>
          <a:blip r:embed="rId4" cstate="print"/>
          <a:stretch>
            <a:fillRect/>
          </a:stretch>
        </p:blipFill>
        <p:spPr>
          <a:xfrm>
            <a:off x="7767828" y="4262628"/>
            <a:ext cx="85344" cy="85344"/>
          </a:xfrm>
          <a:prstGeom prst="rect">
            <a:avLst/>
          </a:prstGeom>
        </p:spPr>
      </p:pic>
      <p:pic>
        <p:nvPicPr>
          <p:cNvPr id="98" name="object 98"/>
          <p:cNvPicPr/>
          <p:nvPr/>
        </p:nvPicPr>
        <p:blipFill>
          <a:blip r:embed="rId2" cstate="print"/>
          <a:stretch>
            <a:fillRect/>
          </a:stretch>
        </p:blipFill>
        <p:spPr>
          <a:xfrm>
            <a:off x="6701028" y="4338828"/>
            <a:ext cx="161544" cy="161544"/>
          </a:xfrm>
          <a:prstGeom prst="rect">
            <a:avLst/>
          </a:prstGeom>
        </p:spPr>
      </p:pic>
      <p:pic>
        <p:nvPicPr>
          <p:cNvPr id="99" name="object 99"/>
          <p:cNvPicPr/>
          <p:nvPr/>
        </p:nvPicPr>
        <p:blipFill>
          <a:blip r:embed="rId5" cstate="print"/>
          <a:stretch>
            <a:fillRect/>
          </a:stretch>
        </p:blipFill>
        <p:spPr>
          <a:xfrm>
            <a:off x="5448300" y="2362200"/>
            <a:ext cx="76200" cy="228600"/>
          </a:xfrm>
          <a:prstGeom prst="rect">
            <a:avLst/>
          </a:prstGeom>
        </p:spPr>
      </p:pic>
      <p:pic>
        <p:nvPicPr>
          <p:cNvPr id="100" name="object 100"/>
          <p:cNvPicPr/>
          <p:nvPr/>
        </p:nvPicPr>
        <p:blipFill>
          <a:blip r:embed="rId5" cstate="print"/>
          <a:stretch>
            <a:fillRect/>
          </a:stretch>
        </p:blipFill>
        <p:spPr>
          <a:xfrm>
            <a:off x="3314700" y="2438400"/>
            <a:ext cx="76200" cy="228600"/>
          </a:xfrm>
          <a:prstGeom prst="rect">
            <a:avLst/>
          </a:prstGeom>
        </p:spPr>
      </p:pic>
      <p:sp>
        <p:nvSpPr>
          <p:cNvPr id="101" name="object 101"/>
          <p:cNvSpPr txBox="1"/>
          <p:nvPr/>
        </p:nvSpPr>
        <p:spPr>
          <a:xfrm>
            <a:off x="3124200" y="1524000"/>
            <a:ext cx="2057400" cy="457200"/>
          </a:xfrm>
          <a:prstGeom prst="rect">
            <a:avLst/>
          </a:prstGeom>
          <a:solidFill>
            <a:srgbClr val="CCFFCC"/>
          </a:solidFill>
          <a:ln w="9144">
            <a:solidFill>
              <a:srgbClr val="000000"/>
            </a:solidFill>
          </a:ln>
        </p:spPr>
        <p:txBody>
          <a:bodyPr vert="horz" wrap="square" lIns="0" tIns="59690" rIns="0" bIns="0" rtlCol="0">
            <a:spAutoFit/>
          </a:bodyPr>
          <a:lstStyle/>
          <a:p>
            <a:pPr marL="140970">
              <a:lnSpc>
                <a:spcPct val="100000"/>
              </a:lnSpc>
              <a:spcBef>
                <a:spcPts val="470"/>
              </a:spcBef>
            </a:pPr>
            <a:r>
              <a:rPr sz="2000" spc="-5" dirty="0">
                <a:latin typeface="Calibri"/>
                <a:cs typeface="Calibri"/>
              </a:rPr>
              <a:t>Depletion</a:t>
            </a:r>
            <a:r>
              <a:rPr sz="2000" spc="-40" dirty="0">
                <a:latin typeface="Calibri"/>
                <a:cs typeface="Calibri"/>
              </a:rPr>
              <a:t> </a:t>
            </a:r>
            <a:r>
              <a:rPr sz="2000" spc="-5" dirty="0">
                <a:latin typeface="Calibri"/>
                <a:cs typeface="Calibri"/>
              </a:rPr>
              <a:t>Region</a:t>
            </a:r>
            <a:endParaRPr sz="2000">
              <a:latin typeface="Calibri"/>
              <a:cs typeface="Calibri"/>
            </a:endParaRPr>
          </a:p>
        </p:txBody>
      </p:sp>
      <p:sp>
        <p:nvSpPr>
          <p:cNvPr id="102" name="object 102"/>
          <p:cNvSpPr/>
          <p:nvPr/>
        </p:nvSpPr>
        <p:spPr>
          <a:xfrm>
            <a:off x="2667000" y="5105400"/>
            <a:ext cx="3581400" cy="1524000"/>
          </a:xfrm>
          <a:custGeom>
            <a:avLst/>
            <a:gdLst/>
            <a:ahLst/>
            <a:cxnLst/>
            <a:rect l="l" t="t" r="r" b="b"/>
            <a:pathLst>
              <a:path w="3581400" h="1524000">
                <a:moveTo>
                  <a:pt x="1752600" y="0"/>
                </a:moveTo>
                <a:lnTo>
                  <a:pt x="1752600" y="1524000"/>
                </a:lnTo>
              </a:path>
              <a:path w="3581400" h="1524000">
                <a:moveTo>
                  <a:pt x="838200" y="1447800"/>
                </a:moveTo>
                <a:lnTo>
                  <a:pt x="2743200" y="76200"/>
                </a:lnTo>
              </a:path>
              <a:path w="3581400" h="1524000">
                <a:moveTo>
                  <a:pt x="2743200" y="76200"/>
                </a:moveTo>
                <a:lnTo>
                  <a:pt x="3581400" y="76200"/>
                </a:lnTo>
              </a:path>
              <a:path w="3581400" h="1524000">
                <a:moveTo>
                  <a:pt x="0" y="1447800"/>
                </a:moveTo>
                <a:lnTo>
                  <a:pt x="838200" y="1447800"/>
                </a:lnTo>
              </a:path>
            </a:pathLst>
          </a:custGeom>
          <a:ln w="9144">
            <a:solidFill>
              <a:srgbClr val="FF0000"/>
            </a:solidFill>
          </a:ln>
        </p:spPr>
        <p:txBody>
          <a:bodyPr wrap="square" lIns="0" tIns="0" rIns="0" bIns="0" rtlCol="0"/>
          <a:lstStyle/>
          <a:p>
            <a:endParaRPr/>
          </a:p>
        </p:txBody>
      </p:sp>
      <p:grpSp>
        <p:nvGrpSpPr>
          <p:cNvPr id="103" name="object 103"/>
          <p:cNvGrpSpPr/>
          <p:nvPr/>
        </p:nvGrpSpPr>
        <p:grpSpPr>
          <a:xfrm>
            <a:off x="6396228" y="5334000"/>
            <a:ext cx="1000125" cy="1143000"/>
            <a:chOff x="6396228" y="5334000"/>
            <a:chExt cx="1000125" cy="1143000"/>
          </a:xfrm>
        </p:grpSpPr>
        <p:sp>
          <p:nvSpPr>
            <p:cNvPr id="104" name="object 104"/>
            <p:cNvSpPr/>
            <p:nvPr/>
          </p:nvSpPr>
          <p:spPr>
            <a:xfrm>
              <a:off x="6819900" y="5333999"/>
              <a:ext cx="76200" cy="1143000"/>
            </a:xfrm>
            <a:custGeom>
              <a:avLst/>
              <a:gdLst/>
              <a:ahLst/>
              <a:cxnLst/>
              <a:rect l="l" t="t" r="r" b="b"/>
              <a:pathLst>
                <a:path w="76200" h="1143000">
                  <a:moveTo>
                    <a:pt x="76200" y="838200"/>
                  </a:moveTo>
                  <a:lnTo>
                    <a:pt x="69850" y="825500"/>
                  </a:lnTo>
                  <a:lnTo>
                    <a:pt x="38100" y="762000"/>
                  </a:lnTo>
                  <a:lnTo>
                    <a:pt x="0" y="838200"/>
                  </a:lnTo>
                  <a:lnTo>
                    <a:pt x="31750" y="838200"/>
                  </a:lnTo>
                  <a:lnTo>
                    <a:pt x="31750" y="1143000"/>
                  </a:lnTo>
                  <a:lnTo>
                    <a:pt x="44450" y="1143000"/>
                  </a:lnTo>
                  <a:lnTo>
                    <a:pt x="44450" y="838200"/>
                  </a:lnTo>
                  <a:lnTo>
                    <a:pt x="76200" y="838200"/>
                  </a:lnTo>
                  <a:close/>
                </a:path>
                <a:path w="76200" h="1143000">
                  <a:moveTo>
                    <a:pt x="76200" y="381000"/>
                  </a:moveTo>
                  <a:lnTo>
                    <a:pt x="44450" y="381000"/>
                  </a:lnTo>
                  <a:lnTo>
                    <a:pt x="44450" y="0"/>
                  </a:lnTo>
                  <a:lnTo>
                    <a:pt x="31750" y="0"/>
                  </a:lnTo>
                  <a:lnTo>
                    <a:pt x="31750" y="381000"/>
                  </a:lnTo>
                  <a:lnTo>
                    <a:pt x="0" y="381000"/>
                  </a:lnTo>
                  <a:lnTo>
                    <a:pt x="38100" y="457200"/>
                  </a:lnTo>
                  <a:lnTo>
                    <a:pt x="69850" y="393700"/>
                  </a:lnTo>
                  <a:lnTo>
                    <a:pt x="76200" y="381000"/>
                  </a:lnTo>
                  <a:close/>
                </a:path>
              </a:pathLst>
            </a:custGeom>
            <a:solidFill>
              <a:srgbClr val="FF0000"/>
            </a:solidFill>
          </p:spPr>
          <p:txBody>
            <a:bodyPr wrap="square" lIns="0" tIns="0" rIns="0" bIns="0" rtlCol="0"/>
            <a:lstStyle/>
            <a:p>
              <a:endParaRPr/>
            </a:p>
          </p:txBody>
        </p:sp>
        <p:sp>
          <p:nvSpPr>
            <p:cNvPr id="105" name="object 105"/>
            <p:cNvSpPr/>
            <p:nvPr/>
          </p:nvSpPr>
          <p:spPr>
            <a:xfrm>
              <a:off x="6400800" y="5791200"/>
              <a:ext cx="990600" cy="304800"/>
            </a:xfrm>
            <a:custGeom>
              <a:avLst/>
              <a:gdLst/>
              <a:ahLst/>
              <a:cxnLst/>
              <a:rect l="l" t="t" r="r" b="b"/>
              <a:pathLst>
                <a:path w="990600" h="304800">
                  <a:moveTo>
                    <a:pt x="990600" y="0"/>
                  </a:moveTo>
                  <a:lnTo>
                    <a:pt x="0" y="0"/>
                  </a:lnTo>
                  <a:lnTo>
                    <a:pt x="0" y="304800"/>
                  </a:lnTo>
                  <a:lnTo>
                    <a:pt x="990600" y="304800"/>
                  </a:lnTo>
                  <a:lnTo>
                    <a:pt x="990600" y="0"/>
                  </a:lnTo>
                  <a:close/>
                </a:path>
              </a:pathLst>
            </a:custGeom>
            <a:solidFill>
              <a:srgbClr val="4F81BC"/>
            </a:solidFill>
          </p:spPr>
          <p:txBody>
            <a:bodyPr wrap="square" lIns="0" tIns="0" rIns="0" bIns="0" rtlCol="0"/>
            <a:lstStyle/>
            <a:p>
              <a:endParaRPr/>
            </a:p>
          </p:txBody>
        </p:sp>
        <p:sp>
          <p:nvSpPr>
            <p:cNvPr id="106" name="object 106"/>
            <p:cNvSpPr/>
            <p:nvPr/>
          </p:nvSpPr>
          <p:spPr>
            <a:xfrm>
              <a:off x="6400800" y="5791200"/>
              <a:ext cx="990600" cy="304800"/>
            </a:xfrm>
            <a:custGeom>
              <a:avLst/>
              <a:gdLst/>
              <a:ahLst/>
              <a:cxnLst/>
              <a:rect l="l" t="t" r="r" b="b"/>
              <a:pathLst>
                <a:path w="990600" h="304800">
                  <a:moveTo>
                    <a:pt x="0" y="304800"/>
                  </a:moveTo>
                  <a:lnTo>
                    <a:pt x="990600" y="304800"/>
                  </a:lnTo>
                  <a:lnTo>
                    <a:pt x="990600" y="0"/>
                  </a:lnTo>
                  <a:lnTo>
                    <a:pt x="0" y="0"/>
                  </a:lnTo>
                  <a:lnTo>
                    <a:pt x="0" y="304800"/>
                  </a:lnTo>
                  <a:close/>
                </a:path>
              </a:pathLst>
            </a:custGeom>
            <a:ln w="9144">
              <a:solidFill>
                <a:srgbClr val="000000"/>
              </a:solidFill>
            </a:ln>
          </p:spPr>
          <p:txBody>
            <a:bodyPr wrap="square" lIns="0" tIns="0" rIns="0" bIns="0" rtlCol="0"/>
            <a:lstStyle/>
            <a:p>
              <a:endParaRPr/>
            </a:p>
          </p:txBody>
        </p:sp>
      </p:grpSp>
      <p:sp>
        <p:nvSpPr>
          <p:cNvPr id="107" name="object 107"/>
          <p:cNvSpPr txBox="1"/>
          <p:nvPr/>
        </p:nvSpPr>
        <p:spPr>
          <a:xfrm>
            <a:off x="6742430" y="5762955"/>
            <a:ext cx="309880" cy="330835"/>
          </a:xfrm>
          <a:prstGeom prst="rect">
            <a:avLst/>
          </a:prstGeom>
        </p:spPr>
        <p:txBody>
          <a:bodyPr vert="horz" wrap="square" lIns="0" tIns="12700" rIns="0" bIns="0" rtlCol="0">
            <a:spAutoFit/>
          </a:bodyPr>
          <a:lstStyle/>
          <a:p>
            <a:pPr marL="38100">
              <a:lnSpc>
                <a:spcPct val="100000"/>
              </a:lnSpc>
              <a:spcBef>
                <a:spcPts val="100"/>
              </a:spcBef>
            </a:pPr>
            <a:r>
              <a:rPr sz="2000" spc="5" dirty="0">
                <a:latin typeface="Calibri"/>
                <a:cs typeface="Calibri"/>
              </a:rPr>
              <a:t>V</a:t>
            </a:r>
            <a:r>
              <a:rPr sz="1950" spc="7" baseline="-21367" dirty="0">
                <a:latin typeface="Calibri"/>
                <a:cs typeface="Calibri"/>
              </a:rPr>
              <a:t>b</a:t>
            </a:r>
            <a:endParaRPr sz="1950" baseline="-21367">
              <a:latin typeface="Calibri"/>
              <a:cs typeface="Calibri"/>
            </a:endParaRPr>
          </a:p>
        </p:txBody>
      </p:sp>
      <p:sp>
        <p:nvSpPr>
          <p:cNvPr id="108" name="object 108"/>
          <p:cNvSpPr txBox="1"/>
          <p:nvPr/>
        </p:nvSpPr>
        <p:spPr>
          <a:xfrm>
            <a:off x="1524000" y="2133600"/>
            <a:ext cx="762000" cy="609600"/>
          </a:xfrm>
          <a:prstGeom prst="rect">
            <a:avLst/>
          </a:prstGeom>
          <a:solidFill>
            <a:srgbClr val="4F81BC"/>
          </a:solidFill>
          <a:ln w="9144">
            <a:solidFill>
              <a:srgbClr val="000000"/>
            </a:solidFill>
          </a:ln>
        </p:spPr>
        <p:txBody>
          <a:bodyPr vert="horz" wrap="square" lIns="0" tIns="136525" rIns="0" bIns="0" rtlCol="0">
            <a:spAutoFit/>
          </a:bodyPr>
          <a:lstStyle/>
          <a:p>
            <a:pPr algn="ctr">
              <a:lnSpc>
                <a:spcPct val="100000"/>
              </a:lnSpc>
              <a:spcBef>
                <a:spcPts val="1075"/>
              </a:spcBef>
            </a:pPr>
            <a:r>
              <a:rPr sz="2000" dirty="0">
                <a:latin typeface="Calibri"/>
                <a:cs typeface="Calibri"/>
              </a:rPr>
              <a:t>P</a:t>
            </a:r>
            <a:endParaRPr sz="2000">
              <a:latin typeface="Calibri"/>
              <a:cs typeface="Calibri"/>
            </a:endParaRPr>
          </a:p>
        </p:txBody>
      </p:sp>
      <p:sp>
        <p:nvSpPr>
          <p:cNvPr id="109" name="object 109"/>
          <p:cNvSpPr txBox="1"/>
          <p:nvPr/>
        </p:nvSpPr>
        <p:spPr>
          <a:xfrm>
            <a:off x="6324600" y="2133600"/>
            <a:ext cx="762000" cy="609600"/>
          </a:xfrm>
          <a:prstGeom prst="rect">
            <a:avLst/>
          </a:prstGeom>
          <a:solidFill>
            <a:srgbClr val="4F81BC"/>
          </a:solidFill>
          <a:ln w="9144">
            <a:solidFill>
              <a:srgbClr val="000000"/>
            </a:solidFill>
          </a:ln>
        </p:spPr>
        <p:txBody>
          <a:bodyPr vert="horz" wrap="square" lIns="0" tIns="136525" rIns="0" bIns="0" rtlCol="0">
            <a:spAutoFit/>
          </a:bodyPr>
          <a:lstStyle/>
          <a:p>
            <a:pPr algn="ctr">
              <a:lnSpc>
                <a:spcPct val="100000"/>
              </a:lnSpc>
              <a:spcBef>
                <a:spcPts val="1075"/>
              </a:spcBef>
            </a:pPr>
            <a:r>
              <a:rPr sz="2000" dirty="0">
                <a:latin typeface="Calibri"/>
                <a:cs typeface="Calibri"/>
              </a:rPr>
              <a:t>N</a:t>
            </a:r>
            <a:endParaRPr sz="2000">
              <a:latin typeface="Calibri"/>
              <a:cs typeface="Calibri"/>
            </a:endParaRPr>
          </a:p>
        </p:txBody>
      </p:sp>
      <p:sp>
        <p:nvSpPr>
          <p:cNvPr id="110" name="object 110"/>
          <p:cNvSpPr txBox="1"/>
          <p:nvPr/>
        </p:nvSpPr>
        <p:spPr>
          <a:xfrm>
            <a:off x="838200" y="5486400"/>
            <a:ext cx="2057400" cy="533400"/>
          </a:xfrm>
          <a:prstGeom prst="rect">
            <a:avLst/>
          </a:prstGeom>
          <a:solidFill>
            <a:srgbClr val="4F81BC"/>
          </a:solidFill>
          <a:ln w="9144">
            <a:solidFill>
              <a:srgbClr val="000000"/>
            </a:solidFill>
          </a:ln>
        </p:spPr>
        <p:txBody>
          <a:bodyPr vert="horz" wrap="square" lIns="0" tIns="99060" rIns="0" bIns="0" rtlCol="0">
            <a:spAutoFit/>
          </a:bodyPr>
          <a:lstStyle/>
          <a:p>
            <a:pPr marL="183515">
              <a:lnSpc>
                <a:spcPct val="100000"/>
              </a:lnSpc>
              <a:spcBef>
                <a:spcPts val="780"/>
              </a:spcBef>
            </a:pPr>
            <a:r>
              <a:rPr sz="2000" spc="-10" dirty="0">
                <a:latin typeface="Calibri"/>
                <a:cs typeface="Calibri"/>
              </a:rPr>
              <a:t>Potential</a:t>
            </a:r>
            <a:r>
              <a:rPr sz="2000" spc="-30" dirty="0">
                <a:latin typeface="Calibri"/>
                <a:cs typeface="Calibri"/>
              </a:rPr>
              <a:t> </a:t>
            </a:r>
            <a:r>
              <a:rPr sz="2000" spc="-5" dirty="0">
                <a:latin typeface="Calibri"/>
                <a:cs typeface="Calibri"/>
              </a:rPr>
              <a:t>barrier</a:t>
            </a:r>
            <a:endParaRPr sz="2000">
              <a:latin typeface="Calibri"/>
              <a:cs typeface="Calibri"/>
            </a:endParaRPr>
          </a:p>
        </p:txBody>
      </p:sp>
      <p:sp>
        <p:nvSpPr>
          <p:cNvPr id="111" name="object 111"/>
          <p:cNvSpPr txBox="1"/>
          <p:nvPr/>
        </p:nvSpPr>
        <p:spPr>
          <a:xfrm>
            <a:off x="7435342" y="4966792"/>
            <a:ext cx="67754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Fig</a:t>
            </a:r>
            <a:r>
              <a:rPr sz="2400" spc="-95" dirty="0">
                <a:latin typeface="Calibri"/>
                <a:cs typeface="Calibri"/>
              </a:rPr>
              <a:t> </a:t>
            </a:r>
            <a:r>
              <a:rPr sz="2400" dirty="0">
                <a:latin typeface="Calibri"/>
                <a:cs typeface="Calibri"/>
              </a:rPr>
              <a:t>2.</a:t>
            </a:r>
            <a:endParaRPr sz="24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1622805"/>
            <a:ext cx="8359140" cy="4488815"/>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400" spc="-5" dirty="0">
                <a:latin typeface="Times New Roman"/>
                <a:cs typeface="Times New Roman"/>
              </a:rPr>
              <a:t>A</a:t>
            </a:r>
            <a:r>
              <a:rPr sz="2400" spc="-125" dirty="0">
                <a:latin typeface="Times New Roman"/>
                <a:cs typeface="Times New Roman"/>
              </a:rPr>
              <a:t> </a:t>
            </a:r>
            <a:r>
              <a:rPr sz="2400" dirty="0">
                <a:solidFill>
                  <a:srgbClr val="006FC0"/>
                </a:solidFill>
                <a:latin typeface="Times New Roman"/>
                <a:cs typeface="Times New Roman"/>
              </a:rPr>
              <a:t>potential</a:t>
            </a:r>
            <a:r>
              <a:rPr sz="2400" spc="-30" dirty="0">
                <a:solidFill>
                  <a:srgbClr val="006FC0"/>
                </a:solidFill>
                <a:latin typeface="Times New Roman"/>
                <a:cs typeface="Times New Roman"/>
              </a:rPr>
              <a:t> </a:t>
            </a:r>
            <a:r>
              <a:rPr sz="2400" dirty="0">
                <a:solidFill>
                  <a:srgbClr val="006FC0"/>
                </a:solidFill>
                <a:latin typeface="Times New Roman"/>
                <a:cs typeface="Times New Roman"/>
              </a:rPr>
              <a:t>barrier</a:t>
            </a:r>
            <a:r>
              <a:rPr sz="2400" spc="-25" dirty="0">
                <a:solidFill>
                  <a:srgbClr val="006FC0"/>
                </a:solidFill>
                <a:latin typeface="Times New Roman"/>
                <a:cs typeface="Times New Roman"/>
              </a:rPr>
              <a:t> </a:t>
            </a:r>
            <a:r>
              <a:rPr sz="2400" dirty="0">
                <a:solidFill>
                  <a:srgbClr val="006FC0"/>
                </a:solidFill>
                <a:latin typeface="Times New Roman"/>
                <a:cs typeface="Times New Roman"/>
              </a:rPr>
              <a:t>develops</a:t>
            </a:r>
            <a:r>
              <a:rPr sz="2400" spc="-15" dirty="0">
                <a:solidFill>
                  <a:srgbClr val="006FC0"/>
                </a:solidFill>
                <a:latin typeface="Times New Roman"/>
                <a:cs typeface="Times New Roman"/>
              </a:rPr>
              <a:t> </a:t>
            </a:r>
            <a:r>
              <a:rPr sz="2400" dirty="0">
                <a:solidFill>
                  <a:srgbClr val="006FC0"/>
                </a:solidFill>
                <a:latin typeface="Times New Roman"/>
                <a:cs typeface="Times New Roman"/>
              </a:rPr>
              <a:t>at the junction</a:t>
            </a:r>
            <a:r>
              <a:rPr sz="2400" spc="-90" dirty="0">
                <a:solidFill>
                  <a:srgbClr val="006FC0"/>
                </a:solidFill>
                <a:latin typeface="Times New Roman"/>
                <a:cs typeface="Times New Roman"/>
              </a:rPr>
              <a:t> </a:t>
            </a:r>
            <a:r>
              <a:rPr sz="2400" spc="-5" dirty="0">
                <a:latin typeface="Times New Roman"/>
                <a:cs typeface="Times New Roman"/>
              </a:rPr>
              <a:t>whose</a:t>
            </a:r>
            <a:r>
              <a:rPr sz="2400" spc="5" dirty="0">
                <a:latin typeface="Times New Roman"/>
                <a:cs typeface="Times New Roman"/>
              </a:rPr>
              <a:t> </a:t>
            </a:r>
            <a:r>
              <a:rPr sz="2400" dirty="0">
                <a:latin typeface="Times New Roman"/>
                <a:cs typeface="Times New Roman"/>
              </a:rPr>
              <a:t>voltage</a:t>
            </a:r>
            <a:r>
              <a:rPr sz="2400" spc="-35" dirty="0">
                <a:latin typeface="Times New Roman"/>
                <a:cs typeface="Times New Roman"/>
              </a:rPr>
              <a:t> </a:t>
            </a:r>
            <a:r>
              <a:rPr sz="2400" spc="-5" dirty="0">
                <a:latin typeface="Times New Roman"/>
                <a:cs typeface="Times New Roman"/>
              </a:rPr>
              <a:t>is</a:t>
            </a:r>
            <a:r>
              <a:rPr sz="2400" dirty="0">
                <a:latin typeface="Times New Roman"/>
                <a:cs typeface="Times New Roman"/>
              </a:rPr>
              <a:t> 0.3V </a:t>
            </a:r>
            <a:r>
              <a:rPr sz="2400" spc="-585" dirty="0">
                <a:latin typeface="Times New Roman"/>
                <a:cs typeface="Times New Roman"/>
              </a:rPr>
              <a:t> </a:t>
            </a:r>
            <a:r>
              <a:rPr sz="2400" dirty="0">
                <a:latin typeface="Times New Roman"/>
                <a:cs typeface="Times New Roman"/>
              </a:rPr>
              <a:t>for</a:t>
            </a:r>
            <a:r>
              <a:rPr sz="2400" spc="-5" dirty="0">
                <a:latin typeface="Times New Roman"/>
                <a:cs typeface="Times New Roman"/>
              </a:rPr>
              <a:t> germanium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0.7V</a:t>
            </a:r>
            <a:r>
              <a:rPr sz="2400" spc="-45" dirty="0">
                <a:latin typeface="Times New Roman"/>
                <a:cs typeface="Times New Roman"/>
              </a:rPr>
              <a:t> </a:t>
            </a:r>
            <a:r>
              <a:rPr sz="2400" dirty="0">
                <a:latin typeface="Times New Roman"/>
                <a:cs typeface="Times New Roman"/>
              </a:rPr>
              <a:t>for silicon.</a:t>
            </a:r>
            <a:endParaRPr sz="2400">
              <a:latin typeface="Times New Roman"/>
              <a:cs typeface="Times New Roman"/>
            </a:endParaRPr>
          </a:p>
          <a:p>
            <a:pPr>
              <a:lnSpc>
                <a:spcPct val="100000"/>
              </a:lnSpc>
              <a:spcBef>
                <a:spcPts val="10"/>
              </a:spcBef>
              <a:buFont typeface="Arial MT"/>
              <a:buChar char="•"/>
            </a:pPr>
            <a:endParaRPr sz="3500">
              <a:latin typeface="Times New Roman"/>
              <a:cs typeface="Times New Roman"/>
            </a:endParaRPr>
          </a:p>
          <a:p>
            <a:pPr marL="355600" marR="183515" indent="-342900">
              <a:lnSpc>
                <a:spcPct val="100000"/>
              </a:lnSpc>
              <a:buFont typeface="Arial MT"/>
              <a:buChar char="•"/>
              <a:tabLst>
                <a:tab pos="354965" algn="l"/>
                <a:tab pos="355600" algn="l"/>
              </a:tabLst>
            </a:pPr>
            <a:r>
              <a:rPr sz="2400" dirty="0">
                <a:latin typeface="Times New Roman"/>
                <a:cs typeface="Times New Roman"/>
              </a:rPr>
              <a:t>Then</a:t>
            </a:r>
            <a:r>
              <a:rPr sz="2400" spc="-20" dirty="0">
                <a:latin typeface="Times New Roman"/>
                <a:cs typeface="Times New Roman"/>
              </a:rPr>
              <a:t> </a:t>
            </a:r>
            <a:r>
              <a:rPr sz="2400" dirty="0">
                <a:solidFill>
                  <a:srgbClr val="006FC0"/>
                </a:solidFill>
                <a:latin typeface="Times New Roman"/>
                <a:cs typeface="Times New Roman"/>
              </a:rPr>
              <a:t>further</a:t>
            </a:r>
            <a:r>
              <a:rPr sz="2400" spc="-5" dirty="0">
                <a:solidFill>
                  <a:srgbClr val="006FC0"/>
                </a:solidFill>
                <a:latin typeface="Times New Roman"/>
                <a:cs typeface="Times New Roman"/>
              </a:rPr>
              <a:t> </a:t>
            </a:r>
            <a:r>
              <a:rPr sz="2400" spc="-10" dirty="0">
                <a:solidFill>
                  <a:srgbClr val="006FC0"/>
                </a:solidFill>
                <a:latin typeface="Times New Roman"/>
                <a:cs typeface="Times New Roman"/>
              </a:rPr>
              <a:t>diffusion</a:t>
            </a:r>
            <a:r>
              <a:rPr sz="2400" spc="-5" dirty="0">
                <a:solidFill>
                  <a:srgbClr val="006FC0"/>
                </a:solidFill>
                <a:latin typeface="Times New Roman"/>
                <a:cs typeface="Times New Roman"/>
              </a:rPr>
              <a:t> stops</a:t>
            </a:r>
            <a:r>
              <a:rPr sz="2400" spc="10" dirty="0">
                <a:solidFill>
                  <a:srgbClr val="006FC0"/>
                </a:solidFill>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dirty="0">
                <a:solidFill>
                  <a:srgbClr val="006FC0"/>
                </a:solidFill>
                <a:latin typeface="Times New Roman"/>
                <a:cs typeface="Times New Roman"/>
              </a:rPr>
              <a:t>results</a:t>
            </a:r>
            <a:r>
              <a:rPr sz="2400" spc="-25" dirty="0">
                <a:solidFill>
                  <a:srgbClr val="006FC0"/>
                </a:solidFill>
                <a:latin typeface="Times New Roman"/>
                <a:cs typeface="Times New Roman"/>
              </a:rPr>
              <a:t> </a:t>
            </a:r>
            <a:r>
              <a:rPr sz="2400" dirty="0">
                <a:solidFill>
                  <a:srgbClr val="006FC0"/>
                </a:solidFill>
                <a:latin typeface="Times New Roman"/>
                <a:cs typeface="Times New Roman"/>
              </a:rPr>
              <a:t>a depletion</a:t>
            </a:r>
            <a:r>
              <a:rPr sz="2400" spc="-45" dirty="0">
                <a:solidFill>
                  <a:srgbClr val="006FC0"/>
                </a:solidFill>
                <a:latin typeface="Times New Roman"/>
                <a:cs typeface="Times New Roman"/>
              </a:rPr>
              <a:t> </a:t>
            </a:r>
            <a:r>
              <a:rPr sz="2400" dirty="0">
                <a:solidFill>
                  <a:srgbClr val="006FC0"/>
                </a:solidFill>
                <a:latin typeface="Times New Roman"/>
                <a:cs typeface="Times New Roman"/>
              </a:rPr>
              <a:t>region </a:t>
            </a:r>
            <a:r>
              <a:rPr sz="2400" dirty="0">
                <a:latin typeface="Times New Roman"/>
                <a:cs typeface="Times New Roman"/>
              </a:rPr>
              <a:t>at</a:t>
            </a:r>
            <a:r>
              <a:rPr sz="2400" spc="-5" dirty="0">
                <a:latin typeface="Times New Roman"/>
                <a:cs typeface="Times New Roman"/>
              </a:rPr>
              <a:t> </a:t>
            </a:r>
            <a:r>
              <a:rPr sz="2400" dirty="0">
                <a:latin typeface="Times New Roman"/>
                <a:cs typeface="Times New Roman"/>
              </a:rPr>
              <a:t>the </a:t>
            </a:r>
            <a:r>
              <a:rPr sz="2400" spc="-585" dirty="0">
                <a:latin typeface="Times New Roman"/>
                <a:cs typeface="Times New Roman"/>
              </a:rPr>
              <a:t> </a:t>
            </a:r>
            <a:r>
              <a:rPr sz="2400" dirty="0">
                <a:latin typeface="Times New Roman"/>
                <a:cs typeface="Times New Roman"/>
              </a:rPr>
              <a:t>junction.</a:t>
            </a:r>
            <a:endParaRPr sz="2400">
              <a:latin typeface="Times New Roman"/>
              <a:cs typeface="Times New Roman"/>
            </a:endParaRPr>
          </a:p>
          <a:p>
            <a:pPr>
              <a:lnSpc>
                <a:spcPct val="100000"/>
              </a:lnSpc>
              <a:spcBef>
                <a:spcPts val="5"/>
              </a:spcBef>
              <a:buFont typeface="Arial MT"/>
              <a:buChar char="•"/>
            </a:pPr>
            <a:endParaRPr sz="3500">
              <a:latin typeface="Times New Roman"/>
              <a:cs typeface="Times New Roman"/>
            </a:endParaRPr>
          </a:p>
          <a:p>
            <a:pPr marL="355600" indent="-342900">
              <a:lnSpc>
                <a:spcPct val="100000"/>
              </a:lnSpc>
              <a:spcBef>
                <a:spcPts val="5"/>
              </a:spcBef>
              <a:buClr>
                <a:srgbClr val="000000"/>
              </a:buClr>
              <a:buFont typeface="Arial MT"/>
              <a:buChar char="•"/>
              <a:tabLst>
                <a:tab pos="354965" algn="l"/>
                <a:tab pos="355600" algn="l"/>
              </a:tabLst>
            </a:pPr>
            <a:r>
              <a:rPr sz="2400" dirty="0">
                <a:solidFill>
                  <a:srgbClr val="0A00D1"/>
                </a:solidFill>
                <a:latin typeface="Times New Roman"/>
                <a:cs typeface="Times New Roman"/>
              </a:rPr>
              <a:t>Depletion</a:t>
            </a:r>
            <a:r>
              <a:rPr sz="2400" spc="-75" dirty="0">
                <a:solidFill>
                  <a:srgbClr val="0A00D1"/>
                </a:solidFill>
                <a:latin typeface="Times New Roman"/>
                <a:cs typeface="Times New Roman"/>
              </a:rPr>
              <a:t> </a:t>
            </a:r>
            <a:r>
              <a:rPr sz="2400" dirty="0">
                <a:solidFill>
                  <a:srgbClr val="0A00D1"/>
                </a:solidFill>
                <a:latin typeface="Times New Roman"/>
                <a:cs typeface="Times New Roman"/>
              </a:rPr>
              <a:t>region</a:t>
            </a:r>
            <a:endParaRPr sz="2400">
              <a:latin typeface="Times New Roman"/>
              <a:cs typeface="Times New Roman"/>
            </a:endParaRPr>
          </a:p>
          <a:p>
            <a:pPr marL="355600" marR="5715" indent="-342900">
              <a:lnSpc>
                <a:spcPct val="100000"/>
              </a:lnSpc>
              <a:spcBef>
                <a:spcPts val="575"/>
              </a:spcBef>
              <a:buFont typeface="Arial MT"/>
              <a:buChar char="•"/>
              <a:tabLst>
                <a:tab pos="354965" algn="l"/>
                <a:tab pos="355600" algn="l"/>
              </a:tabLst>
            </a:pPr>
            <a:r>
              <a:rPr sz="2400" dirty="0">
                <a:latin typeface="Times New Roman"/>
                <a:cs typeface="Times New Roman"/>
              </a:rPr>
              <a:t>Since</a:t>
            </a:r>
            <a:r>
              <a:rPr sz="2400" spc="-1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region</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junction</a:t>
            </a:r>
            <a:r>
              <a:rPr sz="2400" spc="-20" dirty="0">
                <a:latin typeface="Times New Roman"/>
                <a:cs typeface="Times New Roman"/>
              </a:rPr>
              <a:t> </a:t>
            </a:r>
            <a:r>
              <a:rPr sz="2400" spc="-5" dirty="0">
                <a:latin typeface="Times New Roman"/>
                <a:cs typeface="Times New Roman"/>
              </a:rPr>
              <a:t>is</a:t>
            </a:r>
            <a:r>
              <a:rPr sz="2400" dirty="0">
                <a:latin typeface="Times New Roman"/>
                <a:cs typeface="Times New Roman"/>
              </a:rPr>
              <a:t> depleted</a:t>
            </a:r>
            <a:r>
              <a:rPr sz="2400" spc="-40" dirty="0">
                <a:latin typeface="Times New Roman"/>
                <a:cs typeface="Times New Roman"/>
              </a:rPr>
              <a:t> </a:t>
            </a:r>
            <a:r>
              <a:rPr sz="2400" dirty="0">
                <a:latin typeface="Times New Roman"/>
                <a:cs typeface="Times New Roman"/>
              </a:rPr>
              <a:t>of </a:t>
            </a:r>
            <a:r>
              <a:rPr sz="2400" spc="-5" dirty="0">
                <a:latin typeface="Times New Roman"/>
                <a:cs typeface="Times New Roman"/>
              </a:rPr>
              <a:t>mobile</a:t>
            </a:r>
            <a:r>
              <a:rPr sz="2400" spc="-10" dirty="0">
                <a:latin typeface="Times New Roman"/>
                <a:cs typeface="Times New Roman"/>
              </a:rPr>
              <a:t> charges </a:t>
            </a:r>
            <a:r>
              <a:rPr sz="2400" dirty="0">
                <a:latin typeface="Times New Roman"/>
                <a:cs typeface="Times New Roman"/>
              </a:rPr>
              <a:t>it</a:t>
            </a:r>
            <a:r>
              <a:rPr sz="2400" spc="-25" dirty="0">
                <a:latin typeface="Times New Roman"/>
                <a:cs typeface="Times New Roman"/>
              </a:rPr>
              <a:t> </a:t>
            </a:r>
            <a:r>
              <a:rPr sz="2400" spc="-5" dirty="0">
                <a:latin typeface="Times New Roman"/>
                <a:cs typeface="Times New Roman"/>
              </a:rPr>
              <a:t>is </a:t>
            </a:r>
            <a:r>
              <a:rPr sz="2400" spc="-585" dirty="0">
                <a:latin typeface="Times New Roman"/>
                <a:cs typeface="Times New Roman"/>
              </a:rPr>
              <a:t> </a:t>
            </a:r>
            <a:r>
              <a:rPr sz="2400" dirty="0">
                <a:latin typeface="Times New Roman"/>
                <a:cs typeface="Times New Roman"/>
              </a:rPr>
              <a:t>called the </a:t>
            </a:r>
            <a:r>
              <a:rPr sz="2400" dirty="0">
                <a:solidFill>
                  <a:srgbClr val="FF0000"/>
                </a:solidFill>
                <a:latin typeface="Times New Roman"/>
                <a:cs typeface="Times New Roman"/>
              </a:rPr>
              <a:t>depletion region </a:t>
            </a:r>
            <a:r>
              <a:rPr sz="2400" dirty="0">
                <a:latin typeface="Times New Roman"/>
                <a:cs typeface="Times New Roman"/>
              </a:rPr>
              <a:t>or the </a:t>
            </a:r>
            <a:r>
              <a:rPr sz="2400" dirty="0">
                <a:solidFill>
                  <a:srgbClr val="FF0000"/>
                </a:solidFill>
                <a:latin typeface="Times New Roman"/>
                <a:cs typeface="Times New Roman"/>
              </a:rPr>
              <a:t>space </a:t>
            </a:r>
            <a:r>
              <a:rPr sz="2400" spc="-10" dirty="0">
                <a:solidFill>
                  <a:srgbClr val="FF0000"/>
                </a:solidFill>
                <a:latin typeface="Times New Roman"/>
                <a:cs typeface="Times New Roman"/>
              </a:rPr>
              <a:t>charge </a:t>
            </a:r>
            <a:r>
              <a:rPr sz="2400" dirty="0">
                <a:solidFill>
                  <a:srgbClr val="FF0000"/>
                </a:solidFill>
                <a:latin typeface="Times New Roman"/>
                <a:cs typeface="Times New Roman"/>
              </a:rPr>
              <a:t>region </a:t>
            </a:r>
            <a:r>
              <a:rPr sz="2400" dirty="0">
                <a:latin typeface="Times New Roman"/>
                <a:cs typeface="Times New Roman"/>
              </a:rPr>
              <a:t>or the </a:t>
            </a:r>
            <a:r>
              <a:rPr sz="2400" spc="5" dirty="0">
                <a:latin typeface="Times New Roman"/>
                <a:cs typeface="Times New Roman"/>
              </a:rPr>
              <a:t> </a:t>
            </a:r>
            <a:r>
              <a:rPr sz="2400" dirty="0">
                <a:solidFill>
                  <a:srgbClr val="FF0000"/>
                </a:solidFill>
                <a:latin typeface="Times New Roman"/>
                <a:cs typeface="Times New Roman"/>
              </a:rPr>
              <a:t>transition</a:t>
            </a:r>
            <a:r>
              <a:rPr sz="2400" spc="-45" dirty="0">
                <a:solidFill>
                  <a:srgbClr val="FF0000"/>
                </a:solidFill>
                <a:latin typeface="Times New Roman"/>
                <a:cs typeface="Times New Roman"/>
              </a:rPr>
              <a:t> </a:t>
            </a:r>
            <a:r>
              <a:rPr sz="2400" dirty="0">
                <a:solidFill>
                  <a:srgbClr val="FF0000"/>
                </a:solidFill>
                <a:latin typeface="Times New Roman"/>
                <a:cs typeface="Times New Roman"/>
              </a:rPr>
              <a:t>region</a:t>
            </a:r>
            <a:r>
              <a:rPr sz="2400" dirty="0">
                <a:latin typeface="Times New Roman"/>
                <a:cs typeface="Times New Roman"/>
              </a:rPr>
              <a:t>.</a:t>
            </a:r>
            <a:endParaRPr sz="2400">
              <a:latin typeface="Times New Roman"/>
              <a:cs typeface="Times New Roman"/>
            </a:endParaRPr>
          </a:p>
          <a:p>
            <a:pPr marL="355600" indent="-342900">
              <a:lnSpc>
                <a:spcPct val="100000"/>
              </a:lnSpc>
              <a:spcBef>
                <a:spcPts val="580"/>
              </a:spcBef>
              <a:buFont typeface="Arial MT"/>
              <a:buChar char="•"/>
              <a:tabLst>
                <a:tab pos="354965" algn="l"/>
                <a:tab pos="355600" algn="l"/>
              </a:tabLst>
            </a:pP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thickness</a:t>
            </a:r>
            <a:r>
              <a:rPr sz="2400" spc="-2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this</a:t>
            </a:r>
            <a:r>
              <a:rPr sz="2400" spc="-25" dirty="0">
                <a:latin typeface="Times New Roman"/>
                <a:cs typeface="Times New Roman"/>
              </a:rPr>
              <a:t> </a:t>
            </a:r>
            <a:r>
              <a:rPr sz="2400" dirty="0">
                <a:latin typeface="Times New Roman"/>
                <a:cs typeface="Times New Roman"/>
              </a:rPr>
              <a:t>region</a:t>
            </a:r>
            <a:r>
              <a:rPr sz="2400" spc="-15" dirty="0">
                <a:latin typeface="Times New Roman"/>
                <a:cs typeface="Times New Roman"/>
              </a:rPr>
              <a:t> </a:t>
            </a:r>
            <a:r>
              <a:rPr sz="2400" spc="-5" dirty="0">
                <a:latin typeface="Times New Roman"/>
                <a:cs typeface="Times New Roman"/>
              </a:rPr>
              <a:t>is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order</a:t>
            </a:r>
            <a:r>
              <a:rPr sz="2400" spc="-2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0.5</a:t>
            </a:r>
            <a:r>
              <a:rPr sz="2400" spc="-5" dirty="0">
                <a:latin typeface="Times New Roman"/>
                <a:cs typeface="Times New Roman"/>
              </a:rPr>
              <a:t> micrometers</a:t>
            </a:r>
            <a:endParaRPr sz="2400">
              <a:latin typeface="Times New Roman"/>
              <a:cs typeface="Times New Roman"/>
            </a:endParaRPr>
          </a:p>
        </p:txBody>
      </p:sp>
      <p:sp>
        <p:nvSpPr>
          <p:cNvPr id="3" name="object 3"/>
          <p:cNvSpPr txBox="1">
            <a:spLocks noGrp="1"/>
          </p:cNvSpPr>
          <p:nvPr>
            <p:ph type="title"/>
          </p:nvPr>
        </p:nvSpPr>
        <p:spPr>
          <a:xfrm>
            <a:off x="612140" y="214629"/>
            <a:ext cx="4688205" cy="635000"/>
          </a:xfrm>
          <a:prstGeom prst="rect">
            <a:avLst/>
          </a:prstGeom>
        </p:spPr>
        <p:txBody>
          <a:bodyPr vert="horz" wrap="square" lIns="0" tIns="12065" rIns="0" bIns="0" rtlCol="0">
            <a:spAutoFit/>
          </a:bodyPr>
          <a:lstStyle/>
          <a:p>
            <a:pPr marL="12700">
              <a:lnSpc>
                <a:spcPct val="100000"/>
              </a:lnSpc>
              <a:spcBef>
                <a:spcPts val="95"/>
              </a:spcBef>
            </a:pPr>
            <a:r>
              <a:rPr spc="-15" dirty="0"/>
              <a:t>Formation </a:t>
            </a:r>
            <a:r>
              <a:rPr spc="-5" dirty="0"/>
              <a:t>of</a:t>
            </a:r>
            <a:r>
              <a:rPr spc="-25" dirty="0"/>
              <a:t> </a:t>
            </a:r>
            <a:r>
              <a:rPr spc="-5" dirty="0"/>
              <a:t>PN</a:t>
            </a:r>
            <a:r>
              <a:rPr spc="-25" dirty="0"/>
              <a:t> </a:t>
            </a:r>
            <a:r>
              <a:rPr spc="-10" dirty="0"/>
              <a:t>diode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68092" y="457326"/>
            <a:ext cx="5518618" cy="690574"/>
          </a:xfrm>
          <a:prstGeom prst="rect">
            <a:avLst/>
          </a:prstGeom>
        </p:spPr>
        <p:txBody>
          <a:bodyPr vert="horz" wrap="square" lIns="0" tIns="13335" rIns="0" bIns="0" rtlCol="0">
            <a:spAutoFit/>
          </a:bodyPr>
          <a:lstStyle/>
          <a:p>
            <a:pPr marL="12700">
              <a:lnSpc>
                <a:spcPct val="100000"/>
              </a:lnSpc>
              <a:spcBef>
                <a:spcPts val="105"/>
              </a:spcBef>
            </a:pPr>
            <a:r>
              <a:rPr sz="4400" b="1" spc="105" dirty="0">
                <a:solidFill>
                  <a:srgbClr val="0070C0"/>
                </a:solidFill>
                <a:latin typeface="Times New Roman" pitchFamily="18" charset="0"/>
                <a:cs typeface="Times New Roman" pitchFamily="18" charset="0"/>
              </a:rPr>
              <a:t>What</a:t>
            </a:r>
            <a:r>
              <a:rPr sz="4400" b="1" spc="-40" dirty="0">
                <a:solidFill>
                  <a:srgbClr val="0070C0"/>
                </a:solidFill>
                <a:latin typeface="Times New Roman" pitchFamily="18" charset="0"/>
                <a:cs typeface="Times New Roman" pitchFamily="18" charset="0"/>
              </a:rPr>
              <a:t> </a:t>
            </a:r>
            <a:r>
              <a:rPr sz="4400" b="1" spc="-160" dirty="0">
                <a:solidFill>
                  <a:srgbClr val="0070C0"/>
                </a:solidFill>
                <a:latin typeface="Times New Roman" pitchFamily="18" charset="0"/>
                <a:cs typeface="Times New Roman" pitchFamily="18" charset="0"/>
              </a:rPr>
              <a:t>is</a:t>
            </a:r>
            <a:r>
              <a:rPr sz="4400" b="1" spc="-45" dirty="0">
                <a:solidFill>
                  <a:srgbClr val="0070C0"/>
                </a:solidFill>
                <a:latin typeface="Times New Roman" pitchFamily="18" charset="0"/>
                <a:cs typeface="Times New Roman" pitchFamily="18" charset="0"/>
              </a:rPr>
              <a:t> </a:t>
            </a:r>
            <a:r>
              <a:rPr sz="4400" b="1" spc="-40" dirty="0">
                <a:solidFill>
                  <a:srgbClr val="0070C0"/>
                </a:solidFill>
                <a:latin typeface="Times New Roman" pitchFamily="18" charset="0"/>
                <a:cs typeface="Times New Roman" pitchFamily="18" charset="0"/>
              </a:rPr>
              <a:t>Electronics?</a:t>
            </a:r>
            <a:endParaRPr sz="4400" b="1">
              <a:solidFill>
                <a:srgbClr val="0070C0"/>
              </a:solidFill>
              <a:latin typeface="Times New Roman" pitchFamily="18" charset="0"/>
              <a:cs typeface="Times New Roman" pitchFamily="18" charset="0"/>
            </a:endParaRPr>
          </a:p>
        </p:txBody>
      </p:sp>
      <p:sp>
        <p:nvSpPr>
          <p:cNvPr id="3" name="object 3"/>
          <p:cNvSpPr txBox="1">
            <a:spLocks noGrp="1"/>
          </p:cNvSpPr>
          <p:nvPr>
            <p:ph type="body" idx="1"/>
          </p:nvPr>
        </p:nvSpPr>
        <p:spPr>
          <a:xfrm>
            <a:off x="285720" y="1214422"/>
            <a:ext cx="8379460" cy="4977645"/>
          </a:xfrm>
          <a:prstGeom prst="rect">
            <a:avLst/>
          </a:prstGeom>
        </p:spPr>
        <p:txBody>
          <a:bodyPr vert="horz" wrap="square" lIns="0" tIns="62230" rIns="0" bIns="0" rtlCol="0">
            <a:spAutoFit/>
          </a:bodyPr>
          <a:lstStyle/>
          <a:p>
            <a:pPr marL="509270" marR="5080" indent="-342900" algn="just">
              <a:lnSpc>
                <a:spcPct val="90000"/>
              </a:lnSpc>
              <a:spcBef>
                <a:spcPts val="490"/>
              </a:spcBef>
              <a:buClr>
                <a:srgbClr val="C00000"/>
              </a:buClr>
              <a:buFont typeface="Wingdings" pitchFamily="2" charset="2"/>
              <a:buChar char="Ø"/>
              <a:tabLst>
                <a:tab pos="508634" algn="l"/>
                <a:tab pos="509270" algn="l"/>
              </a:tabLst>
            </a:pPr>
            <a:r>
              <a:rPr sz="2800" b="1" dirty="0">
                <a:solidFill>
                  <a:srgbClr val="0070C0"/>
                </a:solidFill>
                <a:latin typeface="Times New Roman" pitchFamily="18" charset="0"/>
                <a:cs typeface="Times New Roman" pitchFamily="18" charset="0"/>
              </a:rPr>
              <a:t>Electronics</a:t>
            </a:r>
            <a:r>
              <a:rPr sz="2800" b="1" dirty="0">
                <a:solidFill>
                  <a:srgbClr val="FF0000"/>
                </a:solidFill>
                <a:latin typeface="Times New Roman" pitchFamily="18" charset="0"/>
                <a:cs typeface="Times New Roman" pitchFamily="18" charset="0"/>
              </a:rPr>
              <a:t> </a:t>
            </a:r>
            <a:r>
              <a:rPr sz="2800" b="1" dirty="0">
                <a:latin typeface="Times New Roman" pitchFamily="18" charset="0"/>
                <a:cs typeface="Times New Roman" pitchFamily="18" charset="0"/>
              </a:rPr>
              <a:t>is the branch of science that deals </a:t>
            </a:r>
            <a:r>
              <a:rPr sz="2800" b="1" spc="5" dirty="0">
                <a:latin typeface="Times New Roman" pitchFamily="18" charset="0"/>
                <a:cs typeface="Times New Roman" pitchFamily="18" charset="0"/>
              </a:rPr>
              <a:t> </a:t>
            </a:r>
            <a:r>
              <a:rPr sz="2800" b="1" dirty="0">
                <a:latin typeface="Times New Roman" pitchFamily="18" charset="0"/>
                <a:cs typeface="Times New Roman" pitchFamily="18" charset="0"/>
              </a:rPr>
              <a:t>with the study of flow </a:t>
            </a:r>
            <a:r>
              <a:rPr sz="2800" b="1" spc="5" dirty="0">
                <a:latin typeface="Times New Roman" pitchFamily="18" charset="0"/>
                <a:cs typeface="Times New Roman" pitchFamily="18" charset="0"/>
              </a:rPr>
              <a:t>and </a:t>
            </a:r>
            <a:r>
              <a:rPr sz="2800" b="1" dirty="0">
                <a:latin typeface="Times New Roman" pitchFamily="18" charset="0"/>
                <a:cs typeface="Times New Roman" pitchFamily="18" charset="0"/>
              </a:rPr>
              <a:t>control of electrons </a:t>
            </a:r>
            <a:r>
              <a:rPr sz="2800" b="1" spc="5" dirty="0">
                <a:latin typeface="Times New Roman" pitchFamily="18" charset="0"/>
                <a:cs typeface="Times New Roman" pitchFamily="18" charset="0"/>
              </a:rPr>
              <a:t> and </a:t>
            </a:r>
            <a:r>
              <a:rPr sz="2800" b="1" dirty="0">
                <a:latin typeface="Times New Roman" pitchFamily="18" charset="0"/>
                <a:cs typeface="Times New Roman" pitchFamily="18" charset="0"/>
              </a:rPr>
              <a:t>the study of their </a:t>
            </a:r>
            <a:r>
              <a:rPr sz="2800" b="1" spc="5" dirty="0">
                <a:latin typeface="Times New Roman" pitchFamily="18" charset="0"/>
                <a:cs typeface="Times New Roman" pitchFamily="18" charset="0"/>
              </a:rPr>
              <a:t>behavior and </a:t>
            </a:r>
            <a:r>
              <a:rPr sz="2800" b="1" spc="-5" dirty="0">
                <a:latin typeface="Times New Roman" pitchFamily="18" charset="0"/>
                <a:cs typeface="Times New Roman" pitchFamily="18" charset="0"/>
              </a:rPr>
              <a:t>effects </a:t>
            </a:r>
            <a:r>
              <a:rPr sz="2800" b="1" dirty="0">
                <a:latin typeface="Times New Roman" pitchFamily="18" charset="0"/>
                <a:cs typeface="Times New Roman" pitchFamily="18" charset="0"/>
              </a:rPr>
              <a:t>in </a:t>
            </a:r>
            <a:r>
              <a:rPr sz="2800" b="1" spc="5" dirty="0">
                <a:latin typeface="Times New Roman" pitchFamily="18" charset="0"/>
                <a:cs typeface="Times New Roman" pitchFamily="18" charset="0"/>
              </a:rPr>
              <a:t> </a:t>
            </a:r>
            <a:r>
              <a:rPr sz="2800" b="1" spc="-10" dirty="0">
                <a:latin typeface="Times New Roman" pitchFamily="18" charset="0"/>
                <a:cs typeface="Times New Roman" pitchFamily="18" charset="0"/>
              </a:rPr>
              <a:t>semiconductor,</a:t>
            </a:r>
            <a:r>
              <a:rPr sz="2800" b="1" spc="-30" dirty="0">
                <a:latin typeface="Times New Roman" pitchFamily="18" charset="0"/>
                <a:cs typeface="Times New Roman" pitchFamily="18" charset="0"/>
              </a:rPr>
              <a:t> </a:t>
            </a:r>
            <a:r>
              <a:rPr sz="2800" b="1" spc="-10" dirty="0">
                <a:latin typeface="Times New Roman" pitchFamily="18" charset="0"/>
                <a:cs typeface="Times New Roman" pitchFamily="18" charset="0"/>
              </a:rPr>
              <a:t>conductor,</a:t>
            </a:r>
            <a:r>
              <a:rPr sz="2800" b="1" spc="-40" dirty="0">
                <a:latin typeface="Times New Roman" pitchFamily="18" charset="0"/>
                <a:cs typeface="Times New Roman" pitchFamily="18" charset="0"/>
              </a:rPr>
              <a:t> </a:t>
            </a:r>
            <a:r>
              <a:rPr sz="2800" b="1" spc="5" dirty="0">
                <a:latin typeface="Times New Roman" pitchFamily="18" charset="0"/>
                <a:cs typeface="Times New Roman" pitchFamily="18" charset="0"/>
              </a:rPr>
              <a:t>vacuum,</a:t>
            </a:r>
            <a:r>
              <a:rPr sz="2800" b="1" spc="-40" dirty="0">
                <a:latin typeface="Times New Roman" pitchFamily="18" charset="0"/>
                <a:cs typeface="Times New Roman" pitchFamily="18" charset="0"/>
              </a:rPr>
              <a:t> </a:t>
            </a:r>
            <a:r>
              <a:rPr sz="2800" b="1" dirty="0">
                <a:latin typeface="Times New Roman" pitchFamily="18" charset="0"/>
                <a:cs typeface="Times New Roman" pitchFamily="18" charset="0"/>
              </a:rPr>
              <a:t>or</a:t>
            </a:r>
            <a:r>
              <a:rPr sz="2800" b="1" spc="10" dirty="0">
                <a:latin typeface="Times New Roman" pitchFamily="18" charset="0"/>
                <a:cs typeface="Times New Roman" pitchFamily="18" charset="0"/>
              </a:rPr>
              <a:t> </a:t>
            </a:r>
            <a:r>
              <a:rPr sz="2800" b="1" dirty="0">
                <a:latin typeface="Times New Roman" pitchFamily="18" charset="0"/>
                <a:cs typeface="Times New Roman" pitchFamily="18" charset="0"/>
              </a:rPr>
              <a:t>gas</a:t>
            </a:r>
            <a:r>
              <a:rPr sz="2800" b="1" spc="-15" dirty="0">
                <a:latin typeface="Times New Roman" pitchFamily="18" charset="0"/>
                <a:cs typeface="Times New Roman" pitchFamily="18" charset="0"/>
              </a:rPr>
              <a:t> </a:t>
            </a:r>
            <a:r>
              <a:rPr sz="2800" b="1" dirty="0">
                <a:latin typeface="Times New Roman" pitchFamily="18" charset="0"/>
                <a:cs typeface="Times New Roman" pitchFamily="18" charset="0"/>
              </a:rPr>
              <a:t>using </a:t>
            </a:r>
            <a:r>
              <a:rPr sz="2800" b="1" spc="-785" dirty="0">
                <a:latin typeface="Times New Roman" pitchFamily="18" charset="0"/>
                <a:cs typeface="Times New Roman" pitchFamily="18" charset="0"/>
              </a:rPr>
              <a:t> </a:t>
            </a:r>
            <a:r>
              <a:rPr sz="2800" b="1" dirty="0">
                <a:latin typeface="Times New Roman" pitchFamily="18" charset="0"/>
                <a:cs typeface="Times New Roman" pitchFamily="18" charset="0"/>
              </a:rPr>
              <a:t>such</a:t>
            </a:r>
            <a:r>
              <a:rPr sz="2800" b="1" spc="-15" dirty="0">
                <a:latin typeface="Times New Roman" pitchFamily="18" charset="0"/>
                <a:cs typeface="Times New Roman" pitchFamily="18" charset="0"/>
              </a:rPr>
              <a:t> </a:t>
            </a:r>
            <a:r>
              <a:rPr sz="2800" b="1">
                <a:latin typeface="Times New Roman" pitchFamily="18" charset="0"/>
                <a:cs typeface="Times New Roman" pitchFamily="18" charset="0"/>
              </a:rPr>
              <a:t>electrons</a:t>
            </a:r>
            <a:r>
              <a:rPr sz="2800" b="1" smtClean="0">
                <a:latin typeface="Times New Roman" pitchFamily="18" charset="0"/>
                <a:cs typeface="Times New Roman" pitchFamily="18" charset="0"/>
              </a:rPr>
              <a:t>.</a:t>
            </a:r>
            <a:endParaRPr lang="en-US" sz="2800" b="1" dirty="0" smtClean="0">
              <a:latin typeface="Times New Roman" pitchFamily="18" charset="0"/>
              <a:cs typeface="Times New Roman" pitchFamily="18" charset="0"/>
            </a:endParaRPr>
          </a:p>
          <a:p>
            <a:pPr marL="509270" marR="5080" indent="-342900" algn="just">
              <a:lnSpc>
                <a:spcPct val="90000"/>
              </a:lnSpc>
              <a:spcBef>
                <a:spcPts val="490"/>
              </a:spcBef>
              <a:buClr>
                <a:srgbClr val="C00000"/>
              </a:buClr>
              <a:buFont typeface="Wingdings" pitchFamily="2" charset="2"/>
              <a:buChar char="Ø"/>
              <a:tabLst>
                <a:tab pos="508634" algn="l"/>
                <a:tab pos="509270" algn="l"/>
              </a:tabLst>
            </a:pPr>
            <a:endParaRPr sz="2800" b="1">
              <a:latin typeface="Times New Roman" pitchFamily="18" charset="0"/>
              <a:cs typeface="Times New Roman" pitchFamily="18" charset="0"/>
            </a:endParaRPr>
          </a:p>
          <a:p>
            <a:pPr marL="509270" marR="94615" indent="-342900" algn="just">
              <a:lnSpc>
                <a:spcPts val="3460"/>
              </a:lnSpc>
              <a:spcBef>
                <a:spcPts val="815"/>
              </a:spcBef>
              <a:buClr>
                <a:srgbClr val="C00000"/>
              </a:buClr>
              <a:buFont typeface="Wingdings" pitchFamily="2" charset="2"/>
              <a:buChar char="Ø"/>
              <a:tabLst>
                <a:tab pos="508634" algn="l"/>
                <a:tab pos="509270" algn="l"/>
              </a:tabLst>
            </a:pPr>
            <a:r>
              <a:rPr sz="2800" b="1" dirty="0">
                <a:latin typeface="Times New Roman" pitchFamily="18" charset="0"/>
                <a:cs typeface="Times New Roman" pitchFamily="18" charset="0"/>
              </a:rPr>
              <a:t>The</a:t>
            </a:r>
            <a:r>
              <a:rPr sz="2800" b="1" spc="-10" dirty="0">
                <a:latin typeface="Times New Roman" pitchFamily="18" charset="0"/>
                <a:cs typeface="Times New Roman" pitchFamily="18" charset="0"/>
              </a:rPr>
              <a:t> </a:t>
            </a:r>
            <a:r>
              <a:rPr sz="2800" b="1" spc="5" dirty="0">
                <a:latin typeface="Times New Roman" pitchFamily="18" charset="0"/>
                <a:cs typeface="Times New Roman" pitchFamily="18" charset="0"/>
              </a:rPr>
              <a:t>device</a:t>
            </a:r>
            <a:r>
              <a:rPr sz="2800" b="1" spc="-10" dirty="0">
                <a:latin typeface="Times New Roman" pitchFamily="18" charset="0"/>
                <a:cs typeface="Times New Roman" pitchFamily="18" charset="0"/>
              </a:rPr>
              <a:t> </a:t>
            </a:r>
            <a:r>
              <a:rPr sz="2800" b="1" dirty="0">
                <a:latin typeface="Times New Roman" pitchFamily="18" charset="0"/>
                <a:cs typeface="Times New Roman" pitchFamily="18" charset="0"/>
              </a:rPr>
              <a:t>which</a:t>
            </a:r>
            <a:r>
              <a:rPr sz="2800" b="1" spc="-10" dirty="0">
                <a:latin typeface="Times New Roman" pitchFamily="18" charset="0"/>
                <a:cs typeface="Times New Roman" pitchFamily="18" charset="0"/>
              </a:rPr>
              <a:t> </a:t>
            </a:r>
            <a:r>
              <a:rPr sz="2800" b="1" dirty="0">
                <a:latin typeface="Times New Roman" pitchFamily="18" charset="0"/>
                <a:cs typeface="Times New Roman" pitchFamily="18" charset="0"/>
              </a:rPr>
              <a:t>controls</a:t>
            </a:r>
            <a:r>
              <a:rPr sz="2800" b="1" spc="-25" dirty="0">
                <a:latin typeface="Times New Roman" pitchFamily="18" charset="0"/>
                <a:cs typeface="Times New Roman" pitchFamily="18" charset="0"/>
              </a:rPr>
              <a:t> </a:t>
            </a:r>
            <a:r>
              <a:rPr sz="2800" b="1" dirty="0">
                <a:latin typeface="Times New Roman" pitchFamily="18" charset="0"/>
                <a:cs typeface="Times New Roman" pitchFamily="18" charset="0"/>
              </a:rPr>
              <a:t>the</a:t>
            </a:r>
            <a:r>
              <a:rPr sz="2800" b="1" spc="-5" dirty="0">
                <a:latin typeface="Times New Roman" pitchFamily="18" charset="0"/>
                <a:cs typeface="Times New Roman" pitchFamily="18" charset="0"/>
              </a:rPr>
              <a:t> </a:t>
            </a:r>
            <a:r>
              <a:rPr sz="2800" b="1" dirty="0">
                <a:latin typeface="Times New Roman" pitchFamily="18" charset="0"/>
                <a:cs typeface="Times New Roman" pitchFamily="18" charset="0"/>
              </a:rPr>
              <a:t>flow of</a:t>
            </a:r>
            <a:r>
              <a:rPr sz="2800" b="1" spc="-15" dirty="0">
                <a:latin typeface="Times New Roman" pitchFamily="18" charset="0"/>
                <a:cs typeface="Times New Roman" pitchFamily="18" charset="0"/>
              </a:rPr>
              <a:t> </a:t>
            </a:r>
            <a:r>
              <a:rPr sz="2800" b="1" dirty="0">
                <a:latin typeface="Times New Roman" pitchFamily="18" charset="0"/>
                <a:cs typeface="Times New Roman" pitchFamily="18" charset="0"/>
              </a:rPr>
              <a:t>electrons </a:t>
            </a:r>
            <a:r>
              <a:rPr sz="2800" b="1" spc="-785" dirty="0">
                <a:latin typeface="Times New Roman" pitchFamily="18" charset="0"/>
                <a:cs typeface="Times New Roman" pitchFamily="18" charset="0"/>
              </a:rPr>
              <a:t> </a:t>
            </a:r>
            <a:r>
              <a:rPr sz="2800" b="1" dirty="0">
                <a:latin typeface="Times New Roman" pitchFamily="18" charset="0"/>
                <a:cs typeface="Times New Roman" pitchFamily="18" charset="0"/>
              </a:rPr>
              <a:t>is</a:t>
            </a:r>
            <a:r>
              <a:rPr sz="2800" b="1" spc="-5" dirty="0">
                <a:latin typeface="Times New Roman" pitchFamily="18" charset="0"/>
                <a:cs typeface="Times New Roman" pitchFamily="18" charset="0"/>
              </a:rPr>
              <a:t> </a:t>
            </a:r>
            <a:r>
              <a:rPr sz="2800" b="1" dirty="0">
                <a:latin typeface="Times New Roman" pitchFamily="18" charset="0"/>
                <a:cs typeface="Times New Roman" pitchFamily="18" charset="0"/>
              </a:rPr>
              <a:t>called</a:t>
            </a:r>
            <a:r>
              <a:rPr sz="2800" b="1" spc="-25" dirty="0">
                <a:latin typeface="Times New Roman" pitchFamily="18" charset="0"/>
                <a:cs typeface="Times New Roman" pitchFamily="18" charset="0"/>
              </a:rPr>
              <a:t> </a:t>
            </a:r>
            <a:r>
              <a:rPr sz="2800" b="1" dirty="0">
                <a:solidFill>
                  <a:srgbClr val="0070C0"/>
                </a:solidFill>
                <a:latin typeface="Times New Roman" pitchFamily="18" charset="0"/>
                <a:cs typeface="Times New Roman" pitchFamily="18" charset="0"/>
              </a:rPr>
              <a:t>electronic</a:t>
            </a:r>
            <a:r>
              <a:rPr sz="2800" b="1" spc="-30" dirty="0">
                <a:solidFill>
                  <a:srgbClr val="0070C0"/>
                </a:solidFill>
                <a:latin typeface="Times New Roman" pitchFamily="18" charset="0"/>
                <a:cs typeface="Times New Roman" pitchFamily="18" charset="0"/>
              </a:rPr>
              <a:t> </a:t>
            </a:r>
            <a:r>
              <a:rPr sz="2800" b="1" spc="5">
                <a:solidFill>
                  <a:srgbClr val="0070C0"/>
                </a:solidFill>
                <a:latin typeface="Times New Roman" pitchFamily="18" charset="0"/>
                <a:cs typeface="Times New Roman" pitchFamily="18" charset="0"/>
              </a:rPr>
              <a:t>device</a:t>
            </a:r>
            <a:r>
              <a:rPr sz="2800" b="1" spc="5" smtClean="0">
                <a:latin typeface="Times New Roman" pitchFamily="18" charset="0"/>
                <a:cs typeface="Times New Roman" pitchFamily="18" charset="0"/>
              </a:rPr>
              <a:t>.</a:t>
            </a:r>
            <a:endParaRPr lang="en-US" sz="2800" b="1" spc="5" dirty="0" smtClean="0">
              <a:latin typeface="Times New Roman" pitchFamily="18" charset="0"/>
              <a:cs typeface="Times New Roman" pitchFamily="18" charset="0"/>
            </a:endParaRPr>
          </a:p>
          <a:p>
            <a:pPr marL="509270" marR="94615" indent="-342900" algn="just">
              <a:lnSpc>
                <a:spcPts val="3460"/>
              </a:lnSpc>
              <a:spcBef>
                <a:spcPts val="815"/>
              </a:spcBef>
              <a:buClr>
                <a:srgbClr val="C00000"/>
              </a:buClr>
              <a:buFont typeface="Wingdings" pitchFamily="2" charset="2"/>
              <a:buChar char="Ø"/>
              <a:tabLst>
                <a:tab pos="508634" algn="l"/>
                <a:tab pos="509270" algn="l"/>
              </a:tabLst>
            </a:pPr>
            <a:endParaRPr sz="2800" b="1">
              <a:latin typeface="Times New Roman" pitchFamily="18" charset="0"/>
              <a:cs typeface="Times New Roman" pitchFamily="18" charset="0"/>
            </a:endParaRPr>
          </a:p>
          <a:p>
            <a:pPr marL="509270" marR="388620" indent="-342900" algn="just">
              <a:lnSpc>
                <a:spcPts val="3460"/>
              </a:lnSpc>
              <a:spcBef>
                <a:spcPts val="760"/>
              </a:spcBef>
              <a:buClr>
                <a:srgbClr val="C00000"/>
              </a:buClr>
              <a:buFont typeface="Wingdings" pitchFamily="2" charset="2"/>
              <a:buChar char="Ø"/>
              <a:tabLst>
                <a:tab pos="508634" algn="l"/>
                <a:tab pos="509270" algn="l"/>
              </a:tabLst>
            </a:pPr>
            <a:r>
              <a:rPr sz="2800" b="1" dirty="0">
                <a:latin typeface="Times New Roman" pitchFamily="18" charset="0"/>
                <a:cs typeface="Times New Roman" pitchFamily="18" charset="0"/>
              </a:rPr>
              <a:t>These devices are the main building blocks </a:t>
            </a:r>
            <a:r>
              <a:rPr sz="2800" b="1" dirty="0">
                <a:solidFill>
                  <a:srgbClr val="0070C0"/>
                </a:solidFill>
                <a:latin typeface="Times New Roman" pitchFamily="18" charset="0"/>
                <a:cs typeface="Times New Roman" pitchFamily="18" charset="0"/>
              </a:rPr>
              <a:t>of </a:t>
            </a:r>
            <a:r>
              <a:rPr sz="2800" b="1" spc="-785" dirty="0">
                <a:solidFill>
                  <a:srgbClr val="0070C0"/>
                </a:solidFill>
                <a:latin typeface="Times New Roman" pitchFamily="18" charset="0"/>
                <a:cs typeface="Times New Roman" pitchFamily="18" charset="0"/>
              </a:rPr>
              <a:t> </a:t>
            </a:r>
            <a:r>
              <a:rPr sz="2800" b="1" dirty="0">
                <a:solidFill>
                  <a:srgbClr val="0070C0"/>
                </a:solidFill>
                <a:latin typeface="Times New Roman" pitchFamily="18" charset="0"/>
                <a:cs typeface="Times New Roman" pitchFamily="18" charset="0"/>
              </a:rPr>
              <a:t>electronic</a:t>
            </a:r>
            <a:r>
              <a:rPr sz="2800" b="1" spc="-30" dirty="0">
                <a:solidFill>
                  <a:srgbClr val="0070C0"/>
                </a:solidFill>
                <a:latin typeface="Times New Roman" pitchFamily="18" charset="0"/>
                <a:cs typeface="Times New Roman" pitchFamily="18" charset="0"/>
              </a:rPr>
              <a:t> </a:t>
            </a:r>
            <a:r>
              <a:rPr sz="2800" b="1" dirty="0">
                <a:solidFill>
                  <a:srgbClr val="0070C0"/>
                </a:solidFill>
                <a:latin typeface="Times New Roman" pitchFamily="18" charset="0"/>
                <a:cs typeface="Times New Roman" pitchFamily="18" charset="0"/>
              </a:rPr>
              <a:t>circuits.</a:t>
            </a:r>
            <a:endParaRPr sz="2800" b="1">
              <a:solidFill>
                <a:srgbClr val="0070C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4311"/>
            <a:ext cx="5467985" cy="635000"/>
          </a:xfrm>
          <a:prstGeom prst="rect">
            <a:avLst/>
          </a:prstGeom>
        </p:spPr>
        <p:txBody>
          <a:bodyPr vert="horz" wrap="square" lIns="0" tIns="12065" rIns="0" bIns="0" rtlCol="0">
            <a:spAutoFit/>
          </a:bodyPr>
          <a:lstStyle/>
          <a:p>
            <a:pPr marL="12700">
              <a:lnSpc>
                <a:spcPct val="100000"/>
              </a:lnSpc>
              <a:spcBef>
                <a:spcPts val="95"/>
              </a:spcBef>
            </a:pPr>
            <a:r>
              <a:rPr spc="-15" dirty="0"/>
              <a:t>Circuit</a:t>
            </a:r>
            <a:r>
              <a:rPr spc="-10" dirty="0"/>
              <a:t> </a:t>
            </a:r>
            <a:r>
              <a:rPr spc="-20" dirty="0"/>
              <a:t>symbol</a:t>
            </a:r>
            <a:r>
              <a:rPr spc="-5" dirty="0"/>
              <a:t> </a:t>
            </a:r>
            <a:r>
              <a:rPr dirty="0"/>
              <a:t>of</a:t>
            </a:r>
            <a:r>
              <a:rPr spc="-10" dirty="0"/>
              <a:t> </a:t>
            </a:r>
            <a:r>
              <a:rPr spc="-5" dirty="0"/>
              <a:t>PN </a:t>
            </a:r>
            <a:r>
              <a:rPr spc="-10" dirty="0"/>
              <a:t>diode</a:t>
            </a:r>
          </a:p>
        </p:txBody>
      </p:sp>
      <p:grpSp>
        <p:nvGrpSpPr>
          <p:cNvPr id="3" name="object 3"/>
          <p:cNvGrpSpPr/>
          <p:nvPr/>
        </p:nvGrpSpPr>
        <p:grpSpPr>
          <a:xfrm>
            <a:off x="2210561" y="2439161"/>
            <a:ext cx="4724400" cy="1148715"/>
            <a:chOff x="2210561" y="2439161"/>
            <a:chExt cx="4724400" cy="1148715"/>
          </a:xfrm>
        </p:grpSpPr>
        <p:sp>
          <p:nvSpPr>
            <p:cNvPr id="4" name="object 4"/>
            <p:cNvSpPr/>
            <p:nvPr/>
          </p:nvSpPr>
          <p:spPr>
            <a:xfrm>
              <a:off x="4115561" y="2515361"/>
              <a:ext cx="914400" cy="1057910"/>
            </a:xfrm>
            <a:custGeom>
              <a:avLst/>
              <a:gdLst/>
              <a:ahLst/>
              <a:cxnLst/>
              <a:rect l="l" t="t" r="r" b="b"/>
              <a:pathLst>
                <a:path w="914400" h="1057910">
                  <a:moveTo>
                    <a:pt x="0" y="0"/>
                  </a:moveTo>
                  <a:lnTo>
                    <a:pt x="0" y="1057655"/>
                  </a:lnTo>
                  <a:lnTo>
                    <a:pt x="914400" y="528827"/>
                  </a:lnTo>
                  <a:lnTo>
                    <a:pt x="0" y="0"/>
                  </a:lnTo>
                  <a:close/>
                </a:path>
              </a:pathLst>
            </a:custGeom>
            <a:solidFill>
              <a:srgbClr val="CCFFCC"/>
            </a:solidFill>
          </p:spPr>
          <p:txBody>
            <a:bodyPr wrap="square" lIns="0" tIns="0" rIns="0" bIns="0" rtlCol="0"/>
            <a:lstStyle/>
            <a:p>
              <a:endParaRPr/>
            </a:p>
          </p:txBody>
        </p:sp>
        <p:sp>
          <p:nvSpPr>
            <p:cNvPr id="5" name="object 5"/>
            <p:cNvSpPr/>
            <p:nvPr/>
          </p:nvSpPr>
          <p:spPr>
            <a:xfrm>
              <a:off x="4115561" y="2515361"/>
              <a:ext cx="914400" cy="1057910"/>
            </a:xfrm>
            <a:custGeom>
              <a:avLst/>
              <a:gdLst/>
              <a:ahLst/>
              <a:cxnLst/>
              <a:rect l="l" t="t" r="r" b="b"/>
              <a:pathLst>
                <a:path w="914400" h="1057910">
                  <a:moveTo>
                    <a:pt x="0" y="0"/>
                  </a:moveTo>
                  <a:lnTo>
                    <a:pt x="914400" y="528827"/>
                  </a:lnTo>
                  <a:lnTo>
                    <a:pt x="0" y="1057655"/>
                  </a:lnTo>
                  <a:lnTo>
                    <a:pt x="0" y="0"/>
                  </a:lnTo>
                  <a:close/>
                </a:path>
              </a:pathLst>
            </a:custGeom>
            <a:ln w="28956">
              <a:solidFill>
                <a:srgbClr val="660066"/>
              </a:solidFill>
            </a:ln>
          </p:spPr>
          <p:txBody>
            <a:bodyPr wrap="square" lIns="0" tIns="0" rIns="0" bIns="0" rtlCol="0"/>
            <a:lstStyle/>
            <a:p>
              <a:endParaRPr/>
            </a:p>
          </p:txBody>
        </p:sp>
        <p:sp>
          <p:nvSpPr>
            <p:cNvPr id="6" name="object 6"/>
            <p:cNvSpPr/>
            <p:nvPr/>
          </p:nvSpPr>
          <p:spPr>
            <a:xfrm>
              <a:off x="2210561" y="2439161"/>
              <a:ext cx="4724400" cy="1143000"/>
            </a:xfrm>
            <a:custGeom>
              <a:avLst/>
              <a:gdLst/>
              <a:ahLst/>
              <a:cxnLst/>
              <a:rect l="l" t="t" r="r" b="b"/>
              <a:pathLst>
                <a:path w="4724400" h="1143000">
                  <a:moveTo>
                    <a:pt x="2819400" y="0"/>
                  </a:moveTo>
                  <a:lnTo>
                    <a:pt x="2819400" y="1143000"/>
                  </a:lnTo>
                </a:path>
                <a:path w="4724400" h="1143000">
                  <a:moveTo>
                    <a:pt x="2819400" y="609600"/>
                  </a:moveTo>
                  <a:lnTo>
                    <a:pt x="4724399" y="609600"/>
                  </a:lnTo>
                </a:path>
                <a:path w="4724400" h="1143000">
                  <a:moveTo>
                    <a:pt x="0" y="609600"/>
                  </a:moveTo>
                  <a:lnTo>
                    <a:pt x="1905000" y="609600"/>
                  </a:lnTo>
                </a:path>
              </a:pathLst>
            </a:custGeom>
            <a:ln w="28956">
              <a:solidFill>
                <a:srgbClr val="660066"/>
              </a:solidFill>
            </a:ln>
          </p:spPr>
          <p:txBody>
            <a:bodyPr wrap="square" lIns="0" tIns="0" rIns="0" bIns="0" rtlCol="0"/>
            <a:lstStyle/>
            <a:p>
              <a:endParaRPr/>
            </a:p>
          </p:txBody>
        </p:sp>
      </p:grpSp>
      <p:sp>
        <p:nvSpPr>
          <p:cNvPr id="7" name="object 7"/>
          <p:cNvSpPr txBox="1"/>
          <p:nvPr/>
        </p:nvSpPr>
        <p:spPr>
          <a:xfrm>
            <a:off x="1905000" y="2514600"/>
            <a:ext cx="990600" cy="381000"/>
          </a:xfrm>
          <a:prstGeom prst="rect">
            <a:avLst/>
          </a:prstGeom>
          <a:solidFill>
            <a:srgbClr val="CCFFCC"/>
          </a:solidFill>
          <a:ln w="9144">
            <a:solidFill>
              <a:srgbClr val="3333FF"/>
            </a:solidFill>
          </a:ln>
        </p:spPr>
        <p:txBody>
          <a:bodyPr vert="horz" wrap="square" lIns="0" tIns="22225" rIns="0" bIns="0" rtlCol="0">
            <a:spAutoFit/>
          </a:bodyPr>
          <a:lstStyle/>
          <a:p>
            <a:pPr algn="ctr">
              <a:lnSpc>
                <a:spcPct val="100000"/>
              </a:lnSpc>
              <a:spcBef>
                <a:spcPts val="175"/>
              </a:spcBef>
            </a:pPr>
            <a:r>
              <a:rPr sz="2000" dirty="0">
                <a:latin typeface="Calibri"/>
                <a:cs typeface="Calibri"/>
              </a:rPr>
              <a:t>A</a:t>
            </a:r>
            <a:endParaRPr sz="2000">
              <a:latin typeface="Calibri"/>
              <a:cs typeface="Calibri"/>
            </a:endParaRPr>
          </a:p>
        </p:txBody>
      </p:sp>
      <p:sp>
        <p:nvSpPr>
          <p:cNvPr id="8" name="object 8"/>
          <p:cNvSpPr txBox="1"/>
          <p:nvPr/>
        </p:nvSpPr>
        <p:spPr>
          <a:xfrm>
            <a:off x="5943600" y="2590800"/>
            <a:ext cx="990600" cy="381000"/>
          </a:xfrm>
          <a:prstGeom prst="rect">
            <a:avLst/>
          </a:prstGeom>
          <a:solidFill>
            <a:srgbClr val="CCFFCC"/>
          </a:solidFill>
          <a:ln w="9144">
            <a:solidFill>
              <a:srgbClr val="3333FF"/>
            </a:solidFill>
          </a:ln>
        </p:spPr>
        <p:txBody>
          <a:bodyPr vert="horz" wrap="square" lIns="0" tIns="22225" rIns="0" bIns="0" rtlCol="0">
            <a:spAutoFit/>
          </a:bodyPr>
          <a:lstStyle/>
          <a:p>
            <a:pPr marL="635" algn="ctr">
              <a:lnSpc>
                <a:spcPct val="100000"/>
              </a:lnSpc>
              <a:spcBef>
                <a:spcPts val="175"/>
              </a:spcBef>
            </a:pPr>
            <a:r>
              <a:rPr sz="2000" dirty="0">
                <a:latin typeface="Calibri"/>
                <a:cs typeface="Calibri"/>
              </a:rPr>
              <a:t>K</a:t>
            </a:r>
            <a:endParaRPr sz="2000">
              <a:latin typeface="Calibri"/>
              <a:cs typeface="Calibri"/>
            </a:endParaRPr>
          </a:p>
        </p:txBody>
      </p:sp>
      <p:sp>
        <p:nvSpPr>
          <p:cNvPr id="9" name="object 9"/>
          <p:cNvSpPr txBox="1"/>
          <p:nvPr/>
        </p:nvSpPr>
        <p:spPr>
          <a:xfrm>
            <a:off x="307340" y="3551053"/>
            <a:ext cx="8186420" cy="922655"/>
          </a:xfrm>
          <a:prstGeom prst="rect">
            <a:avLst/>
          </a:prstGeom>
        </p:spPr>
        <p:txBody>
          <a:bodyPr vert="horz" wrap="square" lIns="0" tIns="95250" rIns="0" bIns="0" rtlCol="0">
            <a:spAutoFit/>
          </a:bodyPr>
          <a:lstStyle/>
          <a:p>
            <a:pPr marR="28575" algn="ctr">
              <a:lnSpc>
                <a:spcPct val="100000"/>
              </a:lnSpc>
              <a:spcBef>
                <a:spcPts val="750"/>
              </a:spcBef>
            </a:pPr>
            <a:r>
              <a:rPr sz="2400" spc="-5" dirty="0">
                <a:latin typeface="Calibri"/>
                <a:cs typeface="Calibri"/>
              </a:rPr>
              <a:t>Fig</a:t>
            </a:r>
            <a:r>
              <a:rPr sz="2400" spc="-60" dirty="0">
                <a:latin typeface="Calibri"/>
                <a:cs typeface="Calibri"/>
              </a:rPr>
              <a:t> </a:t>
            </a:r>
            <a:r>
              <a:rPr sz="2400" dirty="0">
                <a:latin typeface="Calibri"/>
                <a:cs typeface="Calibri"/>
              </a:rPr>
              <a:t>3.</a:t>
            </a:r>
            <a:endParaRPr sz="2400">
              <a:latin typeface="Calibri"/>
              <a:cs typeface="Calibri"/>
            </a:endParaRPr>
          </a:p>
          <a:p>
            <a:pPr marL="355600" indent="-342900">
              <a:lnSpc>
                <a:spcPct val="100000"/>
              </a:lnSpc>
              <a:spcBef>
                <a:spcPts val="650"/>
              </a:spcBef>
              <a:buClr>
                <a:srgbClr val="000000"/>
              </a:buClr>
              <a:buFont typeface="Arial MT"/>
              <a:buChar char="•"/>
              <a:tabLst>
                <a:tab pos="354965" algn="l"/>
                <a:tab pos="355600" algn="l"/>
              </a:tabLst>
            </a:pPr>
            <a:r>
              <a:rPr sz="2400" dirty="0">
                <a:solidFill>
                  <a:srgbClr val="006FC0"/>
                </a:solidFill>
                <a:latin typeface="Times New Roman"/>
                <a:cs typeface="Times New Roman"/>
              </a:rPr>
              <a:t>Arrow</a:t>
            </a:r>
            <a:r>
              <a:rPr sz="2400" spc="-5" dirty="0">
                <a:solidFill>
                  <a:srgbClr val="006FC0"/>
                </a:solidFill>
                <a:latin typeface="Times New Roman"/>
                <a:cs typeface="Times New Roman"/>
              </a:rPr>
              <a:t> </a:t>
            </a:r>
            <a:r>
              <a:rPr sz="2400" dirty="0">
                <a:solidFill>
                  <a:srgbClr val="006FC0"/>
                </a:solidFill>
                <a:latin typeface="Times New Roman"/>
                <a:cs typeface="Times New Roman"/>
              </a:rPr>
              <a:t>head</a:t>
            </a:r>
            <a:r>
              <a:rPr sz="2400" spc="-5" dirty="0">
                <a:solidFill>
                  <a:srgbClr val="006FC0"/>
                </a:solidFill>
                <a:latin typeface="Times New Roman"/>
                <a:cs typeface="Times New Roman"/>
              </a:rPr>
              <a:t> </a:t>
            </a:r>
            <a:r>
              <a:rPr sz="2400" dirty="0">
                <a:solidFill>
                  <a:srgbClr val="006FC0"/>
                </a:solidFill>
                <a:latin typeface="Times New Roman"/>
                <a:cs typeface="Times New Roman"/>
              </a:rPr>
              <a:t>indicates</a:t>
            </a:r>
            <a:r>
              <a:rPr sz="2400" spc="-40" dirty="0">
                <a:solidFill>
                  <a:srgbClr val="006FC0"/>
                </a:solidFill>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direction</a:t>
            </a:r>
            <a:r>
              <a:rPr sz="2400" spc="-4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solidFill>
                  <a:srgbClr val="006FC0"/>
                </a:solidFill>
                <a:latin typeface="Times New Roman"/>
                <a:cs typeface="Times New Roman"/>
              </a:rPr>
              <a:t>conventional</a:t>
            </a:r>
            <a:r>
              <a:rPr sz="2400" spc="-45" dirty="0">
                <a:solidFill>
                  <a:srgbClr val="006FC0"/>
                </a:solidFill>
                <a:latin typeface="Times New Roman"/>
                <a:cs typeface="Times New Roman"/>
              </a:rPr>
              <a:t> </a:t>
            </a:r>
            <a:r>
              <a:rPr sz="2400" dirty="0">
                <a:solidFill>
                  <a:srgbClr val="006FC0"/>
                </a:solidFill>
                <a:latin typeface="Times New Roman"/>
                <a:cs typeface="Times New Roman"/>
              </a:rPr>
              <a:t>current</a:t>
            </a:r>
            <a:r>
              <a:rPr sz="2400" spc="-20" dirty="0">
                <a:solidFill>
                  <a:srgbClr val="006FC0"/>
                </a:solidFill>
                <a:latin typeface="Times New Roman"/>
                <a:cs typeface="Times New Roman"/>
              </a:rPr>
              <a:t> </a:t>
            </a:r>
            <a:r>
              <a:rPr sz="2400" spc="-35" dirty="0">
                <a:solidFill>
                  <a:srgbClr val="006FC0"/>
                </a:solidFill>
                <a:latin typeface="Times New Roman"/>
                <a:cs typeface="Times New Roman"/>
              </a:rPr>
              <a:t>flow</a:t>
            </a:r>
            <a:r>
              <a:rPr sz="2400" spc="-35" dirty="0">
                <a:latin typeface="Times New Roman"/>
                <a:cs typeface="Times New Roman"/>
              </a:rPr>
              <a:t>.</a:t>
            </a:r>
            <a:endParaRPr sz="24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179019"/>
            <a:ext cx="6295390" cy="574675"/>
          </a:xfrm>
          <a:prstGeom prst="rect">
            <a:avLst/>
          </a:prstGeom>
        </p:spPr>
        <p:txBody>
          <a:bodyPr vert="horz" wrap="square" lIns="0" tIns="12700" rIns="0" bIns="0" rtlCol="0">
            <a:spAutoFit/>
          </a:bodyPr>
          <a:lstStyle/>
          <a:p>
            <a:pPr marL="12700">
              <a:lnSpc>
                <a:spcPct val="100000"/>
              </a:lnSpc>
              <a:spcBef>
                <a:spcPts val="100"/>
              </a:spcBef>
            </a:pPr>
            <a:r>
              <a:rPr sz="3600" spc="-5" dirty="0"/>
              <a:t>P-N</a:t>
            </a:r>
            <a:r>
              <a:rPr sz="3600" spc="-20" dirty="0"/>
              <a:t> </a:t>
            </a:r>
            <a:r>
              <a:rPr sz="3600" dirty="0"/>
              <a:t>Junction</a:t>
            </a:r>
            <a:r>
              <a:rPr sz="3600" spc="-40" dirty="0"/>
              <a:t> </a:t>
            </a:r>
            <a:r>
              <a:rPr sz="3600" dirty="0"/>
              <a:t>Diode</a:t>
            </a:r>
            <a:r>
              <a:rPr sz="3600" spc="-40" dirty="0"/>
              <a:t> </a:t>
            </a:r>
            <a:r>
              <a:rPr sz="3600" dirty="0"/>
              <a:t>-</a:t>
            </a:r>
            <a:r>
              <a:rPr sz="3600" spc="-5" dirty="0"/>
              <a:t> </a:t>
            </a:r>
            <a:r>
              <a:rPr sz="3600" spc="-20" dirty="0">
                <a:solidFill>
                  <a:srgbClr val="FF0000"/>
                </a:solidFill>
              </a:rPr>
              <a:t>Forward</a:t>
            </a:r>
            <a:r>
              <a:rPr sz="3600" spc="-45" dirty="0">
                <a:solidFill>
                  <a:srgbClr val="FF0000"/>
                </a:solidFill>
              </a:rPr>
              <a:t> </a:t>
            </a:r>
            <a:r>
              <a:rPr sz="3600" dirty="0">
                <a:solidFill>
                  <a:srgbClr val="FF0000"/>
                </a:solidFill>
              </a:rPr>
              <a:t>Bias</a:t>
            </a:r>
            <a:endParaRPr sz="3600"/>
          </a:p>
        </p:txBody>
      </p:sp>
      <p:sp>
        <p:nvSpPr>
          <p:cNvPr id="3" name="object 3"/>
          <p:cNvSpPr txBox="1"/>
          <p:nvPr/>
        </p:nvSpPr>
        <p:spPr>
          <a:xfrm>
            <a:off x="535940" y="787654"/>
            <a:ext cx="8162925" cy="5586095"/>
          </a:xfrm>
          <a:prstGeom prst="rect">
            <a:avLst/>
          </a:prstGeom>
        </p:spPr>
        <p:txBody>
          <a:bodyPr vert="horz" wrap="square" lIns="0" tIns="48895" rIns="0" bIns="0" rtlCol="0">
            <a:spAutoFit/>
          </a:bodyPr>
          <a:lstStyle/>
          <a:p>
            <a:pPr marL="355600" indent="-342900">
              <a:lnSpc>
                <a:spcPct val="100000"/>
              </a:lnSpc>
              <a:spcBef>
                <a:spcPts val="385"/>
              </a:spcBef>
              <a:buFont typeface="Arial MT"/>
              <a:buChar char="•"/>
              <a:tabLst>
                <a:tab pos="354965" algn="l"/>
                <a:tab pos="355600" algn="l"/>
              </a:tabLst>
            </a:pPr>
            <a:r>
              <a:rPr sz="2400" spc="-5" dirty="0">
                <a:latin typeface="Times New Roman"/>
                <a:cs typeface="Times New Roman"/>
              </a:rPr>
              <a:t>An </a:t>
            </a:r>
            <a:r>
              <a:rPr sz="2400" dirty="0">
                <a:latin typeface="Times New Roman"/>
                <a:cs typeface="Times New Roman"/>
              </a:rPr>
              <a:t>external</a:t>
            </a:r>
            <a:r>
              <a:rPr sz="2400" spc="-50" dirty="0">
                <a:latin typeface="Times New Roman"/>
                <a:cs typeface="Times New Roman"/>
              </a:rPr>
              <a:t> </a:t>
            </a:r>
            <a:r>
              <a:rPr sz="2400" dirty="0">
                <a:latin typeface="Times New Roman"/>
                <a:cs typeface="Times New Roman"/>
              </a:rPr>
              <a:t>voltage,</a:t>
            </a:r>
            <a:r>
              <a:rPr sz="2400" spc="-25" dirty="0">
                <a:latin typeface="Times New Roman"/>
                <a:cs typeface="Times New Roman"/>
              </a:rPr>
              <a:t> </a:t>
            </a:r>
            <a:r>
              <a:rPr sz="2400" dirty="0">
                <a:latin typeface="Times New Roman"/>
                <a:cs typeface="Times New Roman"/>
              </a:rPr>
              <a:t>through</a:t>
            </a:r>
            <a:r>
              <a:rPr sz="2400" spc="-20" dirty="0">
                <a:latin typeface="Times New Roman"/>
                <a:cs typeface="Times New Roman"/>
              </a:rPr>
              <a:t> </a:t>
            </a:r>
            <a:r>
              <a:rPr sz="2400" dirty="0">
                <a:latin typeface="Times New Roman"/>
                <a:cs typeface="Times New Roman"/>
              </a:rPr>
              <a:t>Battery</a:t>
            </a:r>
            <a:r>
              <a:rPr sz="2400" spc="-45" dirty="0">
                <a:latin typeface="Times New Roman"/>
                <a:cs typeface="Times New Roman"/>
              </a:rPr>
              <a:t> </a:t>
            </a:r>
            <a:r>
              <a:rPr sz="2400" spc="-5" dirty="0">
                <a:latin typeface="Times New Roman"/>
                <a:cs typeface="Times New Roman"/>
              </a:rPr>
              <a:t>is </a:t>
            </a:r>
            <a:r>
              <a:rPr sz="2400" dirty="0">
                <a:latin typeface="Times New Roman"/>
                <a:cs typeface="Times New Roman"/>
              </a:rPr>
              <a:t>applied</a:t>
            </a:r>
            <a:r>
              <a:rPr sz="2400" spc="-15" dirty="0">
                <a:latin typeface="Times New Roman"/>
                <a:cs typeface="Times New Roman"/>
              </a:rPr>
              <a:t> </a:t>
            </a:r>
            <a:r>
              <a:rPr sz="2400" dirty="0">
                <a:latin typeface="Times New Roman"/>
                <a:cs typeface="Times New Roman"/>
              </a:rPr>
              <a:t>with</a:t>
            </a:r>
            <a:endParaRPr sz="2400">
              <a:latin typeface="Times New Roman"/>
              <a:cs typeface="Times New Roman"/>
            </a:endParaRPr>
          </a:p>
          <a:p>
            <a:pPr marL="927100">
              <a:lnSpc>
                <a:spcPct val="100000"/>
              </a:lnSpc>
              <a:spcBef>
                <a:spcPts val="290"/>
              </a:spcBef>
            </a:pPr>
            <a:r>
              <a:rPr sz="2400" dirty="0">
                <a:solidFill>
                  <a:srgbClr val="006FC0"/>
                </a:solidFill>
                <a:latin typeface="Times New Roman"/>
                <a:cs typeface="Times New Roman"/>
              </a:rPr>
              <a:t>+</a:t>
            </a:r>
            <a:r>
              <a:rPr sz="2400" i="1" dirty="0">
                <a:solidFill>
                  <a:srgbClr val="006FC0"/>
                </a:solidFill>
                <a:latin typeface="Times New Roman"/>
                <a:cs typeface="Times New Roman"/>
              </a:rPr>
              <a:t>ve</a:t>
            </a:r>
            <a:r>
              <a:rPr sz="2400" i="1" spc="-40" dirty="0">
                <a:solidFill>
                  <a:srgbClr val="006FC0"/>
                </a:solidFill>
                <a:latin typeface="Times New Roman"/>
                <a:cs typeface="Times New Roman"/>
              </a:rPr>
              <a:t> </a:t>
            </a:r>
            <a:r>
              <a:rPr sz="2400" dirty="0">
                <a:solidFill>
                  <a:srgbClr val="006FC0"/>
                </a:solidFill>
                <a:latin typeface="Times New Roman"/>
                <a:cs typeface="Times New Roman"/>
              </a:rPr>
              <a:t>on</a:t>
            </a:r>
            <a:r>
              <a:rPr sz="2400" spc="-25" dirty="0">
                <a:solidFill>
                  <a:srgbClr val="006FC0"/>
                </a:solidFill>
                <a:latin typeface="Times New Roman"/>
                <a:cs typeface="Times New Roman"/>
              </a:rPr>
              <a:t> </a:t>
            </a:r>
            <a:r>
              <a:rPr sz="2400" i="1" dirty="0">
                <a:solidFill>
                  <a:srgbClr val="006FC0"/>
                </a:solidFill>
                <a:latin typeface="Times New Roman"/>
                <a:cs typeface="Times New Roman"/>
              </a:rPr>
              <a:t>p-s</a:t>
            </a:r>
            <a:r>
              <a:rPr sz="2400" dirty="0">
                <a:solidFill>
                  <a:srgbClr val="006FC0"/>
                </a:solidFill>
                <a:latin typeface="Times New Roman"/>
                <a:cs typeface="Times New Roman"/>
              </a:rPr>
              <a:t>ide</a:t>
            </a:r>
            <a:r>
              <a:rPr sz="2400" dirty="0">
                <a:latin typeface="Times New Roman"/>
                <a:cs typeface="Times New Roman"/>
              </a:rPr>
              <a:t>,</a:t>
            </a:r>
            <a:endParaRPr sz="2400">
              <a:latin typeface="Times New Roman"/>
              <a:cs typeface="Times New Roman"/>
            </a:endParaRPr>
          </a:p>
          <a:p>
            <a:pPr marL="927100">
              <a:lnSpc>
                <a:spcPct val="100000"/>
              </a:lnSpc>
              <a:spcBef>
                <a:spcPts val="290"/>
              </a:spcBef>
            </a:pPr>
            <a:r>
              <a:rPr sz="2400" dirty="0">
                <a:solidFill>
                  <a:srgbClr val="006FC0"/>
                </a:solidFill>
                <a:latin typeface="Times New Roman"/>
                <a:cs typeface="Times New Roman"/>
              </a:rPr>
              <a:t>−</a:t>
            </a:r>
            <a:r>
              <a:rPr sz="2400" i="1" dirty="0">
                <a:solidFill>
                  <a:srgbClr val="006FC0"/>
                </a:solidFill>
                <a:latin typeface="Times New Roman"/>
                <a:cs typeface="Times New Roman"/>
              </a:rPr>
              <a:t>ve</a:t>
            </a:r>
            <a:r>
              <a:rPr sz="2400" i="1" spc="-35" dirty="0">
                <a:solidFill>
                  <a:srgbClr val="006FC0"/>
                </a:solidFill>
                <a:latin typeface="Times New Roman"/>
                <a:cs typeface="Times New Roman"/>
              </a:rPr>
              <a:t> </a:t>
            </a:r>
            <a:r>
              <a:rPr sz="2400" dirty="0">
                <a:solidFill>
                  <a:srgbClr val="006FC0"/>
                </a:solidFill>
                <a:latin typeface="Times New Roman"/>
                <a:cs typeface="Times New Roman"/>
              </a:rPr>
              <a:t>on</a:t>
            </a:r>
            <a:r>
              <a:rPr sz="2400" spc="-20" dirty="0">
                <a:solidFill>
                  <a:srgbClr val="006FC0"/>
                </a:solidFill>
                <a:latin typeface="Times New Roman"/>
                <a:cs typeface="Times New Roman"/>
              </a:rPr>
              <a:t> </a:t>
            </a:r>
            <a:r>
              <a:rPr sz="2400" i="1" dirty="0">
                <a:solidFill>
                  <a:srgbClr val="006FC0"/>
                </a:solidFill>
                <a:latin typeface="Times New Roman"/>
                <a:cs typeface="Times New Roman"/>
              </a:rPr>
              <a:t>n-</a:t>
            </a:r>
            <a:r>
              <a:rPr sz="2400" i="1" spc="-30" dirty="0">
                <a:solidFill>
                  <a:srgbClr val="006FC0"/>
                </a:solidFill>
                <a:latin typeface="Times New Roman"/>
                <a:cs typeface="Times New Roman"/>
              </a:rPr>
              <a:t> </a:t>
            </a:r>
            <a:r>
              <a:rPr sz="2400" dirty="0">
                <a:solidFill>
                  <a:srgbClr val="006FC0"/>
                </a:solidFill>
                <a:latin typeface="Times New Roman"/>
                <a:cs typeface="Times New Roman"/>
              </a:rPr>
              <a:t>side</a:t>
            </a:r>
            <a:r>
              <a:rPr sz="2400" dirty="0">
                <a:latin typeface="Times New Roman"/>
                <a:cs typeface="Times New Roman"/>
              </a:rPr>
              <a:t>.</a:t>
            </a:r>
            <a:endParaRPr sz="2400">
              <a:latin typeface="Times New Roman"/>
              <a:cs typeface="Times New Roman"/>
            </a:endParaRPr>
          </a:p>
          <a:p>
            <a:pPr marL="355600" indent="-342900">
              <a:lnSpc>
                <a:spcPct val="100000"/>
              </a:lnSpc>
              <a:spcBef>
                <a:spcPts val="290"/>
              </a:spcBef>
              <a:buFont typeface="Arial MT"/>
              <a:buChar char="•"/>
              <a:tabLst>
                <a:tab pos="354965" algn="l"/>
                <a:tab pos="355600" algn="l"/>
              </a:tabLst>
            </a:pPr>
            <a:r>
              <a:rPr sz="2400" dirty="0">
                <a:latin typeface="Times New Roman"/>
                <a:cs typeface="Times New Roman"/>
              </a:rPr>
              <a:t>The</a:t>
            </a:r>
            <a:r>
              <a:rPr sz="2400" spc="-20" dirty="0">
                <a:latin typeface="Times New Roman"/>
                <a:cs typeface="Times New Roman"/>
              </a:rPr>
              <a:t> </a:t>
            </a:r>
            <a:r>
              <a:rPr sz="2400" dirty="0">
                <a:solidFill>
                  <a:srgbClr val="6F2F9F"/>
                </a:solidFill>
                <a:latin typeface="Times New Roman"/>
                <a:cs typeface="Times New Roman"/>
              </a:rPr>
              <a:t>holes</a:t>
            </a:r>
            <a:r>
              <a:rPr sz="2400" spc="-15" dirty="0">
                <a:solidFill>
                  <a:srgbClr val="6F2F9F"/>
                </a:solidFill>
                <a:latin typeface="Times New Roman"/>
                <a:cs typeface="Times New Roman"/>
              </a:rPr>
              <a:t> </a:t>
            </a:r>
            <a:r>
              <a:rPr sz="2400" dirty="0">
                <a:solidFill>
                  <a:srgbClr val="6F2F9F"/>
                </a:solidFill>
                <a:latin typeface="Times New Roman"/>
                <a:cs typeface="Times New Roman"/>
              </a:rPr>
              <a:t>on</a:t>
            </a:r>
            <a:r>
              <a:rPr sz="2400" spc="-10" dirty="0">
                <a:solidFill>
                  <a:srgbClr val="6F2F9F"/>
                </a:solidFill>
                <a:latin typeface="Times New Roman"/>
                <a:cs typeface="Times New Roman"/>
              </a:rPr>
              <a:t> </a:t>
            </a:r>
            <a:r>
              <a:rPr sz="2400" i="1" dirty="0">
                <a:solidFill>
                  <a:srgbClr val="6F2F9F"/>
                </a:solidFill>
                <a:latin typeface="Times New Roman"/>
                <a:cs typeface="Times New Roman"/>
              </a:rPr>
              <a:t>p-</a:t>
            </a:r>
            <a:r>
              <a:rPr sz="2400" dirty="0">
                <a:solidFill>
                  <a:srgbClr val="6F2F9F"/>
                </a:solidFill>
                <a:latin typeface="Times New Roman"/>
                <a:cs typeface="Times New Roman"/>
              </a:rPr>
              <a:t>side</a:t>
            </a:r>
            <a:r>
              <a:rPr sz="2400" spc="-10" dirty="0">
                <a:solidFill>
                  <a:srgbClr val="6F2F9F"/>
                </a:solidFill>
                <a:latin typeface="Times New Roman"/>
                <a:cs typeface="Times New Roman"/>
              </a:rPr>
              <a:t> </a:t>
            </a:r>
            <a:r>
              <a:rPr sz="2400" dirty="0">
                <a:solidFill>
                  <a:srgbClr val="6F2F9F"/>
                </a:solidFill>
                <a:latin typeface="Times New Roman"/>
                <a:cs typeface="Times New Roman"/>
              </a:rPr>
              <a:t>repelled</a:t>
            </a:r>
            <a:r>
              <a:rPr sz="2400" spc="-45" dirty="0">
                <a:solidFill>
                  <a:srgbClr val="6F2F9F"/>
                </a:solidFill>
                <a:latin typeface="Times New Roman"/>
                <a:cs typeface="Times New Roman"/>
              </a:rPr>
              <a:t> </a:t>
            </a:r>
            <a:r>
              <a:rPr sz="2400" dirty="0">
                <a:solidFill>
                  <a:srgbClr val="6F2F9F"/>
                </a:solidFill>
                <a:latin typeface="Times New Roman"/>
                <a:cs typeface="Times New Roman"/>
              </a:rPr>
              <a:t>from</a:t>
            </a:r>
            <a:r>
              <a:rPr sz="2400" spc="-20" dirty="0">
                <a:solidFill>
                  <a:srgbClr val="6F2F9F"/>
                </a:solidFill>
                <a:latin typeface="Times New Roman"/>
                <a:cs typeface="Times New Roman"/>
              </a:rPr>
              <a:t> </a:t>
            </a:r>
            <a:r>
              <a:rPr sz="2400" dirty="0">
                <a:solidFill>
                  <a:srgbClr val="6F2F9F"/>
                </a:solidFill>
                <a:latin typeface="Times New Roman"/>
                <a:cs typeface="Times New Roman"/>
              </a:rPr>
              <a:t>the</a:t>
            </a:r>
            <a:r>
              <a:rPr sz="2400" spc="-5" dirty="0">
                <a:solidFill>
                  <a:srgbClr val="6F2F9F"/>
                </a:solidFill>
                <a:latin typeface="Times New Roman"/>
                <a:cs typeface="Times New Roman"/>
              </a:rPr>
              <a:t> </a:t>
            </a:r>
            <a:r>
              <a:rPr sz="2400" dirty="0">
                <a:solidFill>
                  <a:srgbClr val="6F2F9F"/>
                </a:solidFill>
                <a:latin typeface="Times New Roman"/>
                <a:cs typeface="Times New Roman"/>
              </a:rPr>
              <a:t>+</a:t>
            </a:r>
            <a:r>
              <a:rPr sz="2400" i="1" dirty="0">
                <a:solidFill>
                  <a:srgbClr val="6F2F9F"/>
                </a:solidFill>
                <a:latin typeface="Times New Roman"/>
                <a:cs typeface="Times New Roman"/>
              </a:rPr>
              <a:t>ve</a:t>
            </a:r>
            <a:r>
              <a:rPr sz="2400" i="1" spc="-35" dirty="0">
                <a:solidFill>
                  <a:srgbClr val="6F2F9F"/>
                </a:solidFill>
                <a:latin typeface="Times New Roman"/>
                <a:cs typeface="Times New Roman"/>
              </a:rPr>
              <a:t> </a:t>
            </a:r>
            <a:r>
              <a:rPr sz="2400" i="1" dirty="0">
                <a:solidFill>
                  <a:srgbClr val="6F2F9F"/>
                </a:solidFill>
                <a:latin typeface="Times New Roman"/>
                <a:cs typeface="Times New Roman"/>
              </a:rPr>
              <a:t>bias</a:t>
            </a:r>
            <a:r>
              <a:rPr sz="2400" i="1" dirty="0">
                <a:latin typeface="Times New Roman"/>
                <a:cs typeface="Times New Roman"/>
              </a:rPr>
              <a:t>,</a:t>
            </a:r>
            <a:endParaRPr sz="2400">
              <a:latin typeface="Times New Roman"/>
              <a:cs typeface="Times New Roman"/>
            </a:endParaRPr>
          </a:p>
          <a:p>
            <a:pPr marL="927100">
              <a:lnSpc>
                <a:spcPct val="100000"/>
              </a:lnSpc>
              <a:spcBef>
                <a:spcPts val="285"/>
              </a:spcBef>
              <a:tabLst>
                <a:tab pos="6593840" algn="l"/>
              </a:tabLst>
            </a:pPr>
            <a:r>
              <a:rPr sz="2400" dirty="0">
                <a:latin typeface="Times New Roman"/>
                <a:cs typeface="Times New Roman"/>
              </a:rPr>
              <a:t>the</a:t>
            </a:r>
            <a:r>
              <a:rPr sz="2400" spc="-5" dirty="0">
                <a:latin typeface="Times New Roman"/>
                <a:cs typeface="Times New Roman"/>
              </a:rPr>
              <a:t> </a:t>
            </a:r>
            <a:r>
              <a:rPr sz="2400" dirty="0">
                <a:solidFill>
                  <a:srgbClr val="6F2F9F"/>
                </a:solidFill>
                <a:latin typeface="Times New Roman"/>
                <a:cs typeface="Times New Roman"/>
              </a:rPr>
              <a:t>electrons</a:t>
            </a:r>
            <a:r>
              <a:rPr sz="2400" spc="-25" dirty="0">
                <a:solidFill>
                  <a:srgbClr val="6F2F9F"/>
                </a:solidFill>
                <a:latin typeface="Times New Roman"/>
                <a:cs typeface="Times New Roman"/>
              </a:rPr>
              <a:t> </a:t>
            </a:r>
            <a:r>
              <a:rPr sz="2400" dirty="0">
                <a:solidFill>
                  <a:srgbClr val="6F2F9F"/>
                </a:solidFill>
                <a:latin typeface="Times New Roman"/>
                <a:cs typeface="Times New Roman"/>
              </a:rPr>
              <a:t>on</a:t>
            </a:r>
            <a:r>
              <a:rPr sz="2400" spc="5" dirty="0">
                <a:solidFill>
                  <a:srgbClr val="6F2F9F"/>
                </a:solidFill>
                <a:latin typeface="Times New Roman"/>
                <a:cs typeface="Times New Roman"/>
              </a:rPr>
              <a:t> </a:t>
            </a:r>
            <a:r>
              <a:rPr sz="2400" i="1" dirty="0">
                <a:solidFill>
                  <a:srgbClr val="6F2F9F"/>
                </a:solidFill>
                <a:latin typeface="Times New Roman"/>
                <a:cs typeface="Times New Roman"/>
              </a:rPr>
              <a:t>n-</a:t>
            </a:r>
            <a:r>
              <a:rPr sz="2400" i="1" spc="-10" dirty="0">
                <a:solidFill>
                  <a:srgbClr val="6F2F9F"/>
                </a:solidFill>
                <a:latin typeface="Times New Roman"/>
                <a:cs typeface="Times New Roman"/>
              </a:rPr>
              <a:t> </a:t>
            </a:r>
            <a:r>
              <a:rPr sz="2400" spc="-5" dirty="0">
                <a:solidFill>
                  <a:srgbClr val="6F2F9F"/>
                </a:solidFill>
                <a:latin typeface="Times New Roman"/>
                <a:cs typeface="Times New Roman"/>
              </a:rPr>
              <a:t>side </a:t>
            </a:r>
            <a:r>
              <a:rPr sz="2400" dirty="0">
                <a:solidFill>
                  <a:srgbClr val="6F2F9F"/>
                </a:solidFill>
                <a:latin typeface="Times New Roman"/>
                <a:cs typeface="Times New Roman"/>
              </a:rPr>
              <a:t>repelled</a:t>
            </a:r>
            <a:r>
              <a:rPr sz="2400" spc="-35" dirty="0">
                <a:solidFill>
                  <a:srgbClr val="6F2F9F"/>
                </a:solidFill>
                <a:latin typeface="Times New Roman"/>
                <a:cs typeface="Times New Roman"/>
              </a:rPr>
              <a:t> </a:t>
            </a:r>
            <a:r>
              <a:rPr sz="2400" dirty="0">
                <a:solidFill>
                  <a:srgbClr val="6F2F9F"/>
                </a:solidFill>
                <a:latin typeface="Times New Roman"/>
                <a:cs typeface="Times New Roman"/>
              </a:rPr>
              <a:t>from</a:t>
            </a:r>
            <a:r>
              <a:rPr sz="2400" spc="-10" dirty="0">
                <a:solidFill>
                  <a:srgbClr val="6F2F9F"/>
                </a:solidFill>
                <a:latin typeface="Times New Roman"/>
                <a:cs typeface="Times New Roman"/>
              </a:rPr>
              <a:t> </a:t>
            </a:r>
            <a:r>
              <a:rPr sz="2400" dirty="0">
                <a:solidFill>
                  <a:srgbClr val="6F2F9F"/>
                </a:solidFill>
                <a:latin typeface="Times New Roman"/>
                <a:cs typeface="Times New Roman"/>
              </a:rPr>
              <a:t>the −</a:t>
            </a:r>
            <a:r>
              <a:rPr sz="2400" i="1" dirty="0">
                <a:solidFill>
                  <a:srgbClr val="6F2F9F"/>
                </a:solidFill>
                <a:latin typeface="Times New Roman"/>
                <a:cs typeface="Times New Roman"/>
              </a:rPr>
              <a:t>ve	bias</a:t>
            </a:r>
            <a:r>
              <a:rPr sz="2400" i="1" spc="-50" dirty="0">
                <a:solidFill>
                  <a:srgbClr val="6F2F9F"/>
                </a:solidFill>
                <a:latin typeface="Times New Roman"/>
                <a:cs typeface="Times New Roman"/>
              </a:rPr>
              <a:t> </a:t>
            </a:r>
            <a:r>
              <a:rPr sz="2400" i="1" dirty="0">
                <a:latin typeface="Times New Roman"/>
                <a:cs typeface="Times New Roman"/>
              </a:rPr>
              <a:t>.</a:t>
            </a:r>
            <a:endParaRPr sz="2400">
              <a:latin typeface="Times New Roman"/>
              <a:cs typeface="Times New Roman"/>
            </a:endParaRPr>
          </a:p>
          <a:p>
            <a:pPr marL="355600" indent="-342900">
              <a:lnSpc>
                <a:spcPct val="100000"/>
              </a:lnSpc>
              <a:spcBef>
                <a:spcPts val="290"/>
              </a:spcBef>
              <a:buFont typeface="Arial MT"/>
              <a:buChar char="•"/>
              <a:tabLst>
                <a:tab pos="354965" algn="l"/>
                <a:tab pos="355600" algn="l"/>
              </a:tabLst>
            </a:pP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majority</a:t>
            </a:r>
            <a:r>
              <a:rPr sz="2400" spc="-20" dirty="0">
                <a:latin typeface="Times New Roman"/>
                <a:cs typeface="Times New Roman"/>
              </a:rPr>
              <a:t> </a:t>
            </a:r>
            <a:r>
              <a:rPr sz="2400" spc="-10" dirty="0">
                <a:latin typeface="Times New Roman"/>
                <a:cs typeface="Times New Roman"/>
              </a:rPr>
              <a:t>charge</a:t>
            </a:r>
            <a:r>
              <a:rPr sz="2400" spc="-5" dirty="0">
                <a:latin typeface="Times New Roman"/>
                <a:cs typeface="Times New Roman"/>
              </a:rPr>
              <a:t> </a:t>
            </a:r>
            <a:r>
              <a:rPr sz="2400" dirty="0">
                <a:latin typeface="Times New Roman"/>
                <a:cs typeface="Times New Roman"/>
              </a:rPr>
              <a:t>carriers</a:t>
            </a:r>
            <a:r>
              <a:rPr sz="2400" spc="-25" dirty="0">
                <a:latin typeface="Times New Roman"/>
                <a:cs typeface="Times New Roman"/>
              </a:rPr>
              <a:t> </a:t>
            </a:r>
            <a:r>
              <a:rPr sz="2400" dirty="0">
                <a:latin typeface="Times New Roman"/>
                <a:cs typeface="Times New Roman"/>
              </a:rPr>
              <a:t>driven</a:t>
            </a:r>
            <a:r>
              <a:rPr sz="2400" spc="-5" dirty="0">
                <a:latin typeface="Times New Roman"/>
                <a:cs typeface="Times New Roman"/>
              </a:rPr>
              <a:t> </a:t>
            </a:r>
            <a:r>
              <a:rPr sz="2400" dirty="0">
                <a:latin typeface="Times New Roman"/>
                <a:cs typeface="Times New Roman"/>
              </a:rPr>
              <a:t>towards the</a:t>
            </a:r>
            <a:r>
              <a:rPr sz="2400" spc="-10" dirty="0">
                <a:latin typeface="Times New Roman"/>
                <a:cs typeface="Times New Roman"/>
              </a:rPr>
              <a:t> </a:t>
            </a:r>
            <a:r>
              <a:rPr sz="2400" dirty="0">
                <a:latin typeface="Times New Roman"/>
                <a:cs typeface="Times New Roman"/>
              </a:rPr>
              <a:t>junction.</a:t>
            </a:r>
            <a:endParaRPr sz="2400">
              <a:latin typeface="Times New Roman"/>
              <a:cs typeface="Times New Roman"/>
            </a:endParaRPr>
          </a:p>
          <a:p>
            <a:pPr marL="355600" indent="-342900">
              <a:lnSpc>
                <a:spcPts val="2735"/>
              </a:lnSpc>
              <a:spcBef>
                <a:spcPts val="290"/>
              </a:spcBef>
              <a:buFont typeface="Arial MT"/>
              <a:buChar char="•"/>
              <a:tabLst>
                <a:tab pos="354965" algn="l"/>
                <a:tab pos="355600" algn="l"/>
              </a:tabLst>
            </a:pPr>
            <a:r>
              <a:rPr sz="2400" dirty="0">
                <a:latin typeface="Times New Roman"/>
                <a:cs typeface="Times New Roman"/>
              </a:rPr>
              <a:t>This</a:t>
            </a:r>
            <a:r>
              <a:rPr sz="2400" spc="-10" dirty="0">
                <a:latin typeface="Times New Roman"/>
                <a:cs typeface="Times New Roman"/>
              </a:rPr>
              <a:t> </a:t>
            </a:r>
            <a:r>
              <a:rPr sz="2400" dirty="0">
                <a:latin typeface="Times New Roman"/>
                <a:cs typeface="Times New Roman"/>
              </a:rPr>
              <a:t>results</a:t>
            </a:r>
            <a:r>
              <a:rPr sz="2400" spc="-20"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solidFill>
                  <a:srgbClr val="006FC0"/>
                </a:solidFill>
                <a:latin typeface="Times New Roman"/>
                <a:cs typeface="Times New Roman"/>
              </a:rPr>
              <a:t>reduction</a:t>
            </a:r>
            <a:r>
              <a:rPr sz="2400" spc="-40" dirty="0">
                <a:solidFill>
                  <a:srgbClr val="006FC0"/>
                </a:solidFill>
                <a:latin typeface="Times New Roman"/>
                <a:cs typeface="Times New Roman"/>
              </a:rPr>
              <a:t> </a:t>
            </a:r>
            <a:r>
              <a:rPr sz="2400" dirty="0">
                <a:solidFill>
                  <a:srgbClr val="006FC0"/>
                </a:solidFill>
                <a:latin typeface="Times New Roman"/>
                <a:cs typeface="Times New Roman"/>
              </a:rPr>
              <a:t>of depletion</a:t>
            </a:r>
            <a:r>
              <a:rPr sz="2400" spc="-40" dirty="0">
                <a:solidFill>
                  <a:srgbClr val="006FC0"/>
                </a:solidFill>
                <a:latin typeface="Times New Roman"/>
                <a:cs typeface="Times New Roman"/>
              </a:rPr>
              <a:t> </a:t>
            </a:r>
            <a:r>
              <a:rPr sz="2400" dirty="0">
                <a:solidFill>
                  <a:srgbClr val="006FC0"/>
                </a:solidFill>
                <a:latin typeface="Times New Roman"/>
                <a:cs typeface="Times New Roman"/>
              </a:rPr>
              <a:t>layer</a:t>
            </a:r>
            <a:r>
              <a:rPr sz="2400" spc="-20" dirty="0">
                <a:solidFill>
                  <a:srgbClr val="006FC0"/>
                </a:solidFill>
                <a:latin typeface="Times New Roman"/>
                <a:cs typeface="Times New Roman"/>
              </a:rPr>
              <a:t> </a:t>
            </a:r>
            <a:r>
              <a:rPr sz="2400" dirty="0">
                <a:solidFill>
                  <a:srgbClr val="006FC0"/>
                </a:solidFill>
                <a:latin typeface="Times New Roman"/>
                <a:cs typeface="Times New Roman"/>
              </a:rPr>
              <a:t>width</a:t>
            </a:r>
            <a:r>
              <a:rPr sz="2400" spc="-20" dirty="0">
                <a:solidFill>
                  <a:srgbClr val="006FC0"/>
                </a:solidFill>
                <a:latin typeface="Times New Roman"/>
                <a:cs typeface="Times New Roman"/>
              </a:rPr>
              <a:t> </a:t>
            </a:r>
            <a:r>
              <a:rPr sz="2400" dirty="0">
                <a:solidFill>
                  <a:srgbClr val="006FC0"/>
                </a:solidFill>
                <a:latin typeface="Times New Roman"/>
                <a:cs typeface="Times New Roman"/>
              </a:rPr>
              <a:t>and</a:t>
            </a:r>
            <a:r>
              <a:rPr sz="2400" spc="-5" dirty="0">
                <a:solidFill>
                  <a:srgbClr val="006FC0"/>
                </a:solidFill>
                <a:latin typeface="Times New Roman"/>
                <a:cs typeface="Times New Roman"/>
              </a:rPr>
              <a:t> </a:t>
            </a:r>
            <a:r>
              <a:rPr sz="2400" dirty="0">
                <a:solidFill>
                  <a:srgbClr val="006FC0"/>
                </a:solidFill>
                <a:latin typeface="Times New Roman"/>
                <a:cs typeface="Times New Roman"/>
              </a:rPr>
              <a:t>barrier</a:t>
            </a:r>
            <a:endParaRPr sz="2400">
              <a:latin typeface="Times New Roman"/>
              <a:cs typeface="Times New Roman"/>
            </a:endParaRPr>
          </a:p>
          <a:p>
            <a:pPr marL="355600">
              <a:lnSpc>
                <a:spcPts val="2735"/>
              </a:lnSpc>
            </a:pPr>
            <a:r>
              <a:rPr sz="2400" dirty="0">
                <a:solidFill>
                  <a:srgbClr val="006FC0"/>
                </a:solidFill>
                <a:latin typeface="Times New Roman"/>
                <a:cs typeface="Times New Roman"/>
              </a:rPr>
              <a:t>potential</a:t>
            </a:r>
            <a:r>
              <a:rPr sz="2400" dirty="0">
                <a:latin typeface="Times New Roman"/>
                <a:cs typeface="Times New Roman"/>
              </a:rPr>
              <a:t>.</a:t>
            </a:r>
            <a:endParaRPr sz="2400">
              <a:latin typeface="Times New Roman"/>
              <a:cs typeface="Times New Roman"/>
            </a:endParaRPr>
          </a:p>
          <a:p>
            <a:pPr>
              <a:lnSpc>
                <a:spcPct val="100000"/>
              </a:lnSpc>
              <a:spcBef>
                <a:spcPts val="5"/>
              </a:spcBef>
            </a:pPr>
            <a:endParaRPr sz="3500">
              <a:latin typeface="Times New Roman"/>
              <a:cs typeface="Times New Roman"/>
            </a:endParaRPr>
          </a:p>
          <a:p>
            <a:pPr marL="355600" marR="321945" indent="-342900" algn="just">
              <a:lnSpc>
                <a:spcPct val="100000"/>
              </a:lnSpc>
              <a:buFont typeface="Arial MT"/>
              <a:buChar char="•"/>
              <a:tabLst>
                <a:tab pos="355600" algn="l"/>
              </a:tabLst>
            </a:pPr>
            <a:r>
              <a:rPr sz="2400" spc="-5" dirty="0">
                <a:latin typeface="Times New Roman"/>
                <a:cs typeface="Times New Roman"/>
              </a:rPr>
              <a:t>As</a:t>
            </a:r>
            <a:r>
              <a:rPr sz="2400" dirty="0">
                <a:latin typeface="Times New Roman"/>
                <a:cs typeface="Times New Roman"/>
              </a:rPr>
              <a:t> the</a:t>
            </a:r>
            <a:r>
              <a:rPr sz="2400" spc="-10" dirty="0">
                <a:latin typeface="Times New Roman"/>
                <a:cs typeface="Times New Roman"/>
              </a:rPr>
              <a:t> </a:t>
            </a:r>
            <a:r>
              <a:rPr sz="2400" dirty="0">
                <a:solidFill>
                  <a:srgbClr val="006FC0"/>
                </a:solidFill>
                <a:latin typeface="Times New Roman"/>
                <a:cs typeface="Times New Roman"/>
              </a:rPr>
              <a:t>applied</a:t>
            </a:r>
            <a:r>
              <a:rPr sz="2400" spc="-40" dirty="0">
                <a:solidFill>
                  <a:srgbClr val="006FC0"/>
                </a:solidFill>
                <a:latin typeface="Times New Roman"/>
                <a:cs typeface="Times New Roman"/>
              </a:rPr>
              <a:t> </a:t>
            </a:r>
            <a:r>
              <a:rPr sz="2400" dirty="0">
                <a:solidFill>
                  <a:srgbClr val="006FC0"/>
                </a:solidFill>
                <a:latin typeface="Times New Roman"/>
                <a:cs typeface="Times New Roman"/>
              </a:rPr>
              <a:t>bias</a:t>
            </a:r>
            <a:r>
              <a:rPr sz="2400" spc="-10" dirty="0">
                <a:solidFill>
                  <a:srgbClr val="006FC0"/>
                </a:solidFill>
                <a:latin typeface="Times New Roman"/>
                <a:cs typeface="Times New Roman"/>
              </a:rPr>
              <a:t> </a:t>
            </a:r>
            <a:r>
              <a:rPr sz="2400" dirty="0">
                <a:solidFill>
                  <a:srgbClr val="006FC0"/>
                </a:solidFill>
                <a:latin typeface="Times New Roman"/>
                <a:cs typeface="Times New Roman"/>
              </a:rPr>
              <a:t>steadily</a:t>
            </a:r>
            <a:r>
              <a:rPr sz="2400" spc="-45" dirty="0">
                <a:solidFill>
                  <a:srgbClr val="006FC0"/>
                </a:solidFill>
                <a:latin typeface="Times New Roman"/>
                <a:cs typeface="Times New Roman"/>
              </a:rPr>
              <a:t> </a:t>
            </a:r>
            <a:r>
              <a:rPr sz="2400" dirty="0">
                <a:solidFill>
                  <a:srgbClr val="006FC0"/>
                </a:solidFill>
                <a:latin typeface="Times New Roman"/>
                <a:cs typeface="Times New Roman"/>
              </a:rPr>
              <a:t>increased</a:t>
            </a:r>
            <a:r>
              <a:rPr sz="2400" spc="-40" dirty="0">
                <a:solidFill>
                  <a:srgbClr val="006FC0"/>
                </a:solidFill>
                <a:latin typeface="Times New Roman"/>
                <a:cs typeface="Times New Roman"/>
              </a:rPr>
              <a:t> </a:t>
            </a:r>
            <a:r>
              <a:rPr sz="2400" dirty="0">
                <a:solidFill>
                  <a:srgbClr val="006FC0"/>
                </a:solidFill>
                <a:latin typeface="Times New Roman"/>
                <a:cs typeface="Times New Roman"/>
              </a:rPr>
              <a:t>from</a:t>
            </a:r>
            <a:r>
              <a:rPr sz="2400" spc="-5" dirty="0">
                <a:solidFill>
                  <a:srgbClr val="006FC0"/>
                </a:solidFill>
                <a:latin typeface="Times New Roman"/>
                <a:cs typeface="Times New Roman"/>
              </a:rPr>
              <a:t> </a:t>
            </a:r>
            <a:r>
              <a:rPr sz="2400" dirty="0">
                <a:solidFill>
                  <a:srgbClr val="006FC0"/>
                </a:solidFill>
                <a:latin typeface="Times New Roman"/>
                <a:cs typeface="Times New Roman"/>
              </a:rPr>
              <a:t>zero</a:t>
            </a:r>
            <a:r>
              <a:rPr sz="2400" spc="-5" dirty="0">
                <a:solidFill>
                  <a:srgbClr val="006FC0"/>
                </a:solidFill>
                <a:latin typeface="Times New Roman"/>
                <a:cs typeface="Times New Roman"/>
              </a:rPr>
              <a:t> </a:t>
            </a:r>
            <a:r>
              <a:rPr sz="2400" dirty="0">
                <a:latin typeface="Times New Roman"/>
                <a:cs typeface="Times New Roman"/>
              </a:rPr>
              <a:t>onwards</a:t>
            </a:r>
            <a:r>
              <a:rPr sz="2400" spc="585" dirty="0">
                <a:latin typeface="Times New Roman"/>
                <a:cs typeface="Times New Roman"/>
              </a:rPr>
              <a:t> </a:t>
            </a:r>
            <a:r>
              <a:rPr sz="2400" dirty="0">
                <a:latin typeface="Times New Roman"/>
                <a:cs typeface="Times New Roman"/>
              </a:rPr>
              <a:t>the </a:t>
            </a:r>
            <a:r>
              <a:rPr sz="2400" spc="-585" dirty="0">
                <a:latin typeface="Times New Roman"/>
                <a:cs typeface="Times New Roman"/>
              </a:rPr>
              <a:t> </a:t>
            </a:r>
            <a:r>
              <a:rPr sz="2400" spc="-5" dirty="0">
                <a:solidFill>
                  <a:srgbClr val="6F2F9F"/>
                </a:solidFill>
                <a:latin typeface="Times New Roman"/>
                <a:cs typeface="Times New Roman"/>
              </a:rPr>
              <a:t>majority</a:t>
            </a:r>
            <a:r>
              <a:rPr sz="2400" spc="-25" dirty="0">
                <a:solidFill>
                  <a:srgbClr val="6F2F9F"/>
                </a:solidFill>
                <a:latin typeface="Times New Roman"/>
                <a:cs typeface="Times New Roman"/>
              </a:rPr>
              <a:t> </a:t>
            </a:r>
            <a:r>
              <a:rPr sz="2400" spc="-10" dirty="0">
                <a:solidFill>
                  <a:srgbClr val="6F2F9F"/>
                </a:solidFill>
                <a:latin typeface="Times New Roman"/>
                <a:cs typeface="Times New Roman"/>
              </a:rPr>
              <a:t>charge</a:t>
            </a:r>
            <a:r>
              <a:rPr sz="2400" spc="5" dirty="0">
                <a:solidFill>
                  <a:srgbClr val="6F2F9F"/>
                </a:solidFill>
                <a:latin typeface="Times New Roman"/>
                <a:cs typeface="Times New Roman"/>
              </a:rPr>
              <a:t> </a:t>
            </a:r>
            <a:r>
              <a:rPr sz="2400" dirty="0">
                <a:solidFill>
                  <a:srgbClr val="6F2F9F"/>
                </a:solidFill>
                <a:latin typeface="Times New Roman"/>
                <a:cs typeface="Times New Roman"/>
              </a:rPr>
              <a:t>carriers</a:t>
            </a:r>
            <a:r>
              <a:rPr sz="2400" spc="-35" dirty="0">
                <a:solidFill>
                  <a:srgbClr val="6F2F9F"/>
                </a:solidFill>
                <a:latin typeface="Times New Roman"/>
                <a:cs typeface="Times New Roman"/>
              </a:rPr>
              <a:t> </a:t>
            </a:r>
            <a:r>
              <a:rPr sz="2400" spc="-5" dirty="0">
                <a:solidFill>
                  <a:srgbClr val="6F2F9F"/>
                </a:solidFill>
                <a:latin typeface="Times New Roman"/>
                <a:cs typeface="Times New Roman"/>
              </a:rPr>
              <a:t>attempts</a:t>
            </a:r>
            <a:r>
              <a:rPr sz="2400" spc="-15" dirty="0">
                <a:solidFill>
                  <a:srgbClr val="6F2F9F"/>
                </a:solidFill>
                <a:latin typeface="Times New Roman"/>
                <a:cs typeface="Times New Roman"/>
              </a:rPr>
              <a:t> </a:t>
            </a:r>
            <a:r>
              <a:rPr sz="2400" dirty="0">
                <a:solidFill>
                  <a:srgbClr val="6F2F9F"/>
                </a:solidFill>
                <a:latin typeface="Times New Roman"/>
                <a:cs typeface="Times New Roman"/>
              </a:rPr>
              <a:t>to cross</a:t>
            </a:r>
            <a:r>
              <a:rPr sz="2400" spc="-5" dirty="0">
                <a:solidFill>
                  <a:srgbClr val="6F2F9F"/>
                </a:solidFill>
                <a:latin typeface="Times New Roman"/>
                <a:cs typeface="Times New Roman"/>
              </a:rPr>
              <a:t> </a:t>
            </a:r>
            <a:r>
              <a:rPr sz="2400" spc="-10" dirty="0">
                <a:solidFill>
                  <a:srgbClr val="6F2F9F"/>
                </a:solidFill>
                <a:latin typeface="Times New Roman"/>
                <a:cs typeface="Times New Roman"/>
              </a:rPr>
              <a:t>junction</a:t>
            </a:r>
            <a:r>
              <a:rPr sz="2400" spc="-10" dirty="0">
                <a:latin typeface="Times New Roman"/>
                <a:cs typeface="Times New Roman"/>
              </a:rPr>
              <a:t>.</a:t>
            </a:r>
            <a:endParaRPr sz="2400">
              <a:latin typeface="Times New Roman"/>
              <a:cs typeface="Times New Roman"/>
            </a:endParaRPr>
          </a:p>
          <a:p>
            <a:pPr marL="355600" marR="5080" indent="-342900" algn="just">
              <a:lnSpc>
                <a:spcPct val="100000"/>
              </a:lnSpc>
              <a:spcBef>
                <a:spcPts val="580"/>
              </a:spcBef>
              <a:buFont typeface="Arial MT"/>
              <a:buChar char="•"/>
              <a:tabLst>
                <a:tab pos="355600" algn="l"/>
              </a:tabLst>
            </a:pPr>
            <a:r>
              <a:rPr sz="2400" spc="-5" dirty="0">
                <a:solidFill>
                  <a:srgbClr val="006FC0"/>
                </a:solidFill>
                <a:latin typeface="Times New Roman"/>
                <a:cs typeface="Times New Roman"/>
              </a:rPr>
              <a:t>Holes </a:t>
            </a:r>
            <a:r>
              <a:rPr sz="2400" dirty="0">
                <a:solidFill>
                  <a:srgbClr val="006FC0"/>
                </a:solidFill>
                <a:latin typeface="Times New Roman"/>
                <a:cs typeface="Times New Roman"/>
              </a:rPr>
              <a:t>from </a:t>
            </a:r>
            <a:r>
              <a:rPr sz="2400" i="1" spc="-5" dirty="0">
                <a:solidFill>
                  <a:srgbClr val="006FC0"/>
                </a:solidFill>
                <a:latin typeface="Times New Roman"/>
                <a:cs typeface="Times New Roman"/>
              </a:rPr>
              <a:t>p-</a:t>
            </a:r>
            <a:r>
              <a:rPr sz="2400" spc="-5" dirty="0">
                <a:solidFill>
                  <a:srgbClr val="006FC0"/>
                </a:solidFill>
                <a:latin typeface="Times New Roman"/>
                <a:cs typeface="Times New Roman"/>
              </a:rPr>
              <a:t>side </a:t>
            </a:r>
            <a:r>
              <a:rPr sz="2400" dirty="0">
                <a:solidFill>
                  <a:srgbClr val="006FC0"/>
                </a:solidFill>
                <a:latin typeface="Times New Roman"/>
                <a:cs typeface="Times New Roman"/>
              </a:rPr>
              <a:t>flow across to the −</a:t>
            </a:r>
            <a:r>
              <a:rPr sz="2400" i="1" dirty="0">
                <a:solidFill>
                  <a:srgbClr val="006FC0"/>
                </a:solidFill>
                <a:latin typeface="Times New Roman"/>
                <a:cs typeface="Times New Roman"/>
              </a:rPr>
              <a:t>ve terminal </a:t>
            </a:r>
            <a:r>
              <a:rPr sz="2400" dirty="0">
                <a:solidFill>
                  <a:srgbClr val="006FC0"/>
                </a:solidFill>
                <a:latin typeface="Times New Roman"/>
                <a:cs typeface="Times New Roman"/>
              </a:rPr>
              <a:t>on the </a:t>
            </a:r>
            <a:r>
              <a:rPr sz="2400" i="1" dirty="0">
                <a:solidFill>
                  <a:srgbClr val="006FC0"/>
                </a:solidFill>
                <a:latin typeface="Times New Roman"/>
                <a:cs typeface="Times New Roman"/>
              </a:rPr>
              <a:t>n-</a:t>
            </a:r>
            <a:r>
              <a:rPr sz="2400" dirty="0">
                <a:solidFill>
                  <a:srgbClr val="006FC0"/>
                </a:solidFill>
                <a:latin typeface="Times New Roman"/>
                <a:cs typeface="Times New Roman"/>
              </a:rPr>
              <a:t>side</a:t>
            </a:r>
            <a:r>
              <a:rPr sz="2400" dirty="0">
                <a:latin typeface="Times New Roman"/>
                <a:cs typeface="Times New Roman"/>
              </a:rPr>
              <a:t>, </a:t>
            </a:r>
            <a:r>
              <a:rPr sz="2400" spc="-590"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solidFill>
                  <a:srgbClr val="006FC0"/>
                </a:solidFill>
                <a:latin typeface="Times New Roman"/>
                <a:cs typeface="Times New Roman"/>
              </a:rPr>
              <a:t>electrons</a:t>
            </a:r>
            <a:r>
              <a:rPr sz="2400" spc="-40" dirty="0">
                <a:solidFill>
                  <a:srgbClr val="006FC0"/>
                </a:solidFill>
                <a:latin typeface="Times New Roman"/>
                <a:cs typeface="Times New Roman"/>
              </a:rPr>
              <a:t> </a:t>
            </a:r>
            <a:r>
              <a:rPr sz="2400" dirty="0">
                <a:solidFill>
                  <a:srgbClr val="006FC0"/>
                </a:solidFill>
                <a:latin typeface="Times New Roman"/>
                <a:cs typeface="Times New Roman"/>
              </a:rPr>
              <a:t>from</a:t>
            </a:r>
            <a:r>
              <a:rPr sz="2400" spc="-5" dirty="0">
                <a:solidFill>
                  <a:srgbClr val="006FC0"/>
                </a:solidFill>
                <a:latin typeface="Times New Roman"/>
                <a:cs typeface="Times New Roman"/>
              </a:rPr>
              <a:t> </a:t>
            </a:r>
            <a:r>
              <a:rPr sz="2400" i="1" dirty="0">
                <a:solidFill>
                  <a:srgbClr val="006FC0"/>
                </a:solidFill>
                <a:latin typeface="Times New Roman"/>
                <a:cs typeface="Times New Roman"/>
              </a:rPr>
              <a:t>n-</a:t>
            </a:r>
            <a:r>
              <a:rPr sz="2400" dirty="0">
                <a:solidFill>
                  <a:srgbClr val="006FC0"/>
                </a:solidFill>
                <a:latin typeface="Times New Roman"/>
                <a:cs typeface="Times New Roman"/>
              </a:rPr>
              <a:t>side</a:t>
            </a:r>
            <a:r>
              <a:rPr sz="2400" spc="-25" dirty="0">
                <a:solidFill>
                  <a:srgbClr val="006FC0"/>
                </a:solidFill>
                <a:latin typeface="Times New Roman"/>
                <a:cs typeface="Times New Roman"/>
              </a:rPr>
              <a:t> </a:t>
            </a:r>
            <a:r>
              <a:rPr sz="2400" dirty="0">
                <a:solidFill>
                  <a:srgbClr val="006FC0"/>
                </a:solidFill>
                <a:latin typeface="Times New Roman"/>
                <a:cs typeface="Times New Roman"/>
              </a:rPr>
              <a:t>flow</a:t>
            </a:r>
            <a:r>
              <a:rPr sz="2400" spc="-10" dirty="0">
                <a:solidFill>
                  <a:srgbClr val="006FC0"/>
                </a:solidFill>
                <a:latin typeface="Times New Roman"/>
                <a:cs typeface="Times New Roman"/>
              </a:rPr>
              <a:t> </a:t>
            </a:r>
            <a:r>
              <a:rPr sz="2400" dirty="0">
                <a:solidFill>
                  <a:srgbClr val="006FC0"/>
                </a:solidFill>
                <a:latin typeface="Times New Roman"/>
                <a:cs typeface="Times New Roman"/>
              </a:rPr>
              <a:t>across</a:t>
            </a:r>
            <a:r>
              <a:rPr sz="2400" spc="-15" dirty="0">
                <a:solidFill>
                  <a:srgbClr val="006FC0"/>
                </a:solidFill>
                <a:latin typeface="Times New Roman"/>
                <a:cs typeface="Times New Roman"/>
              </a:rPr>
              <a:t> </a:t>
            </a:r>
            <a:r>
              <a:rPr sz="2400" dirty="0">
                <a:solidFill>
                  <a:srgbClr val="006FC0"/>
                </a:solidFill>
                <a:latin typeface="Times New Roman"/>
                <a:cs typeface="Times New Roman"/>
              </a:rPr>
              <a:t>to</a:t>
            </a:r>
            <a:r>
              <a:rPr sz="2400" spc="-20" dirty="0">
                <a:solidFill>
                  <a:srgbClr val="006FC0"/>
                </a:solidFill>
                <a:latin typeface="Times New Roman"/>
                <a:cs typeface="Times New Roman"/>
              </a:rPr>
              <a:t> </a:t>
            </a:r>
            <a:r>
              <a:rPr sz="2400" dirty="0">
                <a:solidFill>
                  <a:srgbClr val="006FC0"/>
                </a:solidFill>
                <a:latin typeface="Times New Roman"/>
                <a:cs typeface="Times New Roman"/>
              </a:rPr>
              <a:t>the</a:t>
            </a:r>
            <a:r>
              <a:rPr sz="2400" spc="-5" dirty="0">
                <a:solidFill>
                  <a:srgbClr val="006FC0"/>
                </a:solidFill>
                <a:latin typeface="Times New Roman"/>
                <a:cs typeface="Times New Roman"/>
              </a:rPr>
              <a:t> </a:t>
            </a:r>
            <a:r>
              <a:rPr sz="2400" dirty="0">
                <a:solidFill>
                  <a:srgbClr val="006FC0"/>
                </a:solidFill>
                <a:latin typeface="Times New Roman"/>
                <a:cs typeface="Times New Roman"/>
              </a:rPr>
              <a:t>+</a:t>
            </a:r>
            <a:r>
              <a:rPr sz="2400" i="1" dirty="0">
                <a:solidFill>
                  <a:srgbClr val="006FC0"/>
                </a:solidFill>
                <a:latin typeface="Times New Roman"/>
                <a:cs typeface="Times New Roman"/>
              </a:rPr>
              <a:t>ve</a:t>
            </a:r>
            <a:r>
              <a:rPr sz="2400" i="1" spc="-20" dirty="0">
                <a:solidFill>
                  <a:srgbClr val="006FC0"/>
                </a:solidFill>
                <a:latin typeface="Times New Roman"/>
                <a:cs typeface="Times New Roman"/>
              </a:rPr>
              <a:t> </a:t>
            </a:r>
            <a:r>
              <a:rPr sz="2400" i="1" dirty="0">
                <a:solidFill>
                  <a:srgbClr val="006FC0"/>
                </a:solidFill>
                <a:latin typeface="Times New Roman"/>
                <a:cs typeface="Times New Roman"/>
              </a:rPr>
              <a:t>terminal</a:t>
            </a:r>
            <a:r>
              <a:rPr sz="2400" i="1" spc="-20" dirty="0">
                <a:solidFill>
                  <a:srgbClr val="006FC0"/>
                </a:solidFill>
                <a:latin typeface="Times New Roman"/>
                <a:cs typeface="Times New Roman"/>
              </a:rPr>
              <a:t> </a:t>
            </a:r>
            <a:r>
              <a:rPr sz="2400" dirty="0">
                <a:solidFill>
                  <a:srgbClr val="006FC0"/>
                </a:solidFill>
                <a:latin typeface="Times New Roman"/>
                <a:cs typeface="Times New Roman"/>
              </a:rPr>
              <a:t>on</a:t>
            </a:r>
            <a:r>
              <a:rPr sz="2400" spc="-10" dirty="0">
                <a:solidFill>
                  <a:srgbClr val="006FC0"/>
                </a:solidFill>
                <a:latin typeface="Times New Roman"/>
                <a:cs typeface="Times New Roman"/>
              </a:rPr>
              <a:t> </a:t>
            </a:r>
            <a:r>
              <a:rPr sz="2400" dirty="0">
                <a:solidFill>
                  <a:srgbClr val="006FC0"/>
                </a:solidFill>
                <a:latin typeface="Times New Roman"/>
                <a:cs typeface="Times New Roman"/>
              </a:rPr>
              <a:t>the </a:t>
            </a:r>
            <a:r>
              <a:rPr sz="2400" spc="-585" dirty="0">
                <a:solidFill>
                  <a:srgbClr val="006FC0"/>
                </a:solidFill>
                <a:latin typeface="Times New Roman"/>
                <a:cs typeface="Times New Roman"/>
              </a:rPr>
              <a:t> </a:t>
            </a:r>
            <a:r>
              <a:rPr sz="2400" i="1" dirty="0">
                <a:solidFill>
                  <a:srgbClr val="006FC0"/>
                </a:solidFill>
                <a:latin typeface="Times New Roman"/>
                <a:cs typeface="Times New Roman"/>
              </a:rPr>
              <a:t>p-</a:t>
            </a:r>
            <a:r>
              <a:rPr sz="2400" dirty="0">
                <a:solidFill>
                  <a:srgbClr val="006FC0"/>
                </a:solidFill>
                <a:latin typeface="Times New Roman"/>
                <a:cs typeface="Times New Roman"/>
              </a:rPr>
              <a:t>side</a:t>
            </a: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2140" y="1087881"/>
            <a:ext cx="7750809" cy="2756535"/>
          </a:xfrm>
          <a:prstGeom prst="rect">
            <a:avLst/>
          </a:prstGeom>
        </p:spPr>
        <p:txBody>
          <a:bodyPr vert="horz" wrap="square" lIns="0" tIns="12065" rIns="0" bIns="0" rtlCol="0">
            <a:spAutoFit/>
          </a:bodyPr>
          <a:lstStyle/>
          <a:p>
            <a:pPr marL="355600" marR="182880" indent="-343535">
              <a:lnSpc>
                <a:spcPct val="100000"/>
              </a:lnSpc>
              <a:spcBef>
                <a:spcPts val="95"/>
              </a:spcBef>
              <a:buFont typeface="Arial MT"/>
              <a:buChar char="•"/>
              <a:tabLst>
                <a:tab pos="355600" algn="l"/>
                <a:tab pos="356235" algn="l"/>
              </a:tabLst>
            </a:pPr>
            <a:r>
              <a:rPr sz="2800" spc="-5" dirty="0">
                <a:latin typeface="Times New Roman"/>
                <a:cs typeface="Times New Roman"/>
              </a:rPr>
              <a:t>As </a:t>
            </a:r>
            <a:r>
              <a:rPr sz="2800" dirty="0">
                <a:latin typeface="Times New Roman"/>
                <a:cs typeface="Times New Roman"/>
              </a:rPr>
              <a:t>the </a:t>
            </a:r>
            <a:r>
              <a:rPr sz="2800" spc="-5" dirty="0">
                <a:latin typeface="Times New Roman"/>
                <a:cs typeface="Times New Roman"/>
              </a:rPr>
              <a:t>external bias exceeds </a:t>
            </a:r>
            <a:r>
              <a:rPr sz="2800" dirty="0">
                <a:latin typeface="Times New Roman"/>
                <a:cs typeface="Times New Roman"/>
              </a:rPr>
              <a:t>the </a:t>
            </a:r>
            <a:r>
              <a:rPr sz="2800" spc="-5" dirty="0">
                <a:latin typeface="Times New Roman"/>
                <a:cs typeface="Times New Roman"/>
              </a:rPr>
              <a:t>Junction barrier </a:t>
            </a:r>
            <a:r>
              <a:rPr sz="2800" dirty="0">
                <a:latin typeface="Times New Roman"/>
                <a:cs typeface="Times New Roman"/>
              </a:rPr>
              <a:t> </a:t>
            </a:r>
            <a:r>
              <a:rPr sz="2800" spc="-5" dirty="0">
                <a:latin typeface="Times New Roman"/>
                <a:cs typeface="Times New Roman"/>
              </a:rPr>
              <a:t>potential </a:t>
            </a:r>
            <a:r>
              <a:rPr sz="2800" dirty="0">
                <a:latin typeface="Times New Roman"/>
                <a:cs typeface="Times New Roman"/>
              </a:rPr>
              <a:t>(</a:t>
            </a:r>
            <a:r>
              <a:rPr sz="2800" i="1" dirty="0">
                <a:latin typeface="Times New Roman"/>
                <a:cs typeface="Times New Roman"/>
              </a:rPr>
              <a:t>0.3 </a:t>
            </a:r>
            <a:r>
              <a:rPr sz="2800" i="1" spc="-5" dirty="0">
                <a:latin typeface="Times New Roman"/>
                <a:cs typeface="Times New Roman"/>
              </a:rPr>
              <a:t>V </a:t>
            </a:r>
            <a:r>
              <a:rPr sz="2800" dirty="0">
                <a:latin typeface="Times New Roman"/>
                <a:cs typeface="Times New Roman"/>
              </a:rPr>
              <a:t>for </a:t>
            </a:r>
            <a:r>
              <a:rPr sz="2800" i="1" spc="-5" dirty="0">
                <a:latin typeface="Times New Roman"/>
                <a:cs typeface="Times New Roman"/>
              </a:rPr>
              <a:t>Germanium</a:t>
            </a:r>
            <a:r>
              <a:rPr sz="2800" spc="-5" dirty="0">
                <a:latin typeface="Times New Roman"/>
                <a:cs typeface="Times New Roman"/>
              </a:rPr>
              <a:t>, </a:t>
            </a:r>
            <a:r>
              <a:rPr sz="2800" i="1" spc="-5" dirty="0">
                <a:latin typeface="Times New Roman"/>
                <a:cs typeface="Times New Roman"/>
              </a:rPr>
              <a:t>0.7 V </a:t>
            </a:r>
            <a:r>
              <a:rPr sz="2800" dirty="0">
                <a:latin typeface="Times New Roman"/>
                <a:cs typeface="Times New Roman"/>
              </a:rPr>
              <a:t>for </a:t>
            </a:r>
            <a:r>
              <a:rPr sz="2800" i="1" spc="-5" dirty="0">
                <a:latin typeface="Times New Roman"/>
                <a:cs typeface="Times New Roman"/>
              </a:rPr>
              <a:t>Silicon </a:t>
            </a:r>
            <a:r>
              <a:rPr sz="2800" spc="-5" dirty="0">
                <a:latin typeface="Times New Roman"/>
                <a:cs typeface="Times New Roman"/>
              </a:rPr>
              <a:t>) </a:t>
            </a:r>
            <a:r>
              <a:rPr sz="2800" spc="-685" dirty="0">
                <a:latin typeface="Times New Roman"/>
                <a:cs typeface="Times New Roman"/>
              </a:rPr>
              <a:t> </a:t>
            </a:r>
            <a:r>
              <a:rPr sz="2800" dirty="0">
                <a:latin typeface="Times New Roman"/>
                <a:cs typeface="Times New Roman"/>
              </a:rPr>
              <a:t>the</a:t>
            </a:r>
            <a:r>
              <a:rPr sz="2800" spc="-5" dirty="0">
                <a:latin typeface="Times New Roman"/>
                <a:cs typeface="Times New Roman"/>
              </a:rPr>
              <a:t> current</a:t>
            </a:r>
            <a:r>
              <a:rPr sz="2800" spc="-10" dirty="0">
                <a:latin typeface="Times New Roman"/>
                <a:cs typeface="Times New Roman"/>
              </a:rPr>
              <a:t> </a:t>
            </a:r>
            <a:r>
              <a:rPr sz="2800" spc="-5" dirty="0">
                <a:latin typeface="Times New Roman"/>
                <a:cs typeface="Times New Roman"/>
              </a:rPr>
              <a:t>starts to</a:t>
            </a:r>
            <a:r>
              <a:rPr sz="2800" spc="5" dirty="0">
                <a:latin typeface="Times New Roman"/>
                <a:cs typeface="Times New Roman"/>
              </a:rPr>
              <a:t> </a:t>
            </a:r>
            <a:r>
              <a:rPr sz="2800" spc="-5" dirty="0">
                <a:latin typeface="Times New Roman"/>
                <a:cs typeface="Times New Roman"/>
              </a:rPr>
              <a:t>increase</a:t>
            </a:r>
            <a:r>
              <a:rPr sz="2800" dirty="0">
                <a:latin typeface="Times New Roman"/>
                <a:cs typeface="Times New Roman"/>
              </a:rPr>
              <a:t> </a:t>
            </a:r>
            <a:r>
              <a:rPr sz="2800" spc="-5" dirty="0">
                <a:latin typeface="Times New Roman"/>
                <a:cs typeface="Times New Roman"/>
              </a:rPr>
              <a:t>at</a:t>
            </a:r>
            <a:r>
              <a:rPr sz="2800" dirty="0">
                <a:latin typeface="Times New Roman"/>
                <a:cs typeface="Times New Roman"/>
              </a:rPr>
              <a:t> </a:t>
            </a:r>
            <a:r>
              <a:rPr sz="2800" spc="-10" dirty="0">
                <a:latin typeface="Times New Roman"/>
                <a:cs typeface="Times New Roman"/>
              </a:rPr>
              <a:t>an</a:t>
            </a:r>
            <a:r>
              <a:rPr sz="2800" spc="5" dirty="0">
                <a:latin typeface="Times New Roman"/>
                <a:cs typeface="Times New Roman"/>
              </a:rPr>
              <a:t> </a:t>
            </a:r>
            <a:r>
              <a:rPr sz="2800" spc="-5" dirty="0">
                <a:latin typeface="Times New Roman"/>
                <a:cs typeface="Times New Roman"/>
              </a:rPr>
              <a:t>exponential</a:t>
            </a:r>
            <a:r>
              <a:rPr sz="2800" spc="-20" dirty="0">
                <a:latin typeface="Times New Roman"/>
                <a:cs typeface="Times New Roman"/>
              </a:rPr>
              <a:t> </a:t>
            </a:r>
            <a:r>
              <a:rPr sz="2800" spc="-5" dirty="0">
                <a:latin typeface="Times New Roman"/>
                <a:cs typeface="Times New Roman"/>
              </a:rPr>
              <a:t>rate.</a:t>
            </a:r>
            <a:endParaRPr sz="2800">
              <a:latin typeface="Times New Roman"/>
              <a:cs typeface="Times New Roman"/>
            </a:endParaRPr>
          </a:p>
          <a:p>
            <a:pPr marL="355600" marR="636905" indent="-343535">
              <a:lnSpc>
                <a:spcPct val="100000"/>
              </a:lnSpc>
              <a:spcBef>
                <a:spcPts val="675"/>
              </a:spcBef>
              <a:buFont typeface="Arial MT"/>
              <a:buChar char="•"/>
              <a:tabLst>
                <a:tab pos="355600" algn="l"/>
                <a:tab pos="356235" algn="l"/>
              </a:tabLst>
            </a:pPr>
            <a:r>
              <a:rPr sz="2800" spc="-50" dirty="0">
                <a:latin typeface="Times New Roman"/>
                <a:cs typeface="Times New Roman"/>
              </a:rPr>
              <a:t>Now,</a:t>
            </a:r>
            <a:r>
              <a:rPr sz="2800" spc="10" dirty="0">
                <a:latin typeface="Times New Roman"/>
                <a:cs typeface="Times New Roman"/>
              </a:rPr>
              <a:t> </a:t>
            </a:r>
            <a:r>
              <a:rPr sz="2800" spc="-5" dirty="0">
                <a:latin typeface="Times New Roman"/>
                <a:cs typeface="Times New Roman"/>
              </a:rPr>
              <a:t>a little</a:t>
            </a:r>
            <a:r>
              <a:rPr sz="2800" spc="-15" dirty="0">
                <a:latin typeface="Times New Roman"/>
                <a:cs typeface="Times New Roman"/>
              </a:rPr>
              <a:t> </a:t>
            </a:r>
            <a:r>
              <a:rPr sz="2800" spc="-5" dirty="0">
                <a:latin typeface="Times New Roman"/>
                <a:cs typeface="Times New Roman"/>
              </a:rPr>
              <a:t>increase</a:t>
            </a:r>
            <a:r>
              <a:rPr sz="2800" spc="-15" dirty="0">
                <a:latin typeface="Times New Roman"/>
                <a:cs typeface="Times New Roman"/>
              </a:rPr>
              <a:t> </a:t>
            </a:r>
            <a:r>
              <a:rPr sz="2800" spc="-5" dirty="0">
                <a:latin typeface="Times New Roman"/>
                <a:cs typeface="Times New Roman"/>
              </a:rPr>
              <a:t>in</a:t>
            </a:r>
            <a:r>
              <a:rPr sz="2800" spc="5" dirty="0">
                <a:latin typeface="Times New Roman"/>
                <a:cs typeface="Times New Roman"/>
              </a:rPr>
              <a:t> </a:t>
            </a:r>
            <a:r>
              <a:rPr sz="2800" spc="-5" dirty="0">
                <a:latin typeface="Times New Roman"/>
                <a:cs typeface="Times New Roman"/>
              </a:rPr>
              <a:t>forward</a:t>
            </a:r>
            <a:r>
              <a:rPr sz="2800" spc="10" dirty="0">
                <a:latin typeface="Times New Roman"/>
                <a:cs typeface="Times New Roman"/>
              </a:rPr>
              <a:t> </a:t>
            </a:r>
            <a:r>
              <a:rPr sz="2800" spc="-5" dirty="0">
                <a:latin typeface="Times New Roman"/>
                <a:cs typeface="Times New Roman"/>
              </a:rPr>
              <a:t>bias</a:t>
            </a:r>
            <a:r>
              <a:rPr sz="2800" spc="-15" dirty="0">
                <a:latin typeface="Times New Roman"/>
                <a:cs typeface="Times New Roman"/>
              </a:rPr>
              <a:t> </a:t>
            </a:r>
            <a:r>
              <a:rPr sz="2800" spc="-5" dirty="0">
                <a:latin typeface="Times New Roman"/>
                <a:cs typeface="Times New Roman"/>
              </a:rPr>
              <a:t>will</a:t>
            </a:r>
            <a:r>
              <a:rPr sz="2800" dirty="0">
                <a:latin typeface="Times New Roman"/>
                <a:cs typeface="Times New Roman"/>
              </a:rPr>
              <a:t> </a:t>
            </a:r>
            <a:r>
              <a:rPr sz="2800" spc="-5" dirty="0">
                <a:latin typeface="Times New Roman"/>
                <a:cs typeface="Times New Roman"/>
              </a:rPr>
              <a:t>cause </a:t>
            </a:r>
            <a:r>
              <a:rPr sz="2800" spc="-685" dirty="0">
                <a:latin typeface="Times New Roman"/>
                <a:cs typeface="Times New Roman"/>
              </a:rPr>
              <a:t> </a:t>
            </a:r>
            <a:r>
              <a:rPr sz="2800" spc="-5" dirty="0">
                <a:latin typeface="Times New Roman"/>
                <a:cs typeface="Times New Roman"/>
              </a:rPr>
              <a:t>steep</a:t>
            </a:r>
            <a:r>
              <a:rPr sz="2800" spc="-20" dirty="0">
                <a:latin typeface="Times New Roman"/>
                <a:cs typeface="Times New Roman"/>
              </a:rPr>
              <a:t> </a:t>
            </a:r>
            <a:r>
              <a:rPr sz="2800" spc="-5" dirty="0">
                <a:latin typeface="Times New Roman"/>
                <a:cs typeface="Times New Roman"/>
              </a:rPr>
              <a:t>rise</a:t>
            </a:r>
            <a:r>
              <a:rPr sz="2800" spc="-10" dirty="0">
                <a:latin typeface="Times New Roman"/>
                <a:cs typeface="Times New Roman"/>
              </a:rPr>
              <a:t> </a:t>
            </a:r>
            <a:r>
              <a:rPr sz="2800" spc="-5" dirty="0">
                <a:latin typeface="Times New Roman"/>
                <a:cs typeface="Times New Roman"/>
              </a:rPr>
              <a:t>in</a:t>
            </a:r>
            <a:r>
              <a:rPr sz="2800" dirty="0">
                <a:latin typeface="Times New Roman"/>
                <a:cs typeface="Times New Roman"/>
              </a:rPr>
              <a:t> </a:t>
            </a:r>
            <a:r>
              <a:rPr sz="2800" spc="-5" dirty="0">
                <a:latin typeface="Times New Roman"/>
                <a:cs typeface="Times New Roman"/>
              </a:rPr>
              <a:t>majority</a:t>
            </a:r>
            <a:r>
              <a:rPr sz="2800" dirty="0">
                <a:latin typeface="Times New Roman"/>
                <a:cs typeface="Times New Roman"/>
              </a:rPr>
              <a:t> </a:t>
            </a:r>
            <a:r>
              <a:rPr sz="2800" spc="-5" dirty="0">
                <a:latin typeface="Times New Roman"/>
                <a:cs typeface="Times New Roman"/>
              </a:rPr>
              <a:t>current.</a:t>
            </a:r>
            <a:endParaRPr sz="2800">
              <a:latin typeface="Times New Roman"/>
              <a:cs typeface="Times New Roman"/>
            </a:endParaRPr>
          </a:p>
          <a:p>
            <a:pPr marL="355600" indent="-343535">
              <a:lnSpc>
                <a:spcPct val="100000"/>
              </a:lnSpc>
              <a:spcBef>
                <a:spcPts val="670"/>
              </a:spcBef>
              <a:buFont typeface="Arial MT"/>
              <a:buChar char="•"/>
              <a:tabLst>
                <a:tab pos="355600" algn="l"/>
                <a:tab pos="356235" algn="l"/>
              </a:tabLst>
            </a:pPr>
            <a:r>
              <a:rPr sz="2800" spc="-5" dirty="0">
                <a:latin typeface="Times New Roman"/>
                <a:cs typeface="Times New Roman"/>
              </a:rPr>
              <a:t>The</a:t>
            </a:r>
            <a:r>
              <a:rPr sz="2800" spc="5" dirty="0">
                <a:latin typeface="Times New Roman"/>
                <a:cs typeface="Times New Roman"/>
              </a:rPr>
              <a:t> </a:t>
            </a:r>
            <a:r>
              <a:rPr sz="2800" spc="-5" dirty="0">
                <a:latin typeface="Times New Roman"/>
                <a:cs typeface="Times New Roman"/>
              </a:rPr>
              <a:t>device</a:t>
            </a:r>
            <a:r>
              <a:rPr sz="2800" spc="-20" dirty="0">
                <a:latin typeface="Times New Roman"/>
                <a:cs typeface="Times New Roman"/>
              </a:rPr>
              <a:t> </a:t>
            </a:r>
            <a:r>
              <a:rPr sz="2800" spc="-5" dirty="0">
                <a:latin typeface="Times New Roman"/>
                <a:cs typeface="Times New Roman"/>
              </a:rPr>
              <a:t>simply</a:t>
            </a:r>
            <a:r>
              <a:rPr sz="2800" spc="15" dirty="0">
                <a:latin typeface="Times New Roman"/>
                <a:cs typeface="Times New Roman"/>
              </a:rPr>
              <a:t> </a:t>
            </a:r>
            <a:r>
              <a:rPr sz="2800" spc="-5" dirty="0">
                <a:latin typeface="Times New Roman"/>
                <a:cs typeface="Times New Roman"/>
              </a:rPr>
              <a:t>behaves</a:t>
            </a:r>
            <a:r>
              <a:rPr sz="2800" dirty="0">
                <a:latin typeface="Times New Roman"/>
                <a:cs typeface="Times New Roman"/>
              </a:rPr>
              <a:t> </a:t>
            </a:r>
            <a:r>
              <a:rPr sz="2800" spc="-5" dirty="0">
                <a:latin typeface="Times New Roman"/>
                <a:cs typeface="Times New Roman"/>
              </a:rPr>
              <a:t>as</a:t>
            </a:r>
            <a:r>
              <a:rPr sz="2800" spc="10" dirty="0">
                <a:latin typeface="Times New Roman"/>
                <a:cs typeface="Times New Roman"/>
              </a:rPr>
              <a:t> </a:t>
            </a:r>
            <a:r>
              <a:rPr sz="2800" spc="-5" dirty="0">
                <a:latin typeface="Times New Roman"/>
                <a:cs typeface="Times New Roman"/>
              </a:rPr>
              <a:t>a</a:t>
            </a:r>
            <a:r>
              <a:rPr sz="2800" spc="-10" dirty="0">
                <a:latin typeface="Times New Roman"/>
                <a:cs typeface="Times New Roman"/>
              </a:rPr>
              <a:t> </a:t>
            </a:r>
            <a:r>
              <a:rPr sz="2800" spc="-5" dirty="0">
                <a:latin typeface="Times New Roman"/>
                <a:cs typeface="Times New Roman"/>
              </a:rPr>
              <a:t>low</a:t>
            </a:r>
            <a:r>
              <a:rPr sz="2800" spc="5" dirty="0">
                <a:latin typeface="Times New Roman"/>
                <a:cs typeface="Times New Roman"/>
              </a:rPr>
              <a:t> </a:t>
            </a:r>
            <a:r>
              <a:rPr sz="2800" spc="-5" dirty="0">
                <a:latin typeface="Times New Roman"/>
                <a:cs typeface="Times New Roman"/>
              </a:rPr>
              <a:t>resistance</a:t>
            </a:r>
            <a:r>
              <a:rPr sz="2800" spc="-20" dirty="0">
                <a:latin typeface="Times New Roman"/>
                <a:cs typeface="Times New Roman"/>
              </a:rPr>
              <a:t> </a:t>
            </a:r>
            <a:r>
              <a:rPr sz="2800" spc="-5" dirty="0">
                <a:latin typeface="Times New Roman"/>
                <a:cs typeface="Times New Roman"/>
              </a:rPr>
              <a:t>path.</a:t>
            </a:r>
            <a:endParaRPr sz="2800">
              <a:latin typeface="Times New Roman"/>
              <a:cs typeface="Times New Roman"/>
            </a:endParaRPr>
          </a:p>
        </p:txBody>
      </p:sp>
      <p:sp>
        <p:nvSpPr>
          <p:cNvPr id="3" name="object 3"/>
          <p:cNvSpPr txBox="1">
            <a:spLocks noGrp="1"/>
          </p:cNvSpPr>
          <p:nvPr>
            <p:ph type="title"/>
          </p:nvPr>
        </p:nvSpPr>
        <p:spPr>
          <a:xfrm>
            <a:off x="535940" y="145491"/>
            <a:ext cx="2685415" cy="635000"/>
          </a:xfrm>
          <a:prstGeom prst="rect">
            <a:avLst/>
          </a:prstGeom>
        </p:spPr>
        <p:txBody>
          <a:bodyPr vert="horz" wrap="square" lIns="0" tIns="12065" rIns="0" bIns="0" rtlCol="0">
            <a:spAutoFit/>
          </a:bodyPr>
          <a:lstStyle/>
          <a:p>
            <a:pPr marL="12700">
              <a:lnSpc>
                <a:spcPct val="100000"/>
              </a:lnSpc>
              <a:spcBef>
                <a:spcPts val="95"/>
              </a:spcBef>
            </a:pPr>
            <a:r>
              <a:rPr spc="-30" dirty="0"/>
              <a:t>Forward</a:t>
            </a:r>
            <a:r>
              <a:rPr spc="-35" dirty="0"/>
              <a:t> </a:t>
            </a:r>
            <a:r>
              <a:rPr spc="-5" dirty="0"/>
              <a:t>Bias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26957" y="6426504"/>
            <a:ext cx="180975"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46</a:t>
            </a:r>
            <a:endParaRPr sz="1200">
              <a:latin typeface="Calibri"/>
              <a:cs typeface="Calibri"/>
            </a:endParaRPr>
          </a:p>
        </p:txBody>
      </p:sp>
      <p:sp>
        <p:nvSpPr>
          <p:cNvPr id="3" name="object 3"/>
          <p:cNvSpPr txBox="1">
            <a:spLocks noGrp="1"/>
          </p:cNvSpPr>
          <p:nvPr>
            <p:ph type="title"/>
          </p:nvPr>
        </p:nvSpPr>
        <p:spPr>
          <a:xfrm>
            <a:off x="380491" y="183591"/>
            <a:ext cx="6966584" cy="635000"/>
          </a:xfrm>
          <a:prstGeom prst="rect">
            <a:avLst/>
          </a:prstGeom>
        </p:spPr>
        <p:txBody>
          <a:bodyPr vert="horz" wrap="square" lIns="0" tIns="12065" rIns="0" bIns="0" rtlCol="0">
            <a:spAutoFit/>
          </a:bodyPr>
          <a:lstStyle/>
          <a:p>
            <a:pPr marL="12700">
              <a:lnSpc>
                <a:spcPct val="100000"/>
              </a:lnSpc>
              <a:spcBef>
                <a:spcPts val="95"/>
              </a:spcBef>
            </a:pPr>
            <a:r>
              <a:rPr spc="-35" dirty="0"/>
              <a:t>Working</a:t>
            </a:r>
            <a:r>
              <a:rPr spc="5" dirty="0"/>
              <a:t> </a:t>
            </a:r>
            <a:r>
              <a:rPr spc="-5" dirty="0"/>
              <a:t>of</a:t>
            </a:r>
            <a:r>
              <a:rPr spc="-10" dirty="0"/>
              <a:t> </a:t>
            </a:r>
            <a:r>
              <a:rPr spc="5" dirty="0"/>
              <a:t>P-N</a:t>
            </a:r>
            <a:r>
              <a:rPr dirty="0"/>
              <a:t> </a:t>
            </a:r>
            <a:r>
              <a:rPr spc="-5" dirty="0"/>
              <a:t>Junction under</a:t>
            </a:r>
            <a:r>
              <a:rPr spc="-20" dirty="0"/>
              <a:t> </a:t>
            </a:r>
            <a:r>
              <a:rPr spc="-10" dirty="0"/>
              <a:t>FB</a:t>
            </a:r>
          </a:p>
        </p:txBody>
      </p:sp>
      <p:grpSp>
        <p:nvGrpSpPr>
          <p:cNvPr id="4" name="object 4"/>
          <p:cNvGrpSpPr/>
          <p:nvPr/>
        </p:nvGrpSpPr>
        <p:grpSpPr>
          <a:xfrm>
            <a:off x="1443227" y="1214437"/>
            <a:ext cx="6486525" cy="2915920"/>
            <a:chOff x="1443227" y="1214437"/>
            <a:chExt cx="6486525" cy="2915920"/>
          </a:xfrm>
        </p:grpSpPr>
        <p:sp>
          <p:nvSpPr>
            <p:cNvPr id="5" name="object 5"/>
            <p:cNvSpPr/>
            <p:nvPr/>
          </p:nvSpPr>
          <p:spPr>
            <a:xfrm>
              <a:off x="3352800" y="1219200"/>
              <a:ext cx="2667000" cy="1752600"/>
            </a:xfrm>
            <a:custGeom>
              <a:avLst/>
              <a:gdLst/>
              <a:ahLst/>
              <a:cxnLst/>
              <a:rect l="l" t="t" r="r" b="b"/>
              <a:pathLst>
                <a:path w="2667000" h="1752600">
                  <a:moveTo>
                    <a:pt x="0" y="1752600"/>
                  </a:moveTo>
                  <a:lnTo>
                    <a:pt x="2667000" y="1752600"/>
                  </a:lnTo>
                  <a:lnTo>
                    <a:pt x="2667000" y="0"/>
                  </a:lnTo>
                  <a:lnTo>
                    <a:pt x="0" y="0"/>
                  </a:lnTo>
                  <a:lnTo>
                    <a:pt x="0" y="1752600"/>
                  </a:lnTo>
                  <a:close/>
                </a:path>
              </a:pathLst>
            </a:custGeom>
            <a:ln w="9144">
              <a:solidFill>
                <a:srgbClr val="000000"/>
              </a:solidFill>
            </a:ln>
          </p:spPr>
          <p:txBody>
            <a:bodyPr wrap="square" lIns="0" tIns="0" rIns="0" bIns="0" rtlCol="0"/>
            <a:lstStyle/>
            <a:p>
              <a:endParaRPr/>
            </a:p>
          </p:txBody>
        </p:sp>
        <p:sp>
          <p:nvSpPr>
            <p:cNvPr id="6" name="object 6"/>
            <p:cNvSpPr/>
            <p:nvPr/>
          </p:nvSpPr>
          <p:spPr>
            <a:xfrm>
              <a:off x="4648200" y="1219200"/>
              <a:ext cx="0" cy="1752600"/>
            </a:xfrm>
            <a:custGeom>
              <a:avLst/>
              <a:gdLst/>
              <a:ahLst/>
              <a:cxnLst/>
              <a:rect l="l" t="t" r="r" b="b"/>
              <a:pathLst>
                <a:path h="1752600">
                  <a:moveTo>
                    <a:pt x="0" y="1752600"/>
                  </a:moveTo>
                  <a:lnTo>
                    <a:pt x="0" y="0"/>
                  </a:lnTo>
                </a:path>
              </a:pathLst>
            </a:custGeom>
            <a:ln w="9144">
              <a:solidFill>
                <a:srgbClr val="000000"/>
              </a:solidFill>
            </a:ln>
          </p:spPr>
          <p:txBody>
            <a:bodyPr wrap="square" lIns="0" tIns="0" rIns="0" bIns="0" rtlCol="0"/>
            <a:lstStyle/>
            <a:p>
              <a:endParaRPr/>
            </a:p>
          </p:txBody>
        </p:sp>
        <p:sp>
          <p:nvSpPr>
            <p:cNvPr id="7" name="object 7"/>
            <p:cNvSpPr/>
            <p:nvPr/>
          </p:nvSpPr>
          <p:spPr>
            <a:xfrm>
              <a:off x="1524761" y="1981962"/>
              <a:ext cx="6324600" cy="2133600"/>
            </a:xfrm>
            <a:custGeom>
              <a:avLst/>
              <a:gdLst/>
              <a:ahLst/>
              <a:cxnLst/>
              <a:rect l="l" t="t" r="r" b="b"/>
              <a:pathLst>
                <a:path w="6324600" h="2133600">
                  <a:moveTo>
                    <a:pt x="4495800" y="0"/>
                  </a:moveTo>
                  <a:lnTo>
                    <a:pt x="6324599" y="0"/>
                  </a:lnTo>
                </a:path>
                <a:path w="6324600" h="2133600">
                  <a:moveTo>
                    <a:pt x="0" y="76200"/>
                  </a:moveTo>
                  <a:lnTo>
                    <a:pt x="1828800" y="76200"/>
                  </a:lnTo>
                </a:path>
                <a:path w="6324600" h="2133600">
                  <a:moveTo>
                    <a:pt x="0" y="76200"/>
                  </a:moveTo>
                  <a:lnTo>
                    <a:pt x="0" y="1828800"/>
                  </a:lnTo>
                </a:path>
                <a:path w="6324600" h="2133600">
                  <a:moveTo>
                    <a:pt x="6324599" y="0"/>
                  </a:moveTo>
                  <a:lnTo>
                    <a:pt x="6324599" y="1828800"/>
                  </a:lnTo>
                </a:path>
                <a:path w="6324600" h="2133600">
                  <a:moveTo>
                    <a:pt x="0" y="1828800"/>
                  </a:moveTo>
                  <a:lnTo>
                    <a:pt x="2895600" y="1828800"/>
                  </a:lnTo>
                </a:path>
                <a:path w="6324600" h="2133600">
                  <a:moveTo>
                    <a:pt x="3124200" y="1828800"/>
                  </a:moveTo>
                  <a:lnTo>
                    <a:pt x="6324599" y="1828800"/>
                  </a:lnTo>
                </a:path>
                <a:path w="6324600" h="2133600">
                  <a:moveTo>
                    <a:pt x="2895600" y="1600200"/>
                  </a:moveTo>
                  <a:lnTo>
                    <a:pt x="2895600" y="2133600"/>
                  </a:lnTo>
                </a:path>
                <a:path w="6324600" h="2133600">
                  <a:moveTo>
                    <a:pt x="3124200" y="1676400"/>
                  </a:moveTo>
                  <a:lnTo>
                    <a:pt x="3124200" y="1981200"/>
                  </a:lnTo>
                </a:path>
              </a:pathLst>
            </a:custGeom>
            <a:ln w="28956">
              <a:solidFill>
                <a:srgbClr val="00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3567683" y="2500883"/>
              <a:ext cx="181355" cy="181355"/>
            </a:xfrm>
            <a:prstGeom prst="rect">
              <a:avLst/>
            </a:prstGeom>
          </p:spPr>
        </p:pic>
        <p:pic>
          <p:nvPicPr>
            <p:cNvPr id="9" name="object 9"/>
            <p:cNvPicPr/>
            <p:nvPr/>
          </p:nvPicPr>
          <p:blipFill>
            <a:blip r:embed="rId2" cstate="print"/>
            <a:stretch>
              <a:fillRect/>
            </a:stretch>
          </p:blipFill>
          <p:spPr>
            <a:xfrm>
              <a:off x="3872483" y="2500883"/>
              <a:ext cx="181355" cy="181355"/>
            </a:xfrm>
            <a:prstGeom prst="rect">
              <a:avLst/>
            </a:prstGeom>
          </p:spPr>
        </p:pic>
        <p:pic>
          <p:nvPicPr>
            <p:cNvPr id="10" name="object 10"/>
            <p:cNvPicPr/>
            <p:nvPr/>
          </p:nvPicPr>
          <p:blipFill>
            <a:blip r:embed="rId2" cstate="print"/>
            <a:stretch>
              <a:fillRect/>
            </a:stretch>
          </p:blipFill>
          <p:spPr>
            <a:xfrm>
              <a:off x="3796283" y="2043683"/>
              <a:ext cx="181355" cy="181355"/>
            </a:xfrm>
            <a:prstGeom prst="rect">
              <a:avLst/>
            </a:prstGeom>
          </p:spPr>
        </p:pic>
        <p:pic>
          <p:nvPicPr>
            <p:cNvPr id="11" name="object 11"/>
            <p:cNvPicPr/>
            <p:nvPr/>
          </p:nvPicPr>
          <p:blipFill>
            <a:blip r:embed="rId2" cstate="print"/>
            <a:stretch>
              <a:fillRect/>
            </a:stretch>
          </p:blipFill>
          <p:spPr>
            <a:xfrm>
              <a:off x="3567683" y="1510284"/>
              <a:ext cx="181355" cy="181355"/>
            </a:xfrm>
            <a:prstGeom prst="rect">
              <a:avLst/>
            </a:prstGeom>
          </p:spPr>
        </p:pic>
        <p:pic>
          <p:nvPicPr>
            <p:cNvPr id="12" name="object 12"/>
            <p:cNvPicPr/>
            <p:nvPr/>
          </p:nvPicPr>
          <p:blipFill>
            <a:blip r:embed="rId3" cstate="print"/>
            <a:stretch>
              <a:fillRect/>
            </a:stretch>
          </p:blipFill>
          <p:spPr>
            <a:xfrm>
              <a:off x="5177027" y="2586227"/>
              <a:ext cx="85344" cy="85344"/>
            </a:xfrm>
            <a:prstGeom prst="rect">
              <a:avLst/>
            </a:prstGeom>
          </p:spPr>
        </p:pic>
        <p:pic>
          <p:nvPicPr>
            <p:cNvPr id="13" name="object 13"/>
            <p:cNvPicPr/>
            <p:nvPr/>
          </p:nvPicPr>
          <p:blipFill>
            <a:blip r:embed="rId3" cstate="print"/>
            <a:stretch>
              <a:fillRect/>
            </a:stretch>
          </p:blipFill>
          <p:spPr>
            <a:xfrm>
              <a:off x="5253227" y="2052827"/>
              <a:ext cx="85344" cy="85344"/>
            </a:xfrm>
            <a:prstGeom prst="rect">
              <a:avLst/>
            </a:prstGeom>
          </p:spPr>
        </p:pic>
        <p:pic>
          <p:nvPicPr>
            <p:cNvPr id="14" name="object 14"/>
            <p:cNvPicPr/>
            <p:nvPr/>
          </p:nvPicPr>
          <p:blipFill>
            <a:blip r:embed="rId3" cstate="print"/>
            <a:stretch>
              <a:fillRect/>
            </a:stretch>
          </p:blipFill>
          <p:spPr>
            <a:xfrm>
              <a:off x="5558027" y="1443227"/>
              <a:ext cx="85344" cy="85344"/>
            </a:xfrm>
            <a:prstGeom prst="rect">
              <a:avLst/>
            </a:prstGeom>
          </p:spPr>
        </p:pic>
        <p:pic>
          <p:nvPicPr>
            <p:cNvPr id="15" name="object 15"/>
            <p:cNvPicPr/>
            <p:nvPr/>
          </p:nvPicPr>
          <p:blipFill>
            <a:blip r:embed="rId3" cstate="print"/>
            <a:stretch>
              <a:fillRect/>
            </a:stretch>
          </p:blipFill>
          <p:spPr>
            <a:xfrm>
              <a:off x="5177027" y="1443227"/>
              <a:ext cx="85344" cy="85344"/>
            </a:xfrm>
            <a:prstGeom prst="rect">
              <a:avLst/>
            </a:prstGeom>
          </p:spPr>
        </p:pic>
        <p:pic>
          <p:nvPicPr>
            <p:cNvPr id="16" name="object 16"/>
            <p:cNvPicPr/>
            <p:nvPr/>
          </p:nvPicPr>
          <p:blipFill>
            <a:blip r:embed="rId3" cstate="print"/>
            <a:stretch>
              <a:fillRect/>
            </a:stretch>
          </p:blipFill>
          <p:spPr>
            <a:xfrm>
              <a:off x="3043427" y="1976627"/>
              <a:ext cx="85344" cy="85344"/>
            </a:xfrm>
            <a:prstGeom prst="rect">
              <a:avLst/>
            </a:prstGeom>
          </p:spPr>
        </p:pic>
        <p:pic>
          <p:nvPicPr>
            <p:cNvPr id="17" name="object 17"/>
            <p:cNvPicPr/>
            <p:nvPr/>
          </p:nvPicPr>
          <p:blipFill>
            <a:blip r:embed="rId3" cstate="print"/>
            <a:stretch>
              <a:fillRect/>
            </a:stretch>
          </p:blipFill>
          <p:spPr>
            <a:xfrm>
              <a:off x="2281427" y="1976627"/>
              <a:ext cx="85344" cy="85344"/>
            </a:xfrm>
            <a:prstGeom prst="rect">
              <a:avLst/>
            </a:prstGeom>
          </p:spPr>
        </p:pic>
        <p:pic>
          <p:nvPicPr>
            <p:cNvPr id="18" name="object 18"/>
            <p:cNvPicPr/>
            <p:nvPr/>
          </p:nvPicPr>
          <p:blipFill>
            <a:blip r:embed="rId3" cstate="print"/>
            <a:stretch>
              <a:fillRect/>
            </a:stretch>
          </p:blipFill>
          <p:spPr>
            <a:xfrm>
              <a:off x="1443227" y="1976627"/>
              <a:ext cx="85343" cy="85344"/>
            </a:xfrm>
            <a:prstGeom prst="rect">
              <a:avLst/>
            </a:prstGeom>
          </p:spPr>
        </p:pic>
        <p:pic>
          <p:nvPicPr>
            <p:cNvPr id="19" name="object 19"/>
            <p:cNvPicPr/>
            <p:nvPr/>
          </p:nvPicPr>
          <p:blipFill>
            <a:blip r:embed="rId3" cstate="print"/>
            <a:stretch>
              <a:fillRect/>
            </a:stretch>
          </p:blipFill>
          <p:spPr>
            <a:xfrm>
              <a:off x="1443227" y="2433827"/>
              <a:ext cx="85343" cy="85344"/>
            </a:xfrm>
            <a:prstGeom prst="rect">
              <a:avLst/>
            </a:prstGeom>
          </p:spPr>
        </p:pic>
        <p:pic>
          <p:nvPicPr>
            <p:cNvPr id="20" name="object 20"/>
            <p:cNvPicPr/>
            <p:nvPr/>
          </p:nvPicPr>
          <p:blipFill>
            <a:blip r:embed="rId3" cstate="print"/>
            <a:stretch>
              <a:fillRect/>
            </a:stretch>
          </p:blipFill>
          <p:spPr>
            <a:xfrm>
              <a:off x="1443227" y="3043427"/>
              <a:ext cx="85343" cy="85344"/>
            </a:xfrm>
            <a:prstGeom prst="rect">
              <a:avLst/>
            </a:prstGeom>
          </p:spPr>
        </p:pic>
        <p:pic>
          <p:nvPicPr>
            <p:cNvPr id="21" name="object 21"/>
            <p:cNvPicPr/>
            <p:nvPr/>
          </p:nvPicPr>
          <p:blipFill>
            <a:blip r:embed="rId3" cstate="print"/>
            <a:stretch>
              <a:fillRect/>
            </a:stretch>
          </p:blipFill>
          <p:spPr>
            <a:xfrm>
              <a:off x="3957827" y="3805427"/>
              <a:ext cx="85344" cy="85344"/>
            </a:xfrm>
            <a:prstGeom prst="rect">
              <a:avLst/>
            </a:prstGeom>
          </p:spPr>
        </p:pic>
        <p:pic>
          <p:nvPicPr>
            <p:cNvPr id="22" name="object 22"/>
            <p:cNvPicPr/>
            <p:nvPr/>
          </p:nvPicPr>
          <p:blipFill>
            <a:blip r:embed="rId3" cstate="print"/>
            <a:stretch>
              <a:fillRect/>
            </a:stretch>
          </p:blipFill>
          <p:spPr>
            <a:xfrm>
              <a:off x="3195827" y="3805427"/>
              <a:ext cx="85344" cy="85344"/>
            </a:xfrm>
            <a:prstGeom prst="rect">
              <a:avLst/>
            </a:prstGeom>
          </p:spPr>
        </p:pic>
        <p:pic>
          <p:nvPicPr>
            <p:cNvPr id="23" name="object 23"/>
            <p:cNvPicPr/>
            <p:nvPr/>
          </p:nvPicPr>
          <p:blipFill>
            <a:blip r:embed="rId3" cstate="print"/>
            <a:stretch>
              <a:fillRect/>
            </a:stretch>
          </p:blipFill>
          <p:spPr>
            <a:xfrm>
              <a:off x="2433827" y="3805427"/>
              <a:ext cx="85344" cy="85344"/>
            </a:xfrm>
            <a:prstGeom prst="rect">
              <a:avLst/>
            </a:prstGeom>
          </p:spPr>
        </p:pic>
        <p:pic>
          <p:nvPicPr>
            <p:cNvPr id="24" name="object 24"/>
            <p:cNvPicPr/>
            <p:nvPr/>
          </p:nvPicPr>
          <p:blipFill>
            <a:blip r:embed="rId3" cstate="print"/>
            <a:stretch>
              <a:fillRect/>
            </a:stretch>
          </p:blipFill>
          <p:spPr>
            <a:xfrm>
              <a:off x="1443227" y="3805427"/>
              <a:ext cx="85343" cy="85344"/>
            </a:xfrm>
            <a:prstGeom prst="rect">
              <a:avLst/>
            </a:prstGeom>
          </p:spPr>
        </p:pic>
        <p:pic>
          <p:nvPicPr>
            <p:cNvPr id="25" name="object 25"/>
            <p:cNvPicPr/>
            <p:nvPr/>
          </p:nvPicPr>
          <p:blipFill>
            <a:blip r:embed="rId3" cstate="print"/>
            <a:stretch>
              <a:fillRect/>
            </a:stretch>
          </p:blipFill>
          <p:spPr>
            <a:xfrm>
              <a:off x="6472427" y="1900427"/>
              <a:ext cx="85344" cy="85344"/>
            </a:xfrm>
            <a:prstGeom prst="rect">
              <a:avLst/>
            </a:prstGeom>
          </p:spPr>
        </p:pic>
        <p:pic>
          <p:nvPicPr>
            <p:cNvPr id="26" name="object 26"/>
            <p:cNvPicPr/>
            <p:nvPr/>
          </p:nvPicPr>
          <p:blipFill>
            <a:blip r:embed="rId3" cstate="print"/>
            <a:stretch>
              <a:fillRect/>
            </a:stretch>
          </p:blipFill>
          <p:spPr>
            <a:xfrm>
              <a:off x="7005827" y="1900427"/>
              <a:ext cx="85344" cy="85344"/>
            </a:xfrm>
            <a:prstGeom prst="rect">
              <a:avLst/>
            </a:prstGeom>
          </p:spPr>
        </p:pic>
        <p:pic>
          <p:nvPicPr>
            <p:cNvPr id="27" name="object 27"/>
            <p:cNvPicPr/>
            <p:nvPr/>
          </p:nvPicPr>
          <p:blipFill>
            <a:blip r:embed="rId3" cstate="print"/>
            <a:stretch>
              <a:fillRect/>
            </a:stretch>
          </p:blipFill>
          <p:spPr>
            <a:xfrm>
              <a:off x="7844027" y="1900427"/>
              <a:ext cx="85344" cy="85344"/>
            </a:xfrm>
            <a:prstGeom prst="rect">
              <a:avLst/>
            </a:prstGeom>
          </p:spPr>
        </p:pic>
        <p:pic>
          <p:nvPicPr>
            <p:cNvPr id="28" name="object 28"/>
            <p:cNvPicPr/>
            <p:nvPr/>
          </p:nvPicPr>
          <p:blipFill>
            <a:blip r:embed="rId3" cstate="print"/>
            <a:stretch>
              <a:fillRect/>
            </a:stretch>
          </p:blipFill>
          <p:spPr>
            <a:xfrm>
              <a:off x="4643627" y="3805427"/>
              <a:ext cx="85344" cy="85344"/>
            </a:xfrm>
            <a:prstGeom prst="rect">
              <a:avLst/>
            </a:prstGeom>
          </p:spPr>
        </p:pic>
        <p:pic>
          <p:nvPicPr>
            <p:cNvPr id="29" name="object 29"/>
            <p:cNvPicPr/>
            <p:nvPr/>
          </p:nvPicPr>
          <p:blipFill>
            <a:blip r:embed="rId3" cstate="print"/>
            <a:stretch>
              <a:fillRect/>
            </a:stretch>
          </p:blipFill>
          <p:spPr>
            <a:xfrm>
              <a:off x="5329427" y="3805427"/>
              <a:ext cx="85344" cy="85344"/>
            </a:xfrm>
            <a:prstGeom prst="rect">
              <a:avLst/>
            </a:prstGeom>
          </p:spPr>
        </p:pic>
        <p:pic>
          <p:nvPicPr>
            <p:cNvPr id="30" name="object 30"/>
            <p:cNvPicPr/>
            <p:nvPr/>
          </p:nvPicPr>
          <p:blipFill>
            <a:blip r:embed="rId3" cstate="print"/>
            <a:stretch>
              <a:fillRect/>
            </a:stretch>
          </p:blipFill>
          <p:spPr>
            <a:xfrm>
              <a:off x="6015227" y="3805427"/>
              <a:ext cx="85344" cy="85344"/>
            </a:xfrm>
            <a:prstGeom prst="rect">
              <a:avLst/>
            </a:prstGeom>
          </p:spPr>
        </p:pic>
        <p:pic>
          <p:nvPicPr>
            <p:cNvPr id="31" name="object 31"/>
            <p:cNvPicPr/>
            <p:nvPr/>
          </p:nvPicPr>
          <p:blipFill>
            <a:blip r:embed="rId3" cstate="print"/>
            <a:stretch>
              <a:fillRect/>
            </a:stretch>
          </p:blipFill>
          <p:spPr>
            <a:xfrm>
              <a:off x="7005827" y="3805427"/>
              <a:ext cx="85344" cy="85344"/>
            </a:xfrm>
            <a:prstGeom prst="rect">
              <a:avLst/>
            </a:prstGeom>
          </p:spPr>
        </p:pic>
        <p:pic>
          <p:nvPicPr>
            <p:cNvPr id="32" name="object 32"/>
            <p:cNvPicPr/>
            <p:nvPr/>
          </p:nvPicPr>
          <p:blipFill>
            <a:blip r:embed="rId3" cstate="print"/>
            <a:stretch>
              <a:fillRect/>
            </a:stretch>
          </p:blipFill>
          <p:spPr>
            <a:xfrm>
              <a:off x="7844027" y="3805427"/>
              <a:ext cx="85344" cy="85344"/>
            </a:xfrm>
            <a:prstGeom prst="rect">
              <a:avLst/>
            </a:prstGeom>
          </p:spPr>
        </p:pic>
        <p:pic>
          <p:nvPicPr>
            <p:cNvPr id="33" name="object 33"/>
            <p:cNvPicPr/>
            <p:nvPr/>
          </p:nvPicPr>
          <p:blipFill>
            <a:blip r:embed="rId3" cstate="print"/>
            <a:stretch>
              <a:fillRect/>
            </a:stretch>
          </p:blipFill>
          <p:spPr>
            <a:xfrm>
              <a:off x="7844027" y="2433827"/>
              <a:ext cx="85344" cy="85344"/>
            </a:xfrm>
            <a:prstGeom prst="rect">
              <a:avLst/>
            </a:prstGeom>
          </p:spPr>
        </p:pic>
        <p:pic>
          <p:nvPicPr>
            <p:cNvPr id="34" name="object 34"/>
            <p:cNvPicPr/>
            <p:nvPr/>
          </p:nvPicPr>
          <p:blipFill>
            <a:blip r:embed="rId3" cstate="print"/>
            <a:stretch>
              <a:fillRect/>
            </a:stretch>
          </p:blipFill>
          <p:spPr>
            <a:xfrm>
              <a:off x="7844027" y="3119627"/>
              <a:ext cx="85344" cy="85344"/>
            </a:xfrm>
            <a:prstGeom prst="rect">
              <a:avLst/>
            </a:prstGeom>
          </p:spPr>
        </p:pic>
        <p:pic>
          <p:nvPicPr>
            <p:cNvPr id="35" name="object 35"/>
            <p:cNvPicPr/>
            <p:nvPr/>
          </p:nvPicPr>
          <p:blipFill>
            <a:blip r:embed="rId3" cstate="print"/>
            <a:stretch>
              <a:fillRect/>
            </a:stretch>
          </p:blipFill>
          <p:spPr>
            <a:xfrm>
              <a:off x="5558027" y="2281427"/>
              <a:ext cx="85344" cy="85344"/>
            </a:xfrm>
            <a:prstGeom prst="rect">
              <a:avLst/>
            </a:prstGeom>
          </p:spPr>
        </p:pic>
        <p:pic>
          <p:nvPicPr>
            <p:cNvPr id="36" name="object 36"/>
            <p:cNvPicPr/>
            <p:nvPr/>
          </p:nvPicPr>
          <p:blipFill>
            <a:blip r:embed="rId3" cstate="print"/>
            <a:stretch>
              <a:fillRect/>
            </a:stretch>
          </p:blipFill>
          <p:spPr>
            <a:xfrm>
              <a:off x="3348227" y="1976627"/>
              <a:ext cx="85344" cy="85344"/>
            </a:xfrm>
            <a:prstGeom prst="rect">
              <a:avLst/>
            </a:prstGeom>
          </p:spPr>
        </p:pic>
      </p:grpSp>
      <p:sp>
        <p:nvSpPr>
          <p:cNvPr id="37" name="object 37"/>
          <p:cNvSpPr txBox="1"/>
          <p:nvPr/>
        </p:nvSpPr>
        <p:spPr>
          <a:xfrm>
            <a:off x="3163061" y="1563370"/>
            <a:ext cx="1517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P</a:t>
            </a:r>
            <a:endParaRPr sz="1800">
              <a:latin typeface="Tahoma"/>
              <a:cs typeface="Tahoma"/>
            </a:endParaRPr>
          </a:p>
        </p:txBody>
      </p:sp>
      <p:sp>
        <p:nvSpPr>
          <p:cNvPr id="38" name="object 38"/>
          <p:cNvSpPr txBox="1"/>
          <p:nvPr/>
        </p:nvSpPr>
        <p:spPr>
          <a:xfrm>
            <a:off x="6159500" y="1639570"/>
            <a:ext cx="1784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N</a:t>
            </a:r>
            <a:endParaRPr sz="1800">
              <a:latin typeface="Tahoma"/>
              <a:cs typeface="Tahoma"/>
            </a:endParaRPr>
          </a:p>
        </p:txBody>
      </p:sp>
      <p:grpSp>
        <p:nvGrpSpPr>
          <p:cNvPr id="39" name="object 39"/>
          <p:cNvGrpSpPr/>
          <p:nvPr/>
        </p:nvGrpSpPr>
        <p:grpSpPr>
          <a:xfrm>
            <a:off x="3872484" y="1219200"/>
            <a:ext cx="1243965" cy="1753870"/>
            <a:chOff x="3872484" y="1219200"/>
            <a:chExt cx="1243965" cy="1753870"/>
          </a:xfrm>
        </p:grpSpPr>
        <p:pic>
          <p:nvPicPr>
            <p:cNvPr id="40" name="object 40"/>
            <p:cNvPicPr/>
            <p:nvPr/>
          </p:nvPicPr>
          <p:blipFill>
            <a:blip r:embed="rId2" cstate="print"/>
            <a:stretch>
              <a:fillRect/>
            </a:stretch>
          </p:blipFill>
          <p:spPr>
            <a:xfrm>
              <a:off x="3872484" y="1662683"/>
              <a:ext cx="181355" cy="181355"/>
            </a:xfrm>
            <a:prstGeom prst="rect">
              <a:avLst/>
            </a:prstGeom>
          </p:spPr>
        </p:pic>
        <p:sp>
          <p:nvSpPr>
            <p:cNvPr id="41" name="object 41"/>
            <p:cNvSpPr/>
            <p:nvPr/>
          </p:nvSpPr>
          <p:spPr>
            <a:xfrm>
              <a:off x="4343400" y="1219200"/>
              <a:ext cx="609600" cy="1752600"/>
            </a:xfrm>
            <a:custGeom>
              <a:avLst/>
              <a:gdLst/>
              <a:ahLst/>
              <a:cxnLst/>
              <a:rect l="l" t="t" r="r" b="b"/>
              <a:pathLst>
                <a:path w="609600" h="1752600">
                  <a:moveTo>
                    <a:pt x="609600" y="1752600"/>
                  </a:moveTo>
                  <a:lnTo>
                    <a:pt x="609600" y="0"/>
                  </a:lnTo>
                </a:path>
                <a:path w="609600" h="1752600">
                  <a:moveTo>
                    <a:pt x="0" y="1752600"/>
                  </a:moveTo>
                  <a:lnTo>
                    <a:pt x="0" y="0"/>
                  </a:lnTo>
                </a:path>
              </a:pathLst>
            </a:custGeom>
            <a:ln w="9144">
              <a:solidFill>
                <a:srgbClr val="000000"/>
              </a:solidFill>
            </a:ln>
          </p:spPr>
          <p:txBody>
            <a:bodyPr wrap="square" lIns="0" tIns="0" rIns="0" bIns="0" rtlCol="0"/>
            <a:lstStyle/>
            <a:p>
              <a:endParaRPr/>
            </a:p>
          </p:txBody>
        </p:sp>
        <p:sp>
          <p:nvSpPr>
            <p:cNvPr id="42" name="object 42"/>
            <p:cNvSpPr/>
            <p:nvPr/>
          </p:nvSpPr>
          <p:spPr>
            <a:xfrm>
              <a:off x="4191762" y="1219961"/>
              <a:ext cx="914400" cy="1752600"/>
            </a:xfrm>
            <a:custGeom>
              <a:avLst/>
              <a:gdLst/>
              <a:ahLst/>
              <a:cxnLst/>
              <a:rect l="l" t="t" r="r" b="b"/>
              <a:pathLst>
                <a:path w="914400" h="1752600">
                  <a:moveTo>
                    <a:pt x="0" y="0"/>
                  </a:moveTo>
                  <a:lnTo>
                    <a:pt x="0" y="1752600"/>
                  </a:lnTo>
                </a:path>
                <a:path w="914400" h="1752600">
                  <a:moveTo>
                    <a:pt x="914400" y="0"/>
                  </a:moveTo>
                  <a:lnTo>
                    <a:pt x="914400" y="1752600"/>
                  </a:lnTo>
                </a:path>
              </a:pathLst>
            </a:custGeom>
            <a:ln w="19812">
              <a:solidFill>
                <a:srgbClr val="009900"/>
              </a:solidFill>
            </a:ln>
          </p:spPr>
          <p:txBody>
            <a:bodyPr wrap="square" lIns="0" tIns="0" rIns="0" bIns="0" rtlCol="0"/>
            <a:lstStyle/>
            <a:p>
              <a:endParaRPr/>
            </a:p>
          </p:txBody>
        </p:sp>
      </p:grpSp>
      <p:grpSp>
        <p:nvGrpSpPr>
          <p:cNvPr id="43" name="object 43"/>
          <p:cNvGrpSpPr/>
          <p:nvPr/>
        </p:nvGrpSpPr>
        <p:grpSpPr>
          <a:xfrm>
            <a:off x="2820161" y="4867655"/>
            <a:ext cx="3429000" cy="1533525"/>
            <a:chOff x="2820161" y="4867655"/>
            <a:chExt cx="3429000" cy="1533525"/>
          </a:xfrm>
        </p:grpSpPr>
        <p:sp>
          <p:nvSpPr>
            <p:cNvPr id="44" name="object 44"/>
            <p:cNvSpPr/>
            <p:nvPr/>
          </p:nvSpPr>
          <p:spPr>
            <a:xfrm>
              <a:off x="4038600" y="5029199"/>
              <a:ext cx="1905000" cy="1371600"/>
            </a:xfrm>
            <a:custGeom>
              <a:avLst/>
              <a:gdLst/>
              <a:ahLst/>
              <a:cxnLst/>
              <a:rect l="l" t="t" r="r" b="b"/>
              <a:pathLst>
                <a:path w="1905000" h="1371600">
                  <a:moveTo>
                    <a:pt x="533400" y="0"/>
                  </a:moveTo>
                  <a:lnTo>
                    <a:pt x="533400" y="1371600"/>
                  </a:lnTo>
                </a:path>
                <a:path w="1905000" h="1371600">
                  <a:moveTo>
                    <a:pt x="0" y="1066800"/>
                  </a:moveTo>
                  <a:lnTo>
                    <a:pt x="1066800" y="76200"/>
                  </a:lnTo>
                </a:path>
                <a:path w="1905000" h="1371600">
                  <a:moveTo>
                    <a:pt x="1066800" y="76200"/>
                  </a:moveTo>
                  <a:lnTo>
                    <a:pt x="1905000" y="76200"/>
                  </a:lnTo>
                </a:path>
              </a:pathLst>
            </a:custGeom>
            <a:ln w="9144">
              <a:solidFill>
                <a:srgbClr val="1F487C"/>
              </a:solidFill>
            </a:ln>
          </p:spPr>
          <p:txBody>
            <a:bodyPr wrap="square" lIns="0" tIns="0" rIns="0" bIns="0" rtlCol="0"/>
            <a:lstStyle/>
            <a:p>
              <a:endParaRPr/>
            </a:p>
          </p:txBody>
        </p:sp>
        <p:sp>
          <p:nvSpPr>
            <p:cNvPr id="45" name="object 45"/>
            <p:cNvSpPr/>
            <p:nvPr/>
          </p:nvSpPr>
          <p:spPr>
            <a:xfrm>
              <a:off x="3200399" y="6096000"/>
              <a:ext cx="838200" cy="0"/>
            </a:xfrm>
            <a:custGeom>
              <a:avLst/>
              <a:gdLst/>
              <a:ahLst/>
              <a:cxnLst/>
              <a:rect l="l" t="t" r="r" b="b"/>
              <a:pathLst>
                <a:path w="838200">
                  <a:moveTo>
                    <a:pt x="0" y="0"/>
                  </a:moveTo>
                  <a:lnTo>
                    <a:pt x="838200" y="0"/>
                  </a:lnTo>
                </a:path>
              </a:pathLst>
            </a:custGeom>
            <a:ln w="9144">
              <a:solidFill>
                <a:srgbClr val="000000"/>
              </a:solidFill>
            </a:ln>
          </p:spPr>
          <p:txBody>
            <a:bodyPr wrap="square" lIns="0" tIns="0" rIns="0" bIns="0" rtlCol="0"/>
            <a:lstStyle/>
            <a:p>
              <a:endParaRPr/>
            </a:p>
          </p:txBody>
        </p:sp>
        <p:sp>
          <p:nvSpPr>
            <p:cNvPr id="46" name="object 46"/>
            <p:cNvSpPr/>
            <p:nvPr/>
          </p:nvSpPr>
          <p:spPr>
            <a:xfrm>
              <a:off x="4572000" y="4876799"/>
              <a:ext cx="0" cy="1524000"/>
            </a:xfrm>
            <a:custGeom>
              <a:avLst/>
              <a:gdLst/>
              <a:ahLst/>
              <a:cxnLst/>
              <a:rect l="l" t="t" r="r" b="b"/>
              <a:pathLst>
                <a:path h="1524000">
                  <a:moveTo>
                    <a:pt x="0" y="0"/>
                  </a:moveTo>
                  <a:lnTo>
                    <a:pt x="0" y="1524000"/>
                  </a:lnTo>
                </a:path>
              </a:pathLst>
            </a:custGeom>
            <a:ln w="9144">
              <a:solidFill>
                <a:srgbClr val="1F487C"/>
              </a:solidFill>
            </a:ln>
          </p:spPr>
          <p:txBody>
            <a:bodyPr wrap="square" lIns="0" tIns="0" rIns="0" bIns="0" rtlCol="0"/>
            <a:lstStyle/>
            <a:p>
              <a:endParaRPr/>
            </a:p>
          </p:txBody>
        </p:sp>
        <p:sp>
          <p:nvSpPr>
            <p:cNvPr id="47" name="object 47"/>
            <p:cNvSpPr/>
            <p:nvPr/>
          </p:nvSpPr>
          <p:spPr>
            <a:xfrm>
              <a:off x="2820161" y="4877561"/>
              <a:ext cx="3429000" cy="1447800"/>
            </a:xfrm>
            <a:custGeom>
              <a:avLst/>
              <a:gdLst/>
              <a:ahLst/>
              <a:cxnLst/>
              <a:rect l="l" t="t" r="r" b="b"/>
              <a:pathLst>
                <a:path w="3429000" h="1447800">
                  <a:moveTo>
                    <a:pt x="838200" y="1447800"/>
                  </a:moveTo>
                  <a:lnTo>
                    <a:pt x="2362200" y="0"/>
                  </a:lnTo>
                </a:path>
                <a:path w="3429000" h="1447800">
                  <a:moveTo>
                    <a:pt x="2362200" y="0"/>
                  </a:moveTo>
                  <a:lnTo>
                    <a:pt x="3429000" y="0"/>
                  </a:lnTo>
                </a:path>
                <a:path w="3429000" h="1447800">
                  <a:moveTo>
                    <a:pt x="0" y="1447800"/>
                  </a:moveTo>
                  <a:lnTo>
                    <a:pt x="838200" y="1447800"/>
                  </a:lnTo>
                </a:path>
              </a:pathLst>
            </a:custGeom>
            <a:ln w="19812">
              <a:solidFill>
                <a:srgbClr val="009900"/>
              </a:solidFill>
            </a:ln>
          </p:spPr>
          <p:txBody>
            <a:bodyPr wrap="square" lIns="0" tIns="0" rIns="0" bIns="0" rtlCol="0"/>
            <a:lstStyle/>
            <a:p>
              <a:endParaRPr/>
            </a:p>
          </p:txBody>
        </p:sp>
      </p:grpSp>
      <p:sp>
        <p:nvSpPr>
          <p:cNvPr id="48" name="object 48"/>
          <p:cNvSpPr txBox="1"/>
          <p:nvPr/>
        </p:nvSpPr>
        <p:spPr>
          <a:xfrm>
            <a:off x="990600" y="5334000"/>
            <a:ext cx="2057400" cy="533400"/>
          </a:xfrm>
          <a:prstGeom prst="rect">
            <a:avLst/>
          </a:prstGeom>
          <a:solidFill>
            <a:srgbClr val="C5D9F0"/>
          </a:solidFill>
          <a:ln w="9144">
            <a:solidFill>
              <a:srgbClr val="000000"/>
            </a:solidFill>
          </a:ln>
        </p:spPr>
        <p:txBody>
          <a:bodyPr vert="horz" wrap="square" lIns="0" tIns="128905" rIns="0" bIns="0" rtlCol="0">
            <a:spAutoFit/>
          </a:bodyPr>
          <a:lstStyle/>
          <a:p>
            <a:pPr marL="224790">
              <a:lnSpc>
                <a:spcPct val="100000"/>
              </a:lnSpc>
              <a:spcBef>
                <a:spcPts val="1015"/>
              </a:spcBef>
            </a:pPr>
            <a:r>
              <a:rPr sz="1800" spc="-10" dirty="0">
                <a:latin typeface="Tahoma"/>
                <a:cs typeface="Tahoma"/>
              </a:rPr>
              <a:t>Potential</a:t>
            </a:r>
            <a:r>
              <a:rPr sz="1800" spc="-55" dirty="0">
                <a:latin typeface="Tahoma"/>
                <a:cs typeface="Tahoma"/>
              </a:rPr>
              <a:t> </a:t>
            </a:r>
            <a:r>
              <a:rPr sz="1800" dirty="0">
                <a:latin typeface="Tahoma"/>
                <a:cs typeface="Tahoma"/>
              </a:rPr>
              <a:t>barrier</a:t>
            </a:r>
            <a:endParaRPr sz="1800">
              <a:latin typeface="Tahoma"/>
              <a:cs typeface="Tahoma"/>
            </a:endParaRPr>
          </a:p>
        </p:txBody>
      </p:sp>
      <p:sp>
        <p:nvSpPr>
          <p:cNvPr id="49" name="object 49"/>
          <p:cNvSpPr txBox="1"/>
          <p:nvPr/>
        </p:nvSpPr>
        <p:spPr>
          <a:xfrm>
            <a:off x="4223765" y="4231004"/>
            <a:ext cx="1619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V</a:t>
            </a:r>
            <a:endParaRPr sz="1800">
              <a:latin typeface="Tahoma"/>
              <a:cs typeface="Tahoma"/>
            </a:endParaRPr>
          </a:p>
        </p:txBody>
      </p:sp>
      <p:sp>
        <p:nvSpPr>
          <p:cNvPr id="50" name="object 50"/>
          <p:cNvSpPr txBox="1"/>
          <p:nvPr/>
        </p:nvSpPr>
        <p:spPr>
          <a:xfrm>
            <a:off x="4803775" y="5805627"/>
            <a:ext cx="3703954"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Fig.</a:t>
            </a:r>
            <a:r>
              <a:rPr sz="2400" spc="-35" dirty="0">
                <a:latin typeface="Calibri"/>
                <a:cs typeface="Calibri"/>
              </a:rPr>
              <a:t> </a:t>
            </a:r>
            <a:r>
              <a:rPr sz="2400" dirty="0">
                <a:latin typeface="Calibri"/>
                <a:cs typeface="Calibri"/>
              </a:rPr>
              <a:t>2</a:t>
            </a:r>
            <a:r>
              <a:rPr sz="2400" spc="-20" dirty="0">
                <a:latin typeface="Calibri"/>
                <a:cs typeface="Calibri"/>
              </a:rPr>
              <a:t> Working</a:t>
            </a:r>
            <a:r>
              <a:rPr sz="2400" spc="-35"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P-N</a:t>
            </a:r>
            <a:r>
              <a:rPr sz="2400" spc="-5" dirty="0">
                <a:latin typeface="Calibri"/>
                <a:cs typeface="Calibri"/>
              </a:rPr>
              <a:t> junction</a:t>
            </a:r>
            <a:endParaRPr sz="24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45110"/>
            <a:ext cx="4984750" cy="635000"/>
          </a:xfrm>
          <a:prstGeom prst="rect">
            <a:avLst/>
          </a:prstGeom>
        </p:spPr>
        <p:txBody>
          <a:bodyPr vert="horz" wrap="square" lIns="0" tIns="12065" rIns="0" bIns="0" rtlCol="0">
            <a:spAutoFit/>
          </a:bodyPr>
          <a:lstStyle/>
          <a:p>
            <a:pPr marL="12700">
              <a:lnSpc>
                <a:spcPct val="100000"/>
              </a:lnSpc>
              <a:spcBef>
                <a:spcPts val="95"/>
              </a:spcBef>
            </a:pPr>
            <a:r>
              <a:rPr spc="-25" dirty="0"/>
              <a:t>Forward</a:t>
            </a:r>
            <a:r>
              <a:rPr spc="-5" dirty="0"/>
              <a:t> Bias</a:t>
            </a:r>
            <a:r>
              <a:rPr spc="-15" dirty="0"/>
              <a:t> </a:t>
            </a:r>
            <a:r>
              <a:rPr spc="-5" dirty="0"/>
              <a:t>-</a:t>
            </a:r>
            <a:r>
              <a:rPr spc="-20" dirty="0"/>
              <a:t> Features:</a:t>
            </a:r>
          </a:p>
        </p:txBody>
      </p:sp>
      <p:sp>
        <p:nvSpPr>
          <p:cNvPr id="3" name="object 3"/>
          <p:cNvSpPr txBox="1"/>
          <p:nvPr/>
        </p:nvSpPr>
        <p:spPr>
          <a:xfrm>
            <a:off x="383540" y="1078506"/>
            <a:ext cx="7701915" cy="1988820"/>
          </a:xfrm>
          <a:prstGeom prst="rect">
            <a:avLst/>
          </a:prstGeom>
        </p:spPr>
        <p:txBody>
          <a:bodyPr vert="horz" wrap="square" lIns="0" tIns="97790" rIns="0" bIns="0" rtlCol="0">
            <a:spAutoFit/>
          </a:bodyPr>
          <a:lstStyle/>
          <a:p>
            <a:pPr marL="355600" indent="-342900">
              <a:lnSpc>
                <a:spcPct val="100000"/>
              </a:lnSpc>
              <a:spcBef>
                <a:spcPts val="770"/>
              </a:spcBef>
              <a:buFont typeface="Arial MT"/>
              <a:buChar char="•"/>
              <a:tabLst>
                <a:tab pos="354965" algn="l"/>
                <a:tab pos="355600" algn="l"/>
              </a:tabLst>
            </a:pPr>
            <a:r>
              <a:rPr sz="2800" spc="-5" dirty="0">
                <a:latin typeface="Times New Roman"/>
                <a:cs typeface="Times New Roman"/>
              </a:rPr>
              <a:t>Behaves</a:t>
            </a:r>
            <a:r>
              <a:rPr sz="2800" spc="-15" dirty="0">
                <a:latin typeface="Times New Roman"/>
                <a:cs typeface="Times New Roman"/>
              </a:rPr>
              <a:t> </a:t>
            </a:r>
            <a:r>
              <a:rPr sz="2800" spc="-10" dirty="0">
                <a:latin typeface="Times New Roman"/>
                <a:cs typeface="Times New Roman"/>
              </a:rPr>
              <a:t>as</a:t>
            </a:r>
            <a:r>
              <a:rPr sz="2800" spc="-15" dirty="0">
                <a:latin typeface="Times New Roman"/>
                <a:cs typeface="Times New Roman"/>
              </a:rPr>
              <a:t> </a:t>
            </a:r>
            <a:r>
              <a:rPr sz="2800" spc="-5" dirty="0">
                <a:latin typeface="Times New Roman"/>
                <a:cs typeface="Times New Roman"/>
              </a:rPr>
              <a:t>a</a:t>
            </a:r>
            <a:r>
              <a:rPr sz="2800" spc="-15" dirty="0">
                <a:latin typeface="Times New Roman"/>
                <a:cs typeface="Times New Roman"/>
              </a:rPr>
              <a:t> </a:t>
            </a:r>
            <a:r>
              <a:rPr sz="2800" spc="-5" dirty="0">
                <a:latin typeface="Times New Roman"/>
                <a:cs typeface="Times New Roman"/>
              </a:rPr>
              <a:t>low</a:t>
            </a:r>
            <a:r>
              <a:rPr sz="2800" dirty="0">
                <a:latin typeface="Times New Roman"/>
                <a:cs typeface="Times New Roman"/>
              </a:rPr>
              <a:t> </a:t>
            </a:r>
            <a:r>
              <a:rPr sz="2800" spc="-20" dirty="0">
                <a:latin typeface="Times New Roman"/>
                <a:cs typeface="Times New Roman"/>
              </a:rPr>
              <a:t>resistor.</a:t>
            </a:r>
            <a:endParaRPr sz="2800">
              <a:latin typeface="Times New Roman"/>
              <a:cs typeface="Times New Roman"/>
            </a:endParaRPr>
          </a:p>
          <a:p>
            <a:pPr marL="355600" marR="381635" indent="-342900">
              <a:lnSpc>
                <a:spcPct val="100000"/>
              </a:lnSpc>
              <a:spcBef>
                <a:spcPts val="670"/>
              </a:spcBef>
              <a:buFont typeface="Arial MT"/>
              <a:buChar char="•"/>
              <a:tabLst>
                <a:tab pos="354965" algn="l"/>
                <a:tab pos="355600" algn="l"/>
              </a:tabLst>
            </a:pPr>
            <a:r>
              <a:rPr sz="2800" spc="-5" dirty="0">
                <a:latin typeface="Times New Roman"/>
                <a:cs typeface="Times New Roman"/>
              </a:rPr>
              <a:t>The </a:t>
            </a:r>
            <a:r>
              <a:rPr sz="2800" dirty="0">
                <a:latin typeface="Times New Roman"/>
                <a:cs typeface="Times New Roman"/>
              </a:rPr>
              <a:t>current </a:t>
            </a:r>
            <a:r>
              <a:rPr sz="2800" spc="-5" dirty="0">
                <a:latin typeface="Times New Roman"/>
                <a:cs typeface="Times New Roman"/>
              </a:rPr>
              <a:t>is mainly </a:t>
            </a:r>
            <a:r>
              <a:rPr sz="2800" dirty="0">
                <a:latin typeface="Times New Roman"/>
                <a:cs typeface="Times New Roman"/>
              </a:rPr>
              <a:t>due </a:t>
            </a:r>
            <a:r>
              <a:rPr sz="2800" spc="-5" dirty="0">
                <a:latin typeface="Times New Roman"/>
                <a:cs typeface="Times New Roman"/>
              </a:rPr>
              <a:t>to the </a:t>
            </a:r>
            <a:r>
              <a:rPr sz="2800" dirty="0">
                <a:latin typeface="Times New Roman"/>
                <a:cs typeface="Times New Roman"/>
              </a:rPr>
              <a:t>flow of </a:t>
            </a:r>
            <a:r>
              <a:rPr sz="2800" spc="-5" dirty="0">
                <a:latin typeface="Times New Roman"/>
                <a:cs typeface="Times New Roman"/>
              </a:rPr>
              <a:t>majority </a:t>
            </a:r>
            <a:r>
              <a:rPr sz="2800" spc="-685" dirty="0">
                <a:latin typeface="Times New Roman"/>
                <a:cs typeface="Times New Roman"/>
              </a:rPr>
              <a:t> </a:t>
            </a:r>
            <a:r>
              <a:rPr sz="2800" spc="-5" dirty="0">
                <a:latin typeface="Times New Roman"/>
                <a:cs typeface="Times New Roman"/>
              </a:rPr>
              <a:t>carriers</a:t>
            </a:r>
            <a:r>
              <a:rPr sz="2800" spc="-10" dirty="0">
                <a:latin typeface="Times New Roman"/>
                <a:cs typeface="Times New Roman"/>
              </a:rPr>
              <a:t> </a:t>
            </a:r>
            <a:r>
              <a:rPr sz="2800" spc="-5" dirty="0">
                <a:latin typeface="Times New Roman"/>
                <a:cs typeface="Times New Roman"/>
              </a:rPr>
              <a:t>across</a:t>
            </a:r>
            <a:r>
              <a:rPr sz="2800" spc="5" dirty="0">
                <a:latin typeface="Times New Roman"/>
                <a:cs typeface="Times New Roman"/>
              </a:rPr>
              <a:t> </a:t>
            </a:r>
            <a:r>
              <a:rPr sz="2800" spc="-5" dirty="0">
                <a:latin typeface="Times New Roman"/>
                <a:cs typeface="Times New Roman"/>
              </a:rPr>
              <a:t>the junction.</a:t>
            </a:r>
            <a:endParaRPr sz="2800">
              <a:latin typeface="Times New Roman"/>
              <a:cs typeface="Times New Roman"/>
            </a:endParaRPr>
          </a:p>
          <a:p>
            <a:pPr marL="355600" indent="-342900">
              <a:lnSpc>
                <a:spcPct val="100000"/>
              </a:lnSpc>
              <a:spcBef>
                <a:spcPts val="675"/>
              </a:spcBef>
              <a:buFont typeface="Arial MT"/>
              <a:buChar char="•"/>
              <a:tabLst>
                <a:tab pos="354965" algn="l"/>
                <a:tab pos="355600" algn="l"/>
              </a:tabLst>
            </a:pPr>
            <a:r>
              <a:rPr sz="2800" dirty="0">
                <a:latin typeface="Times New Roman"/>
                <a:cs typeface="Times New Roman"/>
              </a:rPr>
              <a:t>Potential</a:t>
            </a:r>
            <a:r>
              <a:rPr sz="2800" spc="-40" dirty="0">
                <a:latin typeface="Times New Roman"/>
                <a:cs typeface="Times New Roman"/>
              </a:rPr>
              <a:t> </a:t>
            </a:r>
            <a:r>
              <a:rPr sz="2800" spc="-15" dirty="0">
                <a:latin typeface="Times New Roman"/>
                <a:cs typeface="Times New Roman"/>
              </a:rPr>
              <a:t>barrier,</a:t>
            </a:r>
            <a:r>
              <a:rPr sz="2800" spc="-5" dirty="0">
                <a:latin typeface="Times New Roman"/>
                <a:cs typeface="Times New Roman"/>
              </a:rPr>
              <a:t> and</a:t>
            </a:r>
            <a:r>
              <a:rPr sz="2800" spc="-10" dirty="0">
                <a:latin typeface="Times New Roman"/>
                <a:cs typeface="Times New Roman"/>
              </a:rPr>
              <a:t> </a:t>
            </a:r>
            <a:r>
              <a:rPr sz="2800" dirty="0">
                <a:latin typeface="Times New Roman"/>
                <a:cs typeface="Times New Roman"/>
              </a:rPr>
              <a:t>the</a:t>
            </a:r>
            <a:r>
              <a:rPr sz="2800" spc="-15" dirty="0">
                <a:latin typeface="Times New Roman"/>
                <a:cs typeface="Times New Roman"/>
              </a:rPr>
              <a:t> </a:t>
            </a:r>
            <a:r>
              <a:rPr sz="2800" spc="-5" dirty="0">
                <a:latin typeface="Times New Roman"/>
                <a:cs typeface="Times New Roman"/>
              </a:rPr>
              <a:t>depletion</a:t>
            </a:r>
            <a:r>
              <a:rPr sz="2800" spc="-25" dirty="0">
                <a:latin typeface="Times New Roman"/>
                <a:cs typeface="Times New Roman"/>
              </a:rPr>
              <a:t> </a:t>
            </a:r>
            <a:r>
              <a:rPr sz="2800" spc="-5" dirty="0">
                <a:latin typeface="Times New Roman"/>
                <a:cs typeface="Times New Roman"/>
              </a:rPr>
              <a:t>layer is</a:t>
            </a:r>
            <a:r>
              <a:rPr sz="2800" spc="25" dirty="0">
                <a:latin typeface="Times New Roman"/>
                <a:cs typeface="Times New Roman"/>
              </a:rPr>
              <a:t> </a:t>
            </a:r>
            <a:r>
              <a:rPr sz="2800" spc="-5" dirty="0">
                <a:latin typeface="Times New Roman"/>
                <a:cs typeface="Times New Roman"/>
              </a:rPr>
              <a:t>reduced.</a:t>
            </a:r>
            <a:endParaRPr sz="28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4045" y="283210"/>
            <a:ext cx="3835400" cy="635000"/>
          </a:xfrm>
          <a:prstGeom prst="rect">
            <a:avLst/>
          </a:prstGeom>
        </p:spPr>
        <p:txBody>
          <a:bodyPr vert="horz" wrap="square" lIns="0" tIns="12065" rIns="0" bIns="0" rtlCol="0">
            <a:spAutoFit/>
          </a:bodyPr>
          <a:lstStyle/>
          <a:p>
            <a:pPr marL="12700">
              <a:lnSpc>
                <a:spcPct val="100000"/>
              </a:lnSpc>
              <a:spcBef>
                <a:spcPts val="95"/>
              </a:spcBef>
            </a:pPr>
            <a:r>
              <a:rPr spc="-5" dirty="0"/>
              <a:t>VI</a:t>
            </a:r>
            <a:r>
              <a:rPr spc="-30" dirty="0"/>
              <a:t> </a:t>
            </a:r>
            <a:r>
              <a:rPr spc="-5" dirty="0"/>
              <a:t>-</a:t>
            </a:r>
            <a:r>
              <a:rPr spc="-45" dirty="0"/>
              <a:t> </a:t>
            </a:r>
            <a:r>
              <a:rPr spc="-15" dirty="0"/>
              <a:t>Characteristics</a:t>
            </a:r>
          </a:p>
        </p:txBody>
      </p:sp>
      <p:grpSp>
        <p:nvGrpSpPr>
          <p:cNvPr id="3" name="object 3"/>
          <p:cNvGrpSpPr/>
          <p:nvPr/>
        </p:nvGrpSpPr>
        <p:grpSpPr>
          <a:xfrm>
            <a:off x="1286002" y="1824037"/>
            <a:ext cx="7177405" cy="4054475"/>
            <a:chOff x="1286002" y="1824037"/>
            <a:chExt cx="7177405" cy="4054475"/>
          </a:xfrm>
        </p:grpSpPr>
        <p:sp>
          <p:nvSpPr>
            <p:cNvPr id="4" name="object 4"/>
            <p:cNvSpPr/>
            <p:nvPr/>
          </p:nvSpPr>
          <p:spPr>
            <a:xfrm>
              <a:off x="1296162" y="1981962"/>
              <a:ext cx="5791200" cy="3886200"/>
            </a:xfrm>
            <a:custGeom>
              <a:avLst/>
              <a:gdLst/>
              <a:ahLst/>
              <a:cxnLst/>
              <a:rect l="l" t="t" r="r" b="b"/>
              <a:pathLst>
                <a:path w="5791200" h="3886200">
                  <a:moveTo>
                    <a:pt x="3048000" y="0"/>
                  </a:moveTo>
                  <a:lnTo>
                    <a:pt x="3048000" y="3886200"/>
                  </a:lnTo>
                </a:path>
                <a:path w="5791200" h="3886200">
                  <a:moveTo>
                    <a:pt x="5791199" y="1752600"/>
                  </a:moveTo>
                  <a:lnTo>
                    <a:pt x="0" y="1752600"/>
                  </a:lnTo>
                </a:path>
              </a:pathLst>
            </a:custGeom>
            <a:ln w="19812">
              <a:solidFill>
                <a:srgbClr val="000000"/>
              </a:solidFill>
            </a:ln>
          </p:spPr>
          <p:txBody>
            <a:bodyPr wrap="square" lIns="0" tIns="0" rIns="0" bIns="0" rtlCol="0"/>
            <a:lstStyle/>
            <a:p>
              <a:endParaRPr/>
            </a:p>
          </p:txBody>
        </p:sp>
        <p:sp>
          <p:nvSpPr>
            <p:cNvPr id="5" name="object 5"/>
            <p:cNvSpPr/>
            <p:nvPr/>
          </p:nvSpPr>
          <p:spPr>
            <a:xfrm>
              <a:off x="6248399" y="1828800"/>
              <a:ext cx="2209800" cy="304800"/>
            </a:xfrm>
            <a:custGeom>
              <a:avLst/>
              <a:gdLst/>
              <a:ahLst/>
              <a:cxnLst/>
              <a:rect l="l" t="t" r="r" b="b"/>
              <a:pathLst>
                <a:path w="2209800" h="304800">
                  <a:moveTo>
                    <a:pt x="0" y="304800"/>
                  </a:moveTo>
                  <a:lnTo>
                    <a:pt x="2209800" y="304800"/>
                  </a:lnTo>
                  <a:lnTo>
                    <a:pt x="2209800" y="0"/>
                  </a:lnTo>
                  <a:lnTo>
                    <a:pt x="0" y="0"/>
                  </a:lnTo>
                  <a:lnTo>
                    <a:pt x="0" y="304800"/>
                  </a:lnTo>
                  <a:close/>
                </a:path>
              </a:pathLst>
            </a:custGeom>
            <a:ln w="9144">
              <a:solidFill>
                <a:srgbClr val="000000"/>
              </a:solidFill>
            </a:ln>
          </p:spPr>
          <p:txBody>
            <a:bodyPr wrap="square" lIns="0" tIns="0" rIns="0" bIns="0" rtlCol="0"/>
            <a:lstStyle/>
            <a:p>
              <a:endParaRPr/>
            </a:p>
          </p:txBody>
        </p:sp>
      </p:grpSp>
      <p:sp>
        <p:nvSpPr>
          <p:cNvPr id="6" name="object 6"/>
          <p:cNvSpPr txBox="1"/>
          <p:nvPr/>
        </p:nvSpPr>
        <p:spPr>
          <a:xfrm>
            <a:off x="6743192" y="1816353"/>
            <a:ext cx="121920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Forward</a:t>
            </a:r>
            <a:r>
              <a:rPr sz="1800" spc="-55" dirty="0">
                <a:latin typeface="Calibri"/>
                <a:cs typeface="Calibri"/>
              </a:rPr>
              <a:t> </a:t>
            </a:r>
            <a:r>
              <a:rPr sz="1800" spc="-5" dirty="0">
                <a:latin typeface="Calibri"/>
                <a:cs typeface="Calibri"/>
              </a:rPr>
              <a:t>bias</a:t>
            </a:r>
            <a:endParaRPr sz="1800">
              <a:latin typeface="Calibri"/>
              <a:cs typeface="Calibri"/>
            </a:endParaRPr>
          </a:p>
        </p:txBody>
      </p:sp>
      <p:sp>
        <p:nvSpPr>
          <p:cNvPr id="7" name="object 7"/>
          <p:cNvSpPr txBox="1"/>
          <p:nvPr/>
        </p:nvSpPr>
        <p:spPr>
          <a:xfrm>
            <a:off x="4015485" y="1587753"/>
            <a:ext cx="657860" cy="299720"/>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I</a:t>
            </a:r>
            <a:r>
              <a:rPr sz="1800" spc="-7" baseline="-20833" dirty="0">
                <a:latin typeface="Calibri"/>
                <a:cs typeface="Calibri"/>
              </a:rPr>
              <a:t>F</a:t>
            </a:r>
            <a:r>
              <a:rPr sz="1800" spc="-5" dirty="0">
                <a:latin typeface="Calibri"/>
                <a:cs typeface="Calibri"/>
              </a:rPr>
              <a:t>(mA)</a:t>
            </a:r>
            <a:endParaRPr sz="1800">
              <a:latin typeface="Calibri"/>
              <a:cs typeface="Calibri"/>
            </a:endParaRPr>
          </a:p>
        </p:txBody>
      </p:sp>
      <p:sp>
        <p:nvSpPr>
          <p:cNvPr id="8" name="object 8"/>
          <p:cNvSpPr txBox="1"/>
          <p:nvPr/>
        </p:nvSpPr>
        <p:spPr>
          <a:xfrm>
            <a:off x="4611370" y="5779719"/>
            <a:ext cx="607695" cy="299720"/>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I</a:t>
            </a:r>
            <a:r>
              <a:rPr sz="1800" spc="-7" baseline="-20833" dirty="0">
                <a:latin typeface="Calibri"/>
                <a:cs typeface="Calibri"/>
              </a:rPr>
              <a:t>R</a:t>
            </a:r>
            <a:r>
              <a:rPr sz="1800" spc="-5" dirty="0">
                <a:latin typeface="Calibri"/>
                <a:cs typeface="Calibri"/>
              </a:rPr>
              <a:t>(uA)</a:t>
            </a:r>
            <a:endParaRPr sz="1800">
              <a:latin typeface="Calibri"/>
              <a:cs typeface="Calibri"/>
            </a:endParaRPr>
          </a:p>
        </p:txBody>
      </p:sp>
      <p:sp>
        <p:nvSpPr>
          <p:cNvPr id="9" name="object 9"/>
          <p:cNvSpPr txBox="1"/>
          <p:nvPr/>
        </p:nvSpPr>
        <p:spPr>
          <a:xfrm>
            <a:off x="7539481" y="3569030"/>
            <a:ext cx="544195" cy="300355"/>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V</a:t>
            </a:r>
            <a:r>
              <a:rPr sz="1800" spc="-7" baseline="-20833" dirty="0">
                <a:latin typeface="Calibri"/>
                <a:cs typeface="Calibri"/>
              </a:rPr>
              <a:t>F</a:t>
            </a:r>
            <a:r>
              <a:rPr sz="1800" spc="-5" dirty="0">
                <a:latin typeface="Calibri"/>
                <a:cs typeface="Calibri"/>
              </a:rPr>
              <a:t>(V)</a:t>
            </a:r>
            <a:endParaRPr sz="1800">
              <a:latin typeface="Calibri"/>
              <a:cs typeface="Calibri"/>
            </a:endParaRPr>
          </a:p>
        </p:txBody>
      </p:sp>
      <p:sp>
        <p:nvSpPr>
          <p:cNvPr id="10" name="object 10"/>
          <p:cNvSpPr txBox="1"/>
          <p:nvPr/>
        </p:nvSpPr>
        <p:spPr>
          <a:xfrm>
            <a:off x="521817" y="3530930"/>
            <a:ext cx="556895" cy="300355"/>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V</a:t>
            </a:r>
            <a:r>
              <a:rPr sz="1800" spc="-7" baseline="-20833" dirty="0">
                <a:latin typeface="Calibri"/>
                <a:cs typeface="Calibri"/>
              </a:rPr>
              <a:t>R</a:t>
            </a:r>
            <a:r>
              <a:rPr sz="1800" spc="-5" dirty="0">
                <a:latin typeface="Calibri"/>
                <a:cs typeface="Calibri"/>
              </a:rPr>
              <a:t>(V)</a:t>
            </a:r>
            <a:endParaRPr sz="1800">
              <a:latin typeface="Calibri"/>
              <a:cs typeface="Calibri"/>
            </a:endParaRPr>
          </a:p>
        </p:txBody>
      </p:sp>
      <p:grpSp>
        <p:nvGrpSpPr>
          <p:cNvPr id="11" name="object 11"/>
          <p:cNvGrpSpPr/>
          <p:nvPr/>
        </p:nvGrpSpPr>
        <p:grpSpPr>
          <a:xfrm>
            <a:off x="4329684" y="1967483"/>
            <a:ext cx="2086610" cy="2226945"/>
            <a:chOff x="4329684" y="1967483"/>
            <a:chExt cx="2086610" cy="2226945"/>
          </a:xfrm>
        </p:grpSpPr>
        <p:sp>
          <p:nvSpPr>
            <p:cNvPr id="12" name="object 12"/>
            <p:cNvSpPr/>
            <p:nvPr/>
          </p:nvSpPr>
          <p:spPr>
            <a:xfrm>
              <a:off x="4344162" y="1981961"/>
              <a:ext cx="2057400" cy="1765300"/>
            </a:xfrm>
            <a:custGeom>
              <a:avLst/>
              <a:gdLst/>
              <a:ahLst/>
              <a:cxnLst/>
              <a:rect l="l" t="t" r="r" b="b"/>
              <a:pathLst>
                <a:path w="2057400" h="1765300">
                  <a:moveTo>
                    <a:pt x="0" y="1723008"/>
                  </a:moveTo>
                  <a:lnTo>
                    <a:pt x="55077" y="1728110"/>
                  </a:lnTo>
                  <a:lnTo>
                    <a:pt x="110109" y="1733144"/>
                  </a:lnTo>
                  <a:lnTo>
                    <a:pt x="165050" y="1738042"/>
                  </a:lnTo>
                  <a:lnTo>
                    <a:pt x="219854" y="1742735"/>
                  </a:lnTo>
                  <a:lnTo>
                    <a:pt x="274476" y="1747155"/>
                  </a:lnTo>
                  <a:lnTo>
                    <a:pt x="328870" y="1751233"/>
                  </a:lnTo>
                  <a:lnTo>
                    <a:pt x="382990" y="1754900"/>
                  </a:lnTo>
                  <a:lnTo>
                    <a:pt x="436792" y="1758089"/>
                  </a:lnTo>
                  <a:lnTo>
                    <a:pt x="490229" y="1760730"/>
                  </a:lnTo>
                  <a:lnTo>
                    <a:pt x="543255" y="1762755"/>
                  </a:lnTo>
                  <a:lnTo>
                    <a:pt x="595826" y="1764096"/>
                  </a:lnTo>
                  <a:lnTo>
                    <a:pt x="647895" y="1764684"/>
                  </a:lnTo>
                  <a:lnTo>
                    <a:pt x="699417" y="1764450"/>
                  </a:lnTo>
                  <a:lnTo>
                    <a:pt x="750347" y="1763327"/>
                  </a:lnTo>
                  <a:lnTo>
                    <a:pt x="800639" y="1761245"/>
                  </a:lnTo>
                  <a:lnTo>
                    <a:pt x="850247" y="1758135"/>
                  </a:lnTo>
                  <a:lnTo>
                    <a:pt x="899126" y="1753931"/>
                  </a:lnTo>
                  <a:lnTo>
                    <a:pt x="947229" y="1748562"/>
                  </a:lnTo>
                  <a:lnTo>
                    <a:pt x="994513" y="1741960"/>
                  </a:lnTo>
                  <a:lnTo>
                    <a:pt x="1040930" y="1734057"/>
                  </a:lnTo>
                  <a:lnTo>
                    <a:pt x="1086436" y="1724785"/>
                  </a:lnTo>
                  <a:lnTo>
                    <a:pt x="1130985" y="1714074"/>
                  </a:lnTo>
                  <a:lnTo>
                    <a:pt x="1174530" y="1701857"/>
                  </a:lnTo>
                  <a:lnTo>
                    <a:pt x="1217028" y="1688064"/>
                  </a:lnTo>
                  <a:lnTo>
                    <a:pt x="1258431" y="1672628"/>
                  </a:lnTo>
                  <a:lnTo>
                    <a:pt x="1298695" y="1655479"/>
                  </a:lnTo>
                  <a:lnTo>
                    <a:pt x="1337774" y="1636549"/>
                  </a:lnTo>
                  <a:lnTo>
                    <a:pt x="1375623" y="1615771"/>
                  </a:lnTo>
                  <a:lnTo>
                    <a:pt x="1412195" y="1593074"/>
                  </a:lnTo>
                  <a:lnTo>
                    <a:pt x="1447445" y="1568391"/>
                  </a:lnTo>
                  <a:lnTo>
                    <a:pt x="1481327" y="1541652"/>
                  </a:lnTo>
                  <a:lnTo>
                    <a:pt x="1511002" y="1515442"/>
                  </a:lnTo>
                  <a:lnTo>
                    <a:pt x="1539536" y="1487518"/>
                  </a:lnTo>
                  <a:lnTo>
                    <a:pt x="1566965" y="1457933"/>
                  </a:lnTo>
                  <a:lnTo>
                    <a:pt x="1593322" y="1426738"/>
                  </a:lnTo>
                  <a:lnTo>
                    <a:pt x="1618644" y="1393986"/>
                  </a:lnTo>
                  <a:lnTo>
                    <a:pt x="1642963" y="1359728"/>
                  </a:lnTo>
                  <a:lnTo>
                    <a:pt x="1666315" y="1324016"/>
                  </a:lnTo>
                  <a:lnTo>
                    <a:pt x="1688734" y="1286903"/>
                  </a:lnTo>
                  <a:lnTo>
                    <a:pt x="1710255" y="1248439"/>
                  </a:lnTo>
                  <a:lnTo>
                    <a:pt x="1730912" y="1208678"/>
                  </a:lnTo>
                  <a:lnTo>
                    <a:pt x="1750740" y="1167670"/>
                  </a:lnTo>
                  <a:lnTo>
                    <a:pt x="1769774" y="1125469"/>
                  </a:lnTo>
                  <a:lnTo>
                    <a:pt x="1788047" y="1082125"/>
                  </a:lnTo>
                  <a:lnTo>
                    <a:pt x="1805595" y="1037691"/>
                  </a:lnTo>
                  <a:lnTo>
                    <a:pt x="1822452" y="992218"/>
                  </a:lnTo>
                  <a:lnTo>
                    <a:pt x="1838653" y="945759"/>
                  </a:lnTo>
                  <a:lnTo>
                    <a:pt x="1854231" y="898366"/>
                  </a:lnTo>
                  <a:lnTo>
                    <a:pt x="1869223" y="850090"/>
                  </a:lnTo>
                  <a:lnTo>
                    <a:pt x="1883661" y="800983"/>
                  </a:lnTo>
                  <a:lnTo>
                    <a:pt x="1897581" y="751097"/>
                  </a:lnTo>
                  <a:lnTo>
                    <a:pt x="1911018" y="700484"/>
                  </a:lnTo>
                  <a:lnTo>
                    <a:pt x="1924006" y="649197"/>
                  </a:lnTo>
                  <a:lnTo>
                    <a:pt x="1936579" y="597286"/>
                  </a:lnTo>
                  <a:lnTo>
                    <a:pt x="1948771" y="544805"/>
                  </a:lnTo>
                  <a:lnTo>
                    <a:pt x="1960619" y="491804"/>
                  </a:lnTo>
                  <a:lnTo>
                    <a:pt x="1972155" y="438336"/>
                  </a:lnTo>
                  <a:lnTo>
                    <a:pt x="1983415" y="384452"/>
                  </a:lnTo>
                  <a:lnTo>
                    <a:pt x="1994434" y="330206"/>
                  </a:lnTo>
                  <a:lnTo>
                    <a:pt x="2005245" y="275647"/>
                  </a:lnTo>
                  <a:lnTo>
                    <a:pt x="2015883" y="220829"/>
                  </a:lnTo>
                  <a:lnTo>
                    <a:pt x="2026383" y="165803"/>
                  </a:lnTo>
                  <a:lnTo>
                    <a:pt x="2036779" y="110622"/>
                  </a:lnTo>
                  <a:lnTo>
                    <a:pt x="2047107" y="55337"/>
                  </a:lnTo>
                  <a:lnTo>
                    <a:pt x="2057400" y="0"/>
                  </a:lnTo>
                </a:path>
              </a:pathLst>
            </a:custGeom>
            <a:ln w="28956">
              <a:solidFill>
                <a:srgbClr val="000000"/>
              </a:solidFill>
            </a:ln>
          </p:spPr>
          <p:txBody>
            <a:bodyPr wrap="square" lIns="0" tIns="0" rIns="0" bIns="0" rtlCol="0"/>
            <a:lstStyle/>
            <a:p>
              <a:endParaRPr/>
            </a:p>
          </p:txBody>
        </p:sp>
        <p:sp>
          <p:nvSpPr>
            <p:cNvPr id="13" name="object 13"/>
            <p:cNvSpPr/>
            <p:nvPr/>
          </p:nvSpPr>
          <p:spPr>
            <a:xfrm>
              <a:off x="5410200" y="3810000"/>
              <a:ext cx="234315" cy="384810"/>
            </a:xfrm>
            <a:custGeom>
              <a:avLst/>
              <a:gdLst/>
              <a:ahLst/>
              <a:cxnLst/>
              <a:rect l="l" t="t" r="r" b="b"/>
              <a:pathLst>
                <a:path w="234314" h="384810">
                  <a:moveTo>
                    <a:pt x="44634" y="62068"/>
                  </a:moveTo>
                  <a:lnTo>
                    <a:pt x="33744" y="68602"/>
                  </a:lnTo>
                  <a:lnTo>
                    <a:pt x="223138" y="384301"/>
                  </a:lnTo>
                  <a:lnTo>
                    <a:pt x="234061" y="377698"/>
                  </a:lnTo>
                  <a:lnTo>
                    <a:pt x="44634" y="62068"/>
                  </a:lnTo>
                  <a:close/>
                </a:path>
                <a:path w="234314" h="384810">
                  <a:moveTo>
                    <a:pt x="0" y="0"/>
                  </a:moveTo>
                  <a:lnTo>
                    <a:pt x="6476" y="84962"/>
                  </a:lnTo>
                  <a:lnTo>
                    <a:pt x="33744" y="68602"/>
                  </a:lnTo>
                  <a:lnTo>
                    <a:pt x="27177" y="57657"/>
                  </a:lnTo>
                  <a:lnTo>
                    <a:pt x="38100" y="51181"/>
                  </a:lnTo>
                  <a:lnTo>
                    <a:pt x="62780" y="51181"/>
                  </a:lnTo>
                  <a:lnTo>
                    <a:pt x="71882" y="45719"/>
                  </a:lnTo>
                  <a:lnTo>
                    <a:pt x="0" y="0"/>
                  </a:lnTo>
                  <a:close/>
                </a:path>
                <a:path w="234314" h="384810">
                  <a:moveTo>
                    <a:pt x="38100" y="51181"/>
                  </a:moveTo>
                  <a:lnTo>
                    <a:pt x="27177" y="57657"/>
                  </a:lnTo>
                  <a:lnTo>
                    <a:pt x="33744" y="68602"/>
                  </a:lnTo>
                  <a:lnTo>
                    <a:pt x="44634" y="62068"/>
                  </a:lnTo>
                  <a:lnTo>
                    <a:pt x="38100" y="51181"/>
                  </a:lnTo>
                  <a:close/>
                </a:path>
                <a:path w="234314" h="384810">
                  <a:moveTo>
                    <a:pt x="62780" y="51181"/>
                  </a:moveTo>
                  <a:lnTo>
                    <a:pt x="38100" y="51181"/>
                  </a:lnTo>
                  <a:lnTo>
                    <a:pt x="44634" y="62068"/>
                  </a:lnTo>
                  <a:lnTo>
                    <a:pt x="62780" y="51181"/>
                  </a:lnTo>
                  <a:close/>
                </a:path>
              </a:pathLst>
            </a:custGeom>
            <a:solidFill>
              <a:srgbClr val="000000"/>
            </a:solidFill>
          </p:spPr>
          <p:txBody>
            <a:bodyPr wrap="square" lIns="0" tIns="0" rIns="0" bIns="0" rtlCol="0"/>
            <a:lstStyle/>
            <a:p>
              <a:endParaRPr/>
            </a:p>
          </p:txBody>
        </p:sp>
      </p:grpSp>
      <p:sp>
        <p:nvSpPr>
          <p:cNvPr id="14" name="object 14"/>
          <p:cNvSpPr txBox="1"/>
          <p:nvPr/>
        </p:nvSpPr>
        <p:spPr>
          <a:xfrm>
            <a:off x="5537708" y="4208145"/>
            <a:ext cx="13468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Cutin</a:t>
            </a:r>
            <a:r>
              <a:rPr sz="1800" spc="-85" dirty="0">
                <a:latin typeface="Tahoma"/>
                <a:cs typeface="Tahoma"/>
              </a:rPr>
              <a:t> </a:t>
            </a:r>
            <a:r>
              <a:rPr sz="1800" spc="-10" dirty="0">
                <a:latin typeface="Tahoma"/>
                <a:cs typeface="Tahoma"/>
              </a:rPr>
              <a:t>voltage</a:t>
            </a:r>
            <a:endParaRPr sz="1800">
              <a:latin typeface="Tahoma"/>
              <a:cs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339978"/>
            <a:ext cx="6205855" cy="574040"/>
          </a:xfrm>
          <a:prstGeom prst="rect">
            <a:avLst/>
          </a:prstGeom>
        </p:spPr>
        <p:txBody>
          <a:bodyPr vert="horz" wrap="square" lIns="0" tIns="12700" rIns="0" bIns="0" rtlCol="0">
            <a:spAutoFit/>
          </a:bodyPr>
          <a:lstStyle/>
          <a:p>
            <a:pPr marL="12700">
              <a:lnSpc>
                <a:spcPct val="100000"/>
              </a:lnSpc>
              <a:spcBef>
                <a:spcPts val="100"/>
              </a:spcBef>
            </a:pPr>
            <a:r>
              <a:rPr sz="3600" dirty="0"/>
              <a:t>P-N</a:t>
            </a:r>
            <a:r>
              <a:rPr sz="3600" spc="-15" dirty="0"/>
              <a:t> </a:t>
            </a:r>
            <a:r>
              <a:rPr sz="3600" dirty="0"/>
              <a:t>Junction</a:t>
            </a:r>
            <a:r>
              <a:rPr sz="3600" spc="-35" dirty="0"/>
              <a:t> </a:t>
            </a:r>
            <a:r>
              <a:rPr sz="3600" spc="-5" dirty="0"/>
              <a:t>Diode</a:t>
            </a:r>
            <a:r>
              <a:rPr sz="3600" spc="-30" dirty="0"/>
              <a:t> </a:t>
            </a:r>
            <a:r>
              <a:rPr sz="3600" dirty="0"/>
              <a:t>-</a:t>
            </a:r>
            <a:r>
              <a:rPr sz="3600" spc="-10" dirty="0"/>
              <a:t> </a:t>
            </a:r>
            <a:r>
              <a:rPr sz="3600" spc="-30" dirty="0">
                <a:solidFill>
                  <a:srgbClr val="FF0000"/>
                </a:solidFill>
              </a:rPr>
              <a:t>Reverse</a:t>
            </a:r>
            <a:r>
              <a:rPr sz="3600" spc="-55" dirty="0">
                <a:solidFill>
                  <a:srgbClr val="FF0000"/>
                </a:solidFill>
              </a:rPr>
              <a:t> </a:t>
            </a:r>
            <a:r>
              <a:rPr sz="3600" dirty="0">
                <a:solidFill>
                  <a:srgbClr val="FF0000"/>
                </a:solidFill>
              </a:rPr>
              <a:t>Bias</a:t>
            </a:r>
            <a:endParaRPr sz="3600"/>
          </a:p>
        </p:txBody>
      </p:sp>
      <p:sp>
        <p:nvSpPr>
          <p:cNvPr id="3" name="object 3"/>
          <p:cNvSpPr txBox="1"/>
          <p:nvPr/>
        </p:nvSpPr>
        <p:spPr>
          <a:xfrm>
            <a:off x="535940" y="1092454"/>
            <a:ext cx="8120380" cy="4964430"/>
          </a:xfrm>
          <a:prstGeom prst="rect">
            <a:avLst/>
          </a:prstGeom>
        </p:spPr>
        <p:txBody>
          <a:bodyPr vert="horz" wrap="square" lIns="0" tIns="48895" rIns="0" bIns="0" rtlCol="0">
            <a:spAutoFit/>
          </a:bodyPr>
          <a:lstStyle/>
          <a:p>
            <a:pPr marL="355600" indent="-342900">
              <a:lnSpc>
                <a:spcPct val="100000"/>
              </a:lnSpc>
              <a:spcBef>
                <a:spcPts val="385"/>
              </a:spcBef>
              <a:buFont typeface="Arial MT"/>
              <a:buChar char="•"/>
              <a:tabLst>
                <a:tab pos="354965" algn="l"/>
                <a:tab pos="355600" algn="l"/>
              </a:tabLst>
            </a:pPr>
            <a:r>
              <a:rPr sz="2400" dirty="0">
                <a:latin typeface="Times New Roman"/>
                <a:cs typeface="Times New Roman"/>
              </a:rPr>
              <a:t>External</a:t>
            </a:r>
            <a:r>
              <a:rPr sz="2400" spc="-40" dirty="0">
                <a:latin typeface="Times New Roman"/>
                <a:cs typeface="Times New Roman"/>
              </a:rPr>
              <a:t> </a:t>
            </a:r>
            <a:r>
              <a:rPr sz="2400" dirty="0">
                <a:latin typeface="Times New Roman"/>
                <a:cs typeface="Times New Roman"/>
              </a:rPr>
              <a:t>bias</a:t>
            </a:r>
            <a:r>
              <a:rPr sz="2400" spc="-15" dirty="0">
                <a:latin typeface="Times New Roman"/>
                <a:cs typeface="Times New Roman"/>
              </a:rPr>
              <a:t> </a:t>
            </a:r>
            <a:r>
              <a:rPr sz="2400" dirty="0">
                <a:latin typeface="Times New Roman"/>
                <a:cs typeface="Times New Roman"/>
              </a:rPr>
              <a:t>voltage</a:t>
            </a:r>
            <a:r>
              <a:rPr sz="2400" spc="-40" dirty="0">
                <a:latin typeface="Times New Roman"/>
                <a:cs typeface="Times New Roman"/>
              </a:rPr>
              <a:t> </a:t>
            </a:r>
            <a:r>
              <a:rPr sz="2400" dirty="0">
                <a:latin typeface="Times New Roman"/>
                <a:cs typeface="Times New Roman"/>
              </a:rPr>
              <a:t>applied</a:t>
            </a:r>
            <a:r>
              <a:rPr sz="2400" spc="-25" dirty="0">
                <a:latin typeface="Times New Roman"/>
                <a:cs typeface="Times New Roman"/>
              </a:rPr>
              <a:t> </a:t>
            </a:r>
            <a:r>
              <a:rPr sz="2400" dirty="0">
                <a:latin typeface="Times New Roman"/>
                <a:cs typeface="Times New Roman"/>
              </a:rPr>
              <a:t>with</a:t>
            </a:r>
            <a:endParaRPr sz="2400">
              <a:latin typeface="Times New Roman"/>
              <a:cs typeface="Times New Roman"/>
            </a:endParaRPr>
          </a:p>
          <a:p>
            <a:pPr marL="927100">
              <a:lnSpc>
                <a:spcPct val="100000"/>
              </a:lnSpc>
              <a:spcBef>
                <a:spcPts val="290"/>
              </a:spcBef>
            </a:pPr>
            <a:r>
              <a:rPr sz="2400" dirty="0">
                <a:solidFill>
                  <a:srgbClr val="006FC0"/>
                </a:solidFill>
                <a:latin typeface="Times New Roman"/>
                <a:cs typeface="Times New Roman"/>
              </a:rPr>
              <a:t>+</a:t>
            </a:r>
            <a:r>
              <a:rPr sz="2400" i="1" dirty="0">
                <a:solidFill>
                  <a:srgbClr val="006FC0"/>
                </a:solidFill>
                <a:latin typeface="Times New Roman"/>
                <a:cs typeface="Times New Roman"/>
              </a:rPr>
              <a:t>ve</a:t>
            </a:r>
            <a:r>
              <a:rPr sz="2400" i="1" spc="-40" dirty="0">
                <a:solidFill>
                  <a:srgbClr val="006FC0"/>
                </a:solidFill>
                <a:latin typeface="Times New Roman"/>
                <a:cs typeface="Times New Roman"/>
              </a:rPr>
              <a:t> </a:t>
            </a:r>
            <a:r>
              <a:rPr sz="2400" dirty="0">
                <a:solidFill>
                  <a:srgbClr val="006FC0"/>
                </a:solidFill>
                <a:latin typeface="Times New Roman"/>
                <a:cs typeface="Times New Roman"/>
              </a:rPr>
              <a:t>on</a:t>
            </a:r>
            <a:r>
              <a:rPr sz="2400" spc="-25" dirty="0">
                <a:solidFill>
                  <a:srgbClr val="006FC0"/>
                </a:solidFill>
                <a:latin typeface="Times New Roman"/>
                <a:cs typeface="Times New Roman"/>
              </a:rPr>
              <a:t> </a:t>
            </a:r>
            <a:r>
              <a:rPr sz="2400" i="1" dirty="0">
                <a:solidFill>
                  <a:srgbClr val="006FC0"/>
                </a:solidFill>
                <a:latin typeface="Times New Roman"/>
                <a:cs typeface="Times New Roman"/>
              </a:rPr>
              <a:t>n-</a:t>
            </a:r>
            <a:r>
              <a:rPr sz="2400" dirty="0">
                <a:solidFill>
                  <a:srgbClr val="006FC0"/>
                </a:solidFill>
                <a:latin typeface="Times New Roman"/>
                <a:cs typeface="Times New Roman"/>
              </a:rPr>
              <a:t>side</a:t>
            </a:r>
            <a:r>
              <a:rPr sz="2400" dirty="0">
                <a:latin typeface="Times New Roman"/>
                <a:cs typeface="Times New Roman"/>
              </a:rPr>
              <a:t>,</a:t>
            </a:r>
            <a:endParaRPr sz="2400">
              <a:latin typeface="Times New Roman"/>
              <a:cs typeface="Times New Roman"/>
            </a:endParaRPr>
          </a:p>
          <a:p>
            <a:pPr marL="927100">
              <a:lnSpc>
                <a:spcPct val="100000"/>
              </a:lnSpc>
              <a:spcBef>
                <a:spcPts val="290"/>
              </a:spcBef>
            </a:pPr>
            <a:r>
              <a:rPr sz="2400" dirty="0">
                <a:solidFill>
                  <a:srgbClr val="006FC0"/>
                </a:solidFill>
                <a:latin typeface="Times New Roman"/>
                <a:cs typeface="Times New Roman"/>
              </a:rPr>
              <a:t>−</a:t>
            </a:r>
            <a:r>
              <a:rPr sz="2400" i="1" dirty="0">
                <a:solidFill>
                  <a:srgbClr val="006FC0"/>
                </a:solidFill>
                <a:latin typeface="Times New Roman"/>
                <a:cs typeface="Times New Roman"/>
              </a:rPr>
              <a:t>ve</a:t>
            </a:r>
            <a:r>
              <a:rPr sz="2400" i="1" spc="-35" dirty="0">
                <a:solidFill>
                  <a:srgbClr val="006FC0"/>
                </a:solidFill>
                <a:latin typeface="Times New Roman"/>
                <a:cs typeface="Times New Roman"/>
              </a:rPr>
              <a:t> </a:t>
            </a:r>
            <a:r>
              <a:rPr sz="2400" spc="-5" dirty="0">
                <a:solidFill>
                  <a:srgbClr val="006FC0"/>
                </a:solidFill>
                <a:latin typeface="Times New Roman"/>
                <a:cs typeface="Times New Roman"/>
              </a:rPr>
              <a:t>on</a:t>
            </a:r>
            <a:r>
              <a:rPr sz="2400" spc="-20" dirty="0">
                <a:solidFill>
                  <a:srgbClr val="006FC0"/>
                </a:solidFill>
                <a:latin typeface="Times New Roman"/>
                <a:cs typeface="Times New Roman"/>
              </a:rPr>
              <a:t> </a:t>
            </a:r>
            <a:r>
              <a:rPr sz="2400" spc="-5" dirty="0">
                <a:solidFill>
                  <a:srgbClr val="006FC0"/>
                </a:solidFill>
                <a:latin typeface="Times New Roman"/>
                <a:cs typeface="Times New Roman"/>
              </a:rPr>
              <a:t>p</a:t>
            </a:r>
            <a:r>
              <a:rPr sz="2400" i="1" spc="-5" dirty="0">
                <a:solidFill>
                  <a:srgbClr val="006FC0"/>
                </a:solidFill>
                <a:latin typeface="Times New Roman"/>
                <a:cs typeface="Times New Roman"/>
              </a:rPr>
              <a:t>-</a:t>
            </a:r>
            <a:r>
              <a:rPr sz="2400" i="1" spc="-30" dirty="0">
                <a:solidFill>
                  <a:srgbClr val="006FC0"/>
                </a:solidFill>
                <a:latin typeface="Times New Roman"/>
                <a:cs typeface="Times New Roman"/>
              </a:rPr>
              <a:t> </a:t>
            </a:r>
            <a:r>
              <a:rPr sz="2400" dirty="0">
                <a:solidFill>
                  <a:srgbClr val="006FC0"/>
                </a:solidFill>
                <a:latin typeface="Times New Roman"/>
                <a:cs typeface="Times New Roman"/>
              </a:rPr>
              <a:t>side</a:t>
            </a:r>
            <a:r>
              <a:rPr sz="2400" dirty="0">
                <a:latin typeface="Times New Roman"/>
                <a:cs typeface="Times New Roman"/>
              </a:rPr>
              <a:t>.</a:t>
            </a:r>
            <a:endParaRPr sz="2400">
              <a:latin typeface="Times New Roman"/>
              <a:cs typeface="Times New Roman"/>
            </a:endParaRPr>
          </a:p>
          <a:p>
            <a:pPr marL="355600" indent="-342900">
              <a:lnSpc>
                <a:spcPct val="100000"/>
              </a:lnSpc>
              <a:spcBef>
                <a:spcPts val="290"/>
              </a:spcBef>
              <a:buFont typeface="Arial MT"/>
              <a:buChar char="•"/>
              <a:tabLst>
                <a:tab pos="354965" algn="l"/>
                <a:tab pos="355600" algn="l"/>
              </a:tabLst>
            </a:pPr>
            <a:r>
              <a:rPr sz="2400" dirty="0">
                <a:latin typeface="Times New Roman"/>
                <a:cs typeface="Times New Roman"/>
              </a:rPr>
              <a:t>This</a:t>
            </a:r>
            <a:r>
              <a:rPr sz="2400" spc="-30" dirty="0">
                <a:latin typeface="Times New Roman"/>
                <a:cs typeface="Times New Roman"/>
              </a:rPr>
              <a:t> </a:t>
            </a:r>
            <a:r>
              <a:rPr sz="2400" dirty="0">
                <a:latin typeface="Times New Roman"/>
                <a:cs typeface="Times New Roman"/>
              </a:rPr>
              <a:t>Reverse</a:t>
            </a:r>
            <a:r>
              <a:rPr sz="2400" spc="-20" dirty="0">
                <a:latin typeface="Times New Roman"/>
                <a:cs typeface="Times New Roman"/>
              </a:rPr>
              <a:t> </a:t>
            </a:r>
            <a:r>
              <a:rPr sz="2400" dirty="0">
                <a:latin typeface="Times New Roman"/>
                <a:cs typeface="Times New Roman"/>
              </a:rPr>
              <a:t>bias</a:t>
            </a:r>
            <a:r>
              <a:rPr sz="2400" spc="-15" dirty="0">
                <a:latin typeface="Times New Roman"/>
                <a:cs typeface="Times New Roman"/>
              </a:rPr>
              <a:t> </a:t>
            </a:r>
            <a:r>
              <a:rPr sz="2400" dirty="0">
                <a:latin typeface="Times New Roman"/>
                <a:cs typeface="Times New Roman"/>
              </a:rPr>
              <a:t>aids</a:t>
            </a:r>
            <a:r>
              <a:rPr sz="2400" spc="-2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internal</a:t>
            </a:r>
            <a:r>
              <a:rPr sz="2400" spc="-40" dirty="0">
                <a:latin typeface="Times New Roman"/>
                <a:cs typeface="Times New Roman"/>
              </a:rPr>
              <a:t> </a:t>
            </a:r>
            <a:r>
              <a:rPr sz="2400" dirty="0">
                <a:latin typeface="Times New Roman"/>
                <a:cs typeface="Times New Roman"/>
              </a:rPr>
              <a:t>field.</a:t>
            </a:r>
            <a:endParaRPr sz="2400">
              <a:latin typeface="Times New Roman"/>
              <a:cs typeface="Times New Roman"/>
            </a:endParaRPr>
          </a:p>
          <a:p>
            <a:pPr marL="355600" marR="408940" indent="-342900">
              <a:lnSpc>
                <a:spcPts val="2590"/>
              </a:lnSpc>
              <a:spcBef>
                <a:spcPts val="615"/>
              </a:spcBef>
              <a:buFont typeface="Arial MT"/>
              <a:buChar char="•"/>
              <a:tabLst>
                <a:tab pos="354965" algn="l"/>
                <a:tab pos="355600" algn="l"/>
              </a:tabLst>
            </a:pP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majority</a:t>
            </a:r>
            <a:r>
              <a:rPr sz="2400" spc="-25" dirty="0">
                <a:latin typeface="Times New Roman"/>
                <a:cs typeface="Times New Roman"/>
              </a:rPr>
              <a:t> </a:t>
            </a:r>
            <a:r>
              <a:rPr sz="2400" dirty="0">
                <a:latin typeface="Times New Roman"/>
                <a:cs typeface="Times New Roman"/>
              </a:rPr>
              <a:t>carriers</a:t>
            </a:r>
            <a:r>
              <a:rPr sz="2400" spc="-60" dirty="0">
                <a:latin typeface="Times New Roman"/>
                <a:cs typeface="Times New Roman"/>
              </a:rPr>
              <a:t> </a:t>
            </a:r>
            <a:r>
              <a:rPr sz="2400" i="1" dirty="0">
                <a:latin typeface="Times New Roman"/>
                <a:cs typeface="Times New Roman"/>
              </a:rPr>
              <a:t>i.e.</a:t>
            </a:r>
            <a:r>
              <a:rPr sz="2400" i="1" spc="-15" dirty="0">
                <a:latin typeface="Times New Roman"/>
                <a:cs typeface="Times New Roman"/>
              </a:rPr>
              <a:t> </a:t>
            </a:r>
            <a:r>
              <a:rPr sz="2400" dirty="0">
                <a:latin typeface="Times New Roman"/>
                <a:cs typeface="Times New Roman"/>
              </a:rPr>
              <a:t>holes</a:t>
            </a:r>
            <a:r>
              <a:rPr sz="2400" spc="-10" dirty="0">
                <a:latin typeface="Times New Roman"/>
                <a:cs typeface="Times New Roman"/>
              </a:rPr>
              <a:t> </a:t>
            </a:r>
            <a:r>
              <a:rPr sz="2400" dirty="0">
                <a:latin typeface="Times New Roman"/>
                <a:cs typeface="Times New Roman"/>
              </a:rPr>
              <a:t>on </a:t>
            </a:r>
            <a:r>
              <a:rPr sz="2400" i="1" dirty="0">
                <a:latin typeface="Times New Roman"/>
                <a:cs typeface="Times New Roman"/>
              </a:rPr>
              <a:t>p-</a:t>
            </a:r>
            <a:r>
              <a:rPr sz="2400" dirty="0">
                <a:latin typeface="Times New Roman"/>
                <a:cs typeface="Times New Roman"/>
              </a:rPr>
              <a:t>side,</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electrons</a:t>
            </a:r>
            <a:r>
              <a:rPr sz="2400" spc="-40" dirty="0">
                <a:latin typeface="Times New Roman"/>
                <a:cs typeface="Times New Roman"/>
              </a:rPr>
              <a:t> </a:t>
            </a:r>
            <a:r>
              <a:rPr sz="2400" dirty="0">
                <a:latin typeface="Times New Roman"/>
                <a:cs typeface="Times New Roman"/>
              </a:rPr>
              <a:t>on </a:t>
            </a:r>
            <a:r>
              <a:rPr sz="2400" i="1" dirty="0">
                <a:latin typeface="Times New Roman"/>
                <a:cs typeface="Times New Roman"/>
              </a:rPr>
              <a:t>n- </a:t>
            </a:r>
            <a:r>
              <a:rPr sz="2400" i="1" spc="-585" dirty="0">
                <a:latin typeface="Times New Roman"/>
                <a:cs typeface="Times New Roman"/>
              </a:rPr>
              <a:t> </a:t>
            </a:r>
            <a:r>
              <a:rPr sz="2400" dirty="0">
                <a:latin typeface="Times New Roman"/>
                <a:cs typeface="Times New Roman"/>
              </a:rPr>
              <a:t>side attracted by the negative and positive terminal of the </a:t>
            </a:r>
            <a:r>
              <a:rPr sz="2400" spc="5" dirty="0">
                <a:latin typeface="Times New Roman"/>
                <a:cs typeface="Times New Roman"/>
              </a:rPr>
              <a:t> </a:t>
            </a:r>
            <a:r>
              <a:rPr sz="2400" dirty="0">
                <a:latin typeface="Times New Roman"/>
                <a:cs typeface="Times New Roman"/>
              </a:rPr>
              <a:t>supply</a:t>
            </a:r>
            <a:r>
              <a:rPr sz="2400" spc="-10" dirty="0">
                <a:latin typeface="Times New Roman"/>
                <a:cs typeface="Times New Roman"/>
              </a:rPr>
              <a:t> respectively.</a:t>
            </a:r>
            <a:endParaRPr sz="2400">
              <a:latin typeface="Times New Roman"/>
              <a:cs typeface="Times New Roman"/>
            </a:endParaRPr>
          </a:p>
          <a:p>
            <a:pPr marL="355600" marR="321310" indent="-342900">
              <a:lnSpc>
                <a:spcPts val="2590"/>
              </a:lnSpc>
              <a:spcBef>
                <a:spcPts val="585"/>
              </a:spcBef>
              <a:buClr>
                <a:srgbClr val="000000"/>
              </a:buClr>
              <a:buFont typeface="Arial MT"/>
              <a:buChar char="•"/>
              <a:tabLst>
                <a:tab pos="354965" algn="l"/>
                <a:tab pos="355600" algn="l"/>
              </a:tabLst>
            </a:pPr>
            <a:r>
              <a:rPr sz="2400" dirty="0">
                <a:solidFill>
                  <a:srgbClr val="006FC0"/>
                </a:solidFill>
                <a:latin typeface="Times New Roman"/>
                <a:cs typeface="Times New Roman"/>
              </a:rPr>
              <a:t>Depletion</a:t>
            </a:r>
            <a:r>
              <a:rPr sz="2400" spc="-40" dirty="0">
                <a:solidFill>
                  <a:srgbClr val="006FC0"/>
                </a:solidFill>
                <a:latin typeface="Times New Roman"/>
                <a:cs typeface="Times New Roman"/>
              </a:rPr>
              <a:t> </a:t>
            </a:r>
            <a:r>
              <a:rPr sz="2400" dirty="0">
                <a:solidFill>
                  <a:srgbClr val="006FC0"/>
                </a:solidFill>
                <a:latin typeface="Times New Roman"/>
                <a:cs typeface="Times New Roman"/>
              </a:rPr>
              <a:t>Region</a:t>
            </a:r>
            <a:r>
              <a:rPr sz="2400" spc="-5" dirty="0">
                <a:solidFill>
                  <a:srgbClr val="006FC0"/>
                </a:solidFill>
                <a:latin typeface="Times New Roman"/>
                <a:cs typeface="Times New Roman"/>
              </a:rPr>
              <a:t> width</a:t>
            </a:r>
            <a:r>
              <a:rPr sz="2400" spc="-10" dirty="0">
                <a:solidFill>
                  <a:srgbClr val="006FC0"/>
                </a:solidFill>
                <a:latin typeface="Times New Roman"/>
                <a:cs typeface="Times New Roman"/>
              </a:rPr>
              <a:t> </a:t>
            </a:r>
            <a:r>
              <a:rPr sz="2400" dirty="0">
                <a:solidFill>
                  <a:srgbClr val="006FC0"/>
                </a:solidFill>
                <a:latin typeface="Times New Roman"/>
                <a:cs typeface="Times New Roman"/>
              </a:rPr>
              <a:t>increases</a:t>
            </a:r>
            <a:r>
              <a:rPr sz="2400" spc="-75" dirty="0">
                <a:solidFill>
                  <a:srgbClr val="006FC0"/>
                </a:solidFill>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solidFill>
                  <a:srgbClr val="006FC0"/>
                </a:solidFill>
                <a:latin typeface="Times New Roman"/>
                <a:cs typeface="Times New Roman"/>
              </a:rPr>
              <a:t>strengthens</a:t>
            </a:r>
            <a:r>
              <a:rPr sz="2400" spc="-40" dirty="0">
                <a:solidFill>
                  <a:srgbClr val="006FC0"/>
                </a:solidFill>
                <a:latin typeface="Times New Roman"/>
                <a:cs typeface="Times New Roman"/>
              </a:rPr>
              <a:t> </a:t>
            </a:r>
            <a:r>
              <a:rPr sz="2400" dirty="0">
                <a:solidFill>
                  <a:srgbClr val="006FC0"/>
                </a:solidFill>
                <a:latin typeface="Times New Roman"/>
                <a:cs typeface="Times New Roman"/>
              </a:rPr>
              <a:t>the</a:t>
            </a:r>
            <a:r>
              <a:rPr sz="2400" spc="-5" dirty="0">
                <a:solidFill>
                  <a:srgbClr val="006FC0"/>
                </a:solidFill>
                <a:latin typeface="Times New Roman"/>
                <a:cs typeface="Times New Roman"/>
              </a:rPr>
              <a:t> </a:t>
            </a:r>
            <a:r>
              <a:rPr sz="2400" dirty="0">
                <a:solidFill>
                  <a:srgbClr val="006FC0"/>
                </a:solidFill>
                <a:latin typeface="Times New Roman"/>
                <a:cs typeface="Times New Roman"/>
              </a:rPr>
              <a:t>barrier </a:t>
            </a:r>
            <a:r>
              <a:rPr sz="2400" spc="-585" dirty="0">
                <a:solidFill>
                  <a:srgbClr val="006FC0"/>
                </a:solidFill>
                <a:latin typeface="Times New Roman"/>
                <a:cs typeface="Times New Roman"/>
              </a:rPr>
              <a:t> </a:t>
            </a:r>
            <a:r>
              <a:rPr sz="2400" dirty="0">
                <a:solidFill>
                  <a:srgbClr val="006FC0"/>
                </a:solidFill>
                <a:latin typeface="Times New Roman"/>
                <a:cs typeface="Times New Roman"/>
              </a:rPr>
              <a:t>potential</a:t>
            </a:r>
            <a:r>
              <a:rPr sz="2400" dirty="0">
                <a:latin typeface="Times New Roman"/>
                <a:cs typeface="Times New Roman"/>
              </a:rPr>
              <a:t>.</a:t>
            </a:r>
            <a:endParaRPr sz="2400">
              <a:latin typeface="Times New Roman"/>
              <a:cs typeface="Times New Roman"/>
            </a:endParaRPr>
          </a:p>
          <a:p>
            <a:pPr>
              <a:lnSpc>
                <a:spcPct val="100000"/>
              </a:lnSpc>
              <a:spcBef>
                <a:spcPts val="25"/>
              </a:spcBef>
              <a:buFont typeface="Arial MT"/>
              <a:buChar char="•"/>
            </a:pPr>
            <a:endParaRPr sz="2950">
              <a:latin typeface="Times New Roman"/>
              <a:cs typeface="Times New Roman"/>
            </a:endParaRPr>
          </a:p>
          <a:p>
            <a:pPr marL="355600" indent="-342900">
              <a:lnSpc>
                <a:spcPts val="2735"/>
              </a:lnSpc>
              <a:buFont typeface="Arial MT"/>
              <a:buChar char="•"/>
              <a:tabLst>
                <a:tab pos="354965" algn="l"/>
                <a:tab pos="355600" algn="l"/>
              </a:tabLst>
            </a:pPr>
            <a:r>
              <a:rPr sz="2400" dirty="0">
                <a:latin typeface="Times New Roman"/>
                <a:cs typeface="Times New Roman"/>
              </a:rPr>
              <a:t>The</a:t>
            </a:r>
            <a:r>
              <a:rPr sz="2400" spc="-20" dirty="0">
                <a:latin typeface="Times New Roman"/>
                <a:cs typeface="Times New Roman"/>
              </a:rPr>
              <a:t> </a:t>
            </a:r>
            <a:r>
              <a:rPr sz="2400" dirty="0">
                <a:solidFill>
                  <a:srgbClr val="006FC0"/>
                </a:solidFill>
                <a:latin typeface="Times New Roman"/>
                <a:cs typeface="Times New Roman"/>
              </a:rPr>
              <a:t>increased</a:t>
            </a:r>
            <a:r>
              <a:rPr sz="2400" spc="-20" dirty="0">
                <a:solidFill>
                  <a:srgbClr val="006FC0"/>
                </a:solidFill>
                <a:latin typeface="Times New Roman"/>
                <a:cs typeface="Times New Roman"/>
              </a:rPr>
              <a:t> </a:t>
            </a:r>
            <a:r>
              <a:rPr sz="2400" dirty="0">
                <a:solidFill>
                  <a:srgbClr val="006FC0"/>
                </a:solidFill>
                <a:latin typeface="Times New Roman"/>
                <a:cs typeface="Times New Roman"/>
              </a:rPr>
              <a:t>barrier</a:t>
            </a:r>
            <a:r>
              <a:rPr sz="2400" spc="-20" dirty="0">
                <a:solidFill>
                  <a:srgbClr val="006FC0"/>
                </a:solidFill>
                <a:latin typeface="Times New Roman"/>
                <a:cs typeface="Times New Roman"/>
              </a:rPr>
              <a:t> </a:t>
            </a:r>
            <a:r>
              <a:rPr sz="2400" dirty="0">
                <a:solidFill>
                  <a:srgbClr val="6F2F9F"/>
                </a:solidFill>
                <a:latin typeface="Times New Roman"/>
                <a:cs typeface="Times New Roman"/>
              </a:rPr>
              <a:t>width</a:t>
            </a:r>
            <a:r>
              <a:rPr sz="2400" spc="-15" dirty="0">
                <a:solidFill>
                  <a:srgbClr val="6F2F9F"/>
                </a:solidFill>
                <a:latin typeface="Times New Roman"/>
                <a:cs typeface="Times New Roman"/>
              </a:rPr>
              <a:t> </a:t>
            </a:r>
            <a:r>
              <a:rPr sz="2400" dirty="0">
                <a:solidFill>
                  <a:srgbClr val="6F2F9F"/>
                </a:solidFill>
                <a:latin typeface="Times New Roman"/>
                <a:cs typeface="Times New Roman"/>
              </a:rPr>
              <a:t>prevents</a:t>
            </a:r>
            <a:r>
              <a:rPr sz="2400" spc="-20" dirty="0">
                <a:solidFill>
                  <a:srgbClr val="6F2F9F"/>
                </a:solidFill>
                <a:latin typeface="Times New Roman"/>
                <a:cs typeface="Times New Roman"/>
              </a:rPr>
              <a:t> </a:t>
            </a:r>
            <a:r>
              <a:rPr sz="2400" dirty="0">
                <a:solidFill>
                  <a:srgbClr val="6F2F9F"/>
                </a:solidFill>
                <a:latin typeface="Times New Roman"/>
                <a:cs typeface="Times New Roman"/>
              </a:rPr>
              <a:t>the</a:t>
            </a:r>
            <a:r>
              <a:rPr sz="2400" spc="-10" dirty="0">
                <a:solidFill>
                  <a:srgbClr val="6F2F9F"/>
                </a:solidFill>
                <a:latin typeface="Times New Roman"/>
                <a:cs typeface="Times New Roman"/>
              </a:rPr>
              <a:t> </a:t>
            </a:r>
            <a:r>
              <a:rPr sz="2400" spc="-5" dirty="0">
                <a:solidFill>
                  <a:srgbClr val="6F2F9F"/>
                </a:solidFill>
                <a:latin typeface="Times New Roman"/>
                <a:cs typeface="Times New Roman"/>
              </a:rPr>
              <a:t>flow</a:t>
            </a:r>
            <a:r>
              <a:rPr sz="2400" spc="5" dirty="0">
                <a:solidFill>
                  <a:srgbClr val="6F2F9F"/>
                </a:solidFill>
                <a:latin typeface="Times New Roman"/>
                <a:cs typeface="Times New Roman"/>
              </a:rPr>
              <a:t> </a:t>
            </a:r>
            <a:r>
              <a:rPr sz="2400" dirty="0">
                <a:solidFill>
                  <a:srgbClr val="6F2F9F"/>
                </a:solidFill>
                <a:latin typeface="Times New Roman"/>
                <a:cs typeface="Times New Roman"/>
              </a:rPr>
              <a:t>of</a:t>
            </a:r>
            <a:r>
              <a:rPr sz="2400" spc="-10" dirty="0">
                <a:solidFill>
                  <a:srgbClr val="6F2F9F"/>
                </a:solidFill>
                <a:latin typeface="Times New Roman"/>
                <a:cs typeface="Times New Roman"/>
              </a:rPr>
              <a:t> charge</a:t>
            </a:r>
            <a:r>
              <a:rPr sz="2400" spc="-20" dirty="0">
                <a:solidFill>
                  <a:srgbClr val="6F2F9F"/>
                </a:solidFill>
                <a:latin typeface="Times New Roman"/>
                <a:cs typeface="Times New Roman"/>
              </a:rPr>
              <a:t> </a:t>
            </a:r>
            <a:r>
              <a:rPr sz="2400" dirty="0">
                <a:solidFill>
                  <a:srgbClr val="6F2F9F"/>
                </a:solidFill>
                <a:latin typeface="Times New Roman"/>
                <a:cs typeface="Times New Roman"/>
              </a:rPr>
              <a:t>carriers</a:t>
            </a:r>
            <a:endParaRPr sz="2400">
              <a:latin typeface="Times New Roman"/>
              <a:cs typeface="Times New Roman"/>
            </a:endParaRPr>
          </a:p>
          <a:p>
            <a:pPr marL="355600">
              <a:lnSpc>
                <a:spcPts val="2735"/>
              </a:lnSpc>
            </a:pPr>
            <a:r>
              <a:rPr sz="2400" dirty="0">
                <a:solidFill>
                  <a:srgbClr val="6F2F9F"/>
                </a:solidFill>
                <a:latin typeface="Times New Roman"/>
                <a:cs typeface="Times New Roman"/>
              </a:rPr>
              <a:t>across</a:t>
            </a:r>
            <a:r>
              <a:rPr sz="2400" spc="-25" dirty="0">
                <a:solidFill>
                  <a:srgbClr val="6F2F9F"/>
                </a:solidFill>
                <a:latin typeface="Times New Roman"/>
                <a:cs typeface="Times New Roman"/>
              </a:rPr>
              <a:t> </a:t>
            </a:r>
            <a:r>
              <a:rPr sz="2400" dirty="0">
                <a:solidFill>
                  <a:srgbClr val="6F2F9F"/>
                </a:solidFill>
                <a:latin typeface="Times New Roman"/>
                <a:cs typeface="Times New Roman"/>
              </a:rPr>
              <a:t>the</a:t>
            </a:r>
            <a:r>
              <a:rPr sz="2400" spc="-15" dirty="0">
                <a:solidFill>
                  <a:srgbClr val="6F2F9F"/>
                </a:solidFill>
                <a:latin typeface="Times New Roman"/>
                <a:cs typeface="Times New Roman"/>
              </a:rPr>
              <a:t> </a:t>
            </a:r>
            <a:r>
              <a:rPr sz="2400" spc="-5" dirty="0">
                <a:solidFill>
                  <a:srgbClr val="6F2F9F"/>
                </a:solidFill>
                <a:latin typeface="Times New Roman"/>
                <a:cs typeface="Times New Roman"/>
              </a:rPr>
              <a:t>junction</a:t>
            </a:r>
            <a:r>
              <a:rPr sz="2400" spc="-5" dirty="0">
                <a:latin typeface="Times New Roman"/>
                <a:cs typeface="Times New Roman"/>
              </a:rPr>
              <a:t>.</a:t>
            </a:r>
            <a:endParaRPr sz="2400">
              <a:latin typeface="Times New Roman"/>
              <a:cs typeface="Times New Roman"/>
            </a:endParaRPr>
          </a:p>
          <a:p>
            <a:pPr marL="355600" indent="-342900">
              <a:lnSpc>
                <a:spcPct val="100000"/>
              </a:lnSpc>
              <a:spcBef>
                <a:spcPts val="290"/>
              </a:spcBef>
              <a:buFont typeface="Arial MT"/>
              <a:buChar char="•"/>
              <a:tabLst>
                <a:tab pos="354965" algn="l"/>
                <a:tab pos="355600" algn="l"/>
              </a:tabLst>
            </a:pPr>
            <a:r>
              <a:rPr sz="2400" dirty="0">
                <a:latin typeface="Times New Roman"/>
                <a:cs typeface="Times New Roman"/>
              </a:rPr>
              <a:t>It</a:t>
            </a:r>
            <a:r>
              <a:rPr sz="2400" spc="-15" dirty="0">
                <a:latin typeface="Times New Roman"/>
                <a:cs typeface="Times New Roman"/>
              </a:rPr>
              <a:t> </a:t>
            </a:r>
            <a:r>
              <a:rPr sz="2400" dirty="0">
                <a:latin typeface="Times New Roman"/>
                <a:cs typeface="Times New Roman"/>
              </a:rPr>
              <a:t>results</a:t>
            </a:r>
            <a:r>
              <a:rPr sz="2400" spc="-25" dirty="0">
                <a:latin typeface="Times New Roman"/>
                <a:cs typeface="Times New Roman"/>
              </a:rPr>
              <a:t> </a:t>
            </a:r>
            <a:r>
              <a:rPr sz="2400" dirty="0">
                <a:solidFill>
                  <a:srgbClr val="FF0000"/>
                </a:solidFill>
                <a:latin typeface="Times New Roman"/>
                <a:cs typeface="Times New Roman"/>
              </a:rPr>
              <a:t>high</a:t>
            </a:r>
            <a:r>
              <a:rPr sz="2400" spc="-15" dirty="0">
                <a:solidFill>
                  <a:srgbClr val="FF0000"/>
                </a:solidFill>
                <a:latin typeface="Times New Roman"/>
                <a:cs typeface="Times New Roman"/>
              </a:rPr>
              <a:t> </a:t>
            </a:r>
            <a:r>
              <a:rPr sz="2400" dirty="0">
                <a:solidFill>
                  <a:srgbClr val="FF0000"/>
                </a:solidFill>
                <a:latin typeface="Times New Roman"/>
                <a:cs typeface="Times New Roman"/>
              </a:rPr>
              <a:t>resistance</a:t>
            </a:r>
            <a:r>
              <a:rPr sz="2400" spc="-35" dirty="0">
                <a:solidFill>
                  <a:srgbClr val="FF0000"/>
                </a:solidFill>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solidFill>
                  <a:srgbClr val="FF0000"/>
                </a:solidFill>
                <a:latin typeface="Times New Roman"/>
                <a:cs typeface="Times New Roman"/>
              </a:rPr>
              <a:t>no</a:t>
            </a:r>
            <a:r>
              <a:rPr sz="2400" spc="-5" dirty="0">
                <a:solidFill>
                  <a:srgbClr val="FF0000"/>
                </a:solidFill>
                <a:latin typeface="Times New Roman"/>
                <a:cs typeface="Times New Roman"/>
              </a:rPr>
              <a:t> </a:t>
            </a:r>
            <a:r>
              <a:rPr sz="2400" dirty="0">
                <a:solidFill>
                  <a:srgbClr val="FF0000"/>
                </a:solidFill>
                <a:latin typeface="Times New Roman"/>
                <a:cs typeface="Times New Roman"/>
              </a:rPr>
              <a:t>current</a:t>
            </a:r>
            <a:r>
              <a:rPr sz="2400" spc="-25" dirty="0">
                <a:solidFill>
                  <a:srgbClr val="FF0000"/>
                </a:solidFill>
                <a:latin typeface="Times New Roman"/>
                <a:cs typeface="Times New Roman"/>
              </a:rPr>
              <a:t> </a:t>
            </a:r>
            <a:r>
              <a:rPr sz="2400" spc="-5" dirty="0">
                <a:solidFill>
                  <a:srgbClr val="FF0000"/>
                </a:solidFill>
                <a:latin typeface="Times New Roman"/>
                <a:cs typeface="Times New Roman"/>
              </a:rPr>
              <a:t>flows</a:t>
            </a:r>
            <a:r>
              <a:rPr sz="2400" spc="5" dirty="0">
                <a:solidFill>
                  <a:srgbClr val="FF0000"/>
                </a:solidFill>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circuit.</a:t>
            </a:r>
            <a:endParaRPr sz="24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7340" y="900429"/>
            <a:ext cx="8392795" cy="5006975"/>
          </a:xfrm>
          <a:prstGeom prst="rect">
            <a:avLst/>
          </a:prstGeom>
        </p:spPr>
        <p:txBody>
          <a:bodyPr vert="horz" wrap="square" lIns="0" tIns="53975" rIns="0" bIns="0" rtlCol="0">
            <a:spAutoFit/>
          </a:bodyPr>
          <a:lstStyle/>
          <a:p>
            <a:pPr marL="431800" marR="700405" indent="-342900">
              <a:lnSpc>
                <a:spcPts val="2590"/>
              </a:lnSpc>
              <a:spcBef>
                <a:spcPts val="425"/>
              </a:spcBef>
              <a:buFont typeface="Arial MT"/>
              <a:buChar char="•"/>
              <a:tabLst>
                <a:tab pos="431165" algn="l"/>
                <a:tab pos="431800" algn="l"/>
              </a:tabLst>
            </a:pPr>
            <a:r>
              <a:rPr sz="2400" spc="-5" dirty="0">
                <a:latin typeface="Times New Roman"/>
                <a:cs typeface="Times New Roman"/>
              </a:rPr>
              <a:t>Few </a:t>
            </a:r>
            <a:r>
              <a:rPr sz="2400" dirty="0">
                <a:latin typeface="Times New Roman"/>
                <a:cs typeface="Times New Roman"/>
              </a:rPr>
              <a:t>hole-electron</a:t>
            </a:r>
            <a:r>
              <a:rPr sz="2400" spc="-45" dirty="0">
                <a:latin typeface="Times New Roman"/>
                <a:cs typeface="Times New Roman"/>
              </a:rPr>
              <a:t> </a:t>
            </a:r>
            <a:r>
              <a:rPr sz="2400" dirty="0">
                <a:latin typeface="Times New Roman"/>
                <a:cs typeface="Times New Roman"/>
              </a:rPr>
              <a:t>pairs</a:t>
            </a:r>
            <a:r>
              <a:rPr sz="2400" spc="-30" dirty="0">
                <a:latin typeface="Times New Roman"/>
                <a:cs typeface="Times New Roman"/>
              </a:rPr>
              <a:t> </a:t>
            </a:r>
            <a:r>
              <a:rPr sz="2400" dirty="0">
                <a:latin typeface="Times New Roman"/>
                <a:cs typeface="Times New Roman"/>
              </a:rPr>
              <a:t>are</a:t>
            </a:r>
            <a:r>
              <a:rPr sz="2400" spc="-10" dirty="0">
                <a:latin typeface="Times New Roman"/>
                <a:cs typeface="Times New Roman"/>
              </a:rPr>
              <a:t> </a:t>
            </a:r>
            <a:r>
              <a:rPr sz="2400" dirty="0">
                <a:latin typeface="Times New Roman"/>
                <a:cs typeface="Times New Roman"/>
              </a:rPr>
              <a:t>created</a:t>
            </a:r>
            <a:r>
              <a:rPr sz="2400" spc="-45" dirty="0">
                <a:latin typeface="Times New Roman"/>
                <a:cs typeface="Times New Roman"/>
              </a:rPr>
              <a:t> </a:t>
            </a:r>
            <a:r>
              <a:rPr sz="2400" dirty="0">
                <a:latin typeface="Times New Roman"/>
                <a:cs typeface="Times New Roman"/>
              </a:rPr>
              <a:t>due</a:t>
            </a:r>
            <a:r>
              <a:rPr sz="2400" spc="-5" dirty="0">
                <a:latin typeface="Times New Roman"/>
                <a:cs typeface="Times New Roman"/>
              </a:rPr>
              <a:t> </a:t>
            </a:r>
            <a:r>
              <a:rPr sz="2400" dirty="0">
                <a:latin typeface="Times New Roman"/>
                <a:cs typeface="Times New Roman"/>
              </a:rPr>
              <a:t>to</a:t>
            </a:r>
            <a:r>
              <a:rPr sz="2400" spc="-5" dirty="0">
                <a:latin typeface="Times New Roman"/>
                <a:cs typeface="Times New Roman"/>
              </a:rPr>
              <a:t> thermal</a:t>
            </a:r>
            <a:r>
              <a:rPr sz="2400" spc="-25" dirty="0">
                <a:latin typeface="Times New Roman"/>
                <a:cs typeface="Times New Roman"/>
              </a:rPr>
              <a:t> </a:t>
            </a:r>
            <a:r>
              <a:rPr sz="2400" dirty="0">
                <a:latin typeface="Times New Roman"/>
                <a:cs typeface="Times New Roman"/>
              </a:rPr>
              <a:t>agitation </a:t>
            </a:r>
            <a:r>
              <a:rPr sz="2400" spc="-585" dirty="0">
                <a:latin typeface="Times New Roman"/>
                <a:cs typeface="Times New Roman"/>
              </a:rPr>
              <a:t> </a:t>
            </a:r>
            <a:r>
              <a:rPr sz="2400" spc="-5" dirty="0">
                <a:latin typeface="Times New Roman"/>
                <a:cs typeface="Times New Roman"/>
              </a:rPr>
              <a:t>(minority</a:t>
            </a:r>
            <a:r>
              <a:rPr sz="2400" spc="-30" dirty="0">
                <a:latin typeface="Times New Roman"/>
                <a:cs typeface="Times New Roman"/>
              </a:rPr>
              <a:t> </a:t>
            </a:r>
            <a:r>
              <a:rPr sz="2400" dirty="0">
                <a:latin typeface="Times New Roman"/>
                <a:cs typeface="Times New Roman"/>
              </a:rPr>
              <a:t>carriers).</a:t>
            </a:r>
            <a:endParaRPr sz="2400">
              <a:latin typeface="Times New Roman"/>
              <a:cs typeface="Times New Roman"/>
            </a:endParaRPr>
          </a:p>
          <a:p>
            <a:pPr marL="431800" marR="733425" indent="-342900">
              <a:lnSpc>
                <a:spcPts val="2590"/>
              </a:lnSpc>
              <a:spcBef>
                <a:spcPts val="580"/>
              </a:spcBef>
              <a:buFont typeface="Arial MT"/>
              <a:buChar char="•"/>
              <a:tabLst>
                <a:tab pos="431165" algn="l"/>
                <a:tab pos="431800" algn="l"/>
              </a:tabLst>
            </a:pPr>
            <a:r>
              <a:rPr sz="2400" spc="-5" dirty="0">
                <a:latin typeface="Times New Roman"/>
                <a:cs typeface="Times New Roman"/>
              </a:rPr>
              <a:t>As</a:t>
            </a:r>
            <a:r>
              <a:rPr sz="2400" dirty="0">
                <a:latin typeface="Times New Roman"/>
                <a:cs typeface="Times New Roman"/>
              </a:rPr>
              <a:t> a</a:t>
            </a:r>
            <a:r>
              <a:rPr sz="2400" spc="-10" dirty="0">
                <a:latin typeface="Times New Roman"/>
                <a:cs typeface="Times New Roman"/>
              </a:rPr>
              <a:t> </a:t>
            </a:r>
            <a:r>
              <a:rPr sz="2400" dirty="0">
                <a:latin typeface="Times New Roman"/>
                <a:cs typeface="Times New Roman"/>
              </a:rPr>
              <a:t>result</a:t>
            </a:r>
            <a:r>
              <a:rPr sz="2400" spc="-25" dirty="0">
                <a:latin typeface="Times New Roman"/>
                <a:cs typeface="Times New Roman"/>
              </a:rPr>
              <a:t> </a:t>
            </a:r>
            <a:r>
              <a:rPr sz="2400" spc="-5" dirty="0">
                <a:latin typeface="Times New Roman"/>
                <a:cs typeface="Times New Roman"/>
              </a:rPr>
              <a:t>small</a:t>
            </a:r>
            <a:r>
              <a:rPr sz="2400" spc="5" dirty="0">
                <a:latin typeface="Times New Roman"/>
                <a:cs typeface="Times New Roman"/>
              </a:rPr>
              <a:t> </a:t>
            </a:r>
            <a:r>
              <a:rPr sz="2400" dirty="0">
                <a:latin typeface="Times New Roman"/>
                <a:cs typeface="Times New Roman"/>
              </a:rPr>
              <a:t>current</a:t>
            </a:r>
            <a:r>
              <a:rPr sz="2400" spc="-40" dirty="0">
                <a:latin typeface="Times New Roman"/>
                <a:cs typeface="Times New Roman"/>
              </a:rPr>
              <a:t> </a:t>
            </a:r>
            <a:r>
              <a:rPr sz="2400" spc="-5" dirty="0">
                <a:latin typeface="Times New Roman"/>
                <a:cs typeface="Times New Roman"/>
              </a:rPr>
              <a:t>flows</a:t>
            </a:r>
            <a:r>
              <a:rPr sz="2400" spc="5" dirty="0">
                <a:latin typeface="Times New Roman"/>
                <a:cs typeface="Times New Roman"/>
              </a:rPr>
              <a:t> </a:t>
            </a:r>
            <a:r>
              <a:rPr sz="2400" dirty="0">
                <a:latin typeface="Times New Roman"/>
                <a:cs typeface="Times New Roman"/>
              </a:rPr>
              <a:t>across</a:t>
            </a:r>
            <a:r>
              <a:rPr sz="2400" spc="-15" dirty="0">
                <a:latin typeface="Times New Roman"/>
                <a:cs typeface="Times New Roman"/>
              </a:rPr>
              <a:t> </a:t>
            </a:r>
            <a:r>
              <a:rPr sz="2400" dirty="0">
                <a:latin typeface="Times New Roman"/>
                <a:cs typeface="Times New Roman"/>
              </a:rPr>
              <a:t>the junction</a:t>
            </a:r>
            <a:r>
              <a:rPr sz="2400" spc="-45" dirty="0">
                <a:latin typeface="Times New Roman"/>
                <a:cs typeface="Times New Roman"/>
              </a:rPr>
              <a:t> </a:t>
            </a:r>
            <a:r>
              <a:rPr sz="2400" dirty="0">
                <a:latin typeface="Times New Roman"/>
                <a:cs typeface="Times New Roman"/>
              </a:rPr>
              <a:t>called</a:t>
            </a:r>
            <a:r>
              <a:rPr sz="2400" spc="-30" dirty="0">
                <a:latin typeface="Times New Roman"/>
                <a:cs typeface="Times New Roman"/>
              </a:rPr>
              <a:t> </a:t>
            </a:r>
            <a:r>
              <a:rPr sz="2400" spc="-5" dirty="0">
                <a:latin typeface="Times New Roman"/>
                <a:cs typeface="Times New Roman"/>
              </a:rPr>
              <a:t>as </a:t>
            </a:r>
            <a:r>
              <a:rPr sz="2400" spc="-585" dirty="0">
                <a:latin typeface="Times New Roman"/>
                <a:cs typeface="Times New Roman"/>
              </a:rPr>
              <a:t> </a:t>
            </a:r>
            <a:r>
              <a:rPr sz="2400" dirty="0">
                <a:solidFill>
                  <a:srgbClr val="FF0000"/>
                </a:solidFill>
                <a:latin typeface="Times New Roman"/>
                <a:cs typeface="Times New Roman"/>
              </a:rPr>
              <a:t>Reverse</a:t>
            </a:r>
            <a:r>
              <a:rPr sz="2400" spc="-15" dirty="0">
                <a:solidFill>
                  <a:srgbClr val="FF0000"/>
                </a:solidFill>
                <a:latin typeface="Times New Roman"/>
                <a:cs typeface="Times New Roman"/>
              </a:rPr>
              <a:t> </a:t>
            </a:r>
            <a:r>
              <a:rPr sz="2400" dirty="0">
                <a:solidFill>
                  <a:srgbClr val="FF0000"/>
                </a:solidFill>
                <a:latin typeface="Times New Roman"/>
                <a:cs typeface="Times New Roman"/>
              </a:rPr>
              <a:t>Saturation</a:t>
            </a:r>
            <a:r>
              <a:rPr sz="2400" spc="-35" dirty="0">
                <a:solidFill>
                  <a:srgbClr val="FF0000"/>
                </a:solidFill>
                <a:latin typeface="Times New Roman"/>
                <a:cs typeface="Times New Roman"/>
              </a:rPr>
              <a:t> </a:t>
            </a:r>
            <a:r>
              <a:rPr sz="2400" dirty="0">
                <a:solidFill>
                  <a:srgbClr val="FF0000"/>
                </a:solidFill>
                <a:latin typeface="Times New Roman"/>
                <a:cs typeface="Times New Roman"/>
              </a:rPr>
              <a:t>Current</a:t>
            </a:r>
            <a:r>
              <a:rPr sz="2400" spc="-15" dirty="0">
                <a:solidFill>
                  <a:srgbClr val="FF0000"/>
                </a:solidFill>
                <a:latin typeface="Times New Roman"/>
                <a:cs typeface="Times New Roman"/>
              </a:rPr>
              <a:t> </a:t>
            </a:r>
            <a:r>
              <a:rPr sz="2400" i="1" spc="-5" dirty="0">
                <a:solidFill>
                  <a:srgbClr val="FF0000"/>
                </a:solidFill>
                <a:latin typeface="Times New Roman"/>
                <a:cs typeface="Times New Roman"/>
              </a:rPr>
              <a:t>I</a:t>
            </a:r>
            <a:r>
              <a:rPr sz="2400" i="1" spc="-7" baseline="-20833" dirty="0">
                <a:solidFill>
                  <a:srgbClr val="FF0000"/>
                </a:solidFill>
                <a:latin typeface="Times New Roman"/>
                <a:cs typeface="Times New Roman"/>
              </a:rPr>
              <a:t>0</a:t>
            </a:r>
            <a:endParaRPr sz="2400" baseline="-20833">
              <a:latin typeface="Times New Roman"/>
              <a:cs typeface="Times New Roman"/>
            </a:endParaRPr>
          </a:p>
          <a:p>
            <a:pPr marL="832485" lvl="1" indent="-287020">
              <a:lnSpc>
                <a:spcPct val="100000"/>
              </a:lnSpc>
              <a:spcBef>
                <a:spcPts val="225"/>
              </a:spcBef>
              <a:buFont typeface="Wingdings"/>
              <a:buChar char=""/>
              <a:tabLst>
                <a:tab pos="832485" algn="l"/>
                <a:tab pos="833119" algn="l"/>
              </a:tabLst>
            </a:pPr>
            <a:r>
              <a:rPr sz="2000" dirty="0">
                <a:latin typeface="Times New Roman"/>
                <a:cs typeface="Times New Roman"/>
              </a:rPr>
              <a:t>(</a:t>
            </a:r>
            <a:r>
              <a:rPr sz="2000" spc="5" dirty="0">
                <a:latin typeface="Times New Roman"/>
                <a:cs typeface="Times New Roman"/>
              </a:rPr>
              <a:t>u</a:t>
            </a:r>
            <a:r>
              <a:rPr sz="2000" dirty="0">
                <a:latin typeface="Times New Roman"/>
                <a:cs typeface="Times New Roman"/>
              </a:rPr>
              <a:t>A</a:t>
            </a:r>
            <a:r>
              <a:rPr sz="2000" spc="-125" dirty="0">
                <a:latin typeface="Times New Roman"/>
                <a:cs typeface="Times New Roman"/>
              </a:rPr>
              <a:t> </a:t>
            </a:r>
            <a:r>
              <a:rPr sz="2000" dirty="0">
                <a:latin typeface="Times New Roman"/>
                <a:cs typeface="Times New Roman"/>
              </a:rPr>
              <a:t>f</a:t>
            </a:r>
            <a:r>
              <a:rPr sz="2000" spc="5" dirty="0">
                <a:latin typeface="Times New Roman"/>
                <a:cs typeface="Times New Roman"/>
              </a:rPr>
              <a:t>o</a:t>
            </a:r>
            <a:r>
              <a:rPr sz="2000" dirty="0">
                <a:latin typeface="Times New Roman"/>
                <a:cs typeface="Times New Roman"/>
              </a:rPr>
              <a:t>r</a:t>
            </a:r>
            <a:r>
              <a:rPr sz="2000" spc="-30" dirty="0">
                <a:latin typeface="Times New Roman"/>
                <a:cs typeface="Times New Roman"/>
              </a:rPr>
              <a:t> </a:t>
            </a:r>
            <a:r>
              <a:rPr sz="2000" dirty="0">
                <a:latin typeface="Times New Roman"/>
                <a:cs typeface="Times New Roman"/>
              </a:rPr>
              <a:t>Ge</a:t>
            </a:r>
            <a:r>
              <a:rPr sz="2000" spc="5" dirty="0">
                <a:latin typeface="Times New Roman"/>
                <a:cs typeface="Times New Roman"/>
              </a:rPr>
              <a:t>r</a:t>
            </a:r>
            <a:r>
              <a:rPr sz="2000" spc="-25" dirty="0">
                <a:latin typeface="Times New Roman"/>
                <a:cs typeface="Times New Roman"/>
              </a:rPr>
              <a:t>m</a:t>
            </a:r>
            <a:r>
              <a:rPr sz="2000" dirty="0">
                <a:latin typeface="Times New Roman"/>
                <a:cs typeface="Times New Roman"/>
              </a:rPr>
              <a:t>aniu</a:t>
            </a:r>
            <a:r>
              <a:rPr sz="2000" spc="-20" dirty="0">
                <a:latin typeface="Times New Roman"/>
                <a:cs typeface="Times New Roman"/>
              </a:rPr>
              <a:t>m</a:t>
            </a:r>
            <a:r>
              <a:rPr sz="2000" dirty="0">
                <a:latin typeface="Times New Roman"/>
                <a:cs typeface="Times New Roman"/>
              </a:rPr>
              <a:t>, </a:t>
            </a:r>
            <a:r>
              <a:rPr sz="2000" spc="5" dirty="0">
                <a:latin typeface="Times New Roman"/>
                <a:cs typeface="Times New Roman"/>
              </a:rPr>
              <a:t>n</a:t>
            </a:r>
            <a:r>
              <a:rPr sz="2000" dirty="0">
                <a:latin typeface="Times New Roman"/>
                <a:cs typeface="Times New Roman"/>
              </a:rPr>
              <a:t>A</a:t>
            </a:r>
            <a:r>
              <a:rPr sz="2000" spc="-114" dirty="0">
                <a:latin typeface="Times New Roman"/>
                <a:cs typeface="Times New Roman"/>
              </a:rPr>
              <a:t> </a:t>
            </a:r>
            <a:r>
              <a:rPr sz="2000" dirty="0">
                <a:latin typeface="Times New Roman"/>
                <a:cs typeface="Times New Roman"/>
              </a:rPr>
              <a:t>f</a:t>
            </a:r>
            <a:r>
              <a:rPr sz="2000" spc="5" dirty="0">
                <a:latin typeface="Times New Roman"/>
                <a:cs typeface="Times New Roman"/>
              </a:rPr>
              <a:t>o</a:t>
            </a:r>
            <a:r>
              <a:rPr sz="2000" dirty="0">
                <a:latin typeface="Times New Roman"/>
                <a:cs typeface="Times New Roman"/>
              </a:rPr>
              <a:t>r</a:t>
            </a:r>
            <a:r>
              <a:rPr sz="2000" spc="-30" dirty="0">
                <a:latin typeface="Times New Roman"/>
                <a:cs typeface="Times New Roman"/>
              </a:rPr>
              <a:t> </a:t>
            </a:r>
            <a:r>
              <a:rPr sz="2000" dirty="0">
                <a:latin typeface="Times New Roman"/>
                <a:cs typeface="Times New Roman"/>
              </a:rPr>
              <a:t>Si</a:t>
            </a:r>
            <a:r>
              <a:rPr sz="2000" spc="-10" dirty="0">
                <a:latin typeface="Times New Roman"/>
                <a:cs typeface="Times New Roman"/>
              </a:rPr>
              <a:t>l</a:t>
            </a:r>
            <a:r>
              <a:rPr sz="2000" dirty="0">
                <a:latin typeface="Times New Roman"/>
                <a:cs typeface="Times New Roman"/>
              </a:rPr>
              <a:t>i</a:t>
            </a:r>
            <a:r>
              <a:rPr sz="2000" spc="-10" dirty="0">
                <a:latin typeface="Times New Roman"/>
                <a:cs typeface="Times New Roman"/>
              </a:rPr>
              <a:t>c</a:t>
            </a:r>
            <a:r>
              <a:rPr sz="2000" dirty="0">
                <a:latin typeface="Times New Roman"/>
                <a:cs typeface="Times New Roman"/>
              </a:rPr>
              <a:t>o</a:t>
            </a:r>
            <a:r>
              <a:rPr sz="2000" spc="10" dirty="0">
                <a:latin typeface="Times New Roman"/>
                <a:cs typeface="Times New Roman"/>
              </a:rPr>
              <a:t>n</a:t>
            </a:r>
            <a:r>
              <a:rPr sz="2000" dirty="0">
                <a:latin typeface="Times New Roman"/>
                <a:cs typeface="Times New Roman"/>
              </a:rPr>
              <a:t>).</a:t>
            </a:r>
            <a:endParaRPr sz="2000">
              <a:latin typeface="Times New Roman"/>
              <a:cs typeface="Times New Roman"/>
            </a:endParaRPr>
          </a:p>
          <a:p>
            <a:pPr marL="431800" marR="139700" indent="-342900">
              <a:lnSpc>
                <a:spcPct val="100000"/>
              </a:lnSpc>
              <a:spcBef>
                <a:spcPts val="560"/>
              </a:spcBef>
              <a:buFont typeface="Arial MT"/>
              <a:buChar char="•"/>
              <a:tabLst>
                <a:tab pos="431165" algn="l"/>
                <a:tab pos="431800" algn="l"/>
              </a:tabLst>
            </a:pPr>
            <a:r>
              <a:rPr sz="2400" dirty="0">
                <a:latin typeface="Times New Roman"/>
                <a:cs typeface="Times New Roman"/>
              </a:rPr>
              <a:t>The </a:t>
            </a:r>
            <a:r>
              <a:rPr sz="2400" spc="-5" dirty="0">
                <a:latin typeface="Times New Roman"/>
                <a:cs typeface="Times New Roman"/>
              </a:rPr>
              <a:t>magnitude </a:t>
            </a:r>
            <a:r>
              <a:rPr sz="2400" dirty="0">
                <a:latin typeface="Times New Roman"/>
                <a:cs typeface="Times New Roman"/>
              </a:rPr>
              <a:t>of reverse saturation current </a:t>
            </a:r>
            <a:r>
              <a:rPr sz="2400" spc="-5" dirty="0">
                <a:latin typeface="Times New Roman"/>
                <a:cs typeface="Times New Roman"/>
              </a:rPr>
              <a:t>mainly </a:t>
            </a:r>
            <a:r>
              <a:rPr sz="2400" dirty="0">
                <a:latin typeface="Times New Roman"/>
                <a:cs typeface="Times New Roman"/>
              </a:rPr>
              <a:t>depends </a:t>
            </a:r>
            <a:r>
              <a:rPr sz="2400" spc="5" dirty="0">
                <a:latin typeface="Times New Roman"/>
                <a:cs typeface="Times New Roman"/>
              </a:rPr>
              <a:t> </a:t>
            </a:r>
            <a:r>
              <a:rPr sz="2400" dirty="0">
                <a:latin typeface="Times New Roman"/>
                <a:cs typeface="Times New Roman"/>
              </a:rPr>
              <a:t>upon junction</a:t>
            </a:r>
            <a:r>
              <a:rPr sz="2400" spc="-40" dirty="0">
                <a:latin typeface="Times New Roman"/>
                <a:cs typeface="Times New Roman"/>
              </a:rPr>
              <a:t> </a:t>
            </a:r>
            <a:r>
              <a:rPr sz="2400" spc="-5" dirty="0">
                <a:latin typeface="Times New Roman"/>
                <a:cs typeface="Times New Roman"/>
              </a:rPr>
              <a:t>temperature</a:t>
            </a:r>
            <a:r>
              <a:rPr sz="2400" spc="-35" dirty="0">
                <a:latin typeface="Times New Roman"/>
                <a:cs typeface="Times New Roman"/>
              </a:rPr>
              <a:t> </a:t>
            </a:r>
            <a:r>
              <a:rPr sz="2400" dirty="0">
                <a:latin typeface="Times New Roman"/>
                <a:cs typeface="Times New Roman"/>
              </a:rPr>
              <a:t>because</a:t>
            </a:r>
            <a:r>
              <a:rPr sz="2400" spc="-10" dirty="0">
                <a:latin typeface="Times New Roman"/>
                <a:cs typeface="Times New Roman"/>
              </a:rPr>
              <a:t> </a:t>
            </a:r>
            <a:r>
              <a:rPr sz="2400" dirty="0">
                <a:latin typeface="Times New Roman"/>
                <a:cs typeface="Times New Roman"/>
              </a:rPr>
              <a:t>the </a:t>
            </a:r>
            <a:r>
              <a:rPr sz="2400" spc="-5" dirty="0">
                <a:solidFill>
                  <a:srgbClr val="006FC0"/>
                </a:solidFill>
                <a:latin typeface="Times New Roman"/>
                <a:cs typeface="Times New Roman"/>
              </a:rPr>
              <a:t>major</a:t>
            </a:r>
            <a:r>
              <a:rPr sz="2400" spc="5" dirty="0">
                <a:solidFill>
                  <a:srgbClr val="006FC0"/>
                </a:solidFill>
                <a:latin typeface="Times New Roman"/>
                <a:cs typeface="Times New Roman"/>
              </a:rPr>
              <a:t> </a:t>
            </a:r>
            <a:r>
              <a:rPr sz="2400" dirty="0">
                <a:solidFill>
                  <a:srgbClr val="006FC0"/>
                </a:solidFill>
                <a:latin typeface="Times New Roman"/>
                <a:cs typeface="Times New Roman"/>
              </a:rPr>
              <a:t>source</a:t>
            </a:r>
            <a:r>
              <a:rPr sz="2400" spc="-10" dirty="0">
                <a:solidFill>
                  <a:srgbClr val="006FC0"/>
                </a:solidFill>
                <a:latin typeface="Times New Roman"/>
                <a:cs typeface="Times New Roman"/>
              </a:rPr>
              <a:t> </a:t>
            </a:r>
            <a:r>
              <a:rPr sz="2400" dirty="0">
                <a:solidFill>
                  <a:srgbClr val="006FC0"/>
                </a:solidFill>
                <a:latin typeface="Times New Roman"/>
                <a:cs typeface="Times New Roman"/>
              </a:rPr>
              <a:t>of </a:t>
            </a:r>
            <a:r>
              <a:rPr sz="2400" spc="-5" dirty="0">
                <a:solidFill>
                  <a:srgbClr val="006FC0"/>
                </a:solidFill>
                <a:latin typeface="Times New Roman"/>
                <a:cs typeface="Times New Roman"/>
              </a:rPr>
              <a:t>minority </a:t>
            </a:r>
            <a:r>
              <a:rPr sz="2400" spc="-585" dirty="0">
                <a:solidFill>
                  <a:srgbClr val="006FC0"/>
                </a:solidFill>
                <a:latin typeface="Times New Roman"/>
                <a:cs typeface="Times New Roman"/>
              </a:rPr>
              <a:t> </a:t>
            </a:r>
            <a:r>
              <a:rPr sz="2400" dirty="0">
                <a:solidFill>
                  <a:srgbClr val="006FC0"/>
                </a:solidFill>
                <a:latin typeface="Times New Roman"/>
                <a:cs typeface="Times New Roman"/>
              </a:rPr>
              <a:t>carriers</a:t>
            </a:r>
            <a:r>
              <a:rPr sz="2400" spc="-45" dirty="0">
                <a:solidFill>
                  <a:srgbClr val="006FC0"/>
                </a:solidFill>
                <a:latin typeface="Times New Roman"/>
                <a:cs typeface="Times New Roman"/>
              </a:rPr>
              <a:t> </a:t>
            </a:r>
            <a:r>
              <a:rPr sz="2400" dirty="0">
                <a:solidFill>
                  <a:srgbClr val="006FC0"/>
                </a:solidFill>
                <a:latin typeface="Times New Roman"/>
                <a:cs typeface="Times New Roman"/>
              </a:rPr>
              <a:t>is </a:t>
            </a:r>
            <a:r>
              <a:rPr sz="2400" spc="-5" dirty="0">
                <a:solidFill>
                  <a:srgbClr val="006FC0"/>
                </a:solidFill>
                <a:latin typeface="Times New Roman"/>
                <a:cs typeface="Times New Roman"/>
              </a:rPr>
              <a:t>thermally</a:t>
            </a:r>
            <a:r>
              <a:rPr sz="2400" spc="-30" dirty="0">
                <a:solidFill>
                  <a:srgbClr val="006FC0"/>
                </a:solidFill>
                <a:latin typeface="Times New Roman"/>
                <a:cs typeface="Times New Roman"/>
              </a:rPr>
              <a:t> </a:t>
            </a:r>
            <a:r>
              <a:rPr sz="2400" dirty="0">
                <a:solidFill>
                  <a:srgbClr val="006FC0"/>
                </a:solidFill>
                <a:latin typeface="Times New Roman"/>
                <a:cs typeface="Times New Roman"/>
              </a:rPr>
              <a:t>broken</a:t>
            </a:r>
            <a:r>
              <a:rPr sz="2400" spc="-15" dirty="0">
                <a:solidFill>
                  <a:srgbClr val="006FC0"/>
                </a:solidFill>
                <a:latin typeface="Times New Roman"/>
                <a:cs typeface="Times New Roman"/>
              </a:rPr>
              <a:t> </a:t>
            </a:r>
            <a:r>
              <a:rPr sz="2400" dirty="0">
                <a:solidFill>
                  <a:srgbClr val="006FC0"/>
                </a:solidFill>
                <a:latin typeface="Times New Roman"/>
                <a:cs typeface="Times New Roman"/>
              </a:rPr>
              <a:t>covalent</a:t>
            </a:r>
            <a:r>
              <a:rPr sz="2400" spc="-30" dirty="0">
                <a:solidFill>
                  <a:srgbClr val="006FC0"/>
                </a:solidFill>
                <a:latin typeface="Times New Roman"/>
                <a:cs typeface="Times New Roman"/>
              </a:rPr>
              <a:t> </a:t>
            </a:r>
            <a:r>
              <a:rPr sz="2400" dirty="0">
                <a:solidFill>
                  <a:srgbClr val="006FC0"/>
                </a:solidFill>
                <a:latin typeface="Times New Roman"/>
                <a:cs typeface="Times New Roman"/>
              </a:rPr>
              <a:t>bonds</a:t>
            </a:r>
            <a:r>
              <a:rPr sz="2400" dirty="0">
                <a:latin typeface="Times New Roman"/>
                <a:cs typeface="Times New Roman"/>
              </a:rPr>
              <a:t>.</a:t>
            </a:r>
            <a:endParaRPr sz="2400">
              <a:latin typeface="Times New Roman"/>
              <a:cs typeface="Times New Roman"/>
            </a:endParaRPr>
          </a:p>
          <a:p>
            <a:pPr>
              <a:lnSpc>
                <a:spcPct val="100000"/>
              </a:lnSpc>
              <a:spcBef>
                <a:spcPts val="10"/>
              </a:spcBef>
              <a:buChar char="•"/>
            </a:pPr>
            <a:endParaRPr sz="3500">
              <a:latin typeface="Times New Roman"/>
              <a:cs typeface="Times New Roman"/>
            </a:endParaRPr>
          </a:p>
          <a:p>
            <a:pPr marL="431800" marR="17780" indent="-342900">
              <a:lnSpc>
                <a:spcPct val="100000"/>
              </a:lnSpc>
              <a:buFont typeface="Arial MT"/>
              <a:buChar char="•"/>
              <a:tabLst>
                <a:tab pos="431165" algn="l"/>
                <a:tab pos="431800" algn="l"/>
              </a:tabLst>
            </a:pPr>
            <a:r>
              <a:rPr sz="2400" dirty="0">
                <a:solidFill>
                  <a:srgbClr val="6F2F9F"/>
                </a:solidFill>
                <a:latin typeface="Times New Roman"/>
                <a:cs typeface="Times New Roman"/>
              </a:rPr>
              <a:t>Further</a:t>
            </a:r>
            <a:r>
              <a:rPr sz="2400" spc="-10" dirty="0">
                <a:solidFill>
                  <a:srgbClr val="6F2F9F"/>
                </a:solidFill>
                <a:latin typeface="Times New Roman"/>
                <a:cs typeface="Times New Roman"/>
              </a:rPr>
              <a:t> </a:t>
            </a:r>
            <a:r>
              <a:rPr sz="2400" dirty="0">
                <a:solidFill>
                  <a:srgbClr val="6F2F9F"/>
                </a:solidFill>
                <a:latin typeface="Times New Roman"/>
                <a:cs typeface="Times New Roman"/>
              </a:rPr>
              <a:t>rise</a:t>
            </a:r>
            <a:r>
              <a:rPr sz="2400" spc="-25" dirty="0">
                <a:solidFill>
                  <a:srgbClr val="6F2F9F"/>
                </a:solidFill>
                <a:latin typeface="Times New Roman"/>
                <a:cs typeface="Times New Roman"/>
              </a:rPr>
              <a:t> </a:t>
            </a:r>
            <a:r>
              <a:rPr sz="2400" dirty="0">
                <a:solidFill>
                  <a:srgbClr val="6F2F9F"/>
                </a:solidFill>
                <a:latin typeface="Times New Roman"/>
                <a:cs typeface="Times New Roman"/>
              </a:rPr>
              <a:t>in</a:t>
            </a:r>
            <a:r>
              <a:rPr sz="2400" spc="-15" dirty="0">
                <a:solidFill>
                  <a:srgbClr val="6F2F9F"/>
                </a:solidFill>
                <a:latin typeface="Times New Roman"/>
                <a:cs typeface="Times New Roman"/>
              </a:rPr>
              <a:t> </a:t>
            </a:r>
            <a:r>
              <a:rPr sz="2400" dirty="0">
                <a:solidFill>
                  <a:srgbClr val="6F2F9F"/>
                </a:solidFill>
                <a:latin typeface="Times New Roman"/>
                <a:cs typeface="Times New Roman"/>
              </a:rPr>
              <a:t>reverse</a:t>
            </a:r>
            <a:r>
              <a:rPr sz="2400" spc="-35" dirty="0">
                <a:solidFill>
                  <a:srgbClr val="6F2F9F"/>
                </a:solidFill>
                <a:latin typeface="Times New Roman"/>
                <a:cs typeface="Times New Roman"/>
              </a:rPr>
              <a:t> </a:t>
            </a:r>
            <a:r>
              <a:rPr sz="2400" dirty="0">
                <a:solidFill>
                  <a:srgbClr val="6F2F9F"/>
                </a:solidFill>
                <a:latin typeface="Times New Roman"/>
                <a:cs typeface="Times New Roman"/>
              </a:rPr>
              <a:t>bias </a:t>
            </a:r>
            <a:r>
              <a:rPr sz="2400" dirty="0">
                <a:latin typeface="Times New Roman"/>
                <a:cs typeface="Times New Roman"/>
              </a:rPr>
              <a:t>causes</a:t>
            </a:r>
            <a:r>
              <a:rPr sz="2400" spc="-1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solidFill>
                  <a:srgbClr val="6F2F9F"/>
                </a:solidFill>
                <a:latin typeface="Times New Roman"/>
                <a:cs typeface="Times New Roman"/>
              </a:rPr>
              <a:t>collapse</a:t>
            </a:r>
            <a:r>
              <a:rPr sz="2400" spc="-35" dirty="0">
                <a:solidFill>
                  <a:srgbClr val="6F2F9F"/>
                </a:solidFill>
                <a:latin typeface="Times New Roman"/>
                <a:cs typeface="Times New Roman"/>
              </a:rPr>
              <a:t> </a:t>
            </a:r>
            <a:r>
              <a:rPr sz="2400" dirty="0">
                <a:solidFill>
                  <a:srgbClr val="6F2F9F"/>
                </a:solidFill>
                <a:latin typeface="Times New Roman"/>
                <a:cs typeface="Times New Roman"/>
              </a:rPr>
              <a:t>of</a:t>
            </a:r>
            <a:r>
              <a:rPr sz="2400" spc="-5" dirty="0">
                <a:solidFill>
                  <a:srgbClr val="6F2F9F"/>
                </a:solidFill>
                <a:latin typeface="Times New Roman"/>
                <a:cs typeface="Times New Roman"/>
              </a:rPr>
              <a:t> </a:t>
            </a:r>
            <a:r>
              <a:rPr sz="2400" dirty="0">
                <a:solidFill>
                  <a:srgbClr val="6F2F9F"/>
                </a:solidFill>
                <a:latin typeface="Times New Roman"/>
                <a:cs typeface="Times New Roman"/>
              </a:rPr>
              <a:t>junction</a:t>
            </a:r>
            <a:r>
              <a:rPr sz="2400" spc="-35" dirty="0">
                <a:solidFill>
                  <a:srgbClr val="6F2F9F"/>
                </a:solidFill>
                <a:latin typeface="Times New Roman"/>
                <a:cs typeface="Times New Roman"/>
              </a:rPr>
              <a:t> </a:t>
            </a:r>
            <a:r>
              <a:rPr sz="2400" dirty="0">
                <a:latin typeface="Times New Roman"/>
                <a:cs typeface="Times New Roman"/>
              </a:rPr>
              <a:t>barrier </a:t>
            </a:r>
            <a:r>
              <a:rPr sz="2400" spc="-585" dirty="0">
                <a:latin typeface="Times New Roman"/>
                <a:cs typeface="Times New Roman"/>
              </a:rPr>
              <a:t> </a:t>
            </a:r>
            <a:r>
              <a:rPr sz="2400" dirty="0">
                <a:latin typeface="Times New Roman"/>
                <a:cs typeface="Times New Roman"/>
              </a:rPr>
              <a:t>called</a:t>
            </a:r>
            <a:r>
              <a:rPr sz="2400" spc="-30" dirty="0">
                <a:latin typeface="Times New Roman"/>
                <a:cs typeface="Times New Roman"/>
              </a:rPr>
              <a:t> </a:t>
            </a:r>
            <a:r>
              <a:rPr sz="2400" dirty="0">
                <a:solidFill>
                  <a:srgbClr val="6F2F9F"/>
                </a:solidFill>
                <a:latin typeface="Times New Roman"/>
                <a:cs typeface="Times New Roman"/>
              </a:rPr>
              <a:t>breakdown</a:t>
            </a:r>
            <a:r>
              <a:rPr sz="2400" spc="-5" dirty="0">
                <a:solidFill>
                  <a:srgbClr val="6F2F9F"/>
                </a:solidFill>
                <a:latin typeface="Times New Roman"/>
                <a:cs typeface="Times New Roman"/>
              </a:rPr>
              <a:t> </a:t>
            </a:r>
            <a:r>
              <a:rPr sz="2400" dirty="0">
                <a:latin typeface="Times New Roman"/>
                <a:cs typeface="Times New Roman"/>
              </a:rPr>
              <a:t>of the</a:t>
            </a:r>
            <a:r>
              <a:rPr sz="2400" spc="-5" dirty="0">
                <a:latin typeface="Times New Roman"/>
                <a:cs typeface="Times New Roman"/>
              </a:rPr>
              <a:t> </a:t>
            </a:r>
            <a:r>
              <a:rPr sz="2400" dirty="0">
                <a:latin typeface="Times New Roman"/>
                <a:cs typeface="Times New Roman"/>
              </a:rPr>
              <a:t>diode.</a:t>
            </a:r>
            <a:endParaRPr sz="2400">
              <a:latin typeface="Times New Roman"/>
              <a:cs typeface="Times New Roman"/>
            </a:endParaRPr>
          </a:p>
          <a:p>
            <a:pPr marL="431800" marR="899794" indent="-342900">
              <a:lnSpc>
                <a:spcPct val="100000"/>
              </a:lnSpc>
              <a:spcBef>
                <a:spcPts val="580"/>
              </a:spcBef>
              <a:buFont typeface="Arial MT"/>
              <a:buChar char="•"/>
              <a:tabLst>
                <a:tab pos="431165" algn="l"/>
                <a:tab pos="431800" algn="l"/>
                <a:tab pos="4321175" algn="l"/>
              </a:tabLst>
            </a:pPr>
            <a:r>
              <a:rPr sz="2400" dirty="0">
                <a:latin typeface="Times New Roman"/>
                <a:cs typeface="Times New Roman"/>
              </a:rPr>
              <a:t>This</a:t>
            </a:r>
            <a:r>
              <a:rPr sz="2400" spc="-10" dirty="0">
                <a:latin typeface="Times New Roman"/>
                <a:cs typeface="Times New Roman"/>
              </a:rPr>
              <a:t> </a:t>
            </a:r>
            <a:r>
              <a:rPr sz="2400" dirty="0">
                <a:latin typeface="Times New Roman"/>
                <a:cs typeface="Times New Roman"/>
              </a:rPr>
              <a:t>causes</a:t>
            </a:r>
            <a:r>
              <a:rPr sz="2400" spc="-10" dirty="0">
                <a:latin typeface="Times New Roman"/>
                <a:cs typeface="Times New Roman"/>
              </a:rPr>
              <a:t> </a:t>
            </a:r>
            <a:r>
              <a:rPr sz="2400" dirty="0">
                <a:latin typeface="Times New Roman"/>
                <a:cs typeface="Times New Roman"/>
              </a:rPr>
              <a:t>sudden</a:t>
            </a:r>
            <a:r>
              <a:rPr sz="2400" spc="5" dirty="0">
                <a:latin typeface="Times New Roman"/>
                <a:cs typeface="Times New Roman"/>
              </a:rPr>
              <a:t> </a:t>
            </a:r>
            <a:r>
              <a:rPr sz="2400" dirty="0">
                <a:latin typeface="Times New Roman"/>
                <a:cs typeface="Times New Roman"/>
              </a:rPr>
              <a:t>increase</a:t>
            </a:r>
            <a:r>
              <a:rPr sz="2400" spc="-35" dirty="0">
                <a:latin typeface="Times New Roman"/>
                <a:cs typeface="Times New Roman"/>
              </a:rPr>
              <a:t> </a:t>
            </a:r>
            <a:r>
              <a:rPr sz="2400" dirty="0">
                <a:latin typeface="Times New Roman"/>
                <a:cs typeface="Times New Roman"/>
              </a:rPr>
              <a:t>in	flow</a:t>
            </a:r>
            <a:r>
              <a:rPr sz="2400" spc="-20"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carriers</a:t>
            </a:r>
            <a:r>
              <a:rPr sz="2400" spc="-50" dirty="0">
                <a:latin typeface="Times New Roman"/>
                <a:cs typeface="Times New Roman"/>
              </a:rPr>
              <a:t> </a:t>
            </a:r>
            <a:r>
              <a:rPr sz="2400" dirty="0">
                <a:latin typeface="Times New Roman"/>
                <a:cs typeface="Times New Roman"/>
              </a:rPr>
              <a:t>across</a:t>
            </a:r>
            <a:r>
              <a:rPr sz="2400" spc="-35" dirty="0">
                <a:latin typeface="Times New Roman"/>
                <a:cs typeface="Times New Roman"/>
              </a:rPr>
              <a:t> </a:t>
            </a:r>
            <a:r>
              <a:rPr sz="2400" dirty="0">
                <a:latin typeface="Times New Roman"/>
                <a:cs typeface="Times New Roman"/>
              </a:rPr>
              <a:t>the </a:t>
            </a:r>
            <a:r>
              <a:rPr sz="2400" spc="-585" dirty="0">
                <a:latin typeface="Times New Roman"/>
                <a:cs typeface="Times New Roman"/>
              </a:rPr>
              <a:t> </a:t>
            </a:r>
            <a:r>
              <a:rPr sz="2400" dirty="0">
                <a:latin typeface="Times New Roman"/>
                <a:cs typeface="Times New Roman"/>
              </a:rPr>
              <a:t>junction</a:t>
            </a:r>
            <a:r>
              <a:rPr sz="2400" spc="-40"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causes</a:t>
            </a:r>
            <a:r>
              <a:rPr sz="2400" spc="-10" dirty="0">
                <a:latin typeface="Times New Roman"/>
                <a:cs typeface="Times New Roman"/>
              </a:rPr>
              <a:t> </a:t>
            </a:r>
            <a:r>
              <a:rPr sz="2400" dirty="0">
                <a:latin typeface="Times New Roman"/>
                <a:cs typeface="Times New Roman"/>
              </a:rPr>
              <a:t>abrupt</a:t>
            </a:r>
            <a:r>
              <a:rPr sz="2400" spc="-25" dirty="0">
                <a:latin typeface="Times New Roman"/>
                <a:cs typeface="Times New Roman"/>
              </a:rPr>
              <a:t> </a:t>
            </a:r>
            <a:r>
              <a:rPr sz="2400" dirty="0">
                <a:latin typeface="Times New Roman"/>
                <a:cs typeface="Times New Roman"/>
              </a:rPr>
              <a:t>increase</a:t>
            </a:r>
            <a:r>
              <a:rPr sz="2400" spc="-3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current.</a:t>
            </a:r>
            <a:endParaRPr sz="2400">
              <a:latin typeface="Times New Roman"/>
              <a:cs typeface="Times New Roman"/>
            </a:endParaRPr>
          </a:p>
        </p:txBody>
      </p:sp>
      <p:sp>
        <p:nvSpPr>
          <p:cNvPr id="3" name="object 3"/>
          <p:cNvSpPr txBox="1">
            <a:spLocks noGrp="1"/>
          </p:cNvSpPr>
          <p:nvPr>
            <p:ph type="title"/>
          </p:nvPr>
        </p:nvSpPr>
        <p:spPr>
          <a:xfrm>
            <a:off x="307340" y="183591"/>
            <a:ext cx="2588895" cy="635000"/>
          </a:xfrm>
          <a:prstGeom prst="rect">
            <a:avLst/>
          </a:prstGeom>
        </p:spPr>
        <p:txBody>
          <a:bodyPr vert="horz" wrap="square" lIns="0" tIns="12065" rIns="0" bIns="0" rtlCol="0">
            <a:spAutoFit/>
          </a:bodyPr>
          <a:lstStyle/>
          <a:p>
            <a:pPr marL="12700">
              <a:lnSpc>
                <a:spcPct val="100000"/>
              </a:lnSpc>
              <a:spcBef>
                <a:spcPts val="95"/>
              </a:spcBef>
            </a:pPr>
            <a:r>
              <a:rPr spc="-35" dirty="0"/>
              <a:t>Reverse</a:t>
            </a:r>
            <a:r>
              <a:rPr spc="-50" dirty="0"/>
              <a:t> </a:t>
            </a:r>
            <a:r>
              <a:rPr spc="-5" dirty="0"/>
              <a:t>Bias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276224"/>
            <a:ext cx="7009130" cy="635000"/>
          </a:xfrm>
          <a:prstGeom prst="rect">
            <a:avLst/>
          </a:prstGeom>
        </p:spPr>
        <p:txBody>
          <a:bodyPr vert="horz" wrap="square" lIns="0" tIns="12065" rIns="0" bIns="0" rtlCol="0">
            <a:spAutoFit/>
          </a:bodyPr>
          <a:lstStyle/>
          <a:p>
            <a:pPr marL="12700">
              <a:lnSpc>
                <a:spcPct val="100000"/>
              </a:lnSpc>
              <a:spcBef>
                <a:spcPts val="95"/>
              </a:spcBef>
            </a:pPr>
            <a:r>
              <a:rPr spc="-35" dirty="0"/>
              <a:t>Working</a:t>
            </a:r>
            <a:r>
              <a:rPr spc="5" dirty="0"/>
              <a:t> </a:t>
            </a:r>
            <a:r>
              <a:rPr spc="-5" dirty="0"/>
              <a:t>of </a:t>
            </a:r>
            <a:r>
              <a:rPr spc="5" dirty="0"/>
              <a:t>P-N </a:t>
            </a:r>
            <a:r>
              <a:rPr spc="-5" dirty="0"/>
              <a:t>Junction</a:t>
            </a:r>
            <a:r>
              <a:rPr spc="-10" dirty="0"/>
              <a:t> under</a:t>
            </a:r>
            <a:r>
              <a:rPr spc="-5" dirty="0"/>
              <a:t> RB</a:t>
            </a:r>
          </a:p>
        </p:txBody>
      </p:sp>
      <p:grpSp>
        <p:nvGrpSpPr>
          <p:cNvPr id="3" name="object 3"/>
          <p:cNvGrpSpPr/>
          <p:nvPr/>
        </p:nvGrpSpPr>
        <p:grpSpPr>
          <a:xfrm>
            <a:off x="1510157" y="1214437"/>
            <a:ext cx="6353810" cy="2915920"/>
            <a:chOff x="1510157" y="1214437"/>
            <a:chExt cx="6353810" cy="2915920"/>
          </a:xfrm>
        </p:grpSpPr>
        <p:sp>
          <p:nvSpPr>
            <p:cNvPr id="4" name="object 4"/>
            <p:cNvSpPr/>
            <p:nvPr/>
          </p:nvSpPr>
          <p:spPr>
            <a:xfrm>
              <a:off x="3352800" y="1219200"/>
              <a:ext cx="2667000" cy="1752600"/>
            </a:xfrm>
            <a:custGeom>
              <a:avLst/>
              <a:gdLst/>
              <a:ahLst/>
              <a:cxnLst/>
              <a:rect l="l" t="t" r="r" b="b"/>
              <a:pathLst>
                <a:path w="2667000" h="1752600">
                  <a:moveTo>
                    <a:pt x="0" y="1752600"/>
                  </a:moveTo>
                  <a:lnTo>
                    <a:pt x="2667000" y="1752600"/>
                  </a:lnTo>
                  <a:lnTo>
                    <a:pt x="2667000" y="0"/>
                  </a:lnTo>
                  <a:lnTo>
                    <a:pt x="0" y="0"/>
                  </a:lnTo>
                  <a:lnTo>
                    <a:pt x="0" y="1752600"/>
                  </a:lnTo>
                  <a:close/>
                </a:path>
              </a:pathLst>
            </a:custGeom>
            <a:ln w="9144">
              <a:solidFill>
                <a:srgbClr val="000000"/>
              </a:solidFill>
            </a:ln>
          </p:spPr>
          <p:txBody>
            <a:bodyPr wrap="square" lIns="0" tIns="0" rIns="0" bIns="0" rtlCol="0"/>
            <a:lstStyle/>
            <a:p>
              <a:endParaRPr/>
            </a:p>
          </p:txBody>
        </p:sp>
        <p:sp>
          <p:nvSpPr>
            <p:cNvPr id="5" name="object 5"/>
            <p:cNvSpPr/>
            <p:nvPr/>
          </p:nvSpPr>
          <p:spPr>
            <a:xfrm>
              <a:off x="4648200" y="1219200"/>
              <a:ext cx="0" cy="1752600"/>
            </a:xfrm>
            <a:custGeom>
              <a:avLst/>
              <a:gdLst/>
              <a:ahLst/>
              <a:cxnLst/>
              <a:rect l="l" t="t" r="r" b="b"/>
              <a:pathLst>
                <a:path h="1752600">
                  <a:moveTo>
                    <a:pt x="0" y="1752600"/>
                  </a:moveTo>
                  <a:lnTo>
                    <a:pt x="0" y="0"/>
                  </a:lnTo>
                </a:path>
              </a:pathLst>
            </a:custGeom>
            <a:ln w="9144">
              <a:solidFill>
                <a:srgbClr val="000000"/>
              </a:solidFill>
            </a:ln>
          </p:spPr>
          <p:txBody>
            <a:bodyPr wrap="square" lIns="0" tIns="0" rIns="0" bIns="0" rtlCol="0"/>
            <a:lstStyle/>
            <a:p>
              <a:endParaRPr/>
            </a:p>
          </p:txBody>
        </p:sp>
        <p:sp>
          <p:nvSpPr>
            <p:cNvPr id="6" name="object 6"/>
            <p:cNvSpPr/>
            <p:nvPr/>
          </p:nvSpPr>
          <p:spPr>
            <a:xfrm>
              <a:off x="1524762" y="1981962"/>
              <a:ext cx="6324600" cy="2133600"/>
            </a:xfrm>
            <a:custGeom>
              <a:avLst/>
              <a:gdLst/>
              <a:ahLst/>
              <a:cxnLst/>
              <a:rect l="l" t="t" r="r" b="b"/>
              <a:pathLst>
                <a:path w="6324600" h="2133600">
                  <a:moveTo>
                    <a:pt x="4495800" y="0"/>
                  </a:moveTo>
                  <a:lnTo>
                    <a:pt x="6324599" y="0"/>
                  </a:lnTo>
                </a:path>
                <a:path w="6324600" h="2133600">
                  <a:moveTo>
                    <a:pt x="0" y="76200"/>
                  </a:moveTo>
                  <a:lnTo>
                    <a:pt x="1828800" y="76200"/>
                  </a:lnTo>
                </a:path>
                <a:path w="6324600" h="2133600">
                  <a:moveTo>
                    <a:pt x="0" y="76200"/>
                  </a:moveTo>
                  <a:lnTo>
                    <a:pt x="0" y="1828800"/>
                  </a:lnTo>
                </a:path>
                <a:path w="6324600" h="2133600">
                  <a:moveTo>
                    <a:pt x="6324599" y="0"/>
                  </a:moveTo>
                  <a:lnTo>
                    <a:pt x="6324599" y="1828800"/>
                  </a:lnTo>
                </a:path>
                <a:path w="6324600" h="2133600">
                  <a:moveTo>
                    <a:pt x="0" y="1828800"/>
                  </a:moveTo>
                  <a:lnTo>
                    <a:pt x="2895600" y="1828800"/>
                  </a:lnTo>
                </a:path>
                <a:path w="6324600" h="2133600">
                  <a:moveTo>
                    <a:pt x="3124200" y="1828800"/>
                  </a:moveTo>
                  <a:lnTo>
                    <a:pt x="6324599" y="1828800"/>
                  </a:lnTo>
                </a:path>
                <a:path w="6324600" h="2133600">
                  <a:moveTo>
                    <a:pt x="3124200" y="1600200"/>
                  </a:moveTo>
                  <a:lnTo>
                    <a:pt x="3124200" y="2133600"/>
                  </a:lnTo>
                </a:path>
                <a:path w="6324600" h="2133600">
                  <a:moveTo>
                    <a:pt x="2895600" y="1676400"/>
                  </a:moveTo>
                  <a:lnTo>
                    <a:pt x="2895600" y="1981200"/>
                  </a:lnTo>
                </a:path>
              </a:pathLst>
            </a:custGeom>
            <a:ln w="28956">
              <a:solidFill>
                <a:srgbClr val="000000"/>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567683" y="2500883"/>
              <a:ext cx="181355" cy="181355"/>
            </a:xfrm>
            <a:prstGeom prst="rect">
              <a:avLst/>
            </a:prstGeom>
          </p:spPr>
        </p:pic>
        <p:pic>
          <p:nvPicPr>
            <p:cNvPr id="8" name="object 8"/>
            <p:cNvPicPr/>
            <p:nvPr/>
          </p:nvPicPr>
          <p:blipFill>
            <a:blip r:embed="rId2" cstate="print"/>
            <a:stretch>
              <a:fillRect/>
            </a:stretch>
          </p:blipFill>
          <p:spPr>
            <a:xfrm>
              <a:off x="3872483" y="2500883"/>
              <a:ext cx="181355" cy="181355"/>
            </a:xfrm>
            <a:prstGeom prst="rect">
              <a:avLst/>
            </a:prstGeom>
          </p:spPr>
        </p:pic>
        <p:pic>
          <p:nvPicPr>
            <p:cNvPr id="9" name="object 9"/>
            <p:cNvPicPr/>
            <p:nvPr/>
          </p:nvPicPr>
          <p:blipFill>
            <a:blip r:embed="rId2" cstate="print"/>
            <a:stretch>
              <a:fillRect/>
            </a:stretch>
          </p:blipFill>
          <p:spPr>
            <a:xfrm>
              <a:off x="3796283" y="2043683"/>
              <a:ext cx="181355" cy="181355"/>
            </a:xfrm>
            <a:prstGeom prst="rect">
              <a:avLst/>
            </a:prstGeom>
          </p:spPr>
        </p:pic>
        <p:pic>
          <p:nvPicPr>
            <p:cNvPr id="10" name="object 10"/>
            <p:cNvPicPr/>
            <p:nvPr/>
          </p:nvPicPr>
          <p:blipFill>
            <a:blip r:embed="rId2" cstate="print"/>
            <a:stretch>
              <a:fillRect/>
            </a:stretch>
          </p:blipFill>
          <p:spPr>
            <a:xfrm>
              <a:off x="3567683" y="1662683"/>
              <a:ext cx="181355" cy="181355"/>
            </a:xfrm>
            <a:prstGeom prst="rect">
              <a:avLst/>
            </a:prstGeom>
          </p:spPr>
        </p:pic>
        <p:pic>
          <p:nvPicPr>
            <p:cNvPr id="11" name="object 11"/>
            <p:cNvPicPr/>
            <p:nvPr/>
          </p:nvPicPr>
          <p:blipFill>
            <a:blip r:embed="rId3" cstate="print"/>
            <a:stretch>
              <a:fillRect/>
            </a:stretch>
          </p:blipFill>
          <p:spPr>
            <a:xfrm>
              <a:off x="5177028" y="2586227"/>
              <a:ext cx="85344" cy="85344"/>
            </a:xfrm>
            <a:prstGeom prst="rect">
              <a:avLst/>
            </a:prstGeom>
          </p:spPr>
        </p:pic>
        <p:pic>
          <p:nvPicPr>
            <p:cNvPr id="12" name="object 12"/>
            <p:cNvPicPr/>
            <p:nvPr/>
          </p:nvPicPr>
          <p:blipFill>
            <a:blip r:embed="rId3" cstate="print"/>
            <a:stretch>
              <a:fillRect/>
            </a:stretch>
          </p:blipFill>
          <p:spPr>
            <a:xfrm>
              <a:off x="5253228" y="2052827"/>
              <a:ext cx="85344" cy="85344"/>
            </a:xfrm>
            <a:prstGeom prst="rect">
              <a:avLst/>
            </a:prstGeom>
          </p:spPr>
        </p:pic>
        <p:pic>
          <p:nvPicPr>
            <p:cNvPr id="13" name="object 13"/>
            <p:cNvPicPr/>
            <p:nvPr/>
          </p:nvPicPr>
          <p:blipFill>
            <a:blip r:embed="rId3" cstate="print"/>
            <a:stretch>
              <a:fillRect/>
            </a:stretch>
          </p:blipFill>
          <p:spPr>
            <a:xfrm>
              <a:off x="5558028" y="1443227"/>
              <a:ext cx="85344" cy="85344"/>
            </a:xfrm>
            <a:prstGeom prst="rect">
              <a:avLst/>
            </a:prstGeom>
          </p:spPr>
        </p:pic>
        <p:pic>
          <p:nvPicPr>
            <p:cNvPr id="14" name="object 14"/>
            <p:cNvPicPr/>
            <p:nvPr/>
          </p:nvPicPr>
          <p:blipFill>
            <a:blip r:embed="rId3" cstate="print"/>
            <a:stretch>
              <a:fillRect/>
            </a:stretch>
          </p:blipFill>
          <p:spPr>
            <a:xfrm>
              <a:off x="5177028" y="1443227"/>
              <a:ext cx="85344" cy="85344"/>
            </a:xfrm>
            <a:prstGeom prst="rect">
              <a:avLst/>
            </a:prstGeom>
          </p:spPr>
        </p:pic>
        <p:pic>
          <p:nvPicPr>
            <p:cNvPr id="15" name="object 15"/>
            <p:cNvPicPr/>
            <p:nvPr/>
          </p:nvPicPr>
          <p:blipFill>
            <a:blip r:embed="rId3" cstate="print"/>
            <a:stretch>
              <a:fillRect/>
            </a:stretch>
          </p:blipFill>
          <p:spPr>
            <a:xfrm>
              <a:off x="5558028" y="2281427"/>
              <a:ext cx="85344" cy="85344"/>
            </a:xfrm>
            <a:prstGeom prst="rect">
              <a:avLst/>
            </a:prstGeom>
          </p:spPr>
        </p:pic>
        <p:pic>
          <p:nvPicPr>
            <p:cNvPr id="16" name="object 16"/>
            <p:cNvPicPr/>
            <p:nvPr/>
          </p:nvPicPr>
          <p:blipFill>
            <a:blip r:embed="rId3" cstate="print"/>
            <a:stretch>
              <a:fillRect/>
            </a:stretch>
          </p:blipFill>
          <p:spPr>
            <a:xfrm>
              <a:off x="3957827" y="2281427"/>
              <a:ext cx="85344" cy="85344"/>
            </a:xfrm>
            <a:prstGeom prst="rect">
              <a:avLst/>
            </a:prstGeom>
          </p:spPr>
        </p:pic>
      </p:grpSp>
      <p:sp>
        <p:nvSpPr>
          <p:cNvPr id="17" name="object 17"/>
          <p:cNvSpPr txBox="1"/>
          <p:nvPr/>
        </p:nvSpPr>
        <p:spPr>
          <a:xfrm>
            <a:off x="3163061" y="1563370"/>
            <a:ext cx="15176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P</a:t>
            </a:r>
            <a:endParaRPr sz="1800">
              <a:latin typeface="Tahoma"/>
              <a:cs typeface="Tahoma"/>
            </a:endParaRPr>
          </a:p>
        </p:txBody>
      </p:sp>
      <p:sp>
        <p:nvSpPr>
          <p:cNvPr id="18" name="object 18"/>
          <p:cNvSpPr txBox="1"/>
          <p:nvPr/>
        </p:nvSpPr>
        <p:spPr>
          <a:xfrm>
            <a:off x="6159500" y="1639570"/>
            <a:ext cx="1784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N</a:t>
            </a:r>
            <a:endParaRPr sz="1800">
              <a:latin typeface="Tahoma"/>
              <a:cs typeface="Tahoma"/>
            </a:endParaRPr>
          </a:p>
        </p:txBody>
      </p:sp>
      <p:grpSp>
        <p:nvGrpSpPr>
          <p:cNvPr id="19" name="object 19"/>
          <p:cNvGrpSpPr/>
          <p:nvPr/>
        </p:nvGrpSpPr>
        <p:grpSpPr>
          <a:xfrm>
            <a:off x="3872484" y="1219200"/>
            <a:ext cx="1705610" cy="1753870"/>
            <a:chOff x="3872484" y="1219200"/>
            <a:chExt cx="1705610" cy="1753870"/>
          </a:xfrm>
        </p:grpSpPr>
        <p:pic>
          <p:nvPicPr>
            <p:cNvPr id="20" name="object 20"/>
            <p:cNvPicPr/>
            <p:nvPr/>
          </p:nvPicPr>
          <p:blipFill>
            <a:blip r:embed="rId2" cstate="print"/>
            <a:stretch>
              <a:fillRect/>
            </a:stretch>
          </p:blipFill>
          <p:spPr>
            <a:xfrm>
              <a:off x="3872484" y="1662683"/>
              <a:ext cx="181355" cy="181355"/>
            </a:xfrm>
            <a:prstGeom prst="rect">
              <a:avLst/>
            </a:prstGeom>
          </p:spPr>
        </p:pic>
        <p:sp>
          <p:nvSpPr>
            <p:cNvPr id="21" name="object 21"/>
            <p:cNvSpPr/>
            <p:nvPr/>
          </p:nvSpPr>
          <p:spPr>
            <a:xfrm>
              <a:off x="4343400" y="1219200"/>
              <a:ext cx="609600" cy="1752600"/>
            </a:xfrm>
            <a:custGeom>
              <a:avLst/>
              <a:gdLst/>
              <a:ahLst/>
              <a:cxnLst/>
              <a:rect l="l" t="t" r="r" b="b"/>
              <a:pathLst>
                <a:path w="609600" h="1752600">
                  <a:moveTo>
                    <a:pt x="609600" y="1752600"/>
                  </a:moveTo>
                  <a:lnTo>
                    <a:pt x="609600" y="0"/>
                  </a:lnTo>
                </a:path>
                <a:path w="609600" h="1752600">
                  <a:moveTo>
                    <a:pt x="0" y="1752600"/>
                  </a:moveTo>
                  <a:lnTo>
                    <a:pt x="0" y="0"/>
                  </a:lnTo>
                </a:path>
              </a:pathLst>
            </a:custGeom>
            <a:ln w="9144">
              <a:solidFill>
                <a:srgbClr val="000000"/>
              </a:solidFill>
            </a:ln>
          </p:spPr>
          <p:txBody>
            <a:bodyPr wrap="square" lIns="0" tIns="0" rIns="0" bIns="0" rtlCol="0"/>
            <a:lstStyle/>
            <a:p>
              <a:endParaRPr/>
            </a:p>
          </p:txBody>
        </p:sp>
        <p:sp>
          <p:nvSpPr>
            <p:cNvPr id="22" name="object 22"/>
            <p:cNvSpPr/>
            <p:nvPr/>
          </p:nvSpPr>
          <p:spPr>
            <a:xfrm>
              <a:off x="4191762" y="1219961"/>
              <a:ext cx="914400" cy="1752600"/>
            </a:xfrm>
            <a:custGeom>
              <a:avLst/>
              <a:gdLst/>
              <a:ahLst/>
              <a:cxnLst/>
              <a:rect l="l" t="t" r="r" b="b"/>
              <a:pathLst>
                <a:path w="914400" h="1752600">
                  <a:moveTo>
                    <a:pt x="0" y="0"/>
                  </a:moveTo>
                  <a:lnTo>
                    <a:pt x="0" y="1752600"/>
                  </a:lnTo>
                </a:path>
                <a:path w="914400" h="1752600">
                  <a:moveTo>
                    <a:pt x="914400" y="0"/>
                  </a:moveTo>
                  <a:lnTo>
                    <a:pt x="914400" y="1752600"/>
                  </a:lnTo>
                </a:path>
              </a:pathLst>
            </a:custGeom>
            <a:ln w="19812">
              <a:solidFill>
                <a:srgbClr val="009900"/>
              </a:solidFill>
            </a:ln>
          </p:spPr>
          <p:txBody>
            <a:bodyPr wrap="square" lIns="0" tIns="0" rIns="0" bIns="0" rtlCol="0"/>
            <a:lstStyle/>
            <a:p>
              <a:endParaRPr/>
            </a:p>
          </p:txBody>
        </p:sp>
        <p:pic>
          <p:nvPicPr>
            <p:cNvPr id="23" name="object 23"/>
            <p:cNvPicPr/>
            <p:nvPr/>
          </p:nvPicPr>
          <p:blipFill>
            <a:blip r:embed="rId2" cstate="print"/>
            <a:stretch>
              <a:fillRect/>
            </a:stretch>
          </p:blipFill>
          <p:spPr>
            <a:xfrm>
              <a:off x="5396484" y="1815083"/>
              <a:ext cx="181355" cy="181355"/>
            </a:xfrm>
            <a:prstGeom prst="rect">
              <a:avLst/>
            </a:prstGeom>
          </p:spPr>
        </p:pic>
      </p:grpSp>
      <p:grpSp>
        <p:nvGrpSpPr>
          <p:cNvPr id="24" name="object 24"/>
          <p:cNvGrpSpPr/>
          <p:nvPr/>
        </p:nvGrpSpPr>
        <p:grpSpPr>
          <a:xfrm>
            <a:off x="2820161" y="4867655"/>
            <a:ext cx="3429000" cy="1533525"/>
            <a:chOff x="2820161" y="4867655"/>
            <a:chExt cx="3429000" cy="1533525"/>
          </a:xfrm>
        </p:grpSpPr>
        <p:sp>
          <p:nvSpPr>
            <p:cNvPr id="25" name="object 25"/>
            <p:cNvSpPr/>
            <p:nvPr/>
          </p:nvSpPr>
          <p:spPr>
            <a:xfrm>
              <a:off x="4038600" y="5029199"/>
              <a:ext cx="1905000" cy="1371600"/>
            </a:xfrm>
            <a:custGeom>
              <a:avLst/>
              <a:gdLst/>
              <a:ahLst/>
              <a:cxnLst/>
              <a:rect l="l" t="t" r="r" b="b"/>
              <a:pathLst>
                <a:path w="1905000" h="1371600">
                  <a:moveTo>
                    <a:pt x="533400" y="0"/>
                  </a:moveTo>
                  <a:lnTo>
                    <a:pt x="533400" y="1371600"/>
                  </a:lnTo>
                </a:path>
                <a:path w="1905000" h="1371600">
                  <a:moveTo>
                    <a:pt x="0" y="1066800"/>
                  </a:moveTo>
                  <a:lnTo>
                    <a:pt x="1066800" y="76200"/>
                  </a:lnTo>
                </a:path>
                <a:path w="1905000" h="1371600">
                  <a:moveTo>
                    <a:pt x="1066800" y="76200"/>
                  </a:moveTo>
                  <a:lnTo>
                    <a:pt x="1905000" y="76200"/>
                  </a:lnTo>
                </a:path>
              </a:pathLst>
            </a:custGeom>
            <a:ln w="9144">
              <a:solidFill>
                <a:srgbClr val="1F487C"/>
              </a:solidFill>
            </a:ln>
          </p:spPr>
          <p:txBody>
            <a:bodyPr wrap="square" lIns="0" tIns="0" rIns="0" bIns="0" rtlCol="0"/>
            <a:lstStyle/>
            <a:p>
              <a:endParaRPr/>
            </a:p>
          </p:txBody>
        </p:sp>
        <p:sp>
          <p:nvSpPr>
            <p:cNvPr id="26" name="object 26"/>
            <p:cNvSpPr/>
            <p:nvPr/>
          </p:nvSpPr>
          <p:spPr>
            <a:xfrm>
              <a:off x="3200399" y="6096000"/>
              <a:ext cx="838200" cy="0"/>
            </a:xfrm>
            <a:custGeom>
              <a:avLst/>
              <a:gdLst/>
              <a:ahLst/>
              <a:cxnLst/>
              <a:rect l="l" t="t" r="r" b="b"/>
              <a:pathLst>
                <a:path w="838200">
                  <a:moveTo>
                    <a:pt x="0" y="0"/>
                  </a:moveTo>
                  <a:lnTo>
                    <a:pt x="838200" y="0"/>
                  </a:lnTo>
                </a:path>
              </a:pathLst>
            </a:custGeom>
            <a:ln w="9144">
              <a:solidFill>
                <a:srgbClr val="000000"/>
              </a:solidFill>
            </a:ln>
          </p:spPr>
          <p:txBody>
            <a:bodyPr wrap="square" lIns="0" tIns="0" rIns="0" bIns="0" rtlCol="0"/>
            <a:lstStyle/>
            <a:p>
              <a:endParaRPr/>
            </a:p>
          </p:txBody>
        </p:sp>
        <p:sp>
          <p:nvSpPr>
            <p:cNvPr id="27" name="object 27"/>
            <p:cNvSpPr/>
            <p:nvPr/>
          </p:nvSpPr>
          <p:spPr>
            <a:xfrm>
              <a:off x="4572000" y="4876799"/>
              <a:ext cx="0" cy="1524000"/>
            </a:xfrm>
            <a:custGeom>
              <a:avLst/>
              <a:gdLst/>
              <a:ahLst/>
              <a:cxnLst/>
              <a:rect l="l" t="t" r="r" b="b"/>
              <a:pathLst>
                <a:path h="1524000">
                  <a:moveTo>
                    <a:pt x="0" y="0"/>
                  </a:moveTo>
                  <a:lnTo>
                    <a:pt x="0" y="1524000"/>
                  </a:lnTo>
                </a:path>
              </a:pathLst>
            </a:custGeom>
            <a:ln w="9144">
              <a:solidFill>
                <a:srgbClr val="1F487C"/>
              </a:solidFill>
            </a:ln>
          </p:spPr>
          <p:txBody>
            <a:bodyPr wrap="square" lIns="0" tIns="0" rIns="0" bIns="0" rtlCol="0"/>
            <a:lstStyle/>
            <a:p>
              <a:endParaRPr/>
            </a:p>
          </p:txBody>
        </p:sp>
        <p:sp>
          <p:nvSpPr>
            <p:cNvPr id="28" name="object 28"/>
            <p:cNvSpPr/>
            <p:nvPr/>
          </p:nvSpPr>
          <p:spPr>
            <a:xfrm>
              <a:off x="2820161" y="4877561"/>
              <a:ext cx="3429000" cy="1447800"/>
            </a:xfrm>
            <a:custGeom>
              <a:avLst/>
              <a:gdLst/>
              <a:ahLst/>
              <a:cxnLst/>
              <a:rect l="l" t="t" r="r" b="b"/>
              <a:pathLst>
                <a:path w="3429000" h="1447800">
                  <a:moveTo>
                    <a:pt x="838200" y="1447800"/>
                  </a:moveTo>
                  <a:lnTo>
                    <a:pt x="2362200" y="0"/>
                  </a:lnTo>
                </a:path>
                <a:path w="3429000" h="1447800">
                  <a:moveTo>
                    <a:pt x="2362200" y="0"/>
                  </a:moveTo>
                  <a:lnTo>
                    <a:pt x="3429000" y="0"/>
                  </a:lnTo>
                </a:path>
                <a:path w="3429000" h="1447800">
                  <a:moveTo>
                    <a:pt x="0" y="1447800"/>
                  </a:moveTo>
                  <a:lnTo>
                    <a:pt x="838200" y="1447800"/>
                  </a:lnTo>
                </a:path>
              </a:pathLst>
            </a:custGeom>
            <a:ln w="19812">
              <a:solidFill>
                <a:srgbClr val="009900"/>
              </a:solidFill>
            </a:ln>
          </p:spPr>
          <p:txBody>
            <a:bodyPr wrap="square" lIns="0" tIns="0" rIns="0" bIns="0" rtlCol="0"/>
            <a:lstStyle/>
            <a:p>
              <a:endParaRPr/>
            </a:p>
          </p:txBody>
        </p:sp>
      </p:grpSp>
      <p:sp>
        <p:nvSpPr>
          <p:cNvPr id="29" name="object 29"/>
          <p:cNvSpPr txBox="1"/>
          <p:nvPr/>
        </p:nvSpPr>
        <p:spPr>
          <a:xfrm>
            <a:off x="990600" y="5334000"/>
            <a:ext cx="2057400" cy="533400"/>
          </a:xfrm>
          <a:prstGeom prst="rect">
            <a:avLst/>
          </a:prstGeom>
          <a:solidFill>
            <a:srgbClr val="1F487C"/>
          </a:solidFill>
          <a:ln w="9144">
            <a:solidFill>
              <a:srgbClr val="000000"/>
            </a:solidFill>
          </a:ln>
        </p:spPr>
        <p:txBody>
          <a:bodyPr vert="horz" wrap="square" lIns="0" tIns="128905" rIns="0" bIns="0" rtlCol="0">
            <a:spAutoFit/>
          </a:bodyPr>
          <a:lstStyle/>
          <a:p>
            <a:pPr marL="224790">
              <a:lnSpc>
                <a:spcPct val="100000"/>
              </a:lnSpc>
              <a:spcBef>
                <a:spcPts val="1015"/>
              </a:spcBef>
            </a:pPr>
            <a:r>
              <a:rPr sz="1800" spc="-10" dirty="0">
                <a:latin typeface="Tahoma"/>
                <a:cs typeface="Tahoma"/>
              </a:rPr>
              <a:t>Potential</a:t>
            </a:r>
            <a:r>
              <a:rPr sz="1800" spc="-55" dirty="0">
                <a:latin typeface="Tahoma"/>
                <a:cs typeface="Tahoma"/>
              </a:rPr>
              <a:t> </a:t>
            </a:r>
            <a:r>
              <a:rPr sz="1800" dirty="0">
                <a:latin typeface="Tahoma"/>
                <a:cs typeface="Tahoma"/>
              </a:rPr>
              <a:t>barrier</a:t>
            </a:r>
            <a:endParaRPr sz="1800">
              <a:latin typeface="Tahoma"/>
              <a:cs typeface="Tahoma"/>
            </a:endParaRPr>
          </a:p>
        </p:txBody>
      </p:sp>
      <p:sp>
        <p:nvSpPr>
          <p:cNvPr id="30" name="object 30"/>
          <p:cNvSpPr txBox="1"/>
          <p:nvPr/>
        </p:nvSpPr>
        <p:spPr>
          <a:xfrm>
            <a:off x="4223765" y="4231004"/>
            <a:ext cx="1619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ahoma"/>
                <a:cs typeface="Tahoma"/>
              </a:rPr>
              <a:t>V</a:t>
            </a:r>
            <a:endParaRPr sz="1800">
              <a:latin typeface="Tahoma"/>
              <a:cs typeface="Tahoma"/>
            </a:endParaRPr>
          </a:p>
        </p:txBody>
      </p:sp>
      <p:sp>
        <p:nvSpPr>
          <p:cNvPr id="31" name="object 31"/>
          <p:cNvSpPr txBox="1"/>
          <p:nvPr/>
        </p:nvSpPr>
        <p:spPr>
          <a:xfrm>
            <a:off x="2144395" y="3064891"/>
            <a:ext cx="442976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a:cs typeface="Calibri"/>
              </a:rPr>
              <a:t>Fig.2</a:t>
            </a:r>
            <a:r>
              <a:rPr sz="2000" spc="-20" dirty="0">
                <a:latin typeface="Calibri"/>
                <a:cs typeface="Calibri"/>
              </a:rPr>
              <a:t> </a:t>
            </a:r>
            <a:r>
              <a:rPr sz="2000" dirty="0">
                <a:latin typeface="Calibri"/>
                <a:cs typeface="Calibri"/>
              </a:rPr>
              <a:t>P-N</a:t>
            </a:r>
            <a:r>
              <a:rPr sz="2000" spc="5" dirty="0">
                <a:latin typeface="Calibri"/>
                <a:cs typeface="Calibri"/>
              </a:rPr>
              <a:t> </a:t>
            </a:r>
            <a:r>
              <a:rPr sz="2000" dirty="0">
                <a:latin typeface="Calibri"/>
                <a:cs typeface="Calibri"/>
              </a:rPr>
              <a:t>Junction</a:t>
            </a:r>
            <a:r>
              <a:rPr sz="2000" spc="-20" dirty="0">
                <a:latin typeface="Calibri"/>
                <a:cs typeface="Calibri"/>
              </a:rPr>
              <a:t> </a:t>
            </a:r>
            <a:r>
              <a:rPr sz="2000" spc="-5" dirty="0">
                <a:latin typeface="Calibri"/>
                <a:cs typeface="Calibri"/>
              </a:rPr>
              <a:t>Diode</a:t>
            </a:r>
            <a:r>
              <a:rPr sz="2000" spc="-20" dirty="0">
                <a:latin typeface="Calibri"/>
                <a:cs typeface="Calibri"/>
              </a:rPr>
              <a:t> </a:t>
            </a:r>
            <a:r>
              <a:rPr sz="2000" spc="-10" dirty="0">
                <a:latin typeface="Calibri"/>
                <a:cs typeface="Calibri"/>
              </a:rPr>
              <a:t>working</a:t>
            </a:r>
            <a:r>
              <a:rPr sz="2000" dirty="0">
                <a:latin typeface="Calibri"/>
                <a:cs typeface="Calibri"/>
              </a:rPr>
              <a:t> under</a:t>
            </a:r>
            <a:r>
              <a:rPr sz="2000" spc="-10" dirty="0">
                <a:latin typeface="Calibri"/>
                <a:cs typeface="Calibri"/>
              </a:rPr>
              <a:t> </a:t>
            </a:r>
            <a:r>
              <a:rPr sz="2000" dirty="0">
                <a:latin typeface="Calibri"/>
                <a:cs typeface="Calibri"/>
              </a:rPr>
              <a:t>RB</a:t>
            </a:r>
            <a:endParaRPr sz="20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86002" y="1824037"/>
            <a:ext cx="7177405" cy="4054475"/>
            <a:chOff x="1286002" y="1824037"/>
            <a:chExt cx="7177405" cy="4054475"/>
          </a:xfrm>
        </p:grpSpPr>
        <p:sp>
          <p:nvSpPr>
            <p:cNvPr id="3" name="object 3"/>
            <p:cNvSpPr/>
            <p:nvPr/>
          </p:nvSpPr>
          <p:spPr>
            <a:xfrm>
              <a:off x="1296162" y="1981962"/>
              <a:ext cx="5791200" cy="3886200"/>
            </a:xfrm>
            <a:custGeom>
              <a:avLst/>
              <a:gdLst/>
              <a:ahLst/>
              <a:cxnLst/>
              <a:rect l="l" t="t" r="r" b="b"/>
              <a:pathLst>
                <a:path w="5791200" h="3886200">
                  <a:moveTo>
                    <a:pt x="3048000" y="0"/>
                  </a:moveTo>
                  <a:lnTo>
                    <a:pt x="3048000" y="3886200"/>
                  </a:lnTo>
                </a:path>
                <a:path w="5791200" h="3886200">
                  <a:moveTo>
                    <a:pt x="5791199" y="1752600"/>
                  </a:moveTo>
                  <a:lnTo>
                    <a:pt x="0" y="1752600"/>
                  </a:lnTo>
                </a:path>
              </a:pathLst>
            </a:custGeom>
            <a:ln w="19812">
              <a:solidFill>
                <a:srgbClr val="000000"/>
              </a:solidFill>
            </a:ln>
          </p:spPr>
          <p:txBody>
            <a:bodyPr wrap="square" lIns="0" tIns="0" rIns="0" bIns="0" rtlCol="0"/>
            <a:lstStyle/>
            <a:p>
              <a:endParaRPr/>
            </a:p>
          </p:txBody>
        </p:sp>
        <p:sp>
          <p:nvSpPr>
            <p:cNvPr id="4" name="object 4"/>
            <p:cNvSpPr/>
            <p:nvPr/>
          </p:nvSpPr>
          <p:spPr>
            <a:xfrm>
              <a:off x="6248399" y="1828800"/>
              <a:ext cx="2209800" cy="304800"/>
            </a:xfrm>
            <a:custGeom>
              <a:avLst/>
              <a:gdLst/>
              <a:ahLst/>
              <a:cxnLst/>
              <a:rect l="l" t="t" r="r" b="b"/>
              <a:pathLst>
                <a:path w="2209800" h="304800">
                  <a:moveTo>
                    <a:pt x="0" y="304800"/>
                  </a:moveTo>
                  <a:lnTo>
                    <a:pt x="2209800" y="304800"/>
                  </a:lnTo>
                  <a:lnTo>
                    <a:pt x="2209800" y="0"/>
                  </a:lnTo>
                  <a:lnTo>
                    <a:pt x="0" y="0"/>
                  </a:lnTo>
                  <a:lnTo>
                    <a:pt x="0" y="304800"/>
                  </a:lnTo>
                  <a:close/>
                </a:path>
              </a:pathLst>
            </a:custGeom>
            <a:ln w="9144">
              <a:solidFill>
                <a:srgbClr val="000000"/>
              </a:solidFill>
            </a:ln>
          </p:spPr>
          <p:txBody>
            <a:bodyPr wrap="square" lIns="0" tIns="0" rIns="0" bIns="0" rtlCol="0"/>
            <a:lstStyle/>
            <a:p>
              <a:endParaRPr/>
            </a:p>
          </p:txBody>
        </p:sp>
      </p:grpSp>
      <p:sp>
        <p:nvSpPr>
          <p:cNvPr id="5" name="object 5"/>
          <p:cNvSpPr txBox="1"/>
          <p:nvPr/>
        </p:nvSpPr>
        <p:spPr>
          <a:xfrm>
            <a:off x="6743192" y="1816353"/>
            <a:ext cx="121920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libri"/>
                <a:cs typeface="Calibri"/>
              </a:rPr>
              <a:t>Forward</a:t>
            </a:r>
            <a:r>
              <a:rPr sz="1800" spc="-55" dirty="0">
                <a:latin typeface="Calibri"/>
                <a:cs typeface="Calibri"/>
              </a:rPr>
              <a:t> </a:t>
            </a:r>
            <a:r>
              <a:rPr sz="1800" spc="-5" dirty="0">
                <a:latin typeface="Calibri"/>
                <a:cs typeface="Calibri"/>
              </a:rPr>
              <a:t>bias</a:t>
            </a:r>
            <a:endParaRPr sz="1800">
              <a:latin typeface="Calibri"/>
              <a:cs typeface="Calibri"/>
            </a:endParaRPr>
          </a:p>
        </p:txBody>
      </p:sp>
      <p:sp>
        <p:nvSpPr>
          <p:cNvPr id="6" name="object 6"/>
          <p:cNvSpPr txBox="1"/>
          <p:nvPr/>
        </p:nvSpPr>
        <p:spPr>
          <a:xfrm>
            <a:off x="914400" y="5334000"/>
            <a:ext cx="1905000" cy="304800"/>
          </a:xfrm>
          <a:prstGeom prst="rect">
            <a:avLst/>
          </a:prstGeom>
          <a:ln w="9144">
            <a:solidFill>
              <a:srgbClr val="000000"/>
            </a:solidFill>
          </a:ln>
        </p:spPr>
        <p:txBody>
          <a:bodyPr vert="horz" wrap="square" lIns="0" tIns="1270" rIns="0" bIns="0" rtlCol="0">
            <a:spAutoFit/>
          </a:bodyPr>
          <a:lstStyle/>
          <a:p>
            <a:pPr marL="374015">
              <a:lnSpc>
                <a:spcPct val="100000"/>
              </a:lnSpc>
              <a:spcBef>
                <a:spcPts val="10"/>
              </a:spcBef>
            </a:pPr>
            <a:r>
              <a:rPr sz="1800" spc="-20" dirty="0">
                <a:latin typeface="Calibri"/>
                <a:cs typeface="Calibri"/>
              </a:rPr>
              <a:t>Reverse </a:t>
            </a:r>
            <a:r>
              <a:rPr sz="1800" spc="-5" dirty="0">
                <a:latin typeface="Calibri"/>
                <a:cs typeface="Calibri"/>
              </a:rPr>
              <a:t>Bias</a:t>
            </a:r>
            <a:endParaRPr sz="1800">
              <a:latin typeface="Calibri"/>
              <a:cs typeface="Calibri"/>
            </a:endParaRPr>
          </a:p>
        </p:txBody>
      </p:sp>
      <p:sp>
        <p:nvSpPr>
          <p:cNvPr id="7" name="object 7"/>
          <p:cNvSpPr txBox="1"/>
          <p:nvPr/>
        </p:nvSpPr>
        <p:spPr>
          <a:xfrm>
            <a:off x="4015485" y="1587753"/>
            <a:ext cx="657860" cy="299720"/>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I</a:t>
            </a:r>
            <a:r>
              <a:rPr sz="1800" spc="-7" baseline="-20833" dirty="0">
                <a:latin typeface="Calibri"/>
                <a:cs typeface="Calibri"/>
              </a:rPr>
              <a:t>F</a:t>
            </a:r>
            <a:r>
              <a:rPr sz="1800" spc="-5" dirty="0">
                <a:latin typeface="Calibri"/>
                <a:cs typeface="Calibri"/>
              </a:rPr>
              <a:t>(mA)</a:t>
            </a:r>
            <a:endParaRPr sz="1800">
              <a:latin typeface="Calibri"/>
              <a:cs typeface="Calibri"/>
            </a:endParaRPr>
          </a:p>
        </p:txBody>
      </p:sp>
      <p:sp>
        <p:nvSpPr>
          <p:cNvPr id="8" name="object 8"/>
          <p:cNvSpPr txBox="1"/>
          <p:nvPr/>
        </p:nvSpPr>
        <p:spPr>
          <a:xfrm>
            <a:off x="4611370" y="5779719"/>
            <a:ext cx="607695" cy="299720"/>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I</a:t>
            </a:r>
            <a:r>
              <a:rPr sz="1800" spc="-7" baseline="-20833" dirty="0">
                <a:latin typeface="Calibri"/>
                <a:cs typeface="Calibri"/>
              </a:rPr>
              <a:t>R</a:t>
            </a:r>
            <a:r>
              <a:rPr sz="1800" spc="-5" dirty="0">
                <a:latin typeface="Calibri"/>
                <a:cs typeface="Calibri"/>
              </a:rPr>
              <a:t>(uA)</a:t>
            </a:r>
            <a:endParaRPr sz="1800">
              <a:latin typeface="Calibri"/>
              <a:cs typeface="Calibri"/>
            </a:endParaRPr>
          </a:p>
        </p:txBody>
      </p:sp>
      <p:sp>
        <p:nvSpPr>
          <p:cNvPr id="9" name="object 9"/>
          <p:cNvSpPr txBox="1"/>
          <p:nvPr/>
        </p:nvSpPr>
        <p:spPr>
          <a:xfrm>
            <a:off x="7539481" y="3569030"/>
            <a:ext cx="544195" cy="300355"/>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V</a:t>
            </a:r>
            <a:r>
              <a:rPr sz="1800" spc="-7" baseline="-20833" dirty="0">
                <a:latin typeface="Calibri"/>
                <a:cs typeface="Calibri"/>
              </a:rPr>
              <a:t>F</a:t>
            </a:r>
            <a:r>
              <a:rPr sz="1800" spc="-5" dirty="0">
                <a:latin typeface="Calibri"/>
                <a:cs typeface="Calibri"/>
              </a:rPr>
              <a:t>(V)</a:t>
            </a:r>
            <a:endParaRPr sz="1800">
              <a:latin typeface="Calibri"/>
              <a:cs typeface="Calibri"/>
            </a:endParaRPr>
          </a:p>
        </p:txBody>
      </p:sp>
      <p:sp>
        <p:nvSpPr>
          <p:cNvPr id="10" name="object 10"/>
          <p:cNvSpPr txBox="1"/>
          <p:nvPr/>
        </p:nvSpPr>
        <p:spPr>
          <a:xfrm>
            <a:off x="521817" y="3530930"/>
            <a:ext cx="556895" cy="300355"/>
          </a:xfrm>
          <a:prstGeom prst="rect">
            <a:avLst/>
          </a:prstGeom>
        </p:spPr>
        <p:txBody>
          <a:bodyPr vert="horz" wrap="square" lIns="0" tIns="12700" rIns="0" bIns="0" rtlCol="0">
            <a:spAutoFit/>
          </a:bodyPr>
          <a:lstStyle/>
          <a:p>
            <a:pPr marL="38100">
              <a:lnSpc>
                <a:spcPct val="100000"/>
              </a:lnSpc>
              <a:spcBef>
                <a:spcPts val="100"/>
              </a:spcBef>
            </a:pPr>
            <a:r>
              <a:rPr sz="1800" spc="-5" dirty="0">
                <a:latin typeface="Calibri"/>
                <a:cs typeface="Calibri"/>
              </a:rPr>
              <a:t>V</a:t>
            </a:r>
            <a:r>
              <a:rPr sz="1800" spc="-7" baseline="-20833" dirty="0">
                <a:latin typeface="Calibri"/>
                <a:cs typeface="Calibri"/>
              </a:rPr>
              <a:t>R</a:t>
            </a:r>
            <a:r>
              <a:rPr sz="1800" spc="-5" dirty="0">
                <a:latin typeface="Calibri"/>
                <a:cs typeface="Calibri"/>
              </a:rPr>
              <a:t>(V)</a:t>
            </a:r>
            <a:endParaRPr sz="1800">
              <a:latin typeface="Calibri"/>
              <a:cs typeface="Calibri"/>
            </a:endParaRPr>
          </a:p>
        </p:txBody>
      </p:sp>
      <p:grpSp>
        <p:nvGrpSpPr>
          <p:cNvPr id="11" name="object 11"/>
          <p:cNvGrpSpPr/>
          <p:nvPr/>
        </p:nvGrpSpPr>
        <p:grpSpPr>
          <a:xfrm>
            <a:off x="1459357" y="1967357"/>
            <a:ext cx="4956810" cy="3305810"/>
            <a:chOff x="1459357" y="1967357"/>
            <a:chExt cx="4956810" cy="3305810"/>
          </a:xfrm>
        </p:grpSpPr>
        <p:sp>
          <p:nvSpPr>
            <p:cNvPr id="12" name="object 12"/>
            <p:cNvSpPr/>
            <p:nvPr/>
          </p:nvSpPr>
          <p:spPr>
            <a:xfrm>
              <a:off x="1473962" y="1981962"/>
              <a:ext cx="4927600" cy="3276600"/>
            </a:xfrm>
            <a:custGeom>
              <a:avLst/>
              <a:gdLst/>
              <a:ahLst/>
              <a:cxnLst/>
              <a:rect l="l" t="t" r="r" b="b"/>
              <a:pathLst>
                <a:path w="4927600" h="3276600">
                  <a:moveTo>
                    <a:pt x="2870200" y="1723008"/>
                  </a:moveTo>
                  <a:lnTo>
                    <a:pt x="2925277" y="1728110"/>
                  </a:lnTo>
                  <a:lnTo>
                    <a:pt x="2980309" y="1733144"/>
                  </a:lnTo>
                  <a:lnTo>
                    <a:pt x="3035250" y="1738042"/>
                  </a:lnTo>
                  <a:lnTo>
                    <a:pt x="3090054" y="1742735"/>
                  </a:lnTo>
                  <a:lnTo>
                    <a:pt x="3144676" y="1747155"/>
                  </a:lnTo>
                  <a:lnTo>
                    <a:pt x="3199070" y="1751233"/>
                  </a:lnTo>
                  <a:lnTo>
                    <a:pt x="3253190" y="1754900"/>
                  </a:lnTo>
                  <a:lnTo>
                    <a:pt x="3306992" y="1758089"/>
                  </a:lnTo>
                  <a:lnTo>
                    <a:pt x="3360429" y="1760730"/>
                  </a:lnTo>
                  <a:lnTo>
                    <a:pt x="3413455" y="1762755"/>
                  </a:lnTo>
                  <a:lnTo>
                    <a:pt x="3466026" y="1764096"/>
                  </a:lnTo>
                  <a:lnTo>
                    <a:pt x="3518095" y="1764684"/>
                  </a:lnTo>
                  <a:lnTo>
                    <a:pt x="3569617" y="1764450"/>
                  </a:lnTo>
                  <a:lnTo>
                    <a:pt x="3620547" y="1763327"/>
                  </a:lnTo>
                  <a:lnTo>
                    <a:pt x="3670839" y="1761245"/>
                  </a:lnTo>
                  <a:lnTo>
                    <a:pt x="3720447" y="1758135"/>
                  </a:lnTo>
                  <a:lnTo>
                    <a:pt x="3769326" y="1753931"/>
                  </a:lnTo>
                  <a:lnTo>
                    <a:pt x="3817429" y="1748562"/>
                  </a:lnTo>
                  <a:lnTo>
                    <a:pt x="3864713" y="1741960"/>
                  </a:lnTo>
                  <a:lnTo>
                    <a:pt x="3911130" y="1734057"/>
                  </a:lnTo>
                  <a:lnTo>
                    <a:pt x="3956636" y="1724785"/>
                  </a:lnTo>
                  <a:lnTo>
                    <a:pt x="4001185" y="1714074"/>
                  </a:lnTo>
                  <a:lnTo>
                    <a:pt x="4044730" y="1701857"/>
                  </a:lnTo>
                  <a:lnTo>
                    <a:pt x="4087228" y="1688064"/>
                  </a:lnTo>
                  <a:lnTo>
                    <a:pt x="4128631" y="1672628"/>
                  </a:lnTo>
                  <a:lnTo>
                    <a:pt x="4168895" y="1655479"/>
                  </a:lnTo>
                  <a:lnTo>
                    <a:pt x="4207974" y="1636549"/>
                  </a:lnTo>
                  <a:lnTo>
                    <a:pt x="4245823" y="1615771"/>
                  </a:lnTo>
                  <a:lnTo>
                    <a:pt x="4282395" y="1593074"/>
                  </a:lnTo>
                  <a:lnTo>
                    <a:pt x="4317645" y="1568391"/>
                  </a:lnTo>
                  <a:lnTo>
                    <a:pt x="4351528" y="1541652"/>
                  </a:lnTo>
                  <a:lnTo>
                    <a:pt x="4381202" y="1515442"/>
                  </a:lnTo>
                  <a:lnTo>
                    <a:pt x="4409736" y="1487518"/>
                  </a:lnTo>
                  <a:lnTo>
                    <a:pt x="4437165" y="1457933"/>
                  </a:lnTo>
                  <a:lnTo>
                    <a:pt x="4463522" y="1426738"/>
                  </a:lnTo>
                  <a:lnTo>
                    <a:pt x="4488844" y="1393986"/>
                  </a:lnTo>
                  <a:lnTo>
                    <a:pt x="4513163" y="1359728"/>
                  </a:lnTo>
                  <a:lnTo>
                    <a:pt x="4536515" y="1324016"/>
                  </a:lnTo>
                  <a:lnTo>
                    <a:pt x="4558934" y="1286903"/>
                  </a:lnTo>
                  <a:lnTo>
                    <a:pt x="4580455" y="1248439"/>
                  </a:lnTo>
                  <a:lnTo>
                    <a:pt x="4601112" y="1208678"/>
                  </a:lnTo>
                  <a:lnTo>
                    <a:pt x="4620940" y="1167670"/>
                  </a:lnTo>
                  <a:lnTo>
                    <a:pt x="4639974" y="1125469"/>
                  </a:lnTo>
                  <a:lnTo>
                    <a:pt x="4658247" y="1082125"/>
                  </a:lnTo>
                  <a:lnTo>
                    <a:pt x="4675795" y="1037691"/>
                  </a:lnTo>
                  <a:lnTo>
                    <a:pt x="4692652" y="992218"/>
                  </a:lnTo>
                  <a:lnTo>
                    <a:pt x="4708853" y="945759"/>
                  </a:lnTo>
                  <a:lnTo>
                    <a:pt x="4724431" y="898366"/>
                  </a:lnTo>
                  <a:lnTo>
                    <a:pt x="4739423" y="850090"/>
                  </a:lnTo>
                  <a:lnTo>
                    <a:pt x="4753861" y="800983"/>
                  </a:lnTo>
                  <a:lnTo>
                    <a:pt x="4767781" y="751097"/>
                  </a:lnTo>
                  <a:lnTo>
                    <a:pt x="4781218" y="700484"/>
                  </a:lnTo>
                  <a:lnTo>
                    <a:pt x="4794206" y="649197"/>
                  </a:lnTo>
                  <a:lnTo>
                    <a:pt x="4806779" y="597286"/>
                  </a:lnTo>
                  <a:lnTo>
                    <a:pt x="4818971" y="544805"/>
                  </a:lnTo>
                  <a:lnTo>
                    <a:pt x="4830819" y="491804"/>
                  </a:lnTo>
                  <a:lnTo>
                    <a:pt x="4842355" y="438336"/>
                  </a:lnTo>
                  <a:lnTo>
                    <a:pt x="4853615" y="384452"/>
                  </a:lnTo>
                  <a:lnTo>
                    <a:pt x="4864634" y="330206"/>
                  </a:lnTo>
                  <a:lnTo>
                    <a:pt x="4875445" y="275647"/>
                  </a:lnTo>
                  <a:lnTo>
                    <a:pt x="4886083" y="220829"/>
                  </a:lnTo>
                  <a:lnTo>
                    <a:pt x="4896583" y="165803"/>
                  </a:lnTo>
                  <a:lnTo>
                    <a:pt x="4906979" y="110622"/>
                  </a:lnTo>
                  <a:lnTo>
                    <a:pt x="4917307" y="55337"/>
                  </a:lnTo>
                  <a:lnTo>
                    <a:pt x="4927600" y="0"/>
                  </a:lnTo>
                </a:path>
                <a:path w="4927600" h="3276600">
                  <a:moveTo>
                    <a:pt x="2896108" y="1752600"/>
                  </a:moveTo>
                  <a:lnTo>
                    <a:pt x="2859888" y="1775450"/>
                  </a:lnTo>
                  <a:lnTo>
                    <a:pt x="2823523" y="1798243"/>
                  </a:lnTo>
                  <a:lnTo>
                    <a:pt x="2786872" y="1820922"/>
                  </a:lnTo>
                  <a:lnTo>
                    <a:pt x="2749790" y="1843430"/>
                  </a:lnTo>
                  <a:lnTo>
                    <a:pt x="2712136" y="1865709"/>
                  </a:lnTo>
                  <a:lnTo>
                    <a:pt x="2673767" y="1887702"/>
                  </a:lnTo>
                  <a:lnTo>
                    <a:pt x="2634539" y="1909352"/>
                  </a:lnTo>
                  <a:lnTo>
                    <a:pt x="2594311" y="1930603"/>
                  </a:lnTo>
                  <a:lnTo>
                    <a:pt x="2552939" y="1951396"/>
                  </a:lnTo>
                  <a:lnTo>
                    <a:pt x="2510281" y="1971675"/>
                  </a:lnTo>
                  <a:lnTo>
                    <a:pt x="2466195" y="1991382"/>
                  </a:lnTo>
                  <a:lnTo>
                    <a:pt x="2420537" y="2010460"/>
                  </a:lnTo>
                  <a:lnTo>
                    <a:pt x="2373165" y="2028853"/>
                  </a:lnTo>
                  <a:lnTo>
                    <a:pt x="2323936" y="2046503"/>
                  </a:lnTo>
                  <a:lnTo>
                    <a:pt x="2272708" y="2063353"/>
                  </a:lnTo>
                  <a:lnTo>
                    <a:pt x="2219338" y="2079345"/>
                  </a:lnTo>
                  <a:lnTo>
                    <a:pt x="2163682" y="2094423"/>
                  </a:lnTo>
                  <a:lnTo>
                    <a:pt x="2105600" y="2108530"/>
                  </a:lnTo>
                  <a:lnTo>
                    <a:pt x="2044946" y="2121608"/>
                  </a:lnTo>
                  <a:lnTo>
                    <a:pt x="1981580" y="2133600"/>
                  </a:lnTo>
                  <a:lnTo>
                    <a:pt x="1943401" y="2139493"/>
                  </a:lnTo>
                  <a:lnTo>
                    <a:pt x="1903007" y="2144171"/>
                  </a:lnTo>
                  <a:lnTo>
                    <a:pt x="1860548" y="2147723"/>
                  </a:lnTo>
                  <a:lnTo>
                    <a:pt x="1816174" y="2150242"/>
                  </a:lnTo>
                  <a:lnTo>
                    <a:pt x="1770032" y="2151816"/>
                  </a:lnTo>
                  <a:lnTo>
                    <a:pt x="1722273" y="2152538"/>
                  </a:lnTo>
                  <a:lnTo>
                    <a:pt x="1673047" y="2152497"/>
                  </a:lnTo>
                  <a:lnTo>
                    <a:pt x="1622501" y="2151784"/>
                  </a:lnTo>
                  <a:lnTo>
                    <a:pt x="1570786" y="2150491"/>
                  </a:lnTo>
                  <a:lnTo>
                    <a:pt x="1518051" y="2148706"/>
                  </a:lnTo>
                  <a:lnTo>
                    <a:pt x="1464445" y="2146522"/>
                  </a:lnTo>
                  <a:lnTo>
                    <a:pt x="1410118" y="2144028"/>
                  </a:lnTo>
                  <a:lnTo>
                    <a:pt x="1355218" y="2141316"/>
                  </a:lnTo>
                  <a:lnTo>
                    <a:pt x="1299895" y="2138476"/>
                  </a:lnTo>
                  <a:lnTo>
                    <a:pt x="1244299" y="2135599"/>
                  </a:lnTo>
                  <a:lnTo>
                    <a:pt x="1188578" y="2132775"/>
                  </a:lnTo>
                  <a:lnTo>
                    <a:pt x="1132882" y="2130095"/>
                  </a:lnTo>
                  <a:lnTo>
                    <a:pt x="1077360" y="2127649"/>
                  </a:lnTo>
                  <a:lnTo>
                    <a:pt x="1022162" y="2125529"/>
                  </a:lnTo>
                  <a:lnTo>
                    <a:pt x="967436" y="2123825"/>
                  </a:lnTo>
                  <a:lnTo>
                    <a:pt x="913333" y="2122627"/>
                  </a:lnTo>
                  <a:lnTo>
                    <a:pt x="860000" y="2122026"/>
                  </a:lnTo>
                  <a:lnTo>
                    <a:pt x="807589" y="2122113"/>
                  </a:lnTo>
                  <a:lnTo>
                    <a:pt x="756247" y="2122979"/>
                  </a:lnTo>
                  <a:lnTo>
                    <a:pt x="706125" y="2124713"/>
                  </a:lnTo>
                  <a:lnTo>
                    <a:pt x="657371" y="2127408"/>
                  </a:lnTo>
                  <a:lnTo>
                    <a:pt x="610134" y="2131152"/>
                  </a:lnTo>
                  <a:lnTo>
                    <a:pt x="564565" y="2136038"/>
                  </a:lnTo>
                  <a:lnTo>
                    <a:pt x="520813" y="2142155"/>
                  </a:lnTo>
                  <a:lnTo>
                    <a:pt x="479025" y="2149595"/>
                  </a:lnTo>
                  <a:lnTo>
                    <a:pt x="439353" y="2158447"/>
                  </a:lnTo>
                  <a:lnTo>
                    <a:pt x="401945" y="2168803"/>
                  </a:lnTo>
                  <a:lnTo>
                    <a:pt x="334519" y="2194389"/>
                  </a:lnTo>
                  <a:lnTo>
                    <a:pt x="267092" y="2235032"/>
                  </a:lnTo>
                  <a:lnTo>
                    <a:pt x="233081" y="2264746"/>
                  </a:lnTo>
                  <a:lnTo>
                    <a:pt x="202562" y="2298548"/>
                  </a:lnTo>
                  <a:lnTo>
                    <a:pt x="175330" y="2336040"/>
                  </a:lnTo>
                  <a:lnTo>
                    <a:pt x="151180" y="2376830"/>
                  </a:lnTo>
                  <a:lnTo>
                    <a:pt x="129908" y="2420521"/>
                  </a:lnTo>
                  <a:lnTo>
                    <a:pt x="111308" y="2466719"/>
                  </a:lnTo>
                  <a:lnTo>
                    <a:pt x="95175" y="2515029"/>
                  </a:lnTo>
                  <a:lnTo>
                    <a:pt x="81306" y="2565055"/>
                  </a:lnTo>
                  <a:lnTo>
                    <a:pt x="69494" y="2616403"/>
                  </a:lnTo>
                  <a:lnTo>
                    <a:pt x="59535" y="2668677"/>
                  </a:lnTo>
                  <a:lnTo>
                    <a:pt x="51225" y="2721483"/>
                  </a:lnTo>
                  <a:lnTo>
                    <a:pt x="44359" y="2774426"/>
                  </a:lnTo>
                  <a:lnTo>
                    <a:pt x="38731" y="2827110"/>
                  </a:lnTo>
                  <a:lnTo>
                    <a:pt x="34137" y="2879140"/>
                  </a:lnTo>
                  <a:lnTo>
                    <a:pt x="30372" y="2930122"/>
                  </a:lnTo>
                  <a:lnTo>
                    <a:pt x="27232" y="2979661"/>
                  </a:lnTo>
                  <a:lnTo>
                    <a:pt x="24510" y="3027361"/>
                  </a:lnTo>
                  <a:lnTo>
                    <a:pt x="22004" y="3072827"/>
                  </a:lnTo>
                  <a:lnTo>
                    <a:pt x="19507" y="3115665"/>
                  </a:lnTo>
                  <a:lnTo>
                    <a:pt x="16815" y="3155479"/>
                  </a:lnTo>
                  <a:lnTo>
                    <a:pt x="13723" y="3191875"/>
                  </a:lnTo>
                  <a:lnTo>
                    <a:pt x="10026" y="3224457"/>
                  </a:lnTo>
                  <a:lnTo>
                    <a:pt x="5520" y="3252830"/>
                  </a:lnTo>
                  <a:lnTo>
                    <a:pt x="0" y="3276600"/>
                  </a:lnTo>
                </a:path>
              </a:pathLst>
            </a:custGeom>
            <a:ln w="28956">
              <a:solidFill>
                <a:srgbClr val="000000"/>
              </a:solidFill>
            </a:ln>
          </p:spPr>
          <p:txBody>
            <a:bodyPr wrap="square" lIns="0" tIns="0" rIns="0" bIns="0" rtlCol="0"/>
            <a:lstStyle/>
            <a:p>
              <a:endParaRPr/>
            </a:p>
          </p:txBody>
        </p:sp>
        <p:sp>
          <p:nvSpPr>
            <p:cNvPr id="13" name="object 13"/>
            <p:cNvSpPr/>
            <p:nvPr/>
          </p:nvSpPr>
          <p:spPr>
            <a:xfrm>
              <a:off x="5410200" y="3810000"/>
              <a:ext cx="234315" cy="384810"/>
            </a:xfrm>
            <a:custGeom>
              <a:avLst/>
              <a:gdLst/>
              <a:ahLst/>
              <a:cxnLst/>
              <a:rect l="l" t="t" r="r" b="b"/>
              <a:pathLst>
                <a:path w="234314" h="384810">
                  <a:moveTo>
                    <a:pt x="44634" y="62068"/>
                  </a:moveTo>
                  <a:lnTo>
                    <a:pt x="33744" y="68602"/>
                  </a:lnTo>
                  <a:lnTo>
                    <a:pt x="223138" y="384301"/>
                  </a:lnTo>
                  <a:lnTo>
                    <a:pt x="234061" y="377698"/>
                  </a:lnTo>
                  <a:lnTo>
                    <a:pt x="44634" y="62068"/>
                  </a:lnTo>
                  <a:close/>
                </a:path>
                <a:path w="234314" h="384810">
                  <a:moveTo>
                    <a:pt x="0" y="0"/>
                  </a:moveTo>
                  <a:lnTo>
                    <a:pt x="6476" y="84962"/>
                  </a:lnTo>
                  <a:lnTo>
                    <a:pt x="33744" y="68602"/>
                  </a:lnTo>
                  <a:lnTo>
                    <a:pt x="27177" y="57657"/>
                  </a:lnTo>
                  <a:lnTo>
                    <a:pt x="38100" y="51181"/>
                  </a:lnTo>
                  <a:lnTo>
                    <a:pt x="62780" y="51181"/>
                  </a:lnTo>
                  <a:lnTo>
                    <a:pt x="71882" y="45719"/>
                  </a:lnTo>
                  <a:lnTo>
                    <a:pt x="0" y="0"/>
                  </a:lnTo>
                  <a:close/>
                </a:path>
                <a:path w="234314" h="384810">
                  <a:moveTo>
                    <a:pt x="38100" y="51181"/>
                  </a:moveTo>
                  <a:lnTo>
                    <a:pt x="27177" y="57657"/>
                  </a:lnTo>
                  <a:lnTo>
                    <a:pt x="33744" y="68602"/>
                  </a:lnTo>
                  <a:lnTo>
                    <a:pt x="44634" y="62068"/>
                  </a:lnTo>
                  <a:lnTo>
                    <a:pt x="38100" y="51181"/>
                  </a:lnTo>
                  <a:close/>
                </a:path>
                <a:path w="234314" h="384810">
                  <a:moveTo>
                    <a:pt x="62780" y="51181"/>
                  </a:moveTo>
                  <a:lnTo>
                    <a:pt x="38100" y="51181"/>
                  </a:lnTo>
                  <a:lnTo>
                    <a:pt x="44634" y="62068"/>
                  </a:lnTo>
                  <a:lnTo>
                    <a:pt x="62780" y="51181"/>
                  </a:lnTo>
                  <a:close/>
                </a:path>
              </a:pathLst>
            </a:custGeom>
            <a:solidFill>
              <a:srgbClr val="000000"/>
            </a:solidFill>
          </p:spPr>
          <p:txBody>
            <a:bodyPr wrap="square" lIns="0" tIns="0" rIns="0" bIns="0" rtlCol="0"/>
            <a:lstStyle/>
            <a:p>
              <a:endParaRPr/>
            </a:p>
          </p:txBody>
        </p:sp>
      </p:grpSp>
      <p:sp>
        <p:nvSpPr>
          <p:cNvPr id="14" name="object 14"/>
          <p:cNvSpPr txBox="1"/>
          <p:nvPr/>
        </p:nvSpPr>
        <p:spPr>
          <a:xfrm>
            <a:off x="5312155" y="4208145"/>
            <a:ext cx="1797050" cy="574040"/>
          </a:xfrm>
          <a:prstGeom prst="rect">
            <a:avLst/>
          </a:prstGeom>
        </p:spPr>
        <p:txBody>
          <a:bodyPr vert="horz" wrap="square" lIns="0" tIns="12700" rIns="0" bIns="0" rtlCol="0">
            <a:spAutoFit/>
          </a:bodyPr>
          <a:lstStyle/>
          <a:p>
            <a:pPr marL="12700" marR="5080" indent="225425">
              <a:lnSpc>
                <a:spcPct val="100000"/>
              </a:lnSpc>
              <a:spcBef>
                <a:spcPts val="100"/>
              </a:spcBef>
            </a:pPr>
            <a:r>
              <a:rPr sz="1800" dirty="0">
                <a:latin typeface="Tahoma"/>
                <a:cs typeface="Tahoma"/>
              </a:rPr>
              <a:t>Cutin </a:t>
            </a:r>
            <a:r>
              <a:rPr sz="1800" spc="-10" dirty="0">
                <a:latin typeface="Tahoma"/>
                <a:cs typeface="Tahoma"/>
              </a:rPr>
              <a:t>voltage </a:t>
            </a:r>
            <a:r>
              <a:rPr sz="1800" spc="-5" dirty="0">
                <a:latin typeface="Tahoma"/>
                <a:cs typeface="Tahoma"/>
              </a:rPr>
              <a:t> (or)</a:t>
            </a:r>
            <a:r>
              <a:rPr sz="1800" spc="-45" dirty="0">
                <a:latin typeface="Tahoma"/>
                <a:cs typeface="Tahoma"/>
              </a:rPr>
              <a:t> </a:t>
            </a:r>
            <a:r>
              <a:rPr sz="1800" dirty="0">
                <a:latin typeface="Tahoma"/>
                <a:cs typeface="Tahoma"/>
              </a:rPr>
              <a:t>Knee</a:t>
            </a:r>
            <a:r>
              <a:rPr sz="1800" spc="-50" dirty="0">
                <a:latin typeface="Tahoma"/>
                <a:cs typeface="Tahoma"/>
              </a:rPr>
              <a:t> </a:t>
            </a:r>
            <a:r>
              <a:rPr sz="1800" spc="-15" dirty="0">
                <a:latin typeface="Tahoma"/>
                <a:cs typeface="Tahoma"/>
              </a:rPr>
              <a:t>Voltage</a:t>
            </a:r>
            <a:endParaRPr sz="1800">
              <a:latin typeface="Tahoma"/>
              <a:cs typeface="Tahoma"/>
            </a:endParaRPr>
          </a:p>
        </p:txBody>
      </p:sp>
      <p:sp>
        <p:nvSpPr>
          <p:cNvPr id="15" name="object 15"/>
          <p:cNvSpPr/>
          <p:nvPr/>
        </p:nvSpPr>
        <p:spPr>
          <a:xfrm>
            <a:off x="1061008" y="2664332"/>
            <a:ext cx="695325" cy="1527175"/>
          </a:xfrm>
          <a:custGeom>
            <a:avLst/>
            <a:gdLst/>
            <a:ahLst/>
            <a:cxnLst/>
            <a:rect l="l" t="t" r="r" b="b"/>
            <a:pathLst>
              <a:path w="695325" h="1527175">
                <a:moveTo>
                  <a:pt x="654487" y="1459805"/>
                </a:moveTo>
                <a:lnTo>
                  <a:pt x="625551" y="1472818"/>
                </a:lnTo>
                <a:lnTo>
                  <a:pt x="691591" y="1526666"/>
                </a:lnTo>
                <a:lnTo>
                  <a:pt x="693817" y="1471421"/>
                </a:lnTo>
                <a:lnTo>
                  <a:pt x="659714" y="1471421"/>
                </a:lnTo>
                <a:lnTo>
                  <a:pt x="654487" y="1459805"/>
                </a:lnTo>
                <a:close/>
              </a:path>
              <a:path w="695325" h="1527175">
                <a:moveTo>
                  <a:pt x="666048" y="1454606"/>
                </a:moveTo>
                <a:lnTo>
                  <a:pt x="654487" y="1459805"/>
                </a:lnTo>
                <a:lnTo>
                  <a:pt x="659714" y="1471421"/>
                </a:lnTo>
                <a:lnTo>
                  <a:pt x="671271" y="1466214"/>
                </a:lnTo>
                <a:lnTo>
                  <a:pt x="666048" y="1454606"/>
                </a:lnTo>
                <a:close/>
              </a:path>
              <a:path w="695325" h="1527175">
                <a:moveTo>
                  <a:pt x="695020" y="1441577"/>
                </a:moveTo>
                <a:lnTo>
                  <a:pt x="666048" y="1454606"/>
                </a:lnTo>
                <a:lnTo>
                  <a:pt x="671271" y="1466214"/>
                </a:lnTo>
                <a:lnTo>
                  <a:pt x="659714" y="1471421"/>
                </a:lnTo>
                <a:lnTo>
                  <a:pt x="693817" y="1471421"/>
                </a:lnTo>
                <a:lnTo>
                  <a:pt x="695020" y="1441577"/>
                </a:lnTo>
                <a:close/>
              </a:path>
              <a:path w="695325" h="1527175">
                <a:moveTo>
                  <a:pt x="11582" y="0"/>
                </a:moveTo>
                <a:lnTo>
                  <a:pt x="0" y="5333"/>
                </a:lnTo>
                <a:lnTo>
                  <a:pt x="654487" y="1459805"/>
                </a:lnTo>
                <a:lnTo>
                  <a:pt x="666048" y="1454606"/>
                </a:lnTo>
                <a:lnTo>
                  <a:pt x="11582" y="0"/>
                </a:lnTo>
                <a:close/>
              </a:path>
            </a:pathLst>
          </a:custGeom>
          <a:solidFill>
            <a:srgbClr val="000000"/>
          </a:solidFill>
        </p:spPr>
        <p:txBody>
          <a:bodyPr wrap="square" lIns="0" tIns="0" rIns="0" bIns="0" rtlCol="0"/>
          <a:lstStyle/>
          <a:p>
            <a:endParaRPr/>
          </a:p>
        </p:txBody>
      </p:sp>
      <p:sp>
        <p:nvSpPr>
          <p:cNvPr id="16" name="object 16"/>
          <p:cNvSpPr txBox="1"/>
          <p:nvPr/>
        </p:nvSpPr>
        <p:spPr>
          <a:xfrm>
            <a:off x="207365" y="2249551"/>
            <a:ext cx="194691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ahoma"/>
                <a:cs typeface="Tahoma"/>
              </a:rPr>
              <a:t>Breakdown</a:t>
            </a:r>
            <a:r>
              <a:rPr sz="1800" spc="-35" dirty="0">
                <a:latin typeface="Tahoma"/>
                <a:cs typeface="Tahoma"/>
              </a:rPr>
              <a:t> </a:t>
            </a:r>
            <a:r>
              <a:rPr sz="1800" spc="-10" dirty="0">
                <a:latin typeface="Tahoma"/>
                <a:cs typeface="Tahoma"/>
              </a:rPr>
              <a:t>voltage</a:t>
            </a:r>
            <a:endParaRPr sz="1800">
              <a:latin typeface="Tahoma"/>
              <a:cs typeface="Tahoma"/>
            </a:endParaRPr>
          </a:p>
        </p:txBody>
      </p:sp>
      <p:sp>
        <p:nvSpPr>
          <p:cNvPr id="17" name="object 17"/>
          <p:cNvSpPr txBox="1"/>
          <p:nvPr/>
        </p:nvSpPr>
        <p:spPr>
          <a:xfrm>
            <a:off x="6292088" y="5615127"/>
            <a:ext cx="6769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Fig</a:t>
            </a:r>
            <a:r>
              <a:rPr sz="2400" spc="-100" dirty="0">
                <a:latin typeface="Calibri"/>
                <a:cs typeface="Calibri"/>
              </a:rPr>
              <a:t> </a:t>
            </a:r>
            <a:r>
              <a:rPr sz="2400" dirty="0">
                <a:latin typeface="Calibri"/>
                <a:cs typeface="Calibri"/>
              </a:rPr>
              <a:t>3.</a:t>
            </a:r>
            <a:endParaRPr sz="2400">
              <a:latin typeface="Calibri"/>
              <a:cs typeface="Calibri"/>
            </a:endParaRPr>
          </a:p>
        </p:txBody>
      </p:sp>
      <p:sp>
        <p:nvSpPr>
          <p:cNvPr id="18" name="object 18"/>
          <p:cNvSpPr txBox="1">
            <a:spLocks noGrp="1"/>
          </p:cNvSpPr>
          <p:nvPr>
            <p:ph type="title"/>
          </p:nvPr>
        </p:nvSpPr>
        <p:spPr>
          <a:xfrm>
            <a:off x="383540" y="385317"/>
            <a:ext cx="6487160" cy="574040"/>
          </a:xfrm>
          <a:prstGeom prst="rect">
            <a:avLst/>
          </a:prstGeom>
        </p:spPr>
        <p:txBody>
          <a:bodyPr vert="horz" wrap="square" lIns="0" tIns="12700" rIns="0" bIns="0" rtlCol="0">
            <a:spAutoFit/>
          </a:bodyPr>
          <a:lstStyle/>
          <a:p>
            <a:pPr marL="12700">
              <a:lnSpc>
                <a:spcPct val="100000"/>
              </a:lnSpc>
              <a:spcBef>
                <a:spcPts val="100"/>
              </a:spcBef>
            </a:pPr>
            <a:r>
              <a:rPr sz="3600" dirty="0"/>
              <a:t>PN</a:t>
            </a:r>
            <a:r>
              <a:rPr sz="3600" spc="-15" dirty="0"/>
              <a:t> </a:t>
            </a:r>
            <a:r>
              <a:rPr sz="3600" spc="-5" dirty="0"/>
              <a:t>Juntion</a:t>
            </a:r>
            <a:r>
              <a:rPr sz="3600" spc="-55" dirty="0"/>
              <a:t> </a:t>
            </a:r>
            <a:r>
              <a:rPr sz="3600" spc="-5" dirty="0"/>
              <a:t>Diode</a:t>
            </a:r>
            <a:r>
              <a:rPr sz="3600" spc="-30" dirty="0"/>
              <a:t> </a:t>
            </a:r>
            <a:r>
              <a:rPr sz="3600" dirty="0"/>
              <a:t>V-I</a:t>
            </a:r>
            <a:r>
              <a:rPr sz="3600" spc="-25" dirty="0"/>
              <a:t> </a:t>
            </a:r>
            <a:r>
              <a:rPr sz="3600" spc="-15" dirty="0"/>
              <a:t>characterstics</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1538" y="571480"/>
            <a:ext cx="7072362" cy="690574"/>
          </a:xfrm>
          <a:prstGeom prst="rect">
            <a:avLst/>
          </a:prstGeom>
        </p:spPr>
        <p:txBody>
          <a:bodyPr vert="horz" wrap="square" lIns="0" tIns="13335" rIns="0" bIns="0" rtlCol="0">
            <a:spAutoFit/>
          </a:bodyPr>
          <a:lstStyle/>
          <a:p>
            <a:pPr marL="12700">
              <a:lnSpc>
                <a:spcPct val="100000"/>
              </a:lnSpc>
              <a:spcBef>
                <a:spcPts val="105"/>
              </a:spcBef>
            </a:pPr>
            <a:r>
              <a:rPr lang="en-US" sz="4400" b="1" dirty="0" smtClean="0">
                <a:solidFill>
                  <a:srgbClr val="0070C0"/>
                </a:solidFill>
                <a:latin typeface="Times New Roman" pitchFamily="18" charset="0"/>
                <a:cs typeface="Times New Roman" pitchFamily="18" charset="0"/>
              </a:rPr>
              <a:t>Overview of Semiconductors</a:t>
            </a:r>
            <a:endParaRPr sz="4400">
              <a:latin typeface="Times New Roman" pitchFamily="18" charset="0"/>
              <a:cs typeface="Times New Roman" pitchFamily="18" charset="0"/>
            </a:endParaRPr>
          </a:p>
        </p:txBody>
      </p:sp>
      <p:sp>
        <p:nvSpPr>
          <p:cNvPr id="3" name="object 3"/>
          <p:cNvSpPr txBox="1">
            <a:spLocks noGrp="1"/>
          </p:cNvSpPr>
          <p:nvPr>
            <p:ph type="body" idx="1"/>
          </p:nvPr>
        </p:nvSpPr>
        <p:spPr>
          <a:xfrm>
            <a:off x="382269" y="1570685"/>
            <a:ext cx="8379460" cy="4576381"/>
          </a:xfrm>
          <a:prstGeom prst="rect">
            <a:avLst/>
          </a:prstGeom>
        </p:spPr>
        <p:txBody>
          <a:bodyPr vert="horz" wrap="square" lIns="0" tIns="62230" rIns="0" bIns="0" rtlCol="0">
            <a:spAutoFit/>
          </a:bodyPr>
          <a:lstStyle/>
          <a:p>
            <a:pPr marL="509270" marR="5080" indent="-342900" algn="just">
              <a:lnSpc>
                <a:spcPct val="90000"/>
              </a:lnSpc>
              <a:spcBef>
                <a:spcPts val="490"/>
              </a:spcBef>
              <a:buClr>
                <a:srgbClr val="C00000"/>
              </a:buClr>
              <a:buFont typeface="Wingdings" pitchFamily="2" charset="2"/>
              <a:buChar char="Ø"/>
              <a:tabLst>
                <a:tab pos="508634" algn="l"/>
                <a:tab pos="509270" algn="l"/>
              </a:tabLst>
            </a:pPr>
            <a:r>
              <a:rPr lang="en-US" sz="2600" b="1" dirty="0" smtClean="0"/>
              <a:t>Semiconductor, any of a class of crystalline solids intermediate in electrical conductivity between a conductor and an insulator.</a:t>
            </a:r>
          </a:p>
          <a:p>
            <a:pPr marL="509270" marR="5080" indent="-342900" algn="just">
              <a:lnSpc>
                <a:spcPct val="90000"/>
              </a:lnSpc>
              <a:spcBef>
                <a:spcPts val="490"/>
              </a:spcBef>
              <a:buClr>
                <a:srgbClr val="C00000"/>
              </a:buClr>
              <a:buFont typeface="Wingdings" pitchFamily="2" charset="2"/>
              <a:buChar char="Ø"/>
              <a:tabLst>
                <a:tab pos="508634" algn="l"/>
                <a:tab pos="509270" algn="l"/>
              </a:tabLst>
            </a:pPr>
            <a:r>
              <a:rPr lang="en-US" sz="2600" b="1" dirty="0" smtClean="0"/>
              <a:t>Semiconductors are employed in the manufacture of various kinds of electronic devices, including diodes, transistors, and integrated circuits.</a:t>
            </a:r>
          </a:p>
          <a:p>
            <a:pPr marL="509270" marR="5080" indent="-342900" algn="just">
              <a:lnSpc>
                <a:spcPct val="90000"/>
              </a:lnSpc>
              <a:spcBef>
                <a:spcPts val="490"/>
              </a:spcBef>
              <a:buClr>
                <a:srgbClr val="C00000"/>
              </a:buClr>
              <a:buFont typeface="Wingdings" pitchFamily="2" charset="2"/>
              <a:buChar char="Ø"/>
              <a:tabLst>
                <a:tab pos="508634" algn="l"/>
                <a:tab pos="509270" algn="l"/>
              </a:tabLst>
            </a:pPr>
            <a:r>
              <a:rPr lang="en-US" sz="2600" b="1" dirty="0" smtClean="0"/>
              <a:t>A semiconductor substance lies between the conductor and insulator. It controls and manages the flow of electric current in electronic equipment and devices. </a:t>
            </a:r>
          </a:p>
          <a:p>
            <a:pPr marL="509270" marR="5080" indent="-342900" algn="just">
              <a:lnSpc>
                <a:spcPct val="90000"/>
              </a:lnSpc>
              <a:spcBef>
                <a:spcPts val="490"/>
              </a:spcBef>
              <a:buClr>
                <a:srgbClr val="C00000"/>
              </a:buClr>
              <a:buFont typeface="Wingdings" pitchFamily="2" charset="2"/>
              <a:buChar char="Ø"/>
              <a:tabLst>
                <a:tab pos="508634" algn="l"/>
                <a:tab pos="509270" algn="l"/>
              </a:tabLst>
            </a:pPr>
            <a:r>
              <a:rPr lang="en-US" sz="2600" b="1" dirty="0" smtClean="0"/>
              <a:t>As a result, it is a popular component of electronic chips made for computing components and a variety of electronic devices, including solid-state storage.</a:t>
            </a:r>
            <a:endParaRPr sz="26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298449"/>
            <a:ext cx="4004310" cy="635000"/>
          </a:xfrm>
          <a:prstGeom prst="rect">
            <a:avLst/>
          </a:prstGeom>
        </p:spPr>
        <p:txBody>
          <a:bodyPr vert="horz" wrap="square" lIns="0" tIns="12065" rIns="0" bIns="0" rtlCol="0">
            <a:spAutoFit/>
          </a:bodyPr>
          <a:lstStyle/>
          <a:p>
            <a:pPr marL="12700">
              <a:lnSpc>
                <a:spcPct val="100000"/>
              </a:lnSpc>
              <a:spcBef>
                <a:spcPts val="95"/>
              </a:spcBef>
            </a:pPr>
            <a:r>
              <a:rPr spc="-5" dirty="0"/>
              <a:t>Junction</a:t>
            </a:r>
            <a:r>
              <a:rPr spc="-30" dirty="0"/>
              <a:t> </a:t>
            </a:r>
            <a:r>
              <a:rPr spc="-15" dirty="0"/>
              <a:t>Properties</a:t>
            </a:r>
          </a:p>
        </p:txBody>
      </p:sp>
      <p:sp>
        <p:nvSpPr>
          <p:cNvPr id="3" name="object 3"/>
          <p:cNvSpPr txBox="1"/>
          <p:nvPr/>
        </p:nvSpPr>
        <p:spPr>
          <a:xfrm>
            <a:off x="459740" y="1013205"/>
            <a:ext cx="8032750" cy="5220335"/>
          </a:xfrm>
          <a:prstGeom prst="rect">
            <a:avLst/>
          </a:prstGeom>
        </p:spPr>
        <p:txBody>
          <a:bodyPr vert="horz" wrap="square" lIns="0" tIns="12700" rIns="0" bIns="0" rtlCol="0">
            <a:spAutoFit/>
          </a:bodyPr>
          <a:lstStyle/>
          <a:p>
            <a:pPr marL="469900" marR="994410" indent="-457200">
              <a:lnSpc>
                <a:spcPct val="100000"/>
              </a:lnSpc>
              <a:spcBef>
                <a:spcPts val="100"/>
              </a:spcBef>
              <a:buAutoNum type="arabicPeriod"/>
              <a:tabLst>
                <a:tab pos="469265" algn="l"/>
                <a:tab pos="469900" algn="l"/>
              </a:tabLst>
            </a:pPr>
            <a:r>
              <a:rPr sz="2400" dirty="0">
                <a:latin typeface="Times New Roman"/>
                <a:cs typeface="Times New Roman"/>
              </a:rPr>
              <a:t>The</a:t>
            </a:r>
            <a:r>
              <a:rPr sz="2400" spc="-20" dirty="0">
                <a:latin typeface="Times New Roman"/>
                <a:cs typeface="Times New Roman"/>
              </a:rPr>
              <a:t> </a:t>
            </a:r>
            <a:r>
              <a:rPr sz="2400" dirty="0">
                <a:solidFill>
                  <a:srgbClr val="006FC0"/>
                </a:solidFill>
                <a:latin typeface="Times New Roman"/>
                <a:cs typeface="Times New Roman"/>
              </a:rPr>
              <a:t>junction</a:t>
            </a:r>
            <a:r>
              <a:rPr sz="2400" spc="-30" dirty="0">
                <a:solidFill>
                  <a:srgbClr val="006FC0"/>
                </a:solidFill>
                <a:latin typeface="Times New Roman"/>
                <a:cs typeface="Times New Roman"/>
              </a:rPr>
              <a:t> </a:t>
            </a:r>
            <a:r>
              <a:rPr sz="2400" dirty="0">
                <a:solidFill>
                  <a:srgbClr val="006FC0"/>
                </a:solidFill>
                <a:latin typeface="Times New Roman"/>
                <a:cs typeface="Times New Roman"/>
              </a:rPr>
              <a:t>contains</a:t>
            </a:r>
            <a:r>
              <a:rPr sz="2400" spc="-35" dirty="0">
                <a:solidFill>
                  <a:srgbClr val="006FC0"/>
                </a:solidFill>
                <a:latin typeface="Times New Roman"/>
                <a:cs typeface="Times New Roman"/>
              </a:rPr>
              <a:t> </a:t>
            </a:r>
            <a:r>
              <a:rPr sz="2400" spc="-5" dirty="0">
                <a:solidFill>
                  <a:srgbClr val="006FC0"/>
                </a:solidFill>
                <a:latin typeface="Times New Roman"/>
                <a:cs typeface="Times New Roman"/>
              </a:rPr>
              <a:t>immobile</a:t>
            </a:r>
            <a:r>
              <a:rPr sz="2400" spc="-10" dirty="0">
                <a:solidFill>
                  <a:srgbClr val="006FC0"/>
                </a:solidFill>
                <a:latin typeface="Times New Roman"/>
                <a:cs typeface="Times New Roman"/>
              </a:rPr>
              <a:t> </a:t>
            </a:r>
            <a:r>
              <a:rPr sz="2400" dirty="0">
                <a:solidFill>
                  <a:srgbClr val="006FC0"/>
                </a:solidFill>
                <a:latin typeface="Times New Roman"/>
                <a:cs typeface="Times New Roman"/>
              </a:rPr>
              <a:t>ions</a:t>
            </a:r>
            <a:r>
              <a:rPr sz="2400" spc="-5" dirty="0">
                <a:solidFill>
                  <a:srgbClr val="006FC0"/>
                </a:solidFill>
                <a:latin typeface="Times New Roman"/>
                <a:cs typeface="Times New Roman"/>
              </a:rPr>
              <a:t> </a:t>
            </a:r>
            <a:r>
              <a:rPr sz="2400" i="1" dirty="0">
                <a:latin typeface="Times New Roman"/>
                <a:cs typeface="Times New Roman"/>
              </a:rPr>
              <a:t>i.e.</a:t>
            </a:r>
            <a:r>
              <a:rPr sz="2400" i="1" spc="-10" dirty="0">
                <a:latin typeface="Times New Roman"/>
                <a:cs typeface="Times New Roman"/>
              </a:rPr>
              <a:t> </a:t>
            </a:r>
            <a:r>
              <a:rPr sz="2400" dirty="0">
                <a:latin typeface="Times New Roman"/>
                <a:cs typeface="Times New Roman"/>
              </a:rPr>
              <a:t>this</a:t>
            </a:r>
            <a:r>
              <a:rPr sz="2400" spc="-35" dirty="0">
                <a:latin typeface="Times New Roman"/>
                <a:cs typeface="Times New Roman"/>
              </a:rPr>
              <a:t> </a:t>
            </a:r>
            <a:r>
              <a:rPr sz="2400" dirty="0">
                <a:latin typeface="Times New Roman"/>
                <a:cs typeface="Times New Roman"/>
              </a:rPr>
              <a:t>region</a:t>
            </a:r>
            <a:r>
              <a:rPr sz="2400" spc="-20" dirty="0">
                <a:latin typeface="Times New Roman"/>
                <a:cs typeface="Times New Roman"/>
              </a:rPr>
              <a:t> </a:t>
            </a:r>
            <a:r>
              <a:rPr sz="2400" spc="-5" dirty="0">
                <a:latin typeface="Times New Roman"/>
                <a:cs typeface="Times New Roman"/>
              </a:rPr>
              <a:t>is </a:t>
            </a:r>
            <a:r>
              <a:rPr sz="2400" spc="-585" dirty="0">
                <a:latin typeface="Times New Roman"/>
                <a:cs typeface="Times New Roman"/>
              </a:rPr>
              <a:t> </a:t>
            </a:r>
            <a:r>
              <a:rPr sz="2400" dirty="0">
                <a:latin typeface="Times New Roman"/>
                <a:cs typeface="Times New Roman"/>
              </a:rPr>
              <a:t>depleted</a:t>
            </a:r>
            <a:r>
              <a:rPr sz="2400" spc="-4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spc="-5" dirty="0">
                <a:latin typeface="Times New Roman"/>
                <a:cs typeface="Times New Roman"/>
              </a:rPr>
              <a:t>mobile</a:t>
            </a:r>
            <a:r>
              <a:rPr sz="2400" dirty="0">
                <a:latin typeface="Times New Roman"/>
                <a:cs typeface="Times New Roman"/>
              </a:rPr>
              <a:t> </a:t>
            </a:r>
            <a:r>
              <a:rPr sz="2400" spc="-5" dirty="0">
                <a:latin typeface="Times New Roman"/>
                <a:cs typeface="Times New Roman"/>
              </a:rPr>
              <a:t>charges.</a:t>
            </a:r>
            <a:endParaRPr sz="2400">
              <a:latin typeface="Times New Roman"/>
              <a:cs typeface="Times New Roman"/>
            </a:endParaRPr>
          </a:p>
          <a:p>
            <a:pPr marL="469900" indent="-457200">
              <a:lnSpc>
                <a:spcPct val="100000"/>
              </a:lnSpc>
              <a:spcBef>
                <a:spcPts val="575"/>
              </a:spcBef>
              <a:buAutoNum type="arabicPeriod"/>
              <a:tabLst>
                <a:tab pos="469265" algn="l"/>
                <a:tab pos="469900" algn="l"/>
              </a:tabLst>
            </a:pPr>
            <a:r>
              <a:rPr sz="2400" dirty="0">
                <a:latin typeface="Times New Roman"/>
                <a:cs typeface="Times New Roman"/>
              </a:rPr>
              <a:t>This</a:t>
            </a:r>
            <a:r>
              <a:rPr sz="2400" spc="-15" dirty="0">
                <a:latin typeface="Times New Roman"/>
                <a:cs typeface="Times New Roman"/>
              </a:rPr>
              <a:t> </a:t>
            </a:r>
            <a:r>
              <a:rPr sz="2400" dirty="0">
                <a:latin typeface="Times New Roman"/>
                <a:cs typeface="Times New Roman"/>
              </a:rPr>
              <a:t>region</a:t>
            </a:r>
            <a:r>
              <a:rPr sz="2400" spc="-20" dirty="0">
                <a:latin typeface="Times New Roman"/>
                <a:cs typeface="Times New Roman"/>
              </a:rPr>
              <a:t> </a:t>
            </a:r>
            <a:r>
              <a:rPr sz="2400" dirty="0">
                <a:latin typeface="Times New Roman"/>
                <a:cs typeface="Times New Roman"/>
              </a:rPr>
              <a:t>is called</a:t>
            </a:r>
            <a:r>
              <a:rPr sz="2400" spc="-4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i="1" dirty="0">
                <a:solidFill>
                  <a:srgbClr val="006FC0"/>
                </a:solidFill>
                <a:latin typeface="Times New Roman"/>
                <a:cs typeface="Times New Roman"/>
              </a:rPr>
              <a:t>depletion</a:t>
            </a:r>
            <a:r>
              <a:rPr sz="2400" i="1" spc="-45" dirty="0">
                <a:solidFill>
                  <a:srgbClr val="006FC0"/>
                </a:solidFill>
                <a:latin typeface="Times New Roman"/>
                <a:cs typeface="Times New Roman"/>
              </a:rPr>
              <a:t> </a:t>
            </a:r>
            <a:r>
              <a:rPr sz="2400" i="1" spc="-15" dirty="0">
                <a:solidFill>
                  <a:srgbClr val="006FC0"/>
                </a:solidFill>
                <a:latin typeface="Times New Roman"/>
                <a:cs typeface="Times New Roman"/>
              </a:rPr>
              <a:t>region</a:t>
            </a:r>
            <a:r>
              <a:rPr sz="2400" spc="-15" dirty="0">
                <a:latin typeface="Times New Roman"/>
                <a:cs typeface="Times New Roman"/>
              </a:rPr>
              <a:t>,</a:t>
            </a:r>
            <a:r>
              <a:rPr sz="2400" spc="-2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i="1" dirty="0">
                <a:solidFill>
                  <a:srgbClr val="006FC0"/>
                </a:solidFill>
                <a:latin typeface="Times New Roman"/>
                <a:cs typeface="Times New Roman"/>
              </a:rPr>
              <a:t>space</a:t>
            </a:r>
            <a:r>
              <a:rPr sz="2400" i="1" spc="-20" dirty="0">
                <a:solidFill>
                  <a:srgbClr val="006FC0"/>
                </a:solidFill>
                <a:latin typeface="Times New Roman"/>
                <a:cs typeface="Times New Roman"/>
              </a:rPr>
              <a:t> </a:t>
            </a:r>
            <a:r>
              <a:rPr sz="2400" i="1" spc="-15" dirty="0">
                <a:solidFill>
                  <a:srgbClr val="006FC0"/>
                </a:solidFill>
                <a:latin typeface="Times New Roman"/>
                <a:cs typeface="Times New Roman"/>
              </a:rPr>
              <a:t>charge</a:t>
            </a:r>
            <a:endParaRPr sz="2400">
              <a:latin typeface="Times New Roman"/>
              <a:cs typeface="Times New Roman"/>
            </a:endParaRPr>
          </a:p>
          <a:p>
            <a:pPr marL="469900">
              <a:lnSpc>
                <a:spcPct val="100000"/>
              </a:lnSpc>
              <a:spcBef>
                <a:spcPts val="5"/>
              </a:spcBef>
            </a:pPr>
            <a:r>
              <a:rPr sz="2400" i="1" spc="-15" dirty="0">
                <a:solidFill>
                  <a:srgbClr val="006FC0"/>
                </a:solidFill>
                <a:latin typeface="Times New Roman"/>
                <a:cs typeface="Times New Roman"/>
              </a:rPr>
              <a:t>region</a:t>
            </a:r>
            <a:r>
              <a:rPr sz="2400" spc="-15" dirty="0">
                <a:latin typeface="Times New Roman"/>
                <a:cs typeface="Times New Roman"/>
              </a:rPr>
              <a:t>,</a:t>
            </a:r>
            <a:r>
              <a:rPr sz="2400" spc="-35" dirty="0">
                <a:latin typeface="Times New Roman"/>
                <a:cs typeface="Times New Roman"/>
              </a:rPr>
              <a:t> </a:t>
            </a:r>
            <a:r>
              <a:rPr sz="2400" dirty="0">
                <a:latin typeface="Times New Roman"/>
                <a:cs typeface="Times New Roman"/>
              </a:rPr>
              <a:t>or</a:t>
            </a:r>
            <a:r>
              <a:rPr sz="2400" spc="-5" dirty="0">
                <a:latin typeface="Times New Roman"/>
                <a:cs typeface="Times New Roman"/>
              </a:rPr>
              <a:t> </a:t>
            </a:r>
            <a:r>
              <a:rPr sz="2400" i="1" dirty="0">
                <a:solidFill>
                  <a:srgbClr val="006FC0"/>
                </a:solidFill>
                <a:latin typeface="Times New Roman"/>
                <a:cs typeface="Times New Roman"/>
              </a:rPr>
              <a:t>transition</a:t>
            </a:r>
            <a:r>
              <a:rPr sz="2400" i="1" spc="-45" dirty="0">
                <a:solidFill>
                  <a:srgbClr val="006FC0"/>
                </a:solidFill>
                <a:latin typeface="Times New Roman"/>
                <a:cs typeface="Times New Roman"/>
              </a:rPr>
              <a:t> </a:t>
            </a:r>
            <a:r>
              <a:rPr sz="2400" i="1" spc="-15" dirty="0">
                <a:solidFill>
                  <a:srgbClr val="006FC0"/>
                </a:solidFill>
                <a:latin typeface="Times New Roman"/>
                <a:cs typeface="Times New Roman"/>
              </a:rPr>
              <a:t>region</a:t>
            </a:r>
            <a:r>
              <a:rPr sz="2400" i="1" spc="-15" dirty="0">
                <a:latin typeface="Times New Roman"/>
                <a:cs typeface="Times New Roman"/>
              </a:rPr>
              <a:t>.</a:t>
            </a:r>
            <a:endParaRPr sz="2400">
              <a:latin typeface="Times New Roman"/>
              <a:cs typeface="Times New Roman"/>
            </a:endParaRPr>
          </a:p>
          <a:p>
            <a:pPr marL="469900" indent="-457200">
              <a:lnSpc>
                <a:spcPct val="100000"/>
              </a:lnSpc>
              <a:spcBef>
                <a:spcPts val="575"/>
              </a:spcBef>
              <a:buAutoNum type="arabicPeriod" startAt="3"/>
              <a:tabLst>
                <a:tab pos="469265" algn="l"/>
                <a:tab pos="469900" algn="l"/>
                <a:tab pos="2898140" algn="l"/>
              </a:tabLst>
            </a:pPr>
            <a:r>
              <a:rPr sz="2400" dirty="0">
                <a:latin typeface="Times New Roman"/>
                <a:cs typeface="Times New Roman"/>
              </a:rPr>
              <a:t>It</a:t>
            </a:r>
            <a:r>
              <a:rPr sz="2400" spc="-10" dirty="0">
                <a:latin typeface="Times New Roman"/>
                <a:cs typeface="Times New Roman"/>
              </a:rPr>
              <a:t> </a:t>
            </a:r>
            <a:r>
              <a:rPr sz="2400" spc="-5" dirty="0">
                <a:latin typeface="Times New Roman"/>
                <a:cs typeface="Times New Roman"/>
              </a:rPr>
              <a:t>is</a:t>
            </a:r>
            <a:r>
              <a:rPr sz="2400" dirty="0">
                <a:latin typeface="Times New Roman"/>
                <a:cs typeface="Times New Roman"/>
              </a:rPr>
              <a:t> in</a:t>
            </a:r>
            <a:r>
              <a:rPr sz="2400" spc="-10" dirty="0">
                <a:latin typeface="Times New Roman"/>
                <a:cs typeface="Times New Roman"/>
              </a:rPr>
              <a:t> </a:t>
            </a:r>
            <a:r>
              <a:rPr sz="2400" dirty="0">
                <a:latin typeface="Times New Roman"/>
                <a:cs typeface="Times New Roman"/>
              </a:rPr>
              <a:t>the order</a:t>
            </a:r>
            <a:r>
              <a:rPr sz="2400" spc="5" dirty="0">
                <a:latin typeface="Times New Roman"/>
                <a:cs typeface="Times New Roman"/>
              </a:rPr>
              <a:t> </a:t>
            </a:r>
            <a:r>
              <a:rPr sz="2400" dirty="0">
                <a:latin typeface="Times New Roman"/>
                <a:cs typeface="Times New Roman"/>
              </a:rPr>
              <a:t>of	</a:t>
            </a:r>
            <a:r>
              <a:rPr sz="2400" i="1" dirty="0">
                <a:solidFill>
                  <a:srgbClr val="006FC0"/>
                </a:solidFill>
                <a:latin typeface="Times New Roman"/>
                <a:cs typeface="Times New Roman"/>
              </a:rPr>
              <a:t>1</a:t>
            </a:r>
            <a:r>
              <a:rPr sz="2400" i="1" spc="-30" dirty="0">
                <a:solidFill>
                  <a:srgbClr val="006FC0"/>
                </a:solidFill>
                <a:latin typeface="Times New Roman"/>
                <a:cs typeface="Times New Roman"/>
              </a:rPr>
              <a:t> </a:t>
            </a:r>
            <a:r>
              <a:rPr sz="2400" i="1" spc="-15" dirty="0">
                <a:solidFill>
                  <a:srgbClr val="006FC0"/>
                </a:solidFill>
                <a:latin typeface="Times New Roman"/>
                <a:cs typeface="Times New Roman"/>
              </a:rPr>
              <a:t>micron</a:t>
            </a:r>
            <a:r>
              <a:rPr sz="2400" i="1" spc="-40" dirty="0">
                <a:solidFill>
                  <a:srgbClr val="006FC0"/>
                </a:solidFill>
                <a:latin typeface="Times New Roman"/>
                <a:cs typeface="Times New Roman"/>
              </a:rPr>
              <a:t> </a:t>
            </a:r>
            <a:r>
              <a:rPr sz="2400" i="1" dirty="0">
                <a:solidFill>
                  <a:srgbClr val="006FC0"/>
                </a:solidFill>
                <a:latin typeface="Times New Roman"/>
                <a:cs typeface="Times New Roman"/>
              </a:rPr>
              <a:t>width</a:t>
            </a:r>
            <a:r>
              <a:rPr sz="2400" i="1" dirty="0">
                <a:latin typeface="Times New Roman"/>
                <a:cs typeface="Times New Roman"/>
              </a:rPr>
              <a:t>.</a:t>
            </a:r>
            <a:endParaRPr sz="2400">
              <a:latin typeface="Times New Roman"/>
              <a:cs typeface="Times New Roman"/>
            </a:endParaRPr>
          </a:p>
          <a:p>
            <a:pPr marL="469900" indent="-457200">
              <a:lnSpc>
                <a:spcPct val="100000"/>
              </a:lnSpc>
              <a:spcBef>
                <a:spcPts val="575"/>
              </a:spcBef>
              <a:buAutoNum type="arabicPeriod" startAt="3"/>
              <a:tabLst>
                <a:tab pos="469265" algn="l"/>
                <a:tab pos="469900" algn="l"/>
              </a:tabLst>
            </a:pPr>
            <a:r>
              <a:rPr sz="2400" dirty="0">
                <a:latin typeface="Times New Roman"/>
                <a:cs typeface="Times New Roman"/>
              </a:rPr>
              <a:t>The</a:t>
            </a:r>
            <a:r>
              <a:rPr sz="2400" spc="-20" dirty="0">
                <a:latin typeface="Times New Roman"/>
                <a:cs typeface="Times New Roman"/>
              </a:rPr>
              <a:t> </a:t>
            </a:r>
            <a:r>
              <a:rPr sz="2400" dirty="0">
                <a:solidFill>
                  <a:srgbClr val="006FC0"/>
                </a:solidFill>
                <a:latin typeface="Times New Roman"/>
                <a:cs typeface="Times New Roman"/>
              </a:rPr>
              <a:t>cut-in</a:t>
            </a:r>
            <a:r>
              <a:rPr sz="2400" spc="-25" dirty="0">
                <a:solidFill>
                  <a:srgbClr val="006FC0"/>
                </a:solidFill>
                <a:latin typeface="Times New Roman"/>
                <a:cs typeface="Times New Roman"/>
              </a:rPr>
              <a:t> </a:t>
            </a:r>
            <a:r>
              <a:rPr sz="2400" dirty="0">
                <a:solidFill>
                  <a:srgbClr val="006FC0"/>
                </a:solidFill>
                <a:latin typeface="Times New Roman"/>
                <a:cs typeface="Times New Roman"/>
              </a:rPr>
              <a:t>voltage</a:t>
            </a:r>
            <a:r>
              <a:rPr sz="2400" spc="-20" dirty="0">
                <a:solidFill>
                  <a:srgbClr val="006FC0"/>
                </a:solidFill>
                <a:latin typeface="Times New Roman"/>
                <a:cs typeface="Times New Roman"/>
              </a:rPr>
              <a:t> </a:t>
            </a:r>
            <a:r>
              <a:rPr sz="2400" spc="-5" dirty="0">
                <a:latin typeface="Times New Roman"/>
                <a:cs typeface="Times New Roman"/>
              </a:rPr>
              <a:t>is</a:t>
            </a:r>
            <a:r>
              <a:rPr sz="2400" spc="-15" dirty="0">
                <a:latin typeface="Times New Roman"/>
                <a:cs typeface="Times New Roman"/>
              </a:rPr>
              <a:t> </a:t>
            </a:r>
            <a:r>
              <a:rPr sz="2400" i="1" dirty="0">
                <a:latin typeface="Times New Roman"/>
                <a:cs typeface="Times New Roman"/>
              </a:rPr>
              <a:t>0.3v</a:t>
            </a:r>
            <a:r>
              <a:rPr sz="2400" i="1" spc="-15" dirty="0">
                <a:latin typeface="Times New Roman"/>
                <a:cs typeface="Times New Roman"/>
              </a:rPr>
              <a:t> </a:t>
            </a:r>
            <a:r>
              <a:rPr sz="2400" dirty="0">
                <a:latin typeface="Times New Roman"/>
                <a:cs typeface="Times New Roman"/>
              </a:rPr>
              <a:t>for </a:t>
            </a:r>
            <a:r>
              <a:rPr sz="2400" i="1" spc="-5" dirty="0">
                <a:latin typeface="Times New Roman"/>
                <a:cs typeface="Times New Roman"/>
              </a:rPr>
              <a:t>Ge,</a:t>
            </a:r>
            <a:r>
              <a:rPr sz="2400" i="1" spc="-10" dirty="0">
                <a:latin typeface="Times New Roman"/>
                <a:cs typeface="Times New Roman"/>
              </a:rPr>
              <a:t> </a:t>
            </a:r>
            <a:r>
              <a:rPr sz="2400" i="1" dirty="0">
                <a:latin typeface="Times New Roman"/>
                <a:cs typeface="Times New Roman"/>
              </a:rPr>
              <a:t>0.7v</a:t>
            </a:r>
            <a:r>
              <a:rPr sz="2400" i="1" spc="-15"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i="1" dirty="0">
                <a:latin typeface="Times New Roman"/>
                <a:cs typeface="Times New Roman"/>
              </a:rPr>
              <a:t>Si.</a:t>
            </a:r>
            <a:endParaRPr sz="2400">
              <a:latin typeface="Times New Roman"/>
              <a:cs typeface="Times New Roman"/>
            </a:endParaRPr>
          </a:p>
          <a:p>
            <a:pPr marL="469900" indent="-457200">
              <a:lnSpc>
                <a:spcPct val="100000"/>
              </a:lnSpc>
              <a:spcBef>
                <a:spcPts val="575"/>
              </a:spcBef>
              <a:buAutoNum type="arabicPeriod" startAt="3"/>
              <a:tabLst>
                <a:tab pos="469265" algn="l"/>
                <a:tab pos="469900" algn="l"/>
              </a:tabLst>
            </a:pPr>
            <a:r>
              <a:rPr sz="2400" dirty="0">
                <a:latin typeface="Times New Roman"/>
                <a:cs typeface="Times New Roman"/>
              </a:rPr>
              <a:t>The</a:t>
            </a:r>
            <a:r>
              <a:rPr sz="2400" spc="-20" dirty="0">
                <a:latin typeface="Times New Roman"/>
                <a:cs typeface="Times New Roman"/>
              </a:rPr>
              <a:t> </a:t>
            </a:r>
            <a:r>
              <a:rPr sz="2400" dirty="0">
                <a:solidFill>
                  <a:srgbClr val="006FC0"/>
                </a:solidFill>
                <a:latin typeface="Times New Roman"/>
                <a:cs typeface="Times New Roman"/>
              </a:rPr>
              <a:t>reverse</a:t>
            </a:r>
            <a:r>
              <a:rPr sz="2400" spc="-25" dirty="0">
                <a:solidFill>
                  <a:srgbClr val="006FC0"/>
                </a:solidFill>
                <a:latin typeface="Times New Roman"/>
                <a:cs typeface="Times New Roman"/>
              </a:rPr>
              <a:t> </a:t>
            </a:r>
            <a:r>
              <a:rPr sz="2400" dirty="0">
                <a:solidFill>
                  <a:srgbClr val="006FC0"/>
                </a:solidFill>
                <a:latin typeface="Times New Roman"/>
                <a:cs typeface="Times New Roman"/>
              </a:rPr>
              <a:t>saturation</a:t>
            </a:r>
            <a:r>
              <a:rPr sz="2400" spc="-40" dirty="0">
                <a:solidFill>
                  <a:srgbClr val="006FC0"/>
                </a:solidFill>
                <a:latin typeface="Times New Roman"/>
                <a:cs typeface="Times New Roman"/>
              </a:rPr>
              <a:t> </a:t>
            </a:r>
            <a:r>
              <a:rPr sz="2400" dirty="0">
                <a:solidFill>
                  <a:srgbClr val="006FC0"/>
                </a:solidFill>
                <a:latin typeface="Times New Roman"/>
                <a:cs typeface="Times New Roman"/>
              </a:rPr>
              <a:t>current</a:t>
            </a:r>
            <a:r>
              <a:rPr sz="2400" spc="-20" dirty="0">
                <a:solidFill>
                  <a:srgbClr val="006FC0"/>
                </a:solidFill>
                <a:latin typeface="Times New Roman"/>
                <a:cs typeface="Times New Roman"/>
              </a:rPr>
              <a:t> </a:t>
            </a:r>
            <a:r>
              <a:rPr sz="2400" dirty="0">
                <a:solidFill>
                  <a:srgbClr val="006FC0"/>
                </a:solidFill>
                <a:latin typeface="Times New Roman"/>
                <a:cs typeface="Times New Roman"/>
              </a:rPr>
              <a:t>doubles</a:t>
            </a:r>
            <a:r>
              <a:rPr sz="2400" spc="-15" dirty="0">
                <a:solidFill>
                  <a:srgbClr val="006FC0"/>
                </a:solidFill>
                <a:latin typeface="Times New Roman"/>
                <a:cs typeface="Times New Roman"/>
              </a:rPr>
              <a:t> </a:t>
            </a:r>
            <a:r>
              <a:rPr sz="2400" spc="-5" dirty="0">
                <a:solidFill>
                  <a:srgbClr val="006FC0"/>
                </a:solidFill>
                <a:latin typeface="Times New Roman"/>
                <a:cs typeface="Times New Roman"/>
              </a:rPr>
              <a:t>for</a:t>
            </a:r>
            <a:r>
              <a:rPr sz="2400" dirty="0">
                <a:solidFill>
                  <a:srgbClr val="006FC0"/>
                </a:solidFill>
                <a:latin typeface="Times New Roman"/>
                <a:cs typeface="Times New Roman"/>
              </a:rPr>
              <a:t> every </a:t>
            </a:r>
            <a:r>
              <a:rPr sz="2400" i="1" spc="-5" dirty="0">
                <a:solidFill>
                  <a:srgbClr val="006FC0"/>
                </a:solidFill>
                <a:latin typeface="Times New Roman"/>
                <a:cs typeface="Times New Roman"/>
              </a:rPr>
              <a:t>10</a:t>
            </a:r>
            <a:r>
              <a:rPr sz="2400" i="1" dirty="0">
                <a:solidFill>
                  <a:srgbClr val="006FC0"/>
                </a:solidFill>
                <a:latin typeface="Times New Roman"/>
                <a:cs typeface="Times New Roman"/>
              </a:rPr>
              <a:t> </a:t>
            </a:r>
            <a:r>
              <a:rPr sz="2400" i="1" spc="-15" dirty="0">
                <a:solidFill>
                  <a:srgbClr val="006FC0"/>
                </a:solidFill>
                <a:latin typeface="Times New Roman"/>
                <a:cs typeface="Times New Roman"/>
              </a:rPr>
              <a:t>degree</a:t>
            </a:r>
            <a:endParaRPr sz="2400">
              <a:latin typeface="Times New Roman"/>
              <a:cs typeface="Times New Roman"/>
            </a:endParaRPr>
          </a:p>
          <a:p>
            <a:pPr marL="469900">
              <a:lnSpc>
                <a:spcPct val="100000"/>
              </a:lnSpc>
              <a:spcBef>
                <a:spcPts val="5"/>
              </a:spcBef>
            </a:pPr>
            <a:r>
              <a:rPr sz="2400" i="1" dirty="0">
                <a:solidFill>
                  <a:srgbClr val="006FC0"/>
                </a:solidFill>
                <a:latin typeface="Times New Roman"/>
                <a:cs typeface="Times New Roman"/>
              </a:rPr>
              <a:t>Celsius</a:t>
            </a:r>
            <a:r>
              <a:rPr sz="2400" i="1" spc="-35" dirty="0">
                <a:solidFill>
                  <a:srgbClr val="006FC0"/>
                </a:solidFill>
                <a:latin typeface="Times New Roman"/>
                <a:cs typeface="Times New Roman"/>
              </a:rPr>
              <a:t> </a:t>
            </a:r>
            <a:r>
              <a:rPr sz="2400" dirty="0">
                <a:solidFill>
                  <a:srgbClr val="006FC0"/>
                </a:solidFill>
                <a:latin typeface="Times New Roman"/>
                <a:cs typeface="Times New Roman"/>
              </a:rPr>
              <a:t>rise</a:t>
            </a:r>
            <a:r>
              <a:rPr sz="2400" spc="-40" dirty="0">
                <a:solidFill>
                  <a:srgbClr val="006FC0"/>
                </a:solidFill>
                <a:latin typeface="Times New Roman"/>
                <a:cs typeface="Times New Roman"/>
              </a:rPr>
              <a:t> </a:t>
            </a:r>
            <a:r>
              <a:rPr sz="2400" dirty="0">
                <a:solidFill>
                  <a:srgbClr val="006FC0"/>
                </a:solidFill>
                <a:latin typeface="Times New Roman"/>
                <a:cs typeface="Times New Roman"/>
              </a:rPr>
              <a:t>in</a:t>
            </a:r>
            <a:r>
              <a:rPr sz="2400" spc="-30" dirty="0">
                <a:solidFill>
                  <a:srgbClr val="006FC0"/>
                </a:solidFill>
                <a:latin typeface="Times New Roman"/>
                <a:cs typeface="Times New Roman"/>
              </a:rPr>
              <a:t> </a:t>
            </a:r>
            <a:r>
              <a:rPr sz="2400" dirty="0">
                <a:solidFill>
                  <a:srgbClr val="006FC0"/>
                </a:solidFill>
                <a:latin typeface="Times New Roman"/>
                <a:cs typeface="Times New Roman"/>
              </a:rPr>
              <a:t>temperature</a:t>
            </a:r>
            <a:r>
              <a:rPr sz="2400" dirty="0">
                <a:latin typeface="Times New Roman"/>
                <a:cs typeface="Times New Roman"/>
              </a:rPr>
              <a:t>.</a:t>
            </a:r>
            <a:endParaRPr sz="2400">
              <a:latin typeface="Times New Roman"/>
              <a:cs typeface="Times New Roman"/>
            </a:endParaRPr>
          </a:p>
          <a:p>
            <a:pPr marL="469900" marR="5080" indent="-457200">
              <a:lnSpc>
                <a:spcPct val="100000"/>
              </a:lnSpc>
              <a:spcBef>
                <a:spcPts val="575"/>
              </a:spcBef>
              <a:buAutoNum type="arabicPeriod" startAt="6"/>
              <a:tabLst>
                <a:tab pos="469265" algn="l"/>
                <a:tab pos="469900" algn="l"/>
                <a:tab pos="2304415" algn="l"/>
              </a:tabLst>
            </a:pPr>
            <a:r>
              <a:rPr sz="2400" dirty="0">
                <a:solidFill>
                  <a:srgbClr val="6F2F9F"/>
                </a:solidFill>
                <a:latin typeface="Times New Roman"/>
                <a:cs typeface="Times New Roman"/>
              </a:rPr>
              <a:t>Forward</a:t>
            </a:r>
            <a:r>
              <a:rPr sz="2400" spc="-15" dirty="0">
                <a:solidFill>
                  <a:srgbClr val="6F2F9F"/>
                </a:solidFill>
                <a:latin typeface="Times New Roman"/>
                <a:cs typeface="Times New Roman"/>
              </a:rPr>
              <a:t> </a:t>
            </a:r>
            <a:r>
              <a:rPr sz="2400" dirty="0">
                <a:solidFill>
                  <a:srgbClr val="6F2F9F"/>
                </a:solidFill>
                <a:latin typeface="Times New Roman"/>
                <a:cs typeface="Times New Roman"/>
              </a:rPr>
              <a:t>resistance</a:t>
            </a:r>
            <a:r>
              <a:rPr sz="2400" spc="-35" dirty="0">
                <a:solidFill>
                  <a:srgbClr val="6F2F9F"/>
                </a:solidFill>
                <a:latin typeface="Times New Roman"/>
                <a:cs typeface="Times New Roman"/>
              </a:rPr>
              <a:t> </a:t>
            </a:r>
            <a:r>
              <a:rPr sz="2400" spc="-5" dirty="0">
                <a:solidFill>
                  <a:srgbClr val="6F2F9F"/>
                </a:solidFill>
                <a:latin typeface="Times New Roman"/>
                <a:cs typeface="Times New Roman"/>
              </a:rPr>
              <a:t>is </a:t>
            </a:r>
            <a:r>
              <a:rPr sz="2400" dirty="0">
                <a:solidFill>
                  <a:srgbClr val="6F2F9F"/>
                </a:solidFill>
                <a:latin typeface="Times New Roman"/>
                <a:cs typeface="Times New Roman"/>
              </a:rPr>
              <a:t>in</a:t>
            </a:r>
            <a:r>
              <a:rPr sz="2400" spc="-20" dirty="0">
                <a:solidFill>
                  <a:srgbClr val="6F2F9F"/>
                </a:solidFill>
                <a:latin typeface="Times New Roman"/>
                <a:cs typeface="Times New Roman"/>
              </a:rPr>
              <a:t> </a:t>
            </a:r>
            <a:r>
              <a:rPr sz="2400" dirty="0">
                <a:solidFill>
                  <a:srgbClr val="6F2F9F"/>
                </a:solidFill>
                <a:latin typeface="Times New Roman"/>
                <a:cs typeface="Times New Roman"/>
              </a:rPr>
              <a:t>the</a:t>
            </a:r>
            <a:r>
              <a:rPr sz="2400" spc="-5" dirty="0">
                <a:solidFill>
                  <a:srgbClr val="6F2F9F"/>
                </a:solidFill>
                <a:latin typeface="Times New Roman"/>
                <a:cs typeface="Times New Roman"/>
              </a:rPr>
              <a:t> </a:t>
            </a:r>
            <a:r>
              <a:rPr sz="2400" dirty="0">
                <a:solidFill>
                  <a:srgbClr val="6F2F9F"/>
                </a:solidFill>
                <a:latin typeface="Times New Roman"/>
                <a:cs typeface="Times New Roman"/>
              </a:rPr>
              <a:t>order</a:t>
            </a:r>
            <a:r>
              <a:rPr sz="2400" spc="-5" dirty="0">
                <a:solidFill>
                  <a:srgbClr val="6F2F9F"/>
                </a:solidFill>
                <a:latin typeface="Times New Roman"/>
                <a:cs typeface="Times New Roman"/>
              </a:rPr>
              <a:t> </a:t>
            </a:r>
            <a:r>
              <a:rPr sz="2400" i="1" spc="-5" dirty="0">
                <a:solidFill>
                  <a:srgbClr val="6F2F9F"/>
                </a:solidFill>
                <a:latin typeface="Times New Roman"/>
                <a:cs typeface="Times New Roman"/>
              </a:rPr>
              <a:t>ohms</a:t>
            </a:r>
            <a:r>
              <a:rPr sz="2400" spc="-5" dirty="0">
                <a:latin typeface="Times New Roman"/>
                <a:cs typeface="Times New Roman"/>
              </a:rPr>
              <a:t>,</a:t>
            </a:r>
            <a:r>
              <a:rPr sz="2400" spc="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solidFill>
                  <a:srgbClr val="6F2F9F"/>
                </a:solidFill>
                <a:latin typeface="Times New Roman"/>
                <a:cs typeface="Times New Roman"/>
              </a:rPr>
              <a:t>reverse</a:t>
            </a:r>
            <a:r>
              <a:rPr sz="2400" spc="-15" dirty="0">
                <a:solidFill>
                  <a:srgbClr val="6F2F9F"/>
                </a:solidFill>
                <a:latin typeface="Times New Roman"/>
                <a:cs typeface="Times New Roman"/>
              </a:rPr>
              <a:t> </a:t>
            </a:r>
            <a:r>
              <a:rPr sz="2400" dirty="0">
                <a:solidFill>
                  <a:srgbClr val="6F2F9F"/>
                </a:solidFill>
                <a:latin typeface="Times New Roman"/>
                <a:cs typeface="Times New Roman"/>
              </a:rPr>
              <a:t>resistance </a:t>
            </a:r>
            <a:r>
              <a:rPr sz="2400" spc="-585" dirty="0">
                <a:solidFill>
                  <a:srgbClr val="6F2F9F"/>
                </a:solidFill>
                <a:latin typeface="Times New Roman"/>
                <a:cs typeface="Times New Roman"/>
              </a:rPr>
              <a:t> </a:t>
            </a:r>
            <a:r>
              <a:rPr sz="2400" spc="-5" dirty="0">
                <a:solidFill>
                  <a:srgbClr val="6F2F9F"/>
                </a:solidFill>
                <a:latin typeface="Times New Roman"/>
                <a:cs typeface="Times New Roman"/>
              </a:rPr>
              <a:t>is</a:t>
            </a:r>
            <a:r>
              <a:rPr sz="2400" dirty="0">
                <a:solidFill>
                  <a:srgbClr val="6F2F9F"/>
                </a:solidFill>
                <a:latin typeface="Times New Roman"/>
                <a:cs typeface="Times New Roman"/>
              </a:rPr>
              <a:t> in</a:t>
            </a:r>
            <a:r>
              <a:rPr sz="2400" spc="10" dirty="0">
                <a:solidFill>
                  <a:srgbClr val="6F2F9F"/>
                </a:solidFill>
                <a:latin typeface="Times New Roman"/>
                <a:cs typeface="Times New Roman"/>
              </a:rPr>
              <a:t> </a:t>
            </a:r>
            <a:r>
              <a:rPr sz="2400" dirty="0">
                <a:solidFill>
                  <a:srgbClr val="6F2F9F"/>
                </a:solidFill>
                <a:latin typeface="Times New Roman"/>
                <a:cs typeface="Times New Roman"/>
              </a:rPr>
              <a:t>the</a:t>
            </a:r>
            <a:r>
              <a:rPr sz="2400" spc="-10" dirty="0">
                <a:solidFill>
                  <a:srgbClr val="6F2F9F"/>
                </a:solidFill>
                <a:latin typeface="Times New Roman"/>
                <a:cs typeface="Times New Roman"/>
              </a:rPr>
              <a:t> </a:t>
            </a:r>
            <a:r>
              <a:rPr sz="2400" dirty="0">
                <a:solidFill>
                  <a:srgbClr val="6F2F9F"/>
                </a:solidFill>
                <a:latin typeface="Times New Roman"/>
                <a:cs typeface="Times New Roman"/>
              </a:rPr>
              <a:t>order	</a:t>
            </a:r>
            <a:r>
              <a:rPr sz="2400" i="1" dirty="0">
                <a:solidFill>
                  <a:srgbClr val="6F2F9F"/>
                </a:solidFill>
                <a:latin typeface="Times New Roman"/>
                <a:cs typeface="Times New Roman"/>
              </a:rPr>
              <a:t>mega</a:t>
            </a:r>
            <a:r>
              <a:rPr sz="2400" i="1" spc="5" dirty="0">
                <a:solidFill>
                  <a:srgbClr val="6F2F9F"/>
                </a:solidFill>
                <a:latin typeface="Times New Roman"/>
                <a:cs typeface="Times New Roman"/>
              </a:rPr>
              <a:t> </a:t>
            </a:r>
            <a:r>
              <a:rPr sz="2400" i="1" spc="-5" dirty="0">
                <a:solidFill>
                  <a:srgbClr val="6F2F9F"/>
                </a:solidFill>
                <a:latin typeface="Times New Roman"/>
                <a:cs typeface="Times New Roman"/>
              </a:rPr>
              <a:t>ohms</a:t>
            </a:r>
            <a:r>
              <a:rPr sz="2400" i="1" spc="-5" dirty="0">
                <a:latin typeface="Times New Roman"/>
                <a:cs typeface="Times New Roman"/>
              </a:rPr>
              <a:t>.</a:t>
            </a:r>
            <a:endParaRPr sz="2400">
              <a:latin typeface="Times New Roman"/>
              <a:cs typeface="Times New Roman"/>
            </a:endParaRPr>
          </a:p>
          <a:p>
            <a:pPr marL="469900" marR="39370" indent="-457200">
              <a:lnSpc>
                <a:spcPct val="100000"/>
              </a:lnSpc>
              <a:spcBef>
                <a:spcPts val="575"/>
              </a:spcBef>
              <a:buAutoNum type="arabicPeriod" startAt="6"/>
              <a:tabLst>
                <a:tab pos="469265" algn="l"/>
                <a:tab pos="469900" algn="l"/>
              </a:tabLst>
            </a:pPr>
            <a:r>
              <a:rPr sz="2400" dirty="0">
                <a:latin typeface="Times New Roman"/>
                <a:cs typeface="Times New Roman"/>
              </a:rPr>
              <a:t>The</a:t>
            </a:r>
            <a:r>
              <a:rPr sz="2400" spc="-60" dirty="0">
                <a:latin typeface="Times New Roman"/>
                <a:cs typeface="Times New Roman"/>
              </a:rPr>
              <a:t> </a:t>
            </a:r>
            <a:r>
              <a:rPr sz="2400" spc="-10" dirty="0">
                <a:latin typeface="Times New Roman"/>
                <a:cs typeface="Times New Roman"/>
              </a:rPr>
              <a:t>Transition</a:t>
            </a:r>
            <a:r>
              <a:rPr sz="2400" spc="-40" dirty="0">
                <a:latin typeface="Times New Roman"/>
                <a:cs typeface="Times New Roman"/>
              </a:rPr>
              <a:t> </a:t>
            </a:r>
            <a:r>
              <a:rPr sz="2400" dirty="0">
                <a:latin typeface="Times New Roman"/>
                <a:cs typeface="Times New Roman"/>
              </a:rPr>
              <a:t>region</a:t>
            </a:r>
            <a:r>
              <a:rPr sz="2400" spc="-30" dirty="0">
                <a:latin typeface="Times New Roman"/>
                <a:cs typeface="Times New Roman"/>
              </a:rPr>
              <a:t> </a:t>
            </a:r>
            <a:r>
              <a:rPr sz="2400" dirty="0">
                <a:latin typeface="Times New Roman"/>
                <a:cs typeface="Times New Roman"/>
              </a:rPr>
              <a:t>increases</a:t>
            </a:r>
            <a:r>
              <a:rPr sz="2400" spc="-40" dirty="0">
                <a:latin typeface="Times New Roman"/>
                <a:cs typeface="Times New Roman"/>
              </a:rPr>
              <a:t> </a:t>
            </a:r>
            <a:r>
              <a:rPr sz="2400" dirty="0">
                <a:latin typeface="Times New Roman"/>
                <a:cs typeface="Times New Roman"/>
              </a:rPr>
              <a:t>with</a:t>
            </a:r>
            <a:r>
              <a:rPr sz="2400" spc="-10" dirty="0">
                <a:latin typeface="Times New Roman"/>
                <a:cs typeface="Times New Roman"/>
              </a:rPr>
              <a:t> </a:t>
            </a:r>
            <a:r>
              <a:rPr sz="2400" dirty="0">
                <a:latin typeface="Times New Roman"/>
                <a:cs typeface="Times New Roman"/>
              </a:rPr>
              <a:t>reverse</a:t>
            </a:r>
            <a:r>
              <a:rPr sz="2400" spc="-10" dirty="0">
                <a:latin typeface="Times New Roman"/>
                <a:cs typeface="Times New Roman"/>
              </a:rPr>
              <a:t> </a:t>
            </a:r>
            <a:r>
              <a:rPr sz="2400" dirty="0">
                <a:latin typeface="Times New Roman"/>
                <a:cs typeface="Times New Roman"/>
              </a:rPr>
              <a:t>bias.</a:t>
            </a:r>
            <a:r>
              <a:rPr sz="2400" spc="-65" dirty="0">
                <a:latin typeface="Times New Roman"/>
                <a:cs typeface="Times New Roman"/>
              </a:rPr>
              <a:t> </a:t>
            </a:r>
            <a:r>
              <a:rPr sz="2400" dirty="0">
                <a:latin typeface="Times New Roman"/>
                <a:cs typeface="Times New Roman"/>
              </a:rPr>
              <a:t>This</a:t>
            </a:r>
            <a:r>
              <a:rPr sz="2400" spc="-15" dirty="0">
                <a:latin typeface="Times New Roman"/>
                <a:cs typeface="Times New Roman"/>
              </a:rPr>
              <a:t> </a:t>
            </a:r>
            <a:r>
              <a:rPr sz="2400" dirty="0">
                <a:latin typeface="Times New Roman"/>
                <a:cs typeface="Times New Roman"/>
              </a:rPr>
              <a:t>region </a:t>
            </a:r>
            <a:r>
              <a:rPr sz="2400" spc="-585" dirty="0">
                <a:latin typeface="Times New Roman"/>
                <a:cs typeface="Times New Roman"/>
              </a:rPr>
              <a:t> </a:t>
            </a:r>
            <a:r>
              <a:rPr sz="2400" dirty="0">
                <a:latin typeface="Times New Roman"/>
                <a:cs typeface="Times New Roman"/>
              </a:rPr>
              <a:t>also considered </a:t>
            </a:r>
            <a:r>
              <a:rPr sz="2400" spc="-5" dirty="0">
                <a:latin typeface="Times New Roman"/>
                <a:cs typeface="Times New Roman"/>
              </a:rPr>
              <a:t>as </a:t>
            </a:r>
            <a:r>
              <a:rPr sz="2400" dirty="0">
                <a:latin typeface="Times New Roman"/>
                <a:cs typeface="Times New Roman"/>
              </a:rPr>
              <a:t>a </a:t>
            </a:r>
            <a:r>
              <a:rPr sz="2400" dirty="0">
                <a:solidFill>
                  <a:srgbClr val="006FC0"/>
                </a:solidFill>
                <a:latin typeface="Times New Roman"/>
                <a:cs typeface="Times New Roman"/>
              </a:rPr>
              <a:t>variable capacitor </a:t>
            </a:r>
            <a:r>
              <a:rPr sz="2400" dirty="0">
                <a:latin typeface="Times New Roman"/>
                <a:cs typeface="Times New Roman"/>
              </a:rPr>
              <a:t>and known as </a:t>
            </a:r>
            <a:r>
              <a:rPr sz="2400" spc="5" dirty="0">
                <a:latin typeface="Times New Roman"/>
                <a:cs typeface="Times New Roman"/>
              </a:rPr>
              <a:t> </a:t>
            </a:r>
            <a:r>
              <a:rPr sz="2400" i="1" spc="-15" dirty="0">
                <a:solidFill>
                  <a:srgbClr val="006FC0"/>
                </a:solidFill>
                <a:latin typeface="Times New Roman"/>
                <a:cs typeface="Times New Roman"/>
              </a:rPr>
              <a:t>Transition</a:t>
            </a:r>
            <a:r>
              <a:rPr sz="2400" i="1" spc="-40" dirty="0">
                <a:solidFill>
                  <a:srgbClr val="006FC0"/>
                </a:solidFill>
                <a:latin typeface="Times New Roman"/>
                <a:cs typeface="Times New Roman"/>
              </a:rPr>
              <a:t> </a:t>
            </a:r>
            <a:r>
              <a:rPr sz="2400" i="1" dirty="0">
                <a:solidFill>
                  <a:srgbClr val="006FC0"/>
                </a:solidFill>
                <a:latin typeface="Times New Roman"/>
                <a:cs typeface="Times New Roman"/>
              </a:rPr>
              <a:t>capacitance</a:t>
            </a:r>
            <a:endParaRPr sz="24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5741035" cy="635000"/>
          </a:xfrm>
          <a:prstGeom prst="rect">
            <a:avLst/>
          </a:prstGeom>
        </p:spPr>
        <p:txBody>
          <a:bodyPr vert="horz" wrap="square" lIns="0" tIns="12065" rIns="0" bIns="0" rtlCol="0">
            <a:spAutoFit/>
          </a:bodyPr>
          <a:lstStyle/>
          <a:p>
            <a:pPr marL="12700">
              <a:lnSpc>
                <a:spcPct val="100000"/>
              </a:lnSpc>
              <a:spcBef>
                <a:spcPts val="95"/>
              </a:spcBef>
            </a:pPr>
            <a:r>
              <a:rPr spc="-25" dirty="0"/>
              <a:t>Forward</a:t>
            </a:r>
            <a:r>
              <a:rPr spc="-15" dirty="0"/>
              <a:t> </a:t>
            </a:r>
            <a:r>
              <a:rPr spc="-10" dirty="0"/>
              <a:t>bias</a:t>
            </a:r>
            <a:r>
              <a:rPr spc="-30" dirty="0"/>
              <a:t> </a:t>
            </a:r>
            <a:r>
              <a:rPr spc="-15" dirty="0"/>
              <a:t>characteristics</a:t>
            </a:r>
          </a:p>
        </p:txBody>
      </p:sp>
      <p:sp>
        <p:nvSpPr>
          <p:cNvPr id="3" name="object 3"/>
          <p:cNvSpPr txBox="1"/>
          <p:nvPr/>
        </p:nvSpPr>
        <p:spPr>
          <a:xfrm>
            <a:off x="535940" y="1013205"/>
            <a:ext cx="8032115" cy="3903345"/>
          </a:xfrm>
          <a:prstGeom prst="rect">
            <a:avLst/>
          </a:prstGeom>
        </p:spPr>
        <p:txBody>
          <a:bodyPr vert="horz" wrap="square" lIns="0" tIns="12700" rIns="0" bIns="0" rtlCol="0">
            <a:spAutoFit/>
          </a:bodyPr>
          <a:lstStyle/>
          <a:p>
            <a:pPr marL="355600" marR="13970" indent="-342900">
              <a:lnSpc>
                <a:spcPct val="100000"/>
              </a:lnSpc>
              <a:spcBef>
                <a:spcPts val="100"/>
              </a:spcBef>
              <a:buFont typeface="Arial MT"/>
              <a:buChar char="•"/>
              <a:tabLst>
                <a:tab pos="354965" algn="l"/>
                <a:tab pos="355600" algn="l"/>
              </a:tabLst>
            </a:pPr>
            <a:r>
              <a:rPr sz="2400" dirty="0">
                <a:latin typeface="Times New Roman"/>
                <a:cs typeface="Times New Roman"/>
              </a:rPr>
              <a:t>It</a:t>
            </a:r>
            <a:r>
              <a:rPr sz="2400" spc="-5" dirty="0">
                <a:latin typeface="Times New Roman"/>
                <a:cs typeface="Times New Roman"/>
              </a:rPr>
              <a:t> is </a:t>
            </a:r>
            <a:r>
              <a:rPr sz="2400" dirty="0">
                <a:latin typeface="Times New Roman"/>
                <a:cs typeface="Times New Roman"/>
              </a:rPr>
              <a:t>a</a:t>
            </a:r>
            <a:r>
              <a:rPr sz="2400" spc="-10" dirty="0">
                <a:latin typeface="Times New Roman"/>
                <a:cs typeface="Times New Roman"/>
              </a:rPr>
              <a:t> </a:t>
            </a:r>
            <a:r>
              <a:rPr sz="2400" dirty="0">
                <a:solidFill>
                  <a:srgbClr val="006FC0"/>
                </a:solidFill>
                <a:latin typeface="Times New Roman"/>
                <a:cs typeface="Times New Roman"/>
              </a:rPr>
              <a:t>graph</a:t>
            </a:r>
            <a:r>
              <a:rPr sz="2400" spc="-20" dirty="0">
                <a:solidFill>
                  <a:srgbClr val="006FC0"/>
                </a:solidFill>
                <a:latin typeface="Times New Roman"/>
                <a:cs typeface="Times New Roman"/>
              </a:rPr>
              <a:t> </a:t>
            </a:r>
            <a:r>
              <a:rPr sz="2400" dirty="0">
                <a:solidFill>
                  <a:srgbClr val="006FC0"/>
                </a:solidFill>
                <a:latin typeface="Times New Roman"/>
                <a:cs typeface="Times New Roman"/>
              </a:rPr>
              <a:t>between</a:t>
            </a:r>
            <a:r>
              <a:rPr sz="2400" spc="-5" dirty="0">
                <a:solidFill>
                  <a:srgbClr val="006FC0"/>
                </a:solidFill>
                <a:latin typeface="Times New Roman"/>
                <a:cs typeface="Times New Roman"/>
              </a:rPr>
              <a:t> </a:t>
            </a:r>
            <a:r>
              <a:rPr sz="2400" dirty="0">
                <a:solidFill>
                  <a:srgbClr val="006FC0"/>
                </a:solidFill>
                <a:latin typeface="Times New Roman"/>
                <a:cs typeface="Times New Roman"/>
              </a:rPr>
              <a:t>voltage</a:t>
            </a:r>
            <a:r>
              <a:rPr sz="2400" spc="-30" dirty="0">
                <a:solidFill>
                  <a:srgbClr val="006FC0"/>
                </a:solidFill>
                <a:latin typeface="Times New Roman"/>
                <a:cs typeface="Times New Roman"/>
              </a:rPr>
              <a:t> </a:t>
            </a:r>
            <a:r>
              <a:rPr sz="2400" dirty="0">
                <a:latin typeface="Times New Roman"/>
                <a:cs typeface="Times New Roman"/>
              </a:rPr>
              <a:t>across</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terminals</a:t>
            </a:r>
            <a:r>
              <a:rPr sz="2400" spc="-3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device </a:t>
            </a:r>
            <a:r>
              <a:rPr sz="2400" spc="-585" dirty="0">
                <a:latin typeface="Times New Roman"/>
                <a:cs typeface="Times New Roman"/>
              </a:rPr>
              <a:t> </a:t>
            </a:r>
            <a:r>
              <a:rPr sz="2400" dirty="0">
                <a:latin typeface="Times New Roman"/>
                <a:cs typeface="Times New Roman"/>
              </a:rPr>
              <a:t>(x-axis)</a:t>
            </a:r>
            <a:r>
              <a:rPr sz="2400" spc="-25" dirty="0">
                <a:latin typeface="Times New Roman"/>
                <a:cs typeface="Times New Roman"/>
              </a:rPr>
              <a:t> </a:t>
            </a:r>
            <a:r>
              <a:rPr sz="2400" dirty="0">
                <a:latin typeface="Times New Roman"/>
                <a:cs typeface="Times New Roman"/>
              </a:rPr>
              <a:t>and</a:t>
            </a:r>
            <a:r>
              <a:rPr sz="2400" spc="-1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solidFill>
                  <a:srgbClr val="006FC0"/>
                </a:solidFill>
                <a:latin typeface="Times New Roman"/>
                <a:cs typeface="Times New Roman"/>
              </a:rPr>
              <a:t>current</a:t>
            </a:r>
            <a:r>
              <a:rPr sz="2400" spc="-15" dirty="0">
                <a:solidFill>
                  <a:srgbClr val="006FC0"/>
                </a:solidFill>
                <a:latin typeface="Times New Roman"/>
                <a:cs typeface="Times New Roman"/>
              </a:rPr>
              <a:t> </a:t>
            </a:r>
            <a:r>
              <a:rPr sz="2400" dirty="0">
                <a:latin typeface="Times New Roman"/>
                <a:cs typeface="Times New Roman"/>
              </a:rPr>
              <a:t>that</a:t>
            </a:r>
            <a:r>
              <a:rPr sz="2400" spc="-15" dirty="0">
                <a:latin typeface="Times New Roman"/>
                <a:cs typeface="Times New Roman"/>
              </a:rPr>
              <a:t> </a:t>
            </a:r>
            <a:r>
              <a:rPr sz="2400" spc="-5" dirty="0">
                <a:latin typeface="Times New Roman"/>
                <a:cs typeface="Times New Roman"/>
              </a:rPr>
              <a:t>flows</a:t>
            </a:r>
            <a:r>
              <a:rPr sz="2400" spc="5" dirty="0">
                <a:latin typeface="Times New Roman"/>
                <a:cs typeface="Times New Roman"/>
              </a:rPr>
              <a:t> </a:t>
            </a:r>
            <a:r>
              <a:rPr sz="2400" dirty="0">
                <a:latin typeface="Times New Roman"/>
                <a:cs typeface="Times New Roman"/>
              </a:rPr>
              <a:t>through</a:t>
            </a:r>
            <a:r>
              <a:rPr sz="2400" spc="-25" dirty="0">
                <a:latin typeface="Times New Roman"/>
                <a:cs typeface="Times New Roman"/>
              </a:rPr>
              <a:t> </a:t>
            </a:r>
            <a:r>
              <a:rPr sz="2400" dirty="0">
                <a:latin typeface="Times New Roman"/>
                <a:cs typeface="Times New Roman"/>
              </a:rPr>
              <a:t>it</a:t>
            </a:r>
            <a:r>
              <a:rPr sz="2400" spc="-10" dirty="0">
                <a:latin typeface="Times New Roman"/>
                <a:cs typeface="Times New Roman"/>
              </a:rPr>
              <a:t> </a:t>
            </a:r>
            <a:r>
              <a:rPr sz="2400" dirty="0">
                <a:latin typeface="Times New Roman"/>
                <a:cs typeface="Times New Roman"/>
              </a:rPr>
              <a:t>(y-axis).</a:t>
            </a:r>
            <a:endParaRPr sz="2400">
              <a:latin typeface="Times New Roman"/>
              <a:cs typeface="Times New Roman"/>
            </a:endParaRPr>
          </a:p>
          <a:p>
            <a:pPr marL="355600" marR="225425" indent="-342900">
              <a:lnSpc>
                <a:spcPct val="100000"/>
              </a:lnSpc>
              <a:spcBef>
                <a:spcPts val="575"/>
              </a:spcBef>
              <a:buFont typeface="Arial MT"/>
              <a:buChar char="•"/>
              <a:tabLst>
                <a:tab pos="354965" algn="l"/>
                <a:tab pos="355600" algn="l"/>
              </a:tabLst>
            </a:pPr>
            <a:r>
              <a:rPr sz="2400" dirty="0">
                <a:latin typeface="Times New Roman"/>
                <a:cs typeface="Times New Roman"/>
              </a:rPr>
              <a:t>During forward bias gradually increase the voltage in </a:t>
            </a:r>
            <a:r>
              <a:rPr sz="2400" spc="-5" dirty="0">
                <a:latin typeface="Times New Roman"/>
                <a:cs typeface="Times New Roman"/>
              </a:rPr>
              <a:t>small </a:t>
            </a:r>
            <a:r>
              <a:rPr sz="2400" dirty="0">
                <a:latin typeface="Times New Roman"/>
                <a:cs typeface="Times New Roman"/>
              </a:rPr>
              <a:t> steps of the order of 0.1 volts. </a:t>
            </a:r>
            <a:r>
              <a:rPr sz="2400" spc="-5" dirty="0">
                <a:latin typeface="Times New Roman"/>
                <a:cs typeface="Times New Roman"/>
              </a:rPr>
              <a:t>Note </a:t>
            </a:r>
            <a:r>
              <a:rPr sz="2400" dirty="0">
                <a:latin typeface="Times New Roman"/>
                <a:cs typeface="Times New Roman"/>
              </a:rPr>
              <a:t>the corresponding values </a:t>
            </a:r>
            <a:r>
              <a:rPr sz="2400" spc="-585" dirty="0">
                <a:latin typeface="Times New Roman"/>
                <a:cs typeface="Times New Roman"/>
              </a:rPr>
              <a:t> </a:t>
            </a:r>
            <a:r>
              <a:rPr sz="2400" dirty="0">
                <a:latin typeface="Times New Roman"/>
                <a:cs typeface="Times New Roman"/>
              </a:rPr>
              <a:t>of current.</a:t>
            </a:r>
            <a:endParaRPr sz="2400">
              <a:latin typeface="Times New Roman"/>
              <a:cs typeface="Times New Roman"/>
            </a:endParaRPr>
          </a:p>
          <a:p>
            <a:pPr marL="355600" marR="5080" indent="-342900">
              <a:lnSpc>
                <a:spcPct val="100000"/>
              </a:lnSpc>
              <a:spcBef>
                <a:spcPts val="580"/>
              </a:spcBef>
              <a:buFont typeface="Arial MT"/>
              <a:buChar char="•"/>
              <a:tabLst>
                <a:tab pos="354965" algn="l"/>
                <a:tab pos="355600" algn="l"/>
                <a:tab pos="2506345" algn="l"/>
              </a:tabLst>
            </a:pPr>
            <a:r>
              <a:rPr sz="2400" spc="-5" dirty="0">
                <a:latin typeface="Times New Roman"/>
                <a:cs typeface="Times New Roman"/>
              </a:rPr>
              <a:t>Up</a:t>
            </a:r>
            <a:r>
              <a:rPr sz="2400" spc="4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spc="-5" dirty="0">
                <a:latin typeface="Times New Roman"/>
                <a:cs typeface="Times New Roman"/>
              </a:rPr>
              <a:t>Knee</a:t>
            </a:r>
            <a:r>
              <a:rPr sz="2400" spc="40" dirty="0">
                <a:latin typeface="Times New Roman"/>
                <a:cs typeface="Times New Roman"/>
              </a:rPr>
              <a:t> </a:t>
            </a:r>
            <a:r>
              <a:rPr sz="2400" dirty="0">
                <a:latin typeface="Times New Roman"/>
                <a:cs typeface="Times New Roman"/>
              </a:rPr>
              <a:t>voltage(0.3</a:t>
            </a:r>
            <a:r>
              <a:rPr sz="2400" spc="5" dirty="0">
                <a:latin typeface="Times New Roman"/>
                <a:cs typeface="Times New Roman"/>
              </a:rPr>
              <a:t> </a:t>
            </a:r>
            <a:r>
              <a:rPr sz="2400" dirty="0">
                <a:latin typeface="Times New Roman"/>
                <a:cs typeface="Times New Roman"/>
              </a:rPr>
              <a:t>for</a:t>
            </a:r>
            <a:r>
              <a:rPr sz="2400" spc="-10" dirty="0">
                <a:latin typeface="Times New Roman"/>
                <a:cs typeface="Times New Roman"/>
              </a:rPr>
              <a:t> </a:t>
            </a:r>
            <a:r>
              <a:rPr sz="2400" spc="-5" dirty="0">
                <a:latin typeface="Times New Roman"/>
                <a:cs typeface="Times New Roman"/>
              </a:rPr>
              <a:t>Ge</a:t>
            </a:r>
            <a:r>
              <a:rPr sz="2400" spc="30" dirty="0">
                <a:latin typeface="Times New Roman"/>
                <a:cs typeface="Times New Roman"/>
              </a:rPr>
              <a:t> </a:t>
            </a:r>
            <a:r>
              <a:rPr sz="2400" dirty="0">
                <a:latin typeface="Times New Roman"/>
                <a:cs typeface="Times New Roman"/>
              </a:rPr>
              <a:t>&amp;</a:t>
            </a:r>
            <a:r>
              <a:rPr sz="2400" spc="35" dirty="0">
                <a:latin typeface="Times New Roman"/>
                <a:cs typeface="Times New Roman"/>
              </a:rPr>
              <a:t> </a:t>
            </a:r>
            <a:r>
              <a:rPr sz="2400" dirty="0">
                <a:latin typeface="Times New Roman"/>
                <a:cs typeface="Times New Roman"/>
              </a:rPr>
              <a:t>0.7</a:t>
            </a:r>
            <a:r>
              <a:rPr sz="2400" spc="35" dirty="0">
                <a:latin typeface="Times New Roman"/>
                <a:cs typeface="Times New Roman"/>
              </a:rPr>
              <a:t> </a:t>
            </a: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silicon) there</a:t>
            </a:r>
            <a:r>
              <a:rPr sz="2400" spc="10" dirty="0">
                <a:latin typeface="Times New Roman"/>
                <a:cs typeface="Times New Roman"/>
              </a:rPr>
              <a:t> </a:t>
            </a:r>
            <a:r>
              <a:rPr sz="2400" spc="-5" dirty="0">
                <a:latin typeface="Times New Roman"/>
                <a:cs typeface="Times New Roman"/>
              </a:rPr>
              <a:t>is </a:t>
            </a:r>
            <a:r>
              <a:rPr sz="2400" dirty="0">
                <a:latin typeface="Times New Roman"/>
                <a:cs typeface="Times New Roman"/>
              </a:rPr>
              <a:t> no</a:t>
            </a:r>
            <a:r>
              <a:rPr sz="2400" spc="5" dirty="0">
                <a:latin typeface="Times New Roman"/>
                <a:cs typeface="Times New Roman"/>
              </a:rPr>
              <a:t> </a:t>
            </a:r>
            <a:r>
              <a:rPr sz="2400" dirty="0">
                <a:latin typeface="Times New Roman"/>
                <a:cs typeface="Times New Roman"/>
              </a:rPr>
              <a:t>diode</a:t>
            </a:r>
            <a:r>
              <a:rPr sz="2400" spc="5" dirty="0">
                <a:latin typeface="Times New Roman"/>
                <a:cs typeface="Times New Roman"/>
              </a:rPr>
              <a:t> </a:t>
            </a:r>
            <a:r>
              <a:rPr sz="2400" dirty="0">
                <a:latin typeface="Times New Roman"/>
                <a:cs typeface="Times New Roman"/>
              </a:rPr>
              <a:t>current	due</a:t>
            </a:r>
            <a:r>
              <a:rPr sz="2400" spc="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the </a:t>
            </a:r>
            <a:r>
              <a:rPr sz="2400" spc="-5" dirty="0">
                <a:latin typeface="Times New Roman"/>
                <a:cs typeface="Times New Roman"/>
              </a:rPr>
              <a:t>fact</a:t>
            </a:r>
            <a:r>
              <a:rPr sz="2400" dirty="0">
                <a:latin typeface="Times New Roman"/>
                <a:cs typeface="Times New Roman"/>
              </a:rPr>
              <a:t> that</a:t>
            </a:r>
            <a:r>
              <a:rPr sz="2400" spc="-20" dirty="0">
                <a:latin typeface="Times New Roman"/>
                <a:cs typeface="Times New Roman"/>
              </a:rPr>
              <a:t> </a:t>
            </a:r>
            <a:r>
              <a:rPr sz="2400" dirty="0">
                <a:latin typeface="Times New Roman"/>
                <a:cs typeface="Times New Roman"/>
              </a:rPr>
              <a:t>externally</a:t>
            </a:r>
            <a:r>
              <a:rPr sz="2400" spc="-40" dirty="0">
                <a:latin typeface="Times New Roman"/>
                <a:cs typeface="Times New Roman"/>
              </a:rPr>
              <a:t> </a:t>
            </a:r>
            <a:r>
              <a:rPr sz="2400" dirty="0">
                <a:latin typeface="Times New Roman"/>
                <a:cs typeface="Times New Roman"/>
              </a:rPr>
              <a:t>applied</a:t>
            </a:r>
            <a:r>
              <a:rPr sz="2400" spc="-35" dirty="0">
                <a:latin typeface="Times New Roman"/>
                <a:cs typeface="Times New Roman"/>
              </a:rPr>
              <a:t> </a:t>
            </a:r>
            <a:r>
              <a:rPr sz="2400" dirty="0">
                <a:latin typeface="Times New Roman"/>
                <a:cs typeface="Times New Roman"/>
              </a:rPr>
              <a:t>voltage </a:t>
            </a:r>
            <a:r>
              <a:rPr sz="2400" spc="-585" dirty="0">
                <a:latin typeface="Times New Roman"/>
                <a:cs typeface="Times New Roman"/>
              </a:rPr>
              <a:t> </a:t>
            </a:r>
            <a:r>
              <a:rPr sz="2400" spc="-5" dirty="0">
                <a:latin typeface="Times New Roman"/>
                <a:cs typeface="Times New Roman"/>
              </a:rPr>
              <a:t>is </a:t>
            </a:r>
            <a:r>
              <a:rPr sz="2400" dirty="0">
                <a:latin typeface="Times New Roman"/>
                <a:cs typeface="Times New Roman"/>
              </a:rPr>
              <a:t>opposed by the junction</a:t>
            </a:r>
            <a:r>
              <a:rPr sz="2400" spc="-40" dirty="0">
                <a:latin typeface="Times New Roman"/>
                <a:cs typeface="Times New Roman"/>
              </a:rPr>
              <a:t> </a:t>
            </a:r>
            <a:r>
              <a:rPr sz="2400" dirty="0">
                <a:latin typeface="Times New Roman"/>
                <a:cs typeface="Times New Roman"/>
              </a:rPr>
              <a:t>voltage.</a:t>
            </a:r>
            <a:endParaRPr sz="2400">
              <a:latin typeface="Times New Roman"/>
              <a:cs typeface="Times New Roman"/>
            </a:endParaRPr>
          </a:p>
          <a:p>
            <a:pPr marL="355600" marR="700405" indent="-342900">
              <a:lnSpc>
                <a:spcPct val="100000"/>
              </a:lnSpc>
              <a:spcBef>
                <a:spcPts val="575"/>
              </a:spcBef>
              <a:buFont typeface="Arial MT"/>
              <a:buChar char="•"/>
              <a:tabLst>
                <a:tab pos="354965" algn="l"/>
                <a:tab pos="355600" algn="l"/>
              </a:tabLst>
            </a:pPr>
            <a:r>
              <a:rPr sz="2400" spc="-5" dirty="0">
                <a:latin typeface="Times New Roman"/>
                <a:cs typeface="Times New Roman"/>
              </a:rPr>
              <a:t>As</a:t>
            </a:r>
            <a:r>
              <a:rPr sz="2400" spc="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solidFill>
                  <a:srgbClr val="006FC0"/>
                </a:solidFill>
                <a:latin typeface="Times New Roman"/>
                <a:cs typeface="Times New Roman"/>
              </a:rPr>
              <a:t>voltage</a:t>
            </a:r>
            <a:r>
              <a:rPr sz="2400" spc="-40" dirty="0">
                <a:solidFill>
                  <a:srgbClr val="006FC0"/>
                </a:solidFill>
                <a:latin typeface="Times New Roman"/>
                <a:cs typeface="Times New Roman"/>
              </a:rPr>
              <a:t> </a:t>
            </a:r>
            <a:r>
              <a:rPr sz="2400" spc="-5" dirty="0">
                <a:solidFill>
                  <a:srgbClr val="006FC0"/>
                </a:solidFill>
                <a:latin typeface="Times New Roman"/>
                <a:cs typeface="Times New Roman"/>
              </a:rPr>
              <a:t>is </a:t>
            </a:r>
            <a:r>
              <a:rPr sz="2400" dirty="0">
                <a:solidFill>
                  <a:srgbClr val="006FC0"/>
                </a:solidFill>
                <a:latin typeface="Times New Roman"/>
                <a:cs typeface="Times New Roman"/>
              </a:rPr>
              <a:t>increased</a:t>
            </a:r>
            <a:r>
              <a:rPr sz="2400" spc="-40" dirty="0">
                <a:solidFill>
                  <a:srgbClr val="006FC0"/>
                </a:solidFill>
                <a:latin typeface="Times New Roman"/>
                <a:cs typeface="Times New Roman"/>
              </a:rPr>
              <a:t> </a:t>
            </a:r>
            <a:r>
              <a:rPr sz="2400" dirty="0">
                <a:solidFill>
                  <a:srgbClr val="006FC0"/>
                </a:solidFill>
                <a:latin typeface="Times New Roman"/>
                <a:cs typeface="Times New Roman"/>
              </a:rPr>
              <a:t>above</a:t>
            </a:r>
            <a:r>
              <a:rPr sz="2400" spc="-10" dirty="0">
                <a:solidFill>
                  <a:srgbClr val="006FC0"/>
                </a:solidFill>
                <a:latin typeface="Times New Roman"/>
                <a:cs typeface="Times New Roman"/>
              </a:rPr>
              <a:t> </a:t>
            </a:r>
            <a:r>
              <a:rPr sz="2400" dirty="0">
                <a:solidFill>
                  <a:srgbClr val="006FC0"/>
                </a:solidFill>
                <a:latin typeface="Times New Roman"/>
                <a:cs typeface="Times New Roman"/>
              </a:rPr>
              <a:t>the</a:t>
            </a:r>
            <a:r>
              <a:rPr sz="2400" spc="-5" dirty="0">
                <a:solidFill>
                  <a:srgbClr val="006FC0"/>
                </a:solidFill>
                <a:latin typeface="Times New Roman"/>
                <a:cs typeface="Times New Roman"/>
              </a:rPr>
              <a:t> </a:t>
            </a:r>
            <a:r>
              <a:rPr sz="2400" dirty="0">
                <a:solidFill>
                  <a:srgbClr val="006FC0"/>
                </a:solidFill>
                <a:latin typeface="Times New Roman"/>
                <a:cs typeface="Times New Roman"/>
              </a:rPr>
              <a:t>knee</a:t>
            </a:r>
            <a:r>
              <a:rPr sz="2400" spc="-20" dirty="0">
                <a:solidFill>
                  <a:srgbClr val="006FC0"/>
                </a:solidFill>
                <a:latin typeface="Times New Roman"/>
                <a:cs typeface="Times New Roman"/>
              </a:rPr>
              <a:t> </a:t>
            </a:r>
            <a:r>
              <a:rPr sz="2400" dirty="0">
                <a:solidFill>
                  <a:srgbClr val="006FC0"/>
                </a:solidFill>
                <a:latin typeface="Times New Roman"/>
                <a:cs typeface="Times New Roman"/>
              </a:rPr>
              <a:t>voltage</a:t>
            </a:r>
            <a:r>
              <a:rPr sz="2400" dirty="0">
                <a:latin typeface="Times New Roman"/>
                <a:cs typeface="Times New Roman"/>
              </a:rPr>
              <a:t>,</a:t>
            </a:r>
            <a:r>
              <a:rPr sz="2400" spc="-40" dirty="0">
                <a:latin typeface="Times New Roman"/>
                <a:cs typeface="Times New Roman"/>
              </a:rPr>
              <a:t> </a:t>
            </a:r>
            <a:r>
              <a:rPr sz="2400" dirty="0">
                <a:solidFill>
                  <a:srgbClr val="6F2F9F"/>
                </a:solidFill>
                <a:latin typeface="Times New Roman"/>
                <a:cs typeface="Times New Roman"/>
              </a:rPr>
              <a:t>diode </a:t>
            </a:r>
            <a:r>
              <a:rPr sz="2400" spc="-585" dirty="0">
                <a:solidFill>
                  <a:srgbClr val="6F2F9F"/>
                </a:solidFill>
                <a:latin typeface="Times New Roman"/>
                <a:cs typeface="Times New Roman"/>
              </a:rPr>
              <a:t> </a:t>
            </a:r>
            <a:r>
              <a:rPr sz="2400" dirty="0">
                <a:solidFill>
                  <a:srgbClr val="6F2F9F"/>
                </a:solidFill>
                <a:latin typeface="Times New Roman"/>
                <a:cs typeface="Times New Roman"/>
              </a:rPr>
              <a:t>current</a:t>
            </a:r>
            <a:r>
              <a:rPr sz="2400" spc="-20" dirty="0">
                <a:solidFill>
                  <a:srgbClr val="6F2F9F"/>
                </a:solidFill>
                <a:latin typeface="Times New Roman"/>
                <a:cs typeface="Times New Roman"/>
              </a:rPr>
              <a:t> </a:t>
            </a:r>
            <a:r>
              <a:rPr sz="2400" dirty="0">
                <a:solidFill>
                  <a:srgbClr val="6F2F9F"/>
                </a:solidFill>
                <a:latin typeface="Times New Roman"/>
                <a:cs typeface="Times New Roman"/>
              </a:rPr>
              <a:t>increases</a:t>
            </a:r>
            <a:r>
              <a:rPr sz="2400" spc="-50" dirty="0">
                <a:solidFill>
                  <a:srgbClr val="6F2F9F"/>
                </a:solidFill>
                <a:latin typeface="Times New Roman"/>
                <a:cs typeface="Times New Roman"/>
              </a:rPr>
              <a:t> </a:t>
            </a:r>
            <a:r>
              <a:rPr sz="2400" spc="-20" dirty="0">
                <a:latin typeface="Times New Roman"/>
                <a:cs typeface="Times New Roman"/>
              </a:rPr>
              <a:t>rapidly.</a:t>
            </a:r>
            <a:endParaRPr sz="24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5642610" cy="635000"/>
          </a:xfrm>
          <a:prstGeom prst="rect">
            <a:avLst/>
          </a:prstGeom>
        </p:spPr>
        <p:txBody>
          <a:bodyPr vert="horz" wrap="square" lIns="0" tIns="12065" rIns="0" bIns="0" rtlCol="0">
            <a:spAutoFit/>
          </a:bodyPr>
          <a:lstStyle/>
          <a:p>
            <a:pPr marL="12700">
              <a:lnSpc>
                <a:spcPct val="100000"/>
              </a:lnSpc>
              <a:spcBef>
                <a:spcPts val="95"/>
              </a:spcBef>
            </a:pPr>
            <a:r>
              <a:rPr spc="-35" dirty="0"/>
              <a:t>Reverse</a:t>
            </a:r>
            <a:r>
              <a:rPr spc="-15" dirty="0"/>
              <a:t> </a:t>
            </a:r>
            <a:r>
              <a:rPr spc="-10" dirty="0"/>
              <a:t>bias</a:t>
            </a:r>
            <a:r>
              <a:rPr spc="-45" dirty="0"/>
              <a:t> </a:t>
            </a:r>
            <a:r>
              <a:rPr spc="-15" dirty="0"/>
              <a:t>characteristics</a:t>
            </a:r>
          </a:p>
        </p:txBody>
      </p:sp>
      <p:sp>
        <p:nvSpPr>
          <p:cNvPr id="3" name="object 3"/>
          <p:cNvSpPr txBox="1"/>
          <p:nvPr/>
        </p:nvSpPr>
        <p:spPr>
          <a:xfrm>
            <a:off x="535940" y="940054"/>
            <a:ext cx="8307705" cy="5001260"/>
          </a:xfrm>
          <a:prstGeom prst="rect">
            <a:avLst/>
          </a:prstGeom>
        </p:spPr>
        <p:txBody>
          <a:bodyPr vert="horz" wrap="square" lIns="0" tIns="85725" rIns="0" bIns="0" rtlCol="0">
            <a:spAutoFit/>
          </a:bodyPr>
          <a:lstStyle/>
          <a:p>
            <a:pPr marL="355600" indent="-342900">
              <a:lnSpc>
                <a:spcPct val="100000"/>
              </a:lnSpc>
              <a:spcBef>
                <a:spcPts val="675"/>
              </a:spcBef>
              <a:buFont typeface="Arial MT"/>
              <a:buChar char="•"/>
              <a:tabLst>
                <a:tab pos="354965" algn="l"/>
                <a:tab pos="355600" algn="l"/>
              </a:tabLst>
            </a:pPr>
            <a:r>
              <a:rPr sz="2400" dirty="0">
                <a:latin typeface="Times New Roman"/>
                <a:cs typeface="Times New Roman"/>
              </a:rPr>
              <a:t>During</a:t>
            </a:r>
            <a:r>
              <a:rPr sz="2400" spc="-10" dirty="0">
                <a:latin typeface="Times New Roman"/>
                <a:cs typeface="Times New Roman"/>
              </a:rPr>
              <a:t> </a:t>
            </a:r>
            <a:r>
              <a:rPr sz="2400" dirty="0">
                <a:latin typeface="Times New Roman"/>
                <a:cs typeface="Times New Roman"/>
              </a:rPr>
              <a:t>reverse</a:t>
            </a:r>
            <a:r>
              <a:rPr sz="2400" spc="-40" dirty="0">
                <a:latin typeface="Times New Roman"/>
                <a:cs typeface="Times New Roman"/>
              </a:rPr>
              <a:t> </a:t>
            </a:r>
            <a:r>
              <a:rPr sz="2400" dirty="0">
                <a:latin typeface="Times New Roman"/>
                <a:cs typeface="Times New Roman"/>
              </a:rPr>
              <a:t>bias,</a:t>
            </a:r>
            <a:r>
              <a:rPr sz="2400" spc="-15" dirty="0">
                <a:latin typeface="Times New Roman"/>
                <a:cs typeface="Times New Roman"/>
              </a:rPr>
              <a:t> </a:t>
            </a:r>
            <a:r>
              <a:rPr sz="2400" dirty="0">
                <a:latin typeface="Times New Roman"/>
                <a:cs typeface="Times New Roman"/>
              </a:rPr>
              <a:t>reverse</a:t>
            </a:r>
            <a:r>
              <a:rPr sz="2400" spc="-30" dirty="0">
                <a:latin typeface="Times New Roman"/>
                <a:cs typeface="Times New Roman"/>
              </a:rPr>
              <a:t> </a:t>
            </a:r>
            <a:r>
              <a:rPr sz="2400" dirty="0">
                <a:latin typeface="Times New Roman"/>
                <a:cs typeface="Times New Roman"/>
              </a:rPr>
              <a:t>resistance</a:t>
            </a:r>
            <a:r>
              <a:rPr sz="2400" spc="-50" dirty="0">
                <a:latin typeface="Times New Roman"/>
                <a:cs typeface="Times New Roman"/>
              </a:rPr>
              <a:t> </a:t>
            </a:r>
            <a:r>
              <a:rPr sz="2400" spc="-5" dirty="0">
                <a:latin typeface="Times New Roman"/>
                <a:cs typeface="Times New Roman"/>
              </a:rPr>
              <a:t>is </a:t>
            </a:r>
            <a:r>
              <a:rPr sz="2400" dirty="0">
                <a:latin typeface="Times New Roman"/>
                <a:cs typeface="Times New Roman"/>
              </a:rPr>
              <a:t>high.</a:t>
            </a:r>
            <a:endParaRPr sz="2400">
              <a:latin typeface="Times New Roman"/>
              <a:cs typeface="Times New Roman"/>
            </a:endParaRPr>
          </a:p>
          <a:p>
            <a:pPr marL="355600" indent="-342900">
              <a:lnSpc>
                <a:spcPct val="100000"/>
              </a:lnSpc>
              <a:spcBef>
                <a:spcPts val="575"/>
              </a:spcBef>
              <a:buFont typeface="Arial MT"/>
              <a:buChar char="•"/>
              <a:tabLst>
                <a:tab pos="354965" algn="l"/>
                <a:tab pos="355600" algn="l"/>
              </a:tabLst>
            </a:pPr>
            <a:r>
              <a:rPr sz="2400" dirty="0">
                <a:latin typeface="Times New Roman"/>
                <a:cs typeface="Times New Roman"/>
              </a:rPr>
              <a:t>Current</a:t>
            </a:r>
            <a:r>
              <a:rPr sz="2400" spc="-20" dirty="0">
                <a:latin typeface="Times New Roman"/>
                <a:cs typeface="Times New Roman"/>
              </a:rPr>
              <a:t> </a:t>
            </a:r>
            <a:r>
              <a:rPr sz="2400" spc="-5" dirty="0">
                <a:latin typeface="Times New Roman"/>
                <a:cs typeface="Times New Roman"/>
              </a:rPr>
              <a:t>is</a:t>
            </a:r>
            <a:r>
              <a:rPr sz="2400" dirty="0">
                <a:latin typeface="Times New Roman"/>
                <a:cs typeface="Times New Roman"/>
              </a:rPr>
              <a:t> due</a:t>
            </a:r>
            <a:r>
              <a:rPr sz="2400" spc="-5"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solidFill>
                  <a:srgbClr val="FF0000"/>
                </a:solidFill>
                <a:latin typeface="Times New Roman"/>
                <a:cs typeface="Times New Roman"/>
              </a:rPr>
              <a:t>minority</a:t>
            </a:r>
            <a:r>
              <a:rPr sz="2400" spc="-25" dirty="0">
                <a:solidFill>
                  <a:srgbClr val="FF0000"/>
                </a:solidFill>
                <a:latin typeface="Times New Roman"/>
                <a:cs typeface="Times New Roman"/>
              </a:rPr>
              <a:t> </a:t>
            </a:r>
            <a:r>
              <a:rPr sz="2400" spc="-10" dirty="0">
                <a:solidFill>
                  <a:srgbClr val="FF0000"/>
                </a:solidFill>
                <a:latin typeface="Times New Roman"/>
                <a:cs typeface="Times New Roman"/>
              </a:rPr>
              <a:t>charge</a:t>
            </a:r>
            <a:r>
              <a:rPr sz="2400" spc="-5" dirty="0">
                <a:solidFill>
                  <a:srgbClr val="FF0000"/>
                </a:solidFill>
                <a:latin typeface="Times New Roman"/>
                <a:cs typeface="Times New Roman"/>
              </a:rPr>
              <a:t> carriers</a:t>
            </a:r>
            <a:r>
              <a:rPr sz="2400" spc="-5" dirty="0">
                <a:latin typeface="Times New Roman"/>
                <a:cs typeface="Times New Roman"/>
              </a:rPr>
              <a:t>.</a:t>
            </a:r>
            <a:endParaRPr sz="2400">
              <a:latin typeface="Times New Roman"/>
              <a:cs typeface="Times New Roman"/>
            </a:endParaRPr>
          </a:p>
          <a:p>
            <a:pPr marL="355600" indent="-342900">
              <a:lnSpc>
                <a:spcPct val="100000"/>
              </a:lnSpc>
              <a:spcBef>
                <a:spcPts val="575"/>
              </a:spcBef>
              <a:buFont typeface="Arial MT"/>
              <a:buChar char="•"/>
              <a:tabLst>
                <a:tab pos="354965" algn="l"/>
                <a:tab pos="355600" algn="l"/>
              </a:tabLst>
            </a:pPr>
            <a:r>
              <a:rPr sz="2400" dirty="0">
                <a:latin typeface="Times New Roman"/>
                <a:cs typeface="Times New Roman"/>
              </a:rPr>
              <a:t>Practically</a:t>
            </a:r>
            <a:r>
              <a:rPr sz="2400" spc="-45" dirty="0">
                <a:latin typeface="Times New Roman"/>
                <a:cs typeface="Times New Roman"/>
              </a:rPr>
              <a:t> </a:t>
            </a:r>
            <a:r>
              <a:rPr sz="2400" dirty="0">
                <a:latin typeface="Times New Roman"/>
                <a:cs typeface="Times New Roman"/>
              </a:rPr>
              <a:t>no current</a:t>
            </a:r>
            <a:r>
              <a:rPr sz="2400" spc="-25" dirty="0">
                <a:latin typeface="Times New Roman"/>
                <a:cs typeface="Times New Roman"/>
              </a:rPr>
              <a:t> </a:t>
            </a:r>
            <a:r>
              <a:rPr sz="2400" dirty="0">
                <a:latin typeface="Times New Roman"/>
                <a:cs typeface="Times New Roman"/>
              </a:rPr>
              <a:t>flows</a:t>
            </a:r>
            <a:r>
              <a:rPr sz="2400" spc="15" dirty="0">
                <a:latin typeface="Times New Roman"/>
                <a:cs typeface="Times New Roman"/>
              </a:rPr>
              <a:t> </a:t>
            </a:r>
            <a:r>
              <a:rPr sz="2400" dirty="0">
                <a:latin typeface="Times New Roman"/>
                <a:cs typeface="Times New Roman"/>
              </a:rPr>
              <a:t>through</a:t>
            </a:r>
            <a:r>
              <a:rPr sz="2400" spc="-2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circuit.</a:t>
            </a:r>
            <a:endParaRPr sz="2400">
              <a:latin typeface="Times New Roman"/>
              <a:cs typeface="Times New Roman"/>
            </a:endParaRPr>
          </a:p>
          <a:p>
            <a:pPr marL="355600" marR="5080" indent="-342900">
              <a:lnSpc>
                <a:spcPct val="100000"/>
              </a:lnSpc>
              <a:spcBef>
                <a:spcPts val="580"/>
              </a:spcBef>
              <a:buFont typeface="Arial MT"/>
              <a:buChar char="•"/>
              <a:tabLst>
                <a:tab pos="354965" algn="l"/>
                <a:tab pos="355600" algn="l"/>
              </a:tabLst>
            </a:pPr>
            <a:r>
              <a:rPr sz="2400" spc="-5" dirty="0">
                <a:latin typeface="Times New Roman"/>
                <a:cs typeface="Times New Roman"/>
              </a:rPr>
              <a:t>For </a:t>
            </a:r>
            <a:r>
              <a:rPr sz="2400" spc="-10" dirty="0">
                <a:latin typeface="Times New Roman"/>
                <a:cs typeface="Times New Roman"/>
              </a:rPr>
              <a:t>large </a:t>
            </a:r>
            <a:r>
              <a:rPr sz="2400" dirty="0">
                <a:latin typeface="Times New Roman"/>
                <a:cs typeface="Times New Roman"/>
              </a:rPr>
              <a:t>applied reverse bias kinetic </a:t>
            </a:r>
            <a:r>
              <a:rPr sz="2400" spc="-10" dirty="0">
                <a:latin typeface="Times New Roman"/>
                <a:cs typeface="Times New Roman"/>
              </a:rPr>
              <a:t>energy </a:t>
            </a:r>
            <a:r>
              <a:rPr sz="2400" dirty="0">
                <a:latin typeface="Times New Roman"/>
                <a:cs typeface="Times New Roman"/>
              </a:rPr>
              <a:t>of electrons </a:t>
            </a:r>
            <a:r>
              <a:rPr sz="2400" spc="-5" dirty="0">
                <a:latin typeface="Times New Roman"/>
                <a:cs typeface="Times New Roman"/>
              </a:rPr>
              <a:t>become </a:t>
            </a:r>
            <a:r>
              <a:rPr sz="2400" spc="-585" dirty="0">
                <a:latin typeface="Times New Roman"/>
                <a:cs typeface="Times New Roman"/>
              </a:rPr>
              <a:t> </a:t>
            </a:r>
            <a:r>
              <a:rPr sz="2400" spc="-5" dirty="0">
                <a:latin typeface="Times New Roman"/>
                <a:cs typeface="Times New Roman"/>
              </a:rPr>
              <a:t>so</a:t>
            </a:r>
            <a:r>
              <a:rPr sz="2400" dirty="0">
                <a:latin typeface="Times New Roman"/>
                <a:cs typeface="Times New Roman"/>
              </a:rPr>
              <a:t> high &amp;</a:t>
            </a:r>
            <a:r>
              <a:rPr sz="2400" spc="-5" dirty="0">
                <a:latin typeface="Times New Roman"/>
                <a:cs typeface="Times New Roman"/>
              </a:rPr>
              <a:t> </a:t>
            </a:r>
            <a:r>
              <a:rPr sz="2400" dirty="0">
                <a:latin typeface="Times New Roman"/>
                <a:cs typeface="Times New Roman"/>
              </a:rPr>
              <a:t>they</a:t>
            </a:r>
            <a:r>
              <a:rPr sz="2400" spc="-15" dirty="0">
                <a:latin typeface="Times New Roman"/>
                <a:cs typeface="Times New Roman"/>
              </a:rPr>
              <a:t> </a:t>
            </a:r>
            <a:r>
              <a:rPr sz="2400" dirty="0">
                <a:latin typeface="Times New Roman"/>
                <a:cs typeface="Times New Roman"/>
              </a:rPr>
              <a:t>knock</a:t>
            </a:r>
            <a:r>
              <a:rPr sz="2400" spc="5" dirty="0">
                <a:latin typeface="Times New Roman"/>
                <a:cs typeface="Times New Roman"/>
              </a:rPr>
              <a:t> </a:t>
            </a:r>
            <a:r>
              <a:rPr sz="2400" dirty="0">
                <a:latin typeface="Times New Roman"/>
                <a:cs typeface="Times New Roman"/>
              </a:rPr>
              <a:t>out</a:t>
            </a:r>
            <a:r>
              <a:rPr sz="2400" spc="-5" dirty="0">
                <a:latin typeface="Times New Roman"/>
                <a:cs typeface="Times New Roman"/>
              </a:rPr>
              <a:t> </a:t>
            </a:r>
            <a:r>
              <a:rPr sz="2400" dirty="0">
                <a:latin typeface="Times New Roman"/>
                <a:cs typeface="Times New Roman"/>
              </a:rPr>
              <a:t>electrons</a:t>
            </a:r>
            <a:r>
              <a:rPr sz="2400" spc="-30" dirty="0">
                <a:latin typeface="Times New Roman"/>
                <a:cs typeface="Times New Roman"/>
              </a:rPr>
              <a:t> </a:t>
            </a:r>
            <a:r>
              <a:rPr sz="2400" dirty="0">
                <a:latin typeface="Times New Roman"/>
                <a:cs typeface="Times New Roman"/>
              </a:rPr>
              <a:t>from </a:t>
            </a:r>
            <a:r>
              <a:rPr sz="2400" spc="-5" dirty="0">
                <a:latin typeface="Times New Roman"/>
                <a:cs typeface="Times New Roman"/>
              </a:rPr>
              <a:t>semi</a:t>
            </a:r>
            <a:r>
              <a:rPr sz="2400" spc="10" dirty="0">
                <a:latin typeface="Times New Roman"/>
                <a:cs typeface="Times New Roman"/>
              </a:rPr>
              <a:t> </a:t>
            </a:r>
            <a:r>
              <a:rPr sz="2400" dirty="0">
                <a:latin typeface="Times New Roman"/>
                <a:cs typeface="Times New Roman"/>
              </a:rPr>
              <a:t>conductor</a:t>
            </a:r>
            <a:r>
              <a:rPr sz="2400" spc="-30" dirty="0">
                <a:latin typeface="Times New Roman"/>
                <a:cs typeface="Times New Roman"/>
              </a:rPr>
              <a:t> </a:t>
            </a:r>
            <a:r>
              <a:rPr sz="2400" spc="-5" dirty="0">
                <a:latin typeface="Times New Roman"/>
                <a:cs typeface="Times New Roman"/>
              </a:rPr>
              <a:t>atoms.</a:t>
            </a:r>
            <a:endParaRPr sz="2400">
              <a:latin typeface="Times New Roman"/>
              <a:cs typeface="Times New Roman"/>
            </a:endParaRPr>
          </a:p>
          <a:p>
            <a:pPr marL="355600" marR="108585" indent="-342900">
              <a:lnSpc>
                <a:spcPct val="100000"/>
              </a:lnSpc>
              <a:spcBef>
                <a:spcPts val="575"/>
              </a:spcBef>
              <a:buFont typeface="Arial MT"/>
              <a:buChar char="•"/>
              <a:tabLst>
                <a:tab pos="354965" algn="l"/>
                <a:tab pos="355600" algn="l"/>
              </a:tabLst>
            </a:pPr>
            <a:r>
              <a:rPr sz="2400" spc="-5" dirty="0">
                <a:latin typeface="Times New Roman"/>
                <a:cs typeface="Times New Roman"/>
              </a:rPr>
              <a:t>A</a:t>
            </a:r>
            <a:r>
              <a:rPr sz="2400" spc="-130" dirty="0">
                <a:latin typeface="Times New Roman"/>
                <a:cs typeface="Times New Roman"/>
              </a:rPr>
              <a:t> </a:t>
            </a:r>
            <a:r>
              <a:rPr sz="2400" spc="-10" dirty="0">
                <a:latin typeface="Times New Roman"/>
                <a:cs typeface="Times New Roman"/>
              </a:rPr>
              <a:t>large</a:t>
            </a:r>
            <a:r>
              <a:rPr sz="2400" spc="-15" dirty="0">
                <a:latin typeface="Times New Roman"/>
                <a:cs typeface="Times New Roman"/>
              </a:rPr>
              <a:t> </a:t>
            </a:r>
            <a:r>
              <a:rPr sz="2400" spc="-5" dirty="0">
                <a:latin typeface="Times New Roman"/>
                <a:cs typeface="Times New Roman"/>
              </a:rPr>
              <a:t>number</a:t>
            </a:r>
            <a:r>
              <a:rPr sz="2400" spc="20" dirty="0">
                <a:latin typeface="Times New Roman"/>
                <a:cs typeface="Times New Roman"/>
              </a:rPr>
              <a:t> </a:t>
            </a:r>
            <a:r>
              <a:rPr sz="2400" dirty="0">
                <a:latin typeface="Times New Roman"/>
                <a:cs typeface="Times New Roman"/>
              </a:rPr>
              <a:t>of free</a:t>
            </a:r>
            <a:r>
              <a:rPr sz="2400" spc="5" dirty="0">
                <a:latin typeface="Times New Roman"/>
                <a:cs typeface="Times New Roman"/>
              </a:rPr>
              <a:t> </a:t>
            </a:r>
            <a:r>
              <a:rPr sz="2400" dirty="0">
                <a:latin typeface="Times New Roman"/>
                <a:cs typeface="Times New Roman"/>
              </a:rPr>
              <a:t>electrons</a:t>
            </a:r>
            <a:r>
              <a:rPr sz="2400" spc="-25" dirty="0">
                <a:latin typeface="Times New Roman"/>
                <a:cs typeface="Times New Roman"/>
              </a:rPr>
              <a:t> </a:t>
            </a:r>
            <a:r>
              <a:rPr sz="2400" dirty="0">
                <a:latin typeface="Times New Roman"/>
                <a:cs typeface="Times New Roman"/>
              </a:rPr>
              <a:t>are </a:t>
            </a:r>
            <a:r>
              <a:rPr sz="2400" spc="-5" dirty="0">
                <a:latin typeface="Times New Roman"/>
                <a:cs typeface="Times New Roman"/>
              </a:rPr>
              <a:t>formed</a:t>
            </a:r>
            <a:r>
              <a:rPr sz="2400" spc="15" dirty="0">
                <a:latin typeface="Times New Roman"/>
                <a:cs typeface="Times New Roman"/>
              </a:rPr>
              <a:t> </a:t>
            </a:r>
            <a:r>
              <a:rPr sz="2400" spc="-5" dirty="0">
                <a:latin typeface="Times New Roman"/>
                <a:cs typeface="Times New Roman"/>
              </a:rPr>
              <a:t>which</a:t>
            </a:r>
            <a:r>
              <a:rPr sz="2400" spc="5" dirty="0">
                <a:latin typeface="Times New Roman"/>
                <a:cs typeface="Times New Roman"/>
              </a:rPr>
              <a:t> </a:t>
            </a:r>
            <a:r>
              <a:rPr sz="2400" spc="-5" dirty="0">
                <a:latin typeface="Times New Roman"/>
                <a:cs typeface="Times New Roman"/>
              </a:rPr>
              <a:t>is</a:t>
            </a:r>
            <a:r>
              <a:rPr sz="2400" dirty="0">
                <a:latin typeface="Times New Roman"/>
                <a:cs typeface="Times New Roman"/>
              </a:rPr>
              <a:t> </a:t>
            </a:r>
            <a:r>
              <a:rPr sz="2400" spc="-5" dirty="0">
                <a:latin typeface="Times New Roman"/>
                <a:cs typeface="Times New Roman"/>
              </a:rPr>
              <a:t>commonly </a:t>
            </a:r>
            <a:r>
              <a:rPr sz="2400" spc="-585" dirty="0">
                <a:latin typeface="Times New Roman"/>
                <a:cs typeface="Times New Roman"/>
              </a:rPr>
              <a:t> </a:t>
            </a:r>
            <a:r>
              <a:rPr sz="2400" dirty="0">
                <a:latin typeface="Times New Roman"/>
                <a:cs typeface="Times New Roman"/>
              </a:rPr>
              <a:t>called</a:t>
            </a:r>
            <a:r>
              <a:rPr sz="2400" spc="-35" dirty="0">
                <a:latin typeface="Times New Roman"/>
                <a:cs typeface="Times New Roman"/>
              </a:rPr>
              <a:t> </a:t>
            </a:r>
            <a:r>
              <a:rPr sz="2400" dirty="0">
                <a:latin typeface="Times New Roman"/>
                <a:cs typeface="Times New Roman"/>
              </a:rPr>
              <a:t>as</a:t>
            </a:r>
            <a:r>
              <a:rPr sz="2400" spc="5" dirty="0">
                <a:latin typeface="Times New Roman"/>
                <a:cs typeface="Times New Roman"/>
              </a:rPr>
              <a:t> </a:t>
            </a:r>
            <a:r>
              <a:rPr sz="2400" dirty="0">
                <a:latin typeface="Times New Roman"/>
                <a:cs typeface="Times New Roman"/>
              </a:rPr>
              <a:t>an</a:t>
            </a:r>
            <a:r>
              <a:rPr sz="2400" spc="-25" dirty="0">
                <a:latin typeface="Times New Roman"/>
                <a:cs typeface="Times New Roman"/>
              </a:rPr>
              <a:t> </a:t>
            </a:r>
            <a:r>
              <a:rPr sz="2400" i="1" dirty="0">
                <a:solidFill>
                  <a:srgbClr val="6F2F9F"/>
                </a:solidFill>
                <a:latin typeface="Times New Roman"/>
                <a:cs typeface="Times New Roman"/>
              </a:rPr>
              <a:t>avalanche</a:t>
            </a:r>
            <a:r>
              <a:rPr sz="2400" i="1" spc="-25" dirty="0">
                <a:solidFill>
                  <a:srgbClr val="6F2F9F"/>
                </a:solidFill>
                <a:latin typeface="Times New Roman"/>
                <a:cs typeface="Times New Roman"/>
              </a:rPr>
              <a:t> </a:t>
            </a:r>
            <a:r>
              <a:rPr sz="2400" i="1" dirty="0">
                <a:solidFill>
                  <a:srgbClr val="6F2F9F"/>
                </a:solidFill>
                <a:latin typeface="Times New Roman"/>
                <a:cs typeface="Times New Roman"/>
              </a:rPr>
              <a:t>of</a:t>
            </a:r>
            <a:r>
              <a:rPr sz="2400" i="1" spc="-10" dirty="0">
                <a:solidFill>
                  <a:srgbClr val="6F2F9F"/>
                </a:solidFill>
                <a:latin typeface="Times New Roman"/>
                <a:cs typeface="Times New Roman"/>
              </a:rPr>
              <a:t> </a:t>
            </a:r>
            <a:r>
              <a:rPr sz="2400" i="1" spc="-20" dirty="0">
                <a:solidFill>
                  <a:srgbClr val="6F2F9F"/>
                </a:solidFill>
                <a:latin typeface="Times New Roman"/>
                <a:cs typeface="Times New Roman"/>
              </a:rPr>
              <a:t>free</a:t>
            </a:r>
            <a:r>
              <a:rPr sz="2400" i="1" spc="-25" dirty="0">
                <a:solidFill>
                  <a:srgbClr val="6F2F9F"/>
                </a:solidFill>
                <a:latin typeface="Times New Roman"/>
                <a:cs typeface="Times New Roman"/>
              </a:rPr>
              <a:t> </a:t>
            </a:r>
            <a:r>
              <a:rPr sz="2400" i="1" spc="-10" dirty="0">
                <a:solidFill>
                  <a:srgbClr val="6F2F9F"/>
                </a:solidFill>
                <a:latin typeface="Times New Roman"/>
                <a:cs typeface="Times New Roman"/>
              </a:rPr>
              <a:t>electrons</a:t>
            </a:r>
            <a:r>
              <a:rPr sz="2400" spc="-10" dirty="0">
                <a:latin typeface="Times New Roman"/>
                <a:cs typeface="Times New Roman"/>
              </a:rPr>
              <a:t>.</a:t>
            </a:r>
            <a:endParaRPr sz="2400">
              <a:latin typeface="Times New Roman"/>
              <a:cs typeface="Times New Roman"/>
            </a:endParaRPr>
          </a:p>
          <a:p>
            <a:pPr marL="355600" marR="208279" indent="-342900">
              <a:lnSpc>
                <a:spcPct val="100000"/>
              </a:lnSpc>
              <a:spcBef>
                <a:spcPts val="580"/>
              </a:spcBef>
              <a:buFont typeface="Arial MT"/>
              <a:buChar char="•"/>
              <a:tabLst>
                <a:tab pos="354965" algn="l"/>
                <a:tab pos="355600" algn="l"/>
              </a:tabLst>
            </a:pPr>
            <a:r>
              <a:rPr sz="2400" spc="-5" dirty="0">
                <a:latin typeface="Times New Roman"/>
                <a:cs typeface="Times New Roman"/>
              </a:rPr>
              <a:t>At </a:t>
            </a:r>
            <a:r>
              <a:rPr sz="2400" dirty="0">
                <a:latin typeface="Times New Roman"/>
                <a:cs typeface="Times New Roman"/>
              </a:rPr>
              <a:t>this stage</a:t>
            </a:r>
            <a:r>
              <a:rPr sz="2400" spc="-15" dirty="0">
                <a:latin typeface="Times New Roman"/>
                <a:cs typeface="Times New Roman"/>
              </a:rPr>
              <a:t> </a:t>
            </a:r>
            <a:r>
              <a:rPr sz="2400" dirty="0">
                <a:latin typeface="Times New Roman"/>
                <a:cs typeface="Times New Roman"/>
              </a:rPr>
              <a:t>break</a:t>
            </a:r>
            <a:r>
              <a:rPr sz="2400" spc="-10" dirty="0">
                <a:latin typeface="Times New Roman"/>
                <a:cs typeface="Times New Roman"/>
              </a:rPr>
              <a:t> </a:t>
            </a:r>
            <a:r>
              <a:rPr sz="2400" dirty="0">
                <a:latin typeface="Times New Roman"/>
                <a:cs typeface="Times New Roman"/>
              </a:rPr>
              <a:t>down</a:t>
            </a:r>
            <a:r>
              <a:rPr sz="2400" spc="15" dirty="0">
                <a:latin typeface="Times New Roman"/>
                <a:cs typeface="Times New Roman"/>
              </a:rPr>
              <a:t> </a:t>
            </a:r>
            <a:r>
              <a:rPr sz="2400" dirty="0">
                <a:latin typeface="Times New Roman"/>
                <a:cs typeface="Times New Roman"/>
              </a:rPr>
              <a:t>of junction</a:t>
            </a:r>
            <a:r>
              <a:rPr sz="2400" spc="-30" dirty="0">
                <a:latin typeface="Times New Roman"/>
                <a:cs typeface="Times New Roman"/>
              </a:rPr>
              <a:t> </a:t>
            </a:r>
            <a:r>
              <a:rPr sz="2400" dirty="0">
                <a:latin typeface="Times New Roman"/>
                <a:cs typeface="Times New Roman"/>
              </a:rPr>
              <a:t>occurs</a:t>
            </a:r>
            <a:r>
              <a:rPr sz="2400" spc="-5" dirty="0">
                <a:latin typeface="Times New Roman"/>
                <a:cs typeface="Times New Roman"/>
              </a:rPr>
              <a:t> </a:t>
            </a:r>
            <a:r>
              <a:rPr sz="2400" dirty="0">
                <a:latin typeface="Times New Roman"/>
                <a:cs typeface="Times New Roman"/>
              </a:rPr>
              <a:t>and there</a:t>
            </a:r>
            <a:r>
              <a:rPr sz="2400" spc="-20" dirty="0">
                <a:latin typeface="Times New Roman"/>
                <a:cs typeface="Times New Roman"/>
              </a:rPr>
              <a:t> </a:t>
            </a:r>
            <a:r>
              <a:rPr sz="2400" spc="-5" dirty="0">
                <a:latin typeface="Times New Roman"/>
                <a:cs typeface="Times New Roman"/>
              </a:rPr>
              <a:t>is</a:t>
            </a:r>
            <a:r>
              <a:rPr sz="2400" dirty="0">
                <a:latin typeface="Times New Roman"/>
                <a:cs typeface="Times New Roman"/>
              </a:rPr>
              <a:t> sudden </a:t>
            </a:r>
            <a:r>
              <a:rPr sz="2400" spc="-585" dirty="0">
                <a:latin typeface="Times New Roman"/>
                <a:cs typeface="Times New Roman"/>
              </a:rPr>
              <a:t> </a:t>
            </a:r>
            <a:r>
              <a:rPr sz="2400" dirty="0">
                <a:latin typeface="Times New Roman"/>
                <a:cs typeface="Times New Roman"/>
              </a:rPr>
              <a:t>rise</a:t>
            </a:r>
            <a:r>
              <a:rPr sz="2400" spc="-10" dirty="0">
                <a:latin typeface="Times New Roman"/>
                <a:cs typeface="Times New Roman"/>
              </a:rPr>
              <a:t> </a:t>
            </a:r>
            <a:r>
              <a:rPr sz="2400" dirty="0">
                <a:latin typeface="Times New Roman"/>
                <a:cs typeface="Times New Roman"/>
              </a:rPr>
              <a:t>of reverse</a:t>
            </a:r>
            <a:r>
              <a:rPr sz="2400" spc="-20" dirty="0">
                <a:latin typeface="Times New Roman"/>
                <a:cs typeface="Times New Roman"/>
              </a:rPr>
              <a:t> </a:t>
            </a:r>
            <a:r>
              <a:rPr sz="2400" dirty="0">
                <a:latin typeface="Times New Roman"/>
                <a:cs typeface="Times New Roman"/>
              </a:rPr>
              <a:t>current.</a:t>
            </a:r>
            <a:endParaRPr sz="2400">
              <a:latin typeface="Times New Roman"/>
              <a:cs typeface="Times New Roman"/>
            </a:endParaRPr>
          </a:p>
          <a:p>
            <a:pPr marL="355600" marR="311785" indent="-342900">
              <a:lnSpc>
                <a:spcPct val="100000"/>
              </a:lnSpc>
              <a:spcBef>
                <a:spcPts val="575"/>
              </a:spcBef>
              <a:buFont typeface="Arial MT"/>
              <a:buChar char="•"/>
              <a:tabLst>
                <a:tab pos="354965" algn="l"/>
                <a:tab pos="355600" algn="l"/>
              </a:tabLst>
            </a:pPr>
            <a:r>
              <a:rPr sz="2400" dirty="0">
                <a:latin typeface="Times New Roman"/>
                <a:cs typeface="Times New Roman"/>
              </a:rPr>
              <a:t>The reverse</a:t>
            </a:r>
            <a:r>
              <a:rPr sz="2400" spc="-15" dirty="0">
                <a:latin typeface="Times New Roman"/>
                <a:cs typeface="Times New Roman"/>
              </a:rPr>
              <a:t> </a:t>
            </a:r>
            <a:r>
              <a:rPr sz="2400" dirty="0">
                <a:latin typeface="Times New Roman"/>
                <a:cs typeface="Times New Roman"/>
              </a:rPr>
              <a:t>voltage</a:t>
            </a:r>
            <a:r>
              <a:rPr sz="2400" spc="-15" dirty="0">
                <a:latin typeface="Times New Roman"/>
                <a:cs typeface="Times New Roman"/>
              </a:rPr>
              <a:t> </a:t>
            </a:r>
            <a:r>
              <a:rPr sz="2400" dirty="0">
                <a:latin typeface="Times New Roman"/>
                <a:cs typeface="Times New Roman"/>
              </a:rPr>
              <a:t>at </a:t>
            </a:r>
            <a:r>
              <a:rPr sz="2400" spc="-5" dirty="0">
                <a:latin typeface="Times New Roman"/>
                <a:cs typeface="Times New Roman"/>
              </a:rPr>
              <a:t>which</a:t>
            </a:r>
            <a:r>
              <a:rPr sz="2400" dirty="0">
                <a:latin typeface="Times New Roman"/>
                <a:cs typeface="Times New Roman"/>
              </a:rPr>
              <a:t> the junction</a:t>
            </a:r>
            <a:r>
              <a:rPr sz="2400" spc="-35" dirty="0">
                <a:latin typeface="Times New Roman"/>
                <a:cs typeface="Times New Roman"/>
              </a:rPr>
              <a:t> </a:t>
            </a:r>
            <a:r>
              <a:rPr sz="2400" dirty="0">
                <a:latin typeface="Times New Roman"/>
                <a:cs typeface="Times New Roman"/>
              </a:rPr>
              <a:t>breakdown occurs </a:t>
            </a:r>
            <a:r>
              <a:rPr sz="2400" spc="-5" dirty="0">
                <a:latin typeface="Times New Roman"/>
                <a:cs typeface="Times New Roman"/>
              </a:rPr>
              <a:t>is </a:t>
            </a:r>
            <a:r>
              <a:rPr sz="2400" spc="-585" dirty="0">
                <a:latin typeface="Times New Roman"/>
                <a:cs typeface="Times New Roman"/>
              </a:rPr>
              <a:t> </a:t>
            </a:r>
            <a:r>
              <a:rPr sz="2400" spc="-5" dirty="0">
                <a:latin typeface="Times New Roman"/>
                <a:cs typeface="Times New Roman"/>
              </a:rPr>
              <a:t>known</a:t>
            </a:r>
            <a:r>
              <a:rPr sz="2400" spc="5" dirty="0">
                <a:latin typeface="Times New Roman"/>
                <a:cs typeface="Times New Roman"/>
              </a:rPr>
              <a:t> </a:t>
            </a:r>
            <a:r>
              <a:rPr sz="2400" spc="-5" dirty="0">
                <a:latin typeface="Times New Roman"/>
                <a:cs typeface="Times New Roman"/>
              </a:rPr>
              <a:t>as</a:t>
            </a:r>
            <a:r>
              <a:rPr sz="2400" spc="-15" dirty="0">
                <a:latin typeface="Times New Roman"/>
                <a:cs typeface="Times New Roman"/>
              </a:rPr>
              <a:t> </a:t>
            </a:r>
            <a:r>
              <a:rPr sz="2400" dirty="0">
                <a:solidFill>
                  <a:srgbClr val="FF0000"/>
                </a:solidFill>
                <a:latin typeface="Times New Roman"/>
                <a:cs typeface="Times New Roman"/>
              </a:rPr>
              <a:t>Breakdown</a:t>
            </a:r>
            <a:r>
              <a:rPr sz="2400" spc="-40" dirty="0">
                <a:solidFill>
                  <a:srgbClr val="FF0000"/>
                </a:solidFill>
                <a:latin typeface="Times New Roman"/>
                <a:cs typeface="Times New Roman"/>
              </a:rPr>
              <a:t> </a:t>
            </a:r>
            <a:r>
              <a:rPr sz="2400" spc="-50" dirty="0">
                <a:solidFill>
                  <a:srgbClr val="FF0000"/>
                </a:solidFill>
                <a:latin typeface="Times New Roman"/>
                <a:cs typeface="Times New Roman"/>
              </a:rPr>
              <a:t>Voltage</a:t>
            </a:r>
            <a:endParaRPr sz="2400">
              <a:latin typeface="Times New Roman"/>
              <a:cs typeface="Times New Roman"/>
            </a:endParaRPr>
          </a:p>
          <a:p>
            <a:pPr marL="355600" indent="-342900">
              <a:lnSpc>
                <a:spcPct val="100000"/>
              </a:lnSpc>
              <a:spcBef>
                <a:spcPts val="580"/>
              </a:spcBef>
              <a:buFont typeface="Arial MT"/>
              <a:buChar char="•"/>
              <a:tabLst>
                <a:tab pos="354965" algn="l"/>
                <a:tab pos="355600" algn="l"/>
              </a:tabLst>
            </a:pPr>
            <a:r>
              <a:rPr sz="2400" dirty="0">
                <a:latin typeface="Times New Roman"/>
                <a:cs typeface="Times New Roman"/>
              </a:rPr>
              <a:t>Reverse</a:t>
            </a:r>
            <a:r>
              <a:rPr sz="2400" spc="-5" dirty="0">
                <a:latin typeface="Times New Roman"/>
                <a:cs typeface="Times New Roman"/>
              </a:rPr>
              <a:t> </a:t>
            </a:r>
            <a:r>
              <a:rPr sz="2400" dirty="0">
                <a:latin typeface="Times New Roman"/>
                <a:cs typeface="Times New Roman"/>
              </a:rPr>
              <a:t>resistance</a:t>
            </a:r>
            <a:r>
              <a:rPr sz="2400" spc="-45" dirty="0">
                <a:latin typeface="Times New Roman"/>
                <a:cs typeface="Times New Roman"/>
              </a:rPr>
              <a:t> </a:t>
            </a:r>
            <a:r>
              <a:rPr sz="2400" dirty="0">
                <a:latin typeface="Times New Roman"/>
                <a:cs typeface="Times New Roman"/>
              </a:rPr>
              <a:t>can</a:t>
            </a:r>
            <a:r>
              <a:rPr sz="2400" spc="-15" dirty="0">
                <a:latin typeface="Times New Roman"/>
                <a:cs typeface="Times New Roman"/>
              </a:rPr>
              <a:t> </a:t>
            </a:r>
            <a:r>
              <a:rPr sz="2400" dirty="0">
                <a:latin typeface="Times New Roman"/>
                <a:cs typeface="Times New Roman"/>
              </a:rPr>
              <a:t>be</a:t>
            </a:r>
            <a:r>
              <a:rPr sz="2400" spc="5" dirty="0">
                <a:latin typeface="Times New Roman"/>
                <a:cs typeface="Times New Roman"/>
              </a:rPr>
              <a:t> </a:t>
            </a:r>
            <a:r>
              <a:rPr sz="2400" dirty="0">
                <a:latin typeface="Times New Roman"/>
                <a:cs typeface="Times New Roman"/>
              </a:rPr>
              <a:t>calculated</a:t>
            </a:r>
            <a:r>
              <a:rPr sz="2400" spc="-40" dirty="0">
                <a:latin typeface="Times New Roman"/>
                <a:cs typeface="Times New Roman"/>
              </a:rPr>
              <a:t> </a:t>
            </a:r>
            <a:r>
              <a:rPr sz="2400" dirty="0">
                <a:latin typeface="Times New Roman"/>
                <a:cs typeface="Times New Roman"/>
              </a:rPr>
              <a:t>from</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slope</a:t>
            </a:r>
            <a:r>
              <a:rPr sz="2400" spc="-15" dirty="0">
                <a:latin typeface="Times New Roman"/>
                <a:cs typeface="Times New Roman"/>
              </a:rPr>
              <a:t> </a:t>
            </a:r>
            <a:r>
              <a:rPr sz="2400" dirty="0">
                <a:latin typeface="Times New Roman"/>
                <a:cs typeface="Times New Roman"/>
              </a:rPr>
              <a:t>of the curve.</a:t>
            </a:r>
            <a:endParaRPr sz="24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06450"/>
            <a:ext cx="4534535" cy="635000"/>
          </a:xfrm>
          <a:prstGeom prst="rect">
            <a:avLst/>
          </a:prstGeom>
        </p:spPr>
        <p:txBody>
          <a:bodyPr vert="horz" wrap="square" lIns="0" tIns="12065" rIns="0" bIns="0" rtlCol="0">
            <a:spAutoFit/>
          </a:bodyPr>
          <a:lstStyle/>
          <a:p>
            <a:pPr marL="12700">
              <a:lnSpc>
                <a:spcPct val="100000"/>
              </a:lnSpc>
              <a:spcBef>
                <a:spcPts val="95"/>
              </a:spcBef>
            </a:pPr>
            <a:r>
              <a:rPr spc="-20" dirty="0"/>
              <a:t>Resistance</a:t>
            </a:r>
            <a:r>
              <a:rPr spc="-75" dirty="0"/>
              <a:t> </a:t>
            </a:r>
            <a:r>
              <a:rPr spc="-10" dirty="0"/>
              <a:t>calculation</a:t>
            </a:r>
          </a:p>
        </p:txBody>
      </p:sp>
      <p:sp>
        <p:nvSpPr>
          <p:cNvPr id="3" name="object 3"/>
          <p:cNvSpPr/>
          <p:nvPr/>
        </p:nvSpPr>
        <p:spPr>
          <a:xfrm>
            <a:off x="1296161" y="1981961"/>
            <a:ext cx="5791200" cy="3886200"/>
          </a:xfrm>
          <a:custGeom>
            <a:avLst/>
            <a:gdLst/>
            <a:ahLst/>
            <a:cxnLst/>
            <a:rect l="l" t="t" r="r" b="b"/>
            <a:pathLst>
              <a:path w="5791200" h="3886200">
                <a:moveTo>
                  <a:pt x="3048000" y="0"/>
                </a:moveTo>
                <a:lnTo>
                  <a:pt x="3048000" y="3886200"/>
                </a:lnTo>
              </a:path>
              <a:path w="5791200" h="3886200">
                <a:moveTo>
                  <a:pt x="5791199" y="1752600"/>
                </a:moveTo>
                <a:lnTo>
                  <a:pt x="0" y="1752600"/>
                </a:lnTo>
              </a:path>
            </a:pathLst>
          </a:custGeom>
          <a:ln w="19812">
            <a:solidFill>
              <a:srgbClr val="000000"/>
            </a:solidFill>
          </a:ln>
        </p:spPr>
        <p:txBody>
          <a:bodyPr wrap="square" lIns="0" tIns="0" rIns="0" bIns="0" rtlCol="0"/>
          <a:lstStyle/>
          <a:p>
            <a:endParaRPr/>
          </a:p>
        </p:txBody>
      </p:sp>
      <p:sp>
        <p:nvSpPr>
          <p:cNvPr id="4" name="object 4"/>
          <p:cNvSpPr txBox="1"/>
          <p:nvPr/>
        </p:nvSpPr>
        <p:spPr>
          <a:xfrm>
            <a:off x="6677659" y="1799285"/>
            <a:ext cx="1353185" cy="331470"/>
          </a:xfrm>
          <a:prstGeom prst="rect">
            <a:avLst/>
          </a:prstGeom>
        </p:spPr>
        <p:txBody>
          <a:bodyPr vert="horz" wrap="square" lIns="0" tIns="13335" rIns="0" bIns="0" rtlCol="0">
            <a:spAutoFit/>
          </a:bodyPr>
          <a:lstStyle/>
          <a:p>
            <a:pPr marL="12700">
              <a:lnSpc>
                <a:spcPct val="100000"/>
              </a:lnSpc>
              <a:spcBef>
                <a:spcPts val="105"/>
              </a:spcBef>
            </a:pPr>
            <a:r>
              <a:rPr sz="2000" spc="-15" dirty="0">
                <a:latin typeface="Calibri"/>
                <a:cs typeface="Calibri"/>
              </a:rPr>
              <a:t>Forward</a:t>
            </a:r>
            <a:r>
              <a:rPr sz="2000" spc="-55" dirty="0">
                <a:latin typeface="Calibri"/>
                <a:cs typeface="Calibri"/>
              </a:rPr>
              <a:t> </a:t>
            </a:r>
            <a:r>
              <a:rPr sz="2000" spc="-5" dirty="0">
                <a:latin typeface="Calibri"/>
                <a:cs typeface="Calibri"/>
              </a:rPr>
              <a:t>bias</a:t>
            </a:r>
            <a:endParaRPr sz="2000">
              <a:latin typeface="Calibri"/>
              <a:cs typeface="Calibri"/>
            </a:endParaRPr>
          </a:p>
        </p:txBody>
      </p:sp>
      <p:sp>
        <p:nvSpPr>
          <p:cNvPr id="5" name="object 5"/>
          <p:cNvSpPr txBox="1"/>
          <p:nvPr/>
        </p:nvSpPr>
        <p:spPr>
          <a:xfrm>
            <a:off x="1211986" y="5305805"/>
            <a:ext cx="1310640" cy="330835"/>
          </a:xfrm>
          <a:prstGeom prst="rect">
            <a:avLst/>
          </a:prstGeom>
        </p:spPr>
        <p:txBody>
          <a:bodyPr vert="horz" wrap="square" lIns="0" tIns="12700" rIns="0" bIns="0" rtlCol="0">
            <a:spAutoFit/>
          </a:bodyPr>
          <a:lstStyle/>
          <a:p>
            <a:pPr marL="12700">
              <a:lnSpc>
                <a:spcPct val="100000"/>
              </a:lnSpc>
              <a:spcBef>
                <a:spcPts val="100"/>
              </a:spcBef>
            </a:pPr>
            <a:r>
              <a:rPr sz="2000" spc="-20" dirty="0">
                <a:latin typeface="Calibri"/>
                <a:cs typeface="Calibri"/>
              </a:rPr>
              <a:t>Reverse</a:t>
            </a:r>
            <a:r>
              <a:rPr sz="2000" spc="-40" dirty="0">
                <a:latin typeface="Calibri"/>
                <a:cs typeface="Calibri"/>
              </a:rPr>
              <a:t> </a:t>
            </a:r>
            <a:r>
              <a:rPr sz="2000" dirty="0">
                <a:latin typeface="Calibri"/>
                <a:cs typeface="Calibri"/>
              </a:rPr>
              <a:t>Bias</a:t>
            </a:r>
            <a:endParaRPr sz="2000">
              <a:latin typeface="Calibri"/>
              <a:cs typeface="Calibri"/>
            </a:endParaRPr>
          </a:p>
        </p:txBody>
      </p:sp>
      <p:sp>
        <p:nvSpPr>
          <p:cNvPr id="6" name="object 6"/>
          <p:cNvSpPr txBox="1"/>
          <p:nvPr/>
        </p:nvSpPr>
        <p:spPr>
          <a:xfrm>
            <a:off x="3981958" y="1570989"/>
            <a:ext cx="722630" cy="330835"/>
          </a:xfrm>
          <a:prstGeom prst="rect">
            <a:avLst/>
          </a:prstGeom>
        </p:spPr>
        <p:txBody>
          <a:bodyPr vert="horz" wrap="square" lIns="0" tIns="13335" rIns="0" bIns="0" rtlCol="0">
            <a:spAutoFit/>
          </a:bodyPr>
          <a:lstStyle/>
          <a:p>
            <a:pPr marL="38100">
              <a:lnSpc>
                <a:spcPct val="100000"/>
              </a:lnSpc>
              <a:spcBef>
                <a:spcPts val="105"/>
              </a:spcBef>
            </a:pPr>
            <a:r>
              <a:rPr sz="2000" spc="-5" dirty="0">
                <a:latin typeface="Calibri"/>
                <a:cs typeface="Calibri"/>
              </a:rPr>
              <a:t>I</a:t>
            </a:r>
            <a:r>
              <a:rPr sz="1950" spc="-7" baseline="-21367" dirty="0">
                <a:latin typeface="Calibri"/>
                <a:cs typeface="Calibri"/>
              </a:rPr>
              <a:t>F</a:t>
            </a:r>
            <a:r>
              <a:rPr sz="2000" spc="-5" dirty="0">
                <a:latin typeface="Calibri"/>
                <a:cs typeface="Calibri"/>
              </a:rPr>
              <a:t>(mA)</a:t>
            </a:r>
            <a:endParaRPr sz="2000">
              <a:latin typeface="Calibri"/>
              <a:cs typeface="Calibri"/>
            </a:endParaRPr>
          </a:p>
        </p:txBody>
      </p:sp>
      <p:sp>
        <p:nvSpPr>
          <p:cNvPr id="7" name="object 7"/>
          <p:cNvSpPr txBox="1"/>
          <p:nvPr/>
        </p:nvSpPr>
        <p:spPr>
          <a:xfrm>
            <a:off x="4580890" y="5762955"/>
            <a:ext cx="668655" cy="330835"/>
          </a:xfrm>
          <a:prstGeom prst="rect">
            <a:avLst/>
          </a:prstGeom>
        </p:spPr>
        <p:txBody>
          <a:bodyPr vert="horz" wrap="square" lIns="0" tIns="12700" rIns="0" bIns="0" rtlCol="0">
            <a:spAutoFit/>
          </a:bodyPr>
          <a:lstStyle/>
          <a:p>
            <a:pPr marL="38100">
              <a:lnSpc>
                <a:spcPct val="100000"/>
              </a:lnSpc>
              <a:spcBef>
                <a:spcPts val="100"/>
              </a:spcBef>
            </a:pPr>
            <a:r>
              <a:rPr sz="2000" dirty="0">
                <a:latin typeface="Calibri"/>
                <a:cs typeface="Calibri"/>
              </a:rPr>
              <a:t>I</a:t>
            </a:r>
            <a:r>
              <a:rPr sz="1950" baseline="-21367" dirty="0">
                <a:latin typeface="Calibri"/>
                <a:cs typeface="Calibri"/>
              </a:rPr>
              <a:t>R</a:t>
            </a:r>
            <a:r>
              <a:rPr sz="2000" dirty="0">
                <a:latin typeface="Calibri"/>
                <a:cs typeface="Calibri"/>
              </a:rPr>
              <a:t>(uA)</a:t>
            </a:r>
            <a:endParaRPr sz="2000">
              <a:latin typeface="Calibri"/>
              <a:cs typeface="Calibri"/>
            </a:endParaRPr>
          </a:p>
        </p:txBody>
      </p:sp>
      <p:sp>
        <p:nvSpPr>
          <p:cNvPr id="8" name="object 8"/>
          <p:cNvSpPr txBox="1"/>
          <p:nvPr/>
        </p:nvSpPr>
        <p:spPr>
          <a:xfrm>
            <a:off x="7512050" y="3552266"/>
            <a:ext cx="598805" cy="331470"/>
          </a:xfrm>
          <a:prstGeom prst="rect">
            <a:avLst/>
          </a:prstGeom>
        </p:spPr>
        <p:txBody>
          <a:bodyPr vert="horz" wrap="square" lIns="0" tIns="13335" rIns="0" bIns="0" rtlCol="0">
            <a:spAutoFit/>
          </a:bodyPr>
          <a:lstStyle/>
          <a:p>
            <a:pPr marL="38100">
              <a:lnSpc>
                <a:spcPct val="100000"/>
              </a:lnSpc>
              <a:spcBef>
                <a:spcPts val="105"/>
              </a:spcBef>
            </a:pPr>
            <a:r>
              <a:rPr sz="2000" dirty="0">
                <a:latin typeface="Calibri"/>
                <a:cs typeface="Calibri"/>
              </a:rPr>
              <a:t>V</a:t>
            </a:r>
            <a:r>
              <a:rPr sz="1950" baseline="-21367" dirty="0">
                <a:latin typeface="Calibri"/>
                <a:cs typeface="Calibri"/>
              </a:rPr>
              <a:t>F</a:t>
            </a:r>
            <a:r>
              <a:rPr sz="2000" dirty="0">
                <a:latin typeface="Calibri"/>
                <a:cs typeface="Calibri"/>
              </a:rPr>
              <a:t>(V)</a:t>
            </a:r>
            <a:endParaRPr sz="2000">
              <a:latin typeface="Calibri"/>
              <a:cs typeface="Calibri"/>
            </a:endParaRPr>
          </a:p>
        </p:txBody>
      </p:sp>
      <p:sp>
        <p:nvSpPr>
          <p:cNvPr id="9" name="object 9"/>
          <p:cNvSpPr txBox="1"/>
          <p:nvPr/>
        </p:nvSpPr>
        <p:spPr>
          <a:xfrm>
            <a:off x="492861" y="3514166"/>
            <a:ext cx="612140" cy="331470"/>
          </a:xfrm>
          <a:prstGeom prst="rect">
            <a:avLst/>
          </a:prstGeom>
        </p:spPr>
        <p:txBody>
          <a:bodyPr vert="horz" wrap="square" lIns="0" tIns="13335" rIns="0" bIns="0" rtlCol="0">
            <a:spAutoFit/>
          </a:bodyPr>
          <a:lstStyle/>
          <a:p>
            <a:pPr marL="38100">
              <a:lnSpc>
                <a:spcPct val="100000"/>
              </a:lnSpc>
              <a:spcBef>
                <a:spcPts val="105"/>
              </a:spcBef>
            </a:pPr>
            <a:r>
              <a:rPr sz="2000" dirty="0">
                <a:latin typeface="Calibri"/>
                <a:cs typeface="Calibri"/>
              </a:rPr>
              <a:t>V</a:t>
            </a:r>
            <a:r>
              <a:rPr sz="1950" baseline="-21367" dirty="0">
                <a:latin typeface="Calibri"/>
                <a:cs typeface="Calibri"/>
              </a:rPr>
              <a:t>R</a:t>
            </a:r>
            <a:r>
              <a:rPr sz="2000" dirty="0">
                <a:latin typeface="Calibri"/>
                <a:cs typeface="Calibri"/>
              </a:rPr>
              <a:t>(V)</a:t>
            </a:r>
            <a:endParaRPr sz="2000">
              <a:latin typeface="Calibri"/>
              <a:cs typeface="Calibri"/>
            </a:endParaRPr>
          </a:p>
        </p:txBody>
      </p:sp>
      <p:grpSp>
        <p:nvGrpSpPr>
          <p:cNvPr id="10" name="object 10"/>
          <p:cNvGrpSpPr/>
          <p:nvPr/>
        </p:nvGrpSpPr>
        <p:grpSpPr>
          <a:xfrm>
            <a:off x="1061008" y="2272157"/>
            <a:ext cx="5203190" cy="3001010"/>
            <a:chOff x="1061008" y="2272157"/>
            <a:chExt cx="5203190" cy="3001010"/>
          </a:xfrm>
        </p:grpSpPr>
        <p:sp>
          <p:nvSpPr>
            <p:cNvPr id="11" name="object 11"/>
            <p:cNvSpPr/>
            <p:nvPr/>
          </p:nvSpPr>
          <p:spPr>
            <a:xfrm>
              <a:off x="1473961" y="2286762"/>
              <a:ext cx="4775200" cy="2971800"/>
            </a:xfrm>
            <a:custGeom>
              <a:avLst/>
              <a:gdLst/>
              <a:ahLst/>
              <a:cxnLst/>
              <a:rect l="l" t="t" r="r" b="b"/>
              <a:pathLst>
                <a:path w="4775200" h="2971800">
                  <a:moveTo>
                    <a:pt x="2870200" y="1435862"/>
                  </a:moveTo>
                  <a:lnTo>
                    <a:pt x="2924713" y="1440409"/>
                  </a:lnTo>
                  <a:lnTo>
                    <a:pt x="2979176" y="1444886"/>
                  </a:lnTo>
                  <a:lnTo>
                    <a:pt x="3033535" y="1449224"/>
                  </a:lnTo>
                  <a:lnTo>
                    <a:pt x="3087739" y="1453353"/>
                  </a:lnTo>
                  <a:lnTo>
                    <a:pt x="3141738" y="1457204"/>
                  </a:lnTo>
                  <a:lnTo>
                    <a:pt x="3195478" y="1460705"/>
                  </a:lnTo>
                  <a:lnTo>
                    <a:pt x="3248909" y="1463789"/>
                  </a:lnTo>
                  <a:lnTo>
                    <a:pt x="3301980" y="1466384"/>
                  </a:lnTo>
                  <a:lnTo>
                    <a:pt x="3354638" y="1468422"/>
                  </a:lnTo>
                  <a:lnTo>
                    <a:pt x="3406832" y="1469833"/>
                  </a:lnTo>
                  <a:lnTo>
                    <a:pt x="3458510" y="1470546"/>
                  </a:lnTo>
                  <a:lnTo>
                    <a:pt x="3509622" y="1470493"/>
                  </a:lnTo>
                  <a:lnTo>
                    <a:pt x="3560114" y="1469603"/>
                  </a:lnTo>
                  <a:lnTo>
                    <a:pt x="3609937" y="1467807"/>
                  </a:lnTo>
                  <a:lnTo>
                    <a:pt x="3659038" y="1465036"/>
                  </a:lnTo>
                  <a:lnTo>
                    <a:pt x="3707365" y="1461218"/>
                  </a:lnTo>
                  <a:lnTo>
                    <a:pt x="3754868" y="1456286"/>
                  </a:lnTo>
                  <a:lnTo>
                    <a:pt x="3801494" y="1450168"/>
                  </a:lnTo>
                  <a:lnTo>
                    <a:pt x="3847193" y="1442796"/>
                  </a:lnTo>
                  <a:lnTo>
                    <a:pt x="3891912" y="1434099"/>
                  </a:lnTo>
                  <a:lnTo>
                    <a:pt x="3935600" y="1424009"/>
                  </a:lnTo>
                  <a:lnTo>
                    <a:pt x="3978205" y="1412454"/>
                  </a:lnTo>
                  <a:lnTo>
                    <a:pt x="4019676" y="1399366"/>
                  </a:lnTo>
                  <a:lnTo>
                    <a:pt x="4059962" y="1384675"/>
                  </a:lnTo>
                  <a:lnTo>
                    <a:pt x="4099010" y="1368311"/>
                  </a:lnTo>
                  <a:lnTo>
                    <a:pt x="4136769" y="1350204"/>
                  </a:lnTo>
                  <a:lnTo>
                    <a:pt x="4173189" y="1330285"/>
                  </a:lnTo>
                  <a:lnTo>
                    <a:pt x="4208216" y="1308484"/>
                  </a:lnTo>
                  <a:lnTo>
                    <a:pt x="4241800" y="1284732"/>
                  </a:lnTo>
                  <a:lnTo>
                    <a:pt x="4273905" y="1258968"/>
                  </a:lnTo>
                  <a:lnTo>
                    <a:pt x="4304568" y="1231253"/>
                  </a:lnTo>
                  <a:lnTo>
                    <a:pt x="4333838" y="1201658"/>
                  </a:lnTo>
                  <a:lnTo>
                    <a:pt x="4361769" y="1170250"/>
                  </a:lnTo>
                  <a:lnTo>
                    <a:pt x="4388410" y="1137101"/>
                  </a:lnTo>
                  <a:lnTo>
                    <a:pt x="4413814" y="1102279"/>
                  </a:lnTo>
                  <a:lnTo>
                    <a:pt x="4438033" y="1065855"/>
                  </a:lnTo>
                  <a:lnTo>
                    <a:pt x="4461117" y="1027898"/>
                  </a:lnTo>
                  <a:lnTo>
                    <a:pt x="4483119" y="988477"/>
                  </a:lnTo>
                  <a:lnTo>
                    <a:pt x="4504089" y="947662"/>
                  </a:lnTo>
                  <a:lnTo>
                    <a:pt x="4524081" y="905524"/>
                  </a:lnTo>
                  <a:lnTo>
                    <a:pt x="4543144" y="862131"/>
                  </a:lnTo>
                  <a:lnTo>
                    <a:pt x="4561331" y="817553"/>
                  </a:lnTo>
                  <a:lnTo>
                    <a:pt x="4578693" y="771860"/>
                  </a:lnTo>
                  <a:lnTo>
                    <a:pt x="4595282" y="725121"/>
                  </a:lnTo>
                  <a:lnTo>
                    <a:pt x="4611149" y="677407"/>
                  </a:lnTo>
                  <a:lnTo>
                    <a:pt x="4626346" y="628786"/>
                  </a:lnTo>
                  <a:lnTo>
                    <a:pt x="4640924" y="579329"/>
                  </a:lnTo>
                  <a:lnTo>
                    <a:pt x="4654935" y="529104"/>
                  </a:lnTo>
                  <a:lnTo>
                    <a:pt x="4668431" y="478183"/>
                  </a:lnTo>
                  <a:lnTo>
                    <a:pt x="4681462" y="426634"/>
                  </a:lnTo>
                  <a:lnTo>
                    <a:pt x="4694082" y="374526"/>
                  </a:lnTo>
                  <a:lnTo>
                    <a:pt x="4706340" y="321930"/>
                  </a:lnTo>
                  <a:lnTo>
                    <a:pt x="4718289" y="268916"/>
                  </a:lnTo>
                  <a:lnTo>
                    <a:pt x="4729981" y="215552"/>
                  </a:lnTo>
                  <a:lnTo>
                    <a:pt x="4741466" y="161909"/>
                  </a:lnTo>
                  <a:lnTo>
                    <a:pt x="4752796" y="108056"/>
                  </a:lnTo>
                  <a:lnTo>
                    <a:pt x="4764024" y="54063"/>
                  </a:lnTo>
                  <a:lnTo>
                    <a:pt x="4775200" y="0"/>
                  </a:lnTo>
                </a:path>
                <a:path w="4775200" h="2971800">
                  <a:moveTo>
                    <a:pt x="2896108" y="1447800"/>
                  </a:moveTo>
                  <a:lnTo>
                    <a:pt x="2859888" y="1470650"/>
                  </a:lnTo>
                  <a:lnTo>
                    <a:pt x="2823523" y="1493443"/>
                  </a:lnTo>
                  <a:lnTo>
                    <a:pt x="2786872" y="1516122"/>
                  </a:lnTo>
                  <a:lnTo>
                    <a:pt x="2749790" y="1538630"/>
                  </a:lnTo>
                  <a:lnTo>
                    <a:pt x="2712136" y="1560909"/>
                  </a:lnTo>
                  <a:lnTo>
                    <a:pt x="2673767" y="1582902"/>
                  </a:lnTo>
                  <a:lnTo>
                    <a:pt x="2634539" y="1604552"/>
                  </a:lnTo>
                  <a:lnTo>
                    <a:pt x="2594311" y="1625803"/>
                  </a:lnTo>
                  <a:lnTo>
                    <a:pt x="2552939" y="1646596"/>
                  </a:lnTo>
                  <a:lnTo>
                    <a:pt x="2510281" y="1666875"/>
                  </a:lnTo>
                  <a:lnTo>
                    <a:pt x="2466195" y="1686582"/>
                  </a:lnTo>
                  <a:lnTo>
                    <a:pt x="2420537" y="1705660"/>
                  </a:lnTo>
                  <a:lnTo>
                    <a:pt x="2373165" y="1724053"/>
                  </a:lnTo>
                  <a:lnTo>
                    <a:pt x="2323936" y="1741703"/>
                  </a:lnTo>
                  <a:lnTo>
                    <a:pt x="2272708" y="1758553"/>
                  </a:lnTo>
                  <a:lnTo>
                    <a:pt x="2219338" y="1774545"/>
                  </a:lnTo>
                  <a:lnTo>
                    <a:pt x="2163682" y="1789623"/>
                  </a:lnTo>
                  <a:lnTo>
                    <a:pt x="2105600" y="1803730"/>
                  </a:lnTo>
                  <a:lnTo>
                    <a:pt x="2044946" y="1816808"/>
                  </a:lnTo>
                  <a:lnTo>
                    <a:pt x="1981580" y="1828800"/>
                  </a:lnTo>
                  <a:lnTo>
                    <a:pt x="1943401" y="1834693"/>
                  </a:lnTo>
                  <a:lnTo>
                    <a:pt x="1903007" y="1839371"/>
                  </a:lnTo>
                  <a:lnTo>
                    <a:pt x="1860548" y="1842923"/>
                  </a:lnTo>
                  <a:lnTo>
                    <a:pt x="1816174" y="1845442"/>
                  </a:lnTo>
                  <a:lnTo>
                    <a:pt x="1770032" y="1847016"/>
                  </a:lnTo>
                  <a:lnTo>
                    <a:pt x="1722273" y="1847738"/>
                  </a:lnTo>
                  <a:lnTo>
                    <a:pt x="1673047" y="1847697"/>
                  </a:lnTo>
                  <a:lnTo>
                    <a:pt x="1622501" y="1846984"/>
                  </a:lnTo>
                  <a:lnTo>
                    <a:pt x="1570786" y="1845691"/>
                  </a:lnTo>
                  <a:lnTo>
                    <a:pt x="1518051" y="1843906"/>
                  </a:lnTo>
                  <a:lnTo>
                    <a:pt x="1464445" y="1841722"/>
                  </a:lnTo>
                  <a:lnTo>
                    <a:pt x="1410118" y="1839228"/>
                  </a:lnTo>
                  <a:lnTo>
                    <a:pt x="1355218" y="1836516"/>
                  </a:lnTo>
                  <a:lnTo>
                    <a:pt x="1299895" y="1833676"/>
                  </a:lnTo>
                  <a:lnTo>
                    <a:pt x="1244299" y="1830799"/>
                  </a:lnTo>
                  <a:lnTo>
                    <a:pt x="1188578" y="1827975"/>
                  </a:lnTo>
                  <a:lnTo>
                    <a:pt x="1132882" y="1825295"/>
                  </a:lnTo>
                  <a:lnTo>
                    <a:pt x="1077360" y="1822849"/>
                  </a:lnTo>
                  <a:lnTo>
                    <a:pt x="1022162" y="1820729"/>
                  </a:lnTo>
                  <a:lnTo>
                    <a:pt x="967436" y="1819025"/>
                  </a:lnTo>
                  <a:lnTo>
                    <a:pt x="913333" y="1817827"/>
                  </a:lnTo>
                  <a:lnTo>
                    <a:pt x="860000" y="1817226"/>
                  </a:lnTo>
                  <a:lnTo>
                    <a:pt x="807589" y="1817313"/>
                  </a:lnTo>
                  <a:lnTo>
                    <a:pt x="756247" y="1818179"/>
                  </a:lnTo>
                  <a:lnTo>
                    <a:pt x="706125" y="1819913"/>
                  </a:lnTo>
                  <a:lnTo>
                    <a:pt x="657371" y="1822608"/>
                  </a:lnTo>
                  <a:lnTo>
                    <a:pt x="610134" y="1826352"/>
                  </a:lnTo>
                  <a:lnTo>
                    <a:pt x="564565" y="1831238"/>
                  </a:lnTo>
                  <a:lnTo>
                    <a:pt x="520813" y="1837355"/>
                  </a:lnTo>
                  <a:lnTo>
                    <a:pt x="479025" y="1844795"/>
                  </a:lnTo>
                  <a:lnTo>
                    <a:pt x="439353" y="1853647"/>
                  </a:lnTo>
                  <a:lnTo>
                    <a:pt x="401945" y="1864003"/>
                  </a:lnTo>
                  <a:lnTo>
                    <a:pt x="334519" y="1889589"/>
                  </a:lnTo>
                  <a:lnTo>
                    <a:pt x="267092" y="1930232"/>
                  </a:lnTo>
                  <a:lnTo>
                    <a:pt x="233081" y="1959946"/>
                  </a:lnTo>
                  <a:lnTo>
                    <a:pt x="202562" y="1993748"/>
                  </a:lnTo>
                  <a:lnTo>
                    <a:pt x="175330" y="2031240"/>
                  </a:lnTo>
                  <a:lnTo>
                    <a:pt x="151180" y="2072030"/>
                  </a:lnTo>
                  <a:lnTo>
                    <a:pt x="129908" y="2115721"/>
                  </a:lnTo>
                  <a:lnTo>
                    <a:pt x="111308" y="2161919"/>
                  </a:lnTo>
                  <a:lnTo>
                    <a:pt x="95175" y="2210229"/>
                  </a:lnTo>
                  <a:lnTo>
                    <a:pt x="81306" y="2260255"/>
                  </a:lnTo>
                  <a:lnTo>
                    <a:pt x="69494" y="2311603"/>
                  </a:lnTo>
                  <a:lnTo>
                    <a:pt x="59535" y="2363877"/>
                  </a:lnTo>
                  <a:lnTo>
                    <a:pt x="51225" y="2416683"/>
                  </a:lnTo>
                  <a:lnTo>
                    <a:pt x="44359" y="2469626"/>
                  </a:lnTo>
                  <a:lnTo>
                    <a:pt x="38731" y="2522310"/>
                  </a:lnTo>
                  <a:lnTo>
                    <a:pt x="34137" y="2574340"/>
                  </a:lnTo>
                  <a:lnTo>
                    <a:pt x="30372" y="2625322"/>
                  </a:lnTo>
                  <a:lnTo>
                    <a:pt x="27232" y="2674861"/>
                  </a:lnTo>
                  <a:lnTo>
                    <a:pt x="24510" y="2722561"/>
                  </a:lnTo>
                  <a:lnTo>
                    <a:pt x="22004" y="2768027"/>
                  </a:lnTo>
                  <a:lnTo>
                    <a:pt x="19507" y="2810865"/>
                  </a:lnTo>
                  <a:lnTo>
                    <a:pt x="16815" y="2850679"/>
                  </a:lnTo>
                  <a:lnTo>
                    <a:pt x="13723" y="2887075"/>
                  </a:lnTo>
                  <a:lnTo>
                    <a:pt x="10026" y="2919657"/>
                  </a:lnTo>
                  <a:lnTo>
                    <a:pt x="5520" y="2948030"/>
                  </a:lnTo>
                  <a:lnTo>
                    <a:pt x="0" y="2971800"/>
                  </a:lnTo>
                </a:path>
              </a:pathLst>
            </a:custGeom>
            <a:ln w="28956">
              <a:solidFill>
                <a:srgbClr val="000000"/>
              </a:solidFill>
            </a:ln>
          </p:spPr>
          <p:txBody>
            <a:bodyPr wrap="square" lIns="0" tIns="0" rIns="0" bIns="0" rtlCol="0"/>
            <a:lstStyle/>
            <a:p>
              <a:endParaRPr/>
            </a:p>
          </p:txBody>
        </p:sp>
        <p:sp>
          <p:nvSpPr>
            <p:cNvPr id="12" name="object 12"/>
            <p:cNvSpPr/>
            <p:nvPr/>
          </p:nvSpPr>
          <p:spPr>
            <a:xfrm>
              <a:off x="1061008" y="2664332"/>
              <a:ext cx="4583430" cy="1530350"/>
            </a:xfrm>
            <a:custGeom>
              <a:avLst/>
              <a:gdLst/>
              <a:ahLst/>
              <a:cxnLst/>
              <a:rect l="l" t="t" r="r" b="b"/>
              <a:pathLst>
                <a:path w="4583430" h="1530350">
                  <a:moveTo>
                    <a:pt x="695020" y="1441577"/>
                  </a:moveTo>
                  <a:lnTo>
                    <a:pt x="666038" y="1454607"/>
                  </a:lnTo>
                  <a:lnTo>
                    <a:pt x="11582" y="0"/>
                  </a:lnTo>
                  <a:lnTo>
                    <a:pt x="0" y="5334"/>
                  </a:lnTo>
                  <a:lnTo>
                    <a:pt x="654481" y="1459814"/>
                  </a:lnTo>
                  <a:lnTo>
                    <a:pt x="625551" y="1472819"/>
                  </a:lnTo>
                  <a:lnTo>
                    <a:pt x="691591" y="1526667"/>
                  </a:lnTo>
                  <a:lnTo>
                    <a:pt x="693813" y="1471422"/>
                  </a:lnTo>
                  <a:lnTo>
                    <a:pt x="695020" y="1441577"/>
                  </a:lnTo>
                  <a:close/>
                </a:path>
                <a:path w="4583430" h="1530350">
                  <a:moveTo>
                    <a:pt x="4583252" y="1523365"/>
                  </a:moveTo>
                  <a:lnTo>
                    <a:pt x="4393819" y="1207744"/>
                  </a:lnTo>
                  <a:lnTo>
                    <a:pt x="4411967" y="1196848"/>
                  </a:lnTo>
                  <a:lnTo>
                    <a:pt x="4421073" y="1191387"/>
                  </a:lnTo>
                  <a:lnTo>
                    <a:pt x="4349191" y="1145667"/>
                  </a:lnTo>
                  <a:lnTo>
                    <a:pt x="4355668" y="1230630"/>
                  </a:lnTo>
                  <a:lnTo>
                    <a:pt x="4382935" y="1214272"/>
                  </a:lnTo>
                  <a:lnTo>
                    <a:pt x="4572330" y="1529969"/>
                  </a:lnTo>
                  <a:lnTo>
                    <a:pt x="4583252" y="1523365"/>
                  </a:lnTo>
                  <a:close/>
                </a:path>
              </a:pathLst>
            </a:custGeom>
            <a:solidFill>
              <a:srgbClr val="000000"/>
            </a:solidFill>
          </p:spPr>
          <p:txBody>
            <a:bodyPr wrap="square" lIns="0" tIns="0" rIns="0" bIns="0" rtlCol="0"/>
            <a:lstStyle/>
            <a:p>
              <a:endParaRPr/>
            </a:p>
          </p:txBody>
        </p:sp>
        <p:sp>
          <p:nvSpPr>
            <p:cNvPr id="13" name="object 13"/>
            <p:cNvSpPr/>
            <p:nvPr/>
          </p:nvSpPr>
          <p:spPr>
            <a:xfrm>
              <a:off x="2819399" y="2590800"/>
              <a:ext cx="3352800" cy="1524000"/>
            </a:xfrm>
            <a:custGeom>
              <a:avLst/>
              <a:gdLst/>
              <a:ahLst/>
              <a:cxnLst/>
              <a:rect l="l" t="t" r="r" b="b"/>
              <a:pathLst>
                <a:path w="3352800" h="1524000">
                  <a:moveTo>
                    <a:pt x="3352800" y="0"/>
                  </a:moveTo>
                  <a:lnTo>
                    <a:pt x="3352800" y="685800"/>
                  </a:lnTo>
                </a:path>
                <a:path w="3352800" h="1524000">
                  <a:moveTo>
                    <a:pt x="3124200" y="685800"/>
                  </a:moveTo>
                  <a:lnTo>
                    <a:pt x="3352800" y="685800"/>
                  </a:lnTo>
                </a:path>
                <a:path w="3352800" h="1524000">
                  <a:moveTo>
                    <a:pt x="0" y="1143000"/>
                  </a:moveTo>
                  <a:lnTo>
                    <a:pt x="0" y="1524000"/>
                  </a:lnTo>
                </a:path>
                <a:path w="3352800" h="1524000">
                  <a:moveTo>
                    <a:pt x="0" y="1524000"/>
                  </a:moveTo>
                  <a:lnTo>
                    <a:pt x="1524000" y="1524000"/>
                  </a:lnTo>
                </a:path>
              </a:pathLst>
            </a:custGeom>
            <a:ln w="9144">
              <a:solidFill>
                <a:srgbClr val="000000"/>
              </a:solidFill>
            </a:ln>
          </p:spPr>
          <p:txBody>
            <a:bodyPr wrap="square" lIns="0" tIns="0" rIns="0" bIns="0" rtlCol="0"/>
            <a:lstStyle/>
            <a:p>
              <a:endParaRPr/>
            </a:p>
          </p:txBody>
        </p:sp>
      </p:grpSp>
      <p:sp>
        <p:nvSpPr>
          <p:cNvPr id="14" name="object 14"/>
          <p:cNvSpPr txBox="1"/>
          <p:nvPr/>
        </p:nvSpPr>
        <p:spPr>
          <a:xfrm>
            <a:off x="182981" y="2219070"/>
            <a:ext cx="1997710" cy="330835"/>
          </a:xfrm>
          <a:prstGeom prst="rect">
            <a:avLst/>
          </a:prstGeom>
        </p:spPr>
        <p:txBody>
          <a:bodyPr vert="horz" wrap="square" lIns="0" tIns="13335" rIns="0" bIns="0" rtlCol="0">
            <a:spAutoFit/>
          </a:bodyPr>
          <a:lstStyle/>
          <a:p>
            <a:pPr marL="12700">
              <a:lnSpc>
                <a:spcPct val="100000"/>
              </a:lnSpc>
              <a:spcBef>
                <a:spcPts val="105"/>
              </a:spcBef>
            </a:pPr>
            <a:r>
              <a:rPr sz="2000" spc="-15" dirty="0">
                <a:latin typeface="Calibri"/>
                <a:cs typeface="Calibri"/>
              </a:rPr>
              <a:t>Breakdown</a:t>
            </a:r>
            <a:r>
              <a:rPr sz="2000" spc="-55" dirty="0">
                <a:latin typeface="Calibri"/>
                <a:cs typeface="Calibri"/>
              </a:rPr>
              <a:t> </a:t>
            </a:r>
            <a:r>
              <a:rPr sz="2000" spc="-10" dirty="0">
                <a:latin typeface="Calibri"/>
                <a:cs typeface="Calibri"/>
              </a:rPr>
              <a:t>voltage</a:t>
            </a:r>
            <a:endParaRPr sz="2000">
              <a:latin typeface="Calibri"/>
              <a:cs typeface="Calibri"/>
            </a:endParaRPr>
          </a:p>
        </p:txBody>
      </p:sp>
      <p:sp>
        <p:nvSpPr>
          <p:cNvPr id="15" name="object 15"/>
          <p:cNvSpPr txBox="1"/>
          <p:nvPr/>
        </p:nvSpPr>
        <p:spPr>
          <a:xfrm>
            <a:off x="2720594" y="3273044"/>
            <a:ext cx="274320" cy="330835"/>
          </a:xfrm>
          <a:prstGeom prst="rect">
            <a:avLst/>
          </a:prstGeom>
        </p:spPr>
        <p:txBody>
          <a:bodyPr vert="horz" wrap="square" lIns="0" tIns="13335" rIns="0" bIns="0" rtlCol="0">
            <a:spAutoFit/>
          </a:bodyPr>
          <a:lstStyle/>
          <a:p>
            <a:pPr marL="38100">
              <a:lnSpc>
                <a:spcPct val="100000"/>
              </a:lnSpc>
              <a:spcBef>
                <a:spcPts val="105"/>
              </a:spcBef>
            </a:pPr>
            <a:r>
              <a:rPr sz="2000" spc="-20" dirty="0">
                <a:latin typeface="Calibri"/>
                <a:cs typeface="Calibri"/>
              </a:rPr>
              <a:t>V</a:t>
            </a:r>
            <a:r>
              <a:rPr sz="1950" spc="-30" baseline="-21367" dirty="0">
                <a:latin typeface="Calibri"/>
                <a:cs typeface="Calibri"/>
              </a:rPr>
              <a:t>r</a:t>
            </a:r>
            <a:endParaRPr sz="1950" baseline="-21367">
              <a:latin typeface="Calibri"/>
              <a:cs typeface="Calibri"/>
            </a:endParaRPr>
          </a:p>
        </p:txBody>
      </p:sp>
      <p:sp>
        <p:nvSpPr>
          <p:cNvPr id="16" name="object 16"/>
          <p:cNvSpPr txBox="1"/>
          <p:nvPr/>
        </p:nvSpPr>
        <p:spPr>
          <a:xfrm>
            <a:off x="4076700" y="4142688"/>
            <a:ext cx="199390" cy="331470"/>
          </a:xfrm>
          <a:prstGeom prst="rect">
            <a:avLst/>
          </a:prstGeom>
        </p:spPr>
        <p:txBody>
          <a:bodyPr vert="horz" wrap="square" lIns="0" tIns="13335" rIns="0" bIns="0" rtlCol="0">
            <a:spAutoFit/>
          </a:bodyPr>
          <a:lstStyle/>
          <a:p>
            <a:pPr marL="38100">
              <a:lnSpc>
                <a:spcPct val="100000"/>
              </a:lnSpc>
              <a:spcBef>
                <a:spcPts val="105"/>
              </a:spcBef>
            </a:pPr>
            <a:r>
              <a:rPr sz="2000" dirty="0">
                <a:latin typeface="Calibri"/>
                <a:cs typeface="Calibri"/>
              </a:rPr>
              <a:t>I</a:t>
            </a:r>
            <a:r>
              <a:rPr sz="1950" baseline="-21367" dirty="0">
                <a:latin typeface="Calibri"/>
                <a:cs typeface="Calibri"/>
              </a:rPr>
              <a:t>r</a:t>
            </a:r>
            <a:endParaRPr sz="1950" baseline="-21367">
              <a:latin typeface="Calibri"/>
              <a:cs typeface="Calibri"/>
            </a:endParaRPr>
          </a:p>
        </p:txBody>
      </p:sp>
      <p:sp>
        <p:nvSpPr>
          <p:cNvPr id="17" name="object 17"/>
          <p:cNvSpPr txBox="1"/>
          <p:nvPr/>
        </p:nvSpPr>
        <p:spPr>
          <a:xfrm>
            <a:off x="6328028" y="2739389"/>
            <a:ext cx="31305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a:cs typeface="Calibri"/>
              </a:rPr>
              <a:t>Δ</a:t>
            </a:r>
            <a:r>
              <a:rPr sz="2000" dirty="0">
                <a:latin typeface="Calibri"/>
                <a:cs typeface="Calibri"/>
              </a:rPr>
              <a:t>V</a:t>
            </a:r>
            <a:endParaRPr sz="2000">
              <a:latin typeface="Calibri"/>
              <a:cs typeface="Calibri"/>
            </a:endParaRPr>
          </a:p>
        </p:txBody>
      </p:sp>
      <p:sp>
        <p:nvSpPr>
          <p:cNvPr id="18" name="object 18"/>
          <p:cNvSpPr txBox="1"/>
          <p:nvPr/>
        </p:nvSpPr>
        <p:spPr>
          <a:xfrm>
            <a:off x="6023228" y="3273044"/>
            <a:ext cx="23304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a:cs typeface="Calibri"/>
              </a:rPr>
              <a:t>Δ</a:t>
            </a:r>
            <a:r>
              <a:rPr sz="2000" dirty="0">
                <a:latin typeface="Calibri"/>
                <a:cs typeface="Calibri"/>
              </a:rPr>
              <a:t>I</a:t>
            </a:r>
            <a:endParaRPr sz="2000">
              <a:latin typeface="Calibri"/>
              <a:cs typeface="Calibri"/>
            </a:endParaRPr>
          </a:p>
        </p:txBody>
      </p:sp>
      <p:grpSp>
        <p:nvGrpSpPr>
          <p:cNvPr id="19" name="object 19"/>
          <p:cNvGrpSpPr/>
          <p:nvPr/>
        </p:nvGrpSpPr>
        <p:grpSpPr>
          <a:xfrm>
            <a:off x="4343400" y="3270503"/>
            <a:ext cx="1605280" cy="463550"/>
            <a:chOff x="4343400" y="3270503"/>
            <a:chExt cx="1605280" cy="463550"/>
          </a:xfrm>
        </p:grpSpPr>
        <p:sp>
          <p:nvSpPr>
            <p:cNvPr id="20" name="object 20"/>
            <p:cNvSpPr/>
            <p:nvPr/>
          </p:nvSpPr>
          <p:spPr>
            <a:xfrm>
              <a:off x="4343400" y="3276599"/>
              <a:ext cx="1600200" cy="0"/>
            </a:xfrm>
            <a:custGeom>
              <a:avLst/>
              <a:gdLst/>
              <a:ahLst/>
              <a:cxnLst/>
              <a:rect l="l" t="t" r="r" b="b"/>
              <a:pathLst>
                <a:path w="1600200">
                  <a:moveTo>
                    <a:pt x="1600200" y="0"/>
                  </a:moveTo>
                  <a:lnTo>
                    <a:pt x="0" y="0"/>
                  </a:lnTo>
                </a:path>
              </a:pathLst>
            </a:custGeom>
            <a:ln w="12192">
              <a:solidFill>
                <a:srgbClr val="000000"/>
              </a:solidFill>
            </a:ln>
          </p:spPr>
          <p:txBody>
            <a:bodyPr wrap="square" lIns="0" tIns="0" rIns="0" bIns="0" rtlCol="0"/>
            <a:lstStyle/>
            <a:p>
              <a:endParaRPr/>
            </a:p>
          </p:txBody>
        </p:sp>
        <p:sp>
          <p:nvSpPr>
            <p:cNvPr id="21" name="object 21"/>
            <p:cNvSpPr/>
            <p:nvPr/>
          </p:nvSpPr>
          <p:spPr>
            <a:xfrm>
              <a:off x="5943600" y="3276599"/>
              <a:ext cx="0" cy="457200"/>
            </a:xfrm>
            <a:custGeom>
              <a:avLst/>
              <a:gdLst/>
              <a:ahLst/>
              <a:cxnLst/>
              <a:rect l="l" t="t" r="r" b="b"/>
              <a:pathLst>
                <a:path h="457200">
                  <a:moveTo>
                    <a:pt x="0" y="0"/>
                  </a:moveTo>
                  <a:lnTo>
                    <a:pt x="0" y="457200"/>
                  </a:lnTo>
                </a:path>
              </a:pathLst>
            </a:custGeom>
            <a:ln w="9144">
              <a:solidFill>
                <a:srgbClr val="000000"/>
              </a:solidFill>
            </a:ln>
          </p:spPr>
          <p:txBody>
            <a:bodyPr wrap="square" lIns="0" tIns="0" rIns="0" bIns="0" rtlCol="0"/>
            <a:lstStyle/>
            <a:p>
              <a:endParaRPr/>
            </a:p>
          </p:txBody>
        </p:sp>
      </p:grpSp>
      <p:sp>
        <p:nvSpPr>
          <p:cNvPr id="22" name="object 22"/>
          <p:cNvSpPr txBox="1"/>
          <p:nvPr/>
        </p:nvSpPr>
        <p:spPr>
          <a:xfrm>
            <a:off x="4152900" y="3035553"/>
            <a:ext cx="210185" cy="299720"/>
          </a:xfrm>
          <a:prstGeom prst="rect">
            <a:avLst/>
          </a:prstGeom>
        </p:spPr>
        <p:txBody>
          <a:bodyPr vert="horz" wrap="square" lIns="0" tIns="12700" rIns="0" bIns="0" rtlCol="0">
            <a:spAutoFit/>
          </a:bodyPr>
          <a:lstStyle/>
          <a:p>
            <a:pPr marL="38100">
              <a:lnSpc>
                <a:spcPct val="100000"/>
              </a:lnSpc>
              <a:spcBef>
                <a:spcPts val="100"/>
              </a:spcBef>
            </a:pPr>
            <a:r>
              <a:rPr sz="1800" dirty="0">
                <a:latin typeface="Tahoma"/>
                <a:cs typeface="Tahoma"/>
              </a:rPr>
              <a:t>I</a:t>
            </a:r>
            <a:r>
              <a:rPr sz="1800" baseline="-20833" dirty="0">
                <a:latin typeface="Tahoma"/>
                <a:cs typeface="Tahoma"/>
              </a:rPr>
              <a:t>f</a:t>
            </a:r>
            <a:endParaRPr sz="1800" baseline="-20833">
              <a:latin typeface="Tahoma"/>
              <a:cs typeface="Tahoma"/>
            </a:endParaRPr>
          </a:p>
        </p:txBody>
      </p:sp>
      <p:sp>
        <p:nvSpPr>
          <p:cNvPr id="23" name="object 23"/>
          <p:cNvSpPr txBox="1"/>
          <p:nvPr/>
        </p:nvSpPr>
        <p:spPr>
          <a:xfrm>
            <a:off x="5494020" y="3882644"/>
            <a:ext cx="1431925" cy="610870"/>
          </a:xfrm>
          <a:prstGeom prst="rect">
            <a:avLst/>
          </a:prstGeom>
        </p:spPr>
        <p:txBody>
          <a:bodyPr vert="horz" wrap="square" lIns="0" tIns="12700" rIns="0" bIns="0" rtlCol="0">
            <a:spAutoFit/>
          </a:bodyPr>
          <a:lstStyle/>
          <a:p>
            <a:pPr marL="389255">
              <a:lnSpc>
                <a:spcPts val="2300"/>
              </a:lnSpc>
              <a:spcBef>
                <a:spcPts val="100"/>
              </a:spcBef>
            </a:pPr>
            <a:r>
              <a:rPr sz="2000" spc="5" dirty="0">
                <a:latin typeface="Calibri"/>
                <a:cs typeface="Calibri"/>
              </a:rPr>
              <a:t>V</a:t>
            </a:r>
            <a:r>
              <a:rPr sz="1950" spc="7" baseline="-21367" dirty="0">
                <a:latin typeface="Calibri"/>
                <a:cs typeface="Calibri"/>
              </a:rPr>
              <a:t>f</a:t>
            </a:r>
            <a:endParaRPr sz="1950" baseline="-21367">
              <a:latin typeface="Calibri"/>
              <a:cs typeface="Calibri"/>
            </a:endParaRPr>
          </a:p>
          <a:p>
            <a:pPr marL="38100">
              <a:lnSpc>
                <a:spcPts val="2300"/>
              </a:lnSpc>
            </a:pPr>
            <a:r>
              <a:rPr sz="2000" spc="-5" dirty="0">
                <a:latin typeface="Calibri"/>
                <a:cs typeface="Calibri"/>
              </a:rPr>
              <a:t>Cutin</a:t>
            </a:r>
            <a:r>
              <a:rPr sz="2000" spc="-40" dirty="0">
                <a:latin typeface="Calibri"/>
                <a:cs typeface="Calibri"/>
              </a:rPr>
              <a:t> </a:t>
            </a:r>
            <a:r>
              <a:rPr sz="2000" spc="-15" dirty="0">
                <a:latin typeface="Calibri"/>
                <a:cs typeface="Calibri"/>
              </a:rPr>
              <a:t>voltage</a:t>
            </a:r>
            <a:endParaRPr sz="2000">
              <a:latin typeface="Calibri"/>
              <a:cs typeface="Calibri"/>
            </a:endParaRPr>
          </a:p>
        </p:txBody>
      </p:sp>
      <p:sp>
        <p:nvSpPr>
          <p:cNvPr id="24" name="object 24"/>
          <p:cNvSpPr txBox="1"/>
          <p:nvPr/>
        </p:nvSpPr>
        <p:spPr>
          <a:xfrm>
            <a:off x="6292088" y="5577027"/>
            <a:ext cx="67691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Fig</a:t>
            </a:r>
            <a:r>
              <a:rPr sz="2400" spc="-100" dirty="0">
                <a:latin typeface="Calibri"/>
                <a:cs typeface="Calibri"/>
              </a:rPr>
              <a:t> </a:t>
            </a:r>
            <a:r>
              <a:rPr sz="2400" dirty="0">
                <a:latin typeface="Calibri"/>
                <a:cs typeface="Calibri"/>
              </a:rPr>
              <a:t>4.</a:t>
            </a:r>
            <a:endParaRPr sz="24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412749"/>
            <a:ext cx="4534535" cy="635000"/>
          </a:xfrm>
          <a:prstGeom prst="rect">
            <a:avLst/>
          </a:prstGeom>
        </p:spPr>
        <p:txBody>
          <a:bodyPr vert="horz" wrap="square" lIns="0" tIns="12065" rIns="0" bIns="0" rtlCol="0">
            <a:spAutoFit/>
          </a:bodyPr>
          <a:lstStyle/>
          <a:p>
            <a:pPr marL="12700">
              <a:lnSpc>
                <a:spcPct val="100000"/>
              </a:lnSpc>
              <a:spcBef>
                <a:spcPts val="95"/>
              </a:spcBef>
            </a:pPr>
            <a:r>
              <a:rPr spc="-20" dirty="0"/>
              <a:t>Resistance</a:t>
            </a:r>
            <a:r>
              <a:rPr spc="-75" dirty="0"/>
              <a:t> </a:t>
            </a:r>
            <a:r>
              <a:rPr spc="-10" dirty="0"/>
              <a:t>calculation</a:t>
            </a:r>
          </a:p>
        </p:txBody>
      </p:sp>
      <p:sp>
        <p:nvSpPr>
          <p:cNvPr id="3" name="object 3"/>
          <p:cNvSpPr txBox="1"/>
          <p:nvPr/>
        </p:nvSpPr>
        <p:spPr>
          <a:xfrm>
            <a:off x="497840" y="1087881"/>
            <a:ext cx="7833995" cy="3319779"/>
          </a:xfrm>
          <a:prstGeom prst="rect">
            <a:avLst/>
          </a:prstGeom>
        </p:spPr>
        <p:txBody>
          <a:bodyPr vert="horz" wrap="square" lIns="0" tIns="12065" rIns="0" bIns="0" rtlCol="0">
            <a:spAutoFit/>
          </a:bodyPr>
          <a:lstStyle/>
          <a:p>
            <a:pPr marL="139065">
              <a:lnSpc>
                <a:spcPct val="100000"/>
              </a:lnSpc>
              <a:spcBef>
                <a:spcPts val="95"/>
              </a:spcBef>
            </a:pPr>
            <a:r>
              <a:rPr sz="2800" spc="-5" dirty="0">
                <a:solidFill>
                  <a:srgbClr val="1F487C"/>
                </a:solidFill>
                <a:latin typeface="Times New Roman"/>
                <a:cs typeface="Times New Roman"/>
              </a:rPr>
              <a:t>Forward</a:t>
            </a:r>
            <a:r>
              <a:rPr sz="2800" spc="-15" dirty="0">
                <a:solidFill>
                  <a:srgbClr val="1F487C"/>
                </a:solidFill>
                <a:latin typeface="Times New Roman"/>
                <a:cs typeface="Times New Roman"/>
              </a:rPr>
              <a:t> </a:t>
            </a:r>
            <a:r>
              <a:rPr sz="2800" spc="-5" dirty="0">
                <a:solidFill>
                  <a:srgbClr val="1F487C"/>
                </a:solidFill>
                <a:latin typeface="Times New Roman"/>
                <a:cs typeface="Times New Roman"/>
              </a:rPr>
              <a:t>Resistance</a:t>
            </a:r>
            <a:endParaRPr sz="2800">
              <a:latin typeface="Times New Roman"/>
              <a:cs typeface="Times New Roman"/>
            </a:endParaRPr>
          </a:p>
          <a:p>
            <a:pPr marL="50800" marR="137160" indent="76200">
              <a:lnSpc>
                <a:spcPct val="100000"/>
              </a:lnSpc>
              <a:spcBef>
                <a:spcPts val="15"/>
              </a:spcBef>
              <a:buClr>
                <a:srgbClr val="000000"/>
              </a:buClr>
              <a:buAutoNum type="arabicPeriod"/>
              <a:tabLst>
                <a:tab pos="431800" algn="l"/>
              </a:tabLst>
            </a:pPr>
            <a:r>
              <a:rPr sz="2400" dirty="0">
                <a:solidFill>
                  <a:srgbClr val="FF0000"/>
                </a:solidFill>
                <a:latin typeface="Times New Roman"/>
                <a:cs typeface="Times New Roman"/>
              </a:rPr>
              <a:t>Static</a:t>
            </a:r>
            <a:r>
              <a:rPr sz="2400" spc="-30" dirty="0">
                <a:solidFill>
                  <a:srgbClr val="FF0000"/>
                </a:solidFill>
                <a:latin typeface="Times New Roman"/>
                <a:cs typeface="Times New Roman"/>
              </a:rPr>
              <a:t> </a:t>
            </a:r>
            <a:r>
              <a:rPr sz="2400" dirty="0">
                <a:solidFill>
                  <a:srgbClr val="FF0000"/>
                </a:solidFill>
                <a:latin typeface="Times New Roman"/>
                <a:cs typeface="Times New Roman"/>
              </a:rPr>
              <a:t>Resistance</a:t>
            </a:r>
            <a:r>
              <a:rPr sz="2400" spc="-50" dirty="0">
                <a:solidFill>
                  <a:srgbClr val="FF0000"/>
                </a:solidFill>
                <a:latin typeface="Times New Roman"/>
                <a:cs typeface="Times New Roman"/>
              </a:rPr>
              <a:t> </a:t>
            </a:r>
            <a:r>
              <a:rPr sz="2400" spc="-5" dirty="0">
                <a:latin typeface="Times New Roman"/>
                <a:cs typeface="Times New Roman"/>
              </a:rPr>
              <a:t>(R</a:t>
            </a:r>
            <a:r>
              <a:rPr sz="2400" spc="-7" baseline="-20833" dirty="0">
                <a:latin typeface="Times New Roman"/>
                <a:cs typeface="Times New Roman"/>
              </a:rPr>
              <a:t>F</a:t>
            </a:r>
            <a:r>
              <a:rPr sz="2400" spc="-5" dirty="0">
                <a:latin typeface="Times New Roman"/>
                <a:cs typeface="Times New Roman"/>
              </a:rPr>
              <a:t>):</a:t>
            </a:r>
            <a:r>
              <a:rPr sz="2400" spc="-10" dirty="0">
                <a:latin typeface="Times New Roman"/>
                <a:cs typeface="Times New Roman"/>
              </a:rPr>
              <a:t> </a:t>
            </a:r>
            <a:r>
              <a:rPr sz="2400" dirty="0">
                <a:latin typeface="Times New Roman"/>
                <a:cs typeface="Times New Roman"/>
              </a:rPr>
              <a:t>It</a:t>
            </a:r>
            <a:r>
              <a:rPr sz="2400" spc="-10" dirty="0">
                <a:latin typeface="Times New Roman"/>
                <a:cs typeface="Times New Roman"/>
              </a:rPr>
              <a:t> </a:t>
            </a:r>
            <a:r>
              <a:rPr sz="2400" spc="-5" dirty="0">
                <a:latin typeface="Times New Roman"/>
                <a:cs typeface="Times New Roman"/>
              </a:rPr>
              <a:t>is</a:t>
            </a:r>
            <a:r>
              <a:rPr sz="2400" dirty="0">
                <a:latin typeface="Times New Roman"/>
                <a:cs typeface="Times New Roman"/>
              </a:rPr>
              <a:t> the</a:t>
            </a:r>
            <a:r>
              <a:rPr sz="2400" spc="-10" dirty="0">
                <a:latin typeface="Times New Roman"/>
                <a:cs typeface="Times New Roman"/>
              </a:rPr>
              <a:t> </a:t>
            </a:r>
            <a:r>
              <a:rPr sz="2400" dirty="0">
                <a:latin typeface="Times New Roman"/>
                <a:cs typeface="Times New Roman"/>
              </a:rPr>
              <a:t>ratio</a:t>
            </a:r>
            <a:r>
              <a:rPr sz="2400" spc="-2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voltage</a:t>
            </a:r>
            <a:r>
              <a:rPr sz="2400" spc="-2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current</a:t>
            </a:r>
            <a:r>
              <a:rPr sz="2400" spc="-20" dirty="0">
                <a:latin typeface="Times New Roman"/>
                <a:cs typeface="Times New Roman"/>
              </a:rPr>
              <a:t> </a:t>
            </a:r>
            <a:r>
              <a:rPr sz="2400" dirty="0">
                <a:latin typeface="Times New Roman"/>
                <a:cs typeface="Times New Roman"/>
              </a:rPr>
              <a:t>of </a:t>
            </a:r>
            <a:r>
              <a:rPr sz="2400" spc="-585" dirty="0">
                <a:latin typeface="Times New Roman"/>
                <a:cs typeface="Times New Roman"/>
              </a:rPr>
              <a:t> </a:t>
            </a:r>
            <a:r>
              <a:rPr sz="2400" dirty="0">
                <a:latin typeface="Times New Roman"/>
                <a:cs typeface="Times New Roman"/>
              </a:rPr>
              <a:t>volt</a:t>
            </a:r>
            <a:r>
              <a:rPr sz="2400" spc="-20" dirty="0">
                <a:latin typeface="Times New Roman"/>
                <a:cs typeface="Times New Roman"/>
              </a:rPr>
              <a:t> </a:t>
            </a:r>
            <a:r>
              <a:rPr sz="2400" spc="-5" dirty="0">
                <a:latin typeface="Times New Roman"/>
                <a:cs typeface="Times New Roman"/>
              </a:rPr>
              <a:t>ampere</a:t>
            </a:r>
            <a:r>
              <a:rPr sz="2400" dirty="0">
                <a:latin typeface="Times New Roman"/>
                <a:cs typeface="Times New Roman"/>
              </a:rPr>
              <a:t> characteristic</a:t>
            </a:r>
            <a:r>
              <a:rPr sz="2400" spc="-50" dirty="0">
                <a:latin typeface="Times New Roman"/>
                <a:cs typeface="Times New Roman"/>
              </a:rPr>
              <a:t> </a:t>
            </a:r>
            <a:r>
              <a:rPr sz="2400" dirty="0">
                <a:latin typeface="Times New Roman"/>
                <a:cs typeface="Times New Roman"/>
              </a:rPr>
              <a:t>during</a:t>
            </a:r>
            <a:r>
              <a:rPr sz="2400" spc="-15" dirty="0">
                <a:latin typeface="Times New Roman"/>
                <a:cs typeface="Times New Roman"/>
              </a:rPr>
              <a:t> </a:t>
            </a:r>
            <a:r>
              <a:rPr sz="2400" spc="-5" dirty="0">
                <a:latin typeface="Times New Roman"/>
                <a:cs typeface="Times New Roman"/>
              </a:rPr>
              <a:t>forward</a:t>
            </a:r>
            <a:r>
              <a:rPr sz="2400" spc="10" dirty="0">
                <a:latin typeface="Times New Roman"/>
                <a:cs typeface="Times New Roman"/>
              </a:rPr>
              <a:t> </a:t>
            </a:r>
            <a:r>
              <a:rPr sz="2400" dirty="0">
                <a:latin typeface="Times New Roman"/>
                <a:cs typeface="Times New Roman"/>
              </a:rPr>
              <a:t>bias </a:t>
            </a:r>
            <a:r>
              <a:rPr sz="2400" spc="-5" dirty="0">
                <a:latin typeface="Times New Roman"/>
                <a:cs typeface="Times New Roman"/>
              </a:rPr>
              <a:t>of</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diode</a:t>
            </a:r>
            <a:endParaRPr sz="2400">
              <a:latin typeface="Times New Roman"/>
              <a:cs typeface="Times New Roman"/>
            </a:endParaRPr>
          </a:p>
          <a:p>
            <a:pPr marL="1879600">
              <a:lnSpc>
                <a:spcPct val="100000"/>
              </a:lnSpc>
              <a:spcBef>
                <a:spcPts val="405"/>
              </a:spcBef>
              <a:tabLst>
                <a:tab pos="5048250" algn="l"/>
              </a:tabLst>
            </a:pPr>
            <a:r>
              <a:rPr sz="2000" spc="-5" dirty="0">
                <a:latin typeface="Times New Roman"/>
                <a:cs typeface="Times New Roman"/>
              </a:rPr>
              <a:t>Static</a:t>
            </a:r>
            <a:r>
              <a:rPr sz="2000" spc="-10" dirty="0">
                <a:latin typeface="Times New Roman"/>
                <a:cs typeface="Times New Roman"/>
              </a:rPr>
              <a:t> </a:t>
            </a:r>
            <a:r>
              <a:rPr sz="2000" dirty="0">
                <a:latin typeface="Times New Roman"/>
                <a:cs typeface="Times New Roman"/>
              </a:rPr>
              <a:t>resistance</a:t>
            </a:r>
            <a:r>
              <a:rPr sz="2000" spc="-30" dirty="0">
                <a:latin typeface="Times New Roman"/>
                <a:cs typeface="Times New Roman"/>
              </a:rPr>
              <a:t> </a:t>
            </a:r>
            <a:r>
              <a:rPr sz="2000" spc="5" dirty="0">
                <a:latin typeface="Times New Roman"/>
                <a:cs typeface="Times New Roman"/>
              </a:rPr>
              <a:t>(R</a:t>
            </a:r>
            <a:r>
              <a:rPr sz="1950" spc="7" baseline="-21367" dirty="0">
                <a:latin typeface="Times New Roman"/>
                <a:cs typeface="Times New Roman"/>
              </a:rPr>
              <a:t>F</a:t>
            </a:r>
            <a:r>
              <a:rPr sz="2000" spc="5" dirty="0">
                <a:latin typeface="Times New Roman"/>
                <a:cs typeface="Times New Roman"/>
              </a:rPr>
              <a:t>)</a:t>
            </a:r>
            <a:r>
              <a:rPr sz="2000" spc="-10" dirty="0">
                <a:latin typeface="Times New Roman"/>
                <a:cs typeface="Times New Roman"/>
              </a:rPr>
              <a:t> </a:t>
            </a:r>
            <a:r>
              <a:rPr sz="2000" dirty="0">
                <a:latin typeface="Times New Roman"/>
                <a:cs typeface="Times New Roman"/>
              </a:rPr>
              <a:t>=</a:t>
            </a:r>
            <a:r>
              <a:rPr sz="2000" spc="470" dirty="0">
                <a:latin typeface="Times New Roman"/>
                <a:cs typeface="Times New Roman"/>
              </a:rPr>
              <a:t> </a:t>
            </a:r>
            <a:r>
              <a:rPr sz="2000" spc="5" dirty="0">
                <a:latin typeface="Times New Roman"/>
                <a:cs typeface="Times New Roman"/>
              </a:rPr>
              <a:t>V</a:t>
            </a:r>
            <a:r>
              <a:rPr sz="1950" spc="7" baseline="-21367" dirty="0">
                <a:latin typeface="Times New Roman"/>
                <a:cs typeface="Times New Roman"/>
              </a:rPr>
              <a:t>f</a:t>
            </a:r>
            <a:r>
              <a:rPr sz="1950" spc="277" baseline="-21367" dirty="0">
                <a:latin typeface="Times New Roman"/>
                <a:cs typeface="Times New Roman"/>
              </a:rPr>
              <a:t> </a:t>
            </a:r>
            <a:r>
              <a:rPr sz="2000" dirty="0">
                <a:latin typeface="Times New Roman"/>
                <a:cs typeface="Times New Roman"/>
              </a:rPr>
              <a:t>/I</a:t>
            </a:r>
            <a:r>
              <a:rPr sz="1950" baseline="-21367" dirty="0">
                <a:latin typeface="Times New Roman"/>
                <a:cs typeface="Times New Roman"/>
              </a:rPr>
              <a:t>f	</a:t>
            </a:r>
            <a:r>
              <a:rPr sz="2000" spc="-5" dirty="0">
                <a:latin typeface="Times New Roman"/>
                <a:cs typeface="Times New Roman"/>
              </a:rPr>
              <a:t>…ohms.</a:t>
            </a:r>
            <a:endParaRPr sz="2000">
              <a:latin typeface="Times New Roman"/>
              <a:cs typeface="Times New Roman"/>
            </a:endParaRPr>
          </a:p>
          <a:p>
            <a:pPr>
              <a:lnSpc>
                <a:spcPct val="100000"/>
              </a:lnSpc>
              <a:spcBef>
                <a:spcPts val="40"/>
              </a:spcBef>
            </a:pPr>
            <a:endParaRPr sz="2550">
              <a:latin typeface="Times New Roman"/>
              <a:cs typeface="Times New Roman"/>
            </a:endParaRPr>
          </a:p>
          <a:p>
            <a:pPr marL="50800">
              <a:lnSpc>
                <a:spcPct val="100000"/>
              </a:lnSpc>
            </a:pPr>
            <a:r>
              <a:rPr sz="2000" spc="5" dirty="0">
                <a:latin typeface="Times New Roman"/>
                <a:cs typeface="Times New Roman"/>
              </a:rPr>
              <a:t>Where</a:t>
            </a:r>
            <a:r>
              <a:rPr sz="2000" spc="-75" dirty="0">
                <a:latin typeface="Times New Roman"/>
                <a:cs typeface="Times New Roman"/>
              </a:rPr>
              <a:t> </a:t>
            </a:r>
            <a:r>
              <a:rPr sz="2000" spc="5" dirty="0">
                <a:latin typeface="Times New Roman"/>
                <a:cs typeface="Times New Roman"/>
              </a:rPr>
              <a:t>V</a:t>
            </a:r>
            <a:r>
              <a:rPr sz="1950" spc="7" baseline="-21367" dirty="0">
                <a:latin typeface="Times New Roman"/>
                <a:cs typeface="Times New Roman"/>
              </a:rPr>
              <a:t>f,</a:t>
            </a:r>
            <a:r>
              <a:rPr sz="1950" spc="44" baseline="-21367" dirty="0">
                <a:latin typeface="Times New Roman"/>
                <a:cs typeface="Times New Roman"/>
              </a:rPr>
              <a:t> </a:t>
            </a:r>
            <a:r>
              <a:rPr sz="2000" spc="5" dirty="0">
                <a:latin typeface="Times New Roman"/>
                <a:cs typeface="Times New Roman"/>
              </a:rPr>
              <a:t>I</a:t>
            </a:r>
            <a:r>
              <a:rPr sz="1950" spc="7" baseline="-21367" dirty="0">
                <a:latin typeface="Times New Roman"/>
                <a:cs typeface="Times New Roman"/>
              </a:rPr>
              <a:t>f</a:t>
            </a:r>
            <a:r>
              <a:rPr sz="1950" spc="254" baseline="-21367" dirty="0">
                <a:latin typeface="Times New Roman"/>
                <a:cs typeface="Times New Roman"/>
              </a:rPr>
              <a:t> </a:t>
            </a:r>
            <a:r>
              <a:rPr sz="2000" dirty="0">
                <a:latin typeface="Times New Roman"/>
                <a:cs typeface="Times New Roman"/>
              </a:rPr>
              <a:t>are</a:t>
            </a:r>
            <a:r>
              <a:rPr sz="2000" spc="-5" dirty="0">
                <a:latin typeface="Times New Roman"/>
                <a:cs typeface="Times New Roman"/>
              </a:rPr>
              <a:t> </a:t>
            </a:r>
            <a:r>
              <a:rPr sz="2000" dirty="0">
                <a:latin typeface="Times New Roman"/>
                <a:cs typeface="Times New Roman"/>
              </a:rPr>
              <a:t>voltage</a:t>
            </a:r>
            <a:r>
              <a:rPr sz="2000" spc="-2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current</a:t>
            </a:r>
            <a:r>
              <a:rPr sz="2000" spc="-45" dirty="0">
                <a:latin typeface="Times New Roman"/>
                <a:cs typeface="Times New Roman"/>
              </a:rPr>
              <a:t> </a:t>
            </a:r>
            <a:r>
              <a:rPr sz="2000" dirty="0">
                <a:latin typeface="Times New Roman"/>
                <a:cs typeface="Times New Roman"/>
              </a:rPr>
              <a:t>values</a:t>
            </a:r>
            <a:r>
              <a:rPr sz="2000" spc="-10" dirty="0">
                <a:latin typeface="Times New Roman"/>
                <a:cs typeface="Times New Roman"/>
              </a:rPr>
              <a:t> </a:t>
            </a:r>
            <a:r>
              <a:rPr sz="2000" dirty="0">
                <a:latin typeface="Times New Roman"/>
                <a:cs typeface="Times New Roman"/>
              </a:rPr>
              <a:t>on</a:t>
            </a:r>
            <a:r>
              <a:rPr sz="2000" spc="-5" dirty="0">
                <a:latin typeface="Times New Roman"/>
                <a:cs typeface="Times New Roman"/>
              </a:rPr>
              <a:t> </a:t>
            </a:r>
            <a:r>
              <a:rPr sz="2000" dirty="0">
                <a:latin typeface="Times New Roman"/>
                <a:cs typeface="Times New Roman"/>
              </a:rPr>
              <a:t>Forward</a:t>
            </a:r>
            <a:r>
              <a:rPr sz="2000" spc="-35" dirty="0">
                <a:latin typeface="Times New Roman"/>
                <a:cs typeface="Times New Roman"/>
              </a:rPr>
              <a:t> </a:t>
            </a:r>
            <a:r>
              <a:rPr sz="2000" spc="-5" dirty="0">
                <a:latin typeface="Times New Roman"/>
                <a:cs typeface="Times New Roman"/>
              </a:rPr>
              <a:t>characteristics.</a:t>
            </a:r>
            <a:endParaRPr sz="2000">
              <a:latin typeface="Times New Roman"/>
              <a:cs typeface="Times New Roman"/>
            </a:endParaRPr>
          </a:p>
          <a:p>
            <a:pPr>
              <a:lnSpc>
                <a:spcPct val="100000"/>
              </a:lnSpc>
              <a:spcBef>
                <a:spcPts val="50"/>
              </a:spcBef>
            </a:pPr>
            <a:endParaRPr sz="2450">
              <a:latin typeface="Times New Roman"/>
              <a:cs typeface="Times New Roman"/>
            </a:endParaRPr>
          </a:p>
          <a:p>
            <a:pPr marL="50800" marR="43180" indent="76200">
              <a:lnSpc>
                <a:spcPct val="100000"/>
              </a:lnSpc>
              <a:buClr>
                <a:srgbClr val="000000"/>
              </a:buClr>
              <a:buAutoNum type="arabicPeriod" startAt="2"/>
              <a:tabLst>
                <a:tab pos="415290" algn="l"/>
                <a:tab pos="1322070" algn="l"/>
              </a:tabLst>
            </a:pPr>
            <a:r>
              <a:rPr sz="2400" spc="-5" dirty="0">
                <a:solidFill>
                  <a:srgbClr val="FF0000"/>
                </a:solidFill>
                <a:latin typeface="Times New Roman"/>
                <a:cs typeface="Times New Roman"/>
              </a:rPr>
              <a:t>AC</a:t>
            </a:r>
            <a:r>
              <a:rPr sz="2400" spc="10" dirty="0">
                <a:solidFill>
                  <a:srgbClr val="FF0000"/>
                </a:solidFill>
                <a:latin typeface="Times New Roman"/>
                <a:cs typeface="Times New Roman"/>
              </a:rPr>
              <a:t> </a:t>
            </a:r>
            <a:r>
              <a:rPr sz="2400" dirty="0">
                <a:solidFill>
                  <a:srgbClr val="FF0000"/>
                </a:solidFill>
                <a:latin typeface="Times New Roman"/>
                <a:cs typeface="Times New Roman"/>
              </a:rPr>
              <a:t>or	</a:t>
            </a:r>
            <a:r>
              <a:rPr sz="2400" spc="-5" dirty="0">
                <a:solidFill>
                  <a:srgbClr val="FF0000"/>
                </a:solidFill>
                <a:latin typeface="Times New Roman"/>
                <a:cs typeface="Times New Roman"/>
              </a:rPr>
              <a:t>dynamic</a:t>
            </a:r>
            <a:r>
              <a:rPr sz="2400" dirty="0">
                <a:solidFill>
                  <a:srgbClr val="FF0000"/>
                </a:solidFill>
                <a:latin typeface="Times New Roman"/>
                <a:cs typeface="Times New Roman"/>
              </a:rPr>
              <a:t> resistance</a:t>
            </a:r>
            <a:r>
              <a:rPr sz="2400" spc="-65" dirty="0">
                <a:solidFill>
                  <a:srgbClr val="FF0000"/>
                </a:solidFill>
                <a:latin typeface="Times New Roman"/>
                <a:cs typeface="Times New Roman"/>
              </a:rPr>
              <a:t> </a:t>
            </a:r>
            <a:r>
              <a:rPr sz="2400" dirty="0">
                <a:latin typeface="Times New Roman"/>
                <a:cs typeface="Times New Roman"/>
              </a:rPr>
              <a:t>(r</a:t>
            </a:r>
            <a:r>
              <a:rPr sz="2400" baseline="-20833" dirty="0">
                <a:latin typeface="Times New Roman"/>
                <a:cs typeface="Times New Roman"/>
              </a:rPr>
              <a:t>f</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It</a:t>
            </a:r>
            <a:r>
              <a:rPr sz="2400" spc="-5" dirty="0">
                <a:latin typeface="Times New Roman"/>
                <a:cs typeface="Times New Roman"/>
              </a:rPr>
              <a:t> is</a:t>
            </a:r>
            <a:r>
              <a:rPr sz="2400" dirty="0">
                <a:latin typeface="Times New Roman"/>
                <a:cs typeface="Times New Roman"/>
              </a:rPr>
              <a:t> </a:t>
            </a:r>
            <a:r>
              <a:rPr sz="2400" spc="-5" dirty="0">
                <a:latin typeface="Times New Roman"/>
                <a:cs typeface="Times New Roman"/>
              </a:rPr>
              <a:t>defined</a:t>
            </a:r>
            <a:r>
              <a:rPr sz="2400" dirty="0">
                <a:latin typeface="Times New Roman"/>
                <a:cs typeface="Times New Roman"/>
              </a:rPr>
              <a:t> </a:t>
            </a:r>
            <a:r>
              <a:rPr sz="2400" spc="-5" dirty="0">
                <a:latin typeface="Times New Roman"/>
                <a:cs typeface="Times New Roman"/>
              </a:rPr>
              <a:t>as</a:t>
            </a:r>
            <a:r>
              <a:rPr sz="2400" dirty="0">
                <a:latin typeface="Times New Roman"/>
                <a:cs typeface="Times New Roman"/>
              </a:rPr>
              <a:t> the</a:t>
            </a:r>
            <a:r>
              <a:rPr sz="2400" spc="-20" dirty="0">
                <a:latin typeface="Times New Roman"/>
                <a:cs typeface="Times New Roman"/>
              </a:rPr>
              <a:t> </a:t>
            </a:r>
            <a:r>
              <a:rPr sz="2400" dirty="0">
                <a:latin typeface="Times New Roman"/>
                <a:cs typeface="Times New Roman"/>
              </a:rPr>
              <a:t>reciprocal </a:t>
            </a:r>
            <a:r>
              <a:rPr sz="2400" spc="-58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slope</a:t>
            </a:r>
            <a:r>
              <a:rPr sz="2400" spc="-5" dirty="0">
                <a:latin typeface="Times New Roman"/>
                <a:cs typeface="Times New Roman"/>
              </a:rPr>
              <a:t> </a:t>
            </a:r>
            <a:r>
              <a:rPr sz="2400" dirty="0">
                <a:latin typeface="Times New Roman"/>
                <a:cs typeface="Times New Roman"/>
              </a:rPr>
              <a:t>of</a:t>
            </a:r>
            <a:r>
              <a:rPr sz="2400" spc="-45" dirty="0">
                <a:latin typeface="Times New Roman"/>
                <a:cs typeface="Times New Roman"/>
              </a:rPr>
              <a:t> </a:t>
            </a:r>
            <a:r>
              <a:rPr sz="2400" spc="-75" dirty="0">
                <a:latin typeface="Times New Roman"/>
                <a:cs typeface="Times New Roman"/>
              </a:rPr>
              <a:t>V-I</a:t>
            </a:r>
            <a:r>
              <a:rPr sz="2400" dirty="0">
                <a:latin typeface="Times New Roman"/>
                <a:cs typeface="Times New Roman"/>
              </a:rPr>
              <a:t> </a:t>
            </a:r>
            <a:r>
              <a:rPr sz="2400" spc="-5" dirty="0">
                <a:latin typeface="Times New Roman"/>
                <a:cs typeface="Times New Roman"/>
              </a:rPr>
              <a:t>characteristic.</a:t>
            </a:r>
            <a:endParaRPr sz="2400">
              <a:latin typeface="Times New Roman"/>
              <a:cs typeface="Times New Roman"/>
            </a:endParaRPr>
          </a:p>
        </p:txBody>
      </p:sp>
      <p:sp>
        <p:nvSpPr>
          <p:cNvPr id="4" name="object 4"/>
          <p:cNvSpPr txBox="1"/>
          <p:nvPr/>
        </p:nvSpPr>
        <p:spPr>
          <a:xfrm>
            <a:off x="1399794" y="4384929"/>
            <a:ext cx="6657340" cy="603885"/>
          </a:xfrm>
          <a:prstGeom prst="rect">
            <a:avLst/>
          </a:prstGeom>
        </p:spPr>
        <p:txBody>
          <a:bodyPr vert="horz" wrap="square" lIns="0" tIns="12700" rIns="0" bIns="0" rtlCol="0">
            <a:spAutoFit/>
          </a:bodyPr>
          <a:lstStyle/>
          <a:p>
            <a:pPr marL="63500">
              <a:lnSpc>
                <a:spcPts val="2155"/>
              </a:lnSpc>
              <a:spcBef>
                <a:spcPts val="100"/>
              </a:spcBef>
              <a:tabLst>
                <a:tab pos="3233420" algn="l"/>
              </a:tabLst>
            </a:pPr>
            <a:r>
              <a:rPr sz="1800" spc="-5" dirty="0">
                <a:latin typeface="Times New Roman"/>
                <a:cs typeface="Times New Roman"/>
              </a:rPr>
              <a:t>AC</a:t>
            </a:r>
            <a:r>
              <a:rPr sz="1800" dirty="0">
                <a:latin typeface="Times New Roman"/>
                <a:cs typeface="Times New Roman"/>
              </a:rPr>
              <a:t> or</a:t>
            </a:r>
            <a:r>
              <a:rPr sz="1800" spc="5" dirty="0">
                <a:latin typeface="Times New Roman"/>
                <a:cs typeface="Times New Roman"/>
              </a:rPr>
              <a:t> </a:t>
            </a:r>
            <a:r>
              <a:rPr sz="1800" dirty="0">
                <a:latin typeface="Times New Roman"/>
                <a:cs typeface="Times New Roman"/>
              </a:rPr>
              <a:t>Dynamic</a:t>
            </a:r>
            <a:r>
              <a:rPr sz="1800" spc="-10" dirty="0">
                <a:latin typeface="Times New Roman"/>
                <a:cs typeface="Times New Roman"/>
              </a:rPr>
              <a:t> </a:t>
            </a:r>
            <a:r>
              <a:rPr sz="1800" dirty="0">
                <a:latin typeface="Times New Roman"/>
                <a:cs typeface="Times New Roman"/>
              </a:rPr>
              <a:t>resistance</a:t>
            </a:r>
            <a:r>
              <a:rPr sz="1800" spc="-15" dirty="0">
                <a:latin typeface="Times New Roman"/>
                <a:cs typeface="Times New Roman"/>
              </a:rPr>
              <a:t> </a:t>
            </a:r>
            <a:r>
              <a:rPr sz="1800" dirty="0">
                <a:latin typeface="Times New Roman"/>
                <a:cs typeface="Times New Roman"/>
              </a:rPr>
              <a:t>(r</a:t>
            </a:r>
            <a:r>
              <a:rPr sz="1800" baseline="-20833" dirty="0">
                <a:latin typeface="Times New Roman"/>
                <a:cs typeface="Times New Roman"/>
              </a:rPr>
              <a:t>f</a:t>
            </a:r>
            <a:r>
              <a:rPr sz="1800" dirty="0">
                <a:latin typeface="Times New Roman"/>
                <a:cs typeface="Times New Roman"/>
              </a:rPr>
              <a:t>)</a:t>
            </a:r>
            <a:r>
              <a:rPr sz="1800" spc="459" dirty="0">
                <a:latin typeface="Times New Roman"/>
                <a:cs typeface="Times New Roman"/>
              </a:rPr>
              <a:t> </a:t>
            </a:r>
            <a:r>
              <a:rPr sz="1800" dirty="0">
                <a:latin typeface="Times New Roman"/>
                <a:cs typeface="Times New Roman"/>
              </a:rPr>
              <a:t>=	Change</a:t>
            </a:r>
            <a:r>
              <a:rPr sz="1800" spc="-1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voltage/</a:t>
            </a:r>
            <a:r>
              <a:rPr sz="1800" spc="-30" dirty="0">
                <a:latin typeface="Times New Roman"/>
                <a:cs typeface="Times New Roman"/>
              </a:rPr>
              <a:t> </a:t>
            </a:r>
            <a:r>
              <a:rPr sz="1800" dirty="0">
                <a:latin typeface="Times New Roman"/>
                <a:cs typeface="Times New Roman"/>
              </a:rPr>
              <a:t>change</a:t>
            </a:r>
            <a:r>
              <a:rPr sz="1800" spc="-1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current</a:t>
            </a:r>
            <a:endParaRPr sz="1800">
              <a:latin typeface="Times New Roman"/>
              <a:cs typeface="Times New Roman"/>
            </a:endParaRPr>
          </a:p>
          <a:p>
            <a:pPr marL="209550" algn="ctr">
              <a:lnSpc>
                <a:spcPts val="2395"/>
              </a:lnSpc>
              <a:tabLst>
                <a:tab pos="540385" algn="l"/>
                <a:tab pos="923925" algn="l"/>
              </a:tabLst>
            </a:pPr>
            <a:r>
              <a:rPr sz="2000" dirty="0">
                <a:latin typeface="Times New Roman"/>
                <a:cs typeface="Times New Roman"/>
              </a:rPr>
              <a:t>r</a:t>
            </a:r>
            <a:r>
              <a:rPr sz="1950" spc="15" baseline="-21367" dirty="0">
                <a:latin typeface="Times New Roman"/>
                <a:cs typeface="Times New Roman"/>
              </a:rPr>
              <a:t>f	</a:t>
            </a:r>
            <a:r>
              <a:rPr sz="2000" dirty="0">
                <a:latin typeface="Times New Roman"/>
                <a:cs typeface="Times New Roman"/>
              </a:rPr>
              <a:t>=	</a:t>
            </a:r>
            <a:r>
              <a:rPr sz="2000" spc="-5" dirty="0">
                <a:latin typeface="Times New Roman"/>
                <a:cs typeface="Times New Roman"/>
              </a:rPr>
              <a:t>Δ</a:t>
            </a:r>
            <a:r>
              <a:rPr sz="2000" spc="5" dirty="0">
                <a:latin typeface="Times New Roman"/>
                <a:cs typeface="Times New Roman"/>
              </a:rPr>
              <a:t>V</a:t>
            </a:r>
            <a:r>
              <a:rPr sz="2000" dirty="0">
                <a:latin typeface="Times New Roman"/>
                <a:cs typeface="Times New Roman"/>
              </a:rPr>
              <a:t>/</a:t>
            </a:r>
            <a:r>
              <a:rPr sz="2000" spc="-120" dirty="0">
                <a:latin typeface="Times New Roman"/>
                <a:cs typeface="Times New Roman"/>
              </a:rPr>
              <a:t> </a:t>
            </a:r>
            <a:r>
              <a:rPr sz="2000" spc="-5" dirty="0">
                <a:latin typeface="Times New Roman"/>
                <a:cs typeface="Times New Roman"/>
              </a:rPr>
              <a:t>Δ</a:t>
            </a:r>
            <a:r>
              <a:rPr sz="2000" dirty="0">
                <a:latin typeface="Times New Roman"/>
                <a:cs typeface="Times New Roman"/>
              </a:rPr>
              <a:t>I</a:t>
            </a:r>
            <a:endParaRPr sz="2000">
              <a:latin typeface="Times New Roman"/>
              <a:cs typeface="Times New Roman"/>
            </a:endParaRPr>
          </a:p>
        </p:txBody>
      </p:sp>
      <p:sp>
        <p:nvSpPr>
          <p:cNvPr id="5" name="object 5"/>
          <p:cNvSpPr txBox="1"/>
          <p:nvPr/>
        </p:nvSpPr>
        <p:spPr>
          <a:xfrm>
            <a:off x="5788533" y="4683632"/>
            <a:ext cx="69215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Times New Roman"/>
                <a:cs typeface="Times New Roman"/>
              </a:rPr>
              <a:t>..oh</a:t>
            </a:r>
            <a:r>
              <a:rPr sz="1800" spc="-10" dirty="0">
                <a:latin typeface="Times New Roman"/>
                <a:cs typeface="Times New Roman"/>
              </a:rPr>
              <a:t>m</a:t>
            </a:r>
            <a:r>
              <a:rPr sz="1800" spc="-5" dirty="0">
                <a:latin typeface="Times New Roman"/>
                <a:cs typeface="Times New Roman"/>
              </a:rPr>
              <a:t>s.</a:t>
            </a:r>
            <a:endParaRPr sz="1800">
              <a:latin typeface="Times New Roman"/>
              <a:cs typeface="Times New Roman"/>
            </a:endParaRPr>
          </a:p>
        </p:txBody>
      </p:sp>
      <p:sp>
        <p:nvSpPr>
          <p:cNvPr id="6" name="object 6"/>
          <p:cNvSpPr txBox="1"/>
          <p:nvPr/>
        </p:nvSpPr>
        <p:spPr>
          <a:xfrm>
            <a:off x="535940" y="5328615"/>
            <a:ext cx="7034530" cy="635635"/>
          </a:xfrm>
          <a:prstGeom prst="rect">
            <a:avLst/>
          </a:prstGeom>
        </p:spPr>
        <p:txBody>
          <a:bodyPr vert="horz" wrap="square" lIns="0" tIns="12700" rIns="0" bIns="0" rtlCol="0">
            <a:spAutoFit/>
          </a:bodyPr>
          <a:lstStyle/>
          <a:p>
            <a:pPr marL="12700" marR="5080">
              <a:lnSpc>
                <a:spcPct val="100000"/>
              </a:lnSpc>
              <a:spcBef>
                <a:spcPts val="100"/>
              </a:spcBef>
            </a:pPr>
            <a:r>
              <a:rPr sz="2000" spc="5" dirty="0">
                <a:latin typeface="Times New Roman"/>
                <a:cs typeface="Times New Roman"/>
              </a:rPr>
              <a:t>Where</a:t>
            </a:r>
            <a:r>
              <a:rPr sz="2000" spc="-150" dirty="0">
                <a:latin typeface="Times New Roman"/>
                <a:cs typeface="Times New Roman"/>
              </a:rPr>
              <a:t> </a:t>
            </a:r>
            <a:r>
              <a:rPr sz="2000" spc="-85" dirty="0">
                <a:latin typeface="Times New Roman"/>
                <a:cs typeface="Times New Roman"/>
              </a:rPr>
              <a:t>ΔV,</a:t>
            </a:r>
            <a:r>
              <a:rPr sz="2000" spc="-110" dirty="0">
                <a:latin typeface="Times New Roman"/>
                <a:cs typeface="Times New Roman"/>
              </a:rPr>
              <a:t> </a:t>
            </a:r>
            <a:r>
              <a:rPr sz="2000" spc="-5" dirty="0">
                <a:latin typeface="Times New Roman"/>
                <a:cs typeface="Times New Roman"/>
              </a:rPr>
              <a:t>ΔI</a:t>
            </a:r>
            <a:r>
              <a:rPr sz="2000" spc="5" dirty="0">
                <a:latin typeface="Times New Roman"/>
                <a:cs typeface="Times New Roman"/>
              </a:rPr>
              <a:t> </a:t>
            </a:r>
            <a:r>
              <a:rPr sz="2000" spc="-5" dirty="0">
                <a:latin typeface="Times New Roman"/>
                <a:cs typeface="Times New Roman"/>
              </a:rPr>
              <a:t>are</a:t>
            </a:r>
            <a:r>
              <a:rPr sz="2000" dirty="0">
                <a:latin typeface="Times New Roman"/>
                <a:cs typeface="Times New Roman"/>
              </a:rPr>
              <a:t> </a:t>
            </a:r>
            <a:r>
              <a:rPr sz="2000" spc="-5" dirty="0">
                <a:latin typeface="Times New Roman"/>
                <a:cs typeface="Times New Roman"/>
              </a:rPr>
              <a:t>incremental</a:t>
            </a:r>
            <a:r>
              <a:rPr sz="2000" spc="-25" dirty="0">
                <a:latin typeface="Times New Roman"/>
                <a:cs typeface="Times New Roman"/>
              </a:rPr>
              <a:t> </a:t>
            </a:r>
            <a:r>
              <a:rPr sz="2000" dirty="0">
                <a:latin typeface="Times New Roman"/>
                <a:cs typeface="Times New Roman"/>
              </a:rPr>
              <a:t>voltage</a:t>
            </a:r>
            <a:r>
              <a:rPr sz="2000" spc="-25" dirty="0">
                <a:latin typeface="Times New Roman"/>
                <a:cs typeface="Times New Roman"/>
              </a:rPr>
              <a:t> </a:t>
            </a:r>
            <a:r>
              <a:rPr sz="2000" dirty="0">
                <a:latin typeface="Times New Roman"/>
                <a:cs typeface="Times New Roman"/>
              </a:rPr>
              <a:t>and</a:t>
            </a:r>
            <a:r>
              <a:rPr sz="2000" spc="5" dirty="0">
                <a:latin typeface="Times New Roman"/>
                <a:cs typeface="Times New Roman"/>
              </a:rPr>
              <a:t> </a:t>
            </a:r>
            <a:r>
              <a:rPr sz="2000" dirty="0">
                <a:latin typeface="Times New Roman"/>
                <a:cs typeface="Times New Roman"/>
              </a:rPr>
              <a:t>current</a:t>
            </a:r>
            <a:r>
              <a:rPr sz="2000" spc="-45" dirty="0">
                <a:latin typeface="Times New Roman"/>
                <a:cs typeface="Times New Roman"/>
              </a:rPr>
              <a:t> </a:t>
            </a:r>
            <a:r>
              <a:rPr sz="2000" dirty="0">
                <a:latin typeface="Times New Roman"/>
                <a:cs typeface="Times New Roman"/>
              </a:rPr>
              <a:t>values</a:t>
            </a:r>
            <a:r>
              <a:rPr sz="2000" spc="-15" dirty="0">
                <a:latin typeface="Times New Roman"/>
                <a:cs typeface="Times New Roman"/>
              </a:rPr>
              <a:t> </a:t>
            </a:r>
            <a:r>
              <a:rPr sz="2000" dirty="0">
                <a:latin typeface="Times New Roman"/>
                <a:cs typeface="Times New Roman"/>
              </a:rPr>
              <a:t>on</a:t>
            </a:r>
            <a:r>
              <a:rPr sz="2000" spc="-5" dirty="0">
                <a:latin typeface="Times New Roman"/>
                <a:cs typeface="Times New Roman"/>
              </a:rPr>
              <a:t> </a:t>
            </a:r>
            <a:r>
              <a:rPr sz="2000" dirty="0">
                <a:latin typeface="Times New Roman"/>
                <a:cs typeface="Times New Roman"/>
              </a:rPr>
              <a:t>Forward </a:t>
            </a:r>
            <a:r>
              <a:rPr sz="2000" spc="-484" dirty="0">
                <a:latin typeface="Times New Roman"/>
                <a:cs typeface="Times New Roman"/>
              </a:rPr>
              <a:t> </a:t>
            </a:r>
            <a:r>
              <a:rPr sz="2000" spc="-5" dirty="0">
                <a:latin typeface="Times New Roman"/>
                <a:cs typeface="Times New Roman"/>
              </a:rPr>
              <a:t>characteristics.</a:t>
            </a:r>
            <a:endParaRPr sz="200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0540" y="1165605"/>
            <a:ext cx="7536815" cy="2137410"/>
          </a:xfrm>
          <a:prstGeom prst="rect">
            <a:avLst/>
          </a:prstGeom>
        </p:spPr>
        <p:txBody>
          <a:bodyPr vert="horz" wrap="square" lIns="0" tIns="12700" rIns="0" bIns="0" rtlCol="0">
            <a:spAutoFit/>
          </a:bodyPr>
          <a:lstStyle/>
          <a:p>
            <a:pPr marL="38100">
              <a:lnSpc>
                <a:spcPct val="100000"/>
              </a:lnSpc>
              <a:spcBef>
                <a:spcPts val="100"/>
              </a:spcBef>
            </a:pPr>
            <a:r>
              <a:rPr sz="2400" spc="-5" dirty="0">
                <a:solidFill>
                  <a:srgbClr val="1F487C"/>
                </a:solidFill>
                <a:latin typeface="Times New Roman"/>
                <a:cs typeface="Times New Roman"/>
              </a:rPr>
              <a:t>Reverse</a:t>
            </a:r>
            <a:r>
              <a:rPr sz="2400" spc="-40" dirty="0">
                <a:solidFill>
                  <a:srgbClr val="1F487C"/>
                </a:solidFill>
                <a:latin typeface="Times New Roman"/>
                <a:cs typeface="Times New Roman"/>
              </a:rPr>
              <a:t> </a:t>
            </a:r>
            <a:r>
              <a:rPr sz="2400" dirty="0">
                <a:solidFill>
                  <a:srgbClr val="1F487C"/>
                </a:solidFill>
                <a:latin typeface="Times New Roman"/>
                <a:cs typeface="Times New Roman"/>
              </a:rPr>
              <a:t>Resistance:</a:t>
            </a:r>
            <a:endParaRPr sz="2400">
              <a:latin typeface="Times New Roman"/>
              <a:cs typeface="Times New Roman"/>
            </a:endParaRPr>
          </a:p>
          <a:p>
            <a:pPr>
              <a:lnSpc>
                <a:spcPct val="100000"/>
              </a:lnSpc>
              <a:spcBef>
                <a:spcPts val="10"/>
              </a:spcBef>
            </a:pPr>
            <a:endParaRPr sz="3500">
              <a:latin typeface="Times New Roman"/>
              <a:cs typeface="Times New Roman"/>
            </a:endParaRPr>
          </a:p>
          <a:p>
            <a:pPr marL="190500">
              <a:lnSpc>
                <a:spcPct val="100000"/>
              </a:lnSpc>
              <a:tabLst>
                <a:tab pos="3933825" algn="l"/>
              </a:tabLst>
            </a:pPr>
            <a:r>
              <a:rPr sz="2400" dirty="0">
                <a:latin typeface="Times New Roman"/>
                <a:cs typeface="Times New Roman"/>
              </a:rPr>
              <a:t>Static</a:t>
            </a:r>
            <a:r>
              <a:rPr sz="2400" spc="-30" dirty="0">
                <a:latin typeface="Times New Roman"/>
                <a:cs typeface="Times New Roman"/>
              </a:rPr>
              <a:t> </a:t>
            </a:r>
            <a:r>
              <a:rPr sz="2400" dirty="0">
                <a:latin typeface="Times New Roman"/>
                <a:cs typeface="Times New Roman"/>
              </a:rPr>
              <a:t>resistance</a:t>
            </a:r>
            <a:r>
              <a:rPr sz="2400" spc="-25" dirty="0">
                <a:latin typeface="Times New Roman"/>
                <a:cs typeface="Times New Roman"/>
              </a:rPr>
              <a:t> </a:t>
            </a:r>
            <a:r>
              <a:rPr sz="2400" dirty="0">
                <a:latin typeface="Times New Roman"/>
                <a:cs typeface="Times New Roman"/>
              </a:rPr>
              <a:t>(R</a:t>
            </a:r>
            <a:r>
              <a:rPr sz="2400" baseline="-20833" dirty="0">
                <a:latin typeface="Times New Roman"/>
                <a:cs typeface="Times New Roman"/>
              </a:rPr>
              <a:t>r</a:t>
            </a:r>
            <a:r>
              <a:rPr sz="2400" dirty="0">
                <a:latin typeface="Times New Roman"/>
                <a:cs typeface="Times New Roman"/>
              </a:rPr>
              <a:t>)</a:t>
            </a:r>
            <a:r>
              <a:rPr sz="2400" spc="5" dirty="0">
                <a:latin typeface="Times New Roman"/>
                <a:cs typeface="Times New Roman"/>
              </a:rPr>
              <a:t> </a:t>
            </a:r>
            <a:r>
              <a:rPr sz="2400" dirty="0">
                <a:latin typeface="Times New Roman"/>
                <a:cs typeface="Times New Roman"/>
              </a:rPr>
              <a:t>=</a:t>
            </a:r>
            <a:r>
              <a:rPr sz="2400" spc="-40" dirty="0">
                <a:latin typeface="Times New Roman"/>
                <a:cs typeface="Times New Roman"/>
              </a:rPr>
              <a:t> </a:t>
            </a:r>
            <a:r>
              <a:rPr sz="2400" spc="-80" dirty="0">
                <a:latin typeface="Times New Roman"/>
                <a:cs typeface="Times New Roman"/>
              </a:rPr>
              <a:t>V</a:t>
            </a:r>
            <a:r>
              <a:rPr sz="2400" spc="-120" baseline="-20833" dirty="0">
                <a:latin typeface="Times New Roman"/>
                <a:cs typeface="Times New Roman"/>
              </a:rPr>
              <a:t>r</a:t>
            </a:r>
            <a:r>
              <a:rPr sz="2400" spc="330" baseline="-20833" dirty="0">
                <a:latin typeface="Times New Roman"/>
                <a:cs typeface="Times New Roman"/>
              </a:rPr>
              <a:t> </a:t>
            </a:r>
            <a:r>
              <a:rPr sz="2400" dirty="0">
                <a:latin typeface="Times New Roman"/>
                <a:cs typeface="Times New Roman"/>
              </a:rPr>
              <a:t>/I</a:t>
            </a:r>
            <a:r>
              <a:rPr sz="2400" baseline="-20833" dirty="0">
                <a:latin typeface="Times New Roman"/>
                <a:cs typeface="Times New Roman"/>
              </a:rPr>
              <a:t>r	</a:t>
            </a:r>
            <a:r>
              <a:rPr sz="2400" spc="-5" dirty="0">
                <a:latin typeface="Times New Roman"/>
                <a:cs typeface="Times New Roman"/>
              </a:rPr>
              <a:t>…ohms</a:t>
            </a:r>
            <a:endParaRPr sz="2400">
              <a:latin typeface="Times New Roman"/>
              <a:cs typeface="Times New Roman"/>
            </a:endParaRPr>
          </a:p>
          <a:p>
            <a:pPr>
              <a:lnSpc>
                <a:spcPct val="100000"/>
              </a:lnSpc>
              <a:spcBef>
                <a:spcPts val="5"/>
              </a:spcBef>
            </a:pPr>
            <a:endParaRPr sz="3850">
              <a:latin typeface="Times New Roman"/>
              <a:cs typeface="Times New Roman"/>
            </a:endParaRPr>
          </a:p>
          <a:p>
            <a:pPr marL="381000">
              <a:lnSpc>
                <a:spcPct val="100000"/>
              </a:lnSpc>
            </a:pPr>
            <a:r>
              <a:rPr sz="2000" spc="5" dirty="0">
                <a:latin typeface="Times New Roman"/>
                <a:cs typeface="Times New Roman"/>
              </a:rPr>
              <a:t>Where</a:t>
            </a:r>
            <a:r>
              <a:rPr sz="2000" spc="-85" dirty="0">
                <a:latin typeface="Times New Roman"/>
                <a:cs typeface="Times New Roman"/>
              </a:rPr>
              <a:t> </a:t>
            </a:r>
            <a:r>
              <a:rPr sz="2000" spc="-55" dirty="0">
                <a:latin typeface="Times New Roman"/>
                <a:cs typeface="Times New Roman"/>
              </a:rPr>
              <a:t>V</a:t>
            </a:r>
            <a:r>
              <a:rPr sz="1950" spc="-82" baseline="-21367" dirty="0">
                <a:latin typeface="Times New Roman"/>
                <a:cs typeface="Times New Roman"/>
              </a:rPr>
              <a:t>r</a:t>
            </a:r>
            <a:r>
              <a:rPr sz="2000" spc="-55" dirty="0">
                <a:latin typeface="Times New Roman"/>
                <a:cs typeface="Times New Roman"/>
              </a:rPr>
              <a:t>,</a:t>
            </a:r>
            <a:r>
              <a:rPr sz="2000" spc="15" dirty="0">
                <a:latin typeface="Times New Roman"/>
                <a:cs typeface="Times New Roman"/>
              </a:rPr>
              <a:t> </a:t>
            </a:r>
            <a:r>
              <a:rPr sz="2000" spc="5" dirty="0">
                <a:latin typeface="Times New Roman"/>
                <a:cs typeface="Times New Roman"/>
              </a:rPr>
              <a:t>I</a:t>
            </a:r>
            <a:r>
              <a:rPr sz="1950" spc="7" baseline="-21367" dirty="0">
                <a:latin typeface="Times New Roman"/>
                <a:cs typeface="Times New Roman"/>
              </a:rPr>
              <a:t>r</a:t>
            </a:r>
            <a:r>
              <a:rPr sz="1950" spc="254" baseline="-21367" dirty="0">
                <a:latin typeface="Times New Roman"/>
                <a:cs typeface="Times New Roman"/>
              </a:rPr>
              <a:t> </a:t>
            </a:r>
            <a:r>
              <a:rPr sz="2000" dirty="0">
                <a:latin typeface="Times New Roman"/>
                <a:cs typeface="Times New Roman"/>
              </a:rPr>
              <a:t>are</a:t>
            </a:r>
            <a:r>
              <a:rPr sz="2000" spc="-5" dirty="0">
                <a:latin typeface="Times New Roman"/>
                <a:cs typeface="Times New Roman"/>
              </a:rPr>
              <a:t> </a:t>
            </a:r>
            <a:r>
              <a:rPr sz="2000" dirty="0">
                <a:latin typeface="Times New Roman"/>
                <a:cs typeface="Times New Roman"/>
              </a:rPr>
              <a:t>voltage</a:t>
            </a:r>
            <a:r>
              <a:rPr sz="2000" spc="-25"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current</a:t>
            </a:r>
            <a:r>
              <a:rPr sz="2000" spc="-35" dirty="0">
                <a:latin typeface="Times New Roman"/>
                <a:cs typeface="Times New Roman"/>
              </a:rPr>
              <a:t> </a:t>
            </a:r>
            <a:r>
              <a:rPr sz="2000" dirty="0">
                <a:latin typeface="Times New Roman"/>
                <a:cs typeface="Times New Roman"/>
              </a:rPr>
              <a:t>values</a:t>
            </a:r>
            <a:r>
              <a:rPr sz="2000" spc="-15" dirty="0">
                <a:latin typeface="Times New Roman"/>
                <a:cs typeface="Times New Roman"/>
              </a:rPr>
              <a:t> </a:t>
            </a:r>
            <a:r>
              <a:rPr sz="2000" dirty="0">
                <a:latin typeface="Times New Roman"/>
                <a:cs typeface="Times New Roman"/>
              </a:rPr>
              <a:t>on</a:t>
            </a:r>
            <a:r>
              <a:rPr sz="2000" spc="-5" dirty="0">
                <a:latin typeface="Times New Roman"/>
                <a:cs typeface="Times New Roman"/>
              </a:rPr>
              <a:t> </a:t>
            </a:r>
            <a:r>
              <a:rPr sz="2000" dirty="0">
                <a:latin typeface="Times New Roman"/>
                <a:cs typeface="Times New Roman"/>
              </a:rPr>
              <a:t>Reverse</a:t>
            </a:r>
            <a:r>
              <a:rPr sz="2000" spc="-15" dirty="0">
                <a:latin typeface="Times New Roman"/>
                <a:cs typeface="Times New Roman"/>
              </a:rPr>
              <a:t> </a:t>
            </a:r>
            <a:r>
              <a:rPr sz="2000" spc="-5" dirty="0">
                <a:latin typeface="Times New Roman"/>
                <a:cs typeface="Times New Roman"/>
              </a:rPr>
              <a:t>characteristics.</a:t>
            </a:r>
            <a:endParaRPr sz="2000">
              <a:latin typeface="Times New Roman"/>
              <a:cs typeface="Times New Roman"/>
            </a:endParaRPr>
          </a:p>
        </p:txBody>
      </p:sp>
      <p:sp>
        <p:nvSpPr>
          <p:cNvPr id="3" name="object 3"/>
          <p:cNvSpPr txBox="1">
            <a:spLocks noGrp="1"/>
          </p:cNvSpPr>
          <p:nvPr>
            <p:ph type="title"/>
          </p:nvPr>
        </p:nvSpPr>
        <p:spPr>
          <a:xfrm>
            <a:off x="307340" y="412749"/>
            <a:ext cx="4534535" cy="635000"/>
          </a:xfrm>
          <a:prstGeom prst="rect">
            <a:avLst/>
          </a:prstGeom>
        </p:spPr>
        <p:txBody>
          <a:bodyPr vert="horz" wrap="square" lIns="0" tIns="12065" rIns="0" bIns="0" rtlCol="0">
            <a:spAutoFit/>
          </a:bodyPr>
          <a:lstStyle/>
          <a:p>
            <a:pPr marL="12700">
              <a:lnSpc>
                <a:spcPct val="100000"/>
              </a:lnSpc>
              <a:spcBef>
                <a:spcPts val="95"/>
              </a:spcBef>
            </a:pPr>
            <a:r>
              <a:rPr spc="-20" dirty="0"/>
              <a:t>Resistance</a:t>
            </a:r>
            <a:r>
              <a:rPr spc="-75" dirty="0"/>
              <a:t> </a:t>
            </a:r>
            <a:r>
              <a:rPr spc="-10" dirty="0"/>
              <a:t>calculation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08178"/>
            <a:ext cx="2080895" cy="436880"/>
          </a:xfrm>
          <a:prstGeom prst="rect">
            <a:avLst/>
          </a:prstGeom>
        </p:spPr>
        <p:txBody>
          <a:bodyPr vert="horz" wrap="square" lIns="0" tIns="12700" rIns="0" bIns="0" rtlCol="0">
            <a:spAutoFit/>
          </a:bodyPr>
          <a:lstStyle/>
          <a:p>
            <a:pPr marL="12700">
              <a:lnSpc>
                <a:spcPct val="100000"/>
              </a:lnSpc>
              <a:spcBef>
                <a:spcPts val="100"/>
              </a:spcBef>
            </a:pPr>
            <a:r>
              <a:rPr sz="2700" spc="-15" dirty="0"/>
              <a:t>Diode-Variants</a:t>
            </a:r>
            <a:endParaRPr sz="2700"/>
          </a:p>
        </p:txBody>
      </p:sp>
      <p:sp>
        <p:nvSpPr>
          <p:cNvPr id="3" name="object 3"/>
          <p:cNvSpPr txBox="1"/>
          <p:nvPr/>
        </p:nvSpPr>
        <p:spPr>
          <a:xfrm>
            <a:off x="383540" y="1388451"/>
            <a:ext cx="7478395" cy="3646804"/>
          </a:xfrm>
          <a:prstGeom prst="rect">
            <a:avLst/>
          </a:prstGeom>
        </p:spPr>
        <p:txBody>
          <a:bodyPr vert="horz" wrap="square" lIns="0" tIns="48895" rIns="0" bIns="0" rtlCol="0">
            <a:spAutoFit/>
          </a:bodyPr>
          <a:lstStyle/>
          <a:p>
            <a:pPr marL="355600" indent="-342900">
              <a:lnSpc>
                <a:spcPct val="100000"/>
              </a:lnSpc>
              <a:spcBef>
                <a:spcPts val="385"/>
              </a:spcBef>
              <a:buFont typeface="Arial MT"/>
              <a:buChar char="•"/>
              <a:tabLst>
                <a:tab pos="354965" algn="l"/>
                <a:tab pos="355600" algn="l"/>
              </a:tabLst>
            </a:pPr>
            <a:r>
              <a:rPr sz="2400" spc="-5" dirty="0">
                <a:latin typeface="Calibri"/>
                <a:cs typeface="Calibri"/>
              </a:rPr>
              <a:t>Rectifier</a:t>
            </a:r>
            <a:r>
              <a:rPr sz="2400" spc="-35" dirty="0">
                <a:latin typeface="Calibri"/>
                <a:cs typeface="Calibri"/>
              </a:rPr>
              <a:t> </a:t>
            </a:r>
            <a:r>
              <a:rPr sz="2400" spc="-5" dirty="0">
                <a:latin typeface="Calibri"/>
                <a:cs typeface="Calibri"/>
              </a:rPr>
              <a:t>diodes:</a:t>
            </a:r>
            <a:r>
              <a:rPr sz="2400" spc="-25" dirty="0">
                <a:latin typeface="Calibri"/>
                <a:cs typeface="Calibri"/>
              </a:rPr>
              <a:t> </a:t>
            </a:r>
            <a:r>
              <a:rPr sz="2400" spc="-5" dirty="0">
                <a:latin typeface="Calibri"/>
                <a:cs typeface="Calibri"/>
              </a:rPr>
              <a:t>These diodes</a:t>
            </a:r>
            <a:r>
              <a:rPr sz="2400" spc="-10" dirty="0">
                <a:latin typeface="Calibri"/>
                <a:cs typeface="Calibri"/>
              </a:rPr>
              <a:t> are</a:t>
            </a:r>
            <a:r>
              <a:rPr sz="2400" spc="-20" dirty="0">
                <a:latin typeface="Calibri"/>
                <a:cs typeface="Calibri"/>
              </a:rPr>
              <a:t> </a:t>
            </a:r>
            <a:r>
              <a:rPr sz="2400" spc="-5" dirty="0">
                <a:latin typeface="Calibri"/>
                <a:cs typeface="Calibri"/>
              </a:rPr>
              <a:t>used </a:t>
            </a:r>
            <a:r>
              <a:rPr sz="2400" spc="-20" dirty="0">
                <a:latin typeface="Calibri"/>
                <a:cs typeface="Calibri"/>
              </a:rPr>
              <a:t>for</a:t>
            </a:r>
            <a:endParaRPr sz="2400">
              <a:latin typeface="Calibri"/>
              <a:cs typeface="Calibri"/>
            </a:endParaRPr>
          </a:p>
          <a:p>
            <a:pPr marL="2756535">
              <a:lnSpc>
                <a:spcPct val="100000"/>
              </a:lnSpc>
              <a:spcBef>
                <a:spcPts val="285"/>
              </a:spcBef>
            </a:pPr>
            <a:r>
              <a:rPr sz="2400" spc="-10" dirty="0">
                <a:latin typeface="Calibri"/>
                <a:cs typeface="Calibri"/>
              </a:rPr>
              <a:t>AC</a:t>
            </a:r>
            <a:r>
              <a:rPr sz="2400" spc="-45" dirty="0">
                <a:latin typeface="Calibri"/>
                <a:cs typeface="Calibri"/>
              </a:rPr>
              <a:t> </a:t>
            </a:r>
            <a:r>
              <a:rPr sz="2400" spc="-15" dirty="0">
                <a:latin typeface="Calibri"/>
                <a:cs typeface="Calibri"/>
              </a:rPr>
              <a:t>to</a:t>
            </a:r>
            <a:r>
              <a:rPr sz="2400" spc="-30" dirty="0">
                <a:latin typeface="Calibri"/>
                <a:cs typeface="Calibri"/>
              </a:rPr>
              <a:t> </a:t>
            </a:r>
            <a:r>
              <a:rPr sz="2400" spc="-5" dirty="0">
                <a:latin typeface="Calibri"/>
                <a:cs typeface="Calibri"/>
              </a:rPr>
              <a:t>DC</a:t>
            </a:r>
            <a:r>
              <a:rPr sz="2400" spc="-30" dirty="0">
                <a:latin typeface="Calibri"/>
                <a:cs typeface="Calibri"/>
              </a:rPr>
              <a:t> </a:t>
            </a:r>
            <a:r>
              <a:rPr sz="2400" spc="-15" dirty="0">
                <a:latin typeface="Calibri"/>
                <a:cs typeface="Calibri"/>
              </a:rPr>
              <a:t>conversion</a:t>
            </a:r>
            <a:endParaRPr sz="2400">
              <a:latin typeface="Calibri"/>
              <a:cs typeface="Calibri"/>
            </a:endParaRPr>
          </a:p>
          <a:p>
            <a:pPr marL="2756535">
              <a:lnSpc>
                <a:spcPct val="100000"/>
              </a:lnSpc>
              <a:spcBef>
                <a:spcPts val="295"/>
              </a:spcBef>
            </a:pPr>
            <a:r>
              <a:rPr sz="2400" spc="-10" dirty="0">
                <a:latin typeface="Calibri"/>
                <a:cs typeface="Calibri"/>
              </a:rPr>
              <a:t>Over</a:t>
            </a:r>
            <a:r>
              <a:rPr sz="2400" spc="-5" dirty="0">
                <a:latin typeface="Calibri"/>
                <a:cs typeface="Calibri"/>
              </a:rPr>
              <a:t> </a:t>
            </a:r>
            <a:r>
              <a:rPr sz="2400" spc="-15" dirty="0">
                <a:latin typeface="Calibri"/>
                <a:cs typeface="Calibri"/>
              </a:rPr>
              <a:t>voltage</a:t>
            </a:r>
            <a:r>
              <a:rPr sz="2400" spc="-25" dirty="0">
                <a:latin typeface="Calibri"/>
                <a:cs typeface="Calibri"/>
              </a:rPr>
              <a:t> </a:t>
            </a:r>
            <a:r>
              <a:rPr sz="2400" spc="-10" dirty="0">
                <a:latin typeface="Calibri"/>
                <a:cs typeface="Calibri"/>
              </a:rPr>
              <a:t>protection.</a:t>
            </a:r>
            <a:endParaRPr sz="2400">
              <a:latin typeface="Calibri"/>
              <a:cs typeface="Calibri"/>
            </a:endParaRPr>
          </a:p>
          <a:p>
            <a:pPr marL="355600" indent="-342900">
              <a:lnSpc>
                <a:spcPct val="100000"/>
              </a:lnSpc>
              <a:spcBef>
                <a:spcPts val="285"/>
              </a:spcBef>
              <a:buFont typeface="Arial MT"/>
              <a:buChar char="•"/>
              <a:tabLst>
                <a:tab pos="354965" algn="l"/>
                <a:tab pos="355600" algn="l"/>
              </a:tabLst>
            </a:pPr>
            <a:r>
              <a:rPr sz="2400" spc="-5" dirty="0">
                <a:latin typeface="Calibri"/>
                <a:cs typeface="Calibri"/>
              </a:rPr>
              <a:t>Signal</a:t>
            </a:r>
            <a:r>
              <a:rPr sz="2400" spc="-25" dirty="0">
                <a:latin typeface="Calibri"/>
                <a:cs typeface="Calibri"/>
              </a:rPr>
              <a:t> </a:t>
            </a:r>
            <a:r>
              <a:rPr sz="2400" spc="-5" dirty="0">
                <a:latin typeface="Calibri"/>
                <a:cs typeface="Calibri"/>
              </a:rPr>
              <a:t>diodes</a:t>
            </a:r>
            <a:r>
              <a:rPr sz="2400" spc="-10" dirty="0">
                <a:latin typeface="Calibri"/>
                <a:cs typeface="Calibri"/>
              </a:rPr>
              <a:t> </a:t>
            </a:r>
            <a:r>
              <a:rPr sz="2400" dirty="0">
                <a:latin typeface="Calibri"/>
                <a:cs typeface="Calibri"/>
              </a:rPr>
              <a:t>:</a:t>
            </a:r>
            <a:r>
              <a:rPr sz="2400" spc="-25" dirty="0">
                <a:latin typeface="Calibri"/>
                <a:cs typeface="Calibri"/>
              </a:rPr>
              <a:t> </a:t>
            </a:r>
            <a:r>
              <a:rPr sz="2400" spc="-5" dirty="0">
                <a:latin typeface="Calibri"/>
                <a:cs typeface="Calibri"/>
              </a:rPr>
              <a:t>Detection</a:t>
            </a:r>
            <a:r>
              <a:rPr sz="2400" spc="-25"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signals</a:t>
            </a:r>
            <a:r>
              <a:rPr sz="2400" spc="-20" dirty="0">
                <a:latin typeface="Calibri"/>
                <a:cs typeface="Calibri"/>
              </a:rPr>
              <a:t> </a:t>
            </a:r>
            <a:r>
              <a:rPr sz="2400" dirty="0">
                <a:latin typeface="Calibri"/>
                <a:cs typeface="Calibri"/>
              </a:rPr>
              <a:t>in</a:t>
            </a:r>
            <a:r>
              <a:rPr sz="2400" spc="-20" dirty="0">
                <a:latin typeface="Calibri"/>
                <a:cs typeface="Calibri"/>
              </a:rPr>
              <a:t> </a:t>
            </a:r>
            <a:r>
              <a:rPr sz="2400" dirty="0">
                <a:latin typeface="Calibri"/>
                <a:cs typeface="Calibri"/>
              </a:rPr>
              <a:t>AM/FM</a:t>
            </a:r>
            <a:r>
              <a:rPr sz="2400" spc="-15" dirty="0">
                <a:latin typeface="Calibri"/>
                <a:cs typeface="Calibri"/>
              </a:rPr>
              <a:t> </a:t>
            </a:r>
            <a:r>
              <a:rPr sz="2400" spc="-10" dirty="0">
                <a:latin typeface="Calibri"/>
                <a:cs typeface="Calibri"/>
              </a:rPr>
              <a:t>Receivers.</a:t>
            </a:r>
            <a:endParaRPr sz="2400">
              <a:latin typeface="Calibri"/>
              <a:cs typeface="Calibri"/>
            </a:endParaRPr>
          </a:p>
          <a:p>
            <a:pPr>
              <a:lnSpc>
                <a:spcPct val="100000"/>
              </a:lnSpc>
              <a:spcBef>
                <a:spcPts val="40"/>
              </a:spcBef>
              <a:buFont typeface="Arial MT"/>
              <a:buChar char="•"/>
            </a:pPr>
            <a:endParaRPr sz="2800">
              <a:latin typeface="Calibri"/>
              <a:cs typeface="Calibri"/>
            </a:endParaRPr>
          </a:p>
          <a:p>
            <a:pPr marL="355600" indent="-342900">
              <a:lnSpc>
                <a:spcPct val="100000"/>
              </a:lnSpc>
              <a:buFont typeface="Arial MT"/>
              <a:buChar char="•"/>
              <a:tabLst>
                <a:tab pos="354965" algn="l"/>
                <a:tab pos="355600" algn="l"/>
              </a:tabLst>
            </a:pPr>
            <a:r>
              <a:rPr sz="2400" spc="-10" dirty="0">
                <a:latin typeface="Calibri"/>
                <a:cs typeface="Calibri"/>
              </a:rPr>
              <a:t>Zener</a:t>
            </a:r>
            <a:r>
              <a:rPr sz="2400" spc="-15" dirty="0">
                <a:latin typeface="Calibri"/>
                <a:cs typeface="Calibri"/>
              </a:rPr>
              <a:t> </a:t>
            </a:r>
            <a:r>
              <a:rPr sz="2400" spc="-5" dirty="0">
                <a:latin typeface="Calibri"/>
                <a:cs typeface="Calibri"/>
              </a:rPr>
              <a:t>diode:</a:t>
            </a:r>
            <a:r>
              <a:rPr sz="2400" spc="-10" dirty="0">
                <a:latin typeface="Calibri"/>
                <a:cs typeface="Calibri"/>
              </a:rPr>
              <a:t> </a:t>
            </a:r>
            <a:r>
              <a:rPr sz="2400" spc="-25" dirty="0">
                <a:latin typeface="Calibri"/>
                <a:cs typeface="Calibri"/>
              </a:rPr>
              <a:t>Voltage</a:t>
            </a:r>
            <a:r>
              <a:rPr sz="2400" spc="-15" dirty="0">
                <a:latin typeface="Calibri"/>
                <a:cs typeface="Calibri"/>
              </a:rPr>
              <a:t> </a:t>
            </a:r>
            <a:r>
              <a:rPr sz="2400" spc="-10" dirty="0">
                <a:latin typeface="Calibri"/>
                <a:cs typeface="Calibri"/>
              </a:rPr>
              <a:t>Regulation</a:t>
            </a:r>
            <a:r>
              <a:rPr sz="2400" spc="-40" dirty="0">
                <a:latin typeface="Calibri"/>
                <a:cs typeface="Calibri"/>
              </a:rPr>
              <a:t> </a:t>
            </a:r>
            <a:r>
              <a:rPr sz="2400" spc="-5" dirty="0">
                <a:latin typeface="Calibri"/>
                <a:cs typeface="Calibri"/>
              </a:rPr>
              <a:t>purpose.</a:t>
            </a:r>
            <a:endParaRPr sz="2400">
              <a:latin typeface="Calibri"/>
              <a:cs typeface="Calibri"/>
            </a:endParaRPr>
          </a:p>
          <a:p>
            <a:pPr>
              <a:lnSpc>
                <a:spcPct val="100000"/>
              </a:lnSpc>
              <a:spcBef>
                <a:spcPts val="40"/>
              </a:spcBef>
              <a:buFont typeface="Arial MT"/>
              <a:buChar char="•"/>
            </a:pPr>
            <a:endParaRPr sz="2800">
              <a:latin typeface="Calibri"/>
              <a:cs typeface="Calibri"/>
            </a:endParaRPr>
          </a:p>
          <a:p>
            <a:pPr marL="355600" indent="-342900">
              <a:lnSpc>
                <a:spcPct val="100000"/>
              </a:lnSpc>
              <a:buFont typeface="Arial MT"/>
              <a:buChar char="•"/>
              <a:tabLst>
                <a:tab pos="354965" algn="l"/>
                <a:tab pos="355600" algn="l"/>
              </a:tabLst>
            </a:pPr>
            <a:r>
              <a:rPr sz="2400" spc="-30" dirty="0">
                <a:latin typeface="Calibri"/>
                <a:cs typeface="Calibri"/>
              </a:rPr>
              <a:t>Varactor</a:t>
            </a:r>
            <a:r>
              <a:rPr sz="2400" spc="-20" dirty="0">
                <a:latin typeface="Calibri"/>
                <a:cs typeface="Calibri"/>
              </a:rPr>
              <a:t> </a:t>
            </a:r>
            <a:r>
              <a:rPr sz="2400" spc="-5" dirty="0">
                <a:latin typeface="Calibri"/>
                <a:cs typeface="Calibri"/>
              </a:rPr>
              <a:t>diode</a:t>
            </a:r>
            <a:r>
              <a:rPr sz="2400" spc="-10" dirty="0">
                <a:latin typeface="Calibri"/>
                <a:cs typeface="Calibri"/>
              </a:rPr>
              <a:t> </a:t>
            </a:r>
            <a:r>
              <a:rPr sz="2400" spc="-20" dirty="0">
                <a:latin typeface="Calibri"/>
                <a:cs typeface="Calibri"/>
              </a:rPr>
              <a:t>for</a:t>
            </a:r>
            <a:r>
              <a:rPr sz="2400" spc="-10" dirty="0">
                <a:latin typeface="Calibri"/>
                <a:cs typeface="Calibri"/>
              </a:rPr>
              <a:t> variable </a:t>
            </a:r>
            <a:r>
              <a:rPr sz="2400" spc="-5" dirty="0">
                <a:latin typeface="Calibri"/>
                <a:cs typeface="Calibri"/>
              </a:rPr>
              <a:t>capacitance</a:t>
            </a:r>
            <a:endParaRPr sz="2400">
              <a:latin typeface="Calibri"/>
              <a:cs typeface="Calibri"/>
            </a:endParaRPr>
          </a:p>
          <a:p>
            <a:pPr marL="1405890">
              <a:lnSpc>
                <a:spcPct val="100000"/>
              </a:lnSpc>
              <a:spcBef>
                <a:spcPts val="285"/>
              </a:spcBef>
            </a:pPr>
            <a:r>
              <a:rPr sz="2400" spc="-5" dirty="0">
                <a:latin typeface="Calibri"/>
                <a:cs typeface="Calibri"/>
              </a:rPr>
              <a:t>Electronic</a:t>
            </a:r>
            <a:r>
              <a:rPr sz="2400" spc="-55" dirty="0">
                <a:latin typeface="Calibri"/>
                <a:cs typeface="Calibri"/>
              </a:rPr>
              <a:t> </a:t>
            </a:r>
            <a:r>
              <a:rPr sz="2400" dirty="0">
                <a:latin typeface="Calibri"/>
                <a:cs typeface="Calibri"/>
              </a:rPr>
              <a:t>tuning</a:t>
            </a:r>
            <a:r>
              <a:rPr sz="2400" spc="-10" dirty="0">
                <a:latin typeface="Calibri"/>
                <a:cs typeface="Calibri"/>
              </a:rPr>
              <a:t> commonly</a:t>
            </a:r>
            <a:r>
              <a:rPr sz="2400" spc="-40" dirty="0">
                <a:latin typeface="Calibri"/>
                <a:cs typeface="Calibri"/>
              </a:rPr>
              <a:t> </a:t>
            </a:r>
            <a:r>
              <a:rPr sz="2400" spc="-5" dirty="0">
                <a:latin typeface="Calibri"/>
                <a:cs typeface="Calibri"/>
              </a:rPr>
              <a:t>used </a:t>
            </a:r>
            <a:r>
              <a:rPr sz="2400" dirty="0">
                <a:latin typeface="Calibri"/>
                <a:cs typeface="Calibri"/>
              </a:rPr>
              <a:t>in</a:t>
            </a:r>
            <a:r>
              <a:rPr sz="2400" spc="-10" dirty="0">
                <a:latin typeface="Calibri"/>
                <a:cs typeface="Calibri"/>
              </a:rPr>
              <a:t> </a:t>
            </a:r>
            <a:r>
              <a:rPr sz="2400" spc="-5" dirty="0">
                <a:latin typeface="Calibri"/>
                <a:cs typeface="Calibri"/>
              </a:rPr>
              <a:t>TV</a:t>
            </a:r>
            <a:r>
              <a:rPr sz="2400" spc="-20" dirty="0">
                <a:latin typeface="Calibri"/>
                <a:cs typeface="Calibri"/>
              </a:rPr>
              <a:t> </a:t>
            </a:r>
            <a:r>
              <a:rPr sz="2400" spc="-10" dirty="0">
                <a:latin typeface="Calibri"/>
                <a:cs typeface="Calibri"/>
              </a:rPr>
              <a:t>receivers.</a:t>
            </a:r>
            <a:endParaRPr sz="24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3792220" cy="635000"/>
          </a:xfrm>
          <a:prstGeom prst="rect">
            <a:avLst/>
          </a:prstGeom>
        </p:spPr>
        <p:txBody>
          <a:bodyPr vert="horz" wrap="square" lIns="0" tIns="12065" rIns="0" bIns="0" rtlCol="0">
            <a:spAutoFit/>
          </a:bodyPr>
          <a:lstStyle/>
          <a:p>
            <a:pPr marL="12700">
              <a:lnSpc>
                <a:spcPct val="100000"/>
              </a:lnSpc>
              <a:spcBef>
                <a:spcPts val="95"/>
              </a:spcBef>
            </a:pPr>
            <a:r>
              <a:rPr spc="-5" dirty="0"/>
              <a:t>PN</a:t>
            </a:r>
            <a:r>
              <a:rPr spc="-25" dirty="0"/>
              <a:t> </a:t>
            </a:r>
            <a:r>
              <a:rPr spc="-5" dirty="0"/>
              <a:t>Junction</a:t>
            </a:r>
            <a:r>
              <a:rPr spc="-25" dirty="0"/>
              <a:t> </a:t>
            </a:r>
            <a:r>
              <a:rPr spc="-10" dirty="0"/>
              <a:t>Diode</a:t>
            </a:r>
          </a:p>
        </p:txBody>
      </p:sp>
      <p:sp>
        <p:nvSpPr>
          <p:cNvPr id="3" name="object 3"/>
          <p:cNvSpPr/>
          <p:nvPr/>
        </p:nvSpPr>
        <p:spPr>
          <a:xfrm>
            <a:off x="4363118" y="2057740"/>
            <a:ext cx="421640" cy="0"/>
          </a:xfrm>
          <a:custGeom>
            <a:avLst/>
            <a:gdLst/>
            <a:ahLst/>
            <a:cxnLst/>
            <a:rect l="l" t="t" r="r" b="b"/>
            <a:pathLst>
              <a:path w="421639">
                <a:moveTo>
                  <a:pt x="0" y="0"/>
                </a:moveTo>
                <a:lnTo>
                  <a:pt x="421474" y="0"/>
                </a:lnTo>
              </a:path>
            </a:pathLst>
          </a:custGeom>
          <a:ln w="11170">
            <a:solidFill>
              <a:srgbClr val="000000"/>
            </a:solidFill>
          </a:ln>
        </p:spPr>
        <p:txBody>
          <a:bodyPr wrap="square" lIns="0" tIns="0" rIns="0" bIns="0" rtlCol="0"/>
          <a:lstStyle/>
          <a:p>
            <a:endParaRPr/>
          </a:p>
        </p:txBody>
      </p:sp>
      <p:sp>
        <p:nvSpPr>
          <p:cNvPr id="4" name="object 4"/>
          <p:cNvSpPr txBox="1"/>
          <p:nvPr/>
        </p:nvSpPr>
        <p:spPr>
          <a:xfrm>
            <a:off x="510540" y="917194"/>
            <a:ext cx="7143115" cy="5055870"/>
          </a:xfrm>
          <a:prstGeom prst="rect">
            <a:avLst/>
          </a:prstGeom>
        </p:spPr>
        <p:txBody>
          <a:bodyPr vert="horz" wrap="square" lIns="0" tIns="12700" rIns="0" bIns="0" rtlCol="0">
            <a:spAutoFit/>
          </a:bodyPr>
          <a:lstStyle/>
          <a:p>
            <a:pPr marL="381000" indent="-342900">
              <a:lnSpc>
                <a:spcPct val="100000"/>
              </a:lnSpc>
              <a:spcBef>
                <a:spcPts val="100"/>
              </a:spcBef>
              <a:buFont typeface="Arial MT"/>
              <a:buChar char="•"/>
              <a:tabLst>
                <a:tab pos="380365" algn="l"/>
                <a:tab pos="381000" algn="l"/>
              </a:tabLst>
            </a:pPr>
            <a:r>
              <a:rPr sz="3000" spc="-5" dirty="0">
                <a:latin typeface="Calibri"/>
                <a:cs typeface="Calibri"/>
              </a:rPr>
              <a:t>The</a:t>
            </a:r>
            <a:r>
              <a:rPr sz="3000" spc="-15" dirty="0">
                <a:latin typeface="Calibri"/>
                <a:cs typeface="Calibri"/>
              </a:rPr>
              <a:t> </a:t>
            </a:r>
            <a:r>
              <a:rPr sz="3000" spc="-10" dirty="0">
                <a:latin typeface="Calibri"/>
                <a:cs typeface="Calibri"/>
              </a:rPr>
              <a:t>expression</a:t>
            </a:r>
            <a:r>
              <a:rPr sz="3000" spc="10" dirty="0">
                <a:latin typeface="Calibri"/>
                <a:cs typeface="Calibri"/>
              </a:rPr>
              <a:t> </a:t>
            </a:r>
            <a:r>
              <a:rPr sz="3000" spc="-25" dirty="0">
                <a:latin typeface="Calibri"/>
                <a:cs typeface="Calibri"/>
              </a:rPr>
              <a:t>for</a:t>
            </a:r>
            <a:r>
              <a:rPr sz="3000" spc="-5" dirty="0">
                <a:latin typeface="Calibri"/>
                <a:cs typeface="Calibri"/>
              </a:rPr>
              <a:t> diode</a:t>
            </a:r>
            <a:r>
              <a:rPr sz="3000" spc="-10" dirty="0">
                <a:latin typeface="Calibri"/>
                <a:cs typeface="Calibri"/>
              </a:rPr>
              <a:t> </a:t>
            </a:r>
            <a:r>
              <a:rPr sz="3000" spc="-15" dirty="0">
                <a:latin typeface="Calibri"/>
                <a:cs typeface="Calibri"/>
              </a:rPr>
              <a:t>current</a:t>
            </a:r>
            <a:r>
              <a:rPr sz="3000" spc="-10" dirty="0">
                <a:latin typeface="Calibri"/>
                <a:cs typeface="Calibri"/>
              </a:rPr>
              <a:t> </a:t>
            </a:r>
            <a:r>
              <a:rPr sz="3000" dirty="0">
                <a:latin typeface="Calibri"/>
                <a:cs typeface="Calibri"/>
              </a:rPr>
              <a:t>is</a:t>
            </a:r>
            <a:r>
              <a:rPr sz="3000" spc="-5" dirty="0">
                <a:latin typeface="Calibri"/>
                <a:cs typeface="Calibri"/>
              </a:rPr>
              <a:t> given</a:t>
            </a:r>
            <a:r>
              <a:rPr sz="3000" spc="-10" dirty="0">
                <a:latin typeface="Calibri"/>
                <a:cs typeface="Calibri"/>
              </a:rPr>
              <a:t> </a:t>
            </a:r>
            <a:r>
              <a:rPr sz="3000" spc="-15" dirty="0">
                <a:latin typeface="Calibri"/>
                <a:cs typeface="Calibri"/>
              </a:rPr>
              <a:t>by</a:t>
            </a:r>
            <a:endParaRPr sz="3000">
              <a:latin typeface="Calibri"/>
              <a:cs typeface="Calibri"/>
            </a:endParaRPr>
          </a:p>
          <a:p>
            <a:pPr marL="925194" algn="ctr">
              <a:lnSpc>
                <a:spcPct val="100000"/>
              </a:lnSpc>
              <a:spcBef>
                <a:spcPts val="1905"/>
              </a:spcBef>
            </a:pPr>
            <a:r>
              <a:rPr sz="2450" i="1" spc="-190" dirty="0">
                <a:latin typeface="Times New Roman"/>
                <a:cs typeface="Times New Roman"/>
              </a:rPr>
              <a:t>V</a:t>
            </a:r>
            <a:endParaRPr sz="2450">
              <a:latin typeface="Times New Roman"/>
              <a:cs typeface="Times New Roman"/>
            </a:endParaRPr>
          </a:p>
          <a:p>
            <a:pPr marL="900430" algn="ctr">
              <a:lnSpc>
                <a:spcPts val="1575"/>
              </a:lnSpc>
              <a:spcBef>
                <a:spcPts val="509"/>
              </a:spcBef>
            </a:pPr>
            <a:r>
              <a:rPr sz="2450" i="1" spc="-175" dirty="0">
                <a:latin typeface="Times New Roman"/>
                <a:cs typeface="Times New Roman"/>
              </a:rPr>
              <a:t>nV</a:t>
            </a:r>
            <a:endParaRPr sz="2450">
              <a:latin typeface="Times New Roman"/>
              <a:cs typeface="Times New Roman"/>
            </a:endParaRPr>
          </a:p>
          <a:p>
            <a:pPr marL="299720" algn="ctr">
              <a:lnSpc>
                <a:spcPts val="3675"/>
              </a:lnSpc>
              <a:tabLst>
                <a:tab pos="2072005" algn="l"/>
                <a:tab pos="2318385" algn="l"/>
              </a:tabLst>
            </a:pPr>
            <a:r>
              <a:rPr sz="4200" i="1" spc="-175" dirty="0">
                <a:latin typeface="Times New Roman"/>
                <a:cs typeface="Times New Roman"/>
              </a:rPr>
              <a:t>I</a:t>
            </a:r>
            <a:r>
              <a:rPr sz="4200" i="1" spc="195" dirty="0">
                <a:latin typeface="Times New Roman"/>
                <a:cs typeface="Times New Roman"/>
              </a:rPr>
              <a:t> </a:t>
            </a:r>
            <a:r>
              <a:rPr sz="4200" spc="-290" dirty="0">
                <a:latin typeface="Symbol"/>
                <a:cs typeface="Symbol"/>
              </a:rPr>
              <a:t></a:t>
            </a:r>
            <a:r>
              <a:rPr sz="4200" spc="-85" dirty="0">
                <a:latin typeface="Times New Roman"/>
                <a:cs typeface="Times New Roman"/>
              </a:rPr>
              <a:t> </a:t>
            </a:r>
            <a:r>
              <a:rPr sz="4200" i="1" spc="-55" dirty="0">
                <a:latin typeface="Times New Roman"/>
                <a:cs typeface="Times New Roman"/>
              </a:rPr>
              <a:t>I</a:t>
            </a:r>
            <a:r>
              <a:rPr sz="3675" spc="-82" baseline="-23809" dirty="0">
                <a:latin typeface="Times New Roman"/>
                <a:cs typeface="Times New Roman"/>
              </a:rPr>
              <a:t>0</a:t>
            </a:r>
            <a:r>
              <a:rPr sz="3675" spc="-300" baseline="-23809" dirty="0">
                <a:latin typeface="Times New Roman"/>
                <a:cs typeface="Times New Roman"/>
              </a:rPr>
              <a:t> </a:t>
            </a:r>
            <a:r>
              <a:rPr sz="4200" spc="-190" dirty="0">
                <a:latin typeface="Times New Roman"/>
                <a:cs typeface="Times New Roman"/>
              </a:rPr>
              <a:t>(</a:t>
            </a:r>
            <a:r>
              <a:rPr sz="4200" i="1" spc="-190" dirty="0">
                <a:latin typeface="Times New Roman"/>
                <a:cs typeface="Times New Roman"/>
              </a:rPr>
              <a:t>e	</a:t>
            </a:r>
            <a:r>
              <a:rPr sz="2625" i="1" spc="-97" baseline="42857" dirty="0">
                <a:latin typeface="Times New Roman"/>
                <a:cs typeface="Times New Roman"/>
              </a:rPr>
              <a:t>t	</a:t>
            </a:r>
            <a:r>
              <a:rPr sz="4200" spc="-270" dirty="0">
                <a:latin typeface="Symbol"/>
                <a:cs typeface="Symbol"/>
              </a:rPr>
              <a:t></a:t>
            </a:r>
            <a:r>
              <a:rPr sz="4200" spc="-270" dirty="0">
                <a:latin typeface="Times New Roman"/>
                <a:cs typeface="Times New Roman"/>
              </a:rPr>
              <a:t>1)</a:t>
            </a:r>
            <a:endParaRPr sz="4200">
              <a:latin typeface="Times New Roman"/>
              <a:cs typeface="Times New Roman"/>
            </a:endParaRPr>
          </a:p>
          <a:p>
            <a:pPr marL="381000" indent="-342900">
              <a:lnSpc>
                <a:spcPct val="100000"/>
              </a:lnSpc>
              <a:spcBef>
                <a:spcPts val="3800"/>
              </a:spcBef>
              <a:buFont typeface="Arial MT"/>
              <a:buChar char="•"/>
              <a:tabLst>
                <a:tab pos="380365" algn="l"/>
                <a:tab pos="381000" algn="l"/>
              </a:tabLst>
            </a:pPr>
            <a:r>
              <a:rPr sz="3000" spc="-20" dirty="0">
                <a:latin typeface="Calibri"/>
                <a:cs typeface="Calibri"/>
              </a:rPr>
              <a:t>I</a:t>
            </a:r>
            <a:r>
              <a:rPr sz="3000" spc="-30" baseline="-20833" dirty="0">
                <a:latin typeface="Calibri"/>
                <a:cs typeface="Calibri"/>
              </a:rPr>
              <a:t>o</a:t>
            </a:r>
            <a:r>
              <a:rPr sz="3000" spc="-20" dirty="0">
                <a:latin typeface="Calibri"/>
                <a:cs typeface="Calibri"/>
              </a:rPr>
              <a:t>=Reverse</a:t>
            </a:r>
            <a:r>
              <a:rPr sz="3000" spc="-55" dirty="0">
                <a:latin typeface="Calibri"/>
                <a:cs typeface="Calibri"/>
              </a:rPr>
              <a:t> </a:t>
            </a:r>
            <a:r>
              <a:rPr sz="3000" spc="-15" dirty="0">
                <a:latin typeface="Calibri"/>
                <a:cs typeface="Calibri"/>
              </a:rPr>
              <a:t>Saturation</a:t>
            </a:r>
            <a:r>
              <a:rPr sz="3000" spc="-30" dirty="0">
                <a:latin typeface="Calibri"/>
                <a:cs typeface="Calibri"/>
              </a:rPr>
              <a:t> </a:t>
            </a:r>
            <a:r>
              <a:rPr sz="3000" spc="-10" dirty="0">
                <a:latin typeface="Calibri"/>
                <a:cs typeface="Calibri"/>
              </a:rPr>
              <a:t>current.</a:t>
            </a:r>
            <a:endParaRPr sz="3000">
              <a:latin typeface="Calibri"/>
              <a:cs typeface="Calibri"/>
            </a:endParaRPr>
          </a:p>
          <a:p>
            <a:pPr marL="381000" indent="-342900">
              <a:lnSpc>
                <a:spcPct val="100000"/>
              </a:lnSpc>
              <a:spcBef>
                <a:spcPts val="5"/>
              </a:spcBef>
              <a:buFont typeface="Arial MT"/>
              <a:buChar char="•"/>
              <a:tabLst>
                <a:tab pos="380365" algn="l"/>
                <a:tab pos="381000" algn="l"/>
              </a:tabLst>
            </a:pPr>
            <a:r>
              <a:rPr sz="3000" dirty="0">
                <a:latin typeface="Calibri"/>
                <a:cs typeface="Calibri"/>
              </a:rPr>
              <a:t>V=Applied</a:t>
            </a:r>
            <a:r>
              <a:rPr sz="3000" spc="-35" dirty="0">
                <a:latin typeface="Calibri"/>
                <a:cs typeface="Calibri"/>
              </a:rPr>
              <a:t> </a:t>
            </a:r>
            <a:r>
              <a:rPr sz="3000" spc="-25" dirty="0">
                <a:latin typeface="Calibri"/>
                <a:cs typeface="Calibri"/>
              </a:rPr>
              <a:t>Voltage.</a:t>
            </a:r>
            <a:endParaRPr sz="3000">
              <a:latin typeface="Calibri"/>
              <a:cs typeface="Calibri"/>
            </a:endParaRPr>
          </a:p>
          <a:p>
            <a:pPr marL="381000" indent="-342900">
              <a:lnSpc>
                <a:spcPct val="100000"/>
              </a:lnSpc>
              <a:buFont typeface="Arial MT"/>
              <a:buChar char="•"/>
              <a:tabLst>
                <a:tab pos="380365" algn="l"/>
                <a:tab pos="381000" algn="l"/>
                <a:tab pos="3772535" algn="l"/>
              </a:tabLst>
            </a:pPr>
            <a:r>
              <a:rPr sz="3000" spc="-20" dirty="0">
                <a:latin typeface="Calibri"/>
                <a:cs typeface="Calibri"/>
              </a:rPr>
              <a:t>V</a:t>
            </a:r>
            <a:r>
              <a:rPr sz="3000" spc="-30" baseline="-20833" dirty="0">
                <a:latin typeface="Calibri"/>
                <a:cs typeface="Calibri"/>
              </a:rPr>
              <a:t>t</a:t>
            </a:r>
            <a:r>
              <a:rPr sz="3000" spc="-20" dirty="0">
                <a:latin typeface="Calibri"/>
                <a:cs typeface="Calibri"/>
              </a:rPr>
              <a:t>=Volt</a:t>
            </a:r>
            <a:r>
              <a:rPr sz="3000" spc="-15" dirty="0">
                <a:latin typeface="Calibri"/>
                <a:cs typeface="Calibri"/>
              </a:rPr>
              <a:t> equivalent</a:t>
            </a:r>
            <a:r>
              <a:rPr sz="3000" spc="10" dirty="0">
                <a:latin typeface="Calibri"/>
                <a:cs typeface="Calibri"/>
              </a:rPr>
              <a:t> </a:t>
            </a:r>
            <a:r>
              <a:rPr sz="3000" spc="-5" dirty="0">
                <a:latin typeface="Calibri"/>
                <a:cs typeface="Calibri"/>
              </a:rPr>
              <a:t>of	</a:t>
            </a:r>
            <a:r>
              <a:rPr sz="3000" spc="-20" dirty="0">
                <a:latin typeface="Calibri"/>
                <a:cs typeface="Calibri"/>
              </a:rPr>
              <a:t>temperature.</a:t>
            </a:r>
            <a:endParaRPr sz="3000">
              <a:latin typeface="Calibri"/>
              <a:cs typeface="Calibri"/>
            </a:endParaRPr>
          </a:p>
          <a:p>
            <a:pPr marL="381000" indent="-342900">
              <a:lnSpc>
                <a:spcPct val="100000"/>
              </a:lnSpc>
              <a:buFont typeface="Arial MT"/>
              <a:buChar char="•"/>
              <a:tabLst>
                <a:tab pos="380365" algn="l"/>
                <a:tab pos="381000" algn="l"/>
              </a:tabLst>
            </a:pPr>
            <a:r>
              <a:rPr sz="3000" spc="-5" dirty="0">
                <a:latin typeface="Calibri"/>
                <a:cs typeface="Calibri"/>
              </a:rPr>
              <a:t>η=1</a:t>
            </a:r>
            <a:r>
              <a:rPr sz="3000" spc="-10" dirty="0">
                <a:latin typeface="Calibri"/>
                <a:cs typeface="Calibri"/>
              </a:rPr>
              <a:t> </a:t>
            </a:r>
            <a:r>
              <a:rPr sz="3000" spc="-25" dirty="0">
                <a:latin typeface="Calibri"/>
                <a:cs typeface="Calibri"/>
              </a:rPr>
              <a:t>for</a:t>
            </a:r>
            <a:r>
              <a:rPr sz="3000" spc="-20" dirty="0">
                <a:latin typeface="Calibri"/>
                <a:cs typeface="Calibri"/>
              </a:rPr>
              <a:t> </a:t>
            </a:r>
            <a:r>
              <a:rPr sz="3000" spc="-5" dirty="0">
                <a:latin typeface="Calibri"/>
                <a:cs typeface="Calibri"/>
              </a:rPr>
              <a:t>germanium</a:t>
            </a:r>
            <a:r>
              <a:rPr sz="3000" spc="-25" dirty="0">
                <a:latin typeface="Calibri"/>
                <a:cs typeface="Calibri"/>
              </a:rPr>
              <a:t> </a:t>
            </a:r>
            <a:r>
              <a:rPr sz="3000" dirty="0">
                <a:latin typeface="Calibri"/>
                <a:cs typeface="Calibri"/>
              </a:rPr>
              <a:t>and</a:t>
            </a:r>
            <a:endParaRPr sz="3000">
              <a:latin typeface="Calibri"/>
              <a:cs typeface="Calibri"/>
            </a:endParaRPr>
          </a:p>
          <a:p>
            <a:pPr marL="808990" indent="-771525">
              <a:lnSpc>
                <a:spcPct val="100000"/>
              </a:lnSpc>
              <a:buFont typeface="Arial MT"/>
              <a:buChar char="•"/>
              <a:tabLst>
                <a:tab pos="808990" algn="l"/>
                <a:tab pos="809625" algn="l"/>
              </a:tabLst>
            </a:pPr>
            <a:r>
              <a:rPr sz="3000" dirty="0">
                <a:latin typeface="Calibri"/>
                <a:cs typeface="Calibri"/>
              </a:rPr>
              <a:t>2</a:t>
            </a:r>
            <a:r>
              <a:rPr sz="3000" spc="-30" dirty="0">
                <a:latin typeface="Calibri"/>
                <a:cs typeface="Calibri"/>
              </a:rPr>
              <a:t> </a:t>
            </a:r>
            <a:r>
              <a:rPr sz="3000" spc="-20" dirty="0">
                <a:latin typeface="Calibri"/>
                <a:cs typeface="Calibri"/>
              </a:rPr>
              <a:t>for</a:t>
            </a:r>
            <a:r>
              <a:rPr sz="3000" spc="-30" dirty="0">
                <a:latin typeface="Calibri"/>
                <a:cs typeface="Calibri"/>
              </a:rPr>
              <a:t> </a:t>
            </a:r>
            <a:r>
              <a:rPr sz="3000" spc="-10" dirty="0">
                <a:latin typeface="Calibri"/>
                <a:cs typeface="Calibri"/>
              </a:rPr>
              <a:t>silicon.</a:t>
            </a:r>
            <a:endParaRPr sz="3000">
              <a:latin typeface="Calibri"/>
              <a:cs typeface="Calibri"/>
            </a:endParaRPr>
          </a:p>
          <a:p>
            <a:pPr marL="381000" indent="-342900">
              <a:lnSpc>
                <a:spcPct val="100000"/>
              </a:lnSpc>
              <a:buFont typeface="Arial MT"/>
              <a:buChar char="•"/>
              <a:tabLst>
                <a:tab pos="380365" algn="l"/>
                <a:tab pos="381000" algn="l"/>
              </a:tabLst>
            </a:pPr>
            <a:r>
              <a:rPr sz="3000" spc="-5" dirty="0">
                <a:latin typeface="Calibri"/>
                <a:cs typeface="Calibri"/>
              </a:rPr>
              <a:t>Diode</a:t>
            </a:r>
            <a:r>
              <a:rPr sz="3000" spc="-10" dirty="0">
                <a:latin typeface="Calibri"/>
                <a:cs typeface="Calibri"/>
              </a:rPr>
              <a:t> </a:t>
            </a:r>
            <a:r>
              <a:rPr sz="3000" spc="-20" dirty="0">
                <a:latin typeface="Calibri"/>
                <a:cs typeface="Calibri"/>
              </a:rPr>
              <a:t>forward</a:t>
            </a:r>
            <a:r>
              <a:rPr sz="3000" spc="5" dirty="0">
                <a:latin typeface="Calibri"/>
                <a:cs typeface="Calibri"/>
              </a:rPr>
              <a:t> </a:t>
            </a:r>
            <a:r>
              <a:rPr sz="3000" spc="-10" dirty="0">
                <a:latin typeface="Calibri"/>
                <a:cs typeface="Calibri"/>
              </a:rPr>
              <a:t>resistance</a:t>
            </a:r>
            <a:r>
              <a:rPr sz="3000" spc="-30" dirty="0">
                <a:latin typeface="Calibri"/>
                <a:cs typeface="Calibri"/>
              </a:rPr>
              <a:t> </a:t>
            </a:r>
            <a:r>
              <a:rPr sz="3000" dirty="0">
                <a:latin typeface="Calibri"/>
                <a:cs typeface="Calibri"/>
              </a:rPr>
              <a:t>is</a:t>
            </a:r>
            <a:r>
              <a:rPr sz="3000" spc="-5" dirty="0">
                <a:latin typeface="Calibri"/>
                <a:cs typeface="Calibri"/>
              </a:rPr>
              <a:t> very</a:t>
            </a:r>
            <a:r>
              <a:rPr sz="3000" spc="-10" dirty="0">
                <a:latin typeface="Calibri"/>
                <a:cs typeface="Calibri"/>
              </a:rPr>
              <a:t> </a:t>
            </a:r>
            <a:r>
              <a:rPr sz="3000" dirty="0">
                <a:latin typeface="Calibri"/>
                <a:cs typeface="Calibri"/>
              </a:rPr>
              <a:t>low</a:t>
            </a:r>
            <a:endParaRPr sz="30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6297" y="324053"/>
            <a:ext cx="4394835" cy="697230"/>
          </a:xfrm>
          <a:prstGeom prst="rect">
            <a:avLst/>
          </a:prstGeom>
        </p:spPr>
        <p:txBody>
          <a:bodyPr vert="horz" wrap="square" lIns="0" tIns="13335" rIns="0" bIns="0" rtlCol="0">
            <a:spAutoFit/>
          </a:bodyPr>
          <a:lstStyle/>
          <a:p>
            <a:pPr marL="12700">
              <a:lnSpc>
                <a:spcPct val="100000"/>
              </a:lnSpc>
              <a:spcBef>
                <a:spcPts val="105"/>
              </a:spcBef>
            </a:pPr>
            <a:r>
              <a:rPr sz="4400" b="1" spc="-5" dirty="0">
                <a:solidFill>
                  <a:srgbClr val="C00000"/>
                </a:solidFill>
                <a:latin typeface="Calibri"/>
                <a:cs typeface="Calibri"/>
              </a:rPr>
              <a:t>Diode</a:t>
            </a:r>
            <a:r>
              <a:rPr sz="4400" b="1" spc="-75" dirty="0">
                <a:solidFill>
                  <a:srgbClr val="C00000"/>
                </a:solidFill>
                <a:latin typeface="Calibri"/>
                <a:cs typeface="Calibri"/>
              </a:rPr>
              <a:t> </a:t>
            </a:r>
            <a:r>
              <a:rPr sz="4400" b="1" spc="-5" dirty="0">
                <a:solidFill>
                  <a:srgbClr val="C00000"/>
                </a:solidFill>
                <a:latin typeface="Calibri"/>
                <a:cs typeface="Calibri"/>
              </a:rPr>
              <a:t>Applications</a:t>
            </a:r>
            <a:endParaRPr sz="4400">
              <a:latin typeface="Calibri"/>
              <a:cs typeface="Calibri"/>
            </a:endParaRPr>
          </a:p>
        </p:txBody>
      </p:sp>
      <p:sp>
        <p:nvSpPr>
          <p:cNvPr id="3" name="object 3"/>
          <p:cNvSpPr txBox="1"/>
          <p:nvPr/>
        </p:nvSpPr>
        <p:spPr>
          <a:xfrm>
            <a:off x="535940" y="1509978"/>
            <a:ext cx="6235065" cy="4660265"/>
          </a:xfrm>
          <a:prstGeom prst="rect">
            <a:avLst/>
          </a:prstGeom>
        </p:spPr>
        <p:txBody>
          <a:bodyPr vert="horz" wrap="square" lIns="0" tIns="61594" rIns="0" bIns="0" rtlCol="0">
            <a:spAutoFit/>
          </a:bodyPr>
          <a:lstStyle/>
          <a:p>
            <a:pPr marL="103505">
              <a:lnSpc>
                <a:spcPct val="100000"/>
              </a:lnSpc>
              <a:spcBef>
                <a:spcPts val="484"/>
              </a:spcBef>
            </a:pPr>
            <a:r>
              <a:rPr sz="3200" b="1" spc="-5" dirty="0">
                <a:latin typeface="Calibri"/>
                <a:cs typeface="Calibri"/>
              </a:rPr>
              <a:t>Diode</a:t>
            </a:r>
            <a:r>
              <a:rPr sz="3200" b="1" spc="-30" dirty="0">
                <a:latin typeface="Calibri"/>
                <a:cs typeface="Calibri"/>
              </a:rPr>
              <a:t> </a:t>
            </a:r>
            <a:r>
              <a:rPr sz="3200" b="1" dirty="0">
                <a:latin typeface="Calibri"/>
                <a:cs typeface="Calibri"/>
              </a:rPr>
              <a:t>Acts</a:t>
            </a:r>
            <a:r>
              <a:rPr sz="3200" b="1" spc="-35" dirty="0">
                <a:latin typeface="Calibri"/>
                <a:cs typeface="Calibri"/>
              </a:rPr>
              <a:t> </a:t>
            </a:r>
            <a:r>
              <a:rPr sz="3200" b="1" dirty="0">
                <a:latin typeface="Calibri"/>
                <a:cs typeface="Calibri"/>
              </a:rPr>
              <a:t>as</a:t>
            </a:r>
            <a:r>
              <a:rPr sz="3200" b="1" spc="-20" dirty="0">
                <a:latin typeface="Calibri"/>
                <a:cs typeface="Calibri"/>
              </a:rPr>
              <a:t> </a:t>
            </a:r>
            <a:r>
              <a:rPr sz="3200" b="1" dirty="0">
                <a:latin typeface="Calibri"/>
                <a:cs typeface="Calibri"/>
              </a:rPr>
              <a:t>a</a:t>
            </a:r>
            <a:endParaRPr sz="3200">
              <a:latin typeface="Calibri"/>
              <a:cs typeface="Calibri"/>
            </a:endParaRPr>
          </a:p>
          <a:p>
            <a:pPr marL="355600" indent="-342900">
              <a:lnSpc>
                <a:spcPct val="100000"/>
              </a:lnSpc>
              <a:spcBef>
                <a:spcPts val="390"/>
              </a:spcBef>
              <a:buFont typeface="Arial MT"/>
              <a:buChar char="•"/>
              <a:tabLst>
                <a:tab pos="354965" algn="l"/>
                <a:tab pos="355600" algn="l"/>
              </a:tabLst>
            </a:pPr>
            <a:r>
              <a:rPr sz="3200" spc="-10" dirty="0">
                <a:latin typeface="Calibri"/>
                <a:cs typeface="Calibri"/>
              </a:rPr>
              <a:t>Switch</a:t>
            </a:r>
            <a:endParaRPr sz="3200">
              <a:latin typeface="Calibri"/>
              <a:cs typeface="Calibri"/>
            </a:endParaRPr>
          </a:p>
          <a:p>
            <a:pPr marL="355600" indent="-342900">
              <a:lnSpc>
                <a:spcPct val="100000"/>
              </a:lnSpc>
              <a:spcBef>
                <a:spcPts val="384"/>
              </a:spcBef>
              <a:buFont typeface="Arial MT"/>
              <a:buChar char="•"/>
              <a:tabLst>
                <a:tab pos="354965" algn="l"/>
                <a:tab pos="355600" algn="l"/>
              </a:tabLst>
            </a:pPr>
            <a:r>
              <a:rPr sz="3200" spc="-10" dirty="0">
                <a:latin typeface="Calibri"/>
                <a:cs typeface="Calibri"/>
              </a:rPr>
              <a:t>Rectifier</a:t>
            </a:r>
            <a:endParaRPr sz="3200">
              <a:latin typeface="Calibri"/>
              <a:cs typeface="Calibri"/>
            </a:endParaRPr>
          </a:p>
          <a:p>
            <a:pPr marL="355600" indent="-342900">
              <a:lnSpc>
                <a:spcPct val="100000"/>
              </a:lnSpc>
              <a:spcBef>
                <a:spcPts val="380"/>
              </a:spcBef>
              <a:buFont typeface="Arial MT"/>
              <a:buChar char="•"/>
              <a:tabLst>
                <a:tab pos="354965" algn="l"/>
                <a:tab pos="355600" algn="l"/>
              </a:tabLst>
            </a:pPr>
            <a:r>
              <a:rPr sz="3200" spc="-5" dirty="0">
                <a:latin typeface="Calibri"/>
                <a:cs typeface="Calibri"/>
              </a:rPr>
              <a:t>Clipper </a:t>
            </a:r>
            <a:r>
              <a:rPr sz="3200" dirty="0">
                <a:latin typeface="Calibri"/>
                <a:cs typeface="Calibri"/>
              </a:rPr>
              <a:t>or</a:t>
            </a:r>
            <a:r>
              <a:rPr sz="3200" spc="-25" dirty="0">
                <a:latin typeface="Calibri"/>
                <a:cs typeface="Calibri"/>
              </a:rPr>
              <a:t> </a:t>
            </a:r>
            <a:r>
              <a:rPr sz="3200" spc="-10" dirty="0">
                <a:latin typeface="Calibri"/>
                <a:cs typeface="Calibri"/>
              </a:rPr>
              <a:t>Limiter</a:t>
            </a:r>
            <a:endParaRPr sz="3200">
              <a:latin typeface="Calibri"/>
              <a:cs typeface="Calibri"/>
            </a:endParaRPr>
          </a:p>
          <a:p>
            <a:pPr marL="355600" indent="-342900">
              <a:lnSpc>
                <a:spcPct val="100000"/>
              </a:lnSpc>
              <a:spcBef>
                <a:spcPts val="390"/>
              </a:spcBef>
              <a:buFont typeface="Arial MT"/>
              <a:buChar char="•"/>
              <a:tabLst>
                <a:tab pos="354965" algn="l"/>
                <a:tab pos="355600" algn="l"/>
              </a:tabLst>
            </a:pPr>
            <a:r>
              <a:rPr sz="3200" spc="-5" dirty="0">
                <a:latin typeface="Calibri"/>
                <a:cs typeface="Calibri"/>
              </a:rPr>
              <a:t>Clamper</a:t>
            </a:r>
            <a:r>
              <a:rPr sz="3200" spc="5" dirty="0">
                <a:latin typeface="Calibri"/>
                <a:cs typeface="Calibri"/>
              </a:rPr>
              <a:t> </a:t>
            </a:r>
            <a:r>
              <a:rPr sz="3200" spc="-5" dirty="0">
                <a:latin typeface="Calibri"/>
                <a:cs typeface="Calibri"/>
              </a:rPr>
              <a:t>or</a:t>
            </a:r>
            <a:r>
              <a:rPr sz="3200" spc="-15" dirty="0">
                <a:latin typeface="Calibri"/>
                <a:cs typeface="Calibri"/>
              </a:rPr>
              <a:t> </a:t>
            </a:r>
            <a:r>
              <a:rPr sz="3200" spc="-5" dirty="0">
                <a:latin typeface="Calibri"/>
                <a:cs typeface="Calibri"/>
              </a:rPr>
              <a:t>DC</a:t>
            </a:r>
            <a:r>
              <a:rPr sz="3200" dirty="0">
                <a:latin typeface="Calibri"/>
                <a:cs typeface="Calibri"/>
              </a:rPr>
              <a:t> </a:t>
            </a:r>
            <a:r>
              <a:rPr sz="3200" spc="-20" dirty="0">
                <a:latin typeface="Calibri"/>
                <a:cs typeface="Calibri"/>
              </a:rPr>
              <a:t>restorer</a:t>
            </a:r>
            <a:endParaRPr sz="3200">
              <a:latin typeface="Calibri"/>
              <a:cs typeface="Calibri"/>
            </a:endParaRPr>
          </a:p>
          <a:p>
            <a:pPr marL="355600" indent="-342900">
              <a:lnSpc>
                <a:spcPct val="100000"/>
              </a:lnSpc>
              <a:spcBef>
                <a:spcPts val="380"/>
              </a:spcBef>
              <a:buFont typeface="Arial MT"/>
              <a:buChar char="•"/>
              <a:tabLst>
                <a:tab pos="354965" algn="l"/>
                <a:tab pos="355600" algn="l"/>
                <a:tab pos="1985010" algn="l"/>
              </a:tabLst>
            </a:pPr>
            <a:r>
              <a:rPr sz="3200" spc="-15" dirty="0">
                <a:latin typeface="Calibri"/>
                <a:cs typeface="Calibri"/>
              </a:rPr>
              <a:t>Detector	</a:t>
            </a:r>
            <a:r>
              <a:rPr sz="3200" spc="-10" dirty="0">
                <a:latin typeface="Calibri"/>
                <a:cs typeface="Calibri"/>
              </a:rPr>
              <a:t>etc,</a:t>
            </a:r>
            <a:endParaRPr sz="3200">
              <a:latin typeface="Calibri"/>
              <a:cs typeface="Calibri"/>
            </a:endParaRPr>
          </a:p>
          <a:p>
            <a:pPr marL="355600" marR="5080" indent="-342900">
              <a:lnSpc>
                <a:spcPct val="90000"/>
              </a:lnSpc>
              <a:spcBef>
                <a:spcPts val="770"/>
              </a:spcBef>
              <a:buFont typeface="Arial MT"/>
              <a:buChar char="•"/>
              <a:tabLst>
                <a:tab pos="354965" algn="l"/>
                <a:tab pos="355600" algn="l"/>
              </a:tabLst>
            </a:pPr>
            <a:r>
              <a:rPr sz="3200" b="1" dirty="0">
                <a:latin typeface="Calibri"/>
                <a:cs typeface="Calibri"/>
              </a:rPr>
              <a:t>It</a:t>
            </a:r>
            <a:r>
              <a:rPr sz="3200" b="1" spc="-10" dirty="0">
                <a:latin typeface="Calibri"/>
                <a:cs typeface="Calibri"/>
              </a:rPr>
              <a:t> </a:t>
            </a:r>
            <a:r>
              <a:rPr sz="3200" b="1" dirty="0">
                <a:latin typeface="Calibri"/>
                <a:cs typeface="Calibri"/>
              </a:rPr>
              <a:t>is</a:t>
            </a:r>
            <a:r>
              <a:rPr sz="3200" b="1" spc="-5" dirty="0">
                <a:latin typeface="Calibri"/>
                <a:cs typeface="Calibri"/>
              </a:rPr>
              <a:t> </a:t>
            </a:r>
            <a:r>
              <a:rPr sz="3200" b="1" dirty="0">
                <a:latin typeface="Calibri"/>
                <a:cs typeface="Calibri"/>
              </a:rPr>
              <a:t>analogous</a:t>
            </a:r>
            <a:r>
              <a:rPr sz="3200" b="1" spc="-45" dirty="0">
                <a:latin typeface="Calibri"/>
                <a:cs typeface="Calibri"/>
              </a:rPr>
              <a:t> </a:t>
            </a:r>
            <a:r>
              <a:rPr sz="3200" b="1" spc="-15" dirty="0">
                <a:latin typeface="Calibri"/>
                <a:cs typeface="Calibri"/>
              </a:rPr>
              <a:t>to</a:t>
            </a:r>
            <a:r>
              <a:rPr sz="3200" b="1" spc="10" dirty="0">
                <a:latin typeface="Calibri"/>
                <a:cs typeface="Calibri"/>
              </a:rPr>
              <a:t> </a:t>
            </a:r>
            <a:r>
              <a:rPr sz="3200" b="1" dirty="0">
                <a:latin typeface="Calibri"/>
                <a:cs typeface="Calibri"/>
              </a:rPr>
              <a:t>a</a:t>
            </a:r>
            <a:r>
              <a:rPr sz="3200" b="1" spc="-15" dirty="0">
                <a:latin typeface="Calibri"/>
                <a:cs typeface="Calibri"/>
              </a:rPr>
              <a:t> </a:t>
            </a:r>
            <a:r>
              <a:rPr sz="3200" b="1" spc="-20" dirty="0">
                <a:latin typeface="Calibri"/>
                <a:cs typeface="Calibri"/>
              </a:rPr>
              <a:t>water</a:t>
            </a:r>
            <a:r>
              <a:rPr sz="3200" b="1" spc="-25" dirty="0">
                <a:latin typeface="Calibri"/>
                <a:cs typeface="Calibri"/>
              </a:rPr>
              <a:t> </a:t>
            </a:r>
            <a:r>
              <a:rPr sz="3200" b="1" dirty="0">
                <a:latin typeface="Calibri"/>
                <a:cs typeface="Calibri"/>
              </a:rPr>
              <a:t>pipe</a:t>
            </a:r>
            <a:r>
              <a:rPr sz="3200" b="1" spc="-5" dirty="0">
                <a:latin typeface="Calibri"/>
                <a:cs typeface="Calibri"/>
              </a:rPr>
              <a:t> that </a:t>
            </a:r>
            <a:r>
              <a:rPr sz="3200" b="1" spc="-710" dirty="0">
                <a:latin typeface="Calibri"/>
                <a:cs typeface="Calibri"/>
              </a:rPr>
              <a:t> </a:t>
            </a:r>
            <a:r>
              <a:rPr sz="3200" b="1" spc="-5" dirty="0">
                <a:latin typeface="Calibri"/>
                <a:cs typeface="Calibri"/>
              </a:rPr>
              <a:t>allows </a:t>
            </a:r>
            <a:r>
              <a:rPr sz="3200" b="1" spc="-20" dirty="0">
                <a:latin typeface="Calibri"/>
                <a:cs typeface="Calibri"/>
              </a:rPr>
              <a:t>water</a:t>
            </a:r>
            <a:r>
              <a:rPr sz="3200" b="1" spc="-15" dirty="0">
                <a:latin typeface="Calibri"/>
                <a:cs typeface="Calibri"/>
              </a:rPr>
              <a:t> to</a:t>
            </a:r>
            <a:r>
              <a:rPr sz="3200" b="1" spc="-5" dirty="0">
                <a:latin typeface="Calibri"/>
                <a:cs typeface="Calibri"/>
              </a:rPr>
              <a:t> flow </a:t>
            </a:r>
            <a:r>
              <a:rPr sz="3200" b="1" spc="5" dirty="0">
                <a:latin typeface="Calibri"/>
                <a:cs typeface="Calibri"/>
              </a:rPr>
              <a:t>in</a:t>
            </a:r>
            <a:r>
              <a:rPr sz="3200" b="1" spc="-5" dirty="0">
                <a:latin typeface="Calibri"/>
                <a:cs typeface="Calibri"/>
              </a:rPr>
              <a:t> </a:t>
            </a:r>
            <a:r>
              <a:rPr sz="3200" b="1" dirty="0">
                <a:latin typeface="Calibri"/>
                <a:cs typeface="Calibri"/>
              </a:rPr>
              <a:t>only one </a:t>
            </a:r>
            <a:r>
              <a:rPr sz="3200" b="1" spc="5" dirty="0">
                <a:latin typeface="Calibri"/>
                <a:cs typeface="Calibri"/>
              </a:rPr>
              <a:t> </a:t>
            </a:r>
            <a:r>
              <a:rPr sz="3200" b="1" spc="-5" dirty="0">
                <a:latin typeface="Calibri"/>
                <a:cs typeface="Calibri"/>
              </a:rPr>
              <a:t>direction</a:t>
            </a:r>
            <a:r>
              <a:rPr sz="1800" spc="-5" dirty="0">
                <a:latin typeface="Calibri"/>
                <a:cs typeface="Calibri"/>
              </a:rPr>
              <a:t>.</a:t>
            </a:r>
            <a:endParaRPr sz="1800">
              <a:latin typeface="Calibri"/>
              <a:cs typeface="Calibri"/>
            </a:endParaRPr>
          </a:p>
        </p:txBody>
      </p:sp>
      <p:pic>
        <p:nvPicPr>
          <p:cNvPr id="4" name="object 4"/>
          <p:cNvPicPr/>
          <p:nvPr/>
        </p:nvPicPr>
        <p:blipFill>
          <a:blip r:embed="rId2" cstate="print"/>
          <a:stretch>
            <a:fillRect/>
          </a:stretch>
        </p:blipFill>
        <p:spPr>
          <a:xfrm>
            <a:off x="6248400" y="1752600"/>
            <a:ext cx="2429255" cy="222504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3126" y="496950"/>
            <a:ext cx="3318510" cy="635000"/>
          </a:xfrm>
          <a:prstGeom prst="rect">
            <a:avLst/>
          </a:prstGeom>
        </p:spPr>
        <p:txBody>
          <a:bodyPr vert="horz" wrap="square" lIns="0" tIns="12065" rIns="0" bIns="0" rtlCol="0">
            <a:spAutoFit/>
          </a:bodyPr>
          <a:lstStyle/>
          <a:p>
            <a:pPr marL="12700">
              <a:lnSpc>
                <a:spcPct val="100000"/>
              </a:lnSpc>
              <a:spcBef>
                <a:spcPts val="95"/>
              </a:spcBef>
            </a:pPr>
            <a:r>
              <a:rPr b="1" spc="-10" dirty="0">
                <a:latin typeface="Calibri"/>
                <a:cs typeface="Calibri"/>
              </a:rPr>
              <a:t>Diode </a:t>
            </a:r>
            <a:r>
              <a:rPr b="1" spc="-5" dirty="0">
                <a:latin typeface="Calibri"/>
                <a:cs typeface="Calibri"/>
              </a:rPr>
              <a:t>-</a:t>
            </a:r>
            <a:r>
              <a:rPr b="1" spc="-35" dirty="0">
                <a:latin typeface="Calibri"/>
                <a:cs typeface="Calibri"/>
              </a:rPr>
              <a:t> </a:t>
            </a:r>
            <a:r>
              <a:rPr b="1" spc="-25" dirty="0">
                <a:latin typeface="Calibri"/>
                <a:cs typeface="Calibri"/>
              </a:rPr>
              <a:t>SWITCH</a:t>
            </a:r>
          </a:p>
        </p:txBody>
      </p:sp>
      <p:pic>
        <p:nvPicPr>
          <p:cNvPr id="3" name="object 3"/>
          <p:cNvPicPr/>
          <p:nvPr/>
        </p:nvPicPr>
        <p:blipFill>
          <a:blip r:embed="rId2" cstate="print"/>
          <a:stretch>
            <a:fillRect/>
          </a:stretch>
        </p:blipFill>
        <p:spPr>
          <a:xfrm>
            <a:off x="480924" y="1988615"/>
            <a:ext cx="7560071" cy="403616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22787" y="480155"/>
            <a:ext cx="4563924" cy="2353310"/>
            <a:chOff x="3222786" y="480155"/>
            <a:chExt cx="5921375" cy="2353310"/>
          </a:xfrm>
        </p:grpSpPr>
        <p:pic>
          <p:nvPicPr>
            <p:cNvPr id="3" name="object 3"/>
            <p:cNvPicPr/>
            <p:nvPr/>
          </p:nvPicPr>
          <p:blipFill>
            <a:blip r:embed="rId2" cstate="print"/>
            <a:stretch>
              <a:fillRect/>
            </a:stretch>
          </p:blipFill>
          <p:spPr>
            <a:xfrm>
              <a:off x="3222786" y="480155"/>
              <a:ext cx="5921213" cy="2352960"/>
            </a:xfrm>
            <a:prstGeom prst="rect">
              <a:avLst/>
            </a:prstGeom>
          </p:spPr>
        </p:pic>
        <p:pic>
          <p:nvPicPr>
            <p:cNvPr id="4" name="object 4"/>
            <p:cNvPicPr/>
            <p:nvPr/>
          </p:nvPicPr>
          <p:blipFill>
            <a:blip r:embed="rId3" cstate="print"/>
            <a:stretch>
              <a:fillRect/>
            </a:stretch>
          </p:blipFill>
          <p:spPr>
            <a:xfrm>
              <a:off x="3428999" y="533400"/>
              <a:ext cx="5495544" cy="2205228"/>
            </a:xfrm>
            <a:prstGeom prst="rect">
              <a:avLst/>
            </a:prstGeom>
          </p:spPr>
        </p:pic>
      </p:grpSp>
      <p:sp>
        <p:nvSpPr>
          <p:cNvPr id="5" name="object 5"/>
          <p:cNvSpPr txBox="1">
            <a:spLocks noGrp="1"/>
          </p:cNvSpPr>
          <p:nvPr>
            <p:ph type="title"/>
          </p:nvPr>
        </p:nvSpPr>
        <p:spPr>
          <a:xfrm>
            <a:off x="535940" y="461899"/>
            <a:ext cx="2246630" cy="629018"/>
          </a:xfrm>
          <a:prstGeom prst="rect">
            <a:avLst/>
          </a:prstGeom>
        </p:spPr>
        <p:txBody>
          <a:bodyPr vert="horz" wrap="square" lIns="0" tIns="13335" rIns="0" bIns="0" rtlCol="0">
            <a:spAutoFit/>
          </a:bodyPr>
          <a:lstStyle/>
          <a:p>
            <a:pPr marL="12700">
              <a:lnSpc>
                <a:spcPct val="100000"/>
              </a:lnSpc>
              <a:spcBef>
                <a:spcPts val="105"/>
              </a:spcBef>
            </a:pPr>
            <a:r>
              <a:rPr b="1" dirty="0">
                <a:solidFill>
                  <a:srgbClr val="00B0F0"/>
                </a:solidFill>
              </a:rPr>
              <a:t>Insul</a:t>
            </a:r>
            <a:r>
              <a:rPr b="1" spc="-35" dirty="0">
                <a:solidFill>
                  <a:srgbClr val="00B0F0"/>
                </a:solidFill>
              </a:rPr>
              <a:t>a</a:t>
            </a:r>
            <a:r>
              <a:rPr b="1" spc="-50" dirty="0">
                <a:solidFill>
                  <a:srgbClr val="00B0F0"/>
                </a:solidFill>
              </a:rPr>
              <a:t>t</a:t>
            </a:r>
            <a:r>
              <a:rPr b="1" spc="-5" dirty="0">
                <a:solidFill>
                  <a:srgbClr val="00B0F0"/>
                </a:solidFill>
              </a:rPr>
              <a:t>o</a:t>
            </a:r>
            <a:r>
              <a:rPr b="1" spc="-70" dirty="0">
                <a:solidFill>
                  <a:srgbClr val="00B0F0"/>
                </a:solidFill>
              </a:rPr>
              <a:t>r</a:t>
            </a:r>
            <a:r>
              <a:rPr b="1" dirty="0">
                <a:solidFill>
                  <a:srgbClr val="00B0F0"/>
                </a:solidFill>
              </a:rPr>
              <a:t>s</a:t>
            </a:r>
            <a:endParaRPr b="1">
              <a:solidFill>
                <a:srgbClr val="00B0F0"/>
              </a:solidFill>
            </a:endParaRPr>
          </a:p>
        </p:txBody>
      </p:sp>
      <p:sp>
        <p:nvSpPr>
          <p:cNvPr id="6" name="object 6"/>
          <p:cNvSpPr txBox="1"/>
          <p:nvPr/>
        </p:nvSpPr>
        <p:spPr>
          <a:xfrm>
            <a:off x="307340" y="3437001"/>
            <a:ext cx="8295640" cy="2283317"/>
          </a:xfrm>
          <a:prstGeom prst="rect">
            <a:avLst/>
          </a:prstGeom>
        </p:spPr>
        <p:txBody>
          <a:bodyPr vert="horz" wrap="square" lIns="0" tIns="13335" rIns="0" bIns="0" rtlCol="0">
            <a:spAutoFit/>
          </a:bodyPr>
          <a:lstStyle/>
          <a:p>
            <a:pPr marL="584200" marR="8890" indent="-571500" algn="just">
              <a:lnSpc>
                <a:spcPct val="100000"/>
              </a:lnSpc>
              <a:spcBef>
                <a:spcPts val="105"/>
              </a:spcBef>
              <a:buClr>
                <a:srgbClr val="C00000"/>
              </a:buClr>
              <a:buSzPct val="75000"/>
              <a:buFont typeface="Wingdings" pitchFamily="2" charset="2"/>
              <a:buChar char="Ø"/>
              <a:tabLst>
                <a:tab pos="583565" algn="l"/>
                <a:tab pos="584200" algn="l"/>
              </a:tabLst>
            </a:pPr>
            <a:r>
              <a:rPr sz="2800" b="1" spc="-15" dirty="0">
                <a:latin typeface="Times New Roman" pitchFamily="18" charset="0"/>
                <a:cs typeface="Times New Roman" pitchFamily="18" charset="0"/>
              </a:rPr>
              <a:t>Insulators</a:t>
            </a:r>
            <a:r>
              <a:rPr sz="2800" b="1" spc="20" dirty="0">
                <a:latin typeface="Times New Roman" pitchFamily="18" charset="0"/>
                <a:cs typeface="Times New Roman" pitchFamily="18" charset="0"/>
              </a:rPr>
              <a:t> </a:t>
            </a:r>
            <a:r>
              <a:rPr sz="2800" b="1" spc="-25" dirty="0">
                <a:latin typeface="Times New Roman" pitchFamily="18" charset="0"/>
                <a:cs typeface="Times New Roman" pitchFamily="18" charset="0"/>
              </a:rPr>
              <a:t>have</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tightly</a:t>
            </a:r>
            <a:r>
              <a:rPr sz="2800" b="1" spc="20" dirty="0">
                <a:latin typeface="Times New Roman" pitchFamily="18" charset="0"/>
                <a:cs typeface="Times New Roman" pitchFamily="18" charset="0"/>
              </a:rPr>
              <a:t> </a:t>
            </a:r>
            <a:r>
              <a:rPr sz="2800" b="1" spc="-5" dirty="0">
                <a:latin typeface="Times New Roman" pitchFamily="18" charset="0"/>
                <a:cs typeface="Times New Roman" pitchFamily="18" charset="0"/>
              </a:rPr>
              <a:t>bound</a:t>
            </a:r>
            <a:r>
              <a:rPr sz="2800" b="1" spc="20" dirty="0">
                <a:latin typeface="Times New Roman" pitchFamily="18" charset="0"/>
                <a:cs typeface="Times New Roman" pitchFamily="18" charset="0"/>
              </a:rPr>
              <a:t> </a:t>
            </a:r>
            <a:r>
              <a:rPr sz="2800" b="1" spc="-10" dirty="0">
                <a:latin typeface="Times New Roman" pitchFamily="18" charset="0"/>
                <a:cs typeface="Times New Roman" pitchFamily="18" charset="0"/>
              </a:rPr>
              <a:t>electrons</a:t>
            </a:r>
            <a:r>
              <a:rPr sz="2800" b="1" dirty="0">
                <a:latin typeface="Times New Roman" pitchFamily="18" charset="0"/>
                <a:cs typeface="Times New Roman" pitchFamily="18" charset="0"/>
              </a:rPr>
              <a:t> in</a:t>
            </a:r>
            <a:r>
              <a:rPr sz="2800" b="1" spc="15" dirty="0">
                <a:latin typeface="Times New Roman" pitchFamily="18" charset="0"/>
                <a:cs typeface="Times New Roman" pitchFamily="18" charset="0"/>
              </a:rPr>
              <a:t> </a:t>
            </a:r>
            <a:r>
              <a:rPr sz="2800" b="1" spc="-5" dirty="0">
                <a:latin typeface="Times New Roman" pitchFamily="18" charset="0"/>
                <a:cs typeface="Times New Roman" pitchFamily="18" charset="0"/>
              </a:rPr>
              <a:t>their </a:t>
            </a:r>
            <a:r>
              <a:rPr sz="2800" b="1" spc="-710" dirty="0">
                <a:latin typeface="Times New Roman" pitchFamily="18" charset="0"/>
                <a:cs typeface="Times New Roman" pitchFamily="18" charset="0"/>
              </a:rPr>
              <a:t> </a:t>
            </a:r>
            <a:r>
              <a:rPr sz="2800" b="1" spc="-10">
                <a:latin typeface="Times New Roman" pitchFamily="18" charset="0"/>
                <a:cs typeface="Times New Roman" pitchFamily="18" charset="0"/>
              </a:rPr>
              <a:t>outer</a:t>
            </a:r>
            <a:r>
              <a:rPr sz="2800" b="1" spc="-5">
                <a:latin typeface="Times New Roman" pitchFamily="18" charset="0"/>
                <a:cs typeface="Times New Roman" pitchFamily="18" charset="0"/>
              </a:rPr>
              <a:t> </a:t>
            </a:r>
            <a:r>
              <a:rPr sz="2800" b="1" spc="-5" smtClean="0">
                <a:latin typeface="Times New Roman" pitchFamily="18" charset="0"/>
                <a:cs typeface="Times New Roman" pitchFamily="18" charset="0"/>
              </a:rPr>
              <a:t>shell</a:t>
            </a:r>
            <a:endParaRPr lang="en-US" sz="2800" b="1" spc="-5" dirty="0" smtClean="0">
              <a:latin typeface="Times New Roman" pitchFamily="18" charset="0"/>
              <a:cs typeface="Times New Roman" pitchFamily="18" charset="0"/>
            </a:endParaRPr>
          </a:p>
          <a:p>
            <a:pPr marL="584200" marR="8890" indent="-571500" algn="just">
              <a:lnSpc>
                <a:spcPct val="100000"/>
              </a:lnSpc>
              <a:spcBef>
                <a:spcPts val="105"/>
              </a:spcBef>
              <a:buClr>
                <a:srgbClr val="C00000"/>
              </a:buClr>
              <a:buSzPct val="75000"/>
              <a:buFont typeface="Wingdings" pitchFamily="2" charset="2"/>
              <a:buChar char="Ø"/>
              <a:tabLst>
                <a:tab pos="583565" algn="l"/>
                <a:tab pos="584200" algn="l"/>
              </a:tabLst>
            </a:pPr>
            <a:endParaRPr sz="2800" b="1">
              <a:latin typeface="Times New Roman" pitchFamily="18" charset="0"/>
              <a:cs typeface="Times New Roman" pitchFamily="18" charset="0"/>
            </a:endParaRPr>
          </a:p>
          <a:p>
            <a:pPr marL="584200" marR="5080" indent="-571500" algn="just">
              <a:lnSpc>
                <a:spcPct val="100000"/>
              </a:lnSpc>
              <a:spcBef>
                <a:spcPts val="765"/>
              </a:spcBef>
              <a:buClr>
                <a:srgbClr val="C00000"/>
              </a:buClr>
              <a:buSzPct val="75000"/>
              <a:buFont typeface="Wingdings" pitchFamily="2" charset="2"/>
              <a:buChar char="Ø"/>
              <a:tabLst>
                <a:tab pos="583565" algn="l"/>
                <a:tab pos="584200" algn="l"/>
              </a:tabLst>
            </a:pPr>
            <a:r>
              <a:rPr sz="2800" b="1" spc="-5" dirty="0">
                <a:latin typeface="Times New Roman" pitchFamily="18" charset="0"/>
                <a:cs typeface="Times New Roman" pitchFamily="18" charset="0"/>
              </a:rPr>
              <a:t>These electrons </a:t>
            </a:r>
            <a:r>
              <a:rPr sz="2800" b="1" spc="-10" dirty="0">
                <a:latin typeface="Times New Roman" pitchFamily="18" charset="0"/>
                <a:cs typeface="Times New Roman" pitchFamily="18" charset="0"/>
              </a:rPr>
              <a:t>require </a:t>
            </a:r>
            <a:r>
              <a:rPr sz="2800" b="1" dirty="0">
                <a:latin typeface="Times New Roman" pitchFamily="18" charset="0"/>
                <a:cs typeface="Times New Roman" pitchFamily="18" charset="0"/>
              </a:rPr>
              <a:t>a </a:t>
            </a:r>
            <a:r>
              <a:rPr sz="2800" b="1" spc="-10" dirty="0">
                <a:latin typeface="Times New Roman" pitchFamily="18" charset="0"/>
                <a:cs typeface="Times New Roman" pitchFamily="18" charset="0"/>
              </a:rPr>
              <a:t>very </a:t>
            </a:r>
            <a:r>
              <a:rPr sz="2800" b="1" spc="-20" dirty="0">
                <a:latin typeface="Times New Roman" pitchFamily="18" charset="0"/>
                <a:cs typeface="Times New Roman" pitchFamily="18" charset="0"/>
              </a:rPr>
              <a:t>large </a:t>
            </a:r>
            <a:r>
              <a:rPr sz="2800" b="1" spc="-5" dirty="0">
                <a:latin typeface="Times New Roman" pitchFamily="18" charset="0"/>
                <a:cs typeface="Times New Roman" pitchFamily="18" charset="0"/>
              </a:rPr>
              <a:t>amount of </a:t>
            </a:r>
            <a:r>
              <a:rPr sz="2800" b="1" spc="-710" dirty="0">
                <a:latin typeface="Times New Roman" pitchFamily="18" charset="0"/>
                <a:cs typeface="Times New Roman" pitchFamily="18" charset="0"/>
              </a:rPr>
              <a:t> </a:t>
            </a:r>
            <a:r>
              <a:rPr sz="2800" b="1" spc="-10" dirty="0">
                <a:latin typeface="Times New Roman" pitchFamily="18" charset="0"/>
                <a:cs typeface="Times New Roman" pitchFamily="18" charset="0"/>
              </a:rPr>
              <a:t>energy </a:t>
            </a:r>
            <a:r>
              <a:rPr sz="2800" b="1" spc="-25" dirty="0">
                <a:latin typeface="Times New Roman" pitchFamily="18" charset="0"/>
                <a:cs typeface="Times New Roman" pitchFamily="18" charset="0"/>
              </a:rPr>
              <a:t>to</a:t>
            </a:r>
            <a:r>
              <a:rPr sz="2800" b="1" spc="5" dirty="0">
                <a:latin typeface="Times New Roman" pitchFamily="18" charset="0"/>
                <a:cs typeface="Times New Roman" pitchFamily="18" charset="0"/>
              </a:rPr>
              <a:t> </a:t>
            </a:r>
            <a:r>
              <a:rPr sz="2800" b="1" spc="-15" dirty="0">
                <a:latin typeface="Times New Roman" pitchFamily="18" charset="0"/>
                <a:cs typeface="Times New Roman" pitchFamily="18" charset="0"/>
              </a:rPr>
              <a:t>free</a:t>
            </a:r>
            <a:r>
              <a:rPr sz="2800" b="1" spc="-30" dirty="0">
                <a:latin typeface="Times New Roman" pitchFamily="18" charset="0"/>
                <a:cs typeface="Times New Roman" pitchFamily="18" charset="0"/>
              </a:rPr>
              <a:t> </a:t>
            </a:r>
            <a:r>
              <a:rPr sz="2800" b="1" dirty="0">
                <a:latin typeface="Times New Roman" pitchFamily="18" charset="0"/>
                <a:cs typeface="Times New Roman" pitchFamily="18" charset="0"/>
              </a:rPr>
              <a:t>them</a:t>
            </a:r>
            <a:r>
              <a:rPr sz="2800" b="1" spc="-10" dirty="0">
                <a:latin typeface="Times New Roman" pitchFamily="18" charset="0"/>
                <a:cs typeface="Times New Roman" pitchFamily="18" charset="0"/>
              </a:rPr>
              <a:t> </a:t>
            </a:r>
            <a:r>
              <a:rPr sz="2800" b="1" spc="-30" dirty="0">
                <a:latin typeface="Times New Roman" pitchFamily="18" charset="0"/>
                <a:cs typeface="Times New Roman" pitchFamily="18" charset="0"/>
              </a:rPr>
              <a:t>for</a:t>
            </a:r>
            <a:r>
              <a:rPr sz="2800" b="1" spc="-5" dirty="0">
                <a:latin typeface="Times New Roman" pitchFamily="18" charset="0"/>
                <a:cs typeface="Times New Roman" pitchFamily="18" charset="0"/>
              </a:rPr>
              <a:t> </a:t>
            </a:r>
            <a:r>
              <a:rPr sz="2800" b="1" spc="-10" dirty="0">
                <a:latin typeface="Times New Roman" pitchFamily="18" charset="0"/>
                <a:cs typeface="Times New Roman" pitchFamily="18" charset="0"/>
              </a:rPr>
              <a:t>conduction</a:t>
            </a:r>
            <a:endParaRPr sz="2800" b="1">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155690" cy="635000"/>
          </a:xfrm>
          <a:prstGeom prst="rect">
            <a:avLst/>
          </a:prstGeom>
        </p:spPr>
        <p:txBody>
          <a:bodyPr vert="horz" wrap="square" lIns="0" tIns="12065" rIns="0" bIns="0" rtlCol="0">
            <a:spAutoFit/>
          </a:bodyPr>
          <a:lstStyle/>
          <a:p>
            <a:pPr marL="12700">
              <a:lnSpc>
                <a:spcPct val="100000"/>
              </a:lnSpc>
              <a:spcBef>
                <a:spcPts val="95"/>
              </a:spcBef>
            </a:pPr>
            <a:r>
              <a:rPr spc="-35" dirty="0"/>
              <a:t>Power</a:t>
            </a:r>
            <a:r>
              <a:rPr spc="-10" dirty="0"/>
              <a:t> </a:t>
            </a:r>
            <a:r>
              <a:rPr spc="-5" dirty="0"/>
              <a:t>Supply</a:t>
            </a:r>
            <a:r>
              <a:rPr spc="5" dirty="0"/>
              <a:t> </a:t>
            </a:r>
            <a:r>
              <a:rPr spc="-5" dirty="0"/>
              <a:t>-</a:t>
            </a:r>
            <a:r>
              <a:rPr spc="-15" dirty="0"/>
              <a:t> </a:t>
            </a:r>
            <a:r>
              <a:rPr spc="-5" dirty="0"/>
              <a:t>Block</a:t>
            </a:r>
            <a:r>
              <a:rPr spc="-10" dirty="0"/>
              <a:t> </a:t>
            </a:r>
            <a:r>
              <a:rPr spc="-20" dirty="0"/>
              <a:t>Diagram</a:t>
            </a:r>
          </a:p>
        </p:txBody>
      </p:sp>
      <p:pic>
        <p:nvPicPr>
          <p:cNvPr id="3" name="object 3"/>
          <p:cNvPicPr/>
          <p:nvPr/>
        </p:nvPicPr>
        <p:blipFill>
          <a:blip r:embed="rId2" cstate="print"/>
          <a:stretch>
            <a:fillRect/>
          </a:stretch>
        </p:blipFill>
        <p:spPr>
          <a:xfrm>
            <a:off x="867148" y="966216"/>
            <a:ext cx="7466847" cy="492556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1938020" cy="635000"/>
          </a:xfrm>
          <a:prstGeom prst="rect">
            <a:avLst/>
          </a:prstGeom>
        </p:spPr>
        <p:txBody>
          <a:bodyPr vert="horz" wrap="square" lIns="0" tIns="12065" rIns="0" bIns="0" rtlCol="0">
            <a:spAutoFit/>
          </a:bodyPr>
          <a:lstStyle/>
          <a:p>
            <a:pPr marL="12700">
              <a:lnSpc>
                <a:spcPct val="100000"/>
              </a:lnSpc>
              <a:spcBef>
                <a:spcPts val="95"/>
              </a:spcBef>
            </a:pPr>
            <a:r>
              <a:rPr spc="-20" dirty="0"/>
              <a:t>Rectifiers</a:t>
            </a:r>
          </a:p>
        </p:txBody>
      </p:sp>
      <p:sp>
        <p:nvSpPr>
          <p:cNvPr id="3" name="object 3"/>
          <p:cNvSpPr txBox="1"/>
          <p:nvPr/>
        </p:nvSpPr>
        <p:spPr>
          <a:xfrm>
            <a:off x="535940" y="1011681"/>
            <a:ext cx="7945120" cy="4293235"/>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2800" spc="-5" dirty="0">
                <a:latin typeface="Times New Roman"/>
                <a:cs typeface="Times New Roman"/>
              </a:rPr>
              <a:t>Rectifier</a:t>
            </a:r>
            <a:r>
              <a:rPr sz="2800" spc="-10" dirty="0">
                <a:latin typeface="Times New Roman"/>
                <a:cs typeface="Times New Roman"/>
              </a:rPr>
              <a:t> </a:t>
            </a:r>
            <a:r>
              <a:rPr sz="2800" dirty="0">
                <a:latin typeface="Times New Roman"/>
                <a:cs typeface="Times New Roman"/>
              </a:rPr>
              <a:t>is</a:t>
            </a:r>
            <a:r>
              <a:rPr sz="2800" spc="-10" dirty="0">
                <a:latin typeface="Times New Roman"/>
                <a:cs typeface="Times New Roman"/>
              </a:rPr>
              <a:t> </a:t>
            </a:r>
            <a:r>
              <a:rPr sz="2800" spc="-5" dirty="0">
                <a:latin typeface="Times New Roman"/>
                <a:cs typeface="Times New Roman"/>
              </a:rPr>
              <a:t>a</a:t>
            </a:r>
            <a:r>
              <a:rPr sz="2800" spc="-10" dirty="0">
                <a:latin typeface="Times New Roman"/>
                <a:cs typeface="Times New Roman"/>
              </a:rPr>
              <a:t> </a:t>
            </a:r>
            <a:r>
              <a:rPr sz="2800" dirty="0">
                <a:latin typeface="Times New Roman"/>
                <a:cs typeface="Times New Roman"/>
              </a:rPr>
              <a:t>circuit</a:t>
            </a:r>
            <a:r>
              <a:rPr sz="2800" spc="-5" dirty="0">
                <a:latin typeface="Times New Roman"/>
                <a:cs typeface="Times New Roman"/>
              </a:rPr>
              <a:t> which</a:t>
            </a:r>
            <a:r>
              <a:rPr sz="2800" dirty="0">
                <a:latin typeface="Times New Roman"/>
                <a:cs typeface="Times New Roman"/>
              </a:rPr>
              <a:t> converts</a:t>
            </a:r>
            <a:r>
              <a:rPr sz="2800" spc="-65" dirty="0">
                <a:latin typeface="Times New Roman"/>
                <a:cs typeface="Times New Roman"/>
              </a:rPr>
              <a:t> </a:t>
            </a:r>
            <a:r>
              <a:rPr sz="2800" b="1" spc="-5" dirty="0">
                <a:latin typeface="Times New Roman"/>
                <a:cs typeface="Times New Roman"/>
              </a:rPr>
              <a:t>AC</a:t>
            </a:r>
            <a:r>
              <a:rPr sz="2800" b="1" spc="5" dirty="0">
                <a:latin typeface="Times New Roman"/>
                <a:cs typeface="Times New Roman"/>
              </a:rPr>
              <a:t> </a:t>
            </a:r>
            <a:r>
              <a:rPr sz="2800" b="1" dirty="0">
                <a:latin typeface="Times New Roman"/>
                <a:cs typeface="Times New Roman"/>
              </a:rPr>
              <a:t>voltages</a:t>
            </a:r>
            <a:r>
              <a:rPr sz="2800" b="1" spc="-15" dirty="0">
                <a:latin typeface="Times New Roman"/>
                <a:cs typeface="Times New Roman"/>
              </a:rPr>
              <a:t> </a:t>
            </a:r>
            <a:r>
              <a:rPr sz="2800" spc="-5" dirty="0">
                <a:latin typeface="Times New Roman"/>
                <a:cs typeface="Times New Roman"/>
              </a:rPr>
              <a:t>and </a:t>
            </a:r>
            <a:r>
              <a:rPr sz="2800" spc="-685" dirty="0">
                <a:latin typeface="Times New Roman"/>
                <a:cs typeface="Times New Roman"/>
              </a:rPr>
              <a:t> </a:t>
            </a:r>
            <a:r>
              <a:rPr sz="2800" dirty="0">
                <a:latin typeface="Times New Roman"/>
                <a:cs typeface="Times New Roman"/>
              </a:rPr>
              <a:t>currents</a:t>
            </a:r>
            <a:r>
              <a:rPr sz="2800" spc="-15" dirty="0">
                <a:latin typeface="Times New Roman"/>
                <a:cs typeface="Times New Roman"/>
              </a:rPr>
              <a:t> </a:t>
            </a:r>
            <a:r>
              <a:rPr sz="2800" spc="-5" dirty="0">
                <a:latin typeface="Times New Roman"/>
                <a:cs typeface="Times New Roman"/>
              </a:rPr>
              <a:t>in</a:t>
            </a:r>
            <a:r>
              <a:rPr sz="2800" spc="10" dirty="0">
                <a:latin typeface="Times New Roman"/>
                <a:cs typeface="Times New Roman"/>
              </a:rPr>
              <a:t> </a:t>
            </a:r>
            <a:r>
              <a:rPr sz="2800" spc="-5" dirty="0">
                <a:latin typeface="Times New Roman"/>
                <a:cs typeface="Times New Roman"/>
              </a:rPr>
              <a:t>to</a:t>
            </a:r>
            <a:r>
              <a:rPr sz="2800" spc="10" dirty="0">
                <a:latin typeface="Times New Roman"/>
                <a:cs typeface="Times New Roman"/>
              </a:rPr>
              <a:t> </a:t>
            </a:r>
            <a:r>
              <a:rPr sz="2800" dirty="0">
                <a:latin typeface="Times New Roman"/>
                <a:cs typeface="Times New Roman"/>
              </a:rPr>
              <a:t>pulsating</a:t>
            </a:r>
            <a:r>
              <a:rPr sz="2800" spc="-65" dirty="0">
                <a:latin typeface="Times New Roman"/>
                <a:cs typeface="Times New Roman"/>
              </a:rPr>
              <a:t> </a:t>
            </a:r>
            <a:r>
              <a:rPr sz="2800" b="1" spc="-5" dirty="0">
                <a:latin typeface="Times New Roman"/>
                <a:cs typeface="Times New Roman"/>
              </a:rPr>
              <a:t>DC</a:t>
            </a:r>
            <a:r>
              <a:rPr sz="2800" b="1" spc="5" dirty="0">
                <a:latin typeface="Times New Roman"/>
                <a:cs typeface="Times New Roman"/>
              </a:rPr>
              <a:t> </a:t>
            </a:r>
            <a:r>
              <a:rPr sz="2800" b="1" dirty="0">
                <a:latin typeface="Times New Roman"/>
                <a:cs typeface="Times New Roman"/>
              </a:rPr>
              <a:t>voltages</a:t>
            </a:r>
            <a:r>
              <a:rPr sz="2800" b="1" spc="-15" dirty="0">
                <a:latin typeface="Times New Roman"/>
                <a:cs typeface="Times New Roman"/>
              </a:rPr>
              <a:t> </a:t>
            </a:r>
            <a:r>
              <a:rPr sz="2800" spc="-5" dirty="0">
                <a:latin typeface="Times New Roman"/>
                <a:cs typeface="Times New Roman"/>
              </a:rPr>
              <a:t>and currents,</a:t>
            </a:r>
            <a:endParaRPr sz="2800">
              <a:latin typeface="Times New Roman"/>
              <a:cs typeface="Times New Roman"/>
            </a:endParaRPr>
          </a:p>
          <a:p>
            <a:pPr>
              <a:lnSpc>
                <a:spcPct val="100000"/>
              </a:lnSpc>
              <a:spcBef>
                <a:spcPts val="50"/>
              </a:spcBef>
              <a:buFont typeface="Arial MT"/>
              <a:buChar char="•"/>
            </a:pPr>
            <a:endParaRPr sz="4050">
              <a:latin typeface="Times New Roman"/>
              <a:cs typeface="Times New Roman"/>
            </a:endParaRPr>
          </a:p>
          <a:p>
            <a:pPr marL="355600" indent="-342900">
              <a:lnSpc>
                <a:spcPct val="100000"/>
              </a:lnSpc>
              <a:buFont typeface="Arial MT"/>
              <a:buChar char="•"/>
              <a:tabLst>
                <a:tab pos="354965" algn="l"/>
                <a:tab pos="355600" algn="l"/>
              </a:tabLst>
            </a:pPr>
            <a:r>
              <a:rPr sz="2800" dirty="0">
                <a:latin typeface="Times New Roman"/>
                <a:cs typeface="Times New Roman"/>
              </a:rPr>
              <a:t>Output</a:t>
            </a:r>
            <a:r>
              <a:rPr sz="2800" spc="-15" dirty="0">
                <a:latin typeface="Times New Roman"/>
                <a:cs typeface="Times New Roman"/>
              </a:rPr>
              <a:t> </a:t>
            </a:r>
            <a:r>
              <a:rPr sz="2800" spc="-5" dirty="0">
                <a:latin typeface="Times New Roman"/>
                <a:cs typeface="Times New Roman"/>
              </a:rPr>
              <a:t>of</a:t>
            </a:r>
            <a:r>
              <a:rPr sz="2800" spc="10" dirty="0">
                <a:latin typeface="Times New Roman"/>
                <a:cs typeface="Times New Roman"/>
              </a:rPr>
              <a:t> </a:t>
            </a:r>
            <a:r>
              <a:rPr sz="2800" spc="-5" dirty="0">
                <a:latin typeface="Times New Roman"/>
                <a:cs typeface="Times New Roman"/>
              </a:rPr>
              <a:t>a</a:t>
            </a:r>
            <a:r>
              <a:rPr sz="2800" dirty="0">
                <a:latin typeface="Times New Roman"/>
                <a:cs typeface="Times New Roman"/>
              </a:rPr>
              <a:t> </a:t>
            </a:r>
            <a:r>
              <a:rPr sz="2800" spc="-5" dirty="0">
                <a:latin typeface="Times New Roman"/>
                <a:cs typeface="Times New Roman"/>
              </a:rPr>
              <a:t>rectifier</a:t>
            </a:r>
            <a:r>
              <a:rPr sz="2800" dirty="0">
                <a:latin typeface="Times New Roman"/>
                <a:cs typeface="Times New Roman"/>
              </a:rPr>
              <a:t> </a:t>
            </a:r>
            <a:r>
              <a:rPr sz="2800" spc="-5" dirty="0">
                <a:latin typeface="Times New Roman"/>
                <a:cs typeface="Times New Roman"/>
              </a:rPr>
              <a:t>consists</a:t>
            </a:r>
            <a:r>
              <a:rPr sz="2800" spc="-20" dirty="0">
                <a:latin typeface="Times New Roman"/>
                <a:cs typeface="Times New Roman"/>
              </a:rPr>
              <a:t> </a:t>
            </a:r>
            <a:r>
              <a:rPr sz="2800" spc="-5" dirty="0">
                <a:latin typeface="Times New Roman"/>
                <a:cs typeface="Times New Roman"/>
              </a:rPr>
              <a:t>of</a:t>
            </a:r>
            <a:r>
              <a:rPr sz="2800" spc="30" dirty="0">
                <a:latin typeface="Times New Roman"/>
                <a:cs typeface="Times New Roman"/>
              </a:rPr>
              <a:t> </a:t>
            </a:r>
            <a:r>
              <a:rPr sz="2800" b="1" spc="-5" dirty="0">
                <a:latin typeface="Times New Roman"/>
                <a:cs typeface="Times New Roman"/>
              </a:rPr>
              <a:t>DC</a:t>
            </a:r>
            <a:r>
              <a:rPr sz="2800" b="1" dirty="0">
                <a:latin typeface="Times New Roman"/>
                <a:cs typeface="Times New Roman"/>
              </a:rPr>
              <a:t> </a:t>
            </a:r>
            <a:r>
              <a:rPr sz="2800" b="1" spc="-5" dirty="0">
                <a:latin typeface="Times New Roman"/>
                <a:cs typeface="Times New Roman"/>
              </a:rPr>
              <a:t>component</a:t>
            </a:r>
            <a:r>
              <a:rPr sz="2800" b="1" spc="30" dirty="0">
                <a:latin typeface="Times New Roman"/>
                <a:cs typeface="Times New Roman"/>
              </a:rPr>
              <a:t> </a:t>
            </a:r>
            <a:r>
              <a:rPr sz="2800" spc="-5" dirty="0">
                <a:latin typeface="Times New Roman"/>
                <a:cs typeface="Times New Roman"/>
              </a:rPr>
              <a:t>and</a:t>
            </a:r>
            <a:endParaRPr sz="2800">
              <a:latin typeface="Times New Roman"/>
              <a:cs typeface="Times New Roman"/>
            </a:endParaRPr>
          </a:p>
          <a:p>
            <a:pPr marL="355600">
              <a:lnSpc>
                <a:spcPct val="100000"/>
              </a:lnSpc>
            </a:pPr>
            <a:r>
              <a:rPr sz="2800" b="1" spc="-5" dirty="0">
                <a:solidFill>
                  <a:srgbClr val="00AFEF"/>
                </a:solidFill>
                <a:latin typeface="Times New Roman"/>
                <a:cs typeface="Times New Roman"/>
              </a:rPr>
              <a:t>unwanted</a:t>
            </a:r>
            <a:r>
              <a:rPr sz="2800" b="1" spc="-114" dirty="0">
                <a:solidFill>
                  <a:srgbClr val="00AFEF"/>
                </a:solidFill>
                <a:latin typeface="Times New Roman"/>
                <a:cs typeface="Times New Roman"/>
              </a:rPr>
              <a:t> </a:t>
            </a:r>
            <a:r>
              <a:rPr sz="2800" b="1" spc="-5" dirty="0">
                <a:solidFill>
                  <a:srgbClr val="00AFEF"/>
                </a:solidFill>
                <a:latin typeface="Times New Roman"/>
                <a:cs typeface="Times New Roman"/>
              </a:rPr>
              <a:t>AC</a:t>
            </a:r>
            <a:r>
              <a:rPr sz="2800" b="1" spc="-10" dirty="0">
                <a:solidFill>
                  <a:srgbClr val="00AFEF"/>
                </a:solidFill>
                <a:latin typeface="Times New Roman"/>
                <a:cs typeface="Times New Roman"/>
              </a:rPr>
              <a:t> </a:t>
            </a:r>
            <a:r>
              <a:rPr sz="2800" b="1" spc="-5" dirty="0">
                <a:solidFill>
                  <a:srgbClr val="00AFEF"/>
                </a:solidFill>
                <a:latin typeface="Times New Roman"/>
                <a:cs typeface="Times New Roman"/>
              </a:rPr>
              <a:t>component</a:t>
            </a:r>
            <a:r>
              <a:rPr sz="2800" b="1" spc="-5" dirty="0">
                <a:latin typeface="Times New Roman"/>
                <a:cs typeface="Times New Roman"/>
              </a:rPr>
              <a:t>.</a:t>
            </a:r>
            <a:endParaRPr sz="2800">
              <a:latin typeface="Times New Roman"/>
              <a:cs typeface="Times New Roman"/>
            </a:endParaRPr>
          </a:p>
          <a:p>
            <a:pPr marL="355600" marR="525780" indent="-342900">
              <a:lnSpc>
                <a:spcPct val="100000"/>
              </a:lnSpc>
              <a:spcBef>
                <a:spcPts val="670"/>
              </a:spcBef>
              <a:buFont typeface="Arial MT"/>
              <a:buChar char="•"/>
              <a:tabLst>
                <a:tab pos="354965" algn="l"/>
                <a:tab pos="355600" algn="l"/>
              </a:tabLst>
            </a:pPr>
            <a:r>
              <a:rPr sz="2800" spc="-5" dirty="0">
                <a:latin typeface="Times New Roman"/>
                <a:cs typeface="Times New Roman"/>
              </a:rPr>
              <a:t>Un</a:t>
            </a:r>
            <a:r>
              <a:rPr sz="2800" spc="5" dirty="0">
                <a:latin typeface="Times New Roman"/>
                <a:cs typeface="Times New Roman"/>
              </a:rPr>
              <a:t> </a:t>
            </a:r>
            <a:r>
              <a:rPr sz="2800" spc="-5" dirty="0">
                <a:latin typeface="Times New Roman"/>
                <a:cs typeface="Times New Roman"/>
              </a:rPr>
              <a:t>wanted</a:t>
            </a:r>
            <a:r>
              <a:rPr sz="2800" spc="-160" dirty="0">
                <a:latin typeface="Times New Roman"/>
                <a:cs typeface="Times New Roman"/>
              </a:rPr>
              <a:t> </a:t>
            </a:r>
            <a:r>
              <a:rPr sz="2800" spc="-5" dirty="0">
                <a:latin typeface="Times New Roman"/>
                <a:cs typeface="Times New Roman"/>
              </a:rPr>
              <a:t>AC</a:t>
            </a:r>
            <a:r>
              <a:rPr sz="2800" spc="-10" dirty="0">
                <a:latin typeface="Times New Roman"/>
                <a:cs typeface="Times New Roman"/>
              </a:rPr>
              <a:t> </a:t>
            </a:r>
            <a:r>
              <a:rPr sz="2800" dirty="0">
                <a:latin typeface="Times New Roman"/>
                <a:cs typeface="Times New Roman"/>
              </a:rPr>
              <a:t>component</a:t>
            </a:r>
            <a:r>
              <a:rPr sz="2800" spc="-5" dirty="0">
                <a:latin typeface="Times New Roman"/>
                <a:cs typeface="Times New Roman"/>
              </a:rPr>
              <a:t> </a:t>
            </a:r>
            <a:r>
              <a:rPr sz="2800" dirty="0">
                <a:latin typeface="Times New Roman"/>
                <a:cs typeface="Times New Roman"/>
              </a:rPr>
              <a:t>which</a:t>
            </a:r>
            <a:r>
              <a:rPr sz="2800" spc="-5" dirty="0">
                <a:latin typeface="Times New Roman"/>
                <a:cs typeface="Times New Roman"/>
              </a:rPr>
              <a:t> </a:t>
            </a:r>
            <a:r>
              <a:rPr sz="2800" dirty="0">
                <a:latin typeface="Times New Roman"/>
                <a:cs typeface="Times New Roman"/>
              </a:rPr>
              <a:t>is</a:t>
            </a:r>
            <a:r>
              <a:rPr sz="2800" spc="-10" dirty="0">
                <a:latin typeface="Times New Roman"/>
                <a:cs typeface="Times New Roman"/>
              </a:rPr>
              <a:t> </a:t>
            </a:r>
            <a:r>
              <a:rPr sz="2800" dirty="0">
                <a:latin typeface="Times New Roman"/>
                <a:cs typeface="Times New Roman"/>
              </a:rPr>
              <a:t>present</a:t>
            </a:r>
            <a:r>
              <a:rPr sz="2800" spc="-15" dirty="0">
                <a:latin typeface="Times New Roman"/>
                <a:cs typeface="Times New Roman"/>
              </a:rPr>
              <a:t> </a:t>
            </a:r>
            <a:r>
              <a:rPr sz="2800" spc="-5" dirty="0">
                <a:latin typeface="Times New Roman"/>
                <a:cs typeface="Times New Roman"/>
              </a:rPr>
              <a:t>at </a:t>
            </a:r>
            <a:r>
              <a:rPr sz="2800" dirty="0">
                <a:latin typeface="Times New Roman"/>
                <a:cs typeface="Times New Roman"/>
              </a:rPr>
              <a:t>the </a:t>
            </a:r>
            <a:r>
              <a:rPr sz="2800" spc="-685" dirty="0">
                <a:latin typeface="Times New Roman"/>
                <a:cs typeface="Times New Roman"/>
              </a:rPr>
              <a:t> </a:t>
            </a:r>
            <a:r>
              <a:rPr sz="2800" dirty="0">
                <a:latin typeface="Times New Roman"/>
                <a:cs typeface="Times New Roman"/>
              </a:rPr>
              <a:t>output</a:t>
            </a:r>
            <a:r>
              <a:rPr sz="2800" spc="-25" dirty="0">
                <a:latin typeface="Times New Roman"/>
                <a:cs typeface="Times New Roman"/>
              </a:rPr>
              <a:t> </a:t>
            </a:r>
            <a:r>
              <a:rPr sz="2800" dirty="0">
                <a:latin typeface="Times New Roman"/>
                <a:cs typeface="Times New Roman"/>
              </a:rPr>
              <a:t>of</a:t>
            </a:r>
            <a:r>
              <a:rPr sz="2800" spc="-5" dirty="0">
                <a:latin typeface="Times New Roman"/>
                <a:cs typeface="Times New Roman"/>
              </a:rPr>
              <a:t> a</a:t>
            </a:r>
            <a:r>
              <a:rPr sz="2800" spc="10" dirty="0">
                <a:latin typeface="Times New Roman"/>
                <a:cs typeface="Times New Roman"/>
              </a:rPr>
              <a:t> </a:t>
            </a:r>
            <a:r>
              <a:rPr sz="2800" spc="-5" dirty="0">
                <a:latin typeface="Times New Roman"/>
                <a:cs typeface="Times New Roman"/>
              </a:rPr>
              <a:t>rectifier </a:t>
            </a:r>
            <a:r>
              <a:rPr sz="2800" dirty="0">
                <a:latin typeface="Times New Roman"/>
                <a:cs typeface="Times New Roman"/>
              </a:rPr>
              <a:t>is</a:t>
            </a:r>
            <a:r>
              <a:rPr sz="2800" spc="-5" dirty="0">
                <a:latin typeface="Times New Roman"/>
                <a:cs typeface="Times New Roman"/>
              </a:rPr>
              <a:t> known</a:t>
            </a:r>
            <a:r>
              <a:rPr sz="2800" dirty="0">
                <a:latin typeface="Times New Roman"/>
                <a:cs typeface="Times New Roman"/>
              </a:rPr>
              <a:t> </a:t>
            </a:r>
            <a:r>
              <a:rPr sz="2800" spc="-5" dirty="0">
                <a:latin typeface="Times New Roman"/>
                <a:cs typeface="Times New Roman"/>
              </a:rPr>
              <a:t>as</a:t>
            </a:r>
            <a:r>
              <a:rPr sz="2800" spc="-30" dirty="0">
                <a:latin typeface="Times New Roman"/>
                <a:cs typeface="Times New Roman"/>
              </a:rPr>
              <a:t> </a:t>
            </a:r>
            <a:r>
              <a:rPr sz="2800" b="1" spc="-5" dirty="0">
                <a:solidFill>
                  <a:srgbClr val="FF0000"/>
                </a:solidFill>
                <a:latin typeface="Times New Roman"/>
                <a:cs typeface="Times New Roman"/>
              </a:rPr>
              <a:t>Ripple</a:t>
            </a:r>
            <a:r>
              <a:rPr sz="2800" b="1" spc="-5" dirty="0">
                <a:latin typeface="Times New Roman"/>
                <a:cs typeface="Times New Roman"/>
              </a:rPr>
              <a:t>.</a:t>
            </a:r>
            <a:endParaRPr sz="2800">
              <a:latin typeface="Times New Roman"/>
              <a:cs typeface="Times New Roman"/>
            </a:endParaRPr>
          </a:p>
          <a:p>
            <a:pPr marL="355600" indent="-342900">
              <a:lnSpc>
                <a:spcPct val="100000"/>
              </a:lnSpc>
              <a:spcBef>
                <a:spcPts val="675"/>
              </a:spcBef>
              <a:buFont typeface="Arial MT"/>
              <a:buChar char="•"/>
              <a:tabLst>
                <a:tab pos="354965" algn="l"/>
                <a:tab pos="355600" algn="l"/>
              </a:tabLst>
            </a:pPr>
            <a:r>
              <a:rPr sz="2800" spc="-5" dirty="0">
                <a:latin typeface="Times New Roman"/>
                <a:cs typeface="Times New Roman"/>
              </a:rPr>
              <a:t>Ripple</a:t>
            </a:r>
            <a:r>
              <a:rPr sz="2800" spc="-10" dirty="0">
                <a:latin typeface="Times New Roman"/>
                <a:cs typeface="Times New Roman"/>
              </a:rPr>
              <a:t> </a:t>
            </a:r>
            <a:r>
              <a:rPr sz="2800" spc="-5" dirty="0">
                <a:latin typeface="Times New Roman"/>
                <a:cs typeface="Times New Roman"/>
              </a:rPr>
              <a:t>can</a:t>
            </a:r>
            <a:r>
              <a:rPr sz="2800" dirty="0">
                <a:latin typeface="Times New Roman"/>
                <a:cs typeface="Times New Roman"/>
              </a:rPr>
              <a:t> be </a:t>
            </a:r>
            <a:r>
              <a:rPr sz="2800" spc="-5" dirty="0">
                <a:latin typeface="Times New Roman"/>
                <a:cs typeface="Times New Roman"/>
              </a:rPr>
              <a:t>eliminated</a:t>
            </a:r>
            <a:r>
              <a:rPr sz="2800" dirty="0">
                <a:latin typeface="Times New Roman"/>
                <a:cs typeface="Times New Roman"/>
              </a:rPr>
              <a:t> by</a:t>
            </a:r>
            <a:r>
              <a:rPr sz="2800" spc="5" dirty="0">
                <a:latin typeface="Times New Roman"/>
                <a:cs typeface="Times New Roman"/>
              </a:rPr>
              <a:t> </a:t>
            </a:r>
            <a:r>
              <a:rPr sz="2800" dirty="0">
                <a:latin typeface="Times New Roman"/>
                <a:cs typeface="Times New Roman"/>
              </a:rPr>
              <a:t>using</a:t>
            </a:r>
            <a:r>
              <a:rPr sz="2800" spc="-65" dirty="0">
                <a:latin typeface="Times New Roman"/>
                <a:cs typeface="Times New Roman"/>
              </a:rPr>
              <a:t> </a:t>
            </a:r>
            <a:r>
              <a:rPr sz="2800" b="1" spc="-5" dirty="0">
                <a:solidFill>
                  <a:srgbClr val="006FC0"/>
                </a:solidFill>
                <a:latin typeface="Times New Roman"/>
                <a:cs typeface="Times New Roman"/>
              </a:rPr>
              <a:t>filter</a:t>
            </a:r>
            <a:r>
              <a:rPr sz="2800" b="1" spc="-50" dirty="0">
                <a:solidFill>
                  <a:srgbClr val="006FC0"/>
                </a:solidFill>
                <a:latin typeface="Times New Roman"/>
                <a:cs typeface="Times New Roman"/>
              </a:rPr>
              <a:t> </a:t>
            </a:r>
            <a:r>
              <a:rPr sz="2800" b="1" spc="-10" dirty="0">
                <a:solidFill>
                  <a:srgbClr val="006FC0"/>
                </a:solidFill>
                <a:latin typeface="Times New Roman"/>
                <a:cs typeface="Times New Roman"/>
              </a:rPr>
              <a:t>circuits</a:t>
            </a:r>
            <a:r>
              <a:rPr sz="2800" b="1" spc="-10" dirty="0">
                <a:latin typeface="Times New Roman"/>
                <a:cs typeface="Times New Roman"/>
              </a:rPr>
              <a:t>,</a:t>
            </a:r>
            <a:endParaRPr sz="2800">
              <a:latin typeface="Times New Roman"/>
              <a:cs typeface="Times New Roman"/>
            </a:endParaRPr>
          </a:p>
          <a:p>
            <a:pPr marL="355600" indent="-342900">
              <a:lnSpc>
                <a:spcPct val="100000"/>
              </a:lnSpc>
              <a:spcBef>
                <a:spcPts val="670"/>
              </a:spcBef>
              <a:buFont typeface="Arial MT"/>
              <a:buChar char="•"/>
              <a:tabLst>
                <a:tab pos="354965" algn="l"/>
                <a:tab pos="355600" algn="l"/>
              </a:tabLst>
            </a:pPr>
            <a:r>
              <a:rPr sz="2800" dirty="0">
                <a:latin typeface="Times New Roman"/>
                <a:cs typeface="Times New Roman"/>
              </a:rPr>
              <a:t>Output</a:t>
            </a:r>
            <a:r>
              <a:rPr sz="2800" spc="-20" dirty="0">
                <a:latin typeface="Times New Roman"/>
                <a:cs typeface="Times New Roman"/>
              </a:rPr>
              <a:t> </a:t>
            </a:r>
            <a:r>
              <a:rPr sz="2800" spc="-5" dirty="0">
                <a:latin typeface="Times New Roman"/>
                <a:cs typeface="Times New Roman"/>
              </a:rPr>
              <a:t>of</a:t>
            </a:r>
            <a:r>
              <a:rPr sz="2800" spc="5" dirty="0">
                <a:latin typeface="Times New Roman"/>
                <a:cs typeface="Times New Roman"/>
              </a:rPr>
              <a:t> </a:t>
            </a:r>
            <a:r>
              <a:rPr sz="2800" spc="-5" dirty="0">
                <a:latin typeface="Times New Roman"/>
                <a:cs typeface="Times New Roman"/>
              </a:rPr>
              <a:t>a </a:t>
            </a:r>
            <a:r>
              <a:rPr sz="2800" dirty="0">
                <a:latin typeface="Times New Roman"/>
                <a:cs typeface="Times New Roman"/>
              </a:rPr>
              <a:t>filter</a:t>
            </a:r>
            <a:r>
              <a:rPr sz="2800" spc="-20" dirty="0">
                <a:latin typeface="Times New Roman"/>
                <a:cs typeface="Times New Roman"/>
              </a:rPr>
              <a:t> </a:t>
            </a:r>
            <a:r>
              <a:rPr sz="2800" spc="-5" dirty="0">
                <a:latin typeface="Times New Roman"/>
                <a:cs typeface="Times New Roman"/>
              </a:rPr>
              <a:t>circuit</a:t>
            </a:r>
            <a:r>
              <a:rPr sz="2800" spc="-15" dirty="0">
                <a:latin typeface="Times New Roman"/>
                <a:cs typeface="Times New Roman"/>
              </a:rPr>
              <a:t> </a:t>
            </a:r>
            <a:r>
              <a:rPr sz="2800" spc="-5" dirty="0">
                <a:latin typeface="Times New Roman"/>
                <a:cs typeface="Times New Roman"/>
              </a:rPr>
              <a:t>is</a:t>
            </a:r>
            <a:r>
              <a:rPr sz="2800" spc="5" dirty="0">
                <a:latin typeface="Times New Roman"/>
                <a:cs typeface="Times New Roman"/>
              </a:rPr>
              <a:t> </a:t>
            </a:r>
            <a:r>
              <a:rPr sz="2800" spc="-5" dirty="0">
                <a:latin typeface="Times New Roman"/>
                <a:cs typeface="Times New Roman"/>
              </a:rPr>
              <a:t>steady</a:t>
            </a:r>
            <a:r>
              <a:rPr sz="2800" spc="-15" dirty="0">
                <a:latin typeface="Times New Roman"/>
                <a:cs typeface="Times New Roman"/>
              </a:rPr>
              <a:t> </a:t>
            </a:r>
            <a:r>
              <a:rPr sz="2800" spc="-5" dirty="0">
                <a:latin typeface="Times New Roman"/>
                <a:cs typeface="Times New Roman"/>
              </a:rPr>
              <a:t>state</a:t>
            </a:r>
            <a:r>
              <a:rPr sz="2800" spc="-25" dirty="0">
                <a:latin typeface="Times New Roman"/>
                <a:cs typeface="Times New Roman"/>
              </a:rPr>
              <a:t> </a:t>
            </a:r>
            <a:r>
              <a:rPr sz="2800" spc="-5" dirty="0">
                <a:latin typeface="Times New Roman"/>
                <a:cs typeface="Times New Roman"/>
              </a:rPr>
              <a:t>DC</a:t>
            </a:r>
            <a:r>
              <a:rPr sz="2800" spc="10" dirty="0">
                <a:latin typeface="Times New Roman"/>
                <a:cs typeface="Times New Roman"/>
              </a:rPr>
              <a:t> </a:t>
            </a:r>
            <a:r>
              <a:rPr sz="2800" dirty="0">
                <a:latin typeface="Times New Roman"/>
                <a:cs typeface="Times New Roman"/>
              </a:rPr>
              <a:t>voltage.</a:t>
            </a:r>
            <a:endParaRPr sz="28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99084" y="1295400"/>
            <a:ext cx="6796122" cy="340599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3953510" cy="635000"/>
          </a:xfrm>
          <a:prstGeom prst="rect">
            <a:avLst/>
          </a:prstGeom>
        </p:spPr>
        <p:txBody>
          <a:bodyPr vert="horz" wrap="square" lIns="0" tIns="12065" rIns="0" bIns="0" rtlCol="0">
            <a:spAutoFit/>
          </a:bodyPr>
          <a:lstStyle/>
          <a:p>
            <a:pPr marL="12700">
              <a:lnSpc>
                <a:spcPct val="100000"/>
              </a:lnSpc>
              <a:spcBef>
                <a:spcPts val="95"/>
              </a:spcBef>
            </a:pPr>
            <a:r>
              <a:rPr spc="-10" dirty="0"/>
              <a:t>Half</a:t>
            </a:r>
            <a:r>
              <a:rPr spc="-35" dirty="0"/>
              <a:t> </a:t>
            </a:r>
            <a:r>
              <a:rPr spc="-70" dirty="0"/>
              <a:t>Wave</a:t>
            </a:r>
            <a:r>
              <a:rPr spc="-30" dirty="0"/>
              <a:t> </a:t>
            </a:r>
            <a:r>
              <a:rPr spc="-10" dirty="0"/>
              <a:t>Rectifier</a:t>
            </a:r>
          </a:p>
        </p:txBody>
      </p:sp>
      <p:sp>
        <p:nvSpPr>
          <p:cNvPr id="3" name="object 3"/>
          <p:cNvSpPr txBox="1"/>
          <p:nvPr/>
        </p:nvSpPr>
        <p:spPr>
          <a:xfrm>
            <a:off x="535940" y="1013205"/>
            <a:ext cx="7558405" cy="2366645"/>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MT"/>
              <a:buChar char="•"/>
              <a:tabLst>
                <a:tab pos="355600" algn="l"/>
              </a:tabLst>
            </a:pPr>
            <a:r>
              <a:rPr sz="2400" b="1" dirty="0">
                <a:latin typeface="Times New Roman"/>
                <a:cs typeface="Times New Roman"/>
              </a:rPr>
              <a:t>Construction</a:t>
            </a:r>
            <a:r>
              <a:rPr sz="2400" b="1" spc="-5" dirty="0">
                <a:latin typeface="Times New Roman"/>
                <a:cs typeface="Times New Roman"/>
              </a:rPr>
              <a:t> :</a:t>
            </a:r>
            <a:r>
              <a:rPr sz="2400" spc="-5" dirty="0">
                <a:latin typeface="Times New Roman"/>
                <a:cs typeface="Times New Roman"/>
              </a:rPr>
              <a:t>Half </a:t>
            </a:r>
            <a:r>
              <a:rPr sz="2400" dirty="0">
                <a:latin typeface="Times New Roman"/>
                <a:cs typeface="Times New Roman"/>
              </a:rPr>
              <a:t>wave </a:t>
            </a:r>
            <a:r>
              <a:rPr sz="2400" spc="-5" dirty="0">
                <a:latin typeface="Times New Roman"/>
                <a:cs typeface="Times New Roman"/>
              </a:rPr>
              <a:t>rectifier</a:t>
            </a:r>
            <a:r>
              <a:rPr sz="2400" spc="-40" dirty="0">
                <a:latin typeface="Times New Roman"/>
                <a:cs typeface="Times New Roman"/>
              </a:rPr>
              <a:t> </a:t>
            </a:r>
            <a:r>
              <a:rPr sz="2400" dirty="0">
                <a:latin typeface="Times New Roman"/>
                <a:cs typeface="Times New Roman"/>
              </a:rPr>
              <a:t>circuit</a:t>
            </a:r>
            <a:r>
              <a:rPr sz="2400" spc="-40" dirty="0">
                <a:latin typeface="Times New Roman"/>
                <a:cs typeface="Times New Roman"/>
              </a:rPr>
              <a:t> </a:t>
            </a:r>
            <a:r>
              <a:rPr sz="2400" dirty="0">
                <a:latin typeface="Times New Roman"/>
                <a:cs typeface="Times New Roman"/>
              </a:rPr>
              <a:t>consists</a:t>
            </a:r>
            <a:r>
              <a:rPr sz="2400" spc="-10" dirty="0">
                <a:latin typeface="Times New Roman"/>
                <a:cs typeface="Times New Roman"/>
              </a:rPr>
              <a:t> </a:t>
            </a:r>
            <a:r>
              <a:rPr sz="2400" dirty="0">
                <a:latin typeface="Times New Roman"/>
                <a:cs typeface="Times New Roman"/>
              </a:rPr>
              <a:t>of a</a:t>
            </a:r>
            <a:r>
              <a:rPr sz="2400" spc="-5" dirty="0">
                <a:latin typeface="Times New Roman"/>
                <a:cs typeface="Times New Roman"/>
              </a:rPr>
              <a:t> </a:t>
            </a:r>
            <a:r>
              <a:rPr sz="2400" dirty="0">
                <a:latin typeface="Times New Roman"/>
                <a:cs typeface="Times New Roman"/>
              </a:rPr>
              <a:t>step </a:t>
            </a:r>
            <a:r>
              <a:rPr sz="2400" spc="-590" dirty="0">
                <a:latin typeface="Times New Roman"/>
                <a:cs typeface="Times New Roman"/>
              </a:rPr>
              <a:t> </a:t>
            </a:r>
            <a:r>
              <a:rPr sz="2400" dirty="0">
                <a:latin typeface="Times New Roman"/>
                <a:cs typeface="Times New Roman"/>
              </a:rPr>
              <a:t>down</a:t>
            </a:r>
            <a:r>
              <a:rPr sz="2400" spc="10" dirty="0">
                <a:latin typeface="Times New Roman"/>
                <a:cs typeface="Times New Roman"/>
              </a:rPr>
              <a:t> </a:t>
            </a:r>
            <a:r>
              <a:rPr sz="2400" dirty="0">
                <a:latin typeface="Times New Roman"/>
                <a:cs typeface="Times New Roman"/>
              </a:rPr>
              <a:t>transformer ,a</a:t>
            </a:r>
            <a:r>
              <a:rPr sz="2400" spc="-5" dirty="0">
                <a:latin typeface="Times New Roman"/>
                <a:cs typeface="Times New Roman"/>
              </a:rPr>
              <a:t> Diode </a:t>
            </a:r>
            <a:r>
              <a:rPr sz="2400" dirty="0">
                <a:latin typeface="Times New Roman"/>
                <a:cs typeface="Times New Roman"/>
              </a:rPr>
              <a:t>and a</a:t>
            </a:r>
            <a:r>
              <a:rPr sz="2400" spc="-5" dirty="0">
                <a:latin typeface="Times New Roman"/>
                <a:cs typeface="Times New Roman"/>
              </a:rPr>
              <a:t> </a:t>
            </a:r>
            <a:r>
              <a:rPr sz="2400" dirty="0">
                <a:latin typeface="Times New Roman"/>
                <a:cs typeface="Times New Roman"/>
              </a:rPr>
              <a:t>load</a:t>
            </a:r>
            <a:r>
              <a:rPr sz="2400" spc="-5" dirty="0">
                <a:latin typeface="Times New Roman"/>
                <a:cs typeface="Times New Roman"/>
              </a:rPr>
              <a:t> </a:t>
            </a:r>
            <a:r>
              <a:rPr sz="2400" dirty="0">
                <a:latin typeface="Times New Roman"/>
                <a:cs typeface="Times New Roman"/>
              </a:rPr>
              <a:t>resistance.</a:t>
            </a:r>
            <a:endParaRPr sz="2400">
              <a:latin typeface="Times New Roman"/>
              <a:cs typeface="Times New Roman"/>
            </a:endParaRPr>
          </a:p>
          <a:p>
            <a:pPr marL="355600" marR="194310" indent="-342900" algn="just">
              <a:lnSpc>
                <a:spcPct val="100000"/>
              </a:lnSpc>
              <a:spcBef>
                <a:spcPts val="575"/>
              </a:spcBef>
              <a:buFont typeface="Arial MT"/>
              <a:buChar char="•"/>
              <a:tabLst>
                <a:tab pos="355600" algn="l"/>
              </a:tabLst>
            </a:pPr>
            <a:r>
              <a:rPr sz="2400" b="1" dirty="0">
                <a:latin typeface="Times New Roman"/>
                <a:cs typeface="Times New Roman"/>
              </a:rPr>
              <a:t>Principle</a:t>
            </a:r>
            <a:r>
              <a:rPr sz="2400" b="1" spc="-40" dirty="0">
                <a:latin typeface="Times New Roman"/>
                <a:cs typeface="Times New Roman"/>
              </a:rPr>
              <a:t> </a:t>
            </a:r>
            <a:r>
              <a:rPr sz="2400" b="1" spc="-5" dirty="0">
                <a:latin typeface="Times New Roman"/>
                <a:cs typeface="Times New Roman"/>
              </a:rPr>
              <a:t>:</a:t>
            </a:r>
            <a:r>
              <a:rPr sz="2400" spc="-5" dirty="0">
                <a:latin typeface="Times New Roman"/>
                <a:cs typeface="Times New Roman"/>
              </a:rPr>
              <a:t>Half</a:t>
            </a:r>
            <a:r>
              <a:rPr sz="2400" spc="-15" dirty="0">
                <a:latin typeface="Times New Roman"/>
                <a:cs typeface="Times New Roman"/>
              </a:rPr>
              <a:t> </a:t>
            </a:r>
            <a:r>
              <a:rPr sz="2400" dirty="0">
                <a:latin typeface="Times New Roman"/>
                <a:cs typeface="Times New Roman"/>
              </a:rPr>
              <a:t>wave</a:t>
            </a:r>
            <a:r>
              <a:rPr sz="2400" spc="-5" dirty="0">
                <a:latin typeface="Times New Roman"/>
                <a:cs typeface="Times New Roman"/>
              </a:rPr>
              <a:t> </a:t>
            </a:r>
            <a:r>
              <a:rPr sz="2400" dirty="0">
                <a:latin typeface="Times New Roman"/>
                <a:cs typeface="Times New Roman"/>
              </a:rPr>
              <a:t>rectifier</a:t>
            </a:r>
            <a:r>
              <a:rPr sz="2400" spc="-50" dirty="0">
                <a:latin typeface="Times New Roman"/>
                <a:cs typeface="Times New Roman"/>
              </a:rPr>
              <a:t> </a:t>
            </a:r>
            <a:r>
              <a:rPr sz="2400" dirty="0">
                <a:latin typeface="Times New Roman"/>
                <a:cs typeface="Times New Roman"/>
              </a:rPr>
              <a:t>circuit</a:t>
            </a:r>
            <a:r>
              <a:rPr sz="2400" spc="-45" dirty="0">
                <a:latin typeface="Times New Roman"/>
                <a:cs typeface="Times New Roman"/>
              </a:rPr>
              <a:t> </a:t>
            </a:r>
            <a:r>
              <a:rPr sz="2400" dirty="0">
                <a:latin typeface="Times New Roman"/>
                <a:cs typeface="Times New Roman"/>
              </a:rPr>
              <a:t>converts</a:t>
            </a:r>
            <a:r>
              <a:rPr sz="2400" spc="-10" dirty="0">
                <a:latin typeface="Times New Roman"/>
                <a:cs typeface="Times New Roman"/>
              </a:rPr>
              <a:t> </a:t>
            </a:r>
            <a:r>
              <a:rPr sz="2400" dirty="0">
                <a:latin typeface="Times New Roman"/>
                <a:cs typeface="Times New Roman"/>
              </a:rPr>
              <a:t>alternating </a:t>
            </a:r>
            <a:r>
              <a:rPr sz="2400" spc="-590" dirty="0">
                <a:latin typeface="Times New Roman"/>
                <a:cs typeface="Times New Roman"/>
              </a:rPr>
              <a:t> </a:t>
            </a:r>
            <a:r>
              <a:rPr sz="2400" dirty="0">
                <a:latin typeface="Times New Roman"/>
                <a:cs typeface="Times New Roman"/>
              </a:rPr>
              <a:t>voltage or current to pulsating voltage or current for </a:t>
            </a:r>
            <a:r>
              <a:rPr sz="2400" b="1" dirty="0">
                <a:solidFill>
                  <a:srgbClr val="006FC0"/>
                </a:solidFill>
                <a:latin typeface="Times New Roman"/>
                <a:cs typeface="Times New Roman"/>
              </a:rPr>
              <a:t>half </a:t>
            </a:r>
            <a:r>
              <a:rPr sz="2400" b="1" spc="-585" dirty="0">
                <a:solidFill>
                  <a:srgbClr val="006FC0"/>
                </a:solidFill>
                <a:latin typeface="Times New Roman"/>
                <a:cs typeface="Times New Roman"/>
              </a:rPr>
              <a:t> </a:t>
            </a:r>
            <a:r>
              <a:rPr sz="2400" b="1" dirty="0">
                <a:solidFill>
                  <a:srgbClr val="006FC0"/>
                </a:solidFill>
                <a:latin typeface="Times New Roman"/>
                <a:cs typeface="Times New Roman"/>
              </a:rPr>
              <a:t>period</a:t>
            </a:r>
            <a:r>
              <a:rPr sz="2400" b="1" spc="-15" dirty="0">
                <a:solidFill>
                  <a:srgbClr val="006FC0"/>
                </a:solidFill>
                <a:latin typeface="Times New Roman"/>
                <a:cs typeface="Times New Roman"/>
              </a:rPr>
              <a:t> </a:t>
            </a:r>
            <a:r>
              <a:rPr sz="2400" b="1" dirty="0">
                <a:solidFill>
                  <a:srgbClr val="006FC0"/>
                </a:solidFill>
                <a:latin typeface="Times New Roman"/>
                <a:cs typeface="Times New Roman"/>
              </a:rPr>
              <a:t>of</a:t>
            </a:r>
            <a:r>
              <a:rPr sz="2400" b="1" spc="5" dirty="0">
                <a:solidFill>
                  <a:srgbClr val="006FC0"/>
                </a:solidFill>
                <a:latin typeface="Times New Roman"/>
                <a:cs typeface="Times New Roman"/>
              </a:rPr>
              <a:t> </a:t>
            </a:r>
            <a:r>
              <a:rPr sz="2400" b="1" dirty="0">
                <a:solidFill>
                  <a:srgbClr val="006FC0"/>
                </a:solidFill>
                <a:latin typeface="Times New Roman"/>
                <a:cs typeface="Times New Roman"/>
              </a:rPr>
              <a:t>input </a:t>
            </a:r>
            <a:r>
              <a:rPr sz="2400" b="1" spc="-5" dirty="0">
                <a:solidFill>
                  <a:srgbClr val="006FC0"/>
                </a:solidFill>
                <a:latin typeface="Times New Roman"/>
                <a:cs typeface="Times New Roman"/>
              </a:rPr>
              <a:t>cycle</a:t>
            </a:r>
            <a:r>
              <a:rPr sz="2400" b="1" spc="-5" dirty="0">
                <a:latin typeface="Times New Roman"/>
                <a:cs typeface="Times New Roman"/>
              </a:rPr>
              <a:t>.</a:t>
            </a:r>
            <a:endParaRPr sz="2400">
              <a:latin typeface="Times New Roman"/>
              <a:cs typeface="Times New Roman"/>
            </a:endParaRPr>
          </a:p>
          <a:p>
            <a:pPr marL="355600" indent="-342900" algn="just">
              <a:lnSpc>
                <a:spcPct val="100000"/>
              </a:lnSpc>
              <a:spcBef>
                <a:spcPts val="580"/>
              </a:spcBef>
              <a:buFont typeface="Arial MT"/>
              <a:buChar char="•"/>
              <a:tabLst>
                <a:tab pos="355600" algn="l"/>
              </a:tabLst>
            </a:pPr>
            <a:r>
              <a:rPr sz="2400" dirty="0">
                <a:latin typeface="Times New Roman"/>
                <a:cs typeface="Times New Roman"/>
              </a:rPr>
              <a:t>Hence</a:t>
            </a:r>
            <a:r>
              <a:rPr sz="2400" spc="-5" dirty="0">
                <a:latin typeface="Times New Roman"/>
                <a:cs typeface="Times New Roman"/>
              </a:rPr>
              <a:t> </a:t>
            </a:r>
            <a:r>
              <a:rPr sz="2400" dirty="0">
                <a:latin typeface="Times New Roman"/>
                <a:cs typeface="Times New Roman"/>
              </a:rPr>
              <a:t>it</a:t>
            </a:r>
            <a:r>
              <a:rPr sz="2400" spc="-10" dirty="0">
                <a:latin typeface="Times New Roman"/>
                <a:cs typeface="Times New Roman"/>
              </a:rPr>
              <a:t> </a:t>
            </a:r>
            <a:r>
              <a:rPr sz="2400" spc="-5" dirty="0">
                <a:latin typeface="Times New Roman"/>
                <a:cs typeface="Times New Roman"/>
              </a:rPr>
              <a:t>is named</a:t>
            </a:r>
            <a:r>
              <a:rPr sz="2400" dirty="0">
                <a:latin typeface="Times New Roman"/>
                <a:cs typeface="Times New Roman"/>
              </a:rPr>
              <a:t> </a:t>
            </a:r>
            <a:r>
              <a:rPr sz="2400" spc="-5" dirty="0">
                <a:latin typeface="Times New Roman"/>
                <a:cs typeface="Times New Roman"/>
              </a:rPr>
              <a:t>as</a:t>
            </a:r>
            <a:r>
              <a:rPr sz="2400" spc="5" dirty="0">
                <a:latin typeface="Times New Roman"/>
                <a:cs typeface="Times New Roman"/>
              </a:rPr>
              <a:t> </a:t>
            </a:r>
            <a:r>
              <a:rPr sz="2400" dirty="0">
                <a:latin typeface="Times New Roman"/>
                <a:cs typeface="Times New Roman"/>
              </a:rPr>
              <a:t>Half</a:t>
            </a:r>
            <a:r>
              <a:rPr sz="2400" spc="-5" dirty="0">
                <a:latin typeface="Times New Roman"/>
                <a:cs typeface="Times New Roman"/>
              </a:rPr>
              <a:t> </a:t>
            </a:r>
            <a:r>
              <a:rPr sz="2400" dirty="0">
                <a:latin typeface="Times New Roman"/>
                <a:cs typeface="Times New Roman"/>
              </a:rPr>
              <a:t>wave</a:t>
            </a:r>
            <a:r>
              <a:rPr sz="2400" spc="-5" dirty="0">
                <a:latin typeface="Times New Roman"/>
                <a:cs typeface="Times New Roman"/>
              </a:rPr>
              <a:t> </a:t>
            </a:r>
            <a:r>
              <a:rPr sz="2400" dirty="0">
                <a:latin typeface="Times New Roman"/>
                <a:cs typeface="Times New Roman"/>
              </a:rPr>
              <a:t>rectifier</a:t>
            </a:r>
            <a:r>
              <a:rPr sz="2400" spc="-40" dirty="0">
                <a:latin typeface="Times New Roman"/>
                <a:cs typeface="Times New Roman"/>
              </a:rPr>
              <a:t> </a:t>
            </a:r>
            <a:r>
              <a:rPr sz="2400" dirty="0">
                <a:latin typeface="Times New Roman"/>
                <a:cs typeface="Times New Roman"/>
              </a:rPr>
              <a:t>.</a:t>
            </a:r>
            <a:endParaRPr sz="240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244590" cy="635000"/>
          </a:xfrm>
          <a:prstGeom prst="rect">
            <a:avLst/>
          </a:prstGeom>
        </p:spPr>
        <p:txBody>
          <a:bodyPr vert="horz" wrap="square" lIns="0" tIns="12065" rIns="0" bIns="0" rtlCol="0">
            <a:spAutoFit/>
          </a:bodyPr>
          <a:lstStyle/>
          <a:p>
            <a:pPr marL="12700">
              <a:lnSpc>
                <a:spcPct val="100000"/>
              </a:lnSpc>
              <a:spcBef>
                <a:spcPts val="95"/>
              </a:spcBef>
            </a:pPr>
            <a:r>
              <a:rPr spc="-10" dirty="0"/>
              <a:t>Half </a:t>
            </a:r>
            <a:r>
              <a:rPr spc="-45" dirty="0"/>
              <a:t>wave</a:t>
            </a:r>
            <a:r>
              <a:rPr spc="-5" dirty="0"/>
              <a:t> </a:t>
            </a:r>
            <a:r>
              <a:rPr spc="-10" dirty="0"/>
              <a:t>rectifier</a:t>
            </a:r>
            <a:r>
              <a:rPr spc="-30" dirty="0"/>
              <a:t> </a:t>
            </a:r>
            <a:r>
              <a:rPr spc="-5" dirty="0"/>
              <a:t>- </a:t>
            </a:r>
            <a:r>
              <a:rPr spc="-20" dirty="0"/>
              <a:t>Operation</a:t>
            </a:r>
          </a:p>
        </p:txBody>
      </p:sp>
      <p:sp>
        <p:nvSpPr>
          <p:cNvPr id="3" name="object 3"/>
          <p:cNvSpPr txBox="1"/>
          <p:nvPr/>
        </p:nvSpPr>
        <p:spPr>
          <a:xfrm>
            <a:off x="535940" y="1013205"/>
            <a:ext cx="8094345" cy="2879090"/>
          </a:xfrm>
          <a:prstGeom prst="rect">
            <a:avLst/>
          </a:prstGeom>
        </p:spPr>
        <p:txBody>
          <a:bodyPr vert="horz" wrap="square" lIns="0" tIns="12700" rIns="0" bIns="0" rtlCol="0">
            <a:spAutoFit/>
          </a:bodyPr>
          <a:lstStyle/>
          <a:p>
            <a:pPr marL="355600" marR="72390" indent="-342900">
              <a:lnSpc>
                <a:spcPct val="100000"/>
              </a:lnSpc>
              <a:spcBef>
                <a:spcPts val="100"/>
              </a:spcBef>
              <a:buFont typeface="Arial MT"/>
              <a:buChar char="•"/>
              <a:tabLst>
                <a:tab pos="354965" algn="l"/>
                <a:tab pos="355600" algn="l"/>
              </a:tabLst>
            </a:pPr>
            <a:r>
              <a:rPr sz="2400" dirty="0">
                <a:latin typeface="Times New Roman"/>
                <a:cs typeface="Times New Roman"/>
              </a:rPr>
              <a:t>During</a:t>
            </a:r>
            <a:r>
              <a:rPr sz="2400" spc="-10" dirty="0">
                <a:latin typeface="Times New Roman"/>
                <a:cs typeface="Times New Roman"/>
              </a:rPr>
              <a:t> </a:t>
            </a:r>
            <a:r>
              <a:rPr sz="2400" dirty="0">
                <a:latin typeface="Times New Roman"/>
                <a:cs typeface="Times New Roman"/>
              </a:rPr>
              <a:t>the</a:t>
            </a:r>
            <a:r>
              <a:rPr sz="2400" spc="-40" dirty="0">
                <a:latin typeface="Times New Roman"/>
                <a:cs typeface="Times New Roman"/>
              </a:rPr>
              <a:t> </a:t>
            </a:r>
            <a:r>
              <a:rPr sz="2400" dirty="0">
                <a:solidFill>
                  <a:srgbClr val="006FC0"/>
                </a:solidFill>
                <a:latin typeface="Times New Roman"/>
                <a:cs typeface="Times New Roman"/>
              </a:rPr>
              <a:t>positive</a:t>
            </a:r>
            <a:r>
              <a:rPr sz="2400" spc="-30" dirty="0">
                <a:solidFill>
                  <a:srgbClr val="006FC0"/>
                </a:solidFill>
                <a:latin typeface="Times New Roman"/>
                <a:cs typeface="Times New Roman"/>
              </a:rPr>
              <a:t> </a:t>
            </a:r>
            <a:r>
              <a:rPr sz="2400" dirty="0">
                <a:solidFill>
                  <a:srgbClr val="006FC0"/>
                </a:solidFill>
                <a:latin typeface="Times New Roman"/>
                <a:cs typeface="Times New Roman"/>
              </a:rPr>
              <a:t>half</a:t>
            </a:r>
            <a:r>
              <a:rPr sz="2400" spc="-20" dirty="0">
                <a:solidFill>
                  <a:srgbClr val="006FC0"/>
                </a:solidFill>
                <a:latin typeface="Times New Roman"/>
                <a:cs typeface="Times New Roman"/>
              </a:rPr>
              <a:t> </a:t>
            </a:r>
            <a:r>
              <a:rPr sz="2400" dirty="0">
                <a:solidFill>
                  <a:srgbClr val="006FC0"/>
                </a:solidFill>
                <a:latin typeface="Times New Roman"/>
                <a:cs typeface="Times New Roman"/>
              </a:rPr>
              <a:t>cycles</a:t>
            </a:r>
            <a:r>
              <a:rPr sz="2400" spc="-15" dirty="0">
                <a:solidFill>
                  <a:srgbClr val="006FC0"/>
                </a:solidFill>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ac</a:t>
            </a:r>
            <a:r>
              <a:rPr sz="2400" spc="-15"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voltage,</a:t>
            </a:r>
            <a:r>
              <a:rPr sz="2400" spc="-2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diode</a:t>
            </a:r>
            <a:r>
              <a:rPr sz="2400" spc="-35" dirty="0">
                <a:latin typeface="Times New Roman"/>
                <a:cs typeface="Times New Roman"/>
              </a:rPr>
              <a:t> </a:t>
            </a:r>
            <a:r>
              <a:rPr sz="2400" spc="-5" dirty="0">
                <a:latin typeface="Times New Roman"/>
                <a:cs typeface="Times New Roman"/>
              </a:rPr>
              <a:t>D </a:t>
            </a:r>
            <a:r>
              <a:rPr sz="2400" spc="-585" dirty="0">
                <a:latin typeface="Times New Roman"/>
                <a:cs typeface="Times New Roman"/>
              </a:rPr>
              <a:t> </a:t>
            </a:r>
            <a:r>
              <a:rPr sz="2400" spc="-5" dirty="0">
                <a:latin typeface="Times New Roman"/>
                <a:cs typeface="Times New Roman"/>
              </a:rPr>
              <a:t>is </a:t>
            </a:r>
            <a:r>
              <a:rPr sz="2400" dirty="0">
                <a:latin typeface="Times New Roman"/>
                <a:cs typeface="Times New Roman"/>
              </a:rPr>
              <a:t>forward</a:t>
            </a:r>
            <a:r>
              <a:rPr sz="2400" spc="15" dirty="0">
                <a:latin typeface="Times New Roman"/>
                <a:cs typeface="Times New Roman"/>
              </a:rPr>
              <a:t> </a:t>
            </a:r>
            <a:r>
              <a:rPr sz="2400" dirty="0">
                <a:latin typeface="Times New Roman"/>
                <a:cs typeface="Times New Roman"/>
              </a:rPr>
              <a:t>biased,</a:t>
            </a:r>
            <a:endParaRPr sz="2400">
              <a:latin typeface="Times New Roman"/>
              <a:cs typeface="Times New Roman"/>
            </a:endParaRPr>
          </a:p>
          <a:p>
            <a:pPr marL="355600" indent="-342900">
              <a:lnSpc>
                <a:spcPct val="100000"/>
              </a:lnSpc>
              <a:spcBef>
                <a:spcPts val="575"/>
              </a:spcBef>
              <a:buFont typeface="Arial MT"/>
              <a:buChar char="•"/>
              <a:tabLst>
                <a:tab pos="354965" algn="l"/>
                <a:tab pos="355600" algn="l"/>
              </a:tabLst>
            </a:pPr>
            <a:r>
              <a:rPr sz="2400" dirty="0">
                <a:latin typeface="Times New Roman"/>
                <a:cs typeface="Times New Roman"/>
              </a:rPr>
              <a:t>It</a:t>
            </a:r>
            <a:r>
              <a:rPr sz="2400" spc="-5" dirty="0">
                <a:latin typeface="Times New Roman"/>
                <a:cs typeface="Times New Roman"/>
              </a:rPr>
              <a:t> </a:t>
            </a:r>
            <a:r>
              <a:rPr sz="2400" spc="-10" dirty="0">
                <a:latin typeface="Times New Roman"/>
                <a:cs typeface="Times New Roman"/>
              </a:rPr>
              <a:t>offers</a:t>
            </a:r>
            <a:r>
              <a:rPr sz="2400" spc="15" dirty="0">
                <a:latin typeface="Times New Roman"/>
                <a:cs typeface="Times New Roman"/>
              </a:rPr>
              <a:t> </a:t>
            </a:r>
            <a:r>
              <a:rPr sz="2400" dirty="0">
                <a:latin typeface="Times New Roman"/>
                <a:cs typeface="Times New Roman"/>
              </a:rPr>
              <a:t>low</a:t>
            </a:r>
            <a:r>
              <a:rPr sz="2400" spc="-5" dirty="0">
                <a:latin typeface="Times New Roman"/>
                <a:cs typeface="Times New Roman"/>
              </a:rPr>
              <a:t> </a:t>
            </a:r>
            <a:r>
              <a:rPr sz="2400" dirty="0">
                <a:latin typeface="Times New Roman"/>
                <a:cs typeface="Times New Roman"/>
              </a:rPr>
              <a:t>resistance</a:t>
            </a:r>
            <a:r>
              <a:rPr sz="2400" spc="-4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it</a:t>
            </a:r>
            <a:r>
              <a:rPr sz="2400" spc="-20" dirty="0">
                <a:latin typeface="Times New Roman"/>
                <a:cs typeface="Times New Roman"/>
              </a:rPr>
              <a:t> </a:t>
            </a:r>
            <a:r>
              <a:rPr sz="2400" dirty="0">
                <a:latin typeface="Times New Roman"/>
                <a:cs typeface="Times New Roman"/>
              </a:rPr>
              <a:t>acts</a:t>
            </a:r>
            <a:r>
              <a:rPr sz="2400" spc="-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a CLOSED</a:t>
            </a:r>
            <a:r>
              <a:rPr sz="2400" spc="10" dirty="0">
                <a:latin typeface="Times New Roman"/>
                <a:cs typeface="Times New Roman"/>
              </a:rPr>
              <a:t> </a:t>
            </a:r>
            <a:r>
              <a:rPr sz="2400" dirty="0">
                <a:latin typeface="Times New Roman"/>
                <a:cs typeface="Times New Roman"/>
              </a:rPr>
              <a:t>switch</a:t>
            </a:r>
            <a:endParaRPr sz="2400">
              <a:latin typeface="Times New Roman"/>
              <a:cs typeface="Times New Roman"/>
            </a:endParaRPr>
          </a:p>
          <a:p>
            <a:pPr>
              <a:lnSpc>
                <a:spcPct val="100000"/>
              </a:lnSpc>
              <a:spcBef>
                <a:spcPts val="10"/>
              </a:spcBef>
              <a:buFont typeface="Arial MT"/>
              <a:buChar char="•"/>
            </a:pPr>
            <a:endParaRPr sz="3500">
              <a:latin typeface="Times New Roman"/>
              <a:cs typeface="Times New Roman"/>
            </a:endParaRPr>
          </a:p>
          <a:p>
            <a:pPr marL="355600" marR="5080" indent="-342900">
              <a:lnSpc>
                <a:spcPct val="100000"/>
              </a:lnSpc>
              <a:buFont typeface="Arial MT"/>
              <a:buChar char="•"/>
              <a:tabLst>
                <a:tab pos="354965" algn="l"/>
                <a:tab pos="355600" algn="l"/>
              </a:tabLst>
            </a:pPr>
            <a:r>
              <a:rPr sz="2400" dirty="0">
                <a:latin typeface="Times New Roman"/>
                <a:cs typeface="Times New Roman"/>
              </a:rPr>
              <a:t>During</a:t>
            </a:r>
            <a:r>
              <a:rPr sz="2400" spc="-10" dirty="0">
                <a:latin typeface="Times New Roman"/>
                <a:cs typeface="Times New Roman"/>
              </a:rPr>
              <a:t> </a:t>
            </a:r>
            <a:r>
              <a:rPr sz="2400" dirty="0">
                <a:latin typeface="Times New Roman"/>
                <a:cs typeface="Times New Roman"/>
              </a:rPr>
              <a:t>the</a:t>
            </a:r>
            <a:r>
              <a:rPr sz="2400" spc="-40" dirty="0">
                <a:latin typeface="Times New Roman"/>
                <a:cs typeface="Times New Roman"/>
              </a:rPr>
              <a:t> </a:t>
            </a:r>
            <a:r>
              <a:rPr sz="2400" dirty="0">
                <a:solidFill>
                  <a:srgbClr val="006FC0"/>
                </a:solidFill>
                <a:latin typeface="Times New Roman"/>
                <a:cs typeface="Times New Roman"/>
              </a:rPr>
              <a:t>negative</a:t>
            </a:r>
            <a:r>
              <a:rPr sz="2400" spc="-35" dirty="0">
                <a:solidFill>
                  <a:srgbClr val="006FC0"/>
                </a:solidFill>
                <a:latin typeface="Times New Roman"/>
                <a:cs typeface="Times New Roman"/>
              </a:rPr>
              <a:t> </a:t>
            </a:r>
            <a:r>
              <a:rPr sz="2400" dirty="0">
                <a:solidFill>
                  <a:srgbClr val="006FC0"/>
                </a:solidFill>
                <a:latin typeface="Times New Roman"/>
                <a:cs typeface="Times New Roman"/>
              </a:rPr>
              <a:t>half</a:t>
            </a:r>
            <a:r>
              <a:rPr sz="2400" spc="-5" dirty="0">
                <a:solidFill>
                  <a:srgbClr val="006FC0"/>
                </a:solidFill>
                <a:latin typeface="Times New Roman"/>
                <a:cs typeface="Times New Roman"/>
              </a:rPr>
              <a:t> </a:t>
            </a:r>
            <a:r>
              <a:rPr sz="2400" dirty="0">
                <a:solidFill>
                  <a:srgbClr val="006FC0"/>
                </a:solidFill>
                <a:latin typeface="Times New Roman"/>
                <a:cs typeface="Times New Roman"/>
              </a:rPr>
              <a:t>cycles</a:t>
            </a:r>
            <a:r>
              <a:rPr sz="2400" spc="-15" dirty="0">
                <a:solidFill>
                  <a:srgbClr val="006FC0"/>
                </a:solidFill>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ac</a:t>
            </a:r>
            <a:r>
              <a:rPr sz="2400" spc="-15"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voltage,</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diode</a:t>
            </a:r>
            <a:r>
              <a:rPr sz="2400" spc="-10" dirty="0">
                <a:latin typeface="Times New Roman"/>
                <a:cs typeface="Times New Roman"/>
              </a:rPr>
              <a:t> </a:t>
            </a:r>
            <a:r>
              <a:rPr sz="2400" spc="-5" dirty="0">
                <a:latin typeface="Times New Roman"/>
                <a:cs typeface="Times New Roman"/>
              </a:rPr>
              <a:t>D </a:t>
            </a:r>
            <a:r>
              <a:rPr sz="2400" spc="-585" dirty="0">
                <a:latin typeface="Times New Roman"/>
                <a:cs typeface="Times New Roman"/>
              </a:rPr>
              <a:t> </a:t>
            </a:r>
            <a:r>
              <a:rPr sz="2400" spc="-5" dirty="0">
                <a:latin typeface="Times New Roman"/>
                <a:cs typeface="Times New Roman"/>
              </a:rPr>
              <a:t>is </a:t>
            </a:r>
            <a:r>
              <a:rPr sz="2400" dirty="0">
                <a:latin typeface="Times New Roman"/>
                <a:cs typeface="Times New Roman"/>
              </a:rPr>
              <a:t>reverse</a:t>
            </a:r>
            <a:r>
              <a:rPr sz="2400" spc="-15" dirty="0">
                <a:latin typeface="Times New Roman"/>
                <a:cs typeface="Times New Roman"/>
              </a:rPr>
              <a:t> </a:t>
            </a:r>
            <a:r>
              <a:rPr sz="2400" dirty="0">
                <a:latin typeface="Times New Roman"/>
                <a:cs typeface="Times New Roman"/>
              </a:rPr>
              <a:t>biased,</a:t>
            </a:r>
            <a:endParaRPr sz="2400">
              <a:latin typeface="Times New Roman"/>
              <a:cs typeface="Times New Roman"/>
            </a:endParaRPr>
          </a:p>
          <a:p>
            <a:pPr marL="355600" indent="-342900">
              <a:lnSpc>
                <a:spcPct val="100000"/>
              </a:lnSpc>
              <a:spcBef>
                <a:spcPts val="575"/>
              </a:spcBef>
              <a:buFont typeface="Arial MT"/>
              <a:buChar char="•"/>
              <a:tabLst>
                <a:tab pos="354965" algn="l"/>
                <a:tab pos="355600" algn="l"/>
              </a:tabLst>
            </a:pPr>
            <a:r>
              <a:rPr sz="2400" dirty="0">
                <a:latin typeface="Times New Roman"/>
                <a:cs typeface="Times New Roman"/>
              </a:rPr>
              <a:t>It</a:t>
            </a:r>
            <a:r>
              <a:rPr sz="2400" spc="-5" dirty="0">
                <a:latin typeface="Times New Roman"/>
                <a:cs typeface="Times New Roman"/>
              </a:rPr>
              <a:t> </a:t>
            </a:r>
            <a:r>
              <a:rPr sz="2400" spc="-10" dirty="0">
                <a:latin typeface="Times New Roman"/>
                <a:cs typeface="Times New Roman"/>
              </a:rPr>
              <a:t>offers</a:t>
            </a:r>
            <a:r>
              <a:rPr sz="2400" spc="15" dirty="0">
                <a:latin typeface="Times New Roman"/>
                <a:cs typeface="Times New Roman"/>
              </a:rPr>
              <a:t> </a:t>
            </a:r>
            <a:r>
              <a:rPr sz="2400" dirty="0">
                <a:latin typeface="Times New Roman"/>
                <a:cs typeface="Times New Roman"/>
              </a:rPr>
              <a:t>high</a:t>
            </a:r>
            <a:r>
              <a:rPr sz="2400" spc="-10" dirty="0">
                <a:latin typeface="Times New Roman"/>
                <a:cs typeface="Times New Roman"/>
              </a:rPr>
              <a:t> </a:t>
            </a:r>
            <a:r>
              <a:rPr sz="2400" dirty="0">
                <a:latin typeface="Times New Roman"/>
                <a:cs typeface="Times New Roman"/>
              </a:rPr>
              <a:t>resistance</a:t>
            </a:r>
            <a:r>
              <a:rPr sz="2400" spc="-3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it</a:t>
            </a:r>
            <a:r>
              <a:rPr sz="2400" spc="-5" dirty="0">
                <a:latin typeface="Times New Roman"/>
                <a:cs typeface="Times New Roman"/>
              </a:rPr>
              <a:t> </a:t>
            </a:r>
            <a:r>
              <a:rPr sz="2400" dirty="0">
                <a:latin typeface="Times New Roman"/>
                <a:cs typeface="Times New Roman"/>
              </a:rPr>
              <a:t>acts</a:t>
            </a:r>
            <a:r>
              <a:rPr sz="2400" spc="-15" dirty="0">
                <a:latin typeface="Times New Roman"/>
                <a:cs typeface="Times New Roman"/>
              </a:rPr>
              <a:t> </a:t>
            </a:r>
            <a:r>
              <a:rPr sz="2400" dirty="0">
                <a:latin typeface="Times New Roman"/>
                <a:cs typeface="Times New Roman"/>
              </a:rPr>
              <a:t>as</a:t>
            </a:r>
            <a:r>
              <a:rPr sz="2400" spc="5" dirty="0">
                <a:latin typeface="Times New Roman"/>
                <a:cs typeface="Times New Roman"/>
              </a:rPr>
              <a:t> </a:t>
            </a:r>
            <a:r>
              <a:rPr sz="2400" dirty="0">
                <a:latin typeface="Times New Roman"/>
                <a:cs typeface="Times New Roman"/>
              </a:rPr>
              <a:t>an </a:t>
            </a:r>
            <a:r>
              <a:rPr sz="2400" spc="-5" dirty="0">
                <a:latin typeface="Times New Roman"/>
                <a:cs typeface="Times New Roman"/>
              </a:rPr>
              <a:t>OPEN</a:t>
            </a:r>
            <a:r>
              <a:rPr sz="2400" spc="10" dirty="0">
                <a:latin typeface="Times New Roman"/>
                <a:cs typeface="Times New Roman"/>
              </a:rPr>
              <a:t> </a:t>
            </a:r>
            <a:r>
              <a:rPr sz="2400" dirty="0">
                <a:latin typeface="Times New Roman"/>
                <a:cs typeface="Times New Roman"/>
              </a:rPr>
              <a:t>switch .</a:t>
            </a:r>
            <a:endParaRPr sz="24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997965"/>
            <a:ext cx="5414645" cy="51371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spc="-5" dirty="0">
                <a:latin typeface="Calibri"/>
                <a:cs typeface="Calibri"/>
              </a:rPr>
              <a:t>HWR</a:t>
            </a:r>
            <a:r>
              <a:rPr sz="3200" spc="-15" dirty="0">
                <a:latin typeface="Calibri"/>
                <a:cs typeface="Calibri"/>
              </a:rPr>
              <a:t> </a:t>
            </a:r>
            <a:r>
              <a:rPr sz="3200" spc="-5" dirty="0">
                <a:latin typeface="Calibri"/>
                <a:cs typeface="Calibri"/>
              </a:rPr>
              <a:t>during</a:t>
            </a:r>
            <a:r>
              <a:rPr sz="3200" spc="25" dirty="0">
                <a:latin typeface="Calibri"/>
                <a:cs typeface="Calibri"/>
              </a:rPr>
              <a:t> </a:t>
            </a:r>
            <a:r>
              <a:rPr sz="3200" spc="-15" dirty="0">
                <a:latin typeface="Calibri"/>
                <a:cs typeface="Calibri"/>
              </a:rPr>
              <a:t>Positive</a:t>
            </a:r>
            <a:r>
              <a:rPr sz="3200" spc="-10" dirty="0">
                <a:latin typeface="Calibri"/>
                <a:cs typeface="Calibri"/>
              </a:rPr>
              <a:t> </a:t>
            </a:r>
            <a:r>
              <a:rPr sz="3200" spc="-5" dirty="0">
                <a:latin typeface="Calibri"/>
                <a:cs typeface="Calibri"/>
              </a:rPr>
              <a:t>Half</a:t>
            </a:r>
            <a:r>
              <a:rPr sz="3200" dirty="0">
                <a:latin typeface="Calibri"/>
                <a:cs typeface="Calibri"/>
              </a:rPr>
              <a:t> </a:t>
            </a:r>
            <a:r>
              <a:rPr sz="3200" spc="-5" dirty="0">
                <a:latin typeface="Calibri"/>
                <a:cs typeface="Calibri"/>
              </a:rPr>
              <a:t>cycle</a:t>
            </a:r>
            <a:endParaRPr sz="3200">
              <a:latin typeface="Calibri"/>
              <a:cs typeface="Calibri"/>
            </a:endParaRPr>
          </a:p>
        </p:txBody>
      </p:sp>
      <p:pic>
        <p:nvPicPr>
          <p:cNvPr id="3" name="object 3"/>
          <p:cNvPicPr/>
          <p:nvPr/>
        </p:nvPicPr>
        <p:blipFill>
          <a:blip r:embed="rId2" cstate="print"/>
          <a:stretch>
            <a:fillRect/>
          </a:stretch>
        </p:blipFill>
        <p:spPr>
          <a:xfrm>
            <a:off x="323854" y="2219338"/>
            <a:ext cx="8048994" cy="221968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997965"/>
            <a:ext cx="5588000" cy="51371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spc="-5" dirty="0">
                <a:latin typeface="Calibri"/>
                <a:cs typeface="Calibri"/>
              </a:rPr>
              <a:t>HWR</a:t>
            </a:r>
            <a:r>
              <a:rPr sz="3200" spc="-10" dirty="0">
                <a:latin typeface="Calibri"/>
                <a:cs typeface="Calibri"/>
              </a:rPr>
              <a:t> </a:t>
            </a:r>
            <a:r>
              <a:rPr sz="3200" spc="-5" dirty="0">
                <a:latin typeface="Calibri"/>
                <a:cs typeface="Calibri"/>
              </a:rPr>
              <a:t>during</a:t>
            </a:r>
            <a:r>
              <a:rPr sz="3200" spc="25" dirty="0">
                <a:latin typeface="Calibri"/>
                <a:cs typeface="Calibri"/>
              </a:rPr>
              <a:t> </a:t>
            </a:r>
            <a:r>
              <a:rPr sz="3200" spc="-15" dirty="0">
                <a:latin typeface="Calibri"/>
                <a:cs typeface="Calibri"/>
              </a:rPr>
              <a:t>Negative</a:t>
            </a:r>
            <a:r>
              <a:rPr sz="3200" spc="-10" dirty="0">
                <a:latin typeface="Calibri"/>
                <a:cs typeface="Calibri"/>
              </a:rPr>
              <a:t> </a:t>
            </a:r>
            <a:r>
              <a:rPr sz="3200" spc="-5" dirty="0">
                <a:latin typeface="Calibri"/>
                <a:cs typeface="Calibri"/>
              </a:rPr>
              <a:t>Half</a:t>
            </a:r>
            <a:r>
              <a:rPr sz="3200" spc="5" dirty="0">
                <a:latin typeface="Calibri"/>
                <a:cs typeface="Calibri"/>
              </a:rPr>
              <a:t> </a:t>
            </a:r>
            <a:r>
              <a:rPr sz="3200" spc="-5" dirty="0">
                <a:latin typeface="Calibri"/>
                <a:cs typeface="Calibri"/>
              </a:rPr>
              <a:t>cycle</a:t>
            </a:r>
            <a:endParaRPr sz="3200">
              <a:latin typeface="Calibri"/>
              <a:cs typeface="Calibri"/>
            </a:endParaRPr>
          </a:p>
        </p:txBody>
      </p:sp>
      <p:pic>
        <p:nvPicPr>
          <p:cNvPr id="3" name="object 3"/>
          <p:cNvPicPr/>
          <p:nvPr/>
        </p:nvPicPr>
        <p:blipFill>
          <a:blip r:embed="rId2" cstate="print"/>
          <a:stretch>
            <a:fillRect/>
          </a:stretch>
        </p:blipFill>
        <p:spPr>
          <a:xfrm>
            <a:off x="120312" y="2283840"/>
            <a:ext cx="8680982" cy="2174939"/>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3377565" cy="63500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6F2F9F"/>
                </a:solidFill>
              </a:rPr>
              <a:t>Analysis</a:t>
            </a:r>
            <a:r>
              <a:rPr spc="-55" dirty="0">
                <a:solidFill>
                  <a:srgbClr val="6F2F9F"/>
                </a:solidFill>
              </a:rPr>
              <a:t> </a:t>
            </a:r>
            <a:r>
              <a:rPr spc="-5" dirty="0">
                <a:solidFill>
                  <a:srgbClr val="6F2F9F"/>
                </a:solidFill>
              </a:rPr>
              <a:t>of</a:t>
            </a:r>
            <a:r>
              <a:rPr spc="-35" dirty="0">
                <a:solidFill>
                  <a:srgbClr val="6F2F9F"/>
                </a:solidFill>
              </a:rPr>
              <a:t> </a:t>
            </a:r>
            <a:r>
              <a:rPr spc="-10" dirty="0">
                <a:solidFill>
                  <a:srgbClr val="6F2F9F"/>
                </a:solidFill>
              </a:rPr>
              <a:t>HWR</a:t>
            </a:r>
          </a:p>
        </p:txBody>
      </p:sp>
      <p:sp>
        <p:nvSpPr>
          <p:cNvPr id="3" name="object 3"/>
          <p:cNvSpPr txBox="1"/>
          <p:nvPr/>
        </p:nvSpPr>
        <p:spPr>
          <a:xfrm>
            <a:off x="535940" y="997965"/>
            <a:ext cx="7927340" cy="407670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10" dirty="0">
                <a:latin typeface="Calibri"/>
                <a:cs typeface="Calibri"/>
              </a:rPr>
              <a:t>Rectifier</a:t>
            </a:r>
            <a:r>
              <a:rPr sz="3200" spc="10" dirty="0">
                <a:latin typeface="Calibri"/>
                <a:cs typeface="Calibri"/>
              </a:rPr>
              <a:t> </a:t>
            </a:r>
            <a:r>
              <a:rPr sz="3200" spc="-10" dirty="0">
                <a:latin typeface="Calibri"/>
                <a:cs typeface="Calibri"/>
              </a:rPr>
              <a:t>circuit</a:t>
            </a:r>
            <a:r>
              <a:rPr sz="3200" spc="10" dirty="0">
                <a:latin typeface="Calibri"/>
                <a:cs typeface="Calibri"/>
              </a:rPr>
              <a:t> </a:t>
            </a:r>
            <a:r>
              <a:rPr sz="3200" spc="-5" dirty="0">
                <a:latin typeface="Calibri"/>
                <a:cs typeface="Calibri"/>
              </a:rPr>
              <a:t>can</a:t>
            </a:r>
            <a:r>
              <a:rPr sz="3200" spc="20" dirty="0">
                <a:latin typeface="Calibri"/>
                <a:cs typeface="Calibri"/>
              </a:rPr>
              <a:t> </a:t>
            </a:r>
            <a:r>
              <a:rPr sz="3200" spc="-5" dirty="0">
                <a:latin typeface="Calibri"/>
                <a:cs typeface="Calibri"/>
              </a:rPr>
              <a:t>be</a:t>
            </a:r>
            <a:r>
              <a:rPr sz="3200" spc="5" dirty="0">
                <a:latin typeface="Calibri"/>
                <a:cs typeface="Calibri"/>
              </a:rPr>
              <a:t> </a:t>
            </a:r>
            <a:r>
              <a:rPr sz="3200" spc="-15" dirty="0">
                <a:latin typeface="Calibri"/>
                <a:cs typeface="Calibri"/>
              </a:rPr>
              <a:t>analyzed</a:t>
            </a:r>
            <a:r>
              <a:rPr sz="3200" spc="35" dirty="0">
                <a:latin typeface="Calibri"/>
                <a:cs typeface="Calibri"/>
              </a:rPr>
              <a:t> </a:t>
            </a:r>
            <a:r>
              <a:rPr sz="3200" spc="-10" dirty="0">
                <a:latin typeface="Calibri"/>
                <a:cs typeface="Calibri"/>
              </a:rPr>
              <a:t>by</a:t>
            </a:r>
            <a:r>
              <a:rPr sz="3200" spc="10" dirty="0">
                <a:latin typeface="Calibri"/>
                <a:cs typeface="Calibri"/>
              </a:rPr>
              <a:t> </a:t>
            </a:r>
            <a:r>
              <a:rPr sz="3200" spc="-5" dirty="0">
                <a:latin typeface="Calibri"/>
                <a:cs typeface="Calibri"/>
              </a:rPr>
              <a:t>calculating </a:t>
            </a:r>
            <a:r>
              <a:rPr sz="3200" spc="-710" dirty="0">
                <a:latin typeface="Calibri"/>
                <a:cs typeface="Calibri"/>
              </a:rPr>
              <a:t> </a:t>
            </a:r>
            <a:r>
              <a:rPr sz="3200" dirty="0">
                <a:latin typeface="Calibri"/>
                <a:cs typeface="Calibri"/>
              </a:rPr>
              <a:t>the</a:t>
            </a:r>
            <a:r>
              <a:rPr sz="3200" spc="-5" dirty="0">
                <a:latin typeface="Calibri"/>
                <a:cs typeface="Calibri"/>
              </a:rPr>
              <a:t> </a:t>
            </a:r>
            <a:r>
              <a:rPr sz="3200" spc="-15" dirty="0">
                <a:latin typeface="Calibri"/>
                <a:cs typeface="Calibri"/>
              </a:rPr>
              <a:t>following</a:t>
            </a:r>
            <a:r>
              <a:rPr sz="3200" spc="20" dirty="0">
                <a:latin typeface="Calibri"/>
                <a:cs typeface="Calibri"/>
              </a:rPr>
              <a:t> </a:t>
            </a:r>
            <a:r>
              <a:rPr sz="3200" spc="-5" dirty="0">
                <a:latin typeface="Calibri"/>
                <a:cs typeface="Calibri"/>
              </a:rPr>
              <a:t>values.</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5" dirty="0">
                <a:latin typeface="Calibri"/>
                <a:cs typeface="Calibri"/>
              </a:rPr>
              <a:t>Ripple</a:t>
            </a:r>
            <a:r>
              <a:rPr sz="2800" spc="-25" dirty="0">
                <a:latin typeface="Calibri"/>
                <a:cs typeface="Calibri"/>
              </a:rPr>
              <a:t> </a:t>
            </a:r>
            <a:r>
              <a:rPr sz="2800" spc="-20" dirty="0">
                <a:latin typeface="Calibri"/>
                <a:cs typeface="Calibri"/>
              </a:rPr>
              <a:t>Factor</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20" dirty="0">
                <a:latin typeface="Calibri"/>
                <a:cs typeface="Calibri"/>
              </a:rPr>
              <a:t>Efficiency</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20" dirty="0">
                <a:latin typeface="Calibri"/>
                <a:cs typeface="Calibri"/>
              </a:rPr>
              <a:t>Peak</a:t>
            </a:r>
            <a:r>
              <a:rPr sz="2800" spc="-5" dirty="0">
                <a:latin typeface="Calibri"/>
                <a:cs typeface="Calibri"/>
              </a:rPr>
              <a:t> </a:t>
            </a:r>
            <a:r>
              <a:rPr sz="2800" spc="-25" dirty="0">
                <a:latin typeface="Calibri"/>
                <a:cs typeface="Calibri"/>
              </a:rPr>
              <a:t>Inverse </a:t>
            </a:r>
            <a:r>
              <a:rPr sz="2800" spc="-30" dirty="0">
                <a:latin typeface="Calibri"/>
                <a:cs typeface="Calibri"/>
              </a:rPr>
              <a:t>Voltage</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35" dirty="0">
                <a:latin typeface="Calibri"/>
                <a:cs typeface="Calibri"/>
              </a:rPr>
              <a:t>Transformer</a:t>
            </a:r>
            <a:r>
              <a:rPr sz="2800" spc="-15" dirty="0">
                <a:latin typeface="Calibri"/>
                <a:cs typeface="Calibri"/>
              </a:rPr>
              <a:t> utilization</a:t>
            </a:r>
            <a:r>
              <a:rPr sz="2800" spc="5" dirty="0">
                <a:latin typeface="Calibri"/>
                <a:cs typeface="Calibri"/>
              </a:rPr>
              <a:t> </a:t>
            </a:r>
            <a:r>
              <a:rPr sz="2800" spc="-20" dirty="0">
                <a:latin typeface="Calibri"/>
                <a:cs typeface="Calibri"/>
              </a:rPr>
              <a:t>Factor</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15" dirty="0">
                <a:latin typeface="Calibri"/>
                <a:cs typeface="Calibri"/>
              </a:rPr>
              <a:t>Form</a:t>
            </a:r>
            <a:r>
              <a:rPr sz="2800" spc="-85" dirty="0">
                <a:latin typeface="Calibri"/>
                <a:cs typeface="Calibri"/>
              </a:rPr>
              <a:t> </a:t>
            </a:r>
            <a:r>
              <a:rPr sz="2800" spc="-20" dirty="0">
                <a:latin typeface="Calibri"/>
                <a:cs typeface="Calibri"/>
              </a:rPr>
              <a:t>factor</a:t>
            </a:r>
            <a:endParaRPr sz="2800">
              <a:latin typeface="Calibri"/>
              <a:cs typeface="Calibri"/>
            </a:endParaRPr>
          </a:p>
          <a:p>
            <a:pPr marL="756285" lvl="1" indent="-287020">
              <a:lnSpc>
                <a:spcPct val="100000"/>
              </a:lnSpc>
              <a:spcBef>
                <a:spcPts val="670"/>
              </a:spcBef>
              <a:buFont typeface="Arial MT"/>
              <a:buChar char="–"/>
              <a:tabLst>
                <a:tab pos="756920" algn="l"/>
              </a:tabLst>
            </a:pPr>
            <a:r>
              <a:rPr sz="2800" spc="-20" dirty="0">
                <a:latin typeface="Calibri"/>
                <a:cs typeface="Calibri"/>
              </a:rPr>
              <a:t>Peak</a:t>
            </a:r>
            <a:r>
              <a:rPr sz="2800" spc="-80" dirty="0">
                <a:latin typeface="Calibri"/>
                <a:cs typeface="Calibri"/>
              </a:rPr>
              <a:t> </a:t>
            </a:r>
            <a:r>
              <a:rPr sz="2800" spc="-20" dirty="0">
                <a:latin typeface="Calibri"/>
                <a:cs typeface="Calibri"/>
              </a:rPr>
              <a:t>Factor</a:t>
            </a:r>
            <a:endParaRPr sz="28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74065"/>
            <a:ext cx="7412990" cy="513715"/>
          </a:xfrm>
          <a:prstGeom prst="rect">
            <a:avLst/>
          </a:prstGeom>
        </p:spPr>
        <p:txBody>
          <a:bodyPr vert="horz" wrap="square" lIns="0" tIns="12700" rIns="0" bIns="0" rtlCol="0">
            <a:spAutoFit/>
          </a:bodyPr>
          <a:lstStyle/>
          <a:p>
            <a:pPr marL="12700">
              <a:lnSpc>
                <a:spcPct val="100000"/>
              </a:lnSpc>
              <a:spcBef>
                <a:spcPts val="100"/>
              </a:spcBef>
            </a:pPr>
            <a:r>
              <a:rPr sz="3200" u="heavy" spc="-10" dirty="0">
                <a:uFill>
                  <a:solidFill>
                    <a:srgbClr val="000000"/>
                  </a:solidFill>
                </a:uFill>
              </a:rPr>
              <a:t>Mathematical</a:t>
            </a:r>
            <a:r>
              <a:rPr sz="3200" u="heavy" spc="15" dirty="0">
                <a:uFill>
                  <a:solidFill>
                    <a:srgbClr val="000000"/>
                  </a:solidFill>
                </a:uFill>
              </a:rPr>
              <a:t> </a:t>
            </a:r>
            <a:r>
              <a:rPr sz="3200" u="heavy" spc="-10" dirty="0">
                <a:uFill>
                  <a:solidFill>
                    <a:srgbClr val="000000"/>
                  </a:solidFill>
                </a:uFill>
              </a:rPr>
              <a:t>Analysis</a:t>
            </a:r>
            <a:r>
              <a:rPr sz="3200" u="heavy" spc="20" dirty="0">
                <a:uFill>
                  <a:solidFill>
                    <a:srgbClr val="000000"/>
                  </a:solidFill>
                </a:uFill>
              </a:rPr>
              <a:t> </a:t>
            </a:r>
            <a:r>
              <a:rPr sz="3200" u="heavy" spc="-5" dirty="0">
                <a:uFill>
                  <a:solidFill>
                    <a:srgbClr val="000000"/>
                  </a:solidFill>
                </a:uFill>
              </a:rPr>
              <a:t>of</a:t>
            </a:r>
            <a:r>
              <a:rPr sz="3200" u="heavy" spc="5" dirty="0">
                <a:uFill>
                  <a:solidFill>
                    <a:srgbClr val="000000"/>
                  </a:solidFill>
                </a:uFill>
              </a:rPr>
              <a:t> </a:t>
            </a:r>
            <a:r>
              <a:rPr sz="3200" u="heavy" spc="-5" dirty="0">
                <a:uFill>
                  <a:solidFill>
                    <a:srgbClr val="000000"/>
                  </a:solidFill>
                </a:uFill>
              </a:rPr>
              <a:t>Half</a:t>
            </a:r>
            <a:r>
              <a:rPr sz="3200" u="heavy" spc="15" dirty="0">
                <a:uFill>
                  <a:solidFill>
                    <a:srgbClr val="000000"/>
                  </a:solidFill>
                </a:uFill>
              </a:rPr>
              <a:t> </a:t>
            </a:r>
            <a:r>
              <a:rPr sz="3200" u="heavy" spc="-50" dirty="0">
                <a:uFill>
                  <a:solidFill>
                    <a:srgbClr val="000000"/>
                  </a:solidFill>
                </a:uFill>
              </a:rPr>
              <a:t>Wave</a:t>
            </a:r>
            <a:r>
              <a:rPr sz="3200" u="heavy" spc="-5" dirty="0">
                <a:uFill>
                  <a:solidFill>
                    <a:srgbClr val="000000"/>
                  </a:solidFill>
                </a:uFill>
              </a:rPr>
              <a:t> </a:t>
            </a:r>
            <a:r>
              <a:rPr sz="3200" u="heavy" spc="-10" dirty="0">
                <a:uFill>
                  <a:solidFill>
                    <a:srgbClr val="000000"/>
                  </a:solidFill>
                </a:uFill>
              </a:rPr>
              <a:t>Rectifier</a:t>
            </a:r>
            <a:endParaRPr sz="3200"/>
          </a:p>
        </p:txBody>
      </p:sp>
      <p:sp>
        <p:nvSpPr>
          <p:cNvPr id="3" name="object 3"/>
          <p:cNvSpPr txBox="1"/>
          <p:nvPr/>
        </p:nvSpPr>
        <p:spPr>
          <a:xfrm>
            <a:off x="535940" y="1011681"/>
            <a:ext cx="7615555" cy="2122805"/>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2800" spc="-5" dirty="0">
                <a:latin typeface="Times New Roman"/>
                <a:cs typeface="Times New Roman"/>
              </a:rPr>
              <a:t>The</a:t>
            </a:r>
            <a:r>
              <a:rPr sz="2800" spc="5" dirty="0">
                <a:latin typeface="Times New Roman"/>
                <a:cs typeface="Times New Roman"/>
              </a:rPr>
              <a:t> </a:t>
            </a:r>
            <a:r>
              <a:rPr sz="2800" dirty="0">
                <a:latin typeface="Times New Roman"/>
                <a:cs typeface="Times New Roman"/>
              </a:rPr>
              <a:t>input</a:t>
            </a:r>
            <a:r>
              <a:rPr sz="2800" spc="-30" dirty="0">
                <a:latin typeface="Times New Roman"/>
                <a:cs typeface="Times New Roman"/>
              </a:rPr>
              <a:t> </a:t>
            </a:r>
            <a:r>
              <a:rPr sz="2800" dirty="0">
                <a:latin typeface="Times New Roman"/>
                <a:cs typeface="Times New Roman"/>
              </a:rPr>
              <a:t>sinusoidal</a:t>
            </a:r>
            <a:r>
              <a:rPr sz="2800" spc="-40" dirty="0">
                <a:latin typeface="Times New Roman"/>
                <a:cs typeface="Times New Roman"/>
              </a:rPr>
              <a:t> </a:t>
            </a:r>
            <a:r>
              <a:rPr sz="2800" dirty="0">
                <a:latin typeface="Times New Roman"/>
                <a:cs typeface="Times New Roman"/>
              </a:rPr>
              <a:t>voltage</a:t>
            </a:r>
            <a:r>
              <a:rPr sz="2800" spc="-20" dirty="0">
                <a:latin typeface="Times New Roman"/>
                <a:cs typeface="Times New Roman"/>
              </a:rPr>
              <a:t> </a:t>
            </a:r>
            <a:r>
              <a:rPr sz="2800" dirty="0">
                <a:latin typeface="Times New Roman"/>
                <a:cs typeface="Times New Roman"/>
              </a:rPr>
              <a:t>applied</a:t>
            </a:r>
            <a:r>
              <a:rPr sz="2800" spc="-10" dirty="0">
                <a:latin typeface="Times New Roman"/>
                <a:cs typeface="Times New Roman"/>
              </a:rPr>
              <a:t> at </a:t>
            </a:r>
            <a:r>
              <a:rPr sz="2800" dirty="0">
                <a:latin typeface="Times New Roman"/>
                <a:cs typeface="Times New Roman"/>
              </a:rPr>
              <a:t>the</a:t>
            </a:r>
            <a:r>
              <a:rPr sz="2800" spc="-10" dirty="0">
                <a:latin typeface="Times New Roman"/>
                <a:cs typeface="Times New Roman"/>
              </a:rPr>
              <a:t> </a:t>
            </a:r>
            <a:r>
              <a:rPr sz="2800" dirty="0">
                <a:latin typeface="Times New Roman"/>
                <a:cs typeface="Times New Roman"/>
              </a:rPr>
              <a:t>input</a:t>
            </a:r>
            <a:r>
              <a:rPr sz="2800" spc="-30" dirty="0">
                <a:latin typeface="Times New Roman"/>
                <a:cs typeface="Times New Roman"/>
              </a:rPr>
              <a:t> </a:t>
            </a:r>
            <a:r>
              <a:rPr sz="2800" dirty="0">
                <a:latin typeface="Times New Roman"/>
                <a:cs typeface="Times New Roman"/>
              </a:rPr>
              <a:t>of </a:t>
            </a:r>
            <a:r>
              <a:rPr sz="2800" spc="-685" dirty="0">
                <a:latin typeface="Times New Roman"/>
                <a:cs typeface="Times New Roman"/>
              </a:rPr>
              <a:t> </a:t>
            </a:r>
            <a:r>
              <a:rPr sz="2800" spc="-5" dirty="0">
                <a:latin typeface="Times New Roman"/>
                <a:cs typeface="Times New Roman"/>
              </a:rPr>
              <a:t>transformer</a:t>
            </a:r>
            <a:r>
              <a:rPr sz="2800" spc="10" dirty="0">
                <a:latin typeface="Times New Roman"/>
                <a:cs typeface="Times New Roman"/>
              </a:rPr>
              <a:t> </a:t>
            </a:r>
            <a:r>
              <a:rPr sz="2800" spc="-5" dirty="0">
                <a:latin typeface="Times New Roman"/>
                <a:cs typeface="Times New Roman"/>
              </a:rPr>
              <a:t>is</a:t>
            </a:r>
            <a:r>
              <a:rPr sz="2800" spc="-10" dirty="0">
                <a:latin typeface="Times New Roman"/>
                <a:cs typeface="Times New Roman"/>
              </a:rPr>
              <a:t> </a:t>
            </a:r>
            <a:r>
              <a:rPr sz="2800" dirty="0">
                <a:latin typeface="Times New Roman"/>
                <a:cs typeface="Times New Roman"/>
              </a:rPr>
              <a:t>given</a:t>
            </a:r>
            <a:r>
              <a:rPr sz="2800" spc="-5" dirty="0">
                <a:latin typeface="Times New Roman"/>
                <a:cs typeface="Times New Roman"/>
              </a:rPr>
              <a:t> by</a:t>
            </a:r>
            <a:endParaRPr sz="2800">
              <a:latin typeface="Times New Roman"/>
              <a:cs typeface="Times New Roman"/>
            </a:endParaRPr>
          </a:p>
          <a:p>
            <a:pPr>
              <a:lnSpc>
                <a:spcPct val="100000"/>
              </a:lnSpc>
              <a:buFont typeface="Arial MT"/>
              <a:buChar char="•"/>
            </a:pPr>
            <a:endParaRPr sz="3100">
              <a:latin typeface="Times New Roman"/>
              <a:cs typeface="Times New Roman"/>
            </a:endParaRPr>
          </a:p>
          <a:p>
            <a:pPr>
              <a:lnSpc>
                <a:spcPct val="100000"/>
              </a:lnSpc>
              <a:spcBef>
                <a:spcPts val="50"/>
              </a:spcBef>
              <a:buFont typeface="Arial MT"/>
              <a:buChar char="•"/>
            </a:pPr>
            <a:endParaRPr sz="2450">
              <a:latin typeface="Times New Roman"/>
              <a:cs typeface="Times New Roman"/>
            </a:endParaRPr>
          </a:p>
          <a:p>
            <a:pPr marL="355600" indent="-342900">
              <a:lnSpc>
                <a:spcPct val="100000"/>
              </a:lnSpc>
              <a:spcBef>
                <a:spcPts val="5"/>
              </a:spcBef>
              <a:buFont typeface="Arial MT"/>
              <a:buChar char="•"/>
              <a:tabLst>
                <a:tab pos="354965" algn="l"/>
                <a:tab pos="355600" algn="l"/>
              </a:tabLst>
            </a:pPr>
            <a:r>
              <a:rPr sz="2800" spc="-5" dirty="0">
                <a:latin typeface="Times New Roman"/>
                <a:cs typeface="Times New Roman"/>
              </a:rPr>
              <a:t>The</a:t>
            </a:r>
            <a:r>
              <a:rPr sz="2800" spc="5" dirty="0">
                <a:latin typeface="Times New Roman"/>
                <a:cs typeface="Times New Roman"/>
              </a:rPr>
              <a:t> </a:t>
            </a:r>
            <a:r>
              <a:rPr sz="2800" dirty="0">
                <a:latin typeface="Times New Roman"/>
                <a:cs typeface="Times New Roman"/>
              </a:rPr>
              <a:t>Diode</a:t>
            </a:r>
            <a:r>
              <a:rPr sz="2800" spc="-10" dirty="0">
                <a:latin typeface="Times New Roman"/>
                <a:cs typeface="Times New Roman"/>
              </a:rPr>
              <a:t> </a:t>
            </a:r>
            <a:r>
              <a:rPr sz="2800" dirty="0">
                <a:latin typeface="Times New Roman"/>
                <a:cs typeface="Times New Roman"/>
              </a:rPr>
              <a:t>current</a:t>
            </a:r>
            <a:r>
              <a:rPr sz="2800" spc="-5" dirty="0">
                <a:latin typeface="Times New Roman"/>
                <a:cs typeface="Times New Roman"/>
              </a:rPr>
              <a:t> </a:t>
            </a:r>
            <a:r>
              <a:rPr sz="2800" dirty="0">
                <a:latin typeface="Times New Roman"/>
                <a:cs typeface="Times New Roman"/>
              </a:rPr>
              <a:t>or</a:t>
            </a:r>
            <a:r>
              <a:rPr sz="2800" spc="-10" dirty="0">
                <a:latin typeface="Times New Roman"/>
                <a:cs typeface="Times New Roman"/>
              </a:rPr>
              <a:t> </a:t>
            </a:r>
            <a:r>
              <a:rPr sz="2800" dirty="0">
                <a:latin typeface="Times New Roman"/>
                <a:cs typeface="Times New Roman"/>
              </a:rPr>
              <a:t>load</a:t>
            </a:r>
            <a:r>
              <a:rPr sz="2800" spc="-10" dirty="0">
                <a:latin typeface="Times New Roman"/>
                <a:cs typeface="Times New Roman"/>
              </a:rPr>
              <a:t> </a:t>
            </a:r>
            <a:r>
              <a:rPr sz="2800" spc="-5" dirty="0">
                <a:latin typeface="Times New Roman"/>
                <a:cs typeface="Times New Roman"/>
              </a:rPr>
              <a:t>current</a:t>
            </a:r>
            <a:r>
              <a:rPr sz="2800" spc="5" dirty="0">
                <a:latin typeface="Times New Roman"/>
                <a:cs typeface="Times New Roman"/>
              </a:rPr>
              <a:t> </a:t>
            </a:r>
            <a:r>
              <a:rPr sz="2800" spc="-5" dirty="0">
                <a:latin typeface="Times New Roman"/>
                <a:cs typeface="Times New Roman"/>
              </a:rPr>
              <a:t>is</a:t>
            </a:r>
            <a:r>
              <a:rPr sz="2800" dirty="0">
                <a:latin typeface="Times New Roman"/>
                <a:cs typeface="Times New Roman"/>
              </a:rPr>
              <a:t> given</a:t>
            </a:r>
            <a:r>
              <a:rPr sz="2800" spc="-10" dirty="0">
                <a:latin typeface="Times New Roman"/>
                <a:cs typeface="Times New Roman"/>
              </a:rPr>
              <a:t> </a:t>
            </a:r>
            <a:r>
              <a:rPr sz="2800" spc="-5" dirty="0">
                <a:latin typeface="Times New Roman"/>
                <a:cs typeface="Times New Roman"/>
              </a:rPr>
              <a:t>by</a:t>
            </a:r>
            <a:endParaRPr sz="2800">
              <a:latin typeface="Times New Roman"/>
              <a:cs typeface="Times New Roman"/>
            </a:endParaRPr>
          </a:p>
        </p:txBody>
      </p:sp>
      <p:sp>
        <p:nvSpPr>
          <p:cNvPr id="4" name="object 4"/>
          <p:cNvSpPr txBox="1"/>
          <p:nvPr/>
        </p:nvSpPr>
        <p:spPr>
          <a:xfrm>
            <a:off x="523240" y="4365116"/>
            <a:ext cx="4161790" cy="1774189"/>
          </a:xfrm>
          <a:prstGeom prst="rect">
            <a:avLst/>
          </a:prstGeom>
        </p:spPr>
        <p:txBody>
          <a:bodyPr vert="horz" wrap="square" lIns="0" tIns="12065" rIns="0" bIns="0" rtlCol="0">
            <a:spAutoFit/>
          </a:bodyPr>
          <a:lstStyle/>
          <a:p>
            <a:pPr marL="368300" indent="-342900">
              <a:lnSpc>
                <a:spcPct val="100000"/>
              </a:lnSpc>
              <a:spcBef>
                <a:spcPts val="95"/>
              </a:spcBef>
              <a:buFont typeface="Arial MT"/>
              <a:buChar char="•"/>
              <a:tabLst>
                <a:tab pos="367665" algn="l"/>
                <a:tab pos="368300" algn="l"/>
              </a:tabLst>
            </a:pPr>
            <a:r>
              <a:rPr sz="2800" spc="-5" dirty="0">
                <a:latin typeface="Times New Roman"/>
                <a:cs typeface="Times New Roman"/>
              </a:rPr>
              <a:t>Maximum</a:t>
            </a:r>
            <a:r>
              <a:rPr sz="2800" spc="-35" dirty="0">
                <a:latin typeface="Times New Roman"/>
                <a:cs typeface="Times New Roman"/>
              </a:rPr>
              <a:t> </a:t>
            </a:r>
            <a:r>
              <a:rPr sz="2800" dirty="0">
                <a:latin typeface="Times New Roman"/>
                <a:cs typeface="Times New Roman"/>
              </a:rPr>
              <a:t>current</a:t>
            </a:r>
            <a:endParaRPr sz="2800">
              <a:latin typeface="Times New Roman"/>
              <a:cs typeface="Times New Roman"/>
            </a:endParaRPr>
          </a:p>
          <a:p>
            <a:pPr>
              <a:lnSpc>
                <a:spcPct val="100000"/>
              </a:lnSpc>
              <a:buFont typeface="Arial MT"/>
              <a:buChar char="•"/>
            </a:pPr>
            <a:endParaRPr sz="3100">
              <a:latin typeface="Times New Roman"/>
              <a:cs typeface="Times New Roman"/>
            </a:endParaRPr>
          </a:p>
          <a:p>
            <a:pPr marL="768985" lvl="1" indent="-287020">
              <a:lnSpc>
                <a:spcPct val="100000"/>
              </a:lnSpc>
              <a:spcBef>
                <a:spcPts val="2095"/>
              </a:spcBef>
              <a:buFont typeface="Wingdings"/>
              <a:buChar char=""/>
              <a:tabLst>
                <a:tab pos="768985" algn="l"/>
                <a:tab pos="769620" algn="l"/>
              </a:tabLst>
            </a:pPr>
            <a:r>
              <a:rPr sz="1800" spc="-5" dirty="0">
                <a:latin typeface="Times New Roman"/>
                <a:cs typeface="Times New Roman"/>
              </a:rPr>
              <a:t>R</a:t>
            </a:r>
            <a:r>
              <a:rPr sz="1800" spc="-7" baseline="-20833" dirty="0">
                <a:latin typeface="Times New Roman"/>
                <a:cs typeface="Times New Roman"/>
              </a:rPr>
              <a:t>f</a:t>
            </a:r>
            <a:r>
              <a:rPr sz="1800" spc="209" baseline="-20833"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Forward </a:t>
            </a:r>
            <a:r>
              <a:rPr sz="1800" dirty="0">
                <a:latin typeface="Times New Roman"/>
                <a:cs typeface="Times New Roman"/>
              </a:rPr>
              <a:t>resistance</a:t>
            </a:r>
            <a:r>
              <a:rPr sz="1800" spc="-25"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diode</a:t>
            </a:r>
            <a:endParaRPr sz="1800">
              <a:latin typeface="Times New Roman"/>
              <a:cs typeface="Times New Roman"/>
            </a:endParaRPr>
          </a:p>
          <a:p>
            <a:pPr marL="768985" lvl="1" indent="-287020">
              <a:lnSpc>
                <a:spcPct val="100000"/>
              </a:lnSpc>
              <a:spcBef>
                <a:spcPts val="430"/>
              </a:spcBef>
              <a:buFont typeface="Wingdings"/>
              <a:buChar char=""/>
              <a:tabLst>
                <a:tab pos="768985" algn="l"/>
                <a:tab pos="769620" algn="l"/>
              </a:tabLst>
            </a:pPr>
            <a:r>
              <a:rPr sz="1800" spc="-5" dirty="0">
                <a:latin typeface="Times New Roman"/>
                <a:cs typeface="Times New Roman"/>
              </a:rPr>
              <a:t>R</a:t>
            </a:r>
            <a:r>
              <a:rPr sz="1800" spc="-7" baseline="-20833" dirty="0">
                <a:latin typeface="Times New Roman"/>
                <a:cs typeface="Times New Roman"/>
              </a:rPr>
              <a:t>L</a:t>
            </a:r>
            <a:r>
              <a:rPr sz="1800" spc="135" baseline="-20833"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Load</a:t>
            </a:r>
            <a:r>
              <a:rPr sz="1800" spc="-20" dirty="0">
                <a:latin typeface="Times New Roman"/>
                <a:cs typeface="Times New Roman"/>
              </a:rPr>
              <a:t> </a:t>
            </a:r>
            <a:r>
              <a:rPr sz="1800" dirty="0">
                <a:latin typeface="Times New Roman"/>
                <a:cs typeface="Times New Roman"/>
              </a:rPr>
              <a:t>resistance</a:t>
            </a:r>
            <a:r>
              <a:rPr sz="1800" spc="-3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diode</a:t>
            </a:r>
            <a:endParaRPr sz="1800">
              <a:latin typeface="Times New Roman"/>
              <a:cs typeface="Times New Roman"/>
            </a:endParaRPr>
          </a:p>
        </p:txBody>
      </p:sp>
      <p:pic>
        <p:nvPicPr>
          <p:cNvPr id="5" name="object 5"/>
          <p:cNvPicPr/>
          <p:nvPr/>
        </p:nvPicPr>
        <p:blipFill>
          <a:blip r:embed="rId2" cstate="print"/>
          <a:stretch>
            <a:fillRect/>
          </a:stretch>
        </p:blipFill>
        <p:spPr>
          <a:xfrm>
            <a:off x="3048000" y="2133600"/>
            <a:ext cx="2267712" cy="428275"/>
          </a:xfrm>
          <a:prstGeom prst="rect">
            <a:avLst/>
          </a:prstGeom>
        </p:spPr>
      </p:pic>
      <p:pic>
        <p:nvPicPr>
          <p:cNvPr id="6" name="object 6"/>
          <p:cNvPicPr/>
          <p:nvPr/>
        </p:nvPicPr>
        <p:blipFill>
          <a:blip r:embed="rId3" cstate="print"/>
          <a:stretch>
            <a:fillRect/>
          </a:stretch>
        </p:blipFill>
        <p:spPr>
          <a:xfrm>
            <a:off x="1676400" y="3276600"/>
            <a:ext cx="5190744" cy="467416"/>
          </a:xfrm>
          <a:prstGeom prst="rect">
            <a:avLst/>
          </a:prstGeom>
        </p:spPr>
      </p:pic>
      <p:pic>
        <p:nvPicPr>
          <p:cNvPr id="7" name="object 7"/>
          <p:cNvPicPr/>
          <p:nvPr/>
        </p:nvPicPr>
        <p:blipFill>
          <a:blip r:embed="rId4" cstate="print"/>
          <a:stretch>
            <a:fillRect/>
          </a:stretch>
        </p:blipFill>
        <p:spPr>
          <a:xfrm>
            <a:off x="1676400" y="3810000"/>
            <a:ext cx="5457444" cy="515112"/>
          </a:xfrm>
          <a:prstGeom prst="rect">
            <a:avLst/>
          </a:prstGeom>
        </p:spPr>
      </p:pic>
      <p:pic>
        <p:nvPicPr>
          <p:cNvPr id="8" name="object 8"/>
          <p:cNvPicPr/>
          <p:nvPr/>
        </p:nvPicPr>
        <p:blipFill>
          <a:blip r:embed="rId5" cstate="print"/>
          <a:stretch>
            <a:fillRect/>
          </a:stretch>
        </p:blipFill>
        <p:spPr>
          <a:xfrm>
            <a:off x="4419600" y="4572000"/>
            <a:ext cx="2066544" cy="914037"/>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74065"/>
            <a:ext cx="7385684" cy="513715"/>
          </a:xfrm>
          <a:prstGeom prst="rect">
            <a:avLst/>
          </a:prstGeom>
        </p:spPr>
        <p:txBody>
          <a:bodyPr vert="horz" wrap="square" lIns="0" tIns="12700" rIns="0" bIns="0" rtlCol="0">
            <a:spAutoFit/>
          </a:bodyPr>
          <a:lstStyle/>
          <a:p>
            <a:pPr marL="12700">
              <a:lnSpc>
                <a:spcPct val="100000"/>
              </a:lnSpc>
              <a:spcBef>
                <a:spcPts val="100"/>
              </a:spcBef>
            </a:pPr>
            <a:r>
              <a:rPr sz="3200" spc="-5" dirty="0"/>
              <a:t>DC</a:t>
            </a:r>
            <a:r>
              <a:rPr sz="3200" spc="5" dirty="0"/>
              <a:t> </a:t>
            </a:r>
            <a:r>
              <a:rPr sz="3200" spc="-5" dirty="0"/>
              <a:t>or</a:t>
            </a:r>
            <a:r>
              <a:rPr sz="3200" spc="-20" dirty="0"/>
              <a:t> </a:t>
            </a:r>
            <a:r>
              <a:rPr sz="3200" spc="-25" dirty="0"/>
              <a:t>Average</a:t>
            </a:r>
            <a:r>
              <a:rPr sz="3200" spc="-15" dirty="0"/>
              <a:t> </a:t>
            </a:r>
            <a:r>
              <a:rPr sz="3200" spc="-10" dirty="0"/>
              <a:t>value</a:t>
            </a:r>
            <a:r>
              <a:rPr sz="3200" dirty="0"/>
              <a:t> </a:t>
            </a:r>
            <a:r>
              <a:rPr sz="3200" spc="-5" dirty="0"/>
              <a:t>of CURRENT</a:t>
            </a:r>
            <a:r>
              <a:rPr sz="3200" spc="5" dirty="0"/>
              <a:t> </a:t>
            </a:r>
            <a:r>
              <a:rPr sz="3200" dirty="0"/>
              <a:t>&amp;</a:t>
            </a:r>
            <a:r>
              <a:rPr sz="3200" spc="-5" dirty="0"/>
              <a:t> </a:t>
            </a:r>
            <a:r>
              <a:rPr sz="3200" spc="-85" dirty="0"/>
              <a:t>VOLTAGE</a:t>
            </a:r>
            <a:endParaRPr sz="3200"/>
          </a:p>
        </p:txBody>
      </p:sp>
      <p:grpSp>
        <p:nvGrpSpPr>
          <p:cNvPr id="3" name="object 3"/>
          <p:cNvGrpSpPr/>
          <p:nvPr/>
        </p:nvGrpSpPr>
        <p:grpSpPr>
          <a:xfrm>
            <a:off x="1598675" y="838200"/>
            <a:ext cx="6506209" cy="2912745"/>
            <a:chOff x="1598675" y="838200"/>
            <a:chExt cx="6506209" cy="2912745"/>
          </a:xfrm>
        </p:grpSpPr>
        <p:pic>
          <p:nvPicPr>
            <p:cNvPr id="4" name="object 4"/>
            <p:cNvPicPr/>
            <p:nvPr/>
          </p:nvPicPr>
          <p:blipFill>
            <a:blip r:embed="rId2" cstate="print"/>
            <a:stretch>
              <a:fillRect/>
            </a:stretch>
          </p:blipFill>
          <p:spPr>
            <a:xfrm>
              <a:off x="1600199" y="838200"/>
              <a:ext cx="4000500" cy="999744"/>
            </a:xfrm>
            <a:prstGeom prst="rect">
              <a:avLst/>
            </a:prstGeom>
          </p:spPr>
        </p:pic>
        <p:pic>
          <p:nvPicPr>
            <p:cNvPr id="5" name="object 5"/>
            <p:cNvPicPr/>
            <p:nvPr/>
          </p:nvPicPr>
          <p:blipFill>
            <a:blip r:embed="rId3" cstate="print"/>
            <a:stretch>
              <a:fillRect/>
            </a:stretch>
          </p:blipFill>
          <p:spPr>
            <a:xfrm>
              <a:off x="1600199" y="1743455"/>
              <a:ext cx="4381500" cy="999744"/>
            </a:xfrm>
            <a:prstGeom prst="rect">
              <a:avLst/>
            </a:prstGeom>
          </p:spPr>
        </p:pic>
        <p:pic>
          <p:nvPicPr>
            <p:cNvPr id="6" name="object 6"/>
            <p:cNvPicPr/>
            <p:nvPr/>
          </p:nvPicPr>
          <p:blipFill>
            <a:blip r:embed="rId4" cstate="print"/>
            <a:stretch>
              <a:fillRect/>
            </a:stretch>
          </p:blipFill>
          <p:spPr>
            <a:xfrm>
              <a:off x="1598675" y="2750820"/>
              <a:ext cx="6505956" cy="999743"/>
            </a:xfrm>
            <a:prstGeom prst="rect">
              <a:avLst/>
            </a:prstGeom>
          </p:spPr>
        </p:pic>
      </p:grpSp>
      <p:pic>
        <p:nvPicPr>
          <p:cNvPr id="7" name="object 7"/>
          <p:cNvPicPr/>
          <p:nvPr/>
        </p:nvPicPr>
        <p:blipFill>
          <a:blip r:embed="rId5" cstate="print"/>
          <a:stretch>
            <a:fillRect/>
          </a:stretch>
        </p:blipFill>
        <p:spPr>
          <a:xfrm>
            <a:off x="1600200" y="3810000"/>
            <a:ext cx="3771900" cy="847344"/>
          </a:xfrm>
          <a:prstGeom prst="rect">
            <a:avLst/>
          </a:prstGeom>
        </p:spPr>
      </p:pic>
      <p:grpSp>
        <p:nvGrpSpPr>
          <p:cNvPr id="8" name="object 8"/>
          <p:cNvGrpSpPr/>
          <p:nvPr/>
        </p:nvGrpSpPr>
        <p:grpSpPr>
          <a:xfrm>
            <a:off x="1600200" y="4724400"/>
            <a:ext cx="2438400" cy="1849120"/>
            <a:chOff x="1600200" y="4724400"/>
            <a:chExt cx="2438400" cy="1849120"/>
          </a:xfrm>
        </p:grpSpPr>
        <p:pic>
          <p:nvPicPr>
            <p:cNvPr id="9" name="object 9"/>
            <p:cNvPicPr/>
            <p:nvPr/>
          </p:nvPicPr>
          <p:blipFill>
            <a:blip r:embed="rId6" cstate="print"/>
            <a:stretch>
              <a:fillRect/>
            </a:stretch>
          </p:blipFill>
          <p:spPr>
            <a:xfrm>
              <a:off x="1600200" y="4724400"/>
              <a:ext cx="2438400" cy="847344"/>
            </a:xfrm>
            <a:prstGeom prst="rect">
              <a:avLst/>
            </a:prstGeom>
          </p:spPr>
        </p:pic>
        <p:pic>
          <p:nvPicPr>
            <p:cNvPr id="10" name="object 10"/>
            <p:cNvPicPr/>
            <p:nvPr/>
          </p:nvPicPr>
          <p:blipFill>
            <a:blip r:embed="rId7" cstate="print"/>
            <a:stretch>
              <a:fillRect/>
            </a:stretch>
          </p:blipFill>
          <p:spPr>
            <a:xfrm>
              <a:off x="1600200" y="5562600"/>
              <a:ext cx="1409700" cy="1010412"/>
            </a:xfrm>
            <a:prstGeom prst="rect">
              <a:avLst/>
            </a:prstGeom>
          </p:spPr>
        </p:pic>
      </p:grpSp>
      <p:pic>
        <p:nvPicPr>
          <p:cNvPr id="11" name="object 11"/>
          <p:cNvPicPr/>
          <p:nvPr/>
        </p:nvPicPr>
        <p:blipFill>
          <a:blip r:embed="rId8" cstate="print"/>
          <a:stretch>
            <a:fillRect/>
          </a:stretch>
        </p:blipFill>
        <p:spPr>
          <a:xfrm>
            <a:off x="4114800" y="5562600"/>
            <a:ext cx="1495044" cy="9818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772413"/>
            <a:ext cx="7967345" cy="3464410"/>
          </a:xfrm>
          <a:prstGeom prst="rect">
            <a:avLst/>
          </a:prstGeom>
        </p:spPr>
        <p:txBody>
          <a:bodyPr vert="horz" wrap="square" lIns="0" tIns="12065" rIns="0" bIns="0" rtlCol="0">
            <a:spAutoFit/>
          </a:bodyPr>
          <a:lstStyle/>
          <a:p>
            <a:pPr marL="355600" marR="5080" indent="-342900" algn="just">
              <a:lnSpc>
                <a:spcPct val="100000"/>
              </a:lnSpc>
              <a:spcBef>
                <a:spcPts val="95"/>
              </a:spcBef>
              <a:buClr>
                <a:srgbClr val="C00000"/>
              </a:buClr>
              <a:buFont typeface="Wingdings" pitchFamily="2" charset="2"/>
              <a:buChar char="Ø"/>
              <a:tabLst>
                <a:tab pos="354965" algn="l"/>
                <a:tab pos="355600" algn="l"/>
              </a:tabLst>
            </a:pPr>
            <a:r>
              <a:rPr sz="2800" b="1" spc="-25" dirty="0">
                <a:latin typeface="Times New Roman" pitchFamily="18" charset="0"/>
                <a:cs typeface="Times New Roman" pitchFamily="18" charset="0"/>
              </a:rPr>
              <a:t>Let’s</a:t>
            </a:r>
            <a:r>
              <a:rPr sz="2800" b="1" spc="-5" dirty="0">
                <a:latin typeface="Times New Roman" pitchFamily="18" charset="0"/>
                <a:cs typeface="Times New Roman" pitchFamily="18" charset="0"/>
              </a:rPr>
              <a:t> apply</a:t>
            </a:r>
            <a:r>
              <a:rPr sz="2800" b="1" spc="10" dirty="0">
                <a:latin typeface="Times New Roman" pitchFamily="18" charset="0"/>
                <a:cs typeface="Times New Roman" pitchFamily="18" charset="0"/>
              </a:rPr>
              <a:t> </a:t>
            </a:r>
            <a:r>
              <a:rPr sz="2800" b="1" spc="-5" dirty="0">
                <a:latin typeface="Times New Roman" pitchFamily="18" charset="0"/>
                <a:cs typeface="Times New Roman" pitchFamily="18" charset="0"/>
              </a:rPr>
              <a:t>a</a:t>
            </a:r>
            <a:r>
              <a:rPr sz="2800" b="1" dirty="0">
                <a:latin typeface="Times New Roman" pitchFamily="18" charset="0"/>
                <a:cs typeface="Times New Roman" pitchFamily="18" charset="0"/>
              </a:rPr>
              <a:t> </a:t>
            </a:r>
            <a:r>
              <a:rPr sz="2800" b="1" spc="-10" dirty="0">
                <a:latin typeface="Times New Roman" pitchFamily="18" charset="0"/>
                <a:cs typeface="Times New Roman" pitchFamily="18" charset="0"/>
              </a:rPr>
              <a:t>potential</a:t>
            </a:r>
            <a:r>
              <a:rPr sz="2800" b="1" dirty="0">
                <a:latin typeface="Times New Roman" pitchFamily="18" charset="0"/>
                <a:cs typeface="Times New Roman" pitchFamily="18" charset="0"/>
              </a:rPr>
              <a:t> </a:t>
            </a:r>
            <a:r>
              <a:rPr sz="2800" b="1" spc="-20" dirty="0">
                <a:latin typeface="Times New Roman" pitchFamily="18" charset="0"/>
                <a:cs typeface="Times New Roman" pitchFamily="18" charset="0"/>
              </a:rPr>
              <a:t>difference</a:t>
            </a:r>
            <a:r>
              <a:rPr sz="2800" b="1" spc="15" dirty="0">
                <a:latin typeface="Times New Roman" pitchFamily="18" charset="0"/>
                <a:cs typeface="Times New Roman" pitchFamily="18" charset="0"/>
              </a:rPr>
              <a:t> </a:t>
            </a:r>
            <a:r>
              <a:rPr sz="2800" b="1" spc="-15" dirty="0">
                <a:latin typeface="Times New Roman" pitchFamily="18" charset="0"/>
                <a:cs typeface="Times New Roman" pitchFamily="18" charset="0"/>
              </a:rPr>
              <a:t>across</a:t>
            </a:r>
            <a:r>
              <a:rPr sz="2800" b="1" spc="10" dirty="0">
                <a:latin typeface="Times New Roman" pitchFamily="18" charset="0"/>
                <a:cs typeface="Times New Roman" pitchFamily="18" charset="0"/>
              </a:rPr>
              <a:t> </a:t>
            </a:r>
            <a:r>
              <a:rPr sz="2800" b="1" spc="-5" dirty="0">
                <a:latin typeface="Times New Roman" pitchFamily="18" charset="0"/>
                <a:cs typeface="Times New Roman" pitchFamily="18" charset="0"/>
              </a:rPr>
              <a:t>the</a:t>
            </a:r>
            <a:r>
              <a:rPr sz="2800" b="1" spc="20" dirty="0">
                <a:latin typeface="Times New Roman" pitchFamily="18" charset="0"/>
                <a:cs typeface="Times New Roman" pitchFamily="18" charset="0"/>
              </a:rPr>
              <a:t> </a:t>
            </a:r>
            <a:r>
              <a:rPr sz="2800" b="1" spc="-15" dirty="0">
                <a:latin typeface="Times New Roman" pitchFamily="18" charset="0"/>
                <a:cs typeface="Times New Roman" pitchFamily="18" charset="0"/>
              </a:rPr>
              <a:t>insulator </a:t>
            </a:r>
            <a:r>
              <a:rPr sz="2800" b="1" spc="-615" dirty="0">
                <a:latin typeface="Times New Roman" pitchFamily="18" charset="0"/>
                <a:cs typeface="Times New Roman" pitchFamily="18" charset="0"/>
              </a:rPr>
              <a:t> </a:t>
            </a:r>
            <a:r>
              <a:rPr sz="2800" b="1" spc="-10" dirty="0">
                <a:latin typeface="Times New Roman" pitchFamily="18" charset="0"/>
                <a:cs typeface="Times New Roman" pitchFamily="18" charset="0"/>
              </a:rPr>
              <a:t>above…</a:t>
            </a:r>
            <a:endParaRPr sz="2800" b="1">
              <a:latin typeface="Times New Roman" pitchFamily="18" charset="0"/>
              <a:cs typeface="Times New Roman" pitchFamily="18" charset="0"/>
            </a:endParaRPr>
          </a:p>
          <a:p>
            <a:pPr marL="355600" marR="377190" indent="-342900" algn="just">
              <a:lnSpc>
                <a:spcPct val="100000"/>
              </a:lnSpc>
              <a:spcBef>
                <a:spcPts val="1680"/>
              </a:spcBef>
              <a:buClr>
                <a:srgbClr val="C00000"/>
              </a:buClr>
              <a:buFont typeface="Wingdings" pitchFamily="2" charset="2"/>
              <a:buChar char="Ø"/>
              <a:tabLst>
                <a:tab pos="354965" algn="l"/>
                <a:tab pos="355600" algn="l"/>
              </a:tabLst>
            </a:pPr>
            <a:r>
              <a:rPr sz="2800" b="1" spc="-5" dirty="0">
                <a:latin typeface="Times New Roman" pitchFamily="18" charset="0"/>
                <a:cs typeface="Times New Roman" pitchFamily="18" charset="0"/>
              </a:rPr>
              <a:t>The</a:t>
            </a:r>
            <a:r>
              <a:rPr sz="2800" b="1" spc="5" dirty="0">
                <a:latin typeface="Times New Roman" pitchFamily="18" charset="0"/>
                <a:cs typeface="Times New Roman" pitchFamily="18" charset="0"/>
              </a:rPr>
              <a:t> </a:t>
            </a:r>
            <a:r>
              <a:rPr sz="2800" b="1" spc="-25" dirty="0">
                <a:latin typeface="Times New Roman" pitchFamily="18" charset="0"/>
                <a:cs typeface="Times New Roman" pitchFamily="18" charset="0"/>
              </a:rPr>
              <a:t>force</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on</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each</a:t>
            </a:r>
            <a:r>
              <a:rPr sz="2800" b="1" dirty="0">
                <a:latin typeface="Times New Roman" pitchFamily="18" charset="0"/>
                <a:cs typeface="Times New Roman" pitchFamily="18" charset="0"/>
              </a:rPr>
              <a:t> </a:t>
            </a:r>
            <a:r>
              <a:rPr sz="2800" b="1" spc="-10" dirty="0">
                <a:latin typeface="Times New Roman" pitchFamily="18" charset="0"/>
                <a:cs typeface="Times New Roman" pitchFamily="18" charset="0"/>
              </a:rPr>
              <a:t>electron</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is not</a:t>
            </a:r>
            <a:r>
              <a:rPr sz="2800" b="1" spc="15" dirty="0">
                <a:latin typeface="Times New Roman" pitchFamily="18" charset="0"/>
                <a:cs typeface="Times New Roman" pitchFamily="18" charset="0"/>
              </a:rPr>
              <a:t> </a:t>
            </a:r>
            <a:r>
              <a:rPr sz="2800" b="1" spc="-5" dirty="0">
                <a:latin typeface="Times New Roman" pitchFamily="18" charset="0"/>
                <a:cs typeface="Times New Roman" pitchFamily="18" charset="0"/>
              </a:rPr>
              <a:t>enough</a:t>
            </a:r>
            <a:r>
              <a:rPr sz="2800" b="1" spc="10" dirty="0">
                <a:latin typeface="Times New Roman" pitchFamily="18" charset="0"/>
                <a:cs typeface="Times New Roman" pitchFamily="18" charset="0"/>
              </a:rPr>
              <a:t> </a:t>
            </a:r>
            <a:r>
              <a:rPr sz="2800" b="1" spc="-20" dirty="0">
                <a:latin typeface="Times New Roman" pitchFamily="18" charset="0"/>
                <a:cs typeface="Times New Roman" pitchFamily="18" charset="0"/>
              </a:rPr>
              <a:t>to</a:t>
            </a:r>
            <a:r>
              <a:rPr sz="2800" b="1" spc="-5" dirty="0">
                <a:latin typeface="Times New Roman" pitchFamily="18" charset="0"/>
                <a:cs typeface="Times New Roman" pitchFamily="18" charset="0"/>
              </a:rPr>
              <a:t> </a:t>
            </a:r>
            <a:r>
              <a:rPr sz="2800" b="1" spc="-15" dirty="0">
                <a:latin typeface="Times New Roman" pitchFamily="18" charset="0"/>
                <a:cs typeface="Times New Roman" pitchFamily="18" charset="0"/>
              </a:rPr>
              <a:t>free</a:t>
            </a:r>
            <a:r>
              <a:rPr sz="2800" b="1" dirty="0">
                <a:latin typeface="Times New Roman" pitchFamily="18" charset="0"/>
                <a:cs typeface="Times New Roman" pitchFamily="18" charset="0"/>
              </a:rPr>
              <a:t> </a:t>
            </a:r>
            <a:r>
              <a:rPr sz="2800" b="1" spc="-5" dirty="0">
                <a:latin typeface="Times New Roman" pitchFamily="18" charset="0"/>
                <a:cs typeface="Times New Roman" pitchFamily="18" charset="0"/>
              </a:rPr>
              <a:t>it </a:t>
            </a:r>
            <a:r>
              <a:rPr sz="2800" b="1" spc="-620" dirty="0">
                <a:latin typeface="Times New Roman" pitchFamily="18" charset="0"/>
                <a:cs typeface="Times New Roman" pitchFamily="18" charset="0"/>
              </a:rPr>
              <a:t> </a:t>
            </a:r>
            <a:r>
              <a:rPr sz="2800" b="1" spc="-20" dirty="0">
                <a:latin typeface="Times New Roman" pitchFamily="18" charset="0"/>
                <a:cs typeface="Times New Roman" pitchFamily="18" charset="0"/>
              </a:rPr>
              <a:t>from</a:t>
            </a:r>
            <a:r>
              <a:rPr sz="2800" b="1" spc="15" dirty="0">
                <a:latin typeface="Times New Roman" pitchFamily="18" charset="0"/>
                <a:cs typeface="Times New Roman" pitchFamily="18" charset="0"/>
              </a:rPr>
              <a:t> </a:t>
            </a:r>
            <a:r>
              <a:rPr sz="2800" b="1" spc="-5" dirty="0">
                <a:latin typeface="Times New Roman" pitchFamily="18" charset="0"/>
                <a:cs typeface="Times New Roman" pitchFamily="18" charset="0"/>
              </a:rPr>
              <a:t>its</a:t>
            </a:r>
            <a:r>
              <a:rPr sz="2800" b="1" spc="15" dirty="0">
                <a:latin typeface="Times New Roman" pitchFamily="18" charset="0"/>
                <a:cs typeface="Times New Roman" pitchFamily="18" charset="0"/>
              </a:rPr>
              <a:t> </a:t>
            </a:r>
            <a:r>
              <a:rPr sz="2800" b="1" spc="-10" dirty="0">
                <a:latin typeface="Times New Roman" pitchFamily="18" charset="0"/>
                <a:cs typeface="Times New Roman" pitchFamily="18" charset="0"/>
              </a:rPr>
              <a:t>orbit</a:t>
            </a:r>
            <a:r>
              <a:rPr sz="2800" b="1" spc="15" dirty="0">
                <a:latin typeface="Times New Roman" pitchFamily="18" charset="0"/>
                <a:cs typeface="Times New Roman" pitchFamily="18" charset="0"/>
              </a:rPr>
              <a:t> </a:t>
            </a:r>
            <a:r>
              <a:rPr sz="2800" b="1" spc="-5" dirty="0">
                <a:latin typeface="Times New Roman" pitchFamily="18" charset="0"/>
                <a:cs typeface="Times New Roman" pitchFamily="18" charset="0"/>
              </a:rPr>
              <a:t>and</a:t>
            </a:r>
            <a:r>
              <a:rPr sz="2800" b="1" spc="25" dirty="0">
                <a:latin typeface="Times New Roman" pitchFamily="18" charset="0"/>
                <a:cs typeface="Times New Roman" pitchFamily="18" charset="0"/>
              </a:rPr>
              <a:t> </a:t>
            </a:r>
            <a:r>
              <a:rPr sz="2800" b="1" spc="-5" dirty="0">
                <a:latin typeface="Times New Roman" pitchFamily="18" charset="0"/>
                <a:cs typeface="Times New Roman" pitchFamily="18" charset="0"/>
              </a:rPr>
              <a:t>the</a:t>
            </a:r>
            <a:r>
              <a:rPr sz="2800" b="1" spc="20" dirty="0">
                <a:latin typeface="Times New Roman" pitchFamily="18" charset="0"/>
                <a:cs typeface="Times New Roman" pitchFamily="18" charset="0"/>
              </a:rPr>
              <a:t> </a:t>
            </a:r>
            <a:r>
              <a:rPr sz="2800" b="1" spc="-10" dirty="0">
                <a:latin typeface="Times New Roman" pitchFamily="18" charset="0"/>
                <a:cs typeface="Times New Roman" pitchFamily="18" charset="0"/>
              </a:rPr>
              <a:t>insulator</a:t>
            </a:r>
            <a:r>
              <a:rPr sz="2800" b="1" spc="25" dirty="0">
                <a:latin typeface="Times New Roman" pitchFamily="18" charset="0"/>
                <a:cs typeface="Times New Roman" pitchFamily="18" charset="0"/>
              </a:rPr>
              <a:t> </a:t>
            </a:r>
            <a:r>
              <a:rPr sz="2800" b="1" spc="-10" dirty="0">
                <a:latin typeface="Times New Roman" pitchFamily="18" charset="0"/>
                <a:cs typeface="Times New Roman" pitchFamily="18" charset="0"/>
              </a:rPr>
              <a:t>does</a:t>
            </a:r>
            <a:r>
              <a:rPr sz="2800" b="1" spc="20" dirty="0">
                <a:latin typeface="Times New Roman" pitchFamily="18" charset="0"/>
                <a:cs typeface="Times New Roman" pitchFamily="18" charset="0"/>
              </a:rPr>
              <a:t> </a:t>
            </a:r>
            <a:r>
              <a:rPr sz="2800" b="1" spc="-10" dirty="0">
                <a:latin typeface="Times New Roman" pitchFamily="18" charset="0"/>
                <a:cs typeface="Times New Roman" pitchFamily="18" charset="0"/>
              </a:rPr>
              <a:t>not</a:t>
            </a:r>
            <a:r>
              <a:rPr sz="2800" b="1" spc="-40" dirty="0">
                <a:latin typeface="Times New Roman" pitchFamily="18" charset="0"/>
                <a:cs typeface="Times New Roman" pitchFamily="18" charset="0"/>
              </a:rPr>
              <a:t> </a:t>
            </a:r>
            <a:r>
              <a:rPr sz="2800" b="1" spc="-10" dirty="0">
                <a:latin typeface="Times New Roman" pitchFamily="18" charset="0"/>
                <a:cs typeface="Times New Roman" pitchFamily="18" charset="0"/>
              </a:rPr>
              <a:t>conduct</a:t>
            </a:r>
            <a:endParaRPr sz="2800" b="1">
              <a:latin typeface="Times New Roman" pitchFamily="18" charset="0"/>
              <a:cs typeface="Times New Roman" pitchFamily="18" charset="0"/>
            </a:endParaRPr>
          </a:p>
          <a:p>
            <a:pPr marL="355600" marR="1129665" indent="-342900" algn="just">
              <a:lnSpc>
                <a:spcPct val="100000"/>
              </a:lnSpc>
              <a:spcBef>
                <a:spcPts val="1680"/>
              </a:spcBef>
              <a:buClr>
                <a:srgbClr val="C00000"/>
              </a:buClr>
              <a:buFont typeface="Wingdings" pitchFamily="2" charset="2"/>
              <a:buChar char="Ø"/>
              <a:tabLst>
                <a:tab pos="354965" algn="l"/>
                <a:tab pos="355600" algn="l"/>
                <a:tab pos="4533265" algn="l"/>
              </a:tabLst>
            </a:pPr>
            <a:r>
              <a:rPr sz="2800" b="1" spc="-15" dirty="0">
                <a:latin typeface="Times New Roman" pitchFamily="18" charset="0"/>
                <a:cs typeface="Times New Roman" pitchFamily="18" charset="0"/>
              </a:rPr>
              <a:t>Insulators</a:t>
            </a:r>
            <a:r>
              <a:rPr sz="2800" b="1" spc="15" dirty="0">
                <a:latin typeface="Times New Roman" pitchFamily="18" charset="0"/>
                <a:cs typeface="Times New Roman" pitchFamily="18" charset="0"/>
              </a:rPr>
              <a:t> </a:t>
            </a:r>
            <a:r>
              <a:rPr sz="2800" b="1" spc="-20" dirty="0">
                <a:latin typeface="Times New Roman" pitchFamily="18" charset="0"/>
                <a:cs typeface="Times New Roman" pitchFamily="18" charset="0"/>
              </a:rPr>
              <a:t>are</a:t>
            </a:r>
            <a:r>
              <a:rPr sz="2800" b="1" spc="10" dirty="0">
                <a:latin typeface="Times New Roman" pitchFamily="18" charset="0"/>
                <a:cs typeface="Times New Roman" pitchFamily="18" charset="0"/>
              </a:rPr>
              <a:t> </a:t>
            </a:r>
            <a:r>
              <a:rPr sz="2800" b="1" spc="-5" dirty="0">
                <a:latin typeface="Times New Roman" pitchFamily="18" charset="0"/>
                <a:cs typeface="Times New Roman" pitchFamily="18" charset="0"/>
              </a:rPr>
              <a:t>said</a:t>
            </a:r>
            <a:r>
              <a:rPr sz="2800" b="1" spc="25" dirty="0">
                <a:latin typeface="Times New Roman" pitchFamily="18" charset="0"/>
                <a:cs typeface="Times New Roman" pitchFamily="18" charset="0"/>
              </a:rPr>
              <a:t> </a:t>
            </a:r>
            <a:r>
              <a:rPr sz="2800" b="1" spc="-20" dirty="0">
                <a:latin typeface="Times New Roman" pitchFamily="18" charset="0"/>
                <a:cs typeface="Times New Roman" pitchFamily="18" charset="0"/>
              </a:rPr>
              <a:t>to</a:t>
            </a:r>
            <a:r>
              <a:rPr sz="2800" b="1" spc="5" dirty="0">
                <a:latin typeface="Times New Roman" pitchFamily="18" charset="0"/>
                <a:cs typeface="Times New Roman" pitchFamily="18" charset="0"/>
              </a:rPr>
              <a:t> </a:t>
            </a:r>
            <a:r>
              <a:rPr sz="2800" b="1" spc="-25" dirty="0">
                <a:latin typeface="Times New Roman" pitchFamily="18" charset="0"/>
                <a:cs typeface="Times New Roman" pitchFamily="18" charset="0"/>
              </a:rPr>
              <a:t>have</a:t>
            </a:r>
            <a:r>
              <a:rPr sz="2800" b="1" spc="10" dirty="0">
                <a:latin typeface="Times New Roman" pitchFamily="18" charset="0"/>
                <a:cs typeface="Times New Roman" pitchFamily="18" charset="0"/>
              </a:rPr>
              <a:t> </a:t>
            </a:r>
            <a:r>
              <a:rPr sz="2800" b="1" spc="-5" dirty="0">
                <a:latin typeface="Times New Roman" pitchFamily="18" charset="0"/>
                <a:cs typeface="Times New Roman" pitchFamily="18" charset="0"/>
              </a:rPr>
              <a:t>a</a:t>
            </a:r>
            <a:r>
              <a:rPr sz="2800" b="1" spc="-5">
                <a:latin typeface="Times New Roman" pitchFamily="18" charset="0"/>
                <a:cs typeface="Times New Roman" pitchFamily="18" charset="0"/>
              </a:rPr>
              <a:t>	</a:t>
            </a:r>
            <a:r>
              <a:rPr sz="2800" b="1" spc="-10" smtClean="0">
                <a:latin typeface="Times New Roman" pitchFamily="18" charset="0"/>
                <a:cs typeface="Times New Roman" pitchFamily="18" charset="0"/>
              </a:rPr>
              <a:t>high</a:t>
            </a:r>
            <a:r>
              <a:rPr lang="en-US" sz="2800" b="1" spc="-10" dirty="0" smtClean="0">
                <a:latin typeface="Times New Roman" pitchFamily="18" charset="0"/>
                <a:cs typeface="Times New Roman" pitchFamily="18" charset="0"/>
              </a:rPr>
              <a:t> </a:t>
            </a:r>
            <a:r>
              <a:rPr sz="2800" b="1" spc="-10" smtClean="0">
                <a:latin typeface="Times New Roman" pitchFamily="18" charset="0"/>
                <a:cs typeface="Times New Roman" pitchFamily="18" charset="0"/>
              </a:rPr>
              <a:t>resistivity </a:t>
            </a:r>
            <a:r>
              <a:rPr sz="2800" b="1" spc="-5" dirty="0">
                <a:latin typeface="Times New Roman" pitchFamily="18" charset="0"/>
                <a:cs typeface="Times New Roman" pitchFamily="18" charset="0"/>
              </a:rPr>
              <a:t>/ </a:t>
            </a:r>
            <a:r>
              <a:rPr sz="2800" b="1" spc="-620" dirty="0">
                <a:latin typeface="Times New Roman" pitchFamily="18" charset="0"/>
                <a:cs typeface="Times New Roman" pitchFamily="18" charset="0"/>
              </a:rPr>
              <a:t> </a:t>
            </a:r>
            <a:r>
              <a:rPr sz="2800" b="1" spc="-15" dirty="0">
                <a:latin typeface="Times New Roman" pitchFamily="18" charset="0"/>
                <a:cs typeface="Times New Roman" pitchFamily="18" charset="0"/>
              </a:rPr>
              <a:t>resistance</a:t>
            </a:r>
            <a:endParaRPr sz="2800" b="1">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572250" cy="635000"/>
          </a:xfrm>
          <a:prstGeom prst="rect">
            <a:avLst/>
          </a:prstGeom>
        </p:spPr>
        <p:txBody>
          <a:bodyPr vert="horz" wrap="square" lIns="0" tIns="12065" rIns="0" bIns="0" rtlCol="0">
            <a:spAutoFit/>
          </a:bodyPr>
          <a:lstStyle/>
          <a:p>
            <a:pPr marL="12700">
              <a:lnSpc>
                <a:spcPct val="100000"/>
              </a:lnSpc>
              <a:spcBef>
                <a:spcPts val="95"/>
              </a:spcBef>
            </a:pPr>
            <a:r>
              <a:rPr spc="-25" dirty="0">
                <a:solidFill>
                  <a:srgbClr val="6F2F9F"/>
                </a:solidFill>
              </a:rPr>
              <a:t>Root</a:t>
            </a:r>
            <a:r>
              <a:rPr spc="-15" dirty="0">
                <a:solidFill>
                  <a:srgbClr val="6F2F9F"/>
                </a:solidFill>
              </a:rPr>
              <a:t> </a:t>
            </a:r>
            <a:r>
              <a:rPr spc="-5" dirty="0">
                <a:solidFill>
                  <a:srgbClr val="6F2F9F"/>
                </a:solidFill>
              </a:rPr>
              <a:t>Mean</a:t>
            </a:r>
            <a:r>
              <a:rPr spc="-30" dirty="0">
                <a:solidFill>
                  <a:srgbClr val="6F2F9F"/>
                </a:solidFill>
              </a:rPr>
              <a:t> </a:t>
            </a:r>
            <a:r>
              <a:rPr spc="-15" dirty="0">
                <a:solidFill>
                  <a:srgbClr val="6F2F9F"/>
                </a:solidFill>
              </a:rPr>
              <a:t>Square</a:t>
            </a:r>
            <a:r>
              <a:rPr spc="-5" dirty="0">
                <a:solidFill>
                  <a:srgbClr val="6F2F9F"/>
                </a:solidFill>
              </a:rPr>
              <a:t> </a:t>
            </a:r>
            <a:r>
              <a:rPr spc="-50" dirty="0">
                <a:solidFill>
                  <a:srgbClr val="6F2F9F"/>
                </a:solidFill>
              </a:rPr>
              <a:t>Value</a:t>
            </a:r>
            <a:r>
              <a:rPr spc="-15" dirty="0">
                <a:solidFill>
                  <a:srgbClr val="6F2F9F"/>
                </a:solidFill>
              </a:rPr>
              <a:t> </a:t>
            </a:r>
            <a:r>
              <a:rPr spc="-10" dirty="0">
                <a:solidFill>
                  <a:srgbClr val="6F2F9F"/>
                </a:solidFill>
              </a:rPr>
              <a:t>(HWR)</a:t>
            </a:r>
          </a:p>
        </p:txBody>
      </p:sp>
      <p:sp>
        <p:nvSpPr>
          <p:cNvPr id="3" name="object 3"/>
          <p:cNvSpPr txBox="1"/>
          <p:nvPr/>
        </p:nvSpPr>
        <p:spPr>
          <a:xfrm>
            <a:off x="535940" y="1011681"/>
            <a:ext cx="8405495" cy="4036695"/>
          </a:xfrm>
          <a:prstGeom prst="rect">
            <a:avLst/>
          </a:prstGeom>
        </p:spPr>
        <p:txBody>
          <a:bodyPr vert="horz" wrap="square" lIns="0" tIns="12065" rIns="0" bIns="0" rtlCol="0">
            <a:spAutoFit/>
          </a:bodyPr>
          <a:lstStyle/>
          <a:p>
            <a:pPr marL="355600" marR="310515" indent="-342900">
              <a:lnSpc>
                <a:spcPct val="100000"/>
              </a:lnSpc>
              <a:spcBef>
                <a:spcPts val="95"/>
              </a:spcBef>
              <a:buFont typeface="Arial MT"/>
              <a:buChar char="•"/>
              <a:tabLst>
                <a:tab pos="354965" algn="l"/>
                <a:tab pos="355600" algn="l"/>
              </a:tabLst>
            </a:pPr>
            <a:r>
              <a:rPr sz="2800" spc="-10" dirty="0">
                <a:latin typeface="Times New Roman"/>
                <a:cs typeface="Times New Roman"/>
              </a:rPr>
              <a:t>Effective </a:t>
            </a:r>
            <a:r>
              <a:rPr sz="2800" spc="-5" dirty="0">
                <a:latin typeface="Times New Roman"/>
                <a:cs typeface="Times New Roman"/>
              </a:rPr>
              <a:t>or </a:t>
            </a:r>
            <a:r>
              <a:rPr sz="2800" spc="-5" dirty="0">
                <a:solidFill>
                  <a:srgbClr val="6F2F9F"/>
                </a:solidFill>
                <a:latin typeface="Times New Roman"/>
                <a:cs typeface="Times New Roman"/>
              </a:rPr>
              <a:t>RMS </a:t>
            </a:r>
            <a:r>
              <a:rPr sz="2800" dirty="0">
                <a:solidFill>
                  <a:srgbClr val="6F2F9F"/>
                </a:solidFill>
                <a:latin typeface="Times New Roman"/>
                <a:cs typeface="Times New Roman"/>
              </a:rPr>
              <a:t>value </a:t>
            </a:r>
            <a:r>
              <a:rPr sz="2800" spc="-5" dirty="0">
                <a:latin typeface="Times New Roman"/>
                <a:cs typeface="Times New Roman"/>
              </a:rPr>
              <a:t>of </a:t>
            </a:r>
            <a:r>
              <a:rPr sz="2800" spc="-10" dirty="0">
                <a:latin typeface="Times New Roman"/>
                <a:cs typeface="Times New Roman"/>
              </a:rPr>
              <a:t>an </a:t>
            </a:r>
            <a:r>
              <a:rPr sz="2800" spc="-5" dirty="0">
                <a:latin typeface="Times New Roman"/>
                <a:cs typeface="Times New Roman"/>
              </a:rPr>
              <a:t>AC quantity is the </a:t>
            </a:r>
            <a:r>
              <a:rPr sz="2800" dirty="0">
                <a:latin typeface="Times New Roman"/>
                <a:cs typeface="Times New Roman"/>
              </a:rPr>
              <a:t> equivalent</a:t>
            </a:r>
            <a:r>
              <a:rPr sz="2800" spc="-25" dirty="0">
                <a:latin typeface="Times New Roman"/>
                <a:cs typeface="Times New Roman"/>
              </a:rPr>
              <a:t> </a:t>
            </a:r>
            <a:r>
              <a:rPr sz="2800" spc="-5" dirty="0">
                <a:latin typeface="Times New Roman"/>
                <a:cs typeface="Times New Roman"/>
              </a:rPr>
              <a:t>DC </a:t>
            </a:r>
            <a:r>
              <a:rPr sz="2800" dirty="0">
                <a:latin typeface="Times New Roman"/>
                <a:cs typeface="Times New Roman"/>
              </a:rPr>
              <a:t>value</a:t>
            </a:r>
            <a:r>
              <a:rPr sz="2800" spc="-10" dirty="0">
                <a:latin typeface="Times New Roman"/>
                <a:cs typeface="Times New Roman"/>
              </a:rPr>
              <a:t> </a:t>
            </a:r>
            <a:r>
              <a:rPr sz="2800" spc="-5" dirty="0">
                <a:latin typeface="Times New Roman"/>
                <a:cs typeface="Times New Roman"/>
              </a:rPr>
              <a:t>which</a:t>
            </a:r>
            <a:r>
              <a:rPr sz="2800" spc="-10" dirty="0">
                <a:latin typeface="Times New Roman"/>
                <a:cs typeface="Times New Roman"/>
              </a:rPr>
              <a:t> </a:t>
            </a:r>
            <a:r>
              <a:rPr sz="2800" dirty="0">
                <a:latin typeface="Times New Roman"/>
                <a:cs typeface="Times New Roman"/>
              </a:rPr>
              <a:t>produces</a:t>
            </a:r>
            <a:r>
              <a:rPr sz="2800" spc="-20" dirty="0">
                <a:latin typeface="Times New Roman"/>
                <a:cs typeface="Times New Roman"/>
              </a:rPr>
              <a:t> </a:t>
            </a:r>
            <a:r>
              <a:rPr sz="2800" dirty="0">
                <a:latin typeface="Times New Roman"/>
                <a:cs typeface="Times New Roman"/>
              </a:rPr>
              <a:t>the</a:t>
            </a:r>
            <a:r>
              <a:rPr sz="2800" spc="-10" dirty="0">
                <a:latin typeface="Times New Roman"/>
                <a:cs typeface="Times New Roman"/>
              </a:rPr>
              <a:t> same </a:t>
            </a:r>
            <a:r>
              <a:rPr sz="2800" dirty="0">
                <a:latin typeface="Times New Roman"/>
                <a:cs typeface="Times New Roman"/>
              </a:rPr>
              <a:t>heating </a:t>
            </a:r>
            <a:r>
              <a:rPr sz="2800" spc="-685" dirty="0">
                <a:latin typeface="Times New Roman"/>
                <a:cs typeface="Times New Roman"/>
              </a:rPr>
              <a:t> </a:t>
            </a:r>
            <a:r>
              <a:rPr sz="2800" spc="-10" dirty="0">
                <a:latin typeface="Times New Roman"/>
                <a:cs typeface="Times New Roman"/>
              </a:rPr>
              <a:t>effect</a:t>
            </a:r>
            <a:r>
              <a:rPr sz="2800" spc="-5" dirty="0">
                <a:latin typeface="Times New Roman"/>
                <a:cs typeface="Times New Roman"/>
              </a:rPr>
              <a:t> as</a:t>
            </a:r>
            <a:r>
              <a:rPr sz="2800" dirty="0">
                <a:latin typeface="Times New Roman"/>
                <a:cs typeface="Times New Roman"/>
              </a:rPr>
              <a:t> the </a:t>
            </a:r>
            <a:r>
              <a:rPr sz="2800" spc="-5" dirty="0">
                <a:latin typeface="Times New Roman"/>
                <a:cs typeface="Times New Roman"/>
              </a:rPr>
              <a:t>alternating</a:t>
            </a:r>
            <a:r>
              <a:rPr sz="2800" spc="-20" dirty="0">
                <a:latin typeface="Times New Roman"/>
                <a:cs typeface="Times New Roman"/>
              </a:rPr>
              <a:t> </a:t>
            </a:r>
            <a:r>
              <a:rPr sz="2800" spc="-5" dirty="0">
                <a:latin typeface="Times New Roman"/>
                <a:cs typeface="Times New Roman"/>
              </a:rPr>
              <a:t>component.</a:t>
            </a:r>
            <a:endParaRPr sz="2800">
              <a:latin typeface="Times New Roman"/>
              <a:cs typeface="Times New Roman"/>
            </a:endParaRPr>
          </a:p>
          <a:p>
            <a:pPr>
              <a:lnSpc>
                <a:spcPct val="100000"/>
              </a:lnSpc>
              <a:spcBef>
                <a:spcPts val="50"/>
              </a:spcBef>
              <a:buFont typeface="Arial MT"/>
              <a:buChar char="•"/>
            </a:pPr>
            <a:endParaRPr sz="4050">
              <a:latin typeface="Times New Roman"/>
              <a:cs typeface="Times New Roman"/>
            </a:endParaRPr>
          </a:p>
          <a:p>
            <a:pPr marL="355600" marR="5080" indent="-342900">
              <a:lnSpc>
                <a:spcPct val="100000"/>
              </a:lnSpc>
              <a:buFont typeface="Arial MT"/>
              <a:buChar char="•"/>
              <a:tabLst>
                <a:tab pos="354965" algn="l"/>
                <a:tab pos="355600" algn="l"/>
              </a:tabLst>
            </a:pPr>
            <a:r>
              <a:rPr sz="2800" spc="-5" dirty="0">
                <a:latin typeface="Times New Roman"/>
                <a:cs typeface="Times New Roman"/>
              </a:rPr>
              <a:t>It</a:t>
            </a:r>
            <a:r>
              <a:rPr sz="2800" spc="15" dirty="0">
                <a:latin typeface="Times New Roman"/>
                <a:cs typeface="Times New Roman"/>
              </a:rPr>
              <a:t> </a:t>
            </a:r>
            <a:r>
              <a:rPr sz="2800" spc="-5" dirty="0">
                <a:latin typeface="Times New Roman"/>
                <a:cs typeface="Times New Roman"/>
              </a:rPr>
              <a:t>is</a:t>
            </a:r>
            <a:r>
              <a:rPr sz="2800" spc="5" dirty="0">
                <a:latin typeface="Times New Roman"/>
                <a:cs typeface="Times New Roman"/>
              </a:rPr>
              <a:t> </a:t>
            </a:r>
            <a:r>
              <a:rPr sz="2800" spc="-5" dirty="0">
                <a:latin typeface="Times New Roman"/>
                <a:cs typeface="Times New Roman"/>
              </a:rPr>
              <a:t>defined</a:t>
            </a:r>
            <a:r>
              <a:rPr sz="2800" dirty="0">
                <a:latin typeface="Times New Roman"/>
                <a:cs typeface="Times New Roman"/>
              </a:rPr>
              <a:t> </a:t>
            </a:r>
            <a:r>
              <a:rPr sz="2800" spc="-5" dirty="0">
                <a:latin typeface="Times New Roman"/>
                <a:cs typeface="Times New Roman"/>
              </a:rPr>
              <a:t>as</a:t>
            </a:r>
            <a:r>
              <a:rPr sz="2800" spc="5" dirty="0">
                <a:latin typeface="Times New Roman"/>
                <a:cs typeface="Times New Roman"/>
              </a:rPr>
              <a:t> </a:t>
            </a:r>
            <a:r>
              <a:rPr sz="2800" spc="-5" dirty="0">
                <a:latin typeface="Times New Roman"/>
                <a:cs typeface="Times New Roman"/>
              </a:rPr>
              <a:t>a</a:t>
            </a:r>
            <a:r>
              <a:rPr sz="2800" dirty="0">
                <a:latin typeface="Times New Roman"/>
                <a:cs typeface="Times New Roman"/>
              </a:rPr>
              <a:t> </a:t>
            </a:r>
            <a:r>
              <a:rPr sz="2800" spc="-5" dirty="0">
                <a:solidFill>
                  <a:srgbClr val="006FC0"/>
                </a:solidFill>
                <a:latin typeface="Times New Roman"/>
                <a:cs typeface="Times New Roman"/>
              </a:rPr>
              <a:t>steady</a:t>
            </a:r>
            <a:r>
              <a:rPr sz="2800" spc="5" dirty="0">
                <a:solidFill>
                  <a:srgbClr val="006FC0"/>
                </a:solidFill>
                <a:latin typeface="Times New Roman"/>
                <a:cs typeface="Times New Roman"/>
              </a:rPr>
              <a:t> </a:t>
            </a:r>
            <a:r>
              <a:rPr sz="2800" spc="-5" dirty="0">
                <a:solidFill>
                  <a:srgbClr val="006FC0"/>
                </a:solidFill>
                <a:latin typeface="Times New Roman"/>
                <a:cs typeface="Times New Roman"/>
              </a:rPr>
              <a:t>state</a:t>
            </a:r>
            <a:r>
              <a:rPr sz="2800" spc="-15" dirty="0">
                <a:solidFill>
                  <a:srgbClr val="006FC0"/>
                </a:solidFill>
                <a:latin typeface="Times New Roman"/>
                <a:cs typeface="Times New Roman"/>
              </a:rPr>
              <a:t> </a:t>
            </a:r>
            <a:r>
              <a:rPr sz="2800" spc="-5" dirty="0">
                <a:solidFill>
                  <a:srgbClr val="006FC0"/>
                </a:solidFill>
                <a:latin typeface="Times New Roman"/>
                <a:cs typeface="Times New Roman"/>
              </a:rPr>
              <a:t>unidirectional</a:t>
            </a:r>
            <a:r>
              <a:rPr sz="2800" spc="-35" dirty="0">
                <a:solidFill>
                  <a:srgbClr val="006FC0"/>
                </a:solidFill>
                <a:latin typeface="Times New Roman"/>
                <a:cs typeface="Times New Roman"/>
              </a:rPr>
              <a:t> </a:t>
            </a:r>
            <a:r>
              <a:rPr sz="2800" spc="-5" dirty="0">
                <a:solidFill>
                  <a:srgbClr val="006FC0"/>
                </a:solidFill>
                <a:latin typeface="Times New Roman"/>
                <a:cs typeface="Times New Roman"/>
              </a:rPr>
              <a:t>current</a:t>
            </a:r>
            <a:r>
              <a:rPr sz="2800" spc="5" dirty="0">
                <a:solidFill>
                  <a:srgbClr val="006FC0"/>
                </a:solidFill>
                <a:latin typeface="Times New Roman"/>
                <a:cs typeface="Times New Roman"/>
              </a:rPr>
              <a:t> </a:t>
            </a:r>
            <a:r>
              <a:rPr sz="2800" dirty="0">
                <a:solidFill>
                  <a:srgbClr val="006FC0"/>
                </a:solidFill>
                <a:latin typeface="Times New Roman"/>
                <a:cs typeface="Times New Roman"/>
              </a:rPr>
              <a:t>(DC) </a:t>
            </a:r>
            <a:r>
              <a:rPr sz="2800" spc="-685" dirty="0">
                <a:solidFill>
                  <a:srgbClr val="006FC0"/>
                </a:solidFill>
                <a:latin typeface="Times New Roman"/>
                <a:cs typeface="Times New Roman"/>
              </a:rPr>
              <a:t> </a:t>
            </a:r>
            <a:r>
              <a:rPr sz="2800" dirty="0">
                <a:latin typeface="Times New Roman"/>
                <a:cs typeface="Times New Roman"/>
              </a:rPr>
              <a:t>which </a:t>
            </a:r>
            <a:r>
              <a:rPr sz="2800" spc="-5" dirty="0">
                <a:latin typeface="Times New Roman"/>
                <a:cs typeface="Times New Roman"/>
              </a:rPr>
              <a:t>when </a:t>
            </a:r>
            <a:r>
              <a:rPr sz="2800" dirty="0">
                <a:latin typeface="Times New Roman"/>
                <a:cs typeface="Times New Roman"/>
              </a:rPr>
              <a:t>passed through </a:t>
            </a:r>
            <a:r>
              <a:rPr sz="2800" spc="-5" dirty="0">
                <a:latin typeface="Times New Roman"/>
                <a:cs typeface="Times New Roman"/>
              </a:rPr>
              <a:t>a </a:t>
            </a:r>
            <a:r>
              <a:rPr sz="2800" spc="-5" dirty="0">
                <a:solidFill>
                  <a:srgbClr val="006FC0"/>
                </a:solidFill>
                <a:latin typeface="Times New Roman"/>
                <a:cs typeface="Times New Roman"/>
              </a:rPr>
              <a:t>resistor </a:t>
            </a:r>
            <a:r>
              <a:rPr sz="2800" dirty="0">
                <a:latin typeface="Times New Roman"/>
                <a:cs typeface="Times New Roman"/>
              </a:rPr>
              <a:t>for </a:t>
            </a:r>
            <a:r>
              <a:rPr sz="2800" spc="-5" dirty="0">
                <a:latin typeface="Times New Roman"/>
                <a:cs typeface="Times New Roman"/>
              </a:rPr>
              <a:t>a </a:t>
            </a:r>
            <a:r>
              <a:rPr sz="2800" dirty="0">
                <a:latin typeface="Times New Roman"/>
                <a:cs typeface="Times New Roman"/>
              </a:rPr>
              <a:t>definite </a:t>
            </a:r>
            <a:r>
              <a:rPr sz="2800" spc="5" dirty="0">
                <a:latin typeface="Times New Roman"/>
                <a:cs typeface="Times New Roman"/>
              </a:rPr>
              <a:t> </a:t>
            </a:r>
            <a:r>
              <a:rPr sz="2800" dirty="0">
                <a:latin typeface="Times New Roman"/>
                <a:cs typeface="Times New Roman"/>
              </a:rPr>
              <a:t>interval of </a:t>
            </a:r>
            <a:r>
              <a:rPr sz="2800" spc="-5" dirty="0">
                <a:latin typeface="Times New Roman"/>
                <a:cs typeface="Times New Roman"/>
              </a:rPr>
              <a:t>time </a:t>
            </a:r>
            <a:r>
              <a:rPr sz="2800" dirty="0">
                <a:latin typeface="Times New Roman"/>
                <a:cs typeface="Times New Roman"/>
              </a:rPr>
              <a:t>produces the </a:t>
            </a:r>
            <a:r>
              <a:rPr sz="2800" spc="-5" dirty="0">
                <a:solidFill>
                  <a:srgbClr val="006FC0"/>
                </a:solidFill>
                <a:latin typeface="Times New Roman"/>
                <a:cs typeface="Times New Roman"/>
              </a:rPr>
              <a:t>same amount </a:t>
            </a:r>
            <a:r>
              <a:rPr sz="2800" dirty="0">
                <a:solidFill>
                  <a:srgbClr val="006FC0"/>
                </a:solidFill>
                <a:latin typeface="Times New Roman"/>
                <a:cs typeface="Times New Roman"/>
              </a:rPr>
              <a:t>of </a:t>
            </a:r>
            <a:r>
              <a:rPr sz="2800" spc="-5" dirty="0">
                <a:solidFill>
                  <a:srgbClr val="006FC0"/>
                </a:solidFill>
                <a:latin typeface="Times New Roman"/>
                <a:cs typeface="Times New Roman"/>
              </a:rPr>
              <a:t>heat </a:t>
            </a:r>
            <a:r>
              <a:rPr sz="2800" spc="-5" dirty="0">
                <a:latin typeface="Times New Roman"/>
                <a:cs typeface="Times New Roman"/>
              </a:rPr>
              <a:t>as the </a:t>
            </a:r>
            <a:r>
              <a:rPr sz="2800" spc="-685" dirty="0">
                <a:latin typeface="Times New Roman"/>
                <a:cs typeface="Times New Roman"/>
              </a:rPr>
              <a:t> </a:t>
            </a:r>
            <a:r>
              <a:rPr sz="2800" dirty="0">
                <a:latin typeface="Times New Roman"/>
                <a:cs typeface="Times New Roman"/>
              </a:rPr>
              <a:t>g</a:t>
            </a:r>
            <a:r>
              <a:rPr sz="2800" spc="-5" dirty="0">
                <a:latin typeface="Times New Roman"/>
                <a:cs typeface="Times New Roman"/>
              </a:rPr>
              <a:t>i</a:t>
            </a:r>
            <a:r>
              <a:rPr sz="2800" spc="5" dirty="0">
                <a:latin typeface="Times New Roman"/>
                <a:cs typeface="Times New Roman"/>
              </a:rPr>
              <a:t>v</a:t>
            </a:r>
            <a:r>
              <a:rPr sz="2800" spc="-5" dirty="0">
                <a:latin typeface="Times New Roman"/>
                <a:cs typeface="Times New Roman"/>
              </a:rPr>
              <a:t>en</a:t>
            </a:r>
            <a:r>
              <a:rPr sz="2800" spc="-175" dirty="0">
                <a:latin typeface="Times New Roman"/>
                <a:cs typeface="Times New Roman"/>
              </a:rPr>
              <a:t> </a:t>
            </a:r>
            <a:r>
              <a:rPr sz="2800" spc="-10" dirty="0">
                <a:solidFill>
                  <a:srgbClr val="006FC0"/>
                </a:solidFill>
                <a:latin typeface="Times New Roman"/>
                <a:cs typeface="Times New Roman"/>
              </a:rPr>
              <a:t>A</a:t>
            </a:r>
            <a:r>
              <a:rPr sz="2800" spc="-5" dirty="0">
                <a:solidFill>
                  <a:srgbClr val="006FC0"/>
                </a:solidFill>
                <a:latin typeface="Times New Roman"/>
                <a:cs typeface="Times New Roman"/>
              </a:rPr>
              <a:t>C</a:t>
            </a:r>
            <a:r>
              <a:rPr sz="2800" dirty="0">
                <a:solidFill>
                  <a:srgbClr val="006FC0"/>
                </a:solidFill>
                <a:latin typeface="Times New Roman"/>
                <a:cs typeface="Times New Roman"/>
              </a:rPr>
              <a:t> </a:t>
            </a:r>
            <a:r>
              <a:rPr sz="2800" spc="-5" dirty="0">
                <a:latin typeface="Times New Roman"/>
                <a:cs typeface="Times New Roman"/>
              </a:rPr>
              <a:t>p</a:t>
            </a:r>
            <a:r>
              <a:rPr sz="2800" dirty="0">
                <a:latin typeface="Times New Roman"/>
                <a:cs typeface="Times New Roman"/>
              </a:rPr>
              <a:t>r</a:t>
            </a:r>
            <a:r>
              <a:rPr sz="2800" spc="-5" dirty="0">
                <a:latin typeface="Times New Roman"/>
                <a:cs typeface="Times New Roman"/>
              </a:rPr>
              <a:t>o</a:t>
            </a:r>
            <a:r>
              <a:rPr sz="2800" dirty="0">
                <a:latin typeface="Times New Roman"/>
                <a:cs typeface="Times New Roman"/>
              </a:rPr>
              <a:t>d</a:t>
            </a:r>
            <a:r>
              <a:rPr sz="2800" spc="-5" dirty="0">
                <a:latin typeface="Times New Roman"/>
                <a:cs typeface="Times New Roman"/>
              </a:rPr>
              <a:t>uces</a:t>
            </a:r>
            <a:r>
              <a:rPr sz="2800" spc="-20" dirty="0">
                <a:latin typeface="Times New Roman"/>
                <a:cs typeface="Times New Roman"/>
              </a:rPr>
              <a:t> </a:t>
            </a:r>
            <a:r>
              <a:rPr sz="2800" spc="-5" dirty="0">
                <a:latin typeface="Times New Roman"/>
                <a:cs typeface="Times New Roman"/>
              </a:rPr>
              <a:t>when</a:t>
            </a:r>
            <a:r>
              <a:rPr sz="2800" spc="10" dirty="0">
                <a:latin typeface="Times New Roman"/>
                <a:cs typeface="Times New Roman"/>
              </a:rPr>
              <a:t> </a:t>
            </a:r>
            <a:r>
              <a:rPr sz="2800" spc="-5" dirty="0">
                <a:latin typeface="Times New Roman"/>
                <a:cs typeface="Times New Roman"/>
              </a:rPr>
              <a:t>pas</a:t>
            </a:r>
            <a:r>
              <a:rPr sz="2800" dirty="0">
                <a:latin typeface="Times New Roman"/>
                <a:cs typeface="Times New Roman"/>
              </a:rPr>
              <a:t>s</a:t>
            </a:r>
            <a:r>
              <a:rPr sz="2800" spc="-5" dirty="0">
                <a:latin typeface="Times New Roman"/>
                <a:cs typeface="Times New Roman"/>
              </a:rPr>
              <a:t>ed</a:t>
            </a:r>
            <a:r>
              <a:rPr sz="2800" spc="-15" dirty="0">
                <a:latin typeface="Times New Roman"/>
                <a:cs typeface="Times New Roman"/>
              </a:rPr>
              <a:t> </a:t>
            </a: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r</a:t>
            </a:r>
            <a:r>
              <a:rPr sz="2800" dirty="0">
                <a:latin typeface="Times New Roman"/>
                <a:cs typeface="Times New Roman"/>
              </a:rPr>
              <a:t>o</a:t>
            </a:r>
            <a:r>
              <a:rPr sz="2800" spc="-5" dirty="0">
                <a:latin typeface="Times New Roman"/>
                <a:cs typeface="Times New Roman"/>
              </a:rPr>
              <a:t>u</a:t>
            </a:r>
            <a:r>
              <a:rPr sz="2800" dirty="0">
                <a:latin typeface="Times New Roman"/>
                <a:cs typeface="Times New Roman"/>
              </a:rPr>
              <a:t>g</a:t>
            </a:r>
            <a:r>
              <a:rPr sz="2800" spc="-5" dirty="0">
                <a:latin typeface="Times New Roman"/>
                <a:cs typeface="Times New Roman"/>
              </a:rPr>
              <a:t>h</a:t>
            </a:r>
            <a:r>
              <a:rPr sz="2800" spc="-10" dirty="0">
                <a:latin typeface="Times New Roman"/>
                <a:cs typeface="Times New Roman"/>
              </a:rPr>
              <a:t> </a:t>
            </a:r>
            <a:r>
              <a:rPr sz="2800" spc="-5" dirty="0">
                <a:latin typeface="Times New Roman"/>
                <a:cs typeface="Times New Roman"/>
              </a:rPr>
              <a:t>t</a:t>
            </a:r>
            <a:r>
              <a:rPr sz="2800" dirty="0">
                <a:latin typeface="Times New Roman"/>
                <a:cs typeface="Times New Roman"/>
              </a:rPr>
              <a:t>h</a:t>
            </a:r>
            <a:r>
              <a:rPr sz="2800" spc="-5" dirty="0">
                <a:latin typeface="Times New Roman"/>
                <a:cs typeface="Times New Roman"/>
              </a:rPr>
              <a:t>e</a:t>
            </a:r>
            <a:r>
              <a:rPr sz="2800" spc="10" dirty="0">
                <a:latin typeface="Times New Roman"/>
                <a:cs typeface="Times New Roman"/>
              </a:rPr>
              <a:t> </a:t>
            </a:r>
            <a:r>
              <a:rPr sz="2800" spc="-5" dirty="0">
                <a:solidFill>
                  <a:srgbClr val="006FC0"/>
                </a:solidFill>
                <a:latin typeface="Times New Roman"/>
                <a:cs typeface="Times New Roman"/>
              </a:rPr>
              <a:t>sa</a:t>
            </a:r>
            <a:r>
              <a:rPr sz="2800" spc="-25" dirty="0">
                <a:solidFill>
                  <a:srgbClr val="006FC0"/>
                </a:solidFill>
                <a:latin typeface="Times New Roman"/>
                <a:cs typeface="Times New Roman"/>
              </a:rPr>
              <a:t>m</a:t>
            </a:r>
            <a:r>
              <a:rPr sz="2800" spc="-5" dirty="0">
                <a:solidFill>
                  <a:srgbClr val="006FC0"/>
                </a:solidFill>
                <a:latin typeface="Times New Roman"/>
                <a:cs typeface="Times New Roman"/>
              </a:rPr>
              <a:t>e  </a:t>
            </a:r>
            <a:r>
              <a:rPr sz="2800" dirty="0">
                <a:solidFill>
                  <a:srgbClr val="006FC0"/>
                </a:solidFill>
                <a:latin typeface="Times New Roman"/>
                <a:cs typeface="Times New Roman"/>
              </a:rPr>
              <a:t>resistor</a:t>
            </a:r>
            <a:r>
              <a:rPr sz="2800" spc="-25" dirty="0">
                <a:solidFill>
                  <a:srgbClr val="006FC0"/>
                </a:solidFill>
                <a:latin typeface="Times New Roman"/>
                <a:cs typeface="Times New Roman"/>
              </a:rPr>
              <a:t> </a:t>
            </a:r>
            <a:r>
              <a:rPr sz="2800" dirty="0">
                <a:latin typeface="Times New Roman"/>
                <a:cs typeface="Times New Roman"/>
              </a:rPr>
              <a:t>for</a:t>
            </a:r>
            <a:r>
              <a:rPr sz="2800" spc="-5" dirty="0">
                <a:latin typeface="Times New Roman"/>
                <a:cs typeface="Times New Roman"/>
              </a:rPr>
              <a:t> </a:t>
            </a:r>
            <a:r>
              <a:rPr sz="2800" dirty="0">
                <a:latin typeface="Times New Roman"/>
                <a:cs typeface="Times New Roman"/>
              </a:rPr>
              <a:t>the</a:t>
            </a:r>
            <a:r>
              <a:rPr sz="2800" spc="-10" dirty="0">
                <a:latin typeface="Times New Roman"/>
                <a:cs typeface="Times New Roman"/>
              </a:rPr>
              <a:t> </a:t>
            </a:r>
            <a:r>
              <a:rPr sz="2800" spc="-10" dirty="0">
                <a:solidFill>
                  <a:srgbClr val="006FC0"/>
                </a:solidFill>
                <a:latin typeface="Times New Roman"/>
                <a:cs typeface="Times New Roman"/>
              </a:rPr>
              <a:t>same</a:t>
            </a:r>
            <a:r>
              <a:rPr sz="2800" dirty="0">
                <a:solidFill>
                  <a:srgbClr val="006FC0"/>
                </a:solidFill>
                <a:latin typeface="Times New Roman"/>
                <a:cs typeface="Times New Roman"/>
              </a:rPr>
              <a:t> period</a:t>
            </a:r>
            <a:r>
              <a:rPr sz="2800" spc="-15" dirty="0">
                <a:solidFill>
                  <a:srgbClr val="006FC0"/>
                </a:solidFill>
                <a:latin typeface="Times New Roman"/>
                <a:cs typeface="Times New Roman"/>
              </a:rPr>
              <a:t> </a:t>
            </a:r>
            <a:r>
              <a:rPr sz="2800" spc="-5" dirty="0">
                <a:solidFill>
                  <a:srgbClr val="006FC0"/>
                </a:solidFill>
                <a:latin typeface="Times New Roman"/>
                <a:cs typeface="Times New Roman"/>
              </a:rPr>
              <a:t>of</a:t>
            </a:r>
            <a:r>
              <a:rPr sz="2800" spc="10" dirty="0">
                <a:solidFill>
                  <a:srgbClr val="006FC0"/>
                </a:solidFill>
                <a:latin typeface="Times New Roman"/>
                <a:cs typeface="Times New Roman"/>
              </a:rPr>
              <a:t> </a:t>
            </a:r>
            <a:r>
              <a:rPr sz="2800" spc="-10" dirty="0">
                <a:solidFill>
                  <a:srgbClr val="006FC0"/>
                </a:solidFill>
                <a:latin typeface="Times New Roman"/>
                <a:cs typeface="Times New Roman"/>
              </a:rPr>
              <a:t>time</a:t>
            </a:r>
            <a:r>
              <a:rPr sz="2800" spc="-5" dirty="0">
                <a:solidFill>
                  <a:srgbClr val="006FC0"/>
                </a:solidFill>
                <a:latin typeface="Times New Roman"/>
                <a:cs typeface="Times New Roman"/>
              </a:rPr>
              <a:t> </a:t>
            </a:r>
            <a:r>
              <a:rPr sz="2800" dirty="0">
                <a:latin typeface="Times New Roman"/>
                <a:cs typeface="Times New Roman"/>
              </a:rPr>
              <a:t>through</a:t>
            </a:r>
            <a:r>
              <a:rPr sz="2800" spc="-10" dirty="0">
                <a:latin typeface="Times New Roman"/>
                <a:cs typeface="Times New Roman"/>
              </a:rPr>
              <a:t> </a:t>
            </a:r>
            <a:r>
              <a:rPr sz="2800" spc="-5" dirty="0">
                <a:latin typeface="Times New Roman"/>
                <a:cs typeface="Times New Roman"/>
              </a:rPr>
              <a:t>a</a:t>
            </a:r>
            <a:r>
              <a:rPr sz="2800" spc="-10" dirty="0">
                <a:latin typeface="Times New Roman"/>
                <a:cs typeface="Times New Roman"/>
              </a:rPr>
              <a:t> </a:t>
            </a:r>
            <a:r>
              <a:rPr sz="2800" spc="-20" dirty="0">
                <a:latin typeface="Times New Roman"/>
                <a:cs typeface="Times New Roman"/>
              </a:rPr>
              <a:t>resistor.</a:t>
            </a:r>
            <a:endParaRPr sz="28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572250" cy="635000"/>
          </a:xfrm>
          <a:prstGeom prst="rect">
            <a:avLst/>
          </a:prstGeom>
        </p:spPr>
        <p:txBody>
          <a:bodyPr vert="horz" wrap="square" lIns="0" tIns="12065" rIns="0" bIns="0" rtlCol="0">
            <a:spAutoFit/>
          </a:bodyPr>
          <a:lstStyle/>
          <a:p>
            <a:pPr marL="12700">
              <a:lnSpc>
                <a:spcPct val="100000"/>
              </a:lnSpc>
              <a:spcBef>
                <a:spcPts val="95"/>
              </a:spcBef>
            </a:pPr>
            <a:r>
              <a:rPr spc="-25" dirty="0"/>
              <a:t>Root</a:t>
            </a:r>
            <a:r>
              <a:rPr spc="-15" dirty="0"/>
              <a:t> </a:t>
            </a:r>
            <a:r>
              <a:rPr spc="-5" dirty="0"/>
              <a:t>Mean</a:t>
            </a:r>
            <a:r>
              <a:rPr spc="-30" dirty="0"/>
              <a:t> </a:t>
            </a:r>
            <a:r>
              <a:rPr spc="-15" dirty="0"/>
              <a:t>Square</a:t>
            </a:r>
            <a:r>
              <a:rPr spc="-5" dirty="0"/>
              <a:t> </a:t>
            </a:r>
            <a:r>
              <a:rPr spc="-50" dirty="0"/>
              <a:t>Value</a:t>
            </a:r>
            <a:r>
              <a:rPr spc="-15" dirty="0"/>
              <a:t> </a:t>
            </a:r>
            <a:r>
              <a:rPr spc="-10" dirty="0"/>
              <a:t>(HWR)</a:t>
            </a:r>
          </a:p>
        </p:txBody>
      </p:sp>
      <p:grpSp>
        <p:nvGrpSpPr>
          <p:cNvPr id="3" name="object 3"/>
          <p:cNvGrpSpPr/>
          <p:nvPr/>
        </p:nvGrpSpPr>
        <p:grpSpPr>
          <a:xfrm>
            <a:off x="990600" y="1083563"/>
            <a:ext cx="7467600" cy="4345305"/>
            <a:chOff x="990600" y="1083563"/>
            <a:chExt cx="7467600" cy="4345305"/>
          </a:xfrm>
        </p:grpSpPr>
        <p:pic>
          <p:nvPicPr>
            <p:cNvPr id="4" name="object 4"/>
            <p:cNvPicPr/>
            <p:nvPr/>
          </p:nvPicPr>
          <p:blipFill>
            <a:blip r:embed="rId2" cstate="print"/>
            <a:stretch>
              <a:fillRect/>
            </a:stretch>
          </p:blipFill>
          <p:spPr>
            <a:xfrm>
              <a:off x="990600" y="2203703"/>
              <a:ext cx="7467600" cy="1042262"/>
            </a:xfrm>
            <a:prstGeom prst="rect">
              <a:avLst/>
            </a:prstGeom>
          </p:spPr>
        </p:pic>
        <p:pic>
          <p:nvPicPr>
            <p:cNvPr id="5" name="object 5"/>
            <p:cNvPicPr/>
            <p:nvPr/>
          </p:nvPicPr>
          <p:blipFill>
            <a:blip r:embed="rId3" cstate="print"/>
            <a:stretch>
              <a:fillRect/>
            </a:stretch>
          </p:blipFill>
          <p:spPr>
            <a:xfrm>
              <a:off x="990600" y="1083563"/>
              <a:ext cx="4343400" cy="1085088"/>
            </a:xfrm>
            <a:prstGeom prst="rect">
              <a:avLst/>
            </a:prstGeom>
          </p:spPr>
        </p:pic>
        <p:pic>
          <p:nvPicPr>
            <p:cNvPr id="6" name="object 6"/>
            <p:cNvPicPr/>
            <p:nvPr/>
          </p:nvPicPr>
          <p:blipFill>
            <a:blip r:embed="rId4" cstate="print"/>
            <a:stretch>
              <a:fillRect/>
            </a:stretch>
          </p:blipFill>
          <p:spPr>
            <a:xfrm>
              <a:off x="1018032" y="3267456"/>
              <a:ext cx="4724400" cy="1080515"/>
            </a:xfrm>
            <a:prstGeom prst="rect">
              <a:avLst/>
            </a:prstGeom>
          </p:spPr>
        </p:pic>
        <p:pic>
          <p:nvPicPr>
            <p:cNvPr id="7" name="object 7"/>
            <p:cNvPicPr/>
            <p:nvPr/>
          </p:nvPicPr>
          <p:blipFill>
            <a:blip r:embed="rId5" cstate="print"/>
            <a:stretch>
              <a:fillRect/>
            </a:stretch>
          </p:blipFill>
          <p:spPr>
            <a:xfrm>
              <a:off x="990600" y="4364735"/>
              <a:ext cx="5638800" cy="1063752"/>
            </a:xfrm>
            <a:prstGeom prst="rect">
              <a:avLst/>
            </a:prstGeom>
          </p:spPr>
        </p:pic>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572250" cy="635000"/>
          </a:xfrm>
          <a:prstGeom prst="rect">
            <a:avLst/>
          </a:prstGeom>
        </p:spPr>
        <p:txBody>
          <a:bodyPr vert="horz" wrap="square" lIns="0" tIns="12065" rIns="0" bIns="0" rtlCol="0">
            <a:spAutoFit/>
          </a:bodyPr>
          <a:lstStyle/>
          <a:p>
            <a:pPr marL="12700">
              <a:lnSpc>
                <a:spcPct val="100000"/>
              </a:lnSpc>
              <a:spcBef>
                <a:spcPts val="95"/>
              </a:spcBef>
            </a:pPr>
            <a:r>
              <a:rPr spc="-25" dirty="0"/>
              <a:t>Root</a:t>
            </a:r>
            <a:r>
              <a:rPr spc="-15" dirty="0"/>
              <a:t> </a:t>
            </a:r>
            <a:r>
              <a:rPr spc="-5" dirty="0"/>
              <a:t>Mean</a:t>
            </a:r>
            <a:r>
              <a:rPr spc="-30" dirty="0"/>
              <a:t> </a:t>
            </a:r>
            <a:r>
              <a:rPr spc="-15" dirty="0"/>
              <a:t>Square</a:t>
            </a:r>
            <a:r>
              <a:rPr spc="-5" dirty="0"/>
              <a:t> </a:t>
            </a:r>
            <a:r>
              <a:rPr spc="-50" dirty="0"/>
              <a:t>Value</a:t>
            </a:r>
            <a:r>
              <a:rPr spc="-15" dirty="0"/>
              <a:t> </a:t>
            </a:r>
            <a:r>
              <a:rPr spc="-10" dirty="0"/>
              <a:t>(HWR)</a:t>
            </a:r>
          </a:p>
        </p:txBody>
      </p:sp>
      <p:grpSp>
        <p:nvGrpSpPr>
          <p:cNvPr id="3" name="object 3"/>
          <p:cNvGrpSpPr/>
          <p:nvPr/>
        </p:nvGrpSpPr>
        <p:grpSpPr>
          <a:xfrm>
            <a:off x="990600" y="990600"/>
            <a:ext cx="5638800" cy="2207260"/>
            <a:chOff x="990600" y="990600"/>
            <a:chExt cx="5638800" cy="2207260"/>
          </a:xfrm>
        </p:grpSpPr>
        <p:pic>
          <p:nvPicPr>
            <p:cNvPr id="4" name="object 4"/>
            <p:cNvPicPr/>
            <p:nvPr/>
          </p:nvPicPr>
          <p:blipFill>
            <a:blip r:embed="rId2" cstate="print"/>
            <a:stretch>
              <a:fillRect/>
            </a:stretch>
          </p:blipFill>
          <p:spPr>
            <a:xfrm>
              <a:off x="990600" y="990600"/>
              <a:ext cx="5638800" cy="1063752"/>
            </a:xfrm>
            <a:prstGeom prst="rect">
              <a:avLst/>
            </a:prstGeom>
          </p:spPr>
        </p:pic>
        <p:pic>
          <p:nvPicPr>
            <p:cNvPr id="5" name="object 5"/>
            <p:cNvPicPr/>
            <p:nvPr/>
          </p:nvPicPr>
          <p:blipFill>
            <a:blip r:embed="rId3" cstate="print"/>
            <a:stretch>
              <a:fillRect/>
            </a:stretch>
          </p:blipFill>
          <p:spPr>
            <a:xfrm>
              <a:off x="990600" y="2054352"/>
              <a:ext cx="4344152" cy="1143000"/>
            </a:xfrm>
            <a:prstGeom prst="rect">
              <a:avLst/>
            </a:prstGeom>
          </p:spPr>
        </p:pic>
      </p:grpSp>
      <p:grpSp>
        <p:nvGrpSpPr>
          <p:cNvPr id="6" name="object 6"/>
          <p:cNvGrpSpPr/>
          <p:nvPr/>
        </p:nvGrpSpPr>
        <p:grpSpPr>
          <a:xfrm>
            <a:off x="838200" y="3345179"/>
            <a:ext cx="2734310" cy="2369820"/>
            <a:chOff x="838200" y="3345179"/>
            <a:chExt cx="2734310" cy="2369820"/>
          </a:xfrm>
        </p:grpSpPr>
        <p:pic>
          <p:nvPicPr>
            <p:cNvPr id="7" name="object 7"/>
            <p:cNvPicPr/>
            <p:nvPr/>
          </p:nvPicPr>
          <p:blipFill>
            <a:blip r:embed="rId4" cstate="print"/>
            <a:stretch>
              <a:fillRect/>
            </a:stretch>
          </p:blipFill>
          <p:spPr>
            <a:xfrm>
              <a:off x="838200" y="3345179"/>
              <a:ext cx="2734055" cy="1181100"/>
            </a:xfrm>
            <a:prstGeom prst="rect">
              <a:avLst/>
            </a:prstGeom>
          </p:spPr>
        </p:pic>
        <p:pic>
          <p:nvPicPr>
            <p:cNvPr id="8" name="object 8"/>
            <p:cNvPicPr/>
            <p:nvPr/>
          </p:nvPicPr>
          <p:blipFill>
            <a:blip r:embed="rId5" cstate="print"/>
            <a:stretch>
              <a:fillRect/>
            </a:stretch>
          </p:blipFill>
          <p:spPr>
            <a:xfrm>
              <a:off x="838200" y="4533899"/>
              <a:ext cx="2523744" cy="1181100"/>
            </a:xfrm>
            <a:prstGeom prst="rect">
              <a:avLst/>
            </a:prstGeom>
          </p:spPr>
        </p:pic>
      </p:grpSp>
      <p:pic>
        <p:nvPicPr>
          <p:cNvPr id="9" name="object 9"/>
          <p:cNvPicPr/>
          <p:nvPr/>
        </p:nvPicPr>
        <p:blipFill>
          <a:blip r:embed="rId6" cstate="print"/>
          <a:stretch>
            <a:fillRect/>
          </a:stretch>
        </p:blipFill>
        <p:spPr>
          <a:xfrm>
            <a:off x="762000" y="5791200"/>
            <a:ext cx="1467612" cy="914400"/>
          </a:xfrm>
          <a:prstGeom prst="rect">
            <a:avLst/>
          </a:prstGeom>
        </p:spPr>
      </p:pic>
      <p:pic>
        <p:nvPicPr>
          <p:cNvPr id="10" name="object 10"/>
          <p:cNvPicPr/>
          <p:nvPr/>
        </p:nvPicPr>
        <p:blipFill>
          <a:blip r:embed="rId7" cstate="print"/>
          <a:stretch>
            <a:fillRect/>
          </a:stretch>
        </p:blipFill>
        <p:spPr>
          <a:xfrm>
            <a:off x="4495800" y="5867400"/>
            <a:ext cx="1362455" cy="762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4185285" cy="635000"/>
          </a:xfrm>
          <a:prstGeom prst="rect">
            <a:avLst/>
          </a:prstGeom>
        </p:spPr>
        <p:txBody>
          <a:bodyPr vert="horz" wrap="square" lIns="0" tIns="12065" rIns="0" bIns="0" rtlCol="0">
            <a:spAutoFit/>
          </a:bodyPr>
          <a:lstStyle/>
          <a:p>
            <a:pPr marL="12700">
              <a:lnSpc>
                <a:spcPct val="100000"/>
              </a:lnSpc>
              <a:spcBef>
                <a:spcPts val="95"/>
              </a:spcBef>
            </a:pPr>
            <a:r>
              <a:rPr spc="-5" dirty="0">
                <a:solidFill>
                  <a:srgbClr val="6F2F9F"/>
                </a:solidFill>
              </a:rPr>
              <a:t>Ripple</a:t>
            </a:r>
            <a:r>
              <a:rPr spc="-30" dirty="0">
                <a:solidFill>
                  <a:srgbClr val="6F2F9F"/>
                </a:solidFill>
              </a:rPr>
              <a:t> Factor</a:t>
            </a:r>
            <a:r>
              <a:rPr spc="-25" dirty="0">
                <a:solidFill>
                  <a:srgbClr val="6F2F9F"/>
                </a:solidFill>
              </a:rPr>
              <a:t> </a:t>
            </a:r>
            <a:r>
              <a:rPr spc="-10" dirty="0">
                <a:solidFill>
                  <a:srgbClr val="6F2F9F"/>
                </a:solidFill>
              </a:rPr>
              <a:t>(HWR)</a:t>
            </a:r>
          </a:p>
        </p:txBody>
      </p:sp>
      <p:sp>
        <p:nvSpPr>
          <p:cNvPr id="3" name="object 3"/>
          <p:cNvSpPr txBox="1"/>
          <p:nvPr/>
        </p:nvSpPr>
        <p:spPr>
          <a:xfrm>
            <a:off x="535940" y="997965"/>
            <a:ext cx="7839709" cy="158750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dirty="0">
                <a:latin typeface="Calibri"/>
                <a:cs typeface="Calibri"/>
              </a:rPr>
              <a:t>Ripple</a:t>
            </a:r>
            <a:r>
              <a:rPr sz="3200" spc="20" dirty="0">
                <a:latin typeface="Calibri"/>
                <a:cs typeface="Calibri"/>
              </a:rPr>
              <a:t> </a:t>
            </a:r>
            <a:r>
              <a:rPr sz="3200" spc="-20" dirty="0">
                <a:latin typeface="Calibri"/>
                <a:cs typeface="Calibri"/>
              </a:rPr>
              <a:t>factor</a:t>
            </a:r>
            <a:r>
              <a:rPr sz="3200" spc="-5" dirty="0">
                <a:latin typeface="Calibri"/>
                <a:cs typeface="Calibri"/>
              </a:rPr>
              <a:t> </a:t>
            </a:r>
            <a:r>
              <a:rPr sz="3200" dirty="0">
                <a:latin typeface="Calibri"/>
                <a:cs typeface="Calibri"/>
              </a:rPr>
              <a:t>is</a:t>
            </a:r>
            <a:r>
              <a:rPr sz="3200" spc="15" dirty="0">
                <a:latin typeface="Calibri"/>
                <a:cs typeface="Calibri"/>
              </a:rPr>
              <a:t> </a:t>
            </a:r>
            <a:r>
              <a:rPr sz="3200" spc="-10" dirty="0">
                <a:latin typeface="Calibri"/>
                <a:cs typeface="Calibri"/>
              </a:rPr>
              <a:t>defined</a:t>
            </a:r>
            <a:r>
              <a:rPr sz="3200" spc="-5" dirty="0">
                <a:latin typeface="Calibri"/>
                <a:cs typeface="Calibri"/>
              </a:rPr>
              <a:t> </a:t>
            </a:r>
            <a:r>
              <a:rPr sz="3200" dirty="0">
                <a:latin typeface="Calibri"/>
                <a:cs typeface="Calibri"/>
              </a:rPr>
              <a:t>as the</a:t>
            </a:r>
            <a:r>
              <a:rPr sz="3200" spc="-25" dirty="0">
                <a:latin typeface="Calibri"/>
                <a:cs typeface="Calibri"/>
              </a:rPr>
              <a:t> </a:t>
            </a:r>
            <a:r>
              <a:rPr sz="3200" dirty="0">
                <a:latin typeface="Calibri"/>
                <a:cs typeface="Calibri"/>
              </a:rPr>
              <a:t>rms</a:t>
            </a:r>
            <a:r>
              <a:rPr sz="3200" spc="-5" dirty="0">
                <a:latin typeface="Calibri"/>
                <a:cs typeface="Calibri"/>
              </a:rPr>
              <a:t> </a:t>
            </a:r>
            <a:r>
              <a:rPr sz="3200" spc="-10" dirty="0">
                <a:latin typeface="Calibri"/>
                <a:cs typeface="Calibri"/>
              </a:rPr>
              <a:t>value</a:t>
            </a:r>
            <a:r>
              <a:rPr sz="3200" dirty="0">
                <a:latin typeface="Calibri"/>
                <a:cs typeface="Calibri"/>
              </a:rPr>
              <a:t> </a:t>
            </a:r>
            <a:r>
              <a:rPr sz="3200" spc="-5" dirty="0">
                <a:latin typeface="Calibri"/>
                <a:cs typeface="Calibri"/>
              </a:rPr>
              <a:t>of</a:t>
            </a:r>
            <a:r>
              <a:rPr sz="3200" dirty="0">
                <a:latin typeface="Calibri"/>
                <a:cs typeface="Calibri"/>
              </a:rPr>
              <a:t> ac </a:t>
            </a:r>
            <a:r>
              <a:rPr sz="3200" spc="-710" dirty="0">
                <a:latin typeface="Calibri"/>
                <a:cs typeface="Calibri"/>
              </a:rPr>
              <a:t> </a:t>
            </a:r>
            <a:r>
              <a:rPr sz="3200" spc="-15" dirty="0">
                <a:latin typeface="Calibri"/>
                <a:cs typeface="Calibri"/>
              </a:rPr>
              <a:t>voltage </a:t>
            </a:r>
            <a:r>
              <a:rPr sz="3200" spc="-20" dirty="0">
                <a:latin typeface="Calibri"/>
                <a:cs typeface="Calibri"/>
              </a:rPr>
              <a:t>to</a:t>
            </a:r>
            <a:r>
              <a:rPr sz="3200" spc="5" dirty="0">
                <a:latin typeface="Calibri"/>
                <a:cs typeface="Calibri"/>
              </a:rPr>
              <a:t> </a:t>
            </a:r>
            <a:r>
              <a:rPr sz="3200" dirty="0">
                <a:latin typeface="Calibri"/>
                <a:cs typeface="Calibri"/>
              </a:rPr>
              <a:t>the dc</a:t>
            </a:r>
            <a:r>
              <a:rPr sz="3200" spc="10" dirty="0">
                <a:latin typeface="Calibri"/>
                <a:cs typeface="Calibri"/>
              </a:rPr>
              <a:t> </a:t>
            </a:r>
            <a:r>
              <a:rPr sz="3200" spc="-10" dirty="0">
                <a:latin typeface="Calibri"/>
                <a:cs typeface="Calibri"/>
              </a:rPr>
              <a:t>voltage.</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dirty="0">
                <a:latin typeface="Calibri"/>
                <a:cs typeface="Calibri"/>
              </a:rPr>
              <a:t>Ripple</a:t>
            </a:r>
            <a:r>
              <a:rPr sz="3200" spc="20" dirty="0">
                <a:latin typeface="Calibri"/>
                <a:cs typeface="Calibri"/>
              </a:rPr>
              <a:t> </a:t>
            </a:r>
            <a:r>
              <a:rPr sz="3200" spc="-20" dirty="0">
                <a:latin typeface="Calibri"/>
                <a:cs typeface="Calibri"/>
              </a:rPr>
              <a:t>factor</a:t>
            </a:r>
            <a:r>
              <a:rPr sz="3200" spc="-5" dirty="0">
                <a:latin typeface="Calibri"/>
                <a:cs typeface="Calibri"/>
              </a:rPr>
              <a:t> has</a:t>
            </a:r>
            <a:r>
              <a:rPr sz="3200" spc="10" dirty="0">
                <a:latin typeface="Calibri"/>
                <a:cs typeface="Calibri"/>
              </a:rPr>
              <a:t> </a:t>
            </a:r>
            <a:r>
              <a:rPr sz="3200" spc="-5" dirty="0">
                <a:latin typeface="Calibri"/>
                <a:cs typeface="Calibri"/>
              </a:rPr>
              <a:t>no</a:t>
            </a:r>
            <a:r>
              <a:rPr sz="3200" spc="10" dirty="0">
                <a:latin typeface="Calibri"/>
                <a:cs typeface="Calibri"/>
              </a:rPr>
              <a:t> </a:t>
            </a:r>
            <a:r>
              <a:rPr sz="3200" spc="-5" dirty="0">
                <a:latin typeface="Calibri"/>
                <a:cs typeface="Calibri"/>
              </a:rPr>
              <a:t>unit</a:t>
            </a:r>
            <a:r>
              <a:rPr sz="3200" spc="20" dirty="0">
                <a:latin typeface="Calibri"/>
                <a:cs typeface="Calibri"/>
              </a:rPr>
              <a:t> </a:t>
            </a:r>
            <a:r>
              <a:rPr sz="3200" spc="-5" dirty="0">
                <a:latin typeface="Calibri"/>
                <a:cs typeface="Calibri"/>
              </a:rPr>
              <a:t>of measurement.</a:t>
            </a:r>
            <a:endParaRPr sz="3200">
              <a:latin typeface="Calibri"/>
              <a:cs typeface="Calibri"/>
            </a:endParaRPr>
          </a:p>
        </p:txBody>
      </p:sp>
      <p:pic>
        <p:nvPicPr>
          <p:cNvPr id="4" name="object 4"/>
          <p:cNvPicPr/>
          <p:nvPr/>
        </p:nvPicPr>
        <p:blipFill>
          <a:blip r:embed="rId2" cstate="print"/>
          <a:stretch>
            <a:fillRect/>
          </a:stretch>
        </p:blipFill>
        <p:spPr>
          <a:xfrm>
            <a:off x="1676400" y="2667000"/>
            <a:ext cx="1799844" cy="1219950"/>
          </a:xfrm>
          <a:prstGeom prst="rect">
            <a:avLst/>
          </a:prstGeom>
        </p:spPr>
      </p:pic>
      <p:pic>
        <p:nvPicPr>
          <p:cNvPr id="5" name="object 5"/>
          <p:cNvPicPr/>
          <p:nvPr/>
        </p:nvPicPr>
        <p:blipFill>
          <a:blip r:embed="rId3" cstate="print"/>
          <a:stretch>
            <a:fillRect/>
          </a:stretch>
        </p:blipFill>
        <p:spPr>
          <a:xfrm>
            <a:off x="5105400" y="2819400"/>
            <a:ext cx="3038855" cy="533025"/>
          </a:xfrm>
          <a:prstGeom prst="rect">
            <a:avLst/>
          </a:prstGeom>
        </p:spPr>
      </p:pic>
      <p:pic>
        <p:nvPicPr>
          <p:cNvPr id="6" name="object 6"/>
          <p:cNvPicPr/>
          <p:nvPr/>
        </p:nvPicPr>
        <p:blipFill>
          <a:blip r:embed="rId4" cstate="print"/>
          <a:stretch>
            <a:fillRect/>
          </a:stretch>
        </p:blipFill>
        <p:spPr>
          <a:xfrm>
            <a:off x="1600200" y="3962400"/>
            <a:ext cx="2286000" cy="1278636"/>
          </a:xfrm>
          <a:prstGeom prst="rect">
            <a:avLst/>
          </a:prstGeom>
        </p:spPr>
      </p:pic>
      <p:pic>
        <p:nvPicPr>
          <p:cNvPr id="7" name="object 7"/>
          <p:cNvPicPr/>
          <p:nvPr/>
        </p:nvPicPr>
        <p:blipFill>
          <a:blip r:embed="rId5" cstate="print"/>
          <a:stretch>
            <a:fillRect/>
          </a:stretch>
        </p:blipFill>
        <p:spPr>
          <a:xfrm>
            <a:off x="1600200" y="5334000"/>
            <a:ext cx="2590800" cy="121009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07010"/>
            <a:ext cx="4185285"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Calibri"/>
                <a:cs typeface="Calibri"/>
              </a:rPr>
              <a:t>Ripple</a:t>
            </a:r>
            <a:r>
              <a:rPr sz="4000" spc="-30" dirty="0">
                <a:latin typeface="Calibri"/>
                <a:cs typeface="Calibri"/>
              </a:rPr>
              <a:t> Factor</a:t>
            </a:r>
            <a:r>
              <a:rPr sz="4000" spc="-25" dirty="0">
                <a:latin typeface="Calibri"/>
                <a:cs typeface="Calibri"/>
              </a:rPr>
              <a:t> </a:t>
            </a:r>
            <a:r>
              <a:rPr sz="4000" spc="-10" dirty="0">
                <a:latin typeface="Calibri"/>
                <a:cs typeface="Calibri"/>
              </a:rPr>
              <a:t>(HWR)</a:t>
            </a:r>
            <a:endParaRPr sz="4000">
              <a:latin typeface="Calibri"/>
              <a:cs typeface="Calibri"/>
            </a:endParaRPr>
          </a:p>
        </p:txBody>
      </p:sp>
      <p:sp>
        <p:nvSpPr>
          <p:cNvPr id="3" name="object 3"/>
          <p:cNvSpPr txBox="1"/>
          <p:nvPr/>
        </p:nvSpPr>
        <p:spPr>
          <a:xfrm>
            <a:off x="4041775" y="3830192"/>
            <a:ext cx="1069975" cy="513715"/>
          </a:xfrm>
          <a:prstGeom prst="rect">
            <a:avLst/>
          </a:prstGeom>
        </p:spPr>
        <p:txBody>
          <a:bodyPr vert="horz" wrap="square" lIns="0" tIns="12700" rIns="0" bIns="0" rtlCol="0">
            <a:spAutoFit/>
          </a:bodyPr>
          <a:lstStyle/>
          <a:p>
            <a:pPr marL="12700">
              <a:lnSpc>
                <a:spcPct val="100000"/>
              </a:lnSpc>
              <a:spcBef>
                <a:spcPts val="100"/>
              </a:spcBef>
            </a:pPr>
            <a:r>
              <a:rPr sz="3200" dirty="0">
                <a:latin typeface="Times New Roman"/>
                <a:cs typeface="Times New Roman"/>
              </a:rPr>
              <a:t>=</a:t>
            </a:r>
            <a:r>
              <a:rPr sz="3200" spc="-80" dirty="0">
                <a:latin typeface="Times New Roman"/>
                <a:cs typeface="Times New Roman"/>
              </a:rPr>
              <a:t> </a:t>
            </a:r>
            <a:r>
              <a:rPr sz="3200" dirty="0">
                <a:latin typeface="Times New Roman"/>
                <a:cs typeface="Times New Roman"/>
              </a:rPr>
              <a:t>1.21</a:t>
            </a:r>
            <a:endParaRPr sz="3200">
              <a:latin typeface="Times New Roman"/>
              <a:cs typeface="Times New Roman"/>
            </a:endParaRPr>
          </a:p>
        </p:txBody>
      </p:sp>
      <p:pic>
        <p:nvPicPr>
          <p:cNvPr id="4" name="object 4"/>
          <p:cNvPicPr/>
          <p:nvPr/>
        </p:nvPicPr>
        <p:blipFill>
          <a:blip r:embed="rId2" cstate="print"/>
          <a:stretch>
            <a:fillRect/>
          </a:stretch>
        </p:blipFill>
        <p:spPr>
          <a:xfrm>
            <a:off x="6400800" y="914400"/>
            <a:ext cx="1571244" cy="858012"/>
          </a:xfrm>
          <a:prstGeom prst="rect">
            <a:avLst/>
          </a:prstGeom>
        </p:spPr>
      </p:pic>
      <p:pic>
        <p:nvPicPr>
          <p:cNvPr id="5" name="object 5"/>
          <p:cNvPicPr/>
          <p:nvPr/>
        </p:nvPicPr>
        <p:blipFill>
          <a:blip r:embed="rId3" cstate="print"/>
          <a:stretch>
            <a:fillRect/>
          </a:stretch>
        </p:blipFill>
        <p:spPr>
          <a:xfrm>
            <a:off x="6629400" y="1905000"/>
            <a:ext cx="1400555" cy="858012"/>
          </a:xfrm>
          <a:prstGeom prst="rect">
            <a:avLst/>
          </a:prstGeom>
        </p:spPr>
      </p:pic>
      <p:pic>
        <p:nvPicPr>
          <p:cNvPr id="6" name="object 6"/>
          <p:cNvPicPr/>
          <p:nvPr/>
        </p:nvPicPr>
        <p:blipFill>
          <a:blip r:embed="rId4" cstate="print"/>
          <a:stretch>
            <a:fillRect/>
          </a:stretch>
        </p:blipFill>
        <p:spPr>
          <a:xfrm>
            <a:off x="990600" y="990600"/>
            <a:ext cx="2362200" cy="1103103"/>
          </a:xfrm>
          <a:prstGeom prst="rect">
            <a:avLst/>
          </a:prstGeom>
        </p:spPr>
      </p:pic>
      <p:grpSp>
        <p:nvGrpSpPr>
          <p:cNvPr id="7" name="object 7"/>
          <p:cNvGrpSpPr/>
          <p:nvPr/>
        </p:nvGrpSpPr>
        <p:grpSpPr>
          <a:xfrm>
            <a:off x="685800" y="2209800"/>
            <a:ext cx="3232150" cy="2420620"/>
            <a:chOff x="685800" y="2209800"/>
            <a:chExt cx="3232150" cy="2420620"/>
          </a:xfrm>
        </p:grpSpPr>
        <p:pic>
          <p:nvPicPr>
            <p:cNvPr id="8" name="object 8"/>
            <p:cNvPicPr/>
            <p:nvPr/>
          </p:nvPicPr>
          <p:blipFill>
            <a:blip r:embed="rId5" cstate="print"/>
            <a:stretch>
              <a:fillRect/>
            </a:stretch>
          </p:blipFill>
          <p:spPr>
            <a:xfrm>
              <a:off x="685800" y="3429000"/>
              <a:ext cx="2942844" cy="1200912"/>
            </a:xfrm>
            <a:prstGeom prst="rect">
              <a:avLst/>
            </a:prstGeom>
          </p:spPr>
        </p:pic>
        <p:pic>
          <p:nvPicPr>
            <p:cNvPr id="9" name="object 9"/>
            <p:cNvPicPr/>
            <p:nvPr/>
          </p:nvPicPr>
          <p:blipFill>
            <a:blip r:embed="rId6" cstate="print"/>
            <a:stretch>
              <a:fillRect/>
            </a:stretch>
          </p:blipFill>
          <p:spPr>
            <a:xfrm>
              <a:off x="794004" y="2209800"/>
              <a:ext cx="3123824" cy="1219200"/>
            </a:xfrm>
            <a:prstGeom prst="rect">
              <a:avLst/>
            </a:prstGeom>
          </p:spPr>
        </p:pic>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3664585" cy="635000"/>
          </a:xfrm>
          <a:prstGeom prst="rect">
            <a:avLst/>
          </a:prstGeom>
        </p:spPr>
        <p:txBody>
          <a:bodyPr vert="horz" wrap="square" lIns="0" tIns="12065" rIns="0" bIns="0" rtlCol="0">
            <a:spAutoFit/>
          </a:bodyPr>
          <a:lstStyle/>
          <a:p>
            <a:pPr marL="12700">
              <a:lnSpc>
                <a:spcPct val="100000"/>
              </a:lnSpc>
              <a:spcBef>
                <a:spcPts val="95"/>
              </a:spcBef>
            </a:pPr>
            <a:r>
              <a:rPr spc="-25" dirty="0">
                <a:solidFill>
                  <a:srgbClr val="6F2F9F"/>
                </a:solidFill>
              </a:rPr>
              <a:t>Efficiency</a:t>
            </a:r>
            <a:r>
              <a:rPr spc="-60" dirty="0">
                <a:solidFill>
                  <a:srgbClr val="6F2F9F"/>
                </a:solidFill>
              </a:rPr>
              <a:t> </a:t>
            </a:r>
            <a:r>
              <a:rPr spc="-5" dirty="0">
                <a:solidFill>
                  <a:srgbClr val="6F2F9F"/>
                </a:solidFill>
              </a:rPr>
              <a:t>of</a:t>
            </a:r>
            <a:r>
              <a:rPr spc="-25" dirty="0">
                <a:solidFill>
                  <a:srgbClr val="6F2F9F"/>
                </a:solidFill>
              </a:rPr>
              <a:t> </a:t>
            </a:r>
            <a:r>
              <a:rPr spc="-10" dirty="0">
                <a:solidFill>
                  <a:srgbClr val="6F2F9F"/>
                </a:solidFill>
              </a:rPr>
              <a:t>HWR</a:t>
            </a:r>
          </a:p>
        </p:txBody>
      </p:sp>
      <p:sp>
        <p:nvSpPr>
          <p:cNvPr id="3" name="object 3"/>
          <p:cNvSpPr txBox="1"/>
          <p:nvPr/>
        </p:nvSpPr>
        <p:spPr>
          <a:xfrm>
            <a:off x="535940" y="997965"/>
            <a:ext cx="7807325" cy="3343275"/>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5" dirty="0">
                <a:latin typeface="Calibri"/>
                <a:cs typeface="Calibri"/>
              </a:rPr>
              <a:t>The</a:t>
            </a:r>
            <a:r>
              <a:rPr sz="3200" spc="5" dirty="0">
                <a:latin typeface="Calibri"/>
                <a:cs typeface="Calibri"/>
              </a:rPr>
              <a:t> </a:t>
            </a:r>
            <a:r>
              <a:rPr sz="3200" spc="-15" dirty="0">
                <a:latin typeface="Calibri"/>
                <a:cs typeface="Calibri"/>
              </a:rPr>
              <a:t>ratio</a:t>
            </a:r>
            <a:r>
              <a:rPr sz="3200" dirty="0">
                <a:latin typeface="Calibri"/>
                <a:cs typeface="Calibri"/>
              </a:rPr>
              <a:t> </a:t>
            </a:r>
            <a:r>
              <a:rPr sz="3200" spc="-5" dirty="0">
                <a:latin typeface="Calibri"/>
                <a:cs typeface="Calibri"/>
              </a:rPr>
              <a:t>of output</a:t>
            </a:r>
            <a:r>
              <a:rPr sz="3200" spc="30" dirty="0">
                <a:latin typeface="Calibri"/>
                <a:cs typeface="Calibri"/>
              </a:rPr>
              <a:t> </a:t>
            </a:r>
            <a:r>
              <a:rPr sz="3200" spc="-5" dirty="0">
                <a:latin typeface="Calibri"/>
                <a:cs typeface="Calibri"/>
              </a:rPr>
              <a:t>DC</a:t>
            </a:r>
            <a:r>
              <a:rPr sz="3200" spc="10" dirty="0">
                <a:latin typeface="Calibri"/>
                <a:cs typeface="Calibri"/>
              </a:rPr>
              <a:t> </a:t>
            </a:r>
            <a:r>
              <a:rPr sz="3200" spc="-10" dirty="0">
                <a:latin typeface="Calibri"/>
                <a:cs typeface="Calibri"/>
              </a:rPr>
              <a:t>power </a:t>
            </a:r>
            <a:r>
              <a:rPr sz="3200" spc="-20" dirty="0">
                <a:latin typeface="Calibri"/>
                <a:cs typeface="Calibri"/>
              </a:rPr>
              <a:t>to</a:t>
            </a:r>
            <a:r>
              <a:rPr sz="3200" spc="10" dirty="0">
                <a:latin typeface="Calibri"/>
                <a:cs typeface="Calibri"/>
              </a:rPr>
              <a:t> </a:t>
            </a:r>
            <a:r>
              <a:rPr sz="3200" dirty="0">
                <a:latin typeface="Calibri"/>
                <a:cs typeface="Calibri"/>
              </a:rPr>
              <a:t>the input</a:t>
            </a:r>
            <a:r>
              <a:rPr sz="3200" spc="40" dirty="0">
                <a:latin typeface="Calibri"/>
                <a:cs typeface="Calibri"/>
              </a:rPr>
              <a:t> </a:t>
            </a:r>
            <a:r>
              <a:rPr sz="3200" spc="-15" dirty="0">
                <a:latin typeface="Calibri"/>
                <a:cs typeface="Calibri"/>
              </a:rPr>
              <a:t>AC </a:t>
            </a:r>
            <a:r>
              <a:rPr sz="3200" spc="-710" dirty="0">
                <a:latin typeface="Calibri"/>
                <a:cs typeface="Calibri"/>
              </a:rPr>
              <a:t> </a:t>
            </a:r>
            <a:r>
              <a:rPr sz="3200" spc="-10" dirty="0">
                <a:latin typeface="Calibri"/>
                <a:cs typeface="Calibri"/>
              </a:rPr>
              <a:t>power</a:t>
            </a:r>
            <a:r>
              <a:rPr sz="3200" spc="-15" dirty="0">
                <a:latin typeface="Calibri"/>
                <a:cs typeface="Calibri"/>
              </a:rPr>
              <a:t> </a:t>
            </a:r>
            <a:r>
              <a:rPr sz="3200" dirty="0">
                <a:latin typeface="Calibri"/>
                <a:cs typeface="Calibri"/>
              </a:rPr>
              <a:t>is </a:t>
            </a:r>
            <a:r>
              <a:rPr sz="3200" spc="-5" dirty="0">
                <a:latin typeface="Calibri"/>
                <a:cs typeface="Calibri"/>
              </a:rPr>
              <a:t>defined</a:t>
            </a:r>
            <a:r>
              <a:rPr sz="3200" dirty="0">
                <a:latin typeface="Calibri"/>
                <a:cs typeface="Calibri"/>
              </a:rPr>
              <a:t> as</a:t>
            </a:r>
            <a:r>
              <a:rPr sz="3200" spc="-30" dirty="0">
                <a:latin typeface="Calibri"/>
                <a:cs typeface="Calibri"/>
              </a:rPr>
              <a:t> </a:t>
            </a:r>
            <a:r>
              <a:rPr sz="3200" spc="-30" dirty="0">
                <a:solidFill>
                  <a:srgbClr val="FF0000"/>
                </a:solidFill>
                <a:latin typeface="Calibri"/>
                <a:cs typeface="Calibri"/>
              </a:rPr>
              <a:t>efficiency</a:t>
            </a:r>
            <a:r>
              <a:rPr sz="3200" spc="-30" dirty="0">
                <a:latin typeface="Calibri"/>
                <a:cs typeface="Calibri"/>
              </a:rPr>
              <a:t>.</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spc="-5" dirty="0">
                <a:latin typeface="Calibri"/>
                <a:cs typeface="Calibri"/>
              </a:rPr>
              <a:t>DC</a:t>
            </a:r>
            <a:r>
              <a:rPr sz="3200" dirty="0">
                <a:latin typeface="Calibri"/>
                <a:cs typeface="Calibri"/>
              </a:rPr>
              <a:t> </a:t>
            </a:r>
            <a:r>
              <a:rPr sz="3200" spc="-5" dirty="0">
                <a:latin typeface="Calibri"/>
                <a:cs typeface="Calibri"/>
              </a:rPr>
              <a:t>output</a:t>
            </a:r>
            <a:r>
              <a:rPr sz="3200" spc="5" dirty="0">
                <a:latin typeface="Calibri"/>
                <a:cs typeface="Calibri"/>
              </a:rPr>
              <a:t> </a:t>
            </a:r>
            <a:r>
              <a:rPr sz="3200" spc="-10" dirty="0">
                <a:latin typeface="Calibri"/>
                <a:cs typeface="Calibri"/>
              </a:rPr>
              <a:t>power</a:t>
            </a:r>
            <a:r>
              <a:rPr sz="3200" spc="-30" dirty="0">
                <a:latin typeface="Calibri"/>
                <a:cs typeface="Calibri"/>
              </a:rPr>
              <a:t> </a:t>
            </a:r>
            <a:r>
              <a:rPr sz="3200" dirty="0">
                <a:latin typeface="Calibri"/>
                <a:cs typeface="Calibri"/>
              </a:rPr>
              <a:t>=</a:t>
            </a:r>
            <a:endParaRPr sz="3200">
              <a:latin typeface="Calibri"/>
              <a:cs typeface="Calibri"/>
            </a:endParaRPr>
          </a:p>
          <a:p>
            <a:pPr marL="355600" indent="-342900">
              <a:lnSpc>
                <a:spcPct val="100000"/>
              </a:lnSpc>
              <a:spcBef>
                <a:spcPts val="765"/>
              </a:spcBef>
              <a:buFont typeface="Arial MT"/>
              <a:buChar char="•"/>
              <a:tabLst>
                <a:tab pos="354965" algn="l"/>
                <a:tab pos="355600" algn="l"/>
              </a:tabLst>
            </a:pPr>
            <a:r>
              <a:rPr sz="3200" spc="-15" dirty="0">
                <a:latin typeface="Calibri"/>
                <a:cs typeface="Calibri"/>
              </a:rPr>
              <a:t>AC</a:t>
            </a:r>
            <a:r>
              <a:rPr sz="3200" spc="-25" dirty="0">
                <a:latin typeface="Calibri"/>
                <a:cs typeface="Calibri"/>
              </a:rPr>
              <a:t> </a:t>
            </a:r>
            <a:r>
              <a:rPr sz="3200" dirty="0">
                <a:latin typeface="Calibri"/>
                <a:cs typeface="Calibri"/>
              </a:rPr>
              <a:t>input </a:t>
            </a:r>
            <a:r>
              <a:rPr sz="3200" spc="-10" dirty="0">
                <a:latin typeface="Calibri"/>
                <a:cs typeface="Calibri"/>
              </a:rPr>
              <a:t>power</a:t>
            </a:r>
            <a:r>
              <a:rPr sz="3200" spc="-35" dirty="0">
                <a:latin typeface="Calibri"/>
                <a:cs typeface="Calibri"/>
              </a:rPr>
              <a:t> </a:t>
            </a:r>
            <a:r>
              <a:rPr sz="3200" dirty="0">
                <a:latin typeface="Calibri"/>
                <a:cs typeface="Calibri"/>
              </a:rPr>
              <a:t>=</a:t>
            </a:r>
            <a:endParaRPr sz="3200">
              <a:latin typeface="Calibri"/>
              <a:cs typeface="Calibri"/>
            </a:endParaRPr>
          </a:p>
          <a:p>
            <a:pPr>
              <a:lnSpc>
                <a:spcPct val="100000"/>
              </a:lnSpc>
              <a:spcBef>
                <a:spcPts val="5"/>
              </a:spcBef>
              <a:buFont typeface="Arial MT"/>
              <a:buChar char="•"/>
            </a:pPr>
            <a:endParaRPr sz="4400">
              <a:latin typeface="Calibri"/>
              <a:cs typeface="Calibri"/>
            </a:endParaRPr>
          </a:p>
          <a:p>
            <a:pPr marL="355600" indent="-342900">
              <a:lnSpc>
                <a:spcPct val="100000"/>
              </a:lnSpc>
              <a:spcBef>
                <a:spcPts val="5"/>
              </a:spcBef>
              <a:buFont typeface="Arial MT"/>
              <a:buChar char="•"/>
              <a:tabLst>
                <a:tab pos="354965" algn="l"/>
                <a:tab pos="355600" algn="l"/>
              </a:tabLst>
            </a:pPr>
            <a:r>
              <a:rPr sz="3200" spc="-35" dirty="0">
                <a:latin typeface="Calibri"/>
                <a:cs typeface="Calibri"/>
              </a:rPr>
              <a:t>Efficiency,</a:t>
            </a:r>
            <a:endParaRPr sz="3200">
              <a:latin typeface="Calibri"/>
              <a:cs typeface="Calibri"/>
            </a:endParaRPr>
          </a:p>
        </p:txBody>
      </p:sp>
      <p:pic>
        <p:nvPicPr>
          <p:cNvPr id="4" name="object 4"/>
          <p:cNvPicPr/>
          <p:nvPr/>
        </p:nvPicPr>
        <p:blipFill>
          <a:blip r:embed="rId2" cstate="print"/>
          <a:stretch>
            <a:fillRect/>
          </a:stretch>
        </p:blipFill>
        <p:spPr>
          <a:xfrm>
            <a:off x="4419600" y="2209800"/>
            <a:ext cx="2019300" cy="457200"/>
          </a:xfrm>
          <a:prstGeom prst="rect">
            <a:avLst/>
          </a:prstGeom>
        </p:spPr>
      </p:pic>
      <p:pic>
        <p:nvPicPr>
          <p:cNvPr id="5" name="object 5"/>
          <p:cNvPicPr/>
          <p:nvPr/>
        </p:nvPicPr>
        <p:blipFill>
          <a:blip r:embed="rId3" cstate="print"/>
          <a:stretch>
            <a:fillRect/>
          </a:stretch>
        </p:blipFill>
        <p:spPr>
          <a:xfrm>
            <a:off x="3962400" y="2857500"/>
            <a:ext cx="4096511" cy="524255"/>
          </a:xfrm>
          <a:prstGeom prst="rect">
            <a:avLst/>
          </a:prstGeom>
        </p:spPr>
      </p:pic>
      <p:grpSp>
        <p:nvGrpSpPr>
          <p:cNvPr id="6" name="object 6"/>
          <p:cNvGrpSpPr/>
          <p:nvPr/>
        </p:nvGrpSpPr>
        <p:grpSpPr>
          <a:xfrm>
            <a:off x="3276600" y="3820667"/>
            <a:ext cx="4886960" cy="1995170"/>
            <a:chOff x="3276600" y="3820667"/>
            <a:chExt cx="4886960" cy="1995170"/>
          </a:xfrm>
        </p:grpSpPr>
        <p:pic>
          <p:nvPicPr>
            <p:cNvPr id="7" name="object 7"/>
            <p:cNvPicPr/>
            <p:nvPr/>
          </p:nvPicPr>
          <p:blipFill>
            <a:blip r:embed="rId4" cstate="print"/>
            <a:stretch>
              <a:fillRect/>
            </a:stretch>
          </p:blipFill>
          <p:spPr>
            <a:xfrm>
              <a:off x="3276600" y="3820667"/>
              <a:ext cx="2286000" cy="913653"/>
            </a:xfrm>
            <a:prstGeom prst="rect">
              <a:avLst/>
            </a:prstGeom>
          </p:spPr>
        </p:pic>
        <p:pic>
          <p:nvPicPr>
            <p:cNvPr id="8" name="object 8"/>
            <p:cNvPicPr/>
            <p:nvPr/>
          </p:nvPicPr>
          <p:blipFill>
            <a:blip r:embed="rId5" cstate="print"/>
            <a:stretch>
              <a:fillRect/>
            </a:stretch>
          </p:blipFill>
          <p:spPr>
            <a:xfrm>
              <a:off x="3276600" y="4777739"/>
              <a:ext cx="4886701" cy="1037844"/>
            </a:xfrm>
            <a:prstGeom prst="rect">
              <a:avLst/>
            </a:prstGeom>
          </p:spPr>
        </p:pic>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3664585" cy="635000"/>
          </a:xfrm>
          <a:prstGeom prst="rect">
            <a:avLst/>
          </a:prstGeom>
        </p:spPr>
        <p:txBody>
          <a:bodyPr vert="horz" wrap="square" lIns="0" tIns="12065" rIns="0" bIns="0" rtlCol="0">
            <a:spAutoFit/>
          </a:bodyPr>
          <a:lstStyle/>
          <a:p>
            <a:pPr marL="12700">
              <a:lnSpc>
                <a:spcPct val="100000"/>
              </a:lnSpc>
              <a:spcBef>
                <a:spcPts val="95"/>
              </a:spcBef>
            </a:pPr>
            <a:r>
              <a:rPr spc="-25" dirty="0"/>
              <a:t>Efficiency</a:t>
            </a:r>
            <a:r>
              <a:rPr spc="-60" dirty="0"/>
              <a:t> </a:t>
            </a:r>
            <a:r>
              <a:rPr spc="-5" dirty="0"/>
              <a:t>of</a:t>
            </a:r>
            <a:r>
              <a:rPr spc="-25" dirty="0"/>
              <a:t> </a:t>
            </a:r>
            <a:r>
              <a:rPr spc="-10" dirty="0"/>
              <a:t>HWR</a:t>
            </a:r>
          </a:p>
        </p:txBody>
      </p:sp>
      <p:grpSp>
        <p:nvGrpSpPr>
          <p:cNvPr id="3" name="object 3"/>
          <p:cNvGrpSpPr/>
          <p:nvPr/>
        </p:nvGrpSpPr>
        <p:grpSpPr>
          <a:xfrm>
            <a:off x="1219200" y="1066800"/>
            <a:ext cx="5334000" cy="2734310"/>
            <a:chOff x="1219200" y="1066800"/>
            <a:chExt cx="5334000" cy="2734310"/>
          </a:xfrm>
        </p:grpSpPr>
        <p:pic>
          <p:nvPicPr>
            <p:cNvPr id="4" name="object 4"/>
            <p:cNvPicPr/>
            <p:nvPr/>
          </p:nvPicPr>
          <p:blipFill>
            <a:blip r:embed="rId2" cstate="print"/>
            <a:stretch>
              <a:fillRect/>
            </a:stretch>
          </p:blipFill>
          <p:spPr>
            <a:xfrm>
              <a:off x="1219200" y="1066800"/>
              <a:ext cx="4886701" cy="1037844"/>
            </a:xfrm>
            <a:prstGeom prst="rect">
              <a:avLst/>
            </a:prstGeom>
          </p:spPr>
        </p:pic>
        <p:pic>
          <p:nvPicPr>
            <p:cNvPr id="5" name="object 5"/>
            <p:cNvPicPr/>
            <p:nvPr/>
          </p:nvPicPr>
          <p:blipFill>
            <a:blip r:embed="rId3" cstate="print"/>
            <a:stretch>
              <a:fillRect/>
            </a:stretch>
          </p:blipFill>
          <p:spPr>
            <a:xfrm>
              <a:off x="1219200" y="2133600"/>
              <a:ext cx="5334000" cy="1667256"/>
            </a:xfrm>
            <a:prstGeom prst="rect">
              <a:avLst/>
            </a:prstGeom>
          </p:spPr>
        </p:pic>
      </p:grpSp>
      <p:pic>
        <p:nvPicPr>
          <p:cNvPr id="6" name="object 6"/>
          <p:cNvPicPr/>
          <p:nvPr/>
        </p:nvPicPr>
        <p:blipFill>
          <a:blip r:embed="rId4" cstate="print"/>
          <a:stretch>
            <a:fillRect/>
          </a:stretch>
        </p:blipFill>
        <p:spPr>
          <a:xfrm>
            <a:off x="1143000" y="3886200"/>
            <a:ext cx="3886200" cy="986495"/>
          </a:xfrm>
          <a:prstGeom prst="rect">
            <a:avLst/>
          </a:prstGeom>
        </p:spPr>
      </p:pic>
      <p:pic>
        <p:nvPicPr>
          <p:cNvPr id="7" name="object 7"/>
          <p:cNvPicPr/>
          <p:nvPr/>
        </p:nvPicPr>
        <p:blipFill>
          <a:blip r:embed="rId5" cstate="print"/>
          <a:stretch>
            <a:fillRect/>
          </a:stretch>
        </p:blipFill>
        <p:spPr>
          <a:xfrm>
            <a:off x="1219200" y="4953000"/>
            <a:ext cx="2523744" cy="457931"/>
          </a:xfrm>
          <a:prstGeom prst="rect">
            <a:avLst/>
          </a:prstGeom>
        </p:spPr>
      </p:pic>
      <p:pic>
        <p:nvPicPr>
          <p:cNvPr id="8" name="object 8"/>
          <p:cNvPicPr/>
          <p:nvPr/>
        </p:nvPicPr>
        <p:blipFill>
          <a:blip r:embed="rId6" cstate="print"/>
          <a:stretch>
            <a:fillRect/>
          </a:stretch>
        </p:blipFill>
        <p:spPr>
          <a:xfrm>
            <a:off x="1219200" y="5638800"/>
            <a:ext cx="1638300" cy="457931"/>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5727065" cy="635000"/>
          </a:xfrm>
          <a:prstGeom prst="rect">
            <a:avLst/>
          </a:prstGeom>
        </p:spPr>
        <p:txBody>
          <a:bodyPr vert="horz" wrap="square" lIns="0" tIns="12065" rIns="0" bIns="0" rtlCol="0">
            <a:spAutoFit/>
          </a:bodyPr>
          <a:lstStyle/>
          <a:p>
            <a:pPr marL="12700">
              <a:lnSpc>
                <a:spcPct val="100000"/>
              </a:lnSpc>
              <a:spcBef>
                <a:spcPts val="95"/>
              </a:spcBef>
            </a:pPr>
            <a:r>
              <a:rPr spc="-25" dirty="0">
                <a:solidFill>
                  <a:srgbClr val="6F2F9F"/>
                </a:solidFill>
              </a:rPr>
              <a:t>Peak</a:t>
            </a:r>
            <a:r>
              <a:rPr spc="-35" dirty="0">
                <a:solidFill>
                  <a:srgbClr val="6F2F9F"/>
                </a:solidFill>
              </a:rPr>
              <a:t> </a:t>
            </a:r>
            <a:r>
              <a:rPr spc="-30" dirty="0">
                <a:solidFill>
                  <a:srgbClr val="6F2F9F"/>
                </a:solidFill>
              </a:rPr>
              <a:t>Inverse</a:t>
            </a:r>
            <a:r>
              <a:rPr spc="-15" dirty="0">
                <a:solidFill>
                  <a:srgbClr val="6F2F9F"/>
                </a:solidFill>
              </a:rPr>
              <a:t> </a:t>
            </a:r>
            <a:r>
              <a:rPr spc="-40" dirty="0">
                <a:solidFill>
                  <a:srgbClr val="6F2F9F"/>
                </a:solidFill>
              </a:rPr>
              <a:t>Voltage</a:t>
            </a:r>
            <a:r>
              <a:rPr spc="-20" dirty="0">
                <a:solidFill>
                  <a:srgbClr val="6F2F9F"/>
                </a:solidFill>
              </a:rPr>
              <a:t> </a:t>
            </a:r>
            <a:r>
              <a:rPr spc="-10" dirty="0">
                <a:solidFill>
                  <a:srgbClr val="6F2F9F"/>
                </a:solidFill>
              </a:rPr>
              <a:t>(HWR)</a:t>
            </a:r>
          </a:p>
        </p:txBody>
      </p:sp>
      <p:sp>
        <p:nvSpPr>
          <p:cNvPr id="3" name="object 3"/>
          <p:cNvSpPr txBox="1"/>
          <p:nvPr/>
        </p:nvSpPr>
        <p:spPr>
          <a:xfrm>
            <a:off x="497840" y="1013205"/>
            <a:ext cx="7933690" cy="2000885"/>
          </a:xfrm>
          <a:prstGeom prst="rect">
            <a:avLst/>
          </a:prstGeom>
        </p:spPr>
        <p:txBody>
          <a:bodyPr vert="horz" wrap="square" lIns="0" tIns="12700" rIns="0" bIns="0" rtlCol="0">
            <a:spAutoFit/>
          </a:bodyPr>
          <a:lstStyle/>
          <a:p>
            <a:pPr marL="393700" marR="55880" indent="-342900">
              <a:lnSpc>
                <a:spcPct val="100000"/>
              </a:lnSpc>
              <a:spcBef>
                <a:spcPts val="100"/>
              </a:spcBef>
              <a:buFont typeface="Arial MT"/>
              <a:buChar char="•"/>
              <a:tabLst>
                <a:tab pos="393065" algn="l"/>
                <a:tab pos="393700" algn="l"/>
              </a:tabLst>
            </a:pPr>
            <a:r>
              <a:rPr sz="2400" dirty="0">
                <a:latin typeface="Times New Roman"/>
                <a:cs typeface="Times New Roman"/>
              </a:rPr>
              <a:t>Peak</a:t>
            </a:r>
            <a:r>
              <a:rPr sz="2400" spc="-5" dirty="0">
                <a:latin typeface="Times New Roman"/>
                <a:cs typeface="Times New Roman"/>
              </a:rPr>
              <a:t> </a:t>
            </a:r>
            <a:r>
              <a:rPr sz="2400" dirty="0">
                <a:latin typeface="Times New Roman"/>
                <a:cs typeface="Times New Roman"/>
              </a:rPr>
              <a:t>inverse</a:t>
            </a:r>
            <a:r>
              <a:rPr sz="2400" spc="-20" dirty="0">
                <a:latin typeface="Times New Roman"/>
                <a:cs typeface="Times New Roman"/>
              </a:rPr>
              <a:t> </a:t>
            </a:r>
            <a:r>
              <a:rPr sz="2400" dirty="0">
                <a:latin typeface="Times New Roman"/>
                <a:cs typeface="Times New Roman"/>
              </a:rPr>
              <a:t>voltage</a:t>
            </a:r>
            <a:r>
              <a:rPr sz="2400" spc="-35" dirty="0">
                <a:latin typeface="Times New Roman"/>
                <a:cs typeface="Times New Roman"/>
              </a:rPr>
              <a:t> </a:t>
            </a:r>
            <a:r>
              <a:rPr sz="2400" spc="-5" dirty="0">
                <a:latin typeface="Times New Roman"/>
                <a:cs typeface="Times New Roman"/>
              </a:rPr>
              <a:t>is</a:t>
            </a:r>
            <a:r>
              <a:rPr sz="2400" dirty="0">
                <a:latin typeface="Times New Roman"/>
                <a:cs typeface="Times New Roman"/>
              </a:rPr>
              <a:t> the</a:t>
            </a:r>
            <a:r>
              <a:rPr sz="2400" spc="-5" dirty="0">
                <a:latin typeface="Times New Roman"/>
                <a:cs typeface="Times New Roman"/>
              </a:rPr>
              <a:t> maximum</a:t>
            </a:r>
            <a:r>
              <a:rPr sz="2400" spc="20" dirty="0">
                <a:latin typeface="Times New Roman"/>
                <a:cs typeface="Times New Roman"/>
              </a:rPr>
              <a:t> </a:t>
            </a:r>
            <a:r>
              <a:rPr sz="2400" dirty="0">
                <a:latin typeface="Times New Roman"/>
                <a:cs typeface="Times New Roman"/>
              </a:rPr>
              <a:t>reverse</a:t>
            </a:r>
            <a:r>
              <a:rPr sz="2400" spc="-20" dirty="0">
                <a:latin typeface="Times New Roman"/>
                <a:cs typeface="Times New Roman"/>
              </a:rPr>
              <a:t> </a:t>
            </a:r>
            <a:r>
              <a:rPr sz="2400" dirty="0">
                <a:latin typeface="Times New Roman"/>
                <a:cs typeface="Times New Roman"/>
              </a:rPr>
              <a:t>voltage</a:t>
            </a:r>
            <a:r>
              <a:rPr sz="2400" spc="-30" dirty="0">
                <a:latin typeface="Times New Roman"/>
                <a:cs typeface="Times New Roman"/>
              </a:rPr>
              <a:t> </a:t>
            </a:r>
            <a:r>
              <a:rPr sz="2400" dirty="0">
                <a:latin typeface="Times New Roman"/>
                <a:cs typeface="Times New Roman"/>
              </a:rPr>
              <a:t>that</a:t>
            </a:r>
            <a:r>
              <a:rPr sz="2400" spc="-20" dirty="0">
                <a:latin typeface="Times New Roman"/>
                <a:cs typeface="Times New Roman"/>
              </a:rPr>
              <a:t> </a:t>
            </a:r>
            <a:r>
              <a:rPr sz="2400" dirty="0">
                <a:latin typeface="Times New Roman"/>
                <a:cs typeface="Times New Roman"/>
              </a:rPr>
              <a:t>the </a:t>
            </a:r>
            <a:r>
              <a:rPr sz="2400" spc="-585" dirty="0">
                <a:latin typeface="Times New Roman"/>
                <a:cs typeface="Times New Roman"/>
              </a:rPr>
              <a:t> </a:t>
            </a:r>
            <a:r>
              <a:rPr sz="2400" dirty="0">
                <a:latin typeface="Times New Roman"/>
                <a:cs typeface="Times New Roman"/>
              </a:rPr>
              <a:t>diode</a:t>
            </a:r>
            <a:r>
              <a:rPr sz="2400" spc="-10" dirty="0">
                <a:latin typeface="Times New Roman"/>
                <a:cs typeface="Times New Roman"/>
              </a:rPr>
              <a:t> </a:t>
            </a:r>
            <a:r>
              <a:rPr sz="2400" dirty="0">
                <a:latin typeface="Times New Roman"/>
                <a:cs typeface="Times New Roman"/>
              </a:rPr>
              <a:t>can</a:t>
            </a:r>
            <a:r>
              <a:rPr sz="2400" spc="-10" dirty="0">
                <a:latin typeface="Times New Roman"/>
                <a:cs typeface="Times New Roman"/>
              </a:rPr>
              <a:t> </a:t>
            </a:r>
            <a:r>
              <a:rPr sz="2400" dirty="0">
                <a:latin typeface="Times New Roman"/>
                <a:cs typeface="Times New Roman"/>
              </a:rPr>
              <a:t>withstand</a:t>
            </a:r>
            <a:r>
              <a:rPr sz="2400" spc="-15" dirty="0">
                <a:latin typeface="Times New Roman"/>
                <a:cs typeface="Times New Roman"/>
              </a:rPr>
              <a:t> </a:t>
            </a:r>
            <a:r>
              <a:rPr sz="2400" dirty="0">
                <a:latin typeface="Times New Roman"/>
                <a:cs typeface="Times New Roman"/>
              </a:rPr>
              <a:t>during</a:t>
            </a:r>
            <a:r>
              <a:rPr sz="2400" spc="-10" dirty="0">
                <a:latin typeface="Times New Roman"/>
                <a:cs typeface="Times New Roman"/>
              </a:rPr>
              <a:t> </a:t>
            </a:r>
            <a:r>
              <a:rPr sz="2400" dirty="0">
                <a:latin typeface="Times New Roman"/>
                <a:cs typeface="Times New Roman"/>
              </a:rPr>
              <a:t>reverse</a:t>
            </a:r>
            <a:r>
              <a:rPr sz="2400" spc="-15" dirty="0">
                <a:latin typeface="Times New Roman"/>
                <a:cs typeface="Times New Roman"/>
              </a:rPr>
              <a:t> </a:t>
            </a:r>
            <a:r>
              <a:rPr sz="2400" dirty="0">
                <a:latin typeface="Times New Roman"/>
                <a:cs typeface="Times New Roman"/>
              </a:rPr>
              <a:t>bias</a:t>
            </a:r>
            <a:r>
              <a:rPr sz="2400" spc="-10" dirty="0">
                <a:latin typeface="Times New Roman"/>
                <a:cs typeface="Times New Roman"/>
              </a:rPr>
              <a:t> </a:t>
            </a:r>
            <a:r>
              <a:rPr sz="2400" dirty="0">
                <a:latin typeface="Times New Roman"/>
                <a:cs typeface="Times New Roman"/>
              </a:rPr>
              <a:t>conditions.</a:t>
            </a:r>
            <a:endParaRPr sz="2400">
              <a:latin typeface="Times New Roman"/>
              <a:cs typeface="Times New Roman"/>
            </a:endParaRPr>
          </a:p>
          <a:p>
            <a:pPr marL="393700" indent="-342900">
              <a:lnSpc>
                <a:spcPct val="100000"/>
              </a:lnSpc>
              <a:spcBef>
                <a:spcPts val="575"/>
              </a:spcBef>
              <a:buFont typeface="Arial MT"/>
              <a:buChar char="•"/>
              <a:tabLst>
                <a:tab pos="393065" algn="l"/>
                <a:tab pos="393700" algn="l"/>
              </a:tabLst>
            </a:pPr>
            <a:r>
              <a:rPr sz="2400" dirty="0">
                <a:latin typeface="Times New Roman"/>
                <a:cs typeface="Times New Roman"/>
              </a:rPr>
              <a:t>In a </a:t>
            </a:r>
            <a:r>
              <a:rPr sz="2400" spc="-10" dirty="0">
                <a:latin typeface="Times New Roman"/>
                <a:cs typeface="Times New Roman"/>
              </a:rPr>
              <a:t>HWR</a:t>
            </a:r>
            <a:r>
              <a:rPr sz="2400" spc="3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peak inverse</a:t>
            </a:r>
            <a:r>
              <a:rPr sz="2400" spc="-20" dirty="0">
                <a:latin typeface="Times New Roman"/>
                <a:cs typeface="Times New Roman"/>
              </a:rPr>
              <a:t> </a:t>
            </a:r>
            <a:r>
              <a:rPr sz="2400" dirty="0">
                <a:latin typeface="Times New Roman"/>
                <a:cs typeface="Times New Roman"/>
              </a:rPr>
              <a:t>voltage</a:t>
            </a:r>
            <a:r>
              <a:rPr sz="2400" spc="-30" dirty="0">
                <a:latin typeface="Times New Roman"/>
                <a:cs typeface="Times New Roman"/>
              </a:rPr>
              <a:t> </a:t>
            </a:r>
            <a:r>
              <a:rPr sz="2400" dirty="0">
                <a:latin typeface="Times New Roman"/>
                <a:cs typeface="Times New Roman"/>
              </a:rPr>
              <a:t>equals</a:t>
            </a:r>
            <a:r>
              <a:rPr sz="2400" spc="-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peak value</a:t>
            </a:r>
            <a:r>
              <a:rPr sz="2400" spc="-20" dirty="0">
                <a:latin typeface="Times New Roman"/>
                <a:cs typeface="Times New Roman"/>
              </a:rPr>
              <a:t> </a:t>
            </a:r>
            <a:r>
              <a:rPr sz="2400" dirty="0">
                <a:latin typeface="Times New Roman"/>
                <a:cs typeface="Times New Roman"/>
              </a:rPr>
              <a:t>of</a:t>
            </a:r>
            <a:endParaRPr sz="2400">
              <a:latin typeface="Times New Roman"/>
              <a:cs typeface="Times New Roman"/>
            </a:endParaRPr>
          </a:p>
          <a:p>
            <a:pPr marL="393700">
              <a:lnSpc>
                <a:spcPct val="100000"/>
              </a:lnSpc>
              <a:spcBef>
                <a:spcPts val="5"/>
              </a:spcBef>
            </a:pP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applied</a:t>
            </a:r>
            <a:r>
              <a:rPr sz="2400" spc="-55" dirty="0">
                <a:latin typeface="Times New Roman"/>
                <a:cs typeface="Times New Roman"/>
              </a:rPr>
              <a:t> </a:t>
            </a:r>
            <a:r>
              <a:rPr sz="2400" dirty="0">
                <a:latin typeface="Times New Roman"/>
                <a:cs typeface="Times New Roman"/>
              </a:rPr>
              <a:t>voltage.</a:t>
            </a:r>
            <a:endParaRPr sz="2400">
              <a:latin typeface="Times New Roman"/>
              <a:cs typeface="Times New Roman"/>
            </a:endParaRPr>
          </a:p>
          <a:p>
            <a:pPr marR="1296035" algn="ctr">
              <a:lnSpc>
                <a:spcPct val="100000"/>
              </a:lnSpc>
              <a:spcBef>
                <a:spcPts val="575"/>
              </a:spcBef>
            </a:pPr>
            <a:r>
              <a:rPr sz="2400" spc="-5" dirty="0">
                <a:latin typeface="Times New Roman"/>
                <a:cs typeface="Times New Roman"/>
              </a:rPr>
              <a:t>PIV=V</a:t>
            </a:r>
            <a:r>
              <a:rPr sz="2400" spc="-7" baseline="-20833" dirty="0">
                <a:latin typeface="Times New Roman"/>
                <a:cs typeface="Times New Roman"/>
              </a:rPr>
              <a:t>m</a:t>
            </a:r>
            <a:endParaRPr sz="2400" baseline="-20833">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148070" cy="635000"/>
          </a:xfrm>
          <a:prstGeom prst="rect">
            <a:avLst/>
          </a:prstGeom>
        </p:spPr>
        <p:txBody>
          <a:bodyPr vert="horz" wrap="square" lIns="0" tIns="12065" rIns="0" bIns="0" rtlCol="0">
            <a:spAutoFit/>
          </a:bodyPr>
          <a:lstStyle/>
          <a:p>
            <a:pPr marL="12700">
              <a:lnSpc>
                <a:spcPct val="100000"/>
              </a:lnSpc>
              <a:spcBef>
                <a:spcPts val="95"/>
              </a:spcBef>
            </a:pPr>
            <a:r>
              <a:rPr spc="-50" dirty="0">
                <a:solidFill>
                  <a:srgbClr val="6F2F9F"/>
                </a:solidFill>
              </a:rPr>
              <a:t>Transformer</a:t>
            </a:r>
            <a:r>
              <a:rPr spc="20" dirty="0">
                <a:solidFill>
                  <a:srgbClr val="6F2F9F"/>
                </a:solidFill>
              </a:rPr>
              <a:t> </a:t>
            </a:r>
            <a:r>
              <a:rPr spc="-15" dirty="0">
                <a:solidFill>
                  <a:srgbClr val="6F2F9F"/>
                </a:solidFill>
              </a:rPr>
              <a:t>Utilization</a:t>
            </a:r>
            <a:r>
              <a:rPr spc="-30" dirty="0">
                <a:solidFill>
                  <a:srgbClr val="6F2F9F"/>
                </a:solidFill>
              </a:rPr>
              <a:t> Factor</a:t>
            </a:r>
          </a:p>
        </p:txBody>
      </p:sp>
      <p:sp>
        <p:nvSpPr>
          <p:cNvPr id="3" name="object 3"/>
          <p:cNvSpPr txBox="1"/>
          <p:nvPr/>
        </p:nvSpPr>
        <p:spPr>
          <a:xfrm>
            <a:off x="535940" y="1011681"/>
            <a:ext cx="7966709" cy="878840"/>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2800" spc="-5" dirty="0">
                <a:latin typeface="Times New Roman"/>
                <a:cs typeface="Times New Roman"/>
              </a:rPr>
              <a:t>It</a:t>
            </a:r>
            <a:r>
              <a:rPr sz="2800" dirty="0">
                <a:latin typeface="Times New Roman"/>
                <a:cs typeface="Times New Roman"/>
              </a:rPr>
              <a:t> </a:t>
            </a:r>
            <a:r>
              <a:rPr sz="2800" spc="-5" dirty="0">
                <a:latin typeface="Times New Roman"/>
                <a:cs typeface="Times New Roman"/>
              </a:rPr>
              <a:t>is</a:t>
            </a:r>
            <a:r>
              <a:rPr sz="2800" spc="5" dirty="0">
                <a:latin typeface="Times New Roman"/>
                <a:cs typeface="Times New Roman"/>
              </a:rPr>
              <a:t> </a:t>
            </a:r>
            <a:r>
              <a:rPr sz="2800" dirty="0">
                <a:latin typeface="Times New Roman"/>
                <a:cs typeface="Times New Roman"/>
              </a:rPr>
              <a:t>defined</a:t>
            </a:r>
            <a:r>
              <a:rPr sz="2800" spc="-5" dirty="0">
                <a:latin typeface="Times New Roman"/>
                <a:cs typeface="Times New Roman"/>
              </a:rPr>
              <a:t> </a:t>
            </a:r>
            <a:r>
              <a:rPr sz="2800" spc="-10" dirty="0">
                <a:latin typeface="Times New Roman"/>
                <a:cs typeface="Times New Roman"/>
              </a:rPr>
              <a:t>as</a:t>
            </a:r>
            <a:r>
              <a:rPr sz="2800" spc="-5" dirty="0">
                <a:latin typeface="Times New Roman"/>
                <a:cs typeface="Times New Roman"/>
              </a:rPr>
              <a:t> </a:t>
            </a:r>
            <a:r>
              <a:rPr sz="2800" dirty="0">
                <a:latin typeface="Times New Roman"/>
                <a:cs typeface="Times New Roman"/>
              </a:rPr>
              <a:t>the</a:t>
            </a:r>
            <a:r>
              <a:rPr sz="2800" spc="-10" dirty="0">
                <a:latin typeface="Times New Roman"/>
                <a:cs typeface="Times New Roman"/>
              </a:rPr>
              <a:t> </a:t>
            </a:r>
            <a:r>
              <a:rPr sz="2800" spc="-5" dirty="0">
                <a:latin typeface="Times New Roman"/>
                <a:cs typeface="Times New Roman"/>
              </a:rPr>
              <a:t>ratio</a:t>
            </a:r>
            <a:r>
              <a:rPr sz="2800" spc="-10" dirty="0">
                <a:latin typeface="Times New Roman"/>
                <a:cs typeface="Times New Roman"/>
              </a:rPr>
              <a:t> </a:t>
            </a:r>
            <a:r>
              <a:rPr sz="2800" dirty="0">
                <a:latin typeface="Times New Roman"/>
                <a:cs typeface="Times New Roman"/>
              </a:rPr>
              <a:t>of</a:t>
            </a:r>
            <a:r>
              <a:rPr sz="2800" spc="-5" dirty="0">
                <a:latin typeface="Times New Roman"/>
                <a:cs typeface="Times New Roman"/>
              </a:rPr>
              <a:t> DC</a:t>
            </a:r>
            <a:r>
              <a:rPr sz="2800" spc="20" dirty="0">
                <a:latin typeface="Times New Roman"/>
                <a:cs typeface="Times New Roman"/>
              </a:rPr>
              <a:t> </a:t>
            </a:r>
            <a:r>
              <a:rPr sz="2800" spc="-5" dirty="0">
                <a:latin typeface="Times New Roman"/>
                <a:cs typeface="Times New Roman"/>
              </a:rPr>
              <a:t>power </a:t>
            </a:r>
            <a:r>
              <a:rPr sz="2800" dirty="0">
                <a:latin typeface="Times New Roman"/>
                <a:cs typeface="Times New Roman"/>
              </a:rPr>
              <a:t>delivered</a:t>
            </a:r>
            <a:r>
              <a:rPr sz="2800" spc="-15" dirty="0">
                <a:latin typeface="Times New Roman"/>
                <a:cs typeface="Times New Roman"/>
              </a:rPr>
              <a:t> </a:t>
            </a:r>
            <a:r>
              <a:rPr sz="2800" spc="-5" dirty="0">
                <a:latin typeface="Times New Roman"/>
                <a:cs typeface="Times New Roman"/>
              </a:rPr>
              <a:t>to</a:t>
            </a:r>
            <a:r>
              <a:rPr sz="2800" spc="10" dirty="0">
                <a:latin typeface="Times New Roman"/>
                <a:cs typeface="Times New Roman"/>
              </a:rPr>
              <a:t> </a:t>
            </a:r>
            <a:r>
              <a:rPr sz="2800" dirty="0">
                <a:latin typeface="Times New Roman"/>
                <a:cs typeface="Times New Roman"/>
              </a:rPr>
              <a:t>the </a:t>
            </a:r>
            <a:r>
              <a:rPr sz="2800" spc="-685" dirty="0">
                <a:latin typeface="Times New Roman"/>
                <a:cs typeface="Times New Roman"/>
              </a:rPr>
              <a:t> </a:t>
            </a:r>
            <a:r>
              <a:rPr sz="2800" dirty="0">
                <a:latin typeface="Times New Roman"/>
                <a:cs typeface="Times New Roman"/>
              </a:rPr>
              <a:t>load</a:t>
            </a:r>
            <a:r>
              <a:rPr sz="2800" spc="-10" dirty="0">
                <a:latin typeface="Times New Roman"/>
                <a:cs typeface="Times New Roman"/>
              </a:rPr>
              <a:t> </a:t>
            </a:r>
            <a:r>
              <a:rPr sz="2800" spc="-5" dirty="0">
                <a:latin typeface="Times New Roman"/>
                <a:cs typeface="Times New Roman"/>
              </a:rPr>
              <a:t>to</a:t>
            </a:r>
            <a:r>
              <a:rPr sz="2800" spc="-10" dirty="0">
                <a:latin typeface="Times New Roman"/>
                <a:cs typeface="Times New Roman"/>
              </a:rPr>
              <a:t> </a:t>
            </a:r>
            <a:r>
              <a:rPr sz="2800" dirty="0">
                <a:latin typeface="Times New Roman"/>
                <a:cs typeface="Times New Roman"/>
              </a:rPr>
              <a:t>the</a:t>
            </a:r>
            <a:r>
              <a:rPr sz="2800" spc="-160" dirty="0">
                <a:latin typeface="Times New Roman"/>
                <a:cs typeface="Times New Roman"/>
              </a:rPr>
              <a:t> </a:t>
            </a:r>
            <a:r>
              <a:rPr sz="2800" spc="-5" dirty="0">
                <a:latin typeface="Times New Roman"/>
                <a:cs typeface="Times New Roman"/>
              </a:rPr>
              <a:t>AC </a:t>
            </a:r>
            <a:r>
              <a:rPr sz="2800" dirty="0">
                <a:latin typeface="Times New Roman"/>
                <a:cs typeface="Times New Roman"/>
              </a:rPr>
              <a:t>rating</a:t>
            </a:r>
            <a:r>
              <a:rPr sz="2800" spc="-10" dirty="0">
                <a:latin typeface="Times New Roman"/>
                <a:cs typeface="Times New Roman"/>
              </a:rPr>
              <a:t> </a:t>
            </a:r>
            <a:r>
              <a:rPr sz="2800" dirty="0">
                <a:latin typeface="Times New Roman"/>
                <a:cs typeface="Times New Roman"/>
              </a:rPr>
              <a:t>of</a:t>
            </a:r>
            <a:r>
              <a:rPr sz="2800" spc="-10" dirty="0">
                <a:latin typeface="Times New Roman"/>
                <a:cs typeface="Times New Roman"/>
              </a:rPr>
              <a:t> </a:t>
            </a:r>
            <a:r>
              <a:rPr sz="2800" dirty="0">
                <a:latin typeface="Times New Roman"/>
                <a:cs typeface="Times New Roman"/>
              </a:rPr>
              <a:t>transformer</a:t>
            </a:r>
            <a:r>
              <a:rPr sz="2800" spc="15" dirty="0">
                <a:latin typeface="Times New Roman"/>
                <a:cs typeface="Times New Roman"/>
              </a:rPr>
              <a:t> </a:t>
            </a:r>
            <a:r>
              <a:rPr sz="2800" spc="-20" dirty="0">
                <a:latin typeface="Times New Roman"/>
                <a:cs typeface="Times New Roman"/>
              </a:rPr>
              <a:t>secondary.</a:t>
            </a:r>
            <a:endParaRPr sz="2800">
              <a:latin typeface="Times New Roman"/>
              <a:cs typeface="Times New Roman"/>
            </a:endParaRPr>
          </a:p>
        </p:txBody>
      </p:sp>
      <p:sp>
        <p:nvSpPr>
          <p:cNvPr id="4" name="object 4"/>
          <p:cNvSpPr txBox="1"/>
          <p:nvPr/>
        </p:nvSpPr>
        <p:spPr>
          <a:xfrm>
            <a:off x="535940" y="3999357"/>
            <a:ext cx="7658100" cy="878840"/>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2800" spc="-5" dirty="0">
                <a:latin typeface="Times New Roman"/>
                <a:cs typeface="Times New Roman"/>
              </a:rPr>
              <a:t>The</a:t>
            </a:r>
            <a:r>
              <a:rPr sz="2800" spc="10" dirty="0">
                <a:latin typeface="Times New Roman"/>
                <a:cs typeface="Times New Roman"/>
              </a:rPr>
              <a:t> </a:t>
            </a:r>
            <a:r>
              <a:rPr sz="2800" dirty="0">
                <a:latin typeface="Times New Roman"/>
                <a:cs typeface="Times New Roman"/>
              </a:rPr>
              <a:t>variation</a:t>
            </a:r>
            <a:r>
              <a:rPr sz="2800" spc="-25" dirty="0">
                <a:latin typeface="Times New Roman"/>
                <a:cs typeface="Times New Roman"/>
              </a:rPr>
              <a:t> </a:t>
            </a:r>
            <a:r>
              <a:rPr sz="2800" dirty="0">
                <a:latin typeface="Times New Roman"/>
                <a:cs typeface="Times New Roman"/>
              </a:rPr>
              <a:t>of</a:t>
            </a:r>
            <a:r>
              <a:rPr sz="2800" spc="-15" dirty="0">
                <a:latin typeface="Times New Roman"/>
                <a:cs typeface="Times New Roman"/>
              </a:rPr>
              <a:t> </a:t>
            </a:r>
            <a:r>
              <a:rPr sz="2800" spc="-5" dirty="0">
                <a:latin typeface="Times New Roman"/>
                <a:cs typeface="Times New Roman"/>
              </a:rPr>
              <a:t>DC</a:t>
            </a:r>
            <a:r>
              <a:rPr sz="2800" spc="10" dirty="0">
                <a:latin typeface="Times New Roman"/>
                <a:cs typeface="Times New Roman"/>
              </a:rPr>
              <a:t> </a:t>
            </a:r>
            <a:r>
              <a:rPr sz="2800" dirty="0">
                <a:latin typeface="Times New Roman"/>
                <a:cs typeface="Times New Roman"/>
              </a:rPr>
              <a:t>output</a:t>
            </a:r>
            <a:r>
              <a:rPr sz="2800" spc="-25" dirty="0">
                <a:latin typeface="Times New Roman"/>
                <a:cs typeface="Times New Roman"/>
              </a:rPr>
              <a:t> </a:t>
            </a:r>
            <a:r>
              <a:rPr sz="2800" spc="-5" dirty="0">
                <a:latin typeface="Times New Roman"/>
                <a:cs typeface="Times New Roman"/>
              </a:rPr>
              <a:t>voltage</a:t>
            </a:r>
            <a:r>
              <a:rPr sz="2800" spc="-15" dirty="0">
                <a:latin typeface="Times New Roman"/>
                <a:cs typeface="Times New Roman"/>
              </a:rPr>
              <a:t> </a:t>
            </a:r>
            <a:r>
              <a:rPr sz="2800" spc="-5" dirty="0">
                <a:latin typeface="Times New Roman"/>
                <a:cs typeface="Times New Roman"/>
              </a:rPr>
              <a:t>as a</a:t>
            </a:r>
            <a:r>
              <a:rPr sz="2800" spc="-10" dirty="0">
                <a:latin typeface="Times New Roman"/>
                <a:cs typeface="Times New Roman"/>
              </a:rPr>
              <a:t> </a:t>
            </a:r>
            <a:r>
              <a:rPr sz="2800" spc="-5" dirty="0">
                <a:latin typeface="Times New Roman"/>
                <a:cs typeface="Times New Roman"/>
              </a:rPr>
              <a:t>function</a:t>
            </a:r>
            <a:r>
              <a:rPr sz="2800" spc="-10" dirty="0">
                <a:latin typeface="Times New Roman"/>
                <a:cs typeface="Times New Roman"/>
              </a:rPr>
              <a:t> </a:t>
            </a:r>
            <a:r>
              <a:rPr sz="2800" spc="-5" dirty="0">
                <a:latin typeface="Times New Roman"/>
                <a:cs typeface="Times New Roman"/>
              </a:rPr>
              <a:t>of </a:t>
            </a:r>
            <a:r>
              <a:rPr sz="2800" spc="-685" dirty="0">
                <a:latin typeface="Times New Roman"/>
                <a:cs typeface="Times New Roman"/>
              </a:rPr>
              <a:t> </a:t>
            </a:r>
            <a:r>
              <a:rPr sz="2800" spc="-5" dirty="0">
                <a:latin typeface="Times New Roman"/>
                <a:cs typeface="Times New Roman"/>
              </a:rPr>
              <a:t>DC load current</a:t>
            </a:r>
            <a:r>
              <a:rPr sz="2800" spc="-15" dirty="0">
                <a:latin typeface="Times New Roman"/>
                <a:cs typeface="Times New Roman"/>
              </a:rPr>
              <a:t> </a:t>
            </a:r>
            <a:r>
              <a:rPr sz="2800" spc="-5" dirty="0">
                <a:latin typeface="Times New Roman"/>
                <a:cs typeface="Times New Roman"/>
              </a:rPr>
              <a:t>is called</a:t>
            </a:r>
            <a:r>
              <a:rPr sz="2800" dirty="0">
                <a:latin typeface="Times New Roman"/>
                <a:cs typeface="Times New Roman"/>
              </a:rPr>
              <a:t> </a:t>
            </a:r>
            <a:r>
              <a:rPr sz="2800" i="1" spc="-10" dirty="0">
                <a:latin typeface="Times New Roman"/>
                <a:cs typeface="Times New Roman"/>
              </a:rPr>
              <a:t>'regulation'</a:t>
            </a:r>
            <a:endParaRPr sz="2800">
              <a:latin typeface="Times New Roman"/>
              <a:cs typeface="Times New Roman"/>
            </a:endParaRPr>
          </a:p>
        </p:txBody>
      </p:sp>
      <p:pic>
        <p:nvPicPr>
          <p:cNvPr id="5" name="object 5"/>
          <p:cNvPicPr/>
          <p:nvPr/>
        </p:nvPicPr>
        <p:blipFill>
          <a:blip r:embed="rId2" cstate="print"/>
          <a:stretch>
            <a:fillRect/>
          </a:stretch>
        </p:blipFill>
        <p:spPr>
          <a:xfrm>
            <a:off x="2362200" y="2057400"/>
            <a:ext cx="3810000" cy="915146"/>
          </a:xfrm>
          <a:prstGeom prst="rect">
            <a:avLst/>
          </a:prstGeom>
        </p:spPr>
      </p:pic>
      <p:pic>
        <p:nvPicPr>
          <p:cNvPr id="6" name="object 6"/>
          <p:cNvPicPr/>
          <p:nvPr/>
        </p:nvPicPr>
        <p:blipFill>
          <a:blip r:embed="rId3" cstate="print"/>
          <a:stretch>
            <a:fillRect/>
          </a:stretch>
        </p:blipFill>
        <p:spPr>
          <a:xfrm>
            <a:off x="1828800" y="5562600"/>
            <a:ext cx="5114544" cy="771896"/>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011681"/>
            <a:ext cx="7999095" cy="878840"/>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2800" dirty="0">
                <a:solidFill>
                  <a:srgbClr val="6F2F9F"/>
                </a:solidFill>
                <a:latin typeface="Times New Roman"/>
                <a:cs typeface="Times New Roman"/>
              </a:rPr>
              <a:t>Form</a:t>
            </a:r>
            <a:r>
              <a:rPr sz="2800" spc="5" dirty="0">
                <a:solidFill>
                  <a:srgbClr val="6F2F9F"/>
                </a:solidFill>
                <a:latin typeface="Times New Roman"/>
                <a:cs typeface="Times New Roman"/>
              </a:rPr>
              <a:t> </a:t>
            </a:r>
            <a:r>
              <a:rPr sz="2800" dirty="0">
                <a:solidFill>
                  <a:srgbClr val="6F2F9F"/>
                </a:solidFill>
                <a:latin typeface="Times New Roman"/>
                <a:cs typeface="Times New Roman"/>
              </a:rPr>
              <a:t>factor</a:t>
            </a:r>
            <a:r>
              <a:rPr sz="2800" spc="-10" dirty="0">
                <a:solidFill>
                  <a:srgbClr val="6F2F9F"/>
                </a:solidFill>
                <a:latin typeface="Times New Roman"/>
                <a:cs typeface="Times New Roman"/>
              </a:rPr>
              <a:t> </a:t>
            </a:r>
            <a:r>
              <a:rPr sz="2800" spc="-45" dirty="0">
                <a:solidFill>
                  <a:srgbClr val="6F2F9F"/>
                </a:solidFill>
                <a:latin typeface="Times New Roman"/>
                <a:cs typeface="Times New Roman"/>
              </a:rPr>
              <a:t>(F.F)</a:t>
            </a:r>
            <a:r>
              <a:rPr sz="2800" dirty="0">
                <a:solidFill>
                  <a:srgbClr val="6F2F9F"/>
                </a:solidFill>
                <a:latin typeface="Times New Roman"/>
                <a:cs typeface="Times New Roman"/>
              </a:rPr>
              <a:t> </a:t>
            </a:r>
            <a:r>
              <a:rPr sz="2800" spc="-5" dirty="0">
                <a:latin typeface="Times New Roman"/>
                <a:cs typeface="Times New Roman"/>
              </a:rPr>
              <a:t>is</a:t>
            </a:r>
            <a:r>
              <a:rPr sz="2800" spc="-10" dirty="0">
                <a:latin typeface="Times New Roman"/>
                <a:cs typeface="Times New Roman"/>
              </a:rPr>
              <a:t> </a:t>
            </a:r>
            <a:r>
              <a:rPr sz="2800" dirty="0">
                <a:latin typeface="Times New Roman"/>
                <a:cs typeface="Times New Roman"/>
              </a:rPr>
              <a:t>the</a:t>
            </a:r>
            <a:r>
              <a:rPr sz="2800" spc="-10" dirty="0">
                <a:latin typeface="Times New Roman"/>
                <a:cs typeface="Times New Roman"/>
              </a:rPr>
              <a:t> </a:t>
            </a:r>
            <a:r>
              <a:rPr sz="2800" spc="-5" dirty="0">
                <a:latin typeface="Times New Roman"/>
                <a:cs typeface="Times New Roman"/>
              </a:rPr>
              <a:t>ratio</a:t>
            </a:r>
            <a:r>
              <a:rPr sz="2800" spc="-15" dirty="0">
                <a:latin typeface="Times New Roman"/>
                <a:cs typeface="Times New Roman"/>
              </a:rPr>
              <a:t> </a:t>
            </a:r>
            <a:r>
              <a:rPr sz="2800" spc="-5" dirty="0">
                <a:latin typeface="Times New Roman"/>
                <a:cs typeface="Times New Roman"/>
              </a:rPr>
              <a:t>between RMS</a:t>
            </a:r>
            <a:r>
              <a:rPr sz="2800" dirty="0">
                <a:latin typeface="Times New Roman"/>
                <a:cs typeface="Times New Roman"/>
              </a:rPr>
              <a:t> </a:t>
            </a:r>
            <a:r>
              <a:rPr sz="2800" spc="-5" dirty="0">
                <a:latin typeface="Times New Roman"/>
                <a:cs typeface="Times New Roman"/>
              </a:rPr>
              <a:t>value</a:t>
            </a:r>
            <a:r>
              <a:rPr sz="2800" spc="-15" dirty="0">
                <a:latin typeface="Times New Roman"/>
                <a:cs typeface="Times New Roman"/>
              </a:rPr>
              <a:t> </a:t>
            </a:r>
            <a:r>
              <a:rPr sz="2800" spc="-5" dirty="0">
                <a:latin typeface="Times New Roman"/>
                <a:cs typeface="Times New Roman"/>
              </a:rPr>
              <a:t>and </a:t>
            </a:r>
            <a:r>
              <a:rPr sz="2800" spc="-685" dirty="0">
                <a:latin typeface="Times New Roman"/>
                <a:cs typeface="Times New Roman"/>
              </a:rPr>
              <a:t> </a:t>
            </a:r>
            <a:r>
              <a:rPr sz="2800" spc="-5" dirty="0">
                <a:latin typeface="Times New Roman"/>
                <a:cs typeface="Times New Roman"/>
              </a:rPr>
              <a:t>average</a:t>
            </a:r>
            <a:r>
              <a:rPr sz="2800" spc="-10" dirty="0">
                <a:latin typeface="Times New Roman"/>
                <a:cs typeface="Times New Roman"/>
              </a:rPr>
              <a:t> </a:t>
            </a:r>
            <a:r>
              <a:rPr sz="2800" spc="-5" dirty="0">
                <a:latin typeface="Times New Roman"/>
                <a:cs typeface="Times New Roman"/>
              </a:rPr>
              <a:t>value,</a:t>
            </a:r>
            <a:endParaRPr sz="2800">
              <a:latin typeface="Times New Roman"/>
              <a:cs typeface="Times New Roman"/>
            </a:endParaRPr>
          </a:p>
        </p:txBody>
      </p:sp>
      <p:sp>
        <p:nvSpPr>
          <p:cNvPr id="3" name="object 3"/>
          <p:cNvSpPr txBox="1"/>
          <p:nvPr/>
        </p:nvSpPr>
        <p:spPr>
          <a:xfrm>
            <a:off x="535940" y="3999357"/>
            <a:ext cx="7808595" cy="878840"/>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2800" spc="-5" dirty="0">
                <a:solidFill>
                  <a:srgbClr val="6F2F9F"/>
                </a:solidFill>
                <a:latin typeface="Times New Roman"/>
                <a:cs typeface="Times New Roman"/>
              </a:rPr>
              <a:t>Peak factor</a:t>
            </a:r>
            <a:r>
              <a:rPr sz="2800" spc="15" dirty="0">
                <a:solidFill>
                  <a:srgbClr val="6F2F9F"/>
                </a:solidFill>
                <a:latin typeface="Times New Roman"/>
                <a:cs typeface="Times New Roman"/>
              </a:rPr>
              <a:t> </a:t>
            </a:r>
            <a:r>
              <a:rPr sz="2800" spc="-65" dirty="0">
                <a:solidFill>
                  <a:srgbClr val="6F2F9F"/>
                </a:solidFill>
                <a:latin typeface="Times New Roman"/>
                <a:cs typeface="Times New Roman"/>
              </a:rPr>
              <a:t>(P.F)</a:t>
            </a:r>
            <a:r>
              <a:rPr sz="2800" spc="15" dirty="0">
                <a:solidFill>
                  <a:srgbClr val="6F2F9F"/>
                </a:solidFill>
                <a:latin typeface="Times New Roman"/>
                <a:cs typeface="Times New Roman"/>
              </a:rPr>
              <a:t> </a:t>
            </a:r>
            <a:r>
              <a:rPr sz="2800" spc="-5" dirty="0">
                <a:latin typeface="Times New Roman"/>
                <a:cs typeface="Times New Roman"/>
              </a:rPr>
              <a:t>is </a:t>
            </a:r>
            <a:r>
              <a:rPr sz="2800" dirty="0">
                <a:latin typeface="Times New Roman"/>
                <a:cs typeface="Times New Roman"/>
              </a:rPr>
              <a:t>the</a:t>
            </a:r>
            <a:r>
              <a:rPr sz="2800" spc="-20" dirty="0">
                <a:latin typeface="Times New Roman"/>
                <a:cs typeface="Times New Roman"/>
              </a:rPr>
              <a:t> </a:t>
            </a:r>
            <a:r>
              <a:rPr sz="2800" spc="-5" dirty="0">
                <a:latin typeface="Times New Roman"/>
                <a:cs typeface="Times New Roman"/>
              </a:rPr>
              <a:t>ratio</a:t>
            </a:r>
            <a:r>
              <a:rPr sz="2800" spc="5" dirty="0">
                <a:latin typeface="Times New Roman"/>
                <a:cs typeface="Times New Roman"/>
              </a:rPr>
              <a:t> </a:t>
            </a:r>
            <a:r>
              <a:rPr sz="2800" spc="-5" dirty="0">
                <a:latin typeface="Times New Roman"/>
                <a:cs typeface="Times New Roman"/>
              </a:rPr>
              <a:t>between</a:t>
            </a:r>
            <a:r>
              <a:rPr sz="2800" spc="15" dirty="0">
                <a:latin typeface="Times New Roman"/>
                <a:cs typeface="Times New Roman"/>
              </a:rPr>
              <a:t> </a:t>
            </a:r>
            <a:r>
              <a:rPr sz="2800" spc="-5" dirty="0">
                <a:latin typeface="Times New Roman"/>
                <a:cs typeface="Times New Roman"/>
              </a:rPr>
              <a:t>Max value and </a:t>
            </a:r>
            <a:r>
              <a:rPr sz="2800" spc="-685" dirty="0">
                <a:latin typeface="Times New Roman"/>
                <a:cs typeface="Times New Roman"/>
              </a:rPr>
              <a:t> </a:t>
            </a:r>
            <a:r>
              <a:rPr sz="2800" spc="-5" dirty="0">
                <a:latin typeface="Times New Roman"/>
                <a:cs typeface="Times New Roman"/>
              </a:rPr>
              <a:t>RMS</a:t>
            </a:r>
            <a:r>
              <a:rPr sz="2800" dirty="0">
                <a:latin typeface="Times New Roman"/>
                <a:cs typeface="Times New Roman"/>
              </a:rPr>
              <a:t> </a:t>
            </a:r>
            <a:r>
              <a:rPr sz="2800" spc="-5" dirty="0">
                <a:latin typeface="Times New Roman"/>
                <a:cs typeface="Times New Roman"/>
              </a:rPr>
              <a:t>value,</a:t>
            </a:r>
            <a:endParaRPr sz="2800">
              <a:latin typeface="Times New Roman"/>
              <a:cs typeface="Times New Roman"/>
            </a:endParaRPr>
          </a:p>
        </p:txBody>
      </p:sp>
      <p:pic>
        <p:nvPicPr>
          <p:cNvPr id="4" name="object 4"/>
          <p:cNvPicPr/>
          <p:nvPr/>
        </p:nvPicPr>
        <p:blipFill>
          <a:blip r:embed="rId2" cstate="print"/>
          <a:stretch>
            <a:fillRect/>
          </a:stretch>
        </p:blipFill>
        <p:spPr>
          <a:xfrm>
            <a:off x="2162555" y="1831848"/>
            <a:ext cx="4590288" cy="1008888"/>
          </a:xfrm>
          <a:prstGeom prst="rect">
            <a:avLst/>
          </a:prstGeom>
        </p:spPr>
      </p:pic>
      <p:pic>
        <p:nvPicPr>
          <p:cNvPr id="5" name="object 5"/>
          <p:cNvPicPr/>
          <p:nvPr/>
        </p:nvPicPr>
        <p:blipFill>
          <a:blip r:embed="rId3" cstate="print"/>
          <a:stretch>
            <a:fillRect/>
          </a:stretch>
        </p:blipFill>
        <p:spPr>
          <a:xfrm>
            <a:off x="2162555" y="4896611"/>
            <a:ext cx="3962400" cy="924679"/>
          </a:xfrm>
          <a:prstGeom prst="rect">
            <a:avLst/>
          </a:prstGeom>
        </p:spPr>
      </p:pic>
      <p:pic>
        <p:nvPicPr>
          <p:cNvPr id="6" name="object 6"/>
          <p:cNvPicPr/>
          <p:nvPr/>
        </p:nvPicPr>
        <p:blipFill>
          <a:blip r:embed="rId4" cstate="print"/>
          <a:stretch>
            <a:fillRect/>
          </a:stretch>
        </p:blipFill>
        <p:spPr>
          <a:xfrm>
            <a:off x="3895725" y="2888415"/>
            <a:ext cx="2943225" cy="896373"/>
          </a:xfrm>
          <a:prstGeom prst="rect">
            <a:avLst/>
          </a:prstGeom>
        </p:spPr>
      </p:pic>
      <p:pic>
        <p:nvPicPr>
          <p:cNvPr id="7" name="object 7"/>
          <p:cNvPicPr/>
          <p:nvPr/>
        </p:nvPicPr>
        <p:blipFill>
          <a:blip r:embed="rId5" cstate="print"/>
          <a:stretch>
            <a:fillRect/>
          </a:stretch>
        </p:blipFill>
        <p:spPr>
          <a:xfrm>
            <a:off x="3914394" y="5887887"/>
            <a:ext cx="1685925" cy="8940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302" y="396367"/>
            <a:ext cx="2379345" cy="566181"/>
          </a:xfrm>
          <a:prstGeom prst="rect">
            <a:avLst/>
          </a:prstGeom>
        </p:spPr>
        <p:txBody>
          <a:bodyPr vert="horz" wrap="square" lIns="0" tIns="12065" rIns="0" bIns="0" rtlCol="0">
            <a:spAutoFit/>
          </a:bodyPr>
          <a:lstStyle/>
          <a:p>
            <a:pPr marL="12700">
              <a:lnSpc>
                <a:spcPct val="100000"/>
              </a:lnSpc>
              <a:spcBef>
                <a:spcPts val="95"/>
              </a:spcBef>
            </a:pPr>
            <a:r>
              <a:rPr sz="3600" b="1" spc="-10" dirty="0">
                <a:solidFill>
                  <a:srgbClr val="00B0F0"/>
                </a:solidFill>
              </a:rPr>
              <a:t>C</a:t>
            </a:r>
            <a:r>
              <a:rPr sz="3600" b="1" dirty="0">
                <a:solidFill>
                  <a:srgbClr val="00B0F0"/>
                </a:solidFill>
              </a:rPr>
              <a:t>o</a:t>
            </a:r>
            <a:r>
              <a:rPr sz="3600" b="1" spc="-10" dirty="0">
                <a:solidFill>
                  <a:srgbClr val="00B0F0"/>
                </a:solidFill>
              </a:rPr>
              <a:t>nduc</a:t>
            </a:r>
            <a:r>
              <a:rPr sz="3600" b="1" spc="-35" dirty="0">
                <a:solidFill>
                  <a:srgbClr val="00B0F0"/>
                </a:solidFill>
              </a:rPr>
              <a:t>t</a:t>
            </a:r>
            <a:r>
              <a:rPr sz="3600" b="1" spc="-10" dirty="0">
                <a:solidFill>
                  <a:srgbClr val="00B0F0"/>
                </a:solidFill>
              </a:rPr>
              <a:t>o</a:t>
            </a:r>
            <a:r>
              <a:rPr sz="3600" b="1" spc="-75" dirty="0">
                <a:solidFill>
                  <a:srgbClr val="00B0F0"/>
                </a:solidFill>
              </a:rPr>
              <a:t>r</a:t>
            </a:r>
            <a:r>
              <a:rPr sz="3600" b="1" spc="-5" dirty="0">
                <a:solidFill>
                  <a:srgbClr val="00B0F0"/>
                </a:solidFill>
              </a:rPr>
              <a:t>s</a:t>
            </a:r>
          </a:p>
        </p:txBody>
      </p:sp>
      <p:grpSp>
        <p:nvGrpSpPr>
          <p:cNvPr id="3" name="object 3"/>
          <p:cNvGrpSpPr/>
          <p:nvPr/>
        </p:nvGrpSpPr>
        <p:grpSpPr>
          <a:xfrm>
            <a:off x="3222609" y="550163"/>
            <a:ext cx="5278482" cy="2345690"/>
            <a:chOff x="3222608" y="550163"/>
            <a:chExt cx="5874385" cy="2345690"/>
          </a:xfrm>
        </p:grpSpPr>
        <p:pic>
          <p:nvPicPr>
            <p:cNvPr id="4" name="object 4"/>
            <p:cNvPicPr/>
            <p:nvPr/>
          </p:nvPicPr>
          <p:blipFill>
            <a:blip r:embed="rId2" cstate="print"/>
            <a:stretch>
              <a:fillRect/>
            </a:stretch>
          </p:blipFill>
          <p:spPr>
            <a:xfrm>
              <a:off x="3222608" y="560751"/>
              <a:ext cx="5874147" cy="2334848"/>
            </a:xfrm>
            <a:prstGeom prst="rect">
              <a:avLst/>
            </a:prstGeom>
          </p:spPr>
        </p:pic>
        <p:pic>
          <p:nvPicPr>
            <p:cNvPr id="5" name="object 5"/>
            <p:cNvPicPr/>
            <p:nvPr/>
          </p:nvPicPr>
          <p:blipFill>
            <a:blip r:embed="rId3" cstate="print"/>
            <a:stretch>
              <a:fillRect/>
            </a:stretch>
          </p:blipFill>
          <p:spPr>
            <a:xfrm>
              <a:off x="3429000" y="550163"/>
              <a:ext cx="5468111" cy="2194560"/>
            </a:xfrm>
            <a:prstGeom prst="rect">
              <a:avLst/>
            </a:prstGeom>
          </p:spPr>
        </p:pic>
      </p:grpSp>
      <p:sp>
        <p:nvSpPr>
          <p:cNvPr id="6" name="object 6"/>
          <p:cNvSpPr txBox="1"/>
          <p:nvPr/>
        </p:nvSpPr>
        <p:spPr>
          <a:xfrm>
            <a:off x="293319" y="3093466"/>
            <a:ext cx="8564961" cy="3287438"/>
          </a:xfrm>
          <a:prstGeom prst="rect">
            <a:avLst/>
          </a:prstGeom>
        </p:spPr>
        <p:txBody>
          <a:bodyPr vert="horz" wrap="square" lIns="0" tIns="85725" rIns="0" bIns="0" rtlCol="0">
            <a:spAutoFit/>
          </a:bodyPr>
          <a:lstStyle/>
          <a:p>
            <a:pPr marL="355600" indent="-342900" algn="just">
              <a:lnSpc>
                <a:spcPct val="100000"/>
              </a:lnSpc>
              <a:spcBef>
                <a:spcPts val="675"/>
              </a:spcBef>
              <a:buClr>
                <a:srgbClr val="C00000"/>
              </a:buClr>
              <a:buSzPct val="75000"/>
              <a:buFont typeface="Wingdings" pitchFamily="2" charset="2"/>
              <a:buChar char="Ø"/>
              <a:tabLst>
                <a:tab pos="354965" algn="l"/>
                <a:tab pos="355600" algn="l"/>
              </a:tabLst>
            </a:pPr>
            <a:r>
              <a:rPr sz="2400" b="1" spc="-10" dirty="0">
                <a:latin typeface="Times New Roman" pitchFamily="18" charset="0"/>
                <a:cs typeface="Times New Roman" pitchFamily="18" charset="0"/>
              </a:rPr>
              <a:t>Conductors</a:t>
            </a:r>
            <a:r>
              <a:rPr sz="2400" b="1" spc="-25" dirty="0">
                <a:latin typeface="Times New Roman" pitchFamily="18" charset="0"/>
                <a:cs typeface="Times New Roman" pitchFamily="18" charset="0"/>
              </a:rPr>
              <a:t> </a:t>
            </a:r>
            <a:r>
              <a:rPr sz="2400" b="1" spc="-20" dirty="0">
                <a:latin typeface="Times New Roman" pitchFamily="18" charset="0"/>
                <a:cs typeface="Times New Roman" pitchFamily="18" charset="0"/>
              </a:rPr>
              <a:t>have</a:t>
            </a:r>
            <a:r>
              <a:rPr sz="2400" b="1" spc="-5" dirty="0">
                <a:latin typeface="Times New Roman" pitchFamily="18" charset="0"/>
                <a:cs typeface="Times New Roman" pitchFamily="18" charset="0"/>
              </a:rPr>
              <a:t> loosely</a:t>
            </a:r>
            <a:r>
              <a:rPr sz="2400" b="1" spc="-20" dirty="0">
                <a:latin typeface="Times New Roman" pitchFamily="18" charset="0"/>
                <a:cs typeface="Times New Roman" pitchFamily="18" charset="0"/>
              </a:rPr>
              <a:t> </a:t>
            </a:r>
            <a:r>
              <a:rPr sz="2400" b="1" spc="-5" dirty="0">
                <a:latin typeface="Times New Roman" pitchFamily="18" charset="0"/>
                <a:cs typeface="Times New Roman" pitchFamily="18" charset="0"/>
              </a:rPr>
              <a:t>bound</a:t>
            </a:r>
            <a:r>
              <a:rPr sz="2400" b="1" spc="-10" dirty="0">
                <a:latin typeface="Times New Roman" pitchFamily="18" charset="0"/>
                <a:cs typeface="Times New Roman" pitchFamily="18" charset="0"/>
              </a:rPr>
              <a:t> </a:t>
            </a:r>
            <a:r>
              <a:rPr sz="2400" b="1" spc="-5" dirty="0">
                <a:latin typeface="Times New Roman" pitchFamily="18" charset="0"/>
                <a:cs typeface="Times New Roman" pitchFamily="18" charset="0"/>
              </a:rPr>
              <a:t>electrons</a:t>
            </a:r>
            <a:r>
              <a:rPr sz="2400" b="1" spc="-15" dirty="0">
                <a:latin typeface="Times New Roman" pitchFamily="18" charset="0"/>
                <a:cs typeface="Times New Roman" pitchFamily="18" charset="0"/>
              </a:rPr>
              <a:t> </a:t>
            </a:r>
            <a:r>
              <a:rPr sz="2400" b="1" dirty="0">
                <a:latin typeface="Times New Roman" pitchFamily="18" charset="0"/>
                <a:cs typeface="Times New Roman" pitchFamily="18" charset="0"/>
              </a:rPr>
              <a:t>in</a:t>
            </a:r>
            <a:r>
              <a:rPr sz="2400" b="1" spc="-5" dirty="0">
                <a:latin typeface="Times New Roman" pitchFamily="18" charset="0"/>
                <a:cs typeface="Times New Roman" pitchFamily="18" charset="0"/>
              </a:rPr>
              <a:t> </a:t>
            </a:r>
            <a:r>
              <a:rPr sz="2400" b="1" dirty="0">
                <a:latin typeface="Times New Roman" pitchFamily="18" charset="0"/>
                <a:cs typeface="Times New Roman" pitchFamily="18" charset="0"/>
              </a:rPr>
              <a:t>their</a:t>
            </a:r>
            <a:r>
              <a:rPr sz="2400" b="1" spc="-15" dirty="0">
                <a:latin typeface="Times New Roman" pitchFamily="18" charset="0"/>
                <a:cs typeface="Times New Roman" pitchFamily="18" charset="0"/>
              </a:rPr>
              <a:t> </a:t>
            </a:r>
            <a:r>
              <a:rPr sz="2400" b="1" spc="-10" dirty="0">
                <a:latin typeface="Times New Roman" pitchFamily="18" charset="0"/>
                <a:cs typeface="Times New Roman" pitchFamily="18" charset="0"/>
              </a:rPr>
              <a:t>outer</a:t>
            </a:r>
            <a:r>
              <a:rPr sz="2400" b="1" dirty="0">
                <a:latin typeface="Times New Roman" pitchFamily="18" charset="0"/>
                <a:cs typeface="Times New Roman" pitchFamily="18" charset="0"/>
              </a:rPr>
              <a:t> </a:t>
            </a:r>
            <a:r>
              <a:rPr sz="2400" b="1" spc="-5" dirty="0">
                <a:latin typeface="Times New Roman" pitchFamily="18" charset="0"/>
                <a:cs typeface="Times New Roman" pitchFamily="18" charset="0"/>
              </a:rPr>
              <a:t>shell</a:t>
            </a:r>
            <a:endParaRPr sz="2400" b="1">
              <a:latin typeface="Times New Roman" pitchFamily="18" charset="0"/>
              <a:cs typeface="Times New Roman" pitchFamily="18" charset="0"/>
            </a:endParaRPr>
          </a:p>
          <a:p>
            <a:pPr marL="354965" marR="186690" indent="-342900" algn="just">
              <a:lnSpc>
                <a:spcPct val="100000"/>
              </a:lnSpc>
              <a:spcBef>
                <a:spcPts val="575"/>
              </a:spcBef>
              <a:buClr>
                <a:srgbClr val="C00000"/>
              </a:buClr>
              <a:buSzPct val="75000"/>
              <a:buFont typeface="Wingdings" pitchFamily="2" charset="2"/>
              <a:buChar char="Ø"/>
              <a:tabLst>
                <a:tab pos="354965" algn="l"/>
                <a:tab pos="355600" algn="l"/>
              </a:tabLst>
            </a:pPr>
            <a:r>
              <a:rPr sz="2400" b="1" spc="-5" dirty="0">
                <a:latin typeface="Times New Roman" pitchFamily="18" charset="0"/>
                <a:cs typeface="Times New Roman" pitchFamily="18" charset="0"/>
              </a:rPr>
              <a:t>These electrons </a:t>
            </a:r>
            <a:r>
              <a:rPr sz="2400" b="1" spc="-10" dirty="0">
                <a:latin typeface="Times New Roman" pitchFamily="18" charset="0"/>
                <a:cs typeface="Times New Roman" pitchFamily="18" charset="0"/>
              </a:rPr>
              <a:t>require </a:t>
            </a:r>
            <a:r>
              <a:rPr sz="2400" b="1" dirty="0">
                <a:latin typeface="Times New Roman" pitchFamily="18" charset="0"/>
                <a:cs typeface="Times New Roman" pitchFamily="18" charset="0"/>
              </a:rPr>
              <a:t>a </a:t>
            </a:r>
            <a:r>
              <a:rPr sz="2400" b="1" spc="-5" dirty="0">
                <a:latin typeface="Times New Roman" pitchFamily="18" charset="0"/>
                <a:cs typeface="Times New Roman" pitchFamily="18" charset="0"/>
              </a:rPr>
              <a:t>small amount of </a:t>
            </a:r>
            <a:r>
              <a:rPr sz="2400" b="1" spc="-10" dirty="0">
                <a:latin typeface="Times New Roman" pitchFamily="18" charset="0"/>
                <a:cs typeface="Times New Roman" pitchFamily="18" charset="0"/>
              </a:rPr>
              <a:t>energy </a:t>
            </a:r>
            <a:r>
              <a:rPr sz="2400" b="1" spc="-15" dirty="0">
                <a:latin typeface="Times New Roman" pitchFamily="18" charset="0"/>
                <a:cs typeface="Times New Roman" pitchFamily="18" charset="0"/>
              </a:rPr>
              <a:t>to </a:t>
            </a:r>
            <a:r>
              <a:rPr sz="2400" b="1" spc="-10" dirty="0">
                <a:latin typeface="Times New Roman" pitchFamily="18" charset="0"/>
                <a:cs typeface="Times New Roman" pitchFamily="18" charset="0"/>
              </a:rPr>
              <a:t>free </a:t>
            </a:r>
            <a:r>
              <a:rPr sz="2400" b="1" dirty="0">
                <a:latin typeface="Times New Roman" pitchFamily="18" charset="0"/>
                <a:cs typeface="Times New Roman" pitchFamily="18" charset="0"/>
              </a:rPr>
              <a:t>them </a:t>
            </a:r>
            <a:r>
              <a:rPr sz="2400" b="1" spc="-530" dirty="0">
                <a:latin typeface="Times New Roman" pitchFamily="18" charset="0"/>
                <a:cs typeface="Times New Roman" pitchFamily="18" charset="0"/>
              </a:rPr>
              <a:t> </a:t>
            </a:r>
            <a:r>
              <a:rPr sz="2400" b="1" spc="-20" dirty="0">
                <a:latin typeface="Times New Roman" pitchFamily="18" charset="0"/>
                <a:cs typeface="Times New Roman" pitchFamily="18" charset="0"/>
              </a:rPr>
              <a:t>for</a:t>
            </a:r>
            <a:r>
              <a:rPr sz="2400" b="1" spc="-10" dirty="0">
                <a:latin typeface="Times New Roman" pitchFamily="18" charset="0"/>
                <a:cs typeface="Times New Roman" pitchFamily="18" charset="0"/>
              </a:rPr>
              <a:t> conduction</a:t>
            </a:r>
            <a:endParaRPr sz="2400" b="1">
              <a:latin typeface="Times New Roman" pitchFamily="18" charset="0"/>
              <a:cs typeface="Times New Roman" pitchFamily="18" charset="0"/>
            </a:endParaRPr>
          </a:p>
          <a:p>
            <a:pPr marL="355600" indent="-342900" algn="just">
              <a:lnSpc>
                <a:spcPct val="100000"/>
              </a:lnSpc>
              <a:spcBef>
                <a:spcPts val="1445"/>
              </a:spcBef>
              <a:buClr>
                <a:srgbClr val="C00000"/>
              </a:buClr>
              <a:buFont typeface="Wingdings" pitchFamily="2" charset="2"/>
              <a:buChar char="Ø"/>
              <a:tabLst>
                <a:tab pos="354965" algn="l"/>
                <a:tab pos="355600" algn="l"/>
              </a:tabLst>
            </a:pPr>
            <a:r>
              <a:rPr sz="2400" b="1" spc="-20" dirty="0">
                <a:latin typeface="Times New Roman" pitchFamily="18" charset="0"/>
                <a:cs typeface="Times New Roman" pitchFamily="18" charset="0"/>
              </a:rPr>
              <a:t>Let’s</a:t>
            </a:r>
            <a:r>
              <a:rPr sz="2400" b="1" spc="-5" dirty="0">
                <a:latin typeface="Times New Roman" pitchFamily="18" charset="0"/>
                <a:cs typeface="Times New Roman" pitchFamily="18" charset="0"/>
              </a:rPr>
              <a:t> </a:t>
            </a:r>
            <a:r>
              <a:rPr sz="2400" b="1" dirty="0">
                <a:latin typeface="Times New Roman" pitchFamily="18" charset="0"/>
                <a:cs typeface="Times New Roman" pitchFamily="18" charset="0"/>
              </a:rPr>
              <a:t>apply</a:t>
            </a:r>
            <a:r>
              <a:rPr sz="2400" b="1" spc="-15" dirty="0">
                <a:latin typeface="Times New Roman" pitchFamily="18" charset="0"/>
                <a:cs typeface="Times New Roman" pitchFamily="18" charset="0"/>
              </a:rPr>
              <a:t> </a:t>
            </a:r>
            <a:r>
              <a:rPr sz="2400" b="1" dirty="0">
                <a:latin typeface="Times New Roman" pitchFamily="18" charset="0"/>
                <a:cs typeface="Times New Roman" pitchFamily="18" charset="0"/>
              </a:rPr>
              <a:t>a</a:t>
            </a:r>
            <a:r>
              <a:rPr sz="2400" b="1" spc="10" dirty="0">
                <a:latin typeface="Times New Roman" pitchFamily="18" charset="0"/>
                <a:cs typeface="Times New Roman" pitchFamily="18" charset="0"/>
              </a:rPr>
              <a:t> </a:t>
            </a:r>
            <a:r>
              <a:rPr sz="2400" b="1" spc="-10" dirty="0">
                <a:latin typeface="Times New Roman" pitchFamily="18" charset="0"/>
                <a:cs typeface="Times New Roman" pitchFamily="18" charset="0"/>
              </a:rPr>
              <a:t>potential</a:t>
            </a:r>
            <a:r>
              <a:rPr sz="2400" b="1" spc="-15" dirty="0">
                <a:latin typeface="Times New Roman" pitchFamily="18" charset="0"/>
                <a:cs typeface="Times New Roman" pitchFamily="18" charset="0"/>
              </a:rPr>
              <a:t> difference</a:t>
            </a:r>
            <a:r>
              <a:rPr sz="2400" b="1" spc="10" dirty="0">
                <a:latin typeface="Times New Roman" pitchFamily="18" charset="0"/>
                <a:cs typeface="Times New Roman" pitchFamily="18" charset="0"/>
              </a:rPr>
              <a:t> </a:t>
            </a:r>
            <a:r>
              <a:rPr sz="2400" b="1" spc="-10" dirty="0">
                <a:latin typeface="Times New Roman" pitchFamily="18" charset="0"/>
                <a:cs typeface="Times New Roman" pitchFamily="18" charset="0"/>
              </a:rPr>
              <a:t>across</a:t>
            </a:r>
            <a:r>
              <a:rPr sz="2400" b="1" spc="-5" dirty="0">
                <a:latin typeface="Times New Roman" pitchFamily="18" charset="0"/>
                <a:cs typeface="Times New Roman" pitchFamily="18" charset="0"/>
              </a:rPr>
              <a:t> </a:t>
            </a:r>
            <a:r>
              <a:rPr sz="2400" b="1" dirty="0">
                <a:latin typeface="Times New Roman" pitchFamily="18" charset="0"/>
                <a:cs typeface="Times New Roman" pitchFamily="18" charset="0"/>
              </a:rPr>
              <a:t>the</a:t>
            </a:r>
            <a:r>
              <a:rPr sz="2400" b="1" spc="-10" dirty="0">
                <a:latin typeface="Times New Roman" pitchFamily="18" charset="0"/>
                <a:cs typeface="Times New Roman" pitchFamily="18" charset="0"/>
              </a:rPr>
              <a:t> conductor</a:t>
            </a:r>
            <a:r>
              <a:rPr sz="2400" b="1" dirty="0">
                <a:latin typeface="Times New Roman" pitchFamily="18" charset="0"/>
                <a:cs typeface="Times New Roman" pitchFamily="18" charset="0"/>
              </a:rPr>
              <a:t> </a:t>
            </a:r>
            <a:r>
              <a:rPr sz="2400" b="1" spc="-10" dirty="0">
                <a:latin typeface="Times New Roman" pitchFamily="18" charset="0"/>
                <a:cs typeface="Times New Roman" pitchFamily="18" charset="0"/>
              </a:rPr>
              <a:t>above…</a:t>
            </a:r>
            <a:endParaRPr sz="2400" b="1">
              <a:latin typeface="Times New Roman" pitchFamily="18" charset="0"/>
              <a:cs typeface="Times New Roman" pitchFamily="18" charset="0"/>
            </a:endParaRPr>
          </a:p>
          <a:p>
            <a:pPr marL="354965" marR="5080" indent="-342900" algn="just">
              <a:lnSpc>
                <a:spcPct val="100000"/>
              </a:lnSpc>
              <a:spcBef>
                <a:spcPts val="1440"/>
              </a:spcBef>
              <a:buClr>
                <a:srgbClr val="C00000"/>
              </a:buClr>
              <a:buFont typeface="Wingdings" pitchFamily="2" charset="2"/>
              <a:buChar char="Ø"/>
              <a:tabLst>
                <a:tab pos="354965" algn="l"/>
                <a:tab pos="355600" algn="l"/>
              </a:tabLst>
            </a:pPr>
            <a:r>
              <a:rPr sz="2400" b="1" spc="-5" dirty="0">
                <a:latin typeface="Times New Roman" pitchFamily="18" charset="0"/>
                <a:cs typeface="Times New Roman" pitchFamily="18" charset="0"/>
              </a:rPr>
              <a:t>The </a:t>
            </a:r>
            <a:r>
              <a:rPr sz="2400" b="1" spc="-20" dirty="0">
                <a:latin typeface="Times New Roman" pitchFamily="18" charset="0"/>
                <a:cs typeface="Times New Roman" pitchFamily="18" charset="0"/>
              </a:rPr>
              <a:t>force </a:t>
            </a:r>
            <a:r>
              <a:rPr sz="2400" b="1" spc="-5" dirty="0">
                <a:latin typeface="Times New Roman" pitchFamily="18" charset="0"/>
                <a:cs typeface="Times New Roman" pitchFamily="18" charset="0"/>
              </a:rPr>
              <a:t>on </a:t>
            </a:r>
            <a:r>
              <a:rPr sz="2400" b="1" dirty="0">
                <a:latin typeface="Times New Roman" pitchFamily="18" charset="0"/>
                <a:cs typeface="Times New Roman" pitchFamily="18" charset="0"/>
              </a:rPr>
              <a:t>each </a:t>
            </a:r>
            <a:r>
              <a:rPr sz="2400" b="1" spc="-5" dirty="0">
                <a:latin typeface="Times New Roman" pitchFamily="18" charset="0"/>
                <a:cs typeface="Times New Roman" pitchFamily="18" charset="0"/>
              </a:rPr>
              <a:t>electron </a:t>
            </a:r>
            <a:r>
              <a:rPr sz="2400" b="1" dirty="0">
                <a:latin typeface="Times New Roman" pitchFamily="18" charset="0"/>
                <a:cs typeface="Times New Roman" pitchFamily="18" charset="0"/>
              </a:rPr>
              <a:t>is enough </a:t>
            </a:r>
            <a:r>
              <a:rPr sz="2400" b="1" spc="-15" dirty="0">
                <a:latin typeface="Times New Roman" pitchFamily="18" charset="0"/>
                <a:cs typeface="Times New Roman" pitchFamily="18" charset="0"/>
              </a:rPr>
              <a:t>to </a:t>
            </a:r>
            <a:r>
              <a:rPr sz="2400" b="1" spc="-10" dirty="0">
                <a:latin typeface="Times New Roman" pitchFamily="18" charset="0"/>
                <a:cs typeface="Times New Roman" pitchFamily="18" charset="0"/>
              </a:rPr>
              <a:t>free </a:t>
            </a:r>
            <a:r>
              <a:rPr sz="2400" b="1" dirty="0">
                <a:latin typeface="Times New Roman" pitchFamily="18" charset="0"/>
                <a:cs typeface="Times New Roman" pitchFamily="18" charset="0"/>
              </a:rPr>
              <a:t>it </a:t>
            </a:r>
            <a:r>
              <a:rPr sz="2400" b="1" spc="-15" dirty="0">
                <a:latin typeface="Times New Roman" pitchFamily="18" charset="0"/>
                <a:cs typeface="Times New Roman" pitchFamily="18" charset="0"/>
              </a:rPr>
              <a:t>from </a:t>
            </a:r>
            <a:r>
              <a:rPr sz="2400" b="1" dirty="0">
                <a:latin typeface="Times New Roman" pitchFamily="18" charset="0"/>
                <a:cs typeface="Times New Roman" pitchFamily="18" charset="0"/>
              </a:rPr>
              <a:t>its </a:t>
            </a:r>
            <a:r>
              <a:rPr sz="2400" b="1" spc="-5" dirty="0">
                <a:latin typeface="Times New Roman" pitchFamily="18" charset="0"/>
                <a:cs typeface="Times New Roman" pitchFamily="18" charset="0"/>
              </a:rPr>
              <a:t>orbit </a:t>
            </a:r>
            <a:r>
              <a:rPr sz="2400" b="1" dirty="0">
                <a:latin typeface="Times New Roman" pitchFamily="18" charset="0"/>
                <a:cs typeface="Times New Roman" pitchFamily="18" charset="0"/>
              </a:rPr>
              <a:t>and </a:t>
            </a:r>
            <a:r>
              <a:rPr sz="2400" b="1" spc="-530" dirty="0">
                <a:latin typeface="Times New Roman" pitchFamily="18" charset="0"/>
                <a:cs typeface="Times New Roman" pitchFamily="18" charset="0"/>
              </a:rPr>
              <a:t> </a:t>
            </a:r>
            <a:r>
              <a:rPr sz="2400" b="1" dirty="0">
                <a:latin typeface="Times New Roman" pitchFamily="18" charset="0"/>
                <a:cs typeface="Times New Roman" pitchFamily="18" charset="0"/>
              </a:rPr>
              <a:t>it</a:t>
            </a:r>
            <a:r>
              <a:rPr sz="2400" b="1" spc="-15" dirty="0">
                <a:latin typeface="Times New Roman" pitchFamily="18" charset="0"/>
                <a:cs typeface="Times New Roman" pitchFamily="18" charset="0"/>
              </a:rPr>
              <a:t> </a:t>
            </a:r>
            <a:r>
              <a:rPr sz="2400" b="1" spc="-10" dirty="0">
                <a:latin typeface="Times New Roman" pitchFamily="18" charset="0"/>
                <a:cs typeface="Times New Roman" pitchFamily="18" charset="0"/>
              </a:rPr>
              <a:t>can</a:t>
            </a:r>
            <a:r>
              <a:rPr sz="2400" b="1" dirty="0">
                <a:latin typeface="Times New Roman" pitchFamily="18" charset="0"/>
                <a:cs typeface="Times New Roman" pitchFamily="18" charset="0"/>
              </a:rPr>
              <a:t> </a:t>
            </a:r>
            <a:r>
              <a:rPr sz="2400" b="1" spc="-5" dirty="0">
                <a:latin typeface="Times New Roman" pitchFamily="18" charset="0"/>
                <a:cs typeface="Times New Roman" pitchFamily="18" charset="0"/>
              </a:rPr>
              <a:t>jump</a:t>
            </a:r>
            <a:r>
              <a:rPr sz="2400" b="1" spc="-25" dirty="0">
                <a:latin typeface="Times New Roman" pitchFamily="18" charset="0"/>
                <a:cs typeface="Times New Roman" pitchFamily="18" charset="0"/>
              </a:rPr>
              <a:t> </a:t>
            </a:r>
            <a:r>
              <a:rPr sz="2400" b="1" spc="-15" dirty="0">
                <a:latin typeface="Times New Roman" pitchFamily="18" charset="0"/>
                <a:cs typeface="Times New Roman" pitchFamily="18" charset="0"/>
              </a:rPr>
              <a:t>from atom</a:t>
            </a:r>
            <a:r>
              <a:rPr sz="2400" b="1" spc="-25" dirty="0">
                <a:latin typeface="Times New Roman" pitchFamily="18" charset="0"/>
                <a:cs typeface="Times New Roman" pitchFamily="18" charset="0"/>
              </a:rPr>
              <a:t> </a:t>
            </a:r>
            <a:r>
              <a:rPr sz="2400" b="1" spc="-15" dirty="0">
                <a:latin typeface="Times New Roman" pitchFamily="18" charset="0"/>
                <a:cs typeface="Times New Roman" pitchFamily="18" charset="0"/>
              </a:rPr>
              <a:t>to atom</a:t>
            </a:r>
            <a:r>
              <a:rPr sz="2400" b="1" spc="-10" dirty="0">
                <a:latin typeface="Times New Roman" pitchFamily="18" charset="0"/>
                <a:cs typeface="Times New Roman" pitchFamily="18" charset="0"/>
              </a:rPr>
              <a:t> </a:t>
            </a:r>
            <a:r>
              <a:rPr sz="2400" b="1" dirty="0">
                <a:latin typeface="Times New Roman" pitchFamily="18" charset="0"/>
                <a:cs typeface="Times New Roman" pitchFamily="18" charset="0"/>
              </a:rPr>
              <a:t>–</a:t>
            </a:r>
            <a:r>
              <a:rPr sz="2400" b="1" spc="-10" dirty="0">
                <a:latin typeface="Times New Roman" pitchFamily="18" charset="0"/>
                <a:cs typeface="Times New Roman" pitchFamily="18" charset="0"/>
              </a:rPr>
              <a:t> </a:t>
            </a:r>
            <a:r>
              <a:rPr sz="2400" b="1" dirty="0">
                <a:latin typeface="Times New Roman" pitchFamily="18" charset="0"/>
                <a:cs typeface="Times New Roman" pitchFamily="18" charset="0"/>
              </a:rPr>
              <a:t>the </a:t>
            </a:r>
            <a:r>
              <a:rPr sz="2400" b="1" spc="-10" dirty="0">
                <a:latin typeface="Times New Roman" pitchFamily="18" charset="0"/>
                <a:cs typeface="Times New Roman" pitchFamily="18" charset="0"/>
              </a:rPr>
              <a:t>conductor</a:t>
            </a:r>
            <a:r>
              <a:rPr sz="2400" b="1" spc="-15" dirty="0">
                <a:latin typeface="Times New Roman" pitchFamily="18" charset="0"/>
                <a:cs typeface="Times New Roman" pitchFamily="18" charset="0"/>
              </a:rPr>
              <a:t> </a:t>
            </a:r>
            <a:r>
              <a:rPr sz="2400" b="1" spc="-10" dirty="0">
                <a:latin typeface="Times New Roman" pitchFamily="18" charset="0"/>
                <a:cs typeface="Times New Roman" pitchFamily="18" charset="0"/>
              </a:rPr>
              <a:t>conducts</a:t>
            </a:r>
            <a:endParaRPr sz="2400" b="1">
              <a:latin typeface="Times New Roman" pitchFamily="18" charset="0"/>
              <a:cs typeface="Times New Roman" pitchFamily="18" charset="0"/>
            </a:endParaRPr>
          </a:p>
          <a:p>
            <a:pPr marL="355600" indent="-342900" algn="just">
              <a:lnSpc>
                <a:spcPct val="100000"/>
              </a:lnSpc>
              <a:spcBef>
                <a:spcPts val="1440"/>
              </a:spcBef>
              <a:buClr>
                <a:srgbClr val="C00000"/>
              </a:buClr>
              <a:buFont typeface="Wingdings" pitchFamily="2" charset="2"/>
              <a:buChar char="Ø"/>
              <a:tabLst>
                <a:tab pos="354965" algn="l"/>
                <a:tab pos="355600" algn="l"/>
              </a:tabLst>
            </a:pPr>
            <a:r>
              <a:rPr sz="2400" b="1" spc="-10" dirty="0">
                <a:latin typeface="Times New Roman" pitchFamily="18" charset="0"/>
                <a:cs typeface="Times New Roman" pitchFamily="18" charset="0"/>
              </a:rPr>
              <a:t>Conductors</a:t>
            </a:r>
            <a:r>
              <a:rPr sz="2400" b="1" spc="-15" dirty="0">
                <a:latin typeface="Times New Roman" pitchFamily="18" charset="0"/>
                <a:cs typeface="Times New Roman" pitchFamily="18" charset="0"/>
              </a:rPr>
              <a:t> are</a:t>
            </a:r>
            <a:r>
              <a:rPr sz="2400" b="1" spc="-10" dirty="0">
                <a:latin typeface="Times New Roman" pitchFamily="18" charset="0"/>
                <a:cs typeface="Times New Roman" pitchFamily="18" charset="0"/>
              </a:rPr>
              <a:t> </a:t>
            </a:r>
            <a:r>
              <a:rPr sz="2400" b="1" spc="-5" dirty="0">
                <a:latin typeface="Times New Roman" pitchFamily="18" charset="0"/>
                <a:cs typeface="Times New Roman" pitchFamily="18" charset="0"/>
              </a:rPr>
              <a:t>said </a:t>
            </a:r>
            <a:r>
              <a:rPr sz="2400" b="1" spc="-15" dirty="0">
                <a:latin typeface="Times New Roman" pitchFamily="18" charset="0"/>
                <a:cs typeface="Times New Roman" pitchFamily="18" charset="0"/>
              </a:rPr>
              <a:t>to</a:t>
            </a:r>
            <a:r>
              <a:rPr sz="2400" b="1" spc="-10" dirty="0">
                <a:latin typeface="Times New Roman" pitchFamily="18" charset="0"/>
                <a:cs typeface="Times New Roman" pitchFamily="18" charset="0"/>
              </a:rPr>
              <a:t> </a:t>
            </a:r>
            <a:r>
              <a:rPr sz="2400" b="1" spc="-20" dirty="0">
                <a:latin typeface="Times New Roman" pitchFamily="18" charset="0"/>
                <a:cs typeface="Times New Roman" pitchFamily="18" charset="0"/>
              </a:rPr>
              <a:t>have</a:t>
            </a:r>
            <a:r>
              <a:rPr sz="2400" b="1" dirty="0">
                <a:latin typeface="Times New Roman" pitchFamily="18" charset="0"/>
                <a:cs typeface="Times New Roman" pitchFamily="18" charset="0"/>
              </a:rPr>
              <a:t> a</a:t>
            </a:r>
            <a:r>
              <a:rPr sz="2400" b="1" spc="5" dirty="0">
                <a:latin typeface="Times New Roman" pitchFamily="18" charset="0"/>
                <a:cs typeface="Times New Roman" pitchFamily="18" charset="0"/>
              </a:rPr>
              <a:t> </a:t>
            </a:r>
            <a:r>
              <a:rPr sz="2400" b="1" spc="-10" dirty="0">
                <a:latin typeface="Times New Roman" pitchFamily="18" charset="0"/>
                <a:cs typeface="Times New Roman" pitchFamily="18" charset="0"/>
              </a:rPr>
              <a:t>low</a:t>
            </a:r>
            <a:r>
              <a:rPr sz="2400" b="1" dirty="0">
                <a:latin typeface="Times New Roman" pitchFamily="18" charset="0"/>
                <a:cs typeface="Times New Roman" pitchFamily="18" charset="0"/>
              </a:rPr>
              <a:t> </a:t>
            </a:r>
            <a:r>
              <a:rPr sz="2400" b="1" spc="-10" dirty="0">
                <a:latin typeface="Times New Roman" pitchFamily="18" charset="0"/>
                <a:cs typeface="Times New Roman" pitchFamily="18" charset="0"/>
              </a:rPr>
              <a:t>resistivity</a:t>
            </a:r>
            <a:r>
              <a:rPr sz="2400" b="1" spc="-15" dirty="0">
                <a:latin typeface="Times New Roman" pitchFamily="18" charset="0"/>
                <a:cs typeface="Times New Roman" pitchFamily="18" charset="0"/>
              </a:rPr>
              <a:t> </a:t>
            </a:r>
            <a:r>
              <a:rPr sz="2400" b="1" dirty="0">
                <a:latin typeface="Times New Roman" pitchFamily="18" charset="0"/>
                <a:cs typeface="Times New Roman" pitchFamily="18" charset="0"/>
              </a:rPr>
              <a:t>/</a:t>
            </a:r>
            <a:r>
              <a:rPr sz="2400" b="1" spc="-20" dirty="0">
                <a:latin typeface="Times New Roman" pitchFamily="18" charset="0"/>
                <a:cs typeface="Times New Roman" pitchFamily="18" charset="0"/>
              </a:rPr>
              <a:t> </a:t>
            </a:r>
            <a:r>
              <a:rPr sz="2400" b="1" spc="-10" dirty="0">
                <a:latin typeface="Times New Roman" pitchFamily="18" charset="0"/>
                <a:cs typeface="Times New Roman" pitchFamily="18" charset="0"/>
              </a:rPr>
              <a:t>resistance</a:t>
            </a:r>
            <a:endParaRPr sz="2400" b="1">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8063865" cy="635000"/>
          </a:xfrm>
          <a:prstGeom prst="rect">
            <a:avLst/>
          </a:prstGeom>
        </p:spPr>
        <p:txBody>
          <a:bodyPr vert="horz" wrap="square" lIns="0" tIns="12065" rIns="0" bIns="0" rtlCol="0">
            <a:spAutoFit/>
          </a:bodyPr>
          <a:lstStyle/>
          <a:p>
            <a:pPr marL="12700">
              <a:lnSpc>
                <a:spcPct val="100000"/>
              </a:lnSpc>
              <a:spcBef>
                <a:spcPts val="95"/>
              </a:spcBef>
            </a:pPr>
            <a:r>
              <a:rPr spc="-20" dirty="0"/>
              <a:t>Advantages</a:t>
            </a:r>
            <a:r>
              <a:rPr spc="-25" dirty="0"/>
              <a:t> </a:t>
            </a:r>
            <a:r>
              <a:rPr spc="-5" dirty="0"/>
              <a:t>and</a:t>
            </a:r>
            <a:r>
              <a:rPr spc="-10" dirty="0"/>
              <a:t> </a:t>
            </a:r>
            <a:r>
              <a:rPr spc="-20" dirty="0"/>
              <a:t>Disadvantages </a:t>
            </a:r>
            <a:r>
              <a:rPr spc="-5" dirty="0"/>
              <a:t>of</a:t>
            </a:r>
            <a:r>
              <a:rPr spc="-10" dirty="0"/>
              <a:t> HWR</a:t>
            </a:r>
          </a:p>
        </p:txBody>
      </p:sp>
      <p:sp>
        <p:nvSpPr>
          <p:cNvPr id="3" name="object 3"/>
          <p:cNvSpPr txBox="1"/>
          <p:nvPr/>
        </p:nvSpPr>
        <p:spPr>
          <a:xfrm>
            <a:off x="535940" y="897809"/>
            <a:ext cx="5598160" cy="4274185"/>
          </a:xfrm>
          <a:prstGeom prst="rect">
            <a:avLst/>
          </a:prstGeom>
        </p:spPr>
        <p:txBody>
          <a:bodyPr vert="horz" wrap="square" lIns="0" tIns="113030" rIns="0" bIns="0" rtlCol="0">
            <a:spAutoFit/>
          </a:bodyPr>
          <a:lstStyle/>
          <a:p>
            <a:pPr marL="12700">
              <a:lnSpc>
                <a:spcPct val="100000"/>
              </a:lnSpc>
              <a:spcBef>
                <a:spcPts val="890"/>
              </a:spcBef>
            </a:pPr>
            <a:r>
              <a:rPr sz="3200" spc="-15" dirty="0">
                <a:latin typeface="Calibri"/>
                <a:cs typeface="Calibri"/>
              </a:rPr>
              <a:t>Advantages</a:t>
            </a:r>
            <a:endParaRPr sz="3200">
              <a:latin typeface="Calibri"/>
              <a:cs typeface="Calibri"/>
            </a:endParaRPr>
          </a:p>
          <a:p>
            <a:pPr marL="469900">
              <a:lnSpc>
                <a:spcPct val="100000"/>
              </a:lnSpc>
              <a:spcBef>
                <a:spcPts val="690"/>
              </a:spcBef>
            </a:pPr>
            <a:r>
              <a:rPr sz="2800" spc="-5" dirty="0">
                <a:latin typeface="Arial MT"/>
                <a:cs typeface="Arial MT"/>
              </a:rPr>
              <a:t>–</a:t>
            </a:r>
            <a:r>
              <a:rPr sz="2800" spc="-80" dirty="0">
                <a:latin typeface="Arial MT"/>
                <a:cs typeface="Arial MT"/>
              </a:rPr>
              <a:t> </a:t>
            </a:r>
            <a:r>
              <a:rPr sz="2800" spc="-5" dirty="0">
                <a:latin typeface="Calibri"/>
                <a:cs typeface="Calibri"/>
              </a:rPr>
              <a:t>It is</a:t>
            </a:r>
            <a:r>
              <a:rPr sz="2800" dirty="0">
                <a:latin typeface="Calibri"/>
                <a:cs typeface="Calibri"/>
              </a:rPr>
              <a:t> </a:t>
            </a:r>
            <a:r>
              <a:rPr sz="2800" spc="-10" dirty="0">
                <a:latin typeface="Calibri"/>
                <a:cs typeface="Calibri"/>
              </a:rPr>
              <a:t>simple</a:t>
            </a:r>
            <a:r>
              <a:rPr sz="2800" spc="25" dirty="0">
                <a:latin typeface="Calibri"/>
                <a:cs typeface="Calibri"/>
              </a:rPr>
              <a:t> </a:t>
            </a:r>
            <a:r>
              <a:rPr sz="2800" spc="-5" dirty="0">
                <a:latin typeface="Calibri"/>
                <a:cs typeface="Calibri"/>
              </a:rPr>
              <a:t>and</a:t>
            </a:r>
            <a:r>
              <a:rPr sz="2800" spc="5" dirty="0">
                <a:latin typeface="Calibri"/>
                <a:cs typeface="Calibri"/>
              </a:rPr>
              <a:t> </a:t>
            </a:r>
            <a:r>
              <a:rPr sz="2800" spc="-10" dirty="0">
                <a:latin typeface="Calibri"/>
                <a:cs typeface="Calibri"/>
              </a:rPr>
              <a:t>Low</a:t>
            </a:r>
            <a:r>
              <a:rPr sz="2800" dirty="0">
                <a:latin typeface="Calibri"/>
                <a:cs typeface="Calibri"/>
              </a:rPr>
              <a:t> </a:t>
            </a:r>
            <a:r>
              <a:rPr sz="2800" spc="-20" dirty="0">
                <a:latin typeface="Calibri"/>
                <a:cs typeface="Calibri"/>
              </a:rPr>
              <a:t>cost</a:t>
            </a:r>
            <a:r>
              <a:rPr sz="2800" spc="10" dirty="0">
                <a:latin typeface="Calibri"/>
                <a:cs typeface="Calibri"/>
              </a:rPr>
              <a:t> </a:t>
            </a:r>
            <a:r>
              <a:rPr sz="2800" spc="-10" dirty="0">
                <a:latin typeface="Calibri"/>
                <a:cs typeface="Calibri"/>
              </a:rPr>
              <a:t>circuit.</a:t>
            </a:r>
            <a:endParaRPr sz="2800">
              <a:latin typeface="Calibri"/>
              <a:cs typeface="Calibri"/>
            </a:endParaRPr>
          </a:p>
          <a:p>
            <a:pPr marL="12700">
              <a:lnSpc>
                <a:spcPct val="100000"/>
              </a:lnSpc>
              <a:spcBef>
                <a:spcPts val="755"/>
              </a:spcBef>
            </a:pPr>
            <a:r>
              <a:rPr sz="3200" spc="-15" dirty="0">
                <a:latin typeface="Calibri"/>
                <a:cs typeface="Calibri"/>
              </a:rPr>
              <a:t>Disadvantages</a:t>
            </a:r>
            <a:endParaRPr sz="3200">
              <a:latin typeface="Calibri"/>
              <a:cs typeface="Calibri"/>
            </a:endParaRPr>
          </a:p>
          <a:p>
            <a:pPr marL="821690" indent="-352425">
              <a:lnSpc>
                <a:spcPct val="100000"/>
              </a:lnSpc>
              <a:spcBef>
                <a:spcPts val="685"/>
              </a:spcBef>
              <a:buAutoNum type="arabicPeriod"/>
              <a:tabLst>
                <a:tab pos="822325" algn="l"/>
              </a:tabLst>
            </a:pPr>
            <a:r>
              <a:rPr sz="2800" spc="-10" dirty="0">
                <a:latin typeface="Calibri"/>
                <a:cs typeface="Calibri"/>
              </a:rPr>
              <a:t>Low</a:t>
            </a:r>
            <a:r>
              <a:rPr sz="2800" spc="-5" dirty="0">
                <a:latin typeface="Calibri"/>
                <a:cs typeface="Calibri"/>
              </a:rPr>
              <a:t> </a:t>
            </a:r>
            <a:r>
              <a:rPr sz="2800" spc="-10" dirty="0">
                <a:latin typeface="Calibri"/>
                <a:cs typeface="Calibri"/>
              </a:rPr>
              <a:t>rectification </a:t>
            </a:r>
            <a:r>
              <a:rPr sz="2800" spc="-20" dirty="0">
                <a:latin typeface="Calibri"/>
                <a:cs typeface="Calibri"/>
              </a:rPr>
              <a:t>Efficiency</a:t>
            </a:r>
            <a:r>
              <a:rPr sz="2800" dirty="0">
                <a:latin typeface="Calibri"/>
                <a:cs typeface="Calibri"/>
              </a:rPr>
              <a:t> </a:t>
            </a:r>
            <a:r>
              <a:rPr sz="2800" spc="-10" dirty="0">
                <a:latin typeface="Calibri"/>
                <a:cs typeface="Calibri"/>
              </a:rPr>
              <a:t>(40.6)</a:t>
            </a:r>
            <a:endParaRPr sz="2800">
              <a:latin typeface="Calibri"/>
              <a:cs typeface="Calibri"/>
            </a:endParaRPr>
          </a:p>
          <a:p>
            <a:pPr marL="469900" marR="1002030">
              <a:lnSpc>
                <a:spcPts val="4029"/>
              </a:lnSpc>
              <a:spcBef>
                <a:spcPts val="250"/>
              </a:spcBef>
              <a:buAutoNum type="arabicPeriod"/>
              <a:tabLst>
                <a:tab pos="822960" algn="l"/>
              </a:tabLst>
            </a:pPr>
            <a:r>
              <a:rPr sz="2800" spc="-5" dirty="0">
                <a:latin typeface="Calibri"/>
                <a:cs typeface="Calibri"/>
              </a:rPr>
              <a:t>Ripple</a:t>
            </a:r>
            <a:r>
              <a:rPr sz="2800" spc="10" dirty="0">
                <a:latin typeface="Calibri"/>
                <a:cs typeface="Calibri"/>
              </a:rPr>
              <a:t> </a:t>
            </a:r>
            <a:r>
              <a:rPr sz="2800" spc="-20" dirty="0">
                <a:latin typeface="Calibri"/>
                <a:cs typeface="Calibri"/>
              </a:rPr>
              <a:t>factor</a:t>
            </a:r>
            <a:r>
              <a:rPr sz="2800" spc="-10" dirty="0">
                <a:latin typeface="Calibri"/>
                <a:cs typeface="Calibri"/>
              </a:rPr>
              <a:t> </a:t>
            </a:r>
            <a:r>
              <a:rPr sz="2800" spc="-5" dirty="0">
                <a:latin typeface="Calibri"/>
                <a:cs typeface="Calibri"/>
              </a:rPr>
              <a:t>is</a:t>
            </a:r>
            <a:r>
              <a:rPr sz="2800" dirty="0">
                <a:latin typeface="Calibri"/>
                <a:cs typeface="Calibri"/>
              </a:rPr>
              <a:t> </a:t>
            </a:r>
            <a:r>
              <a:rPr sz="2800" spc="-10" dirty="0">
                <a:latin typeface="Calibri"/>
                <a:cs typeface="Calibri"/>
              </a:rPr>
              <a:t>high</a:t>
            </a:r>
            <a:r>
              <a:rPr sz="2800" dirty="0">
                <a:latin typeface="Calibri"/>
                <a:cs typeface="Calibri"/>
              </a:rPr>
              <a:t> </a:t>
            </a:r>
            <a:r>
              <a:rPr sz="2800" spc="-10" dirty="0">
                <a:latin typeface="Calibri"/>
                <a:cs typeface="Calibri"/>
              </a:rPr>
              <a:t>(1.21) </a:t>
            </a:r>
            <a:r>
              <a:rPr sz="2800" spc="-615" dirty="0">
                <a:latin typeface="Calibri"/>
                <a:cs typeface="Calibri"/>
              </a:rPr>
              <a:t> </a:t>
            </a:r>
            <a:r>
              <a:rPr sz="2800" spc="-5" dirty="0">
                <a:latin typeface="Calibri"/>
                <a:cs typeface="Calibri"/>
              </a:rPr>
              <a:t>3.</a:t>
            </a:r>
            <a:r>
              <a:rPr sz="2800" spc="5" dirty="0">
                <a:latin typeface="Calibri"/>
                <a:cs typeface="Calibri"/>
              </a:rPr>
              <a:t> </a:t>
            </a:r>
            <a:r>
              <a:rPr sz="2800" spc="-10" dirty="0">
                <a:latin typeface="Calibri"/>
                <a:cs typeface="Calibri"/>
              </a:rPr>
              <a:t>Low</a:t>
            </a:r>
            <a:r>
              <a:rPr sz="2800" spc="-5" dirty="0">
                <a:latin typeface="Calibri"/>
                <a:cs typeface="Calibri"/>
              </a:rPr>
              <a:t> TUF</a:t>
            </a:r>
            <a:r>
              <a:rPr sz="2800" spc="-10" dirty="0">
                <a:latin typeface="Calibri"/>
                <a:cs typeface="Calibri"/>
              </a:rPr>
              <a:t> </a:t>
            </a:r>
            <a:r>
              <a:rPr sz="2800" spc="-5" dirty="0">
                <a:latin typeface="Calibri"/>
                <a:cs typeface="Calibri"/>
              </a:rPr>
              <a:t>(0.287)</a:t>
            </a:r>
            <a:endParaRPr sz="2800">
              <a:latin typeface="Calibri"/>
              <a:cs typeface="Calibri"/>
            </a:endParaRPr>
          </a:p>
          <a:p>
            <a:pPr marL="821690" indent="-352425">
              <a:lnSpc>
                <a:spcPct val="100000"/>
              </a:lnSpc>
              <a:spcBef>
                <a:spcPts val="430"/>
              </a:spcBef>
              <a:buAutoNum type="arabicPeriod" startAt="4"/>
              <a:tabLst>
                <a:tab pos="822325" algn="l"/>
              </a:tabLst>
            </a:pPr>
            <a:r>
              <a:rPr sz="2800" spc="-5" dirty="0">
                <a:latin typeface="Calibri"/>
                <a:cs typeface="Calibri"/>
              </a:rPr>
              <a:t>DC</a:t>
            </a:r>
            <a:r>
              <a:rPr sz="2800" spc="-10" dirty="0">
                <a:latin typeface="Calibri"/>
                <a:cs typeface="Calibri"/>
              </a:rPr>
              <a:t> </a:t>
            </a:r>
            <a:r>
              <a:rPr sz="2800" spc="-15" dirty="0">
                <a:latin typeface="Calibri"/>
                <a:cs typeface="Calibri"/>
              </a:rPr>
              <a:t>saturation</a:t>
            </a:r>
            <a:r>
              <a:rPr sz="2800" spc="5" dirty="0">
                <a:latin typeface="Calibri"/>
                <a:cs typeface="Calibri"/>
              </a:rPr>
              <a:t> </a:t>
            </a:r>
            <a:r>
              <a:rPr sz="2800" spc="-5" dirty="0">
                <a:latin typeface="Calibri"/>
                <a:cs typeface="Calibri"/>
              </a:rPr>
              <a:t>of</a:t>
            </a:r>
            <a:r>
              <a:rPr sz="2800" spc="-20" dirty="0">
                <a:latin typeface="Calibri"/>
                <a:cs typeface="Calibri"/>
              </a:rPr>
              <a:t> </a:t>
            </a:r>
            <a:r>
              <a:rPr sz="2800" spc="-5" dirty="0">
                <a:latin typeface="Calibri"/>
                <a:cs typeface="Calibri"/>
              </a:rPr>
              <a:t>the</a:t>
            </a:r>
            <a:r>
              <a:rPr sz="2800" dirty="0">
                <a:latin typeface="Calibri"/>
                <a:cs typeface="Calibri"/>
              </a:rPr>
              <a:t> </a:t>
            </a:r>
            <a:r>
              <a:rPr sz="2800" spc="-15" dirty="0">
                <a:latin typeface="Calibri"/>
                <a:cs typeface="Calibri"/>
              </a:rPr>
              <a:t>Core</a:t>
            </a:r>
            <a:endParaRPr sz="2800">
              <a:latin typeface="Calibri"/>
              <a:cs typeface="Calibri"/>
            </a:endParaRPr>
          </a:p>
          <a:p>
            <a:pPr marL="822325" indent="-353060">
              <a:lnSpc>
                <a:spcPct val="100000"/>
              </a:lnSpc>
              <a:spcBef>
                <a:spcPts val="670"/>
              </a:spcBef>
              <a:buAutoNum type="arabicPeriod" startAt="4"/>
              <a:tabLst>
                <a:tab pos="822960" algn="l"/>
              </a:tabLst>
            </a:pPr>
            <a:r>
              <a:rPr sz="2800" spc="-25" dirty="0">
                <a:latin typeface="Calibri"/>
                <a:cs typeface="Calibri"/>
              </a:rPr>
              <a:t>Poor</a:t>
            </a:r>
            <a:r>
              <a:rPr sz="2800" dirty="0">
                <a:latin typeface="Calibri"/>
                <a:cs typeface="Calibri"/>
              </a:rPr>
              <a:t> </a:t>
            </a:r>
            <a:r>
              <a:rPr sz="2800" spc="-15" dirty="0">
                <a:latin typeface="Calibri"/>
                <a:cs typeface="Calibri"/>
              </a:rPr>
              <a:t>Regulation</a:t>
            </a:r>
            <a:endParaRPr sz="2800">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3855720" cy="63500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C00000"/>
                </a:solidFill>
              </a:rPr>
              <a:t>Full</a:t>
            </a:r>
            <a:r>
              <a:rPr spc="-55" dirty="0">
                <a:solidFill>
                  <a:srgbClr val="C00000"/>
                </a:solidFill>
              </a:rPr>
              <a:t> </a:t>
            </a:r>
            <a:r>
              <a:rPr spc="-70" dirty="0">
                <a:solidFill>
                  <a:srgbClr val="C00000"/>
                </a:solidFill>
              </a:rPr>
              <a:t>Wave</a:t>
            </a:r>
            <a:r>
              <a:rPr spc="-10" dirty="0">
                <a:solidFill>
                  <a:srgbClr val="C00000"/>
                </a:solidFill>
              </a:rPr>
              <a:t> Rectifier</a:t>
            </a:r>
          </a:p>
        </p:txBody>
      </p:sp>
      <p:sp>
        <p:nvSpPr>
          <p:cNvPr id="3" name="object 3"/>
          <p:cNvSpPr txBox="1"/>
          <p:nvPr/>
        </p:nvSpPr>
        <p:spPr>
          <a:xfrm>
            <a:off x="535940" y="897809"/>
            <a:ext cx="7338059" cy="1640205"/>
          </a:xfrm>
          <a:prstGeom prst="rect">
            <a:avLst/>
          </a:prstGeom>
        </p:spPr>
        <p:txBody>
          <a:bodyPr vert="horz" wrap="square" lIns="0" tIns="113030" rIns="0" bIns="0" rtlCol="0">
            <a:spAutoFit/>
          </a:bodyPr>
          <a:lstStyle/>
          <a:p>
            <a:pPr marL="355600" indent="-342900">
              <a:lnSpc>
                <a:spcPct val="100000"/>
              </a:lnSpc>
              <a:spcBef>
                <a:spcPts val="890"/>
              </a:spcBef>
              <a:buFont typeface="Arial MT"/>
              <a:buChar char="•"/>
              <a:tabLst>
                <a:tab pos="354965" algn="l"/>
                <a:tab pos="355600" algn="l"/>
              </a:tabLst>
            </a:pPr>
            <a:r>
              <a:rPr sz="3200" spc="-10" dirty="0">
                <a:latin typeface="Calibri"/>
                <a:cs typeface="Calibri"/>
              </a:rPr>
              <a:t>There</a:t>
            </a:r>
            <a:r>
              <a:rPr sz="3200" spc="-15" dirty="0">
                <a:latin typeface="Calibri"/>
                <a:cs typeface="Calibri"/>
              </a:rPr>
              <a:t> </a:t>
            </a:r>
            <a:r>
              <a:rPr sz="3200" spc="-10" dirty="0">
                <a:latin typeface="Calibri"/>
                <a:cs typeface="Calibri"/>
              </a:rPr>
              <a:t>are</a:t>
            </a:r>
            <a:r>
              <a:rPr sz="3200" spc="-15" dirty="0">
                <a:latin typeface="Calibri"/>
                <a:cs typeface="Calibri"/>
              </a:rPr>
              <a:t> </a:t>
            </a:r>
            <a:r>
              <a:rPr sz="3200" spc="-10" dirty="0">
                <a:latin typeface="Calibri"/>
                <a:cs typeface="Calibri"/>
              </a:rPr>
              <a:t>two</a:t>
            </a:r>
            <a:r>
              <a:rPr sz="3200" spc="-5" dirty="0">
                <a:latin typeface="Calibri"/>
                <a:cs typeface="Calibri"/>
              </a:rPr>
              <a:t> </a:t>
            </a:r>
            <a:r>
              <a:rPr sz="3200" dirty="0">
                <a:latin typeface="Calibri"/>
                <a:cs typeface="Calibri"/>
              </a:rPr>
              <a:t>types</a:t>
            </a:r>
            <a:r>
              <a:rPr sz="3200" spc="5" dirty="0">
                <a:latin typeface="Calibri"/>
                <a:cs typeface="Calibri"/>
              </a:rPr>
              <a:t> </a:t>
            </a:r>
            <a:r>
              <a:rPr sz="3200" spc="-5" dirty="0">
                <a:latin typeface="Calibri"/>
                <a:cs typeface="Calibri"/>
              </a:rPr>
              <a:t>of </a:t>
            </a:r>
            <a:r>
              <a:rPr sz="3200" spc="-20" dirty="0">
                <a:latin typeface="Calibri"/>
                <a:cs typeface="Calibri"/>
              </a:rPr>
              <a:t>full-wave</a:t>
            </a:r>
            <a:r>
              <a:rPr sz="3200" spc="-5" dirty="0">
                <a:latin typeface="Calibri"/>
                <a:cs typeface="Calibri"/>
              </a:rPr>
              <a:t> </a:t>
            </a:r>
            <a:r>
              <a:rPr sz="3200" spc="-15" dirty="0">
                <a:latin typeface="Calibri"/>
                <a:cs typeface="Calibri"/>
              </a:rPr>
              <a:t>rectifiers,</a:t>
            </a:r>
            <a:endParaRPr sz="3200">
              <a:latin typeface="Calibri"/>
              <a:cs typeface="Calibri"/>
            </a:endParaRPr>
          </a:p>
          <a:p>
            <a:pPr marL="756285" lvl="1" indent="-287020">
              <a:lnSpc>
                <a:spcPct val="100000"/>
              </a:lnSpc>
              <a:spcBef>
                <a:spcPts val="690"/>
              </a:spcBef>
              <a:buFont typeface="Arial MT"/>
              <a:buChar char="–"/>
              <a:tabLst>
                <a:tab pos="756920" algn="l"/>
              </a:tabLst>
            </a:pPr>
            <a:r>
              <a:rPr sz="2800" spc="-5" dirty="0">
                <a:latin typeface="Calibri"/>
                <a:cs typeface="Calibri"/>
              </a:rPr>
              <a:t>(i)</a:t>
            </a:r>
            <a:r>
              <a:rPr sz="2800" spc="-10" dirty="0">
                <a:latin typeface="Calibri"/>
                <a:cs typeface="Calibri"/>
              </a:rPr>
              <a:t> </a:t>
            </a:r>
            <a:r>
              <a:rPr sz="2800" spc="-5" dirty="0">
                <a:latin typeface="Calibri"/>
                <a:cs typeface="Calibri"/>
              </a:rPr>
              <a:t>FWR</a:t>
            </a:r>
            <a:r>
              <a:rPr sz="2800" spc="5" dirty="0">
                <a:latin typeface="Calibri"/>
                <a:cs typeface="Calibri"/>
              </a:rPr>
              <a:t> </a:t>
            </a:r>
            <a:r>
              <a:rPr sz="2800" spc="-5" dirty="0">
                <a:latin typeface="Calibri"/>
                <a:cs typeface="Calibri"/>
              </a:rPr>
              <a:t>with </a:t>
            </a:r>
            <a:r>
              <a:rPr sz="2800" spc="-10" dirty="0">
                <a:latin typeface="Calibri"/>
                <a:cs typeface="Calibri"/>
              </a:rPr>
              <a:t>center</a:t>
            </a:r>
            <a:r>
              <a:rPr sz="2800" dirty="0">
                <a:latin typeface="Calibri"/>
                <a:cs typeface="Calibri"/>
              </a:rPr>
              <a:t> </a:t>
            </a:r>
            <a:r>
              <a:rPr sz="2800" spc="-10" dirty="0">
                <a:latin typeface="Calibri"/>
                <a:cs typeface="Calibri"/>
              </a:rPr>
              <a:t>tapped</a:t>
            </a:r>
            <a:r>
              <a:rPr sz="2800" spc="5" dirty="0">
                <a:latin typeface="Calibri"/>
                <a:cs typeface="Calibri"/>
              </a:rPr>
              <a:t> </a:t>
            </a:r>
            <a:r>
              <a:rPr sz="2800" spc="-40" dirty="0">
                <a:latin typeface="Calibri"/>
                <a:cs typeface="Calibri"/>
              </a:rPr>
              <a:t>transformer,</a:t>
            </a:r>
            <a:endParaRPr sz="2800">
              <a:latin typeface="Calibri"/>
              <a:cs typeface="Calibri"/>
            </a:endParaRPr>
          </a:p>
          <a:p>
            <a:pPr marL="756285" lvl="1" indent="-287020">
              <a:lnSpc>
                <a:spcPct val="100000"/>
              </a:lnSpc>
              <a:spcBef>
                <a:spcPts val="675"/>
              </a:spcBef>
              <a:buFont typeface="Arial MT"/>
              <a:buChar char="–"/>
              <a:tabLst>
                <a:tab pos="756920" algn="l"/>
              </a:tabLst>
            </a:pPr>
            <a:r>
              <a:rPr sz="2800" spc="-10" dirty="0">
                <a:latin typeface="Calibri"/>
                <a:cs typeface="Calibri"/>
              </a:rPr>
              <a:t>(ii)</a:t>
            </a:r>
            <a:r>
              <a:rPr sz="2800" spc="-20" dirty="0">
                <a:latin typeface="Calibri"/>
                <a:cs typeface="Calibri"/>
              </a:rPr>
              <a:t> </a:t>
            </a:r>
            <a:r>
              <a:rPr sz="2800" spc="-10" dirty="0">
                <a:latin typeface="Calibri"/>
                <a:cs typeface="Calibri"/>
              </a:rPr>
              <a:t>Bridge</a:t>
            </a:r>
            <a:r>
              <a:rPr sz="2800" spc="-5" dirty="0">
                <a:latin typeface="Calibri"/>
                <a:cs typeface="Calibri"/>
              </a:rPr>
              <a:t> </a:t>
            </a:r>
            <a:r>
              <a:rPr sz="2800" spc="-35" dirty="0">
                <a:latin typeface="Calibri"/>
                <a:cs typeface="Calibri"/>
              </a:rPr>
              <a:t>rectifier.</a:t>
            </a:r>
            <a:endParaRPr sz="2800">
              <a:latin typeface="Calibri"/>
              <a:cs typeface="Calibri"/>
            </a:endParaRPr>
          </a:p>
        </p:txBody>
      </p:sp>
      <p:pic>
        <p:nvPicPr>
          <p:cNvPr id="4" name="object 4"/>
          <p:cNvPicPr/>
          <p:nvPr/>
        </p:nvPicPr>
        <p:blipFill>
          <a:blip r:embed="rId2" cstate="print"/>
          <a:stretch>
            <a:fillRect/>
          </a:stretch>
        </p:blipFill>
        <p:spPr>
          <a:xfrm>
            <a:off x="1295400" y="2667000"/>
            <a:ext cx="6927801" cy="3858767"/>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582409" cy="635000"/>
          </a:xfrm>
          <a:prstGeom prst="rect">
            <a:avLst/>
          </a:prstGeom>
        </p:spPr>
        <p:txBody>
          <a:bodyPr vert="horz" wrap="square" lIns="0" tIns="12065" rIns="0" bIns="0" rtlCol="0">
            <a:spAutoFit/>
          </a:bodyPr>
          <a:lstStyle/>
          <a:p>
            <a:pPr marL="12700">
              <a:lnSpc>
                <a:spcPct val="100000"/>
              </a:lnSpc>
              <a:spcBef>
                <a:spcPts val="95"/>
              </a:spcBef>
            </a:pPr>
            <a:r>
              <a:rPr spc="-20" dirty="0"/>
              <a:t>Center</a:t>
            </a:r>
            <a:r>
              <a:rPr spc="-5" dirty="0"/>
              <a:t> </a:t>
            </a:r>
            <a:r>
              <a:rPr spc="-110" dirty="0"/>
              <a:t>Tap</a:t>
            </a:r>
            <a:r>
              <a:rPr spc="-5" dirty="0"/>
              <a:t> </a:t>
            </a:r>
            <a:r>
              <a:rPr spc="-50" dirty="0"/>
              <a:t>Transformer</a:t>
            </a:r>
            <a:r>
              <a:rPr spc="50" dirty="0"/>
              <a:t> </a:t>
            </a:r>
            <a:r>
              <a:rPr spc="-5" dirty="0"/>
              <a:t>-</a:t>
            </a:r>
            <a:r>
              <a:rPr dirty="0"/>
              <a:t> </a:t>
            </a:r>
            <a:r>
              <a:rPr spc="-5" dirty="0"/>
              <a:t>Action</a:t>
            </a:r>
          </a:p>
        </p:txBody>
      </p:sp>
      <p:sp>
        <p:nvSpPr>
          <p:cNvPr id="3" name="object 3"/>
          <p:cNvSpPr txBox="1"/>
          <p:nvPr/>
        </p:nvSpPr>
        <p:spPr>
          <a:xfrm>
            <a:off x="535940" y="997965"/>
            <a:ext cx="4681220" cy="51371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3200" spc="-5" dirty="0">
                <a:latin typeface="Calibri"/>
                <a:cs typeface="Calibri"/>
              </a:rPr>
              <a:t>During</a:t>
            </a:r>
            <a:r>
              <a:rPr sz="3200" dirty="0">
                <a:latin typeface="Calibri"/>
                <a:cs typeface="Calibri"/>
              </a:rPr>
              <a:t> </a:t>
            </a:r>
            <a:r>
              <a:rPr sz="3200" spc="-15" dirty="0">
                <a:latin typeface="Calibri"/>
                <a:cs typeface="Calibri"/>
              </a:rPr>
              <a:t>Positive</a:t>
            </a:r>
            <a:r>
              <a:rPr sz="3200" spc="-5" dirty="0">
                <a:latin typeface="Calibri"/>
                <a:cs typeface="Calibri"/>
              </a:rPr>
              <a:t> Half cycles</a:t>
            </a:r>
            <a:endParaRPr sz="3200">
              <a:latin typeface="Calibri"/>
              <a:cs typeface="Calibri"/>
            </a:endParaRPr>
          </a:p>
        </p:txBody>
      </p:sp>
      <p:sp>
        <p:nvSpPr>
          <p:cNvPr id="4" name="object 4"/>
          <p:cNvSpPr txBox="1"/>
          <p:nvPr/>
        </p:nvSpPr>
        <p:spPr>
          <a:xfrm>
            <a:off x="535940" y="3778377"/>
            <a:ext cx="4848225" cy="51371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3200" spc="-5" dirty="0">
                <a:latin typeface="Calibri"/>
                <a:cs typeface="Calibri"/>
              </a:rPr>
              <a:t>During </a:t>
            </a:r>
            <a:r>
              <a:rPr sz="3200" spc="-15" dirty="0">
                <a:latin typeface="Calibri"/>
                <a:cs typeface="Calibri"/>
              </a:rPr>
              <a:t>Negative</a:t>
            </a:r>
            <a:r>
              <a:rPr sz="3200" spc="-25" dirty="0">
                <a:latin typeface="Calibri"/>
                <a:cs typeface="Calibri"/>
              </a:rPr>
              <a:t> </a:t>
            </a:r>
            <a:r>
              <a:rPr sz="3200" spc="-5" dirty="0">
                <a:latin typeface="Calibri"/>
                <a:cs typeface="Calibri"/>
              </a:rPr>
              <a:t>Half</a:t>
            </a:r>
            <a:r>
              <a:rPr sz="3200" spc="-20" dirty="0">
                <a:latin typeface="Calibri"/>
                <a:cs typeface="Calibri"/>
              </a:rPr>
              <a:t> </a:t>
            </a:r>
            <a:r>
              <a:rPr sz="3200" spc="-5" dirty="0">
                <a:latin typeface="Calibri"/>
                <a:cs typeface="Calibri"/>
              </a:rPr>
              <a:t>cycles</a:t>
            </a:r>
            <a:endParaRPr sz="3200">
              <a:latin typeface="Calibri"/>
              <a:cs typeface="Calibri"/>
            </a:endParaRPr>
          </a:p>
        </p:txBody>
      </p:sp>
      <p:pic>
        <p:nvPicPr>
          <p:cNvPr id="5" name="object 5"/>
          <p:cNvPicPr/>
          <p:nvPr/>
        </p:nvPicPr>
        <p:blipFill>
          <a:blip r:embed="rId2" cstate="print"/>
          <a:stretch>
            <a:fillRect/>
          </a:stretch>
        </p:blipFill>
        <p:spPr>
          <a:xfrm>
            <a:off x="1973662" y="1748914"/>
            <a:ext cx="3694002" cy="1666079"/>
          </a:xfrm>
          <a:prstGeom prst="rect">
            <a:avLst/>
          </a:prstGeom>
        </p:spPr>
      </p:pic>
      <p:pic>
        <p:nvPicPr>
          <p:cNvPr id="6" name="object 6"/>
          <p:cNvPicPr/>
          <p:nvPr/>
        </p:nvPicPr>
        <p:blipFill>
          <a:blip r:embed="rId3" cstate="print"/>
          <a:stretch>
            <a:fillRect/>
          </a:stretch>
        </p:blipFill>
        <p:spPr>
          <a:xfrm>
            <a:off x="2145792" y="4576693"/>
            <a:ext cx="4490217" cy="2100201"/>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319520" cy="635000"/>
          </a:xfrm>
          <a:prstGeom prst="rect">
            <a:avLst/>
          </a:prstGeom>
        </p:spPr>
        <p:txBody>
          <a:bodyPr vert="horz" wrap="square" lIns="0" tIns="12065" rIns="0" bIns="0" rtlCol="0">
            <a:spAutoFit/>
          </a:bodyPr>
          <a:lstStyle/>
          <a:p>
            <a:pPr marL="12700">
              <a:lnSpc>
                <a:spcPct val="100000"/>
              </a:lnSpc>
              <a:spcBef>
                <a:spcPts val="95"/>
              </a:spcBef>
            </a:pPr>
            <a:r>
              <a:rPr spc="-10" dirty="0"/>
              <a:t>Full</a:t>
            </a:r>
            <a:r>
              <a:rPr spc="-30" dirty="0"/>
              <a:t> </a:t>
            </a:r>
            <a:r>
              <a:rPr spc="-70" dirty="0"/>
              <a:t>Wave</a:t>
            </a:r>
            <a:r>
              <a:rPr spc="10" dirty="0"/>
              <a:t> </a:t>
            </a:r>
            <a:r>
              <a:rPr spc="-10" dirty="0"/>
              <a:t>Rectifier</a:t>
            </a:r>
            <a:r>
              <a:rPr spc="-25" dirty="0"/>
              <a:t> </a:t>
            </a:r>
            <a:r>
              <a:rPr spc="-5" dirty="0"/>
              <a:t>-</a:t>
            </a:r>
            <a:r>
              <a:rPr spc="-10" dirty="0"/>
              <a:t> </a:t>
            </a:r>
            <a:r>
              <a:rPr spc="-20" dirty="0"/>
              <a:t>Operation</a:t>
            </a:r>
          </a:p>
        </p:txBody>
      </p:sp>
      <p:sp>
        <p:nvSpPr>
          <p:cNvPr id="3" name="object 3"/>
          <p:cNvSpPr txBox="1"/>
          <p:nvPr/>
        </p:nvSpPr>
        <p:spPr>
          <a:xfrm>
            <a:off x="497840" y="917194"/>
            <a:ext cx="7903209" cy="5330190"/>
          </a:xfrm>
          <a:prstGeom prst="rect">
            <a:avLst/>
          </a:prstGeom>
        </p:spPr>
        <p:txBody>
          <a:bodyPr vert="horz" wrap="square" lIns="0" tIns="100965" rIns="0" bIns="0" rtlCol="0">
            <a:spAutoFit/>
          </a:bodyPr>
          <a:lstStyle/>
          <a:p>
            <a:pPr marL="393700" marR="149225" indent="-342900">
              <a:lnSpc>
                <a:spcPts val="2880"/>
              </a:lnSpc>
              <a:spcBef>
                <a:spcPts val="795"/>
              </a:spcBef>
              <a:buFont typeface="Arial MT"/>
              <a:buChar char="•"/>
              <a:tabLst>
                <a:tab pos="393065" algn="l"/>
                <a:tab pos="393700" algn="l"/>
              </a:tabLst>
            </a:pPr>
            <a:r>
              <a:rPr sz="3000" b="1" spc="-5" dirty="0">
                <a:latin typeface="Calibri"/>
                <a:cs typeface="Calibri"/>
              </a:rPr>
              <a:t>Construction</a:t>
            </a:r>
            <a:r>
              <a:rPr sz="3000" spc="-5" dirty="0">
                <a:latin typeface="Calibri"/>
                <a:cs typeface="Calibri"/>
              </a:rPr>
              <a:t>: Full </a:t>
            </a:r>
            <a:r>
              <a:rPr sz="3000" spc="-25" dirty="0">
                <a:latin typeface="Calibri"/>
                <a:cs typeface="Calibri"/>
              </a:rPr>
              <a:t>wave </a:t>
            </a:r>
            <a:r>
              <a:rPr sz="3000" spc="-5" dirty="0">
                <a:latin typeface="Calibri"/>
                <a:cs typeface="Calibri"/>
              </a:rPr>
              <a:t>rectifier </a:t>
            </a:r>
            <a:r>
              <a:rPr sz="3000" spc="-10" dirty="0">
                <a:latin typeface="Calibri"/>
                <a:cs typeface="Calibri"/>
              </a:rPr>
              <a:t>consists </a:t>
            </a:r>
            <a:r>
              <a:rPr sz="3000" spc="-5" dirty="0">
                <a:latin typeface="Calibri"/>
                <a:cs typeface="Calibri"/>
              </a:rPr>
              <a:t>of two </a:t>
            </a:r>
            <a:r>
              <a:rPr sz="3000" spc="-665" dirty="0">
                <a:latin typeface="Calibri"/>
                <a:cs typeface="Calibri"/>
              </a:rPr>
              <a:t> </a:t>
            </a:r>
            <a:r>
              <a:rPr sz="3000" spc="-5" dirty="0">
                <a:latin typeface="Calibri"/>
                <a:cs typeface="Calibri"/>
              </a:rPr>
              <a:t>diodes, </a:t>
            </a:r>
            <a:r>
              <a:rPr sz="3000" dirty="0">
                <a:latin typeface="Calibri"/>
                <a:cs typeface="Calibri"/>
              </a:rPr>
              <a:t>a </a:t>
            </a:r>
            <a:r>
              <a:rPr sz="3000" spc="-10" dirty="0">
                <a:latin typeface="Calibri"/>
                <a:cs typeface="Calibri"/>
              </a:rPr>
              <a:t>center tap </a:t>
            </a:r>
            <a:r>
              <a:rPr sz="3000" spc="-15" dirty="0">
                <a:latin typeface="Calibri"/>
                <a:cs typeface="Calibri"/>
              </a:rPr>
              <a:t>transformer </a:t>
            </a:r>
            <a:r>
              <a:rPr sz="3000" dirty="0">
                <a:latin typeface="Calibri"/>
                <a:cs typeface="Calibri"/>
              </a:rPr>
              <a:t>and a load </a:t>
            </a:r>
            <a:r>
              <a:rPr sz="3000" spc="5" dirty="0">
                <a:latin typeface="Calibri"/>
                <a:cs typeface="Calibri"/>
              </a:rPr>
              <a:t> </a:t>
            </a:r>
            <a:r>
              <a:rPr sz="3000" spc="-10" dirty="0">
                <a:latin typeface="Calibri"/>
                <a:cs typeface="Calibri"/>
              </a:rPr>
              <a:t>resistance.</a:t>
            </a:r>
            <a:endParaRPr sz="3000">
              <a:latin typeface="Calibri"/>
              <a:cs typeface="Calibri"/>
            </a:endParaRPr>
          </a:p>
          <a:p>
            <a:pPr marL="393700" marR="158115" indent="-342900">
              <a:lnSpc>
                <a:spcPct val="80000"/>
              </a:lnSpc>
              <a:spcBef>
                <a:spcPts val="745"/>
              </a:spcBef>
              <a:buFont typeface="Arial MT"/>
              <a:buChar char="•"/>
              <a:tabLst>
                <a:tab pos="393065" algn="l"/>
                <a:tab pos="393700" algn="l"/>
              </a:tabLst>
            </a:pPr>
            <a:r>
              <a:rPr sz="3000" b="1" spc="-15" dirty="0">
                <a:latin typeface="Calibri"/>
                <a:cs typeface="Calibri"/>
              </a:rPr>
              <a:t>Operation</a:t>
            </a:r>
            <a:r>
              <a:rPr sz="3000" b="1" spc="-35" dirty="0">
                <a:latin typeface="Calibri"/>
                <a:cs typeface="Calibri"/>
              </a:rPr>
              <a:t> </a:t>
            </a:r>
            <a:r>
              <a:rPr sz="3000" dirty="0">
                <a:latin typeface="Calibri"/>
                <a:cs typeface="Calibri"/>
              </a:rPr>
              <a:t>: </a:t>
            </a:r>
            <a:r>
              <a:rPr sz="3000" spc="-10" dirty="0">
                <a:latin typeface="Calibri"/>
                <a:cs typeface="Calibri"/>
              </a:rPr>
              <a:t>During</a:t>
            </a:r>
            <a:r>
              <a:rPr sz="3000" spc="10" dirty="0">
                <a:latin typeface="Calibri"/>
                <a:cs typeface="Calibri"/>
              </a:rPr>
              <a:t> </a:t>
            </a:r>
            <a:r>
              <a:rPr sz="3000" spc="-15" dirty="0">
                <a:solidFill>
                  <a:srgbClr val="FF0000"/>
                </a:solidFill>
                <a:latin typeface="Calibri"/>
                <a:cs typeface="Calibri"/>
              </a:rPr>
              <a:t>Positive</a:t>
            </a:r>
            <a:r>
              <a:rPr sz="3000" spc="-10" dirty="0">
                <a:solidFill>
                  <a:srgbClr val="FF0000"/>
                </a:solidFill>
                <a:latin typeface="Calibri"/>
                <a:cs typeface="Calibri"/>
              </a:rPr>
              <a:t> </a:t>
            </a:r>
            <a:r>
              <a:rPr sz="3000" spc="-5" dirty="0">
                <a:solidFill>
                  <a:srgbClr val="FF0000"/>
                </a:solidFill>
                <a:latin typeface="Calibri"/>
                <a:cs typeface="Calibri"/>
              </a:rPr>
              <a:t>half</a:t>
            </a:r>
            <a:r>
              <a:rPr sz="3000" spc="-20" dirty="0">
                <a:solidFill>
                  <a:srgbClr val="FF0000"/>
                </a:solidFill>
                <a:latin typeface="Calibri"/>
                <a:cs typeface="Calibri"/>
              </a:rPr>
              <a:t> </a:t>
            </a:r>
            <a:r>
              <a:rPr sz="3000" spc="-10" dirty="0">
                <a:solidFill>
                  <a:srgbClr val="FF0000"/>
                </a:solidFill>
                <a:latin typeface="Calibri"/>
                <a:cs typeface="Calibri"/>
              </a:rPr>
              <a:t>cycles</a:t>
            </a:r>
            <a:r>
              <a:rPr sz="3000" dirty="0">
                <a:solidFill>
                  <a:srgbClr val="FF0000"/>
                </a:solidFill>
                <a:latin typeface="Calibri"/>
                <a:cs typeface="Calibri"/>
              </a:rPr>
              <a:t> </a:t>
            </a:r>
            <a:r>
              <a:rPr sz="3000" spc="-5" dirty="0">
                <a:latin typeface="Calibri"/>
                <a:cs typeface="Calibri"/>
              </a:rPr>
              <a:t>of the </a:t>
            </a:r>
            <a:r>
              <a:rPr sz="3000" dirty="0">
                <a:latin typeface="Calibri"/>
                <a:cs typeface="Calibri"/>
              </a:rPr>
              <a:t> applied ac input </a:t>
            </a:r>
            <a:r>
              <a:rPr sz="3000" spc="-15" dirty="0">
                <a:latin typeface="Calibri"/>
                <a:cs typeface="Calibri"/>
              </a:rPr>
              <a:t>voltage </a:t>
            </a:r>
            <a:r>
              <a:rPr sz="3000" spc="-5" dirty="0">
                <a:latin typeface="Calibri"/>
                <a:cs typeface="Calibri"/>
              </a:rPr>
              <a:t>due </a:t>
            </a:r>
            <a:r>
              <a:rPr sz="3000" spc="-10" dirty="0">
                <a:latin typeface="Calibri"/>
                <a:cs typeface="Calibri"/>
              </a:rPr>
              <a:t>to </a:t>
            </a:r>
            <a:r>
              <a:rPr sz="3000" dirty="0">
                <a:latin typeface="Calibri"/>
                <a:cs typeface="Calibri"/>
              </a:rPr>
              <a:t>the </a:t>
            </a:r>
            <a:r>
              <a:rPr sz="3000" spc="-10" dirty="0">
                <a:latin typeface="Calibri"/>
                <a:cs typeface="Calibri"/>
              </a:rPr>
              <a:t>center tap </a:t>
            </a:r>
            <a:r>
              <a:rPr sz="3000" spc="-5" dirty="0">
                <a:latin typeface="Calibri"/>
                <a:cs typeface="Calibri"/>
              </a:rPr>
              <a:t> </a:t>
            </a:r>
            <a:r>
              <a:rPr sz="3000" dirty="0">
                <a:latin typeface="Calibri"/>
                <a:cs typeface="Calibri"/>
              </a:rPr>
              <a:t>action</a:t>
            </a:r>
            <a:r>
              <a:rPr sz="3000" spc="-5" dirty="0">
                <a:latin typeface="Calibri"/>
                <a:cs typeface="Calibri"/>
              </a:rPr>
              <a:t> </a:t>
            </a:r>
            <a:r>
              <a:rPr sz="3000" spc="-10" dirty="0">
                <a:latin typeface="Calibri"/>
                <a:cs typeface="Calibri"/>
              </a:rPr>
              <a:t>end </a:t>
            </a:r>
            <a:r>
              <a:rPr sz="3000" spc="-125" dirty="0">
                <a:latin typeface="Calibri"/>
                <a:cs typeface="Calibri"/>
              </a:rPr>
              <a:t>‘A’</a:t>
            </a:r>
            <a:r>
              <a:rPr sz="3000" spc="10" dirty="0">
                <a:latin typeface="Calibri"/>
                <a:cs typeface="Calibri"/>
              </a:rPr>
              <a:t> </a:t>
            </a:r>
            <a:r>
              <a:rPr sz="3000" dirty="0">
                <a:latin typeface="Calibri"/>
                <a:cs typeface="Calibri"/>
              </a:rPr>
              <a:t>will</a:t>
            </a:r>
            <a:r>
              <a:rPr sz="3000" spc="-5" dirty="0">
                <a:latin typeface="Calibri"/>
                <a:cs typeface="Calibri"/>
              </a:rPr>
              <a:t> </a:t>
            </a:r>
            <a:r>
              <a:rPr sz="3000" spc="-10" dirty="0">
                <a:latin typeface="Calibri"/>
                <a:cs typeface="Calibri"/>
              </a:rPr>
              <a:t>become</a:t>
            </a:r>
            <a:r>
              <a:rPr sz="3000" spc="-5" dirty="0">
                <a:latin typeface="Calibri"/>
                <a:cs typeface="Calibri"/>
              </a:rPr>
              <a:t> </a:t>
            </a:r>
            <a:r>
              <a:rPr sz="3000" spc="-10" dirty="0">
                <a:latin typeface="Calibri"/>
                <a:cs typeface="Calibri"/>
              </a:rPr>
              <a:t>positive</a:t>
            </a:r>
            <a:r>
              <a:rPr sz="3000" spc="-20" dirty="0">
                <a:latin typeface="Calibri"/>
                <a:cs typeface="Calibri"/>
              </a:rPr>
              <a:t> </a:t>
            </a:r>
            <a:r>
              <a:rPr sz="3000" dirty="0">
                <a:latin typeface="Calibri"/>
                <a:cs typeface="Calibri"/>
              </a:rPr>
              <a:t>with</a:t>
            </a:r>
            <a:r>
              <a:rPr sz="3000" spc="5" dirty="0">
                <a:latin typeface="Calibri"/>
                <a:cs typeface="Calibri"/>
              </a:rPr>
              <a:t> </a:t>
            </a:r>
            <a:r>
              <a:rPr sz="3000" spc="-5" dirty="0">
                <a:latin typeface="Calibri"/>
                <a:cs typeface="Calibri"/>
              </a:rPr>
              <a:t>respect </a:t>
            </a:r>
            <a:r>
              <a:rPr sz="3000" spc="-665" dirty="0">
                <a:latin typeface="Calibri"/>
                <a:cs typeface="Calibri"/>
              </a:rPr>
              <a:t> </a:t>
            </a:r>
            <a:r>
              <a:rPr sz="3000" spc="-10" dirty="0">
                <a:latin typeface="Calibri"/>
                <a:cs typeface="Calibri"/>
              </a:rPr>
              <a:t>to</a:t>
            </a:r>
            <a:r>
              <a:rPr sz="3000" spc="-20" dirty="0">
                <a:latin typeface="Calibri"/>
                <a:cs typeface="Calibri"/>
              </a:rPr>
              <a:t> </a:t>
            </a:r>
            <a:r>
              <a:rPr sz="3000" dirty="0">
                <a:latin typeface="Calibri"/>
                <a:cs typeface="Calibri"/>
              </a:rPr>
              <a:t>end B.</a:t>
            </a:r>
            <a:endParaRPr sz="3000">
              <a:latin typeface="Calibri"/>
              <a:cs typeface="Calibri"/>
            </a:endParaRPr>
          </a:p>
          <a:p>
            <a:pPr marL="393700" marR="17780" indent="-342900">
              <a:lnSpc>
                <a:spcPct val="80000"/>
              </a:lnSpc>
              <a:spcBef>
                <a:spcPts val="725"/>
              </a:spcBef>
              <a:buFont typeface="Arial MT"/>
              <a:buChar char="•"/>
              <a:tabLst>
                <a:tab pos="393065" algn="l"/>
                <a:tab pos="393700" algn="l"/>
              </a:tabLst>
            </a:pPr>
            <a:r>
              <a:rPr sz="3000" spc="-5" dirty="0">
                <a:latin typeface="Calibri"/>
                <a:cs typeface="Calibri"/>
              </a:rPr>
              <a:t>Hence</a:t>
            </a:r>
            <a:r>
              <a:rPr sz="3000" spc="-10" dirty="0">
                <a:latin typeface="Calibri"/>
                <a:cs typeface="Calibri"/>
              </a:rPr>
              <a:t> </a:t>
            </a:r>
            <a:r>
              <a:rPr sz="3000" spc="-5" dirty="0">
                <a:latin typeface="Calibri"/>
                <a:cs typeface="Calibri"/>
              </a:rPr>
              <a:t>Diode</a:t>
            </a:r>
            <a:r>
              <a:rPr sz="3000" dirty="0">
                <a:latin typeface="Calibri"/>
                <a:cs typeface="Calibri"/>
              </a:rPr>
              <a:t> </a:t>
            </a:r>
            <a:r>
              <a:rPr sz="3000" spc="-5" dirty="0">
                <a:latin typeface="Calibri"/>
                <a:cs typeface="Calibri"/>
              </a:rPr>
              <a:t>D1</a:t>
            </a:r>
            <a:r>
              <a:rPr sz="3000" dirty="0">
                <a:latin typeface="Calibri"/>
                <a:cs typeface="Calibri"/>
              </a:rPr>
              <a:t> </a:t>
            </a:r>
            <a:r>
              <a:rPr sz="3000" spc="-20" dirty="0">
                <a:latin typeface="Calibri"/>
                <a:cs typeface="Calibri"/>
              </a:rPr>
              <a:t>forward</a:t>
            </a:r>
            <a:r>
              <a:rPr sz="3000" spc="-5" dirty="0">
                <a:latin typeface="Calibri"/>
                <a:cs typeface="Calibri"/>
              </a:rPr>
              <a:t> biased</a:t>
            </a:r>
            <a:r>
              <a:rPr sz="3000" dirty="0">
                <a:latin typeface="Calibri"/>
                <a:cs typeface="Calibri"/>
              </a:rPr>
              <a:t> and </a:t>
            </a:r>
            <a:r>
              <a:rPr sz="3000" spc="-5" dirty="0">
                <a:latin typeface="Calibri"/>
                <a:cs typeface="Calibri"/>
              </a:rPr>
              <a:t>Diode</a:t>
            </a:r>
            <a:r>
              <a:rPr sz="3000" spc="5" dirty="0">
                <a:latin typeface="Calibri"/>
                <a:cs typeface="Calibri"/>
              </a:rPr>
              <a:t> </a:t>
            </a:r>
            <a:r>
              <a:rPr sz="3000" spc="-5" dirty="0">
                <a:latin typeface="Calibri"/>
                <a:cs typeface="Calibri"/>
              </a:rPr>
              <a:t>D2 </a:t>
            </a:r>
            <a:r>
              <a:rPr sz="3000" dirty="0">
                <a:latin typeface="Calibri"/>
                <a:cs typeface="Calibri"/>
              </a:rPr>
              <a:t> </a:t>
            </a:r>
            <a:r>
              <a:rPr sz="3000" spc="-20" dirty="0">
                <a:latin typeface="Calibri"/>
                <a:cs typeface="Calibri"/>
              </a:rPr>
              <a:t>reverse</a:t>
            </a:r>
            <a:r>
              <a:rPr sz="3000" spc="-30" dirty="0">
                <a:latin typeface="Calibri"/>
                <a:cs typeface="Calibri"/>
              </a:rPr>
              <a:t> </a:t>
            </a:r>
            <a:r>
              <a:rPr sz="3000" spc="-5" dirty="0">
                <a:latin typeface="Calibri"/>
                <a:cs typeface="Calibri"/>
              </a:rPr>
              <a:t>biased</a:t>
            </a:r>
            <a:r>
              <a:rPr sz="3000" dirty="0">
                <a:latin typeface="Calibri"/>
                <a:cs typeface="Calibri"/>
              </a:rPr>
              <a:t> </a:t>
            </a:r>
            <a:r>
              <a:rPr sz="3000" spc="-5" dirty="0">
                <a:latin typeface="Calibri"/>
                <a:cs typeface="Calibri"/>
              </a:rPr>
              <a:t>.Hence</a:t>
            </a:r>
            <a:r>
              <a:rPr sz="3000" spc="-10" dirty="0">
                <a:latin typeface="Calibri"/>
                <a:cs typeface="Calibri"/>
              </a:rPr>
              <a:t> current</a:t>
            </a:r>
            <a:r>
              <a:rPr sz="3000" spc="-5" dirty="0">
                <a:latin typeface="Calibri"/>
                <a:cs typeface="Calibri"/>
              </a:rPr>
              <a:t> Conduction</a:t>
            </a:r>
            <a:r>
              <a:rPr sz="3000" spc="5" dirty="0">
                <a:latin typeface="Calibri"/>
                <a:cs typeface="Calibri"/>
              </a:rPr>
              <a:t> </a:t>
            </a:r>
            <a:r>
              <a:rPr sz="3000" dirty="0">
                <a:latin typeface="Calibri"/>
                <a:cs typeface="Calibri"/>
              </a:rPr>
              <a:t>is </a:t>
            </a:r>
            <a:r>
              <a:rPr sz="3000" spc="-5" dirty="0">
                <a:latin typeface="Calibri"/>
                <a:cs typeface="Calibri"/>
              </a:rPr>
              <a:t>due </a:t>
            </a:r>
            <a:r>
              <a:rPr sz="3000" spc="-665" dirty="0">
                <a:latin typeface="Calibri"/>
                <a:cs typeface="Calibri"/>
              </a:rPr>
              <a:t> </a:t>
            </a:r>
            <a:r>
              <a:rPr sz="3000" spc="-10" dirty="0">
                <a:latin typeface="Calibri"/>
                <a:cs typeface="Calibri"/>
              </a:rPr>
              <a:t>to</a:t>
            </a:r>
            <a:r>
              <a:rPr sz="3000" spc="-20" dirty="0">
                <a:latin typeface="Calibri"/>
                <a:cs typeface="Calibri"/>
              </a:rPr>
              <a:t> </a:t>
            </a:r>
            <a:r>
              <a:rPr sz="3000" spc="-5" dirty="0">
                <a:latin typeface="Calibri"/>
                <a:cs typeface="Calibri"/>
              </a:rPr>
              <a:t>D1</a:t>
            </a:r>
            <a:r>
              <a:rPr sz="3000" spc="5" dirty="0">
                <a:latin typeface="Calibri"/>
                <a:cs typeface="Calibri"/>
              </a:rPr>
              <a:t> </a:t>
            </a:r>
            <a:r>
              <a:rPr sz="3000" spc="-40" dirty="0">
                <a:latin typeface="Calibri"/>
                <a:cs typeface="Calibri"/>
              </a:rPr>
              <a:t>only.</a:t>
            </a:r>
            <a:endParaRPr sz="3000">
              <a:latin typeface="Calibri"/>
              <a:cs typeface="Calibri"/>
            </a:endParaRPr>
          </a:p>
          <a:p>
            <a:pPr marL="393700" indent="-342900">
              <a:lnSpc>
                <a:spcPct val="100000"/>
              </a:lnSpc>
              <a:buFont typeface="Arial MT"/>
              <a:buChar char="•"/>
              <a:tabLst>
                <a:tab pos="393065" algn="l"/>
                <a:tab pos="393700" algn="l"/>
              </a:tabLst>
            </a:pPr>
            <a:r>
              <a:rPr sz="3000" spc="-15" dirty="0">
                <a:latin typeface="Calibri"/>
                <a:cs typeface="Calibri"/>
              </a:rPr>
              <a:t>Current</a:t>
            </a:r>
            <a:r>
              <a:rPr sz="3000" spc="-5" dirty="0">
                <a:latin typeface="Calibri"/>
                <a:cs typeface="Calibri"/>
              </a:rPr>
              <a:t> </a:t>
            </a:r>
            <a:r>
              <a:rPr sz="3000" spc="-10" dirty="0">
                <a:latin typeface="Calibri"/>
                <a:cs typeface="Calibri"/>
              </a:rPr>
              <a:t>path</a:t>
            </a:r>
            <a:r>
              <a:rPr sz="3000" spc="-25" dirty="0">
                <a:latin typeface="Calibri"/>
                <a:cs typeface="Calibri"/>
              </a:rPr>
              <a:t> </a:t>
            </a:r>
            <a:r>
              <a:rPr sz="3000" dirty="0">
                <a:latin typeface="Calibri"/>
                <a:cs typeface="Calibri"/>
              </a:rPr>
              <a:t>is</a:t>
            </a:r>
            <a:r>
              <a:rPr sz="3000" spc="-10" dirty="0">
                <a:latin typeface="Calibri"/>
                <a:cs typeface="Calibri"/>
              </a:rPr>
              <a:t> </a:t>
            </a:r>
            <a:r>
              <a:rPr sz="3000" spc="-5" dirty="0">
                <a:latin typeface="Calibri"/>
                <a:cs typeface="Calibri"/>
              </a:rPr>
              <a:t>given</a:t>
            </a:r>
            <a:r>
              <a:rPr sz="3000" spc="-35" dirty="0">
                <a:latin typeface="Calibri"/>
                <a:cs typeface="Calibri"/>
              </a:rPr>
              <a:t> </a:t>
            </a:r>
            <a:r>
              <a:rPr sz="3000" spc="-10" dirty="0">
                <a:latin typeface="Calibri"/>
                <a:cs typeface="Calibri"/>
              </a:rPr>
              <a:t>by</a:t>
            </a:r>
            <a:endParaRPr sz="3000">
              <a:latin typeface="Calibri"/>
              <a:cs typeface="Calibri"/>
            </a:endParaRPr>
          </a:p>
          <a:p>
            <a:pPr>
              <a:lnSpc>
                <a:spcPct val="100000"/>
              </a:lnSpc>
              <a:buFont typeface="Arial MT"/>
              <a:buChar char="•"/>
            </a:pPr>
            <a:endParaRPr sz="2950">
              <a:latin typeface="Calibri"/>
              <a:cs typeface="Calibri"/>
            </a:endParaRPr>
          </a:p>
          <a:p>
            <a:pPr marL="393700" indent="-342900">
              <a:lnSpc>
                <a:spcPct val="100000"/>
              </a:lnSpc>
              <a:buFont typeface="Arial MT"/>
              <a:buChar char="•"/>
              <a:tabLst>
                <a:tab pos="393065" algn="l"/>
                <a:tab pos="393700" algn="l"/>
              </a:tabLst>
            </a:pPr>
            <a:r>
              <a:rPr sz="3000" spc="-15" dirty="0">
                <a:latin typeface="Calibri"/>
                <a:cs typeface="Calibri"/>
              </a:rPr>
              <a:t>Current</a:t>
            </a:r>
            <a:r>
              <a:rPr sz="3000" spc="5" dirty="0">
                <a:latin typeface="Calibri"/>
                <a:cs typeface="Calibri"/>
              </a:rPr>
              <a:t> </a:t>
            </a:r>
            <a:r>
              <a:rPr sz="3000" spc="-5" dirty="0">
                <a:latin typeface="Calibri"/>
                <a:cs typeface="Calibri"/>
              </a:rPr>
              <a:t>flowing</a:t>
            </a:r>
            <a:r>
              <a:rPr sz="3000" spc="5" dirty="0">
                <a:latin typeface="Calibri"/>
                <a:cs typeface="Calibri"/>
              </a:rPr>
              <a:t> </a:t>
            </a:r>
            <a:r>
              <a:rPr sz="3000" spc="-10" dirty="0">
                <a:latin typeface="Calibri"/>
                <a:cs typeface="Calibri"/>
              </a:rPr>
              <a:t>through </a:t>
            </a:r>
            <a:r>
              <a:rPr sz="3000" dirty="0">
                <a:latin typeface="Calibri"/>
                <a:cs typeface="Calibri"/>
              </a:rPr>
              <a:t>the</a:t>
            </a:r>
            <a:r>
              <a:rPr sz="3000" spc="-10" dirty="0">
                <a:latin typeface="Calibri"/>
                <a:cs typeface="Calibri"/>
              </a:rPr>
              <a:t> </a:t>
            </a:r>
            <a:r>
              <a:rPr sz="3000" spc="-5" dirty="0">
                <a:latin typeface="Calibri"/>
                <a:cs typeface="Calibri"/>
              </a:rPr>
              <a:t>load </a:t>
            </a:r>
            <a:r>
              <a:rPr sz="3000" spc="-10" dirty="0">
                <a:latin typeface="Calibri"/>
                <a:cs typeface="Calibri"/>
              </a:rPr>
              <a:t>resistance</a:t>
            </a:r>
            <a:r>
              <a:rPr sz="3000" spc="-25" dirty="0">
                <a:latin typeface="Calibri"/>
                <a:cs typeface="Calibri"/>
              </a:rPr>
              <a:t> </a:t>
            </a:r>
            <a:r>
              <a:rPr sz="3000" dirty="0">
                <a:latin typeface="Calibri"/>
                <a:cs typeface="Calibri"/>
              </a:rPr>
              <a:t>is</a:t>
            </a:r>
            <a:r>
              <a:rPr sz="3000" spc="-5" dirty="0">
                <a:latin typeface="Calibri"/>
                <a:cs typeface="Calibri"/>
              </a:rPr>
              <a:t> </a:t>
            </a:r>
            <a:r>
              <a:rPr sz="3000" spc="-45" dirty="0">
                <a:latin typeface="Calibri"/>
                <a:cs typeface="Calibri"/>
              </a:rPr>
              <a:t>i</a:t>
            </a:r>
            <a:r>
              <a:rPr sz="3000" spc="-67" baseline="-20833" dirty="0">
                <a:latin typeface="Calibri"/>
                <a:cs typeface="Calibri"/>
              </a:rPr>
              <a:t>1</a:t>
            </a:r>
            <a:endParaRPr sz="3000" baseline="-20833">
              <a:latin typeface="Calibri"/>
              <a:cs typeface="Calibri"/>
            </a:endParaRPr>
          </a:p>
        </p:txBody>
      </p:sp>
      <p:pic>
        <p:nvPicPr>
          <p:cNvPr id="4" name="object 4"/>
          <p:cNvPicPr/>
          <p:nvPr/>
        </p:nvPicPr>
        <p:blipFill>
          <a:blip r:embed="rId2" cstate="print"/>
          <a:stretch>
            <a:fillRect/>
          </a:stretch>
        </p:blipFill>
        <p:spPr>
          <a:xfrm>
            <a:off x="3124200" y="5334009"/>
            <a:ext cx="3205221" cy="425104"/>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319520" cy="635000"/>
          </a:xfrm>
          <a:prstGeom prst="rect">
            <a:avLst/>
          </a:prstGeom>
        </p:spPr>
        <p:txBody>
          <a:bodyPr vert="horz" wrap="square" lIns="0" tIns="12065" rIns="0" bIns="0" rtlCol="0">
            <a:spAutoFit/>
          </a:bodyPr>
          <a:lstStyle/>
          <a:p>
            <a:pPr marL="12700">
              <a:lnSpc>
                <a:spcPct val="100000"/>
              </a:lnSpc>
              <a:spcBef>
                <a:spcPts val="95"/>
              </a:spcBef>
            </a:pPr>
            <a:r>
              <a:rPr spc="-10" dirty="0"/>
              <a:t>Full</a:t>
            </a:r>
            <a:r>
              <a:rPr spc="-30" dirty="0"/>
              <a:t> </a:t>
            </a:r>
            <a:r>
              <a:rPr spc="-70" dirty="0"/>
              <a:t>Wave</a:t>
            </a:r>
            <a:r>
              <a:rPr spc="10" dirty="0"/>
              <a:t> </a:t>
            </a:r>
            <a:r>
              <a:rPr spc="-10" dirty="0"/>
              <a:t>Rectifier</a:t>
            </a:r>
            <a:r>
              <a:rPr spc="-25" dirty="0"/>
              <a:t> </a:t>
            </a:r>
            <a:r>
              <a:rPr spc="-5" dirty="0"/>
              <a:t>-</a:t>
            </a:r>
            <a:r>
              <a:rPr spc="-10" dirty="0"/>
              <a:t> </a:t>
            </a:r>
            <a:r>
              <a:rPr spc="-20" dirty="0"/>
              <a:t>Operation</a:t>
            </a:r>
          </a:p>
        </p:txBody>
      </p:sp>
      <p:sp>
        <p:nvSpPr>
          <p:cNvPr id="3" name="object 3"/>
          <p:cNvSpPr txBox="1"/>
          <p:nvPr/>
        </p:nvSpPr>
        <p:spPr>
          <a:xfrm>
            <a:off x="497840" y="999490"/>
            <a:ext cx="8050530" cy="4964430"/>
          </a:xfrm>
          <a:prstGeom prst="rect">
            <a:avLst/>
          </a:prstGeom>
        </p:spPr>
        <p:txBody>
          <a:bodyPr vert="horz" wrap="square" lIns="0" tIns="12700" rIns="0" bIns="0" rtlCol="0">
            <a:spAutoFit/>
          </a:bodyPr>
          <a:lstStyle/>
          <a:p>
            <a:pPr marL="393700" marR="271145" indent="-342900">
              <a:lnSpc>
                <a:spcPct val="100000"/>
              </a:lnSpc>
              <a:spcBef>
                <a:spcPts val="100"/>
              </a:spcBef>
              <a:buFont typeface="Arial MT"/>
              <a:buChar char="•"/>
              <a:tabLst>
                <a:tab pos="393065" algn="l"/>
                <a:tab pos="393700" algn="l"/>
              </a:tabLst>
            </a:pPr>
            <a:r>
              <a:rPr sz="3000" b="1" spc="-15" dirty="0">
                <a:latin typeface="Calibri"/>
                <a:cs typeface="Calibri"/>
              </a:rPr>
              <a:t>Operation</a:t>
            </a:r>
            <a:r>
              <a:rPr sz="3000" b="1" spc="-30" dirty="0">
                <a:latin typeface="Calibri"/>
                <a:cs typeface="Calibri"/>
              </a:rPr>
              <a:t> </a:t>
            </a:r>
            <a:r>
              <a:rPr sz="3000" dirty="0">
                <a:latin typeface="Calibri"/>
                <a:cs typeface="Calibri"/>
              </a:rPr>
              <a:t>: </a:t>
            </a:r>
            <a:r>
              <a:rPr sz="3000" spc="-10" dirty="0">
                <a:latin typeface="Calibri"/>
                <a:cs typeface="Calibri"/>
              </a:rPr>
              <a:t>During</a:t>
            </a:r>
            <a:r>
              <a:rPr sz="3000" spc="15" dirty="0">
                <a:latin typeface="Calibri"/>
                <a:cs typeface="Calibri"/>
              </a:rPr>
              <a:t> </a:t>
            </a:r>
            <a:r>
              <a:rPr sz="3000" spc="-20" dirty="0">
                <a:solidFill>
                  <a:srgbClr val="FF0000"/>
                </a:solidFill>
                <a:latin typeface="Calibri"/>
                <a:cs typeface="Calibri"/>
              </a:rPr>
              <a:t>Negative</a:t>
            </a:r>
            <a:r>
              <a:rPr sz="3000" spc="-25" dirty="0">
                <a:solidFill>
                  <a:srgbClr val="FF0000"/>
                </a:solidFill>
                <a:latin typeface="Calibri"/>
                <a:cs typeface="Calibri"/>
              </a:rPr>
              <a:t> </a:t>
            </a:r>
            <a:r>
              <a:rPr sz="3000" spc="-5" dirty="0">
                <a:solidFill>
                  <a:srgbClr val="FF0000"/>
                </a:solidFill>
                <a:latin typeface="Calibri"/>
                <a:cs typeface="Calibri"/>
              </a:rPr>
              <a:t>half</a:t>
            </a:r>
            <a:r>
              <a:rPr sz="3000" spc="-15" dirty="0">
                <a:solidFill>
                  <a:srgbClr val="FF0000"/>
                </a:solidFill>
                <a:latin typeface="Calibri"/>
                <a:cs typeface="Calibri"/>
              </a:rPr>
              <a:t> </a:t>
            </a:r>
            <a:r>
              <a:rPr sz="3000" spc="-10" dirty="0">
                <a:solidFill>
                  <a:srgbClr val="FF0000"/>
                </a:solidFill>
                <a:latin typeface="Calibri"/>
                <a:cs typeface="Calibri"/>
              </a:rPr>
              <a:t>cycles</a:t>
            </a:r>
            <a:r>
              <a:rPr sz="3000" spc="-5" dirty="0">
                <a:solidFill>
                  <a:srgbClr val="FF0000"/>
                </a:solidFill>
                <a:latin typeface="Calibri"/>
                <a:cs typeface="Calibri"/>
              </a:rPr>
              <a:t> </a:t>
            </a:r>
            <a:r>
              <a:rPr sz="3000" spc="-5" dirty="0">
                <a:latin typeface="Calibri"/>
                <a:cs typeface="Calibri"/>
              </a:rPr>
              <a:t>of </a:t>
            </a:r>
            <a:r>
              <a:rPr sz="3000" dirty="0">
                <a:latin typeface="Calibri"/>
                <a:cs typeface="Calibri"/>
              </a:rPr>
              <a:t>the </a:t>
            </a:r>
            <a:r>
              <a:rPr sz="3000" spc="5" dirty="0">
                <a:latin typeface="Calibri"/>
                <a:cs typeface="Calibri"/>
              </a:rPr>
              <a:t> </a:t>
            </a:r>
            <a:r>
              <a:rPr sz="3000" dirty="0">
                <a:latin typeface="Calibri"/>
                <a:cs typeface="Calibri"/>
              </a:rPr>
              <a:t>applied ac input </a:t>
            </a:r>
            <a:r>
              <a:rPr sz="3000" spc="-15" dirty="0">
                <a:latin typeface="Calibri"/>
                <a:cs typeface="Calibri"/>
              </a:rPr>
              <a:t>voltage </a:t>
            </a:r>
            <a:r>
              <a:rPr sz="3000" spc="-5" dirty="0">
                <a:latin typeface="Calibri"/>
                <a:cs typeface="Calibri"/>
              </a:rPr>
              <a:t>due </a:t>
            </a:r>
            <a:r>
              <a:rPr sz="3000" spc="-10" dirty="0">
                <a:latin typeface="Calibri"/>
                <a:cs typeface="Calibri"/>
              </a:rPr>
              <a:t>to </a:t>
            </a:r>
            <a:r>
              <a:rPr sz="3000" dirty="0">
                <a:latin typeface="Calibri"/>
                <a:cs typeface="Calibri"/>
              </a:rPr>
              <a:t>the </a:t>
            </a:r>
            <a:r>
              <a:rPr sz="3000" spc="-10" dirty="0">
                <a:latin typeface="Calibri"/>
                <a:cs typeface="Calibri"/>
              </a:rPr>
              <a:t>center tap </a:t>
            </a:r>
            <a:r>
              <a:rPr sz="3000" spc="-5" dirty="0">
                <a:latin typeface="Calibri"/>
                <a:cs typeface="Calibri"/>
              </a:rPr>
              <a:t> </a:t>
            </a:r>
            <a:r>
              <a:rPr sz="3000" dirty="0">
                <a:latin typeface="Calibri"/>
                <a:cs typeface="Calibri"/>
              </a:rPr>
              <a:t>action</a:t>
            </a:r>
            <a:r>
              <a:rPr sz="3000" spc="-5" dirty="0">
                <a:latin typeface="Calibri"/>
                <a:cs typeface="Calibri"/>
              </a:rPr>
              <a:t> </a:t>
            </a:r>
            <a:r>
              <a:rPr sz="3000" spc="-10" dirty="0">
                <a:latin typeface="Calibri"/>
                <a:cs typeface="Calibri"/>
              </a:rPr>
              <a:t>end</a:t>
            </a:r>
            <a:r>
              <a:rPr sz="3000" spc="-5" dirty="0">
                <a:latin typeface="Calibri"/>
                <a:cs typeface="Calibri"/>
              </a:rPr>
              <a:t> </a:t>
            </a:r>
            <a:r>
              <a:rPr sz="3000" dirty="0">
                <a:latin typeface="Calibri"/>
                <a:cs typeface="Calibri"/>
              </a:rPr>
              <a:t>‘B’</a:t>
            </a:r>
            <a:r>
              <a:rPr sz="3000" spc="20" dirty="0">
                <a:latin typeface="Calibri"/>
                <a:cs typeface="Calibri"/>
              </a:rPr>
              <a:t> </a:t>
            </a:r>
            <a:r>
              <a:rPr sz="3000" dirty="0">
                <a:latin typeface="Calibri"/>
                <a:cs typeface="Calibri"/>
              </a:rPr>
              <a:t>will</a:t>
            </a:r>
            <a:r>
              <a:rPr sz="3000" spc="-5" dirty="0">
                <a:latin typeface="Calibri"/>
                <a:cs typeface="Calibri"/>
              </a:rPr>
              <a:t> </a:t>
            </a:r>
            <a:r>
              <a:rPr sz="3000" spc="-10" dirty="0">
                <a:latin typeface="Calibri"/>
                <a:cs typeface="Calibri"/>
              </a:rPr>
              <a:t>become</a:t>
            </a:r>
            <a:r>
              <a:rPr sz="3000" dirty="0">
                <a:latin typeface="Calibri"/>
                <a:cs typeface="Calibri"/>
              </a:rPr>
              <a:t> </a:t>
            </a:r>
            <a:r>
              <a:rPr sz="3000" spc="-10" dirty="0">
                <a:latin typeface="Calibri"/>
                <a:cs typeface="Calibri"/>
              </a:rPr>
              <a:t>positive</a:t>
            </a:r>
            <a:r>
              <a:rPr sz="3000" dirty="0">
                <a:latin typeface="Calibri"/>
                <a:cs typeface="Calibri"/>
              </a:rPr>
              <a:t> with </a:t>
            </a:r>
            <a:r>
              <a:rPr sz="3000" spc="-10" dirty="0">
                <a:latin typeface="Calibri"/>
                <a:cs typeface="Calibri"/>
              </a:rPr>
              <a:t>respect </a:t>
            </a:r>
            <a:r>
              <a:rPr sz="3000" spc="-665" dirty="0">
                <a:latin typeface="Calibri"/>
                <a:cs typeface="Calibri"/>
              </a:rPr>
              <a:t> </a:t>
            </a:r>
            <a:r>
              <a:rPr sz="3000" spc="-10" dirty="0">
                <a:latin typeface="Calibri"/>
                <a:cs typeface="Calibri"/>
              </a:rPr>
              <a:t>to</a:t>
            </a:r>
            <a:r>
              <a:rPr sz="3000" spc="-20" dirty="0">
                <a:latin typeface="Calibri"/>
                <a:cs typeface="Calibri"/>
              </a:rPr>
              <a:t> </a:t>
            </a:r>
            <a:r>
              <a:rPr sz="3000" dirty="0">
                <a:latin typeface="Calibri"/>
                <a:cs typeface="Calibri"/>
              </a:rPr>
              <a:t>end </a:t>
            </a:r>
            <a:r>
              <a:rPr sz="3000" spc="5" dirty="0">
                <a:latin typeface="Calibri"/>
                <a:cs typeface="Calibri"/>
              </a:rPr>
              <a:t>A.</a:t>
            </a:r>
            <a:endParaRPr sz="3000">
              <a:latin typeface="Calibri"/>
              <a:cs typeface="Calibri"/>
            </a:endParaRPr>
          </a:p>
          <a:p>
            <a:pPr marL="393700" marR="17780" indent="-342900">
              <a:lnSpc>
                <a:spcPct val="100000"/>
              </a:lnSpc>
              <a:spcBef>
                <a:spcPts val="720"/>
              </a:spcBef>
              <a:buFont typeface="Arial MT"/>
              <a:buChar char="•"/>
              <a:tabLst>
                <a:tab pos="393065" algn="l"/>
                <a:tab pos="393700" algn="l"/>
              </a:tabLst>
            </a:pPr>
            <a:r>
              <a:rPr sz="3000" spc="-5" dirty="0">
                <a:latin typeface="Calibri"/>
                <a:cs typeface="Calibri"/>
              </a:rPr>
              <a:t>Hence Diode D1 </a:t>
            </a:r>
            <a:r>
              <a:rPr sz="3000" spc="-20" dirty="0">
                <a:latin typeface="Calibri"/>
                <a:cs typeface="Calibri"/>
              </a:rPr>
              <a:t>Reverse </a:t>
            </a:r>
            <a:r>
              <a:rPr sz="3000" spc="-5" dirty="0">
                <a:latin typeface="Calibri"/>
                <a:cs typeface="Calibri"/>
              </a:rPr>
              <a:t>biased </a:t>
            </a:r>
            <a:r>
              <a:rPr sz="3000" dirty="0">
                <a:latin typeface="Calibri"/>
                <a:cs typeface="Calibri"/>
              </a:rPr>
              <a:t>and </a:t>
            </a:r>
            <a:r>
              <a:rPr sz="3000" spc="-5" dirty="0">
                <a:latin typeface="Calibri"/>
                <a:cs typeface="Calibri"/>
              </a:rPr>
              <a:t>Diode D2 </a:t>
            </a:r>
            <a:r>
              <a:rPr sz="3000" dirty="0">
                <a:latin typeface="Calibri"/>
                <a:cs typeface="Calibri"/>
              </a:rPr>
              <a:t> </a:t>
            </a:r>
            <a:r>
              <a:rPr sz="3000" spc="-15" dirty="0">
                <a:latin typeface="Calibri"/>
                <a:cs typeface="Calibri"/>
              </a:rPr>
              <a:t>Forward </a:t>
            </a:r>
            <a:r>
              <a:rPr sz="3000" spc="-5" dirty="0">
                <a:latin typeface="Calibri"/>
                <a:cs typeface="Calibri"/>
              </a:rPr>
              <a:t>biased .Hence </a:t>
            </a:r>
            <a:r>
              <a:rPr sz="3000" spc="-10" dirty="0">
                <a:latin typeface="Calibri"/>
                <a:cs typeface="Calibri"/>
              </a:rPr>
              <a:t>current </a:t>
            </a:r>
            <a:r>
              <a:rPr sz="3000" spc="-5" dirty="0">
                <a:latin typeface="Calibri"/>
                <a:cs typeface="Calibri"/>
              </a:rPr>
              <a:t>Conduction </a:t>
            </a:r>
            <a:r>
              <a:rPr sz="3000" dirty="0">
                <a:latin typeface="Calibri"/>
                <a:cs typeface="Calibri"/>
              </a:rPr>
              <a:t>is </a:t>
            </a:r>
            <a:r>
              <a:rPr sz="3000" spc="-5" dirty="0">
                <a:latin typeface="Calibri"/>
                <a:cs typeface="Calibri"/>
              </a:rPr>
              <a:t>due </a:t>
            </a:r>
            <a:r>
              <a:rPr sz="3000" spc="-665" dirty="0">
                <a:latin typeface="Calibri"/>
                <a:cs typeface="Calibri"/>
              </a:rPr>
              <a:t> </a:t>
            </a:r>
            <a:r>
              <a:rPr sz="3000" spc="-10" dirty="0">
                <a:latin typeface="Calibri"/>
                <a:cs typeface="Calibri"/>
              </a:rPr>
              <a:t>to</a:t>
            </a:r>
            <a:r>
              <a:rPr sz="3000" spc="-20" dirty="0">
                <a:latin typeface="Calibri"/>
                <a:cs typeface="Calibri"/>
              </a:rPr>
              <a:t> </a:t>
            </a:r>
            <a:r>
              <a:rPr sz="3000" spc="-5" dirty="0">
                <a:latin typeface="Calibri"/>
                <a:cs typeface="Calibri"/>
              </a:rPr>
              <a:t>D1</a:t>
            </a:r>
            <a:r>
              <a:rPr sz="3000" spc="5" dirty="0">
                <a:latin typeface="Calibri"/>
                <a:cs typeface="Calibri"/>
              </a:rPr>
              <a:t> </a:t>
            </a:r>
            <a:r>
              <a:rPr sz="3000" spc="-40" dirty="0">
                <a:latin typeface="Calibri"/>
                <a:cs typeface="Calibri"/>
              </a:rPr>
              <a:t>only.</a:t>
            </a:r>
            <a:endParaRPr sz="3000">
              <a:latin typeface="Calibri"/>
              <a:cs typeface="Calibri"/>
            </a:endParaRPr>
          </a:p>
          <a:p>
            <a:pPr marL="393700" indent="-342900">
              <a:lnSpc>
                <a:spcPct val="100000"/>
              </a:lnSpc>
              <a:spcBef>
                <a:spcPts val="725"/>
              </a:spcBef>
              <a:buFont typeface="Arial MT"/>
              <a:buChar char="•"/>
              <a:tabLst>
                <a:tab pos="393065" algn="l"/>
                <a:tab pos="393700" algn="l"/>
              </a:tabLst>
            </a:pPr>
            <a:r>
              <a:rPr sz="3000" spc="-15" dirty="0">
                <a:latin typeface="Calibri"/>
                <a:cs typeface="Calibri"/>
              </a:rPr>
              <a:t>Current</a:t>
            </a:r>
            <a:r>
              <a:rPr sz="3000" spc="-5" dirty="0">
                <a:latin typeface="Calibri"/>
                <a:cs typeface="Calibri"/>
              </a:rPr>
              <a:t> </a:t>
            </a:r>
            <a:r>
              <a:rPr sz="3000" spc="-10" dirty="0">
                <a:latin typeface="Calibri"/>
                <a:cs typeface="Calibri"/>
              </a:rPr>
              <a:t>path</a:t>
            </a:r>
            <a:r>
              <a:rPr sz="3000" spc="-25" dirty="0">
                <a:latin typeface="Calibri"/>
                <a:cs typeface="Calibri"/>
              </a:rPr>
              <a:t> </a:t>
            </a:r>
            <a:r>
              <a:rPr sz="3000" dirty="0">
                <a:latin typeface="Calibri"/>
                <a:cs typeface="Calibri"/>
              </a:rPr>
              <a:t>is</a:t>
            </a:r>
            <a:r>
              <a:rPr sz="3000" spc="-5" dirty="0">
                <a:latin typeface="Calibri"/>
                <a:cs typeface="Calibri"/>
              </a:rPr>
              <a:t> given</a:t>
            </a:r>
            <a:r>
              <a:rPr sz="3000" spc="-30" dirty="0">
                <a:latin typeface="Calibri"/>
                <a:cs typeface="Calibri"/>
              </a:rPr>
              <a:t> </a:t>
            </a:r>
            <a:r>
              <a:rPr sz="3000" spc="-10" dirty="0">
                <a:latin typeface="Calibri"/>
                <a:cs typeface="Calibri"/>
              </a:rPr>
              <a:t>by</a:t>
            </a:r>
            <a:endParaRPr sz="3000">
              <a:latin typeface="Calibri"/>
              <a:cs typeface="Calibri"/>
            </a:endParaRPr>
          </a:p>
          <a:p>
            <a:pPr>
              <a:lnSpc>
                <a:spcPct val="100000"/>
              </a:lnSpc>
              <a:spcBef>
                <a:spcPts val="35"/>
              </a:spcBef>
              <a:buFont typeface="Arial MT"/>
              <a:buChar char="•"/>
            </a:pPr>
            <a:endParaRPr sz="4100">
              <a:latin typeface="Calibri"/>
              <a:cs typeface="Calibri"/>
            </a:endParaRPr>
          </a:p>
          <a:p>
            <a:pPr marL="393700" indent="-342900">
              <a:lnSpc>
                <a:spcPct val="100000"/>
              </a:lnSpc>
              <a:buFont typeface="Arial MT"/>
              <a:buChar char="•"/>
              <a:tabLst>
                <a:tab pos="393065" algn="l"/>
                <a:tab pos="393700" algn="l"/>
              </a:tabLst>
            </a:pPr>
            <a:r>
              <a:rPr sz="3000" spc="-15" dirty="0">
                <a:latin typeface="Calibri"/>
                <a:cs typeface="Calibri"/>
              </a:rPr>
              <a:t>Current</a:t>
            </a:r>
            <a:r>
              <a:rPr sz="3000" spc="5" dirty="0">
                <a:latin typeface="Calibri"/>
                <a:cs typeface="Calibri"/>
              </a:rPr>
              <a:t> </a:t>
            </a:r>
            <a:r>
              <a:rPr sz="3000" spc="-5" dirty="0">
                <a:latin typeface="Calibri"/>
                <a:cs typeface="Calibri"/>
              </a:rPr>
              <a:t>flowing</a:t>
            </a:r>
            <a:r>
              <a:rPr sz="3000" spc="5" dirty="0">
                <a:latin typeface="Calibri"/>
                <a:cs typeface="Calibri"/>
              </a:rPr>
              <a:t> </a:t>
            </a:r>
            <a:r>
              <a:rPr sz="3000" spc="-10" dirty="0">
                <a:latin typeface="Calibri"/>
                <a:cs typeface="Calibri"/>
              </a:rPr>
              <a:t>through </a:t>
            </a:r>
            <a:r>
              <a:rPr sz="3000" dirty="0">
                <a:latin typeface="Calibri"/>
                <a:cs typeface="Calibri"/>
              </a:rPr>
              <a:t>the</a:t>
            </a:r>
            <a:r>
              <a:rPr sz="3000" spc="-10" dirty="0">
                <a:latin typeface="Calibri"/>
                <a:cs typeface="Calibri"/>
              </a:rPr>
              <a:t> </a:t>
            </a:r>
            <a:r>
              <a:rPr sz="3000" spc="-5" dirty="0">
                <a:latin typeface="Calibri"/>
                <a:cs typeface="Calibri"/>
              </a:rPr>
              <a:t>load </a:t>
            </a:r>
            <a:r>
              <a:rPr sz="3000" spc="-10" dirty="0">
                <a:latin typeface="Calibri"/>
                <a:cs typeface="Calibri"/>
              </a:rPr>
              <a:t>resistance</a:t>
            </a:r>
            <a:r>
              <a:rPr sz="3000" spc="-25" dirty="0">
                <a:latin typeface="Calibri"/>
                <a:cs typeface="Calibri"/>
              </a:rPr>
              <a:t> </a:t>
            </a:r>
            <a:r>
              <a:rPr sz="3000" dirty="0">
                <a:latin typeface="Calibri"/>
                <a:cs typeface="Calibri"/>
              </a:rPr>
              <a:t>is</a:t>
            </a:r>
            <a:r>
              <a:rPr sz="3000" spc="-5" dirty="0">
                <a:latin typeface="Calibri"/>
                <a:cs typeface="Calibri"/>
              </a:rPr>
              <a:t> </a:t>
            </a:r>
            <a:r>
              <a:rPr sz="3000" spc="-45" dirty="0">
                <a:latin typeface="Calibri"/>
                <a:cs typeface="Calibri"/>
              </a:rPr>
              <a:t>i</a:t>
            </a:r>
            <a:r>
              <a:rPr sz="3000" spc="-67" baseline="-20833" dirty="0">
                <a:latin typeface="Calibri"/>
                <a:cs typeface="Calibri"/>
              </a:rPr>
              <a:t>2</a:t>
            </a:r>
            <a:endParaRPr sz="3000" baseline="-20833">
              <a:latin typeface="Calibri"/>
              <a:cs typeface="Calibri"/>
            </a:endParaRPr>
          </a:p>
        </p:txBody>
      </p:sp>
      <p:pic>
        <p:nvPicPr>
          <p:cNvPr id="4" name="object 4"/>
          <p:cNvPicPr/>
          <p:nvPr/>
        </p:nvPicPr>
        <p:blipFill>
          <a:blip r:embed="rId2" cstate="print"/>
          <a:stretch>
            <a:fillRect/>
          </a:stretch>
        </p:blipFill>
        <p:spPr>
          <a:xfrm>
            <a:off x="2942844" y="4953009"/>
            <a:ext cx="3240026" cy="425104"/>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9776" y="1095375"/>
            <a:ext cx="7972126" cy="452437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68412" y="1171575"/>
            <a:ext cx="8109243" cy="437197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4259580" cy="635000"/>
          </a:xfrm>
          <a:prstGeom prst="rect">
            <a:avLst/>
          </a:prstGeom>
        </p:spPr>
        <p:txBody>
          <a:bodyPr vert="horz" wrap="square" lIns="0" tIns="12065" rIns="0" bIns="0" rtlCol="0">
            <a:spAutoFit/>
          </a:bodyPr>
          <a:lstStyle/>
          <a:p>
            <a:pPr marL="12700">
              <a:lnSpc>
                <a:spcPct val="100000"/>
              </a:lnSpc>
              <a:spcBef>
                <a:spcPts val="95"/>
              </a:spcBef>
            </a:pPr>
            <a:r>
              <a:rPr spc="-10" dirty="0"/>
              <a:t>FWR</a:t>
            </a:r>
            <a:r>
              <a:rPr spc="-30" dirty="0"/>
              <a:t> </a:t>
            </a:r>
            <a:r>
              <a:rPr spc="-5" dirty="0"/>
              <a:t>Output</a:t>
            </a:r>
            <a:r>
              <a:rPr spc="-30" dirty="0"/>
              <a:t> </a:t>
            </a:r>
            <a:r>
              <a:rPr spc="-20" dirty="0"/>
              <a:t>Current</a:t>
            </a:r>
          </a:p>
        </p:txBody>
      </p:sp>
      <p:sp>
        <p:nvSpPr>
          <p:cNvPr id="3" name="object 3"/>
          <p:cNvSpPr txBox="1"/>
          <p:nvPr/>
        </p:nvSpPr>
        <p:spPr>
          <a:xfrm>
            <a:off x="523240" y="997965"/>
            <a:ext cx="8093075" cy="1489710"/>
          </a:xfrm>
          <a:prstGeom prst="rect">
            <a:avLst/>
          </a:prstGeom>
        </p:spPr>
        <p:txBody>
          <a:bodyPr vert="horz" wrap="square" lIns="0" tIns="13335" rIns="0" bIns="0" rtlCol="0">
            <a:spAutoFit/>
          </a:bodyPr>
          <a:lstStyle/>
          <a:p>
            <a:pPr marL="368300" marR="17780" indent="-342900">
              <a:lnSpc>
                <a:spcPct val="100000"/>
              </a:lnSpc>
              <a:spcBef>
                <a:spcPts val="105"/>
              </a:spcBef>
              <a:buFont typeface="Arial MT"/>
              <a:buChar char="•"/>
              <a:tabLst>
                <a:tab pos="367665" algn="l"/>
                <a:tab pos="368300" algn="l"/>
              </a:tabLst>
            </a:pPr>
            <a:r>
              <a:rPr sz="3200" spc="-65" dirty="0">
                <a:latin typeface="Calibri"/>
                <a:cs typeface="Calibri"/>
              </a:rPr>
              <a:t>Total</a:t>
            </a:r>
            <a:r>
              <a:rPr sz="3200" spc="5" dirty="0">
                <a:latin typeface="Calibri"/>
                <a:cs typeface="Calibri"/>
              </a:rPr>
              <a:t> </a:t>
            </a:r>
            <a:r>
              <a:rPr sz="3200" spc="-10" dirty="0">
                <a:latin typeface="Calibri"/>
                <a:cs typeface="Calibri"/>
              </a:rPr>
              <a:t>current</a:t>
            </a:r>
            <a:r>
              <a:rPr sz="3200" dirty="0">
                <a:latin typeface="Calibri"/>
                <a:cs typeface="Calibri"/>
              </a:rPr>
              <a:t> </a:t>
            </a:r>
            <a:r>
              <a:rPr sz="3200" spc="-5" dirty="0">
                <a:latin typeface="Calibri"/>
                <a:cs typeface="Calibri"/>
              </a:rPr>
              <a:t>flowing</a:t>
            </a:r>
            <a:r>
              <a:rPr sz="3200" dirty="0">
                <a:latin typeface="Calibri"/>
                <a:cs typeface="Calibri"/>
              </a:rPr>
              <a:t> </a:t>
            </a:r>
            <a:r>
              <a:rPr sz="3200" spc="-10" dirty="0">
                <a:latin typeface="Calibri"/>
                <a:cs typeface="Calibri"/>
              </a:rPr>
              <a:t>through</a:t>
            </a:r>
            <a:r>
              <a:rPr sz="3200" spc="10" dirty="0">
                <a:latin typeface="Calibri"/>
                <a:cs typeface="Calibri"/>
              </a:rPr>
              <a:t> </a:t>
            </a:r>
            <a:r>
              <a:rPr sz="3200" dirty="0">
                <a:latin typeface="Calibri"/>
                <a:cs typeface="Calibri"/>
              </a:rPr>
              <a:t>the</a:t>
            </a:r>
            <a:r>
              <a:rPr sz="3200" spc="5" dirty="0">
                <a:latin typeface="Calibri"/>
                <a:cs typeface="Calibri"/>
              </a:rPr>
              <a:t> </a:t>
            </a:r>
            <a:r>
              <a:rPr sz="3200" dirty="0">
                <a:latin typeface="Calibri"/>
                <a:cs typeface="Calibri"/>
              </a:rPr>
              <a:t>load </a:t>
            </a:r>
            <a:r>
              <a:rPr sz="3200" spc="5" dirty="0">
                <a:latin typeface="Calibri"/>
                <a:cs typeface="Calibri"/>
              </a:rPr>
              <a:t> </a:t>
            </a:r>
            <a:r>
              <a:rPr sz="3200" spc="-10" dirty="0">
                <a:latin typeface="Calibri"/>
                <a:cs typeface="Calibri"/>
              </a:rPr>
              <a:t>resistance </a:t>
            </a:r>
            <a:r>
              <a:rPr sz="3200" dirty="0">
                <a:latin typeface="Calibri"/>
                <a:cs typeface="Calibri"/>
              </a:rPr>
              <a:t>is</a:t>
            </a:r>
            <a:r>
              <a:rPr sz="3200" spc="-5" dirty="0">
                <a:latin typeface="Calibri"/>
                <a:cs typeface="Calibri"/>
              </a:rPr>
              <a:t> </a:t>
            </a:r>
            <a:r>
              <a:rPr sz="3200" dirty="0">
                <a:latin typeface="Calibri"/>
                <a:cs typeface="Calibri"/>
              </a:rPr>
              <a:t>the</a:t>
            </a:r>
            <a:r>
              <a:rPr sz="3200" spc="5" dirty="0">
                <a:latin typeface="Calibri"/>
                <a:cs typeface="Calibri"/>
              </a:rPr>
              <a:t> </a:t>
            </a:r>
            <a:r>
              <a:rPr sz="3200" dirty="0">
                <a:latin typeface="Calibri"/>
                <a:cs typeface="Calibri"/>
              </a:rPr>
              <a:t>sum</a:t>
            </a:r>
            <a:r>
              <a:rPr sz="3200" spc="-5" dirty="0">
                <a:latin typeface="Calibri"/>
                <a:cs typeface="Calibri"/>
              </a:rPr>
              <a:t> </a:t>
            </a:r>
            <a:r>
              <a:rPr sz="3200" dirty="0">
                <a:latin typeface="Calibri"/>
                <a:cs typeface="Calibri"/>
              </a:rPr>
              <a:t>of</a:t>
            </a:r>
            <a:r>
              <a:rPr sz="3200" spc="-5" dirty="0">
                <a:latin typeface="Calibri"/>
                <a:cs typeface="Calibri"/>
              </a:rPr>
              <a:t> </a:t>
            </a:r>
            <a:r>
              <a:rPr sz="3200" dirty="0">
                <a:latin typeface="Calibri"/>
                <a:cs typeface="Calibri"/>
              </a:rPr>
              <a:t>the</a:t>
            </a:r>
            <a:r>
              <a:rPr sz="3200" spc="-5" dirty="0">
                <a:latin typeface="Calibri"/>
                <a:cs typeface="Calibri"/>
              </a:rPr>
              <a:t> </a:t>
            </a:r>
            <a:r>
              <a:rPr sz="3200" dirty="0">
                <a:latin typeface="Calibri"/>
                <a:cs typeface="Calibri"/>
              </a:rPr>
              <a:t>individual</a:t>
            </a:r>
            <a:r>
              <a:rPr sz="3200" spc="40" dirty="0">
                <a:latin typeface="Calibri"/>
                <a:cs typeface="Calibri"/>
              </a:rPr>
              <a:t> </a:t>
            </a:r>
            <a:r>
              <a:rPr sz="3200" spc="-5" dirty="0">
                <a:latin typeface="Calibri"/>
                <a:cs typeface="Calibri"/>
              </a:rPr>
              <a:t>currents </a:t>
            </a:r>
            <a:r>
              <a:rPr sz="3200" spc="-710" dirty="0">
                <a:latin typeface="Calibri"/>
                <a:cs typeface="Calibri"/>
              </a:rPr>
              <a:t> </a:t>
            </a:r>
            <a:r>
              <a:rPr sz="3200" dirty="0">
                <a:latin typeface="Calibri"/>
                <a:cs typeface="Calibri"/>
              </a:rPr>
              <a:t>i</a:t>
            </a:r>
            <a:r>
              <a:rPr sz="3150" baseline="-21164" dirty="0">
                <a:latin typeface="Calibri"/>
                <a:cs typeface="Calibri"/>
              </a:rPr>
              <a:t>1</a:t>
            </a:r>
            <a:r>
              <a:rPr sz="3200" dirty="0">
                <a:latin typeface="Calibri"/>
                <a:cs typeface="Calibri"/>
              </a:rPr>
              <a:t>and</a:t>
            </a:r>
            <a:r>
              <a:rPr sz="3200" spc="20" dirty="0">
                <a:latin typeface="Calibri"/>
                <a:cs typeface="Calibri"/>
              </a:rPr>
              <a:t> </a:t>
            </a:r>
            <a:r>
              <a:rPr sz="3200" spc="5" dirty="0">
                <a:latin typeface="Calibri"/>
                <a:cs typeface="Calibri"/>
              </a:rPr>
              <a:t>i</a:t>
            </a:r>
            <a:r>
              <a:rPr sz="3150" spc="7" baseline="-21164" dirty="0">
                <a:latin typeface="Calibri"/>
                <a:cs typeface="Calibri"/>
              </a:rPr>
              <a:t>2</a:t>
            </a:r>
            <a:r>
              <a:rPr sz="3150" spc="375" baseline="-21164" dirty="0">
                <a:latin typeface="Calibri"/>
                <a:cs typeface="Calibri"/>
              </a:rPr>
              <a:t> </a:t>
            </a:r>
            <a:r>
              <a:rPr sz="3200" dirty="0">
                <a:latin typeface="Calibri"/>
                <a:cs typeface="Calibri"/>
              </a:rPr>
              <a:t>.</a:t>
            </a:r>
            <a:endParaRPr sz="3200">
              <a:latin typeface="Calibri"/>
              <a:cs typeface="Calibri"/>
            </a:endParaRPr>
          </a:p>
        </p:txBody>
      </p:sp>
      <p:pic>
        <p:nvPicPr>
          <p:cNvPr id="4" name="object 4"/>
          <p:cNvPicPr/>
          <p:nvPr/>
        </p:nvPicPr>
        <p:blipFill>
          <a:blip r:embed="rId2" cstate="print"/>
          <a:stretch>
            <a:fillRect/>
          </a:stretch>
        </p:blipFill>
        <p:spPr>
          <a:xfrm>
            <a:off x="1219200" y="2736873"/>
            <a:ext cx="4800436" cy="3846806"/>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5768975" cy="635000"/>
          </a:xfrm>
          <a:prstGeom prst="rect">
            <a:avLst/>
          </a:prstGeom>
        </p:spPr>
        <p:txBody>
          <a:bodyPr vert="horz" wrap="square" lIns="0" tIns="12065" rIns="0" bIns="0" rtlCol="0">
            <a:spAutoFit/>
          </a:bodyPr>
          <a:lstStyle/>
          <a:p>
            <a:pPr marL="12700">
              <a:lnSpc>
                <a:spcPct val="100000"/>
              </a:lnSpc>
              <a:spcBef>
                <a:spcPts val="95"/>
              </a:spcBef>
            </a:pPr>
            <a:r>
              <a:rPr spc="-5" dirty="0"/>
              <a:t>DC</a:t>
            </a:r>
            <a:r>
              <a:rPr spc="-20" dirty="0"/>
              <a:t> </a:t>
            </a:r>
            <a:r>
              <a:rPr spc="-5" dirty="0"/>
              <a:t>or </a:t>
            </a:r>
            <a:r>
              <a:rPr spc="-35" dirty="0"/>
              <a:t>Average</a:t>
            </a:r>
            <a:r>
              <a:rPr spc="-15" dirty="0"/>
              <a:t> </a:t>
            </a:r>
            <a:r>
              <a:rPr spc="-20" dirty="0"/>
              <a:t>value</a:t>
            </a:r>
            <a:r>
              <a:rPr spc="-15" dirty="0"/>
              <a:t> </a:t>
            </a:r>
            <a:r>
              <a:rPr dirty="0"/>
              <a:t>of</a:t>
            </a:r>
            <a:r>
              <a:rPr spc="-15" dirty="0"/>
              <a:t> </a:t>
            </a:r>
            <a:r>
              <a:rPr spc="-10" dirty="0"/>
              <a:t>FWR</a:t>
            </a:r>
          </a:p>
        </p:txBody>
      </p:sp>
      <p:pic>
        <p:nvPicPr>
          <p:cNvPr id="3" name="object 3"/>
          <p:cNvPicPr/>
          <p:nvPr/>
        </p:nvPicPr>
        <p:blipFill>
          <a:blip r:embed="rId2" cstate="print"/>
          <a:stretch>
            <a:fillRect/>
          </a:stretch>
        </p:blipFill>
        <p:spPr>
          <a:xfrm>
            <a:off x="6553200" y="917458"/>
            <a:ext cx="1964761" cy="869123"/>
          </a:xfrm>
          <a:prstGeom prst="rect">
            <a:avLst/>
          </a:prstGeom>
        </p:spPr>
      </p:pic>
      <p:pic>
        <p:nvPicPr>
          <p:cNvPr id="4" name="object 4"/>
          <p:cNvPicPr/>
          <p:nvPr/>
        </p:nvPicPr>
        <p:blipFill>
          <a:blip r:embed="rId3" cstate="print"/>
          <a:stretch>
            <a:fillRect/>
          </a:stretch>
        </p:blipFill>
        <p:spPr>
          <a:xfrm>
            <a:off x="1790700" y="1143006"/>
            <a:ext cx="3802379" cy="950969"/>
          </a:xfrm>
          <a:prstGeom prst="rect">
            <a:avLst/>
          </a:prstGeom>
        </p:spPr>
      </p:pic>
      <p:pic>
        <p:nvPicPr>
          <p:cNvPr id="5" name="object 5"/>
          <p:cNvPicPr/>
          <p:nvPr/>
        </p:nvPicPr>
        <p:blipFill>
          <a:blip r:embed="rId4" cstate="print"/>
          <a:stretch>
            <a:fillRect/>
          </a:stretch>
        </p:blipFill>
        <p:spPr>
          <a:xfrm>
            <a:off x="1790700" y="2246382"/>
            <a:ext cx="3095250" cy="950969"/>
          </a:xfrm>
          <a:prstGeom prst="rect">
            <a:avLst/>
          </a:prstGeom>
        </p:spPr>
      </p:pic>
      <p:pic>
        <p:nvPicPr>
          <p:cNvPr id="6" name="object 6"/>
          <p:cNvPicPr/>
          <p:nvPr/>
        </p:nvPicPr>
        <p:blipFill>
          <a:blip r:embed="rId5" cstate="print"/>
          <a:stretch>
            <a:fillRect/>
          </a:stretch>
        </p:blipFill>
        <p:spPr>
          <a:xfrm>
            <a:off x="1790700" y="3307099"/>
            <a:ext cx="6934337" cy="868660"/>
          </a:xfrm>
          <a:prstGeom prst="rect">
            <a:avLst/>
          </a:prstGeom>
        </p:spPr>
      </p:pic>
      <p:pic>
        <p:nvPicPr>
          <p:cNvPr id="7" name="object 7"/>
          <p:cNvPicPr/>
          <p:nvPr/>
        </p:nvPicPr>
        <p:blipFill>
          <a:blip r:embed="rId6" cstate="print"/>
          <a:stretch>
            <a:fillRect/>
          </a:stretch>
        </p:blipFill>
        <p:spPr>
          <a:xfrm>
            <a:off x="1790700" y="4407408"/>
            <a:ext cx="2316446" cy="806195"/>
          </a:xfrm>
          <a:prstGeom prst="rect">
            <a:avLst/>
          </a:prstGeom>
        </p:spPr>
      </p:pic>
      <p:pic>
        <p:nvPicPr>
          <p:cNvPr id="8" name="object 8"/>
          <p:cNvPicPr/>
          <p:nvPr/>
        </p:nvPicPr>
        <p:blipFill>
          <a:blip r:embed="rId7" cstate="print"/>
          <a:stretch>
            <a:fillRect/>
          </a:stretch>
        </p:blipFill>
        <p:spPr>
          <a:xfrm>
            <a:off x="1798320" y="5425443"/>
            <a:ext cx="1520687" cy="942001"/>
          </a:xfrm>
          <a:prstGeom prst="rect">
            <a:avLst/>
          </a:prstGeom>
        </p:spPr>
      </p:pic>
      <p:pic>
        <p:nvPicPr>
          <p:cNvPr id="9" name="object 9"/>
          <p:cNvPicPr/>
          <p:nvPr/>
        </p:nvPicPr>
        <p:blipFill>
          <a:blip r:embed="rId8" cstate="print"/>
          <a:stretch>
            <a:fillRect/>
          </a:stretch>
        </p:blipFill>
        <p:spPr>
          <a:xfrm>
            <a:off x="4777740" y="5646423"/>
            <a:ext cx="1602052" cy="942001"/>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3794760" cy="635000"/>
          </a:xfrm>
          <a:prstGeom prst="rect">
            <a:avLst/>
          </a:prstGeom>
        </p:spPr>
        <p:txBody>
          <a:bodyPr vert="horz" wrap="square" lIns="0" tIns="12065" rIns="0" bIns="0" rtlCol="0">
            <a:spAutoFit/>
          </a:bodyPr>
          <a:lstStyle/>
          <a:p>
            <a:pPr marL="12700">
              <a:lnSpc>
                <a:spcPct val="100000"/>
              </a:lnSpc>
              <a:spcBef>
                <a:spcPts val="95"/>
              </a:spcBef>
            </a:pPr>
            <a:r>
              <a:rPr spc="-5" dirty="0"/>
              <a:t>RMS</a:t>
            </a:r>
            <a:r>
              <a:rPr spc="-10" dirty="0"/>
              <a:t> </a:t>
            </a:r>
            <a:r>
              <a:rPr spc="-20" dirty="0"/>
              <a:t>value</a:t>
            </a:r>
            <a:r>
              <a:rPr spc="-25" dirty="0"/>
              <a:t> </a:t>
            </a:r>
            <a:r>
              <a:rPr spc="-5" dirty="0"/>
              <a:t>of</a:t>
            </a:r>
            <a:r>
              <a:rPr spc="-25" dirty="0"/>
              <a:t> </a:t>
            </a:r>
            <a:r>
              <a:rPr spc="-10" dirty="0"/>
              <a:t>FWR</a:t>
            </a:r>
          </a:p>
        </p:txBody>
      </p:sp>
      <p:grpSp>
        <p:nvGrpSpPr>
          <p:cNvPr id="3" name="object 3"/>
          <p:cNvGrpSpPr/>
          <p:nvPr/>
        </p:nvGrpSpPr>
        <p:grpSpPr>
          <a:xfrm>
            <a:off x="1066800" y="990600"/>
            <a:ext cx="7509509" cy="3971925"/>
            <a:chOff x="1066800" y="990600"/>
            <a:chExt cx="7509509" cy="3971925"/>
          </a:xfrm>
        </p:grpSpPr>
        <p:pic>
          <p:nvPicPr>
            <p:cNvPr id="4" name="object 4"/>
            <p:cNvPicPr/>
            <p:nvPr/>
          </p:nvPicPr>
          <p:blipFill>
            <a:blip r:embed="rId2" cstate="print"/>
            <a:stretch>
              <a:fillRect/>
            </a:stretch>
          </p:blipFill>
          <p:spPr>
            <a:xfrm>
              <a:off x="1066800" y="990600"/>
              <a:ext cx="4082617" cy="1258824"/>
            </a:xfrm>
            <a:prstGeom prst="rect">
              <a:avLst/>
            </a:prstGeom>
          </p:spPr>
        </p:pic>
        <p:pic>
          <p:nvPicPr>
            <p:cNvPr id="5" name="object 5"/>
            <p:cNvPicPr/>
            <p:nvPr/>
          </p:nvPicPr>
          <p:blipFill>
            <a:blip r:embed="rId3" cstate="print"/>
            <a:stretch>
              <a:fillRect/>
            </a:stretch>
          </p:blipFill>
          <p:spPr>
            <a:xfrm>
              <a:off x="1066800" y="2249461"/>
              <a:ext cx="4834225" cy="967681"/>
            </a:xfrm>
            <a:prstGeom prst="rect">
              <a:avLst/>
            </a:prstGeom>
          </p:spPr>
        </p:pic>
        <p:pic>
          <p:nvPicPr>
            <p:cNvPr id="6" name="object 6"/>
            <p:cNvPicPr/>
            <p:nvPr/>
          </p:nvPicPr>
          <p:blipFill>
            <a:blip r:embed="rId4" cstate="print"/>
            <a:stretch>
              <a:fillRect/>
            </a:stretch>
          </p:blipFill>
          <p:spPr>
            <a:xfrm>
              <a:off x="1066800" y="3229386"/>
              <a:ext cx="7509373" cy="821113"/>
            </a:xfrm>
            <a:prstGeom prst="rect">
              <a:avLst/>
            </a:prstGeom>
          </p:spPr>
        </p:pic>
        <p:pic>
          <p:nvPicPr>
            <p:cNvPr id="7" name="object 7"/>
            <p:cNvPicPr/>
            <p:nvPr/>
          </p:nvPicPr>
          <p:blipFill>
            <a:blip r:embed="rId5" cstate="print"/>
            <a:stretch>
              <a:fillRect/>
            </a:stretch>
          </p:blipFill>
          <p:spPr>
            <a:xfrm>
              <a:off x="1066800" y="4084320"/>
              <a:ext cx="5206113" cy="877728"/>
            </a:xfrm>
            <a:prstGeom prst="rect">
              <a:avLst/>
            </a:prstGeom>
          </p:spPr>
        </p:pic>
      </p:grpSp>
      <p:pic>
        <p:nvPicPr>
          <p:cNvPr id="8" name="object 8"/>
          <p:cNvPicPr/>
          <p:nvPr/>
        </p:nvPicPr>
        <p:blipFill>
          <a:blip r:embed="rId6" cstate="print"/>
          <a:stretch>
            <a:fillRect/>
          </a:stretch>
        </p:blipFill>
        <p:spPr>
          <a:xfrm>
            <a:off x="1066800" y="5047488"/>
            <a:ext cx="3630421" cy="877727"/>
          </a:xfrm>
          <a:prstGeom prst="rect">
            <a:avLst/>
          </a:prstGeom>
        </p:spPr>
      </p:pic>
      <p:pic>
        <p:nvPicPr>
          <p:cNvPr id="9" name="object 9"/>
          <p:cNvPicPr/>
          <p:nvPr/>
        </p:nvPicPr>
        <p:blipFill>
          <a:blip r:embed="rId7" cstate="print"/>
          <a:stretch>
            <a:fillRect/>
          </a:stretch>
        </p:blipFill>
        <p:spPr>
          <a:xfrm>
            <a:off x="1066800" y="5989193"/>
            <a:ext cx="1420352" cy="856738"/>
          </a:xfrm>
          <a:prstGeom prst="rect">
            <a:avLst/>
          </a:prstGeom>
        </p:spPr>
      </p:pic>
      <p:pic>
        <p:nvPicPr>
          <p:cNvPr id="10" name="object 10"/>
          <p:cNvPicPr/>
          <p:nvPr/>
        </p:nvPicPr>
        <p:blipFill>
          <a:blip r:embed="rId8" cstate="print"/>
          <a:stretch>
            <a:fillRect/>
          </a:stretch>
        </p:blipFill>
        <p:spPr>
          <a:xfrm>
            <a:off x="4014215" y="5988375"/>
            <a:ext cx="1420225" cy="7987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8794" y="214290"/>
            <a:ext cx="4523110" cy="629018"/>
          </a:xfrm>
          <a:prstGeom prst="rect">
            <a:avLst/>
          </a:prstGeom>
        </p:spPr>
        <p:txBody>
          <a:bodyPr vert="horz" wrap="square" lIns="0" tIns="13335" rIns="0" bIns="0" rtlCol="0">
            <a:spAutoFit/>
          </a:bodyPr>
          <a:lstStyle/>
          <a:p>
            <a:pPr marL="12700" algn="ctr">
              <a:lnSpc>
                <a:spcPct val="100000"/>
              </a:lnSpc>
              <a:spcBef>
                <a:spcPts val="105"/>
              </a:spcBef>
            </a:pPr>
            <a:r>
              <a:rPr b="1" spc="-5" dirty="0">
                <a:solidFill>
                  <a:srgbClr val="0070C0"/>
                </a:solidFill>
                <a:latin typeface="Times New Roman" pitchFamily="18" charset="0"/>
                <a:cs typeface="Times New Roman" pitchFamily="18" charset="0"/>
              </a:rPr>
              <a:t>S</a:t>
            </a:r>
            <a:r>
              <a:rPr b="1" spc="5" dirty="0">
                <a:solidFill>
                  <a:srgbClr val="0070C0"/>
                </a:solidFill>
                <a:latin typeface="Times New Roman" pitchFamily="18" charset="0"/>
                <a:cs typeface="Times New Roman" pitchFamily="18" charset="0"/>
              </a:rPr>
              <a:t>e</a:t>
            </a:r>
            <a:r>
              <a:rPr b="1" dirty="0">
                <a:solidFill>
                  <a:srgbClr val="0070C0"/>
                </a:solidFill>
                <a:latin typeface="Times New Roman" pitchFamily="18" charset="0"/>
                <a:cs typeface="Times New Roman" pitchFamily="18" charset="0"/>
              </a:rPr>
              <a:t>mi</a:t>
            </a:r>
            <a:r>
              <a:rPr b="1" spc="-40" dirty="0">
                <a:solidFill>
                  <a:srgbClr val="0070C0"/>
                </a:solidFill>
                <a:latin typeface="Times New Roman" pitchFamily="18" charset="0"/>
                <a:cs typeface="Times New Roman" pitchFamily="18" charset="0"/>
              </a:rPr>
              <a:t>c</a:t>
            </a:r>
            <a:r>
              <a:rPr b="1" spc="-5" dirty="0">
                <a:solidFill>
                  <a:srgbClr val="0070C0"/>
                </a:solidFill>
                <a:latin typeface="Times New Roman" pitchFamily="18" charset="0"/>
                <a:cs typeface="Times New Roman" pitchFamily="18" charset="0"/>
              </a:rPr>
              <a:t>o</a:t>
            </a:r>
            <a:r>
              <a:rPr b="1" spc="10" dirty="0">
                <a:solidFill>
                  <a:srgbClr val="0070C0"/>
                </a:solidFill>
                <a:latin typeface="Times New Roman" pitchFamily="18" charset="0"/>
                <a:cs typeface="Times New Roman" pitchFamily="18" charset="0"/>
              </a:rPr>
              <a:t>n</a:t>
            </a:r>
            <a:r>
              <a:rPr b="1" spc="-5" dirty="0">
                <a:solidFill>
                  <a:srgbClr val="0070C0"/>
                </a:solidFill>
                <a:latin typeface="Times New Roman" pitchFamily="18" charset="0"/>
                <a:cs typeface="Times New Roman" pitchFamily="18" charset="0"/>
              </a:rPr>
              <a:t>duc</a:t>
            </a:r>
            <a:r>
              <a:rPr b="1" spc="-35" dirty="0">
                <a:solidFill>
                  <a:srgbClr val="0070C0"/>
                </a:solidFill>
                <a:latin typeface="Times New Roman" pitchFamily="18" charset="0"/>
                <a:cs typeface="Times New Roman" pitchFamily="18" charset="0"/>
              </a:rPr>
              <a:t>t</a:t>
            </a:r>
            <a:r>
              <a:rPr b="1" spc="-5" dirty="0">
                <a:solidFill>
                  <a:srgbClr val="0070C0"/>
                </a:solidFill>
                <a:latin typeface="Times New Roman" pitchFamily="18" charset="0"/>
                <a:cs typeface="Times New Roman" pitchFamily="18" charset="0"/>
              </a:rPr>
              <a:t>o</a:t>
            </a:r>
            <a:r>
              <a:rPr b="1" spc="-65" dirty="0">
                <a:solidFill>
                  <a:srgbClr val="0070C0"/>
                </a:solidFill>
                <a:latin typeface="Times New Roman" pitchFamily="18" charset="0"/>
                <a:cs typeface="Times New Roman" pitchFamily="18" charset="0"/>
              </a:rPr>
              <a:t>r</a:t>
            </a:r>
            <a:r>
              <a:rPr b="1" dirty="0">
                <a:solidFill>
                  <a:srgbClr val="0070C0"/>
                </a:solidFill>
                <a:latin typeface="Times New Roman" pitchFamily="18" charset="0"/>
                <a:cs typeface="Times New Roman" pitchFamily="18" charset="0"/>
              </a:rPr>
              <a:t>s</a:t>
            </a:r>
            <a:endParaRPr b="1">
              <a:solidFill>
                <a:srgbClr val="0070C0"/>
              </a:solidFill>
              <a:latin typeface="Times New Roman" pitchFamily="18" charset="0"/>
              <a:cs typeface="Times New Roman" pitchFamily="18" charset="0"/>
            </a:endParaRPr>
          </a:p>
        </p:txBody>
      </p:sp>
      <p:sp>
        <p:nvSpPr>
          <p:cNvPr id="3" name="object 3"/>
          <p:cNvSpPr txBox="1"/>
          <p:nvPr/>
        </p:nvSpPr>
        <p:spPr>
          <a:xfrm>
            <a:off x="285720" y="1357298"/>
            <a:ext cx="8501122" cy="4639090"/>
          </a:xfrm>
          <a:prstGeom prst="rect">
            <a:avLst/>
          </a:prstGeom>
        </p:spPr>
        <p:txBody>
          <a:bodyPr vert="horz" wrap="square" lIns="0" tIns="12065" rIns="0" bIns="0" rtlCol="0">
            <a:spAutoFit/>
          </a:bodyPr>
          <a:lstStyle/>
          <a:p>
            <a:pPr marL="469900" marR="147955" indent="-457834" algn="just">
              <a:lnSpc>
                <a:spcPct val="100000"/>
              </a:lnSpc>
              <a:spcBef>
                <a:spcPts val="95"/>
              </a:spcBef>
              <a:buClr>
                <a:srgbClr val="C00000"/>
              </a:buClr>
              <a:buFont typeface="Wingdings" pitchFamily="2" charset="2"/>
              <a:buChar char="Ø"/>
              <a:tabLst>
                <a:tab pos="469900" algn="l"/>
                <a:tab pos="470534" algn="l"/>
              </a:tabLst>
            </a:pPr>
            <a:r>
              <a:rPr lang="en-US" sz="2300" b="1" dirty="0" smtClean="0">
                <a:latin typeface="Times New Roman" pitchFamily="18" charset="0"/>
                <a:cs typeface="Times New Roman" pitchFamily="18" charset="0"/>
              </a:rPr>
              <a:t>A semiconductor can be considered a material having a conductivity ranging between that of an insulator and a metal. </a:t>
            </a:r>
          </a:p>
          <a:p>
            <a:pPr marL="288000" marR="147955" indent="-457834" algn="just">
              <a:lnSpc>
                <a:spcPct val="50000"/>
              </a:lnSpc>
              <a:buClr>
                <a:srgbClr val="C00000"/>
              </a:buClr>
              <a:buFont typeface="Wingdings" pitchFamily="2" charset="2"/>
              <a:buChar char="Ø"/>
              <a:tabLst>
                <a:tab pos="469900" algn="l"/>
                <a:tab pos="470534" algn="l"/>
              </a:tabLst>
            </a:pPr>
            <a:endParaRPr lang="en-US" sz="2300" b="1" dirty="0" smtClean="0">
              <a:latin typeface="Times New Roman" pitchFamily="18" charset="0"/>
              <a:cs typeface="Times New Roman" pitchFamily="18" charset="0"/>
            </a:endParaRPr>
          </a:p>
          <a:p>
            <a:pPr marL="469900" marR="147955" indent="-457834" algn="just">
              <a:lnSpc>
                <a:spcPct val="100000"/>
              </a:lnSpc>
              <a:spcBef>
                <a:spcPts val="95"/>
              </a:spcBef>
              <a:buClr>
                <a:srgbClr val="C00000"/>
              </a:buClr>
              <a:buFont typeface="Wingdings" pitchFamily="2" charset="2"/>
              <a:buChar char="Ø"/>
              <a:tabLst>
                <a:tab pos="469900" algn="l"/>
                <a:tab pos="470534" algn="l"/>
              </a:tabLst>
            </a:pPr>
            <a:r>
              <a:rPr lang="en-US" sz="2300" b="1" dirty="0" smtClean="0">
                <a:latin typeface="Times New Roman" pitchFamily="18" charset="0"/>
                <a:cs typeface="Times New Roman" pitchFamily="18" charset="0"/>
              </a:rPr>
              <a:t>A crucial property of semiconductors is the band gap; a range of forbidden energies within the electronic structure of the material.</a:t>
            </a:r>
          </a:p>
          <a:p>
            <a:pPr marL="469900" marR="147955" indent="-457834" algn="just">
              <a:lnSpc>
                <a:spcPct val="50000"/>
              </a:lnSpc>
              <a:buClr>
                <a:srgbClr val="C00000"/>
              </a:buClr>
              <a:buFont typeface="Wingdings" pitchFamily="2" charset="2"/>
              <a:buChar char="Ø"/>
              <a:tabLst>
                <a:tab pos="469900" algn="l"/>
                <a:tab pos="470534" algn="l"/>
              </a:tabLst>
            </a:pPr>
            <a:endParaRPr lang="en-US" sz="2300" b="1" spc="-15" dirty="0" smtClean="0">
              <a:latin typeface="Times New Roman" pitchFamily="18" charset="0"/>
              <a:cs typeface="Times New Roman" pitchFamily="18" charset="0"/>
            </a:endParaRPr>
          </a:p>
          <a:p>
            <a:pPr marL="469900" marR="147955" indent="-457834" algn="just">
              <a:lnSpc>
                <a:spcPct val="100000"/>
              </a:lnSpc>
              <a:spcBef>
                <a:spcPts val="95"/>
              </a:spcBef>
              <a:buClr>
                <a:srgbClr val="C00000"/>
              </a:buClr>
              <a:buFont typeface="Wingdings" pitchFamily="2" charset="2"/>
              <a:buChar char="Ø"/>
              <a:tabLst>
                <a:tab pos="469900" algn="l"/>
                <a:tab pos="470534" algn="l"/>
              </a:tabLst>
            </a:pPr>
            <a:r>
              <a:rPr sz="2300" b="1" spc="-15" smtClean="0">
                <a:latin typeface="Times New Roman" pitchFamily="18" charset="0"/>
                <a:cs typeface="Times New Roman" pitchFamily="18" charset="0"/>
              </a:rPr>
              <a:t>Semiconductors</a:t>
            </a:r>
            <a:r>
              <a:rPr sz="2300" b="1" spc="55" smtClean="0">
                <a:latin typeface="Times New Roman" pitchFamily="18" charset="0"/>
                <a:cs typeface="Times New Roman" pitchFamily="18" charset="0"/>
              </a:rPr>
              <a:t> </a:t>
            </a:r>
            <a:r>
              <a:rPr sz="2300" b="1" spc="-25" dirty="0">
                <a:latin typeface="Times New Roman" pitchFamily="18" charset="0"/>
                <a:cs typeface="Times New Roman" pitchFamily="18" charset="0"/>
              </a:rPr>
              <a:t>have</a:t>
            </a:r>
            <a:r>
              <a:rPr sz="2300" b="1" dirty="0">
                <a:latin typeface="Times New Roman" pitchFamily="18" charset="0"/>
                <a:cs typeface="Times New Roman" pitchFamily="18" charset="0"/>
              </a:rPr>
              <a:t> </a:t>
            </a:r>
            <a:r>
              <a:rPr sz="2300" b="1" spc="-5" dirty="0">
                <a:latin typeface="Times New Roman" pitchFamily="18" charset="0"/>
                <a:cs typeface="Times New Roman" pitchFamily="18" charset="0"/>
              </a:rPr>
              <a:t>a</a:t>
            </a:r>
            <a:r>
              <a:rPr sz="2300" b="1" dirty="0">
                <a:latin typeface="Times New Roman" pitchFamily="18" charset="0"/>
                <a:cs typeface="Times New Roman" pitchFamily="18" charset="0"/>
              </a:rPr>
              <a:t> </a:t>
            </a:r>
            <a:r>
              <a:rPr sz="2300" b="1" spc="-15" dirty="0">
                <a:latin typeface="Times New Roman" pitchFamily="18" charset="0"/>
                <a:cs typeface="Times New Roman" pitchFamily="18" charset="0"/>
              </a:rPr>
              <a:t>resistivity/resistance</a:t>
            </a:r>
            <a:r>
              <a:rPr sz="2300" b="1" spc="70" dirty="0">
                <a:latin typeface="Times New Roman" pitchFamily="18" charset="0"/>
                <a:cs typeface="Times New Roman" pitchFamily="18" charset="0"/>
              </a:rPr>
              <a:t> </a:t>
            </a:r>
            <a:r>
              <a:rPr sz="2300" b="1" spc="-10" dirty="0">
                <a:latin typeface="Times New Roman" pitchFamily="18" charset="0"/>
                <a:cs typeface="Times New Roman" pitchFamily="18" charset="0"/>
              </a:rPr>
              <a:t>between </a:t>
            </a:r>
            <a:r>
              <a:rPr sz="2300" b="1" spc="-620" dirty="0">
                <a:latin typeface="Times New Roman" pitchFamily="18" charset="0"/>
                <a:cs typeface="Times New Roman" pitchFamily="18" charset="0"/>
              </a:rPr>
              <a:t> </a:t>
            </a:r>
            <a:r>
              <a:rPr sz="2300" b="1" spc="-10" dirty="0">
                <a:latin typeface="Times New Roman" pitchFamily="18" charset="0"/>
                <a:cs typeface="Times New Roman" pitchFamily="18" charset="0"/>
              </a:rPr>
              <a:t>that</a:t>
            </a:r>
            <a:r>
              <a:rPr sz="2300" b="1" spc="5" dirty="0">
                <a:latin typeface="Times New Roman" pitchFamily="18" charset="0"/>
                <a:cs typeface="Times New Roman" pitchFamily="18" charset="0"/>
              </a:rPr>
              <a:t> </a:t>
            </a:r>
            <a:r>
              <a:rPr sz="2300" b="1" spc="-5" dirty="0">
                <a:latin typeface="Times New Roman" pitchFamily="18" charset="0"/>
                <a:cs typeface="Times New Roman" pitchFamily="18" charset="0"/>
              </a:rPr>
              <a:t>of </a:t>
            </a:r>
            <a:r>
              <a:rPr sz="2300" b="1" spc="-15" dirty="0">
                <a:latin typeface="Times New Roman" pitchFamily="18" charset="0"/>
                <a:cs typeface="Times New Roman" pitchFamily="18" charset="0"/>
              </a:rPr>
              <a:t>conductors</a:t>
            </a:r>
            <a:r>
              <a:rPr sz="2300" b="1" spc="45" dirty="0">
                <a:latin typeface="Times New Roman" pitchFamily="18" charset="0"/>
                <a:cs typeface="Times New Roman" pitchFamily="18" charset="0"/>
              </a:rPr>
              <a:t> </a:t>
            </a:r>
            <a:r>
              <a:rPr sz="2300" b="1" spc="-5">
                <a:latin typeface="Times New Roman" pitchFamily="18" charset="0"/>
                <a:cs typeface="Times New Roman" pitchFamily="18" charset="0"/>
              </a:rPr>
              <a:t>and</a:t>
            </a:r>
            <a:r>
              <a:rPr sz="2300" b="1" spc="10">
                <a:latin typeface="Times New Roman" pitchFamily="18" charset="0"/>
                <a:cs typeface="Times New Roman" pitchFamily="18" charset="0"/>
              </a:rPr>
              <a:t> </a:t>
            </a:r>
            <a:r>
              <a:rPr sz="2300" b="1" spc="-20" smtClean="0">
                <a:latin typeface="Times New Roman" pitchFamily="18" charset="0"/>
                <a:cs typeface="Times New Roman" pitchFamily="18" charset="0"/>
              </a:rPr>
              <a:t>insulators</a:t>
            </a:r>
            <a:endParaRPr lang="en-US" sz="2300" b="1" spc="-20" dirty="0" smtClean="0">
              <a:latin typeface="Times New Roman" pitchFamily="18" charset="0"/>
              <a:cs typeface="Times New Roman" pitchFamily="18" charset="0"/>
            </a:endParaRPr>
          </a:p>
          <a:p>
            <a:pPr marL="469900" marR="147955" indent="-457834" algn="just">
              <a:lnSpc>
                <a:spcPct val="50000"/>
              </a:lnSpc>
              <a:buClr>
                <a:srgbClr val="C00000"/>
              </a:buClr>
              <a:buFont typeface="Wingdings" pitchFamily="2" charset="2"/>
              <a:buChar char="Ø"/>
              <a:tabLst>
                <a:tab pos="469900" algn="l"/>
                <a:tab pos="470534" algn="l"/>
              </a:tabLst>
            </a:pPr>
            <a:endParaRPr sz="2300" b="1">
              <a:latin typeface="Times New Roman" pitchFamily="18" charset="0"/>
              <a:cs typeface="Times New Roman" pitchFamily="18" charset="0"/>
            </a:endParaRPr>
          </a:p>
          <a:p>
            <a:pPr marL="469900" marR="39370" indent="-457834" algn="just">
              <a:lnSpc>
                <a:spcPct val="100000"/>
              </a:lnSpc>
              <a:buClr>
                <a:srgbClr val="C00000"/>
              </a:buClr>
              <a:buFont typeface="Wingdings" pitchFamily="2" charset="2"/>
              <a:buChar char="Ø"/>
              <a:tabLst>
                <a:tab pos="469900" algn="l"/>
                <a:tab pos="470534" algn="l"/>
              </a:tabLst>
            </a:pPr>
            <a:r>
              <a:rPr sz="2300" b="1" spc="-10" smtClean="0">
                <a:latin typeface="Times New Roman" pitchFamily="18" charset="0"/>
                <a:cs typeface="Times New Roman" pitchFamily="18" charset="0"/>
              </a:rPr>
              <a:t>Their</a:t>
            </a:r>
            <a:r>
              <a:rPr sz="2300" b="1" spc="5" smtClean="0">
                <a:latin typeface="Times New Roman" pitchFamily="18" charset="0"/>
                <a:cs typeface="Times New Roman" pitchFamily="18" charset="0"/>
              </a:rPr>
              <a:t> </a:t>
            </a:r>
            <a:r>
              <a:rPr sz="2300" b="1" spc="-10" dirty="0">
                <a:latin typeface="Times New Roman" pitchFamily="18" charset="0"/>
                <a:cs typeface="Times New Roman" pitchFamily="18" charset="0"/>
              </a:rPr>
              <a:t>electrons</a:t>
            </a:r>
            <a:r>
              <a:rPr sz="2300" b="1" spc="10" dirty="0">
                <a:latin typeface="Times New Roman" pitchFamily="18" charset="0"/>
                <a:cs typeface="Times New Roman" pitchFamily="18" charset="0"/>
              </a:rPr>
              <a:t> </a:t>
            </a:r>
            <a:r>
              <a:rPr sz="2300" b="1" spc="-20" dirty="0">
                <a:latin typeface="Times New Roman" pitchFamily="18" charset="0"/>
                <a:cs typeface="Times New Roman" pitchFamily="18" charset="0"/>
              </a:rPr>
              <a:t>are</a:t>
            </a:r>
            <a:r>
              <a:rPr sz="2300" b="1" spc="25" dirty="0">
                <a:latin typeface="Times New Roman" pitchFamily="18" charset="0"/>
                <a:cs typeface="Times New Roman" pitchFamily="18" charset="0"/>
              </a:rPr>
              <a:t> </a:t>
            </a:r>
            <a:r>
              <a:rPr sz="2300" b="1" spc="-10" dirty="0">
                <a:latin typeface="Times New Roman" pitchFamily="18" charset="0"/>
                <a:cs typeface="Times New Roman" pitchFamily="18" charset="0"/>
              </a:rPr>
              <a:t>not</a:t>
            </a:r>
            <a:r>
              <a:rPr sz="2300" b="1" spc="10" dirty="0">
                <a:latin typeface="Times New Roman" pitchFamily="18" charset="0"/>
                <a:cs typeface="Times New Roman" pitchFamily="18" charset="0"/>
              </a:rPr>
              <a:t> </a:t>
            </a:r>
            <a:r>
              <a:rPr sz="2300" b="1" spc="-15" dirty="0">
                <a:latin typeface="Times New Roman" pitchFamily="18" charset="0"/>
                <a:cs typeface="Times New Roman" pitchFamily="18" charset="0"/>
              </a:rPr>
              <a:t>free</a:t>
            </a:r>
            <a:r>
              <a:rPr sz="2300" b="1" spc="-5" dirty="0">
                <a:latin typeface="Times New Roman" pitchFamily="18" charset="0"/>
                <a:cs typeface="Times New Roman" pitchFamily="18" charset="0"/>
              </a:rPr>
              <a:t> </a:t>
            </a:r>
            <a:r>
              <a:rPr sz="2300" b="1" spc="-20" dirty="0">
                <a:latin typeface="Times New Roman" pitchFamily="18" charset="0"/>
                <a:cs typeface="Times New Roman" pitchFamily="18" charset="0"/>
              </a:rPr>
              <a:t>to</a:t>
            </a:r>
            <a:r>
              <a:rPr sz="2300" b="1" spc="5" dirty="0">
                <a:latin typeface="Times New Roman" pitchFamily="18" charset="0"/>
                <a:cs typeface="Times New Roman" pitchFamily="18" charset="0"/>
              </a:rPr>
              <a:t> </a:t>
            </a:r>
            <a:r>
              <a:rPr sz="2300" b="1" spc="-15" dirty="0">
                <a:latin typeface="Times New Roman" pitchFamily="18" charset="0"/>
                <a:cs typeface="Times New Roman" pitchFamily="18" charset="0"/>
              </a:rPr>
              <a:t>move</a:t>
            </a:r>
            <a:r>
              <a:rPr sz="2300" b="1" spc="15" dirty="0">
                <a:latin typeface="Times New Roman" pitchFamily="18" charset="0"/>
                <a:cs typeface="Times New Roman" pitchFamily="18" charset="0"/>
              </a:rPr>
              <a:t> </a:t>
            </a:r>
            <a:r>
              <a:rPr sz="2300" b="1" spc="-10" dirty="0">
                <a:latin typeface="Times New Roman" pitchFamily="18" charset="0"/>
                <a:cs typeface="Times New Roman" pitchFamily="18" charset="0"/>
              </a:rPr>
              <a:t>but</a:t>
            </a:r>
            <a:r>
              <a:rPr sz="2300" b="1" spc="15" dirty="0">
                <a:latin typeface="Times New Roman" pitchFamily="18" charset="0"/>
                <a:cs typeface="Times New Roman" pitchFamily="18" charset="0"/>
              </a:rPr>
              <a:t> </a:t>
            </a:r>
            <a:r>
              <a:rPr sz="2300" b="1" spc="-5" dirty="0">
                <a:latin typeface="Times New Roman" pitchFamily="18" charset="0"/>
                <a:cs typeface="Times New Roman" pitchFamily="18" charset="0"/>
              </a:rPr>
              <a:t>a</a:t>
            </a:r>
            <a:r>
              <a:rPr sz="2300" b="1" spc="5" dirty="0">
                <a:latin typeface="Times New Roman" pitchFamily="18" charset="0"/>
                <a:cs typeface="Times New Roman" pitchFamily="18" charset="0"/>
              </a:rPr>
              <a:t> </a:t>
            </a:r>
            <a:r>
              <a:rPr sz="2300" b="1" spc="-15" dirty="0">
                <a:latin typeface="Times New Roman" pitchFamily="18" charset="0"/>
                <a:cs typeface="Times New Roman" pitchFamily="18" charset="0"/>
              </a:rPr>
              <a:t>little</a:t>
            </a:r>
            <a:r>
              <a:rPr sz="2300" b="1" dirty="0">
                <a:latin typeface="Times New Roman" pitchFamily="18" charset="0"/>
                <a:cs typeface="Times New Roman" pitchFamily="18" charset="0"/>
              </a:rPr>
              <a:t> </a:t>
            </a:r>
            <a:r>
              <a:rPr sz="2300" b="1" spc="-15" dirty="0">
                <a:latin typeface="Times New Roman" pitchFamily="18" charset="0"/>
                <a:cs typeface="Times New Roman" pitchFamily="18" charset="0"/>
              </a:rPr>
              <a:t>energy </a:t>
            </a:r>
            <a:r>
              <a:rPr sz="2300" b="1" spc="-615" dirty="0">
                <a:latin typeface="Times New Roman" pitchFamily="18" charset="0"/>
                <a:cs typeface="Times New Roman" pitchFamily="18" charset="0"/>
              </a:rPr>
              <a:t> </a:t>
            </a:r>
            <a:r>
              <a:rPr sz="2300" b="1" spc="-5" dirty="0">
                <a:latin typeface="Times New Roman" pitchFamily="18" charset="0"/>
                <a:cs typeface="Times New Roman" pitchFamily="18" charset="0"/>
              </a:rPr>
              <a:t>will </a:t>
            </a:r>
            <a:r>
              <a:rPr sz="2300" b="1" spc="-20" dirty="0">
                <a:latin typeface="Times New Roman" pitchFamily="18" charset="0"/>
                <a:cs typeface="Times New Roman" pitchFamily="18" charset="0"/>
              </a:rPr>
              <a:t>free</a:t>
            </a:r>
            <a:r>
              <a:rPr sz="2300" b="1" dirty="0">
                <a:latin typeface="Times New Roman" pitchFamily="18" charset="0"/>
                <a:cs typeface="Times New Roman" pitchFamily="18" charset="0"/>
              </a:rPr>
              <a:t> </a:t>
            </a:r>
            <a:r>
              <a:rPr sz="2300" b="1" spc="-5" dirty="0">
                <a:latin typeface="Times New Roman" pitchFamily="18" charset="0"/>
                <a:cs typeface="Times New Roman" pitchFamily="18" charset="0"/>
              </a:rPr>
              <a:t>them</a:t>
            </a:r>
            <a:r>
              <a:rPr sz="2300" b="1" spc="5" dirty="0">
                <a:latin typeface="Times New Roman" pitchFamily="18" charset="0"/>
                <a:cs typeface="Times New Roman" pitchFamily="18" charset="0"/>
              </a:rPr>
              <a:t> </a:t>
            </a:r>
            <a:r>
              <a:rPr sz="2300" b="1" spc="-25">
                <a:latin typeface="Times New Roman" pitchFamily="18" charset="0"/>
                <a:cs typeface="Times New Roman" pitchFamily="18" charset="0"/>
              </a:rPr>
              <a:t>for</a:t>
            </a:r>
            <a:r>
              <a:rPr sz="2300" b="1" spc="-5">
                <a:latin typeface="Times New Roman" pitchFamily="18" charset="0"/>
                <a:cs typeface="Times New Roman" pitchFamily="18" charset="0"/>
              </a:rPr>
              <a:t> </a:t>
            </a:r>
            <a:r>
              <a:rPr sz="2300" b="1" spc="-10" smtClean="0">
                <a:latin typeface="Times New Roman" pitchFamily="18" charset="0"/>
                <a:cs typeface="Times New Roman" pitchFamily="18" charset="0"/>
              </a:rPr>
              <a:t>conduction</a:t>
            </a:r>
            <a:endParaRPr lang="en-US" sz="2300" b="1" spc="-10" dirty="0" smtClean="0">
              <a:latin typeface="Times New Roman" pitchFamily="18" charset="0"/>
              <a:cs typeface="Times New Roman" pitchFamily="18" charset="0"/>
            </a:endParaRPr>
          </a:p>
          <a:p>
            <a:pPr marL="469900" marR="39370" indent="-457834" algn="just">
              <a:lnSpc>
                <a:spcPct val="50000"/>
              </a:lnSpc>
              <a:buClr>
                <a:srgbClr val="C00000"/>
              </a:buClr>
              <a:buFont typeface="Wingdings" pitchFamily="2" charset="2"/>
              <a:buChar char="Ø"/>
              <a:tabLst>
                <a:tab pos="469900" algn="l"/>
                <a:tab pos="470534" algn="l"/>
              </a:tabLst>
            </a:pPr>
            <a:endParaRPr sz="2300" b="1">
              <a:latin typeface="Times New Roman" pitchFamily="18" charset="0"/>
              <a:cs typeface="Times New Roman" pitchFamily="18" charset="0"/>
            </a:endParaRPr>
          </a:p>
          <a:p>
            <a:pPr marL="469900" marR="5080" indent="-457834" algn="just">
              <a:lnSpc>
                <a:spcPct val="100000"/>
              </a:lnSpc>
              <a:buClr>
                <a:srgbClr val="C00000"/>
              </a:buClr>
              <a:buFont typeface="Wingdings" pitchFamily="2" charset="2"/>
              <a:buChar char="Ø"/>
              <a:tabLst>
                <a:tab pos="469900" algn="l"/>
                <a:tab pos="470534" algn="l"/>
              </a:tabLst>
            </a:pPr>
            <a:r>
              <a:rPr sz="2300" b="1" spc="-10" smtClean="0">
                <a:latin typeface="Times New Roman" pitchFamily="18" charset="0"/>
                <a:cs typeface="Times New Roman" pitchFamily="18" charset="0"/>
              </a:rPr>
              <a:t>The </a:t>
            </a:r>
            <a:r>
              <a:rPr sz="2300" b="1" spc="-10" dirty="0">
                <a:latin typeface="Times New Roman" pitchFamily="18" charset="0"/>
                <a:cs typeface="Times New Roman" pitchFamily="18" charset="0"/>
              </a:rPr>
              <a:t>two</a:t>
            </a:r>
            <a:r>
              <a:rPr sz="2300" b="1" spc="-5" dirty="0">
                <a:latin typeface="Times New Roman" pitchFamily="18" charset="0"/>
                <a:cs typeface="Times New Roman" pitchFamily="18" charset="0"/>
              </a:rPr>
              <a:t> </a:t>
            </a:r>
            <a:r>
              <a:rPr sz="2300" b="1" spc="-15" dirty="0">
                <a:latin typeface="Times New Roman" pitchFamily="18" charset="0"/>
                <a:cs typeface="Times New Roman" pitchFamily="18" charset="0"/>
              </a:rPr>
              <a:t>most</a:t>
            </a:r>
            <a:r>
              <a:rPr sz="2300" b="1" spc="20" dirty="0">
                <a:latin typeface="Times New Roman" pitchFamily="18" charset="0"/>
                <a:cs typeface="Times New Roman" pitchFamily="18" charset="0"/>
              </a:rPr>
              <a:t> </a:t>
            </a:r>
            <a:r>
              <a:rPr sz="2300" b="1" spc="-10" dirty="0">
                <a:latin typeface="Times New Roman" pitchFamily="18" charset="0"/>
                <a:cs typeface="Times New Roman" pitchFamily="18" charset="0"/>
              </a:rPr>
              <a:t>common</a:t>
            </a:r>
            <a:r>
              <a:rPr sz="2300" b="1" spc="5" dirty="0">
                <a:latin typeface="Times New Roman" pitchFamily="18" charset="0"/>
                <a:cs typeface="Times New Roman" pitchFamily="18" charset="0"/>
              </a:rPr>
              <a:t> </a:t>
            </a:r>
            <a:r>
              <a:rPr sz="2300" b="1" spc="-15" dirty="0">
                <a:latin typeface="Times New Roman" pitchFamily="18" charset="0"/>
                <a:cs typeface="Times New Roman" pitchFamily="18" charset="0"/>
              </a:rPr>
              <a:t>semiconductors</a:t>
            </a:r>
            <a:r>
              <a:rPr sz="2300" b="1" spc="55" dirty="0">
                <a:latin typeface="Times New Roman" pitchFamily="18" charset="0"/>
                <a:cs typeface="Times New Roman" pitchFamily="18" charset="0"/>
              </a:rPr>
              <a:t> </a:t>
            </a:r>
            <a:r>
              <a:rPr sz="2300" b="1" spc="-20" dirty="0">
                <a:latin typeface="Times New Roman" pitchFamily="18" charset="0"/>
                <a:cs typeface="Times New Roman" pitchFamily="18" charset="0"/>
              </a:rPr>
              <a:t>are</a:t>
            </a:r>
            <a:r>
              <a:rPr sz="2300" b="1" spc="30" dirty="0">
                <a:latin typeface="Times New Roman" pitchFamily="18" charset="0"/>
                <a:cs typeface="Times New Roman" pitchFamily="18" charset="0"/>
              </a:rPr>
              <a:t> </a:t>
            </a:r>
            <a:r>
              <a:rPr sz="2300" b="1" spc="-10" dirty="0">
                <a:latin typeface="Times New Roman" pitchFamily="18" charset="0"/>
                <a:cs typeface="Times New Roman" pitchFamily="18" charset="0"/>
              </a:rPr>
              <a:t>silicon</a:t>
            </a:r>
            <a:r>
              <a:rPr sz="2300" b="1" spc="25" dirty="0">
                <a:latin typeface="Times New Roman" pitchFamily="18" charset="0"/>
                <a:cs typeface="Times New Roman" pitchFamily="18" charset="0"/>
              </a:rPr>
              <a:t> </a:t>
            </a:r>
            <a:r>
              <a:rPr sz="2300" b="1" spc="-5" dirty="0">
                <a:latin typeface="Times New Roman" pitchFamily="18" charset="0"/>
                <a:cs typeface="Times New Roman" pitchFamily="18" charset="0"/>
              </a:rPr>
              <a:t>and </a:t>
            </a:r>
            <a:r>
              <a:rPr sz="2300" b="1" spc="-620" dirty="0">
                <a:latin typeface="Times New Roman" pitchFamily="18" charset="0"/>
                <a:cs typeface="Times New Roman" pitchFamily="18" charset="0"/>
              </a:rPr>
              <a:t> </a:t>
            </a:r>
            <a:r>
              <a:rPr sz="2300" b="1" spc="-10" dirty="0">
                <a:latin typeface="Times New Roman" pitchFamily="18" charset="0"/>
                <a:cs typeface="Times New Roman" pitchFamily="18" charset="0"/>
              </a:rPr>
              <a:t>germanium</a:t>
            </a:r>
            <a:endParaRPr sz="2300" b="1">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4103370" cy="635000"/>
          </a:xfrm>
          <a:prstGeom prst="rect">
            <a:avLst/>
          </a:prstGeom>
        </p:spPr>
        <p:txBody>
          <a:bodyPr vert="horz" wrap="square" lIns="0" tIns="12065" rIns="0" bIns="0" rtlCol="0">
            <a:spAutoFit/>
          </a:bodyPr>
          <a:lstStyle/>
          <a:p>
            <a:pPr marL="12700">
              <a:lnSpc>
                <a:spcPct val="100000"/>
              </a:lnSpc>
              <a:spcBef>
                <a:spcPts val="95"/>
              </a:spcBef>
            </a:pPr>
            <a:r>
              <a:rPr spc="-5" dirty="0"/>
              <a:t>Ripple</a:t>
            </a:r>
            <a:r>
              <a:rPr spc="-30" dirty="0"/>
              <a:t> Factor</a:t>
            </a:r>
            <a:r>
              <a:rPr spc="-25" dirty="0"/>
              <a:t> </a:t>
            </a:r>
            <a:r>
              <a:rPr spc="-10" dirty="0"/>
              <a:t>(FWR)</a:t>
            </a:r>
          </a:p>
        </p:txBody>
      </p:sp>
      <p:sp>
        <p:nvSpPr>
          <p:cNvPr id="3" name="object 3"/>
          <p:cNvSpPr txBox="1"/>
          <p:nvPr/>
        </p:nvSpPr>
        <p:spPr>
          <a:xfrm>
            <a:off x="535940" y="997965"/>
            <a:ext cx="7918450" cy="1489710"/>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MT"/>
              <a:buChar char="•"/>
              <a:tabLst>
                <a:tab pos="355600" algn="l"/>
              </a:tabLst>
            </a:pPr>
            <a:r>
              <a:rPr sz="3200" b="1" dirty="0">
                <a:latin typeface="Calibri"/>
                <a:cs typeface="Calibri"/>
              </a:rPr>
              <a:t>Ripple </a:t>
            </a:r>
            <a:r>
              <a:rPr sz="3200" b="1" spc="-15" dirty="0">
                <a:latin typeface="Calibri"/>
                <a:cs typeface="Calibri"/>
              </a:rPr>
              <a:t>factor </a:t>
            </a:r>
            <a:r>
              <a:rPr sz="3200" dirty="0">
                <a:latin typeface="Calibri"/>
                <a:cs typeface="Calibri"/>
              </a:rPr>
              <a:t>is </a:t>
            </a:r>
            <a:r>
              <a:rPr sz="3200" spc="-10" dirty="0">
                <a:latin typeface="Calibri"/>
                <a:cs typeface="Calibri"/>
              </a:rPr>
              <a:t>defined </a:t>
            </a:r>
            <a:r>
              <a:rPr sz="3200" dirty="0">
                <a:latin typeface="Calibri"/>
                <a:cs typeface="Calibri"/>
              </a:rPr>
              <a:t>as </a:t>
            </a:r>
            <a:r>
              <a:rPr sz="3200" spc="-5" dirty="0">
                <a:latin typeface="Calibri"/>
                <a:cs typeface="Calibri"/>
              </a:rPr>
              <a:t>the </a:t>
            </a:r>
            <a:r>
              <a:rPr sz="3200" dirty="0">
                <a:latin typeface="Calibri"/>
                <a:cs typeface="Calibri"/>
              </a:rPr>
              <a:t>rms </a:t>
            </a:r>
            <a:r>
              <a:rPr sz="3200" spc="-10" dirty="0">
                <a:latin typeface="Calibri"/>
                <a:cs typeface="Calibri"/>
              </a:rPr>
              <a:t>value </a:t>
            </a:r>
            <a:r>
              <a:rPr sz="3200" spc="-5" dirty="0">
                <a:latin typeface="Calibri"/>
                <a:cs typeface="Calibri"/>
              </a:rPr>
              <a:t>of </a:t>
            </a:r>
            <a:r>
              <a:rPr sz="3200" dirty="0">
                <a:latin typeface="Calibri"/>
                <a:cs typeface="Calibri"/>
              </a:rPr>
              <a:t>ac </a:t>
            </a:r>
            <a:r>
              <a:rPr sz="3200" spc="-710" dirty="0">
                <a:latin typeface="Calibri"/>
                <a:cs typeface="Calibri"/>
              </a:rPr>
              <a:t> </a:t>
            </a:r>
            <a:r>
              <a:rPr sz="3200" spc="-15" dirty="0">
                <a:latin typeface="Calibri"/>
                <a:cs typeface="Calibri"/>
              </a:rPr>
              <a:t>voltage </a:t>
            </a:r>
            <a:r>
              <a:rPr sz="3200" spc="-20" dirty="0">
                <a:latin typeface="Calibri"/>
                <a:cs typeface="Calibri"/>
              </a:rPr>
              <a:t>to </a:t>
            </a:r>
            <a:r>
              <a:rPr sz="3200" dirty="0">
                <a:latin typeface="Calibri"/>
                <a:cs typeface="Calibri"/>
              </a:rPr>
              <a:t>the dc </a:t>
            </a:r>
            <a:r>
              <a:rPr sz="3200" spc="-10" dirty="0">
                <a:latin typeface="Calibri"/>
                <a:cs typeface="Calibri"/>
              </a:rPr>
              <a:t>voltage. </a:t>
            </a:r>
            <a:r>
              <a:rPr sz="3200" dirty="0">
                <a:latin typeface="Calibri"/>
                <a:cs typeface="Calibri"/>
              </a:rPr>
              <a:t>Ripple </a:t>
            </a:r>
            <a:r>
              <a:rPr sz="3200" spc="-20" dirty="0">
                <a:latin typeface="Calibri"/>
                <a:cs typeface="Calibri"/>
              </a:rPr>
              <a:t>factor </a:t>
            </a:r>
            <a:r>
              <a:rPr sz="3200" spc="-5" dirty="0">
                <a:latin typeface="Calibri"/>
                <a:cs typeface="Calibri"/>
              </a:rPr>
              <a:t>has no </a:t>
            </a:r>
            <a:r>
              <a:rPr sz="3200" spc="-710" dirty="0">
                <a:latin typeface="Calibri"/>
                <a:cs typeface="Calibri"/>
              </a:rPr>
              <a:t> </a:t>
            </a:r>
            <a:r>
              <a:rPr sz="3200" spc="-5" dirty="0">
                <a:latin typeface="Calibri"/>
                <a:cs typeface="Calibri"/>
              </a:rPr>
              <a:t>unit</a:t>
            </a:r>
            <a:r>
              <a:rPr sz="3200" spc="15" dirty="0">
                <a:latin typeface="Calibri"/>
                <a:cs typeface="Calibri"/>
              </a:rPr>
              <a:t> </a:t>
            </a:r>
            <a:r>
              <a:rPr sz="3200" spc="-5" dirty="0">
                <a:latin typeface="Calibri"/>
                <a:cs typeface="Calibri"/>
              </a:rPr>
              <a:t>of measurement.</a:t>
            </a:r>
            <a:endParaRPr sz="3200">
              <a:latin typeface="Calibri"/>
              <a:cs typeface="Calibri"/>
            </a:endParaRPr>
          </a:p>
        </p:txBody>
      </p:sp>
      <p:grpSp>
        <p:nvGrpSpPr>
          <p:cNvPr id="4" name="object 4"/>
          <p:cNvGrpSpPr/>
          <p:nvPr/>
        </p:nvGrpSpPr>
        <p:grpSpPr>
          <a:xfrm>
            <a:off x="1496567" y="2514600"/>
            <a:ext cx="2736215" cy="3999229"/>
            <a:chOff x="1496567" y="2514600"/>
            <a:chExt cx="2736215" cy="3999229"/>
          </a:xfrm>
        </p:grpSpPr>
        <p:pic>
          <p:nvPicPr>
            <p:cNvPr id="5" name="object 5"/>
            <p:cNvPicPr/>
            <p:nvPr/>
          </p:nvPicPr>
          <p:blipFill>
            <a:blip r:embed="rId2" cstate="print"/>
            <a:stretch>
              <a:fillRect/>
            </a:stretch>
          </p:blipFill>
          <p:spPr>
            <a:xfrm>
              <a:off x="1523999" y="2514600"/>
              <a:ext cx="1711639" cy="1158366"/>
            </a:xfrm>
            <a:prstGeom prst="rect">
              <a:avLst/>
            </a:prstGeom>
          </p:spPr>
        </p:pic>
        <p:pic>
          <p:nvPicPr>
            <p:cNvPr id="6" name="object 6"/>
            <p:cNvPicPr/>
            <p:nvPr/>
          </p:nvPicPr>
          <p:blipFill>
            <a:blip r:embed="rId3" cstate="print"/>
            <a:stretch>
              <a:fillRect/>
            </a:stretch>
          </p:blipFill>
          <p:spPr>
            <a:xfrm>
              <a:off x="1496567" y="3691189"/>
              <a:ext cx="2736107" cy="2822386"/>
            </a:xfrm>
            <a:prstGeom prst="rect">
              <a:avLst/>
            </a:prstGeom>
          </p:spPr>
        </p:pic>
      </p:grpSp>
      <p:pic>
        <p:nvPicPr>
          <p:cNvPr id="7" name="object 7"/>
          <p:cNvPicPr/>
          <p:nvPr/>
        </p:nvPicPr>
        <p:blipFill>
          <a:blip r:embed="rId4" cstate="print"/>
          <a:stretch>
            <a:fillRect/>
          </a:stretch>
        </p:blipFill>
        <p:spPr>
          <a:xfrm>
            <a:off x="5410200" y="2667017"/>
            <a:ext cx="2888228" cy="507357"/>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07010"/>
            <a:ext cx="4103370" cy="635000"/>
          </a:xfrm>
          <a:prstGeom prst="rect">
            <a:avLst/>
          </a:prstGeom>
        </p:spPr>
        <p:txBody>
          <a:bodyPr vert="horz" wrap="square" lIns="0" tIns="12065" rIns="0" bIns="0" rtlCol="0">
            <a:spAutoFit/>
          </a:bodyPr>
          <a:lstStyle/>
          <a:p>
            <a:pPr marL="12700">
              <a:lnSpc>
                <a:spcPct val="100000"/>
              </a:lnSpc>
              <a:spcBef>
                <a:spcPts val="95"/>
              </a:spcBef>
            </a:pPr>
            <a:r>
              <a:rPr sz="4000" spc="-5" dirty="0">
                <a:latin typeface="Calibri"/>
                <a:cs typeface="Calibri"/>
              </a:rPr>
              <a:t>Ripple</a:t>
            </a:r>
            <a:r>
              <a:rPr sz="4000" spc="-30" dirty="0">
                <a:latin typeface="Calibri"/>
                <a:cs typeface="Calibri"/>
              </a:rPr>
              <a:t> Factor</a:t>
            </a:r>
            <a:r>
              <a:rPr sz="4000" spc="-25" dirty="0">
                <a:latin typeface="Calibri"/>
                <a:cs typeface="Calibri"/>
              </a:rPr>
              <a:t> </a:t>
            </a:r>
            <a:r>
              <a:rPr sz="4000" spc="-10" dirty="0">
                <a:latin typeface="Calibri"/>
                <a:cs typeface="Calibri"/>
              </a:rPr>
              <a:t>(FWR)</a:t>
            </a:r>
            <a:endParaRPr sz="4000">
              <a:latin typeface="Calibri"/>
              <a:cs typeface="Calibri"/>
            </a:endParaRPr>
          </a:p>
        </p:txBody>
      </p:sp>
      <p:sp>
        <p:nvSpPr>
          <p:cNvPr id="3" name="object 3"/>
          <p:cNvSpPr txBox="1"/>
          <p:nvPr/>
        </p:nvSpPr>
        <p:spPr>
          <a:xfrm>
            <a:off x="5108828" y="3924680"/>
            <a:ext cx="1154430" cy="513715"/>
          </a:xfrm>
          <a:prstGeom prst="rect">
            <a:avLst/>
          </a:prstGeom>
        </p:spPr>
        <p:txBody>
          <a:bodyPr vert="horz" wrap="square" lIns="0" tIns="12700" rIns="0" bIns="0" rtlCol="0">
            <a:spAutoFit/>
          </a:bodyPr>
          <a:lstStyle/>
          <a:p>
            <a:pPr marL="12700">
              <a:lnSpc>
                <a:spcPct val="100000"/>
              </a:lnSpc>
              <a:spcBef>
                <a:spcPts val="100"/>
              </a:spcBef>
            </a:pPr>
            <a:r>
              <a:rPr sz="3200" spc="-5" dirty="0">
                <a:latin typeface="Calibri"/>
                <a:cs typeface="Calibri"/>
              </a:rPr>
              <a:t>=0.</a:t>
            </a:r>
            <a:r>
              <a:rPr sz="3200" spc="-15" dirty="0">
                <a:latin typeface="Calibri"/>
                <a:cs typeface="Calibri"/>
              </a:rPr>
              <a:t>4</a:t>
            </a:r>
            <a:r>
              <a:rPr sz="3200" dirty="0">
                <a:latin typeface="Calibri"/>
                <a:cs typeface="Calibri"/>
              </a:rPr>
              <a:t>82</a:t>
            </a:r>
            <a:endParaRPr sz="3200">
              <a:latin typeface="Calibri"/>
              <a:cs typeface="Calibri"/>
            </a:endParaRPr>
          </a:p>
        </p:txBody>
      </p:sp>
      <p:pic>
        <p:nvPicPr>
          <p:cNvPr id="4" name="object 4"/>
          <p:cNvPicPr/>
          <p:nvPr/>
        </p:nvPicPr>
        <p:blipFill>
          <a:blip r:embed="rId2" cstate="print"/>
          <a:stretch>
            <a:fillRect/>
          </a:stretch>
        </p:blipFill>
        <p:spPr>
          <a:xfrm>
            <a:off x="6781800" y="932688"/>
            <a:ext cx="1520687" cy="868679"/>
          </a:xfrm>
          <a:prstGeom prst="rect">
            <a:avLst/>
          </a:prstGeom>
        </p:spPr>
      </p:pic>
      <p:pic>
        <p:nvPicPr>
          <p:cNvPr id="5" name="object 5"/>
          <p:cNvPicPr/>
          <p:nvPr/>
        </p:nvPicPr>
        <p:blipFill>
          <a:blip r:embed="rId3" cstate="print"/>
          <a:stretch>
            <a:fillRect/>
          </a:stretch>
        </p:blipFill>
        <p:spPr>
          <a:xfrm>
            <a:off x="6844283" y="1900427"/>
            <a:ext cx="1520687" cy="822960"/>
          </a:xfrm>
          <a:prstGeom prst="rect">
            <a:avLst/>
          </a:prstGeom>
        </p:spPr>
      </p:pic>
      <p:pic>
        <p:nvPicPr>
          <p:cNvPr id="6" name="object 6"/>
          <p:cNvPicPr/>
          <p:nvPr/>
        </p:nvPicPr>
        <p:blipFill>
          <a:blip r:embed="rId4" cstate="print"/>
          <a:stretch>
            <a:fillRect/>
          </a:stretch>
        </p:blipFill>
        <p:spPr>
          <a:xfrm>
            <a:off x="2013204" y="987627"/>
            <a:ext cx="2552149" cy="1191940"/>
          </a:xfrm>
          <a:prstGeom prst="rect">
            <a:avLst/>
          </a:prstGeom>
        </p:spPr>
      </p:pic>
      <p:pic>
        <p:nvPicPr>
          <p:cNvPr id="7" name="object 7"/>
          <p:cNvPicPr/>
          <p:nvPr/>
        </p:nvPicPr>
        <p:blipFill>
          <a:blip r:embed="rId5" cstate="print"/>
          <a:stretch>
            <a:fillRect/>
          </a:stretch>
        </p:blipFill>
        <p:spPr>
          <a:xfrm>
            <a:off x="1837944" y="2250962"/>
            <a:ext cx="2895755" cy="1190493"/>
          </a:xfrm>
          <a:prstGeom prst="rect">
            <a:avLst/>
          </a:prstGeom>
        </p:spPr>
      </p:pic>
      <p:pic>
        <p:nvPicPr>
          <p:cNvPr id="8" name="object 8"/>
          <p:cNvPicPr/>
          <p:nvPr/>
        </p:nvPicPr>
        <p:blipFill>
          <a:blip r:embed="rId6" cstate="print"/>
          <a:stretch>
            <a:fillRect/>
          </a:stretch>
        </p:blipFill>
        <p:spPr>
          <a:xfrm>
            <a:off x="1650492" y="3523570"/>
            <a:ext cx="2907750" cy="1399894"/>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3580765" cy="635000"/>
          </a:xfrm>
          <a:prstGeom prst="rect">
            <a:avLst/>
          </a:prstGeom>
        </p:spPr>
        <p:txBody>
          <a:bodyPr vert="horz" wrap="square" lIns="0" tIns="12065" rIns="0" bIns="0" rtlCol="0">
            <a:spAutoFit/>
          </a:bodyPr>
          <a:lstStyle/>
          <a:p>
            <a:pPr marL="12700">
              <a:lnSpc>
                <a:spcPct val="100000"/>
              </a:lnSpc>
              <a:spcBef>
                <a:spcPts val="95"/>
              </a:spcBef>
            </a:pPr>
            <a:r>
              <a:rPr spc="-25" dirty="0"/>
              <a:t>Efficiency</a:t>
            </a:r>
            <a:r>
              <a:rPr spc="-60" dirty="0"/>
              <a:t> </a:t>
            </a:r>
            <a:r>
              <a:rPr spc="-5" dirty="0"/>
              <a:t>of</a:t>
            </a:r>
            <a:r>
              <a:rPr spc="-25" dirty="0"/>
              <a:t> </a:t>
            </a:r>
            <a:r>
              <a:rPr spc="-10" dirty="0"/>
              <a:t>FWR</a:t>
            </a:r>
          </a:p>
        </p:txBody>
      </p:sp>
      <p:sp>
        <p:nvSpPr>
          <p:cNvPr id="3" name="object 3"/>
          <p:cNvSpPr txBox="1"/>
          <p:nvPr/>
        </p:nvSpPr>
        <p:spPr>
          <a:xfrm>
            <a:off x="535940" y="997965"/>
            <a:ext cx="7755890" cy="100203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b="1" spc="-10" dirty="0">
                <a:latin typeface="Calibri"/>
                <a:cs typeface="Calibri"/>
              </a:rPr>
              <a:t>Efficiency </a:t>
            </a:r>
            <a:r>
              <a:rPr sz="3200" dirty="0">
                <a:latin typeface="Calibri"/>
                <a:cs typeface="Calibri"/>
              </a:rPr>
              <a:t>is </a:t>
            </a:r>
            <a:r>
              <a:rPr sz="3200" spc="-10" dirty="0">
                <a:latin typeface="Calibri"/>
                <a:cs typeface="Calibri"/>
              </a:rPr>
              <a:t>defined </a:t>
            </a:r>
            <a:r>
              <a:rPr sz="3200" dirty="0">
                <a:latin typeface="Calibri"/>
                <a:cs typeface="Calibri"/>
              </a:rPr>
              <a:t>as the </a:t>
            </a:r>
            <a:r>
              <a:rPr sz="3200" spc="-20" dirty="0">
                <a:latin typeface="Calibri"/>
                <a:cs typeface="Calibri"/>
              </a:rPr>
              <a:t>ratio </a:t>
            </a:r>
            <a:r>
              <a:rPr sz="3200" spc="-5" dirty="0">
                <a:latin typeface="Calibri"/>
                <a:cs typeface="Calibri"/>
              </a:rPr>
              <a:t>of DC </a:t>
            </a:r>
            <a:r>
              <a:rPr sz="3200" spc="-10" dirty="0">
                <a:latin typeface="Calibri"/>
                <a:cs typeface="Calibri"/>
              </a:rPr>
              <a:t>power </a:t>
            </a:r>
            <a:r>
              <a:rPr sz="3200" spc="-710" dirty="0">
                <a:latin typeface="Calibri"/>
                <a:cs typeface="Calibri"/>
              </a:rPr>
              <a:t> </a:t>
            </a:r>
            <a:r>
              <a:rPr sz="3200" spc="-5" dirty="0">
                <a:latin typeface="Calibri"/>
                <a:cs typeface="Calibri"/>
              </a:rPr>
              <a:t>output</a:t>
            </a:r>
            <a:r>
              <a:rPr sz="3200" spc="15" dirty="0">
                <a:latin typeface="Calibri"/>
                <a:cs typeface="Calibri"/>
              </a:rPr>
              <a:t> </a:t>
            </a:r>
            <a:r>
              <a:rPr sz="3200" spc="-20" dirty="0">
                <a:latin typeface="Calibri"/>
                <a:cs typeface="Calibri"/>
              </a:rPr>
              <a:t>to</a:t>
            </a:r>
            <a:r>
              <a:rPr sz="3200" spc="5" dirty="0">
                <a:latin typeface="Calibri"/>
                <a:cs typeface="Calibri"/>
              </a:rPr>
              <a:t> </a:t>
            </a:r>
            <a:r>
              <a:rPr sz="3200" dirty="0">
                <a:latin typeface="Calibri"/>
                <a:cs typeface="Calibri"/>
              </a:rPr>
              <a:t>the </a:t>
            </a:r>
            <a:r>
              <a:rPr sz="3200" spc="-10" dirty="0">
                <a:latin typeface="Calibri"/>
                <a:cs typeface="Calibri"/>
              </a:rPr>
              <a:t>AC </a:t>
            </a:r>
            <a:r>
              <a:rPr sz="3200" spc="-5" dirty="0">
                <a:latin typeface="Calibri"/>
                <a:cs typeface="Calibri"/>
              </a:rPr>
              <a:t>power</a:t>
            </a:r>
            <a:r>
              <a:rPr sz="3200" spc="-10" dirty="0">
                <a:latin typeface="Calibri"/>
                <a:cs typeface="Calibri"/>
              </a:rPr>
              <a:t> </a:t>
            </a:r>
            <a:r>
              <a:rPr sz="3200" dirty="0">
                <a:latin typeface="Calibri"/>
                <a:cs typeface="Calibri"/>
              </a:rPr>
              <a:t>input.</a:t>
            </a:r>
            <a:endParaRPr sz="3200">
              <a:latin typeface="Calibri"/>
              <a:cs typeface="Calibri"/>
            </a:endParaRPr>
          </a:p>
        </p:txBody>
      </p:sp>
      <p:pic>
        <p:nvPicPr>
          <p:cNvPr id="4" name="object 4"/>
          <p:cNvPicPr/>
          <p:nvPr/>
        </p:nvPicPr>
        <p:blipFill>
          <a:blip r:embed="rId2" cstate="print"/>
          <a:stretch>
            <a:fillRect/>
          </a:stretch>
        </p:blipFill>
        <p:spPr>
          <a:xfrm>
            <a:off x="5157215" y="2133600"/>
            <a:ext cx="1918681" cy="434680"/>
          </a:xfrm>
          <a:prstGeom prst="rect">
            <a:avLst/>
          </a:prstGeom>
        </p:spPr>
      </p:pic>
      <p:pic>
        <p:nvPicPr>
          <p:cNvPr id="5" name="object 5"/>
          <p:cNvPicPr/>
          <p:nvPr/>
        </p:nvPicPr>
        <p:blipFill>
          <a:blip r:embed="rId3" cstate="print"/>
          <a:stretch>
            <a:fillRect/>
          </a:stretch>
        </p:blipFill>
        <p:spPr>
          <a:xfrm>
            <a:off x="5157215" y="2756916"/>
            <a:ext cx="3892345" cy="498274"/>
          </a:xfrm>
          <a:prstGeom prst="rect">
            <a:avLst/>
          </a:prstGeom>
        </p:spPr>
      </p:pic>
      <p:pic>
        <p:nvPicPr>
          <p:cNvPr id="6" name="object 6"/>
          <p:cNvPicPr/>
          <p:nvPr/>
        </p:nvPicPr>
        <p:blipFill>
          <a:blip r:embed="rId4" cstate="print"/>
          <a:stretch>
            <a:fillRect/>
          </a:stretch>
        </p:blipFill>
        <p:spPr>
          <a:xfrm>
            <a:off x="1321308" y="2362205"/>
            <a:ext cx="2173197" cy="868861"/>
          </a:xfrm>
          <a:prstGeom prst="rect">
            <a:avLst/>
          </a:prstGeom>
        </p:spPr>
      </p:pic>
      <p:grpSp>
        <p:nvGrpSpPr>
          <p:cNvPr id="7" name="object 7"/>
          <p:cNvGrpSpPr/>
          <p:nvPr/>
        </p:nvGrpSpPr>
        <p:grpSpPr>
          <a:xfrm>
            <a:off x="1321308" y="3354326"/>
            <a:ext cx="4688840" cy="3453765"/>
            <a:chOff x="1321308" y="3354326"/>
            <a:chExt cx="4688840" cy="3453765"/>
          </a:xfrm>
        </p:grpSpPr>
        <p:pic>
          <p:nvPicPr>
            <p:cNvPr id="8" name="object 8"/>
            <p:cNvPicPr/>
            <p:nvPr/>
          </p:nvPicPr>
          <p:blipFill>
            <a:blip r:embed="rId5" cstate="print"/>
            <a:stretch>
              <a:fillRect/>
            </a:stretch>
          </p:blipFill>
          <p:spPr>
            <a:xfrm>
              <a:off x="1365504" y="3354326"/>
              <a:ext cx="4644213" cy="987549"/>
            </a:xfrm>
            <a:prstGeom prst="rect">
              <a:avLst/>
            </a:prstGeom>
          </p:spPr>
        </p:pic>
        <p:pic>
          <p:nvPicPr>
            <p:cNvPr id="9" name="object 9"/>
            <p:cNvPicPr/>
            <p:nvPr/>
          </p:nvPicPr>
          <p:blipFill>
            <a:blip r:embed="rId6" cstate="print"/>
            <a:stretch>
              <a:fillRect/>
            </a:stretch>
          </p:blipFill>
          <p:spPr>
            <a:xfrm>
              <a:off x="1321308" y="4267200"/>
              <a:ext cx="4506323" cy="1473708"/>
            </a:xfrm>
            <a:prstGeom prst="rect">
              <a:avLst/>
            </a:prstGeom>
          </p:spPr>
        </p:pic>
        <p:pic>
          <p:nvPicPr>
            <p:cNvPr id="10" name="object 10"/>
            <p:cNvPicPr/>
            <p:nvPr/>
          </p:nvPicPr>
          <p:blipFill>
            <a:blip r:embed="rId7" cstate="print"/>
            <a:stretch>
              <a:fillRect/>
            </a:stretch>
          </p:blipFill>
          <p:spPr>
            <a:xfrm>
              <a:off x="1321308" y="5715009"/>
              <a:ext cx="3700130" cy="1092696"/>
            </a:xfrm>
            <a:prstGeom prst="rect">
              <a:avLst/>
            </a:prstGeom>
          </p:spPr>
        </p:pic>
      </p:grpSp>
      <p:pic>
        <p:nvPicPr>
          <p:cNvPr id="11" name="object 11"/>
          <p:cNvPicPr/>
          <p:nvPr/>
        </p:nvPicPr>
        <p:blipFill>
          <a:blip r:embed="rId8" cstate="print"/>
          <a:stretch>
            <a:fillRect/>
          </a:stretch>
        </p:blipFill>
        <p:spPr>
          <a:xfrm>
            <a:off x="6115811" y="6144767"/>
            <a:ext cx="1557528" cy="434385"/>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4261485" cy="635000"/>
          </a:xfrm>
          <a:prstGeom prst="rect">
            <a:avLst/>
          </a:prstGeom>
        </p:spPr>
        <p:txBody>
          <a:bodyPr vert="horz" wrap="square" lIns="0" tIns="12065" rIns="0" bIns="0" rtlCol="0">
            <a:spAutoFit/>
          </a:bodyPr>
          <a:lstStyle/>
          <a:p>
            <a:pPr marL="12700">
              <a:lnSpc>
                <a:spcPct val="100000"/>
              </a:lnSpc>
              <a:spcBef>
                <a:spcPts val="95"/>
              </a:spcBef>
            </a:pPr>
            <a:r>
              <a:rPr spc="-25" dirty="0"/>
              <a:t>Peak</a:t>
            </a:r>
            <a:r>
              <a:rPr spc="-50" dirty="0"/>
              <a:t> </a:t>
            </a:r>
            <a:r>
              <a:rPr spc="-30" dirty="0"/>
              <a:t>Inverse</a:t>
            </a:r>
            <a:r>
              <a:rPr spc="-35" dirty="0"/>
              <a:t> </a:t>
            </a:r>
            <a:r>
              <a:rPr spc="-40" dirty="0"/>
              <a:t>Voltage</a:t>
            </a:r>
          </a:p>
        </p:txBody>
      </p:sp>
      <p:sp>
        <p:nvSpPr>
          <p:cNvPr id="3" name="object 3"/>
          <p:cNvSpPr txBox="1"/>
          <p:nvPr/>
        </p:nvSpPr>
        <p:spPr>
          <a:xfrm>
            <a:off x="66039" y="851661"/>
            <a:ext cx="8854440" cy="2000885"/>
          </a:xfrm>
          <a:prstGeom prst="rect">
            <a:avLst/>
          </a:prstGeom>
        </p:spPr>
        <p:txBody>
          <a:bodyPr vert="horz" wrap="square" lIns="0" tIns="12700" rIns="0" bIns="0" rtlCol="0">
            <a:spAutoFit/>
          </a:bodyPr>
          <a:lstStyle/>
          <a:p>
            <a:pPr marL="368300" marR="678180" indent="-342900">
              <a:lnSpc>
                <a:spcPct val="100000"/>
              </a:lnSpc>
              <a:spcBef>
                <a:spcPts val="100"/>
              </a:spcBef>
              <a:buFont typeface="Arial MT"/>
              <a:buChar char="•"/>
              <a:tabLst>
                <a:tab pos="367665" algn="l"/>
                <a:tab pos="368300" algn="l"/>
              </a:tabLst>
            </a:pPr>
            <a:r>
              <a:rPr sz="2400" dirty="0">
                <a:latin typeface="Calibri"/>
                <a:cs typeface="Calibri"/>
              </a:rPr>
              <a:t>It is the </a:t>
            </a:r>
            <a:r>
              <a:rPr sz="2400" spc="-10" dirty="0">
                <a:latin typeface="Calibri"/>
                <a:cs typeface="Calibri"/>
              </a:rPr>
              <a:t>maximum </a:t>
            </a:r>
            <a:r>
              <a:rPr sz="2400" spc="-15" dirty="0">
                <a:latin typeface="Calibri"/>
                <a:cs typeface="Calibri"/>
              </a:rPr>
              <a:t>reverse voltage </a:t>
            </a:r>
            <a:r>
              <a:rPr sz="2400" spc="-5" dirty="0">
                <a:latin typeface="Calibri"/>
                <a:cs typeface="Calibri"/>
              </a:rPr>
              <a:t>that </a:t>
            </a:r>
            <a:r>
              <a:rPr sz="2400" dirty="0">
                <a:latin typeface="Calibri"/>
                <a:cs typeface="Calibri"/>
              </a:rPr>
              <a:t>the </a:t>
            </a:r>
            <a:r>
              <a:rPr sz="2400" spc="-5" dirty="0">
                <a:latin typeface="Calibri"/>
                <a:cs typeface="Calibri"/>
              </a:rPr>
              <a:t>diode </a:t>
            </a:r>
            <a:r>
              <a:rPr sz="2400" spc="-10" dirty="0">
                <a:latin typeface="Calibri"/>
                <a:cs typeface="Calibri"/>
              </a:rPr>
              <a:t>can withstand </a:t>
            </a:r>
            <a:r>
              <a:rPr sz="2400" spc="-530" dirty="0">
                <a:latin typeface="Calibri"/>
                <a:cs typeface="Calibri"/>
              </a:rPr>
              <a:t> </a:t>
            </a:r>
            <a:r>
              <a:rPr sz="2400" spc="-5" dirty="0">
                <a:latin typeface="Calibri"/>
                <a:cs typeface="Calibri"/>
              </a:rPr>
              <a:t>during</a:t>
            </a:r>
            <a:r>
              <a:rPr sz="2400" spc="-10" dirty="0">
                <a:latin typeface="Calibri"/>
                <a:cs typeface="Calibri"/>
              </a:rPr>
              <a:t> </a:t>
            </a:r>
            <a:r>
              <a:rPr sz="2400" spc="-20" dirty="0">
                <a:latin typeface="Calibri"/>
                <a:cs typeface="Calibri"/>
              </a:rPr>
              <a:t>reverse</a:t>
            </a:r>
            <a:r>
              <a:rPr sz="2400" spc="-5" dirty="0">
                <a:latin typeface="Calibri"/>
                <a:cs typeface="Calibri"/>
              </a:rPr>
              <a:t> bias </a:t>
            </a:r>
            <a:r>
              <a:rPr sz="2400" spc="-10" dirty="0">
                <a:latin typeface="Calibri"/>
                <a:cs typeface="Calibri"/>
              </a:rPr>
              <a:t>conditions.</a:t>
            </a:r>
            <a:endParaRPr sz="2400">
              <a:latin typeface="Calibri"/>
              <a:cs typeface="Calibri"/>
            </a:endParaRPr>
          </a:p>
          <a:p>
            <a:pPr marL="368300" marR="17780" indent="-342900">
              <a:lnSpc>
                <a:spcPct val="100000"/>
              </a:lnSpc>
              <a:spcBef>
                <a:spcPts val="575"/>
              </a:spcBef>
              <a:buFont typeface="Arial MT"/>
              <a:buChar char="•"/>
              <a:tabLst>
                <a:tab pos="367665" algn="l"/>
                <a:tab pos="368300" algn="l"/>
              </a:tabLst>
            </a:pPr>
            <a:r>
              <a:rPr sz="2400" spc="-10" dirty="0">
                <a:latin typeface="Calibri"/>
                <a:cs typeface="Calibri"/>
              </a:rPr>
              <a:t>Maximum </a:t>
            </a:r>
            <a:r>
              <a:rPr sz="2400" spc="-15" dirty="0">
                <a:latin typeface="Calibri"/>
                <a:cs typeface="Calibri"/>
              </a:rPr>
              <a:t>voltage </a:t>
            </a:r>
            <a:r>
              <a:rPr sz="2400" spc="-10" dirty="0">
                <a:latin typeface="Calibri"/>
                <a:cs typeface="Calibri"/>
              </a:rPr>
              <a:t>at </a:t>
            </a:r>
            <a:r>
              <a:rPr sz="2400" dirty="0">
                <a:latin typeface="Calibri"/>
                <a:cs typeface="Calibri"/>
              </a:rPr>
              <a:t>the </a:t>
            </a:r>
            <a:r>
              <a:rPr sz="2400" spc="-5" dirty="0">
                <a:latin typeface="Calibri"/>
                <a:cs typeface="Calibri"/>
              </a:rPr>
              <a:t>upper part of </a:t>
            </a:r>
            <a:r>
              <a:rPr sz="2400" dirty="0">
                <a:latin typeface="Calibri"/>
                <a:cs typeface="Calibri"/>
              </a:rPr>
              <a:t>the </a:t>
            </a:r>
            <a:r>
              <a:rPr sz="2400" spc="-30" dirty="0">
                <a:latin typeface="Calibri"/>
                <a:cs typeface="Calibri"/>
              </a:rPr>
              <a:t>Transformer </a:t>
            </a:r>
            <a:r>
              <a:rPr sz="2400" dirty="0">
                <a:latin typeface="Calibri"/>
                <a:cs typeface="Calibri"/>
              </a:rPr>
              <a:t>is </a:t>
            </a:r>
            <a:r>
              <a:rPr sz="2400" spc="-40" dirty="0">
                <a:latin typeface="Calibri"/>
                <a:cs typeface="Calibri"/>
              </a:rPr>
              <a:t>V</a:t>
            </a:r>
            <a:r>
              <a:rPr sz="2400" spc="-60" baseline="-20833" dirty="0">
                <a:latin typeface="Calibri"/>
                <a:cs typeface="Calibri"/>
              </a:rPr>
              <a:t>m</a:t>
            </a:r>
            <a:r>
              <a:rPr sz="2400" spc="-52" baseline="-20833" dirty="0">
                <a:latin typeface="Calibri"/>
                <a:cs typeface="Calibri"/>
              </a:rPr>
              <a:t> </a:t>
            </a:r>
            <a:r>
              <a:rPr sz="2400" dirty="0">
                <a:latin typeface="Calibri"/>
                <a:cs typeface="Calibri"/>
              </a:rPr>
              <a:t>and the </a:t>
            </a:r>
            <a:r>
              <a:rPr sz="2400" spc="-530" dirty="0">
                <a:latin typeface="Calibri"/>
                <a:cs typeface="Calibri"/>
              </a:rPr>
              <a:t> </a:t>
            </a:r>
            <a:r>
              <a:rPr sz="2400" spc="-15" dirty="0">
                <a:latin typeface="Calibri"/>
                <a:cs typeface="Calibri"/>
              </a:rPr>
              <a:t>voltage</a:t>
            </a:r>
            <a:r>
              <a:rPr sz="2400" dirty="0">
                <a:latin typeface="Calibri"/>
                <a:cs typeface="Calibri"/>
              </a:rPr>
              <a:t> </a:t>
            </a:r>
            <a:r>
              <a:rPr sz="2400" spc="-15" dirty="0">
                <a:latin typeface="Calibri"/>
                <a:cs typeface="Calibri"/>
              </a:rPr>
              <a:t>drop</a:t>
            </a:r>
            <a:r>
              <a:rPr sz="2400" spc="-10" dirty="0">
                <a:latin typeface="Calibri"/>
                <a:cs typeface="Calibri"/>
              </a:rPr>
              <a:t> across</a:t>
            </a:r>
            <a:r>
              <a:rPr sz="2400" spc="-20" dirty="0">
                <a:latin typeface="Calibri"/>
                <a:cs typeface="Calibri"/>
              </a:rPr>
              <a:t> </a:t>
            </a:r>
            <a:r>
              <a:rPr sz="2400" dirty="0">
                <a:latin typeface="Calibri"/>
                <a:cs typeface="Calibri"/>
              </a:rPr>
              <a:t>load </a:t>
            </a:r>
            <a:r>
              <a:rPr sz="2400" spc="-10" dirty="0">
                <a:latin typeface="Calibri"/>
                <a:cs typeface="Calibri"/>
              </a:rPr>
              <a:t>resistance</a:t>
            </a:r>
            <a:r>
              <a:rPr sz="2400" spc="-20" dirty="0">
                <a:latin typeface="Calibri"/>
                <a:cs typeface="Calibri"/>
              </a:rPr>
              <a:t> </a:t>
            </a:r>
            <a:r>
              <a:rPr sz="2400" dirty="0">
                <a:latin typeface="Calibri"/>
                <a:cs typeface="Calibri"/>
              </a:rPr>
              <a:t>is</a:t>
            </a:r>
            <a:r>
              <a:rPr sz="2400" spc="-10" dirty="0">
                <a:latin typeface="Calibri"/>
                <a:cs typeface="Calibri"/>
              </a:rPr>
              <a:t> </a:t>
            </a:r>
            <a:r>
              <a:rPr sz="2400" spc="-35" dirty="0">
                <a:latin typeface="Calibri"/>
                <a:cs typeface="Calibri"/>
              </a:rPr>
              <a:t>V</a:t>
            </a:r>
            <a:r>
              <a:rPr sz="2400" spc="-52" baseline="-20833" dirty="0">
                <a:latin typeface="Calibri"/>
                <a:cs typeface="Calibri"/>
              </a:rPr>
              <a:t>m</a:t>
            </a:r>
            <a:r>
              <a:rPr sz="2400" spc="7" baseline="-20833" dirty="0">
                <a:latin typeface="Calibri"/>
                <a:cs typeface="Calibri"/>
              </a:rPr>
              <a:t> </a:t>
            </a:r>
            <a:r>
              <a:rPr sz="2400" spc="-5" dirty="0">
                <a:latin typeface="Calibri"/>
                <a:cs typeface="Calibri"/>
              </a:rPr>
              <a:t>due </a:t>
            </a:r>
            <a:r>
              <a:rPr sz="2400" spc="-15" dirty="0">
                <a:latin typeface="Calibri"/>
                <a:cs typeface="Calibri"/>
              </a:rPr>
              <a:t>to</a:t>
            </a:r>
            <a:r>
              <a:rPr sz="2400" spc="-10" dirty="0">
                <a:latin typeface="Calibri"/>
                <a:cs typeface="Calibri"/>
              </a:rPr>
              <a:t> conducting</a:t>
            </a:r>
            <a:r>
              <a:rPr sz="2400" spc="-20" dirty="0">
                <a:latin typeface="Calibri"/>
                <a:cs typeface="Calibri"/>
              </a:rPr>
              <a:t> </a:t>
            </a:r>
            <a:r>
              <a:rPr sz="2400" spc="-5" dirty="0">
                <a:latin typeface="Calibri"/>
                <a:cs typeface="Calibri"/>
              </a:rPr>
              <a:t>diode.</a:t>
            </a:r>
            <a:endParaRPr sz="2400">
              <a:latin typeface="Calibri"/>
              <a:cs typeface="Calibri"/>
            </a:endParaRPr>
          </a:p>
          <a:p>
            <a:pPr marL="368300" indent="-342900">
              <a:lnSpc>
                <a:spcPct val="100000"/>
              </a:lnSpc>
              <a:spcBef>
                <a:spcPts val="580"/>
              </a:spcBef>
              <a:buFont typeface="Arial MT"/>
              <a:buChar char="•"/>
              <a:tabLst>
                <a:tab pos="367665" algn="l"/>
                <a:tab pos="368300" algn="l"/>
              </a:tabLst>
            </a:pPr>
            <a:r>
              <a:rPr sz="2400" spc="-5" dirty="0">
                <a:latin typeface="Calibri"/>
                <a:cs typeface="Calibri"/>
              </a:rPr>
              <a:t>Hence</a:t>
            </a:r>
            <a:r>
              <a:rPr sz="2400" spc="-10" dirty="0">
                <a:latin typeface="Calibri"/>
                <a:cs typeface="Calibri"/>
              </a:rPr>
              <a:t> </a:t>
            </a:r>
            <a:r>
              <a:rPr sz="2400" dirty="0">
                <a:latin typeface="Calibri"/>
                <a:cs typeface="Calibri"/>
              </a:rPr>
              <a:t>the </a:t>
            </a:r>
            <a:r>
              <a:rPr sz="2400" spc="-15" dirty="0">
                <a:latin typeface="Calibri"/>
                <a:cs typeface="Calibri"/>
              </a:rPr>
              <a:t>total voltage</a:t>
            </a:r>
            <a:r>
              <a:rPr sz="2400" spc="-10" dirty="0">
                <a:latin typeface="Calibri"/>
                <a:cs typeface="Calibri"/>
              </a:rPr>
              <a:t> </a:t>
            </a:r>
            <a:r>
              <a:rPr sz="2400" dirty="0">
                <a:latin typeface="Calibri"/>
                <a:cs typeface="Calibri"/>
              </a:rPr>
              <a:t>in the </a:t>
            </a:r>
            <a:r>
              <a:rPr sz="2400" spc="-10" dirty="0">
                <a:latin typeface="Calibri"/>
                <a:cs typeface="Calibri"/>
              </a:rPr>
              <a:t>lower</a:t>
            </a:r>
            <a:r>
              <a:rPr sz="2400" spc="5" dirty="0">
                <a:latin typeface="Calibri"/>
                <a:cs typeface="Calibri"/>
              </a:rPr>
              <a:t> </a:t>
            </a:r>
            <a:r>
              <a:rPr sz="2400" spc="-5" dirty="0">
                <a:latin typeface="Calibri"/>
                <a:cs typeface="Calibri"/>
              </a:rPr>
              <a:t>part</a:t>
            </a:r>
            <a:r>
              <a:rPr sz="2400" spc="-15" dirty="0">
                <a:latin typeface="Calibri"/>
                <a:cs typeface="Calibri"/>
              </a:rPr>
              <a:t> </a:t>
            </a:r>
            <a:r>
              <a:rPr sz="2400" spc="-5" dirty="0">
                <a:latin typeface="Calibri"/>
                <a:cs typeface="Calibri"/>
              </a:rPr>
              <a:t>of</a:t>
            </a:r>
            <a:r>
              <a:rPr sz="2400" spc="-10" dirty="0">
                <a:latin typeface="Calibri"/>
                <a:cs typeface="Calibri"/>
              </a:rPr>
              <a:t> </a:t>
            </a:r>
            <a:r>
              <a:rPr sz="2400" dirty="0">
                <a:latin typeface="Calibri"/>
                <a:cs typeface="Calibri"/>
              </a:rPr>
              <a:t>the </a:t>
            </a:r>
            <a:r>
              <a:rPr sz="2400" spc="-30" dirty="0">
                <a:latin typeface="Calibri"/>
                <a:cs typeface="Calibri"/>
              </a:rPr>
              <a:t>Transformer</a:t>
            </a:r>
            <a:r>
              <a:rPr sz="2400" dirty="0">
                <a:latin typeface="Calibri"/>
                <a:cs typeface="Calibri"/>
              </a:rPr>
              <a:t> is</a:t>
            </a:r>
            <a:r>
              <a:rPr sz="2400" spc="35" dirty="0">
                <a:latin typeface="Calibri"/>
                <a:cs typeface="Calibri"/>
              </a:rPr>
              <a:t> </a:t>
            </a:r>
            <a:r>
              <a:rPr sz="2400" dirty="0">
                <a:solidFill>
                  <a:srgbClr val="FF0000"/>
                </a:solidFill>
                <a:latin typeface="Calibri"/>
                <a:cs typeface="Calibri"/>
              </a:rPr>
              <a:t>2</a:t>
            </a:r>
            <a:r>
              <a:rPr sz="2400" spc="-20" dirty="0">
                <a:solidFill>
                  <a:srgbClr val="FF0000"/>
                </a:solidFill>
                <a:latin typeface="Calibri"/>
                <a:cs typeface="Calibri"/>
              </a:rPr>
              <a:t> </a:t>
            </a:r>
            <a:r>
              <a:rPr sz="2400" spc="-30" dirty="0">
                <a:solidFill>
                  <a:srgbClr val="FF0000"/>
                </a:solidFill>
                <a:latin typeface="Calibri"/>
                <a:cs typeface="Calibri"/>
              </a:rPr>
              <a:t>V</a:t>
            </a:r>
            <a:r>
              <a:rPr sz="2400" spc="-44" baseline="-20833" dirty="0">
                <a:solidFill>
                  <a:srgbClr val="FF0000"/>
                </a:solidFill>
                <a:latin typeface="Calibri"/>
                <a:cs typeface="Calibri"/>
              </a:rPr>
              <a:t>m</a:t>
            </a:r>
            <a:r>
              <a:rPr sz="2400" spc="-30" dirty="0">
                <a:latin typeface="Calibri"/>
                <a:cs typeface="Calibri"/>
              </a:rPr>
              <a:t>.</a:t>
            </a:r>
            <a:endParaRPr sz="2400">
              <a:latin typeface="Calibri"/>
              <a:cs typeface="Calibri"/>
            </a:endParaRPr>
          </a:p>
        </p:txBody>
      </p:sp>
      <p:pic>
        <p:nvPicPr>
          <p:cNvPr id="4" name="object 4"/>
          <p:cNvPicPr/>
          <p:nvPr/>
        </p:nvPicPr>
        <p:blipFill>
          <a:blip r:embed="rId2" cstate="print"/>
          <a:stretch>
            <a:fillRect/>
          </a:stretch>
        </p:blipFill>
        <p:spPr>
          <a:xfrm>
            <a:off x="838200" y="3256787"/>
            <a:ext cx="7754111" cy="3601211"/>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148070" cy="635000"/>
          </a:xfrm>
          <a:prstGeom prst="rect">
            <a:avLst/>
          </a:prstGeom>
        </p:spPr>
        <p:txBody>
          <a:bodyPr vert="horz" wrap="square" lIns="0" tIns="12065" rIns="0" bIns="0" rtlCol="0">
            <a:spAutoFit/>
          </a:bodyPr>
          <a:lstStyle/>
          <a:p>
            <a:pPr marL="12700">
              <a:lnSpc>
                <a:spcPct val="100000"/>
              </a:lnSpc>
              <a:spcBef>
                <a:spcPts val="95"/>
              </a:spcBef>
            </a:pPr>
            <a:r>
              <a:rPr spc="-50" dirty="0"/>
              <a:t>Transformer</a:t>
            </a:r>
            <a:r>
              <a:rPr spc="20" dirty="0"/>
              <a:t> </a:t>
            </a:r>
            <a:r>
              <a:rPr spc="-15" dirty="0"/>
              <a:t>Utilization</a:t>
            </a:r>
            <a:r>
              <a:rPr spc="-30" dirty="0"/>
              <a:t> Factor</a:t>
            </a:r>
          </a:p>
        </p:txBody>
      </p:sp>
      <p:sp>
        <p:nvSpPr>
          <p:cNvPr id="3" name="object 3"/>
          <p:cNvSpPr txBox="1"/>
          <p:nvPr/>
        </p:nvSpPr>
        <p:spPr>
          <a:xfrm>
            <a:off x="535940" y="1001013"/>
            <a:ext cx="8296275" cy="3183255"/>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sz="2800" spc="-35" dirty="0">
                <a:latin typeface="Calibri"/>
                <a:cs typeface="Calibri"/>
              </a:rPr>
              <a:t>Transformer</a:t>
            </a:r>
            <a:r>
              <a:rPr sz="2800" spc="15" dirty="0">
                <a:latin typeface="Calibri"/>
                <a:cs typeface="Calibri"/>
              </a:rPr>
              <a:t> </a:t>
            </a:r>
            <a:r>
              <a:rPr sz="2800" spc="-15" dirty="0">
                <a:latin typeface="Calibri"/>
                <a:cs typeface="Calibri"/>
              </a:rPr>
              <a:t>utilization</a:t>
            </a:r>
            <a:r>
              <a:rPr sz="2800" spc="30" dirty="0">
                <a:latin typeface="Calibri"/>
                <a:cs typeface="Calibri"/>
              </a:rPr>
              <a:t> </a:t>
            </a:r>
            <a:r>
              <a:rPr sz="2800" spc="-15" dirty="0">
                <a:latin typeface="Calibri"/>
                <a:cs typeface="Calibri"/>
              </a:rPr>
              <a:t>factor</a:t>
            </a:r>
            <a:r>
              <a:rPr sz="2800" spc="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spc="20" dirty="0">
                <a:latin typeface="Calibri"/>
                <a:cs typeface="Calibri"/>
              </a:rPr>
              <a:t> </a:t>
            </a:r>
            <a:r>
              <a:rPr sz="2800" spc="-5" dirty="0">
                <a:latin typeface="Calibri"/>
                <a:cs typeface="Calibri"/>
              </a:rPr>
              <a:t>primary</a:t>
            </a:r>
            <a:r>
              <a:rPr sz="2800" spc="20" dirty="0">
                <a:latin typeface="Calibri"/>
                <a:cs typeface="Calibri"/>
              </a:rPr>
              <a:t> </a:t>
            </a:r>
            <a:r>
              <a:rPr sz="2800" spc="-5" dirty="0">
                <a:latin typeface="Calibri"/>
                <a:cs typeface="Calibri"/>
              </a:rPr>
              <a:t>winding</a:t>
            </a:r>
            <a:endParaRPr sz="2800">
              <a:latin typeface="Calibri"/>
              <a:cs typeface="Calibri"/>
            </a:endParaRPr>
          </a:p>
          <a:p>
            <a:pPr marL="355600">
              <a:lnSpc>
                <a:spcPct val="100000"/>
              </a:lnSpc>
            </a:pPr>
            <a:r>
              <a:rPr sz="2800" spc="-30" dirty="0">
                <a:latin typeface="Calibri"/>
                <a:cs typeface="Calibri"/>
              </a:rPr>
              <a:t>=2*Transformer</a:t>
            </a:r>
            <a:r>
              <a:rPr sz="2800" spc="45" dirty="0">
                <a:latin typeface="Calibri"/>
                <a:cs typeface="Calibri"/>
              </a:rPr>
              <a:t> </a:t>
            </a:r>
            <a:r>
              <a:rPr sz="2800" spc="-15" dirty="0">
                <a:latin typeface="Calibri"/>
                <a:cs typeface="Calibri"/>
              </a:rPr>
              <a:t>utilization</a:t>
            </a:r>
            <a:r>
              <a:rPr sz="2800" spc="25" dirty="0">
                <a:latin typeface="Calibri"/>
                <a:cs typeface="Calibri"/>
              </a:rPr>
              <a:t> </a:t>
            </a:r>
            <a:r>
              <a:rPr sz="2800" spc="-15" dirty="0">
                <a:latin typeface="Calibri"/>
                <a:cs typeface="Calibri"/>
              </a:rPr>
              <a:t>factor</a:t>
            </a:r>
            <a:r>
              <a:rPr sz="2800" spc="10"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the</a:t>
            </a:r>
            <a:r>
              <a:rPr sz="2800" spc="20" dirty="0">
                <a:latin typeface="Calibri"/>
                <a:cs typeface="Calibri"/>
              </a:rPr>
              <a:t> </a:t>
            </a:r>
            <a:r>
              <a:rPr sz="2800" spc="-10" dirty="0">
                <a:latin typeface="Calibri"/>
                <a:cs typeface="Calibri"/>
              </a:rPr>
              <a:t>HWR</a:t>
            </a:r>
            <a:endParaRPr sz="2800">
              <a:latin typeface="Calibri"/>
              <a:cs typeface="Calibri"/>
            </a:endParaRPr>
          </a:p>
          <a:p>
            <a:pPr marL="355600">
              <a:lnSpc>
                <a:spcPct val="100000"/>
              </a:lnSpc>
            </a:pPr>
            <a:r>
              <a:rPr sz="2800" spc="-5" dirty="0">
                <a:latin typeface="Calibri"/>
                <a:cs typeface="Calibri"/>
              </a:rPr>
              <a:t>=2*28.8%=57.6%</a:t>
            </a:r>
            <a:endParaRPr sz="2800">
              <a:latin typeface="Calibri"/>
              <a:cs typeface="Calibri"/>
            </a:endParaRPr>
          </a:p>
          <a:p>
            <a:pPr marL="355600" indent="-342900">
              <a:lnSpc>
                <a:spcPct val="100000"/>
              </a:lnSpc>
              <a:spcBef>
                <a:spcPts val="675"/>
              </a:spcBef>
              <a:buFont typeface="Arial MT"/>
              <a:buChar char="•"/>
              <a:tabLst>
                <a:tab pos="354965" algn="l"/>
                <a:tab pos="355600" algn="l"/>
              </a:tabLst>
            </a:pPr>
            <a:r>
              <a:rPr sz="2800" spc="-35" dirty="0">
                <a:latin typeface="Calibri"/>
                <a:cs typeface="Calibri"/>
              </a:rPr>
              <a:t>Transformer</a:t>
            </a:r>
            <a:r>
              <a:rPr sz="2800" spc="25" dirty="0">
                <a:latin typeface="Calibri"/>
                <a:cs typeface="Calibri"/>
              </a:rPr>
              <a:t> </a:t>
            </a:r>
            <a:r>
              <a:rPr sz="2800" spc="-15" dirty="0">
                <a:latin typeface="Calibri"/>
                <a:cs typeface="Calibri"/>
              </a:rPr>
              <a:t>utilization</a:t>
            </a:r>
            <a:r>
              <a:rPr sz="2800" spc="35" dirty="0">
                <a:latin typeface="Calibri"/>
                <a:cs typeface="Calibri"/>
              </a:rPr>
              <a:t> </a:t>
            </a:r>
            <a:r>
              <a:rPr sz="2800" spc="-15" dirty="0">
                <a:latin typeface="Calibri"/>
                <a:cs typeface="Calibri"/>
              </a:rPr>
              <a:t>factor</a:t>
            </a:r>
            <a:r>
              <a:rPr sz="2800" spc="15" dirty="0">
                <a:latin typeface="Calibri"/>
                <a:cs typeface="Calibri"/>
              </a:rPr>
              <a:t> </a:t>
            </a:r>
            <a:r>
              <a:rPr sz="2800" spc="-5" dirty="0">
                <a:latin typeface="Calibri"/>
                <a:cs typeface="Calibri"/>
              </a:rPr>
              <a:t>of</a:t>
            </a:r>
            <a:r>
              <a:rPr sz="2800" spc="5" dirty="0">
                <a:latin typeface="Calibri"/>
                <a:cs typeface="Calibri"/>
              </a:rPr>
              <a:t> </a:t>
            </a:r>
            <a:r>
              <a:rPr sz="2800" spc="-5" dirty="0">
                <a:latin typeface="Calibri"/>
                <a:cs typeface="Calibri"/>
              </a:rPr>
              <a:t>the</a:t>
            </a:r>
            <a:r>
              <a:rPr sz="2800" spc="25" dirty="0">
                <a:latin typeface="Calibri"/>
                <a:cs typeface="Calibri"/>
              </a:rPr>
              <a:t> </a:t>
            </a:r>
            <a:r>
              <a:rPr sz="2800" spc="-10" dirty="0">
                <a:latin typeface="Calibri"/>
                <a:cs typeface="Calibri"/>
              </a:rPr>
              <a:t>secondary</a:t>
            </a:r>
            <a:r>
              <a:rPr sz="2800" spc="30" dirty="0">
                <a:latin typeface="Calibri"/>
                <a:cs typeface="Calibri"/>
              </a:rPr>
              <a:t> </a:t>
            </a:r>
            <a:r>
              <a:rPr sz="2800" spc="-5" dirty="0">
                <a:latin typeface="Calibri"/>
                <a:cs typeface="Calibri"/>
              </a:rPr>
              <a:t>winding</a:t>
            </a:r>
            <a:endParaRPr sz="2800">
              <a:latin typeface="Calibri"/>
              <a:cs typeface="Calibri"/>
            </a:endParaRPr>
          </a:p>
          <a:p>
            <a:pPr marL="355600">
              <a:lnSpc>
                <a:spcPct val="100000"/>
              </a:lnSpc>
            </a:pPr>
            <a:r>
              <a:rPr sz="2800" spc="-5" dirty="0">
                <a:latin typeface="Calibri"/>
                <a:cs typeface="Calibri"/>
              </a:rPr>
              <a:t>=</a:t>
            </a:r>
            <a:r>
              <a:rPr sz="2800" spc="-70" dirty="0">
                <a:latin typeface="Calibri"/>
                <a:cs typeface="Calibri"/>
              </a:rPr>
              <a:t> </a:t>
            </a:r>
            <a:r>
              <a:rPr sz="2800" spc="-5" dirty="0">
                <a:latin typeface="Calibri"/>
                <a:cs typeface="Calibri"/>
              </a:rPr>
              <a:t>81.1%</a:t>
            </a:r>
            <a:endParaRPr sz="2800">
              <a:latin typeface="Calibri"/>
              <a:cs typeface="Calibri"/>
            </a:endParaRPr>
          </a:p>
          <a:p>
            <a:pPr marL="355600" marR="125730" indent="-342900">
              <a:lnSpc>
                <a:spcPct val="100000"/>
              </a:lnSpc>
              <a:spcBef>
                <a:spcPts val="670"/>
              </a:spcBef>
              <a:buFont typeface="Arial MT"/>
              <a:buChar char="•"/>
              <a:tabLst>
                <a:tab pos="354965" algn="l"/>
                <a:tab pos="355600" algn="l"/>
              </a:tabLst>
            </a:pPr>
            <a:r>
              <a:rPr sz="2800" dirty="0">
                <a:solidFill>
                  <a:srgbClr val="FF0000"/>
                </a:solidFill>
                <a:latin typeface="Calibri"/>
                <a:cs typeface="Calibri"/>
              </a:rPr>
              <a:t>TUF </a:t>
            </a:r>
            <a:r>
              <a:rPr sz="2800" spc="-5" dirty="0">
                <a:latin typeface="Calibri"/>
                <a:cs typeface="Calibri"/>
              </a:rPr>
              <a:t>of </a:t>
            </a:r>
            <a:r>
              <a:rPr sz="2800" spc="-10" dirty="0">
                <a:latin typeface="Calibri"/>
                <a:cs typeface="Calibri"/>
              </a:rPr>
              <a:t>full</a:t>
            </a:r>
            <a:r>
              <a:rPr sz="2800" dirty="0">
                <a:latin typeface="Calibri"/>
                <a:cs typeface="Calibri"/>
              </a:rPr>
              <a:t> </a:t>
            </a:r>
            <a:r>
              <a:rPr sz="2800" spc="-30" dirty="0">
                <a:latin typeface="Calibri"/>
                <a:cs typeface="Calibri"/>
              </a:rPr>
              <a:t>wave</a:t>
            </a:r>
            <a:r>
              <a:rPr sz="2800" spc="-10" dirty="0">
                <a:latin typeface="Calibri"/>
                <a:cs typeface="Calibri"/>
              </a:rPr>
              <a:t> rectifier</a:t>
            </a:r>
            <a:r>
              <a:rPr sz="2800" dirty="0">
                <a:latin typeface="Calibri"/>
                <a:cs typeface="Calibri"/>
              </a:rPr>
              <a:t> </a:t>
            </a:r>
            <a:r>
              <a:rPr sz="2800" spc="-10" dirty="0">
                <a:latin typeface="Calibri"/>
                <a:cs typeface="Calibri"/>
              </a:rPr>
              <a:t>is</a:t>
            </a:r>
            <a:r>
              <a:rPr sz="2800" spc="10" dirty="0">
                <a:latin typeface="Calibri"/>
                <a:cs typeface="Calibri"/>
              </a:rPr>
              <a:t> </a:t>
            </a:r>
            <a:r>
              <a:rPr sz="2800" spc="-5" dirty="0">
                <a:latin typeface="Calibri"/>
                <a:cs typeface="Calibri"/>
              </a:rPr>
              <a:t>the </a:t>
            </a:r>
            <a:r>
              <a:rPr sz="2800" spc="-25" dirty="0">
                <a:latin typeface="Calibri"/>
                <a:cs typeface="Calibri"/>
              </a:rPr>
              <a:t>average </a:t>
            </a:r>
            <a:r>
              <a:rPr sz="2800" spc="-5" dirty="0">
                <a:latin typeface="Calibri"/>
                <a:cs typeface="Calibri"/>
              </a:rPr>
              <a:t>of primary</a:t>
            </a:r>
            <a:r>
              <a:rPr sz="2800" spc="25" dirty="0">
                <a:latin typeface="Calibri"/>
                <a:cs typeface="Calibri"/>
              </a:rPr>
              <a:t> </a:t>
            </a:r>
            <a:r>
              <a:rPr sz="2800" spc="-5" dirty="0">
                <a:latin typeface="Calibri"/>
                <a:cs typeface="Calibri"/>
              </a:rPr>
              <a:t>and </a:t>
            </a:r>
            <a:r>
              <a:rPr sz="2800" spc="-615" dirty="0">
                <a:latin typeface="Calibri"/>
                <a:cs typeface="Calibri"/>
              </a:rPr>
              <a:t> </a:t>
            </a:r>
            <a:r>
              <a:rPr sz="2800" spc="-10" dirty="0">
                <a:latin typeface="Calibri"/>
                <a:cs typeface="Calibri"/>
              </a:rPr>
              <a:t>secondary</a:t>
            </a:r>
            <a:r>
              <a:rPr sz="2800" spc="15" dirty="0">
                <a:latin typeface="Calibri"/>
                <a:cs typeface="Calibri"/>
              </a:rPr>
              <a:t> </a:t>
            </a:r>
            <a:r>
              <a:rPr sz="2800" spc="-5" dirty="0">
                <a:latin typeface="Calibri"/>
                <a:cs typeface="Calibri"/>
              </a:rPr>
              <a:t>windings.</a:t>
            </a:r>
            <a:endParaRPr sz="2800">
              <a:latin typeface="Calibri"/>
              <a:cs typeface="Calibri"/>
            </a:endParaRPr>
          </a:p>
        </p:txBody>
      </p:sp>
      <p:sp>
        <p:nvSpPr>
          <p:cNvPr id="4" name="object 4"/>
          <p:cNvSpPr txBox="1"/>
          <p:nvPr/>
        </p:nvSpPr>
        <p:spPr>
          <a:xfrm>
            <a:off x="2364994" y="5927547"/>
            <a:ext cx="157607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TUF=0.692</a:t>
            </a:r>
            <a:endParaRPr sz="2800">
              <a:latin typeface="Calibri"/>
              <a:cs typeface="Calibri"/>
            </a:endParaRPr>
          </a:p>
        </p:txBody>
      </p:sp>
      <p:pic>
        <p:nvPicPr>
          <p:cNvPr id="5" name="object 5"/>
          <p:cNvPicPr/>
          <p:nvPr/>
        </p:nvPicPr>
        <p:blipFill>
          <a:blip r:embed="rId2" cstate="print"/>
          <a:stretch>
            <a:fillRect/>
          </a:stretch>
        </p:blipFill>
        <p:spPr>
          <a:xfrm>
            <a:off x="1981200" y="4191031"/>
            <a:ext cx="4553820" cy="841216"/>
          </a:xfrm>
          <a:prstGeom prst="rect">
            <a:avLst/>
          </a:prstGeom>
        </p:spPr>
      </p:pic>
      <p:pic>
        <p:nvPicPr>
          <p:cNvPr id="6" name="object 6"/>
          <p:cNvPicPr/>
          <p:nvPr/>
        </p:nvPicPr>
        <p:blipFill>
          <a:blip r:embed="rId3" cstate="print"/>
          <a:stretch>
            <a:fillRect/>
          </a:stretch>
        </p:blipFill>
        <p:spPr>
          <a:xfrm>
            <a:off x="1981200" y="5102383"/>
            <a:ext cx="3096795" cy="841216"/>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7980045" cy="635000"/>
          </a:xfrm>
          <a:prstGeom prst="rect">
            <a:avLst/>
          </a:prstGeom>
        </p:spPr>
        <p:txBody>
          <a:bodyPr vert="horz" wrap="square" lIns="0" tIns="12065" rIns="0" bIns="0" rtlCol="0">
            <a:spAutoFit/>
          </a:bodyPr>
          <a:lstStyle/>
          <a:p>
            <a:pPr marL="12700">
              <a:lnSpc>
                <a:spcPct val="100000"/>
              </a:lnSpc>
              <a:spcBef>
                <a:spcPts val="95"/>
              </a:spcBef>
            </a:pPr>
            <a:r>
              <a:rPr spc="-20" dirty="0"/>
              <a:t>Advantages</a:t>
            </a:r>
            <a:r>
              <a:rPr spc="-25" dirty="0"/>
              <a:t> </a:t>
            </a:r>
            <a:r>
              <a:rPr spc="-5" dirty="0"/>
              <a:t>and</a:t>
            </a:r>
            <a:r>
              <a:rPr spc="-10" dirty="0"/>
              <a:t> </a:t>
            </a:r>
            <a:r>
              <a:rPr spc="-20" dirty="0"/>
              <a:t>Disadvantages </a:t>
            </a:r>
            <a:r>
              <a:rPr spc="-5" dirty="0"/>
              <a:t>of</a:t>
            </a:r>
            <a:r>
              <a:rPr spc="-10" dirty="0"/>
              <a:t> FWR</a:t>
            </a:r>
          </a:p>
        </p:txBody>
      </p:sp>
      <p:sp>
        <p:nvSpPr>
          <p:cNvPr id="3" name="object 3"/>
          <p:cNvSpPr txBox="1"/>
          <p:nvPr/>
        </p:nvSpPr>
        <p:spPr>
          <a:xfrm>
            <a:off x="535940" y="917194"/>
            <a:ext cx="7539990" cy="5421630"/>
          </a:xfrm>
          <a:prstGeom prst="rect">
            <a:avLst/>
          </a:prstGeom>
        </p:spPr>
        <p:txBody>
          <a:bodyPr vert="horz" wrap="square" lIns="0" tIns="12700" rIns="0" bIns="0" rtlCol="0">
            <a:spAutoFit/>
          </a:bodyPr>
          <a:lstStyle/>
          <a:p>
            <a:pPr marL="12700">
              <a:lnSpc>
                <a:spcPct val="100000"/>
              </a:lnSpc>
              <a:spcBef>
                <a:spcPts val="100"/>
              </a:spcBef>
            </a:pPr>
            <a:r>
              <a:rPr sz="3000" spc="-15" dirty="0">
                <a:latin typeface="Calibri"/>
                <a:cs typeface="Calibri"/>
              </a:rPr>
              <a:t>Advantages</a:t>
            </a:r>
            <a:endParaRPr sz="3000">
              <a:latin typeface="Calibri"/>
              <a:cs typeface="Calibri"/>
            </a:endParaRPr>
          </a:p>
          <a:p>
            <a:pPr marL="355600" indent="-342900">
              <a:lnSpc>
                <a:spcPct val="100000"/>
              </a:lnSpc>
              <a:buFont typeface="Arial MT"/>
              <a:buChar char="•"/>
              <a:tabLst>
                <a:tab pos="354965" algn="l"/>
                <a:tab pos="355600" algn="l"/>
              </a:tabLst>
            </a:pPr>
            <a:r>
              <a:rPr sz="3000" spc="-20" dirty="0">
                <a:latin typeface="Calibri"/>
                <a:cs typeface="Calibri"/>
              </a:rPr>
              <a:t>Efficiency</a:t>
            </a:r>
            <a:r>
              <a:rPr sz="3000" spc="-25" dirty="0">
                <a:latin typeface="Calibri"/>
                <a:cs typeface="Calibri"/>
              </a:rPr>
              <a:t> </a:t>
            </a:r>
            <a:r>
              <a:rPr sz="3000" spc="-5" dirty="0">
                <a:latin typeface="Calibri"/>
                <a:cs typeface="Calibri"/>
              </a:rPr>
              <a:t>is</a:t>
            </a:r>
            <a:r>
              <a:rPr sz="3000" spc="-20" dirty="0">
                <a:latin typeface="Calibri"/>
                <a:cs typeface="Calibri"/>
              </a:rPr>
              <a:t> </a:t>
            </a:r>
            <a:r>
              <a:rPr sz="3000" spc="-5" dirty="0">
                <a:latin typeface="Calibri"/>
                <a:cs typeface="Calibri"/>
              </a:rPr>
              <a:t>high.</a:t>
            </a:r>
            <a:endParaRPr sz="3000">
              <a:latin typeface="Calibri"/>
              <a:cs typeface="Calibri"/>
            </a:endParaRPr>
          </a:p>
          <a:p>
            <a:pPr marL="355600" indent="-342900">
              <a:lnSpc>
                <a:spcPct val="100000"/>
              </a:lnSpc>
              <a:buFont typeface="Arial MT"/>
              <a:buChar char="•"/>
              <a:tabLst>
                <a:tab pos="354965" algn="l"/>
                <a:tab pos="355600" algn="l"/>
              </a:tabLst>
            </a:pPr>
            <a:r>
              <a:rPr sz="3000" spc="-5" dirty="0">
                <a:latin typeface="Calibri"/>
                <a:cs typeface="Calibri"/>
              </a:rPr>
              <a:t>Low</a:t>
            </a:r>
            <a:r>
              <a:rPr sz="3000" spc="-30" dirty="0">
                <a:latin typeface="Calibri"/>
                <a:cs typeface="Calibri"/>
              </a:rPr>
              <a:t> </a:t>
            </a:r>
            <a:r>
              <a:rPr sz="3000" dirty="0">
                <a:latin typeface="Calibri"/>
                <a:cs typeface="Calibri"/>
              </a:rPr>
              <a:t>ripple</a:t>
            </a:r>
            <a:r>
              <a:rPr sz="3000" spc="-20" dirty="0">
                <a:latin typeface="Calibri"/>
                <a:cs typeface="Calibri"/>
              </a:rPr>
              <a:t> </a:t>
            </a:r>
            <a:r>
              <a:rPr sz="3000" spc="-55" dirty="0">
                <a:latin typeface="Calibri"/>
                <a:cs typeface="Calibri"/>
              </a:rPr>
              <a:t>factor.</a:t>
            </a:r>
            <a:endParaRPr sz="3000">
              <a:latin typeface="Calibri"/>
              <a:cs typeface="Calibri"/>
            </a:endParaRPr>
          </a:p>
          <a:p>
            <a:pPr marL="355600" indent="-342900">
              <a:lnSpc>
                <a:spcPct val="100000"/>
              </a:lnSpc>
              <a:buFont typeface="Arial MT"/>
              <a:buChar char="•"/>
              <a:tabLst>
                <a:tab pos="354965" algn="l"/>
                <a:tab pos="355600" algn="l"/>
              </a:tabLst>
            </a:pPr>
            <a:r>
              <a:rPr sz="3000" spc="-5" dirty="0">
                <a:latin typeface="Calibri"/>
                <a:cs typeface="Calibri"/>
              </a:rPr>
              <a:t>Dc</a:t>
            </a:r>
            <a:r>
              <a:rPr sz="3000" dirty="0">
                <a:latin typeface="Calibri"/>
                <a:cs typeface="Calibri"/>
              </a:rPr>
              <a:t> </a:t>
            </a:r>
            <a:r>
              <a:rPr sz="3000" spc="-15" dirty="0">
                <a:latin typeface="Calibri"/>
                <a:cs typeface="Calibri"/>
              </a:rPr>
              <a:t>saturation</a:t>
            </a:r>
            <a:r>
              <a:rPr sz="3000" dirty="0">
                <a:latin typeface="Calibri"/>
                <a:cs typeface="Calibri"/>
              </a:rPr>
              <a:t> </a:t>
            </a:r>
            <a:r>
              <a:rPr sz="3000" spc="-5" dirty="0">
                <a:latin typeface="Calibri"/>
                <a:cs typeface="Calibri"/>
              </a:rPr>
              <a:t>of</a:t>
            </a:r>
            <a:r>
              <a:rPr sz="3000" spc="-10" dirty="0">
                <a:latin typeface="Calibri"/>
                <a:cs typeface="Calibri"/>
              </a:rPr>
              <a:t> </a:t>
            </a:r>
            <a:r>
              <a:rPr sz="3000" dirty="0">
                <a:latin typeface="Calibri"/>
                <a:cs typeface="Calibri"/>
              </a:rPr>
              <a:t>the</a:t>
            </a:r>
            <a:r>
              <a:rPr sz="3000" spc="-10" dirty="0">
                <a:latin typeface="Calibri"/>
                <a:cs typeface="Calibri"/>
              </a:rPr>
              <a:t> </a:t>
            </a:r>
            <a:r>
              <a:rPr sz="3000" spc="-15" dirty="0">
                <a:latin typeface="Calibri"/>
                <a:cs typeface="Calibri"/>
              </a:rPr>
              <a:t>core</a:t>
            </a:r>
            <a:r>
              <a:rPr sz="3000" dirty="0">
                <a:latin typeface="Calibri"/>
                <a:cs typeface="Calibri"/>
              </a:rPr>
              <a:t> </a:t>
            </a:r>
            <a:r>
              <a:rPr sz="3000" spc="-10" dirty="0">
                <a:latin typeface="Calibri"/>
                <a:cs typeface="Calibri"/>
              </a:rPr>
              <a:t>is</a:t>
            </a:r>
            <a:r>
              <a:rPr sz="3000" spc="5" dirty="0">
                <a:latin typeface="Calibri"/>
                <a:cs typeface="Calibri"/>
              </a:rPr>
              <a:t> </a:t>
            </a:r>
            <a:r>
              <a:rPr sz="3000" spc="-15" dirty="0">
                <a:latin typeface="Calibri"/>
                <a:cs typeface="Calibri"/>
              </a:rPr>
              <a:t>avoided.</a:t>
            </a:r>
            <a:endParaRPr sz="3000">
              <a:latin typeface="Calibri"/>
              <a:cs typeface="Calibri"/>
            </a:endParaRPr>
          </a:p>
          <a:p>
            <a:pPr marL="355600" indent="-342900">
              <a:lnSpc>
                <a:spcPct val="100000"/>
              </a:lnSpc>
              <a:buFont typeface="Arial MT"/>
              <a:buChar char="•"/>
              <a:tabLst>
                <a:tab pos="354965" algn="l"/>
                <a:tab pos="355600" algn="l"/>
              </a:tabLst>
            </a:pPr>
            <a:r>
              <a:rPr sz="3000" dirty="0">
                <a:latin typeface="Calibri"/>
                <a:cs typeface="Calibri"/>
              </a:rPr>
              <a:t>Good</a:t>
            </a:r>
            <a:r>
              <a:rPr sz="3000" spc="-50" dirty="0">
                <a:latin typeface="Calibri"/>
                <a:cs typeface="Calibri"/>
              </a:rPr>
              <a:t> </a:t>
            </a:r>
            <a:r>
              <a:rPr sz="3000" spc="-5" dirty="0">
                <a:latin typeface="Calibri"/>
                <a:cs typeface="Calibri"/>
              </a:rPr>
              <a:t>regulation.</a:t>
            </a:r>
            <a:endParaRPr sz="3000">
              <a:latin typeface="Calibri"/>
              <a:cs typeface="Calibri"/>
            </a:endParaRPr>
          </a:p>
          <a:p>
            <a:pPr marL="355600" indent="-342900">
              <a:lnSpc>
                <a:spcPct val="100000"/>
              </a:lnSpc>
              <a:buFont typeface="Arial MT"/>
              <a:buChar char="•"/>
              <a:tabLst>
                <a:tab pos="354965" algn="l"/>
                <a:tab pos="355600" algn="l"/>
              </a:tabLst>
            </a:pPr>
            <a:r>
              <a:rPr sz="3000" spc="-5" dirty="0">
                <a:latin typeface="Calibri"/>
                <a:cs typeface="Calibri"/>
              </a:rPr>
              <a:t>High</a:t>
            </a:r>
            <a:r>
              <a:rPr sz="3000" spc="-35" dirty="0">
                <a:latin typeface="Calibri"/>
                <a:cs typeface="Calibri"/>
              </a:rPr>
              <a:t> </a:t>
            </a:r>
            <a:r>
              <a:rPr sz="3000" spc="-5" dirty="0">
                <a:latin typeface="Calibri"/>
                <a:cs typeface="Calibri"/>
              </a:rPr>
              <a:t>TUF</a:t>
            </a:r>
            <a:endParaRPr sz="3000">
              <a:latin typeface="Calibri"/>
              <a:cs typeface="Calibri"/>
            </a:endParaRPr>
          </a:p>
          <a:p>
            <a:pPr>
              <a:lnSpc>
                <a:spcPct val="100000"/>
              </a:lnSpc>
              <a:buFont typeface="Arial MT"/>
              <a:buChar char="•"/>
            </a:pPr>
            <a:endParaRPr sz="2950">
              <a:latin typeface="Calibri"/>
              <a:cs typeface="Calibri"/>
            </a:endParaRPr>
          </a:p>
          <a:p>
            <a:pPr marL="12700">
              <a:lnSpc>
                <a:spcPct val="100000"/>
              </a:lnSpc>
            </a:pPr>
            <a:r>
              <a:rPr sz="3000" spc="-15" dirty="0">
                <a:latin typeface="Calibri"/>
                <a:cs typeface="Calibri"/>
              </a:rPr>
              <a:t>Disadvantages</a:t>
            </a:r>
            <a:endParaRPr sz="3000">
              <a:latin typeface="Calibri"/>
              <a:cs typeface="Calibri"/>
            </a:endParaRPr>
          </a:p>
          <a:p>
            <a:pPr marL="355600" indent="-342900">
              <a:lnSpc>
                <a:spcPct val="100000"/>
              </a:lnSpc>
              <a:buFont typeface="Arial MT"/>
              <a:buChar char="•"/>
              <a:tabLst>
                <a:tab pos="354965" algn="l"/>
                <a:tab pos="355600" algn="l"/>
              </a:tabLst>
            </a:pPr>
            <a:r>
              <a:rPr sz="3000" spc="-5" dirty="0">
                <a:latin typeface="Calibri"/>
                <a:cs typeface="Calibri"/>
              </a:rPr>
              <a:t>Due </a:t>
            </a:r>
            <a:r>
              <a:rPr sz="3000" spc="-10" dirty="0">
                <a:latin typeface="Calibri"/>
                <a:cs typeface="Calibri"/>
              </a:rPr>
              <a:t>to</a:t>
            </a:r>
            <a:r>
              <a:rPr sz="3000" spc="-15" dirty="0">
                <a:latin typeface="Calibri"/>
                <a:cs typeface="Calibri"/>
              </a:rPr>
              <a:t> </a:t>
            </a:r>
            <a:r>
              <a:rPr sz="3000" spc="-10" dirty="0">
                <a:latin typeface="Calibri"/>
                <a:cs typeface="Calibri"/>
              </a:rPr>
              <a:t>center</a:t>
            </a:r>
            <a:r>
              <a:rPr sz="3000" spc="-5" dirty="0">
                <a:latin typeface="Calibri"/>
                <a:cs typeface="Calibri"/>
              </a:rPr>
              <a:t> </a:t>
            </a:r>
            <a:r>
              <a:rPr sz="3000" spc="-15" dirty="0">
                <a:latin typeface="Calibri"/>
                <a:cs typeface="Calibri"/>
              </a:rPr>
              <a:t>tap transformer</a:t>
            </a:r>
            <a:r>
              <a:rPr sz="3000" dirty="0">
                <a:latin typeface="Calibri"/>
                <a:cs typeface="Calibri"/>
              </a:rPr>
              <a:t> </a:t>
            </a:r>
            <a:r>
              <a:rPr sz="3000" spc="-25" dirty="0">
                <a:latin typeface="Calibri"/>
                <a:cs typeface="Calibri"/>
              </a:rPr>
              <a:t>system</a:t>
            </a:r>
            <a:r>
              <a:rPr sz="3000" spc="-20" dirty="0">
                <a:latin typeface="Calibri"/>
                <a:cs typeface="Calibri"/>
              </a:rPr>
              <a:t> </a:t>
            </a:r>
            <a:r>
              <a:rPr sz="3000" dirty="0">
                <a:latin typeface="Calibri"/>
                <a:cs typeface="Calibri"/>
              </a:rPr>
              <a:t>is</a:t>
            </a:r>
            <a:r>
              <a:rPr sz="3000" spc="5" dirty="0">
                <a:latin typeface="Calibri"/>
                <a:cs typeface="Calibri"/>
              </a:rPr>
              <a:t> </a:t>
            </a:r>
            <a:r>
              <a:rPr sz="3000" spc="-40" dirty="0">
                <a:latin typeface="Calibri"/>
                <a:cs typeface="Calibri"/>
              </a:rPr>
              <a:t>bulky.</a:t>
            </a:r>
            <a:endParaRPr sz="3000">
              <a:latin typeface="Calibri"/>
              <a:cs typeface="Calibri"/>
            </a:endParaRPr>
          </a:p>
          <a:p>
            <a:pPr marL="355600" marR="5080" indent="-342900">
              <a:lnSpc>
                <a:spcPct val="80000"/>
              </a:lnSpc>
              <a:spcBef>
                <a:spcPts val="725"/>
              </a:spcBef>
              <a:buFont typeface="Arial MT"/>
              <a:buChar char="•"/>
              <a:tabLst>
                <a:tab pos="354965" algn="l"/>
                <a:tab pos="355600" algn="l"/>
              </a:tabLst>
            </a:pPr>
            <a:r>
              <a:rPr sz="3000" dirty="0">
                <a:latin typeface="Calibri"/>
                <a:cs typeface="Calibri"/>
              </a:rPr>
              <a:t>PIV of the </a:t>
            </a:r>
            <a:r>
              <a:rPr sz="3000" spc="-10" dirty="0">
                <a:latin typeface="Calibri"/>
                <a:cs typeface="Calibri"/>
              </a:rPr>
              <a:t>diode </a:t>
            </a:r>
            <a:r>
              <a:rPr sz="3000" dirty="0">
                <a:latin typeface="Calibri"/>
                <a:cs typeface="Calibri"/>
              </a:rPr>
              <a:t>is </a:t>
            </a:r>
            <a:r>
              <a:rPr sz="3000" spc="-5" dirty="0">
                <a:latin typeface="Calibri"/>
                <a:cs typeface="Calibri"/>
              </a:rPr>
              <a:t>high. (Higher </a:t>
            </a:r>
            <a:r>
              <a:rPr sz="3000" dirty="0">
                <a:latin typeface="Calibri"/>
                <a:cs typeface="Calibri"/>
              </a:rPr>
              <a:t>PIV </a:t>
            </a:r>
            <a:r>
              <a:rPr sz="3000" spc="-5" dirty="0">
                <a:latin typeface="Calibri"/>
                <a:cs typeface="Calibri"/>
              </a:rPr>
              <a:t>diodes </a:t>
            </a:r>
            <a:r>
              <a:rPr sz="3000" spc="-15" dirty="0">
                <a:latin typeface="Calibri"/>
                <a:cs typeface="Calibri"/>
              </a:rPr>
              <a:t>are </a:t>
            </a:r>
            <a:r>
              <a:rPr sz="3000" spc="-665" dirty="0">
                <a:latin typeface="Calibri"/>
                <a:cs typeface="Calibri"/>
              </a:rPr>
              <a:t> </a:t>
            </a:r>
            <a:r>
              <a:rPr sz="3000" spc="-10" dirty="0">
                <a:latin typeface="Calibri"/>
                <a:cs typeface="Calibri"/>
              </a:rPr>
              <a:t>larger</a:t>
            </a:r>
            <a:r>
              <a:rPr sz="3000" spc="-5" dirty="0">
                <a:latin typeface="Calibri"/>
                <a:cs typeface="Calibri"/>
              </a:rPr>
              <a:t> </a:t>
            </a:r>
            <a:r>
              <a:rPr sz="3000" spc="-10" dirty="0">
                <a:latin typeface="Calibri"/>
                <a:cs typeface="Calibri"/>
              </a:rPr>
              <a:t>in</a:t>
            </a:r>
            <a:r>
              <a:rPr sz="3000" spc="-5" dirty="0">
                <a:latin typeface="Calibri"/>
                <a:cs typeface="Calibri"/>
              </a:rPr>
              <a:t> </a:t>
            </a:r>
            <a:r>
              <a:rPr sz="3000" spc="-20" dirty="0">
                <a:latin typeface="Calibri"/>
                <a:cs typeface="Calibri"/>
              </a:rPr>
              <a:t>size</a:t>
            </a:r>
            <a:r>
              <a:rPr sz="3000" spc="-5" dirty="0">
                <a:latin typeface="Calibri"/>
                <a:cs typeface="Calibri"/>
              </a:rPr>
              <a:t> </a:t>
            </a:r>
            <a:r>
              <a:rPr sz="3000" dirty="0">
                <a:latin typeface="Calibri"/>
                <a:cs typeface="Calibri"/>
              </a:rPr>
              <a:t>and</a:t>
            </a:r>
            <a:r>
              <a:rPr sz="3000" spc="-5" dirty="0">
                <a:latin typeface="Calibri"/>
                <a:cs typeface="Calibri"/>
              </a:rPr>
              <a:t> </a:t>
            </a:r>
            <a:r>
              <a:rPr sz="3000" spc="-10" dirty="0">
                <a:latin typeface="Calibri"/>
                <a:cs typeface="Calibri"/>
              </a:rPr>
              <a:t>too</a:t>
            </a:r>
            <a:r>
              <a:rPr sz="3000" spc="-60" dirty="0">
                <a:latin typeface="Calibri"/>
                <a:cs typeface="Calibri"/>
              </a:rPr>
              <a:t> </a:t>
            </a:r>
            <a:r>
              <a:rPr sz="3000" dirty="0">
                <a:latin typeface="Calibri"/>
                <a:cs typeface="Calibri"/>
              </a:rPr>
              <a:t>much</a:t>
            </a:r>
            <a:r>
              <a:rPr sz="3000" spc="-10" dirty="0">
                <a:latin typeface="Calibri"/>
                <a:cs typeface="Calibri"/>
              </a:rPr>
              <a:t> costlier).</a:t>
            </a:r>
            <a:endParaRPr sz="3000">
              <a:latin typeface="Calibri"/>
              <a:cs typeface="Calibri"/>
            </a:endParaRPr>
          </a:p>
          <a:p>
            <a:pPr marL="355600" indent="-342900">
              <a:lnSpc>
                <a:spcPct val="100000"/>
              </a:lnSpc>
              <a:buFont typeface="Arial MT"/>
              <a:buChar char="•"/>
              <a:tabLst>
                <a:tab pos="354965" algn="l"/>
                <a:tab pos="355600" algn="l"/>
              </a:tabLst>
            </a:pPr>
            <a:r>
              <a:rPr sz="3000" dirty="0">
                <a:latin typeface="Calibri"/>
                <a:cs typeface="Calibri"/>
              </a:rPr>
              <a:t>It</a:t>
            </a:r>
            <a:r>
              <a:rPr sz="3000" spc="-40" dirty="0">
                <a:latin typeface="Calibri"/>
                <a:cs typeface="Calibri"/>
              </a:rPr>
              <a:t> </a:t>
            </a:r>
            <a:r>
              <a:rPr sz="3000" dirty="0">
                <a:latin typeface="Calibri"/>
                <a:cs typeface="Calibri"/>
              </a:rPr>
              <a:t>is</a:t>
            </a:r>
            <a:r>
              <a:rPr sz="3000" spc="-25" dirty="0">
                <a:latin typeface="Calibri"/>
                <a:cs typeface="Calibri"/>
              </a:rPr>
              <a:t> </a:t>
            </a:r>
            <a:r>
              <a:rPr sz="3000" spc="-40" dirty="0">
                <a:latin typeface="Calibri"/>
                <a:cs typeface="Calibri"/>
              </a:rPr>
              <a:t>costly.</a:t>
            </a:r>
            <a:endParaRPr sz="3000">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351270" cy="635000"/>
          </a:xfrm>
          <a:prstGeom prst="rect">
            <a:avLst/>
          </a:prstGeom>
        </p:spPr>
        <p:txBody>
          <a:bodyPr vert="horz" wrap="square" lIns="0" tIns="12065" rIns="0" bIns="0" rtlCol="0">
            <a:spAutoFit/>
          </a:bodyPr>
          <a:lstStyle/>
          <a:p>
            <a:pPr marL="12700">
              <a:lnSpc>
                <a:spcPct val="100000"/>
              </a:lnSpc>
              <a:spcBef>
                <a:spcPts val="95"/>
              </a:spcBef>
            </a:pPr>
            <a:r>
              <a:rPr spc="-10" dirty="0"/>
              <a:t>CHARGER </a:t>
            </a:r>
            <a:r>
              <a:rPr spc="-5" dirty="0"/>
              <a:t>-</a:t>
            </a:r>
            <a:r>
              <a:rPr spc="-10" dirty="0"/>
              <a:t> Application</a:t>
            </a:r>
            <a:r>
              <a:rPr spc="-30" dirty="0"/>
              <a:t> </a:t>
            </a:r>
            <a:r>
              <a:rPr spc="-5" dirty="0"/>
              <a:t>of </a:t>
            </a:r>
            <a:r>
              <a:rPr spc="-10" dirty="0"/>
              <a:t>FWR</a:t>
            </a:r>
          </a:p>
        </p:txBody>
      </p:sp>
      <p:pic>
        <p:nvPicPr>
          <p:cNvPr id="3" name="object 3"/>
          <p:cNvPicPr/>
          <p:nvPr/>
        </p:nvPicPr>
        <p:blipFill>
          <a:blip r:embed="rId2" cstate="print"/>
          <a:stretch>
            <a:fillRect/>
          </a:stretch>
        </p:blipFill>
        <p:spPr>
          <a:xfrm>
            <a:off x="2942844" y="1432567"/>
            <a:ext cx="3231012" cy="39928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4532630" cy="635000"/>
          </a:xfrm>
          <a:prstGeom prst="rect">
            <a:avLst/>
          </a:prstGeom>
        </p:spPr>
        <p:txBody>
          <a:bodyPr vert="horz" wrap="square" lIns="0" tIns="12065" rIns="0" bIns="0" rtlCol="0">
            <a:spAutoFit/>
          </a:bodyPr>
          <a:lstStyle/>
          <a:p>
            <a:pPr marL="12700">
              <a:lnSpc>
                <a:spcPct val="100000"/>
              </a:lnSpc>
              <a:spcBef>
                <a:spcPts val="95"/>
              </a:spcBef>
            </a:pPr>
            <a:r>
              <a:rPr spc="-10" dirty="0">
                <a:solidFill>
                  <a:srgbClr val="C00000"/>
                </a:solidFill>
              </a:rPr>
              <a:t>FWR </a:t>
            </a:r>
            <a:r>
              <a:rPr spc="-5" dirty="0">
                <a:solidFill>
                  <a:srgbClr val="C00000"/>
                </a:solidFill>
              </a:rPr>
              <a:t>-</a:t>
            </a:r>
            <a:r>
              <a:rPr spc="-25" dirty="0">
                <a:solidFill>
                  <a:srgbClr val="C00000"/>
                </a:solidFill>
              </a:rPr>
              <a:t> </a:t>
            </a:r>
            <a:r>
              <a:rPr spc="-10" dirty="0">
                <a:solidFill>
                  <a:srgbClr val="C00000"/>
                </a:solidFill>
              </a:rPr>
              <a:t>Bridge</a:t>
            </a:r>
            <a:r>
              <a:rPr spc="-20" dirty="0">
                <a:solidFill>
                  <a:srgbClr val="C00000"/>
                </a:solidFill>
              </a:rPr>
              <a:t> </a:t>
            </a:r>
            <a:r>
              <a:rPr spc="-10" dirty="0">
                <a:solidFill>
                  <a:srgbClr val="C00000"/>
                </a:solidFill>
              </a:rPr>
              <a:t>Rectifier</a:t>
            </a:r>
          </a:p>
        </p:txBody>
      </p:sp>
      <p:pic>
        <p:nvPicPr>
          <p:cNvPr id="3" name="object 3"/>
          <p:cNvPicPr/>
          <p:nvPr/>
        </p:nvPicPr>
        <p:blipFill>
          <a:blip r:embed="rId2" cstate="print"/>
          <a:stretch>
            <a:fillRect/>
          </a:stretch>
        </p:blipFill>
        <p:spPr>
          <a:xfrm>
            <a:off x="762000" y="1068324"/>
            <a:ext cx="7619835" cy="4980432"/>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4532630" cy="635000"/>
          </a:xfrm>
          <a:prstGeom prst="rect">
            <a:avLst/>
          </a:prstGeom>
        </p:spPr>
        <p:txBody>
          <a:bodyPr vert="horz" wrap="square" lIns="0" tIns="12065" rIns="0" bIns="0" rtlCol="0">
            <a:spAutoFit/>
          </a:bodyPr>
          <a:lstStyle/>
          <a:p>
            <a:pPr marL="12700">
              <a:lnSpc>
                <a:spcPct val="100000"/>
              </a:lnSpc>
              <a:spcBef>
                <a:spcPts val="95"/>
              </a:spcBef>
            </a:pPr>
            <a:r>
              <a:rPr spc="-10" dirty="0"/>
              <a:t>FWR </a:t>
            </a:r>
            <a:r>
              <a:rPr spc="-5" dirty="0"/>
              <a:t>-</a:t>
            </a:r>
            <a:r>
              <a:rPr spc="-25" dirty="0"/>
              <a:t> </a:t>
            </a:r>
            <a:r>
              <a:rPr spc="-10" dirty="0"/>
              <a:t>Bridge</a:t>
            </a:r>
            <a:r>
              <a:rPr spc="-20" dirty="0"/>
              <a:t> </a:t>
            </a:r>
            <a:r>
              <a:rPr spc="-10" dirty="0"/>
              <a:t>Rectifier</a:t>
            </a:r>
          </a:p>
        </p:txBody>
      </p:sp>
      <p:sp>
        <p:nvSpPr>
          <p:cNvPr id="3" name="object 3"/>
          <p:cNvSpPr txBox="1"/>
          <p:nvPr/>
        </p:nvSpPr>
        <p:spPr>
          <a:xfrm>
            <a:off x="535940" y="999490"/>
            <a:ext cx="7904480" cy="4964430"/>
          </a:xfrm>
          <a:prstGeom prst="rect">
            <a:avLst/>
          </a:prstGeom>
        </p:spPr>
        <p:txBody>
          <a:bodyPr vert="horz" wrap="square" lIns="0" tIns="12700" rIns="0" bIns="0" rtlCol="0">
            <a:spAutoFit/>
          </a:bodyPr>
          <a:lstStyle/>
          <a:p>
            <a:pPr marL="355600" marR="595630" indent="-342900">
              <a:lnSpc>
                <a:spcPct val="100000"/>
              </a:lnSpc>
              <a:spcBef>
                <a:spcPts val="100"/>
              </a:spcBef>
              <a:buFont typeface="Arial MT"/>
              <a:buChar char="•"/>
              <a:tabLst>
                <a:tab pos="354965" algn="l"/>
                <a:tab pos="355600" algn="l"/>
              </a:tabLst>
            </a:pPr>
            <a:r>
              <a:rPr sz="3000" b="1" spc="-5" dirty="0">
                <a:latin typeface="Calibri"/>
                <a:cs typeface="Calibri"/>
              </a:rPr>
              <a:t>Construction:</a:t>
            </a:r>
            <a:r>
              <a:rPr sz="3000" b="1" spc="-35" dirty="0">
                <a:latin typeface="Calibri"/>
                <a:cs typeface="Calibri"/>
              </a:rPr>
              <a:t> </a:t>
            </a:r>
            <a:r>
              <a:rPr sz="3000" spc="-10" dirty="0">
                <a:latin typeface="Calibri"/>
                <a:cs typeface="Calibri"/>
              </a:rPr>
              <a:t>Bridge</a:t>
            </a:r>
            <a:r>
              <a:rPr sz="3000" spc="15" dirty="0">
                <a:latin typeface="Calibri"/>
                <a:cs typeface="Calibri"/>
              </a:rPr>
              <a:t> </a:t>
            </a:r>
            <a:r>
              <a:rPr sz="3000" spc="-10" dirty="0">
                <a:latin typeface="Calibri"/>
                <a:cs typeface="Calibri"/>
              </a:rPr>
              <a:t>rectifier</a:t>
            </a:r>
            <a:r>
              <a:rPr sz="3000" spc="5" dirty="0">
                <a:latin typeface="Calibri"/>
                <a:cs typeface="Calibri"/>
              </a:rPr>
              <a:t> </a:t>
            </a:r>
            <a:r>
              <a:rPr sz="3000" spc="-15" dirty="0">
                <a:latin typeface="Calibri"/>
                <a:cs typeface="Calibri"/>
              </a:rPr>
              <a:t>consists </a:t>
            </a:r>
            <a:r>
              <a:rPr sz="3000" spc="-5" dirty="0">
                <a:latin typeface="Calibri"/>
                <a:cs typeface="Calibri"/>
              </a:rPr>
              <a:t>of </a:t>
            </a:r>
            <a:r>
              <a:rPr sz="3000" spc="-20" dirty="0">
                <a:latin typeface="Calibri"/>
                <a:cs typeface="Calibri"/>
              </a:rPr>
              <a:t>four </a:t>
            </a:r>
            <a:r>
              <a:rPr sz="3000" spc="-660" dirty="0">
                <a:latin typeface="Calibri"/>
                <a:cs typeface="Calibri"/>
              </a:rPr>
              <a:t> </a:t>
            </a:r>
            <a:r>
              <a:rPr sz="3000" spc="-5" dirty="0">
                <a:latin typeface="Calibri"/>
                <a:cs typeface="Calibri"/>
              </a:rPr>
              <a:t>diodes,</a:t>
            </a:r>
            <a:r>
              <a:rPr sz="3000" spc="5" dirty="0">
                <a:latin typeface="Calibri"/>
                <a:cs typeface="Calibri"/>
              </a:rPr>
              <a:t> </a:t>
            </a:r>
            <a:r>
              <a:rPr sz="3000" spc="-15" dirty="0">
                <a:latin typeface="Calibri"/>
                <a:cs typeface="Calibri"/>
              </a:rPr>
              <a:t>transformer</a:t>
            </a:r>
            <a:r>
              <a:rPr sz="3000" spc="-5" dirty="0">
                <a:latin typeface="Calibri"/>
                <a:cs typeface="Calibri"/>
              </a:rPr>
              <a:t> </a:t>
            </a:r>
            <a:r>
              <a:rPr sz="3000" dirty="0">
                <a:latin typeface="Calibri"/>
                <a:cs typeface="Calibri"/>
              </a:rPr>
              <a:t>and</a:t>
            </a:r>
            <a:r>
              <a:rPr sz="3000" spc="-5" dirty="0">
                <a:latin typeface="Calibri"/>
                <a:cs typeface="Calibri"/>
              </a:rPr>
              <a:t> </a:t>
            </a:r>
            <a:r>
              <a:rPr sz="3000" dirty="0">
                <a:latin typeface="Calibri"/>
                <a:cs typeface="Calibri"/>
              </a:rPr>
              <a:t>load</a:t>
            </a:r>
            <a:r>
              <a:rPr sz="3000" spc="-10" dirty="0">
                <a:latin typeface="Calibri"/>
                <a:cs typeface="Calibri"/>
              </a:rPr>
              <a:t> resistance.</a:t>
            </a:r>
            <a:endParaRPr sz="3000">
              <a:latin typeface="Calibri"/>
              <a:cs typeface="Calibri"/>
            </a:endParaRPr>
          </a:p>
          <a:p>
            <a:pPr marL="355600" indent="-342900">
              <a:lnSpc>
                <a:spcPct val="100000"/>
              </a:lnSpc>
              <a:spcBef>
                <a:spcPts val="720"/>
              </a:spcBef>
              <a:buFont typeface="Arial MT"/>
              <a:buChar char="•"/>
              <a:tabLst>
                <a:tab pos="354965" algn="l"/>
                <a:tab pos="355600" algn="l"/>
              </a:tabLst>
            </a:pPr>
            <a:r>
              <a:rPr sz="3000" spc="-15" dirty="0">
                <a:latin typeface="Calibri"/>
                <a:cs typeface="Calibri"/>
              </a:rPr>
              <a:t>Four </a:t>
            </a:r>
            <a:r>
              <a:rPr sz="3000" spc="-5" dirty="0">
                <a:latin typeface="Calibri"/>
                <a:cs typeface="Calibri"/>
              </a:rPr>
              <a:t>diodes</a:t>
            </a:r>
            <a:r>
              <a:rPr sz="3000" spc="10" dirty="0">
                <a:latin typeface="Calibri"/>
                <a:cs typeface="Calibri"/>
              </a:rPr>
              <a:t> </a:t>
            </a:r>
            <a:r>
              <a:rPr sz="3000" spc="-10" dirty="0">
                <a:latin typeface="Calibri"/>
                <a:cs typeface="Calibri"/>
              </a:rPr>
              <a:t>are</a:t>
            </a:r>
            <a:r>
              <a:rPr sz="3000" spc="-5" dirty="0">
                <a:latin typeface="Calibri"/>
                <a:cs typeface="Calibri"/>
              </a:rPr>
              <a:t> </a:t>
            </a:r>
            <a:r>
              <a:rPr sz="3000" spc="-10" dirty="0">
                <a:latin typeface="Calibri"/>
                <a:cs typeface="Calibri"/>
              </a:rPr>
              <a:t>arranged </a:t>
            </a:r>
            <a:r>
              <a:rPr sz="3000" dirty="0">
                <a:latin typeface="Calibri"/>
                <a:cs typeface="Calibri"/>
              </a:rPr>
              <a:t>in</a:t>
            </a:r>
            <a:r>
              <a:rPr sz="3000" spc="-5" dirty="0">
                <a:latin typeface="Calibri"/>
                <a:cs typeface="Calibri"/>
              </a:rPr>
              <a:t> </a:t>
            </a:r>
            <a:r>
              <a:rPr sz="3000" dirty="0">
                <a:latin typeface="Calibri"/>
                <a:cs typeface="Calibri"/>
              </a:rPr>
              <a:t>the</a:t>
            </a:r>
            <a:r>
              <a:rPr sz="3000" spc="-5" dirty="0">
                <a:latin typeface="Calibri"/>
                <a:cs typeface="Calibri"/>
              </a:rPr>
              <a:t> </a:t>
            </a:r>
            <a:r>
              <a:rPr sz="3000" spc="-20" dirty="0">
                <a:latin typeface="Calibri"/>
                <a:cs typeface="Calibri"/>
              </a:rPr>
              <a:t>form</a:t>
            </a:r>
            <a:r>
              <a:rPr sz="3000" spc="-10" dirty="0">
                <a:latin typeface="Calibri"/>
                <a:cs typeface="Calibri"/>
              </a:rPr>
              <a:t> </a:t>
            </a:r>
            <a:r>
              <a:rPr sz="3000" spc="5" dirty="0">
                <a:latin typeface="Calibri"/>
                <a:cs typeface="Calibri"/>
              </a:rPr>
              <a:t>of</a:t>
            </a:r>
            <a:r>
              <a:rPr sz="3000" spc="-10" dirty="0">
                <a:latin typeface="Calibri"/>
                <a:cs typeface="Calibri"/>
              </a:rPr>
              <a:t> </a:t>
            </a:r>
            <a:r>
              <a:rPr sz="3000" dirty="0">
                <a:latin typeface="Calibri"/>
                <a:cs typeface="Calibri"/>
              </a:rPr>
              <a:t>a </a:t>
            </a:r>
            <a:r>
              <a:rPr sz="3000" spc="-10" dirty="0">
                <a:latin typeface="Calibri"/>
                <a:cs typeface="Calibri"/>
              </a:rPr>
              <a:t>bridge.</a:t>
            </a:r>
            <a:endParaRPr sz="3000">
              <a:latin typeface="Calibri"/>
              <a:cs typeface="Calibri"/>
            </a:endParaRPr>
          </a:p>
          <a:p>
            <a:pPr marL="355600" marR="1070610" indent="-342900">
              <a:lnSpc>
                <a:spcPct val="100000"/>
              </a:lnSpc>
              <a:spcBef>
                <a:spcPts val="720"/>
              </a:spcBef>
              <a:buFont typeface="Arial MT"/>
              <a:buChar char="•"/>
              <a:tabLst>
                <a:tab pos="354965" algn="l"/>
                <a:tab pos="355600" algn="l"/>
              </a:tabLst>
            </a:pPr>
            <a:r>
              <a:rPr sz="3000" spc="-10" dirty="0">
                <a:latin typeface="Calibri"/>
                <a:cs typeface="Calibri"/>
              </a:rPr>
              <a:t>AC </a:t>
            </a:r>
            <a:r>
              <a:rPr sz="3000" spc="-15" dirty="0">
                <a:latin typeface="Calibri"/>
                <a:cs typeface="Calibri"/>
              </a:rPr>
              <a:t>voltage </a:t>
            </a:r>
            <a:r>
              <a:rPr sz="3000" spc="-10" dirty="0">
                <a:latin typeface="Calibri"/>
                <a:cs typeface="Calibri"/>
              </a:rPr>
              <a:t>to </a:t>
            </a:r>
            <a:r>
              <a:rPr sz="3000" spc="-5" dirty="0">
                <a:latin typeface="Calibri"/>
                <a:cs typeface="Calibri"/>
              </a:rPr>
              <a:t>be rectified </a:t>
            </a:r>
            <a:r>
              <a:rPr sz="3000" spc="-10" dirty="0">
                <a:latin typeface="Calibri"/>
                <a:cs typeface="Calibri"/>
              </a:rPr>
              <a:t>is </a:t>
            </a:r>
            <a:r>
              <a:rPr sz="3000" dirty="0">
                <a:latin typeface="Calibri"/>
                <a:cs typeface="Calibri"/>
              </a:rPr>
              <a:t>applied </a:t>
            </a:r>
            <a:r>
              <a:rPr sz="3000" spc="-10" dirty="0">
                <a:latin typeface="Calibri"/>
                <a:cs typeface="Calibri"/>
              </a:rPr>
              <a:t>to </a:t>
            </a:r>
            <a:r>
              <a:rPr sz="3000" dirty="0">
                <a:latin typeface="Calibri"/>
                <a:cs typeface="Calibri"/>
              </a:rPr>
              <a:t>the </a:t>
            </a:r>
            <a:r>
              <a:rPr sz="3000" spc="-665" dirty="0">
                <a:latin typeface="Calibri"/>
                <a:cs typeface="Calibri"/>
              </a:rPr>
              <a:t> </a:t>
            </a:r>
            <a:r>
              <a:rPr sz="3000" spc="-5" dirty="0">
                <a:latin typeface="Calibri"/>
                <a:cs typeface="Calibri"/>
              </a:rPr>
              <a:t>primary</a:t>
            </a:r>
            <a:r>
              <a:rPr sz="3000" spc="15" dirty="0">
                <a:latin typeface="Calibri"/>
                <a:cs typeface="Calibri"/>
              </a:rPr>
              <a:t> </a:t>
            </a:r>
            <a:r>
              <a:rPr sz="3000" spc="-5" dirty="0">
                <a:latin typeface="Calibri"/>
                <a:cs typeface="Calibri"/>
              </a:rPr>
              <a:t>of</a:t>
            </a:r>
            <a:r>
              <a:rPr sz="3000" spc="5" dirty="0">
                <a:latin typeface="Calibri"/>
                <a:cs typeface="Calibri"/>
              </a:rPr>
              <a:t> </a:t>
            </a:r>
            <a:r>
              <a:rPr sz="3000" spc="-40" dirty="0">
                <a:latin typeface="Calibri"/>
                <a:cs typeface="Calibri"/>
              </a:rPr>
              <a:t>transformer.</a:t>
            </a:r>
            <a:endParaRPr sz="3000">
              <a:latin typeface="Calibri"/>
              <a:cs typeface="Calibri"/>
            </a:endParaRPr>
          </a:p>
          <a:p>
            <a:pPr marL="355600" marR="427990" indent="-342900">
              <a:lnSpc>
                <a:spcPct val="100000"/>
              </a:lnSpc>
              <a:spcBef>
                <a:spcPts val="725"/>
              </a:spcBef>
              <a:buFont typeface="Arial MT"/>
              <a:buChar char="•"/>
              <a:tabLst>
                <a:tab pos="354965" algn="l"/>
                <a:tab pos="355600" algn="l"/>
              </a:tabLst>
            </a:pPr>
            <a:r>
              <a:rPr sz="3000" spc="-30" dirty="0">
                <a:latin typeface="Calibri"/>
                <a:cs typeface="Calibri"/>
              </a:rPr>
              <a:t>Voltage </a:t>
            </a:r>
            <a:r>
              <a:rPr sz="3000" spc="-5" dirty="0">
                <a:latin typeface="Calibri"/>
                <a:cs typeface="Calibri"/>
              </a:rPr>
              <a:t>appeared </a:t>
            </a:r>
            <a:r>
              <a:rPr sz="3000" spc="-15" dirty="0">
                <a:latin typeface="Calibri"/>
                <a:cs typeface="Calibri"/>
              </a:rPr>
              <a:t>at </a:t>
            </a:r>
            <a:r>
              <a:rPr sz="3000" dirty="0">
                <a:latin typeface="Calibri"/>
                <a:cs typeface="Calibri"/>
              </a:rPr>
              <a:t>the</a:t>
            </a:r>
            <a:r>
              <a:rPr sz="3000" spc="-10" dirty="0">
                <a:latin typeface="Calibri"/>
                <a:cs typeface="Calibri"/>
              </a:rPr>
              <a:t> </a:t>
            </a:r>
            <a:r>
              <a:rPr sz="3000" spc="-5" dirty="0">
                <a:latin typeface="Calibri"/>
                <a:cs typeface="Calibri"/>
              </a:rPr>
              <a:t>secondary </a:t>
            </a:r>
            <a:r>
              <a:rPr sz="3000" dirty="0">
                <a:latin typeface="Calibri"/>
                <a:cs typeface="Calibri"/>
              </a:rPr>
              <a:t>winding</a:t>
            </a:r>
            <a:r>
              <a:rPr sz="3000" spc="10" dirty="0">
                <a:latin typeface="Calibri"/>
                <a:cs typeface="Calibri"/>
              </a:rPr>
              <a:t> </a:t>
            </a:r>
            <a:r>
              <a:rPr sz="3000" spc="-5" dirty="0">
                <a:latin typeface="Calibri"/>
                <a:cs typeface="Calibri"/>
              </a:rPr>
              <a:t>of </a:t>
            </a:r>
            <a:r>
              <a:rPr sz="3000" spc="-665" dirty="0">
                <a:latin typeface="Calibri"/>
                <a:cs typeface="Calibri"/>
              </a:rPr>
              <a:t> </a:t>
            </a:r>
            <a:r>
              <a:rPr sz="3000" spc="-15" dirty="0">
                <a:latin typeface="Calibri"/>
                <a:cs typeface="Calibri"/>
              </a:rPr>
              <a:t>transformer </a:t>
            </a:r>
            <a:r>
              <a:rPr sz="3000" dirty="0">
                <a:latin typeface="Calibri"/>
                <a:cs typeface="Calibri"/>
              </a:rPr>
              <a:t>is applied </a:t>
            </a:r>
            <a:r>
              <a:rPr sz="3000" spc="-10" dirty="0">
                <a:latin typeface="Calibri"/>
                <a:cs typeface="Calibri"/>
              </a:rPr>
              <a:t>to </a:t>
            </a:r>
            <a:r>
              <a:rPr sz="3000" dirty="0">
                <a:latin typeface="Calibri"/>
                <a:cs typeface="Calibri"/>
              </a:rPr>
              <a:t>the </a:t>
            </a:r>
            <a:r>
              <a:rPr sz="3000" spc="-5" dirty="0">
                <a:latin typeface="Calibri"/>
                <a:cs typeface="Calibri"/>
              </a:rPr>
              <a:t>two </a:t>
            </a:r>
            <a:r>
              <a:rPr sz="3000" dirty="0">
                <a:latin typeface="Calibri"/>
                <a:cs typeface="Calibri"/>
              </a:rPr>
              <a:t>ends </a:t>
            </a:r>
            <a:r>
              <a:rPr sz="3000" spc="-5" dirty="0">
                <a:latin typeface="Calibri"/>
                <a:cs typeface="Calibri"/>
              </a:rPr>
              <a:t>of </a:t>
            </a:r>
            <a:r>
              <a:rPr sz="3000" dirty="0">
                <a:latin typeface="Calibri"/>
                <a:cs typeface="Calibri"/>
              </a:rPr>
              <a:t>the </a:t>
            </a:r>
            <a:r>
              <a:rPr sz="3000" spc="5" dirty="0">
                <a:latin typeface="Calibri"/>
                <a:cs typeface="Calibri"/>
              </a:rPr>
              <a:t> </a:t>
            </a:r>
            <a:r>
              <a:rPr sz="3000" spc="-10" dirty="0">
                <a:latin typeface="Calibri"/>
                <a:cs typeface="Calibri"/>
              </a:rPr>
              <a:t>bridge.</a:t>
            </a:r>
            <a:endParaRPr sz="3000">
              <a:latin typeface="Calibri"/>
              <a:cs typeface="Calibri"/>
            </a:endParaRPr>
          </a:p>
          <a:p>
            <a:pPr marL="355600" marR="340360" indent="-342900">
              <a:lnSpc>
                <a:spcPct val="100000"/>
              </a:lnSpc>
              <a:spcBef>
                <a:spcPts val="720"/>
              </a:spcBef>
              <a:buFont typeface="Arial MT"/>
              <a:buChar char="•"/>
              <a:tabLst>
                <a:tab pos="354965" algn="l"/>
                <a:tab pos="355600" algn="l"/>
              </a:tabLst>
            </a:pPr>
            <a:r>
              <a:rPr sz="3000" spc="-5" dirty="0">
                <a:latin typeface="Calibri"/>
                <a:cs typeface="Calibri"/>
              </a:rPr>
              <a:t>Other </a:t>
            </a:r>
            <a:r>
              <a:rPr sz="3000" spc="-10" dirty="0">
                <a:latin typeface="Calibri"/>
                <a:cs typeface="Calibri"/>
              </a:rPr>
              <a:t>two </a:t>
            </a:r>
            <a:r>
              <a:rPr sz="3000" dirty="0">
                <a:latin typeface="Calibri"/>
                <a:cs typeface="Calibri"/>
              </a:rPr>
              <a:t>ends </a:t>
            </a:r>
            <a:r>
              <a:rPr sz="3000" spc="-5" dirty="0">
                <a:latin typeface="Calibri"/>
                <a:cs typeface="Calibri"/>
              </a:rPr>
              <a:t>of </a:t>
            </a:r>
            <a:r>
              <a:rPr sz="3000" dirty="0">
                <a:latin typeface="Calibri"/>
                <a:cs typeface="Calibri"/>
              </a:rPr>
              <a:t>the </a:t>
            </a:r>
            <a:r>
              <a:rPr sz="3000" spc="-10" dirty="0">
                <a:latin typeface="Calibri"/>
                <a:cs typeface="Calibri"/>
              </a:rPr>
              <a:t>bridge are connected to </a:t>
            </a:r>
            <a:r>
              <a:rPr sz="3000" spc="-665" dirty="0">
                <a:latin typeface="Calibri"/>
                <a:cs typeface="Calibri"/>
              </a:rPr>
              <a:t> </a:t>
            </a:r>
            <a:r>
              <a:rPr sz="3000" dirty="0">
                <a:latin typeface="Calibri"/>
                <a:cs typeface="Calibri"/>
              </a:rPr>
              <a:t>the</a:t>
            </a:r>
            <a:r>
              <a:rPr sz="3000" spc="-5" dirty="0">
                <a:latin typeface="Calibri"/>
                <a:cs typeface="Calibri"/>
              </a:rPr>
              <a:t> </a:t>
            </a:r>
            <a:r>
              <a:rPr sz="3000" dirty="0">
                <a:latin typeface="Calibri"/>
                <a:cs typeface="Calibri"/>
              </a:rPr>
              <a:t>load</a:t>
            </a:r>
            <a:r>
              <a:rPr sz="3000" spc="10" dirty="0">
                <a:latin typeface="Calibri"/>
                <a:cs typeface="Calibri"/>
              </a:rPr>
              <a:t> </a:t>
            </a:r>
            <a:r>
              <a:rPr sz="3000" spc="-10" dirty="0">
                <a:latin typeface="Calibri"/>
                <a:cs typeface="Calibri"/>
              </a:rPr>
              <a:t>resistance.</a:t>
            </a:r>
            <a:endParaRPr sz="3000">
              <a:latin typeface="Calibri"/>
              <a:cs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4532630" cy="635000"/>
          </a:xfrm>
          <a:prstGeom prst="rect">
            <a:avLst/>
          </a:prstGeom>
        </p:spPr>
        <p:txBody>
          <a:bodyPr vert="horz" wrap="square" lIns="0" tIns="12065" rIns="0" bIns="0" rtlCol="0">
            <a:spAutoFit/>
          </a:bodyPr>
          <a:lstStyle/>
          <a:p>
            <a:pPr marL="12700">
              <a:lnSpc>
                <a:spcPct val="100000"/>
              </a:lnSpc>
              <a:spcBef>
                <a:spcPts val="95"/>
              </a:spcBef>
            </a:pPr>
            <a:r>
              <a:rPr spc="-10" dirty="0"/>
              <a:t>FWR </a:t>
            </a:r>
            <a:r>
              <a:rPr spc="-5" dirty="0"/>
              <a:t>-</a:t>
            </a:r>
            <a:r>
              <a:rPr spc="-25" dirty="0"/>
              <a:t> </a:t>
            </a:r>
            <a:r>
              <a:rPr spc="-10" dirty="0"/>
              <a:t>Bridge</a:t>
            </a:r>
            <a:r>
              <a:rPr spc="-20" dirty="0"/>
              <a:t> </a:t>
            </a:r>
            <a:r>
              <a:rPr spc="-10" dirty="0"/>
              <a:t>Rectifier</a:t>
            </a:r>
          </a:p>
        </p:txBody>
      </p:sp>
      <p:sp>
        <p:nvSpPr>
          <p:cNvPr id="3" name="object 3"/>
          <p:cNvSpPr txBox="1"/>
          <p:nvPr/>
        </p:nvSpPr>
        <p:spPr>
          <a:xfrm>
            <a:off x="535940" y="997965"/>
            <a:ext cx="7893684" cy="363601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5" dirty="0">
                <a:latin typeface="Calibri"/>
                <a:cs typeface="Calibri"/>
              </a:rPr>
              <a:t>During</a:t>
            </a:r>
            <a:r>
              <a:rPr sz="3200" spc="10" dirty="0">
                <a:latin typeface="Calibri"/>
                <a:cs typeface="Calibri"/>
              </a:rPr>
              <a:t> </a:t>
            </a:r>
            <a:r>
              <a:rPr sz="3200" spc="-15" dirty="0">
                <a:solidFill>
                  <a:srgbClr val="FF0000"/>
                </a:solidFill>
                <a:latin typeface="Calibri"/>
                <a:cs typeface="Calibri"/>
              </a:rPr>
              <a:t>Positive</a:t>
            </a:r>
            <a:r>
              <a:rPr sz="3200" spc="-5" dirty="0">
                <a:solidFill>
                  <a:srgbClr val="FF0000"/>
                </a:solidFill>
                <a:latin typeface="Calibri"/>
                <a:cs typeface="Calibri"/>
              </a:rPr>
              <a:t> half</a:t>
            </a:r>
            <a:r>
              <a:rPr sz="3200" spc="10" dirty="0">
                <a:solidFill>
                  <a:srgbClr val="FF0000"/>
                </a:solidFill>
                <a:latin typeface="Calibri"/>
                <a:cs typeface="Calibri"/>
              </a:rPr>
              <a:t> </a:t>
            </a:r>
            <a:r>
              <a:rPr sz="3200" spc="-5" dirty="0">
                <a:solidFill>
                  <a:srgbClr val="FF0000"/>
                </a:solidFill>
                <a:latin typeface="Calibri"/>
                <a:cs typeface="Calibri"/>
              </a:rPr>
              <a:t>cycles </a:t>
            </a:r>
            <a:r>
              <a:rPr sz="3200" spc="-5" dirty="0">
                <a:latin typeface="Calibri"/>
                <a:cs typeface="Calibri"/>
              </a:rPr>
              <a:t>of</a:t>
            </a:r>
            <a:r>
              <a:rPr sz="3200" spc="-10" dirty="0">
                <a:latin typeface="Calibri"/>
                <a:cs typeface="Calibri"/>
              </a:rPr>
              <a:t> </a:t>
            </a:r>
            <a:r>
              <a:rPr sz="3200" spc="-5" dirty="0">
                <a:latin typeface="Calibri"/>
                <a:cs typeface="Calibri"/>
              </a:rPr>
              <a:t>the </a:t>
            </a:r>
            <a:r>
              <a:rPr sz="3200" dirty="0">
                <a:latin typeface="Calibri"/>
                <a:cs typeface="Calibri"/>
              </a:rPr>
              <a:t>applied</a:t>
            </a:r>
            <a:r>
              <a:rPr sz="3200" spc="5" dirty="0">
                <a:latin typeface="Calibri"/>
                <a:cs typeface="Calibri"/>
              </a:rPr>
              <a:t> </a:t>
            </a:r>
            <a:r>
              <a:rPr sz="3200" dirty="0">
                <a:latin typeface="Calibri"/>
                <a:cs typeface="Calibri"/>
              </a:rPr>
              <a:t>ac </a:t>
            </a:r>
            <a:r>
              <a:rPr sz="3200" spc="5" dirty="0">
                <a:latin typeface="Calibri"/>
                <a:cs typeface="Calibri"/>
              </a:rPr>
              <a:t> </a:t>
            </a:r>
            <a:r>
              <a:rPr sz="3200" spc="-15" dirty="0">
                <a:latin typeface="Calibri"/>
                <a:cs typeface="Calibri"/>
              </a:rPr>
              <a:t>voltage</a:t>
            </a:r>
            <a:r>
              <a:rPr sz="3200" spc="-10" dirty="0">
                <a:latin typeface="Calibri"/>
                <a:cs typeface="Calibri"/>
              </a:rPr>
              <a:t> </a:t>
            </a:r>
            <a:r>
              <a:rPr sz="3200" dirty="0">
                <a:latin typeface="Calibri"/>
                <a:cs typeface="Calibri"/>
              </a:rPr>
              <a:t>end</a:t>
            </a:r>
            <a:r>
              <a:rPr sz="3200" spc="5" dirty="0">
                <a:latin typeface="Calibri"/>
                <a:cs typeface="Calibri"/>
              </a:rPr>
              <a:t> </a:t>
            </a:r>
            <a:r>
              <a:rPr sz="3200" spc="-125" dirty="0">
                <a:latin typeface="Calibri"/>
                <a:cs typeface="Calibri"/>
              </a:rPr>
              <a:t>‘A’</a:t>
            </a:r>
            <a:r>
              <a:rPr sz="3200" dirty="0">
                <a:latin typeface="Calibri"/>
                <a:cs typeface="Calibri"/>
              </a:rPr>
              <a:t> </a:t>
            </a:r>
            <a:r>
              <a:rPr sz="3200" spc="-5" dirty="0">
                <a:latin typeface="Calibri"/>
                <a:cs typeface="Calibri"/>
              </a:rPr>
              <a:t>becomes</a:t>
            </a:r>
            <a:r>
              <a:rPr sz="3200" spc="-15" dirty="0">
                <a:latin typeface="Calibri"/>
                <a:cs typeface="Calibri"/>
              </a:rPr>
              <a:t> </a:t>
            </a:r>
            <a:r>
              <a:rPr sz="3200" spc="-10" dirty="0">
                <a:latin typeface="Calibri"/>
                <a:cs typeface="Calibri"/>
              </a:rPr>
              <a:t>positive</a:t>
            </a:r>
            <a:r>
              <a:rPr sz="3200" spc="20" dirty="0">
                <a:latin typeface="Calibri"/>
                <a:cs typeface="Calibri"/>
              </a:rPr>
              <a:t> </a:t>
            </a:r>
            <a:r>
              <a:rPr sz="3200" dirty="0">
                <a:latin typeface="Calibri"/>
                <a:cs typeface="Calibri"/>
              </a:rPr>
              <a:t>with</a:t>
            </a:r>
            <a:r>
              <a:rPr sz="3200" spc="20" dirty="0">
                <a:latin typeface="Calibri"/>
                <a:cs typeface="Calibri"/>
              </a:rPr>
              <a:t> </a:t>
            </a:r>
            <a:r>
              <a:rPr sz="3200" spc="-5" dirty="0">
                <a:latin typeface="Calibri"/>
                <a:cs typeface="Calibri"/>
              </a:rPr>
              <a:t>respect </a:t>
            </a:r>
            <a:r>
              <a:rPr sz="3200" spc="-710" dirty="0">
                <a:latin typeface="Calibri"/>
                <a:cs typeface="Calibri"/>
              </a:rPr>
              <a:t> </a:t>
            </a:r>
            <a:r>
              <a:rPr sz="3200" spc="-20" dirty="0">
                <a:latin typeface="Calibri"/>
                <a:cs typeface="Calibri"/>
              </a:rPr>
              <a:t>to</a:t>
            </a:r>
            <a:r>
              <a:rPr sz="3200" spc="5" dirty="0">
                <a:latin typeface="Calibri"/>
                <a:cs typeface="Calibri"/>
              </a:rPr>
              <a:t> </a:t>
            </a:r>
            <a:r>
              <a:rPr sz="3200" dirty="0">
                <a:latin typeface="Calibri"/>
                <a:cs typeface="Calibri"/>
              </a:rPr>
              <a:t>end</a:t>
            </a:r>
            <a:r>
              <a:rPr sz="3200" spc="10" dirty="0">
                <a:latin typeface="Calibri"/>
                <a:cs typeface="Calibri"/>
              </a:rPr>
              <a:t> </a:t>
            </a:r>
            <a:r>
              <a:rPr sz="3200" spc="-75" dirty="0">
                <a:latin typeface="Calibri"/>
                <a:cs typeface="Calibri"/>
              </a:rPr>
              <a:t>‘B’.</a:t>
            </a:r>
            <a:endParaRPr sz="3200">
              <a:latin typeface="Calibri"/>
              <a:cs typeface="Calibri"/>
            </a:endParaRPr>
          </a:p>
          <a:p>
            <a:pPr marL="355600" marR="243840" indent="-342900">
              <a:lnSpc>
                <a:spcPct val="100000"/>
              </a:lnSpc>
              <a:spcBef>
                <a:spcPts val="770"/>
              </a:spcBef>
              <a:buFont typeface="Arial MT"/>
              <a:buChar char="•"/>
              <a:tabLst>
                <a:tab pos="354965" algn="l"/>
                <a:tab pos="355600" algn="l"/>
              </a:tabLst>
            </a:pPr>
            <a:r>
              <a:rPr sz="3200" spc="-5" dirty="0">
                <a:latin typeface="Calibri"/>
                <a:cs typeface="Calibri"/>
              </a:rPr>
              <a:t>During</a:t>
            </a:r>
            <a:r>
              <a:rPr sz="3200" spc="15" dirty="0">
                <a:latin typeface="Calibri"/>
                <a:cs typeface="Calibri"/>
              </a:rPr>
              <a:t> </a:t>
            </a:r>
            <a:r>
              <a:rPr sz="3200" spc="-10" dirty="0">
                <a:latin typeface="Calibri"/>
                <a:cs typeface="Calibri"/>
              </a:rPr>
              <a:t>positive</a:t>
            </a:r>
            <a:r>
              <a:rPr sz="3200" spc="25" dirty="0">
                <a:latin typeface="Calibri"/>
                <a:cs typeface="Calibri"/>
              </a:rPr>
              <a:t> </a:t>
            </a:r>
            <a:r>
              <a:rPr sz="3200" spc="-5" dirty="0">
                <a:latin typeface="Calibri"/>
                <a:cs typeface="Calibri"/>
              </a:rPr>
              <a:t>half</a:t>
            </a:r>
            <a:r>
              <a:rPr sz="3200" spc="15" dirty="0">
                <a:latin typeface="Calibri"/>
                <a:cs typeface="Calibri"/>
              </a:rPr>
              <a:t> </a:t>
            </a:r>
            <a:r>
              <a:rPr sz="3200" spc="-5" dirty="0">
                <a:latin typeface="Calibri"/>
                <a:cs typeface="Calibri"/>
              </a:rPr>
              <a:t>cycles</a:t>
            </a:r>
            <a:r>
              <a:rPr sz="3200" spc="-15" dirty="0">
                <a:latin typeface="Calibri"/>
                <a:cs typeface="Calibri"/>
              </a:rPr>
              <a:t> </a:t>
            </a:r>
            <a:r>
              <a:rPr sz="3200" spc="-5" dirty="0">
                <a:latin typeface="Calibri"/>
                <a:cs typeface="Calibri"/>
              </a:rPr>
              <a:t>diodes</a:t>
            </a:r>
            <a:r>
              <a:rPr sz="3200" spc="10" dirty="0">
                <a:latin typeface="Calibri"/>
                <a:cs typeface="Calibri"/>
              </a:rPr>
              <a:t> </a:t>
            </a:r>
            <a:r>
              <a:rPr sz="3200" spc="-5" dirty="0">
                <a:latin typeface="Calibri"/>
                <a:cs typeface="Calibri"/>
              </a:rPr>
              <a:t>D1</a:t>
            </a:r>
            <a:r>
              <a:rPr sz="3200" spc="15" dirty="0">
                <a:latin typeface="Calibri"/>
                <a:cs typeface="Calibri"/>
              </a:rPr>
              <a:t> </a:t>
            </a:r>
            <a:r>
              <a:rPr sz="3200" dirty="0">
                <a:latin typeface="Calibri"/>
                <a:cs typeface="Calibri"/>
              </a:rPr>
              <a:t>and</a:t>
            </a:r>
            <a:r>
              <a:rPr sz="3200" spc="10" dirty="0">
                <a:latin typeface="Calibri"/>
                <a:cs typeface="Calibri"/>
              </a:rPr>
              <a:t> </a:t>
            </a:r>
            <a:r>
              <a:rPr sz="3200" spc="-5" dirty="0">
                <a:latin typeface="Calibri"/>
                <a:cs typeface="Calibri"/>
              </a:rPr>
              <a:t>D2 </a:t>
            </a:r>
            <a:r>
              <a:rPr sz="3200" spc="-710" dirty="0">
                <a:latin typeface="Calibri"/>
                <a:cs typeface="Calibri"/>
              </a:rPr>
              <a:t> </a:t>
            </a:r>
            <a:r>
              <a:rPr sz="3200" spc="-15" dirty="0">
                <a:latin typeface="Calibri"/>
                <a:cs typeface="Calibri"/>
              </a:rPr>
              <a:t>are </a:t>
            </a:r>
            <a:r>
              <a:rPr sz="3200" spc="-20" dirty="0">
                <a:latin typeface="Calibri"/>
                <a:cs typeface="Calibri"/>
              </a:rPr>
              <a:t>forward</a:t>
            </a:r>
            <a:r>
              <a:rPr sz="3200" spc="-5" dirty="0">
                <a:latin typeface="Calibri"/>
                <a:cs typeface="Calibri"/>
              </a:rPr>
              <a:t> biased</a:t>
            </a:r>
            <a:r>
              <a:rPr sz="3200" spc="20" dirty="0">
                <a:latin typeface="Calibri"/>
                <a:cs typeface="Calibri"/>
              </a:rPr>
              <a:t> </a:t>
            </a:r>
            <a:r>
              <a:rPr sz="3200" dirty="0">
                <a:latin typeface="Calibri"/>
                <a:cs typeface="Calibri"/>
              </a:rPr>
              <a:t>and</a:t>
            </a:r>
            <a:r>
              <a:rPr sz="3200" spc="20" dirty="0">
                <a:latin typeface="Calibri"/>
                <a:cs typeface="Calibri"/>
              </a:rPr>
              <a:t> </a:t>
            </a:r>
            <a:r>
              <a:rPr sz="3200" dirty="0">
                <a:latin typeface="Calibri"/>
                <a:cs typeface="Calibri"/>
              </a:rPr>
              <a:t>acts</a:t>
            </a:r>
            <a:r>
              <a:rPr sz="3200" spc="-5" dirty="0">
                <a:latin typeface="Calibri"/>
                <a:cs typeface="Calibri"/>
              </a:rPr>
              <a:t> </a:t>
            </a:r>
            <a:r>
              <a:rPr sz="3200" spc="5" dirty="0">
                <a:latin typeface="Calibri"/>
                <a:cs typeface="Calibri"/>
              </a:rPr>
              <a:t>as</a:t>
            </a:r>
            <a:r>
              <a:rPr sz="3200" dirty="0">
                <a:latin typeface="Calibri"/>
                <a:cs typeface="Calibri"/>
              </a:rPr>
              <a:t> closed </a:t>
            </a:r>
            <a:r>
              <a:rPr sz="3200" spc="5" dirty="0">
                <a:latin typeface="Calibri"/>
                <a:cs typeface="Calibri"/>
              </a:rPr>
              <a:t> </a:t>
            </a:r>
            <a:r>
              <a:rPr sz="3200" spc="-5" dirty="0">
                <a:latin typeface="Calibri"/>
                <a:cs typeface="Calibri"/>
              </a:rPr>
              <a:t>switches.</a:t>
            </a:r>
            <a:r>
              <a:rPr sz="3200" spc="5" dirty="0">
                <a:latin typeface="Calibri"/>
                <a:cs typeface="Calibri"/>
              </a:rPr>
              <a:t> </a:t>
            </a:r>
            <a:r>
              <a:rPr sz="3200" spc="-5" dirty="0">
                <a:latin typeface="Calibri"/>
                <a:cs typeface="Calibri"/>
              </a:rPr>
              <a:t>D3 &amp;D4</a:t>
            </a:r>
            <a:r>
              <a:rPr sz="3200" spc="20" dirty="0">
                <a:latin typeface="Calibri"/>
                <a:cs typeface="Calibri"/>
              </a:rPr>
              <a:t> </a:t>
            </a:r>
            <a:r>
              <a:rPr sz="3200" spc="-10" dirty="0">
                <a:latin typeface="Calibri"/>
                <a:cs typeface="Calibri"/>
              </a:rPr>
              <a:t>are </a:t>
            </a:r>
            <a:r>
              <a:rPr sz="3200" spc="-25" dirty="0">
                <a:latin typeface="Calibri"/>
                <a:cs typeface="Calibri"/>
              </a:rPr>
              <a:t>Reverse</a:t>
            </a:r>
            <a:r>
              <a:rPr sz="3200" spc="-20" dirty="0">
                <a:latin typeface="Calibri"/>
                <a:cs typeface="Calibri"/>
              </a:rPr>
              <a:t> </a:t>
            </a:r>
            <a:r>
              <a:rPr sz="3200" dirty="0">
                <a:latin typeface="Calibri"/>
                <a:cs typeface="Calibri"/>
              </a:rPr>
              <a:t>Biased.</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spc="-10" dirty="0">
                <a:latin typeface="Calibri"/>
                <a:cs typeface="Calibri"/>
              </a:rPr>
              <a:t>Current</a:t>
            </a:r>
            <a:r>
              <a:rPr sz="3200" spc="-5" dirty="0">
                <a:latin typeface="Calibri"/>
                <a:cs typeface="Calibri"/>
              </a:rPr>
              <a:t> path</a:t>
            </a:r>
            <a:r>
              <a:rPr sz="3200" spc="10" dirty="0">
                <a:latin typeface="Calibri"/>
                <a:cs typeface="Calibri"/>
              </a:rPr>
              <a:t> </a:t>
            </a:r>
            <a:r>
              <a:rPr sz="3200" dirty="0">
                <a:latin typeface="Calibri"/>
                <a:cs typeface="Calibri"/>
              </a:rPr>
              <a:t>is</a:t>
            </a:r>
            <a:r>
              <a:rPr sz="3200" spc="-5" dirty="0">
                <a:latin typeface="Calibri"/>
                <a:cs typeface="Calibri"/>
              </a:rPr>
              <a:t> </a:t>
            </a:r>
            <a:r>
              <a:rPr sz="3200" dirty="0">
                <a:latin typeface="Calibri"/>
                <a:cs typeface="Calibri"/>
              </a:rPr>
              <a:t>as</a:t>
            </a:r>
            <a:r>
              <a:rPr sz="3200" spc="-5" dirty="0">
                <a:latin typeface="Calibri"/>
                <a:cs typeface="Calibri"/>
              </a:rPr>
              <a:t> shown</a:t>
            </a:r>
            <a:r>
              <a:rPr sz="3200" dirty="0">
                <a:latin typeface="Calibri"/>
                <a:cs typeface="Calibri"/>
              </a:rPr>
              <a:t> in</a:t>
            </a:r>
            <a:r>
              <a:rPr sz="3200" spc="10" dirty="0">
                <a:latin typeface="Calibri"/>
                <a:cs typeface="Calibri"/>
              </a:rPr>
              <a:t> </a:t>
            </a:r>
            <a:r>
              <a:rPr sz="3200" dirty="0">
                <a:latin typeface="Calibri"/>
                <a:cs typeface="Calibri"/>
              </a:rPr>
              <a:t>the </a:t>
            </a:r>
            <a:r>
              <a:rPr sz="3200" spc="-10" dirty="0">
                <a:latin typeface="Calibri"/>
                <a:cs typeface="Calibri"/>
              </a:rPr>
              <a:t>figure.</a:t>
            </a:r>
            <a:endParaRPr sz="32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490" y="412749"/>
            <a:ext cx="6834715" cy="627736"/>
          </a:xfrm>
          <a:prstGeom prst="rect">
            <a:avLst/>
          </a:prstGeom>
        </p:spPr>
        <p:txBody>
          <a:bodyPr vert="horz" wrap="square" lIns="0" tIns="12065" rIns="0" bIns="0" rtlCol="0">
            <a:spAutoFit/>
          </a:bodyPr>
          <a:lstStyle/>
          <a:p>
            <a:pPr marL="12700">
              <a:lnSpc>
                <a:spcPct val="100000"/>
              </a:lnSpc>
              <a:spcBef>
                <a:spcPts val="95"/>
              </a:spcBef>
            </a:pPr>
            <a:r>
              <a:rPr b="1" spc="-40" dirty="0">
                <a:solidFill>
                  <a:srgbClr val="0070C0"/>
                </a:solidFill>
                <a:latin typeface="Times New Roman" pitchFamily="18" charset="0"/>
                <a:cs typeface="Times New Roman" pitchFamily="18" charset="0"/>
              </a:rPr>
              <a:t>Types</a:t>
            </a:r>
            <a:r>
              <a:rPr b="1" spc="-35" dirty="0">
                <a:solidFill>
                  <a:srgbClr val="0070C0"/>
                </a:solidFill>
                <a:latin typeface="Times New Roman" pitchFamily="18" charset="0"/>
                <a:cs typeface="Times New Roman" pitchFamily="18" charset="0"/>
              </a:rPr>
              <a:t> </a:t>
            </a:r>
            <a:r>
              <a:rPr b="1" spc="-5" dirty="0">
                <a:solidFill>
                  <a:srgbClr val="0070C0"/>
                </a:solidFill>
                <a:latin typeface="Times New Roman" pitchFamily="18" charset="0"/>
                <a:cs typeface="Times New Roman" pitchFamily="18" charset="0"/>
              </a:rPr>
              <a:t>of</a:t>
            </a:r>
            <a:r>
              <a:rPr b="1" spc="-35" dirty="0">
                <a:solidFill>
                  <a:srgbClr val="0070C0"/>
                </a:solidFill>
                <a:latin typeface="Times New Roman" pitchFamily="18" charset="0"/>
                <a:cs typeface="Times New Roman" pitchFamily="18" charset="0"/>
              </a:rPr>
              <a:t> </a:t>
            </a:r>
            <a:r>
              <a:rPr b="1" spc="-15" dirty="0">
                <a:solidFill>
                  <a:srgbClr val="0070C0"/>
                </a:solidFill>
                <a:latin typeface="Times New Roman" pitchFamily="18" charset="0"/>
                <a:cs typeface="Times New Roman" pitchFamily="18" charset="0"/>
              </a:rPr>
              <a:t>Semiconductors</a:t>
            </a:r>
          </a:p>
        </p:txBody>
      </p:sp>
      <p:sp>
        <p:nvSpPr>
          <p:cNvPr id="3" name="object 3"/>
          <p:cNvSpPr txBox="1"/>
          <p:nvPr/>
        </p:nvSpPr>
        <p:spPr>
          <a:xfrm>
            <a:off x="459740" y="1445412"/>
            <a:ext cx="7898474" cy="3764491"/>
          </a:xfrm>
          <a:prstGeom prst="rect">
            <a:avLst/>
          </a:prstGeom>
        </p:spPr>
        <p:txBody>
          <a:bodyPr vert="horz" wrap="square" lIns="0" tIns="55244" rIns="0" bIns="0" rtlCol="0">
            <a:spAutoFit/>
          </a:bodyPr>
          <a:lstStyle/>
          <a:p>
            <a:pPr marL="12700" algn="just">
              <a:lnSpc>
                <a:spcPct val="100000"/>
              </a:lnSpc>
              <a:spcBef>
                <a:spcPts val="434"/>
              </a:spcBef>
            </a:pPr>
            <a:r>
              <a:rPr sz="2800" b="1" spc="-15" dirty="0">
                <a:latin typeface="Times New Roman" pitchFamily="18" charset="0"/>
                <a:cs typeface="Times New Roman" pitchFamily="18" charset="0"/>
              </a:rPr>
              <a:t>Semiconductors</a:t>
            </a:r>
            <a:r>
              <a:rPr sz="2800" b="1" spc="35" dirty="0">
                <a:latin typeface="Times New Roman" pitchFamily="18" charset="0"/>
                <a:cs typeface="Times New Roman" pitchFamily="18" charset="0"/>
              </a:rPr>
              <a:t> </a:t>
            </a:r>
            <a:r>
              <a:rPr sz="2800" b="1" spc="-10" dirty="0">
                <a:latin typeface="Times New Roman" pitchFamily="18" charset="0"/>
                <a:cs typeface="Times New Roman" pitchFamily="18" charset="0"/>
              </a:rPr>
              <a:t>can</a:t>
            </a:r>
            <a:r>
              <a:rPr sz="2800" b="1" spc="5" dirty="0">
                <a:latin typeface="Times New Roman" pitchFamily="18" charset="0"/>
                <a:cs typeface="Times New Roman" pitchFamily="18" charset="0"/>
              </a:rPr>
              <a:t> </a:t>
            </a:r>
            <a:r>
              <a:rPr sz="2800" b="1" spc="-5" dirty="0">
                <a:latin typeface="Times New Roman" pitchFamily="18" charset="0"/>
                <a:cs typeface="Times New Roman" pitchFamily="18" charset="0"/>
              </a:rPr>
              <a:t>be</a:t>
            </a:r>
            <a:r>
              <a:rPr sz="2800" b="1" spc="-10" dirty="0">
                <a:latin typeface="Times New Roman" pitchFamily="18" charset="0"/>
                <a:cs typeface="Times New Roman" pitchFamily="18" charset="0"/>
              </a:rPr>
              <a:t> </a:t>
            </a:r>
            <a:r>
              <a:rPr sz="2800" b="1" spc="-5" dirty="0">
                <a:latin typeface="Times New Roman" pitchFamily="18" charset="0"/>
                <a:cs typeface="Times New Roman" pitchFamily="18" charset="0"/>
              </a:rPr>
              <a:t>classified</a:t>
            </a:r>
            <a:r>
              <a:rPr sz="2800" b="1" spc="15" dirty="0">
                <a:latin typeface="Times New Roman" pitchFamily="18" charset="0"/>
                <a:cs typeface="Times New Roman" pitchFamily="18" charset="0"/>
              </a:rPr>
              <a:t> </a:t>
            </a:r>
            <a:r>
              <a:rPr sz="2800" b="1" spc="-5" dirty="0">
                <a:latin typeface="Times New Roman" pitchFamily="18" charset="0"/>
                <a:cs typeface="Times New Roman" pitchFamily="18" charset="0"/>
              </a:rPr>
              <a:t>as:</a:t>
            </a:r>
            <a:endParaRPr sz="2800" b="1">
              <a:latin typeface="Times New Roman" pitchFamily="18" charset="0"/>
              <a:cs typeface="Times New Roman" pitchFamily="18" charset="0"/>
            </a:endParaRPr>
          </a:p>
          <a:p>
            <a:pPr marL="622300" indent="-610235" algn="just">
              <a:lnSpc>
                <a:spcPct val="100000"/>
              </a:lnSpc>
              <a:spcBef>
                <a:spcPts val="335"/>
              </a:spcBef>
              <a:buAutoNum type="arabicPeriod"/>
              <a:tabLst>
                <a:tab pos="622300" algn="l"/>
                <a:tab pos="622935" algn="l"/>
              </a:tabLst>
            </a:pPr>
            <a:r>
              <a:rPr sz="2800" b="1" spc="-10" dirty="0">
                <a:latin typeface="Times New Roman" pitchFamily="18" charset="0"/>
                <a:cs typeface="Times New Roman" pitchFamily="18" charset="0"/>
              </a:rPr>
              <a:t>Intrinsic</a:t>
            </a:r>
            <a:r>
              <a:rPr sz="2800" b="1" dirty="0">
                <a:latin typeface="Times New Roman" pitchFamily="18" charset="0"/>
                <a:cs typeface="Times New Roman" pitchFamily="18" charset="0"/>
              </a:rPr>
              <a:t> </a:t>
            </a:r>
            <a:r>
              <a:rPr sz="2800" b="1" spc="-30" dirty="0">
                <a:latin typeface="Times New Roman" pitchFamily="18" charset="0"/>
                <a:cs typeface="Times New Roman" pitchFamily="18" charset="0"/>
              </a:rPr>
              <a:t>Semiconductor.</a:t>
            </a:r>
            <a:endParaRPr sz="2800" b="1">
              <a:latin typeface="Times New Roman" pitchFamily="18" charset="0"/>
              <a:cs typeface="Times New Roman" pitchFamily="18" charset="0"/>
            </a:endParaRPr>
          </a:p>
          <a:p>
            <a:pPr marL="622300" indent="-610235" algn="just">
              <a:lnSpc>
                <a:spcPct val="100000"/>
              </a:lnSpc>
              <a:spcBef>
                <a:spcPts val="335"/>
              </a:spcBef>
              <a:buAutoNum type="arabicPeriod"/>
              <a:tabLst>
                <a:tab pos="622300" algn="l"/>
                <a:tab pos="622935" algn="l"/>
              </a:tabLst>
            </a:pPr>
            <a:r>
              <a:rPr sz="2800" b="1" spc="-5" dirty="0">
                <a:latin typeface="Times New Roman" pitchFamily="18" charset="0"/>
                <a:cs typeface="Times New Roman" pitchFamily="18" charset="0"/>
              </a:rPr>
              <a:t>Extrinsic </a:t>
            </a:r>
            <a:r>
              <a:rPr sz="2800" b="1" spc="-30" dirty="0">
                <a:latin typeface="Times New Roman" pitchFamily="18" charset="0"/>
                <a:cs typeface="Times New Roman" pitchFamily="18" charset="0"/>
              </a:rPr>
              <a:t>Semiconductor.</a:t>
            </a:r>
            <a:endParaRPr sz="2800" b="1">
              <a:latin typeface="Times New Roman" pitchFamily="18" charset="0"/>
              <a:cs typeface="Times New Roman" pitchFamily="18" charset="0"/>
            </a:endParaRPr>
          </a:p>
          <a:p>
            <a:pPr algn="just">
              <a:lnSpc>
                <a:spcPct val="100000"/>
              </a:lnSpc>
              <a:buFont typeface="Calibri"/>
              <a:buAutoNum type="arabicPeriod"/>
            </a:pPr>
            <a:endParaRPr sz="2800" b="1">
              <a:latin typeface="Times New Roman" pitchFamily="18" charset="0"/>
              <a:cs typeface="Times New Roman" pitchFamily="18" charset="0"/>
            </a:endParaRPr>
          </a:p>
          <a:p>
            <a:pPr algn="just">
              <a:lnSpc>
                <a:spcPct val="100000"/>
              </a:lnSpc>
              <a:spcBef>
                <a:spcPts val="40"/>
              </a:spcBef>
              <a:buFont typeface="Calibri"/>
              <a:buAutoNum type="arabicPeriod"/>
            </a:pPr>
            <a:endParaRPr sz="3500" b="1">
              <a:latin typeface="Times New Roman" pitchFamily="18" charset="0"/>
              <a:cs typeface="Times New Roman" pitchFamily="18" charset="0"/>
            </a:endParaRPr>
          </a:p>
          <a:p>
            <a:pPr marL="12700" algn="just">
              <a:lnSpc>
                <a:spcPct val="100000"/>
              </a:lnSpc>
              <a:spcBef>
                <a:spcPts val="5"/>
              </a:spcBef>
            </a:pPr>
            <a:r>
              <a:rPr sz="2800" b="1" spc="-5" dirty="0">
                <a:latin typeface="Times New Roman" pitchFamily="18" charset="0"/>
                <a:cs typeface="Times New Roman" pitchFamily="18" charset="0"/>
              </a:rPr>
              <a:t>Extrinsic</a:t>
            </a:r>
            <a:r>
              <a:rPr sz="2800" b="1" spc="30" dirty="0">
                <a:latin typeface="Times New Roman" pitchFamily="18" charset="0"/>
                <a:cs typeface="Times New Roman" pitchFamily="18" charset="0"/>
              </a:rPr>
              <a:t> </a:t>
            </a:r>
            <a:r>
              <a:rPr sz="2800" b="1" spc="-15" dirty="0">
                <a:latin typeface="Times New Roman" pitchFamily="18" charset="0"/>
                <a:cs typeface="Times New Roman" pitchFamily="18" charset="0"/>
              </a:rPr>
              <a:t>Semiconductors</a:t>
            </a:r>
            <a:r>
              <a:rPr sz="2800" b="1" spc="35" dirty="0">
                <a:latin typeface="Times New Roman" pitchFamily="18" charset="0"/>
                <a:cs typeface="Times New Roman" pitchFamily="18" charset="0"/>
              </a:rPr>
              <a:t> </a:t>
            </a:r>
            <a:r>
              <a:rPr sz="2800" b="1" spc="-15" dirty="0">
                <a:latin typeface="Times New Roman" pitchFamily="18" charset="0"/>
                <a:cs typeface="Times New Roman" pitchFamily="18" charset="0"/>
              </a:rPr>
              <a:t>are </a:t>
            </a:r>
            <a:r>
              <a:rPr sz="2800" b="1" spc="-5" dirty="0">
                <a:latin typeface="Times New Roman" pitchFamily="18" charset="0"/>
                <a:cs typeface="Times New Roman" pitchFamily="18" charset="0"/>
              </a:rPr>
              <a:t>further</a:t>
            </a:r>
            <a:r>
              <a:rPr sz="2800" b="1" dirty="0">
                <a:latin typeface="Times New Roman" pitchFamily="18" charset="0"/>
                <a:cs typeface="Times New Roman" pitchFamily="18" charset="0"/>
              </a:rPr>
              <a:t> </a:t>
            </a:r>
            <a:r>
              <a:rPr sz="2800" b="1" spc="-5" dirty="0">
                <a:latin typeface="Times New Roman" pitchFamily="18" charset="0"/>
                <a:cs typeface="Times New Roman" pitchFamily="18" charset="0"/>
              </a:rPr>
              <a:t>classified</a:t>
            </a:r>
            <a:r>
              <a:rPr sz="2800" b="1" spc="10" dirty="0">
                <a:latin typeface="Times New Roman" pitchFamily="18" charset="0"/>
                <a:cs typeface="Times New Roman" pitchFamily="18" charset="0"/>
              </a:rPr>
              <a:t> </a:t>
            </a:r>
            <a:r>
              <a:rPr sz="2800" b="1" spc="-5" dirty="0">
                <a:latin typeface="Times New Roman" pitchFamily="18" charset="0"/>
                <a:cs typeface="Times New Roman" pitchFamily="18" charset="0"/>
              </a:rPr>
              <a:t>as:</a:t>
            </a:r>
            <a:endParaRPr sz="2800" b="1">
              <a:latin typeface="Times New Roman" pitchFamily="18" charset="0"/>
              <a:cs typeface="Times New Roman" pitchFamily="18" charset="0"/>
            </a:endParaRPr>
          </a:p>
          <a:p>
            <a:pPr marL="1536700" lvl="1" indent="-610235" algn="just">
              <a:lnSpc>
                <a:spcPct val="100000"/>
              </a:lnSpc>
              <a:spcBef>
                <a:spcPts val="335"/>
              </a:spcBef>
              <a:buFont typeface="Wingdings"/>
              <a:buChar char=""/>
              <a:tabLst>
                <a:tab pos="1536700" algn="l"/>
                <a:tab pos="1537335" algn="l"/>
              </a:tabLst>
            </a:pPr>
            <a:r>
              <a:rPr sz="2800" b="1" spc="-10" dirty="0">
                <a:latin typeface="Times New Roman" pitchFamily="18" charset="0"/>
                <a:cs typeface="Times New Roman" pitchFamily="18" charset="0"/>
              </a:rPr>
              <a:t>n-type</a:t>
            </a:r>
            <a:r>
              <a:rPr sz="2800" b="1" spc="10" dirty="0">
                <a:latin typeface="Times New Roman" pitchFamily="18" charset="0"/>
                <a:cs typeface="Times New Roman" pitchFamily="18" charset="0"/>
              </a:rPr>
              <a:t> </a:t>
            </a:r>
            <a:r>
              <a:rPr sz="2800" b="1" spc="-15" dirty="0">
                <a:latin typeface="Times New Roman" pitchFamily="18" charset="0"/>
                <a:cs typeface="Times New Roman" pitchFamily="18" charset="0"/>
              </a:rPr>
              <a:t>Semiconductors.</a:t>
            </a:r>
            <a:endParaRPr sz="2800" b="1">
              <a:latin typeface="Times New Roman" pitchFamily="18" charset="0"/>
              <a:cs typeface="Times New Roman" pitchFamily="18" charset="0"/>
            </a:endParaRPr>
          </a:p>
          <a:p>
            <a:pPr marL="1536700" lvl="1" indent="-610235" algn="just">
              <a:lnSpc>
                <a:spcPct val="100000"/>
              </a:lnSpc>
              <a:spcBef>
                <a:spcPts val="335"/>
              </a:spcBef>
              <a:buFont typeface="Wingdings"/>
              <a:buChar char=""/>
              <a:tabLst>
                <a:tab pos="1536700" algn="l"/>
                <a:tab pos="1537335" algn="l"/>
              </a:tabLst>
            </a:pPr>
            <a:r>
              <a:rPr sz="2800" b="1" spc="-10" dirty="0">
                <a:latin typeface="Times New Roman" pitchFamily="18" charset="0"/>
                <a:cs typeface="Times New Roman" pitchFamily="18" charset="0"/>
              </a:rPr>
              <a:t>p-type</a:t>
            </a:r>
            <a:r>
              <a:rPr sz="2800" b="1" spc="10" dirty="0">
                <a:latin typeface="Times New Roman" pitchFamily="18" charset="0"/>
                <a:cs typeface="Times New Roman" pitchFamily="18" charset="0"/>
              </a:rPr>
              <a:t> </a:t>
            </a:r>
            <a:r>
              <a:rPr sz="2800" b="1" spc="-15" dirty="0">
                <a:latin typeface="Times New Roman" pitchFamily="18" charset="0"/>
                <a:cs typeface="Times New Roman" pitchFamily="18" charset="0"/>
              </a:rPr>
              <a:t>Semiconductors.</a:t>
            </a:r>
            <a:endParaRPr sz="2800" b="1">
              <a:latin typeface="Times New Roman" pitchFamily="18" charset="0"/>
              <a:cs typeface="Times New Roman" pitchFamily="18"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112" y="1422496"/>
            <a:ext cx="8583306" cy="4192454"/>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4532630" cy="635000"/>
          </a:xfrm>
          <a:prstGeom prst="rect">
            <a:avLst/>
          </a:prstGeom>
        </p:spPr>
        <p:txBody>
          <a:bodyPr vert="horz" wrap="square" lIns="0" tIns="12065" rIns="0" bIns="0" rtlCol="0">
            <a:spAutoFit/>
          </a:bodyPr>
          <a:lstStyle/>
          <a:p>
            <a:pPr marL="12700">
              <a:lnSpc>
                <a:spcPct val="100000"/>
              </a:lnSpc>
              <a:spcBef>
                <a:spcPts val="95"/>
              </a:spcBef>
            </a:pPr>
            <a:r>
              <a:rPr spc="-10" dirty="0"/>
              <a:t>FWR </a:t>
            </a:r>
            <a:r>
              <a:rPr spc="-5" dirty="0"/>
              <a:t>-</a:t>
            </a:r>
            <a:r>
              <a:rPr spc="-25" dirty="0"/>
              <a:t> </a:t>
            </a:r>
            <a:r>
              <a:rPr spc="-10" dirty="0"/>
              <a:t>Bridge</a:t>
            </a:r>
            <a:r>
              <a:rPr spc="-20" dirty="0"/>
              <a:t> </a:t>
            </a:r>
            <a:r>
              <a:rPr spc="-10" dirty="0"/>
              <a:t>Rectifier</a:t>
            </a:r>
          </a:p>
        </p:txBody>
      </p:sp>
      <p:sp>
        <p:nvSpPr>
          <p:cNvPr id="3" name="object 3"/>
          <p:cNvSpPr txBox="1"/>
          <p:nvPr/>
        </p:nvSpPr>
        <p:spPr>
          <a:xfrm>
            <a:off x="535940" y="997965"/>
            <a:ext cx="8004809" cy="412369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sz="3200" spc="-5" dirty="0">
                <a:latin typeface="Calibri"/>
                <a:cs typeface="Calibri"/>
              </a:rPr>
              <a:t>During</a:t>
            </a:r>
            <a:r>
              <a:rPr sz="3200" spc="10" dirty="0">
                <a:latin typeface="Calibri"/>
                <a:cs typeface="Calibri"/>
              </a:rPr>
              <a:t> </a:t>
            </a:r>
            <a:r>
              <a:rPr sz="3200" spc="-15" dirty="0">
                <a:solidFill>
                  <a:srgbClr val="FF0000"/>
                </a:solidFill>
                <a:latin typeface="Calibri"/>
                <a:cs typeface="Calibri"/>
              </a:rPr>
              <a:t>Negative</a:t>
            </a:r>
            <a:r>
              <a:rPr sz="3200" spc="-5" dirty="0">
                <a:solidFill>
                  <a:srgbClr val="FF0000"/>
                </a:solidFill>
                <a:latin typeface="Calibri"/>
                <a:cs typeface="Calibri"/>
              </a:rPr>
              <a:t> half cycles</a:t>
            </a:r>
            <a:r>
              <a:rPr sz="3200" spc="-20" dirty="0">
                <a:solidFill>
                  <a:srgbClr val="FF0000"/>
                </a:solidFill>
                <a:latin typeface="Calibri"/>
                <a:cs typeface="Calibri"/>
              </a:rPr>
              <a:t> </a:t>
            </a:r>
            <a:r>
              <a:rPr sz="3200" spc="-5" dirty="0">
                <a:latin typeface="Calibri"/>
                <a:cs typeface="Calibri"/>
              </a:rPr>
              <a:t>of</a:t>
            </a:r>
            <a:r>
              <a:rPr sz="3200" spc="-10" dirty="0">
                <a:latin typeface="Calibri"/>
                <a:cs typeface="Calibri"/>
              </a:rPr>
              <a:t> </a:t>
            </a:r>
            <a:r>
              <a:rPr sz="3200" spc="-5" dirty="0">
                <a:latin typeface="Calibri"/>
                <a:cs typeface="Calibri"/>
              </a:rPr>
              <a:t>the </a:t>
            </a:r>
            <a:r>
              <a:rPr sz="3200" dirty="0">
                <a:latin typeface="Calibri"/>
                <a:cs typeface="Calibri"/>
              </a:rPr>
              <a:t>applied</a:t>
            </a:r>
            <a:r>
              <a:rPr sz="3200" spc="10" dirty="0">
                <a:latin typeface="Calibri"/>
                <a:cs typeface="Calibri"/>
              </a:rPr>
              <a:t> </a:t>
            </a:r>
            <a:r>
              <a:rPr sz="3200" dirty="0">
                <a:latin typeface="Calibri"/>
                <a:cs typeface="Calibri"/>
              </a:rPr>
              <a:t>ac </a:t>
            </a:r>
            <a:r>
              <a:rPr sz="3200" spc="5" dirty="0">
                <a:latin typeface="Calibri"/>
                <a:cs typeface="Calibri"/>
              </a:rPr>
              <a:t> </a:t>
            </a:r>
            <a:r>
              <a:rPr sz="3200" spc="-15" dirty="0">
                <a:latin typeface="Calibri"/>
                <a:cs typeface="Calibri"/>
              </a:rPr>
              <a:t>voltage </a:t>
            </a:r>
            <a:r>
              <a:rPr sz="3200" dirty="0">
                <a:latin typeface="Calibri"/>
                <a:cs typeface="Calibri"/>
              </a:rPr>
              <a:t>end </a:t>
            </a:r>
            <a:r>
              <a:rPr sz="3200" spc="-125" dirty="0">
                <a:latin typeface="Calibri"/>
                <a:cs typeface="Calibri"/>
              </a:rPr>
              <a:t>‘A’</a:t>
            </a:r>
            <a:r>
              <a:rPr sz="3200" dirty="0">
                <a:latin typeface="Calibri"/>
                <a:cs typeface="Calibri"/>
              </a:rPr>
              <a:t> </a:t>
            </a:r>
            <a:r>
              <a:rPr sz="3200" spc="-5" dirty="0">
                <a:latin typeface="Calibri"/>
                <a:cs typeface="Calibri"/>
              </a:rPr>
              <a:t>becomes</a:t>
            </a:r>
            <a:r>
              <a:rPr sz="3200" spc="-20" dirty="0">
                <a:latin typeface="Calibri"/>
                <a:cs typeface="Calibri"/>
              </a:rPr>
              <a:t> </a:t>
            </a:r>
            <a:r>
              <a:rPr sz="3200" spc="-15" dirty="0">
                <a:latin typeface="Calibri"/>
                <a:cs typeface="Calibri"/>
              </a:rPr>
              <a:t>negative</a:t>
            </a:r>
            <a:r>
              <a:rPr sz="3200" spc="10" dirty="0">
                <a:latin typeface="Calibri"/>
                <a:cs typeface="Calibri"/>
              </a:rPr>
              <a:t> </a:t>
            </a:r>
            <a:r>
              <a:rPr sz="3200" dirty="0">
                <a:latin typeface="Calibri"/>
                <a:cs typeface="Calibri"/>
              </a:rPr>
              <a:t>with </a:t>
            </a:r>
            <a:r>
              <a:rPr sz="3200" spc="-5" dirty="0">
                <a:latin typeface="Calibri"/>
                <a:cs typeface="Calibri"/>
              </a:rPr>
              <a:t>respect </a:t>
            </a:r>
            <a:r>
              <a:rPr sz="3200" spc="-710" dirty="0">
                <a:latin typeface="Calibri"/>
                <a:cs typeface="Calibri"/>
              </a:rPr>
              <a:t> </a:t>
            </a:r>
            <a:r>
              <a:rPr sz="3200" spc="-20" dirty="0">
                <a:latin typeface="Calibri"/>
                <a:cs typeface="Calibri"/>
              </a:rPr>
              <a:t>to</a:t>
            </a:r>
            <a:r>
              <a:rPr sz="3200" spc="5" dirty="0">
                <a:latin typeface="Calibri"/>
                <a:cs typeface="Calibri"/>
              </a:rPr>
              <a:t> </a:t>
            </a:r>
            <a:r>
              <a:rPr sz="3200" dirty="0">
                <a:latin typeface="Calibri"/>
                <a:cs typeface="Calibri"/>
              </a:rPr>
              <a:t>end</a:t>
            </a:r>
            <a:r>
              <a:rPr sz="3200" spc="10" dirty="0">
                <a:latin typeface="Calibri"/>
                <a:cs typeface="Calibri"/>
              </a:rPr>
              <a:t> </a:t>
            </a:r>
            <a:r>
              <a:rPr sz="3200" spc="-75" dirty="0">
                <a:latin typeface="Calibri"/>
                <a:cs typeface="Calibri"/>
              </a:rPr>
              <a:t>‘B’.</a:t>
            </a:r>
            <a:endParaRPr sz="3200">
              <a:latin typeface="Calibri"/>
              <a:cs typeface="Calibri"/>
            </a:endParaRPr>
          </a:p>
          <a:p>
            <a:pPr marL="355600" marR="243840" indent="-342900">
              <a:lnSpc>
                <a:spcPct val="100000"/>
              </a:lnSpc>
              <a:spcBef>
                <a:spcPts val="770"/>
              </a:spcBef>
              <a:buFont typeface="Arial MT"/>
              <a:buChar char="•"/>
              <a:tabLst>
                <a:tab pos="354965" algn="l"/>
                <a:tab pos="355600" algn="l"/>
              </a:tabLst>
            </a:pPr>
            <a:r>
              <a:rPr sz="3200" spc="-5" dirty="0">
                <a:latin typeface="Calibri"/>
                <a:cs typeface="Calibri"/>
              </a:rPr>
              <a:t>During</a:t>
            </a:r>
            <a:r>
              <a:rPr sz="3200" spc="15" dirty="0">
                <a:latin typeface="Calibri"/>
                <a:cs typeface="Calibri"/>
              </a:rPr>
              <a:t> </a:t>
            </a:r>
            <a:r>
              <a:rPr sz="3200" spc="-15" dirty="0">
                <a:latin typeface="Calibri"/>
                <a:cs typeface="Calibri"/>
              </a:rPr>
              <a:t>negative</a:t>
            </a:r>
            <a:r>
              <a:rPr sz="3200" spc="5" dirty="0">
                <a:latin typeface="Calibri"/>
                <a:cs typeface="Calibri"/>
              </a:rPr>
              <a:t> </a:t>
            </a:r>
            <a:r>
              <a:rPr sz="3200" spc="-5" dirty="0">
                <a:latin typeface="Calibri"/>
                <a:cs typeface="Calibri"/>
              </a:rPr>
              <a:t>half</a:t>
            </a:r>
            <a:r>
              <a:rPr sz="3200" spc="15" dirty="0">
                <a:latin typeface="Calibri"/>
                <a:cs typeface="Calibri"/>
              </a:rPr>
              <a:t> </a:t>
            </a:r>
            <a:r>
              <a:rPr sz="3200" spc="-5" dirty="0">
                <a:latin typeface="Calibri"/>
                <a:cs typeface="Calibri"/>
              </a:rPr>
              <a:t>cycles</a:t>
            </a:r>
            <a:r>
              <a:rPr sz="3200" spc="-20" dirty="0">
                <a:latin typeface="Calibri"/>
                <a:cs typeface="Calibri"/>
              </a:rPr>
              <a:t> </a:t>
            </a:r>
            <a:r>
              <a:rPr sz="3200" spc="-5" dirty="0">
                <a:latin typeface="Calibri"/>
                <a:cs typeface="Calibri"/>
              </a:rPr>
              <a:t>diodes</a:t>
            </a:r>
            <a:r>
              <a:rPr sz="3200" spc="10" dirty="0">
                <a:latin typeface="Calibri"/>
                <a:cs typeface="Calibri"/>
              </a:rPr>
              <a:t> </a:t>
            </a:r>
            <a:r>
              <a:rPr sz="3200" spc="-5" dirty="0">
                <a:latin typeface="Calibri"/>
                <a:cs typeface="Calibri"/>
              </a:rPr>
              <a:t>D3</a:t>
            </a:r>
            <a:r>
              <a:rPr sz="3200" spc="-10" dirty="0">
                <a:latin typeface="Calibri"/>
                <a:cs typeface="Calibri"/>
              </a:rPr>
              <a:t> </a:t>
            </a:r>
            <a:r>
              <a:rPr sz="3200" dirty="0">
                <a:latin typeface="Calibri"/>
                <a:cs typeface="Calibri"/>
              </a:rPr>
              <a:t>and</a:t>
            </a:r>
            <a:r>
              <a:rPr sz="3200" spc="15" dirty="0">
                <a:latin typeface="Calibri"/>
                <a:cs typeface="Calibri"/>
              </a:rPr>
              <a:t> </a:t>
            </a:r>
            <a:r>
              <a:rPr sz="3200" spc="-5" dirty="0">
                <a:latin typeface="Calibri"/>
                <a:cs typeface="Calibri"/>
              </a:rPr>
              <a:t>D4 </a:t>
            </a:r>
            <a:r>
              <a:rPr sz="3200" spc="-710" dirty="0">
                <a:latin typeface="Calibri"/>
                <a:cs typeface="Calibri"/>
              </a:rPr>
              <a:t> </a:t>
            </a:r>
            <a:r>
              <a:rPr sz="3200" spc="-15" dirty="0">
                <a:latin typeface="Calibri"/>
                <a:cs typeface="Calibri"/>
              </a:rPr>
              <a:t>are </a:t>
            </a:r>
            <a:r>
              <a:rPr sz="3200" spc="-20" dirty="0">
                <a:latin typeface="Calibri"/>
                <a:cs typeface="Calibri"/>
              </a:rPr>
              <a:t>forward</a:t>
            </a:r>
            <a:r>
              <a:rPr sz="3200" spc="-5" dirty="0">
                <a:latin typeface="Calibri"/>
                <a:cs typeface="Calibri"/>
              </a:rPr>
              <a:t> biased</a:t>
            </a:r>
            <a:r>
              <a:rPr sz="3200" spc="20" dirty="0">
                <a:latin typeface="Calibri"/>
                <a:cs typeface="Calibri"/>
              </a:rPr>
              <a:t> </a:t>
            </a:r>
            <a:r>
              <a:rPr sz="3200" dirty="0">
                <a:latin typeface="Calibri"/>
                <a:cs typeface="Calibri"/>
              </a:rPr>
              <a:t>and</a:t>
            </a:r>
            <a:r>
              <a:rPr sz="3200" spc="20" dirty="0">
                <a:latin typeface="Calibri"/>
                <a:cs typeface="Calibri"/>
              </a:rPr>
              <a:t> </a:t>
            </a:r>
            <a:r>
              <a:rPr sz="3200" dirty="0">
                <a:latin typeface="Calibri"/>
                <a:cs typeface="Calibri"/>
              </a:rPr>
              <a:t>acts</a:t>
            </a:r>
            <a:r>
              <a:rPr sz="3200" spc="-5" dirty="0">
                <a:latin typeface="Calibri"/>
                <a:cs typeface="Calibri"/>
              </a:rPr>
              <a:t> </a:t>
            </a:r>
            <a:r>
              <a:rPr sz="3200" spc="5" dirty="0">
                <a:latin typeface="Calibri"/>
                <a:cs typeface="Calibri"/>
              </a:rPr>
              <a:t>as</a:t>
            </a:r>
            <a:r>
              <a:rPr sz="3200" dirty="0">
                <a:latin typeface="Calibri"/>
                <a:cs typeface="Calibri"/>
              </a:rPr>
              <a:t> closed </a:t>
            </a:r>
            <a:r>
              <a:rPr sz="3200" spc="5" dirty="0">
                <a:latin typeface="Calibri"/>
                <a:cs typeface="Calibri"/>
              </a:rPr>
              <a:t> </a:t>
            </a:r>
            <a:r>
              <a:rPr sz="3200" spc="-5" dirty="0">
                <a:latin typeface="Calibri"/>
                <a:cs typeface="Calibri"/>
              </a:rPr>
              <a:t>switches.</a:t>
            </a:r>
            <a:r>
              <a:rPr sz="3200" spc="5" dirty="0">
                <a:latin typeface="Calibri"/>
                <a:cs typeface="Calibri"/>
              </a:rPr>
              <a:t> </a:t>
            </a:r>
            <a:r>
              <a:rPr sz="3200" spc="-5" dirty="0">
                <a:latin typeface="Calibri"/>
                <a:cs typeface="Calibri"/>
              </a:rPr>
              <a:t>Diodes</a:t>
            </a:r>
            <a:r>
              <a:rPr sz="3200" spc="5" dirty="0">
                <a:latin typeface="Calibri"/>
                <a:cs typeface="Calibri"/>
              </a:rPr>
              <a:t> </a:t>
            </a:r>
            <a:r>
              <a:rPr sz="3200" spc="-5" dirty="0">
                <a:latin typeface="Calibri"/>
                <a:cs typeface="Calibri"/>
              </a:rPr>
              <a:t>D1</a:t>
            </a:r>
            <a:r>
              <a:rPr sz="3200" spc="10" dirty="0">
                <a:latin typeface="Calibri"/>
                <a:cs typeface="Calibri"/>
              </a:rPr>
              <a:t> </a:t>
            </a:r>
            <a:r>
              <a:rPr sz="3200" dirty="0">
                <a:latin typeface="Calibri"/>
                <a:cs typeface="Calibri"/>
              </a:rPr>
              <a:t>and</a:t>
            </a:r>
            <a:r>
              <a:rPr sz="3200" spc="10" dirty="0">
                <a:latin typeface="Calibri"/>
                <a:cs typeface="Calibri"/>
              </a:rPr>
              <a:t> </a:t>
            </a:r>
            <a:r>
              <a:rPr sz="3200" spc="-5" dirty="0">
                <a:latin typeface="Calibri"/>
                <a:cs typeface="Calibri"/>
              </a:rPr>
              <a:t>D2</a:t>
            </a:r>
            <a:r>
              <a:rPr sz="3200" spc="10" dirty="0">
                <a:latin typeface="Calibri"/>
                <a:cs typeface="Calibri"/>
              </a:rPr>
              <a:t> </a:t>
            </a:r>
            <a:r>
              <a:rPr sz="3200" spc="-25" dirty="0">
                <a:latin typeface="Calibri"/>
                <a:cs typeface="Calibri"/>
              </a:rPr>
              <a:t>Reverse</a:t>
            </a:r>
            <a:r>
              <a:rPr sz="3200" spc="-30" dirty="0">
                <a:latin typeface="Calibri"/>
                <a:cs typeface="Calibri"/>
              </a:rPr>
              <a:t> </a:t>
            </a:r>
            <a:r>
              <a:rPr sz="3200" spc="-5" dirty="0">
                <a:latin typeface="Calibri"/>
                <a:cs typeface="Calibri"/>
              </a:rPr>
              <a:t>biased </a:t>
            </a:r>
            <a:r>
              <a:rPr sz="3200" dirty="0">
                <a:latin typeface="Calibri"/>
                <a:cs typeface="Calibri"/>
              </a:rPr>
              <a:t> and</a:t>
            </a:r>
            <a:r>
              <a:rPr sz="3200" spc="15" dirty="0">
                <a:latin typeface="Calibri"/>
                <a:cs typeface="Calibri"/>
              </a:rPr>
              <a:t> </a:t>
            </a:r>
            <a:r>
              <a:rPr sz="3200" dirty="0">
                <a:latin typeface="Calibri"/>
                <a:cs typeface="Calibri"/>
              </a:rPr>
              <a:t>acts</a:t>
            </a:r>
            <a:r>
              <a:rPr sz="3200" spc="10" dirty="0">
                <a:latin typeface="Calibri"/>
                <a:cs typeface="Calibri"/>
              </a:rPr>
              <a:t> </a:t>
            </a:r>
            <a:r>
              <a:rPr sz="3200" dirty="0">
                <a:latin typeface="Calibri"/>
                <a:cs typeface="Calibri"/>
              </a:rPr>
              <a:t>as</a:t>
            </a:r>
            <a:r>
              <a:rPr sz="3200" spc="-5" dirty="0">
                <a:latin typeface="Calibri"/>
                <a:cs typeface="Calibri"/>
              </a:rPr>
              <a:t> open</a:t>
            </a:r>
            <a:r>
              <a:rPr sz="3200" spc="10" dirty="0">
                <a:latin typeface="Calibri"/>
                <a:cs typeface="Calibri"/>
              </a:rPr>
              <a:t> </a:t>
            </a:r>
            <a:r>
              <a:rPr sz="3200" spc="-5" dirty="0">
                <a:latin typeface="Calibri"/>
                <a:cs typeface="Calibri"/>
              </a:rPr>
              <a:t>switches.</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spc="-10" dirty="0">
                <a:latin typeface="Calibri"/>
                <a:cs typeface="Calibri"/>
              </a:rPr>
              <a:t>Current</a:t>
            </a:r>
            <a:r>
              <a:rPr sz="3200" spc="-5" dirty="0">
                <a:latin typeface="Calibri"/>
                <a:cs typeface="Calibri"/>
              </a:rPr>
              <a:t> path</a:t>
            </a:r>
            <a:r>
              <a:rPr sz="3200" spc="10" dirty="0">
                <a:latin typeface="Calibri"/>
                <a:cs typeface="Calibri"/>
              </a:rPr>
              <a:t> </a:t>
            </a:r>
            <a:r>
              <a:rPr sz="3200" dirty="0">
                <a:latin typeface="Calibri"/>
                <a:cs typeface="Calibri"/>
              </a:rPr>
              <a:t>is</a:t>
            </a:r>
            <a:r>
              <a:rPr sz="3200" spc="-5" dirty="0">
                <a:latin typeface="Calibri"/>
                <a:cs typeface="Calibri"/>
              </a:rPr>
              <a:t> </a:t>
            </a:r>
            <a:r>
              <a:rPr sz="3200" dirty="0">
                <a:latin typeface="Calibri"/>
                <a:cs typeface="Calibri"/>
              </a:rPr>
              <a:t>as </a:t>
            </a:r>
            <a:r>
              <a:rPr sz="3200" spc="-5" dirty="0">
                <a:latin typeface="Calibri"/>
                <a:cs typeface="Calibri"/>
              </a:rPr>
              <a:t>shown</a:t>
            </a:r>
            <a:r>
              <a:rPr sz="3200" spc="5" dirty="0">
                <a:latin typeface="Calibri"/>
                <a:cs typeface="Calibri"/>
              </a:rPr>
              <a:t> </a:t>
            </a:r>
            <a:r>
              <a:rPr sz="3200" dirty="0">
                <a:latin typeface="Calibri"/>
                <a:cs typeface="Calibri"/>
              </a:rPr>
              <a:t>in</a:t>
            </a:r>
            <a:r>
              <a:rPr sz="3200" spc="15" dirty="0">
                <a:latin typeface="Calibri"/>
                <a:cs typeface="Calibri"/>
              </a:rPr>
              <a:t> </a:t>
            </a:r>
            <a:r>
              <a:rPr sz="3200" dirty="0">
                <a:latin typeface="Calibri"/>
                <a:cs typeface="Calibri"/>
              </a:rPr>
              <a:t>the </a:t>
            </a:r>
            <a:r>
              <a:rPr sz="3200" spc="-10" dirty="0">
                <a:latin typeface="Calibri"/>
                <a:cs typeface="Calibri"/>
              </a:rPr>
              <a:t>figure.</a:t>
            </a:r>
            <a:endParaRPr sz="3200">
              <a:latin typeface="Calibri"/>
              <a:cs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8731" y="1549041"/>
            <a:ext cx="8527083" cy="4125512"/>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4532630" cy="635000"/>
          </a:xfrm>
          <a:prstGeom prst="rect">
            <a:avLst/>
          </a:prstGeom>
        </p:spPr>
        <p:txBody>
          <a:bodyPr vert="horz" wrap="square" lIns="0" tIns="12065" rIns="0" bIns="0" rtlCol="0">
            <a:spAutoFit/>
          </a:bodyPr>
          <a:lstStyle/>
          <a:p>
            <a:pPr marL="12700">
              <a:lnSpc>
                <a:spcPct val="100000"/>
              </a:lnSpc>
              <a:spcBef>
                <a:spcPts val="95"/>
              </a:spcBef>
            </a:pPr>
            <a:r>
              <a:rPr spc="-10" dirty="0"/>
              <a:t>FWR </a:t>
            </a:r>
            <a:r>
              <a:rPr spc="-5" dirty="0"/>
              <a:t>-</a:t>
            </a:r>
            <a:r>
              <a:rPr spc="-25" dirty="0"/>
              <a:t> </a:t>
            </a:r>
            <a:r>
              <a:rPr spc="-10" dirty="0"/>
              <a:t>Bridge</a:t>
            </a:r>
            <a:r>
              <a:rPr spc="-20" dirty="0"/>
              <a:t> </a:t>
            </a:r>
            <a:r>
              <a:rPr spc="-10" dirty="0"/>
              <a:t>Rectifier</a:t>
            </a:r>
          </a:p>
        </p:txBody>
      </p:sp>
      <p:sp>
        <p:nvSpPr>
          <p:cNvPr id="3" name="object 3"/>
          <p:cNvSpPr txBox="1"/>
          <p:nvPr/>
        </p:nvSpPr>
        <p:spPr>
          <a:xfrm>
            <a:off x="535940" y="997965"/>
            <a:ext cx="8001000" cy="4318635"/>
          </a:xfrm>
          <a:prstGeom prst="rect">
            <a:avLst/>
          </a:prstGeom>
        </p:spPr>
        <p:txBody>
          <a:bodyPr vert="horz" wrap="square" lIns="0" tIns="13335" rIns="0" bIns="0" rtlCol="0">
            <a:spAutoFit/>
          </a:bodyPr>
          <a:lstStyle/>
          <a:p>
            <a:pPr marL="355600" marR="528955" indent="-342900">
              <a:lnSpc>
                <a:spcPct val="100000"/>
              </a:lnSpc>
              <a:spcBef>
                <a:spcPts val="105"/>
              </a:spcBef>
              <a:buFont typeface="Arial MT"/>
              <a:buChar char="•"/>
              <a:tabLst>
                <a:tab pos="354965" algn="l"/>
                <a:tab pos="355600" algn="l"/>
              </a:tabLst>
            </a:pPr>
            <a:r>
              <a:rPr sz="3200" dirty="0">
                <a:latin typeface="Calibri"/>
                <a:cs typeface="Calibri"/>
              </a:rPr>
              <a:t>In</a:t>
            </a:r>
            <a:r>
              <a:rPr sz="3200" spc="15" dirty="0">
                <a:latin typeface="Calibri"/>
                <a:cs typeface="Calibri"/>
              </a:rPr>
              <a:t> </a:t>
            </a:r>
            <a:r>
              <a:rPr sz="3200" spc="-5" dirty="0">
                <a:latin typeface="Calibri"/>
                <a:cs typeface="Calibri"/>
              </a:rPr>
              <a:t>both</a:t>
            </a:r>
            <a:r>
              <a:rPr sz="3200" spc="15" dirty="0">
                <a:latin typeface="Calibri"/>
                <a:cs typeface="Calibri"/>
              </a:rPr>
              <a:t> </a:t>
            </a:r>
            <a:r>
              <a:rPr sz="3200" dirty="0">
                <a:latin typeface="Calibri"/>
                <a:cs typeface="Calibri"/>
              </a:rPr>
              <a:t>the </a:t>
            </a:r>
            <a:r>
              <a:rPr sz="3200" spc="-5" dirty="0">
                <a:latin typeface="Calibri"/>
                <a:cs typeface="Calibri"/>
              </a:rPr>
              <a:t>cases</a:t>
            </a:r>
            <a:r>
              <a:rPr sz="3200" spc="-15" dirty="0">
                <a:latin typeface="Calibri"/>
                <a:cs typeface="Calibri"/>
              </a:rPr>
              <a:t> </a:t>
            </a:r>
            <a:r>
              <a:rPr sz="3200" spc="-10" dirty="0">
                <a:latin typeface="Calibri"/>
                <a:cs typeface="Calibri"/>
              </a:rPr>
              <a:t>current</a:t>
            </a:r>
            <a:r>
              <a:rPr sz="3200" spc="-5" dirty="0">
                <a:latin typeface="Calibri"/>
                <a:cs typeface="Calibri"/>
              </a:rPr>
              <a:t> </a:t>
            </a:r>
            <a:r>
              <a:rPr sz="3200" spc="-10" dirty="0">
                <a:latin typeface="Calibri"/>
                <a:cs typeface="Calibri"/>
              </a:rPr>
              <a:t>flows</a:t>
            </a:r>
            <a:r>
              <a:rPr sz="3200" spc="-5" dirty="0">
                <a:latin typeface="Calibri"/>
                <a:cs typeface="Calibri"/>
              </a:rPr>
              <a:t> </a:t>
            </a:r>
            <a:r>
              <a:rPr sz="3200" dirty="0">
                <a:latin typeface="Calibri"/>
                <a:cs typeface="Calibri"/>
              </a:rPr>
              <a:t>in the</a:t>
            </a:r>
            <a:r>
              <a:rPr sz="3200" spc="5" dirty="0">
                <a:latin typeface="Calibri"/>
                <a:cs typeface="Calibri"/>
              </a:rPr>
              <a:t> </a:t>
            </a:r>
            <a:r>
              <a:rPr sz="3200" spc="-5" dirty="0">
                <a:latin typeface="Calibri"/>
                <a:cs typeface="Calibri"/>
              </a:rPr>
              <a:t>same </a:t>
            </a:r>
            <a:r>
              <a:rPr sz="3200" spc="-710" dirty="0">
                <a:latin typeface="Calibri"/>
                <a:cs typeface="Calibri"/>
              </a:rPr>
              <a:t> </a:t>
            </a:r>
            <a:r>
              <a:rPr sz="3200" spc="-5" dirty="0">
                <a:latin typeface="Calibri"/>
                <a:cs typeface="Calibri"/>
              </a:rPr>
              <a:t>direction.</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spc="-5" dirty="0">
                <a:latin typeface="Calibri"/>
                <a:cs typeface="Calibri"/>
              </a:rPr>
              <a:t>Hence there</a:t>
            </a:r>
            <a:r>
              <a:rPr sz="3200" spc="-10" dirty="0">
                <a:latin typeface="Calibri"/>
                <a:cs typeface="Calibri"/>
              </a:rPr>
              <a:t> </a:t>
            </a:r>
            <a:r>
              <a:rPr sz="3200" spc="-15" dirty="0">
                <a:latin typeface="Calibri"/>
                <a:cs typeface="Calibri"/>
              </a:rPr>
              <a:t>exists</a:t>
            </a:r>
            <a:r>
              <a:rPr sz="3200" spc="-5" dirty="0">
                <a:latin typeface="Calibri"/>
                <a:cs typeface="Calibri"/>
              </a:rPr>
              <a:t> unidirectional</a:t>
            </a:r>
            <a:r>
              <a:rPr sz="3200" spc="30" dirty="0">
                <a:latin typeface="Calibri"/>
                <a:cs typeface="Calibri"/>
              </a:rPr>
              <a:t> </a:t>
            </a:r>
            <a:r>
              <a:rPr sz="3200" spc="-10" dirty="0">
                <a:latin typeface="Calibri"/>
                <a:cs typeface="Calibri"/>
              </a:rPr>
              <a:t>current.</a:t>
            </a:r>
            <a:endParaRPr sz="3200">
              <a:latin typeface="Calibri"/>
              <a:cs typeface="Calibri"/>
            </a:endParaRPr>
          </a:p>
          <a:p>
            <a:pPr marL="355600" marR="5080" indent="-342900">
              <a:lnSpc>
                <a:spcPct val="100000"/>
              </a:lnSpc>
              <a:spcBef>
                <a:spcPts val="765"/>
              </a:spcBef>
              <a:buFont typeface="Arial MT"/>
              <a:buChar char="•"/>
              <a:tabLst>
                <a:tab pos="354965" algn="l"/>
                <a:tab pos="355600" algn="l"/>
              </a:tabLst>
            </a:pPr>
            <a:r>
              <a:rPr sz="3200" dirty="0">
                <a:latin typeface="Calibri"/>
                <a:cs typeface="Calibri"/>
              </a:rPr>
              <a:t>Ripple</a:t>
            </a:r>
            <a:r>
              <a:rPr sz="3200" spc="15" dirty="0">
                <a:latin typeface="Calibri"/>
                <a:cs typeface="Calibri"/>
              </a:rPr>
              <a:t> </a:t>
            </a:r>
            <a:r>
              <a:rPr sz="3200" spc="-5" dirty="0">
                <a:latin typeface="Calibri"/>
                <a:cs typeface="Calibri"/>
              </a:rPr>
              <a:t>frequency</a:t>
            </a:r>
            <a:r>
              <a:rPr sz="3200" spc="-10" dirty="0">
                <a:latin typeface="Calibri"/>
                <a:cs typeface="Calibri"/>
              </a:rPr>
              <a:t> </a:t>
            </a:r>
            <a:r>
              <a:rPr sz="3200" spc="-5" dirty="0">
                <a:latin typeface="Calibri"/>
                <a:cs typeface="Calibri"/>
              </a:rPr>
              <a:t>of</a:t>
            </a:r>
            <a:r>
              <a:rPr sz="3200" spc="5" dirty="0">
                <a:latin typeface="Calibri"/>
                <a:cs typeface="Calibri"/>
              </a:rPr>
              <a:t> </a:t>
            </a:r>
            <a:r>
              <a:rPr sz="3200" dirty="0">
                <a:latin typeface="Calibri"/>
                <a:cs typeface="Calibri"/>
              </a:rPr>
              <a:t>the </a:t>
            </a:r>
            <a:r>
              <a:rPr sz="3200" spc="-5" dirty="0">
                <a:latin typeface="Calibri"/>
                <a:cs typeface="Calibri"/>
              </a:rPr>
              <a:t>output</a:t>
            </a:r>
            <a:r>
              <a:rPr sz="3200" spc="30" dirty="0">
                <a:latin typeface="Calibri"/>
                <a:cs typeface="Calibri"/>
              </a:rPr>
              <a:t> </a:t>
            </a:r>
            <a:r>
              <a:rPr sz="3200" dirty="0">
                <a:latin typeface="Calibri"/>
                <a:cs typeface="Calibri"/>
              </a:rPr>
              <a:t>is twice</a:t>
            </a:r>
            <a:r>
              <a:rPr sz="3200" spc="-5" dirty="0">
                <a:latin typeface="Calibri"/>
                <a:cs typeface="Calibri"/>
              </a:rPr>
              <a:t> that</a:t>
            </a:r>
            <a:r>
              <a:rPr sz="3200" dirty="0">
                <a:latin typeface="Calibri"/>
                <a:cs typeface="Calibri"/>
              </a:rPr>
              <a:t> of </a:t>
            </a:r>
            <a:r>
              <a:rPr sz="3200" spc="-710" dirty="0">
                <a:latin typeface="Calibri"/>
                <a:cs typeface="Calibri"/>
              </a:rPr>
              <a:t> </a:t>
            </a:r>
            <a:r>
              <a:rPr sz="3200" spc="-10" dirty="0">
                <a:latin typeface="Calibri"/>
                <a:cs typeface="Calibri"/>
              </a:rPr>
              <a:t>fundamental</a:t>
            </a:r>
            <a:r>
              <a:rPr sz="3200" spc="35" dirty="0">
                <a:latin typeface="Calibri"/>
                <a:cs typeface="Calibri"/>
              </a:rPr>
              <a:t> </a:t>
            </a:r>
            <a:r>
              <a:rPr sz="3200" spc="-25" dirty="0">
                <a:latin typeface="Calibri"/>
                <a:cs typeface="Calibri"/>
              </a:rPr>
              <a:t>frequency.</a:t>
            </a:r>
            <a:endParaRPr sz="3200">
              <a:latin typeface="Calibri"/>
              <a:cs typeface="Calibri"/>
            </a:endParaRPr>
          </a:p>
          <a:p>
            <a:pPr marL="355600" marR="241300" indent="-342900">
              <a:lnSpc>
                <a:spcPct val="100000"/>
              </a:lnSpc>
              <a:spcBef>
                <a:spcPts val="770"/>
              </a:spcBef>
              <a:buFont typeface="Arial MT"/>
              <a:buChar char="•"/>
              <a:tabLst>
                <a:tab pos="354965" algn="l"/>
                <a:tab pos="355600" algn="l"/>
              </a:tabLst>
            </a:pPr>
            <a:r>
              <a:rPr sz="3200" spc="-10" dirty="0">
                <a:latin typeface="Calibri"/>
                <a:cs typeface="Calibri"/>
              </a:rPr>
              <a:t>Derivations</a:t>
            </a:r>
            <a:r>
              <a:rPr sz="3200" spc="15" dirty="0">
                <a:latin typeface="Calibri"/>
                <a:cs typeface="Calibri"/>
              </a:rPr>
              <a:t> </a:t>
            </a:r>
            <a:r>
              <a:rPr sz="3200" spc="-5" dirty="0">
                <a:latin typeface="Calibri"/>
                <a:cs typeface="Calibri"/>
              </a:rPr>
              <a:t>of Bridge</a:t>
            </a:r>
            <a:r>
              <a:rPr sz="3200" spc="5" dirty="0">
                <a:latin typeface="Calibri"/>
                <a:cs typeface="Calibri"/>
              </a:rPr>
              <a:t> </a:t>
            </a:r>
            <a:r>
              <a:rPr sz="3200" spc="-5" dirty="0">
                <a:latin typeface="Calibri"/>
                <a:cs typeface="Calibri"/>
              </a:rPr>
              <a:t>rectifier</a:t>
            </a:r>
            <a:r>
              <a:rPr sz="3200" spc="-15" dirty="0">
                <a:latin typeface="Calibri"/>
                <a:cs typeface="Calibri"/>
              </a:rPr>
              <a:t> </a:t>
            </a:r>
            <a:r>
              <a:rPr sz="3200" dirty="0">
                <a:latin typeface="Calibri"/>
                <a:cs typeface="Calibri"/>
              </a:rPr>
              <a:t>is</a:t>
            </a:r>
            <a:r>
              <a:rPr sz="3200" spc="5" dirty="0">
                <a:latin typeface="Calibri"/>
                <a:cs typeface="Calibri"/>
              </a:rPr>
              <a:t> </a:t>
            </a:r>
            <a:r>
              <a:rPr sz="3200" spc="-5" dirty="0">
                <a:latin typeface="Calibri"/>
                <a:cs typeface="Calibri"/>
              </a:rPr>
              <a:t>same</a:t>
            </a:r>
            <a:r>
              <a:rPr sz="3200" spc="15" dirty="0">
                <a:latin typeface="Calibri"/>
                <a:cs typeface="Calibri"/>
              </a:rPr>
              <a:t> </a:t>
            </a:r>
            <a:r>
              <a:rPr sz="3200" dirty="0">
                <a:latin typeface="Calibri"/>
                <a:cs typeface="Calibri"/>
              </a:rPr>
              <a:t>as</a:t>
            </a:r>
            <a:r>
              <a:rPr sz="3200" spc="5" dirty="0">
                <a:latin typeface="Calibri"/>
                <a:cs typeface="Calibri"/>
              </a:rPr>
              <a:t> </a:t>
            </a:r>
            <a:r>
              <a:rPr sz="3200" spc="-5" dirty="0">
                <a:latin typeface="Calibri"/>
                <a:cs typeface="Calibri"/>
              </a:rPr>
              <a:t>that </a:t>
            </a:r>
            <a:r>
              <a:rPr sz="3200" spc="-710" dirty="0">
                <a:latin typeface="Calibri"/>
                <a:cs typeface="Calibri"/>
              </a:rPr>
              <a:t> </a:t>
            </a:r>
            <a:r>
              <a:rPr sz="3200" spc="-5" dirty="0">
                <a:latin typeface="Calibri"/>
                <a:cs typeface="Calibri"/>
              </a:rPr>
              <a:t>of </a:t>
            </a:r>
            <a:r>
              <a:rPr sz="3200" spc="-10" dirty="0">
                <a:latin typeface="Calibri"/>
                <a:cs typeface="Calibri"/>
              </a:rPr>
              <a:t>center </a:t>
            </a:r>
            <a:r>
              <a:rPr sz="3200" spc="-15" dirty="0">
                <a:latin typeface="Calibri"/>
                <a:cs typeface="Calibri"/>
              </a:rPr>
              <a:t>tap</a:t>
            </a:r>
            <a:r>
              <a:rPr sz="3200" spc="20" dirty="0">
                <a:latin typeface="Calibri"/>
                <a:cs typeface="Calibri"/>
              </a:rPr>
              <a:t> </a:t>
            </a:r>
            <a:r>
              <a:rPr sz="3200" spc="-5" dirty="0">
                <a:latin typeface="Calibri"/>
                <a:cs typeface="Calibri"/>
              </a:rPr>
              <a:t>full</a:t>
            </a:r>
            <a:r>
              <a:rPr sz="3200" spc="10" dirty="0">
                <a:latin typeface="Calibri"/>
                <a:cs typeface="Calibri"/>
              </a:rPr>
              <a:t> </a:t>
            </a:r>
            <a:r>
              <a:rPr sz="3200" spc="-30" dirty="0">
                <a:latin typeface="Calibri"/>
                <a:cs typeface="Calibri"/>
              </a:rPr>
              <a:t>wave</a:t>
            </a:r>
            <a:r>
              <a:rPr sz="3200" spc="-10" dirty="0">
                <a:latin typeface="Calibri"/>
                <a:cs typeface="Calibri"/>
              </a:rPr>
              <a:t> </a:t>
            </a:r>
            <a:r>
              <a:rPr sz="3200" spc="-40" dirty="0">
                <a:latin typeface="Calibri"/>
                <a:cs typeface="Calibri"/>
              </a:rPr>
              <a:t>rectifier.</a:t>
            </a:r>
            <a:endParaRPr sz="3200">
              <a:latin typeface="Calibri"/>
              <a:cs typeface="Calibri"/>
            </a:endParaRPr>
          </a:p>
          <a:p>
            <a:pPr marL="355600" indent="-342900">
              <a:lnSpc>
                <a:spcPct val="100000"/>
              </a:lnSpc>
              <a:spcBef>
                <a:spcPts val="770"/>
              </a:spcBef>
              <a:buFont typeface="Arial MT"/>
              <a:buChar char="•"/>
              <a:tabLst>
                <a:tab pos="354965" algn="l"/>
                <a:tab pos="355600" algn="l"/>
              </a:tabLst>
            </a:pPr>
            <a:r>
              <a:rPr sz="3200" spc="-35" dirty="0">
                <a:latin typeface="Calibri"/>
                <a:cs typeface="Calibri"/>
              </a:rPr>
              <a:t>Transformer</a:t>
            </a:r>
            <a:r>
              <a:rPr sz="3200" spc="-10" dirty="0">
                <a:latin typeface="Calibri"/>
                <a:cs typeface="Calibri"/>
              </a:rPr>
              <a:t> utilization</a:t>
            </a:r>
            <a:r>
              <a:rPr sz="3200" spc="30" dirty="0">
                <a:latin typeface="Calibri"/>
                <a:cs typeface="Calibri"/>
              </a:rPr>
              <a:t> </a:t>
            </a:r>
            <a:r>
              <a:rPr sz="3200" spc="-20" dirty="0">
                <a:latin typeface="Calibri"/>
                <a:cs typeface="Calibri"/>
              </a:rPr>
              <a:t>factor</a:t>
            </a:r>
            <a:r>
              <a:rPr sz="3200" spc="-5" dirty="0">
                <a:latin typeface="Calibri"/>
                <a:cs typeface="Calibri"/>
              </a:rPr>
              <a:t> =0.81</a:t>
            </a:r>
            <a:endParaRPr sz="3200">
              <a:latin typeface="Calibri"/>
              <a:cs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7840" y="87223"/>
            <a:ext cx="8143875" cy="5570855"/>
          </a:xfrm>
          <a:prstGeom prst="rect">
            <a:avLst/>
          </a:prstGeom>
        </p:spPr>
        <p:txBody>
          <a:bodyPr vert="horz" wrap="square" lIns="0" tIns="12700" rIns="0" bIns="0" rtlCol="0">
            <a:spAutoFit/>
          </a:bodyPr>
          <a:lstStyle/>
          <a:p>
            <a:pPr marL="50800" marR="374650">
              <a:lnSpc>
                <a:spcPct val="138400"/>
              </a:lnSpc>
              <a:spcBef>
                <a:spcPts val="100"/>
              </a:spcBef>
            </a:pPr>
            <a:r>
              <a:rPr sz="3200" spc="-5" dirty="0">
                <a:latin typeface="Calibri"/>
                <a:cs typeface="Calibri"/>
              </a:rPr>
              <a:t>Bridge</a:t>
            </a:r>
            <a:r>
              <a:rPr sz="3200" dirty="0">
                <a:latin typeface="Calibri"/>
                <a:cs typeface="Calibri"/>
              </a:rPr>
              <a:t> </a:t>
            </a:r>
            <a:r>
              <a:rPr sz="3200" spc="-10" dirty="0">
                <a:latin typeface="Calibri"/>
                <a:cs typeface="Calibri"/>
              </a:rPr>
              <a:t>Rectifier </a:t>
            </a:r>
            <a:r>
              <a:rPr sz="3200" spc="-15" dirty="0">
                <a:latin typeface="Calibri"/>
                <a:cs typeface="Calibri"/>
              </a:rPr>
              <a:t>Advantages</a:t>
            </a:r>
            <a:r>
              <a:rPr sz="3200" dirty="0">
                <a:latin typeface="Calibri"/>
                <a:cs typeface="Calibri"/>
              </a:rPr>
              <a:t> and</a:t>
            </a:r>
            <a:r>
              <a:rPr sz="3200" spc="15" dirty="0">
                <a:latin typeface="Calibri"/>
                <a:cs typeface="Calibri"/>
              </a:rPr>
              <a:t> </a:t>
            </a:r>
            <a:r>
              <a:rPr sz="3200" spc="-15" dirty="0">
                <a:latin typeface="Calibri"/>
                <a:cs typeface="Calibri"/>
              </a:rPr>
              <a:t>Disadvantages </a:t>
            </a:r>
            <a:r>
              <a:rPr sz="3200" spc="-710" dirty="0">
                <a:latin typeface="Calibri"/>
                <a:cs typeface="Calibri"/>
              </a:rPr>
              <a:t> </a:t>
            </a:r>
            <a:r>
              <a:rPr sz="3200" spc="-15" dirty="0">
                <a:latin typeface="Calibri"/>
                <a:cs typeface="Calibri"/>
              </a:rPr>
              <a:t>Advantages</a:t>
            </a:r>
            <a:endParaRPr sz="3200">
              <a:latin typeface="Calibri"/>
              <a:cs typeface="Calibri"/>
            </a:endParaRPr>
          </a:p>
          <a:p>
            <a:pPr marL="393700" indent="-342900">
              <a:lnSpc>
                <a:spcPct val="100000"/>
              </a:lnSpc>
              <a:spcBef>
                <a:spcPts val="384"/>
              </a:spcBef>
              <a:buFont typeface="Arial MT"/>
              <a:buChar char="•"/>
              <a:tabLst>
                <a:tab pos="393065" algn="l"/>
                <a:tab pos="393700" algn="l"/>
              </a:tabLst>
            </a:pPr>
            <a:r>
              <a:rPr sz="3200" dirty="0">
                <a:latin typeface="Calibri"/>
                <a:cs typeface="Calibri"/>
              </a:rPr>
              <a:t>DC </a:t>
            </a:r>
            <a:r>
              <a:rPr sz="3200" spc="-10" dirty="0">
                <a:latin typeface="Calibri"/>
                <a:cs typeface="Calibri"/>
              </a:rPr>
              <a:t>saturation </a:t>
            </a:r>
            <a:r>
              <a:rPr sz="3200" spc="5" dirty="0">
                <a:latin typeface="Calibri"/>
                <a:cs typeface="Calibri"/>
              </a:rPr>
              <a:t>of</a:t>
            </a:r>
            <a:r>
              <a:rPr sz="3200" spc="-10" dirty="0">
                <a:latin typeface="Calibri"/>
                <a:cs typeface="Calibri"/>
              </a:rPr>
              <a:t> </a:t>
            </a:r>
            <a:r>
              <a:rPr sz="3200" dirty="0">
                <a:latin typeface="Calibri"/>
                <a:cs typeface="Calibri"/>
              </a:rPr>
              <a:t>the </a:t>
            </a:r>
            <a:r>
              <a:rPr sz="3200" spc="-15" dirty="0">
                <a:latin typeface="Calibri"/>
                <a:cs typeface="Calibri"/>
              </a:rPr>
              <a:t>core</a:t>
            </a:r>
            <a:r>
              <a:rPr sz="3200" spc="-45" dirty="0">
                <a:latin typeface="Calibri"/>
                <a:cs typeface="Calibri"/>
              </a:rPr>
              <a:t> </a:t>
            </a:r>
            <a:r>
              <a:rPr sz="3200" dirty="0">
                <a:latin typeface="Calibri"/>
                <a:cs typeface="Calibri"/>
              </a:rPr>
              <a:t>is</a:t>
            </a:r>
            <a:r>
              <a:rPr sz="3200" spc="-10" dirty="0">
                <a:latin typeface="Calibri"/>
                <a:cs typeface="Calibri"/>
              </a:rPr>
              <a:t> avoided.</a:t>
            </a:r>
            <a:endParaRPr sz="3200">
              <a:latin typeface="Calibri"/>
              <a:cs typeface="Calibri"/>
            </a:endParaRPr>
          </a:p>
          <a:p>
            <a:pPr marL="393700" marR="43180" indent="-342900">
              <a:lnSpc>
                <a:spcPts val="3460"/>
              </a:lnSpc>
              <a:spcBef>
                <a:spcPts val="815"/>
              </a:spcBef>
              <a:buFont typeface="Arial MT"/>
              <a:buChar char="•"/>
              <a:tabLst>
                <a:tab pos="393065" algn="l"/>
                <a:tab pos="393700" algn="l"/>
              </a:tabLst>
            </a:pPr>
            <a:r>
              <a:rPr sz="3200" spc="-15" dirty="0">
                <a:latin typeface="Calibri"/>
                <a:cs typeface="Calibri"/>
              </a:rPr>
              <a:t>Centre</a:t>
            </a:r>
            <a:r>
              <a:rPr sz="3200" dirty="0">
                <a:latin typeface="Calibri"/>
                <a:cs typeface="Calibri"/>
              </a:rPr>
              <a:t> </a:t>
            </a:r>
            <a:r>
              <a:rPr sz="3200" spc="-15" dirty="0">
                <a:latin typeface="Calibri"/>
                <a:cs typeface="Calibri"/>
              </a:rPr>
              <a:t>tap</a:t>
            </a:r>
            <a:r>
              <a:rPr sz="3200" spc="10" dirty="0">
                <a:latin typeface="Calibri"/>
                <a:cs typeface="Calibri"/>
              </a:rPr>
              <a:t> </a:t>
            </a:r>
            <a:r>
              <a:rPr sz="3200" spc="-15" dirty="0">
                <a:latin typeface="Calibri"/>
                <a:cs typeface="Calibri"/>
              </a:rPr>
              <a:t>transformer</a:t>
            </a:r>
            <a:r>
              <a:rPr sz="3200" dirty="0">
                <a:latin typeface="Calibri"/>
                <a:cs typeface="Calibri"/>
              </a:rPr>
              <a:t> is</a:t>
            </a:r>
            <a:r>
              <a:rPr sz="3200" spc="10" dirty="0">
                <a:latin typeface="Calibri"/>
                <a:cs typeface="Calibri"/>
              </a:rPr>
              <a:t> </a:t>
            </a:r>
            <a:r>
              <a:rPr sz="3200" spc="-5" dirty="0">
                <a:latin typeface="Calibri"/>
                <a:cs typeface="Calibri"/>
              </a:rPr>
              <a:t>not</a:t>
            </a:r>
            <a:r>
              <a:rPr sz="3200" spc="20" dirty="0">
                <a:latin typeface="Calibri"/>
                <a:cs typeface="Calibri"/>
              </a:rPr>
              <a:t> </a:t>
            </a:r>
            <a:r>
              <a:rPr sz="3200" spc="-10" dirty="0">
                <a:latin typeface="Calibri"/>
                <a:cs typeface="Calibri"/>
              </a:rPr>
              <a:t>required.</a:t>
            </a:r>
            <a:r>
              <a:rPr sz="3200" spc="5" dirty="0">
                <a:latin typeface="Calibri"/>
                <a:cs typeface="Calibri"/>
              </a:rPr>
              <a:t> </a:t>
            </a:r>
            <a:r>
              <a:rPr sz="3200" spc="-10" dirty="0">
                <a:latin typeface="Calibri"/>
                <a:cs typeface="Calibri"/>
              </a:rPr>
              <a:t>(Circuit </a:t>
            </a:r>
            <a:r>
              <a:rPr sz="3200" spc="-710" dirty="0">
                <a:latin typeface="Calibri"/>
                <a:cs typeface="Calibri"/>
              </a:rPr>
              <a:t> </a:t>
            </a:r>
            <a:r>
              <a:rPr sz="3200" dirty="0">
                <a:latin typeface="Calibri"/>
                <a:cs typeface="Calibri"/>
              </a:rPr>
              <a:t>is</a:t>
            </a:r>
            <a:r>
              <a:rPr sz="3200" spc="-5" dirty="0">
                <a:latin typeface="Calibri"/>
                <a:cs typeface="Calibri"/>
              </a:rPr>
              <a:t> </a:t>
            </a:r>
            <a:r>
              <a:rPr sz="3200" dirty="0">
                <a:latin typeface="Calibri"/>
                <a:cs typeface="Calibri"/>
              </a:rPr>
              <a:t>not Bulky)</a:t>
            </a:r>
            <a:endParaRPr sz="3200">
              <a:latin typeface="Calibri"/>
              <a:cs typeface="Calibri"/>
            </a:endParaRPr>
          </a:p>
          <a:p>
            <a:pPr marL="393700" indent="-342900">
              <a:lnSpc>
                <a:spcPct val="100000"/>
              </a:lnSpc>
              <a:spcBef>
                <a:spcPts val="330"/>
              </a:spcBef>
              <a:buFont typeface="Arial MT"/>
              <a:buChar char="•"/>
              <a:tabLst>
                <a:tab pos="393065" algn="l"/>
                <a:tab pos="393700" algn="l"/>
              </a:tabLst>
            </a:pPr>
            <a:r>
              <a:rPr sz="3200" spc="-5" dirty="0">
                <a:latin typeface="Calibri"/>
                <a:cs typeface="Calibri"/>
              </a:rPr>
              <a:t>TUF</a:t>
            </a:r>
            <a:r>
              <a:rPr sz="3200" spc="-15" dirty="0">
                <a:latin typeface="Calibri"/>
                <a:cs typeface="Calibri"/>
              </a:rPr>
              <a:t> </a:t>
            </a:r>
            <a:r>
              <a:rPr sz="3200" dirty="0">
                <a:latin typeface="Calibri"/>
                <a:cs typeface="Calibri"/>
              </a:rPr>
              <a:t>is</a:t>
            </a:r>
            <a:r>
              <a:rPr sz="3200" spc="5" dirty="0">
                <a:latin typeface="Calibri"/>
                <a:cs typeface="Calibri"/>
              </a:rPr>
              <a:t> </a:t>
            </a:r>
            <a:r>
              <a:rPr sz="3200" spc="-5" dirty="0">
                <a:latin typeface="Calibri"/>
                <a:cs typeface="Calibri"/>
              </a:rPr>
              <a:t>higher</a:t>
            </a:r>
            <a:r>
              <a:rPr sz="3200" spc="15" dirty="0">
                <a:latin typeface="Calibri"/>
                <a:cs typeface="Calibri"/>
              </a:rPr>
              <a:t> </a:t>
            </a:r>
            <a:r>
              <a:rPr sz="3200" spc="-10" dirty="0">
                <a:latin typeface="Calibri"/>
                <a:cs typeface="Calibri"/>
              </a:rPr>
              <a:t>compared</a:t>
            </a:r>
            <a:r>
              <a:rPr sz="3200" spc="-20" dirty="0">
                <a:latin typeface="Calibri"/>
                <a:cs typeface="Calibri"/>
              </a:rPr>
              <a:t> to</a:t>
            </a:r>
            <a:r>
              <a:rPr sz="3200" spc="5" dirty="0">
                <a:latin typeface="Calibri"/>
                <a:cs typeface="Calibri"/>
              </a:rPr>
              <a:t> FWR.</a:t>
            </a:r>
            <a:endParaRPr sz="3200">
              <a:latin typeface="Calibri"/>
              <a:cs typeface="Calibri"/>
            </a:endParaRPr>
          </a:p>
          <a:p>
            <a:pPr marL="393700" indent="-342900">
              <a:lnSpc>
                <a:spcPct val="100000"/>
              </a:lnSpc>
              <a:spcBef>
                <a:spcPts val="385"/>
              </a:spcBef>
              <a:buFont typeface="Arial MT"/>
              <a:buChar char="•"/>
              <a:tabLst>
                <a:tab pos="393065" algn="l"/>
                <a:tab pos="393700" algn="l"/>
              </a:tabLst>
            </a:pPr>
            <a:r>
              <a:rPr sz="3200" spc="-15" dirty="0">
                <a:latin typeface="Calibri"/>
                <a:cs typeface="Calibri"/>
              </a:rPr>
              <a:t>Peak</a:t>
            </a:r>
            <a:r>
              <a:rPr sz="3200" spc="-20" dirty="0">
                <a:latin typeface="Calibri"/>
                <a:cs typeface="Calibri"/>
              </a:rPr>
              <a:t> inverse</a:t>
            </a:r>
            <a:r>
              <a:rPr sz="3200" spc="-5" dirty="0">
                <a:latin typeface="Calibri"/>
                <a:cs typeface="Calibri"/>
              </a:rPr>
              <a:t> </a:t>
            </a:r>
            <a:r>
              <a:rPr sz="3200" spc="-15" dirty="0">
                <a:latin typeface="Calibri"/>
                <a:cs typeface="Calibri"/>
              </a:rPr>
              <a:t>voltage</a:t>
            </a:r>
            <a:r>
              <a:rPr sz="3200" spc="-10" dirty="0">
                <a:latin typeface="Calibri"/>
                <a:cs typeface="Calibri"/>
              </a:rPr>
              <a:t> </a:t>
            </a:r>
            <a:r>
              <a:rPr sz="3200" dirty="0">
                <a:latin typeface="Calibri"/>
                <a:cs typeface="Calibri"/>
              </a:rPr>
              <a:t>is</a:t>
            </a:r>
            <a:r>
              <a:rPr sz="3200" spc="-5" dirty="0">
                <a:latin typeface="Calibri"/>
                <a:cs typeface="Calibri"/>
              </a:rPr>
              <a:t> </a:t>
            </a:r>
            <a:r>
              <a:rPr sz="3200" dirty="0">
                <a:latin typeface="Calibri"/>
                <a:cs typeface="Calibri"/>
              </a:rPr>
              <a:t>only</a:t>
            </a:r>
            <a:r>
              <a:rPr sz="3200" spc="-60" dirty="0">
                <a:latin typeface="Calibri"/>
                <a:cs typeface="Calibri"/>
              </a:rPr>
              <a:t> </a:t>
            </a:r>
            <a:r>
              <a:rPr sz="3200" spc="-20" dirty="0">
                <a:latin typeface="Calibri"/>
                <a:cs typeface="Calibri"/>
              </a:rPr>
              <a:t>V</a:t>
            </a:r>
            <a:r>
              <a:rPr sz="3150" spc="-30" baseline="-21164" dirty="0">
                <a:latin typeface="Calibri"/>
                <a:cs typeface="Calibri"/>
              </a:rPr>
              <a:t>m</a:t>
            </a:r>
            <a:r>
              <a:rPr sz="3200" spc="-20" dirty="0">
                <a:latin typeface="Calibri"/>
                <a:cs typeface="Calibri"/>
              </a:rPr>
              <a:t>.</a:t>
            </a:r>
            <a:endParaRPr sz="3200">
              <a:latin typeface="Calibri"/>
              <a:cs typeface="Calibri"/>
            </a:endParaRPr>
          </a:p>
          <a:p>
            <a:pPr>
              <a:lnSpc>
                <a:spcPct val="100000"/>
              </a:lnSpc>
              <a:spcBef>
                <a:spcPts val="30"/>
              </a:spcBef>
              <a:buFont typeface="Arial MT"/>
              <a:buChar char="•"/>
            </a:pPr>
            <a:endParaRPr sz="3750">
              <a:latin typeface="Calibri"/>
              <a:cs typeface="Calibri"/>
            </a:endParaRPr>
          </a:p>
          <a:p>
            <a:pPr marL="50800">
              <a:lnSpc>
                <a:spcPct val="100000"/>
              </a:lnSpc>
            </a:pPr>
            <a:r>
              <a:rPr sz="3200" spc="-15" dirty="0">
                <a:latin typeface="Calibri"/>
                <a:cs typeface="Calibri"/>
              </a:rPr>
              <a:t>Disadvantages</a:t>
            </a:r>
            <a:endParaRPr sz="3200">
              <a:latin typeface="Calibri"/>
              <a:cs typeface="Calibri"/>
            </a:endParaRPr>
          </a:p>
          <a:p>
            <a:pPr marL="393700" indent="-342900">
              <a:lnSpc>
                <a:spcPct val="100000"/>
              </a:lnSpc>
              <a:spcBef>
                <a:spcPts val="390"/>
              </a:spcBef>
              <a:buFont typeface="Arial MT"/>
              <a:buChar char="•"/>
              <a:tabLst>
                <a:tab pos="393065" algn="l"/>
                <a:tab pos="393700" algn="l"/>
              </a:tabLst>
            </a:pPr>
            <a:r>
              <a:rPr sz="3200" spc="-15" dirty="0">
                <a:latin typeface="Calibri"/>
                <a:cs typeface="Calibri"/>
              </a:rPr>
              <a:t>Four</a:t>
            </a:r>
            <a:r>
              <a:rPr sz="3200" dirty="0">
                <a:latin typeface="Calibri"/>
                <a:cs typeface="Calibri"/>
              </a:rPr>
              <a:t> </a:t>
            </a:r>
            <a:r>
              <a:rPr sz="3200" spc="-5" dirty="0">
                <a:latin typeface="Calibri"/>
                <a:cs typeface="Calibri"/>
              </a:rPr>
              <a:t>diodes</a:t>
            </a:r>
            <a:r>
              <a:rPr sz="3200" dirty="0">
                <a:latin typeface="Calibri"/>
                <a:cs typeface="Calibri"/>
              </a:rPr>
              <a:t> </a:t>
            </a:r>
            <a:r>
              <a:rPr sz="3200" spc="-10" dirty="0">
                <a:latin typeface="Calibri"/>
                <a:cs typeface="Calibri"/>
              </a:rPr>
              <a:t>are</a:t>
            </a:r>
            <a:r>
              <a:rPr sz="3200" spc="-15" dirty="0">
                <a:latin typeface="Calibri"/>
                <a:cs typeface="Calibri"/>
              </a:rPr>
              <a:t> </a:t>
            </a:r>
            <a:r>
              <a:rPr sz="3200" spc="-10" dirty="0">
                <a:latin typeface="Calibri"/>
                <a:cs typeface="Calibri"/>
              </a:rPr>
              <a:t>required.</a:t>
            </a:r>
            <a:endParaRPr sz="3200">
              <a:latin typeface="Calibri"/>
              <a:cs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5073015" cy="635000"/>
          </a:xfrm>
          <a:prstGeom prst="rect">
            <a:avLst/>
          </a:prstGeom>
        </p:spPr>
        <p:txBody>
          <a:bodyPr vert="horz" wrap="square" lIns="0" tIns="12065" rIns="0" bIns="0" rtlCol="0">
            <a:spAutoFit/>
          </a:bodyPr>
          <a:lstStyle/>
          <a:p>
            <a:pPr marL="12700">
              <a:lnSpc>
                <a:spcPct val="100000"/>
              </a:lnSpc>
              <a:spcBef>
                <a:spcPts val="95"/>
              </a:spcBef>
            </a:pPr>
            <a:r>
              <a:rPr spc="-5" dirty="0"/>
              <a:t>Comparison</a:t>
            </a:r>
            <a:r>
              <a:rPr spc="-30" dirty="0"/>
              <a:t> </a:t>
            </a:r>
            <a:r>
              <a:rPr spc="-5" dirty="0"/>
              <a:t>of</a:t>
            </a:r>
            <a:r>
              <a:rPr spc="-35" dirty="0"/>
              <a:t> </a:t>
            </a:r>
            <a:r>
              <a:rPr spc="-15" dirty="0"/>
              <a:t>Rectifiers</a:t>
            </a:r>
          </a:p>
        </p:txBody>
      </p:sp>
      <p:pic>
        <p:nvPicPr>
          <p:cNvPr id="3" name="object 3"/>
          <p:cNvPicPr/>
          <p:nvPr/>
        </p:nvPicPr>
        <p:blipFill>
          <a:blip r:embed="rId2" cstate="print"/>
          <a:stretch>
            <a:fillRect/>
          </a:stretch>
        </p:blipFill>
        <p:spPr>
          <a:xfrm>
            <a:off x="533400" y="1142993"/>
            <a:ext cx="8077200" cy="4343029"/>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H="1">
            <a:off x="2285984" y="214290"/>
            <a:ext cx="4572031" cy="627736"/>
          </a:xfrm>
          <a:prstGeom prst="rect">
            <a:avLst/>
          </a:prstGeom>
        </p:spPr>
        <p:txBody>
          <a:bodyPr vert="horz" wrap="square" lIns="0" tIns="12065" rIns="0" bIns="0" rtlCol="0">
            <a:spAutoFit/>
          </a:bodyPr>
          <a:lstStyle/>
          <a:p>
            <a:pPr marL="12700" algn="ctr">
              <a:lnSpc>
                <a:spcPct val="100000"/>
              </a:lnSpc>
              <a:spcBef>
                <a:spcPts val="95"/>
              </a:spcBef>
            </a:pPr>
            <a:r>
              <a:rPr b="1" spc="-10" dirty="0">
                <a:solidFill>
                  <a:srgbClr val="C00000"/>
                </a:solidFill>
                <a:latin typeface="Times New Roman" pitchFamily="18" charset="0"/>
                <a:cs typeface="Times New Roman" pitchFamily="18" charset="0"/>
              </a:rPr>
              <a:t>Fi</a:t>
            </a:r>
            <a:r>
              <a:rPr b="1" spc="-20" dirty="0">
                <a:solidFill>
                  <a:srgbClr val="C00000"/>
                </a:solidFill>
                <a:latin typeface="Times New Roman" pitchFamily="18" charset="0"/>
                <a:cs typeface="Times New Roman" pitchFamily="18" charset="0"/>
              </a:rPr>
              <a:t>l</a:t>
            </a:r>
            <a:r>
              <a:rPr b="1" spc="-50" dirty="0">
                <a:solidFill>
                  <a:srgbClr val="C00000"/>
                </a:solidFill>
                <a:latin typeface="Times New Roman" pitchFamily="18" charset="0"/>
                <a:cs typeface="Times New Roman" pitchFamily="18" charset="0"/>
              </a:rPr>
              <a:t>t</a:t>
            </a:r>
            <a:r>
              <a:rPr b="1" spc="-5" dirty="0">
                <a:solidFill>
                  <a:srgbClr val="C00000"/>
                </a:solidFill>
                <a:latin typeface="Times New Roman" pitchFamily="18" charset="0"/>
                <a:cs typeface="Times New Roman" pitchFamily="18" charset="0"/>
              </a:rPr>
              <a:t>e</a:t>
            </a:r>
            <a:r>
              <a:rPr b="1" spc="-80" dirty="0">
                <a:solidFill>
                  <a:srgbClr val="C00000"/>
                </a:solidFill>
                <a:latin typeface="Times New Roman" pitchFamily="18" charset="0"/>
                <a:cs typeface="Times New Roman" pitchFamily="18" charset="0"/>
              </a:rPr>
              <a:t>r</a:t>
            </a:r>
            <a:r>
              <a:rPr b="1" spc="-5" dirty="0">
                <a:solidFill>
                  <a:srgbClr val="C00000"/>
                </a:solidFill>
                <a:latin typeface="Times New Roman" pitchFamily="18" charset="0"/>
                <a:cs typeface="Times New Roman" pitchFamily="18" charset="0"/>
              </a:rPr>
              <a:t>s</a:t>
            </a:r>
          </a:p>
        </p:txBody>
      </p:sp>
      <p:sp>
        <p:nvSpPr>
          <p:cNvPr id="3" name="object 3"/>
          <p:cNvSpPr txBox="1"/>
          <p:nvPr/>
        </p:nvSpPr>
        <p:spPr>
          <a:xfrm>
            <a:off x="535940" y="901416"/>
            <a:ext cx="8250902" cy="5161028"/>
          </a:xfrm>
          <a:prstGeom prst="rect">
            <a:avLst/>
          </a:prstGeom>
        </p:spPr>
        <p:txBody>
          <a:bodyPr vert="horz" wrap="square" lIns="0" tIns="109855" rIns="0" bIns="0" rtlCol="0">
            <a:spAutoFit/>
          </a:bodyPr>
          <a:lstStyle/>
          <a:p>
            <a:pPr marL="355600" indent="-342900" algn="just">
              <a:lnSpc>
                <a:spcPct val="100000"/>
              </a:lnSpc>
              <a:spcBef>
                <a:spcPts val="865"/>
              </a:spcBef>
              <a:buClr>
                <a:srgbClr val="C00000"/>
              </a:buClr>
              <a:buFont typeface="Wingdings" pitchFamily="2" charset="2"/>
              <a:buChar char="Ø"/>
              <a:tabLst>
                <a:tab pos="354965" algn="l"/>
                <a:tab pos="355600" algn="l"/>
              </a:tabLst>
            </a:pPr>
            <a:r>
              <a:rPr sz="2800" b="1" spc="-5" dirty="0">
                <a:solidFill>
                  <a:srgbClr val="00AFEF"/>
                </a:solidFill>
                <a:latin typeface="Calibri"/>
                <a:cs typeface="Calibri"/>
              </a:rPr>
              <a:t>Half</a:t>
            </a:r>
            <a:r>
              <a:rPr sz="2800" b="1" spc="15" dirty="0">
                <a:solidFill>
                  <a:srgbClr val="00AFEF"/>
                </a:solidFill>
                <a:latin typeface="Calibri"/>
                <a:cs typeface="Calibri"/>
              </a:rPr>
              <a:t> </a:t>
            </a:r>
            <a:r>
              <a:rPr sz="2800" b="1" spc="-45" dirty="0">
                <a:solidFill>
                  <a:srgbClr val="00AFEF"/>
                </a:solidFill>
                <a:latin typeface="Calibri"/>
                <a:cs typeface="Calibri"/>
              </a:rPr>
              <a:t>Wave</a:t>
            </a:r>
            <a:r>
              <a:rPr sz="2800" b="1" spc="-5" dirty="0">
                <a:solidFill>
                  <a:srgbClr val="00AFEF"/>
                </a:solidFill>
                <a:latin typeface="Calibri"/>
                <a:cs typeface="Calibri"/>
              </a:rPr>
              <a:t> </a:t>
            </a:r>
            <a:r>
              <a:rPr sz="2800" b="1" spc="-10" dirty="0">
                <a:solidFill>
                  <a:srgbClr val="00AFEF"/>
                </a:solidFill>
                <a:latin typeface="Calibri"/>
                <a:cs typeface="Calibri"/>
              </a:rPr>
              <a:t>Rectifier</a:t>
            </a:r>
            <a:r>
              <a:rPr sz="2800" b="1" spc="-50" dirty="0">
                <a:solidFill>
                  <a:srgbClr val="00AFEF"/>
                </a:solidFill>
                <a:latin typeface="Calibri"/>
                <a:cs typeface="Calibri"/>
              </a:rPr>
              <a:t> </a:t>
            </a:r>
            <a:r>
              <a:rPr sz="2800" b="1" dirty="0">
                <a:latin typeface="Calibri"/>
                <a:cs typeface="Calibri"/>
              </a:rPr>
              <a:t>with</a:t>
            </a:r>
            <a:r>
              <a:rPr sz="2800" b="1" spc="5" dirty="0">
                <a:latin typeface="Calibri"/>
                <a:cs typeface="Calibri"/>
              </a:rPr>
              <a:t> </a:t>
            </a:r>
            <a:r>
              <a:rPr sz="2800" b="1" spc="-10" dirty="0">
                <a:latin typeface="Calibri"/>
                <a:cs typeface="Calibri"/>
              </a:rPr>
              <a:t>shunt</a:t>
            </a:r>
            <a:r>
              <a:rPr sz="2800" b="1" spc="20" dirty="0">
                <a:latin typeface="Calibri"/>
                <a:cs typeface="Calibri"/>
              </a:rPr>
              <a:t> </a:t>
            </a:r>
            <a:r>
              <a:rPr sz="2800" b="1" spc="-10" dirty="0">
                <a:solidFill>
                  <a:srgbClr val="00AFEF"/>
                </a:solidFill>
                <a:latin typeface="Calibri"/>
                <a:cs typeface="Calibri"/>
              </a:rPr>
              <a:t>Capacitor</a:t>
            </a:r>
            <a:r>
              <a:rPr sz="2800" b="1" spc="35" dirty="0">
                <a:solidFill>
                  <a:srgbClr val="00AFEF"/>
                </a:solidFill>
                <a:latin typeface="Calibri"/>
                <a:cs typeface="Calibri"/>
              </a:rPr>
              <a:t> </a:t>
            </a:r>
            <a:r>
              <a:rPr sz="2800" b="1" spc="-60">
                <a:latin typeface="Calibri"/>
                <a:cs typeface="Calibri"/>
              </a:rPr>
              <a:t>filter</a:t>
            </a:r>
            <a:r>
              <a:rPr sz="2800" b="1" spc="-60" smtClean="0">
                <a:latin typeface="Calibri"/>
                <a:cs typeface="Calibri"/>
              </a:rPr>
              <a:t>.</a:t>
            </a:r>
            <a:endParaRPr lang="en-US" sz="2800" b="1" spc="-60" dirty="0" smtClean="0">
              <a:latin typeface="Calibri"/>
              <a:cs typeface="Calibri"/>
            </a:endParaRPr>
          </a:p>
          <a:p>
            <a:pPr marL="355600" indent="-342900" algn="just">
              <a:lnSpc>
                <a:spcPct val="50000"/>
              </a:lnSpc>
              <a:spcBef>
                <a:spcPts val="865"/>
              </a:spcBef>
              <a:buClr>
                <a:srgbClr val="C00000"/>
              </a:buClr>
              <a:buFont typeface="Wingdings" pitchFamily="2" charset="2"/>
              <a:buChar char="Ø"/>
              <a:tabLst>
                <a:tab pos="354965" algn="l"/>
                <a:tab pos="355600" algn="l"/>
              </a:tabLst>
            </a:pPr>
            <a:endParaRPr sz="2800" b="1">
              <a:latin typeface="Calibri"/>
              <a:cs typeface="Calibri"/>
            </a:endParaRPr>
          </a:p>
          <a:p>
            <a:pPr marL="355600" marR="26034" indent="-342900" algn="just">
              <a:lnSpc>
                <a:spcPct val="100000"/>
              </a:lnSpc>
              <a:spcBef>
                <a:spcPts val="765"/>
              </a:spcBef>
              <a:buClr>
                <a:srgbClr val="C00000"/>
              </a:buClr>
              <a:buFont typeface="Wingdings" pitchFamily="2" charset="2"/>
              <a:buChar char="Ø"/>
              <a:tabLst>
                <a:tab pos="354965" algn="l"/>
                <a:tab pos="355600" algn="l"/>
              </a:tabLst>
            </a:pPr>
            <a:r>
              <a:rPr sz="2800" b="1" dirty="0">
                <a:latin typeface="Calibri"/>
                <a:cs typeface="Calibri"/>
              </a:rPr>
              <a:t>Construction : It </a:t>
            </a:r>
            <a:r>
              <a:rPr sz="2800" b="1" spc="-10" dirty="0">
                <a:latin typeface="Calibri"/>
                <a:cs typeface="Calibri"/>
              </a:rPr>
              <a:t>consists </a:t>
            </a:r>
            <a:r>
              <a:rPr sz="2800" b="1" dirty="0">
                <a:latin typeface="Calibri"/>
                <a:cs typeface="Calibri"/>
              </a:rPr>
              <a:t>of a </a:t>
            </a:r>
            <a:r>
              <a:rPr sz="2800" b="1" spc="-5" dirty="0">
                <a:latin typeface="Calibri"/>
                <a:cs typeface="Calibri"/>
              </a:rPr>
              <a:t>Diode, </a:t>
            </a:r>
            <a:r>
              <a:rPr sz="2800" b="1" spc="-10" dirty="0">
                <a:latin typeface="Calibri"/>
                <a:cs typeface="Calibri"/>
              </a:rPr>
              <a:t>capacitor </a:t>
            </a:r>
            <a:r>
              <a:rPr sz="2800" b="1" spc="-715" dirty="0">
                <a:latin typeface="Calibri"/>
                <a:cs typeface="Calibri"/>
              </a:rPr>
              <a:t> </a:t>
            </a:r>
            <a:r>
              <a:rPr sz="2800" b="1" spc="-10" dirty="0">
                <a:latin typeface="Calibri"/>
                <a:cs typeface="Calibri"/>
              </a:rPr>
              <a:t>connected</a:t>
            </a:r>
            <a:r>
              <a:rPr sz="2800" b="1" spc="-5" dirty="0">
                <a:latin typeface="Calibri"/>
                <a:cs typeface="Calibri"/>
              </a:rPr>
              <a:t> </a:t>
            </a:r>
            <a:r>
              <a:rPr sz="2800" b="1" dirty="0">
                <a:latin typeface="Calibri"/>
                <a:cs typeface="Calibri"/>
              </a:rPr>
              <a:t>in</a:t>
            </a:r>
            <a:r>
              <a:rPr sz="2800" b="1" spc="20" dirty="0">
                <a:latin typeface="Calibri"/>
                <a:cs typeface="Calibri"/>
              </a:rPr>
              <a:t> </a:t>
            </a:r>
            <a:r>
              <a:rPr sz="2800" b="1" spc="-10" dirty="0">
                <a:latin typeface="Calibri"/>
                <a:cs typeface="Calibri"/>
              </a:rPr>
              <a:t>shunt</a:t>
            </a:r>
            <a:r>
              <a:rPr sz="2800" b="1" spc="15" dirty="0">
                <a:latin typeface="Calibri"/>
                <a:cs typeface="Calibri"/>
              </a:rPr>
              <a:t> </a:t>
            </a:r>
            <a:r>
              <a:rPr sz="2800" b="1" dirty="0">
                <a:latin typeface="Calibri"/>
                <a:cs typeface="Calibri"/>
              </a:rPr>
              <a:t>with</a:t>
            </a:r>
            <a:r>
              <a:rPr sz="2800" b="1" spc="15" dirty="0">
                <a:latin typeface="Calibri"/>
                <a:cs typeface="Calibri"/>
              </a:rPr>
              <a:t> </a:t>
            </a:r>
            <a:r>
              <a:rPr sz="2800" b="1" dirty="0">
                <a:latin typeface="Calibri"/>
                <a:cs typeface="Calibri"/>
              </a:rPr>
              <a:t>the</a:t>
            </a:r>
            <a:r>
              <a:rPr sz="2800" b="1" spc="5" dirty="0">
                <a:latin typeface="Calibri"/>
                <a:cs typeface="Calibri"/>
              </a:rPr>
              <a:t> </a:t>
            </a:r>
            <a:r>
              <a:rPr sz="2800" b="1" spc="-5" dirty="0">
                <a:latin typeface="Calibri"/>
                <a:cs typeface="Calibri"/>
              </a:rPr>
              <a:t>output</a:t>
            </a:r>
            <a:r>
              <a:rPr sz="2800" b="1" spc="25" dirty="0">
                <a:latin typeface="Calibri"/>
                <a:cs typeface="Calibri"/>
              </a:rPr>
              <a:t> </a:t>
            </a:r>
            <a:r>
              <a:rPr sz="2800" b="1" spc="-5" dirty="0">
                <a:latin typeface="Calibri"/>
                <a:cs typeface="Calibri"/>
              </a:rPr>
              <a:t>of </a:t>
            </a:r>
            <a:r>
              <a:rPr sz="2800" b="1" dirty="0">
                <a:latin typeface="Calibri"/>
                <a:cs typeface="Calibri"/>
              </a:rPr>
              <a:t>a</a:t>
            </a:r>
            <a:r>
              <a:rPr sz="2800" b="1" spc="10" dirty="0">
                <a:latin typeface="Calibri"/>
                <a:cs typeface="Calibri"/>
              </a:rPr>
              <a:t> </a:t>
            </a:r>
            <a:r>
              <a:rPr sz="2800" b="1" spc="-5" dirty="0">
                <a:latin typeface="Calibri"/>
                <a:cs typeface="Calibri"/>
              </a:rPr>
              <a:t>half </a:t>
            </a:r>
            <a:r>
              <a:rPr sz="2800" b="1" dirty="0">
                <a:latin typeface="Calibri"/>
                <a:cs typeface="Calibri"/>
              </a:rPr>
              <a:t> </a:t>
            </a:r>
            <a:r>
              <a:rPr sz="2800" b="1" spc="-30" dirty="0">
                <a:latin typeface="Calibri"/>
                <a:cs typeface="Calibri"/>
              </a:rPr>
              <a:t>wave</a:t>
            </a:r>
            <a:r>
              <a:rPr sz="2800" b="1" spc="-15" dirty="0">
                <a:latin typeface="Calibri"/>
                <a:cs typeface="Calibri"/>
              </a:rPr>
              <a:t> </a:t>
            </a:r>
            <a:r>
              <a:rPr sz="2800" b="1" spc="-5" dirty="0">
                <a:latin typeface="Calibri"/>
                <a:cs typeface="Calibri"/>
              </a:rPr>
              <a:t>rectifier</a:t>
            </a:r>
            <a:r>
              <a:rPr sz="2800" b="1" spc="-15" dirty="0">
                <a:latin typeface="Calibri"/>
                <a:cs typeface="Calibri"/>
              </a:rPr>
              <a:t> </a:t>
            </a:r>
            <a:r>
              <a:rPr sz="2800" b="1" dirty="0">
                <a:latin typeface="Calibri"/>
                <a:cs typeface="Calibri"/>
              </a:rPr>
              <a:t>and</a:t>
            </a:r>
            <a:r>
              <a:rPr sz="2800" b="1" spc="20" dirty="0">
                <a:latin typeface="Calibri"/>
                <a:cs typeface="Calibri"/>
              </a:rPr>
              <a:t> </a:t>
            </a:r>
            <a:r>
              <a:rPr sz="2800" b="1" spc="-10" dirty="0">
                <a:latin typeface="Calibri"/>
                <a:cs typeface="Calibri"/>
              </a:rPr>
              <a:t>across</a:t>
            </a:r>
            <a:r>
              <a:rPr sz="2800" b="1" spc="-5" dirty="0">
                <a:latin typeface="Calibri"/>
                <a:cs typeface="Calibri"/>
              </a:rPr>
              <a:t> </a:t>
            </a:r>
            <a:r>
              <a:rPr sz="2800" b="1" dirty="0">
                <a:latin typeface="Calibri"/>
                <a:cs typeface="Calibri"/>
              </a:rPr>
              <a:t>a </a:t>
            </a:r>
            <a:r>
              <a:rPr sz="2800" b="1" spc="-50">
                <a:latin typeface="Calibri"/>
                <a:cs typeface="Calibri"/>
              </a:rPr>
              <a:t>resistor</a:t>
            </a:r>
            <a:r>
              <a:rPr sz="2800" b="1" spc="-50" smtClean="0">
                <a:latin typeface="Calibri"/>
                <a:cs typeface="Calibri"/>
              </a:rPr>
              <a:t>.</a:t>
            </a:r>
            <a:endParaRPr lang="en-US" sz="2800" b="1" spc="-50" dirty="0" smtClean="0">
              <a:latin typeface="Calibri"/>
              <a:cs typeface="Calibri"/>
            </a:endParaRPr>
          </a:p>
          <a:p>
            <a:pPr marL="355600" marR="26034" indent="-342900" algn="just">
              <a:lnSpc>
                <a:spcPct val="50000"/>
              </a:lnSpc>
              <a:spcBef>
                <a:spcPts val="765"/>
              </a:spcBef>
              <a:buClr>
                <a:srgbClr val="C00000"/>
              </a:buClr>
              <a:buFont typeface="Wingdings" pitchFamily="2" charset="2"/>
              <a:buChar char="Ø"/>
              <a:tabLst>
                <a:tab pos="354965" algn="l"/>
                <a:tab pos="355600" algn="l"/>
              </a:tabLst>
            </a:pPr>
            <a:endParaRPr sz="2800" b="1">
              <a:latin typeface="Calibri"/>
              <a:cs typeface="Calibri"/>
            </a:endParaRPr>
          </a:p>
          <a:p>
            <a:pPr marL="355600" marR="10160" indent="-342900" algn="just">
              <a:lnSpc>
                <a:spcPct val="100000"/>
              </a:lnSpc>
              <a:spcBef>
                <a:spcPts val="770"/>
              </a:spcBef>
              <a:buClr>
                <a:srgbClr val="C00000"/>
              </a:buClr>
              <a:buFont typeface="Wingdings" pitchFamily="2" charset="2"/>
              <a:buChar char="Ø"/>
              <a:tabLst>
                <a:tab pos="354965" algn="l"/>
                <a:tab pos="355600" algn="l"/>
              </a:tabLst>
            </a:pPr>
            <a:r>
              <a:rPr sz="2800" b="1" spc="-10" dirty="0">
                <a:latin typeface="Calibri"/>
                <a:cs typeface="Calibri"/>
              </a:rPr>
              <a:t>Operation: </a:t>
            </a:r>
            <a:r>
              <a:rPr sz="2800" b="1" spc="-5" dirty="0">
                <a:latin typeface="Calibri"/>
                <a:cs typeface="Calibri"/>
              </a:rPr>
              <a:t>during </a:t>
            </a:r>
            <a:r>
              <a:rPr sz="2800" b="1" dirty="0">
                <a:latin typeface="Calibri"/>
                <a:cs typeface="Calibri"/>
              </a:rPr>
              <a:t>the </a:t>
            </a:r>
            <a:r>
              <a:rPr sz="2800" b="1" spc="-10" dirty="0">
                <a:latin typeface="Calibri"/>
                <a:cs typeface="Calibri"/>
              </a:rPr>
              <a:t>positive </a:t>
            </a:r>
            <a:r>
              <a:rPr sz="2800" b="1" dirty="0">
                <a:latin typeface="Calibri"/>
                <a:cs typeface="Calibri"/>
              </a:rPr>
              <a:t>half </a:t>
            </a:r>
            <a:r>
              <a:rPr sz="2800" b="1" spc="-5" dirty="0">
                <a:latin typeface="Calibri"/>
                <a:cs typeface="Calibri"/>
              </a:rPr>
              <a:t>cycles of </a:t>
            </a:r>
            <a:r>
              <a:rPr sz="2800" b="1" dirty="0">
                <a:latin typeface="Calibri"/>
                <a:cs typeface="Calibri"/>
              </a:rPr>
              <a:t> </a:t>
            </a:r>
            <a:r>
              <a:rPr sz="2800" b="1" spc="-15" dirty="0">
                <a:latin typeface="Calibri"/>
                <a:cs typeface="Calibri"/>
              </a:rPr>
              <a:t>AC</a:t>
            </a:r>
            <a:r>
              <a:rPr sz="2800" b="1" spc="-10" dirty="0">
                <a:latin typeface="Calibri"/>
                <a:cs typeface="Calibri"/>
              </a:rPr>
              <a:t> </a:t>
            </a:r>
            <a:r>
              <a:rPr sz="2800" b="1" dirty="0">
                <a:latin typeface="Calibri"/>
                <a:cs typeface="Calibri"/>
              </a:rPr>
              <a:t>input,</a:t>
            </a:r>
            <a:r>
              <a:rPr sz="2800" b="1" spc="35" dirty="0">
                <a:latin typeface="Calibri"/>
                <a:cs typeface="Calibri"/>
              </a:rPr>
              <a:t> </a:t>
            </a:r>
            <a:r>
              <a:rPr sz="2800" b="1" spc="-5" dirty="0">
                <a:latin typeface="Calibri"/>
                <a:cs typeface="Calibri"/>
              </a:rPr>
              <a:t>diode</a:t>
            </a:r>
            <a:r>
              <a:rPr sz="2800" b="1" spc="5" dirty="0">
                <a:latin typeface="Calibri"/>
                <a:cs typeface="Calibri"/>
              </a:rPr>
              <a:t> </a:t>
            </a:r>
            <a:r>
              <a:rPr sz="2800" b="1" dirty="0">
                <a:latin typeface="Calibri"/>
                <a:cs typeface="Calibri"/>
              </a:rPr>
              <a:t>D</a:t>
            </a:r>
            <a:r>
              <a:rPr sz="2800" b="1" spc="5" dirty="0">
                <a:latin typeface="Calibri"/>
                <a:cs typeface="Calibri"/>
              </a:rPr>
              <a:t> </a:t>
            </a:r>
            <a:r>
              <a:rPr sz="2800" b="1" dirty="0">
                <a:latin typeface="Calibri"/>
                <a:cs typeface="Calibri"/>
              </a:rPr>
              <a:t>is</a:t>
            </a:r>
            <a:r>
              <a:rPr sz="2800" b="1" spc="-5" dirty="0">
                <a:latin typeface="Calibri"/>
                <a:cs typeface="Calibri"/>
              </a:rPr>
              <a:t> </a:t>
            </a:r>
            <a:r>
              <a:rPr sz="2800" b="1" spc="-20" dirty="0">
                <a:latin typeface="Calibri"/>
                <a:cs typeface="Calibri"/>
              </a:rPr>
              <a:t>forward</a:t>
            </a:r>
            <a:r>
              <a:rPr sz="2800" b="1" spc="10" dirty="0">
                <a:latin typeface="Calibri"/>
                <a:cs typeface="Calibri"/>
              </a:rPr>
              <a:t> </a:t>
            </a:r>
            <a:r>
              <a:rPr sz="2800" b="1" spc="-5" dirty="0">
                <a:latin typeface="Calibri"/>
                <a:cs typeface="Calibri"/>
              </a:rPr>
              <a:t>biased</a:t>
            </a:r>
            <a:r>
              <a:rPr sz="2800" b="1" dirty="0">
                <a:latin typeface="Calibri"/>
                <a:cs typeface="Calibri"/>
              </a:rPr>
              <a:t> and</a:t>
            </a:r>
            <a:r>
              <a:rPr sz="2800" b="1" spc="20" dirty="0">
                <a:latin typeface="Calibri"/>
                <a:cs typeface="Calibri"/>
              </a:rPr>
              <a:t> </a:t>
            </a:r>
            <a:r>
              <a:rPr sz="2800" b="1" dirty="0">
                <a:latin typeface="Calibri"/>
                <a:cs typeface="Calibri"/>
              </a:rPr>
              <a:t>it</a:t>
            </a:r>
            <a:r>
              <a:rPr sz="2800" b="1" spc="10" dirty="0">
                <a:latin typeface="Calibri"/>
                <a:cs typeface="Calibri"/>
              </a:rPr>
              <a:t> </a:t>
            </a:r>
            <a:r>
              <a:rPr sz="2800" b="1" dirty="0">
                <a:latin typeface="Calibri"/>
                <a:cs typeface="Calibri"/>
              </a:rPr>
              <a:t>acts </a:t>
            </a:r>
            <a:r>
              <a:rPr sz="2800" b="1" spc="-710" dirty="0">
                <a:latin typeface="Calibri"/>
                <a:cs typeface="Calibri"/>
              </a:rPr>
              <a:t> </a:t>
            </a:r>
            <a:r>
              <a:rPr sz="2800" b="1" dirty="0">
                <a:latin typeface="Calibri"/>
                <a:cs typeface="Calibri"/>
              </a:rPr>
              <a:t>as</a:t>
            </a:r>
            <a:r>
              <a:rPr sz="2800" b="1" spc="5" dirty="0">
                <a:latin typeface="Calibri"/>
                <a:cs typeface="Calibri"/>
              </a:rPr>
              <a:t> </a:t>
            </a:r>
            <a:r>
              <a:rPr sz="2800" b="1" dirty="0">
                <a:latin typeface="Calibri"/>
                <a:cs typeface="Calibri"/>
              </a:rPr>
              <a:t>a</a:t>
            </a:r>
            <a:r>
              <a:rPr sz="2800" b="1" spc="-5" dirty="0">
                <a:latin typeface="Calibri"/>
                <a:cs typeface="Calibri"/>
              </a:rPr>
              <a:t> </a:t>
            </a:r>
            <a:r>
              <a:rPr sz="2800" b="1" spc="-10" dirty="0">
                <a:latin typeface="Calibri"/>
                <a:cs typeface="Calibri"/>
              </a:rPr>
              <a:t>switch</a:t>
            </a:r>
            <a:r>
              <a:rPr sz="2800" b="1" spc="10" dirty="0">
                <a:latin typeface="Calibri"/>
                <a:cs typeface="Calibri"/>
              </a:rPr>
              <a:t> </a:t>
            </a:r>
            <a:r>
              <a:rPr sz="2800" b="1" dirty="0">
                <a:latin typeface="Calibri"/>
                <a:cs typeface="Calibri"/>
              </a:rPr>
              <a:t>and</a:t>
            </a:r>
            <a:r>
              <a:rPr sz="2800" b="1" spc="15" dirty="0">
                <a:latin typeface="Calibri"/>
                <a:cs typeface="Calibri"/>
              </a:rPr>
              <a:t> </a:t>
            </a:r>
            <a:r>
              <a:rPr sz="2800" b="1" spc="-5" dirty="0">
                <a:latin typeface="Calibri"/>
                <a:cs typeface="Calibri"/>
              </a:rPr>
              <a:t>directly</a:t>
            </a:r>
            <a:r>
              <a:rPr sz="2800" b="1" dirty="0">
                <a:latin typeface="Calibri"/>
                <a:cs typeface="Calibri"/>
              </a:rPr>
              <a:t> </a:t>
            </a:r>
            <a:r>
              <a:rPr sz="2800" b="1" spc="-5" dirty="0">
                <a:latin typeface="Calibri"/>
                <a:cs typeface="Calibri"/>
              </a:rPr>
              <a:t>connects secondary </a:t>
            </a:r>
            <a:r>
              <a:rPr sz="2800" b="1" dirty="0">
                <a:latin typeface="Calibri"/>
                <a:cs typeface="Calibri"/>
              </a:rPr>
              <a:t> </a:t>
            </a:r>
            <a:r>
              <a:rPr sz="2800" b="1" spc="-10" dirty="0">
                <a:latin typeface="Calibri"/>
                <a:cs typeface="Calibri"/>
              </a:rPr>
              <a:t>across</a:t>
            </a:r>
            <a:r>
              <a:rPr sz="2800" b="1" spc="-25" dirty="0">
                <a:latin typeface="Calibri"/>
                <a:cs typeface="Calibri"/>
              </a:rPr>
              <a:t> </a:t>
            </a:r>
            <a:r>
              <a:rPr sz="2800" b="1" spc="-40" dirty="0">
                <a:latin typeface="Calibri"/>
                <a:cs typeface="Calibri"/>
              </a:rPr>
              <a:t>‘</a:t>
            </a:r>
            <a:r>
              <a:rPr sz="2800" b="1" spc="-40">
                <a:latin typeface="Calibri"/>
                <a:cs typeface="Calibri"/>
              </a:rPr>
              <a:t>C</a:t>
            </a:r>
            <a:r>
              <a:rPr sz="2800" b="1" spc="-40" smtClean="0">
                <a:latin typeface="Calibri"/>
                <a:cs typeface="Calibri"/>
              </a:rPr>
              <a:t>’.</a:t>
            </a:r>
            <a:endParaRPr lang="en-US" sz="2800" b="1" spc="-40" dirty="0" smtClean="0">
              <a:latin typeface="Calibri"/>
              <a:cs typeface="Calibri"/>
            </a:endParaRPr>
          </a:p>
          <a:p>
            <a:pPr marL="355600" marR="10160" indent="-342900" algn="just">
              <a:lnSpc>
                <a:spcPct val="50000"/>
              </a:lnSpc>
              <a:buClr>
                <a:srgbClr val="C00000"/>
              </a:buClr>
              <a:buFont typeface="Wingdings" pitchFamily="2" charset="2"/>
              <a:buChar char="Ø"/>
              <a:tabLst>
                <a:tab pos="354965" algn="l"/>
                <a:tab pos="355600" algn="l"/>
              </a:tabLst>
            </a:pPr>
            <a:endParaRPr sz="2800" b="1">
              <a:latin typeface="Calibri"/>
              <a:cs typeface="Calibri"/>
            </a:endParaRPr>
          </a:p>
          <a:p>
            <a:pPr marL="355600" marR="339725" indent="-342900" algn="just">
              <a:lnSpc>
                <a:spcPct val="100000"/>
              </a:lnSpc>
              <a:spcBef>
                <a:spcPts val="775"/>
              </a:spcBef>
              <a:buClr>
                <a:srgbClr val="C00000"/>
              </a:buClr>
              <a:buFont typeface="Wingdings" pitchFamily="2" charset="2"/>
              <a:buChar char="Ø"/>
              <a:tabLst>
                <a:tab pos="354965" algn="l"/>
                <a:tab pos="355600" algn="l"/>
              </a:tabLst>
            </a:pPr>
            <a:r>
              <a:rPr sz="2800" b="1" spc="-10" dirty="0">
                <a:latin typeface="Calibri"/>
                <a:cs typeface="Calibri"/>
              </a:rPr>
              <a:t>Capacitor</a:t>
            </a:r>
            <a:r>
              <a:rPr sz="2800" b="1" spc="20" dirty="0">
                <a:latin typeface="Calibri"/>
                <a:cs typeface="Calibri"/>
              </a:rPr>
              <a:t> </a:t>
            </a:r>
            <a:r>
              <a:rPr sz="2800" b="1" spc="-10" dirty="0">
                <a:latin typeface="Calibri"/>
                <a:cs typeface="Calibri"/>
              </a:rPr>
              <a:t>charges</a:t>
            </a:r>
            <a:r>
              <a:rPr sz="2800" b="1" dirty="0">
                <a:latin typeface="Calibri"/>
                <a:cs typeface="Calibri"/>
              </a:rPr>
              <a:t> </a:t>
            </a:r>
            <a:r>
              <a:rPr sz="2800" b="1" spc="-25" dirty="0">
                <a:latin typeface="Calibri"/>
                <a:cs typeface="Calibri"/>
              </a:rPr>
              <a:t>to</a:t>
            </a:r>
            <a:r>
              <a:rPr sz="2800" b="1" spc="10" dirty="0">
                <a:latin typeface="Calibri"/>
                <a:cs typeface="Calibri"/>
              </a:rPr>
              <a:t> </a:t>
            </a:r>
            <a:r>
              <a:rPr sz="2800" b="1" spc="-15" dirty="0">
                <a:latin typeface="Calibri"/>
                <a:cs typeface="Calibri"/>
              </a:rPr>
              <a:t>Peak</a:t>
            </a:r>
            <a:r>
              <a:rPr sz="2800" b="1" spc="-10" dirty="0">
                <a:latin typeface="Calibri"/>
                <a:cs typeface="Calibri"/>
              </a:rPr>
              <a:t> value</a:t>
            </a:r>
            <a:r>
              <a:rPr sz="2800" b="1" spc="10" dirty="0">
                <a:latin typeface="Calibri"/>
                <a:cs typeface="Calibri"/>
              </a:rPr>
              <a:t> </a:t>
            </a:r>
            <a:r>
              <a:rPr sz="2800" b="1" spc="-5" dirty="0">
                <a:latin typeface="Calibri"/>
                <a:cs typeface="Calibri"/>
              </a:rPr>
              <a:t>of </a:t>
            </a:r>
            <a:r>
              <a:rPr sz="2800" b="1" dirty="0">
                <a:latin typeface="Calibri"/>
                <a:cs typeface="Calibri"/>
              </a:rPr>
              <a:t>the</a:t>
            </a:r>
            <a:r>
              <a:rPr sz="2800" b="1" spc="15" dirty="0">
                <a:latin typeface="Calibri"/>
                <a:cs typeface="Calibri"/>
              </a:rPr>
              <a:t> </a:t>
            </a:r>
            <a:r>
              <a:rPr sz="2800" b="1" dirty="0">
                <a:latin typeface="Calibri"/>
                <a:cs typeface="Calibri"/>
              </a:rPr>
              <a:t>input </a:t>
            </a:r>
            <a:r>
              <a:rPr sz="2800" b="1" spc="-710" dirty="0">
                <a:latin typeface="Calibri"/>
                <a:cs typeface="Calibri"/>
              </a:rPr>
              <a:t> </a:t>
            </a:r>
            <a:r>
              <a:rPr sz="2800" b="1" spc="-10" dirty="0">
                <a:latin typeface="Calibri"/>
                <a:cs typeface="Calibri"/>
              </a:rPr>
              <a:t>voltage.</a:t>
            </a:r>
            <a:endParaRPr sz="2800" b="1">
              <a:latin typeface="Calibri"/>
              <a:cs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7465084" cy="566181"/>
          </a:xfrm>
          <a:prstGeom prst="rect">
            <a:avLst/>
          </a:prstGeom>
        </p:spPr>
        <p:txBody>
          <a:bodyPr vert="horz" wrap="square" lIns="0" tIns="12065" rIns="0" bIns="0" rtlCol="0">
            <a:spAutoFit/>
          </a:bodyPr>
          <a:lstStyle/>
          <a:p>
            <a:pPr marL="12700">
              <a:lnSpc>
                <a:spcPct val="100000"/>
              </a:lnSpc>
              <a:spcBef>
                <a:spcPts val="95"/>
              </a:spcBef>
            </a:pPr>
            <a:r>
              <a:rPr sz="3600" b="1" spc="-10" dirty="0">
                <a:solidFill>
                  <a:srgbClr val="C00000"/>
                </a:solidFill>
                <a:latin typeface="Times New Roman" pitchFamily="18" charset="0"/>
                <a:cs typeface="Times New Roman" pitchFamily="18" charset="0"/>
              </a:rPr>
              <a:t>HWR</a:t>
            </a:r>
            <a:r>
              <a:rPr sz="3600" b="1" spc="-15" dirty="0">
                <a:solidFill>
                  <a:srgbClr val="C00000"/>
                </a:solidFill>
                <a:latin typeface="Times New Roman" pitchFamily="18" charset="0"/>
                <a:cs typeface="Times New Roman" pitchFamily="18" charset="0"/>
              </a:rPr>
              <a:t> </a:t>
            </a:r>
            <a:r>
              <a:rPr sz="3600" b="1" spc="-5" dirty="0">
                <a:solidFill>
                  <a:srgbClr val="C00000"/>
                </a:solidFill>
                <a:latin typeface="Times New Roman" pitchFamily="18" charset="0"/>
                <a:cs typeface="Times New Roman" pitchFamily="18" charset="0"/>
              </a:rPr>
              <a:t>with </a:t>
            </a:r>
            <a:r>
              <a:rPr sz="3600" b="1" spc="-15" dirty="0">
                <a:solidFill>
                  <a:srgbClr val="C00000"/>
                </a:solidFill>
                <a:latin typeface="Times New Roman" pitchFamily="18" charset="0"/>
                <a:cs typeface="Times New Roman" pitchFamily="18" charset="0"/>
              </a:rPr>
              <a:t>shunt</a:t>
            </a:r>
            <a:r>
              <a:rPr sz="3600" b="1" spc="-10" dirty="0">
                <a:solidFill>
                  <a:srgbClr val="C00000"/>
                </a:solidFill>
                <a:latin typeface="Times New Roman" pitchFamily="18" charset="0"/>
                <a:cs typeface="Times New Roman" pitchFamily="18" charset="0"/>
              </a:rPr>
              <a:t> Capacitor </a:t>
            </a:r>
            <a:r>
              <a:rPr sz="3600" b="1" spc="-15" dirty="0">
                <a:solidFill>
                  <a:srgbClr val="C00000"/>
                </a:solidFill>
                <a:latin typeface="Times New Roman" pitchFamily="18" charset="0"/>
                <a:cs typeface="Times New Roman" pitchFamily="18" charset="0"/>
              </a:rPr>
              <a:t>filter</a:t>
            </a:r>
          </a:p>
        </p:txBody>
      </p:sp>
      <p:sp>
        <p:nvSpPr>
          <p:cNvPr id="3" name="object 3"/>
          <p:cNvSpPr txBox="1"/>
          <p:nvPr/>
        </p:nvSpPr>
        <p:spPr>
          <a:xfrm>
            <a:off x="535940" y="1004061"/>
            <a:ext cx="8179464" cy="1927860"/>
          </a:xfrm>
          <a:prstGeom prst="rect">
            <a:avLst/>
          </a:prstGeom>
        </p:spPr>
        <p:txBody>
          <a:bodyPr vert="horz" wrap="square" lIns="0" tIns="12700" rIns="0" bIns="0" rtlCol="0">
            <a:spAutoFit/>
          </a:bodyPr>
          <a:lstStyle/>
          <a:p>
            <a:pPr marL="355600" marR="60325" indent="-342900" algn="just">
              <a:lnSpc>
                <a:spcPct val="100000"/>
              </a:lnSpc>
              <a:spcBef>
                <a:spcPts val="100"/>
              </a:spcBef>
              <a:buClr>
                <a:srgbClr val="C00000"/>
              </a:buClr>
              <a:buFont typeface="Wingdings" pitchFamily="2" charset="2"/>
              <a:buChar char="Ø"/>
              <a:tabLst>
                <a:tab pos="354965" algn="l"/>
                <a:tab pos="355600" algn="l"/>
              </a:tabLst>
            </a:pPr>
            <a:r>
              <a:rPr sz="2400" b="1" spc="-5" dirty="0">
                <a:latin typeface="Calibri"/>
                <a:cs typeface="Calibri"/>
              </a:rPr>
              <a:t>The </a:t>
            </a:r>
            <a:r>
              <a:rPr sz="2400" b="1" spc="-10" dirty="0">
                <a:latin typeface="Calibri"/>
                <a:cs typeface="Calibri"/>
              </a:rPr>
              <a:t>property </a:t>
            </a:r>
            <a:r>
              <a:rPr sz="2400" b="1" spc="-5" dirty="0">
                <a:latin typeface="Calibri"/>
                <a:cs typeface="Calibri"/>
              </a:rPr>
              <a:t>of </a:t>
            </a:r>
            <a:r>
              <a:rPr sz="2400" b="1" dirty="0">
                <a:latin typeface="Calibri"/>
                <a:cs typeface="Calibri"/>
              </a:rPr>
              <a:t>a </a:t>
            </a:r>
            <a:r>
              <a:rPr sz="2400" b="1" spc="-5" dirty="0">
                <a:latin typeface="Calibri"/>
                <a:cs typeface="Calibri"/>
              </a:rPr>
              <a:t>capacitor </a:t>
            </a:r>
            <a:r>
              <a:rPr sz="2400" b="1" dirty="0">
                <a:latin typeface="Calibri"/>
                <a:cs typeface="Calibri"/>
              </a:rPr>
              <a:t>is </a:t>
            </a:r>
            <a:r>
              <a:rPr sz="2400" b="1" spc="-5" dirty="0">
                <a:latin typeface="Calibri"/>
                <a:cs typeface="Calibri"/>
              </a:rPr>
              <a:t>that </a:t>
            </a:r>
            <a:r>
              <a:rPr sz="2400" b="1" dirty="0">
                <a:latin typeface="Calibri"/>
                <a:cs typeface="Calibri"/>
              </a:rPr>
              <a:t>it </a:t>
            </a:r>
            <a:r>
              <a:rPr sz="2400" b="1" spc="-5" dirty="0">
                <a:latin typeface="Calibri"/>
                <a:cs typeface="Calibri"/>
              </a:rPr>
              <a:t>allows </a:t>
            </a:r>
            <a:r>
              <a:rPr sz="2400" b="1" dirty="0">
                <a:latin typeface="Calibri"/>
                <a:cs typeface="Calibri"/>
              </a:rPr>
              <a:t>AC </a:t>
            </a:r>
            <a:r>
              <a:rPr sz="2400" b="1" spc="-10" dirty="0">
                <a:latin typeface="Calibri"/>
                <a:cs typeface="Calibri"/>
              </a:rPr>
              <a:t>component </a:t>
            </a:r>
            <a:r>
              <a:rPr sz="2400" b="1" spc="-530" dirty="0">
                <a:latin typeface="Calibri"/>
                <a:cs typeface="Calibri"/>
              </a:rPr>
              <a:t> </a:t>
            </a:r>
            <a:r>
              <a:rPr sz="2400" b="1" dirty="0">
                <a:latin typeface="Calibri"/>
                <a:cs typeface="Calibri"/>
              </a:rPr>
              <a:t>and</a:t>
            </a:r>
            <a:r>
              <a:rPr sz="2400" b="1" spc="-10" dirty="0">
                <a:latin typeface="Calibri"/>
                <a:cs typeface="Calibri"/>
              </a:rPr>
              <a:t> blocks</a:t>
            </a:r>
            <a:r>
              <a:rPr sz="2400" b="1" spc="-15" dirty="0">
                <a:latin typeface="Calibri"/>
                <a:cs typeface="Calibri"/>
              </a:rPr>
              <a:t> </a:t>
            </a:r>
            <a:r>
              <a:rPr sz="2400" b="1" dirty="0">
                <a:latin typeface="Calibri"/>
                <a:cs typeface="Calibri"/>
              </a:rPr>
              <a:t>the</a:t>
            </a:r>
            <a:r>
              <a:rPr sz="2400" b="1" spc="5" dirty="0">
                <a:latin typeface="Calibri"/>
                <a:cs typeface="Calibri"/>
              </a:rPr>
              <a:t> </a:t>
            </a:r>
            <a:r>
              <a:rPr sz="2400" b="1" spc="-5" dirty="0">
                <a:latin typeface="Calibri"/>
                <a:cs typeface="Calibri"/>
              </a:rPr>
              <a:t>DC</a:t>
            </a:r>
            <a:r>
              <a:rPr sz="2400" b="1" spc="-10" dirty="0">
                <a:latin typeface="Calibri"/>
                <a:cs typeface="Calibri"/>
              </a:rPr>
              <a:t> component.</a:t>
            </a:r>
            <a:endParaRPr sz="2400" b="1">
              <a:latin typeface="Calibri"/>
              <a:cs typeface="Calibri"/>
            </a:endParaRPr>
          </a:p>
          <a:p>
            <a:pPr marL="355600" marR="5080" indent="-342900" algn="just">
              <a:lnSpc>
                <a:spcPct val="100000"/>
              </a:lnSpc>
              <a:spcBef>
                <a:spcPts val="575"/>
              </a:spcBef>
              <a:buClr>
                <a:srgbClr val="C00000"/>
              </a:buClr>
              <a:buFont typeface="Wingdings" pitchFamily="2" charset="2"/>
              <a:buChar char="Ø"/>
              <a:tabLst>
                <a:tab pos="354965" algn="l"/>
                <a:tab pos="355600" algn="l"/>
              </a:tabLst>
            </a:pPr>
            <a:r>
              <a:rPr sz="2400" b="1" spc="-5" dirty="0">
                <a:latin typeface="Calibri"/>
                <a:cs typeface="Calibri"/>
              </a:rPr>
              <a:t>The</a:t>
            </a:r>
            <a:r>
              <a:rPr sz="2400" b="1" spc="10" dirty="0">
                <a:latin typeface="Calibri"/>
                <a:cs typeface="Calibri"/>
              </a:rPr>
              <a:t> </a:t>
            </a:r>
            <a:r>
              <a:rPr sz="2400" b="1" spc="-10" dirty="0">
                <a:latin typeface="Calibri"/>
                <a:cs typeface="Calibri"/>
              </a:rPr>
              <a:t>operation</a:t>
            </a:r>
            <a:r>
              <a:rPr sz="2400" b="1" dirty="0">
                <a:latin typeface="Calibri"/>
                <a:cs typeface="Calibri"/>
              </a:rPr>
              <a:t> </a:t>
            </a:r>
            <a:r>
              <a:rPr sz="2400" b="1" spc="-5" dirty="0">
                <a:latin typeface="Calibri"/>
                <a:cs typeface="Calibri"/>
              </a:rPr>
              <a:t>of </a:t>
            </a:r>
            <a:r>
              <a:rPr sz="2400" b="1" dirty="0">
                <a:latin typeface="Calibri"/>
                <a:cs typeface="Calibri"/>
              </a:rPr>
              <a:t>a </a:t>
            </a:r>
            <a:r>
              <a:rPr sz="2400" b="1" spc="-5" dirty="0">
                <a:latin typeface="Calibri"/>
                <a:cs typeface="Calibri"/>
              </a:rPr>
              <a:t>capacitor</a:t>
            </a:r>
            <a:r>
              <a:rPr sz="2400" b="1" spc="-25" dirty="0">
                <a:latin typeface="Calibri"/>
                <a:cs typeface="Calibri"/>
              </a:rPr>
              <a:t> </a:t>
            </a:r>
            <a:r>
              <a:rPr sz="2400" b="1" spc="-10" dirty="0">
                <a:latin typeface="Calibri"/>
                <a:cs typeface="Calibri"/>
              </a:rPr>
              <a:t>filter</a:t>
            </a:r>
            <a:r>
              <a:rPr sz="2400" b="1" spc="-5" dirty="0">
                <a:latin typeface="Calibri"/>
                <a:cs typeface="Calibri"/>
              </a:rPr>
              <a:t> </a:t>
            </a:r>
            <a:r>
              <a:rPr sz="2400" b="1" dirty="0">
                <a:latin typeface="Calibri"/>
                <a:cs typeface="Calibri"/>
              </a:rPr>
              <a:t>is </a:t>
            </a:r>
            <a:r>
              <a:rPr sz="2400" b="1" spc="-15" dirty="0">
                <a:latin typeface="Calibri"/>
                <a:cs typeface="Calibri"/>
              </a:rPr>
              <a:t>to</a:t>
            </a:r>
            <a:r>
              <a:rPr sz="2400" b="1" spc="-5" dirty="0">
                <a:latin typeface="Calibri"/>
                <a:cs typeface="Calibri"/>
              </a:rPr>
              <a:t> short</a:t>
            </a:r>
            <a:r>
              <a:rPr sz="2400" b="1" dirty="0">
                <a:latin typeface="Calibri"/>
                <a:cs typeface="Calibri"/>
              </a:rPr>
              <a:t> the</a:t>
            </a:r>
            <a:r>
              <a:rPr sz="2400" b="1" spc="5" dirty="0">
                <a:latin typeface="Calibri"/>
                <a:cs typeface="Calibri"/>
              </a:rPr>
              <a:t> </a:t>
            </a:r>
            <a:r>
              <a:rPr sz="2400" b="1" dirty="0">
                <a:latin typeface="Calibri"/>
                <a:cs typeface="Calibri"/>
              </a:rPr>
              <a:t>ripple</a:t>
            </a:r>
            <a:r>
              <a:rPr sz="2400" b="1" spc="5" dirty="0">
                <a:latin typeface="Calibri"/>
                <a:cs typeface="Calibri"/>
              </a:rPr>
              <a:t> </a:t>
            </a:r>
            <a:r>
              <a:rPr sz="2400" b="1" spc="-15" dirty="0">
                <a:latin typeface="Calibri"/>
                <a:cs typeface="Calibri"/>
              </a:rPr>
              <a:t>to </a:t>
            </a:r>
            <a:r>
              <a:rPr sz="2400" b="1" spc="-10" dirty="0">
                <a:latin typeface="Calibri"/>
                <a:cs typeface="Calibri"/>
              </a:rPr>
              <a:t> ground </a:t>
            </a:r>
            <a:r>
              <a:rPr sz="2400" b="1" spc="-5" dirty="0">
                <a:latin typeface="Calibri"/>
                <a:cs typeface="Calibri"/>
              </a:rPr>
              <a:t>but </a:t>
            </a:r>
            <a:r>
              <a:rPr sz="2400" b="1" spc="-10" dirty="0">
                <a:latin typeface="Calibri"/>
                <a:cs typeface="Calibri"/>
              </a:rPr>
              <a:t>leave </a:t>
            </a:r>
            <a:r>
              <a:rPr sz="2400" b="1" dirty="0">
                <a:latin typeface="Calibri"/>
                <a:cs typeface="Calibri"/>
              </a:rPr>
              <a:t>the </a:t>
            </a:r>
            <a:r>
              <a:rPr sz="2400" b="1" spc="-5" dirty="0">
                <a:latin typeface="Calibri"/>
                <a:cs typeface="Calibri"/>
              </a:rPr>
              <a:t>DC </a:t>
            </a:r>
            <a:r>
              <a:rPr sz="2400" b="1" spc="-15" dirty="0">
                <a:latin typeface="Calibri"/>
                <a:cs typeface="Calibri"/>
              </a:rPr>
              <a:t>to </a:t>
            </a:r>
            <a:r>
              <a:rPr sz="2400" b="1" dirty="0">
                <a:latin typeface="Calibri"/>
                <a:cs typeface="Calibri"/>
              </a:rPr>
              <a:t>appear </a:t>
            </a:r>
            <a:r>
              <a:rPr sz="2400" b="1" spc="-10" dirty="0">
                <a:latin typeface="Calibri"/>
                <a:cs typeface="Calibri"/>
              </a:rPr>
              <a:t>at </a:t>
            </a:r>
            <a:r>
              <a:rPr sz="2400" b="1" dirty="0">
                <a:latin typeface="Calibri"/>
                <a:cs typeface="Calibri"/>
              </a:rPr>
              <a:t>the </a:t>
            </a:r>
            <a:r>
              <a:rPr sz="2400" b="1" spc="-5" dirty="0">
                <a:latin typeface="Calibri"/>
                <a:cs typeface="Calibri"/>
              </a:rPr>
              <a:t>output </a:t>
            </a:r>
            <a:r>
              <a:rPr sz="2400" b="1" dirty="0">
                <a:latin typeface="Calibri"/>
                <a:cs typeface="Calibri"/>
              </a:rPr>
              <a:t>when it is </a:t>
            </a:r>
            <a:r>
              <a:rPr sz="2400" b="1" spc="-530" dirty="0">
                <a:latin typeface="Calibri"/>
                <a:cs typeface="Calibri"/>
              </a:rPr>
              <a:t> </a:t>
            </a:r>
            <a:r>
              <a:rPr sz="2400" b="1" spc="-5" dirty="0">
                <a:latin typeface="Calibri"/>
                <a:cs typeface="Calibri"/>
              </a:rPr>
              <a:t>connected</a:t>
            </a:r>
            <a:r>
              <a:rPr sz="2400" b="1" spc="-10" dirty="0">
                <a:latin typeface="Calibri"/>
                <a:cs typeface="Calibri"/>
              </a:rPr>
              <a:t> across</a:t>
            </a:r>
            <a:r>
              <a:rPr sz="2400" b="1" spc="-20" dirty="0">
                <a:latin typeface="Calibri"/>
                <a:cs typeface="Calibri"/>
              </a:rPr>
              <a:t> </a:t>
            </a:r>
            <a:r>
              <a:rPr sz="2400" b="1" dirty="0">
                <a:latin typeface="Calibri"/>
                <a:cs typeface="Calibri"/>
              </a:rPr>
              <a:t>a</a:t>
            </a:r>
            <a:r>
              <a:rPr sz="2400" b="1" spc="-5" dirty="0">
                <a:latin typeface="Calibri"/>
                <a:cs typeface="Calibri"/>
              </a:rPr>
              <a:t> pulsating</a:t>
            </a:r>
            <a:r>
              <a:rPr sz="2400" b="1" spc="-15" dirty="0">
                <a:latin typeface="Calibri"/>
                <a:cs typeface="Calibri"/>
              </a:rPr>
              <a:t> </a:t>
            </a:r>
            <a:r>
              <a:rPr sz="2400" b="1" spc="-5" dirty="0">
                <a:latin typeface="Calibri"/>
                <a:cs typeface="Calibri"/>
              </a:rPr>
              <a:t>DC</a:t>
            </a:r>
            <a:r>
              <a:rPr sz="2400" b="1" spc="-10" dirty="0">
                <a:latin typeface="Calibri"/>
                <a:cs typeface="Calibri"/>
              </a:rPr>
              <a:t> </a:t>
            </a:r>
            <a:r>
              <a:rPr sz="2400" b="1" spc="-15" dirty="0">
                <a:latin typeface="Calibri"/>
                <a:cs typeface="Calibri"/>
              </a:rPr>
              <a:t>voltage.</a:t>
            </a:r>
            <a:endParaRPr sz="2400" b="1">
              <a:latin typeface="Calibri"/>
              <a:cs typeface="Calibri"/>
            </a:endParaRPr>
          </a:p>
        </p:txBody>
      </p:sp>
      <p:pic>
        <p:nvPicPr>
          <p:cNvPr id="4" name="object 4"/>
          <p:cNvPicPr/>
          <p:nvPr/>
        </p:nvPicPr>
        <p:blipFill>
          <a:blip r:embed="rId2" cstate="print"/>
          <a:stretch>
            <a:fillRect/>
          </a:stretch>
        </p:blipFill>
        <p:spPr>
          <a:xfrm>
            <a:off x="1066800" y="3124200"/>
            <a:ext cx="7022592" cy="3090882"/>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4414" y="500042"/>
            <a:ext cx="6553834"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HWR</a:t>
            </a:r>
            <a:r>
              <a:rPr sz="3600" b="1" spc="-15" dirty="0">
                <a:solidFill>
                  <a:srgbClr val="C00000"/>
                </a:solidFill>
              </a:rPr>
              <a:t> </a:t>
            </a:r>
            <a:r>
              <a:rPr sz="3600" b="1" spc="-5" dirty="0">
                <a:solidFill>
                  <a:srgbClr val="C00000"/>
                </a:solidFill>
              </a:rPr>
              <a:t>with </a:t>
            </a:r>
            <a:r>
              <a:rPr sz="3600" b="1" spc="-15" dirty="0">
                <a:solidFill>
                  <a:srgbClr val="C00000"/>
                </a:solidFill>
              </a:rPr>
              <a:t>shunt</a:t>
            </a:r>
            <a:r>
              <a:rPr sz="3600" b="1" spc="-10" dirty="0">
                <a:solidFill>
                  <a:srgbClr val="C00000"/>
                </a:solidFill>
              </a:rPr>
              <a:t> Capacitor </a:t>
            </a:r>
            <a:r>
              <a:rPr sz="3600" b="1" spc="-15" dirty="0">
                <a:solidFill>
                  <a:srgbClr val="C00000"/>
                </a:solidFill>
              </a:rPr>
              <a:t>filter</a:t>
            </a:r>
          </a:p>
        </p:txBody>
      </p:sp>
      <p:pic>
        <p:nvPicPr>
          <p:cNvPr id="3" name="object 3"/>
          <p:cNvPicPr/>
          <p:nvPr/>
        </p:nvPicPr>
        <p:blipFill>
          <a:blip r:embed="rId2" cstate="print"/>
          <a:stretch>
            <a:fillRect/>
          </a:stretch>
        </p:blipFill>
        <p:spPr>
          <a:xfrm>
            <a:off x="1228344" y="1357298"/>
            <a:ext cx="7129870" cy="4643469"/>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7965150" cy="627736"/>
          </a:xfrm>
          <a:prstGeom prst="rect">
            <a:avLst/>
          </a:prstGeom>
        </p:spPr>
        <p:txBody>
          <a:bodyPr vert="horz" wrap="square" lIns="0" tIns="12065" rIns="0" bIns="0" rtlCol="0">
            <a:spAutoFit/>
          </a:bodyPr>
          <a:lstStyle/>
          <a:p>
            <a:pPr marL="12700" algn="ctr">
              <a:lnSpc>
                <a:spcPct val="100000"/>
              </a:lnSpc>
              <a:spcBef>
                <a:spcPts val="95"/>
              </a:spcBef>
            </a:pPr>
            <a:r>
              <a:rPr b="1" spc="-10" dirty="0">
                <a:solidFill>
                  <a:srgbClr val="C00000"/>
                </a:solidFill>
                <a:latin typeface="Times New Roman" pitchFamily="18" charset="0"/>
                <a:cs typeface="Times New Roman" pitchFamily="18" charset="0"/>
              </a:rPr>
              <a:t>HWR</a:t>
            </a:r>
            <a:r>
              <a:rPr b="1" spc="-15" dirty="0">
                <a:solidFill>
                  <a:srgbClr val="C00000"/>
                </a:solidFill>
                <a:latin typeface="Times New Roman" pitchFamily="18" charset="0"/>
                <a:cs typeface="Times New Roman" pitchFamily="18" charset="0"/>
              </a:rPr>
              <a:t> </a:t>
            </a:r>
            <a:r>
              <a:rPr b="1" spc="-5" dirty="0">
                <a:solidFill>
                  <a:srgbClr val="C00000"/>
                </a:solidFill>
                <a:latin typeface="Times New Roman" pitchFamily="18" charset="0"/>
                <a:cs typeface="Times New Roman" pitchFamily="18" charset="0"/>
              </a:rPr>
              <a:t>with </a:t>
            </a:r>
            <a:r>
              <a:rPr b="1" spc="-15" dirty="0">
                <a:solidFill>
                  <a:srgbClr val="C00000"/>
                </a:solidFill>
                <a:latin typeface="Times New Roman" pitchFamily="18" charset="0"/>
                <a:cs typeface="Times New Roman" pitchFamily="18" charset="0"/>
              </a:rPr>
              <a:t>shunt</a:t>
            </a:r>
            <a:r>
              <a:rPr b="1" spc="-10" dirty="0">
                <a:solidFill>
                  <a:srgbClr val="C00000"/>
                </a:solidFill>
                <a:latin typeface="Times New Roman" pitchFamily="18" charset="0"/>
                <a:cs typeface="Times New Roman" pitchFamily="18" charset="0"/>
              </a:rPr>
              <a:t> Capacitor </a:t>
            </a:r>
            <a:r>
              <a:rPr b="1" spc="-15" dirty="0">
                <a:solidFill>
                  <a:srgbClr val="C00000"/>
                </a:solidFill>
                <a:latin typeface="Times New Roman" pitchFamily="18" charset="0"/>
                <a:cs typeface="Times New Roman" pitchFamily="18" charset="0"/>
              </a:rPr>
              <a:t>filter</a:t>
            </a:r>
          </a:p>
        </p:txBody>
      </p:sp>
      <p:sp>
        <p:nvSpPr>
          <p:cNvPr id="3" name="object 3"/>
          <p:cNvSpPr txBox="1"/>
          <p:nvPr/>
        </p:nvSpPr>
        <p:spPr>
          <a:xfrm>
            <a:off x="428596" y="1071546"/>
            <a:ext cx="8327102" cy="5172570"/>
          </a:xfrm>
          <a:prstGeom prst="rect">
            <a:avLst/>
          </a:prstGeom>
        </p:spPr>
        <p:txBody>
          <a:bodyPr vert="horz" wrap="square" lIns="0" tIns="12065" rIns="0" bIns="0" rtlCol="0">
            <a:spAutoFit/>
          </a:bodyPr>
          <a:lstStyle/>
          <a:p>
            <a:pPr marL="431800" marR="93980" indent="-342900" algn="just">
              <a:lnSpc>
                <a:spcPct val="100000"/>
              </a:lnSpc>
              <a:spcBef>
                <a:spcPts val="95"/>
              </a:spcBef>
              <a:buClr>
                <a:srgbClr val="C00000"/>
              </a:buClr>
              <a:buFont typeface="Wingdings" pitchFamily="2" charset="2"/>
              <a:buChar char="Ø"/>
              <a:tabLst>
                <a:tab pos="431165" algn="l"/>
                <a:tab pos="431800" algn="l"/>
              </a:tabLst>
            </a:pPr>
            <a:r>
              <a:rPr sz="2400" b="1" spc="-5" dirty="0">
                <a:latin typeface="Calibri"/>
                <a:cs typeface="Calibri"/>
              </a:rPr>
              <a:t>When the </a:t>
            </a:r>
            <a:r>
              <a:rPr sz="2400" b="1" spc="-15" dirty="0">
                <a:latin typeface="Calibri"/>
                <a:cs typeface="Calibri"/>
              </a:rPr>
              <a:t>voltage across </a:t>
            </a:r>
            <a:r>
              <a:rPr sz="2400" b="1" spc="-10" dirty="0">
                <a:latin typeface="Calibri"/>
                <a:cs typeface="Calibri"/>
              </a:rPr>
              <a:t>capacitor </a:t>
            </a:r>
            <a:r>
              <a:rPr sz="2400" b="1" spc="-5" dirty="0">
                <a:latin typeface="Calibri"/>
                <a:cs typeface="Calibri"/>
              </a:rPr>
              <a:t>c is </a:t>
            </a:r>
            <a:r>
              <a:rPr sz="2400" b="1" i="1" spc="-45" dirty="0">
                <a:latin typeface="Calibri"/>
                <a:cs typeface="Calibri"/>
              </a:rPr>
              <a:t>V</a:t>
            </a:r>
            <a:r>
              <a:rPr sz="2400" b="1" i="1" spc="-67" baseline="-21021" dirty="0">
                <a:latin typeface="Calibri"/>
                <a:cs typeface="Calibri"/>
              </a:rPr>
              <a:t>c</a:t>
            </a:r>
            <a:r>
              <a:rPr sz="2400" b="1" spc="-45" dirty="0">
                <a:latin typeface="Calibri"/>
                <a:cs typeface="Calibri"/>
              </a:rPr>
              <a:t>=</a:t>
            </a:r>
            <a:r>
              <a:rPr sz="2400" b="1" i="1" spc="-45" dirty="0">
                <a:latin typeface="Calibri"/>
                <a:cs typeface="Calibri"/>
              </a:rPr>
              <a:t>V</a:t>
            </a:r>
            <a:r>
              <a:rPr sz="2400" b="1" i="1" spc="-67" baseline="-21021" dirty="0">
                <a:latin typeface="Calibri"/>
                <a:cs typeface="Calibri"/>
              </a:rPr>
              <a:t>m</a:t>
            </a:r>
            <a:r>
              <a:rPr sz="2400" b="1" i="1" spc="-60" baseline="-21021" dirty="0">
                <a:latin typeface="Calibri"/>
                <a:cs typeface="Calibri"/>
              </a:rPr>
              <a:t> </a:t>
            </a:r>
            <a:r>
              <a:rPr sz="2400" b="1" spc="-5" dirty="0">
                <a:latin typeface="Calibri"/>
                <a:cs typeface="Calibri"/>
              </a:rPr>
              <a:t>the </a:t>
            </a:r>
            <a:r>
              <a:rPr sz="2400" b="1" dirty="0">
                <a:latin typeface="Calibri"/>
                <a:cs typeface="Calibri"/>
              </a:rPr>
              <a:t> </a:t>
            </a:r>
            <a:r>
              <a:rPr sz="2400" b="1" spc="-15" dirty="0">
                <a:latin typeface="Calibri"/>
                <a:cs typeface="Calibri"/>
              </a:rPr>
              <a:t>voltage</a:t>
            </a:r>
            <a:r>
              <a:rPr sz="2400" b="1" dirty="0">
                <a:latin typeface="Calibri"/>
                <a:cs typeface="Calibri"/>
              </a:rPr>
              <a:t> </a:t>
            </a:r>
            <a:r>
              <a:rPr sz="2400" b="1" spc="-15" dirty="0">
                <a:latin typeface="Calibri"/>
                <a:cs typeface="Calibri"/>
              </a:rPr>
              <a:t>at</a:t>
            </a:r>
            <a:r>
              <a:rPr sz="2400" b="1" spc="-5" dirty="0">
                <a:latin typeface="Calibri"/>
                <a:cs typeface="Calibri"/>
              </a:rPr>
              <a:t> the </a:t>
            </a:r>
            <a:r>
              <a:rPr sz="2400" b="1" spc="-10" dirty="0">
                <a:latin typeface="Calibri"/>
                <a:cs typeface="Calibri"/>
              </a:rPr>
              <a:t>cathode</a:t>
            </a:r>
            <a:r>
              <a:rPr sz="2400" b="1" spc="20" dirty="0">
                <a:latin typeface="Calibri"/>
                <a:cs typeface="Calibri"/>
              </a:rPr>
              <a:t> </a:t>
            </a:r>
            <a:r>
              <a:rPr sz="2400" b="1" spc="-5" dirty="0">
                <a:latin typeface="Calibri"/>
                <a:cs typeface="Calibri"/>
              </a:rPr>
              <a:t>of</a:t>
            </a:r>
            <a:r>
              <a:rPr sz="2400" b="1" spc="5" dirty="0">
                <a:latin typeface="Calibri"/>
                <a:cs typeface="Calibri"/>
              </a:rPr>
              <a:t> </a:t>
            </a:r>
            <a:r>
              <a:rPr sz="2400" b="1" spc="-5" dirty="0">
                <a:latin typeface="Calibri"/>
                <a:cs typeface="Calibri"/>
              </a:rPr>
              <a:t>the</a:t>
            </a:r>
            <a:r>
              <a:rPr sz="2400" b="1" spc="15" dirty="0">
                <a:latin typeface="Calibri"/>
                <a:cs typeface="Calibri"/>
              </a:rPr>
              <a:t> </a:t>
            </a:r>
            <a:r>
              <a:rPr sz="2400" b="1" spc="-10" dirty="0">
                <a:latin typeface="Calibri"/>
                <a:cs typeface="Calibri"/>
              </a:rPr>
              <a:t>diode</a:t>
            </a:r>
            <a:r>
              <a:rPr sz="2400" b="1" spc="20" dirty="0">
                <a:latin typeface="Calibri"/>
                <a:cs typeface="Calibri"/>
              </a:rPr>
              <a:t> </a:t>
            </a:r>
            <a:r>
              <a:rPr sz="2400" b="1" spc="-5" dirty="0">
                <a:latin typeface="Calibri"/>
                <a:cs typeface="Calibri"/>
              </a:rPr>
              <a:t>is</a:t>
            </a:r>
            <a:r>
              <a:rPr sz="2400" b="1" spc="-50" dirty="0">
                <a:latin typeface="Calibri"/>
                <a:cs typeface="Calibri"/>
              </a:rPr>
              <a:t> </a:t>
            </a:r>
            <a:r>
              <a:rPr sz="2400" b="1" i="1" spc="-40" dirty="0">
                <a:latin typeface="Calibri"/>
                <a:cs typeface="Calibri"/>
              </a:rPr>
              <a:t>V</a:t>
            </a:r>
            <a:r>
              <a:rPr sz="2400" b="1" i="1" spc="-60" baseline="-21021" dirty="0">
                <a:latin typeface="Calibri"/>
                <a:cs typeface="Calibri"/>
              </a:rPr>
              <a:t>m</a:t>
            </a:r>
            <a:r>
              <a:rPr sz="2400" b="1" i="1" baseline="-21021" dirty="0">
                <a:latin typeface="Calibri"/>
                <a:cs typeface="Calibri"/>
              </a:rPr>
              <a:t> </a:t>
            </a:r>
            <a:r>
              <a:rPr sz="2400" b="1" spc="-5" dirty="0">
                <a:latin typeface="Calibri"/>
                <a:cs typeface="Calibri"/>
              </a:rPr>
              <a:t>and</a:t>
            </a:r>
            <a:r>
              <a:rPr sz="2400" b="1" spc="20" dirty="0">
                <a:latin typeface="Calibri"/>
                <a:cs typeface="Calibri"/>
              </a:rPr>
              <a:t> </a:t>
            </a:r>
            <a:r>
              <a:rPr sz="2400" b="1" spc="-5" dirty="0">
                <a:latin typeface="Calibri"/>
                <a:cs typeface="Calibri"/>
              </a:rPr>
              <a:t>it </a:t>
            </a:r>
            <a:r>
              <a:rPr sz="2400" b="1" dirty="0">
                <a:latin typeface="Calibri"/>
                <a:cs typeface="Calibri"/>
              </a:rPr>
              <a:t> </a:t>
            </a:r>
            <a:r>
              <a:rPr sz="2400" b="1" spc="-20" dirty="0">
                <a:solidFill>
                  <a:srgbClr val="00AFEF"/>
                </a:solidFill>
                <a:latin typeface="Calibri"/>
                <a:cs typeface="Calibri"/>
              </a:rPr>
              <a:t>reverse</a:t>
            </a:r>
            <a:r>
              <a:rPr sz="2400" b="1" spc="35" dirty="0">
                <a:solidFill>
                  <a:srgbClr val="00AFEF"/>
                </a:solidFill>
                <a:latin typeface="Calibri"/>
                <a:cs typeface="Calibri"/>
              </a:rPr>
              <a:t> </a:t>
            </a:r>
            <a:r>
              <a:rPr sz="2400" b="1" spc="-5" dirty="0">
                <a:solidFill>
                  <a:srgbClr val="00AFEF"/>
                </a:solidFill>
                <a:latin typeface="Calibri"/>
                <a:cs typeface="Calibri"/>
              </a:rPr>
              <a:t>biases</a:t>
            </a:r>
            <a:r>
              <a:rPr sz="2400" b="1" spc="-20" dirty="0">
                <a:solidFill>
                  <a:srgbClr val="00AFEF"/>
                </a:solidFill>
                <a:latin typeface="Calibri"/>
                <a:cs typeface="Calibri"/>
              </a:rPr>
              <a:t> </a:t>
            </a:r>
            <a:r>
              <a:rPr sz="2400" b="1" spc="-5" dirty="0">
                <a:latin typeface="Calibri"/>
                <a:cs typeface="Calibri"/>
              </a:rPr>
              <a:t>the</a:t>
            </a:r>
            <a:r>
              <a:rPr sz="2400" b="1" dirty="0">
                <a:latin typeface="Calibri"/>
                <a:cs typeface="Calibri"/>
              </a:rPr>
              <a:t> </a:t>
            </a:r>
            <a:r>
              <a:rPr sz="2400" b="1" spc="-10" dirty="0">
                <a:latin typeface="Calibri"/>
                <a:cs typeface="Calibri"/>
              </a:rPr>
              <a:t>diode</a:t>
            </a:r>
            <a:r>
              <a:rPr sz="2400" b="1" spc="20" dirty="0">
                <a:latin typeface="Calibri"/>
                <a:cs typeface="Calibri"/>
              </a:rPr>
              <a:t> </a:t>
            </a:r>
            <a:r>
              <a:rPr sz="2400" b="1" spc="-25" dirty="0">
                <a:latin typeface="Calibri"/>
                <a:cs typeface="Calibri"/>
              </a:rPr>
              <a:t>for</a:t>
            </a:r>
            <a:r>
              <a:rPr sz="2400" b="1" spc="10" dirty="0">
                <a:latin typeface="Calibri"/>
                <a:cs typeface="Calibri"/>
              </a:rPr>
              <a:t> </a:t>
            </a:r>
            <a:r>
              <a:rPr sz="2400" b="1" spc="-15" dirty="0">
                <a:solidFill>
                  <a:srgbClr val="00AFEF"/>
                </a:solidFill>
                <a:latin typeface="Calibri"/>
                <a:cs typeface="Calibri"/>
              </a:rPr>
              <a:t>next</a:t>
            </a:r>
            <a:r>
              <a:rPr sz="2400" b="1" spc="30" dirty="0">
                <a:solidFill>
                  <a:srgbClr val="00AFEF"/>
                </a:solidFill>
                <a:latin typeface="Calibri"/>
                <a:cs typeface="Calibri"/>
              </a:rPr>
              <a:t> </a:t>
            </a:r>
            <a:r>
              <a:rPr sz="2400" b="1" spc="-5" dirty="0">
                <a:solidFill>
                  <a:srgbClr val="00AFEF"/>
                </a:solidFill>
                <a:latin typeface="Calibri"/>
                <a:cs typeface="Calibri"/>
              </a:rPr>
              <a:t>half</a:t>
            </a:r>
            <a:r>
              <a:rPr sz="2400" b="1" spc="20" dirty="0">
                <a:solidFill>
                  <a:srgbClr val="00AFEF"/>
                </a:solidFill>
                <a:latin typeface="Calibri"/>
                <a:cs typeface="Calibri"/>
              </a:rPr>
              <a:t> </a:t>
            </a:r>
            <a:r>
              <a:rPr sz="2400" b="1" spc="-5" dirty="0">
                <a:solidFill>
                  <a:srgbClr val="00AFEF"/>
                </a:solidFill>
                <a:latin typeface="Calibri"/>
                <a:cs typeface="Calibri"/>
              </a:rPr>
              <a:t>of</a:t>
            </a:r>
            <a:r>
              <a:rPr sz="2400" b="1" spc="10" dirty="0">
                <a:solidFill>
                  <a:srgbClr val="00AFEF"/>
                </a:solidFill>
                <a:latin typeface="Calibri"/>
                <a:cs typeface="Calibri"/>
              </a:rPr>
              <a:t> </a:t>
            </a:r>
            <a:r>
              <a:rPr sz="2400" b="1" spc="-5" dirty="0">
                <a:solidFill>
                  <a:srgbClr val="00AFEF"/>
                </a:solidFill>
                <a:latin typeface="Calibri"/>
                <a:cs typeface="Calibri"/>
              </a:rPr>
              <a:t>the</a:t>
            </a:r>
            <a:r>
              <a:rPr sz="2400" b="1" spc="15" dirty="0">
                <a:solidFill>
                  <a:srgbClr val="00AFEF"/>
                </a:solidFill>
                <a:latin typeface="Calibri"/>
                <a:cs typeface="Calibri"/>
              </a:rPr>
              <a:t> </a:t>
            </a:r>
            <a:r>
              <a:rPr sz="2400" b="1" spc="-5" dirty="0">
                <a:solidFill>
                  <a:srgbClr val="00AFEF"/>
                </a:solidFill>
                <a:latin typeface="Calibri"/>
                <a:cs typeface="Calibri"/>
              </a:rPr>
              <a:t>positive </a:t>
            </a:r>
            <a:r>
              <a:rPr sz="2400" b="1" spc="-615" dirty="0">
                <a:solidFill>
                  <a:srgbClr val="00AFEF"/>
                </a:solidFill>
                <a:latin typeface="Calibri"/>
                <a:cs typeface="Calibri"/>
              </a:rPr>
              <a:t> </a:t>
            </a:r>
            <a:r>
              <a:rPr sz="2400" b="1" spc="-5" dirty="0">
                <a:solidFill>
                  <a:srgbClr val="00AFEF"/>
                </a:solidFill>
                <a:latin typeface="Calibri"/>
                <a:cs typeface="Calibri"/>
              </a:rPr>
              <a:t>half</a:t>
            </a:r>
            <a:r>
              <a:rPr sz="2400" b="1" spc="15" dirty="0">
                <a:solidFill>
                  <a:srgbClr val="00AFEF"/>
                </a:solidFill>
                <a:latin typeface="Calibri"/>
                <a:cs typeface="Calibri"/>
              </a:rPr>
              <a:t> </a:t>
            </a:r>
            <a:r>
              <a:rPr sz="2400" b="1" spc="-10" dirty="0">
                <a:solidFill>
                  <a:srgbClr val="00AFEF"/>
                </a:solidFill>
                <a:latin typeface="Calibri"/>
                <a:cs typeface="Calibri"/>
              </a:rPr>
              <a:t>cycle</a:t>
            </a:r>
            <a:r>
              <a:rPr sz="2400" b="1" spc="15" dirty="0">
                <a:solidFill>
                  <a:srgbClr val="00AFEF"/>
                </a:solidFill>
                <a:latin typeface="Calibri"/>
                <a:cs typeface="Calibri"/>
              </a:rPr>
              <a:t> </a:t>
            </a:r>
            <a:r>
              <a:rPr sz="2400" b="1" spc="-5" dirty="0">
                <a:solidFill>
                  <a:srgbClr val="00AFEF"/>
                </a:solidFill>
                <a:latin typeface="Calibri"/>
                <a:cs typeface="Calibri"/>
              </a:rPr>
              <a:t>and</a:t>
            </a:r>
            <a:r>
              <a:rPr sz="2400" b="1" spc="20" dirty="0">
                <a:solidFill>
                  <a:srgbClr val="00AFEF"/>
                </a:solidFill>
                <a:latin typeface="Calibri"/>
                <a:cs typeface="Calibri"/>
              </a:rPr>
              <a:t> </a:t>
            </a:r>
            <a:r>
              <a:rPr sz="2400" b="1" spc="-15" dirty="0">
                <a:solidFill>
                  <a:srgbClr val="00AFEF"/>
                </a:solidFill>
                <a:latin typeface="Calibri"/>
                <a:cs typeface="Calibri"/>
              </a:rPr>
              <a:t>negative</a:t>
            </a:r>
            <a:r>
              <a:rPr sz="2400" b="1" spc="35" dirty="0">
                <a:solidFill>
                  <a:srgbClr val="00AFEF"/>
                </a:solidFill>
                <a:latin typeface="Calibri"/>
                <a:cs typeface="Calibri"/>
              </a:rPr>
              <a:t> </a:t>
            </a:r>
            <a:r>
              <a:rPr sz="2400" b="1" spc="-5" dirty="0">
                <a:solidFill>
                  <a:srgbClr val="00AFEF"/>
                </a:solidFill>
                <a:latin typeface="Calibri"/>
                <a:cs typeface="Calibri"/>
              </a:rPr>
              <a:t>half</a:t>
            </a:r>
            <a:r>
              <a:rPr sz="2400" b="1" spc="15" dirty="0">
                <a:solidFill>
                  <a:srgbClr val="00AFEF"/>
                </a:solidFill>
                <a:latin typeface="Calibri"/>
                <a:cs typeface="Calibri"/>
              </a:rPr>
              <a:t> </a:t>
            </a:r>
            <a:r>
              <a:rPr sz="2400" b="1" spc="-10" dirty="0">
                <a:solidFill>
                  <a:srgbClr val="00AFEF"/>
                </a:solidFill>
                <a:latin typeface="Calibri"/>
                <a:cs typeface="Calibri"/>
              </a:rPr>
              <a:t>cycle</a:t>
            </a:r>
            <a:r>
              <a:rPr sz="2400" b="1" spc="25" dirty="0">
                <a:solidFill>
                  <a:srgbClr val="00AFEF"/>
                </a:solidFill>
                <a:latin typeface="Calibri"/>
                <a:cs typeface="Calibri"/>
              </a:rPr>
              <a:t> </a:t>
            </a:r>
            <a:r>
              <a:rPr sz="2400" b="1" spc="-5" dirty="0">
                <a:solidFill>
                  <a:srgbClr val="00AFEF"/>
                </a:solidFill>
                <a:latin typeface="Calibri"/>
                <a:cs typeface="Calibri"/>
              </a:rPr>
              <a:t>of</a:t>
            </a:r>
            <a:r>
              <a:rPr sz="2400" b="1" spc="5" dirty="0">
                <a:solidFill>
                  <a:srgbClr val="00AFEF"/>
                </a:solidFill>
                <a:latin typeface="Calibri"/>
                <a:cs typeface="Calibri"/>
              </a:rPr>
              <a:t> </a:t>
            </a:r>
            <a:r>
              <a:rPr sz="2400" b="1" spc="-5" dirty="0">
                <a:solidFill>
                  <a:srgbClr val="00AFEF"/>
                </a:solidFill>
                <a:latin typeface="Calibri"/>
                <a:cs typeface="Calibri"/>
              </a:rPr>
              <a:t>the</a:t>
            </a:r>
            <a:r>
              <a:rPr sz="2400" b="1" spc="20" dirty="0">
                <a:solidFill>
                  <a:srgbClr val="00AFEF"/>
                </a:solidFill>
                <a:latin typeface="Calibri"/>
                <a:cs typeface="Calibri"/>
              </a:rPr>
              <a:t> </a:t>
            </a:r>
            <a:r>
              <a:rPr sz="2400" b="1" spc="-5" dirty="0">
                <a:solidFill>
                  <a:srgbClr val="00AFEF"/>
                </a:solidFill>
                <a:latin typeface="Calibri"/>
                <a:cs typeface="Calibri"/>
              </a:rPr>
              <a:t>diode.</a:t>
            </a:r>
            <a:endParaRPr sz="2400" b="1">
              <a:latin typeface="Calibri"/>
              <a:cs typeface="Calibri"/>
            </a:endParaRPr>
          </a:p>
          <a:p>
            <a:pPr marL="431800" marR="567690" indent="-342900" algn="just">
              <a:lnSpc>
                <a:spcPct val="100000"/>
              </a:lnSpc>
              <a:spcBef>
                <a:spcPts val="675"/>
              </a:spcBef>
              <a:buClr>
                <a:srgbClr val="C00000"/>
              </a:buClr>
              <a:buFont typeface="Wingdings" pitchFamily="2" charset="2"/>
              <a:buChar char="Ø"/>
              <a:tabLst>
                <a:tab pos="431165" algn="l"/>
                <a:tab pos="431800" algn="l"/>
              </a:tabLst>
            </a:pPr>
            <a:r>
              <a:rPr sz="2400" b="1" spc="-5" dirty="0">
                <a:latin typeface="Calibri"/>
                <a:cs typeface="Calibri"/>
              </a:rPr>
              <a:t>In</a:t>
            </a:r>
            <a:r>
              <a:rPr sz="2400" b="1" spc="5" dirty="0">
                <a:latin typeface="Calibri"/>
                <a:cs typeface="Calibri"/>
              </a:rPr>
              <a:t> </a:t>
            </a:r>
            <a:r>
              <a:rPr sz="2400" b="1" spc="-5" dirty="0">
                <a:latin typeface="Calibri"/>
                <a:cs typeface="Calibri"/>
              </a:rPr>
              <a:t>this</a:t>
            </a:r>
            <a:r>
              <a:rPr sz="2400" b="1" spc="20" dirty="0">
                <a:latin typeface="Calibri"/>
                <a:cs typeface="Calibri"/>
              </a:rPr>
              <a:t> </a:t>
            </a:r>
            <a:r>
              <a:rPr sz="2400" b="1" spc="-15" dirty="0">
                <a:latin typeface="Calibri"/>
                <a:cs typeface="Calibri"/>
              </a:rPr>
              <a:t>duration</a:t>
            </a:r>
            <a:r>
              <a:rPr sz="2400" b="1" spc="35" dirty="0">
                <a:latin typeface="Calibri"/>
                <a:cs typeface="Calibri"/>
              </a:rPr>
              <a:t> </a:t>
            </a:r>
            <a:r>
              <a:rPr sz="2400" b="1" spc="-10" dirty="0">
                <a:latin typeface="Calibri"/>
                <a:cs typeface="Calibri"/>
              </a:rPr>
              <a:t>capacitor</a:t>
            </a:r>
            <a:r>
              <a:rPr sz="2400" b="1" spc="10" dirty="0">
                <a:latin typeface="Calibri"/>
                <a:cs typeface="Calibri"/>
              </a:rPr>
              <a:t> </a:t>
            </a:r>
            <a:r>
              <a:rPr sz="2400" b="1" spc="-10" dirty="0">
                <a:latin typeface="Calibri"/>
                <a:cs typeface="Calibri"/>
              </a:rPr>
              <a:t>discharges</a:t>
            </a:r>
            <a:r>
              <a:rPr sz="2400" b="1" spc="30" dirty="0">
                <a:latin typeface="Calibri"/>
                <a:cs typeface="Calibri"/>
              </a:rPr>
              <a:t> </a:t>
            </a:r>
            <a:r>
              <a:rPr sz="2400" b="1" spc="-15" dirty="0">
                <a:latin typeface="Calibri"/>
                <a:cs typeface="Calibri"/>
              </a:rPr>
              <a:t>through</a:t>
            </a:r>
            <a:r>
              <a:rPr sz="2400" b="1" spc="35" dirty="0">
                <a:latin typeface="Calibri"/>
                <a:cs typeface="Calibri"/>
              </a:rPr>
              <a:t> </a:t>
            </a:r>
            <a:r>
              <a:rPr sz="2400" b="1" spc="-5" dirty="0">
                <a:latin typeface="Calibri"/>
                <a:cs typeface="Calibri"/>
              </a:rPr>
              <a:t>load </a:t>
            </a:r>
            <a:r>
              <a:rPr sz="2400" b="1" spc="-615" dirty="0">
                <a:latin typeface="Calibri"/>
                <a:cs typeface="Calibri"/>
              </a:rPr>
              <a:t> </a:t>
            </a:r>
            <a:r>
              <a:rPr sz="2400" b="1" spc="-15" dirty="0">
                <a:latin typeface="Calibri"/>
                <a:cs typeface="Calibri"/>
              </a:rPr>
              <a:t>resistance.</a:t>
            </a:r>
            <a:endParaRPr sz="2400" b="1">
              <a:latin typeface="Calibri"/>
              <a:cs typeface="Calibri"/>
            </a:endParaRPr>
          </a:p>
          <a:p>
            <a:pPr marL="431800" marR="310515" indent="-342900" algn="just">
              <a:lnSpc>
                <a:spcPct val="100000"/>
              </a:lnSpc>
              <a:spcBef>
                <a:spcPts val="675"/>
              </a:spcBef>
              <a:buClr>
                <a:srgbClr val="C00000"/>
              </a:buClr>
              <a:buFont typeface="Wingdings" pitchFamily="2" charset="2"/>
              <a:buChar char="Ø"/>
              <a:tabLst>
                <a:tab pos="431165" algn="l"/>
                <a:tab pos="431800" algn="l"/>
              </a:tabLst>
            </a:pPr>
            <a:r>
              <a:rPr sz="2400" b="1" spc="-5" dirty="0">
                <a:latin typeface="Calibri"/>
                <a:cs typeface="Calibri"/>
              </a:rPr>
              <a:t>If</a:t>
            </a:r>
            <a:r>
              <a:rPr sz="2400" b="1" dirty="0">
                <a:latin typeface="Calibri"/>
                <a:cs typeface="Calibri"/>
              </a:rPr>
              <a:t> </a:t>
            </a:r>
            <a:r>
              <a:rPr sz="2400" b="1" spc="-10" dirty="0">
                <a:latin typeface="Calibri"/>
                <a:cs typeface="Calibri"/>
              </a:rPr>
              <a:t>high</a:t>
            </a:r>
            <a:r>
              <a:rPr sz="2400" b="1" spc="25" dirty="0">
                <a:latin typeface="Calibri"/>
                <a:cs typeface="Calibri"/>
              </a:rPr>
              <a:t> </a:t>
            </a:r>
            <a:r>
              <a:rPr sz="2400" b="1" spc="-10" dirty="0">
                <a:latin typeface="Calibri"/>
                <a:cs typeface="Calibri"/>
              </a:rPr>
              <a:t>value</a:t>
            </a:r>
            <a:r>
              <a:rPr sz="2400" b="1" spc="5" dirty="0">
                <a:latin typeface="Calibri"/>
                <a:cs typeface="Calibri"/>
              </a:rPr>
              <a:t> </a:t>
            </a:r>
            <a:r>
              <a:rPr sz="2400" b="1" spc="-5" dirty="0">
                <a:latin typeface="Calibri"/>
                <a:cs typeface="Calibri"/>
              </a:rPr>
              <a:t>of</a:t>
            </a:r>
            <a:r>
              <a:rPr sz="2400" b="1" spc="10" dirty="0">
                <a:latin typeface="Calibri"/>
                <a:cs typeface="Calibri"/>
              </a:rPr>
              <a:t> </a:t>
            </a:r>
            <a:r>
              <a:rPr sz="2400" b="1" spc="-5" dirty="0">
                <a:latin typeface="Calibri"/>
                <a:cs typeface="Calibri"/>
              </a:rPr>
              <a:t>load</a:t>
            </a:r>
            <a:r>
              <a:rPr sz="2400" b="1" spc="15" dirty="0">
                <a:latin typeface="Calibri"/>
                <a:cs typeface="Calibri"/>
              </a:rPr>
              <a:t> </a:t>
            </a:r>
            <a:r>
              <a:rPr sz="2400" b="1" spc="-15" dirty="0">
                <a:latin typeface="Calibri"/>
                <a:cs typeface="Calibri"/>
              </a:rPr>
              <a:t>resistance</a:t>
            </a:r>
            <a:r>
              <a:rPr sz="2400" b="1" spc="35" dirty="0">
                <a:latin typeface="Calibri"/>
                <a:cs typeface="Calibri"/>
              </a:rPr>
              <a:t> </a:t>
            </a:r>
            <a:r>
              <a:rPr sz="2400" b="1" spc="-5" dirty="0">
                <a:latin typeface="Calibri"/>
                <a:cs typeface="Calibri"/>
              </a:rPr>
              <a:t>is</a:t>
            </a:r>
            <a:r>
              <a:rPr sz="2400" b="1" spc="15" dirty="0">
                <a:latin typeface="Calibri"/>
                <a:cs typeface="Calibri"/>
              </a:rPr>
              <a:t> </a:t>
            </a:r>
            <a:r>
              <a:rPr sz="2400" b="1" spc="-10" dirty="0">
                <a:latin typeface="Calibri"/>
                <a:cs typeface="Calibri"/>
              </a:rPr>
              <a:t>selected</a:t>
            </a:r>
            <a:r>
              <a:rPr sz="2400" b="1" spc="5" dirty="0">
                <a:latin typeface="Calibri"/>
                <a:cs typeface="Calibri"/>
              </a:rPr>
              <a:t> </a:t>
            </a:r>
            <a:r>
              <a:rPr sz="2400" b="1" spc="-15" dirty="0">
                <a:latin typeface="Calibri"/>
                <a:cs typeface="Calibri"/>
              </a:rPr>
              <a:t>discharge </a:t>
            </a:r>
            <a:r>
              <a:rPr sz="2400" b="1" spc="-620" dirty="0">
                <a:latin typeface="Calibri"/>
                <a:cs typeface="Calibri"/>
              </a:rPr>
              <a:t> </a:t>
            </a:r>
            <a:r>
              <a:rPr sz="2400" b="1" spc="-5" dirty="0">
                <a:latin typeface="Calibri"/>
                <a:cs typeface="Calibri"/>
              </a:rPr>
              <a:t>is</a:t>
            </a:r>
            <a:r>
              <a:rPr sz="2400" b="1" spc="5" dirty="0">
                <a:latin typeface="Calibri"/>
                <a:cs typeface="Calibri"/>
              </a:rPr>
              <a:t> </a:t>
            </a:r>
            <a:r>
              <a:rPr sz="2400" b="1" spc="-15" dirty="0">
                <a:latin typeface="Calibri"/>
                <a:cs typeface="Calibri"/>
              </a:rPr>
              <a:t>prolonged</a:t>
            </a:r>
            <a:r>
              <a:rPr sz="2400" b="1" spc="25" dirty="0">
                <a:latin typeface="Calibri"/>
                <a:cs typeface="Calibri"/>
              </a:rPr>
              <a:t> </a:t>
            </a:r>
            <a:r>
              <a:rPr sz="2400" b="1" spc="-15" dirty="0">
                <a:latin typeface="Calibri"/>
                <a:cs typeface="Calibri"/>
              </a:rPr>
              <a:t>to</a:t>
            </a:r>
            <a:r>
              <a:rPr sz="2400" b="1" spc="5" dirty="0">
                <a:latin typeface="Calibri"/>
                <a:cs typeface="Calibri"/>
              </a:rPr>
              <a:t> </a:t>
            </a:r>
            <a:r>
              <a:rPr sz="2400" b="1" spc="-15" dirty="0">
                <a:latin typeface="Calibri"/>
                <a:cs typeface="Calibri"/>
              </a:rPr>
              <a:t>obtain</a:t>
            </a:r>
            <a:r>
              <a:rPr sz="2400" b="1" spc="25" dirty="0">
                <a:latin typeface="Calibri"/>
                <a:cs typeface="Calibri"/>
              </a:rPr>
              <a:t> </a:t>
            </a:r>
            <a:r>
              <a:rPr sz="2400" b="1" spc="-5" dirty="0">
                <a:latin typeface="Calibri"/>
                <a:cs typeface="Calibri"/>
              </a:rPr>
              <a:t>a</a:t>
            </a:r>
            <a:r>
              <a:rPr sz="2400" b="1" spc="10" dirty="0">
                <a:latin typeface="Calibri"/>
                <a:cs typeface="Calibri"/>
              </a:rPr>
              <a:t> </a:t>
            </a:r>
            <a:r>
              <a:rPr sz="2400" b="1" spc="-5" dirty="0">
                <a:latin typeface="Calibri"/>
                <a:cs typeface="Calibri"/>
              </a:rPr>
              <a:t>smoother</a:t>
            </a:r>
            <a:r>
              <a:rPr sz="2400" b="1" spc="25" dirty="0">
                <a:latin typeface="Calibri"/>
                <a:cs typeface="Calibri"/>
              </a:rPr>
              <a:t> </a:t>
            </a:r>
            <a:r>
              <a:rPr sz="2400" b="1" spc="-30" dirty="0">
                <a:latin typeface="Calibri"/>
                <a:cs typeface="Calibri"/>
              </a:rPr>
              <a:t>wave</a:t>
            </a:r>
            <a:r>
              <a:rPr sz="2400" b="1" dirty="0">
                <a:latin typeface="Calibri"/>
                <a:cs typeface="Calibri"/>
              </a:rPr>
              <a:t> </a:t>
            </a:r>
            <a:r>
              <a:rPr sz="2400" b="1" spc="-20" dirty="0">
                <a:latin typeface="Calibri"/>
                <a:cs typeface="Calibri"/>
              </a:rPr>
              <a:t>form.</a:t>
            </a:r>
            <a:endParaRPr sz="2400" b="1">
              <a:latin typeface="Calibri"/>
              <a:cs typeface="Calibri"/>
            </a:endParaRPr>
          </a:p>
          <a:p>
            <a:pPr marL="431800" marR="798195" indent="-342900" algn="just">
              <a:lnSpc>
                <a:spcPct val="100000"/>
              </a:lnSpc>
              <a:spcBef>
                <a:spcPts val="670"/>
              </a:spcBef>
              <a:buClr>
                <a:srgbClr val="C00000"/>
              </a:buClr>
              <a:buFont typeface="Wingdings" pitchFamily="2" charset="2"/>
              <a:buChar char="Ø"/>
              <a:tabLst>
                <a:tab pos="431165" algn="l"/>
                <a:tab pos="431800" algn="l"/>
              </a:tabLst>
            </a:pPr>
            <a:r>
              <a:rPr sz="2400" b="1" spc="-5" dirty="0">
                <a:latin typeface="Calibri"/>
                <a:cs typeface="Calibri"/>
              </a:rPr>
              <a:t>This</a:t>
            </a:r>
            <a:r>
              <a:rPr sz="2400" b="1" spc="10" dirty="0">
                <a:latin typeface="Calibri"/>
                <a:cs typeface="Calibri"/>
              </a:rPr>
              <a:t> </a:t>
            </a:r>
            <a:r>
              <a:rPr sz="2400" b="1" spc="-15" dirty="0">
                <a:latin typeface="Calibri"/>
                <a:cs typeface="Calibri"/>
              </a:rPr>
              <a:t>Discharge</a:t>
            </a:r>
            <a:r>
              <a:rPr sz="2400" b="1" spc="35" dirty="0">
                <a:latin typeface="Calibri"/>
                <a:cs typeface="Calibri"/>
              </a:rPr>
              <a:t> </a:t>
            </a:r>
            <a:r>
              <a:rPr sz="2400" b="1" spc="-5" dirty="0">
                <a:latin typeface="Calibri"/>
                <a:cs typeface="Calibri"/>
              </a:rPr>
              <a:t>of</a:t>
            </a:r>
            <a:r>
              <a:rPr sz="2400" b="1" dirty="0">
                <a:latin typeface="Calibri"/>
                <a:cs typeface="Calibri"/>
              </a:rPr>
              <a:t> </a:t>
            </a:r>
            <a:r>
              <a:rPr sz="2400" b="1" spc="-5" dirty="0">
                <a:latin typeface="Calibri"/>
                <a:cs typeface="Calibri"/>
              </a:rPr>
              <a:t>the</a:t>
            </a:r>
            <a:r>
              <a:rPr sz="2400" b="1" spc="20" dirty="0">
                <a:latin typeface="Calibri"/>
                <a:cs typeface="Calibri"/>
              </a:rPr>
              <a:t> </a:t>
            </a:r>
            <a:r>
              <a:rPr sz="2400" b="1" spc="-10" dirty="0">
                <a:latin typeface="Calibri"/>
                <a:cs typeface="Calibri"/>
              </a:rPr>
              <a:t>capacitor</a:t>
            </a:r>
            <a:r>
              <a:rPr sz="2400" b="1" spc="10" dirty="0">
                <a:latin typeface="Calibri"/>
                <a:cs typeface="Calibri"/>
              </a:rPr>
              <a:t> </a:t>
            </a:r>
            <a:r>
              <a:rPr sz="2400" b="1" spc="-10" dirty="0">
                <a:latin typeface="Calibri"/>
                <a:cs typeface="Calibri"/>
              </a:rPr>
              <a:t>continues</a:t>
            </a:r>
            <a:r>
              <a:rPr sz="2400" b="1" spc="40" dirty="0">
                <a:latin typeface="Calibri"/>
                <a:cs typeface="Calibri"/>
              </a:rPr>
              <a:t> </a:t>
            </a:r>
            <a:r>
              <a:rPr sz="2400" b="1" spc="-5" dirty="0">
                <a:latin typeface="Calibri"/>
                <a:cs typeface="Calibri"/>
              </a:rPr>
              <a:t>till</a:t>
            </a:r>
            <a:r>
              <a:rPr sz="2400" b="1" spc="5" dirty="0">
                <a:latin typeface="Calibri"/>
                <a:cs typeface="Calibri"/>
              </a:rPr>
              <a:t> </a:t>
            </a:r>
            <a:r>
              <a:rPr sz="2400" b="1" spc="-5" dirty="0">
                <a:latin typeface="Calibri"/>
                <a:cs typeface="Calibri"/>
              </a:rPr>
              <a:t>the </a:t>
            </a:r>
            <a:r>
              <a:rPr sz="2400" b="1" spc="-620" dirty="0">
                <a:latin typeface="Calibri"/>
                <a:cs typeface="Calibri"/>
              </a:rPr>
              <a:t> </a:t>
            </a:r>
            <a:r>
              <a:rPr sz="2400" b="1" spc="-15" dirty="0">
                <a:latin typeface="Calibri"/>
                <a:cs typeface="Calibri"/>
              </a:rPr>
              <a:t>voltage</a:t>
            </a:r>
            <a:r>
              <a:rPr sz="2400" b="1" dirty="0">
                <a:latin typeface="Calibri"/>
                <a:cs typeface="Calibri"/>
              </a:rPr>
              <a:t> </a:t>
            </a:r>
            <a:r>
              <a:rPr sz="2400" b="1" spc="-15" dirty="0">
                <a:latin typeface="Calibri"/>
                <a:cs typeface="Calibri"/>
              </a:rPr>
              <a:t>at</a:t>
            </a:r>
            <a:r>
              <a:rPr sz="2400" b="1" spc="-5" dirty="0">
                <a:latin typeface="Calibri"/>
                <a:cs typeface="Calibri"/>
              </a:rPr>
              <a:t> the</a:t>
            </a:r>
            <a:r>
              <a:rPr sz="2400" b="1" spc="5" dirty="0">
                <a:latin typeface="Calibri"/>
                <a:cs typeface="Calibri"/>
              </a:rPr>
              <a:t> </a:t>
            </a:r>
            <a:r>
              <a:rPr sz="2400" b="1" spc="-5" dirty="0">
                <a:latin typeface="Calibri"/>
                <a:cs typeface="Calibri"/>
              </a:rPr>
              <a:t>anode</a:t>
            </a:r>
            <a:r>
              <a:rPr sz="2400" b="1" spc="15" dirty="0">
                <a:latin typeface="Calibri"/>
                <a:cs typeface="Calibri"/>
              </a:rPr>
              <a:t> </a:t>
            </a:r>
            <a:r>
              <a:rPr sz="2400" b="1" spc="-5" dirty="0">
                <a:latin typeface="Calibri"/>
                <a:cs typeface="Calibri"/>
              </a:rPr>
              <a:t>of</a:t>
            </a:r>
            <a:r>
              <a:rPr sz="2400" b="1" spc="5" dirty="0">
                <a:latin typeface="Calibri"/>
                <a:cs typeface="Calibri"/>
              </a:rPr>
              <a:t> </a:t>
            </a:r>
            <a:r>
              <a:rPr sz="2400" b="1" spc="-5" dirty="0">
                <a:latin typeface="Calibri"/>
                <a:cs typeface="Calibri"/>
              </a:rPr>
              <a:t>the</a:t>
            </a:r>
            <a:r>
              <a:rPr sz="2400" b="1" spc="10" dirty="0">
                <a:latin typeface="Calibri"/>
                <a:cs typeface="Calibri"/>
              </a:rPr>
              <a:t> </a:t>
            </a:r>
            <a:r>
              <a:rPr sz="2400" b="1" spc="-5" dirty="0">
                <a:latin typeface="Calibri"/>
                <a:cs typeface="Calibri"/>
              </a:rPr>
              <a:t>diode</a:t>
            </a:r>
            <a:r>
              <a:rPr sz="2400" b="1" spc="15" dirty="0">
                <a:latin typeface="Calibri"/>
                <a:cs typeface="Calibri"/>
              </a:rPr>
              <a:t> </a:t>
            </a:r>
            <a:r>
              <a:rPr sz="2400" b="1" spc="-20" dirty="0">
                <a:latin typeface="Calibri"/>
                <a:cs typeface="Calibri"/>
              </a:rPr>
              <a:t>exceeds</a:t>
            </a:r>
            <a:r>
              <a:rPr sz="2400" b="1" spc="5" dirty="0">
                <a:latin typeface="Calibri"/>
                <a:cs typeface="Calibri"/>
              </a:rPr>
              <a:t> </a:t>
            </a:r>
            <a:r>
              <a:rPr sz="2400" b="1" spc="-5" dirty="0">
                <a:latin typeface="Calibri"/>
                <a:cs typeface="Calibri"/>
              </a:rPr>
              <a:t>the </a:t>
            </a:r>
            <a:r>
              <a:rPr sz="2400" b="1" dirty="0">
                <a:latin typeface="Calibri"/>
                <a:cs typeface="Calibri"/>
              </a:rPr>
              <a:t> </a:t>
            </a:r>
            <a:r>
              <a:rPr sz="2400" b="1" spc="-10" dirty="0">
                <a:latin typeface="Calibri"/>
                <a:cs typeface="Calibri"/>
              </a:rPr>
              <a:t>capacitor</a:t>
            </a:r>
            <a:r>
              <a:rPr sz="2400" b="1" spc="5" dirty="0">
                <a:latin typeface="Calibri"/>
                <a:cs typeface="Calibri"/>
              </a:rPr>
              <a:t> </a:t>
            </a:r>
            <a:r>
              <a:rPr sz="2400" b="1" spc="-15" dirty="0">
                <a:latin typeface="Calibri"/>
                <a:cs typeface="Calibri"/>
              </a:rPr>
              <a:t>voltage</a:t>
            </a:r>
            <a:r>
              <a:rPr sz="2400" b="1" dirty="0">
                <a:latin typeface="Calibri"/>
                <a:cs typeface="Calibri"/>
              </a:rPr>
              <a:t> </a:t>
            </a:r>
            <a:r>
              <a:rPr sz="2400" b="1" spc="-10" dirty="0">
                <a:latin typeface="Calibri"/>
                <a:cs typeface="Calibri"/>
              </a:rPr>
              <a:t>during</a:t>
            </a:r>
            <a:r>
              <a:rPr sz="2400" b="1" spc="40" dirty="0">
                <a:latin typeface="Calibri"/>
                <a:cs typeface="Calibri"/>
              </a:rPr>
              <a:t> </a:t>
            </a:r>
            <a:r>
              <a:rPr sz="2400" b="1" spc="-15" dirty="0">
                <a:latin typeface="Calibri"/>
                <a:cs typeface="Calibri"/>
              </a:rPr>
              <a:t>next</a:t>
            </a:r>
            <a:r>
              <a:rPr sz="2400" b="1" spc="20" dirty="0">
                <a:latin typeface="Calibri"/>
                <a:cs typeface="Calibri"/>
              </a:rPr>
              <a:t> </a:t>
            </a:r>
            <a:r>
              <a:rPr sz="2400" b="1" spc="-10" dirty="0">
                <a:latin typeface="Calibri"/>
                <a:cs typeface="Calibri"/>
              </a:rPr>
              <a:t>positive</a:t>
            </a:r>
            <a:r>
              <a:rPr sz="2400" b="1" spc="15" dirty="0">
                <a:latin typeface="Calibri"/>
                <a:cs typeface="Calibri"/>
              </a:rPr>
              <a:t> </a:t>
            </a:r>
            <a:r>
              <a:rPr sz="2400" b="1" spc="-10" dirty="0">
                <a:latin typeface="Calibri"/>
                <a:cs typeface="Calibri"/>
              </a:rPr>
              <a:t>half</a:t>
            </a:r>
            <a:r>
              <a:rPr sz="2400" b="1" spc="15" dirty="0">
                <a:latin typeface="Calibri"/>
                <a:cs typeface="Calibri"/>
              </a:rPr>
              <a:t> </a:t>
            </a:r>
            <a:r>
              <a:rPr sz="2400" b="1" spc="-10" dirty="0">
                <a:latin typeface="Calibri"/>
                <a:cs typeface="Calibri"/>
              </a:rPr>
              <a:t>cycle.</a:t>
            </a:r>
            <a:endParaRPr sz="2400" b="1">
              <a:latin typeface="Calibri"/>
              <a:cs typeface="Calibri"/>
            </a:endParaRPr>
          </a:p>
          <a:p>
            <a:pPr marL="431800" marR="177800" indent="-342900" algn="just">
              <a:lnSpc>
                <a:spcPct val="100000"/>
              </a:lnSpc>
              <a:spcBef>
                <a:spcPts val="675"/>
              </a:spcBef>
              <a:buClr>
                <a:srgbClr val="C00000"/>
              </a:buClr>
              <a:buFont typeface="Wingdings" pitchFamily="2" charset="2"/>
              <a:buChar char="Ø"/>
              <a:tabLst>
                <a:tab pos="431165" algn="l"/>
                <a:tab pos="431800" algn="l"/>
              </a:tabLst>
            </a:pPr>
            <a:r>
              <a:rPr sz="2400" b="1" spc="-5" dirty="0">
                <a:latin typeface="Calibri"/>
                <a:cs typeface="Calibri"/>
              </a:rPr>
              <a:t>This</a:t>
            </a:r>
            <a:r>
              <a:rPr sz="2400" b="1" dirty="0">
                <a:latin typeface="Calibri"/>
                <a:cs typeface="Calibri"/>
              </a:rPr>
              <a:t> </a:t>
            </a:r>
            <a:r>
              <a:rPr sz="2400" b="1" spc="-10" dirty="0">
                <a:latin typeface="Calibri"/>
                <a:cs typeface="Calibri"/>
              </a:rPr>
              <a:t>process</a:t>
            </a:r>
            <a:r>
              <a:rPr sz="2400" b="1" spc="45" dirty="0">
                <a:latin typeface="Calibri"/>
                <a:cs typeface="Calibri"/>
              </a:rPr>
              <a:t> </a:t>
            </a:r>
            <a:r>
              <a:rPr sz="2400" b="1" spc="-10" dirty="0">
                <a:latin typeface="Calibri"/>
                <a:cs typeface="Calibri"/>
              </a:rPr>
              <a:t>continues</a:t>
            </a:r>
            <a:r>
              <a:rPr sz="2400" b="1" spc="35" dirty="0">
                <a:latin typeface="Calibri"/>
                <a:cs typeface="Calibri"/>
              </a:rPr>
              <a:t> </a:t>
            </a:r>
            <a:r>
              <a:rPr sz="2400" b="1" spc="-25" dirty="0">
                <a:latin typeface="Calibri"/>
                <a:cs typeface="Calibri"/>
              </a:rPr>
              <a:t>for</a:t>
            </a:r>
            <a:r>
              <a:rPr sz="2400" b="1" spc="5" dirty="0">
                <a:latin typeface="Calibri"/>
                <a:cs typeface="Calibri"/>
              </a:rPr>
              <a:t> </a:t>
            </a:r>
            <a:r>
              <a:rPr sz="2400" b="1" spc="-10" dirty="0">
                <a:latin typeface="Calibri"/>
                <a:cs typeface="Calibri"/>
              </a:rPr>
              <a:t>every</a:t>
            </a:r>
            <a:r>
              <a:rPr sz="2400" b="1" dirty="0">
                <a:latin typeface="Calibri"/>
                <a:cs typeface="Calibri"/>
              </a:rPr>
              <a:t> </a:t>
            </a:r>
            <a:r>
              <a:rPr sz="2400" b="1" spc="-10" dirty="0">
                <a:latin typeface="Calibri"/>
                <a:cs typeface="Calibri"/>
              </a:rPr>
              <a:t>cycle</a:t>
            </a:r>
            <a:r>
              <a:rPr sz="2400" b="1" spc="5" dirty="0">
                <a:latin typeface="Calibri"/>
                <a:cs typeface="Calibri"/>
              </a:rPr>
              <a:t> </a:t>
            </a:r>
            <a:r>
              <a:rPr sz="2400" b="1" spc="-5" dirty="0">
                <a:latin typeface="Calibri"/>
                <a:cs typeface="Calibri"/>
              </a:rPr>
              <a:t>and</a:t>
            </a:r>
            <a:r>
              <a:rPr sz="2400" b="1" spc="15" dirty="0">
                <a:latin typeface="Calibri"/>
                <a:cs typeface="Calibri"/>
              </a:rPr>
              <a:t> </a:t>
            </a:r>
            <a:r>
              <a:rPr sz="2400" b="1" spc="-5" dirty="0">
                <a:latin typeface="Calibri"/>
                <a:cs typeface="Calibri"/>
              </a:rPr>
              <a:t>it</a:t>
            </a:r>
            <a:r>
              <a:rPr sz="2400" b="1" spc="15" dirty="0">
                <a:latin typeface="Calibri"/>
                <a:cs typeface="Calibri"/>
              </a:rPr>
              <a:t> </a:t>
            </a:r>
            <a:r>
              <a:rPr sz="2400" b="1" spc="-10" dirty="0">
                <a:latin typeface="Calibri"/>
                <a:cs typeface="Calibri"/>
              </a:rPr>
              <a:t>reduces </a:t>
            </a:r>
            <a:r>
              <a:rPr sz="2400" b="1" spc="-620" dirty="0">
                <a:latin typeface="Calibri"/>
                <a:cs typeface="Calibri"/>
              </a:rPr>
              <a:t> </a:t>
            </a:r>
            <a:r>
              <a:rPr sz="2400" b="1" spc="-5" dirty="0">
                <a:latin typeface="Calibri"/>
                <a:cs typeface="Calibri"/>
              </a:rPr>
              <a:t>the</a:t>
            </a:r>
            <a:r>
              <a:rPr sz="2400" b="1" spc="5" dirty="0">
                <a:latin typeface="Calibri"/>
                <a:cs typeface="Calibri"/>
              </a:rPr>
              <a:t> </a:t>
            </a:r>
            <a:r>
              <a:rPr sz="2400" b="1" spc="-10" dirty="0">
                <a:latin typeface="Calibri"/>
                <a:cs typeface="Calibri"/>
              </a:rPr>
              <a:t>ripple.</a:t>
            </a:r>
            <a:endParaRPr sz="2400" b="1">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57529"/>
            <a:ext cx="5250506" cy="474489"/>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0070C0"/>
                </a:solidFill>
                <a:latin typeface="Times New Roman" pitchFamily="18" charset="0"/>
                <a:cs typeface="Times New Roman" pitchFamily="18" charset="0"/>
              </a:rPr>
              <a:t>Intrinsic</a:t>
            </a:r>
            <a:r>
              <a:rPr sz="3000" b="1" spc="-55" dirty="0">
                <a:solidFill>
                  <a:srgbClr val="0070C0"/>
                </a:solidFill>
                <a:latin typeface="Times New Roman" pitchFamily="18" charset="0"/>
                <a:cs typeface="Times New Roman" pitchFamily="18" charset="0"/>
              </a:rPr>
              <a:t> </a:t>
            </a:r>
            <a:r>
              <a:rPr sz="3000" b="1" spc="-10" dirty="0">
                <a:solidFill>
                  <a:srgbClr val="0070C0"/>
                </a:solidFill>
                <a:latin typeface="Times New Roman" pitchFamily="18" charset="0"/>
                <a:cs typeface="Times New Roman" pitchFamily="18" charset="0"/>
              </a:rPr>
              <a:t>Semiconductor</a:t>
            </a:r>
            <a:endParaRPr sz="3000" b="1">
              <a:solidFill>
                <a:srgbClr val="0070C0"/>
              </a:solidFill>
              <a:latin typeface="Times New Roman" pitchFamily="18" charset="0"/>
              <a:cs typeface="Times New Roman" pitchFamily="18" charset="0"/>
            </a:endParaRPr>
          </a:p>
        </p:txBody>
      </p:sp>
      <p:sp>
        <p:nvSpPr>
          <p:cNvPr id="3" name="object 3"/>
          <p:cNvSpPr txBox="1"/>
          <p:nvPr/>
        </p:nvSpPr>
        <p:spPr>
          <a:xfrm>
            <a:off x="4727575" y="1577085"/>
            <a:ext cx="4108450" cy="1050290"/>
          </a:xfrm>
          <a:prstGeom prst="rect">
            <a:avLst/>
          </a:prstGeom>
        </p:spPr>
        <p:txBody>
          <a:bodyPr vert="horz" wrap="square" lIns="0" tIns="48895" rIns="0" bIns="0" rtlCol="0">
            <a:spAutoFit/>
          </a:bodyPr>
          <a:lstStyle/>
          <a:p>
            <a:pPr marL="622300" marR="5080" indent="-610235" algn="just">
              <a:lnSpc>
                <a:spcPct val="90100"/>
              </a:lnSpc>
              <a:spcBef>
                <a:spcPts val="385"/>
              </a:spcBef>
              <a:buFont typeface="Arial MT"/>
              <a:buChar char="•"/>
              <a:tabLst>
                <a:tab pos="622300" algn="l"/>
                <a:tab pos="622935" algn="l"/>
              </a:tabLst>
            </a:pPr>
            <a:r>
              <a:rPr sz="2400" b="1" spc="-10" dirty="0">
                <a:latin typeface="Times New Roman" pitchFamily="18" charset="0"/>
                <a:cs typeface="Times New Roman" pitchFamily="18" charset="0"/>
              </a:rPr>
              <a:t>Semiconductor </a:t>
            </a:r>
            <a:r>
              <a:rPr sz="2400" b="1" dirty="0">
                <a:latin typeface="Times New Roman" pitchFamily="18" charset="0"/>
                <a:cs typeface="Times New Roman" pitchFamily="18" charset="0"/>
              </a:rPr>
              <a:t>in </a:t>
            </a:r>
            <a:r>
              <a:rPr sz="2400" b="1" spc="-15" dirty="0">
                <a:latin typeface="Times New Roman" pitchFamily="18" charset="0"/>
                <a:cs typeface="Times New Roman" pitchFamily="18" charset="0"/>
              </a:rPr>
              <a:t>pure </a:t>
            </a:r>
            <a:r>
              <a:rPr sz="2400" b="1" spc="-20" dirty="0">
                <a:latin typeface="Times New Roman" pitchFamily="18" charset="0"/>
                <a:cs typeface="Times New Roman" pitchFamily="18" charset="0"/>
              </a:rPr>
              <a:t>form </a:t>
            </a:r>
            <a:r>
              <a:rPr sz="2400" b="1" spc="-530" dirty="0">
                <a:latin typeface="Times New Roman" pitchFamily="18" charset="0"/>
                <a:cs typeface="Times New Roman" pitchFamily="18" charset="0"/>
              </a:rPr>
              <a:t> </a:t>
            </a:r>
            <a:r>
              <a:rPr sz="2400" b="1" dirty="0">
                <a:latin typeface="Times New Roman" pitchFamily="18" charset="0"/>
                <a:cs typeface="Times New Roman" pitchFamily="18" charset="0"/>
              </a:rPr>
              <a:t>is </a:t>
            </a:r>
            <a:r>
              <a:rPr sz="2400" b="1" spc="-10" dirty="0">
                <a:latin typeface="Times New Roman" pitchFamily="18" charset="0"/>
                <a:cs typeface="Times New Roman" pitchFamily="18" charset="0"/>
              </a:rPr>
              <a:t>known </a:t>
            </a:r>
            <a:r>
              <a:rPr sz="2400" b="1" dirty="0">
                <a:latin typeface="Times New Roman" pitchFamily="18" charset="0"/>
                <a:cs typeface="Times New Roman" pitchFamily="18" charset="0"/>
              </a:rPr>
              <a:t>as </a:t>
            </a:r>
            <a:r>
              <a:rPr sz="2400" b="1" spc="-5" dirty="0">
                <a:latin typeface="Times New Roman" pitchFamily="18" charset="0"/>
                <a:cs typeface="Times New Roman" pitchFamily="18" charset="0"/>
              </a:rPr>
              <a:t>Intrinsic </a:t>
            </a:r>
            <a:r>
              <a:rPr sz="2400" b="1" dirty="0">
                <a:latin typeface="Times New Roman" pitchFamily="18" charset="0"/>
                <a:cs typeface="Times New Roman" pitchFamily="18" charset="0"/>
              </a:rPr>
              <a:t> </a:t>
            </a:r>
            <a:r>
              <a:rPr sz="2400" b="1" spc="-25" dirty="0">
                <a:latin typeface="Times New Roman" pitchFamily="18" charset="0"/>
                <a:cs typeface="Times New Roman" pitchFamily="18" charset="0"/>
              </a:rPr>
              <a:t>Semiconductor.</a:t>
            </a:r>
            <a:endParaRPr sz="2400" b="1">
              <a:latin typeface="Times New Roman" pitchFamily="18" charset="0"/>
              <a:cs typeface="Times New Roman" pitchFamily="18" charset="0"/>
            </a:endParaRPr>
          </a:p>
        </p:txBody>
      </p:sp>
      <p:sp>
        <p:nvSpPr>
          <p:cNvPr id="4" name="object 4"/>
          <p:cNvSpPr txBox="1"/>
          <p:nvPr/>
        </p:nvSpPr>
        <p:spPr>
          <a:xfrm>
            <a:off x="4727575" y="3040507"/>
            <a:ext cx="3889375" cy="720725"/>
          </a:xfrm>
          <a:prstGeom prst="rect">
            <a:avLst/>
          </a:prstGeom>
        </p:spPr>
        <p:txBody>
          <a:bodyPr vert="horz" wrap="square" lIns="0" tIns="53975" rIns="0" bIns="0" rtlCol="0">
            <a:spAutoFit/>
          </a:bodyPr>
          <a:lstStyle/>
          <a:p>
            <a:pPr marL="622300" marR="5080" indent="-610235" algn="just">
              <a:lnSpc>
                <a:spcPts val="2590"/>
              </a:lnSpc>
              <a:spcBef>
                <a:spcPts val="425"/>
              </a:spcBef>
              <a:buFont typeface="Arial MT"/>
              <a:buChar char="•"/>
              <a:tabLst>
                <a:tab pos="622300" algn="l"/>
                <a:tab pos="622935" algn="l"/>
              </a:tabLst>
            </a:pPr>
            <a:r>
              <a:rPr sz="2400" b="1" dirty="0">
                <a:latin typeface="Times New Roman" pitchFamily="18" charset="0"/>
                <a:cs typeface="Times New Roman" pitchFamily="18" charset="0"/>
              </a:rPr>
              <a:t>Ex.</a:t>
            </a:r>
            <a:r>
              <a:rPr sz="2400" b="1" spc="-60" dirty="0">
                <a:latin typeface="Times New Roman" pitchFamily="18" charset="0"/>
                <a:cs typeface="Times New Roman" pitchFamily="18" charset="0"/>
              </a:rPr>
              <a:t> </a:t>
            </a:r>
            <a:r>
              <a:rPr sz="2400" b="1" spc="-10" dirty="0">
                <a:latin typeface="Times New Roman" pitchFamily="18" charset="0"/>
                <a:cs typeface="Times New Roman" pitchFamily="18" charset="0"/>
              </a:rPr>
              <a:t>Pure</a:t>
            </a:r>
            <a:r>
              <a:rPr sz="2400" b="1" spc="-30" dirty="0">
                <a:latin typeface="Times New Roman" pitchFamily="18" charset="0"/>
                <a:cs typeface="Times New Roman" pitchFamily="18" charset="0"/>
              </a:rPr>
              <a:t> </a:t>
            </a:r>
            <a:r>
              <a:rPr sz="2400" b="1" dirty="0">
                <a:latin typeface="Times New Roman" pitchFamily="18" charset="0"/>
                <a:cs typeface="Times New Roman" pitchFamily="18" charset="0"/>
              </a:rPr>
              <a:t>Germanium,</a:t>
            </a:r>
            <a:r>
              <a:rPr sz="2400" b="1" spc="-40" dirty="0">
                <a:latin typeface="Times New Roman" pitchFamily="18" charset="0"/>
                <a:cs typeface="Times New Roman" pitchFamily="18" charset="0"/>
              </a:rPr>
              <a:t> </a:t>
            </a:r>
            <a:r>
              <a:rPr sz="2400" b="1" spc="-10" dirty="0">
                <a:latin typeface="Times New Roman" pitchFamily="18" charset="0"/>
                <a:cs typeface="Times New Roman" pitchFamily="18" charset="0"/>
              </a:rPr>
              <a:t>Pure </a:t>
            </a:r>
            <a:r>
              <a:rPr sz="2400" b="1" spc="-530" dirty="0">
                <a:latin typeface="Times New Roman" pitchFamily="18" charset="0"/>
                <a:cs typeface="Times New Roman" pitchFamily="18" charset="0"/>
              </a:rPr>
              <a:t> </a:t>
            </a:r>
            <a:r>
              <a:rPr sz="2400" b="1" spc="-10" dirty="0">
                <a:latin typeface="Times New Roman" pitchFamily="18" charset="0"/>
                <a:cs typeface="Times New Roman" pitchFamily="18" charset="0"/>
              </a:rPr>
              <a:t>Silicon.</a:t>
            </a:r>
            <a:endParaRPr sz="2400" b="1">
              <a:latin typeface="Times New Roman" pitchFamily="18" charset="0"/>
              <a:cs typeface="Times New Roman" pitchFamily="18" charset="0"/>
            </a:endParaRPr>
          </a:p>
        </p:txBody>
      </p:sp>
      <p:sp>
        <p:nvSpPr>
          <p:cNvPr id="5" name="object 5"/>
          <p:cNvSpPr txBox="1"/>
          <p:nvPr/>
        </p:nvSpPr>
        <p:spPr>
          <a:xfrm>
            <a:off x="4727575" y="4174617"/>
            <a:ext cx="3653154" cy="1049655"/>
          </a:xfrm>
          <a:prstGeom prst="rect">
            <a:avLst/>
          </a:prstGeom>
        </p:spPr>
        <p:txBody>
          <a:bodyPr vert="horz" wrap="square" lIns="0" tIns="53975" rIns="0" bIns="0" rtlCol="0">
            <a:spAutoFit/>
          </a:bodyPr>
          <a:lstStyle/>
          <a:p>
            <a:pPr marL="622300" marR="5080" indent="-610235" algn="just">
              <a:lnSpc>
                <a:spcPts val="2590"/>
              </a:lnSpc>
              <a:spcBef>
                <a:spcPts val="425"/>
              </a:spcBef>
              <a:buFont typeface="Arial MT"/>
              <a:buChar char="•"/>
              <a:tabLst>
                <a:tab pos="622300" algn="l"/>
                <a:tab pos="622935" algn="l"/>
              </a:tabLst>
            </a:pPr>
            <a:r>
              <a:rPr sz="2400" b="1" spc="-30" dirty="0">
                <a:latin typeface="Times New Roman" pitchFamily="18" charset="0"/>
                <a:cs typeface="Times New Roman" pitchFamily="18" charset="0"/>
              </a:rPr>
              <a:t>At </a:t>
            </a:r>
            <a:r>
              <a:rPr sz="2400" b="1" spc="-15" dirty="0">
                <a:latin typeface="Times New Roman" pitchFamily="18" charset="0"/>
                <a:cs typeface="Times New Roman" pitchFamily="18" charset="0"/>
              </a:rPr>
              <a:t>room </a:t>
            </a:r>
            <a:r>
              <a:rPr sz="2400" b="1" spc="-5" dirty="0">
                <a:latin typeface="Times New Roman" pitchFamily="18" charset="0"/>
                <a:cs typeface="Times New Roman" pitchFamily="18" charset="0"/>
              </a:rPr>
              <a:t>temp. no of </a:t>
            </a:r>
            <a:r>
              <a:rPr sz="2400" b="1" dirty="0">
                <a:latin typeface="Times New Roman" pitchFamily="18" charset="0"/>
                <a:cs typeface="Times New Roman" pitchFamily="18" charset="0"/>
              </a:rPr>
              <a:t> </a:t>
            </a:r>
            <a:r>
              <a:rPr sz="2400" b="1" spc="-5" dirty="0">
                <a:latin typeface="Times New Roman" pitchFamily="18" charset="0"/>
                <a:cs typeface="Times New Roman" pitchFamily="18" charset="0"/>
              </a:rPr>
              <a:t>electrons</a:t>
            </a:r>
            <a:r>
              <a:rPr sz="2400" b="1" spc="-45" dirty="0">
                <a:latin typeface="Times New Roman" pitchFamily="18" charset="0"/>
                <a:cs typeface="Times New Roman" pitchFamily="18" charset="0"/>
              </a:rPr>
              <a:t> </a:t>
            </a:r>
            <a:r>
              <a:rPr sz="2400" b="1" dirty="0">
                <a:latin typeface="Times New Roman" pitchFamily="18" charset="0"/>
                <a:cs typeface="Times New Roman" pitchFamily="18" charset="0"/>
              </a:rPr>
              <a:t>equal</a:t>
            </a:r>
            <a:r>
              <a:rPr sz="2400" b="1" spc="-20" dirty="0">
                <a:latin typeface="Times New Roman" pitchFamily="18" charset="0"/>
                <a:cs typeface="Times New Roman" pitchFamily="18" charset="0"/>
              </a:rPr>
              <a:t> </a:t>
            </a:r>
            <a:r>
              <a:rPr sz="2400" b="1" spc="-15" dirty="0">
                <a:latin typeface="Times New Roman" pitchFamily="18" charset="0"/>
                <a:cs typeface="Times New Roman" pitchFamily="18" charset="0"/>
              </a:rPr>
              <a:t>to</a:t>
            </a:r>
            <a:r>
              <a:rPr sz="2400" b="1" spc="-45" dirty="0">
                <a:latin typeface="Times New Roman" pitchFamily="18" charset="0"/>
                <a:cs typeface="Times New Roman" pitchFamily="18" charset="0"/>
              </a:rPr>
              <a:t> </a:t>
            </a:r>
            <a:r>
              <a:rPr sz="2400" b="1" spc="-5" dirty="0">
                <a:latin typeface="Times New Roman" pitchFamily="18" charset="0"/>
                <a:cs typeface="Times New Roman" pitchFamily="18" charset="0"/>
              </a:rPr>
              <a:t>no.</a:t>
            </a:r>
            <a:r>
              <a:rPr sz="2400" b="1" spc="-25" dirty="0">
                <a:latin typeface="Times New Roman" pitchFamily="18" charset="0"/>
                <a:cs typeface="Times New Roman" pitchFamily="18" charset="0"/>
              </a:rPr>
              <a:t> </a:t>
            </a:r>
            <a:r>
              <a:rPr sz="2400" b="1" spc="-5" dirty="0">
                <a:latin typeface="Times New Roman" pitchFamily="18" charset="0"/>
                <a:cs typeface="Times New Roman" pitchFamily="18" charset="0"/>
              </a:rPr>
              <a:t>of </a:t>
            </a:r>
            <a:r>
              <a:rPr sz="2400" b="1" spc="-530" dirty="0">
                <a:latin typeface="Times New Roman" pitchFamily="18" charset="0"/>
                <a:cs typeface="Times New Roman" pitchFamily="18" charset="0"/>
              </a:rPr>
              <a:t> </a:t>
            </a:r>
            <a:r>
              <a:rPr sz="2400" b="1" spc="-5" dirty="0">
                <a:latin typeface="Times New Roman" pitchFamily="18" charset="0"/>
                <a:cs typeface="Times New Roman" pitchFamily="18" charset="0"/>
              </a:rPr>
              <a:t>holes.</a:t>
            </a:r>
            <a:endParaRPr sz="2400" b="1">
              <a:latin typeface="Times New Roman" pitchFamily="18" charset="0"/>
              <a:cs typeface="Times New Roman" pitchFamily="18" charset="0"/>
            </a:endParaRPr>
          </a:p>
        </p:txBody>
      </p:sp>
      <p:pic>
        <p:nvPicPr>
          <p:cNvPr id="6" name="object 6"/>
          <p:cNvPicPr/>
          <p:nvPr/>
        </p:nvPicPr>
        <p:blipFill>
          <a:blip r:embed="rId2" cstate="print"/>
          <a:stretch>
            <a:fillRect/>
          </a:stretch>
        </p:blipFill>
        <p:spPr>
          <a:xfrm>
            <a:off x="714348" y="1500174"/>
            <a:ext cx="3590544" cy="3630997"/>
          </a:xfrm>
          <a:prstGeom prst="rect">
            <a:avLst/>
          </a:prstGeom>
        </p:spPr>
      </p:pic>
      <p:sp>
        <p:nvSpPr>
          <p:cNvPr id="7" name="object 7"/>
          <p:cNvSpPr txBox="1"/>
          <p:nvPr/>
        </p:nvSpPr>
        <p:spPr>
          <a:xfrm>
            <a:off x="2385822" y="3988689"/>
            <a:ext cx="1835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Si</a:t>
            </a:r>
            <a:endParaRPr sz="1800">
              <a:latin typeface="Calibri"/>
              <a:cs typeface="Calibri"/>
            </a:endParaRPr>
          </a:p>
        </p:txBody>
      </p:sp>
      <p:sp>
        <p:nvSpPr>
          <p:cNvPr id="8" name="object 8"/>
          <p:cNvSpPr txBox="1"/>
          <p:nvPr/>
        </p:nvSpPr>
        <p:spPr>
          <a:xfrm>
            <a:off x="3681221" y="5208270"/>
            <a:ext cx="1835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Si</a:t>
            </a:r>
            <a:endParaRPr sz="1800">
              <a:latin typeface="Calibri"/>
              <a:cs typeface="Calibri"/>
            </a:endParaRPr>
          </a:p>
        </p:txBody>
      </p:sp>
      <p:sp>
        <p:nvSpPr>
          <p:cNvPr id="9" name="object 9"/>
          <p:cNvSpPr txBox="1"/>
          <p:nvPr/>
        </p:nvSpPr>
        <p:spPr>
          <a:xfrm>
            <a:off x="2385822" y="5208270"/>
            <a:ext cx="1835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Si</a:t>
            </a:r>
            <a:endParaRPr sz="1800">
              <a:latin typeface="Calibri"/>
              <a:cs typeface="Calibri"/>
            </a:endParaRPr>
          </a:p>
        </p:txBody>
      </p:sp>
      <p:sp>
        <p:nvSpPr>
          <p:cNvPr id="10" name="object 10"/>
          <p:cNvSpPr txBox="1"/>
          <p:nvPr/>
        </p:nvSpPr>
        <p:spPr>
          <a:xfrm>
            <a:off x="3681221" y="3988689"/>
            <a:ext cx="1835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Si</a:t>
            </a:r>
            <a:endParaRPr sz="1800">
              <a:latin typeface="Calibri"/>
              <a:cs typeface="Calibri"/>
            </a:endParaRPr>
          </a:p>
        </p:txBody>
      </p:sp>
      <p:sp>
        <p:nvSpPr>
          <p:cNvPr id="11" name="object 11"/>
          <p:cNvSpPr txBox="1"/>
          <p:nvPr/>
        </p:nvSpPr>
        <p:spPr>
          <a:xfrm>
            <a:off x="2385822" y="2693034"/>
            <a:ext cx="1835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Si</a:t>
            </a:r>
            <a:endParaRPr sz="1800">
              <a:latin typeface="Calibri"/>
              <a:cs typeface="Calibri"/>
            </a:endParaRPr>
          </a:p>
        </p:txBody>
      </p:sp>
      <p:sp>
        <p:nvSpPr>
          <p:cNvPr id="12" name="object 12"/>
          <p:cNvSpPr txBox="1"/>
          <p:nvPr/>
        </p:nvSpPr>
        <p:spPr>
          <a:xfrm>
            <a:off x="1090066" y="3988689"/>
            <a:ext cx="1835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Si</a:t>
            </a:r>
            <a:endParaRPr sz="1800">
              <a:latin typeface="Calibri"/>
              <a:cs typeface="Calibri"/>
            </a:endParaRPr>
          </a:p>
        </p:txBody>
      </p:sp>
      <p:sp>
        <p:nvSpPr>
          <p:cNvPr id="13" name="object 13"/>
          <p:cNvSpPr txBox="1"/>
          <p:nvPr/>
        </p:nvSpPr>
        <p:spPr>
          <a:xfrm>
            <a:off x="3681221" y="2769234"/>
            <a:ext cx="1835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Si</a:t>
            </a:r>
            <a:endParaRPr sz="1800">
              <a:latin typeface="Calibri"/>
              <a:cs typeface="Calibri"/>
            </a:endParaRPr>
          </a:p>
        </p:txBody>
      </p:sp>
      <p:sp>
        <p:nvSpPr>
          <p:cNvPr id="14" name="object 14"/>
          <p:cNvSpPr txBox="1"/>
          <p:nvPr/>
        </p:nvSpPr>
        <p:spPr>
          <a:xfrm>
            <a:off x="1090066" y="5208270"/>
            <a:ext cx="1835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Si</a:t>
            </a:r>
            <a:endParaRPr sz="1800">
              <a:latin typeface="Calibri"/>
              <a:cs typeface="Calibri"/>
            </a:endParaRPr>
          </a:p>
        </p:txBody>
      </p:sp>
      <p:sp>
        <p:nvSpPr>
          <p:cNvPr id="15" name="object 15"/>
          <p:cNvSpPr txBox="1"/>
          <p:nvPr/>
        </p:nvSpPr>
        <p:spPr>
          <a:xfrm>
            <a:off x="1090066" y="2693034"/>
            <a:ext cx="1835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Si</a:t>
            </a:r>
            <a:endParaRPr sz="1800">
              <a:latin typeface="Calibri"/>
              <a:cs typeface="Calibri"/>
            </a:endParaRPr>
          </a:p>
        </p:txBody>
      </p:sp>
      <p:sp>
        <p:nvSpPr>
          <p:cNvPr id="16" name="object 16"/>
          <p:cNvSpPr txBox="1"/>
          <p:nvPr/>
        </p:nvSpPr>
        <p:spPr>
          <a:xfrm>
            <a:off x="2700908" y="3333115"/>
            <a:ext cx="844550"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Calibri"/>
                <a:cs typeface="Calibri"/>
              </a:rPr>
              <a:t>FR</a:t>
            </a:r>
            <a:r>
              <a:rPr sz="1000" spc="-5" dirty="0">
                <a:latin typeface="Calibri"/>
                <a:cs typeface="Calibri"/>
              </a:rPr>
              <a:t>EE</a:t>
            </a:r>
            <a:r>
              <a:rPr sz="1000" spc="-10" dirty="0">
                <a:latin typeface="Calibri"/>
                <a:cs typeface="Calibri"/>
              </a:rPr>
              <a:t> </a:t>
            </a:r>
            <a:r>
              <a:rPr sz="1000" spc="-5" dirty="0">
                <a:latin typeface="Calibri"/>
                <a:cs typeface="Calibri"/>
              </a:rPr>
              <a:t>E</a:t>
            </a:r>
            <a:r>
              <a:rPr sz="1000" spc="-10" dirty="0">
                <a:latin typeface="Calibri"/>
                <a:cs typeface="Calibri"/>
              </a:rPr>
              <a:t>L</a:t>
            </a:r>
            <a:r>
              <a:rPr sz="1000" dirty="0">
                <a:latin typeface="Calibri"/>
                <a:cs typeface="Calibri"/>
              </a:rPr>
              <a:t>E</a:t>
            </a:r>
            <a:r>
              <a:rPr sz="1000" spc="-10" dirty="0">
                <a:latin typeface="Calibri"/>
                <a:cs typeface="Calibri"/>
              </a:rPr>
              <a:t>C</a:t>
            </a:r>
            <a:r>
              <a:rPr sz="1000" spc="-15" dirty="0">
                <a:latin typeface="Calibri"/>
                <a:cs typeface="Calibri"/>
              </a:rPr>
              <a:t>T</a:t>
            </a:r>
            <a:r>
              <a:rPr sz="1000" spc="-5" dirty="0">
                <a:latin typeface="Calibri"/>
                <a:cs typeface="Calibri"/>
              </a:rPr>
              <a:t>RON</a:t>
            </a:r>
            <a:endParaRPr sz="1000">
              <a:latin typeface="Calibri"/>
              <a:cs typeface="Calibri"/>
            </a:endParaRPr>
          </a:p>
        </p:txBody>
      </p:sp>
      <p:sp>
        <p:nvSpPr>
          <p:cNvPr id="17" name="object 17"/>
          <p:cNvSpPr txBox="1"/>
          <p:nvPr/>
        </p:nvSpPr>
        <p:spPr>
          <a:xfrm>
            <a:off x="2868929" y="4459604"/>
            <a:ext cx="359410"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Calibri"/>
                <a:cs typeface="Calibri"/>
              </a:rPr>
              <a:t>HOLE</a:t>
            </a:r>
            <a:endParaRPr sz="1200">
              <a:latin typeface="Calibri"/>
              <a:cs typeface="Calibri"/>
            </a:endParaRPr>
          </a:p>
        </p:txBody>
      </p:sp>
      <p:sp>
        <p:nvSpPr>
          <p:cNvPr id="18" name="object 18"/>
          <p:cNvSpPr txBox="1"/>
          <p:nvPr/>
        </p:nvSpPr>
        <p:spPr>
          <a:xfrm>
            <a:off x="2071670" y="5857892"/>
            <a:ext cx="1143008" cy="382156"/>
          </a:xfrm>
          <a:prstGeom prst="rect">
            <a:avLst/>
          </a:prstGeom>
        </p:spPr>
        <p:txBody>
          <a:bodyPr vert="horz" wrap="square" lIns="0" tIns="12700" rIns="0" bIns="0" rtlCol="0">
            <a:spAutoFit/>
          </a:bodyPr>
          <a:lstStyle/>
          <a:p>
            <a:pPr marL="12700">
              <a:lnSpc>
                <a:spcPct val="100000"/>
              </a:lnSpc>
              <a:spcBef>
                <a:spcPts val="100"/>
              </a:spcBef>
            </a:pPr>
            <a:r>
              <a:rPr sz="2400" b="1" spc="-5" smtClean="0">
                <a:latin typeface="Times New Roman" pitchFamily="18" charset="0"/>
                <a:cs typeface="Times New Roman" pitchFamily="18" charset="0"/>
              </a:rPr>
              <a:t>Fig</a:t>
            </a:r>
            <a:r>
              <a:rPr lang="en-US" sz="2400" b="1" spc="-5" dirty="0" smtClean="0">
                <a:latin typeface="Times New Roman" pitchFamily="18" charset="0"/>
                <a:cs typeface="Times New Roman" pitchFamily="18" charset="0"/>
              </a:rPr>
              <a:t>.</a:t>
            </a:r>
            <a:r>
              <a:rPr sz="2400" b="1" spc="-100" smtClean="0">
                <a:latin typeface="Times New Roman" pitchFamily="18" charset="0"/>
                <a:cs typeface="Times New Roman" pitchFamily="18" charset="0"/>
              </a:rPr>
              <a:t> </a:t>
            </a:r>
            <a:r>
              <a:rPr sz="2400" b="1" smtClean="0">
                <a:latin typeface="Times New Roman" pitchFamily="18" charset="0"/>
                <a:cs typeface="Times New Roman" pitchFamily="18" charset="0"/>
              </a:rPr>
              <a:t>1</a:t>
            </a:r>
            <a:endParaRPr sz="2400" b="1">
              <a:latin typeface="Times New Roman" pitchFamily="18" charset="0"/>
              <a:cs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348" y="357166"/>
            <a:ext cx="7715304"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HWR</a:t>
            </a:r>
            <a:r>
              <a:rPr sz="3600" b="1" spc="-15" dirty="0">
                <a:solidFill>
                  <a:srgbClr val="C00000"/>
                </a:solidFill>
              </a:rPr>
              <a:t> </a:t>
            </a:r>
            <a:r>
              <a:rPr sz="3600" b="1" spc="-5" dirty="0">
                <a:solidFill>
                  <a:srgbClr val="C00000"/>
                </a:solidFill>
              </a:rPr>
              <a:t>with </a:t>
            </a:r>
            <a:r>
              <a:rPr sz="3600" b="1" spc="-15" dirty="0">
                <a:solidFill>
                  <a:srgbClr val="C00000"/>
                </a:solidFill>
              </a:rPr>
              <a:t>shunt</a:t>
            </a:r>
            <a:r>
              <a:rPr sz="3600" b="1" spc="-10" dirty="0">
                <a:solidFill>
                  <a:srgbClr val="C00000"/>
                </a:solidFill>
              </a:rPr>
              <a:t> Capacitor </a:t>
            </a:r>
            <a:r>
              <a:rPr sz="3600" b="1" spc="-15" dirty="0">
                <a:solidFill>
                  <a:srgbClr val="C00000"/>
                </a:solidFill>
              </a:rPr>
              <a:t>filter</a:t>
            </a:r>
          </a:p>
        </p:txBody>
      </p:sp>
      <p:pic>
        <p:nvPicPr>
          <p:cNvPr id="3" name="object 3"/>
          <p:cNvPicPr/>
          <p:nvPr/>
        </p:nvPicPr>
        <p:blipFill>
          <a:blip r:embed="rId2" cstate="print"/>
          <a:stretch>
            <a:fillRect/>
          </a:stretch>
        </p:blipFill>
        <p:spPr>
          <a:xfrm>
            <a:off x="883254" y="1357297"/>
            <a:ext cx="7474960" cy="4857785"/>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7893712"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HWR</a:t>
            </a:r>
            <a:r>
              <a:rPr sz="3600" b="1" spc="-15" dirty="0">
                <a:solidFill>
                  <a:srgbClr val="C00000"/>
                </a:solidFill>
              </a:rPr>
              <a:t> </a:t>
            </a:r>
            <a:r>
              <a:rPr sz="3600" b="1" spc="-5" dirty="0">
                <a:solidFill>
                  <a:srgbClr val="C00000"/>
                </a:solidFill>
              </a:rPr>
              <a:t>with </a:t>
            </a:r>
            <a:r>
              <a:rPr sz="3600" b="1" spc="-15" dirty="0">
                <a:solidFill>
                  <a:srgbClr val="C00000"/>
                </a:solidFill>
              </a:rPr>
              <a:t>shunt</a:t>
            </a:r>
            <a:r>
              <a:rPr sz="3600" b="1" spc="-10" dirty="0">
                <a:solidFill>
                  <a:srgbClr val="C00000"/>
                </a:solidFill>
              </a:rPr>
              <a:t> Capacitor </a:t>
            </a:r>
            <a:r>
              <a:rPr sz="3600" b="1" spc="-15" dirty="0">
                <a:solidFill>
                  <a:srgbClr val="C00000"/>
                </a:solidFill>
              </a:rPr>
              <a:t>filter</a:t>
            </a:r>
          </a:p>
        </p:txBody>
      </p:sp>
      <p:sp>
        <p:nvSpPr>
          <p:cNvPr id="3" name="object 3"/>
          <p:cNvSpPr txBox="1"/>
          <p:nvPr/>
        </p:nvSpPr>
        <p:spPr>
          <a:xfrm>
            <a:off x="523240" y="1014730"/>
            <a:ext cx="8192164" cy="1690847"/>
          </a:xfrm>
          <a:prstGeom prst="rect">
            <a:avLst/>
          </a:prstGeom>
        </p:spPr>
        <p:txBody>
          <a:bodyPr vert="horz" wrap="square" lIns="0" tIns="13335" rIns="0" bIns="0" rtlCol="0">
            <a:spAutoFit/>
          </a:bodyPr>
          <a:lstStyle/>
          <a:p>
            <a:pPr marL="368300" indent="-342900">
              <a:lnSpc>
                <a:spcPct val="100000"/>
              </a:lnSpc>
              <a:spcBef>
                <a:spcPts val="105"/>
              </a:spcBef>
              <a:buClr>
                <a:srgbClr val="C00000"/>
              </a:buClr>
              <a:buFont typeface="Wingdings" pitchFamily="2" charset="2"/>
              <a:buChar char="Ø"/>
              <a:tabLst>
                <a:tab pos="367665" algn="l"/>
                <a:tab pos="368300" algn="l"/>
              </a:tabLst>
            </a:pPr>
            <a:r>
              <a:rPr sz="2000" b="1" dirty="0">
                <a:latin typeface="Times New Roman"/>
                <a:cs typeface="Times New Roman"/>
              </a:rPr>
              <a:t>Mathe</a:t>
            </a:r>
            <a:r>
              <a:rPr sz="2000" b="1" spc="-20" dirty="0">
                <a:latin typeface="Times New Roman"/>
                <a:cs typeface="Times New Roman"/>
              </a:rPr>
              <a:t>m</a:t>
            </a:r>
            <a:r>
              <a:rPr sz="2000" b="1" dirty="0">
                <a:latin typeface="Times New Roman"/>
                <a:cs typeface="Times New Roman"/>
              </a:rPr>
              <a:t>atical</a:t>
            </a:r>
            <a:r>
              <a:rPr sz="2000" b="1" spc="-125" dirty="0">
                <a:latin typeface="Times New Roman"/>
                <a:cs typeface="Times New Roman"/>
              </a:rPr>
              <a:t> </a:t>
            </a:r>
            <a:r>
              <a:rPr sz="2000" b="1" spc="5" dirty="0">
                <a:latin typeface="Times New Roman"/>
                <a:cs typeface="Times New Roman"/>
              </a:rPr>
              <a:t>An</a:t>
            </a:r>
            <a:r>
              <a:rPr sz="2000" b="1" dirty="0">
                <a:latin typeface="Times New Roman"/>
                <a:cs typeface="Times New Roman"/>
              </a:rPr>
              <a:t>alysis</a:t>
            </a:r>
            <a:endParaRPr sz="2000" b="1">
              <a:latin typeface="Times New Roman"/>
              <a:cs typeface="Times New Roman"/>
            </a:endParaRPr>
          </a:p>
          <a:p>
            <a:pPr>
              <a:lnSpc>
                <a:spcPct val="100000"/>
              </a:lnSpc>
              <a:spcBef>
                <a:spcPts val="20"/>
              </a:spcBef>
              <a:buClr>
                <a:srgbClr val="C00000"/>
              </a:buClr>
              <a:buFont typeface="Wingdings" pitchFamily="2" charset="2"/>
              <a:buChar char="Ø"/>
            </a:pPr>
            <a:endParaRPr sz="2900" b="1">
              <a:latin typeface="Times New Roman"/>
              <a:cs typeface="Times New Roman"/>
            </a:endParaRPr>
          </a:p>
          <a:p>
            <a:pPr marL="368300" indent="-342900">
              <a:lnSpc>
                <a:spcPct val="100000"/>
              </a:lnSpc>
              <a:spcBef>
                <a:spcPts val="5"/>
              </a:spcBef>
              <a:buClr>
                <a:srgbClr val="C00000"/>
              </a:buClr>
              <a:buFont typeface="Wingdings" pitchFamily="2" charset="2"/>
              <a:buChar char="Ø"/>
              <a:tabLst>
                <a:tab pos="367665" algn="l"/>
                <a:tab pos="368300" algn="l"/>
              </a:tabLst>
            </a:pPr>
            <a:r>
              <a:rPr sz="2000" b="1" spc="5" dirty="0">
                <a:latin typeface="Times New Roman"/>
                <a:cs typeface="Times New Roman"/>
              </a:rPr>
              <a:t>The</a:t>
            </a:r>
            <a:r>
              <a:rPr sz="2000" b="1" spc="-15" dirty="0">
                <a:latin typeface="Times New Roman"/>
                <a:cs typeface="Times New Roman"/>
              </a:rPr>
              <a:t> </a:t>
            </a:r>
            <a:r>
              <a:rPr sz="2000" b="1" dirty="0">
                <a:latin typeface="Times New Roman"/>
                <a:cs typeface="Times New Roman"/>
              </a:rPr>
              <a:t>amount</a:t>
            </a:r>
            <a:r>
              <a:rPr sz="2000" b="1" spc="-15" dirty="0">
                <a:latin typeface="Times New Roman"/>
                <a:cs typeface="Times New Roman"/>
              </a:rPr>
              <a:t> </a:t>
            </a:r>
            <a:r>
              <a:rPr sz="2000" b="1" spc="5" dirty="0">
                <a:latin typeface="Times New Roman"/>
                <a:cs typeface="Times New Roman"/>
              </a:rPr>
              <a:t>of</a:t>
            </a:r>
            <a:r>
              <a:rPr sz="2000" b="1" spc="-20" dirty="0">
                <a:latin typeface="Times New Roman"/>
                <a:cs typeface="Times New Roman"/>
              </a:rPr>
              <a:t> </a:t>
            </a:r>
            <a:r>
              <a:rPr sz="2000" b="1" spc="-5" dirty="0">
                <a:latin typeface="Times New Roman"/>
                <a:cs typeface="Times New Roman"/>
              </a:rPr>
              <a:t>charge</a:t>
            </a:r>
            <a:r>
              <a:rPr sz="2000" b="1" spc="-35" dirty="0">
                <a:latin typeface="Times New Roman"/>
                <a:cs typeface="Times New Roman"/>
              </a:rPr>
              <a:t> </a:t>
            </a:r>
            <a:r>
              <a:rPr sz="2000" b="1" dirty="0">
                <a:latin typeface="Times New Roman"/>
                <a:cs typeface="Times New Roman"/>
              </a:rPr>
              <a:t>lost</a:t>
            </a:r>
            <a:r>
              <a:rPr sz="2000" b="1" spc="-10" dirty="0">
                <a:latin typeface="Times New Roman"/>
                <a:cs typeface="Times New Roman"/>
              </a:rPr>
              <a:t> </a:t>
            </a:r>
            <a:r>
              <a:rPr sz="2000" b="1" spc="5" dirty="0">
                <a:latin typeface="Times New Roman"/>
                <a:cs typeface="Times New Roman"/>
              </a:rPr>
              <a:t>by</a:t>
            </a:r>
            <a:r>
              <a:rPr sz="2000" b="1" spc="-15" dirty="0">
                <a:latin typeface="Times New Roman"/>
                <a:cs typeface="Times New Roman"/>
              </a:rPr>
              <a:t> </a:t>
            </a:r>
            <a:r>
              <a:rPr sz="2000" b="1" dirty="0">
                <a:latin typeface="Times New Roman"/>
                <a:cs typeface="Times New Roman"/>
              </a:rPr>
              <a:t>the</a:t>
            </a:r>
            <a:r>
              <a:rPr sz="2000" b="1" spc="-5" dirty="0">
                <a:latin typeface="Times New Roman"/>
                <a:cs typeface="Times New Roman"/>
              </a:rPr>
              <a:t> </a:t>
            </a:r>
            <a:r>
              <a:rPr sz="2000" b="1" dirty="0">
                <a:latin typeface="Times New Roman"/>
                <a:cs typeface="Times New Roman"/>
              </a:rPr>
              <a:t>capacitor</a:t>
            </a:r>
            <a:r>
              <a:rPr sz="2000" b="1" spc="-30" dirty="0">
                <a:latin typeface="Times New Roman"/>
                <a:cs typeface="Times New Roman"/>
              </a:rPr>
              <a:t> </a:t>
            </a:r>
            <a:r>
              <a:rPr sz="2000" b="1" spc="5" dirty="0">
                <a:latin typeface="Times New Roman"/>
                <a:cs typeface="Times New Roman"/>
              </a:rPr>
              <a:t>when</a:t>
            </a:r>
            <a:r>
              <a:rPr sz="2000" b="1" spc="-20" dirty="0">
                <a:latin typeface="Times New Roman"/>
                <a:cs typeface="Times New Roman"/>
              </a:rPr>
              <a:t> </a:t>
            </a:r>
            <a:r>
              <a:rPr sz="2000" b="1" dirty="0">
                <a:latin typeface="Times New Roman"/>
                <a:cs typeface="Times New Roman"/>
              </a:rPr>
              <a:t>it</a:t>
            </a:r>
            <a:r>
              <a:rPr sz="2000" b="1" spc="-15" dirty="0">
                <a:latin typeface="Times New Roman"/>
                <a:cs typeface="Times New Roman"/>
              </a:rPr>
              <a:t> </a:t>
            </a:r>
            <a:r>
              <a:rPr sz="2000" b="1" dirty="0">
                <a:latin typeface="Times New Roman"/>
                <a:cs typeface="Times New Roman"/>
              </a:rPr>
              <a:t>is</a:t>
            </a:r>
            <a:r>
              <a:rPr sz="2000" b="1" spc="-15" dirty="0">
                <a:latin typeface="Times New Roman"/>
                <a:cs typeface="Times New Roman"/>
              </a:rPr>
              <a:t> </a:t>
            </a:r>
            <a:r>
              <a:rPr sz="2000" b="1" dirty="0">
                <a:latin typeface="Times New Roman"/>
                <a:cs typeface="Times New Roman"/>
              </a:rPr>
              <a:t>discharging</a:t>
            </a:r>
            <a:r>
              <a:rPr sz="2000" b="1" spc="-40" dirty="0">
                <a:latin typeface="Times New Roman"/>
                <a:cs typeface="Times New Roman"/>
              </a:rPr>
              <a:t> </a:t>
            </a:r>
            <a:r>
              <a:rPr sz="2000" b="1" dirty="0">
                <a:latin typeface="Times New Roman"/>
                <a:cs typeface="Times New Roman"/>
              </a:rPr>
              <a:t>=</a:t>
            </a:r>
            <a:r>
              <a:rPr sz="2000" b="1" spc="-105" dirty="0">
                <a:latin typeface="Times New Roman"/>
                <a:cs typeface="Times New Roman"/>
              </a:rPr>
              <a:t> </a:t>
            </a:r>
            <a:r>
              <a:rPr sz="2000" b="1" spc="5">
                <a:latin typeface="Times New Roman"/>
                <a:cs typeface="Times New Roman"/>
              </a:rPr>
              <a:t>l</a:t>
            </a:r>
            <a:r>
              <a:rPr sz="1950" b="1" spc="7" baseline="-21367">
                <a:latin typeface="Times New Roman"/>
                <a:cs typeface="Times New Roman"/>
              </a:rPr>
              <a:t>dc</a:t>
            </a:r>
            <a:r>
              <a:rPr sz="2000" b="1" spc="5">
                <a:latin typeface="Times New Roman"/>
                <a:cs typeface="Times New Roman"/>
              </a:rPr>
              <a:t>.T</a:t>
            </a:r>
            <a:r>
              <a:rPr sz="1950" b="1" spc="7" baseline="-21367">
                <a:latin typeface="Times New Roman"/>
                <a:cs typeface="Times New Roman"/>
              </a:rPr>
              <a:t>2</a:t>
            </a:r>
            <a:r>
              <a:rPr sz="2000" b="1" spc="5" smtClean="0">
                <a:latin typeface="Times New Roman"/>
                <a:cs typeface="Times New Roman"/>
              </a:rPr>
              <a:t>.</a:t>
            </a:r>
            <a:endParaRPr lang="en-US" sz="2000" b="1" spc="5" dirty="0" smtClean="0">
              <a:latin typeface="Times New Roman"/>
              <a:cs typeface="Times New Roman"/>
            </a:endParaRPr>
          </a:p>
          <a:p>
            <a:pPr marL="368300">
              <a:lnSpc>
                <a:spcPct val="100000"/>
              </a:lnSpc>
              <a:buClr>
                <a:srgbClr val="C00000"/>
              </a:buClr>
              <a:buFont typeface="Wingdings" pitchFamily="2" charset="2"/>
              <a:buChar char="Ø"/>
            </a:pPr>
            <a:r>
              <a:rPr sz="2000" b="1" smtClean="0">
                <a:latin typeface="Times New Roman"/>
                <a:cs typeface="Times New Roman"/>
              </a:rPr>
              <a:t>Because</a:t>
            </a:r>
            <a:r>
              <a:rPr sz="2000" b="1" dirty="0">
                <a:latin typeface="Times New Roman"/>
                <a:cs typeface="Times New Roman"/>
              </a:rPr>
              <a:t>,</a:t>
            </a:r>
            <a:r>
              <a:rPr sz="2000" b="1" spc="-15" dirty="0">
                <a:latin typeface="Times New Roman"/>
                <a:cs typeface="Times New Roman"/>
              </a:rPr>
              <a:t> </a:t>
            </a:r>
            <a:r>
              <a:rPr sz="2000" b="1" spc="10" dirty="0">
                <a:latin typeface="Times New Roman"/>
                <a:cs typeface="Times New Roman"/>
              </a:rPr>
              <a:t>l</a:t>
            </a:r>
            <a:r>
              <a:rPr sz="1950" b="1" spc="15" baseline="-21367" dirty="0">
                <a:latin typeface="Times New Roman"/>
                <a:cs typeface="Times New Roman"/>
              </a:rPr>
              <a:t>dc</a:t>
            </a:r>
            <a:r>
              <a:rPr sz="1950" b="1" spc="-7" baseline="-21367" dirty="0">
                <a:latin typeface="Times New Roman"/>
                <a:cs typeface="Times New Roman"/>
              </a:rPr>
              <a:t> </a:t>
            </a:r>
            <a:r>
              <a:rPr sz="2000" b="1" dirty="0">
                <a:latin typeface="Times New Roman"/>
                <a:cs typeface="Times New Roman"/>
              </a:rPr>
              <a:t>is</a:t>
            </a:r>
            <a:r>
              <a:rPr sz="2000" b="1" spc="-15" dirty="0">
                <a:latin typeface="Times New Roman"/>
                <a:cs typeface="Times New Roman"/>
              </a:rPr>
              <a:t> </a:t>
            </a:r>
            <a:r>
              <a:rPr sz="2000" b="1" dirty="0">
                <a:latin typeface="Times New Roman"/>
                <a:cs typeface="Times New Roman"/>
              </a:rPr>
              <a:t>the</a:t>
            </a:r>
            <a:r>
              <a:rPr sz="2000" b="1" spc="-5" dirty="0">
                <a:latin typeface="Times New Roman"/>
                <a:cs typeface="Times New Roman"/>
              </a:rPr>
              <a:t> </a:t>
            </a:r>
            <a:r>
              <a:rPr sz="2000" b="1" dirty="0">
                <a:latin typeface="Times New Roman"/>
                <a:cs typeface="Times New Roman"/>
              </a:rPr>
              <a:t>average</a:t>
            </a:r>
            <a:r>
              <a:rPr sz="2000" b="1" spc="-30" dirty="0">
                <a:latin typeface="Times New Roman"/>
                <a:cs typeface="Times New Roman"/>
              </a:rPr>
              <a:t> </a:t>
            </a:r>
            <a:r>
              <a:rPr sz="2000" b="1" dirty="0">
                <a:latin typeface="Times New Roman"/>
                <a:cs typeface="Times New Roman"/>
              </a:rPr>
              <a:t>value</a:t>
            </a:r>
            <a:r>
              <a:rPr sz="2000" b="1" spc="-20" dirty="0">
                <a:latin typeface="Times New Roman"/>
                <a:cs typeface="Times New Roman"/>
              </a:rPr>
              <a:t> </a:t>
            </a:r>
            <a:r>
              <a:rPr sz="2000" b="1" dirty="0">
                <a:latin typeface="Times New Roman"/>
                <a:cs typeface="Times New Roman"/>
              </a:rPr>
              <a:t>of</a:t>
            </a:r>
            <a:r>
              <a:rPr sz="2000" b="1" spc="-10" dirty="0">
                <a:latin typeface="Times New Roman"/>
                <a:cs typeface="Times New Roman"/>
              </a:rPr>
              <a:t> </a:t>
            </a:r>
            <a:r>
              <a:rPr sz="2000" b="1" dirty="0">
                <a:latin typeface="Times New Roman"/>
                <a:cs typeface="Times New Roman"/>
              </a:rPr>
              <a:t>the</a:t>
            </a:r>
            <a:r>
              <a:rPr sz="2000" b="1" spc="-10" dirty="0">
                <a:latin typeface="Times New Roman"/>
                <a:cs typeface="Times New Roman"/>
              </a:rPr>
              <a:t> </a:t>
            </a:r>
            <a:r>
              <a:rPr sz="2000" b="1" dirty="0">
                <a:latin typeface="Times New Roman"/>
                <a:cs typeface="Times New Roman"/>
              </a:rPr>
              <a:t>capacitor</a:t>
            </a:r>
            <a:r>
              <a:rPr sz="2000" b="1" spc="-30" dirty="0">
                <a:latin typeface="Times New Roman"/>
                <a:cs typeface="Times New Roman"/>
              </a:rPr>
              <a:t> </a:t>
            </a:r>
            <a:r>
              <a:rPr sz="2000" b="1" spc="-5" dirty="0">
                <a:latin typeface="Times New Roman"/>
                <a:cs typeface="Times New Roman"/>
              </a:rPr>
              <a:t>discharge</a:t>
            </a:r>
            <a:r>
              <a:rPr sz="2000" b="1" spc="-35" dirty="0">
                <a:latin typeface="Times New Roman"/>
                <a:cs typeface="Times New Roman"/>
              </a:rPr>
              <a:t> </a:t>
            </a:r>
            <a:r>
              <a:rPr sz="2000" b="1" dirty="0">
                <a:latin typeface="Times New Roman"/>
                <a:cs typeface="Times New Roman"/>
              </a:rPr>
              <a:t>current.</a:t>
            </a:r>
            <a:endParaRPr sz="2000" b="1">
              <a:latin typeface="Times New Roman"/>
              <a:cs typeface="Times New Roman"/>
            </a:endParaRPr>
          </a:p>
        </p:txBody>
      </p:sp>
      <p:sp>
        <p:nvSpPr>
          <p:cNvPr id="4" name="object 4"/>
          <p:cNvSpPr txBox="1"/>
          <p:nvPr/>
        </p:nvSpPr>
        <p:spPr>
          <a:xfrm>
            <a:off x="500034" y="3500438"/>
            <a:ext cx="7976234" cy="941069"/>
          </a:xfrm>
          <a:prstGeom prst="rect">
            <a:avLst/>
          </a:prstGeom>
        </p:spPr>
        <p:txBody>
          <a:bodyPr vert="horz" wrap="square" lIns="0" tIns="13335" rIns="0" bIns="0" rtlCol="0">
            <a:spAutoFit/>
          </a:bodyPr>
          <a:lstStyle/>
          <a:p>
            <a:pPr marL="381000" marR="43180" indent="-342900" algn="just">
              <a:lnSpc>
                <a:spcPct val="100000"/>
              </a:lnSpc>
              <a:spcBef>
                <a:spcPts val="105"/>
              </a:spcBef>
              <a:buClr>
                <a:srgbClr val="C00000"/>
              </a:buClr>
              <a:buFont typeface="Wingdings" pitchFamily="2" charset="2"/>
              <a:buChar char="Ø"/>
              <a:tabLst>
                <a:tab pos="380365" algn="l"/>
                <a:tab pos="381000" algn="l"/>
              </a:tabLst>
            </a:pPr>
            <a:r>
              <a:rPr sz="2000" b="1" dirty="0">
                <a:solidFill>
                  <a:srgbClr val="002060"/>
                </a:solidFill>
                <a:latin typeface="Times New Roman"/>
                <a:cs typeface="Times New Roman"/>
              </a:rPr>
              <a:t>This</a:t>
            </a:r>
            <a:r>
              <a:rPr sz="2000" b="1" spc="-15" dirty="0">
                <a:solidFill>
                  <a:srgbClr val="002060"/>
                </a:solidFill>
                <a:latin typeface="Times New Roman"/>
                <a:cs typeface="Times New Roman"/>
              </a:rPr>
              <a:t> </a:t>
            </a:r>
            <a:r>
              <a:rPr sz="2000" b="1" spc="-5" dirty="0">
                <a:solidFill>
                  <a:srgbClr val="002060"/>
                </a:solidFill>
                <a:latin typeface="Times New Roman"/>
                <a:cs typeface="Times New Roman"/>
              </a:rPr>
              <a:t>charge</a:t>
            </a:r>
            <a:r>
              <a:rPr sz="2000" b="1" spc="-15" dirty="0">
                <a:solidFill>
                  <a:srgbClr val="002060"/>
                </a:solidFill>
                <a:latin typeface="Times New Roman"/>
                <a:cs typeface="Times New Roman"/>
              </a:rPr>
              <a:t> </a:t>
            </a:r>
            <a:r>
              <a:rPr sz="2000" b="1" dirty="0">
                <a:solidFill>
                  <a:srgbClr val="002060"/>
                </a:solidFill>
                <a:latin typeface="Times New Roman"/>
                <a:cs typeface="Times New Roman"/>
              </a:rPr>
              <a:t>is</a:t>
            </a:r>
            <a:r>
              <a:rPr sz="2000" b="1" spc="-5" dirty="0">
                <a:solidFill>
                  <a:srgbClr val="002060"/>
                </a:solidFill>
                <a:latin typeface="Times New Roman"/>
                <a:cs typeface="Times New Roman"/>
              </a:rPr>
              <a:t> </a:t>
            </a:r>
            <a:r>
              <a:rPr sz="2000" b="1" dirty="0">
                <a:solidFill>
                  <a:srgbClr val="002060"/>
                </a:solidFill>
                <a:latin typeface="Times New Roman"/>
                <a:cs typeface="Times New Roman"/>
              </a:rPr>
              <a:t>replaced</a:t>
            </a:r>
            <a:r>
              <a:rPr sz="2000" b="1" spc="-20" dirty="0">
                <a:solidFill>
                  <a:srgbClr val="002060"/>
                </a:solidFill>
                <a:latin typeface="Times New Roman"/>
                <a:cs typeface="Times New Roman"/>
              </a:rPr>
              <a:t> </a:t>
            </a:r>
            <a:r>
              <a:rPr sz="2000" b="1" dirty="0">
                <a:solidFill>
                  <a:srgbClr val="002060"/>
                </a:solidFill>
                <a:latin typeface="Times New Roman"/>
                <a:cs typeface="Times New Roman"/>
              </a:rPr>
              <a:t>during</a:t>
            </a:r>
            <a:r>
              <a:rPr sz="2000" b="1" spc="-30" dirty="0">
                <a:solidFill>
                  <a:srgbClr val="002060"/>
                </a:solidFill>
                <a:latin typeface="Times New Roman"/>
                <a:cs typeface="Times New Roman"/>
              </a:rPr>
              <a:t> </a:t>
            </a:r>
            <a:r>
              <a:rPr sz="2000" b="1" dirty="0">
                <a:solidFill>
                  <a:srgbClr val="002060"/>
                </a:solidFill>
                <a:latin typeface="Times New Roman"/>
                <a:cs typeface="Times New Roman"/>
              </a:rPr>
              <a:t>a</a:t>
            </a:r>
            <a:r>
              <a:rPr sz="2000" b="1" spc="-45" dirty="0">
                <a:solidFill>
                  <a:srgbClr val="002060"/>
                </a:solidFill>
                <a:latin typeface="Times New Roman"/>
                <a:cs typeface="Times New Roman"/>
              </a:rPr>
              <a:t> </a:t>
            </a:r>
            <a:r>
              <a:rPr sz="2000" b="1" dirty="0">
                <a:solidFill>
                  <a:srgbClr val="002060"/>
                </a:solidFill>
                <a:latin typeface="Times New Roman"/>
                <a:cs typeface="Times New Roman"/>
              </a:rPr>
              <a:t>short</a:t>
            </a:r>
            <a:r>
              <a:rPr sz="2000" b="1" spc="-35" dirty="0">
                <a:solidFill>
                  <a:srgbClr val="002060"/>
                </a:solidFill>
                <a:latin typeface="Times New Roman"/>
                <a:cs typeface="Times New Roman"/>
              </a:rPr>
              <a:t> </a:t>
            </a:r>
            <a:r>
              <a:rPr sz="2000" b="1" dirty="0">
                <a:solidFill>
                  <a:srgbClr val="002060"/>
                </a:solidFill>
                <a:latin typeface="Times New Roman"/>
                <a:cs typeface="Times New Roman"/>
              </a:rPr>
              <a:t>interval</a:t>
            </a:r>
            <a:r>
              <a:rPr sz="2000" b="1" spc="-70" dirty="0">
                <a:solidFill>
                  <a:srgbClr val="002060"/>
                </a:solidFill>
                <a:latin typeface="Times New Roman"/>
                <a:cs typeface="Times New Roman"/>
              </a:rPr>
              <a:t> </a:t>
            </a:r>
            <a:r>
              <a:rPr sz="2000" b="1" spc="10" dirty="0">
                <a:solidFill>
                  <a:srgbClr val="002060"/>
                </a:solidFill>
                <a:latin typeface="Times New Roman"/>
                <a:cs typeface="Times New Roman"/>
              </a:rPr>
              <a:t>T</a:t>
            </a:r>
            <a:r>
              <a:rPr sz="1950" b="1" spc="15" baseline="-21367" dirty="0">
                <a:solidFill>
                  <a:srgbClr val="002060"/>
                </a:solidFill>
                <a:latin typeface="Times New Roman"/>
                <a:cs typeface="Times New Roman"/>
              </a:rPr>
              <a:t>1</a:t>
            </a:r>
            <a:r>
              <a:rPr sz="1950" b="1" spc="262" baseline="-21367" dirty="0">
                <a:solidFill>
                  <a:srgbClr val="002060"/>
                </a:solidFill>
                <a:latin typeface="Times New Roman"/>
                <a:cs typeface="Times New Roman"/>
              </a:rPr>
              <a:t> </a:t>
            </a:r>
            <a:r>
              <a:rPr sz="2000" b="1" dirty="0">
                <a:solidFill>
                  <a:srgbClr val="002060"/>
                </a:solidFill>
                <a:latin typeface="Times New Roman"/>
                <a:cs typeface="Times New Roman"/>
              </a:rPr>
              <a:t>during</a:t>
            </a:r>
            <a:r>
              <a:rPr sz="2000" b="1" spc="-30" dirty="0">
                <a:solidFill>
                  <a:srgbClr val="002060"/>
                </a:solidFill>
                <a:latin typeface="Times New Roman"/>
                <a:cs typeface="Times New Roman"/>
              </a:rPr>
              <a:t> </a:t>
            </a:r>
            <a:r>
              <a:rPr sz="2000" b="1" dirty="0">
                <a:solidFill>
                  <a:srgbClr val="002060"/>
                </a:solidFill>
                <a:latin typeface="Times New Roman"/>
                <a:cs typeface="Times New Roman"/>
              </a:rPr>
              <a:t>which</a:t>
            </a:r>
            <a:r>
              <a:rPr sz="2000" b="1" spc="-10" dirty="0">
                <a:solidFill>
                  <a:srgbClr val="002060"/>
                </a:solidFill>
                <a:latin typeface="Times New Roman"/>
                <a:cs typeface="Times New Roman"/>
              </a:rPr>
              <a:t> </a:t>
            </a:r>
            <a:r>
              <a:rPr sz="2000" b="1" dirty="0">
                <a:solidFill>
                  <a:srgbClr val="002060"/>
                </a:solidFill>
                <a:latin typeface="Times New Roman"/>
                <a:cs typeface="Times New Roman"/>
              </a:rPr>
              <a:t>the</a:t>
            </a:r>
            <a:r>
              <a:rPr sz="2000" b="1" spc="-5" dirty="0">
                <a:solidFill>
                  <a:srgbClr val="002060"/>
                </a:solidFill>
                <a:latin typeface="Times New Roman"/>
                <a:cs typeface="Times New Roman"/>
              </a:rPr>
              <a:t> </a:t>
            </a:r>
            <a:r>
              <a:rPr sz="2000" b="1" dirty="0">
                <a:solidFill>
                  <a:srgbClr val="002060"/>
                </a:solidFill>
                <a:latin typeface="Times New Roman"/>
                <a:cs typeface="Times New Roman"/>
              </a:rPr>
              <a:t>voltage </a:t>
            </a:r>
            <a:r>
              <a:rPr sz="2000" b="1" spc="-484" dirty="0">
                <a:solidFill>
                  <a:srgbClr val="002060"/>
                </a:solidFill>
                <a:latin typeface="Times New Roman"/>
                <a:cs typeface="Times New Roman"/>
              </a:rPr>
              <a:t> </a:t>
            </a:r>
            <a:r>
              <a:rPr sz="2000" b="1" dirty="0">
                <a:solidFill>
                  <a:srgbClr val="002060"/>
                </a:solidFill>
                <a:latin typeface="Times New Roman"/>
                <a:cs typeface="Times New Roman"/>
              </a:rPr>
              <a:t>across the capacitor changes </a:t>
            </a:r>
            <a:r>
              <a:rPr sz="2000" b="1" spc="5" dirty="0">
                <a:solidFill>
                  <a:srgbClr val="002060"/>
                </a:solidFill>
                <a:latin typeface="Times New Roman"/>
                <a:cs typeface="Times New Roman"/>
              </a:rPr>
              <a:t>by </a:t>
            </a:r>
            <a:r>
              <a:rPr sz="2000" b="1" dirty="0">
                <a:solidFill>
                  <a:srgbClr val="002060"/>
                </a:solidFill>
                <a:latin typeface="Times New Roman"/>
                <a:cs typeface="Times New Roman"/>
              </a:rPr>
              <a:t>an amount = peak to peak voltage of the </a:t>
            </a:r>
            <a:r>
              <a:rPr sz="2000" b="1" spc="5" dirty="0">
                <a:solidFill>
                  <a:srgbClr val="002060"/>
                </a:solidFill>
                <a:latin typeface="Times New Roman"/>
                <a:cs typeface="Times New Roman"/>
              </a:rPr>
              <a:t> </a:t>
            </a:r>
            <a:r>
              <a:rPr sz="2000" b="1" dirty="0">
                <a:solidFill>
                  <a:srgbClr val="002060"/>
                </a:solidFill>
                <a:latin typeface="Times New Roman"/>
                <a:cs typeface="Times New Roman"/>
              </a:rPr>
              <a:t>ripple</a:t>
            </a:r>
            <a:r>
              <a:rPr sz="2000" b="1" spc="-75" dirty="0">
                <a:solidFill>
                  <a:srgbClr val="002060"/>
                </a:solidFill>
                <a:latin typeface="Times New Roman"/>
                <a:cs typeface="Times New Roman"/>
              </a:rPr>
              <a:t> </a:t>
            </a:r>
            <a:r>
              <a:rPr sz="2000" b="1" dirty="0">
                <a:solidFill>
                  <a:srgbClr val="002060"/>
                </a:solidFill>
                <a:latin typeface="Times New Roman"/>
                <a:cs typeface="Times New Roman"/>
              </a:rPr>
              <a:t>V'</a:t>
            </a:r>
            <a:r>
              <a:rPr sz="2000" b="1" spc="-10" dirty="0">
                <a:solidFill>
                  <a:srgbClr val="002060"/>
                </a:solidFill>
                <a:latin typeface="Times New Roman"/>
                <a:cs typeface="Times New Roman"/>
              </a:rPr>
              <a:t> </a:t>
            </a:r>
            <a:r>
              <a:rPr sz="1950" b="1" spc="15" baseline="-21367" dirty="0">
                <a:solidFill>
                  <a:srgbClr val="002060"/>
                </a:solidFill>
                <a:latin typeface="Times New Roman"/>
                <a:cs typeface="Times New Roman"/>
              </a:rPr>
              <a:t>rpp'</a:t>
            </a:r>
            <a:endParaRPr sz="1950" b="1" baseline="-21367">
              <a:solidFill>
                <a:srgbClr val="002060"/>
              </a:solidFill>
              <a:latin typeface="Times New Roman"/>
              <a:cs typeface="Times New Roman"/>
            </a:endParaRPr>
          </a:p>
        </p:txBody>
      </p:sp>
      <p:pic>
        <p:nvPicPr>
          <p:cNvPr id="5" name="object 5"/>
          <p:cNvPicPr/>
          <p:nvPr/>
        </p:nvPicPr>
        <p:blipFill>
          <a:blip r:embed="rId2" cstate="print"/>
          <a:stretch>
            <a:fillRect/>
          </a:stretch>
        </p:blipFill>
        <p:spPr>
          <a:xfrm>
            <a:off x="3000364" y="2928934"/>
            <a:ext cx="3095244" cy="456124"/>
          </a:xfrm>
          <a:prstGeom prst="rect">
            <a:avLst/>
          </a:prstGeom>
        </p:spPr>
      </p:pic>
      <p:pic>
        <p:nvPicPr>
          <p:cNvPr id="6" name="object 6"/>
          <p:cNvPicPr/>
          <p:nvPr/>
        </p:nvPicPr>
        <p:blipFill>
          <a:blip r:embed="rId3" cstate="print"/>
          <a:stretch>
            <a:fillRect/>
          </a:stretch>
        </p:blipFill>
        <p:spPr>
          <a:xfrm>
            <a:off x="1357290" y="4786322"/>
            <a:ext cx="2866644" cy="457558"/>
          </a:xfrm>
          <a:prstGeom prst="rect">
            <a:avLst/>
          </a:prstGeom>
        </p:spPr>
      </p:pic>
      <p:pic>
        <p:nvPicPr>
          <p:cNvPr id="7" name="object 7"/>
          <p:cNvPicPr/>
          <p:nvPr/>
        </p:nvPicPr>
        <p:blipFill>
          <a:blip r:embed="rId4" cstate="print"/>
          <a:stretch>
            <a:fillRect/>
          </a:stretch>
        </p:blipFill>
        <p:spPr>
          <a:xfrm>
            <a:off x="5214942" y="4643446"/>
            <a:ext cx="3047620" cy="456124"/>
          </a:xfrm>
          <a:prstGeom prst="rect">
            <a:avLst/>
          </a:prstGeom>
        </p:spPr>
      </p:pic>
      <p:pic>
        <p:nvPicPr>
          <p:cNvPr id="8" name="object 8"/>
          <p:cNvPicPr/>
          <p:nvPr/>
        </p:nvPicPr>
        <p:blipFill>
          <a:blip r:embed="rId5" cstate="print"/>
          <a:stretch>
            <a:fillRect/>
          </a:stretch>
        </p:blipFill>
        <p:spPr>
          <a:xfrm>
            <a:off x="1285852" y="5429264"/>
            <a:ext cx="2895220" cy="457558"/>
          </a:xfrm>
          <a:prstGeom prst="rect">
            <a:avLst/>
          </a:prstGeom>
        </p:spPr>
      </p:pic>
      <p:pic>
        <p:nvPicPr>
          <p:cNvPr id="9" name="object 9"/>
          <p:cNvPicPr/>
          <p:nvPr/>
        </p:nvPicPr>
        <p:blipFill>
          <a:blip r:embed="rId6" cstate="print"/>
          <a:stretch>
            <a:fillRect/>
          </a:stretch>
        </p:blipFill>
        <p:spPr>
          <a:xfrm>
            <a:off x="4071934" y="1214422"/>
            <a:ext cx="1599541" cy="311024"/>
          </a:xfrm>
          <a:prstGeom prst="rect">
            <a:avLst/>
          </a:prstGeom>
        </p:spPr>
      </p:pic>
      <p:pic>
        <p:nvPicPr>
          <p:cNvPr id="10" name="object 10"/>
          <p:cNvPicPr/>
          <p:nvPr/>
        </p:nvPicPr>
        <p:blipFill>
          <a:blip r:embed="rId7" cstate="print"/>
          <a:stretch>
            <a:fillRect/>
          </a:stretch>
        </p:blipFill>
        <p:spPr>
          <a:xfrm>
            <a:off x="5572132" y="5286388"/>
            <a:ext cx="2295144" cy="867156"/>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553834" cy="566181"/>
          </a:xfrm>
          <a:prstGeom prst="rect">
            <a:avLst/>
          </a:prstGeom>
        </p:spPr>
        <p:txBody>
          <a:bodyPr vert="horz" wrap="square" lIns="0" tIns="12065" rIns="0" bIns="0" rtlCol="0">
            <a:spAutoFit/>
          </a:bodyPr>
          <a:lstStyle/>
          <a:p>
            <a:pPr marL="12700">
              <a:lnSpc>
                <a:spcPct val="100000"/>
              </a:lnSpc>
              <a:spcBef>
                <a:spcPts val="95"/>
              </a:spcBef>
            </a:pPr>
            <a:r>
              <a:rPr sz="3600" b="1" spc="-10" dirty="0">
                <a:solidFill>
                  <a:srgbClr val="C00000"/>
                </a:solidFill>
              </a:rPr>
              <a:t>HWR</a:t>
            </a:r>
            <a:r>
              <a:rPr sz="3600" b="1" spc="-15" dirty="0">
                <a:solidFill>
                  <a:srgbClr val="C00000"/>
                </a:solidFill>
              </a:rPr>
              <a:t> </a:t>
            </a:r>
            <a:r>
              <a:rPr sz="3600" b="1" spc="-5" dirty="0">
                <a:solidFill>
                  <a:srgbClr val="C00000"/>
                </a:solidFill>
              </a:rPr>
              <a:t>with </a:t>
            </a:r>
            <a:r>
              <a:rPr sz="3600" b="1" spc="-15" dirty="0">
                <a:solidFill>
                  <a:srgbClr val="C00000"/>
                </a:solidFill>
              </a:rPr>
              <a:t>shunt</a:t>
            </a:r>
            <a:r>
              <a:rPr sz="3600" b="1" spc="-10" dirty="0">
                <a:solidFill>
                  <a:srgbClr val="C00000"/>
                </a:solidFill>
              </a:rPr>
              <a:t> Capacitor </a:t>
            </a:r>
            <a:r>
              <a:rPr sz="3600" b="1" spc="-15" dirty="0">
                <a:solidFill>
                  <a:srgbClr val="C00000"/>
                </a:solidFill>
              </a:rPr>
              <a:t>filter</a:t>
            </a:r>
          </a:p>
        </p:txBody>
      </p:sp>
      <p:sp>
        <p:nvSpPr>
          <p:cNvPr id="3" name="object 3"/>
          <p:cNvSpPr txBox="1"/>
          <p:nvPr/>
        </p:nvSpPr>
        <p:spPr>
          <a:xfrm>
            <a:off x="642910" y="1142984"/>
            <a:ext cx="8036588" cy="382797"/>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400" b="1" spc="-45" dirty="0">
                <a:latin typeface="Calibri"/>
                <a:cs typeface="Calibri"/>
              </a:rPr>
              <a:t>Total</a:t>
            </a:r>
            <a:r>
              <a:rPr sz="2400" b="1" spc="-5" dirty="0">
                <a:latin typeface="Calibri"/>
                <a:cs typeface="Calibri"/>
              </a:rPr>
              <a:t> time</a:t>
            </a:r>
            <a:r>
              <a:rPr sz="2400" b="1" spc="15" dirty="0">
                <a:latin typeface="Calibri"/>
                <a:cs typeface="Calibri"/>
              </a:rPr>
              <a:t> </a:t>
            </a:r>
            <a:r>
              <a:rPr sz="2400" b="1" spc="-5" dirty="0">
                <a:latin typeface="Calibri"/>
                <a:cs typeface="Calibri"/>
              </a:rPr>
              <a:t>period</a:t>
            </a:r>
            <a:r>
              <a:rPr sz="2400" b="1" spc="5" dirty="0">
                <a:latin typeface="Calibri"/>
                <a:cs typeface="Calibri"/>
              </a:rPr>
              <a:t> </a:t>
            </a:r>
            <a:r>
              <a:rPr sz="2400" b="1" spc="-5" dirty="0">
                <a:latin typeface="Calibri"/>
                <a:cs typeface="Calibri"/>
              </a:rPr>
              <a:t>T=</a:t>
            </a:r>
            <a:r>
              <a:rPr sz="2400" b="1" dirty="0">
                <a:latin typeface="Calibri"/>
                <a:cs typeface="Calibri"/>
              </a:rPr>
              <a:t> T</a:t>
            </a:r>
            <a:r>
              <a:rPr sz="2400" b="1" spc="-10" dirty="0">
                <a:latin typeface="Calibri"/>
                <a:cs typeface="Calibri"/>
              </a:rPr>
              <a:t> </a:t>
            </a:r>
            <a:r>
              <a:rPr sz="2400" b="1" spc="-15" dirty="0">
                <a:latin typeface="Calibri"/>
                <a:cs typeface="Calibri"/>
              </a:rPr>
              <a:t>at</a:t>
            </a:r>
            <a:r>
              <a:rPr sz="2400" b="1" spc="15" dirty="0">
                <a:latin typeface="Calibri"/>
                <a:cs typeface="Calibri"/>
              </a:rPr>
              <a:t> </a:t>
            </a:r>
            <a:r>
              <a:rPr sz="2400" b="1" spc="-5" dirty="0">
                <a:latin typeface="Calibri"/>
                <a:cs typeface="Calibri"/>
              </a:rPr>
              <a:t>charging</a:t>
            </a:r>
            <a:r>
              <a:rPr sz="2400" b="1" spc="-20" dirty="0">
                <a:latin typeface="Calibri"/>
                <a:cs typeface="Calibri"/>
              </a:rPr>
              <a:t> </a:t>
            </a:r>
            <a:r>
              <a:rPr sz="2400" b="1" dirty="0">
                <a:latin typeface="Calibri"/>
                <a:cs typeface="Calibri"/>
              </a:rPr>
              <a:t>+ T </a:t>
            </a:r>
            <a:r>
              <a:rPr sz="2400" b="1" spc="-15" dirty="0">
                <a:latin typeface="Calibri"/>
                <a:cs typeface="Calibri"/>
              </a:rPr>
              <a:t>at</a:t>
            </a:r>
            <a:r>
              <a:rPr sz="2400" b="1" spc="25" dirty="0">
                <a:latin typeface="Calibri"/>
                <a:cs typeface="Calibri"/>
              </a:rPr>
              <a:t> </a:t>
            </a:r>
            <a:r>
              <a:rPr sz="2400" b="1" spc="-5" dirty="0">
                <a:latin typeface="Calibri"/>
                <a:cs typeface="Calibri"/>
              </a:rPr>
              <a:t>Discharging</a:t>
            </a:r>
            <a:endParaRPr sz="2400" b="1">
              <a:latin typeface="Calibri"/>
              <a:cs typeface="Calibri"/>
            </a:endParaRPr>
          </a:p>
        </p:txBody>
      </p:sp>
      <p:sp>
        <p:nvSpPr>
          <p:cNvPr id="4" name="object 4"/>
          <p:cNvSpPr txBox="1"/>
          <p:nvPr/>
        </p:nvSpPr>
        <p:spPr>
          <a:xfrm>
            <a:off x="857224" y="4071942"/>
            <a:ext cx="2143140" cy="382797"/>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400" b="1" spc="-5" dirty="0">
                <a:latin typeface="Calibri"/>
                <a:cs typeface="Calibri"/>
              </a:rPr>
              <a:t>The</a:t>
            </a:r>
            <a:r>
              <a:rPr sz="2400" b="1" spc="-25" dirty="0">
                <a:latin typeface="Calibri"/>
                <a:cs typeface="Calibri"/>
              </a:rPr>
              <a:t>r</a:t>
            </a:r>
            <a:r>
              <a:rPr sz="2400" b="1" spc="-15" dirty="0">
                <a:latin typeface="Calibri"/>
                <a:cs typeface="Calibri"/>
              </a:rPr>
              <a:t>e</a:t>
            </a:r>
            <a:r>
              <a:rPr sz="2400" b="1" spc="-35" dirty="0">
                <a:latin typeface="Calibri"/>
                <a:cs typeface="Calibri"/>
              </a:rPr>
              <a:t>f</a:t>
            </a:r>
            <a:r>
              <a:rPr sz="2400" b="1" spc="-5" dirty="0">
                <a:latin typeface="Calibri"/>
                <a:cs typeface="Calibri"/>
              </a:rPr>
              <a:t>o</a:t>
            </a:r>
            <a:r>
              <a:rPr sz="2400" b="1" spc="-25" dirty="0">
                <a:latin typeface="Calibri"/>
                <a:cs typeface="Calibri"/>
              </a:rPr>
              <a:t>r</a:t>
            </a:r>
            <a:r>
              <a:rPr sz="2400" b="1" dirty="0">
                <a:latin typeface="Calibri"/>
                <a:cs typeface="Calibri"/>
              </a:rPr>
              <a:t>e,</a:t>
            </a:r>
            <a:endParaRPr sz="2400" b="1">
              <a:latin typeface="Calibri"/>
              <a:cs typeface="Calibri"/>
            </a:endParaRPr>
          </a:p>
        </p:txBody>
      </p:sp>
      <p:pic>
        <p:nvPicPr>
          <p:cNvPr id="5" name="object 5"/>
          <p:cNvPicPr/>
          <p:nvPr/>
        </p:nvPicPr>
        <p:blipFill>
          <a:blip r:embed="rId2" cstate="print"/>
          <a:stretch>
            <a:fillRect/>
          </a:stretch>
        </p:blipFill>
        <p:spPr>
          <a:xfrm>
            <a:off x="3571868" y="1857364"/>
            <a:ext cx="1638299" cy="448055"/>
          </a:xfrm>
          <a:prstGeom prst="rect">
            <a:avLst/>
          </a:prstGeom>
        </p:spPr>
      </p:pic>
      <p:grpSp>
        <p:nvGrpSpPr>
          <p:cNvPr id="6" name="object 6"/>
          <p:cNvGrpSpPr/>
          <p:nvPr/>
        </p:nvGrpSpPr>
        <p:grpSpPr>
          <a:xfrm>
            <a:off x="3643306" y="2643182"/>
            <a:ext cx="1562100" cy="1428760"/>
            <a:chOff x="2525267" y="2124455"/>
            <a:chExt cx="1562100" cy="1229995"/>
          </a:xfrm>
        </p:grpSpPr>
        <p:pic>
          <p:nvPicPr>
            <p:cNvPr id="7" name="object 7"/>
            <p:cNvPicPr/>
            <p:nvPr/>
          </p:nvPicPr>
          <p:blipFill>
            <a:blip r:embed="rId3" cstate="print"/>
            <a:stretch>
              <a:fillRect/>
            </a:stretch>
          </p:blipFill>
          <p:spPr>
            <a:xfrm>
              <a:off x="2561843" y="2124455"/>
              <a:ext cx="943356" cy="448056"/>
            </a:xfrm>
            <a:prstGeom prst="rect">
              <a:avLst/>
            </a:prstGeom>
          </p:spPr>
        </p:pic>
        <p:pic>
          <p:nvPicPr>
            <p:cNvPr id="8" name="object 8"/>
            <p:cNvPicPr/>
            <p:nvPr/>
          </p:nvPicPr>
          <p:blipFill>
            <a:blip r:embed="rId4" cstate="print"/>
            <a:stretch>
              <a:fillRect/>
            </a:stretch>
          </p:blipFill>
          <p:spPr>
            <a:xfrm>
              <a:off x="2525267" y="2478023"/>
              <a:ext cx="1562100" cy="876300"/>
            </a:xfrm>
            <a:prstGeom prst="rect">
              <a:avLst/>
            </a:prstGeom>
          </p:spPr>
        </p:pic>
      </p:grpSp>
      <p:pic>
        <p:nvPicPr>
          <p:cNvPr id="9" name="object 9"/>
          <p:cNvPicPr/>
          <p:nvPr/>
        </p:nvPicPr>
        <p:blipFill>
          <a:blip r:embed="rId5" cstate="print"/>
          <a:stretch>
            <a:fillRect/>
          </a:stretch>
        </p:blipFill>
        <p:spPr>
          <a:xfrm>
            <a:off x="3071802" y="4857760"/>
            <a:ext cx="2295144" cy="87630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553834"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HWR</a:t>
            </a:r>
            <a:r>
              <a:rPr sz="3600" b="1" spc="-15" dirty="0">
                <a:solidFill>
                  <a:srgbClr val="C00000"/>
                </a:solidFill>
              </a:rPr>
              <a:t> </a:t>
            </a:r>
            <a:r>
              <a:rPr sz="3600" b="1" spc="-5" dirty="0">
                <a:solidFill>
                  <a:srgbClr val="C00000"/>
                </a:solidFill>
              </a:rPr>
              <a:t>with </a:t>
            </a:r>
            <a:r>
              <a:rPr sz="3600" b="1" spc="-15" dirty="0">
                <a:solidFill>
                  <a:srgbClr val="C00000"/>
                </a:solidFill>
              </a:rPr>
              <a:t>shunt</a:t>
            </a:r>
            <a:r>
              <a:rPr sz="3600" b="1" spc="-10" dirty="0">
                <a:solidFill>
                  <a:srgbClr val="C00000"/>
                </a:solidFill>
              </a:rPr>
              <a:t> Capacitor </a:t>
            </a:r>
            <a:r>
              <a:rPr sz="3600" b="1" spc="-15" dirty="0">
                <a:solidFill>
                  <a:srgbClr val="C00000"/>
                </a:solidFill>
              </a:rPr>
              <a:t>filter</a:t>
            </a:r>
          </a:p>
        </p:txBody>
      </p:sp>
      <p:sp>
        <p:nvSpPr>
          <p:cNvPr id="3" name="object 3"/>
          <p:cNvSpPr txBox="1"/>
          <p:nvPr/>
        </p:nvSpPr>
        <p:spPr>
          <a:xfrm>
            <a:off x="535940" y="1001013"/>
            <a:ext cx="7863205" cy="750847"/>
          </a:xfrm>
          <a:prstGeom prst="rect">
            <a:avLst/>
          </a:prstGeom>
        </p:spPr>
        <p:txBody>
          <a:bodyPr vert="horz" wrap="square" lIns="0" tIns="12065" rIns="0" bIns="0" rtlCol="0">
            <a:spAutoFit/>
          </a:bodyPr>
          <a:lstStyle/>
          <a:p>
            <a:pPr marL="355600" marR="5080" indent="-342900" algn="just">
              <a:lnSpc>
                <a:spcPct val="100000"/>
              </a:lnSpc>
              <a:spcBef>
                <a:spcPts val="95"/>
              </a:spcBef>
              <a:buClr>
                <a:srgbClr val="C00000"/>
              </a:buClr>
              <a:buFont typeface="Wingdings" pitchFamily="2" charset="2"/>
              <a:buChar char="Ø"/>
              <a:tabLst>
                <a:tab pos="354965" algn="l"/>
                <a:tab pos="355600" algn="l"/>
              </a:tabLst>
            </a:pPr>
            <a:r>
              <a:rPr sz="2400" b="1" spc="-5" dirty="0">
                <a:latin typeface="Calibri"/>
                <a:cs typeface="Calibri"/>
              </a:rPr>
              <a:t>The </a:t>
            </a:r>
            <a:r>
              <a:rPr sz="2400" b="1" spc="-10" dirty="0">
                <a:latin typeface="Calibri"/>
                <a:cs typeface="Calibri"/>
              </a:rPr>
              <a:t>ripple</a:t>
            </a:r>
            <a:r>
              <a:rPr sz="2400" b="1" spc="20" dirty="0">
                <a:latin typeface="Calibri"/>
                <a:cs typeface="Calibri"/>
              </a:rPr>
              <a:t> </a:t>
            </a:r>
            <a:r>
              <a:rPr sz="2400" b="1" spc="-30" dirty="0">
                <a:latin typeface="Calibri"/>
                <a:cs typeface="Calibri"/>
              </a:rPr>
              <a:t>waveform</a:t>
            </a:r>
            <a:r>
              <a:rPr sz="2400" b="1" spc="-10" dirty="0">
                <a:latin typeface="Calibri"/>
                <a:cs typeface="Calibri"/>
              </a:rPr>
              <a:t> </a:t>
            </a:r>
            <a:r>
              <a:rPr sz="2400" b="1" spc="-5" dirty="0">
                <a:latin typeface="Calibri"/>
                <a:cs typeface="Calibri"/>
              </a:rPr>
              <a:t>will be</a:t>
            </a:r>
            <a:r>
              <a:rPr sz="2400" b="1" dirty="0">
                <a:latin typeface="Calibri"/>
                <a:cs typeface="Calibri"/>
              </a:rPr>
              <a:t> </a:t>
            </a:r>
            <a:r>
              <a:rPr sz="2400" b="1" spc="-5" dirty="0">
                <a:latin typeface="Calibri"/>
                <a:cs typeface="Calibri"/>
              </a:rPr>
              <a:t>triangular</a:t>
            </a:r>
            <a:r>
              <a:rPr sz="2400" b="1" dirty="0">
                <a:latin typeface="Calibri"/>
                <a:cs typeface="Calibri"/>
              </a:rPr>
              <a:t> </a:t>
            </a:r>
            <a:r>
              <a:rPr sz="2400" b="1" spc="-5" dirty="0">
                <a:latin typeface="Calibri"/>
                <a:cs typeface="Calibri"/>
              </a:rPr>
              <a:t>in </a:t>
            </a:r>
            <a:r>
              <a:rPr sz="2400" b="1" spc="-15" dirty="0">
                <a:latin typeface="Calibri"/>
                <a:cs typeface="Calibri"/>
              </a:rPr>
              <a:t>nature</a:t>
            </a:r>
            <a:r>
              <a:rPr sz="2400" b="1" spc="10" dirty="0">
                <a:latin typeface="Calibri"/>
                <a:cs typeface="Calibri"/>
              </a:rPr>
              <a:t> </a:t>
            </a:r>
            <a:r>
              <a:rPr sz="2400" b="1" spc="-5" dirty="0">
                <a:latin typeface="Calibri"/>
                <a:cs typeface="Calibri"/>
              </a:rPr>
              <a:t>and </a:t>
            </a:r>
            <a:r>
              <a:rPr sz="2400" b="1" spc="-615" dirty="0">
                <a:latin typeface="Calibri"/>
                <a:cs typeface="Calibri"/>
              </a:rPr>
              <a:t> </a:t>
            </a:r>
            <a:r>
              <a:rPr sz="2400" b="1" spc="-5" dirty="0">
                <a:latin typeface="Calibri"/>
                <a:cs typeface="Calibri"/>
              </a:rPr>
              <a:t>the</a:t>
            </a:r>
            <a:r>
              <a:rPr sz="2400" b="1" spc="5" dirty="0">
                <a:latin typeface="Calibri"/>
                <a:cs typeface="Calibri"/>
              </a:rPr>
              <a:t> </a:t>
            </a:r>
            <a:r>
              <a:rPr sz="2400" b="1" spc="-5" dirty="0">
                <a:latin typeface="Calibri"/>
                <a:cs typeface="Calibri"/>
              </a:rPr>
              <a:t>rms</a:t>
            </a:r>
            <a:r>
              <a:rPr sz="2400" b="1" spc="5" dirty="0">
                <a:latin typeface="Calibri"/>
                <a:cs typeface="Calibri"/>
              </a:rPr>
              <a:t> </a:t>
            </a:r>
            <a:r>
              <a:rPr sz="2400" b="1" spc="-10" dirty="0">
                <a:latin typeface="Calibri"/>
                <a:cs typeface="Calibri"/>
              </a:rPr>
              <a:t>value</a:t>
            </a:r>
            <a:r>
              <a:rPr sz="2400" b="1" spc="-5" dirty="0">
                <a:latin typeface="Calibri"/>
                <a:cs typeface="Calibri"/>
              </a:rPr>
              <a:t> of the</a:t>
            </a:r>
            <a:r>
              <a:rPr sz="2400" b="1" spc="5" dirty="0">
                <a:latin typeface="Calibri"/>
                <a:cs typeface="Calibri"/>
              </a:rPr>
              <a:t> </a:t>
            </a:r>
            <a:r>
              <a:rPr sz="2400" b="1" spc="-10" dirty="0">
                <a:latin typeface="Calibri"/>
                <a:cs typeface="Calibri"/>
              </a:rPr>
              <a:t>ripple</a:t>
            </a:r>
            <a:r>
              <a:rPr sz="2400" b="1" spc="25" dirty="0">
                <a:latin typeface="Calibri"/>
                <a:cs typeface="Calibri"/>
              </a:rPr>
              <a:t> </a:t>
            </a:r>
            <a:r>
              <a:rPr sz="2400" b="1" spc="-5" dirty="0">
                <a:latin typeface="Calibri"/>
                <a:cs typeface="Calibri"/>
              </a:rPr>
              <a:t>is</a:t>
            </a:r>
            <a:r>
              <a:rPr sz="2400" b="1" dirty="0">
                <a:latin typeface="Calibri"/>
                <a:cs typeface="Calibri"/>
              </a:rPr>
              <a:t> </a:t>
            </a:r>
            <a:r>
              <a:rPr sz="2400" b="1" spc="-10" dirty="0">
                <a:latin typeface="Calibri"/>
                <a:cs typeface="Calibri"/>
              </a:rPr>
              <a:t>given</a:t>
            </a:r>
            <a:r>
              <a:rPr sz="2400" b="1" spc="5" dirty="0">
                <a:latin typeface="Calibri"/>
                <a:cs typeface="Calibri"/>
              </a:rPr>
              <a:t> </a:t>
            </a:r>
            <a:r>
              <a:rPr sz="2400" b="1" spc="-25" dirty="0">
                <a:latin typeface="Calibri"/>
                <a:cs typeface="Calibri"/>
              </a:rPr>
              <a:t>by</a:t>
            </a:r>
            <a:endParaRPr sz="2400" b="1">
              <a:latin typeface="Calibri"/>
              <a:cs typeface="Calibri"/>
            </a:endParaRPr>
          </a:p>
        </p:txBody>
      </p:sp>
      <p:sp>
        <p:nvSpPr>
          <p:cNvPr id="4" name="object 4"/>
          <p:cNvSpPr txBox="1"/>
          <p:nvPr/>
        </p:nvSpPr>
        <p:spPr>
          <a:xfrm>
            <a:off x="500034" y="4786322"/>
            <a:ext cx="2265680" cy="381515"/>
          </a:xfrm>
          <a:prstGeom prst="rect">
            <a:avLst/>
          </a:prstGeom>
        </p:spPr>
        <p:txBody>
          <a:bodyPr vert="horz" wrap="square" lIns="0" tIns="12065" rIns="0" bIns="0" rtlCol="0">
            <a:spAutoFit/>
          </a:bodyPr>
          <a:lstStyle/>
          <a:p>
            <a:pPr marL="355600" indent="-342900">
              <a:lnSpc>
                <a:spcPct val="100000"/>
              </a:lnSpc>
              <a:spcBef>
                <a:spcPts val="95"/>
              </a:spcBef>
              <a:buClr>
                <a:srgbClr val="C00000"/>
              </a:buClr>
              <a:buFont typeface="Wingdings" pitchFamily="2" charset="2"/>
              <a:buChar char="Ø"/>
              <a:tabLst>
                <a:tab pos="354965" algn="l"/>
                <a:tab pos="355600" algn="l"/>
              </a:tabLst>
            </a:pPr>
            <a:r>
              <a:rPr sz="2400" b="1" spc="-5" dirty="0">
                <a:latin typeface="Calibri"/>
                <a:cs typeface="Calibri"/>
              </a:rPr>
              <a:t>Ripple</a:t>
            </a:r>
            <a:r>
              <a:rPr sz="2400" b="1" spc="-35" dirty="0">
                <a:latin typeface="Calibri"/>
                <a:cs typeface="Calibri"/>
              </a:rPr>
              <a:t> </a:t>
            </a:r>
            <a:r>
              <a:rPr sz="2400" b="1" spc="-50" dirty="0">
                <a:latin typeface="Calibri"/>
                <a:cs typeface="Calibri"/>
              </a:rPr>
              <a:t>factor,</a:t>
            </a:r>
            <a:endParaRPr sz="2400" b="1">
              <a:latin typeface="Calibri"/>
              <a:cs typeface="Calibri"/>
            </a:endParaRPr>
          </a:p>
        </p:txBody>
      </p:sp>
      <p:grpSp>
        <p:nvGrpSpPr>
          <p:cNvPr id="5" name="object 5"/>
          <p:cNvGrpSpPr/>
          <p:nvPr/>
        </p:nvGrpSpPr>
        <p:grpSpPr>
          <a:xfrm>
            <a:off x="3071802" y="1857364"/>
            <a:ext cx="3606165" cy="2670175"/>
            <a:chOff x="1600200" y="1981200"/>
            <a:chExt cx="3606165" cy="2670175"/>
          </a:xfrm>
        </p:grpSpPr>
        <p:pic>
          <p:nvPicPr>
            <p:cNvPr id="6" name="object 6"/>
            <p:cNvPicPr/>
            <p:nvPr/>
          </p:nvPicPr>
          <p:blipFill>
            <a:blip r:embed="rId2" cstate="print"/>
            <a:stretch>
              <a:fillRect/>
            </a:stretch>
          </p:blipFill>
          <p:spPr>
            <a:xfrm>
              <a:off x="2438400" y="1981200"/>
              <a:ext cx="1395984" cy="763524"/>
            </a:xfrm>
            <a:prstGeom prst="rect">
              <a:avLst/>
            </a:prstGeom>
          </p:spPr>
        </p:pic>
        <p:pic>
          <p:nvPicPr>
            <p:cNvPr id="7" name="object 7"/>
            <p:cNvPicPr/>
            <p:nvPr/>
          </p:nvPicPr>
          <p:blipFill>
            <a:blip r:embed="rId3" cstate="print"/>
            <a:stretch>
              <a:fillRect/>
            </a:stretch>
          </p:blipFill>
          <p:spPr>
            <a:xfrm>
              <a:off x="2426208" y="2731008"/>
              <a:ext cx="2208275" cy="467868"/>
            </a:xfrm>
            <a:prstGeom prst="rect">
              <a:avLst/>
            </a:prstGeom>
          </p:spPr>
        </p:pic>
        <p:pic>
          <p:nvPicPr>
            <p:cNvPr id="8" name="object 8"/>
            <p:cNvPicPr/>
            <p:nvPr/>
          </p:nvPicPr>
          <p:blipFill>
            <a:blip r:embed="rId4" cstate="print"/>
            <a:stretch>
              <a:fillRect/>
            </a:stretch>
          </p:blipFill>
          <p:spPr>
            <a:xfrm>
              <a:off x="1600200" y="3174491"/>
              <a:ext cx="2743200" cy="755904"/>
            </a:xfrm>
            <a:prstGeom prst="rect">
              <a:avLst/>
            </a:prstGeom>
          </p:spPr>
        </p:pic>
        <p:pic>
          <p:nvPicPr>
            <p:cNvPr id="9" name="object 9"/>
            <p:cNvPicPr/>
            <p:nvPr/>
          </p:nvPicPr>
          <p:blipFill>
            <a:blip r:embed="rId5" cstate="print"/>
            <a:stretch>
              <a:fillRect/>
            </a:stretch>
          </p:blipFill>
          <p:spPr>
            <a:xfrm>
              <a:off x="2462783" y="3895344"/>
              <a:ext cx="2743199" cy="755904"/>
            </a:xfrm>
            <a:prstGeom prst="rect">
              <a:avLst/>
            </a:prstGeom>
          </p:spPr>
        </p:pic>
      </p:grpSp>
      <p:pic>
        <p:nvPicPr>
          <p:cNvPr id="10" name="object 10"/>
          <p:cNvPicPr/>
          <p:nvPr/>
        </p:nvPicPr>
        <p:blipFill>
          <a:blip r:embed="rId6" cstate="print"/>
          <a:stretch>
            <a:fillRect/>
          </a:stretch>
        </p:blipFill>
        <p:spPr>
          <a:xfrm>
            <a:off x="2500298" y="5429264"/>
            <a:ext cx="2191511" cy="614172"/>
          </a:xfrm>
          <a:prstGeom prst="rect">
            <a:avLst/>
          </a:prstGeom>
        </p:spPr>
      </p:pic>
      <p:pic>
        <p:nvPicPr>
          <p:cNvPr id="11" name="object 11"/>
          <p:cNvPicPr/>
          <p:nvPr/>
        </p:nvPicPr>
        <p:blipFill>
          <a:blip r:embed="rId7" cstate="print"/>
          <a:stretch>
            <a:fillRect/>
          </a:stretch>
        </p:blipFill>
        <p:spPr>
          <a:xfrm>
            <a:off x="6000760" y="5357826"/>
            <a:ext cx="1524000" cy="695621"/>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5852" y="428604"/>
            <a:ext cx="6467475"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a:t>
            </a:r>
            <a:r>
              <a:rPr sz="3600" b="1" spc="-10" dirty="0">
                <a:solidFill>
                  <a:srgbClr val="C00000"/>
                </a:solidFill>
              </a:rPr>
              <a:t> shunt</a:t>
            </a:r>
            <a:r>
              <a:rPr sz="3600" b="1" spc="-15" dirty="0">
                <a:solidFill>
                  <a:srgbClr val="C00000"/>
                </a:solidFill>
              </a:rPr>
              <a:t> </a:t>
            </a:r>
            <a:r>
              <a:rPr sz="3600" b="1" spc="-10" dirty="0">
                <a:solidFill>
                  <a:srgbClr val="C00000"/>
                </a:solidFill>
              </a:rPr>
              <a:t>Capacitor</a:t>
            </a:r>
            <a:r>
              <a:rPr sz="3600" b="1" spc="-40" dirty="0">
                <a:solidFill>
                  <a:srgbClr val="C00000"/>
                </a:solidFill>
              </a:rPr>
              <a:t> </a:t>
            </a:r>
            <a:r>
              <a:rPr sz="3600" b="1" spc="-15" dirty="0">
                <a:solidFill>
                  <a:srgbClr val="C00000"/>
                </a:solidFill>
              </a:rPr>
              <a:t>filter</a:t>
            </a:r>
          </a:p>
        </p:txBody>
      </p:sp>
      <p:pic>
        <p:nvPicPr>
          <p:cNvPr id="3" name="object 3"/>
          <p:cNvPicPr/>
          <p:nvPr/>
        </p:nvPicPr>
        <p:blipFill>
          <a:blip r:embed="rId2" cstate="print"/>
          <a:stretch>
            <a:fillRect/>
          </a:stretch>
        </p:blipFill>
        <p:spPr>
          <a:xfrm>
            <a:off x="857224" y="1285860"/>
            <a:ext cx="7591461" cy="4857784"/>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8662" y="357166"/>
            <a:ext cx="6467475"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a:t>
            </a:r>
            <a:r>
              <a:rPr sz="3600" b="1" spc="-10" dirty="0">
                <a:solidFill>
                  <a:srgbClr val="C00000"/>
                </a:solidFill>
              </a:rPr>
              <a:t> shunt</a:t>
            </a:r>
            <a:r>
              <a:rPr sz="3600" b="1" spc="-15" dirty="0">
                <a:solidFill>
                  <a:srgbClr val="C00000"/>
                </a:solidFill>
              </a:rPr>
              <a:t> </a:t>
            </a:r>
            <a:r>
              <a:rPr sz="3600" b="1" spc="-10" dirty="0">
                <a:solidFill>
                  <a:srgbClr val="C00000"/>
                </a:solidFill>
              </a:rPr>
              <a:t>Capacitor</a:t>
            </a:r>
            <a:r>
              <a:rPr sz="3600" b="1" spc="-40" dirty="0">
                <a:solidFill>
                  <a:srgbClr val="C00000"/>
                </a:solidFill>
              </a:rPr>
              <a:t> </a:t>
            </a:r>
            <a:r>
              <a:rPr sz="3600" b="1" spc="-15" dirty="0">
                <a:solidFill>
                  <a:srgbClr val="C00000"/>
                </a:solidFill>
              </a:rPr>
              <a:t>filter</a:t>
            </a:r>
          </a:p>
        </p:txBody>
      </p:sp>
      <p:grpSp>
        <p:nvGrpSpPr>
          <p:cNvPr id="3" name="object 3"/>
          <p:cNvGrpSpPr/>
          <p:nvPr/>
        </p:nvGrpSpPr>
        <p:grpSpPr>
          <a:xfrm>
            <a:off x="685800" y="1600200"/>
            <a:ext cx="7581900" cy="4305300"/>
            <a:chOff x="685800" y="1600200"/>
            <a:chExt cx="7581900" cy="4305300"/>
          </a:xfrm>
        </p:grpSpPr>
        <p:pic>
          <p:nvPicPr>
            <p:cNvPr id="4" name="object 4"/>
            <p:cNvPicPr/>
            <p:nvPr/>
          </p:nvPicPr>
          <p:blipFill>
            <a:blip r:embed="rId2" cstate="print"/>
            <a:stretch>
              <a:fillRect/>
            </a:stretch>
          </p:blipFill>
          <p:spPr>
            <a:xfrm>
              <a:off x="685800" y="1600200"/>
              <a:ext cx="7086600" cy="3366584"/>
            </a:xfrm>
            <a:prstGeom prst="rect">
              <a:avLst/>
            </a:prstGeom>
          </p:spPr>
        </p:pic>
        <p:pic>
          <p:nvPicPr>
            <p:cNvPr id="5" name="object 5"/>
            <p:cNvPicPr/>
            <p:nvPr/>
          </p:nvPicPr>
          <p:blipFill>
            <a:blip r:embed="rId3" cstate="print"/>
            <a:stretch>
              <a:fillRect/>
            </a:stretch>
          </p:blipFill>
          <p:spPr>
            <a:xfrm>
              <a:off x="6096000" y="4876800"/>
              <a:ext cx="2171700" cy="1028700"/>
            </a:xfrm>
            <a:prstGeom prst="rect">
              <a:avLst/>
            </a:prstGeom>
          </p:spPr>
        </p:pic>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4414" y="428604"/>
            <a:ext cx="6468745"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5" dirty="0">
                <a:solidFill>
                  <a:srgbClr val="C00000"/>
                </a:solidFill>
              </a:rPr>
              <a:t> </a:t>
            </a:r>
            <a:r>
              <a:rPr sz="3600" b="1" spc="-5" dirty="0">
                <a:solidFill>
                  <a:srgbClr val="C00000"/>
                </a:solidFill>
              </a:rPr>
              <a:t>with </a:t>
            </a:r>
            <a:r>
              <a:rPr sz="3600" b="1" spc="-15" dirty="0">
                <a:solidFill>
                  <a:srgbClr val="C00000"/>
                </a:solidFill>
              </a:rPr>
              <a:t>shunt</a:t>
            </a:r>
            <a:r>
              <a:rPr sz="3600" b="1" spc="-10" dirty="0">
                <a:solidFill>
                  <a:srgbClr val="C00000"/>
                </a:solidFill>
              </a:rPr>
              <a:t> Capacitor</a:t>
            </a:r>
            <a:r>
              <a:rPr sz="3600" b="1" spc="-40" dirty="0">
                <a:solidFill>
                  <a:srgbClr val="C00000"/>
                </a:solidFill>
              </a:rPr>
              <a:t> </a:t>
            </a:r>
            <a:r>
              <a:rPr sz="3600" b="1" spc="-15" dirty="0">
                <a:solidFill>
                  <a:srgbClr val="C00000"/>
                </a:solidFill>
              </a:rPr>
              <a:t>filter</a:t>
            </a:r>
          </a:p>
        </p:txBody>
      </p:sp>
      <p:sp>
        <p:nvSpPr>
          <p:cNvPr id="3" name="object 3"/>
          <p:cNvSpPr txBox="1"/>
          <p:nvPr/>
        </p:nvSpPr>
        <p:spPr>
          <a:xfrm>
            <a:off x="571472" y="1285860"/>
            <a:ext cx="7924800" cy="2233945"/>
          </a:xfrm>
          <a:prstGeom prst="rect">
            <a:avLst/>
          </a:prstGeom>
        </p:spPr>
        <p:txBody>
          <a:bodyPr vert="horz" wrap="square" lIns="0" tIns="73660" rIns="0" bIns="0" rtlCol="0">
            <a:spAutoFit/>
          </a:bodyPr>
          <a:lstStyle/>
          <a:p>
            <a:pPr marL="393700" indent="-342900" algn="just">
              <a:lnSpc>
                <a:spcPct val="100000"/>
              </a:lnSpc>
              <a:spcBef>
                <a:spcPts val="580"/>
              </a:spcBef>
              <a:buClr>
                <a:srgbClr val="C00000"/>
              </a:buClr>
              <a:buFont typeface="Wingdings" pitchFamily="2" charset="2"/>
              <a:buChar char="Ø"/>
              <a:tabLst>
                <a:tab pos="393065" algn="l"/>
                <a:tab pos="393700" algn="l"/>
              </a:tabLst>
            </a:pPr>
            <a:r>
              <a:rPr sz="2200" b="1" smtClean="0">
                <a:latin typeface="Times New Roman"/>
                <a:cs typeface="Times New Roman"/>
              </a:rPr>
              <a:t>The</a:t>
            </a:r>
            <a:r>
              <a:rPr sz="2200" b="1" spc="-15" smtClean="0">
                <a:latin typeface="Times New Roman"/>
                <a:cs typeface="Times New Roman"/>
              </a:rPr>
              <a:t> </a:t>
            </a:r>
            <a:r>
              <a:rPr sz="2200" b="1" spc="-5" smtClean="0">
                <a:latin typeface="Times New Roman"/>
                <a:cs typeface="Times New Roman"/>
              </a:rPr>
              <a:t>charge</a:t>
            </a:r>
            <a:r>
              <a:rPr sz="2200" b="1" spc="-35" smtClean="0">
                <a:latin typeface="Times New Roman"/>
                <a:cs typeface="Times New Roman"/>
              </a:rPr>
              <a:t> </a:t>
            </a:r>
            <a:r>
              <a:rPr sz="2200" b="1" smtClean="0">
                <a:latin typeface="Times New Roman"/>
                <a:cs typeface="Times New Roman"/>
              </a:rPr>
              <a:t>it has</a:t>
            </a:r>
            <a:r>
              <a:rPr sz="2200" b="1" spc="-20" smtClean="0">
                <a:latin typeface="Times New Roman"/>
                <a:cs typeface="Times New Roman"/>
              </a:rPr>
              <a:t> </a:t>
            </a:r>
            <a:r>
              <a:rPr sz="2200" b="1" smtClean="0">
                <a:latin typeface="Times New Roman"/>
                <a:cs typeface="Times New Roman"/>
              </a:rPr>
              <a:t>acquired</a:t>
            </a:r>
            <a:r>
              <a:rPr sz="2200" b="1" spc="-25" smtClean="0">
                <a:latin typeface="Times New Roman"/>
                <a:cs typeface="Times New Roman"/>
              </a:rPr>
              <a:t> </a:t>
            </a:r>
            <a:r>
              <a:rPr sz="2200" b="1" smtClean="0">
                <a:latin typeface="Times New Roman"/>
                <a:cs typeface="Times New Roman"/>
              </a:rPr>
              <a:t>=</a:t>
            </a:r>
            <a:r>
              <a:rPr sz="2200" b="1" spc="-85" smtClean="0">
                <a:latin typeface="Times New Roman"/>
                <a:cs typeface="Times New Roman"/>
              </a:rPr>
              <a:t> </a:t>
            </a:r>
            <a:r>
              <a:rPr sz="2200" b="1" spc="-50" smtClean="0">
                <a:latin typeface="Times New Roman"/>
                <a:cs typeface="Times New Roman"/>
              </a:rPr>
              <a:t>V</a:t>
            </a:r>
            <a:r>
              <a:rPr sz="2200" b="1" spc="-75" baseline="-21367" smtClean="0">
                <a:latin typeface="Times New Roman"/>
                <a:cs typeface="Times New Roman"/>
              </a:rPr>
              <a:t>r,</a:t>
            </a:r>
            <a:r>
              <a:rPr sz="2200" b="1" spc="15" baseline="-21367" smtClean="0">
                <a:latin typeface="Times New Roman"/>
                <a:cs typeface="Times New Roman"/>
              </a:rPr>
              <a:t> </a:t>
            </a:r>
            <a:r>
              <a:rPr sz="2200" b="1" spc="22" baseline="-21367" smtClean="0">
                <a:latin typeface="Times New Roman"/>
                <a:cs typeface="Times New Roman"/>
              </a:rPr>
              <a:t>p–p</a:t>
            </a:r>
            <a:r>
              <a:rPr sz="2200" b="1" spc="240" baseline="-21367" smtClean="0">
                <a:latin typeface="Times New Roman"/>
                <a:cs typeface="Times New Roman"/>
              </a:rPr>
              <a:t> </a:t>
            </a:r>
            <a:r>
              <a:rPr sz="2200" b="1" smtClean="0">
                <a:latin typeface="Times New Roman"/>
                <a:cs typeface="Times New Roman"/>
              </a:rPr>
              <a:t>×</a:t>
            </a:r>
            <a:r>
              <a:rPr sz="2200" b="1" spc="-15" smtClean="0">
                <a:latin typeface="Times New Roman"/>
                <a:cs typeface="Times New Roman"/>
              </a:rPr>
              <a:t> </a:t>
            </a:r>
            <a:r>
              <a:rPr sz="2200" b="1" smtClean="0">
                <a:latin typeface="Times New Roman"/>
                <a:cs typeface="Times New Roman"/>
              </a:rPr>
              <a:t>C</a:t>
            </a:r>
          </a:p>
          <a:p>
            <a:pPr marL="393700" indent="-342900" algn="just">
              <a:lnSpc>
                <a:spcPct val="100000"/>
              </a:lnSpc>
              <a:spcBef>
                <a:spcPts val="480"/>
              </a:spcBef>
              <a:buClr>
                <a:srgbClr val="C00000"/>
              </a:buClr>
              <a:buFont typeface="Wingdings" pitchFamily="2" charset="2"/>
              <a:buChar char="Ø"/>
              <a:tabLst>
                <a:tab pos="393065" algn="l"/>
                <a:tab pos="393700" algn="l"/>
              </a:tabLst>
            </a:pPr>
            <a:r>
              <a:rPr sz="2200" b="1" smtClean="0">
                <a:latin typeface="Times New Roman"/>
                <a:cs typeface="Times New Roman"/>
              </a:rPr>
              <a:t>The</a:t>
            </a:r>
            <a:r>
              <a:rPr sz="2200" b="1" spc="-15" smtClean="0">
                <a:latin typeface="Times New Roman"/>
                <a:cs typeface="Times New Roman"/>
              </a:rPr>
              <a:t> </a:t>
            </a:r>
            <a:r>
              <a:rPr sz="2200" b="1" spc="-5" smtClean="0">
                <a:latin typeface="Times New Roman"/>
                <a:cs typeface="Times New Roman"/>
              </a:rPr>
              <a:t>charge</a:t>
            </a:r>
            <a:r>
              <a:rPr sz="2200" b="1" spc="-40" smtClean="0">
                <a:latin typeface="Times New Roman"/>
                <a:cs typeface="Times New Roman"/>
              </a:rPr>
              <a:t> </a:t>
            </a:r>
            <a:r>
              <a:rPr sz="2200" b="1" smtClean="0">
                <a:latin typeface="Times New Roman"/>
                <a:cs typeface="Times New Roman"/>
              </a:rPr>
              <a:t>it</a:t>
            </a:r>
            <a:r>
              <a:rPr sz="2200" b="1" spc="-5" smtClean="0">
                <a:latin typeface="Times New Roman"/>
                <a:cs typeface="Times New Roman"/>
              </a:rPr>
              <a:t> </a:t>
            </a:r>
            <a:r>
              <a:rPr sz="2200" b="1" smtClean="0">
                <a:latin typeface="Times New Roman"/>
                <a:cs typeface="Times New Roman"/>
              </a:rPr>
              <a:t>has</a:t>
            </a:r>
            <a:r>
              <a:rPr sz="2200" b="1" spc="-25" smtClean="0">
                <a:latin typeface="Times New Roman"/>
                <a:cs typeface="Times New Roman"/>
              </a:rPr>
              <a:t> </a:t>
            </a:r>
            <a:r>
              <a:rPr sz="2200" b="1" smtClean="0">
                <a:latin typeface="Times New Roman"/>
                <a:cs typeface="Times New Roman"/>
              </a:rPr>
              <a:t>lost</a:t>
            </a:r>
            <a:r>
              <a:rPr sz="2200" b="1" spc="-15" smtClean="0">
                <a:latin typeface="Times New Roman"/>
                <a:cs typeface="Times New Roman"/>
              </a:rPr>
              <a:t> </a:t>
            </a:r>
            <a:r>
              <a:rPr sz="2200" b="1" smtClean="0">
                <a:latin typeface="Times New Roman"/>
                <a:cs typeface="Times New Roman"/>
              </a:rPr>
              <a:t>=</a:t>
            </a:r>
            <a:r>
              <a:rPr sz="2200" b="1" spc="-45" smtClean="0">
                <a:latin typeface="Times New Roman"/>
                <a:cs typeface="Times New Roman"/>
              </a:rPr>
              <a:t> </a:t>
            </a:r>
            <a:r>
              <a:rPr sz="2200" b="1" spc="10" smtClean="0">
                <a:latin typeface="Times New Roman"/>
                <a:cs typeface="Times New Roman"/>
              </a:rPr>
              <a:t>I</a:t>
            </a:r>
            <a:r>
              <a:rPr sz="2200" b="1" spc="15" baseline="-21367" smtClean="0">
                <a:latin typeface="Times New Roman"/>
                <a:cs typeface="Times New Roman"/>
              </a:rPr>
              <a:t>dc</a:t>
            </a:r>
            <a:r>
              <a:rPr sz="2200" b="1" spc="217" baseline="-21367" smtClean="0">
                <a:latin typeface="Times New Roman"/>
                <a:cs typeface="Times New Roman"/>
              </a:rPr>
              <a:t> </a:t>
            </a:r>
            <a:r>
              <a:rPr sz="2200" b="1" smtClean="0">
                <a:latin typeface="Times New Roman"/>
                <a:cs typeface="Times New Roman"/>
              </a:rPr>
              <a:t>×</a:t>
            </a:r>
            <a:r>
              <a:rPr sz="2200" b="1" spc="-55" smtClean="0">
                <a:latin typeface="Times New Roman"/>
                <a:cs typeface="Times New Roman"/>
              </a:rPr>
              <a:t> </a:t>
            </a:r>
            <a:r>
              <a:rPr sz="2200" b="1" spc="5" smtClean="0">
                <a:latin typeface="Times New Roman"/>
                <a:cs typeface="Times New Roman"/>
              </a:rPr>
              <a:t>T</a:t>
            </a:r>
            <a:r>
              <a:rPr sz="2200" b="1" spc="7" baseline="-21367" smtClean="0">
                <a:latin typeface="Times New Roman"/>
                <a:cs typeface="Times New Roman"/>
              </a:rPr>
              <a:t>2</a:t>
            </a:r>
            <a:endParaRPr sz="2200" b="1" baseline="-21367" smtClean="0">
              <a:latin typeface="Times New Roman"/>
              <a:cs typeface="Times New Roman"/>
            </a:endParaRPr>
          </a:p>
          <a:p>
            <a:pPr marL="393700" indent="-342900" algn="just">
              <a:lnSpc>
                <a:spcPct val="100000"/>
              </a:lnSpc>
              <a:spcBef>
                <a:spcPts val="480"/>
              </a:spcBef>
              <a:buClr>
                <a:srgbClr val="C00000"/>
              </a:buClr>
              <a:buFont typeface="Wingdings" pitchFamily="2" charset="2"/>
              <a:buChar char="Ø"/>
              <a:tabLst>
                <a:tab pos="393065" algn="l"/>
                <a:tab pos="393700" algn="l"/>
              </a:tabLst>
            </a:pPr>
            <a:r>
              <a:rPr sz="2200" b="1" smtClean="0">
                <a:latin typeface="Times New Roman"/>
                <a:cs typeface="Times New Roman"/>
              </a:rPr>
              <a:t>Therefore,</a:t>
            </a:r>
            <a:r>
              <a:rPr sz="2200" b="1" spc="-90" smtClean="0">
                <a:latin typeface="Times New Roman"/>
                <a:cs typeface="Times New Roman"/>
              </a:rPr>
              <a:t> </a:t>
            </a:r>
            <a:r>
              <a:rPr sz="2200" b="1" spc="-50" smtClean="0">
                <a:latin typeface="Times New Roman"/>
                <a:cs typeface="Times New Roman"/>
              </a:rPr>
              <a:t>V</a:t>
            </a:r>
            <a:r>
              <a:rPr sz="2200" b="1" spc="-75" baseline="-21367" smtClean="0">
                <a:latin typeface="Times New Roman"/>
                <a:cs typeface="Times New Roman"/>
              </a:rPr>
              <a:t>r,</a:t>
            </a:r>
            <a:r>
              <a:rPr sz="2200" b="1" spc="15" baseline="-21367" smtClean="0">
                <a:latin typeface="Times New Roman"/>
                <a:cs typeface="Times New Roman"/>
              </a:rPr>
              <a:t> </a:t>
            </a:r>
            <a:r>
              <a:rPr sz="2200" b="1" spc="22" baseline="-21367" smtClean="0">
                <a:latin typeface="Times New Roman"/>
                <a:cs typeface="Times New Roman"/>
              </a:rPr>
              <a:t>p–p</a:t>
            </a:r>
            <a:r>
              <a:rPr sz="2200" b="1" spc="-37" baseline="-21367" smtClean="0">
                <a:latin typeface="Times New Roman"/>
                <a:cs typeface="Times New Roman"/>
              </a:rPr>
              <a:t> </a:t>
            </a:r>
            <a:r>
              <a:rPr sz="2200" b="1" smtClean="0">
                <a:latin typeface="Times New Roman"/>
                <a:cs typeface="Times New Roman"/>
              </a:rPr>
              <a:t>× C</a:t>
            </a:r>
            <a:r>
              <a:rPr sz="2200" b="1" spc="-5" smtClean="0">
                <a:latin typeface="Times New Roman"/>
                <a:cs typeface="Times New Roman"/>
              </a:rPr>
              <a:t> </a:t>
            </a:r>
            <a:r>
              <a:rPr sz="2200" b="1" smtClean="0">
                <a:latin typeface="Times New Roman"/>
                <a:cs typeface="Times New Roman"/>
              </a:rPr>
              <a:t>=</a:t>
            </a:r>
            <a:r>
              <a:rPr sz="2200" b="1" spc="-15" smtClean="0">
                <a:latin typeface="Times New Roman"/>
                <a:cs typeface="Times New Roman"/>
              </a:rPr>
              <a:t> </a:t>
            </a:r>
            <a:r>
              <a:rPr sz="2200" b="1" spc="10" smtClean="0">
                <a:latin typeface="Times New Roman"/>
                <a:cs typeface="Times New Roman"/>
              </a:rPr>
              <a:t>I</a:t>
            </a:r>
            <a:r>
              <a:rPr sz="2200" b="1" spc="15" baseline="-21367" smtClean="0">
                <a:latin typeface="Times New Roman"/>
                <a:cs typeface="Times New Roman"/>
              </a:rPr>
              <a:t>dc</a:t>
            </a:r>
            <a:r>
              <a:rPr sz="2200" b="1" spc="225" baseline="-21367" smtClean="0">
                <a:latin typeface="Times New Roman"/>
                <a:cs typeface="Times New Roman"/>
              </a:rPr>
              <a:t> </a:t>
            </a:r>
            <a:r>
              <a:rPr sz="2200" b="1" smtClean="0">
                <a:latin typeface="Times New Roman"/>
                <a:cs typeface="Times New Roman"/>
              </a:rPr>
              <a:t>×</a:t>
            </a:r>
            <a:r>
              <a:rPr sz="2200" b="1" spc="-45" smtClean="0">
                <a:latin typeface="Times New Roman"/>
                <a:cs typeface="Times New Roman"/>
              </a:rPr>
              <a:t> </a:t>
            </a:r>
            <a:r>
              <a:rPr sz="2200" b="1" spc="5" smtClean="0">
                <a:latin typeface="Times New Roman"/>
                <a:cs typeface="Times New Roman"/>
              </a:rPr>
              <a:t>T</a:t>
            </a:r>
            <a:r>
              <a:rPr sz="2200" b="1" spc="7" baseline="-21367" smtClean="0">
                <a:latin typeface="Times New Roman"/>
                <a:cs typeface="Times New Roman"/>
              </a:rPr>
              <a:t>2</a:t>
            </a:r>
            <a:endParaRPr sz="2200" b="1" smtClean="0">
              <a:latin typeface="Times New Roman"/>
              <a:cs typeface="Times New Roman"/>
            </a:endParaRPr>
          </a:p>
          <a:p>
            <a:pPr marL="393700" marR="55880" indent="-342900" algn="just">
              <a:lnSpc>
                <a:spcPct val="100000"/>
              </a:lnSpc>
              <a:buClr>
                <a:srgbClr val="C00000"/>
              </a:buClr>
              <a:buFont typeface="Wingdings" pitchFamily="2" charset="2"/>
              <a:buChar char="Ø"/>
              <a:tabLst>
                <a:tab pos="393065" algn="l"/>
                <a:tab pos="393700" algn="l"/>
              </a:tabLst>
            </a:pPr>
            <a:r>
              <a:rPr sz="2200" b="1" smtClean="0">
                <a:latin typeface="Times New Roman"/>
                <a:cs typeface="Times New Roman"/>
              </a:rPr>
              <a:t>If the value of the capacitor is fairly </a:t>
            </a:r>
            <a:r>
              <a:rPr sz="2200" b="1" spc="-10" smtClean="0">
                <a:latin typeface="Times New Roman"/>
                <a:cs typeface="Times New Roman"/>
              </a:rPr>
              <a:t>large, </a:t>
            </a:r>
            <a:r>
              <a:rPr sz="2200" b="1" smtClean="0">
                <a:latin typeface="Times New Roman"/>
                <a:cs typeface="Times New Roman"/>
              </a:rPr>
              <a:t>or the value of the load </a:t>
            </a:r>
            <a:r>
              <a:rPr sz="2200" b="1" spc="5" smtClean="0">
                <a:latin typeface="Times New Roman"/>
                <a:cs typeface="Times New Roman"/>
              </a:rPr>
              <a:t> </a:t>
            </a:r>
            <a:r>
              <a:rPr sz="2200" b="1" smtClean="0">
                <a:latin typeface="Times New Roman"/>
                <a:cs typeface="Times New Roman"/>
              </a:rPr>
              <a:t>resistance is very </a:t>
            </a:r>
            <a:r>
              <a:rPr sz="2200" b="1" spc="-5" smtClean="0">
                <a:latin typeface="Times New Roman"/>
                <a:cs typeface="Times New Roman"/>
              </a:rPr>
              <a:t>large, </a:t>
            </a:r>
            <a:r>
              <a:rPr sz="2200" b="1" smtClean="0">
                <a:latin typeface="Times New Roman"/>
                <a:cs typeface="Times New Roman"/>
              </a:rPr>
              <a:t>then it can be </a:t>
            </a:r>
            <a:r>
              <a:rPr sz="2200" b="1" spc="-5" smtClean="0">
                <a:latin typeface="Times New Roman"/>
                <a:cs typeface="Times New Roman"/>
              </a:rPr>
              <a:t>assumed </a:t>
            </a:r>
            <a:r>
              <a:rPr sz="2200" b="1" smtClean="0">
                <a:latin typeface="Times New Roman"/>
                <a:cs typeface="Times New Roman"/>
              </a:rPr>
              <a:t>that the </a:t>
            </a:r>
            <a:r>
              <a:rPr sz="2200" b="1" spc="-10" smtClean="0">
                <a:latin typeface="Times New Roman"/>
                <a:cs typeface="Times New Roman"/>
              </a:rPr>
              <a:t>time </a:t>
            </a:r>
            <a:r>
              <a:rPr sz="2200" b="1" spc="5" smtClean="0">
                <a:latin typeface="Times New Roman"/>
                <a:cs typeface="Times New Roman"/>
              </a:rPr>
              <a:t>T</a:t>
            </a:r>
            <a:r>
              <a:rPr sz="2200" b="1" spc="7" baseline="-21367" smtClean="0">
                <a:latin typeface="Times New Roman"/>
                <a:cs typeface="Times New Roman"/>
              </a:rPr>
              <a:t>2 </a:t>
            </a:r>
            <a:r>
              <a:rPr sz="2200" b="1" smtClean="0">
                <a:latin typeface="Times New Roman"/>
                <a:cs typeface="Times New Roman"/>
              </a:rPr>
              <a:t>is equal to </a:t>
            </a:r>
            <a:r>
              <a:rPr sz="2200" b="1" spc="-484" smtClean="0">
                <a:latin typeface="Times New Roman"/>
                <a:cs typeface="Times New Roman"/>
              </a:rPr>
              <a:t> </a:t>
            </a:r>
            <a:r>
              <a:rPr sz="2200" b="1" smtClean="0">
                <a:latin typeface="Times New Roman"/>
                <a:cs typeface="Times New Roman"/>
              </a:rPr>
              <a:t>half</a:t>
            </a:r>
            <a:r>
              <a:rPr sz="2200" b="1" spc="-20" smtClean="0">
                <a:latin typeface="Times New Roman"/>
                <a:cs typeface="Times New Roman"/>
              </a:rPr>
              <a:t> </a:t>
            </a:r>
            <a:r>
              <a:rPr sz="2200" b="1" smtClean="0">
                <a:latin typeface="Times New Roman"/>
                <a:cs typeface="Times New Roman"/>
              </a:rPr>
              <a:t>the</a:t>
            </a:r>
            <a:r>
              <a:rPr sz="2200" b="1" spc="-5" smtClean="0">
                <a:latin typeface="Times New Roman"/>
                <a:cs typeface="Times New Roman"/>
              </a:rPr>
              <a:t> </a:t>
            </a:r>
            <a:r>
              <a:rPr sz="2200" b="1" smtClean="0">
                <a:latin typeface="Times New Roman"/>
                <a:cs typeface="Times New Roman"/>
              </a:rPr>
              <a:t>periodic</a:t>
            </a:r>
            <a:r>
              <a:rPr sz="2200" b="1" spc="-45" smtClean="0">
                <a:latin typeface="Times New Roman"/>
                <a:cs typeface="Times New Roman"/>
              </a:rPr>
              <a:t> </a:t>
            </a:r>
            <a:r>
              <a:rPr sz="2200" b="1" spc="-10" smtClean="0">
                <a:latin typeface="Times New Roman"/>
                <a:cs typeface="Times New Roman"/>
              </a:rPr>
              <a:t>time</a:t>
            </a:r>
            <a:r>
              <a:rPr sz="2200" b="1" spc="15" smtClean="0">
                <a:latin typeface="Times New Roman"/>
                <a:cs typeface="Times New Roman"/>
              </a:rPr>
              <a:t> </a:t>
            </a:r>
            <a:r>
              <a:rPr sz="2200" b="1" smtClean="0">
                <a:latin typeface="Times New Roman"/>
                <a:cs typeface="Times New Roman"/>
              </a:rPr>
              <a:t>of</a:t>
            </a:r>
            <a:r>
              <a:rPr sz="2200" b="1" spc="-15" smtClean="0">
                <a:latin typeface="Times New Roman"/>
                <a:cs typeface="Times New Roman"/>
              </a:rPr>
              <a:t> </a:t>
            </a:r>
            <a:r>
              <a:rPr sz="2200" b="1" smtClean="0">
                <a:latin typeface="Times New Roman"/>
                <a:cs typeface="Times New Roman"/>
              </a:rPr>
              <a:t>the</a:t>
            </a:r>
            <a:r>
              <a:rPr sz="2200" b="1" spc="-5" smtClean="0">
                <a:latin typeface="Times New Roman"/>
                <a:cs typeface="Times New Roman"/>
              </a:rPr>
              <a:t> waveform,</a:t>
            </a:r>
            <a:endParaRPr sz="2200" b="1">
              <a:latin typeface="Times New Roman"/>
              <a:cs typeface="Times New Roman"/>
            </a:endParaRPr>
          </a:p>
        </p:txBody>
      </p:sp>
      <p:sp>
        <p:nvSpPr>
          <p:cNvPr id="4" name="object 4"/>
          <p:cNvSpPr txBox="1"/>
          <p:nvPr/>
        </p:nvSpPr>
        <p:spPr>
          <a:xfrm>
            <a:off x="535940" y="5282946"/>
            <a:ext cx="7784465" cy="635635"/>
          </a:xfrm>
          <a:prstGeom prst="rect">
            <a:avLst/>
          </a:prstGeom>
        </p:spPr>
        <p:txBody>
          <a:bodyPr vert="horz" wrap="square" lIns="0" tIns="12700" rIns="0" bIns="0" rtlCol="0">
            <a:spAutoFit/>
          </a:bodyPr>
          <a:lstStyle/>
          <a:p>
            <a:pPr marL="355600" marR="5080" indent="-342900">
              <a:lnSpc>
                <a:spcPct val="100000"/>
              </a:lnSpc>
              <a:spcBef>
                <a:spcPts val="100"/>
              </a:spcBef>
              <a:buClr>
                <a:srgbClr val="C00000"/>
              </a:buClr>
              <a:buFont typeface="Wingdings" pitchFamily="2" charset="2"/>
              <a:buChar char="Ø"/>
              <a:tabLst>
                <a:tab pos="354965" algn="l"/>
                <a:tab pos="355600" algn="l"/>
              </a:tabLst>
            </a:pPr>
            <a:r>
              <a:rPr sz="2000" b="1" dirty="0">
                <a:latin typeface="Times New Roman"/>
                <a:cs typeface="Times New Roman"/>
              </a:rPr>
              <a:t>The</a:t>
            </a:r>
            <a:r>
              <a:rPr sz="2000" b="1" spc="-5" dirty="0">
                <a:latin typeface="Times New Roman"/>
                <a:cs typeface="Times New Roman"/>
              </a:rPr>
              <a:t> </a:t>
            </a:r>
            <a:r>
              <a:rPr sz="2000" b="1" dirty="0">
                <a:latin typeface="Times New Roman"/>
                <a:cs typeface="Times New Roman"/>
              </a:rPr>
              <a:t>ripple</a:t>
            </a:r>
            <a:r>
              <a:rPr sz="2000" b="1" spc="-35" dirty="0">
                <a:latin typeface="Times New Roman"/>
                <a:cs typeface="Times New Roman"/>
              </a:rPr>
              <a:t> </a:t>
            </a:r>
            <a:r>
              <a:rPr sz="2000" b="1" dirty="0">
                <a:latin typeface="Times New Roman"/>
                <a:cs typeface="Times New Roman"/>
              </a:rPr>
              <a:t>waveform</a:t>
            </a:r>
            <a:r>
              <a:rPr sz="2000" b="1" spc="-35" dirty="0">
                <a:latin typeface="Times New Roman"/>
                <a:cs typeface="Times New Roman"/>
              </a:rPr>
              <a:t> </a:t>
            </a:r>
            <a:r>
              <a:rPr sz="2000" b="1" dirty="0">
                <a:latin typeface="Times New Roman"/>
                <a:cs typeface="Times New Roman"/>
              </a:rPr>
              <a:t>will</a:t>
            </a:r>
            <a:r>
              <a:rPr sz="2000" b="1" spc="-15" dirty="0">
                <a:latin typeface="Times New Roman"/>
                <a:cs typeface="Times New Roman"/>
              </a:rPr>
              <a:t> </a:t>
            </a:r>
            <a:r>
              <a:rPr sz="2000" b="1" dirty="0">
                <a:latin typeface="Times New Roman"/>
                <a:cs typeface="Times New Roman"/>
              </a:rPr>
              <a:t>be</a:t>
            </a:r>
            <a:r>
              <a:rPr sz="2000" b="1" spc="5" dirty="0">
                <a:latin typeface="Times New Roman"/>
                <a:cs typeface="Times New Roman"/>
              </a:rPr>
              <a:t> </a:t>
            </a:r>
            <a:r>
              <a:rPr sz="2000" b="1" spc="-5" dirty="0">
                <a:latin typeface="Times New Roman"/>
                <a:cs typeface="Times New Roman"/>
              </a:rPr>
              <a:t>triangular</a:t>
            </a:r>
            <a:r>
              <a:rPr sz="2000" b="1" spc="-35" dirty="0">
                <a:latin typeface="Times New Roman"/>
                <a:cs typeface="Times New Roman"/>
              </a:rPr>
              <a:t> </a:t>
            </a:r>
            <a:r>
              <a:rPr sz="2000" b="1" dirty="0">
                <a:latin typeface="Times New Roman"/>
                <a:cs typeface="Times New Roman"/>
              </a:rPr>
              <a:t>in</a:t>
            </a:r>
            <a:r>
              <a:rPr sz="2000" b="1" spc="-5" dirty="0">
                <a:latin typeface="Times New Roman"/>
                <a:cs typeface="Times New Roman"/>
              </a:rPr>
              <a:t> </a:t>
            </a:r>
            <a:r>
              <a:rPr sz="2000" b="1" dirty="0">
                <a:latin typeface="Times New Roman"/>
                <a:cs typeface="Times New Roman"/>
              </a:rPr>
              <a:t>nature</a:t>
            </a:r>
            <a:r>
              <a:rPr sz="2000" b="1" spc="-30" dirty="0">
                <a:latin typeface="Times New Roman"/>
                <a:cs typeface="Times New Roman"/>
              </a:rPr>
              <a:t> </a:t>
            </a:r>
            <a:r>
              <a:rPr sz="2000" b="1" dirty="0">
                <a:latin typeface="Times New Roman"/>
                <a:cs typeface="Times New Roman"/>
              </a:rPr>
              <a:t>and</a:t>
            </a:r>
            <a:r>
              <a:rPr sz="2000" b="1" spc="5" dirty="0">
                <a:latin typeface="Times New Roman"/>
                <a:cs typeface="Times New Roman"/>
              </a:rPr>
              <a:t> </a:t>
            </a:r>
            <a:r>
              <a:rPr sz="2000" b="1" dirty="0">
                <a:latin typeface="Times New Roman"/>
                <a:cs typeface="Times New Roman"/>
              </a:rPr>
              <a:t>the</a:t>
            </a:r>
            <a:r>
              <a:rPr sz="2000" b="1" spc="5" dirty="0">
                <a:latin typeface="Times New Roman"/>
                <a:cs typeface="Times New Roman"/>
              </a:rPr>
              <a:t> </a:t>
            </a:r>
            <a:r>
              <a:rPr sz="2000" b="1" spc="-5" dirty="0">
                <a:latin typeface="Times New Roman"/>
                <a:cs typeface="Times New Roman"/>
              </a:rPr>
              <a:t>rms </a:t>
            </a:r>
            <a:r>
              <a:rPr sz="2000" b="1" dirty="0">
                <a:latin typeface="Times New Roman"/>
                <a:cs typeface="Times New Roman"/>
              </a:rPr>
              <a:t>value</a:t>
            </a:r>
            <a:r>
              <a:rPr sz="2000" b="1" spc="-15" dirty="0">
                <a:latin typeface="Times New Roman"/>
                <a:cs typeface="Times New Roman"/>
              </a:rPr>
              <a:t> </a:t>
            </a:r>
            <a:r>
              <a:rPr sz="2000" b="1" dirty="0">
                <a:latin typeface="Times New Roman"/>
                <a:cs typeface="Times New Roman"/>
              </a:rPr>
              <a:t>of</a:t>
            </a:r>
            <a:r>
              <a:rPr sz="2000" b="1" spc="-15" dirty="0">
                <a:latin typeface="Times New Roman"/>
                <a:cs typeface="Times New Roman"/>
              </a:rPr>
              <a:t> </a:t>
            </a:r>
            <a:r>
              <a:rPr sz="2000" b="1" dirty="0">
                <a:latin typeface="Times New Roman"/>
                <a:cs typeface="Times New Roman"/>
              </a:rPr>
              <a:t>the </a:t>
            </a:r>
            <a:r>
              <a:rPr sz="2000" b="1" spc="-484" dirty="0">
                <a:latin typeface="Times New Roman"/>
                <a:cs typeface="Times New Roman"/>
              </a:rPr>
              <a:t> </a:t>
            </a:r>
            <a:r>
              <a:rPr sz="2000" b="1" dirty="0">
                <a:latin typeface="Times New Roman"/>
                <a:cs typeface="Times New Roman"/>
              </a:rPr>
              <a:t>ripple</a:t>
            </a:r>
            <a:r>
              <a:rPr sz="2000" b="1" spc="-50" dirty="0">
                <a:latin typeface="Times New Roman"/>
                <a:cs typeface="Times New Roman"/>
              </a:rPr>
              <a:t> </a:t>
            </a:r>
            <a:r>
              <a:rPr sz="2000" b="1" dirty="0">
                <a:latin typeface="Times New Roman"/>
                <a:cs typeface="Times New Roman"/>
              </a:rPr>
              <a:t>is</a:t>
            </a:r>
            <a:r>
              <a:rPr sz="2000" b="1" spc="-15" dirty="0">
                <a:latin typeface="Times New Roman"/>
                <a:cs typeface="Times New Roman"/>
              </a:rPr>
              <a:t> </a:t>
            </a:r>
            <a:r>
              <a:rPr sz="2000" b="1" dirty="0">
                <a:latin typeface="Times New Roman"/>
                <a:cs typeface="Times New Roman"/>
              </a:rPr>
              <a:t>given</a:t>
            </a:r>
            <a:r>
              <a:rPr sz="2000" b="1" spc="-15" dirty="0">
                <a:latin typeface="Times New Roman"/>
                <a:cs typeface="Times New Roman"/>
              </a:rPr>
              <a:t> </a:t>
            </a:r>
            <a:r>
              <a:rPr sz="2000" b="1" dirty="0">
                <a:latin typeface="Times New Roman"/>
                <a:cs typeface="Times New Roman"/>
              </a:rPr>
              <a:t>by</a:t>
            </a:r>
            <a:endParaRPr sz="2000" b="1">
              <a:latin typeface="Times New Roman"/>
              <a:cs typeface="Times New Roman"/>
            </a:endParaRPr>
          </a:p>
        </p:txBody>
      </p:sp>
      <p:pic>
        <p:nvPicPr>
          <p:cNvPr id="5" name="object 5"/>
          <p:cNvPicPr/>
          <p:nvPr/>
        </p:nvPicPr>
        <p:blipFill>
          <a:blip r:embed="rId2" cstate="print"/>
          <a:stretch>
            <a:fillRect/>
          </a:stretch>
        </p:blipFill>
        <p:spPr>
          <a:xfrm>
            <a:off x="1285852" y="4143380"/>
            <a:ext cx="2571768" cy="857256"/>
          </a:xfrm>
          <a:prstGeom prst="rect">
            <a:avLst/>
          </a:prstGeom>
        </p:spPr>
      </p:pic>
      <p:pic>
        <p:nvPicPr>
          <p:cNvPr id="6" name="object 6"/>
          <p:cNvPicPr/>
          <p:nvPr/>
        </p:nvPicPr>
        <p:blipFill>
          <a:blip r:embed="rId3" cstate="print"/>
          <a:stretch>
            <a:fillRect/>
          </a:stretch>
        </p:blipFill>
        <p:spPr>
          <a:xfrm>
            <a:off x="4357686" y="4071942"/>
            <a:ext cx="3429024" cy="785818"/>
          </a:xfrm>
          <a:prstGeom prst="rect">
            <a:avLst/>
          </a:prstGeom>
        </p:spPr>
      </p:pic>
      <p:pic>
        <p:nvPicPr>
          <p:cNvPr id="7" name="object 7"/>
          <p:cNvPicPr/>
          <p:nvPr/>
        </p:nvPicPr>
        <p:blipFill>
          <a:blip r:embed="rId4" cstate="print"/>
          <a:stretch>
            <a:fillRect/>
          </a:stretch>
        </p:blipFill>
        <p:spPr>
          <a:xfrm>
            <a:off x="3093609" y="5867319"/>
            <a:ext cx="1758846" cy="705806"/>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07010"/>
            <a:ext cx="6468745"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5" dirty="0">
                <a:solidFill>
                  <a:srgbClr val="C00000"/>
                </a:solidFill>
              </a:rPr>
              <a:t> </a:t>
            </a:r>
            <a:r>
              <a:rPr sz="3600" b="1" spc="-5" dirty="0">
                <a:solidFill>
                  <a:srgbClr val="C00000"/>
                </a:solidFill>
              </a:rPr>
              <a:t>with </a:t>
            </a:r>
            <a:r>
              <a:rPr sz="3600" b="1" spc="-15" dirty="0">
                <a:solidFill>
                  <a:srgbClr val="C00000"/>
                </a:solidFill>
              </a:rPr>
              <a:t>shunt</a:t>
            </a:r>
            <a:r>
              <a:rPr sz="3600" b="1" spc="-10" dirty="0">
                <a:solidFill>
                  <a:srgbClr val="C00000"/>
                </a:solidFill>
              </a:rPr>
              <a:t> Capacitor</a:t>
            </a:r>
            <a:r>
              <a:rPr sz="3600" b="1" spc="-40" dirty="0">
                <a:solidFill>
                  <a:srgbClr val="C00000"/>
                </a:solidFill>
              </a:rPr>
              <a:t> </a:t>
            </a:r>
            <a:r>
              <a:rPr sz="3600" b="1" spc="-15" dirty="0">
                <a:solidFill>
                  <a:srgbClr val="C00000"/>
                </a:solidFill>
              </a:rPr>
              <a:t>filter</a:t>
            </a:r>
          </a:p>
        </p:txBody>
      </p:sp>
      <p:sp>
        <p:nvSpPr>
          <p:cNvPr id="3" name="object 3"/>
          <p:cNvSpPr txBox="1"/>
          <p:nvPr/>
        </p:nvSpPr>
        <p:spPr>
          <a:xfrm>
            <a:off x="535940" y="1014730"/>
            <a:ext cx="6750704" cy="382797"/>
          </a:xfrm>
          <a:prstGeom prst="rect">
            <a:avLst/>
          </a:prstGeom>
        </p:spPr>
        <p:txBody>
          <a:bodyPr vert="horz" wrap="square" lIns="0" tIns="13335" rIns="0" bIns="0" rtlCol="0">
            <a:spAutoFit/>
          </a:bodyPr>
          <a:lstStyle/>
          <a:p>
            <a:pPr marL="355600" indent="-342900">
              <a:lnSpc>
                <a:spcPct val="100000"/>
              </a:lnSpc>
              <a:spcBef>
                <a:spcPts val="105"/>
              </a:spcBef>
              <a:buClr>
                <a:srgbClr val="C00000"/>
              </a:buClr>
              <a:buFont typeface="Wingdings" pitchFamily="2" charset="2"/>
              <a:buChar char="Ø"/>
              <a:tabLst>
                <a:tab pos="354965" algn="l"/>
                <a:tab pos="355600" algn="l"/>
              </a:tabLst>
            </a:pPr>
            <a:r>
              <a:rPr sz="2400" b="1" spc="5" dirty="0">
                <a:latin typeface="Times New Roman"/>
                <a:cs typeface="Times New Roman"/>
              </a:rPr>
              <a:t>From</a:t>
            </a:r>
            <a:r>
              <a:rPr sz="2400" b="1" spc="-45" dirty="0">
                <a:latin typeface="Times New Roman"/>
                <a:cs typeface="Times New Roman"/>
              </a:rPr>
              <a:t> </a:t>
            </a:r>
            <a:r>
              <a:rPr sz="2400" b="1" dirty="0">
                <a:latin typeface="Times New Roman"/>
                <a:cs typeface="Times New Roman"/>
              </a:rPr>
              <a:t>the</a:t>
            </a:r>
            <a:r>
              <a:rPr sz="2400" b="1" spc="-20" dirty="0">
                <a:latin typeface="Times New Roman"/>
                <a:cs typeface="Times New Roman"/>
              </a:rPr>
              <a:t> </a:t>
            </a:r>
            <a:r>
              <a:rPr sz="2400" b="1" dirty="0">
                <a:latin typeface="Times New Roman"/>
                <a:cs typeface="Times New Roman"/>
              </a:rPr>
              <a:t>above</a:t>
            </a:r>
            <a:r>
              <a:rPr sz="2400" b="1" spc="-40" dirty="0">
                <a:latin typeface="Times New Roman"/>
                <a:cs typeface="Times New Roman"/>
              </a:rPr>
              <a:t> </a:t>
            </a:r>
            <a:r>
              <a:rPr sz="2400" b="1" dirty="0">
                <a:latin typeface="Times New Roman"/>
                <a:cs typeface="Times New Roman"/>
              </a:rPr>
              <a:t>equations,</a:t>
            </a:r>
            <a:r>
              <a:rPr sz="2400" b="1" spc="-45" dirty="0">
                <a:latin typeface="Times New Roman"/>
                <a:cs typeface="Times New Roman"/>
              </a:rPr>
              <a:t> </a:t>
            </a:r>
            <a:r>
              <a:rPr sz="2400" b="1" dirty="0">
                <a:latin typeface="Times New Roman"/>
                <a:cs typeface="Times New Roman"/>
              </a:rPr>
              <a:t>we</a:t>
            </a:r>
            <a:r>
              <a:rPr sz="2400" b="1" spc="-5" dirty="0">
                <a:latin typeface="Times New Roman"/>
                <a:cs typeface="Times New Roman"/>
              </a:rPr>
              <a:t> </a:t>
            </a:r>
            <a:r>
              <a:rPr sz="2400" b="1" dirty="0">
                <a:latin typeface="Times New Roman"/>
                <a:cs typeface="Times New Roman"/>
              </a:rPr>
              <a:t>have</a:t>
            </a:r>
            <a:endParaRPr sz="2400" b="1">
              <a:latin typeface="Times New Roman"/>
              <a:cs typeface="Times New Roman"/>
            </a:endParaRPr>
          </a:p>
        </p:txBody>
      </p:sp>
      <p:pic>
        <p:nvPicPr>
          <p:cNvPr id="4" name="object 4"/>
          <p:cNvPicPr/>
          <p:nvPr/>
        </p:nvPicPr>
        <p:blipFill>
          <a:blip r:embed="rId2" cstate="print"/>
          <a:stretch>
            <a:fillRect/>
          </a:stretch>
        </p:blipFill>
        <p:spPr>
          <a:xfrm>
            <a:off x="4518549" y="1607819"/>
            <a:ext cx="1758846" cy="707135"/>
          </a:xfrm>
          <a:prstGeom prst="rect">
            <a:avLst/>
          </a:prstGeom>
        </p:spPr>
      </p:pic>
      <p:pic>
        <p:nvPicPr>
          <p:cNvPr id="5" name="object 5"/>
          <p:cNvPicPr/>
          <p:nvPr/>
        </p:nvPicPr>
        <p:blipFill>
          <a:blip r:embed="rId3" cstate="print"/>
          <a:stretch>
            <a:fillRect/>
          </a:stretch>
        </p:blipFill>
        <p:spPr>
          <a:xfrm>
            <a:off x="1626861" y="1584864"/>
            <a:ext cx="1662187" cy="704659"/>
          </a:xfrm>
          <a:prstGeom prst="rect">
            <a:avLst/>
          </a:prstGeom>
        </p:spPr>
      </p:pic>
      <p:pic>
        <p:nvPicPr>
          <p:cNvPr id="6" name="object 6"/>
          <p:cNvPicPr/>
          <p:nvPr/>
        </p:nvPicPr>
        <p:blipFill>
          <a:blip r:embed="rId4" cstate="print"/>
          <a:stretch>
            <a:fillRect/>
          </a:stretch>
        </p:blipFill>
        <p:spPr>
          <a:xfrm>
            <a:off x="2714612" y="2857496"/>
            <a:ext cx="2095133" cy="715010"/>
          </a:xfrm>
          <a:prstGeom prst="rect">
            <a:avLst/>
          </a:prstGeom>
        </p:spPr>
      </p:pic>
      <p:pic>
        <p:nvPicPr>
          <p:cNvPr id="7" name="object 7"/>
          <p:cNvPicPr/>
          <p:nvPr/>
        </p:nvPicPr>
        <p:blipFill>
          <a:blip r:embed="rId5" cstate="print"/>
          <a:stretch>
            <a:fillRect/>
          </a:stretch>
        </p:blipFill>
        <p:spPr>
          <a:xfrm>
            <a:off x="2000232" y="4000504"/>
            <a:ext cx="1666506" cy="732742"/>
          </a:xfrm>
          <a:prstGeom prst="rect">
            <a:avLst/>
          </a:prstGeom>
        </p:spPr>
      </p:pic>
      <p:pic>
        <p:nvPicPr>
          <p:cNvPr id="8" name="object 8"/>
          <p:cNvPicPr/>
          <p:nvPr/>
        </p:nvPicPr>
        <p:blipFill>
          <a:blip r:embed="rId6" cstate="print"/>
          <a:stretch>
            <a:fillRect/>
          </a:stretch>
        </p:blipFill>
        <p:spPr>
          <a:xfrm>
            <a:off x="5214942" y="4071942"/>
            <a:ext cx="1810121" cy="694365"/>
          </a:xfrm>
          <a:prstGeom prst="rect">
            <a:avLst/>
          </a:prstGeom>
        </p:spPr>
      </p:pic>
      <p:pic>
        <p:nvPicPr>
          <p:cNvPr id="9" name="object 9"/>
          <p:cNvPicPr/>
          <p:nvPr/>
        </p:nvPicPr>
        <p:blipFill>
          <a:blip r:embed="rId7" cstate="print"/>
          <a:stretch>
            <a:fillRect/>
          </a:stretch>
        </p:blipFill>
        <p:spPr>
          <a:xfrm>
            <a:off x="1500166" y="5286388"/>
            <a:ext cx="6057900" cy="771178"/>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1472" y="500042"/>
            <a:ext cx="8108026" cy="566822"/>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C00000"/>
                </a:solidFill>
              </a:rPr>
              <a:t>Bridge</a:t>
            </a:r>
            <a:r>
              <a:rPr sz="3600" b="1" spc="-20" dirty="0">
                <a:solidFill>
                  <a:srgbClr val="C00000"/>
                </a:solidFill>
              </a:rPr>
              <a:t> </a:t>
            </a:r>
            <a:r>
              <a:rPr sz="3600" b="1" spc="-10" dirty="0">
                <a:solidFill>
                  <a:srgbClr val="C00000"/>
                </a:solidFill>
              </a:rPr>
              <a:t>Rectifier</a:t>
            </a:r>
            <a:r>
              <a:rPr sz="3600" b="1" spc="-40" dirty="0">
                <a:solidFill>
                  <a:srgbClr val="C00000"/>
                </a:solidFill>
              </a:rPr>
              <a:t> </a:t>
            </a:r>
            <a:r>
              <a:rPr sz="3600" b="1" spc="-5" dirty="0">
                <a:solidFill>
                  <a:srgbClr val="C00000"/>
                </a:solidFill>
              </a:rPr>
              <a:t>with</a:t>
            </a:r>
            <a:r>
              <a:rPr sz="3600" b="1" spc="-10" dirty="0">
                <a:solidFill>
                  <a:srgbClr val="C00000"/>
                </a:solidFill>
              </a:rPr>
              <a:t> shunt</a:t>
            </a:r>
            <a:r>
              <a:rPr sz="3600" b="1" spc="-15" dirty="0">
                <a:solidFill>
                  <a:srgbClr val="C00000"/>
                </a:solidFill>
              </a:rPr>
              <a:t> </a:t>
            </a:r>
            <a:r>
              <a:rPr sz="3600" b="1" spc="-10" dirty="0">
                <a:solidFill>
                  <a:srgbClr val="C00000"/>
                </a:solidFill>
              </a:rPr>
              <a:t>Capacitor</a:t>
            </a:r>
            <a:r>
              <a:rPr sz="3600" b="1" spc="-25" dirty="0">
                <a:solidFill>
                  <a:srgbClr val="C00000"/>
                </a:solidFill>
              </a:rPr>
              <a:t> </a:t>
            </a:r>
            <a:r>
              <a:rPr sz="3600" b="1" spc="-10" dirty="0">
                <a:solidFill>
                  <a:srgbClr val="C00000"/>
                </a:solidFill>
              </a:rPr>
              <a:t>filter</a:t>
            </a:r>
            <a:endParaRPr sz="3600" b="1">
              <a:solidFill>
                <a:srgbClr val="C00000"/>
              </a:solidFill>
            </a:endParaRPr>
          </a:p>
        </p:txBody>
      </p:sp>
      <p:pic>
        <p:nvPicPr>
          <p:cNvPr id="3" name="object 3"/>
          <p:cNvPicPr/>
          <p:nvPr/>
        </p:nvPicPr>
        <p:blipFill>
          <a:blip r:embed="rId2" cstate="print"/>
          <a:stretch>
            <a:fillRect/>
          </a:stretch>
        </p:blipFill>
        <p:spPr>
          <a:xfrm>
            <a:off x="1071538" y="1500174"/>
            <a:ext cx="7286676" cy="4572395"/>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0034" y="428604"/>
            <a:ext cx="7536522" cy="566181"/>
          </a:xfrm>
          <a:prstGeom prst="rect">
            <a:avLst/>
          </a:prstGeom>
        </p:spPr>
        <p:txBody>
          <a:bodyPr vert="horz" wrap="square" lIns="0" tIns="12065" rIns="0" bIns="0" rtlCol="0">
            <a:spAutoFit/>
          </a:bodyPr>
          <a:lstStyle/>
          <a:p>
            <a:pPr marL="12700" algn="ctr">
              <a:lnSpc>
                <a:spcPct val="100000"/>
              </a:lnSpc>
              <a:spcBef>
                <a:spcPts val="95"/>
              </a:spcBef>
            </a:pPr>
            <a:r>
              <a:rPr sz="3600" b="1" spc="-10" dirty="0">
                <a:solidFill>
                  <a:srgbClr val="C00000"/>
                </a:solidFill>
              </a:rPr>
              <a:t>FWR</a:t>
            </a:r>
            <a:r>
              <a:rPr sz="3600" b="1" spc="-15" dirty="0">
                <a:solidFill>
                  <a:srgbClr val="C00000"/>
                </a:solidFill>
              </a:rPr>
              <a:t> </a:t>
            </a:r>
            <a:r>
              <a:rPr sz="3600" b="1" spc="-5" dirty="0">
                <a:solidFill>
                  <a:srgbClr val="C00000"/>
                </a:solidFill>
              </a:rPr>
              <a:t>with</a:t>
            </a:r>
            <a:r>
              <a:rPr sz="3600" b="1" spc="-10" dirty="0">
                <a:solidFill>
                  <a:srgbClr val="C00000"/>
                </a:solidFill>
              </a:rPr>
              <a:t> shunt</a:t>
            </a:r>
            <a:r>
              <a:rPr sz="3600" b="1" spc="-15" dirty="0">
                <a:solidFill>
                  <a:srgbClr val="C00000"/>
                </a:solidFill>
              </a:rPr>
              <a:t> </a:t>
            </a:r>
            <a:r>
              <a:rPr sz="3600" b="1" spc="-10" dirty="0">
                <a:solidFill>
                  <a:srgbClr val="C00000"/>
                </a:solidFill>
              </a:rPr>
              <a:t>Capacitor</a:t>
            </a:r>
            <a:r>
              <a:rPr sz="3600" b="1" spc="-40" dirty="0">
                <a:solidFill>
                  <a:srgbClr val="C00000"/>
                </a:solidFill>
              </a:rPr>
              <a:t> </a:t>
            </a:r>
            <a:r>
              <a:rPr sz="3600" b="1" spc="-15" dirty="0">
                <a:solidFill>
                  <a:srgbClr val="C00000"/>
                </a:solidFill>
              </a:rPr>
              <a:t>filter</a:t>
            </a:r>
          </a:p>
        </p:txBody>
      </p:sp>
      <p:pic>
        <p:nvPicPr>
          <p:cNvPr id="3" name="object 3"/>
          <p:cNvPicPr/>
          <p:nvPr/>
        </p:nvPicPr>
        <p:blipFill>
          <a:blip r:embed="rId2" cstate="print"/>
          <a:stretch>
            <a:fillRect/>
          </a:stretch>
        </p:blipFill>
        <p:spPr>
          <a:xfrm>
            <a:off x="571471" y="1239961"/>
            <a:ext cx="7643867" cy="49751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632</TotalTime>
  <Words>5384</Words>
  <Application>Microsoft Office PowerPoint</Application>
  <PresentationFormat>On-screen Show (4:3)</PresentationFormat>
  <Paragraphs>744</Paragraphs>
  <Slides>128</Slides>
  <Notes>0</Notes>
  <HiddenSlides>0</HiddenSlides>
  <MMClips>0</MMClips>
  <ScaleCrop>false</ScaleCrop>
  <HeadingPairs>
    <vt:vector size="4" baseType="variant">
      <vt:variant>
        <vt:lpstr>Theme</vt:lpstr>
      </vt:variant>
      <vt:variant>
        <vt:i4>1</vt:i4>
      </vt:variant>
      <vt:variant>
        <vt:lpstr>Slide Titles</vt:lpstr>
      </vt:variant>
      <vt:variant>
        <vt:i4>128</vt:i4>
      </vt:variant>
    </vt:vector>
  </HeadingPairs>
  <TitlesOfParts>
    <vt:vector size="129" baseType="lpstr">
      <vt:lpstr>Office Theme</vt:lpstr>
      <vt:lpstr>Slide 1</vt:lpstr>
      <vt:lpstr>What is Electronics?</vt:lpstr>
      <vt:lpstr>Overview of Semiconductors</vt:lpstr>
      <vt:lpstr>Insulators</vt:lpstr>
      <vt:lpstr>Slide 5</vt:lpstr>
      <vt:lpstr>Conductors</vt:lpstr>
      <vt:lpstr>Semiconductors</vt:lpstr>
      <vt:lpstr>Types of Semiconductors</vt:lpstr>
      <vt:lpstr>Intrinsic Semiconductor</vt:lpstr>
      <vt:lpstr>Extrinsic Semiconductor</vt:lpstr>
      <vt:lpstr>Comparison of semiconductors</vt:lpstr>
      <vt:lpstr>N-type Semiconductor</vt:lpstr>
      <vt:lpstr>Example – N type</vt:lpstr>
      <vt:lpstr>P-type Semiconductor</vt:lpstr>
      <vt:lpstr>Example – P type</vt:lpstr>
      <vt:lpstr>P and N type Semiconductors</vt:lpstr>
      <vt:lpstr>Formation of PN diode (under no Bias condition)</vt:lpstr>
      <vt:lpstr>Formation of PN diode</vt:lpstr>
      <vt:lpstr>Formation of PN diode</vt:lpstr>
      <vt:lpstr>Circuit symbol of PN diode</vt:lpstr>
      <vt:lpstr>P-N Junction Diode - Forward Bias</vt:lpstr>
      <vt:lpstr>Forward Bias</vt:lpstr>
      <vt:lpstr>Working of P-N Junction under FB</vt:lpstr>
      <vt:lpstr>Forward Bias - Features:</vt:lpstr>
      <vt:lpstr>VI - Characteristics</vt:lpstr>
      <vt:lpstr>P-N Junction Diode - Reverse Bias</vt:lpstr>
      <vt:lpstr>Reverse Bias</vt:lpstr>
      <vt:lpstr>Working of P-N Junction under RB</vt:lpstr>
      <vt:lpstr>PN Juntion Diode V-I characterstics</vt:lpstr>
      <vt:lpstr>Junction Properties</vt:lpstr>
      <vt:lpstr>Forward bias characteristics</vt:lpstr>
      <vt:lpstr>Reverse bias characteristics</vt:lpstr>
      <vt:lpstr>Resistance calculation</vt:lpstr>
      <vt:lpstr>Resistance calculation</vt:lpstr>
      <vt:lpstr>Resistance calculation</vt:lpstr>
      <vt:lpstr>Diode-Variants</vt:lpstr>
      <vt:lpstr>PN Junction Diode</vt:lpstr>
      <vt:lpstr>Diode Applications</vt:lpstr>
      <vt:lpstr>Diode - SWITCH</vt:lpstr>
      <vt:lpstr>Power Supply - Block Diagram</vt:lpstr>
      <vt:lpstr>Rectifiers</vt:lpstr>
      <vt:lpstr>Slide 42</vt:lpstr>
      <vt:lpstr>Half Wave Rectifier</vt:lpstr>
      <vt:lpstr>Half wave rectifier - Operation</vt:lpstr>
      <vt:lpstr>Slide 45</vt:lpstr>
      <vt:lpstr>Slide 46</vt:lpstr>
      <vt:lpstr>Analysis of HWR</vt:lpstr>
      <vt:lpstr>Mathematical Analysis of Half Wave Rectifier</vt:lpstr>
      <vt:lpstr>DC or Average value of CURRENT &amp; VOLTAGE</vt:lpstr>
      <vt:lpstr>Root Mean Square Value (HWR)</vt:lpstr>
      <vt:lpstr>Root Mean Square Value (HWR)</vt:lpstr>
      <vt:lpstr>Root Mean Square Value (HWR)</vt:lpstr>
      <vt:lpstr>Ripple Factor (HWR)</vt:lpstr>
      <vt:lpstr>Slide 54</vt:lpstr>
      <vt:lpstr>Efficiency of HWR</vt:lpstr>
      <vt:lpstr>Efficiency of HWR</vt:lpstr>
      <vt:lpstr>Peak Inverse Voltage (HWR)</vt:lpstr>
      <vt:lpstr>Transformer Utilization Factor</vt:lpstr>
      <vt:lpstr>Slide 59</vt:lpstr>
      <vt:lpstr>Advantages and Disadvantages of HWR</vt:lpstr>
      <vt:lpstr>Full Wave Rectifier</vt:lpstr>
      <vt:lpstr>Center Tap Transformer - Action</vt:lpstr>
      <vt:lpstr>Full Wave Rectifier - Operation</vt:lpstr>
      <vt:lpstr>Full Wave Rectifier - Operation</vt:lpstr>
      <vt:lpstr>Slide 65</vt:lpstr>
      <vt:lpstr>Slide 66</vt:lpstr>
      <vt:lpstr>FWR Output Current</vt:lpstr>
      <vt:lpstr>DC or Average value of FWR</vt:lpstr>
      <vt:lpstr>RMS value of FWR</vt:lpstr>
      <vt:lpstr>Ripple Factor (FWR)</vt:lpstr>
      <vt:lpstr>Slide 71</vt:lpstr>
      <vt:lpstr>Efficiency of FWR</vt:lpstr>
      <vt:lpstr>Peak Inverse Voltage</vt:lpstr>
      <vt:lpstr>Transformer Utilization Factor</vt:lpstr>
      <vt:lpstr>Advantages and Disadvantages of FWR</vt:lpstr>
      <vt:lpstr>CHARGER - Application of FWR</vt:lpstr>
      <vt:lpstr>FWR - Bridge Rectifier</vt:lpstr>
      <vt:lpstr>FWR - Bridge Rectifier</vt:lpstr>
      <vt:lpstr>FWR - Bridge Rectifier</vt:lpstr>
      <vt:lpstr>Slide 80</vt:lpstr>
      <vt:lpstr>FWR - Bridge Rectifier</vt:lpstr>
      <vt:lpstr>Slide 82</vt:lpstr>
      <vt:lpstr>FWR - Bridge Rectifier</vt:lpstr>
      <vt:lpstr>Slide 84</vt:lpstr>
      <vt:lpstr>Comparison of Rectifiers</vt:lpstr>
      <vt:lpstr>Filters</vt:lpstr>
      <vt:lpstr>HWR with shunt Capacitor filter</vt:lpstr>
      <vt:lpstr>HWR with shunt Capacitor filter</vt:lpstr>
      <vt:lpstr>HWR with shunt Capacitor filter</vt:lpstr>
      <vt:lpstr>HWR with shunt Capacitor filter</vt:lpstr>
      <vt:lpstr>HWR with shunt Capacitor filter</vt:lpstr>
      <vt:lpstr>HWR with shunt Capacitor filter</vt:lpstr>
      <vt:lpstr>HWR with shunt Capacitor filter</vt:lpstr>
      <vt:lpstr>FWR with shunt Capacitor filter</vt:lpstr>
      <vt:lpstr>FWR with shunt Capacitor filter</vt:lpstr>
      <vt:lpstr>FWR with shunt Capacitor filter</vt:lpstr>
      <vt:lpstr>FWR with shunt Capacitor filter</vt:lpstr>
      <vt:lpstr>Bridge Rectifier with shunt Capacitor filter</vt:lpstr>
      <vt:lpstr>FWR with shunt Capacitor filter</vt:lpstr>
      <vt:lpstr>FWR with Series Inductor Filter</vt:lpstr>
      <vt:lpstr>FWR with Series Inductor Filter</vt:lpstr>
      <vt:lpstr>FWR with Series Inductor Filter</vt:lpstr>
      <vt:lpstr>FWR with Series Inductor Filter</vt:lpstr>
      <vt:lpstr>FWR with Series Inductor Filter</vt:lpstr>
      <vt:lpstr>FWR with Series Inductor Filter</vt:lpstr>
      <vt:lpstr>FWR with Series Inductor Filter</vt:lpstr>
      <vt:lpstr>FWR with Series Inductor Filter</vt:lpstr>
      <vt:lpstr>FWR with Series Inductor Filter</vt:lpstr>
      <vt:lpstr>ZENER DIODE</vt:lpstr>
      <vt:lpstr>Zener Diode</vt:lpstr>
      <vt:lpstr>Zener Diode</vt:lpstr>
      <vt:lpstr>V–I Characteristics of Zener Diode</vt:lpstr>
      <vt:lpstr>Break Down Mechanisms</vt:lpstr>
      <vt:lpstr>Zener Break down (highly Doped PN)</vt:lpstr>
      <vt:lpstr>Slide 115</vt:lpstr>
      <vt:lpstr>Avalanche Breakdown</vt:lpstr>
      <vt:lpstr>Clippers and Clampers</vt:lpstr>
      <vt:lpstr>Clipper Circuit </vt:lpstr>
      <vt:lpstr>Series Clippers </vt:lpstr>
      <vt:lpstr>Slide 120</vt:lpstr>
      <vt:lpstr>Shunt Clippers </vt:lpstr>
      <vt:lpstr>Slide 122</vt:lpstr>
      <vt:lpstr>Slide 123</vt:lpstr>
      <vt:lpstr>Clamper Circuit </vt:lpstr>
      <vt:lpstr>Positive Clampers  </vt:lpstr>
      <vt:lpstr>Slide 126</vt:lpstr>
      <vt:lpstr>Negative Clampers  </vt:lpstr>
      <vt:lpstr>Slide 128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 PN Junction Diode</dc:title>
  <dc:creator>Student</dc:creator>
  <cp:lastModifiedBy>Admin</cp:lastModifiedBy>
  <cp:revision>113</cp:revision>
  <dcterms:created xsi:type="dcterms:W3CDTF">2023-05-11T04:05:59Z</dcterms:created>
  <dcterms:modified xsi:type="dcterms:W3CDTF">2024-06-25T03:32:02Z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2022-11-24T00:00:00Z</vt:filetime>
  </property>
  <property fmtid="{D5CDD505-2E9C-101B-9397-08002B2CF9AE}" pid="3" name="Creator">
    <vt:lpwstr>Microsoft® PowerPoint® 2016</vt:lpwstr>
  </property>
  <property fmtid="{D5CDD505-2E9C-101B-9397-08002B2CF9AE}" pid="4" name="LastSaved">
    <vt:filetime>2023-05-11T00:00:00Z</vt:filetime>
  </property>
</Properties>
</file>