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264" r:id="rId2"/>
    <p:sldId id="419" r:id="rId3"/>
    <p:sldId id="420" r:id="rId4"/>
    <p:sldId id="397" r:id="rId5"/>
    <p:sldId id="398" r:id="rId6"/>
    <p:sldId id="399" r:id="rId7"/>
    <p:sldId id="402" r:id="rId8"/>
    <p:sldId id="403" r:id="rId9"/>
    <p:sldId id="404" r:id="rId10"/>
    <p:sldId id="422" r:id="rId11"/>
    <p:sldId id="401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27" r:id="rId23"/>
    <p:sldId id="428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8" r:id="rId39"/>
    <p:sldId id="449" r:id="rId40"/>
    <p:sldId id="450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465" r:id="rId54"/>
    <p:sldId id="469" r:id="rId55"/>
    <p:sldId id="475" r:id="rId56"/>
    <p:sldId id="476" r:id="rId57"/>
    <p:sldId id="477" r:id="rId58"/>
    <p:sldId id="478" r:id="rId59"/>
    <p:sldId id="479" r:id="rId60"/>
    <p:sldId id="480" r:id="rId61"/>
    <p:sldId id="481" r:id="rId62"/>
    <p:sldId id="482" r:id="rId63"/>
    <p:sldId id="483" r:id="rId64"/>
    <p:sldId id="484" r:id="rId65"/>
    <p:sldId id="485" r:id="rId66"/>
    <p:sldId id="486" r:id="rId67"/>
    <p:sldId id="487" r:id="rId68"/>
    <p:sldId id="488" r:id="rId69"/>
    <p:sldId id="489" r:id="rId70"/>
    <p:sldId id="490" r:id="rId71"/>
    <p:sldId id="491" r:id="rId72"/>
    <p:sldId id="492" r:id="rId73"/>
    <p:sldId id="493" r:id="rId74"/>
    <p:sldId id="494" r:id="rId75"/>
    <p:sldId id="495" r:id="rId76"/>
    <p:sldId id="496" r:id="rId77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64" y="-96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35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293-8284-4A8E-99BF-5D38F776C9B1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7D5-EF25-4E3F-8954-06BD3537AE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6C4C-0D3C-4897-ADFD-D37D00DC6911}" type="datetimeFigureOut">
              <a:rPr lang="en-US" smtClean="0"/>
              <a:pPr/>
              <a:t>8/21/2017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3B3-4AAA-45F6-BCF1-DEF9124C4C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43150" y="514350"/>
            <a:ext cx="44577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FD3B3-4AAA-45F6-BCF1-DEF9124C4C5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1456EBA-D0A1-4590-9F4C-083087F21EA0}" type="datetime1">
              <a:rPr lang="en-US" smtClean="0"/>
              <a:pPr/>
              <a:t>8/21/2017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91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44178" y="434162"/>
            <a:ext cx="10798852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9089" y="1820206"/>
            <a:ext cx="1010412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39089" y="3685032"/>
            <a:ext cx="1010412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7DBE0B-48E1-4437-A656-509829CB6F8E}" type="datetime1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96" y="530352"/>
            <a:ext cx="10639044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8DD572-FC95-405E-B6A6-BDAF06629BE3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533411"/>
            <a:ext cx="257556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533409"/>
            <a:ext cx="772668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872D42-CAB4-4C4A-A0CA-14C0E1EDF5FD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96" y="530352"/>
            <a:ext cx="10639044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6B8694-4E01-4F49-84A8-813E25BA3D24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6240" y="329191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44178" y="434169"/>
            <a:ext cx="10798852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47" y="4928616"/>
            <a:ext cx="10639044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47" y="5624484"/>
            <a:ext cx="10639044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8FBAD4-28FC-464A-B611-5B03A588C6EE}" type="datetime1">
              <a:rPr lang="en-US" smtClean="0"/>
              <a:t>8/21/2017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5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96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EEC709-299A-4E94-BCAE-57C844641149}" type="datetime1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91" y="579438"/>
            <a:ext cx="5111496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47820" y="579438"/>
            <a:ext cx="5111496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89391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7820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9BFD3C-F584-4875-B113-F98E93BA8FA9}" type="datetime1">
              <a:rPr lang="en-US" smtClean="0"/>
              <a:t>8/21/2017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3FBCB-7111-4FDC-88D7-44F45CFF2FA6}" type="datetime1">
              <a:rPr lang="en-US" smtClean="0"/>
              <a:t>8/21/2017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91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B63CC8-6AF1-45A4-AB3C-8A5FDE241E04}" type="datetime1">
              <a:rPr lang="en-US" smtClean="0"/>
              <a:t>8/21/2017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419" y="533400"/>
            <a:ext cx="386334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00501" y="1447802"/>
            <a:ext cx="386334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9788" y="930144"/>
            <a:ext cx="6014007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3AFCAB-F523-41B7-A689-C0A3095EEDBE}" type="datetime1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91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321043" y="434162"/>
            <a:ext cx="3021987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12056"/>
            <a:ext cx="1069848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401526" y="533400"/>
            <a:ext cx="2912364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A72479-888F-4150-A89A-7039B2943CAC}" type="datetime1">
              <a:rPr lang="en-US" smtClean="0"/>
              <a:t>8/21/2017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924" y="435768"/>
            <a:ext cx="770290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91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44178" y="434162"/>
            <a:ext cx="10798852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3796" y="4985590"/>
            <a:ext cx="10639044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796" y="530352"/>
            <a:ext cx="1063904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909226" y="6111882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866011-4728-465E-AEE0-9ACD618B4668}" type="datetime1">
              <a:rPr lang="en-US" smtClean="0"/>
              <a:t>8/21/2017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7881026" y="6111882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2826" y="6111882"/>
            <a:ext cx="5943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5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5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5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5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6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7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7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7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oleObject8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8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9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9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9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oleObject" Target="../embeddings/oleObject9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0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oleObject" Target="../embeddings/oleObject10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oleObject" Target="../embeddings/oleObject10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oleObject" Target="../embeddings/oleObject117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4" Type="http://schemas.openxmlformats.org/officeDocument/2006/relationships/oleObject" Target="../embeddings/oleObject125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4" Type="http://schemas.openxmlformats.org/officeDocument/2006/relationships/oleObject" Target="../embeddings/oleObject127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4" Type="http://schemas.openxmlformats.org/officeDocument/2006/relationships/oleObject" Target="../embeddings/oleObject12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4" Type="http://schemas.openxmlformats.org/officeDocument/2006/relationships/oleObject" Target="../embeddings/oleObject131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4" Type="http://schemas.openxmlformats.org/officeDocument/2006/relationships/oleObject" Target="../embeddings/oleObject133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4" Type="http://schemas.openxmlformats.org/officeDocument/2006/relationships/oleObject" Target="../embeddings/oleObject135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4" Type="http://schemas.openxmlformats.org/officeDocument/2006/relationships/oleObject" Target="../embeddings/oleObject138.bin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jpeg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760" y="381006"/>
            <a:ext cx="6736080" cy="64633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lgerian" pitchFamily="82" charset="0"/>
              </a:rPr>
              <a:t>Engineering Mathematics-I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0" y="1828800"/>
            <a:ext cx="3070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Arial Black" pitchFamily="34" charset="0"/>
              </a:rPr>
              <a:t>Unit-</a:t>
            </a:r>
            <a:r>
              <a:rPr lang="en-US" sz="5400" b="1" dirty="0" smtClean="0">
                <a:solidFill>
                  <a:srgbClr val="0070C0"/>
                </a:solidFill>
                <a:latin typeface="Arial Black" pitchFamily="34" charset="0"/>
              </a:rPr>
              <a:t>I</a:t>
            </a:r>
            <a:endParaRPr lang="en-US" sz="54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  <p:pic>
        <p:nvPicPr>
          <p:cNvPr id="8" name="Picture 7" descr="snist autonomous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" y="457200"/>
            <a:ext cx="376428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1089660" y="3886201"/>
            <a:ext cx="9806940" cy="2000358"/>
            <a:chOff x="838200" y="3886200"/>
            <a:chExt cx="7543800" cy="2026603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3886200"/>
              <a:ext cx="7543800" cy="717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dirty="0">
                <a:solidFill>
                  <a:srgbClr val="7030A0"/>
                </a:solidFill>
                <a:latin typeface="Arial Rounded MT Bold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4572000"/>
              <a:ext cx="5791200" cy="134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00B05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Faculty </a:t>
              </a:r>
              <a:r>
                <a:rPr lang="en-US" sz="4000" b="1" dirty="0" smtClean="0">
                  <a:solidFill>
                    <a:srgbClr val="00B05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of Mathematics</a:t>
              </a:r>
            </a:p>
            <a:p>
              <a:pPr algn="ctr"/>
              <a:r>
                <a:rPr lang="en-US" sz="4000" b="1" dirty="0" smtClean="0">
                  <a:solidFill>
                    <a:srgbClr val="00B05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SNIST</a:t>
              </a:r>
              <a:endParaRPr lang="en-US" sz="4000" b="1" dirty="0">
                <a:solidFill>
                  <a:srgbClr val="00B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67AF-FA68-48A3-A671-088D82C8D98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95300" y="2895600"/>
            <a:ext cx="1089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Differential Calculus 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94360" y="533400"/>
            <a:ext cx="10401300" cy="2460486"/>
            <a:chOff x="533400" y="2971800"/>
            <a:chExt cx="7467600" cy="2460486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3048000"/>
              <a:ext cx="5943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6. If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1676400" y="2971800"/>
            <a:ext cx="5327651" cy="931863"/>
          </p:xfrm>
          <a:graphic>
            <a:graphicData uri="http://schemas.openxmlformats.org/presentationml/2006/ole">
              <p:oleObj spid="_x0000_s204802" name="Equation" r:id="rId3" imgW="1473120" imgH="253800" progId="">
                <p:embed/>
              </p:oleObj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914400" y="3886200"/>
              <a:ext cx="1371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then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2286000" y="3886200"/>
            <a:ext cx="1241425" cy="746125"/>
          </p:xfrm>
          <a:graphic>
            <a:graphicData uri="http://schemas.openxmlformats.org/presentationml/2006/ole">
              <p:oleObj spid="_x0000_s204803" name="Equation" r:id="rId4" imgW="342720" imgH="203040" progId="">
                <p:embed/>
              </p:oleObj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3429000" y="3886200"/>
              <a:ext cx="457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is not differentiable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4724400"/>
              <a:ext cx="43986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at</a:t>
              </a:r>
              <a:endParaRPr lang="en-US" sz="4000" dirty="0"/>
            </a:p>
          </p:txBody>
        </p:sp>
        <p:graphicFrame>
          <p:nvGraphicFramePr>
            <p:cNvPr id="11" name="Object 2"/>
            <p:cNvGraphicFramePr>
              <a:graphicFrameLocks noChangeAspect="1"/>
            </p:cNvGraphicFramePr>
            <p:nvPr/>
          </p:nvGraphicFramePr>
          <p:xfrm>
            <a:off x="1752600" y="4648200"/>
            <a:ext cx="1524000" cy="728663"/>
          </p:xfrm>
          <a:graphic>
            <a:graphicData uri="http://schemas.openxmlformats.org/presentationml/2006/ole">
              <p:oleObj spid="_x0000_s204804" name="Equation" r:id="rId5" imgW="380880" imgH="177480" progId="">
                <p:embed/>
              </p:oleObj>
            </a:graphicData>
          </a:graphic>
        </p:graphicFrame>
      </p:grpSp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495300" y="3733800"/>
          <a:ext cx="10995660" cy="2609850"/>
        </p:xfrm>
        <a:graphic>
          <a:graphicData uri="http://schemas.openxmlformats.org/presentationml/2006/ole">
            <p:oleObj spid="_x0000_s204805" name="Equation" r:id="rId6" imgW="2628720" imgH="711000" progId="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3420" y="3124200"/>
            <a:ext cx="376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Example:</a:t>
            </a:r>
            <a:endParaRPr 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5300" y="457200"/>
            <a:ext cx="1089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Rockwell" pitchFamily="18" charset="0"/>
                <a:cs typeface="Times New Roman" pitchFamily="18" charset="0"/>
              </a:rPr>
              <a:t>Verification of Rolle’s Theorem:</a:t>
            </a:r>
            <a:endParaRPr lang="en-US" sz="4000" b="1" dirty="0">
              <a:solidFill>
                <a:srgbClr val="0070C0"/>
              </a:solidFill>
              <a:latin typeface="Rockwell" pitchFamily="18" charset="0"/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4360" y="1371600"/>
            <a:ext cx="10698480" cy="2209800"/>
            <a:chOff x="533400" y="1371600"/>
            <a:chExt cx="8229600" cy="2209800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1371600"/>
              <a:ext cx="8229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Problem-1</a:t>
              </a:r>
              <a:r>
                <a:rPr lang="en-US" sz="4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:</a:t>
              </a:r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 Verify Rolle’s Theorem for the function 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83298" name="Object 2"/>
            <p:cNvGraphicFramePr>
              <a:graphicFrameLocks noChangeAspect="1"/>
            </p:cNvGraphicFramePr>
            <p:nvPr/>
          </p:nvGraphicFramePr>
          <p:xfrm>
            <a:off x="1828800" y="2667000"/>
            <a:ext cx="6324600" cy="914400"/>
          </p:xfrm>
          <a:graphic>
            <a:graphicData uri="http://schemas.openxmlformats.org/presentationml/2006/ole">
              <p:oleObj spid="_x0000_s183298" name="Equation" r:id="rId3" imgW="1752480" imgH="228600" progId="">
                <p:embed/>
              </p:oleObj>
            </a:graphicData>
          </a:graphic>
        </p:graphicFrame>
      </p:grpSp>
      <p:sp>
        <p:nvSpPr>
          <p:cNvPr id="8" name="Rectangle 7"/>
          <p:cNvSpPr/>
          <p:nvPr/>
        </p:nvSpPr>
        <p:spPr>
          <a:xfrm>
            <a:off x="495300" y="4343404"/>
            <a:ext cx="107975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latin typeface="Arial" pitchFamily="34" charset="0"/>
                <a:cs typeface="Arial" pitchFamily="34" charset="0"/>
              </a:rPr>
              <a:t>Since the given function is a polynomial in ‘x’, it is continuous and differentiable on </a:t>
            </a:r>
            <a:r>
              <a:rPr lang="en-US" sz="4000" dirty="0" smtClean="0">
                <a:latin typeface="Algerian" pitchFamily="82" charset="0"/>
                <a:cs typeface="Arial" pitchFamily="34" charset="0"/>
              </a:rPr>
              <a:t>R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. 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" y="3657600"/>
            <a:ext cx="356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Solution:</a:t>
            </a:r>
            <a:endParaRPr 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300" y="457207"/>
            <a:ext cx="105003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latin typeface="Arial" pitchFamily="34" charset="0"/>
                <a:cs typeface="Arial" pitchFamily="34" charset="0"/>
              </a:rPr>
              <a:t>Obviously it is continuous on  [2,3]. and differentiable on (2,3).</a:t>
            </a:r>
            <a:endParaRPr lang="en-US" sz="4000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792483" y="2209800"/>
          <a:ext cx="10149523" cy="3448050"/>
        </p:xfrm>
        <a:graphic>
          <a:graphicData uri="http://schemas.openxmlformats.org/presentationml/2006/ole">
            <p:oleObj spid="_x0000_s187394" name="Equation" r:id="rId3" imgW="2158920" imgH="939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5300" y="457206"/>
            <a:ext cx="1109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All the conditions of Rolle’s theorem are satisfied.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" y="1981200"/>
            <a:ext cx="8023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Now by Rolle’s theorem, 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287780" y="2819407"/>
          <a:ext cx="9410700" cy="839787"/>
        </p:xfrm>
        <a:graphic>
          <a:graphicData uri="http://schemas.openxmlformats.org/presentationml/2006/ole">
            <p:oleObj spid="_x0000_s188418" name="Equation" r:id="rId3" imgW="1942920" imgH="228600" progId="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594363" y="3640138"/>
          <a:ext cx="10209372" cy="2330450"/>
        </p:xfrm>
        <a:graphic>
          <a:graphicData uri="http://schemas.openxmlformats.org/presentationml/2006/ole">
            <p:oleObj spid="_x0000_s188419" name="Equation" r:id="rId4" imgW="2171520" imgH="634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1857377" y="617545"/>
          <a:ext cx="6193314" cy="1552575"/>
        </p:xfrm>
        <a:graphic>
          <a:graphicData uri="http://schemas.openxmlformats.org/presentationml/2006/ole">
            <p:oleObj spid="_x0000_s189442" name="Equation" r:id="rId3" imgW="1460160" imgH="43164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2438403"/>
            <a:ext cx="950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Hence the Rolle’s theorem is verified.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94360" y="533400"/>
            <a:ext cx="10401300" cy="2286000"/>
            <a:chOff x="457200" y="533400"/>
            <a:chExt cx="8001000" cy="2286000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533400"/>
              <a:ext cx="8001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Problem-2</a:t>
              </a:r>
              <a:r>
                <a:rPr lang="en-US" sz="4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Verify Rolle’s Theorem for the function  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90466" name="Object 2"/>
            <p:cNvGraphicFramePr>
              <a:graphicFrameLocks noChangeAspect="1"/>
            </p:cNvGraphicFramePr>
            <p:nvPr/>
          </p:nvGraphicFramePr>
          <p:xfrm>
            <a:off x="762000" y="1905000"/>
            <a:ext cx="7467600" cy="914400"/>
          </p:xfrm>
          <a:graphic>
            <a:graphicData uri="http://schemas.openxmlformats.org/presentationml/2006/ole">
              <p:oleObj spid="_x0000_s190466" name="Equation" r:id="rId3" imgW="1942920" imgH="228600" progId="">
                <p:embed/>
              </p:oleObj>
            </a:graphicData>
          </a:graphic>
        </p:graphicFrame>
      </p:grpSp>
      <p:sp>
        <p:nvSpPr>
          <p:cNvPr id="6" name="TextBox 5"/>
          <p:cNvSpPr txBox="1"/>
          <p:nvPr/>
        </p:nvSpPr>
        <p:spPr>
          <a:xfrm>
            <a:off x="495300" y="2895600"/>
            <a:ext cx="356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Solution:</a:t>
            </a:r>
            <a:endParaRPr 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300" y="3581407"/>
            <a:ext cx="10797540" cy="2706945"/>
            <a:chOff x="381000" y="3886200"/>
            <a:chExt cx="8305800" cy="2706945"/>
          </a:xfrm>
        </p:grpSpPr>
        <p:sp>
          <p:nvSpPr>
            <p:cNvPr id="7" name="Rectangle 6"/>
            <p:cNvSpPr/>
            <p:nvPr/>
          </p:nvSpPr>
          <p:spPr>
            <a:xfrm>
              <a:off x="381000" y="4038600"/>
              <a:ext cx="8305800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Since                  are continuous and differentiable on </a:t>
              </a:r>
              <a:r>
                <a:rPr lang="en-US" sz="4000" dirty="0" smtClean="0">
                  <a:latin typeface="Algerian" pitchFamily="82" charset="0"/>
                  <a:cs typeface="Arial" pitchFamily="34" charset="0"/>
                </a:rPr>
                <a:t>R</a:t>
              </a:r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. The product </a:t>
              </a:r>
            </a:p>
            <a:p>
              <a:pPr algn="just"/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of these 3 functions is also continuous and differentiable on </a:t>
              </a:r>
              <a:r>
                <a:rPr lang="en-US" sz="4000" dirty="0" smtClean="0">
                  <a:latin typeface="Algerian" pitchFamily="82" charset="0"/>
                  <a:cs typeface="Arial" pitchFamily="34" charset="0"/>
                </a:rPr>
                <a:t>R.</a:t>
              </a:r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   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90467" name="Object 3"/>
            <p:cNvGraphicFramePr>
              <a:graphicFrameLocks noChangeAspect="1"/>
            </p:cNvGraphicFramePr>
            <p:nvPr/>
          </p:nvGraphicFramePr>
          <p:xfrm>
            <a:off x="1828800" y="3886200"/>
            <a:ext cx="3276600" cy="876300"/>
          </p:xfrm>
          <a:graphic>
            <a:graphicData uri="http://schemas.openxmlformats.org/presentationml/2006/ole">
              <p:oleObj spid="_x0000_s190467" name="Equation" r:id="rId4" imgW="1028520" imgH="22860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300" y="457207"/>
            <a:ext cx="105003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latin typeface="Arial" pitchFamily="34" charset="0"/>
                <a:cs typeface="Arial" pitchFamily="34" charset="0"/>
              </a:rPr>
              <a:t>Clearly it is continuous on  [-3,0]. and differentiable on (-3,0). Now</a:t>
            </a:r>
            <a:endParaRPr lang="en-US" sz="4000" dirty="0"/>
          </a:p>
        </p:txBody>
      </p:sp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693420" y="1828800"/>
          <a:ext cx="9575800" cy="711200"/>
        </p:xfrm>
        <a:graphic>
          <a:graphicData uri="http://schemas.openxmlformats.org/presentationml/2006/ole">
            <p:oleObj spid="_x0000_s191490" name="Equation" r:id="rId3" imgW="2298600" imgH="203040" progId="">
              <p:embed/>
            </p:oleObj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76910" y="2819400"/>
            <a:ext cx="9839960" cy="1677988"/>
            <a:chOff x="520700" y="2819400"/>
            <a:chExt cx="7569200" cy="1677988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2819400"/>
              <a:ext cx="6172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Now by Rolle’s theorem, 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91491" name="Object 3"/>
            <p:cNvGraphicFramePr>
              <a:graphicFrameLocks noChangeAspect="1"/>
            </p:cNvGraphicFramePr>
            <p:nvPr/>
          </p:nvGraphicFramePr>
          <p:xfrm>
            <a:off x="520700" y="3657600"/>
            <a:ext cx="7569200" cy="839788"/>
          </p:xfrm>
          <a:graphic>
            <a:graphicData uri="http://schemas.openxmlformats.org/presentationml/2006/ole">
              <p:oleObj spid="_x0000_s191491" name="Equation" r:id="rId4" imgW="2031840" imgH="228600" progId="">
                <p:embed/>
              </p:oleObj>
            </a:graphicData>
          </a:graphic>
        </p:graphicFrame>
      </p:grp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1287783" y="4800607"/>
          <a:ext cx="8834913" cy="1444625"/>
        </p:xfrm>
        <a:graphic>
          <a:graphicData uri="http://schemas.openxmlformats.org/presentationml/2006/ole">
            <p:oleObj spid="_x0000_s191492" name="Equation" r:id="rId5" imgW="1879560" imgH="393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92514" name="Object 2"/>
          <p:cNvGraphicFramePr>
            <a:graphicFrameLocks noChangeAspect="1"/>
          </p:cNvGraphicFramePr>
          <p:nvPr/>
        </p:nvGraphicFramePr>
        <p:xfrm>
          <a:off x="594360" y="533400"/>
          <a:ext cx="10599420" cy="3124200"/>
        </p:xfrm>
        <a:graphic>
          <a:graphicData uri="http://schemas.openxmlformats.org/presentationml/2006/ole">
            <p:oleObj spid="_x0000_s192514" name="Equation" r:id="rId3" imgW="2260440" imgH="838080" progId="">
              <p:embed/>
            </p:oleObj>
          </a:graphicData>
        </a:graphic>
      </p:graphicFrame>
      <p:graphicFrame>
        <p:nvGraphicFramePr>
          <p:cNvPr id="192515" name="Object 3"/>
          <p:cNvGraphicFramePr>
            <a:graphicFrameLocks noChangeAspect="1"/>
          </p:cNvGraphicFramePr>
          <p:nvPr/>
        </p:nvGraphicFramePr>
        <p:xfrm>
          <a:off x="594360" y="3886200"/>
          <a:ext cx="10896600" cy="2446338"/>
        </p:xfrm>
        <a:graphic>
          <a:graphicData uri="http://schemas.openxmlformats.org/presentationml/2006/ole">
            <p:oleObj spid="_x0000_s192515" name="Equation" r:id="rId4" imgW="2590560" imgH="660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93538" name="Object 2"/>
          <p:cNvGraphicFramePr>
            <a:graphicFrameLocks noChangeAspect="1"/>
          </p:cNvGraphicFramePr>
          <p:nvPr/>
        </p:nvGraphicFramePr>
        <p:xfrm>
          <a:off x="891540" y="457200"/>
          <a:ext cx="9113520" cy="1828800"/>
        </p:xfrm>
        <a:graphic>
          <a:graphicData uri="http://schemas.openxmlformats.org/presentationml/2006/ole">
            <p:oleObj spid="_x0000_s193538" name="Equation" r:id="rId3" imgW="1866600" imgH="482400" progId="">
              <p:embed/>
            </p:oleObj>
          </a:graphicData>
        </a:graphic>
      </p:graphicFrame>
      <p:graphicFrame>
        <p:nvGraphicFramePr>
          <p:cNvPr id="193539" name="Object 3"/>
          <p:cNvGraphicFramePr>
            <a:graphicFrameLocks noChangeAspect="1"/>
          </p:cNvGraphicFramePr>
          <p:nvPr/>
        </p:nvGraphicFramePr>
        <p:xfrm>
          <a:off x="891540" y="2438400"/>
          <a:ext cx="9311640" cy="1828800"/>
        </p:xfrm>
        <a:graphic>
          <a:graphicData uri="http://schemas.openxmlformats.org/presentationml/2006/ole">
            <p:oleObj spid="_x0000_s193539" name="Equation" r:id="rId4" imgW="1879560" imgH="482400" progId="">
              <p:embed/>
            </p:oleObj>
          </a:graphicData>
        </a:graphic>
      </p:graphicFrame>
      <p:graphicFrame>
        <p:nvGraphicFramePr>
          <p:cNvPr id="193540" name="Object 4"/>
          <p:cNvGraphicFramePr>
            <a:graphicFrameLocks noChangeAspect="1"/>
          </p:cNvGraphicFramePr>
          <p:nvPr/>
        </p:nvGraphicFramePr>
        <p:xfrm>
          <a:off x="1386840" y="4495800"/>
          <a:ext cx="8122920" cy="1981200"/>
        </p:xfrm>
        <a:graphic>
          <a:graphicData uri="http://schemas.openxmlformats.org/presentationml/2006/ole">
            <p:oleObj spid="_x0000_s193540" name="Equation" r:id="rId5" imgW="1523880" imgH="482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94562" name="Object 2"/>
          <p:cNvGraphicFramePr>
            <a:graphicFrameLocks noChangeAspect="1"/>
          </p:cNvGraphicFramePr>
          <p:nvPr/>
        </p:nvGraphicFramePr>
        <p:xfrm>
          <a:off x="495300" y="609600"/>
          <a:ext cx="10599420" cy="990600"/>
        </p:xfrm>
        <a:graphic>
          <a:graphicData uri="http://schemas.openxmlformats.org/presentationml/2006/ole">
            <p:oleObj spid="_x0000_s194562" name="Equation" r:id="rId3" imgW="2209680" imgH="228600" progId="">
              <p:embed/>
            </p:oleObj>
          </a:graphicData>
        </a:graphic>
      </p:graphicFrame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990601" y="1752607"/>
          <a:ext cx="6282055" cy="1673225"/>
        </p:xfrm>
        <a:graphic>
          <a:graphicData uri="http://schemas.openxmlformats.org/presentationml/2006/ole">
            <p:oleObj spid="_x0000_s194563" name="Equation" r:id="rId4" imgW="1257120" imgH="431640" progId="">
              <p:embed/>
            </p:oleObj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693420" y="3429000"/>
            <a:ext cx="10500360" cy="1600200"/>
            <a:chOff x="685800" y="3429000"/>
            <a:chExt cx="7772400" cy="1600200"/>
          </a:xfrm>
        </p:grpSpPr>
        <p:graphicFrame>
          <p:nvGraphicFramePr>
            <p:cNvPr id="194564" name="Object 4"/>
            <p:cNvGraphicFramePr>
              <a:graphicFrameLocks noChangeAspect="1"/>
            </p:cNvGraphicFramePr>
            <p:nvPr/>
          </p:nvGraphicFramePr>
          <p:xfrm>
            <a:off x="914400" y="4191000"/>
            <a:ext cx="7543800" cy="838200"/>
          </p:xfrm>
          <a:graphic>
            <a:graphicData uri="http://schemas.openxmlformats.org/presentationml/2006/ole">
              <p:oleObj spid="_x0000_s194564" name="Equation" r:id="rId5" imgW="2044440" imgH="203040" progId="">
                <p:embed/>
              </p:oleObj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685800" y="3429000"/>
              <a:ext cx="1828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Since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89660" y="5105403"/>
            <a:ext cx="9509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Hence the Rolle’s theorem is verified.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9681" name="Rectangle 1"/>
          <p:cNvSpPr>
            <a:spLocks noChangeArrowheads="1"/>
          </p:cNvSpPr>
          <p:nvPr/>
        </p:nvSpPr>
        <p:spPr bwMode="auto">
          <a:xfrm>
            <a:off x="594360" y="73225"/>
            <a:ext cx="1069848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UNIT-I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Differential Calculus: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Part-1: 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Single variable functions.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Rolle’s Theorem,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Lagrange’s mean value theorems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Cauchy 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mean value 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theorems,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Taylor’s 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series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endParaRPr lang="en-US" sz="4000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40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Maclaurin’s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series</a:t>
            </a:r>
            <a:endParaRPr kumimoji="0" lang="en-US" sz="4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94360" y="533400"/>
            <a:ext cx="10104120" cy="2484438"/>
            <a:chOff x="457200" y="533400"/>
            <a:chExt cx="7772400" cy="2484438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533400"/>
              <a:ext cx="7772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Problem-3</a:t>
              </a:r>
              <a:r>
                <a:rPr lang="en-US" sz="4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Discuss the applicability of  Rolle’s Theorem for the function  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95586" name="Object 2"/>
            <p:cNvGraphicFramePr>
              <a:graphicFrameLocks noChangeAspect="1"/>
            </p:cNvGraphicFramePr>
            <p:nvPr/>
          </p:nvGraphicFramePr>
          <p:xfrm>
            <a:off x="1524000" y="1905000"/>
            <a:ext cx="6477000" cy="1112838"/>
          </p:xfrm>
          <a:graphic>
            <a:graphicData uri="http://schemas.openxmlformats.org/presentationml/2006/ole">
              <p:oleObj spid="_x0000_s195586" name="Equation" r:id="rId3" imgW="1803240" imgH="279360" progId="">
                <p:embed/>
              </p:oleObj>
            </a:graphicData>
          </a:graphic>
        </p:graphicFrame>
      </p:grpSp>
      <p:sp>
        <p:nvSpPr>
          <p:cNvPr id="6" name="TextBox 5"/>
          <p:cNvSpPr txBox="1"/>
          <p:nvPr/>
        </p:nvSpPr>
        <p:spPr>
          <a:xfrm>
            <a:off x="594360" y="2971800"/>
            <a:ext cx="356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Solution:</a:t>
            </a:r>
            <a:endParaRPr 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386840" y="3200400"/>
            <a:ext cx="9410700" cy="3200400"/>
            <a:chOff x="1066800" y="3200400"/>
            <a:chExt cx="7239000" cy="3200400"/>
          </a:xfrm>
        </p:grpSpPr>
        <p:graphicFrame>
          <p:nvGraphicFramePr>
            <p:cNvPr id="195587" name="Object 3"/>
            <p:cNvGraphicFramePr>
              <a:graphicFrameLocks noChangeAspect="1"/>
            </p:cNvGraphicFramePr>
            <p:nvPr/>
          </p:nvGraphicFramePr>
          <p:xfrm>
            <a:off x="2590800" y="3200400"/>
            <a:ext cx="5715000" cy="3200400"/>
          </p:xfrm>
          <a:graphic>
            <a:graphicData uri="http://schemas.openxmlformats.org/presentationml/2006/ole">
              <p:oleObj spid="_x0000_s195587" name="Equation" r:id="rId4" imgW="1612800" imgH="888840" progId="">
                <p:embed/>
              </p:oleObj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066800" y="3657600"/>
              <a:ext cx="1600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Here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93420" y="609600"/>
            <a:ext cx="10401300" cy="1701800"/>
            <a:chOff x="533400" y="609600"/>
            <a:chExt cx="8001000" cy="1701800"/>
          </a:xfrm>
        </p:grpSpPr>
        <p:graphicFrame>
          <p:nvGraphicFramePr>
            <p:cNvPr id="196610" name="Object 2"/>
            <p:cNvGraphicFramePr>
              <a:graphicFrameLocks noChangeAspect="1"/>
            </p:cNvGraphicFramePr>
            <p:nvPr/>
          </p:nvGraphicFramePr>
          <p:xfrm>
            <a:off x="2438400" y="609600"/>
            <a:ext cx="1568450" cy="800100"/>
          </p:xfrm>
          <a:graphic>
            <a:graphicData uri="http://schemas.openxmlformats.org/presentationml/2006/ole">
              <p:oleObj spid="_x0000_s196610" name="Equation" r:id="rId3" imgW="393480" imgH="228600" progId="">
                <p:embed/>
              </p:oleObj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33400" y="609600"/>
              <a:ext cx="220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Clearly,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685800"/>
              <a:ext cx="441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does not exist at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96611" name="Object 3"/>
            <p:cNvGraphicFramePr>
              <a:graphicFrameLocks noChangeAspect="1"/>
            </p:cNvGraphicFramePr>
            <p:nvPr/>
          </p:nvGraphicFramePr>
          <p:xfrm>
            <a:off x="609600" y="1524000"/>
            <a:ext cx="3124200" cy="787400"/>
          </p:xfrm>
          <a:graphic>
            <a:graphicData uri="http://schemas.openxmlformats.org/presentationml/2006/ole">
              <p:oleObj spid="_x0000_s196611" name="Equation" r:id="rId4" imgW="799920" imgH="203040" progId="">
                <p:embed/>
              </p:oleObj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891540" y="2438402"/>
            <a:ext cx="10104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Hence the Rolle’s theorem is not applicable for verification due to the function is not differentiable at x=2.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95304" y="457200"/>
            <a:ext cx="761355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Lagrange’s  </a:t>
            </a:r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Mean Value 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" y="1143000"/>
            <a:ext cx="356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Statement: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93420" y="1905006"/>
            <a:ext cx="102031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If f is continuous on [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differentiable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on (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a,b) then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94360" y="3352806"/>
            <a:ext cx="1109472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exist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at least one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element 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(a,b)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which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3566163" y="4419600"/>
          <a:ext cx="4973638" cy="1524000"/>
        </p:xfrm>
        <a:graphic>
          <a:graphicData uri="http://schemas.openxmlformats.org/presentationml/2006/ole">
            <p:oleObj spid="_x0000_s209922" name="Equation" r:id="rId3" imgW="2412720" imgH="7999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5300" y="381000"/>
            <a:ext cx="9212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Geometrical Interpretation: 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" y="1143000"/>
            <a:ext cx="10599420" cy="3429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693420" y="4572003"/>
            <a:ext cx="10500360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Berlin Sans FB" pitchFamily="34" charset="0"/>
                <a:cs typeface="Arial" pitchFamily="34" charset="0"/>
              </a:rPr>
              <a:t>Conclusion:</a:t>
            </a:r>
            <a:r>
              <a:rPr lang="en-US" sz="4000" b="1" dirty="0" smtClean="0">
                <a:solidFill>
                  <a:srgbClr val="00B050"/>
                </a:solidFill>
                <a:latin typeface="Berlin Sans FB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Berlin Sans FB" pitchFamily="34" charset="0"/>
                <a:cs typeface="Arial" pitchFamily="34" charset="0"/>
              </a:rPr>
              <a:t>Slope </a:t>
            </a:r>
            <a:r>
              <a:rPr lang="en-US" sz="4000" dirty="0">
                <a:latin typeface="Berlin Sans FB" pitchFamily="34" charset="0"/>
                <a:cs typeface="Arial" pitchFamily="34" charset="0"/>
              </a:rPr>
              <a:t>of </a:t>
            </a:r>
            <a:r>
              <a:rPr lang="en-US" sz="4000" dirty="0" smtClean="0">
                <a:latin typeface="Berlin Sans FB" pitchFamily="34" charset="0"/>
                <a:cs typeface="Arial" pitchFamily="34" charset="0"/>
              </a:rPr>
              <a:t>the line joining AB is Equals to Slope of tangent Line at P.</a:t>
            </a:r>
            <a:endParaRPr lang="en-US" sz="4000" dirty="0">
              <a:latin typeface="Berlin Sans FB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420" y="457206"/>
            <a:ext cx="990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Verification of  Lagrange’s Mean Value Theorem: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92480" y="1828800"/>
            <a:ext cx="10401300" cy="2438400"/>
            <a:chOff x="838200" y="2057400"/>
            <a:chExt cx="8001000" cy="2438400"/>
          </a:xfrm>
        </p:grpSpPr>
        <p:sp>
          <p:nvSpPr>
            <p:cNvPr id="5" name="TextBox 4"/>
            <p:cNvSpPr txBox="1"/>
            <p:nvPr/>
          </p:nvSpPr>
          <p:spPr>
            <a:xfrm>
              <a:off x="838200" y="2057400"/>
              <a:ext cx="8001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Problem-1</a:t>
              </a:r>
              <a:r>
                <a:rPr lang="en-US" sz="4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 Verify Lagrange’s Mean Value Theorem for the function  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01730" name="Object 2"/>
            <p:cNvGraphicFramePr>
              <a:graphicFrameLocks noChangeAspect="1"/>
            </p:cNvGraphicFramePr>
            <p:nvPr/>
          </p:nvGraphicFramePr>
          <p:xfrm>
            <a:off x="1066800" y="3505200"/>
            <a:ext cx="5562600" cy="990600"/>
          </p:xfrm>
          <a:graphic>
            <a:graphicData uri="http://schemas.openxmlformats.org/presentationml/2006/ole">
              <p:oleObj spid="_x0000_s211970" name="Equation" r:id="rId3" imgW="1282680" imgH="228600" progId="">
                <p:embed/>
              </p:oleObj>
            </a:graphicData>
          </a:graphic>
        </p:graphicFrame>
      </p:grpSp>
      <p:grpSp>
        <p:nvGrpSpPr>
          <p:cNvPr id="7" name="Group 16"/>
          <p:cNvGrpSpPr/>
          <p:nvPr/>
        </p:nvGrpSpPr>
        <p:grpSpPr>
          <a:xfrm>
            <a:off x="792482" y="4267200"/>
            <a:ext cx="9311640" cy="2286000"/>
            <a:chOff x="609600" y="4267200"/>
            <a:chExt cx="7162800" cy="2286000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4419600"/>
              <a:ext cx="2743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Solution:</a:t>
              </a:r>
              <a:endParaRPr lang="en-US" sz="4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3241" y="5181600"/>
              <a:ext cx="634468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is continuous and differentiable on 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01731" name="Object 3"/>
            <p:cNvGraphicFramePr>
              <a:graphicFrameLocks noChangeAspect="1"/>
            </p:cNvGraphicFramePr>
            <p:nvPr/>
          </p:nvGraphicFramePr>
          <p:xfrm>
            <a:off x="4419600" y="4267200"/>
            <a:ext cx="2743200" cy="914400"/>
          </p:xfrm>
          <a:graphic>
            <a:graphicData uri="http://schemas.openxmlformats.org/presentationml/2006/ole">
              <p:oleObj spid="_x0000_s211971" name="Equation" r:id="rId4" imgW="660240" imgH="228600" progId="">
                <p:embed/>
              </p:oleObj>
            </a:graphicData>
          </a:graphic>
        </p:graphicFrame>
        <p:sp>
          <p:nvSpPr>
            <p:cNvPr id="12" name="Rectangle 11"/>
            <p:cNvSpPr/>
            <p:nvPr/>
          </p:nvSpPr>
          <p:spPr>
            <a:xfrm>
              <a:off x="3048000" y="4419600"/>
              <a:ext cx="110755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Here </a:t>
              </a:r>
              <a:endParaRPr lang="en-US" sz="4000" dirty="0"/>
            </a:p>
          </p:txBody>
        </p:sp>
        <p:graphicFrame>
          <p:nvGraphicFramePr>
            <p:cNvPr id="201732" name="Object 4"/>
            <p:cNvGraphicFramePr>
              <a:graphicFrameLocks noChangeAspect="1"/>
            </p:cNvGraphicFramePr>
            <p:nvPr/>
          </p:nvGraphicFramePr>
          <p:xfrm>
            <a:off x="838200" y="5791200"/>
            <a:ext cx="1371600" cy="762000"/>
          </p:xfrm>
          <a:graphic>
            <a:graphicData uri="http://schemas.openxmlformats.org/presentationml/2006/ole">
              <p:oleObj spid="_x0000_s211972" name="Equation" r:id="rId5" imgW="431640" imgH="203040" progId="">
                <p:embed/>
              </p:oleObj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2286000" y="5791200"/>
              <a:ext cx="1143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and</a:t>
              </a:r>
              <a:endParaRPr lang="en-US" sz="4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9000" y="5791200"/>
              <a:ext cx="1600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(-2,2)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4400" y="5791200"/>
              <a:ext cx="3048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respectively.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87780" y="2362200"/>
          <a:ext cx="4251325" cy="914400"/>
        </p:xfrm>
        <a:graphic>
          <a:graphicData uri="http://schemas.openxmlformats.org/presentationml/2006/ole">
            <p:oleObj spid="_x0000_s212994" name="Equation" r:id="rId3" imgW="787320" imgH="228600" progId="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495300" y="381003"/>
            <a:ext cx="107975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Here the given function satisfies conditions of Lagrange’s Mean Value Theorem.</a:t>
            </a:r>
            <a:endParaRPr lang="en-US" sz="4000" dirty="0"/>
          </a:p>
        </p:txBody>
      </p:sp>
      <p:graphicFrame>
        <p:nvGraphicFramePr>
          <p:cNvPr id="224259" name="Object 3"/>
          <p:cNvGraphicFramePr>
            <a:graphicFrameLocks noChangeAspect="1"/>
          </p:cNvGraphicFramePr>
          <p:nvPr/>
        </p:nvGraphicFramePr>
        <p:xfrm>
          <a:off x="5547363" y="2362200"/>
          <a:ext cx="5072698" cy="914400"/>
        </p:xfrm>
        <a:graphic>
          <a:graphicData uri="http://schemas.openxmlformats.org/presentationml/2006/ole">
            <p:oleObj spid="_x0000_s212995" name="Equation" r:id="rId4" imgW="939600" imgH="228600" progId="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485903" y="3962406"/>
          <a:ext cx="8232299" cy="2257425"/>
        </p:xfrm>
        <a:graphic>
          <a:graphicData uri="http://schemas.openxmlformats.org/presentationml/2006/ole">
            <p:oleObj spid="_x0000_s212996" name="Equation" r:id="rId5" imgW="1460160" imgH="520560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2480" y="33528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Now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693423" y="457200"/>
            <a:ext cx="7549198" cy="1524000"/>
            <a:chOff x="533400" y="457200"/>
            <a:chExt cx="5807075" cy="1524000"/>
          </a:xfrm>
        </p:grpSpPr>
        <p:graphicFrame>
          <p:nvGraphicFramePr>
            <p:cNvPr id="225282" name="Object 11"/>
            <p:cNvGraphicFramePr>
              <a:graphicFrameLocks noChangeAspect="1"/>
            </p:cNvGraphicFramePr>
            <p:nvPr/>
          </p:nvGraphicFramePr>
          <p:xfrm>
            <a:off x="2514600" y="457200"/>
            <a:ext cx="3825875" cy="1524000"/>
          </p:xfrm>
          <a:graphic>
            <a:graphicData uri="http://schemas.openxmlformats.org/presentationml/2006/ole">
              <p:oleObj spid="_x0000_s214018" name="Equation" r:id="rId3" imgW="2412720" imgH="799920" progId="">
                <p:embed/>
              </p:oleObj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33400" y="914400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Since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225283" name="Object 11"/>
          <p:cNvGraphicFramePr>
            <a:graphicFrameLocks noChangeAspect="1"/>
          </p:cNvGraphicFramePr>
          <p:nvPr/>
        </p:nvGraphicFramePr>
        <p:xfrm>
          <a:off x="2872740" y="2286000"/>
          <a:ext cx="5547360" cy="1500188"/>
        </p:xfrm>
        <a:graphic>
          <a:graphicData uri="http://schemas.openxmlformats.org/presentationml/2006/ole">
            <p:oleObj spid="_x0000_s214019" name="Equation" r:id="rId4" imgW="2247840" imgH="787320" progId="">
              <p:embed/>
            </p:oleObj>
          </a:graphicData>
        </a:graphic>
      </p:graphicFrame>
      <p:graphicFrame>
        <p:nvGraphicFramePr>
          <p:cNvPr id="225284" name="Object 11"/>
          <p:cNvGraphicFramePr>
            <a:graphicFrameLocks noChangeAspect="1"/>
          </p:cNvGraphicFramePr>
          <p:nvPr/>
        </p:nvGraphicFramePr>
        <p:xfrm>
          <a:off x="3764283" y="3733800"/>
          <a:ext cx="2819083" cy="1403350"/>
        </p:xfrm>
        <a:graphic>
          <a:graphicData uri="http://schemas.openxmlformats.org/presentationml/2006/ole">
            <p:oleObj spid="_x0000_s214020" name="Equation" r:id="rId5" imgW="1231560" imgH="736560" progId="">
              <p:embed/>
            </p:oleObj>
          </a:graphicData>
        </a:graphic>
      </p:graphicFrame>
      <p:graphicFrame>
        <p:nvGraphicFramePr>
          <p:cNvPr id="225285" name="Object 5"/>
          <p:cNvGraphicFramePr>
            <a:graphicFrameLocks noChangeAspect="1"/>
          </p:cNvGraphicFramePr>
          <p:nvPr/>
        </p:nvGraphicFramePr>
        <p:xfrm>
          <a:off x="3467100" y="5105400"/>
          <a:ext cx="5233670" cy="1500188"/>
        </p:xfrm>
        <a:graphic>
          <a:graphicData uri="http://schemas.openxmlformats.org/presentationml/2006/ole">
            <p:oleObj spid="_x0000_s214021" name="Equation" r:id="rId6" imgW="2539800" imgH="7873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62400" y="457200"/>
            <a:ext cx="76276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Verify Lagrange’s Mean</a:t>
            </a:r>
            <a:endParaRPr lang="en-US" sz="4000" dirty="0"/>
          </a:p>
        </p:txBody>
      </p:sp>
      <p:grpSp>
        <p:nvGrpSpPr>
          <p:cNvPr id="7" name="Group 8"/>
          <p:cNvGrpSpPr/>
          <p:nvPr/>
        </p:nvGrpSpPr>
        <p:grpSpPr>
          <a:xfrm>
            <a:off x="792480" y="457200"/>
            <a:ext cx="10302240" cy="2590800"/>
            <a:chOff x="609600" y="457200"/>
            <a:chExt cx="7162800" cy="2743200"/>
          </a:xfrm>
        </p:grpSpPr>
        <p:grpSp>
          <p:nvGrpSpPr>
            <p:cNvPr id="8" name="Group 6"/>
            <p:cNvGrpSpPr/>
            <p:nvPr/>
          </p:nvGrpSpPr>
          <p:grpSpPr>
            <a:xfrm>
              <a:off x="609600" y="457200"/>
              <a:ext cx="7010400" cy="1511526"/>
              <a:chOff x="838200" y="838200"/>
              <a:chExt cx="7010400" cy="151152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838200" y="838200"/>
                <a:ext cx="7010400" cy="749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Problem-2</a:t>
                </a:r>
                <a:r>
                  <a:rPr lang="en-US" sz="40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en-US" sz="40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14400" y="1600199"/>
                <a:ext cx="4708733" cy="749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 smtClean="0">
                    <a:latin typeface="Times New Roman" pitchFamily="18" charset="0"/>
                    <a:cs typeface="Times New Roman" pitchFamily="18" charset="0"/>
                  </a:rPr>
                  <a:t>Value Theorem for the function </a:t>
                </a:r>
                <a:endParaRPr lang="en-US" sz="4000" dirty="0"/>
              </a:p>
            </p:txBody>
          </p:sp>
        </p:grpSp>
        <p:graphicFrame>
          <p:nvGraphicFramePr>
            <p:cNvPr id="202754" name="Object 2"/>
            <p:cNvGraphicFramePr>
              <a:graphicFrameLocks noChangeAspect="1"/>
            </p:cNvGraphicFramePr>
            <p:nvPr/>
          </p:nvGraphicFramePr>
          <p:xfrm>
            <a:off x="2133600" y="2133600"/>
            <a:ext cx="5638800" cy="1066800"/>
          </p:xfrm>
          <a:graphic>
            <a:graphicData uri="http://schemas.openxmlformats.org/presentationml/2006/ole">
              <p:oleObj spid="_x0000_s215042" name="Equation" r:id="rId3" imgW="1333440" imgH="228600" progId="">
                <p:embed/>
              </p:oleObj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693420" y="3048000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Solution:</a:t>
            </a:r>
            <a:endParaRPr 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2674623" y="3581406"/>
          <a:ext cx="8589328" cy="1685925"/>
        </p:xfrm>
        <a:graphic>
          <a:graphicData uri="http://schemas.openxmlformats.org/presentationml/2006/ole">
            <p:oleObj spid="_x0000_s215043" name="Equation" r:id="rId4" imgW="1562040" imgH="393480" progId="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88720" y="5105406"/>
            <a:ext cx="10005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is not differentiable at x=0. Hence LMVT is not applicable.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5" name="Group 7"/>
          <p:cNvGrpSpPr/>
          <p:nvPr/>
        </p:nvGrpSpPr>
        <p:grpSpPr>
          <a:xfrm>
            <a:off x="594360" y="381005"/>
            <a:ext cx="10698480" cy="3852863"/>
            <a:chOff x="457200" y="533400"/>
            <a:chExt cx="8229600" cy="3852863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533400"/>
              <a:ext cx="822960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Problem-3</a:t>
              </a:r>
              <a:r>
                <a:rPr lang="en-US" sz="4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Show that the function </a:t>
              </a:r>
            </a:p>
            <a:p>
              <a:endParaRPr lang="en-US" sz="4000" dirty="0" smtClean="0">
                <a:latin typeface="Arial" pitchFamily="34" charset="0"/>
                <a:cs typeface="Arial" pitchFamily="34" charset="0"/>
              </a:endParaRPr>
            </a:p>
            <a:p>
              <a:endParaRPr lang="en-US" sz="4000" dirty="0" smtClean="0">
                <a:latin typeface="Arial" pitchFamily="34" charset="0"/>
                <a:cs typeface="Arial" pitchFamily="34" charset="0"/>
              </a:endParaRPr>
            </a:p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is monotonically increasing when                 </a:t>
              </a:r>
            </a:p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                  and is monotonically decreasing </a:t>
              </a:r>
            </a:p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when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26306" name="Object 2"/>
            <p:cNvGraphicFramePr>
              <a:graphicFrameLocks noChangeAspect="1"/>
            </p:cNvGraphicFramePr>
            <p:nvPr/>
          </p:nvGraphicFramePr>
          <p:xfrm>
            <a:off x="685800" y="1295400"/>
            <a:ext cx="4273550" cy="990600"/>
          </p:xfrm>
          <a:graphic>
            <a:graphicData uri="http://schemas.openxmlformats.org/presentationml/2006/ole">
              <p:oleObj spid="_x0000_s216066" name="Equation" r:id="rId3" imgW="1193760" imgH="228600" progId="">
                <p:embed/>
              </p:oleObj>
            </a:graphicData>
          </a:graphic>
        </p:graphicFrame>
        <p:graphicFrame>
          <p:nvGraphicFramePr>
            <p:cNvPr id="226307" name="Object 3"/>
            <p:cNvGraphicFramePr>
              <a:graphicFrameLocks noChangeAspect="1"/>
            </p:cNvGraphicFramePr>
            <p:nvPr/>
          </p:nvGraphicFramePr>
          <p:xfrm>
            <a:off x="598714" y="3124200"/>
            <a:ext cx="1273175" cy="652463"/>
          </p:xfrm>
          <a:graphic>
            <a:graphicData uri="http://schemas.openxmlformats.org/presentationml/2006/ole">
              <p:oleObj spid="_x0000_s216067" name="Equation" r:id="rId4" imgW="355320" imgH="177480" progId="">
                <p:embed/>
              </p:oleObj>
            </a:graphicData>
          </a:graphic>
        </p:graphicFrame>
        <p:graphicFrame>
          <p:nvGraphicFramePr>
            <p:cNvPr id="226308" name="Object 4"/>
            <p:cNvGraphicFramePr>
              <a:graphicFrameLocks noChangeAspect="1"/>
            </p:cNvGraphicFramePr>
            <p:nvPr/>
          </p:nvGraphicFramePr>
          <p:xfrm>
            <a:off x="1524000" y="3733800"/>
            <a:ext cx="1365250" cy="652463"/>
          </p:xfrm>
          <a:graphic>
            <a:graphicData uri="http://schemas.openxmlformats.org/presentationml/2006/ole">
              <p:oleObj spid="_x0000_s216068" name="Equation" r:id="rId5" imgW="380880" imgH="177480" progId="">
                <p:embed/>
              </p:oleObj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594360" y="3962400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Solution:</a:t>
            </a:r>
            <a:endParaRPr 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" y="4572003"/>
            <a:ext cx="107975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latin typeface="Arial" pitchFamily="34" charset="0"/>
                <a:cs typeface="Arial" pitchFamily="34" charset="0"/>
              </a:rPr>
              <a:t>Since the given function is a polynomial in ‘x’, it is continuous and differentiable on </a:t>
            </a:r>
            <a:r>
              <a:rPr lang="en-US" sz="4000" dirty="0" smtClean="0">
                <a:latin typeface="Algerian" pitchFamily="82" charset="0"/>
                <a:cs typeface="Arial" pitchFamily="34" charset="0"/>
              </a:rPr>
              <a:t>R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. 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6" name="Group 14"/>
          <p:cNvGrpSpPr/>
          <p:nvPr/>
        </p:nvGrpSpPr>
        <p:grpSpPr>
          <a:xfrm>
            <a:off x="693423" y="381000"/>
            <a:ext cx="6870223" cy="990600"/>
            <a:chOff x="533400" y="381000"/>
            <a:chExt cx="5284787" cy="990600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/>
          </p:nvGraphicFramePr>
          <p:xfrm>
            <a:off x="2057400" y="381000"/>
            <a:ext cx="3760787" cy="990600"/>
          </p:xfrm>
          <a:graphic>
            <a:graphicData uri="http://schemas.openxmlformats.org/presentationml/2006/ole">
              <p:oleObj spid="_x0000_s217090" name="Equation" r:id="rId3" imgW="965160" imgH="228600" progId="">
                <p:embed/>
              </p:oleObj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33400" y="533400"/>
              <a:ext cx="1524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Now</a:t>
              </a:r>
              <a:endParaRPr lang="en-US" sz="4000" dirty="0"/>
            </a:p>
          </p:txBody>
        </p:sp>
      </p:grpSp>
      <p:graphicFrame>
        <p:nvGraphicFramePr>
          <p:cNvPr id="228354" name="Object 2"/>
          <p:cNvGraphicFramePr>
            <a:graphicFrameLocks noChangeAspect="1"/>
          </p:cNvGraphicFramePr>
          <p:nvPr/>
        </p:nvGraphicFramePr>
        <p:xfrm>
          <a:off x="932815" y="1371600"/>
          <a:ext cx="8775065" cy="990600"/>
        </p:xfrm>
        <a:graphic>
          <a:graphicData uri="http://schemas.openxmlformats.org/presentationml/2006/ole">
            <p:oleObj spid="_x0000_s217091" name="Equation" r:id="rId4" imgW="1587240" imgH="228600" progId="">
              <p:embed/>
            </p:oleObj>
          </a:graphicData>
        </a:graphic>
      </p:graphicFrame>
      <p:grpSp>
        <p:nvGrpSpPr>
          <p:cNvPr id="9" name="Group 9"/>
          <p:cNvGrpSpPr/>
          <p:nvPr/>
        </p:nvGrpSpPr>
        <p:grpSpPr>
          <a:xfrm>
            <a:off x="396240" y="2590806"/>
            <a:ext cx="11490960" cy="1338263"/>
            <a:chOff x="304800" y="2590800"/>
            <a:chExt cx="8839200" cy="1338263"/>
          </a:xfrm>
        </p:grpSpPr>
        <p:sp>
          <p:nvSpPr>
            <p:cNvPr id="7" name="TextBox 6"/>
            <p:cNvSpPr txBox="1"/>
            <p:nvPr/>
          </p:nvSpPr>
          <p:spPr>
            <a:xfrm>
              <a:off x="304800" y="2590800"/>
              <a:ext cx="883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Hence f(x) is monotonically increasing when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1676400" y="3276600"/>
            <a:ext cx="1493837" cy="652463"/>
          </p:xfrm>
          <a:graphic>
            <a:graphicData uri="http://schemas.openxmlformats.org/presentationml/2006/ole">
              <p:oleObj spid="_x0000_s217092" name="Equation" r:id="rId5" imgW="380880" imgH="177480" progId="">
                <p:embed/>
              </p:oleObj>
            </a:graphicData>
          </a:graphic>
        </p:graphicFrame>
      </p:grpSp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664529" y="3962400"/>
          <a:ext cx="9899809" cy="990600"/>
        </p:xfrm>
        <a:graphic>
          <a:graphicData uri="http://schemas.openxmlformats.org/presentationml/2006/ole">
            <p:oleObj spid="_x0000_s217093" name="Equation" r:id="rId6" imgW="1790640" imgH="228600" progId="">
              <p:embed/>
            </p:oleObj>
          </a:graphicData>
        </a:graphic>
      </p:graphicFrame>
      <p:grpSp>
        <p:nvGrpSpPr>
          <p:cNvPr id="10" name="Group 11"/>
          <p:cNvGrpSpPr/>
          <p:nvPr/>
        </p:nvGrpSpPr>
        <p:grpSpPr>
          <a:xfrm>
            <a:off x="495300" y="4953006"/>
            <a:ext cx="10995660" cy="1338263"/>
            <a:chOff x="304800" y="2590800"/>
            <a:chExt cx="8839200" cy="1338263"/>
          </a:xfrm>
        </p:grpSpPr>
        <p:sp>
          <p:nvSpPr>
            <p:cNvPr id="13" name="TextBox 12"/>
            <p:cNvSpPr txBox="1"/>
            <p:nvPr/>
          </p:nvSpPr>
          <p:spPr>
            <a:xfrm>
              <a:off x="304800" y="2590800"/>
              <a:ext cx="883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so f(x) is monotonically decreasing when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4" name="Object 3"/>
            <p:cNvGraphicFramePr>
              <a:graphicFrameLocks noChangeAspect="1"/>
            </p:cNvGraphicFramePr>
            <p:nvPr/>
          </p:nvGraphicFramePr>
          <p:xfrm>
            <a:off x="1738184" y="3276600"/>
            <a:ext cx="1541204" cy="652463"/>
          </p:xfrm>
          <a:graphic>
            <a:graphicData uri="http://schemas.openxmlformats.org/presentationml/2006/ole">
              <p:oleObj spid="_x0000_s217094" name="Equation" r:id="rId7" imgW="380880" imgH="17748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89660" y="2057400"/>
            <a:ext cx="96088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Limit and Continuity 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of a function of  two 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variables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Euler’s theorem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Total differentiation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40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Jacobian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and its </a:t>
            </a: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properties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Maxima and minima</a:t>
            </a:r>
            <a:endParaRPr lang="en-US" sz="4000" dirty="0" smtClean="0"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1540" y="685807"/>
            <a:ext cx="9212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Part-2: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Functions of several variables: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227330" name="Object 2"/>
          <p:cNvGraphicFramePr>
            <a:graphicFrameLocks noChangeAspect="1"/>
          </p:cNvGraphicFramePr>
          <p:nvPr/>
        </p:nvGraphicFramePr>
        <p:xfrm>
          <a:off x="495300" y="914400"/>
          <a:ext cx="10995660" cy="2838450"/>
        </p:xfrm>
        <a:graphic>
          <a:graphicData uri="http://schemas.openxmlformats.org/presentationml/2006/ole">
            <p:oleObj spid="_x0000_s218114" name="Equation" r:id="rId3" imgW="3060360" imgH="87624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6240" y="228600"/>
            <a:ext cx="1010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Problem-4</a:t>
            </a:r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2109156" y="4060831"/>
          <a:ext cx="8484077" cy="1654175"/>
        </p:xfrm>
        <a:graphic>
          <a:graphicData uri="http://schemas.openxmlformats.org/presentationml/2006/ole">
            <p:oleObj spid="_x0000_s218115" name="Equation" r:id="rId4" imgW="181584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420" y="533400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Solution:</a:t>
            </a:r>
            <a:endParaRPr 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93420" y="1219200"/>
            <a:ext cx="10401300" cy="990600"/>
            <a:chOff x="609600" y="1371600"/>
            <a:chExt cx="8001000" cy="990600"/>
          </a:xfrm>
        </p:grpSpPr>
        <p:graphicFrame>
          <p:nvGraphicFramePr>
            <p:cNvPr id="5" name="Object 2"/>
            <p:cNvGraphicFramePr>
              <a:graphicFrameLocks noChangeAspect="1"/>
            </p:cNvGraphicFramePr>
            <p:nvPr/>
          </p:nvGraphicFramePr>
          <p:xfrm>
            <a:off x="1828800" y="1371600"/>
            <a:ext cx="6781800" cy="990600"/>
          </p:xfrm>
          <a:graphic>
            <a:graphicData uri="http://schemas.openxmlformats.org/presentationml/2006/ole">
              <p:oleObj spid="_x0000_s219138" name="Equation" r:id="rId3" imgW="1676160" imgH="228600" progId="">
                <p:embed/>
              </p:oleObj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09600" y="1524000"/>
              <a:ext cx="1143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Let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3420" y="2286000"/>
            <a:ext cx="10500360" cy="2633662"/>
            <a:chOff x="533400" y="2286000"/>
            <a:chExt cx="8077200" cy="2633662"/>
          </a:xfrm>
        </p:grpSpPr>
        <p:sp>
          <p:nvSpPr>
            <p:cNvPr id="8" name="Rectangle 7"/>
            <p:cNvSpPr/>
            <p:nvPr/>
          </p:nvSpPr>
          <p:spPr>
            <a:xfrm>
              <a:off x="533400" y="2286000"/>
              <a:ext cx="80772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It is continuous on [a,b]  and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838200" y="3048000"/>
            <a:ext cx="4059237" cy="1871662"/>
          </p:xfrm>
          <a:graphic>
            <a:graphicData uri="http://schemas.openxmlformats.org/presentationml/2006/ole">
              <p:oleObj spid="_x0000_s219139" name="Equation" r:id="rId4" imgW="1002960" imgH="431640" progId="">
                <p:embed/>
              </p:oleObj>
            </a:graphicData>
          </a:graphic>
        </p:graphicFrame>
      </p:grpSp>
      <p:sp>
        <p:nvSpPr>
          <p:cNvPr id="10" name="Rectangle 9"/>
          <p:cNvSpPr/>
          <p:nvPr/>
        </p:nvSpPr>
        <p:spPr>
          <a:xfrm>
            <a:off x="693420" y="4953000"/>
            <a:ext cx="10500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is differentiable on (a,b)  [i.e. (0,1)]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6241" y="381004"/>
            <a:ext cx="10995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Now by Lagrange's mean value theorem, we have 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1426" name="Object 2"/>
          <p:cNvGraphicFramePr>
            <a:graphicFrameLocks noChangeAspect="1"/>
          </p:cNvGraphicFramePr>
          <p:nvPr/>
        </p:nvGraphicFramePr>
        <p:xfrm>
          <a:off x="594360" y="1600200"/>
          <a:ext cx="10797540" cy="1752600"/>
        </p:xfrm>
        <a:graphic>
          <a:graphicData uri="http://schemas.openxmlformats.org/presentationml/2006/ole">
            <p:oleObj spid="_x0000_s220162" name="Equation" r:id="rId3" imgW="2120760" imgH="393480" progId="">
              <p:embed/>
            </p:oleObj>
          </a:graphicData>
        </a:graphic>
      </p:graphicFrame>
      <p:graphicFrame>
        <p:nvGraphicFramePr>
          <p:cNvPr id="231427" name="Object 3"/>
          <p:cNvGraphicFramePr>
            <a:graphicFrameLocks noChangeAspect="1"/>
          </p:cNvGraphicFramePr>
          <p:nvPr/>
        </p:nvGraphicFramePr>
        <p:xfrm>
          <a:off x="961709" y="3810000"/>
          <a:ext cx="9043353" cy="1981200"/>
        </p:xfrm>
        <a:graphic>
          <a:graphicData uri="http://schemas.openxmlformats.org/presentationml/2006/ole">
            <p:oleObj spid="_x0000_s220163" name="Equation" r:id="rId4" imgW="161280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232450" name="Object 2"/>
          <p:cNvGraphicFramePr>
            <a:graphicFrameLocks noChangeAspect="1"/>
          </p:cNvGraphicFramePr>
          <p:nvPr/>
        </p:nvGraphicFramePr>
        <p:xfrm>
          <a:off x="297180" y="533400"/>
          <a:ext cx="11193780" cy="1981200"/>
        </p:xfrm>
        <a:graphic>
          <a:graphicData uri="http://schemas.openxmlformats.org/presentationml/2006/ole">
            <p:oleObj spid="_x0000_s221186" name="Equation" r:id="rId3" imgW="2387520" imgH="457200" progId="">
              <p:embed/>
            </p:oleObj>
          </a:graphicData>
        </a:graphic>
      </p:graphicFrame>
      <p:grpSp>
        <p:nvGrpSpPr>
          <p:cNvPr id="4" name="Group 6"/>
          <p:cNvGrpSpPr/>
          <p:nvPr/>
        </p:nvGrpSpPr>
        <p:grpSpPr>
          <a:xfrm>
            <a:off x="693420" y="2971800"/>
            <a:ext cx="8915400" cy="3200400"/>
            <a:chOff x="533400" y="2971800"/>
            <a:chExt cx="6858000" cy="3200400"/>
          </a:xfrm>
        </p:grpSpPr>
        <p:graphicFrame>
          <p:nvGraphicFramePr>
            <p:cNvPr id="232451" name="Object 3"/>
            <p:cNvGraphicFramePr>
              <a:graphicFrameLocks noChangeAspect="1"/>
            </p:cNvGraphicFramePr>
            <p:nvPr/>
          </p:nvGraphicFramePr>
          <p:xfrm>
            <a:off x="2057400" y="2971800"/>
            <a:ext cx="5334000" cy="3200400"/>
          </p:xfrm>
          <a:graphic>
            <a:graphicData uri="http://schemas.openxmlformats.org/presentationml/2006/ole">
              <p:oleObj spid="_x0000_s221187" name="Equation" r:id="rId4" imgW="1206360" imgH="660240" progId="">
                <p:embed/>
              </p:oleObj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533400" y="3048000"/>
              <a:ext cx="190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Since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233474" name="Object 2"/>
          <p:cNvGraphicFramePr>
            <a:graphicFrameLocks noChangeAspect="1"/>
          </p:cNvGraphicFramePr>
          <p:nvPr/>
        </p:nvGraphicFramePr>
        <p:xfrm>
          <a:off x="693420" y="533406"/>
          <a:ext cx="9113520" cy="1057275"/>
        </p:xfrm>
        <a:graphic>
          <a:graphicData uri="http://schemas.openxmlformats.org/presentationml/2006/ole">
            <p:oleObj spid="_x0000_s222210" name="Equation" r:id="rId3" imgW="1485720" imgH="203040" progId="">
              <p:embed/>
            </p:oleObj>
          </a:graphicData>
        </a:graphic>
      </p:graphicFrame>
      <p:graphicFrame>
        <p:nvGraphicFramePr>
          <p:cNvPr id="233475" name="Object 3"/>
          <p:cNvGraphicFramePr>
            <a:graphicFrameLocks noChangeAspect="1"/>
          </p:cNvGraphicFramePr>
          <p:nvPr/>
        </p:nvGraphicFramePr>
        <p:xfrm>
          <a:off x="891540" y="1905000"/>
          <a:ext cx="9311640" cy="1828800"/>
        </p:xfrm>
        <a:graphic>
          <a:graphicData uri="http://schemas.openxmlformats.org/presentationml/2006/ole">
            <p:oleObj spid="_x0000_s222211" name="Equation" r:id="rId4" imgW="1562040" imgH="393480" progId="">
              <p:embed/>
            </p:oleObj>
          </a:graphicData>
        </a:graphic>
      </p:graphicFrame>
      <p:graphicFrame>
        <p:nvGraphicFramePr>
          <p:cNvPr id="233477" name="Object 5"/>
          <p:cNvGraphicFramePr>
            <a:graphicFrameLocks noChangeAspect="1"/>
          </p:cNvGraphicFramePr>
          <p:nvPr/>
        </p:nvGraphicFramePr>
        <p:xfrm>
          <a:off x="513876" y="3886206"/>
          <a:ext cx="10580846" cy="2005013"/>
        </p:xfrm>
        <a:graphic>
          <a:graphicData uri="http://schemas.openxmlformats.org/presentationml/2006/ole">
            <p:oleObj spid="_x0000_s222212" name="Equation" r:id="rId5" imgW="209520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5305" y="2667000"/>
            <a:ext cx="6261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From (1) and (2), we have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4498" name="Object 2"/>
          <p:cNvGraphicFramePr>
            <a:graphicFrameLocks noChangeAspect="1"/>
          </p:cNvGraphicFramePr>
          <p:nvPr/>
        </p:nvGraphicFramePr>
        <p:xfrm>
          <a:off x="357031" y="3560763"/>
          <a:ext cx="11010106" cy="2881312"/>
        </p:xfrm>
        <a:graphic>
          <a:graphicData uri="http://schemas.openxmlformats.org/presentationml/2006/ole">
            <p:oleObj spid="_x0000_s223234" name="Equation" r:id="rId3" imgW="2336760" imgH="660240" progId="">
              <p:embed/>
            </p:oleObj>
          </a:graphicData>
        </a:graphic>
      </p:graphicFrame>
      <p:graphicFrame>
        <p:nvGraphicFramePr>
          <p:cNvPr id="234499" name="Object 3"/>
          <p:cNvGraphicFramePr>
            <a:graphicFrameLocks noChangeAspect="1"/>
          </p:cNvGraphicFramePr>
          <p:nvPr/>
        </p:nvGraphicFramePr>
        <p:xfrm>
          <a:off x="396240" y="369888"/>
          <a:ext cx="11193780" cy="2005012"/>
        </p:xfrm>
        <a:graphic>
          <a:graphicData uri="http://schemas.openxmlformats.org/presentationml/2006/ole">
            <p:oleObj spid="_x0000_s223235" name="Equation" r:id="rId4" imgW="234936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3420" y="609606"/>
            <a:ext cx="9806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latin typeface="Arial" pitchFamily="34" charset="0"/>
                <a:cs typeface="Arial" pitchFamily="34" charset="0"/>
              </a:rPr>
              <a:t>Now  put  b=3/5   and  a=1/2 in equation(3) , we get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7573" name="Object 5"/>
          <p:cNvGraphicFramePr>
            <a:graphicFrameLocks noChangeAspect="1"/>
          </p:cNvGraphicFramePr>
          <p:nvPr/>
        </p:nvGraphicFramePr>
        <p:xfrm>
          <a:off x="792480" y="2438400"/>
          <a:ext cx="10302240" cy="3652838"/>
        </p:xfrm>
        <a:graphic>
          <a:graphicData uri="http://schemas.openxmlformats.org/presentationml/2006/ole">
            <p:oleObj spid="_x0000_s224258" name="Equation" r:id="rId3" imgW="2666880" imgH="1066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238595" name="Object 3"/>
          <p:cNvGraphicFramePr>
            <a:graphicFrameLocks noChangeAspect="1"/>
          </p:cNvGraphicFramePr>
          <p:nvPr/>
        </p:nvGraphicFramePr>
        <p:xfrm>
          <a:off x="594360" y="685800"/>
          <a:ext cx="10302240" cy="1593850"/>
        </p:xfrm>
        <a:graphic>
          <a:graphicData uri="http://schemas.openxmlformats.org/presentationml/2006/ole">
            <p:oleObj spid="_x0000_s225282" name="Equation" r:id="rId3" imgW="1892160" imgH="431640" progId="">
              <p:embed/>
            </p:oleObj>
          </a:graphicData>
        </a:graphic>
      </p:graphicFrame>
      <p:grpSp>
        <p:nvGrpSpPr>
          <p:cNvPr id="4" name="Group 5"/>
          <p:cNvGrpSpPr/>
          <p:nvPr/>
        </p:nvGrpSpPr>
        <p:grpSpPr>
          <a:xfrm>
            <a:off x="1089660" y="2514600"/>
            <a:ext cx="6339840" cy="1371600"/>
            <a:chOff x="685800" y="457200"/>
            <a:chExt cx="4876800" cy="1371600"/>
          </a:xfrm>
        </p:grpSpPr>
        <p:grpSp>
          <p:nvGrpSpPr>
            <p:cNvPr id="5" name="Group 7"/>
            <p:cNvGrpSpPr/>
            <p:nvPr/>
          </p:nvGrpSpPr>
          <p:grpSpPr>
            <a:xfrm>
              <a:off x="685800" y="457200"/>
              <a:ext cx="4724400" cy="1371600"/>
              <a:chOff x="685800" y="457200"/>
              <a:chExt cx="4724400" cy="137160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5800" y="762000"/>
                <a:ext cx="4724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smtClean="0">
                    <a:latin typeface="Arial" pitchFamily="34" charset="0"/>
                    <a:cs typeface="Arial" pitchFamily="34" charset="0"/>
                  </a:rPr>
                  <a:t>Adding </a:t>
                </a:r>
                <a:endParaRPr lang="en-US" sz="4000" dirty="0">
                  <a:latin typeface="Arial" pitchFamily="34" charset="0"/>
                  <a:cs typeface="Arial" pitchFamily="34" charset="0"/>
                </a:endParaRPr>
              </a:p>
            </p:txBody>
          </p:sp>
          <p:graphicFrame>
            <p:nvGraphicFramePr>
              <p:cNvPr id="10" name="Object 4"/>
              <p:cNvGraphicFramePr>
                <a:graphicFrameLocks noChangeAspect="1"/>
              </p:cNvGraphicFramePr>
              <p:nvPr/>
            </p:nvGraphicFramePr>
            <p:xfrm>
              <a:off x="2347913" y="457200"/>
              <a:ext cx="1325562" cy="1371600"/>
            </p:xfrm>
            <a:graphic>
              <a:graphicData uri="http://schemas.openxmlformats.org/presentationml/2006/ole">
                <p:oleObj spid="_x0000_s225283" name="Equation" r:id="rId4" imgW="368280" imgH="431640" progId="">
                  <p:embed/>
                </p:oleObj>
              </a:graphicData>
            </a:graphic>
          </p:graphicFrame>
        </p:grpSp>
        <p:sp>
          <p:nvSpPr>
            <p:cNvPr id="8" name="TextBox 7"/>
            <p:cNvSpPr txBox="1"/>
            <p:nvPr/>
          </p:nvSpPr>
          <p:spPr>
            <a:xfrm>
              <a:off x="3657600" y="838200"/>
              <a:ext cx="1905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we get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238597" name="Object 5"/>
          <p:cNvGraphicFramePr>
            <a:graphicFrameLocks noChangeAspect="1"/>
          </p:cNvGraphicFramePr>
          <p:nvPr/>
        </p:nvGraphicFramePr>
        <p:xfrm>
          <a:off x="693420" y="4267200"/>
          <a:ext cx="9493250" cy="1593850"/>
        </p:xfrm>
        <a:graphic>
          <a:graphicData uri="http://schemas.openxmlformats.org/presentationml/2006/ole">
            <p:oleObj spid="_x0000_s225284" name="Equation" r:id="rId5" imgW="223488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95302" y="381000"/>
            <a:ext cx="67060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Cauchy </a:t>
            </a:r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Mean Value 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Theorem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" y="1143000"/>
            <a:ext cx="356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Statement: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594362" y="1905003"/>
          <a:ext cx="10232073" cy="2601913"/>
        </p:xfrm>
        <a:graphic>
          <a:graphicData uri="http://schemas.openxmlformats.org/presentationml/2006/ole">
            <p:oleObj spid="_x0000_s226306" name="Equation" r:id="rId3" imgW="1942920" imgH="634680" progId="">
              <p:embed/>
            </p:oleObj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990600" y="4648200"/>
          <a:ext cx="10302240" cy="1600200"/>
        </p:xfrm>
        <a:graphic>
          <a:graphicData uri="http://schemas.openxmlformats.org/presentationml/2006/ole">
            <p:oleObj spid="_x0000_s226307" name="Equation" r:id="rId4" imgW="203184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240642" name="Object 2"/>
          <p:cNvGraphicFramePr>
            <a:graphicFrameLocks noChangeAspect="1"/>
          </p:cNvGraphicFramePr>
          <p:nvPr/>
        </p:nvGraphicFramePr>
        <p:xfrm>
          <a:off x="594360" y="2667000"/>
          <a:ext cx="10797540" cy="3505200"/>
        </p:xfrm>
        <a:graphic>
          <a:graphicData uri="http://schemas.openxmlformats.org/presentationml/2006/ole">
            <p:oleObj spid="_x0000_s227330" name="Equation" r:id="rId3" imgW="1917360" imgH="876240" progId="">
              <p:embed/>
            </p:oleObj>
          </a:graphicData>
        </a:graphic>
      </p:graphicFrame>
      <p:graphicFrame>
        <p:nvGraphicFramePr>
          <p:cNvPr id="240643" name="Object 3"/>
          <p:cNvGraphicFramePr>
            <a:graphicFrameLocks noChangeAspect="1"/>
          </p:cNvGraphicFramePr>
          <p:nvPr/>
        </p:nvGraphicFramePr>
        <p:xfrm>
          <a:off x="495300" y="609600"/>
          <a:ext cx="10896600" cy="1752600"/>
        </p:xfrm>
        <a:graphic>
          <a:graphicData uri="http://schemas.openxmlformats.org/presentationml/2006/ole">
            <p:oleObj spid="_x0000_s227331" name="Equation" r:id="rId4" imgW="231120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4360" y="457200"/>
            <a:ext cx="851916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Rolle’s Theorem Statement :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" y="1295404"/>
            <a:ext cx="10698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latin typeface="Arial" pitchFamily="34" charset="0"/>
                <a:cs typeface="Arial" pitchFamily="34" charset="0"/>
              </a:rPr>
              <a:t>Let f(x) be continuous on [a,b] and differentiable on (a,b) such that f(a)=f(b).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459071" y="3429000"/>
            <a:ext cx="8645048" cy="2971800"/>
            <a:chOff x="1274762" y="3886200"/>
            <a:chExt cx="6650037" cy="2667000"/>
          </a:xfrm>
        </p:grpSpPr>
        <p:sp>
          <p:nvSpPr>
            <p:cNvPr id="9" name="Rectangle 8"/>
            <p:cNvSpPr/>
            <p:nvPr/>
          </p:nvSpPr>
          <p:spPr>
            <a:xfrm>
              <a:off x="1555162" y="3886200"/>
              <a:ext cx="6303747" cy="6352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Then there exist c</a:t>
              </a:r>
              <a:r>
                <a:rPr lang="en-US" sz="4000" dirty="0" smtClean="0">
                  <a:latin typeface="Arial" pitchFamily="34" charset="0"/>
                  <a:cs typeface="Arial" pitchFamily="34" charset="0"/>
                  <a:sym typeface="Symbol"/>
                </a:rPr>
                <a:t>(a,b) such that </a:t>
              </a:r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0" name="Object 2"/>
            <p:cNvGraphicFramePr>
              <a:graphicFrameLocks noChangeAspect="1"/>
            </p:cNvGraphicFramePr>
            <p:nvPr/>
          </p:nvGraphicFramePr>
          <p:xfrm>
            <a:off x="1274762" y="4648200"/>
            <a:ext cx="6650037" cy="1905000"/>
          </p:xfrm>
          <a:graphic>
            <a:graphicData uri="http://schemas.openxmlformats.org/presentationml/2006/ole">
              <p:oleObj spid="_x0000_s162819" name="Equation" r:id="rId3" imgW="1790640" imgH="45720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594360" y="381000"/>
            <a:ext cx="31699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CC3300"/>
                </a:solidFill>
              </a:rPr>
              <a:t>Remark:</a:t>
            </a:r>
            <a:endParaRPr lang="en-US" altLang="zh-CN" sz="4000" b="1" dirty="0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94360" y="990601"/>
            <a:ext cx="1129284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Lagrange’s theorem is the special case of 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Cauchy’s 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theorem, whenever taking  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4000" b="1" i="1" dirty="0" smtClean="0">
                <a:latin typeface="Times New Roman" pitchFamily="18" charset="0"/>
                <a:cs typeface="Times New Roman" pitchFamily="18" charset="0"/>
              </a:rPr>
              <a:t>x. </a:t>
            </a: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" y="2971800"/>
            <a:ext cx="10005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Geometrical Interpretation:</a:t>
            </a:r>
            <a:endParaRPr lang="en-US" sz="4000" b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" y="3657602"/>
            <a:ext cx="10599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latin typeface="Arial" pitchFamily="34" charset="0"/>
                <a:cs typeface="Arial" pitchFamily="34" charset="0"/>
              </a:rPr>
              <a:t>There is a point c</a:t>
            </a:r>
            <a:r>
              <a:rPr lang="en-US" sz="4000" dirty="0" smtClean="0">
                <a:latin typeface="Arial" pitchFamily="34" charset="0"/>
                <a:cs typeface="Arial" pitchFamily="34" charset="0"/>
                <a:sym typeface="Symbol"/>
              </a:rPr>
              <a:t>(a,b), where the ratio of the gradients of two differentiable curves is same as the ratio of the gradients of the chords.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" y="457202"/>
            <a:ext cx="10599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Verification of  Cauchy Mean Value Theorem:</a:t>
            </a:r>
            <a:endParaRPr lang="en-US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94360" y="1905000"/>
            <a:ext cx="10995660" cy="2286000"/>
            <a:chOff x="457200" y="1905000"/>
            <a:chExt cx="8458200" cy="2286000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905000"/>
              <a:ext cx="84582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Problem-1</a:t>
              </a:r>
              <a:r>
                <a:rPr lang="en-US" sz="4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4000" b="1" dirty="0" smtClean="0">
                  <a:latin typeface="Times New Roman" pitchFamily="18" charset="0"/>
                  <a:cs typeface="Times New Roman" pitchFamily="18" charset="0"/>
                </a:rPr>
                <a:t>Verify Cauchy Mean Value Theorem for the function  </a:t>
              </a:r>
              <a:endParaRPr lang="en-US" sz="4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43714" name="Object 2"/>
            <p:cNvGraphicFramePr>
              <a:graphicFrameLocks noChangeAspect="1"/>
            </p:cNvGraphicFramePr>
            <p:nvPr/>
          </p:nvGraphicFramePr>
          <p:xfrm>
            <a:off x="685800" y="3276600"/>
            <a:ext cx="7924800" cy="914400"/>
          </p:xfrm>
          <a:graphic>
            <a:graphicData uri="http://schemas.openxmlformats.org/presentationml/2006/ole">
              <p:oleObj spid="_x0000_s230402" name="Equation" r:id="rId3" imgW="2234880" imgH="228600" progId="">
                <p:embed/>
              </p:oleObj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594360" y="4419600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Solution:</a:t>
            </a:r>
            <a:endParaRPr 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11"/>
          <p:cNvGrpSpPr/>
          <p:nvPr/>
        </p:nvGrpSpPr>
        <p:grpSpPr>
          <a:xfrm>
            <a:off x="495302" y="5257800"/>
            <a:ext cx="10712927" cy="914400"/>
            <a:chOff x="381000" y="4876800"/>
            <a:chExt cx="8240713" cy="914400"/>
          </a:xfrm>
        </p:grpSpPr>
        <p:sp>
          <p:nvSpPr>
            <p:cNvPr id="9" name="TextBox 8"/>
            <p:cNvSpPr txBox="1"/>
            <p:nvPr/>
          </p:nvSpPr>
          <p:spPr>
            <a:xfrm>
              <a:off x="381000" y="4953000"/>
              <a:ext cx="1295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Let</a:t>
              </a:r>
              <a:endParaRPr lang="en-US" sz="4000" dirty="0"/>
            </a:p>
          </p:txBody>
        </p:sp>
        <p:graphicFrame>
          <p:nvGraphicFramePr>
            <p:cNvPr id="10" name="Object 2"/>
            <p:cNvGraphicFramePr>
              <a:graphicFrameLocks noChangeAspect="1"/>
            </p:cNvGraphicFramePr>
            <p:nvPr/>
          </p:nvGraphicFramePr>
          <p:xfrm>
            <a:off x="1371600" y="4876800"/>
            <a:ext cx="7250113" cy="914400"/>
          </p:xfrm>
          <a:graphic>
            <a:graphicData uri="http://schemas.openxmlformats.org/presentationml/2006/ole">
              <p:oleObj spid="_x0000_s230403" name="Equation" r:id="rId4" imgW="2044440" imgH="22860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420" y="533400"/>
            <a:ext cx="1050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Both are algebraic functions, so they are continuous on [1,4] and differentiable on (1,4).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4738" name="Object 2"/>
          <p:cNvGraphicFramePr>
            <a:graphicFrameLocks noChangeAspect="1"/>
          </p:cNvGraphicFramePr>
          <p:nvPr/>
        </p:nvGraphicFramePr>
        <p:xfrm>
          <a:off x="792480" y="2743200"/>
          <a:ext cx="9410700" cy="812800"/>
        </p:xfrm>
        <a:graphic>
          <a:graphicData uri="http://schemas.openxmlformats.org/presentationml/2006/ole">
            <p:oleObj spid="_x0000_s231426" name="Equation" r:id="rId3" imgW="2019240" imgH="20304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792480" y="3962400"/>
            <a:ext cx="96088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Here the functions f(x) and g(x) satisfies conditions of Cauchy Mean Value Theorem.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4" name="Group 13"/>
          <p:cNvGrpSpPr/>
          <p:nvPr/>
        </p:nvGrpSpPr>
        <p:grpSpPr>
          <a:xfrm>
            <a:off x="693422" y="381000"/>
            <a:ext cx="10448767" cy="2551112"/>
            <a:chOff x="533400" y="381000"/>
            <a:chExt cx="8037513" cy="2551112"/>
          </a:xfrm>
        </p:grpSpPr>
        <p:graphicFrame>
          <p:nvGraphicFramePr>
            <p:cNvPr id="245762" name="Object 2"/>
            <p:cNvGraphicFramePr>
              <a:graphicFrameLocks noChangeAspect="1"/>
            </p:cNvGraphicFramePr>
            <p:nvPr/>
          </p:nvGraphicFramePr>
          <p:xfrm>
            <a:off x="609600" y="1066800"/>
            <a:ext cx="7961313" cy="1865312"/>
          </p:xfrm>
          <a:graphic>
            <a:graphicData uri="http://schemas.openxmlformats.org/presentationml/2006/ole">
              <p:oleObj spid="_x0000_s232450" name="Equation" r:id="rId3" imgW="2031840" imgH="419040" progId="">
                <p:embed/>
              </p:oleObj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33400" y="381000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Therefore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245763" name="Object 3"/>
          <p:cNvGraphicFramePr>
            <a:graphicFrameLocks noChangeAspect="1"/>
          </p:cNvGraphicFramePr>
          <p:nvPr/>
        </p:nvGraphicFramePr>
        <p:xfrm>
          <a:off x="792480" y="3124203"/>
          <a:ext cx="4127500" cy="1438275"/>
        </p:xfrm>
        <a:graphic>
          <a:graphicData uri="http://schemas.openxmlformats.org/presentationml/2006/ole">
            <p:oleObj spid="_x0000_s232451" name="Equation" r:id="rId4" imgW="927000" imgH="393480" progId="">
              <p:embed/>
            </p:oleObj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>
            <a:off x="3780552" y="4875768"/>
            <a:ext cx="2743200" cy="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764" name="Object 4"/>
          <p:cNvGraphicFramePr>
            <a:graphicFrameLocks noChangeAspect="1"/>
          </p:cNvGraphicFramePr>
          <p:nvPr/>
        </p:nvGraphicFramePr>
        <p:xfrm>
          <a:off x="5349240" y="3200400"/>
          <a:ext cx="5970429" cy="1524000"/>
        </p:xfrm>
        <a:graphic>
          <a:graphicData uri="http://schemas.openxmlformats.org/presentationml/2006/ole">
            <p:oleObj spid="_x0000_s232452" name="Equation" r:id="rId5" imgW="1333440" imgH="393480" progId="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49240" y="4876803"/>
            <a:ext cx="6042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Hence the theorem is verified.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891540" y="4724400"/>
          <a:ext cx="3764280" cy="1447800"/>
        </p:xfrm>
        <a:graphic>
          <a:graphicData uri="http://schemas.openxmlformats.org/presentationml/2006/ole">
            <p:oleObj spid="_x0000_s232453" name="Equation" r:id="rId6" imgW="711000" imgH="393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5" name="Group 8"/>
          <p:cNvGrpSpPr/>
          <p:nvPr/>
        </p:nvGrpSpPr>
        <p:grpSpPr>
          <a:xfrm>
            <a:off x="594360" y="457200"/>
            <a:ext cx="10698480" cy="3733800"/>
            <a:chOff x="457200" y="457200"/>
            <a:chExt cx="8229600" cy="3733800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457200"/>
              <a:ext cx="8229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Problem-2</a:t>
              </a:r>
              <a:r>
                <a:rPr lang="en-US" sz="4000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: 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Using an appropriate mean value theorem, prove that 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46786" name="Object 2"/>
            <p:cNvGraphicFramePr>
              <a:graphicFrameLocks noChangeAspect="1"/>
            </p:cNvGraphicFramePr>
            <p:nvPr/>
          </p:nvGraphicFramePr>
          <p:xfrm>
            <a:off x="914400" y="1828800"/>
            <a:ext cx="6908800" cy="2362200"/>
          </p:xfrm>
          <a:graphic>
            <a:graphicData uri="http://schemas.openxmlformats.org/presentationml/2006/ole">
              <p:oleObj spid="_x0000_s233474" name="Equation" r:id="rId3" imgW="1726920" imgH="634680" progId="">
                <p:embed/>
              </p:oleObj>
            </a:graphicData>
          </a:graphic>
        </p:graphicFrame>
      </p:grpSp>
      <p:grpSp>
        <p:nvGrpSpPr>
          <p:cNvPr id="6" name="Group 9"/>
          <p:cNvGrpSpPr/>
          <p:nvPr/>
        </p:nvGrpSpPr>
        <p:grpSpPr>
          <a:xfrm>
            <a:off x="1089660" y="4343400"/>
            <a:ext cx="8816340" cy="1981200"/>
            <a:chOff x="838200" y="4343400"/>
            <a:chExt cx="6781800" cy="1981200"/>
          </a:xfrm>
        </p:grpSpPr>
        <p:graphicFrame>
          <p:nvGraphicFramePr>
            <p:cNvPr id="246787" name="Object 3"/>
            <p:cNvGraphicFramePr>
              <a:graphicFrameLocks noChangeAspect="1"/>
            </p:cNvGraphicFramePr>
            <p:nvPr/>
          </p:nvGraphicFramePr>
          <p:xfrm>
            <a:off x="2133600" y="5113338"/>
            <a:ext cx="5486400" cy="1211262"/>
          </p:xfrm>
          <a:graphic>
            <a:graphicData uri="http://schemas.openxmlformats.org/presentationml/2006/ole">
              <p:oleObj spid="_x0000_s233475" name="Equation" r:id="rId4" imgW="1371600" imgH="279360" progId="">
                <p:embed/>
              </p:oleObj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838200" y="4343400"/>
              <a:ext cx="487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Hence deduce that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420" y="609600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Solution:</a:t>
            </a:r>
            <a:endParaRPr 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3420" y="1295400"/>
            <a:ext cx="9625330" cy="914400"/>
            <a:chOff x="609600" y="4876800"/>
            <a:chExt cx="7404100" cy="914400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4953000"/>
              <a:ext cx="1295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Let</a:t>
              </a:r>
              <a:endParaRPr lang="en-US" sz="4000" dirty="0"/>
            </a:p>
          </p:txBody>
        </p:sp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1978025" y="4876800"/>
            <a:ext cx="6035675" cy="914400"/>
          </p:xfrm>
          <a:graphic>
            <a:graphicData uri="http://schemas.openxmlformats.org/presentationml/2006/ole">
              <p:oleObj spid="_x0000_s234498" name="Equation" r:id="rId3" imgW="1701720" imgH="228600" progId="">
                <p:embed/>
              </p:oleObj>
            </a:graphicData>
          </a:graphic>
        </p:graphicFrame>
      </p:grpSp>
      <p:grpSp>
        <p:nvGrpSpPr>
          <p:cNvPr id="9" name="Group 9"/>
          <p:cNvGrpSpPr/>
          <p:nvPr/>
        </p:nvGrpSpPr>
        <p:grpSpPr>
          <a:xfrm>
            <a:off x="594360" y="2362201"/>
            <a:ext cx="10698480" cy="2015193"/>
            <a:chOff x="457200" y="2590799"/>
            <a:chExt cx="8229600" cy="2015193"/>
          </a:xfrm>
        </p:grpSpPr>
        <p:sp>
          <p:nvSpPr>
            <p:cNvPr id="8" name="TextBox 7"/>
            <p:cNvSpPr txBox="1"/>
            <p:nvPr/>
          </p:nvSpPr>
          <p:spPr>
            <a:xfrm>
              <a:off x="457200" y="2667000"/>
              <a:ext cx="8229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Since Sinx and         are continuous and differentiable </a:t>
              </a:r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every </a:t>
              </a:r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where, so they are continuous on [a,b] and differentiable on (a,b).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52931" name="Object 3"/>
            <p:cNvGraphicFramePr>
              <a:graphicFrameLocks noChangeAspect="1"/>
            </p:cNvGraphicFramePr>
            <p:nvPr/>
          </p:nvGraphicFramePr>
          <p:xfrm>
            <a:off x="3341077" y="2590799"/>
            <a:ext cx="1143000" cy="914400"/>
          </p:xfrm>
          <a:graphic>
            <a:graphicData uri="http://schemas.openxmlformats.org/presentationml/2006/ole">
              <p:oleObj spid="_x0000_s234499" name="Equation" r:id="rId4" imgW="203040" imgH="228600" progId="">
                <p:embed/>
              </p:oleObj>
            </a:graphicData>
          </a:graphic>
        </p:graphicFrame>
      </p:grpSp>
      <p:graphicFrame>
        <p:nvGraphicFramePr>
          <p:cNvPr id="252932" name="Object 4"/>
          <p:cNvGraphicFramePr>
            <a:graphicFrameLocks noChangeAspect="1"/>
          </p:cNvGraphicFramePr>
          <p:nvPr/>
        </p:nvGraphicFramePr>
        <p:xfrm>
          <a:off x="1485901" y="5105400"/>
          <a:ext cx="7633811" cy="914400"/>
        </p:xfrm>
        <a:graphic>
          <a:graphicData uri="http://schemas.openxmlformats.org/presentationml/2006/ole">
            <p:oleObj spid="_x0000_s234500" name="Equation" r:id="rId5" imgW="163800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300" y="457201"/>
            <a:ext cx="111937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Hence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functions f(x) and g(x) satisfies all the conditions of Cauchy Mean Value Theorem.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53955" name="Object 3"/>
          <p:cNvGraphicFramePr>
            <a:graphicFrameLocks noChangeAspect="1"/>
          </p:cNvGraphicFramePr>
          <p:nvPr/>
        </p:nvGraphicFramePr>
        <p:xfrm>
          <a:off x="1287780" y="4495803"/>
          <a:ext cx="8519160" cy="1768475"/>
        </p:xfrm>
        <a:graphic>
          <a:graphicData uri="http://schemas.openxmlformats.org/presentationml/2006/ole">
            <p:oleObj spid="_x0000_s235523" name="Equation" r:id="rId3" imgW="1498320" imgH="393480" progId="">
              <p:embed/>
            </p:oleObj>
          </a:graphicData>
        </a:graphic>
      </p:graphicFrame>
      <p:grpSp>
        <p:nvGrpSpPr>
          <p:cNvPr id="5" name="Group 9"/>
          <p:cNvGrpSpPr/>
          <p:nvPr/>
        </p:nvGrpSpPr>
        <p:grpSpPr>
          <a:xfrm>
            <a:off x="495300" y="1676400"/>
            <a:ext cx="10673715" cy="2600616"/>
            <a:chOff x="381000" y="1676400"/>
            <a:chExt cx="8210550" cy="2600616"/>
          </a:xfrm>
        </p:grpSpPr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381000" y="2438400"/>
            <a:ext cx="8210550" cy="1838616"/>
          </p:xfrm>
          <a:graphic>
            <a:graphicData uri="http://schemas.openxmlformats.org/presentationml/2006/ole">
              <p:oleObj spid="_x0000_s235522" name="Equation" r:id="rId4" imgW="2095200" imgH="419040" progId="">
                <p:embed/>
              </p:oleObj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410308" y="1676400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Therefore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95300" y="2286003"/>
          <a:ext cx="7462520" cy="1463675"/>
        </p:xfrm>
        <a:graphic>
          <a:graphicData uri="http://schemas.openxmlformats.org/presentationml/2006/ole">
            <p:oleObj spid="_x0000_s236546" name="Equation" r:id="rId3" imgW="1434960" imgH="39348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00" y="381000"/>
            <a:ext cx="3863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Deduction: </a:t>
            </a:r>
            <a:endParaRPr lang="en-US" sz="4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480" y="990603"/>
            <a:ext cx="9707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Putting b=x, a=0 in the above equation, we get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54979" name="Object 3"/>
          <p:cNvGraphicFramePr>
            <a:graphicFrameLocks noChangeAspect="1"/>
          </p:cNvGraphicFramePr>
          <p:nvPr/>
        </p:nvGraphicFramePr>
        <p:xfrm>
          <a:off x="7968139" y="2544763"/>
          <a:ext cx="3522821" cy="1795462"/>
        </p:xfrm>
        <a:graphic>
          <a:graphicData uri="http://schemas.openxmlformats.org/presentationml/2006/ole">
            <p:oleObj spid="_x0000_s236547" name="Equation" r:id="rId4" imgW="876240" imgH="482400" progId="">
              <p:embed/>
            </p:oleObj>
          </a:graphicData>
        </a:graphic>
      </p:graphicFrame>
      <p:graphicFrame>
        <p:nvGraphicFramePr>
          <p:cNvPr id="254980" name="Object 4"/>
          <p:cNvGraphicFramePr>
            <a:graphicFrameLocks noChangeAspect="1"/>
          </p:cNvGraphicFramePr>
          <p:nvPr/>
        </p:nvGraphicFramePr>
        <p:xfrm>
          <a:off x="1188720" y="3657600"/>
          <a:ext cx="6240780" cy="1524000"/>
        </p:xfrm>
        <a:graphic>
          <a:graphicData uri="http://schemas.openxmlformats.org/presentationml/2006/ole">
            <p:oleObj spid="_x0000_s236548" name="Equation" r:id="rId5" imgW="1143000" imgH="393480" progId="">
              <p:embed/>
            </p:oleObj>
          </a:graphicData>
        </a:graphic>
      </p:graphicFrame>
      <p:graphicFrame>
        <p:nvGraphicFramePr>
          <p:cNvPr id="254981" name="Object 5"/>
          <p:cNvGraphicFramePr>
            <a:graphicFrameLocks noChangeAspect="1"/>
          </p:cNvGraphicFramePr>
          <p:nvPr/>
        </p:nvGraphicFramePr>
        <p:xfrm>
          <a:off x="990600" y="5181600"/>
          <a:ext cx="8519160" cy="1219200"/>
        </p:xfrm>
        <a:graphic>
          <a:graphicData uri="http://schemas.openxmlformats.org/presentationml/2006/ole">
            <p:oleObj spid="_x0000_s236549" name="Equation" r:id="rId6" imgW="1701720" imgH="279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360" y="381000"/>
            <a:ext cx="3863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Problem-3</a:t>
            </a:r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 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594360" y="1066800"/>
          <a:ext cx="10401300" cy="2490788"/>
        </p:xfrm>
        <a:graphic>
          <a:graphicData uri="http://schemas.openxmlformats.org/presentationml/2006/ole">
            <p:oleObj spid="_x0000_s237570" name="Equation" r:id="rId3" imgW="1854000" imgH="66024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3420" y="3733800"/>
            <a:ext cx="356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Solution:</a:t>
            </a:r>
            <a:endParaRPr 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693422" y="3810000"/>
            <a:ext cx="10304303" cy="1600200"/>
            <a:chOff x="457200" y="3657600"/>
            <a:chExt cx="7926387" cy="1600200"/>
          </a:xfrm>
        </p:grpSpPr>
        <p:sp>
          <p:nvSpPr>
            <p:cNvPr id="8" name="TextBox 7"/>
            <p:cNvSpPr txBox="1"/>
            <p:nvPr/>
          </p:nvSpPr>
          <p:spPr>
            <a:xfrm>
              <a:off x="3048000" y="3657600"/>
              <a:ext cx="1295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Let</a:t>
              </a:r>
              <a:endParaRPr lang="en-US" sz="4000" dirty="0"/>
            </a:p>
          </p:txBody>
        </p:sp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457200" y="4343400"/>
            <a:ext cx="7926387" cy="914400"/>
          </p:xfrm>
          <a:graphic>
            <a:graphicData uri="http://schemas.openxmlformats.org/presentationml/2006/ole">
              <p:oleObj spid="_x0000_s237571" name="Equation" r:id="rId4" imgW="2234880" imgH="228600" progId="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4" name="Group 7"/>
          <p:cNvGrpSpPr/>
          <p:nvPr/>
        </p:nvGrpSpPr>
        <p:grpSpPr>
          <a:xfrm>
            <a:off x="495300" y="465138"/>
            <a:ext cx="11094720" cy="776150"/>
            <a:chOff x="381000" y="465136"/>
            <a:chExt cx="8534400" cy="776150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533400"/>
              <a:ext cx="853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log(1+x</a:t>
              </a:r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) and           </a:t>
              </a:r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   are </a:t>
              </a:r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continuous on [0,1].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57026" name="Object 2"/>
            <p:cNvGraphicFramePr>
              <a:graphicFrameLocks noChangeAspect="1"/>
            </p:cNvGraphicFramePr>
            <p:nvPr/>
          </p:nvGraphicFramePr>
          <p:xfrm>
            <a:off x="2614246" y="465136"/>
            <a:ext cx="1371600" cy="754063"/>
          </p:xfrm>
          <a:graphic>
            <a:graphicData uri="http://schemas.openxmlformats.org/presentationml/2006/ole">
              <p:oleObj spid="_x0000_s238594" name="Equation" r:id="rId3" imgW="431640" imgH="203040" progId="">
                <p:embed/>
              </p:oleObj>
            </a:graphicData>
          </a:graphic>
        </p:graphicFrame>
      </p:grpSp>
      <p:sp>
        <p:nvSpPr>
          <p:cNvPr id="7" name="Rectangle 6"/>
          <p:cNvSpPr/>
          <p:nvPr/>
        </p:nvSpPr>
        <p:spPr>
          <a:xfrm>
            <a:off x="594362" y="5029203"/>
            <a:ext cx="853502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Hence f(x) and g(x) are differentiable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on (0,1).</a:t>
            </a:r>
            <a:endParaRPr lang="en-US" sz="4000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594360" y="1905000"/>
          <a:ext cx="10362089" cy="1727200"/>
        </p:xfrm>
        <a:graphic>
          <a:graphicData uri="http://schemas.openxmlformats.org/presentationml/2006/ole">
            <p:oleObj spid="_x0000_s238595" name="Equation" r:id="rId4" imgW="2247840" imgH="431640" progId="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4360" y="3657602"/>
            <a:ext cx="1050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These two derivatives are exist for all x</a:t>
            </a:r>
            <a:r>
              <a:rPr lang="en-US" sz="4000" dirty="0" smtClean="0">
                <a:latin typeface="Arial" pitchFamily="34" charset="0"/>
                <a:cs typeface="Arial" pitchFamily="34" charset="0"/>
                <a:sym typeface="Symbol"/>
              </a:rPr>
              <a:t>(0,1).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891543" y="2057407"/>
            <a:ext cx="10075650" cy="3742719"/>
            <a:chOff x="762000" y="2209800"/>
            <a:chExt cx="7750499" cy="3742719"/>
          </a:xfrm>
        </p:grpSpPr>
        <p:grpSp>
          <p:nvGrpSpPr>
            <p:cNvPr id="4" name="Group 3"/>
            <p:cNvGrpSpPr/>
            <p:nvPr/>
          </p:nvGrpSpPr>
          <p:grpSpPr>
            <a:xfrm>
              <a:off x="762000" y="2209800"/>
              <a:ext cx="7750499" cy="3742719"/>
              <a:chOff x="1751013" y="3022600"/>
              <a:chExt cx="7065432" cy="3264345"/>
            </a:xfrm>
          </p:grpSpPr>
          <p:sp>
            <p:nvSpPr>
              <p:cNvPr id="5" name="Text Box 27"/>
              <p:cNvSpPr txBox="1">
                <a:spLocks noChangeArrowheads="1"/>
              </p:cNvSpPr>
              <p:nvPr/>
            </p:nvSpPr>
            <p:spPr bwMode="auto">
              <a:xfrm>
                <a:off x="2063750" y="3086100"/>
                <a:ext cx="235159" cy="322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y</a:t>
                </a:r>
              </a:p>
            </p:txBody>
          </p:sp>
          <p:sp>
            <p:nvSpPr>
              <p:cNvPr id="6" name="Text Box 44"/>
              <p:cNvSpPr txBox="1">
                <a:spLocks noChangeArrowheads="1"/>
              </p:cNvSpPr>
              <p:nvPr/>
            </p:nvSpPr>
            <p:spPr bwMode="auto">
              <a:xfrm>
                <a:off x="5632450" y="3022600"/>
                <a:ext cx="235159" cy="322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y</a:t>
                </a:r>
              </a:p>
            </p:txBody>
          </p:sp>
          <p:grpSp>
            <p:nvGrpSpPr>
              <p:cNvPr id="7" name="Group 56"/>
              <p:cNvGrpSpPr/>
              <p:nvPr/>
            </p:nvGrpSpPr>
            <p:grpSpPr>
              <a:xfrm>
                <a:off x="1751013" y="3151188"/>
                <a:ext cx="7065432" cy="3135757"/>
                <a:chOff x="1751013" y="3151188"/>
                <a:chExt cx="7065432" cy="3135757"/>
              </a:xfrm>
            </p:grpSpPr>
            <p:sp>
              <p:nvSpPr>
                <p:cNvPr id="8" name="Line 81"/>
                <p:cNvSpPr>
                  <a:spLocks noChangeShapeType="1"/>
                </p:cNvSpPr>
                <p:nvPr/>
              </p:nvSpPr>
              <p:spPr bwMode="auto">
                <a:xfrm>
                  <a:off x="6375400" y="4749800"/>
                  <a:ext cx="977900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" name="Line 80"/>
                <p:cNvSpPr>
                  <a:spLocks noChangeShapeType="1"/>
                </p:cNvSpPr>
                <p:nvPr/>
              </p:nvSpPr>
              <p:spPr bwMode="auto">
                <a:xfrm>
                  <a:off x="6934200" y="4229100"/>
                  <a:ext cx="1320800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" name="Line 79"/>
                <p:cNvSpPr>
                  <a:spLocks noChangeShapeType="1"/>
                </p:cNvSpPr>
                <p:nvPr/>
              </p:nvSpPr>
              <p:spPr bwMode="auto">
                <a:xfrm>
                  <a:off x="5740400" y="3949700"/>
                  <a:ext cx="1320800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Line 77"/>
                <p:cNvSpPr>
                  <a:spLocks noChangeShapeType="1"/>
                </p:cNvSpPr>
                <p:nvPr/>
              </p:nvSpPr>
              <p:spPr bwMode="auto">
                <a:xfrm>
                  <a:off x="2552700" y="3924300"/>
                  <a:ext cx="1320800" cy="0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751013" y="4962525"/>
                  <a:ext cx="30734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962150" y="3214688"/>
                  <a:ext cx="0" cy="23558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765675" y="4738688"/>
                  <a:ext cx="237407" cy="322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/>
                    <a:t>x</a:t>
                  </a:r>
                </a:p>
              </p:txBody>
            </p:sp>
            <p:sp>
              <p:nvSpPr>
                <p:cNvPr id="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973883" y="3820126"/>
                  <a:ext cx="837670" cy="3221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rgbClr val="000000"/>
                      </a:solidFill>
                    </a:rPr>
                    <a:t>y = f(x)</a:t>
                  </a:r>
                </a:p>
              </p:txBody>
            </p:sp>
            <p:sp>
              <p:nvSpPr>
                <p:cNvPr id="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940050" y="5027613"/>
                  <a:ext cx="808038" cy="3489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000" b="1"/>
                    <a:t>c</a:t>
                  </a:r>
                </a:p>
              </p:txBody>
            </p:sp>
            <p:sp>
              <p:nvSpPr>
                <p:cNvPr id="17" name="Line 31"/>
                <p:cNvSpPr>
                  <a:spLocks noChangeShapeType="1"/>
                </p:cNvSpPr>
                <p:nvPr/>
              </p:nvSpPr>
              <p:spPr bwMode="auto">
                <a:xfrm>
                  <a:off x="2278063" y="4968875"/>
                  <a:ext cx="1951037" cy="0"/>
                </a:xfrm>
                <a:prstGeom prst="line">
                  <a:avLst/>
                </a:prstGeom>
                <a:noFill/>
                <a:ln w="5715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32"/>
                <p:cNvSpPr>
                  <a:spLocks noChangeShapeType="1"/>
                </p:cNvSpPr>
                <p:nvPr/>
              </p:nvSpPr>
              <p:spPr bwMode="auto">
                <a:xfrm>
                  <a:off x="3105150" y="4924425"/>
                  <a:ext cx="0" cy="2000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085975" y="4987925"/>
                  <a:ext cx="323850" cy="3489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000" b="1"/>
                    <a:t>a</a:t>
                  </a:r>
                </a:p>
              </p:txBody>
            </p:sp>
            <p:sp>
              <p:nvSpPr>
                <p:cNvPr id="2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071938" y="5005388"/>
                  <a:ext cx="323850" cy="3489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000" b="1" dirty="0"/>
                    <a:t>b</a:t>
                  </a:r>
                </a:p>
              </p:txBody>
            </p:sp>
            <p:sp>
              <p:nvSpPr>
                <p:cNvPr id="21" name="Freeform 36"/>
                <p:cNvSpPr>
                  <a:spLocks/>
                </p:cNvSpPr>
                <p:nvPr/>
              </p:nvSpPr>
              <p:spPr bwMode="auto">
                <a:xfrm>
                  <a:off x="1778000" y="3852863"/>
                  <a:ext cx="3035300" cy="1430337"/>
                </a:xfrm>
                <a:custGeom>
                  <a:avLst/>
                  <a:gdLst>
                    <a:gd name="T0" fmla="*/ 0 w 1912"/>
                    <a:gd name="T1" fmla="*/ 1430337 h 901"/>
                    <a:gd name="T2" fmla="*/ 1357313 w 1912"/>
                    <a:gd name="T3" fmla="*/ 82550 h 901"/>
                    <a:gd name="T4" fmla="*/ 2654300 w 1912"/>
                    <a:gd name="T5" fmla="*/ 935037 h 901"/>
                    <a:gd name="T6" fmla="*/ 3035300 w 1912"/>
                    <a:gd name="T7" fmla="*/ 731837 h 90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912"/>
                    <a:gd name="T13" fmla="*/ 0 h 901"/>
                    <a:gd name="T14" fmla="*/ 1912 w 1912"/>
                    <a:gd name="T15" fmla="*/ 901 h 90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912" h="901">
                      <a:moveTo>
                        <a:pt x="0" y="901"/>
                      </a:moveTo>
                      <a:cubicBezTo>
                        <a:pt x="141" y="759"/>
                        <a:pt x="577" y="104"/>
                        <a:pt x="855" y="52"/>
                      </a:cubicBezTo>
                      <a:cubicBezTo>
                        <a:pt x="1133" y="0"/>
                        <a:pt x="1496" y="521"/>
                        <a:pt x="1672" y="589"/>
                      </a:cubicBezTo>
                      <a:cubicBezTo>
                        <a:pt x="1848" y="657"/>
                        <a:pt x="1862" y="488"/>
                        <a:pt x="1912" y="461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37"/>
                <p:cNvSpPr>
                  <a:spLocks noChangeShapeType="1"/>
                </p:cNvSpPr>
                <p:nvPr/>
              </p:nvSpPr>
              <p:spPr bwMode="auto">
                <a:xfrm rot="16200000">
                  <a:off x="2558256" y="4495007"/>
                  <a:ext cx="1093787" cy="0"/>
                </a:xfrm>
                <a:prstGeom prst="line">
                  <a:avLst/>
                </a:prstGeom>
                <a:noFill/>
                <a:ln w="9525">
                  <a:solidFill>
                    <a:srgbClr val="00008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Oval 39"/>
                <p:cNvSpPr>
                  <a:spLocks noChangeArrowheads="1"/>
                </p:cNvSpPr>
                <p:nvPr/>
              </p:nvSpPr>
              <p:spPr bwMode="auto">
                <a:xfrm>
                  <a:off x="3062288" y="3902075"/>
                  <a:ext cx="107950" cy="10795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5256213" y="4962525"/>
                  <a:ext cx="30734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530850" y="3151188"/>
                  <a:ext cx="0" cy="23558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8258175" y="4738688"/>
                  <a:ext cx="237407" cy="322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/>
                    <a:t>x</a:t>
                  </a:r>
                </a:p>
              </p:txBody>
            </p:sp>
            <p:sp>
              <p:nvSpPr>
                <p:cNvPr id="2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7978775" y="4259263"/>
                  <a:ext cx="837670" cy="3221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rgbClr val="000000"/>
                      </a:solidFill>
                    </a:rPr>
                    <a:t>y = f(x)</a:t>
                  </a:r>
                </a:p>
              </p:txBody>
            </p:sp>
            <p:sp>
              <p:nvSpPr>
                <p:cNvPr id="2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6115050" y="4976813"/>
                  <a:ext cx="808038" cy="3489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000" b="1"/>
                    <a:t>c</a:t>
                  </a:r>
                  <a:r>
                    <a:rPr lang="en-US" sz="2000" b="1" baseline="-25000"/>
                    <a:t>1</a:t>
                  </a:r>
                  <a:endParaRPr lang="en-US" sz="2000" b="1"/>
                </a:p>
              </p:txBody>
            </p:sp>
            <p:sp>
              <p:nvSpPr>
                <p:cNvPr id="2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773863" y="4964113"/>
                  <a:ext cx="490537" cy="3489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000" b="1"/>
                    <a:t>c</a:t>
                  </a:r>
                  <a:r>
                    <a:rPr lang="en-US" sz="2000" b="1" baseline="-25000"/>
                    <a:t>2</a:t>
                  </a:r>
                  <a:endParaRPr lang="en-US" sz="2000" b="1"/>
                </a:p>
              </p:txBody>
            </p:sp>
            <p:sp>
              <p:nvSpPr>
                <p:cNvPr id="30" name="Line 48"/>
                <p:cNvSpPr>
                  <a:spLocks noChangeShapeType="1"/>
                </p:cNvSpPr>
                <p:nvPr/>
              </p:nvSpPr>
              <p:spPr bwMode="auto">
                <a:xfrm>
                  <a:off x="5846763" y="4956175"/>
                  <a:ext cx="1938337" cy="0"/>
                </a:xfrm>
                <a:prstGeom prst="line">
                  <a:avLst/>
                </a:prstGeom>
                <a:noFill/>
                <a:ln w="5715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49"/>
                <p:cNvSpPr>
                  <a:spLocks noChangeShapeType="1"/>
                </p:cNvSpPr>
                <p:nvPr/>
              </p:nvSpPr>
              <p:spPr bwMode="auto">
                <a:xfrm>
                  <a:off x="6305550" y="4848225"/>
                  <a:ext cx="0" cy="2000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50"/>
                <p:cNvSpPr>
                  <a:spLocks noChangeShapeType="1"/>
                </p:cNvSpPr>
                <p:nvPr/>
              </p:nvSpPr>
              <p:spPr bwMode="auto">
                <a:xfrm>
                  <a:off x="6970713" y="4849813"/>
                  <a:ext cx="0" cy="2000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5654675" y="4975225"/>
                  <a:ext cx="323850" cy="3489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000" b="1"/>
                    <a:t>a</a:t>
                  </a:r>
                </a:p>
              </p:txBody>
            </p:sp>
            <p:sp>
              <p:nvSpPr>
                <p:cNvPr id="3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7742238" y="4954588"/>
                  <a:ext cx="323850" cy="3489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000" b="1"/>
                    <a:t>b</a:t>
                  </a:r>
                </a:p>
              </p:txBody>
            </p:sp>
            <p:sp>
              <p:nvSpPr>
                <p:cNvPr id="35" name="Freeform 53"/>
                <p:cNvSpPr>
                  <a:spLocks/>
                </p:cNvSpPr>
                <p:nvPr/>
              </p:nvSpPr>
              <p:spPr bwMode="auto">
                <a:xfrm>
                  <a:off x="5588000" y="3890963"/>
                  <a:ext cx="2616200" cy="1277937"/>
                </a:xfrm>
                <a:custGeom>
                  <a:avLst/>
                  <a:gdLst>
                    <a:gd name="T0" fmla="*/ 0 w 1648"/>
                    <a:gd name="T1" fmla="*/ 1277937 h 805"/>
                    <a:gd name="T2" fmla="*/ 741362 w 1648"/>
                    <a:gd name="T3" fmla="*/ 71437 h 805"/>
                    <a:gd name="T4" fmla="*/ 1358900 w 1648"/>
                    <a:gd name="T5" fmla="*/ 846137 h 805"/>
                    <a:gd name="T6" fmla="*/ 1852613 w 1648"/>
                    <a:gd name="T7" fmla="*/ 350837 h 805"/>
                    <a:gd name="T8" fmla="*/ 2400300 w 1648"/>
                    <a:gd name="T9" fmla="*/ 998537 h 805"/>
                    <a:gd name="T10" fmla="*/ 2616200 w 1648"/>
                    <a:gd name="T11" fmla="*/ 795337 h 8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648"/>
                    <a:gd name="T19" fmla="*/ 0 h 805"/>
                    <a:gd name="T20" fmla="*/ 1648 w 1648"/>
                    <a:gd name="T21" fmla="*/ 805 h 80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648" h="805">
                      <a:moveTo>
                        <a:pt x="0" y="805"/>
                      </a:moveTo>
                      <a:cubicBezTo>
                        <a:pt x="78" y="678"/>
                        <a:pt x="324" y="90"/>
                        <a:pt x="467" y="45"/>
                      </a:cubicBezTo>
                      <a:cubicBezTo>
                        <a:pt x="610" y="0"/>
                        <a:pt x="739" y="504"/>
                        <a:pt x="856" y="533"/>
                      </a:cubicBezTo>
                      <a:cubicBezTo>
                        <a:pt x="973" y="562"/>
                        <a:pt x="1058" y="205"/>
                        <a:pt x="1167" y="221"/>
                      </a:cubicBezTo>
                      <a:cubicBezTo>
                        <a:pt x="1276" y="237"/>
                        <a:pt x="1432" y="582"/>
                        <a:pt x="1512" y="629"/>
                      </a:cubicBezTo>
                      <a:cubicBezTo>
                        <a:pt x="1592" y="676"/>
                        <a:pt x="1625" y="522"/>
                        <a:pt x="1648" y="501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Line 54"/>
                <p:cNvSpPr>
                  <a:spLocks noChangeShapeType="1"/>
                </p:cNvSpPr>
                <p:nvPr/>
              </p:nvSpPr>
              <p:spPr bwMode="auto">
                <a:xfrm rot="16200000">
                  <a:off x="5803106" y="4463257"/>
                  <a:ext cx="1004887" cy="0"/>
                </a:xfrm>
                <a:prstGeom prst="line">
                  <a:avLst/>
                </a:prstGeom>
                <a:noFill/>
                <a:ln w="9525">
                  <a:solidFill>
                    <a:srgbClr val="00008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55"/>
                <p:cNvSpPr>
                  <a:spLocks noChangeShapeType="1"/>
                </p:cNvSpPr>
                <p:nvPr/>
              </p:nvSpPr>
              <p:spPr bwMode="auto">
                <a:xfrm rot="16200000">
                  <a:off x="6854032" y="4888706"/>
                  <a:ext cx="215900" cy="1587"/>
                </a:xfrm>
                <a:prstGeom prst="line">
                  <a:avLst/>
                </a:prstGeom>
                <a:noFill/>
                <a:ln w="9525">
                  <a:solidFill>
                    <a:srgbClr val="00008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Oval 56"/>
                <p:cNvSpPr>
                  <a:spLocks noChangeArrowheads="1"/>
                </p:cNvSpPr>
                <p:nvPr/>
              </p:nvSpPr>
              <p:spPr bwMode="auto">
                <a:xfrm>
                  <a:off x="6249988" y="3914775"/>
                  <a:ext cx="107950" cy="10795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1943100" y="4660900"/>
                  <a:ext cx="2298700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Oval 59"/>
                <p:cNvSpPr>
                  <a:spLocks noChangeArrowheads="1"/>
                </p:cNvSpPr>
                <p:nvPr/>
              </p:nvSpPr>
              <p:spPr bwMode="auto">
                <a:xfrm>
                  <a:off x="2249488" y="4605338"/>
                  <a:ext cx="107950" cy="107950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Oval 60"/>
                <p:cNvSpPr>
                  <a:spLocks noChangeArrowheads="1"/>
                </p:cNvSpPr>
                <p:nvPr/>
              </p:nvSpPr>
              <p:spPr bwMode="auto">
                <a:xfrm>
                  <a:off x="4154488" y="4592638"/>
                  <a:ext cx="107950" cy="107950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61"/>
                <p:cNvSpPr>
                  <a:spLocks noChangeShapeType="1"/>
                </p:cNvSpPr>
                <p:nvPr/>
              </p:nvSpPr>
              <p:spPr bwMode="auto">
                <a:xfrm rot="16200000">
                  <a:off x="2126456" y="4850607"/>
                  <a:ext cx="331787" cy="0"/>
                </a:xfrm>
                <a:prstGeom prst="line">
                  <a:avLst/>
                </a:prstGeom>
                <a:noFill/>
                <a:ln w="9525">
                  <a:solidFill>
                    <a:srgbClr val="00008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Line 62"/>
                <p:cNvSpPr>
                  <a:spLocks noChangeShapeType="1"/>
                </p:cNvSpPr>
                <p:nvPr/>
              </p:nvSpPr>
              <p:spPr bwMode="auto">
                <a:xfrm rot="16200000">
                  <a:off x="4044156" y="4850607"/>
                  <a:ext cx="331787" cy="0"/>
                </a:xfrm>
                <a:prstGeom prst="line">
                  <a:avLst/>
                </a:prstGeom>
                <a:noFill/>
                <a:ln w="9525">
                  <a:solidFill>
                    <a:srgbClr val="00008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64"/>
                <p:cNvSpPr>
                  <a:spLocks noChangeShapeType="1"/>
                </p:cNvSpPr>
                <p:nvPr/>
              </p:nvSpPr>
              <p:spPr bwMode="auto">
                <a:xfrm rot="16200000">
                  <a:off x="1962151" y="4568825"/>
                  <a:ext cx="0" cy="20002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537200" y="4572000"/>
                  <a:ext cx="2298700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67"/>
                <p:cNvSpPr>
                  <a:spLocks noChangeShapeType="1"/>
                </p:cNvSpPr>
                <p:nvPr/>
              </p:nvSpPr>
              <p:spPr bwMode="auto">
                <a:xfrm rot="16200000">
                  <a:off x="5556251" y="4479925"/>
                  <a:ext cx="0" cy="200025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68"/>
                <p:cNvSpPr>
                  <a:spLocks noChangeShapeType="1"/>
                </p:cNvSpPr>
                <p:nvPr/>
              </p:nvSpPr>
              <p:spPr bwMode="auto">
                <a:xfrm rot="16200000">
                  <a:off x="5695156" y="4761707"/>
                  <a:ext cx="331787" cy="0"/>
                </a:xfrm>
                <a:prstGeom prst="line">
                  <a:avLst/>
                </a:prstGeom>
                <a:noFill/>
                <a:ln w="9525">
                  <a:solidFill>
                    <a:srgbClr val="00008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7294563" y="4951413"/>
                  <a:ext cx="490537" cy="3489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000" b="1"/>
                    <a:t>c</a:t>
                  </a:r>
                  <a:r>
                    <a:rPr lang="en-US" sz="2000" b="1" baseline="-25000"/>
                    <a:t>3</a:t>
                  </a:r>
                  <a:endParaRPr lang="en-US" sz="2000" b="1"/>
                </a:p>
              </p:txBody>
            </p:sp>
            <p:sp>
              <p:nvSpPr>
                <p:cNvPr id="49" name="Oval 70"/>
                <p:cNvSpPr>
                  <a:spLocks noChangeArrowheads="1"/>
                </p:cNvSpPr>
                <p:nvPr/>
              </p:nvSpPr>
              <p:spPr bwMode="auto">
                <a:xfrm>
                  <a:off x="5818188" y="4516438"/>
                  <a:ext cx="107950" cy="107950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Oval 71"/>
                <p:cNvSpPr>
                  <a:spLocks noChangeArrowheads="1"/>
                </p:cNvSpPr>
                <p:nvPr/>
              </p:nvSpPr>
              <p:spPr bwMode="auto">
                <a:xfrm>
                  <a:off x="7710488" y="4529138"/>
                  <a:ext cx="107950" cy="107950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72"/>
                <p:cNvSpPr>
                  <a:spLocks noChangeShapeType="1"/>
                </p:cNvSpPr>
                <p:nvPr/>
              </p:nvSpPr>
              <p:spPr bwMode="auto">
                <a:xfrm>
                  <a:off x="7461250" y="4848225"/>
                  <a:ext cx="0" cy="2000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73"/>
                <p:cNvSpPr>
                  <a:spLocks noChangeShapeType="1"/>
                </p:cNvSpPr>
                <p:nvPr/>
              </p:nvSpPr>
              <p:spPr bwMode="auto">
                <a:xfrm rot="16200000">
                  <a:off x="7612856" y="4799807"/>
                  <a:ext cx="331787" cy="0"/>
                </a:xfrm>
                <a:prstGeom prst="line">
                  <a:avLst/>
                </a:prstGeom>
                <a:noFill/>
                <a:ln w="9525">
                  <a:solidFill>
                    <a:srgbClr val="00008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Oval 74"/>
                <p:cNvSpPr>
                  <a:spLocks noChangeArrowheads="1"/>
                </p:cNvSpPr>
                <p:nvPr/>
              </p:nvSpPr>
              <p:spPr bwMode="auto">
                <a:xfrm>
                  <a:off x="6923088" y="4689475"/>
                  <a:ext cx="107950" cy="10795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Oval 75"/>
                <p:cNvSpPr>
                  <a:spLocks noChangeArrowheads="1"/>
                </p:cNvSpPr>
                <p:nvPr/>
              </p:nvSpPr>
              <p:spPr bwMode="auto">
                <a:xfrm>
                  <a:off x="7405688" y="4181475"/>
                  <a:ext cx="107950" cy="10795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76"/>
                <p:cNvSpPr>
                  <a:spLocks noChangeShapeType="1"/>
                </p:cNvSpPr>
                <p:nvPr/>
              </p:nvSpPr>
              <p:spPr bwMode="auto">
                <a:xfrm rot="16200000">
                  <a:off x="7095331" y="4650582"/>
                  <a:ext cx="731837" cy="0"/>
                </a:xfrm>
                <a:prstGeom prst="line">
                  <a:avLst/>
                </a:prstGeom>
                <a:noFill/>
                <a:ln w="9525">
                  <a:solidFill>
                    <a:srgbClr val="00008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619375" y="3497263"/>
                  <a:ext cx="1001786" cy="3221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rgbClr val="000000"/>
                      </a:solidFill>
                    </a:rPr>
                    <a:t>f </a:t>
                  </a:r>
                  <a:r>
                    <a:rPr lang="en-US" b="1" dirty="0">
                      <a:solidFill>
                        <a:srgbClr val="000000"/>
                      </a:solidFill>
                      <a:cs typeface="Arial" charset="0"/>
                    </a:rPr>
                    <a:t>′ </a:t>
                  </a:r>
                  <a:r>
                    <a:rPr lang="en-US" b="1" dirty="0">
                      <a:solidFill>
                        <a:srgbClr val="000000"/>
                      </a:solidFill>
                    </a:rPr>
                    <a:t>(c) = 0</a:t>
                  </a:r>
                </a:p>
              </p:txBody>
            </p:sp>
            <p:sp>
              <p:nvSpPr>
                <p:cNvPr id="57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825625" y="5776913"/>
                  <a:ext cx="1597553" cy="5100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 dirty="0" smtClean="0"/>
                    <a:t> Figure-1</a:t>
                  </a:r>
                  <a:endParaRPr lang="en-US" sz="3200" b="1" dirty="0"/>
                </a:p>
              </p:txBody>
            </p:sp>
            <p:sp>
              <p:nvSpPr>
                <p:cNvPr id="58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5470525" y="5776913"/>
                  <a:ext cx="1498633" cy="5100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 dirty="0" smtClean="0"/>
                    <a:t>Figure-2</a:t>
                  </a:r>
                  <a:endParaRPr lang="en-US" sz="3200" b="1" dirty="0"/>
                </a:p>
              </p:txBody>
            </p:sp>
          </p:grpSp>
        </p:grpSp>
        <p:sp>
          <p:nvSpPr>
            <p:cNvPr id="59" name="Text Box 63"/>
            <p:cNvSpPr txBox="1">
              <a:spLocks noChangeArrowheads="1"/>
            </p:cNvSpPr>
            <p:nvPr/>
          </p:nvSpPr>
          <p:spPr bwMode="auto">
            <a:xfrm>
              <a:off x="3429000" y="3657600"/>
              <a:ext cx="1524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f(a) = f(b)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92480" y="838200"/>
            <a:ext cx="9707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Geometrical Interpretation:</a:t>
            </a:r>
            <a:endParaRPr lang="en-US" sz="4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258050" name="Object 2"/>
          <p:cNvGraphicFramePr>
            <a:graphicFrameLocks noChangeAspect="1"/>
          </p:cNvGraphicFramePr>
          <p:nvPr/>
        </p:nvGraphicFramePr>
        <p:xfrm>
          <a:off x="1882142" y="457200"/>
          <a:ext cx="6154103" cy="812800"/>
        </p:xfrm>
        <a:graphic>
          <a:graphicData uri="http://schemas.openxmlformats.org/presentationml/2006/ole">
            <p:oleObj spid="_x0000_s239618" name="Equation" r:id="rId3" imgW="1320480" imgH="203040" progId="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495300" y="1371601"/>
            <a:ext cx="111937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Thus, functions f(x) and g(x) satisfies all the conditions of Cauchy Mean Value Theorem.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5"/>
          <p:cNvGrpSpPr/>
          <p:nvPr/>
        </p:nvGrpSpPr>
        <p:grpSpPr>
          <a:xfrm>
            <a:off x="495300" y="3581400"/>
            <a:ext cx="10698480" cy="2551112"/>
            <a:chOff x="533400" y="381000"/>
            <a:chExt cx="8037513" cy="2551112"/>
          </a:xfrm>
        </p:grpSpPr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609600" y="1066800"/>
            <a:ext cx="7961313" cy="1865312"/>
          </p:xfrm>
          <a:graphic>
            <a:graphicData uri="http://schemas.openxmlformats.org/presentationml/2006/ole">
              <p:oleObj spid="_x0000_s239619" name="Equation" r:id="rId4" imgW="2031840" imgH="419040" progId="">
                <p:embed/>
              </p:oleObj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533400" y="381000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Therefore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259074" name="Object 2"/>
          <p:cNvGraphicFramePr>
            <a:graphicFrameLocks noChangeAspect="1"/>
          </p:cNvGraphicFramePr>
          <p:nvPr/>
        </p:nvGraphicFramePr>
        <p:xfrm>
          <a:off x="495300" y="457203"/>
          <a:ext cx="10675779" cy="2054225"/>
        </p:xfrm>
        <a:graphic>
          <a:graphicData uri="http://schemas.openxmlformats.org/presentationml/2006/ole">
            <p:oleObj spid="_x0000_s240642" name="Equation" r:id="rId3" imgW="1930320" imgH="457200" progId="">
              <p:embed/>
            </p:oleObj>
          </a:graphicData>
        </a:graphic>
      </p:graphicFrame>
      <p:graphicFrame>
        <p:nvGraphicFramePr>
          <p:cNvPr id="259075" name="Object 3"/>
          <p:cNvGraphicFramePr>
            <a:graphicFrameLocks noChangeAspect="1"/>
          </p:cNvGraphicFramePr>
          <p:nvPr/>
        </p:nvGraphicFramePr>
        <p:xfrm>
          <a:off x="891540" y="2743200"/>
          <a:ext cx="9600565" cy="2054225"/>
        </p:xfrm>
        <a:graphic>
          <a:graphicData uri="http://schemas.openxmlformats.org/presentationml/2006/ole">
            <p:oleObj spid="_x0000_s240643" name="Equation" r:id="rId4" imgW="1688760" imgH="45720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480" y="5257800"/>
            <a:ext cx="4853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Since 0&lt;c&lt;x&lt;1,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260098" name="Object 2"/>
          <p:cNvGraphicFramePr>
            <a:graphicFrameLocks noChangeAspect="1"/>
          </p:cNvGraphicFramePr>
          <p:nvPr/>
        </p:nvGraphicFramePr>
        <p:xfrm>
          <a:off x="891540" y="533400"/>
          <a:ext cx="3467100" cy="1752600"/>
        </p:xfrm>
        <a:graphic>
          <a:graphicData uri="http://schemas.openxmlformats.org/presentationml/2006/ole">
            <p:oleObj spid="_x0000_s241666" name="Equation" r:id="rId3" imgW="660240" imgH="457200" progId="">
              <p:embed/>
            </p:oleObj>
          </a:graphicData>
        </a:graphic>
      </p:graphicFrame>
      <p:grpSp>
        <p:nvGrpSpPr>
          <p:cNvPr id="4" name="Group 10"/>
          <p:cNvGrpSpPr/>
          <p:nvPr/>
        </p:nvGrpSpPr>
        <p:grpSpPr>
          <a:xfrm>
            <a:off x="4556760" y="533400"/>
            <a:ext cx="6438900" cy="1828800"/>
            <a:chOff x="3505200" y="533400"/>
            <a:chExt cx="4953000" cy="1828800"/>
          </a:xfrm>
        </p:grpSpPr>
        <p:graphicFrame>
          <p:nvGraphicFramePr>
            <p:cNvPr id="260099" name="Object 3"/>
            <p:cNvGraphicFramePr>
              <a:graphicFrameLocks noChangeAspect="1"/>
            </p:cNvGraphicFramePr>
            <p:nvPr/>
          </p:nvGraphicFramePr>
          <p:xfrm>
            <a:off x="4724400" y="533400"/>
            <a:ext cx="3733800" cy="1828800"/>
          </p:xfrm>
          <a:graphic>
            <a:graphicData uri="http://schemas.openxmlformats.org/presentationml/2006/ole">
              <p:oleObj spid="_x0000_s241667" name="Equation" r:id="rId4" imgW="1054080" imgH="457200" progId="">
                <p:embed/>
              </p:oleObj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3505200" y="1066800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and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3420" y="2667000"/>
            <a:ext cx="267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Hence,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0100" name="Object 4"/>
          <p:cNvGraphicFramePr>
            <a:graphicFrameLocks noChangeAspect="1"/>
          </p:cNvGraphicFramePr>
          <p:nvPr/>
        </p:nvGraphicFramePr>
        <p:xfrm>
          <a:off x="1089660" y="3733800"/>
          <a:ext cx="9707880" cy="1981200"/>
        </p:xfrm>
        <a:graphic>
          <a:graphicData uri="http://schemas.openxmlformats.org/presentationml/2006/ole">
            <p:oleObj spid="_x0000_s241668" name="Equation" r:id="rId5" imgW="16002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261122" name="Object 2"/>
          <p:cNvGraphicFramePr>
            <a:graphicFrameLocks noChangeAspect="1"/>
          </p:cNvGraphicFramePr>
          <p:nvPr/>
        </p:nvGraphicFramePr>
        <p:xfrm>
          <a:off x="1287782" y="1752600"/>
          <a:ext cx="8385017" cy="1828800"/>
        </p:xfrm>
        <a:graphic>
          <a:graphicData uri="http://schemas.openxmlformats.org/presentationml/2006/ole">
            <p:oleObj spid="_x0000_s242690" name="Equation" r:id="rId3" imgW="1434960" imgH="45720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3420" y="533400"/>
            <a:ext cx="8023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From(1)&amp;(2), we get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420" y="1600200"/>
            <a:ext cx="10599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latin typeface="Arial" pitchFamily="34" charset="0"/>
                <a:cs typeface="Arial" pitchFamily="34" charset="0"/>
              </a:rPr>
              <a:t>In many applications, we need  to approximate a continuous function by a polynomial function.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480" y="609600"/>
            <a:ext cx="5448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Introduction: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" y="4114801"/>
            <a:ext cx="10401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latin typeface="Arial" pitchFamily="34" charset="0"/>
                <a:cs typeface="Arial" pitchFamily="34" charset="0"/>
              </a:rPr>
              <a:t>Taylor’s theorem provides such an approximation for real functions.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5300" y="457201"/>
            <a:ext cx="110947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Taylor’s Series:</a:t>
            </a:r>
          </a:p>
          <a:p>
            <a:pPr algn="just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0"/>
            <a:ext cx="1188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0343" name="Picture 7"/>
          <p:cNvPicPr>
            <a:picLocks noChangeAspect="1" noChangeArrowheads="1"/>
          </p:cNvPicPr>
          <p:nvPr/>
        </p:nvPicPr>
        <p:blipFill>
          <a:blip r:embed="rId2" cstate="print"/>
          <a:srcRect l="26940" t="25000" r="23280" b="21875"/>
          <a:stretch>
            <a:fillRect/>
          </a:stretch>
        </p:blipFill>
        <p:spPr bwMode="auto">
          <a:xfrm>
            <a:off x="914400" y="1219200"/>
            <a:ext cx="990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96240" y="1371600"/>
          <a:ext cx="10991533" cy="3505200"/>
        </p:xfrm>
        <a:graphic>
          <a:graphicData uri="http://schemas.openxmlformats.org/presentationml/2006/ole">
            <p:oleObj spid="_x0000_s247810" name="Equation" r:id="rId3" imgW="2654280" imgH="838080" progId="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247811" name="Picture 3"/>
          <p:cNvPicPr>
            <a:picLocks noChangeAspect="1" noChangeArrowheads="1"/>
          </p:cNvPicPr>
          <p:nvPr/>
        </p:nvPicPr>
        <p:blipFill>
          <a:blip r:embed="rId4" cstate="print"/>
          <a:srcRect l="36896" t="60417" r="43192" b="26041"/>
          <a:stretch>
            <a:fillRect/>
          </a:stretch>
        </p:blipFill>
        <p:spPr bwMode="auto">
          <a:xfrm>
            <a:off x="8839200" y="3733800"/>
            <a:ext cx="2590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1" y="838200"/>
            <a:ext cx="10363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Maclaurin’s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Series:</a:t>
            </a:r>
          </a:p>
          <a:p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Taylor’s Series expansion of f(x) about the origin 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i.e. x = 0 is said to be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Maclaurin’s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series.</a:t>
            </a:r>
          </a:p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And is given by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594360" y="533400"/>
          <a:ext cx="10797540" cy="3886200"/>
        </p:xfrm>
        <a:graphic>
          <a:graphicData uri="http://schemas.openxmlformats.org/presentationml/2006/ole">
            <p:oleObj spid="_x0000_s248834" name="Equation" r:id="rId3" imgW="2425680" imgH="838080" progId="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420" y="4572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Problem-1</a:t>
            </a:r>
            <a:r>
              <a:rPr lang="en-US" sz="4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693420" y="1143000"/>
            <a:ext cx="10401300" cy="2079486"/>
            <a:chOff x="533400" y="1143000"/>
            <a:chExt cx="8001000" cy="2079486"/>
          </a:xfrm>
        </p:grpSpPr>
        <p:sp>
          <p:nvSpPr>
            <p:cNvPr id="5" name="Rectangle 4"/>
            <p:cNvSpPr/>
            <p:nvPr/>
          </p:nvSpPr>
          <p:spPr>
            <a:xfrm>
              <a:off x="533400" y="1143000"/>
              <a:ext cx="80010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Use Taylor’s  Theorem  to express the polynomial  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68290" name="Object 2"/>
            <p:cNvGraphicFramePr>
              <a:graphicFrameLocks noChangeAspect="1"/>
            </p:cNvGraphicFramePr>
            <p:nvPr/>
          </p:nvGraphicFramePr>
          <p:xfrm>
            <a:off x="2696308" y="1676400"/>
            <a:ext cx="3952875" cy="812800"/>
          </p:xfrm>
          <a:graphic>
            <a:graphicData uri="http://schemas.openxmlformats.org/presentationml/2006/ole">
              <p:oleObj spid="_x0000_s249858" name="Equation" r:id="rId3" imgW="1041120" imgH="203040" progId="">
                <p:embed/>
              </p:oleObj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533400" y="2514600"/>
              <a:ext cx="4648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in powers of (x-2).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4360" y="3505200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Solution:</a:t>
            </a:r>
            <a:endParaRPr 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11"/>
          <p:cNvGrpSpPr/>
          <p:nvPr/>
        </p:nvGrpSpPr>
        <p:grpSpPr>
          <a:xfrm>
            <a:off x="1089660" y="4191000"/>
            <a:ext cx="8717280" cy="914400"/>
            <a:chOff x="685800" y="4572000"/>
            <a:chExt cx="6705600" cy="990600"/>
          </a:xfrm>
        </p:grpSpPr>
        <p:sp>
          <p:nvSpPr>
            <p:cNvPr id="10" name="TextBox 9"/>
            <p:cNvSpPr txBox="1"/>
            <p:nvPr/>
          </p:nvSpPr>
          <p:spPr>
            <a:xfrm>
              <a:off x="685800" y="4724400"/>
              <a:ext cx="914400" cy="766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Let 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graphicFrame>
          <p:nvGraphicFramePr>
            <p:cNvPr id="11" name="Object 2"/>
            <p:cNvGraphicFramePr>
              <a:graphicFrameLocks noChangeAspect="1"/>
            </p:cNvGraphicFramePr>
            <p:nvPr/>
          </p:nvGraphicFramePr>
          <p:xfrm>
            <a:off x="1752600" y="4572000"/>
            <a:ext cx="5638800" cy="990600"/>
          </p:xfrm>
          <a:graphic>
            <a:graphicData uri="http://schemas.openxmlformats.org/presentationml/2006/ole">
              <p:oleObj spid="_x0000_s249859" name="Equation" r:id="rId4" imgW="1485720" imgH="228600" progId="">
                <p:embed/>
              </p:oleObj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495300" y="5257800"/>
            <a:ext cx="1139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To express the function f(x) as f(a+h),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2" descr="http://www.math.rutgers.edu/%7Egreenfie/mill_courses/math151a/gifstuff/rolle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457200"/>
            <a:ext cx="1069848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420" y="533400"/>
            <a:ext cx="10500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Put a=2 and h=x-2, for to express the given polynomial in powers of (x-2)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420" y="3200400"/>
            <a:ext cx="1020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Now by Taylor’s theorem,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792481" y="4267200"/>
          <a:ext cx="9837897" cy="1016000"/>
        </p:xfrm>
        <a:graphic>
          <a:graphicData uri="http://schemas.openxmlformats.org/presentationml/2006/ole">
            <p:oleObj spid="_x0000_s250882" name="Equation" r:id="rId3" imgW="1993680" imgH="253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270338" name="Object 2"/>
          <p:cNvGraphicFramePr>
            <a:graphicFrameLocks noChangeAspect="1"/>
          </p:cNvGraphicFramePr>
          <p:nvPr/>
        </p:nvGraphicFramePr>
        <p:xfrm>
          <a:off x="693420" y="381000"/>
          <a:ext cx="10483850" cy="3200400"/>
        </p:xfrm>
        <a:graphic>
          <a:graphicData uri="http://schemas.openxmlformats.org/presentationml/2006/ole">
            <p:oleObj spid="_x0000_s251906" name="Equation" r:id="rId3" imgW="1752480" imgH="83808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3420" y="4876801"/>
            <a:ext cx="10698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We have to find the derivatives of f(x) at x=2.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7"/>
          <p:cNvGrpSpPr/>
          <p:nvPr/>
        </p:nvGrpSpPr>
        <p:grpSpPr>
          <a:xfrm>
            <a:off x="594360" y="3810000"/>
            <a:ext cx="10698480" cy="860286"/>
            <a:chOff x="457200" y="3810000"/>
            <a:chExt cx="8229600" cy="860286"/>
          </a:xfrm>
        </p:grpSpPr>
        <p:graphicFrame>
          <p:nvGraphicFramePr>
            <p:cNvPr id="270339" name="Object 3"/>
            <p:cNvGraphicFramePr>
              <a:graphicFrameLocks noChangeAspect="1"/>
            </p:cNvGraphicFramePr>
            <p:nvPr/>
          </p:nvGraphicFramePr>
          <p:xfrm>
            <a:off x="1828800" y="3810000"/>
            <a:ext cx="6858000" cy="838200"/>
          </p:xfrm>
          <a:graphic>
            <a:graphicData uri="http://schemas.openxmlformats.org/presentationml/2006/ole">
              <p:oleObj spid="_x0000_s251907" name="Equation" r:id="rId4" imgW="1930320" imgH="228600" progId="">
                <p:embed/>
              </p:oleObj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57200" y="3962400"/>
              <a:ext cx="1295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Here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62</a:t>
            </a:fld>
            <a:endParaRPr lang="en-US"/>
          </a:p>
        </p:txBody>
      </p:sp>
      <p:graphicFrame>
        <p:nvGraphicFramePr>
          <p:cNvPr id="289794" name="Object 2"/>
          <p:cNvGraphicFramePr>
            <a:graphicFrameLocks noChangeAspect="1"/>
          </p:cNvGraphicFramePr>
          <p:nvPr/>
        </p:nvGraphicFramePr>
        <p:xfrm>
          <a:off x="495300" y="304800"/>
          <a:ext cx="10797540" cy="2590800"/>
        </p:xfrm>
        <a:graphic>
          <a:graphicData uri="http://schemas.openxmlformats.org/presentationml/2006/ole">
            <p:oleObj spid="_x0000_s252930" name="Equation" r:id="rId3" imgW="2044440" imgH="634680" progId="">
              <p:embed/>
            </p:oleObj>
          </a:graphicData>
        </a:graphic>
      </p:graphicFrame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726440" y="2971800"/>
          <a:ext cx="10368280" cy="914400"/>
        </p:xfrm>
        <a:graphic>
          <a:graphicData uri="http://schemas.openxmlformats.org/presentationml/2006/ole">
            <p:oleObj spid="_x0000_s252931" name="Equation" r:id="rId4" imgW="1955520" imgH="228600" progId="">
              <p:embed/>
            </p:oleObj>
          </a:graphicData>
        </a:graphic>
      </p:graphicFrame>
      <p:graphicFrame>
        <p:nvGraphicFramePr>
          <p:cNvPr id="289796" name="Object 4"/>
          <p:cNvGraphicFramePr>
            <a:graphicFrameLocks noChangeAspect="1"/>
          </p:cNvGraphicFramePr>
          <p:nvPr/>
        </p:nvGraphicFramePr>
        <p:xfrm>
          <a:off x="594360" y="3886200"/>
          <a:ext cx="10797540" cy="2590800"/>
        </p:xfrm>
        <a:graphic>
          <a:graphicData uri="http://schemas.openxmlformats.org/presentationml/2006/ole">
            <p:oleObj spid="_x0000_s252932" name="Equation" r:id="rId5" imgW="1854000" imgH="634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63</a:t>
            </a:fld>
            <a:endParaRPr lang="en-US"/>
          </a:p>
        </p:txBody>
      </p:sp>
      <p:graphicFrame>
        <p:nvGraphicFramePr>
          <p:cNvPr id="290818" name="Object 2"/>
          <p:cNvGraphicFramePr>
            <a:graphicFrameLocks noChangeAspect="1"/>
          </p:cNvGraphicFramePr>
          <p:nvPr/>
        </p:nvGraphicFramePr>
        <p:xfrm>
          <a:off x="792480" y="381001"/>
          <a:ext cx="9002078" cy="931863"/>
        </p:xfrm>
        <a:graphic>
          <a:graphicData uri="http://schemas.openxmlformats.org/presentationml/2006/ole">
            <p:oleObj spid="_x0000_s253954" name="Equation" r:id="rId3" imgW="1574640" imgH="228600" progId="">
              <p:embed/>
            </p:oleObj>
          </a:graphicData>
        </a:graphic>
      </p:graphicFrame>
      <p:graphicFrame>
        <p:nvGraphicFramePr>
          <p:cNvPr id="290819" name="Object 3"/>
          <p:cNvGraphicFramePr>
            <a:graphicFrameLocks noChangeAspect="1"/>
          </p:cNvGraphicFramePr>
          <p:nvPr/>
        </p:nvGraphicFramePr>
        <p:xfrm>
          <a:off x="396240" y="1219200"/>
          <a:ext cx="10745946" cy="1606550"/>
        </p:xfrm>
        <a:graphic>
          <a:graphicData uri="http://schemas.openxmlformats.org/presentationml/2006/ole">
            <p:oleObj spid="_x0000_s253955" name="Equation" r:id="rId4" imgW="1879560" imgH="39348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300" y="5029201"/>
            <a:ext cx="1089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Substituting these values in the above, we get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90821" name="Object 5"/>
          <p:cNvGraphicFramePr>
            <a:graphicFrameLocks noChangeAspect="1"/>
          </p:cNvGraphicFramePr>
          <p:nvPr/>
        </p:nvGraphicFramePr>
        <p:xfrm>
          <a:off x="2674620" y="2819401"/>
          <a:ext cx="4936490" cy="931863"/>
        </p:xfrm>
        <a:graphic>
          <a:graphicData uri="http://schemas.openxmlformats.org/presentationml/2006/ole">
            <p:oleObj spid="_x0000_s253956" name="Equation" r:id="rId5" imgW="863280" imgH="228600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4360" y="3733801"/>
            <a:ext cx="1168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and all other higher order derivatives are zero.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291842" name="Object 2"/>
          <p:cNvGraphicFramePr>
            <a:graphicFrameLocks noChangeAspect="1"/>
          </p:cNvGraphicFramePr>
          <p:nvPr/>
        </p:nvGraphicFramePr>
        <p:xfrm>
          <a:off x="594361" y="304800"/>
          <a:ext cx="10395108" cy="3071813"/>
        </p:xfrm>
        <a:graphic>
          <a:graphicData uri="http://schemas.openxmlformats.org/presentationml/2006/ole">
            <p:oleObj spid="_x0000_s254978" name="Equation" r:id="rId3" imgW="2171520" imgH="838080" progId="">
              <p:embed/>
            </p:oleObj>
          </a:graphicData>
        </a:graphic>
      </p:graphicFrame>
      <p:graphicFrame>
        <p:nvGraphicFramePr>
          <p:cNvPr id="291843" name="Object 3"/>
          <p:cNvGraphicFramePr>
            <a:graphicFrameLocks noChangeAspect="1"/>
          </p:cNvGraphicFramePr>
          <p:nvPr/>
        </p:nvGraphicFramePr>
        <p:xfrm>
          <a:off x="594360" y="3429000"/>
          <a:ext cx="10302240" cy="1676400"/>
        </p:xfrm>
        <a:graphic>
          <a:graphicData uri="http://schemas.openxmlformats.org/presentationml/2006/ole">
            <p:oleObj spid="_x0000_s254979" name="Equation" r:id="rId4" imgW="2222280" imgH="48240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" y="5105401"/>
            <a:ext cx="11391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The above is the polynomial function f(x) in powers of (x-2).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65</a:t>
            </a:fld>
            <a:endParaRPr lang="en-US"/>
          </a:p>
        </p:txBody>
      </p:sp>
      <p:grpSp>
        <p:nvGrpSpPr>
          <p:cNvPr id="5" name="Group 9"/>
          <p:cNvGrpSpPr/>
          <p:nvPr/>
        </p:nvGrpSpPr>
        <p:grpSpPr>
          <a:xfrm>
            <a:off x="495300" y="381000"/>
            <a:ext cx="11094720" cy="1371600"/>
            <a:chOff x="381000" y="381000"/>
            <a:chExt cx="8534400" cy="1371600"/>
          </a:xfrm>
        </p:grpSpPr>
        <p:sp>
          <p:nvSpPr>
            <p:cNvPr id="4" name="Rectangle 3"/>
            <p:cNvSpPr/>
            <p:nvPr/>
          </p:nvSpPr>
          <p:spPr>
            <a:xfrm>
              <a:off x="381000" y="381000"/>
              <a:ext cx="853440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 smtClean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Problem-2</a:t>
              </a:r>
              <a:r>
                <a:rPr lang="en-US" sz="4000" dirty="0" smtClean="0">
                  <a:latin typeface="Times New Roman" pitchFamily="18" charset="0"/>
                  <a:cs typeface="Times New Roman" pitchFamily="18" charset="0"/>
                </a:rPr>
                <a:t>: Using Maclaurin series, find the expansion of a function   </a:t>
              </a:r>
              <a:endParaRPr lang="en-US" sz="4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95938" name="Object 2"/>
            <p:cNvGraphicFramePr>
              <a:graphicFrameLocks noChangeAspect="1"/>
            </p:cNvGraphicFramePr>
            <p:nvPr/>
          </p:nvGraphicFramePr>
          <p:xfrm>
            <a:off x="4220308" y="990600"/>
            <a:ext cx="2555875" cy="762000"/>
          </p:xfrm>
          <a:graphic>
            <a:graphicData uri="http://schemas.openxmlformats.org/presentationml/2006/ole">
              <p:oleObj spid="_x0000_s256002" name="Equation" r:id="rId3" imgW="609480" imgH="203040" progId="">
                <p:embed/>
              </p:oleObj>
            </a:graphicData>
          </a:graphic>
        </p:graphicFrame>
      </p:grpSp>
      <p:sp>
        <p:nvSpPr>
          <p:cNvPr id="6" name="TextBox 5"/>
          <p:cNvSpPr txBox="1"/>
          <p:nvPr/>
        </p:nvSpPr>
        <p:spPr>
          <a:xfrm>
            <a:off x="495300" y="1828800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Solution:</a:t>
            </a:r>
            <a:endParaRPr lang="en-US" sz="4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3467101" y="1828800"/>
            <a:ext cx="8021797" cy="762000"/>
            <a:chOff x="1219200" y="3505200"/>
            <a:chExt cx="6170613" cy="762000"/>
          </a:xfrm>
        </p:grpSpPr>
        <p:graphicFrame>
          <p:nvGraphicFramePr>
            <p:cNvPr id="295939" name="Object 3"/>
            <p:cNvGraphicFramePr>
              <a:graphicFrameLocks noChangeAspect="1"/>
            </p:cNvGraphicFramePr>
            <p:nvPr/>
          </p:nvGraphicFramePr>
          <p:xfrm>
            <a:off x="1905000" y="3505200"/>
            <a:ext cx="5484813" cy="762000"/>
          </p:xfrm>
          <a:graphic>
            <a:graphicData uri="http://schemas.openxmlformats.org/presentationml/2006/ole">
              <p:oleObj spid="_x0000_s256003" name="Equation" r:id="rId4" imgW="1307880" imgH="203040" progId="">
                <p:embed/>
              </p:oleObj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219200" y="3505200"/>
              <a:ext cx="106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Let</a:t>
              </a:r>
              <a:endParaRPr lang="en-US" sz="4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92480" y="2667000"/>
            <a:ext cx="1020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From Maclaurin’s series, we have 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95941" name="Object 5"/>
          <p:cNvGraphicFramePr>
            <a:graphicFrameLocks noChangeAspect="1"/>
          </p:cNvGraphicFramePr>
          <p:nvPr/>
        </p:nvGraphicFramePr>
        <p:xfrm>
          <a:off x="495300" y="3352800"/>
          <a:ext cx="10896600" cy="3048000"/>
        </p:xfrm>
        <a:graphic>
          <a:graphicData uri="http://schemas.openxmlformats.org/presentationml/2006/ole">
            <p:oleObj spid="_x0000_s256004" name="Equation" r:id="rId5" imgW="2311200" imgH="8380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66</a:t>
            </a:fld>
            <a:endParaRPr lang="en-US"/>
          </a:p>
        </p:txBody>
      </p:sp>
      <p:graphicFrame>
        <p:nvGraphicFramePr>
          <p:cNvPr id="296963" name="Object 3"/>
          <p:cNvGraphicFramePr>
            <a:graphicFrameLocks noChangeAspect="1"/>
          </p:cNvGraphicFramePr>
          <p:nvPr/>
        </p:nvGraphicFramePr>
        <p:xfrm>
          <a:off x="1188720" y="1447800"/>
          <a:ext cx="6921818" cy="762000"/>
        </p:xfrm>
        <a:graphic>
          <a:graphicData uri="http://schemas.openxmlformats.org/presentationml/2006/ole">
            <p:oleObj spid="_x0000_s257026" name="Equation" r:id="rId3" imgW="1269720" imgH="203040" progId="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3420" y="533400"/>
            <a:ext cx="10302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Put x=0, in eqn.(1)then we have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420" y="2362200"/>
            <a:ext cx="10797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Differentiate eqn.(1),we get 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891541" y="3200400"/>
          <a:ext cx="9969977" cy="1476375"/>
        </p:xfrm>
        <a:graphic>
          <a:graphicData uri="http://schemas.openxmlformats.org/presentationml/2006/ole">
            <p:oleObj spid="_x0000_s257027" name="Equation" r:id="rId4" imgW="1828800" imgH="393480" progId="">
              <p:embed/>
            </p:oleObj>
          </a:graphicData>
        </a:graphic>
      </p:graphicFrame>
      <p:graphicFrame>
        <p:nvGraphicFramePr>
          <p:cNvPr id="296965" name="Object 5"/>
          <p:cNvGraphicFramePr>
            <a:graphicFrameLocks noChangeAspect="1"/>
          </p:cNvGraphicFramePr>
          <p:nvPr/>
        </p:nvGraphicFramePr>
        <p:xfrm>
          <a:off x="2476500" y="4876801"/>
          <a:ext cx="6509068" cy="1476375"/>
        </p:xfrm>
        <a:graphic>
          <a:graphicData uri="http://schemas.openxmlformats.org/presentationml/2006/ole">
            <p:oleObj spid="_x0000_s257028" name="Equation" r:id="rId5" imgW="1193760" imgH="393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420" y="533400"/>
            <a:ext cx="1020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The second derivative of f(x) is,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97986" name="Object 2"/>
          <p:cNvGraphicFramePr>
            <a:graphicFrameLocks noChangeAspect="1"/>
          </p:cNvGraphicFramePr>
          <p:nvPr/>
        </p:nvGraphicFramePr>
        <p:xfrm>
          <a:off x="891540" y="1752600"/>
          <a:ext cx="9831705" cy="1809750"/>
        </p:xfrm>
        <a:graphic>
          <a:graphicData uri="http://schemas.openxmlformats.org/presentationml/2006/ole">
            <p:oleObj spid="_x0000_s258050" name="Equation" r:id="rId3" imgW="1803240" imgH="482400" progId="">
              <p:embed/>
            </p:oleObj>
          </a:graphicData>
        </a:graphic>
      </p:graphicFrame>
      <p:graphicFrame>
        <p:nvGraphicFramePr>
          <p:cNvPr id="297987" name="Object 3"/>
          <p:cNvGraphicFramePr>
            <a:graphicFrameLocks noChangeAspect="1"/>
          </p:cNvGraphicFramePr>
          <p:nvPr/>
        </p:nvGraphicFramePr>
        <p:xfrm>
          <a:off x="1485900" y="4191001"/>
          <a:ext cx="8238490" cy="1762125"/>
        </p:xfrm>
        <a:graphic>
          <a:graphicData uri="http://schemas.openxmlformats.org/presentationml/2006/ole">
            <p:oleObj spid="_x0000_s258051" name="Equation" r:id="rId4" imgW="1511280" imgH="469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420" y="533400"/>
            <a:ext cx="1020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The third derivative of f(x) is,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99010" name="Object 2"/>
          <p:cNvGraphicFramePr>
            <a:graphicFrameLocks noChangeAspect="1"/>
          </p:cNvGraphicFramePr>
          <p:nvPr/>
        </p:nvGraphicFramePr>
        <p:xfrm>
          <a:off x="297180" y="1447800"/>
          <a:ext cx="11193780" cy="2000250"/>
        </p:xfrm>
        <a:graphic>
          <a:graphicData uri="http://schemas.openxmlformats.org/presentationml/2006/ole">
            <p:oleObj spid="_x0000_s259074" name="Equation" r:id="rId3" imgW="2145960" imgH="533160" progId="">
              <p:embed/>
            </p:oleObj>
          </a:graphicData>
        </a:graphic>
      </p:graphicFrame>
      <p:graphicFrame>
        <p:nvGraphicFramePr>
          <p:cNvPr id="299011" name="Object 3"/>
          <p:cNvGraphicFramePr>
            <a:graphicFrameLocks noChangeAspect="1"/>
          </p:cNvGraphicFramePr>
          <p:nvPr/>
        </p:nvGraphicFramePr>
        <p:xfrm>
          <a:off x="2080261" y="4038601"/>
          <a:ext cx="7749382" cy="1762125"/>
        </p:xfrm>
        <a:graphic>
          <a:graphicData uri="http://schemas.openxmlformats.org/presentationml/2006/ole">
            <p:oleObj spid="_x0000_s259075" name="Equation" r:id="rId4" imgW="1485720" imgH="469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3420" y="533400"/>
            <a:ext cx="10203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The fourth derivative of f(x) is,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99010" name="Object 2"/>
          <p:cNvGraphicFramePr>
            <a:graphicFrameLocks noChangeAspect="1"/>
          </p:cNvGraphicFramePr>
          <p:nvPr/>
        </p:nvGraphicFramePr>
        <p:xfrm>
          <a:off x="528321" y="1447800"/>
          <a:ext cx="10729437" cy="2000250"/>
        </p:xfrm>
        <a:graphic>
          <a:graphicData uri="http://schemas.openxmlformats.org/presentationml/2006/ole">
            <p:oleObj spid="_x0000_s260098" name="Equation" r:id="rId3" imgW="2057400" imgH="533160" progId="">
              <p:embed/>
            </p:oleObj>
          </a:graphicData>
        </a:graphic>
      </p:graphicFrame>
      <p:graphicFrame>
        <p:nvGraphicFramePr>
          <p:cNvPr id="299011" name="Object 3"/>
          <p:cNvGraphicFramePr>
            <a:graphicFrameLocks noChangeAspect="1"/>
          </p:cNvGraphicFramePr>
          <p:nvPr/>
        </p:nvGraphicFramePr>
        <p:xfrm>
          <a:off x="1882141" y="4038601"/>
          <a:ext cx="8145622" cy="1762125"/>
        </p:xfrm>
        <a:graphic>
          <a:graphicData uri="http://schemas.openxmlformats.org/presentationml/2006/ole">
            <p:oleObj spid="_x0000_s260099" name="Equation" r:id="rId4" imgW="1562040" imgH="469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360" y="457200"/>
            <a:ext cx="1109472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Note:</a:t>
            </a:r>
          </a:p>
          <a:p>
            <a:endParaRPr lang="en-US" dirty="0" smtClean="0"/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1. A polynomial function is every  where continuous and differentiable.</a:t>
            </a:r>
          </a:p>
          <a:p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2. The exponential function, sine and cosine functions are every where continuous and differentiable.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6240" y="381001"/>
            <a:ext cx="1149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Substituting these values in Maclaurin series, we get 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1058" name="Object 2"/>
          <p:cNvGraphicFramePr>
            <a:graphicFrameLocks noChangeAspect="1"/>
          </p:cNvGraphicFramePr>
          <p:nvPr/>
        </p:nvGraphicFramePr>
        <p:xfrm>
          <a:off x="953453" y="1676400"/>
          <a:ext cx="9936957" cy="3048000"/>
        </p:xfrm>
        <a:graphic>
          <a:graphicData uri="http://schemas.openxmlformats.org/presentationml/2006/ole">
            <p:oleObj spid="_x0000_s261122" name="Equation" r:id="rId3" imgW="2108160" imgH="838080" progId="">
              <p:embed/>
            </p:oleObj>
          </a:graphicData>
        </a:graphic>
      </p:graphicFrame>
      <p:graphicFrame>
        <p:nvGraphicFramePr>
          <p:cNvPr id="301059" name="Object 3"/>
          <p:cNvGraphicFramePr>
            <a:graphicFrameLocks noChangeAspect="1"/>
          </p:cNvGraphicFramePr>
          <p:nvPr/>
        </p:nvGraphicFramePr>
        <p:xfrm>
          <a:off x="751205" y="4648200"/>
          <a:ext cx="10372408" cy="1524000"/>
        </p:xfrm>
        <a:graphic>
          <a:graphicData uri="http://schemas.openxmlformats.org/presentationml/2006/ole">
            <p:oleObj spid="_x0000_s261123" name="Equation" r:id="rId4" imgW="2222280" imgH="419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7180" y="533400"/>
            <a:ext cx="11391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285875" algn="l"/>
              </a:tabLst>
            </a:pP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Approximation of Definite Integrals</a:t>
            </a:r>
            <a:endParaRPr lang="en-US" sz="4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5300" y="1984176"/>
            <a:ext cx="10896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85875" algn="l"/>
              </a:tabLst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Taylor’s polynomials are used to approximate functions on a given interval and since polynomials are easy to integrate, we can use Taylor’s polynomials to obtain an approximation of definite integrals.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5" name="Group 6"/>
          <p:cNvGrpSpPr/>
          <p:nvPr/>
        </p:nvGrpSpPr>
        <p:grpSpPr>
          <a:xfrm>
            <a:off x="1655720" y="457200"/>
            <a:ext cx="8396529" cy="2895600"/>
            <a:chOff x="1273630" y="457200"/>
            <a:chExt cx="6458868" cy="28956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73630" y="457200"/>
              <a:ext cx="6458868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Example:</a:t>
              </a: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</a:t>
              </a: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Use a Taylor’s series with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n=8 to approximate  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307202" name="Object 2"/>
            <p:cNvGraphicFramePr>
              <a:graphicFrameLocks noChangeAspect="1"/>
            </p:cNvGraphicFramePr>
            <p:nvPr/>
          </p:nvGraphicFramePr>
          <p:xfrm>
            <a:off x="2971800" y="1752600"/>
            <a:ext cx="3429000" cy="1600200"/>
          </p:xfrm>
          <a:graphic>
            <a:graphicData uri="http://schemas.openxmlformats.org/presentationml/2006/ole">
              <p:oleObj spid="_x0000_s262146" name="Equation" r:id="rId3" imgW="838200" imgH="457200" progId="">
                <p:embed/>
              </p:oleObj>
            </a:graphicData>
          </a:graphic>
        </p:graphicFrame>
      </p:grp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6240" y="3276601"/>
            <a:ext cx="1099566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85875" algn="l"/>
              </a:tabLst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Solution: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We know that the Taylor’s series expansion of Cos(x) at x=0 is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7203" name="Object 3"/>
          <p:cNvGraphicFramePr>
            <a:graphicFrameLocks noChangeAspect="1"/>
          </p:cNvGraphicFramePr>
          <p:nvPr/>
        </p:nvGraphicFramePr>
        <p:xfrm>
          <a:off x="2080260" y="4572001"/>
          <a:ext cx="6934200" cy="1839913"/>
        </p:xfrm>
        <a:graphic>
          <a:graphicData uri="http://schemas.openxmlformats.org/presentationml/2006/ole">
            <p:oleObj spid="_x0000_s262147" name="Equation" r:id="rId4" imgW="1346040" imgH="507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73</a:t>
            </a:fld>
            <a:endParaRPr lang="en-US"/>
          </a:p>
        </p:txBody>
      </p:sp>
      <p:graphicFrame>
        <p:nvGraphicFramePr>
          <p:cNvPr id="308226" name="Object 2"/>
          <p:cNvGraphicFramePr>
            <a:graphicFrameLocks noChangeAspect="1"/>
          </p:cNvGraphicFramePr>
          <p:nvPr/>
        </p:nvGraphicFramePr>
        <p:xfrm>
          <a:off x="594361" y="457200"/>
          <a:ext cx="10424002" cy="1752600"/>
        </p:xfrm>
        <a:graphic>
          <a:graphicData uri="http://schemas.openxmlformats.org/presentationml/2006/ole">
            <p:oleObj spid="_x0000_s263170" name="Equation" r:id="rId3" imgW="2298600" imgH="41904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91541" y="2286000"/>
            <a:ext cx="77620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which converges on all of  (-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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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93421" y="3429000"/>
            <a:ext cx="76613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85875" algn="l"/>
              </a:tabLst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Now replacing ‘x’ by ‘x</a:t>
            </a:r>
            <a:r>
              <a:rPr kumimoji="0" lang="en-US" sz="4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2’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gives us,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8227" name="Object 3"/>
          <p:cNvGraphicFramePr>
            <a:graphicFrameLocks noChangeAspect="1"/>
          </p:cNvGraphicFramePr>
          <p:nvPr/>
        </p:nvGraphicFramePr>
        <p:xfrm>
          <a:off x="495300" y="4419601"/>
          <a:ext cx="10698480" cy="1668463"/>
        </p:xfrm>
        <a:graphic>
          <a:graphicData uri="http://schemas.openxmlformats.org/presentationml/2006/ole">
            <p:oleObj spid="_x0000_s263171" name="Equation" r:id="rId4" imgW="2234880" imgH="419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300" y="533400"/>
            <a:ext cx="107975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By considering first three terms of the above expansion (2), this leads us to the approximation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09250" name="Object 2"/>
          <p:cNvGraphicFramePr>
            <a:graphicFrameLocks noChangeAspect="1"/>
          </p:cNvGraphicFramePr>
          <p:nvPr/>
        </p:nvGraphicFramePr>
        <p:xfrm>
          <a:off x="594360" y="2971800"/>
          <a:ext cx="10599420" cy="2590800"/>
        </p:xfrm>
        <a:graphic>
          <a:graphicData uri="http://schemas.openxmlformats.org/presentationml/2006/ole">
            <p:oleObj spid="_x0000_s264194" name="Equation" r:id="rId3" imgW="2095200" imgH="5839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75</a:t>
            </a:fld>
            <a:endParaRPr lang="en-US"/>
          </a:p>
        </p:txBody>
      </p:sp>
      <p:graphicFrame>
        <p:nvGraphicFramePr>
          <p:cNvPr id="311298" name="Object 2"/>
          <p:cNvGraphicFramePr>
            <a:graphicFrameLocks noChangeAspect="1"/>
          </p:cNvGraphicFramePr>
          <p:nvPr/>
        </p:nvGraphicFramePr>
        <p:xfrm>
          <a:off x="1386840" y="914400"/>
          <a:ext cx="9212580" cy="2590800"/>
        </p:xfrm>
        <a:graphic>
          <a:graphicData uri="http://schemas.openxmlformats.org/presentationml/2006/ole">
            <p:oleObj spid="_x0000_s265218" name="Equation" r:id="rId3" imgW="1562040" imgH="507960" progId="">
              <p:embed/>
            </p:oleObj>
          </a:graphicData>
        </a:graphic>
      </p:graphicFrame>
      <p:graphicFrame>
        <p:nvGraphicFramePr>
          <p:cNvPr id="311299" name="Object 3"/>
          <p:cNvGraphicFramePr>
            <a:graphicFrameLocks noChangeAspect="1"/>
          </p:cNvGraphicFramePr>
          <p:nvPr/>
        </p:nvGraphicFramePr>
        <p:xfrm>
          <a:off x="2278380" y="3886200"/>
          <a:ext cx="6934200" cy="1752600"/>
        </p:xfrm>
        <a:graphic>
          <a:graphicData uri="http://schemas.openxmlformats.org/presentationml/2006/ole">
            <p:oleObj spid="_x0000_s265219" name="Equation" r:id="rId4" imgW="1384200" imgH="393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685800"/>
            <a:ext cx="5250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Conclusion: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540" y="1752601"/>
            <a:ext cx="10302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latin typeface="Arial" pitchFamily="34" charset="0"/>
                <a:cs typeface="Arial" pitchFamily="34" charset="0"/>
              </a:rPr>
              <a:t>The roots of the given function as well as equality or inequality of any two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more than two functions can be determined using mean value theorems.  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300" y="609601"/>
            <a:ext cx="113919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3.The sum, difference and product of continuous(differentiable) functions is continuous(differentiable).</a:t>
            </a:r>
          </a:p>
          <a:p>
            <a:endParaRPr lang="en-US" sz="40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4360" y="3352807"/>
            <a:ext cx="8618220" cy="2435225"/>
            <a:chOff x="457200" y="3352800"/>
            <a:chExt cx="6629400" cy="2435225"/>
          </a:xfrm>
        </p:grpSpPr>
        <p:graphicFrame>
          <p:nvGraphicFramePr>
            <p:cNvPr id="5" name="Object 3"/>
            <p:cNvGraphicFramePr>
              <a:graphicFrameLocks noChangeAspect="1"/>
            </p:cNvGraphicFramePr>
            <p:nvPr/>
          </p:nvGraphicFramePr>
          <p:xfrm>
            <a:off x="1676400" y="4343400"/>
            <a:ext cx="5410200" cy="1444625"/>
          </p:xfrm>
          <a:graphic>
            <a:graphicData uri="http://schemas.openxmlformats.org/presentationml/2006/ole">
              <p:oleObj spid="_x0000_s184322" name="Equation" r:id="rId3" imgW="1498320" imgH="393480" progId="">
                <p:embed/>
              </p:oleObj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457200" y="3352800"/>
              <a:ext cx="543072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4. tan(x) is not continuous at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19202" y="990600"/>
            <a:ext cx="8000999" cy="931862"/>
            <a:chOff x="1242646" y="685800"/>
            <a:chExt cx="6154615" cy="931862"/>
          </a:xfrm>
        </p:grpSpPr>
        <p:sp>
          <p:nvSpPr>
            <p:cNvPr id="4" name="Rectangle 3"/>
            <p:cNvSpPr/>
            <p:nvPr/>
          </p:nvSpPr>
          <p:spPr>
            <a:xfrm>
              <a:off x="1242646" y="762000"/>
              <a:ext cx="531383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5.      is not </a:t>
              </a:r>
              <a:r>
                <a:rPr lang="en-US" sz="4000" dirty="0" smtClean="0">
                  <a:latin typeface="Arial" pitchFamily="34" charset="0"/>
                  <a:cs typeface="Arial" pitchFamily="34" charset="0"/>
                </a:rPr>
                <a:t>differentiable at    </a:t>
              </a:r>
              <a:endParaRPr lang="en-US" sz="4000" dirty="0" smtClean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85346" name="Object 2"/>
            <p:cNvGraphicFramePr>
              <a:graphicFrameLocks noChangeAspect="1"/>
            </p:cNvGraphicFramePr>
            <p:nvPr/>
          </p:nvGraphicFramePr>
          <p:xfrm>
            <a:off x="1524000" y="685800"/>
            <a:ext cx="642937" cy="931862"/>
          </p:xfrm>
          <a:graphic>
            <a:graphicData uri="http://schemas.openxmlformats.org/presentationml/2006/ole">
              <p:oleObj spid="_x0000_s185346" name="Equation" r:id="rId3" imgW="177480" imgH="253800" progId="">
                <p:embed/>
              </p:oleObj>
            </a:graphicData>
          </a:graphic>
        </p:graphicFrame>
        <p:graphicFrame>
          <p:nvGraphicFramePr>
            <p:cNvPr id="185347" name="Object 3"/>
            <p:cNvGraphicFramePr>
              <a:graphicFrameLocks noChangeAspect="1"/>
            </p:cNvGraphicFramePr>
            <p:nvPr/>
          </p:nvGraphicFramePr>
          <p:xfrm>
            <a:off x="6019311" y="795337"/>
            <a:ext cx="1377950" cy="652463"/>
          </p:xfrm>
          <a:graphic>
            <a:graphicData uri="http://schemas.openxmlformats.org/presentationml/2006/ole">
              <p:oleObj spid="_x0000_s185347" name="Equation" r:id="rId4" imgW="380880" imgH="177480" progId="">
                <p:embed/>
              </p:oleObj>
            </a:graphicData>
          </a:graphic>
        </p:graphicFrame>
      </p:grpSp>
      <p:sp>
        <p:nvSpPr>
          <p:cNvPr id="185352" name="AutoShape 8" descr="Image result for modulus of x"/>
          <p:cNvSpPr>
            <a:spLocks noChangeAspect="1" noChangeArrowheads="1"/>
          </p:cNvSpPr>
          <p:nvPr/>
        </p:nvSpPr>
        <p:spPr bwMode="auto">
          <a:xfrm>
            <a:off x="202248" y="-960438"/>
            <a:ext cx="3368040" cy="2009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354" name="AutoShape 10" descr="Image result for modulus of x"/>
          <p:cNvSpPr>
            <a:spLocks noChangeAspect="1" noChangeArrowheads="1"/>
          </p:cNvSpPr>
          <p:nvPr/>
        </p:nvSpPr>
        <p:spPr bwMode="auto">
          <a:xfrm>
            <a:off x="202248" y="-960438"/>
            <a:ext cx="3368040" cy="2009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356" name="AutoShape 12" descr="Image result for modulus of x"/>
          <p:cNvSpPr>
            <a:spLocks noChangeAspect="1" noChangeArrowheads="1"/>
          </p:cNvSpPr>
          <p:nvPr/>
        </p:nvSpPr>
        <p:spPr bwMode="auto">
          <a:xfrm>
            <a:off x="202248" y="-960438"/>
            <a:ext cx="3368040" cy="20097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358" name="AutoShape 14" descr="Image result for modulus of x"/>
          <p:cNvSpPr>
            <a:spLocks noChangeAspect="1" noChangeArrowheads="1"/>
          </p:cNvSpPr>
          <p:nvPr/>
        </p:nvSpPr>
        <p:spPr bwMode="auto">
          <a:xfrm>
            <a:off x="202248" y="-754063"/>
            <a:ext cx="2625090" cy="15811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5360" name="Picture 16" descr="Image result for modulus of 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82140" y="2133607"/>
            <a:ext cx="8519160" cy="40267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4465</TotalTime>
  <Words>1312</Words>
  <Application>Microsoft Office PowerPoint</Application>
  <PresentationFormat>Custom</PresentationFormat>
  <Paragraphs>287</Paragraphs>
  <Slides>76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8" baseType="lpstr">
      <vt:lpstr>Aspect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snist</cp:lastModifiedBy>
  <cp:revision>926</cp:revision>
  <dcterms:created xsi:type="dcterms:W3CDTF">2017-03-04T05:36:36Z</dcterms:created>
  <dcterms:modified xsi:type="dcterms:W3CDTF">2017-08-21T06:02:39Z</dcterms:modified>
</cp:coreProperties>
</file>