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3" r:id="rId6"/>
    <p:sldId id="260" r:id="rId7"/>
    <p:sldId id="261" r:id="rId8"/>
    <p:sldId id="262" r:id="rId9"/>
    <p:sldId id="28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8" r:id="rId23"/>
    <p:sldId id="279" r:id="rId24"/>
    <p:sldId id="280" r:id="rId25"/>
    <p:sldId id="281" r:id="rId26"/>
    <p:sldId id="284" r:id="rId27"/>
    <p:sldId id="285" r:id="rId28"/>
    <p:sldId id="286" r:id="rId29"/>
    <p:sldId id="287" r:id="rId30"/>
    <p:sldId id="288" r:id="rId31"/>
    <p:sldId id="289" r:id="rId32"/>
    <p:sldId id="292" r:id="rId33"/>
    <p:sldId id="293" r:id="rId34"/>
    <p:sldId id="294" r:id="rId35"/>
    <p:sldId id="295" r:id="rId36"/>
    <p:sldId id="296" r:id="rId37"/>
    <p:sldId id="297"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AAD7-F70A-11F2-FA5A-C73705308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F92C97-A722-37A6-AB60-53EF04B2A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012786-7D17-23F7-FCF8-006D9E3C67BA}"/>
              </a:ext>
            </a:extLst>
          </p:cNvPr>
          <p:cNvSpPr>
            <a:spLocks noGrp="1"/>
          </p:cNvSpPr>
          <p:nvPr>
            <p:ph type="dt" sz="half" idx="10"/>
          </p:nvPr>
        </p:nvSpPr>
        <p:spPr/>
        <p:txBody>
          <a:bodyPr/>
          <a:lstStyle/>
          <a:p>
            <a:fld id="{CD558E3B-E113-4DCE-BDD4-E761C2D97CEA}" type="datetimeFigureOut">
              <a:rPr lang="en-IN" smtClean="0"/>
              <a:t>06-12-2023</a:t>
            </a:fld>
            <a:endParaRPr lang="en-IN"/>
          </a:p>
        </p:txBody>
      </p:sp>
      <p:sp>
        <p:nvSpPr>
          <p:cNvPr id="5" name="Footer Placeholder 4">
            <a:extLst>
              <a:ext uri="{FF2B5EF4-FFF2-40B4-BE49-F238E27FC236}">
                <a16:creationId xmlns:a16="http://schemas.microsoft.com/office/drawing/2014/main" id="{874EDEF4-872D-5018-20F9-44281335A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473FA3-842F-36C8-47FA-69A617282811}"/>
              </a:ext>
            </a:extLst>
          </p:cNvPr>
          <p:cNvSpPr>
            <a:spLocks noGrp="1"/>
          </p:cNvSpPr>
          <p:nvPr>
            <p:ph type="sldNum" sz="quarter" idx="12"/>
          </p:nvPr>
        </p:nvSpPr>
        <p:spPr/>
        <p:txBody>
          <a:bodyPr/>
          <a:lstStyle/>
          <a:p>
            <a:fld id="{923ABF3B-646E-4FFB-967D-F1CFA53ED619}" type="slidenum">
              <a:rPr lang="en-IN" smtClean="0"/>
              <a:t>‹#›</a:t>
            </a:fld>
            <a:endParaRPr lang="en-IN"/>
          </a:p>
        </p:txBody>
      </p:sp>
    </p:spTree>
    <p:extLst>
      <p:ext uri="{BB962C8B-B14F-4D97-AF65-F5344CB8AC3E}">
        <p14:creationId xmlns:p14="http://schemas.microsoft.com/office/powerpoint/2010/main" val="34056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B0F7-CA4C-9A82-91D9-982716D857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0D3CCA-7111-9FD2-333E-5781DB994D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A35859-7806-C079-A0B2-4A6DDDF7575A}"/>
              </a:ext>
            </a:extLst>
          </p:cNvPr>
          <p:cNvSpPr>
            <a:spLocks noGrp="1"/>
          </p:cNvSpPr>
          <p:nvPr>
            <p:ph type="dt" sz="half" idx="10"/>
          </p:nvPr>
        </p:nvSpPr>
        <p:spPr/>
        <p:txBody>
          <a:bodyPr/>
          <a:lstStyle/>
          <a:p>
            <a:fld id="{CD558E3B-E113-4DCE-BDD4-E761C2D97CEA}" type="datetimeFigureOut">
              <a:rPr lang="en-IN" smtClean="0"/>
              <a:t>06-12-2023</a:t>
            </a:fld>
            <a:endParaRPr lang="en-IN"/>
          </a:p>
        </p:txBody>
      </p:sp>
      <p:sp>
        <p:nvSpPr>
          <p:cNvPr id="5" name="Footer Placeholder 4">
            <a:extLst>
              <a:ext uri="{FF2B5EF4-FFF2-40B4-BE49-F238E27FC236}">
                <a16:creationId xmlns:a16="http://schemas.microsoft.com/office/drawing/2014/main" id="{864DB94A-D5BF-F5C3-A17B-C4C99B6DE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65EF5-27B6-8F7E-2F72-C5BF6E7000E8}"/>
              </a:ext>
            </a:extLst>
          </p:cNvPr>
          <p:cNvSpPr>
            <a:spLocks noGrp="1"/>
          </p:cNvSpPr>
          <p:nvPr>
            <p:ph type="sldNum" sz="quarter" idx="12"/>
          </p:nvPr>
        </p:nvSpPr>
        <p:spPr/>
        <p:txBody>
          <a:bodyPr/>
          <a:lstStyle/>
          <a:p>
            <a:fld id="{923ABF3B-646E-4FFB-967D-F1CFA53ED619}" type="slidenum">
              <a:rPr lang="en-IN" smtClean="0"/>
              <a:t>‹#›</a:t>
            </a:fld>
            <a:endParaRPr lang="en-IN"/>
          </a:p>
        </p:txBody>
      </p:sp>
    </p:spTree>
    <p:extLst>
      <p:ext uri="{BB962C8B-B14F-4D97-AF65-F5344CB8AC3E}">
        <p14:creationId xmlns:p14="http://schemas.microsoft.com/office/powerpoint/2010/main" val="100761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498F55-1A53-D0D3-502C-5F7F8580D9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333CD9-2D5F-FE4F-E0BF-3B013B6CF1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31530-B28E-2482-9C94-220C443625F9}"/>
              </a:ext>
            </a:extLst>
          </p:cNvPr>
          <p:cNvSpPr>
            <a:spLocks noGrp="1"/>
          </p:cNvSpPr>
          <p:nvPr>
            <p:ph type="dt" sz="half" idx="10"/>
          </p:nvPr>
        </p:nvSpPr>
        <p:spPr/>
        <p:txBody>
          <a:bodyPr/>
          <a:lstStyle/>
          <a:p>
            <a:fld id="{CD558E3B-E113-4DCE-BDD4-E761C2D97CEA}" type="datetimeFigureOut">
              <a:rPr lang="en-IN" smtClean="0"/>
              <a:t>06-12-2023</a:t>
            </a:fld>
            <a:endParaRPr lang="en-IN"/>
          </a:p>
        </p:txBody>
      </p:sp>
      <p:sp>
        <p:nvSpPr>
          <p:cNvPr id="5" name="Footer Placeholder 4">
            <a:extLst>
              <a:ext uri="{FF2B5EF4-FFF2-40B4-BE49-F238E27FC236}">
                <a16:creationId xmlns:a16="http://schemas.microsoft.com/office/drawing/2014/main" id="{662684CA-0EF1-7688-FB98-C1F5B747C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6D0312-39FC-477B-1763-FCA821C0DA13}"/>
              </a:ext>
            </a:extLst>
          </p:cNvPr>
          <p:cNvSpPr>
            <a:spLocks noGrp="1"/>
          </p:cNvSpPr>
          <p:nvPr>
            <p:ph type="sldNum" sz="quarter" idx="12"/>
          </p:nvPr>
        </p:nvSpPr>
        <p:spPr/>
        <p:txBody>
          <a:bodyPr/>
          <a:lstStyle/>
          <a:p>
            <a:fld id="{923ABF3B-646E-4FFB-967D-F1CFA53ED619}" type="slidenum">
              <a:rPr lang="en-IN" smtClean="0"/>
              <a:t>‹#›</a:t>
            </a:fld>
            <a:endParaRPr lang="en-IN"/>
          </a:p>
        </p:txBody>
      </p:sp>
    </p:spTree>
    <p:extLst>
      <p:ext uri="{BB962C8B-B14F-4D97-AF65-F5344CB8AC3E}">
        <p14:creationId xmlns:p14="http://schemas.microsoft.com/office/powerpoint/2010/main" val="33837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49A6-3031-C8B3-54C1-878640A908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EC0E55-1732-A153-B407-D442579AB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D8FCC7-7DA8-CD5B-D463-C007D7194E3F}"/>
              </a:ext>
            </a:extLst>
          </p:cNvPr>
          <p:cNvSpPr>
            <a:spLocks noGrp="1"/>
          </p:cNvSpPr>
          <p:nvPr>
            <p:ph type="dt" sz="half" idx="10"/>
          </p:nvPr>
        </p:nvSpPr>
        <p:spPr/>
        <p:txBody>
          <a:bodyPr/>
          <a:lstStyle/>
          <a:p>
            <a:fld id="{CD558E3B-E113-4DCE-BDD4-E761C2D97CEA}" type="datetimeFigureOut">
              <a:rPr lang="en-IN" smtClean="0"/>
              <a:t>06-12-2023</a:t>
            </a:fld>
            <a:endParaRPr lang="en-IN"/>
          </a:p>
        </p:txBody>
      </p:sp>
      <p:sp>
        <p:nvSpPr>
          <p:cNvPr id="5" name="Footer Placeholder 4">
            <a:extLst>
              <a:ext uri="{FF2B5EF4-FFF2-40B4-BE49-F238E27FC236}">
                <a16:creationId xmlns:a16="http://schemas.microsoft.com/office/drawing/2014/main" id="{7E452FBF-80CE-3972-123D-683E63AAF3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8818CE-F20B-4F9F-634C-F5632B3DC8F8}"/>
              </a:ext>
            </a:extLst>
          </p:cNvPr>
          <p:cNvSpPr>
            <a:spLocks noGrp="1"/>
          </p:cNvSpPr>
          <p:nvPr>
            <p:ph type="sldNum" sz="quarter" idx="12"/>
          </p:nvPr>
        </p:nvSpPr>
        <p:spPr/>
        <p:txBody>
          <a:bodyPr/>
          <a:lstStyle/>
          <a:p>
            <a:fld id="{923ABF3B-646E-4FFB-967D-F1CFA53ED619}" type="slidenum">
              <a:rPr lang="en-IN" smtClean="0"/>
              <a:t>‹#›</a:t>
            </a:fld>
            <a:endParaRPr lang="en-IN"/>
          </a:p>
        </p:txBody>
      </p:sp>
    </p:spTree>
    <p:extLst>
      <p:ext uri="{BB962C8B-B14F-4D97-AF65-F5344CB8AC3E}">
        <p14:creationId xmlns:p14="http://schemas.microsoft.com/office/powerpoint/2010/main" val="318927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8BAC-5708-B567-EC1B-3DEA85AF3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4D1581-50E2-1B34-313F-0AC934AEC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4355EC-ADB0-0800-E601-88A8E7CC2975}"/>
              </a:ext>
            </a:extLst>
          </p:cNvPr>
          <p:cNvSpPr>
            <a:spLocks noGrp="1"/>
          </p:cNvSpPr>
          <p:nvPr>
            <p:ph type="dt" sz="half" idx="10"/>
          </p:nvPr>
        </p:nvSpPr>
        <p:spPr/>
        <p:txBody>
          <a:bodyPr/>
          <a:lstStyle/>
          <a:p>
            <a:fld id="{CD558E3B-E113-4DCE-BDD4-E761C2D97CEA}" type="datetimeFigureOut">
              <a:rPr lang="en-IN" smtClean="0"/>
              <a:t>06-12-2023</a:t>
            </a:fld>
            <a:endParaRPr lang="en-IN"/>
          </a:p>
        </p:txBody>
      </p:sp>
      <p:sp>
        <p:nvSpPr>
          <p:cNvPr id="5" name="Footer Placeholder 4">
            <a:extLst>
              <a:ext uri="{FF2B5EF4-FFF2-40B4-BE49-F238E27FC236}">
                <a16:creationId xmlns:a16="http://schemas.microsoft.com/office/drawing/2014/main" id="{B8CF01AB-8C89-0744-B875-CCF94A8BB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575EF-9BA6-47AE-EB32-F9692B00BA88}"/>
              </a:ext>
            </a:extLst>
          </p:cNvPr>
          <p:cNvSpPr>
            <a:spLocks noGrp="1"/>
          </p:cNvSpPr>
          <p:nvPr>
            <p:ph type="sldNum" sz="quarter" idx="12"/>
          </p:nvPr>
        </p:nvSpPr>
        <p:spPr/>
        <p:txBody>
          <a:bodyPr/>
          <a:lstStyle/>
          <a:p>
            <a:fld id="{923ABF3B-646E-4FFB-967D-F1CFA53ED619}" type="slidenum">
              <a:rPr lang="en-IN" smtClean="0"/>
              <a:t>‹#›</a:t>
            </a:fld>
            <a:endParaRPr lang="en-IN"/>
          </a:p>
        </p:txBody>
      </p:sp>
    </p:spTree>
    <p:extLst>
      <p:ext uri="{BB962C8B-B14F-4D97-AF65-F5344CB8AC3E}">
        <p14:creationId xmlns:p14="http://schemas.microsoft.com/office/powerpoint/2010/main" val="82346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E1EB-B283-0D44-03FF-8FDF02F243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E78133-FD40-F809-1BBD-CDDEE26E2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5ADEA2-B9F3-F973-0E19-E8DD3AAEC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1E9000-CFB7-7D1F-02F6-A82A2DFF87DF}"/>
              </a:ext>
            </a:extLst>
          </p:cNvPr>
          <p:cNvSpPr>
            <a:spLocks noGrp="1"/>
          </p:cNvSpPr>
          <p:nvPr>
            <p:ph type="dt" sz="half" idx="10"/>
          </p:nvPr>
        </p:nvSpPr>
        <p:spPr/>
        <p:txBody>
          <a:bodyPr/>
          <a:lstStyle/>
          <a:p>
            <a:fld id="{CD558E3B-E113-4DCE-BDD4-E761C2D97CEA}" type="datetimeFigureOut">
              <a:rPr lang="en-IN" smtClean="0"/>
              <a:t>06-12-2023</a:t>
            </a:fld>
            <a:endParaRPr lang="en-IN"/>
          </a:p>
        </p:txBody>
      </p:sp>
      <p:sp>
        <p:nvSpPr>
          <p:cNvPr id="6" name="Footer Placeholder 5">
            <a:extLst>
              <a:ext uri="{FF2B5EF4-FFF2-40B4-BE49-F238E27FC236}">
                <a16:creationId xmlns:a16="http://schemas.microsoft.com/office/drawing/2014/main" id="{2A68831C-F8C3-BB8C-BE00-8D44342CF7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B88CD4-0652-4F70-2D07-18B605FC6FD7}"/>
              </a:ext>
            </a:extLst>
          </p:cNvPr>
          <p:cNvSpPr>
            <a:spLocks noGrp="1"/>
          </p:cNvSpPr>
          <p:nvPr>
            <p:ph type="sldNum" sz="quarter" idx="12"/>
          </p:nvPr>
        </p:nvSpPr>
        <p:spPr/>
        <p:txBody>
          <a:bodyPr/>
          <a:lstStyle/>
          <a:p>
            <a:fld id="{923ABF3B-646E-4FFB-967D-F1CFA53ED619}" type="slidenum">
              <a:rPr lang="en-IN" smtClean="0"/>
              <a:t>‹#›</a:t>
            </a:fld>
            <a:endParaRPr lang="en-IN"/>
          </a:p>
        </p:txBody>
      </p:sp>
    </p:spTree>
    <p:extLst>
      <p:ext uri="{BB962C8B-B14F-4D97-AF65-F5344CB8AC3E}">
        <p14:creationId xmlns:p14="http://schemas.microsoft.com/office/powerpoint/2010/main" val="2908598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A1C9-130F-066B-50E4-DBAE5DC0A3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A5694F-838E-EFE2-A138-90462CF4A9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6FC86-B5C4-CD8B-C1B0-C9E3B26AA9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813CFC-6FD1-E1D7-642C-012CF6DC1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0A8E1C-9C4D-5459-3005-909648A8B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773B62-AF48-701F-E63F-112B7A3C4366}"/>
              </a:ext>
            </a:extLst>
          </p:cNvPr>
          <p:cNvSpPr>
            <a:spLocks noGrp="1"/>
          </p:cNvSpPr>
          <p:nvPr>
            <p:ph type="dt" sz="half" idx="10"/>
          </p:nvPr>
        </p:nvSpPr>
        <p:spPr/>
        <p:txBody>
          <a:bodyPr/>
          <a:lstStyle/>
          <a:p>
            <a:fld id="{CD558E3B-E113-4DCE-BDD4-E761C2D97CEA}" type="datetimeFigureOut">
              <a:rPr lang="en-IN" smtClean="0"/>
              <a:t>06-12-2023</a:t>
            </a:fld>
            <a:endParaRPr lang="en-IN"/>
          </a:p>
        </p:txBody>
      </p:sp>
      <p:sp>
        <p:nvSpPr>
          <p:cNvPr id="8" name="Footer Placeholder 7">
            <a:extLst>
              <a:ext uri="{FF2B5EF4-FFF2-40B4-BE49-F238E27FC236}">
                <a16:creationId xmlns:a16="http://schemas.microsoft.com/office/drawing/2014/main" id="{02AA5D5C-4567-0DD3-FB91-8EB34B9329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22EDD0-026A-6187-5AFD-6C0C685B381A}"/>
              </a:ext>
            </a:extLst>
          </p:cNvPr>
          <p:cNvSpPr>
            <a:spLocks noGrp="1"/>
          </p:cNvSpPr>
          <p:nvPr>
            <p:ph type="sldNum" sz="quarter" idx="12"/>
          </p:nvPr>
        </p:nvSpPr>
        <p:spPr/>
        <p:txBody>
          <a:bodyPr/>
          <a:lstStyle/>
          <a:p>
            <a:fld id="{923ABF3B-646E-4FFB-967D-F1CFA53ED619}" type="slidenum">
              <a:rPr lang="en-IN" smtClean="0"/>
              <a:t>‹#›</a:t>
            </a:fld>
            <a:endParaRPr lang="en-IN"/>
          </a:p>
        </p:txBody>
      </p:sp>
    </p:spTree>
    <p:extLst>
      <p:ext uri="{BB962C8B-B14F-4D97-AF65-F5344CB8AC3E}">
        <p14:creationId xmlns:p14="http://schemas.microsoft.com/office/powerpoint/2010/main" val="22471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E993-FA98-6A66-553F-1101C678B1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300ACD-24F7-5B0A-C678-976484B1AD4F}"/>
              </a:ext>
            </a:extLst>
          </p:cNvPr>
          <p:cNvSpPr>
            <a:spLocks noGrp="1"/>
          </p:cNvSpPr>
          <p:nvPr>
            <p:ph type="dt" sz="half" idx="10"/>
          </p:nvPr>
        </p:nvSpPr>
        <p:spPr/>
        <p:txBody>
          <a:bodyPr/>
          <a:lstStyle/>
          <a:p>
            <a:fld id="{CD558E3B-E113-4DCE-BDD4-E761C2D97CEA}" type="datetimeFigureOut">
              <a:rPr lang="en-IN" smtClean="0"/>
              <a:t>06-12-2023</a:t>
            </a:fld>
            <a:endParaRPr lang="en-IN"/>
          </a:p>
        </p:txBody>
      </p:sp>
      <p:sp>
        <p:nvSpPr>
          <p:cNvPr id="4" name="Footer Placeholder 3">
            <a:extLst>
              <a:ext uri="{FF2B5EF4-FFF2-40B4-BE49-F238E27FC236}">
                <a16:creationId xmlns:a16="http://schemas.microsoft.com/office/drawing/2014/main" id="{AEC51233-A49B-B4A3-4231-E0A41B4D0E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EFDAC4-3A41-3F34-4594-58DFC523C4E7}"/>
              </a:ext>
            </a:extLst>
          </p:cNvPr>
          <p:cNvSpPr>
            <a:spLocks noGrp="1"/>
          </p:cNvSpPr>
          <p:nvPr>
            <p:ph type="sldNum" sz="quarter" idx="12"/>
          </p:nvPr>
        </p:nvSpPr>
        <p:spPr/>
        <p:txBody>
          <a:bodyPr/>
          <a:lstStyle/>
          <a:p>
            <a:fld id="{923ABF3B-646E-4FFB-967D-F1CFA53ED619}" type="slidenum">
              <a:rPr lang="en-IN" smtClean="0"/>
              <a:t>‹#›</a:t>
            </a:fld>
            <a:endParaRPr lang="en-IN"/>
          </a:p>
        </p:txBody>
      </p:sp>
    </p:spTree>
    <p:extLst>
      <p:ext uri="{BB962C8B-B14F-4D97-AF65-F5344CB8AC3E}">
        <p14:creationId xmlns:p14="http://schemas.microsoft.com/office/powerpoint/2010/main" val="243247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090E1A-ECB3-4F30-EC58-8223F8C360A7}"/>
              </a:ext>
            </a:extLst>
          </p:cNvPr>
          <p:cNvSpPr>
            <a:spLocks noGrp="1"/>
          </p:cNvSpPr>
          <p:nvPr>
            <p:ph type="dt" sz="half" idx="10"/>
          </p:nvPr>
        </p:nvSpPr>
        <p:spPr/>
        <p:txBody>
          <a:bodyPr/>
          <a:lstStyle/>
          <a:p>
            <a:fld id="{CD558E3B-E113-4DCE-BDD4-E761C2D97CEA}" type="datetimeFigureOut">
              <a:rPr lang="en-IN" smtClean="0"/>
              <a:t>06-12-2023</a:t>
            </a:fld>
            <a:endParaRPr lang="en-IN"/>
          </a:p>
        </p:txBody>
      </p:sp>
      <p:sp>
        <p:nvSpPr>
          <p:cNvPr id="3" name="Footer Placeholder 2">
            <a:extLst>
              <a:ext uri="{FF2B5EF4-FFF2-40B4-BE49-F238E27FC236}">
                <a16:creationId xmlns:a16="http://schemas.microsoft.com/office/drawing/2014/main" id="{2B2096CA-E501-C026-5971-EA4DB6B972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20EA5D-CDF5-DF2C-EF55-979AE20CD547}"/>
              </a:ext>
            </a:extLst>
          </p:cNvPr>
          <p:cNvSpPr>
            <a:spLocks noGrp="1"/>
          </p:cNvSpPr>
          <p:nvPr>
            <p:ph type="sldNum" sz="quarter" idx="12"/>
          </p:nvPr>
        </p:nvSpPr>
        <p:spPr/>
        <p:txBody>
          <a:bodyPr/>
          <a:lstStyle/>
          <a:p>
            <a:fld id="{923ABF3B-646E-4FFB-967D-F1CFA53ED619}" type="slidenum">
              <a:rPr lang="en-IN" smtClean="0"/>
              <a:t>‹#›</a:t>
            </a:fld>
            <a:endParaRPr lang="en-IN"/>
          </a:p>
        </p:txBody>
      </p:sp>
    </p:spTree>
    <p:extLst>
      <p:ext uri="{BB962C8B-B14F-4D97-AF65-F5344CB8AC3E}">
        <p14:creationId xmlns:p14="http://schemas.microsoft.com/office/powerpoint/2010/main" val="65994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8FEE-F68E-BD13-0E65-F997C94DA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7B30B3-6459-5A85-26F2-399BE6CA35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3F18C3-E114-CAB1-2ACE-E3B4A5CB9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8A2024-02E5-BA7B-F18B-29C2F14C320F}"/>
              </a:ext>
            </a:extLst>
          </p:cNvPr>
          <p:cNvSpPr>
            <a:spLocks noGrp="1"/>
          </p:cNvSpPr>
          <p:nvPr>
            <p:ph type="dt" sz="half" idx="10"/>
          </p:nvPr>
        </p:nvSpPr>
        <p:spPr/>
        <p:txBody>
          <a:bodyPr/>
          <a:lstStyle/>
          <a:p>
            <a:fld id="{CD558E3B-E113-4DCE-BDD4-E761C2D97CEA}" type="datetimeFigureOut">
              <a:rPr lang="en-IN" smtClean="0"/>
              <a:t>06-12-2023</a:t>
            </a:fld>
            <a:endParaRPr lang="en-IN"/>
          </a:p>
        </p:txBody>
      </p:sp>
      <p:sp>
        <p:nvSpPr>
          <p:cNvPr id="6" name="Footer Placeholder 5">
            <a:extLst>
              <a:ext uri="{FF2B5EF4-FFF2-40B4-BE49-F238E27FC236}">
                <a16:creationId xmlns:a16="http://schemas.microsoft.com/office/drawing/2014/main" id="{3D8496E8-1A50-4A10-DF7A-FEC294F1F2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EE06E9-5E46-1617-4422-1AF30F37A732}"/>
              </a:ext>
            </a:extLst>
          </p:cNvPr>
          <p:cNvSpPr>
            <a:spLocks noGrp="1"/>
          </p:cNvSpPr>
          <p:nvPr>
            <p:ph type="sldNum" sz="quarter" idx="12"/>
          </p:nvPr>
        </p:nvSpPr>
        <p:spPr/>
        <p:txBody>
          <a:bodyPr/>
          <a:lstStyle/>
          <a:p>
            <a:fld id="{923ABF3B-646E-4FFB-967D-F1CFA53ED619}" type="slidenum">
              <a:rPr lang="en-IN" smtClean="0"/>
              <a:t>‹#›</a:t>
            </a:fld>
            <a:endParaRPr lang="en-IN"/>
          </a:p>
        </p:txBody>
      </p:sp>
    </p:spTree>
    <p:extLst>
      <p:ext uri="{BB962C8B-B14F-4D97-AF65-F5344CB8AC3E}">
        <p14:creationId xmlns:p14="http://schemas.microsoft.com/office/powerpoint/2010/main" val="121603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ED68-874C-AB43-8047-90D7DE9BE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867925-4BE8-A194-5B8C-70749EACF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96247C-D028-4744-C492-27F6915DC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D44D8-C227-ACAF-FD56-E72CA9AFFF3E}"/>
              </a:ext>
            </a:extLst>
          </p:cNvPr>
          <p:cNvSpPr>
            <a:spLocks noGrp="1"/>
          </p:cNvSpPr>
          <p:nvPr>
            <p:ph type="dt" sz="half" idx="10"/>
          </p:nvPr>
        </p:nvSpPr>
        <p:spPr/>
        <p:txBody>
          <a:bodyPr/>
          <a:lstStyle/>
          <a:p>
            <a:fld id="{CD558E3B-E113-4DCE-BDD4-E761C2D97CEA}" type="datetimeFigureOut">
              <a:rPr lang="en-IN" smtClean="0"/>
              <a:t>06-12-2023</a:t>
            </a:fld>
            <a:endParaRPr lang="en-IN"/>
          </a:p>
        </p:txBody>
      </p:sp>
      <p:sp>
        <p:nvSpPr>
          <p:cNvPr id="6" name="Footer Placeholder 5">
            <a:extLst>
              <a:ext uri="{FF2B5EF4-FFF2-40B4-BE49-F238E27FC236}">
                <a16:creationId xmlns:a16="http://schemas.microsoft.com/office/drawing/2014/main" id="{9591D215-95D3-AF6C-7F5D-496744B01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5D6134-CB3F-CFDC-6594-75FE3681DDDE}"/>
              </a:ext>
            </a:extLst>
          </p:cNvPr>
          <p:cNvSpPr>
            <a:spLocks noGrp="1"/>
          </p:cNvSpPr>
          <p:nvPr>
            <p:ph type="sldNum" sz="quarter" idx="12"/>
          </p:nvPr>
        </p:nvSpPr>
        <p:spPr/>
        <p:txBody>
          <a:bodyPr/>
          <a:lstStyle/>
          <a:p>
            <a:fld id="{923ABF3B-646E-4FFB-967D-F1CFA53ED619}" type="slidenum">
              <a:rPr lang="en-IN" smtClean="0"/>
              <a:t>‹#›</a:t>
            </a:fld>
            <a:endParaRPr lang="en-IN"/>
          </a:p>
        </p:txBody>
      </p:sp>
    </p:spTree>
    <p:extLst>
      <p:ext uri="{BB962C8B-B14F-4D97-AF65-F5344CB8AC3E}">
        <p14:creationId xmlns:p14="http://schemas.microsoft.com/office/powerpoint/2010/main" val="1325464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5C96C-8194-781E-D45D-137B761FA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F1ADF4-6825-F603-5259-3DB0EAA4A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24650-10B6-46F0-5034-D8BB13416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58E3B-E113-4DCE-BDD4-E761C2D97CEA}" type="datetimeFigureOut">
              <a:rPr lang="en-IN" smtClean="0"/>
              <a:t>06-12-2023</a:t>
            </a:fld>
            <a:endParaRPr lang="en-IN"/>
          </a:p>
        </p:txBody>
      </p:sp>
      <p:sp>
        <p:nvSpPr>
          <p:cNvPr id="5" name="Footer Placeholder 4">
            <a:extLst>
              <a:ext uri="{FF2B5EF4-FFF2-40B4-BE49-F238E27FC236}">
                <a16:creationId xmlns:a16="http://schemas.microsoft.com/office/drawing/2014/main" id="{D346E77A-12E8-CE45-CA6F-5B53FB2FA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7BF6B9-36F3-4E83-2F80-FE37B84088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ABF3B-646E-4FFB-967D-F1CFA53ED619}" type="slidenum">
              <a:rPr lang="en-IN" smtClean="0"/>
              <a:t>‹#›</a:t>
            </a:fld>
            <a:endParaRPr lang="en-IN"/>
          </a:p>
        </p:txBody>
      </p:sp>
    </p:spTree>
    <p:extLst>
      <p:ext uri="{BB962C8B-B14F-4D97-AF65-F5344CB8AC3E}">
        <p14:creationId xmlns:p14="http://schemas.microsoft.com/office/powerpoint/2010/main" val="1561403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8A60-C05C-038A-AEA3-2E07A9E34D59}"/>
              </a:ext>
            </a:extLst>
          </p:cNvPr>
          <p:cNvSpPr>
            <a:spLocks noGrp="1"/>
          </p:cNvSpPr>
          <p:nvPr>
            <p:ph type="ctr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Unit 5</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0F7224C-5ADD-6B53-2983-4C4BC0A08E95}"/>
              </a:ext>
            </a:extLst>
          </p:cNvPr>
          <p:cNvSpPr>
            <a:spLocks noGrp="1"/>
          </p:cNvSpPr>
          <p:nvPr>
            <p:ph type="subTitle" idx="1"/>
          </p:nvPr>
        </p:nvSpPr>
        <p:spPr/>
        <p:txBody>
          <a:bodyPr>
            <a:normAutofit/>
          </a:bodyPr>
          <a:lstStyle/>
          <a:p>
            <a:r>
              <a:rPr lang="en-US" sz="4400" dirty="0">
                <a:latin typeface="Times New Roman" panose="02020603050405020304" pitchFamily="18" charset="0"/>
                <a:cs typeface="Times New Roman" panose="02020603050405020304" pitchFamily="18" charset="0"/>
              </a:rPr>
              <a:t>PCA &amp; SVD</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918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6E9E-E572-469F-524E-8A8D6F549A6B}"/>
              </a:ext>
            </a:extLst>
          </p:cNvPr>
          <p:cNvSpPr>
            <a:spLocks noGrp="1"/>
          </p:cNvSpPr>
          <p:nvPr>
            <p:ph type="title"/>
          </p:nvPr>
        </p:nvSpPr>
        <p:spPr/>
        <p:txBody>
          <a:bodyPr>
            <a:normAutofit/>
          </a:bodyPr>
          <a:lstStyle/>
          <a:p>
            <a:pPr algn="ctr"/>
            <a:r>
              <a:rPr lang="en-US" b="1" cap="all" dirty="0">
                <a:effectLst/>
                <a:latin typeface="Times New Roman" panose="02020603050405020304" pitchFamily="18" charset="0"/>
                <a:cs typeface="Times New Roman" panose="02020603050405020304" pitchFamily="18" charset="0"/>
              </a:rPr>
              <a:t>STEP 3: COMPUTE THE EIGENVECTORS AND EIGENVALUES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FABB62-EB59-2C4A-16C5-8E4CC6637AF1}"/>
              </a:ext>
            </a:extLst>
          </p:cNvPr>
          <p:cNvSpPr>
            <a:spLocks noGrp="1"/>
          </p:cNvSpPr>
          <p:nvPr>
            <p:ph idx="1"/>
          </p:nvPr>
        </p:nvSpPr>
        <p:spPr/>
        <p:txBody>
          <a:bodyPr>
            <a:normAutofit fontScale="92500" lnSpcReduction="20000"/>
          </a:bodyPr>
          <a:lstStyle/>
          <a:p>
            <a:pPr algn="just"/>
            <a:r>
              <a:rPr lang="en-US" b="0" dirty="0">
                <a:effectLst/>
                <a:latin typeface="Times New Roman" panose="02020603050405020304" pitchFamily="18" charset="0"/>
                <a:cs typeface="Times New Roman" panose="02020603050405020304" pitchFamily="18" charset="0"/>
              </a:rPr>
              <a:t>Eigenvectors and eigenvalues are the </a:t>
            </a:r>
            <a:r>
              <a:rPr lang="en-US" b="0" u="none" strike="noStrike" dirty="0">
                <a:effectLst/>
                <a:latin typeface="Times New Roman" panose="02020603050405020304" pitchFamily="18" charset="0"/>
                <a:cs typeface="Times New Roman" panose="02020603050405020304" pitchFamily="18" charset="0"/>
              </a:rPr>
              <a:t>linear algebra</a:t>
            </a:r>
            <a:r>
              <a:rPr lang="en-US" b="0" dirty="0">
                <a:effectLst/>
                <a:latin typeface="Times New Roman" panose="02020603050405020304" pitchFamily="18" charset="0"/>
                <a:cs typeface="Times New Roman" panose="02020603050405020304" pitchFamily="18" charset="0"/>
              </a:rPr>
              <a:t> concepts that we need to compute from the covariance matrix in order to determine the </a:t>
            </a:r>
            <a:r>
              <a:rPr lang="en-US" b="1" i="1" dirty="0">
                <a:effectLst/>
                <a:latin typeface="Times New Roman" panose="02020603050405020304" pitchFamily="18" charset="0"/>
                <a:cs typeface="Times New Roman" panose="02020603050405020304" pitchFamily="18" charset="0"/>
              </a:rPr>
              <a:t>principal components</a:t>
            </a:r>
            <a:r>
              <a:rPr lang="en-US" b="0" dirty="0">
                <a:effectLst/>
                <a:latin typeface="Times New Roman" panose="02020603050405020304" pitchFamily="18" charset="0"/>
                <a:cs typeface="Times New Roman" panose="02020603050405020304" pitchFamily="18" charset="0"/>
              </a:rPr>
              <a:t> of the data. Before getting to the explanation of these concepts, let’s first understand what do we mean by principal components.</a:t>
            </a:r>
          </a:p>
          <a:p>
            <a:pPr algn="just"/>
            <a:r>
              <a:rPr lang="en-US" b="0" u="sng" dirty="0">
                <a:effectLst/>
                <a:latin typeface="Times New Roman" panose="02020603050405020304" pitchFamily="18" charset="0"/>
                <a:cs typeface="Times New Roman" panose="02020603050405020304" pitchFamily="18" charset="0"/>
              </a:rPr>
              <a:t>Principal components </a:t>
            </a:r>
            <a:r>
              <a:rPr lang="en-US" b="0" dirty="0">
                <a:effectLst/>
                <a:latin typeface="Times New Roman" panose="02020603050405020304" pitchFamily="18" charset="0"/>
                <a:cs typeface="Times New Roman" panose="02020603050405020304" pitchFamily="18" charset="0"/>
              </a:rPr>
              <a:t>are new variables that are constructed as linear combinations or mixtures of the initial variables. </a:t>
            </a:r>
          </a:p>
          <a:p>
            <a:pPr algn="just"/>
            <a:r>
              <a:rPr lang="en-US" b="0" dirty="0">
                <a:effectLst/>
                <a:latin typeface="Times New Roman" panose="02020603050405020304" pitchFamily="18" charset="0"/>
                <a:cs typeface="Times New Roman" panose="02020603050405020304" pitchFamily="18" charset="0"/>
              </a:rPr>
              <a:t>These combinations are done in such a way that the new variables (i.e., principal components) are uncorrelated and most of the information within the initial variables is squeezed or compressed into the first components. </a:t>
            </a:r>
          </a:p>
          <a:p>
            <a:pPr algn="just"/>
            <a:r>
              <a:rPr lang="en-US" b="0" dirty="0">
                <a:effectLst/>
                <a:latin typeface="Times New Roman" panose="02020603050405020304" pitchFamily="18" charset="0"/>
                <a:cs typeface="Times New Roman" panose="02020603050405020304" pitchFamily="18" charset="0"/>
              </a:rPr>
              <a:t>So, the idea is 10-dimensional data gives you 10 principal components, but PCA tries to put maximum possible information in the first component, then maximum remaining information in the second and so on, until having something like shown in the scree plot below.</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66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BC4E1-E3FA-22C4-C185-C7065CEFDB41}"/>
              </a:ext>
            </a:extLst>
          </p:cNvPr>
          <p:cNvSpPr>
            <a:spLocks noGrp="1"/>
          </p:cNvSpPr>
          <p:nvPr>
            <p:ph type="title"/>
          </p:nvPr>
        </p:nvSpPr>
        <p:spPr/>
        <p:txBody>
          <a:bodyPr/>
          <a:lstStyle/>
          <a:p>
            <a:pPr algn="ctr"/>
            <a:r>
              <a:rPr lang="en-US" dirty="0" err="1">
                <a:latin typeface="Times New Roman" panose="02020603050405020304" pitchFamily="18" charset="0"/>
                <a:cs typeface="Times New Roman" panose="02020603050405020304" pitchFamily="18" charset="0"/>
              </a:rPr>
              <a:t>Screeplot</a:t>
            </a:r>
            <a:r>
              <a:rPr lang="en-US" dirty="0">
                <a:latin typeface="Times New Roman" panose="02020603050405020304" pitchFamily="18" charset="0"/>
                <a:cs typeface="Times New Roman" panose="02020603050405020304" pitchFamily="18" charset="0"/>
              </a:rPr>
              <a:t> for 10 dimensions</a:t>
            </a:r>
            <a:endParaRPr lang="en-IN" dirty="0">
              <a:latin typeface="Times New Roman" panose="02020603050405020304" pitchFamily="18" charset="0"/>
              <a:cs typeface="Times New Roman" panose="02020603050405020304" pitchFamily="18" charset="0"/>
            </a:endParaRPr>
          </a:p>
        </p:txBody>
      </p:sp>
      <p:pic>
        <p:nvPicPr>
          <p:cNvPr id="4098" name="Picture 2" descr="Percentage of Variance (Information) for each by PC">
            <a:extLst>
              <a:ext uri="{FF2B5EF4-FFF2-40B4-BE49-F238E27FC236}">
                <a16:creationId xmlns:a16="http://schemas.microsoft.com/office/drawing/2014/main" id="{750D5E56-05E5-76D0-27E7-3788348B33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8966" y="1825625"/>
            <a:ext cx="751214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78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5B85D-CB7E-875C-0A6B-4B5B04370091}"/>
              </a:ext>
            </a:extLst>
          </p:cNvPr>
          <p:cNvSpPr>
            <a:spLocks noGrp="1"/>
          </p:cNvSpPr>
          <p:nvPr>
            <p:ph idx="1"/>
          </p:nvPr>
        </p:nvSpPr>
        <p:spPr>
          <a:xfrm>
            <a:off x="838200" y="689316"/>
            <a:ext cx="10866120" cy="5824025"/>
          </a:xfrm>
        </p:spPr>
        <p:txBody>
          <a:bodyPr>
            <a:normAutofit fontScale="92500" lnSpcReduction="10000"/>
          </a:bodyPr>
          <a:lstStyle/>
          <a:p>
            <a:pPr algn="just"/>
            <a:r>
              <a:rPr lang="en-US" b="0" dirty="0">
                <a:effectLst/>
                <a:latin typeface="Times New Roman" panose="02020603050405020304" pitchFamily="18" charset="0"/>
                <a:cs typeface="Times New Roman" panose="02020603050405020304" pitchFamily="18" charset="0"/>
              </a:rPr>
              <a:t>Organizing information in principal components this way, will allow you to reduce dimensionality without losing much information, and this by discarding the components with low information and considering the remaining components as your new variables.</a:t>
            </a:r>
          </a:p>
          <a:p>
            <a:pPr algn="just"/>
            <a:r>
              <a:rPr lang="en-US" b="0" dirty="0">
                <a:effectLst/>
                <a:latin typeface="Times New Roman" panose="02020603050405020304" pitchFamily="18" charset="0"/>
                <a:cs typeface="Times New Roman" panose="02020603050405020304" pitchFamily="18" charset="0"/>
              </a:rPr>
              <a:t>An important thing to realize here is that the principal components are less interpretable and don’t have any real meaning since they are constructed as linear combinations of the initial variables.</a:t>
            </a:r>
          </a:p>
          <a:p>
            <a:pPr algn="just"/>
            <a:r>
              <a:rPr lang="en-US" b="0" dirty="0">
                <a:effectLst/>
                <a:latin typeface="Times New Roman" panose="02020603050405020304" pitchFamily="18" charset="0"/>
                <a:cs typeface="Times New Roman" panose="02020603050405020304" pitchFamily="18" charset="0"/>
              </a:rPr>
              <a:t>Geometrically speaking, principal components represent the directions of the data that explain a </a:t>
            </a:r>
            <a:r>
              <a:rPr lang="en-US" b="1" dirty="0">
                <a:effectLst/>
                <a:latin typeface="Times New Roman" panose="02020603050405020304" pitchFamily="18" charset="0"/>
                <a:cs typeface="Times New Roman" panose="02020603050405020304" pitchFamily="18" charset="0"/>
              </a:rPr>
              <a:t>maximal amount of variance</a:t>
            </a:r>
            <a:r>
              <a:rPr lang="en-US" b="0" dirty="0">
                <a:effectLst/>
                <a:latin typeface="Times New Roman" panose="02020603050405020304" pitchFamily="18" charset="0"/>
                <a:cs typeface="Times New Roman" panose="02020603050405020304" pitchFamily="18" charset="0"/>
              </a:rPr>
              <a:t>, that is to say, the lines that capture most information of the data. </a:t>
            </a:r>
          </a:p>
          <a:p>
            <a:pPr algn="just"/>
            <a:r>
              <a:rPr lang="en-US" b="0" dirty="0">
                <a:effectLst/>
                <a:latin typeface="Times New Roman" panose="02020603050405020304" pitchFamily="18" charset="0"/>
                <a:cs typeface="Times New Roman" panose="02020603050405020304" pitchFamily="18" charset="0"/>
              </a:rPr>
              <a:t>The relationship between variance and information here, is that, the larger the variance carried by a line, the larger the dispersion of the data points along it, and the larger the dispersion along a line, the more information it has. </a:t>
            </a:r>
          </a:p>
          <a:p>
            <a:pPr algn="just"/>
            <a:r>
              <a:rPr lang="en-US" b="0" dirty="0">
                <a:effectLst/>
                <a:latin typeface="Times New Roman" panose="02020603050405020304" pitchFamily="18" charset="0"/>
                <a:cs typeface="Times New Roman" panose="02020603050405020304" pitchFamily="18" charset="0"/>
              </a:rPr>
              <a:t>To put all this simply, just think of principal components as new axes that provide the best angle to see and evaluate the data, so that the differences between the observations are better visible.</a:t>
            </a:r>
          </a:p>
        </p:txBody>
      </p:sp>
    </p:spTree>
    <p:extLst>
      <p:ext uri="{BB962C8B-B14F-4D97-AF65-F5344CB8AC3E}">
        <p14:creationId xmlns:p14="http://schemas.microsoft.com/office/powerpoint/2010/main" val="320013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8DED-A0C2-18BB-D86A-63834853787B}"/>
              </a:ext>
            </a:extLst>
          </p:cNvPr>
          <p:cNvSpPr>
            <a:spLocks noGrp="1"/>
          </p:cNvSpPr>
          <p:nvPr>
            <p:ph type="title"/>
          </p:nvPr>
        </p:nvSpPr>
        <p:spPr/>
        <p:txBody>
          <a:bodyPr/>
          <a:lstStyle/>
          <a:p>
            <a:pPr algn="ctr"/>
            <a:r>
              <a:rPr lang="en-US" b="1" dirty="0">
                <a:effectLst/>
                <a:latin typeface="Times New Roman" panose="02020603050405020304" pitchFamily="18" charset="0"/>
                <a:cs typeface="Times New Roman" panose="02020603050405020304" pitchFamily="18" charset="0"/>
              </a:rPr>
              <a:t>How PCA Constructs the Principal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C4DB35-A197-003B-C2E0-5C32D0BCD751}"/>
              </a:ext>
            </a:extLst>
          </p:cNvPr>
          <p:cNvSpPr>
            <a:spLocks noGrp="1"/>
          </p:cNvSpPr>
          <p:nvPr>
            <p:ph idx="1"/>
          </p:nvPr>
        </p:nvSpPr>
        <p:spPr/>
        <p:txBody>
          <a:bodyPr>
            <a:normAutofit fontScale="92500" lnSpcReduction="10000"/>
          </a:bodyPr>
          <a:lstStyle/>
          <a:p>
            <a:pPr algn="just"/>
            <a:r>
              <a:rPr lang="en-US" b="0" i="0" dirty="0">
                <a:effectLst/>
                <a:latin typeface="Times New Roman" panose="02020603050405020304" pitchFamily="18" charset="0"/>
                <a:cs typeface="Times New Roman" panose="02020603050405020304" pitchFamily="18" charset="0"/>
              </a:rPr>
              <a:t>As there are as many principal components as there are variables in the data, principal components are constructed in such a manner that the first principal component accounts for the </a:t>
            </a:r>
            <a:r>
              <a:rPr lang="en-US" b="1" i="0" dirty="0">
                <a:effectLst/>
                <a:latin typeface="Times New Roman" panose="02020603050405020304" pitchFamily="18" charset="0"/>
                <a:cs typeface="Times New Roman" panose="02020603050405020304" pitchFamily="18" charset="0"/>
              </a:rPr>
              <a:t>largest possible variance</a:t>
            </a:r>
            <a:r>
              <a:rPr lang="en-US" b="0" i="0" dirty="0">
                <a:effectLst/>
                <a:latin typeface="Times New Roman" panose="02020603050405020304" pitchFamily="18" charset="0"/>
                <a:cs typeface="Times New Roman" panose="02020603050405020304" pitchFamily="18" charset="0"/>
              </a:rPr>
              <a:t> in the data set. </a:t>
            </a:r>
          </a:p>
          <a:p>
            <a:pPr algn="just"/>
            <a:r>
              <a:rPr lang="en-US" b="0" i="0" dirty="0">
                <a:effectLst/>
                <a:latin typeface="Times New Roman" panose="02020603050405020304" pitchFamily="18" charset="0"/>
                <a:cs typeface="Times New Roman" panose="02020603050405020304" pitchFamily="18" charset="0"/>
              </a:rPr>
              <a:t>For example, let’s assume that the scatter plot of our data set is as shown below, can we guess the first principal component ? Yes, it’s approximately the line that matches the purple marks because it goes through the origin and it’s the line in which the projection of the points (red dots) is the most spread out. </a:t>
            </a:r>
          </a:p>
          <a:p>
            <a:pPr algn="just"/>
            <a:r>
              <a:rPr lang="en-US" b="0" i="0" dirty="0">
                <a:effectLst/>
                <a:latin typeface="Times New Roman" panose="02020603050405020304" pitchFamily="18" charset="0"/>
                <a:cs typeface="Times New Roman" panose="02020603050405020304" pitchFamily="18" charset="0"/>
              </a:rPr>
              <a:t>Or mathematically speaking, it’s the line that maximizes the variance (the average of the squared distances from the projected points (red dots) to the origin).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50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rincipal Component Analysis second principal">
            <a:extLst>
              <a:ext uri="{FF2B5EF4-FFF2-40B4-BE49-F238E27FC236}">
                <a16:creationId xmlns:a16="http://schemas.microsoft.com/office/drawing/2014/main" id="{6827A7E0-74CB-68DE-2300-3949A2255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681037"/>
            <a:ext cx="9761220" cy="539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06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387D2-5E73-6B09-0D6B-76140A028BD1}"/>
              </a:ext>
            </a:extLst>
          </p:cNvPr>
          <p:cNvSpPr>
            <a:spLocks noGrp="1"/>
          </p:cNvSpPr>
          <p:nvPr>
            <p:ph idx="1"/>
          </p:nvPr>
        </p:nvSpPr>
        <p:spPr>
          <a:xfrm>
            <a:off x="838199" y="675248"/>
            <a:ext cx="10964595" cy="5880297"/>
          </a:xfrm>
        </p:spPr>
        <p:txBody>
          <a:bodyPr>
            <a:normAutofit fontScale="77500" lnSpcReduction="20000"/>
          </a:bodyPr>
          <a:lstStyle/>
          <a:p>
            <a:pPr algn="just"/>
            <a:r>
              <a:rPr lang="en-US" sz="3300" b="0" dirty="0">
                <a:effectLst/>
                <a:latin typeface="Times New Roman" panose="02020603050405020304" pitchFamily="18" charset="0"/>
                <a:cs typeface="Times New Roman" panose="02020603050405020304" pitchFamily="18" charset="0"/>
              </a:rPr>
              <a:t>The second principal component is calculated in the same way, with the condition that it is uncorrelated with (i.e., perpendicular to) the first principal component and that it accounts for the next highest variance.</a:t>
            </a:r>
          </a:p>
          <a:p>
            <a:pPr algn="just"/>
            <a:r>
              <a:rPr lang="en-US" sz="3300" b="0" dirty="0">
                <a:effectLst/>
                <a:latin typeface="Times New Roman" panose="02020603050405020304" pitchFamily="18" charset="0"/>
                <a:cs typeface="Times New Roman" panose="02020603050405020304" pitchFamily="18" charset="0"/>
              </a:rPr>
              <a:t>This continues until a total of p principal components have been calculated, equal to the original number of variables.</a:t>
            </a:r>
          </a:p>
          <a:p>
            <a:pPr algn="just"/>
            <a:r>
              <a:rPr lang="en-US" sz="3300" b="0" dirty="0">
                <a:effectLst/>
                <a:latin typeface="Times New Roman" panose="02020603050405020304" pitchFamily="18" charset="0"/>
                <a:cs typeface="Times New Roman" panose="02020603050405020304" pitchFamily="18" charset="0"/>
              </a:rPr>
              <a:t>Now that we understand what we mean by principal components, let’s go back to eigenvectors and eigenvalues. What you first need to know about them is that they always come in pairs, so that every eigenvector has an eigenvalue. And their number is equal to the number of dimensions of the data. For example, for a 3-dimensional data set, there are 3 variables, therefore there are 3 eigenvectors with 3 corresponding eigenvalues.</a:t>
            </a:r>
          </a:p>
          <a:p>
            <a:pPr algn="just"/>
            <a:r>
              <a:rPr lang="en-US" sz="3300" b="0" dirty="0">
                <a:effectLst/>
                <a:latin typeface="Times New Roman" panose="02020603050405020304" pitchFamily="18" charset="0"/>
                <a:cs typeface="Times New Roman" panose="02020603050405020304" pitchFamily="18" charset="0"/>
              </a:rPr>
              <a:t>Without further ado, it is eigenvectors and eigenvalues who are behind all the magic explained above, because the eigenvectors of the Covariance matrix are actually </a:t>
            </a:r>
            <a:r>
              <a:rPr lang="en-US" sz="3300" b="0" i="1" dirty="0">
                <a:effectLst/>
                <a:latin typeface="Times New Roman" panose="02020603050405020304" pitchFamily="18" charset="0"/>
                <a:cs typeface="Times New Roman" panose="02020603050405020304" pitchFamily="18" charset="0"/>
              </a:rPr>
              <a:t>the</a:t>
            </a:r>
            <a:r>
              <a:rPr lang="en-US" sz="3300" b="1" i="1" dirty="0">
                <a:effectLst/>
                <a:latin typeface="Times New Roman" panose="02020603050405020304" pitchFamily="18" charset="0"/>
                <a:cs typeface="Times New Roman" panose="02020603050405020304" pitchFamily="18" charset="0"/>
              </a:rPr>
              <a:t> </a:t>
            </a:r>
            <a:r>
              <a:rPr lang="en-US" sz="3300" b="0" i="1" dirty="0">
                <a:effectLst/>
                <a:latin typeface="Times New Roman" panose="02020603050405020304" pitchFamily="18" charset="0"/>
                <a:cs typeface="Times New Roman" panose="02020603050405020304" pitchFamily="18" charset="0"/>
              </a:rPr>
              <a:t>directions of the axes where there is the most variance </a:t>
            </a:r>
            <a:r>
              <a:rPr lang="en-US" sz="3300" b="0" dirty="0">
                <a:effectLst/>
                <a:latin typeface="Times New Roman" panose="02020603050405020304" pitchFamily="18" charset="0"/>
                <a:cs typeface="Times New Roman" panose="02020603050405020304" pitchFamily="18" charset="0"/>
              </a:rPr>
              <a:t>(most information) and that we call Principal Components. And eigenvalues are simply the coefficients attached to eigenvectors, which give the </a:t>
            </a:r>
            <a:r>
              <a:rPr lang="en-US" sz="3300" b="0" i="1" dirty="0">
                <a:effectLst/>
                <a:latin typeface="Times New Roman" panose="02020603050405020304" pitchFamily="18" charset="0"/>
                <a:cs typeface="Times New Roman" panose="02020603050405020304" pitchFamily="18" charset="0"/>
              </a:rPr>
              <a:t>amount of variance carried in each Principal Component</a:t>
            </a:r>
            <a:r>
              <a:rPr lang="en-US" sz="3300" b="0" dirty="0">
                <a:effectLst/>
                <a:latin typeface="Times New Roman" panose="02020603050405020304" pitchFamily="18" charset="0"/>
                <a:cs typeface="Times New Roman" panose="02020603050405020304" pitchFamily="18" charset="0"/>
              </a:rPr>
              <a:t>.</a:t>
            </a:r>
          </a:p>
          <a:p>
            <a:pPr algn="just"/>
            <a:r>
              <a:rPr lang="en-US" sz="3300" b="0" dirty="0">
                <a:effectLst/>
                <a:latin typeface="Times New Roman" panose="02020603050405020304" pitchFamily="18" charset="0"/>
                <a:cs typeface="Times New Roman" panose="02020603050405020304" pitchFamily="18" charset="0"/>
              </a:rPr>
              <a:t>By ranking your eigenvectors in order of their eigenvalues, highest to lowest, you get the principal components in order of significance.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21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63F0-E86A-401A-830A-8921B311D88D}"/>
              </a:ext>
            </a:extLst>
          </p:cNvPr>
          <p:cNvSpPr>
            <a:spLocks noGrp="1"/>
          </p:cNvSpPr>
          <p:nvPr>
            <p:ph type="title"/>
          </p:nvPr>
        </p:nvSpPr>
        <p:spPr/>
        <p:txBody>
          <a:bodyPr>
            <a:normAutofit/>
          </a:bodyPr>
          <a:lstStyle/>
          <a:p>
            <a:r>
              <a:rPr lang="en-US" b="1" dirty="0">
                <a:effectLst/>
                <a:latin typeface="Georgia" panose="02040502050405020303" pitchFamily="18" charset="0"/>
              </a:rPr>
              <a:t>Principal Component Analysis Example:</a:t>
            </a:r>
            <a:endParaRPr lang="en-IN" dirty="0"/>
          </a:p>
        </p:txBody>
      </p:sp>
      <p:sp>
        <p:nvSpPr>
          <p:cNvPr id="3" name="Content Placeholder 2">
            <a:extLst>
              <a:ext uri="{FF2B5EF4-FFF2-40B4-BE49-F238E27FC236}">
                <a16:creationId xmlns:a16="http://schemas.microsoft.com/office/drawing/2014/main" id="{9A37C33D-0699-DBD4-E0ED-538BCC975AE0}"/>
              </a:ext>
            </a:extLst>
          </p:cNvPr>
          <p:cNvSpPr>
            <a:spLocks noGrp="1"/>
          </p:cNvSpPr>
          <p:nvPr>
            <p:ph idx="1"/>
          </p:nvPr>
        </p:nvSpPr>
        <p:spPr/>
        <p:txBody>
          <a:bodyPr/>
          <a:lstStyle/>
          <a:p>
            <a:pPr algn="l"/>
            <a:r>
              <a:rPr lang="en-US" b="0" dirty="0">
                <a:effectLst/>
                <a:latin typeface="Georgia" panose="02040502050405020303" pitchFamily="18" charset="0"/>
              </a:rPr>
              <a:t>Let’s suppose that our data set is 2-dimensional with 2 variables </a:t>
            </a:r>
            <a:r>
              <a:rPr lang="en-US" b="1" i="1" dirty="0" err="1">
                <a:effectLst/>
                <a:latin typeface="Georgia" panose="02040502050405020303" pitchFamily="18" charset="0"/>
              </a:rPr>
              <a:t>x,y</a:t>
            </a:r>
            <a:r>
              <a:rPr lang="en-US" b="1" i="1" dirty="0">
                <a:effectLst/>
                <a:latin typeface="Georgia" panose="02040502050405020303" pitchFamily="18" charset="0"/>
              </a:rPr>
              <a:t> </a:t>
            </a:r>
            <a:r>
              <a:rPr lang="en-US" b="0" dirty="0">
                <a:effectLst/>
                <a:latin typeface="Georgia" panose="02040502050405020303" pitchFamily="18" charset="0"/>
              </a:rPr>
              <a:t>and that the eigenvectors and eigenvalues of the covariance matrix are as follows:</a:t>
            </a:r>
          </a:p>
          <a:p>
            <a:endParaRPr lang="en-IN" dirty="0"/>
          </a:p>
        </p:txBody>
      </p:sp>
      <p:pic>
        <p:nvPicPr>
          <p:cNvPr id="6148" name="Picture 4" descr="Principal Component Analysis Example">
            <a:extLst>
              <a:ext uri="{FF2B5EF4-FFF2-40B4-BE49-F238E27FC236}">
                <a16:creationId xmlns:a16="http://schemas.microsoft.com/office/drawing/2014/main" id="{E3328A96-4E05-3CCB-3220-92D686A9E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675" y="3121930"/>
            <a:ext cx="44386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735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45E3D-9F35-2E28-B235-AFFC7FF8B4D5}"/>
              </a:ext>
            </a:extLst>
          </p:cNvPr>
          <p:cNvSpPr>
            <a:spLocks noGrp="1"/>
          </p:cNvSpPr>
          <p:nvPr>
            <p:ph idx="1"/>
          </p:nvPr>
        </p:nvSpPr>
        <p:spPr/>
        <p:txBody>
          <a:bodyPr/>
          <a:lstStyle/>
          <a:p>
            <a:pPr algn="just"/>
            <a:r>
              <a:rPr lang="en-US" b="0" dirty="0">
                <a:effectLst/>
                <a:latin typeface="Times New Roman" panose="02020603050405020304" pitchFamily="18" charset="0"/>
                <a:cs typeface="Times New Roman" panose="02020603050405020304" pitchFamily="18" charset="0"/>
              </a:rPr>
              <a:t>If we rank the eigenvalues in descending order, we get λ1&gt;λ2, which means that the eigenvector that corresponds to the first principal component (PC1) is </a:t>
            </a:r>
            <a:r>
              <a:rPr lang="en-US" b="0" i="1" dirty="0">
                <a:effectLst/>
                <a:latin typeface="Times New Roman" panose="02020603050405020304" pitchFamily="18" charset="0"/>
                <a:cs typeface="Times New Roman" panose="02020603050405020304" pitchFamily="18" charset="0"/>
              </a:rPr>
              <a:t>v1 </a:t>
            </a:r>
            <a:r>
              <a:rPr lang="en-US" b="0" dirty="0">
                <a:effectLst/>
                <a:latin typeface="Times New Roman" panose="02020603050405020304" pitchFamily="18" charset="0"/>
                <a:cs typeface="Times New Roman" panose="02020603050405020304" pitchFamily="18" charset="0"/>
              </a:rPr>
              <a:t>and the one that corresponds to the second principal component (PC2) is</a:t>
            </a:r>
            <a:r>
              <a:rPr lang="en-US" b="0" i="1" dirty="0">
                <a:effectLst/>
                <a:latin typeface="Times New Roman" panose="02020603050405020304" pitchFamily="18" charset="0"/>
                <a:cs typeface="Times New Roman" panose="02020603050405020304" pitchFamily="18" charset="0"/>
              </a:rPr>
              <a:t>v2.</a:t>
            </a:r>
            <a:endParaRPr lang="en-US" b="0" dirty="0">
              <a:effectLst/>
              <a:latin typeface="Times New Roman" panose="02020603050405020304" pitchFamily="18" charset="0"/>
              <a:cs typeface="Times New Roman" panose="02020603050405020304" pitchFamily="18" charset="0"/>
            </a:endParaRPr>
          </a:p>
          <a:p>
            <a:pPr algn="just"/>
            <a:r>
              <a:rPr lang="en-US" b="0" dirty="0">
                <a:effectLst/>
                <a:latin typeface="Times New Roman" panose="02020603050405020304" pitchFamily="18" charset="0"/>
                <a:cs typeface="Times New Roman" panose="02020603050405020304" pitchFamily="18" charset="0"/>
              </a:rPr>
              <a:t>After having the principal components, to compute the percentage of variance (information) accounted for by each component, we divide the eigenvalue of each component by the sum of eigenvalues. If we apply this on the example above, we find that PC1 and PC2 carry respectively 96 percent and 4 percent of the variance of the data.</a:t>
            </a:r>
          </a:p>
          <a:p>
            <a:endParaRPr lang="en-IN" dirty="0"/>
          </a:p>
        </p:txBody>
      </p:sp>
    </p:spTree>
    <p:extLst>
      <p:ext uri="{BB962C8B-B14F-4D97-AF65-F5344CB8AC3E}">
        <p14:creationId xmlns:p14="http://schemas.microsoft.com/office/powerpoint/2010/main" val="2612286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E2FD-40D2-8758-DB3B-0C55C280F42F}"/>
              </a:ext>
            </a:extLst>
          </p:cNvPr>
          <p:cNvSpPr>
            <a:spLocks noGrp="1"/>
          </p:cNvSpPr>
          <p:nvPr>
            <p:ph type="title"/>
          </p:nvPr>
        </p:nvSpPr>
        <p:spPr/>
        <p:txBody>
          <a:bodyPr/>
          <a:lstStyle/>
          <a:p>
            <a:pPr algn="ctr"/>
            <a:r>
              <a:rPr lang="en-IN" b="1" cap="all" dirty="0">
                <a:solidFill>
                  <a:srgbClr val="04003F"/>
                </a:solidFill>
                <a:effectLst/>
                <a:latin typeface="Times New Roman" panose="02020603050405020304" pitchFamily="18" charset="0"/>
                <a:cs typeface="Times New Roman" panose="02020603050405020304" pitchFamily="18" charset="0"/>
              </a:rPr>
              <a:t>STEP 4: FEATURE VECTOR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FE7B46-1AF1-A800-081E-C2ADE8999CE2}"/>
              </a:ext>
            </a:extLst>
          </p:cNvPr>
          <p:cNvSpPr>
            <a:spLocks noGrp="1"/>
          </p:cNvSpPr>
          <p:nvPr>
            <p:ph idx="1"/>
          </p:nvPr>
        </p:nvSpPr>
        <p:spPr/>
        <p:txBody>
          <a:bodyPr>
            <a:normAutofit lnSpcReduction="10000"/>
          </a:bodyPr>
          <a:lstStyle/>
          <a:p>
            <a:pPr algn="just"/>
            <a:r>
              <a:rPr lang="en-US" b="0" dirty="0">
                <a:effectLst/>
                <a:latin typeface="Times New Roman" panose="02020603050405020304" pitchFamily="18" charset="0"/>
                <a:cs typeface="Times New Roman" panose="02020603050405020304" pitchFamily="18" charset="0"/>
              </a:rPr>
              <a:t>As we saw in the previous step, computing the eigenvectors and ordering them by their eigenvalues in descending order, allow us to find the principal components in order of significance. In this step, what we do is, to choose whether to keep all these components or discard those of lesser significance (of low eigenvalues), and form with the remaining ones a matrix of vectors that we call </a:t>
            </a:r>
            <a:r>
              <a:rPr lang="en-US" b="0" i="1" dirty="0">
                <a:effectLst/>
                <a:latin typeface="Times New Roman" panose="02020603050405020304" pitchFamily="18" charset="0"/>
                <a:cs typeface="Times New Roman" panose="02020603050405020304" pitchFamily="18" charset="0"/>
              </a:rPr>
              <a:t>Feature vector</a:t>
            </a:r>
            <a:r>
              <a:rPr lang="en-US" b="0" dirty="0">
                <a:effectLst/>
                <a:latin typeface="Times New Roman" panose="02020603050405020304" pitchFamily="18" charset="0"/>
                <a:cs typeface="Times New Roman" panose="02020603050405020304" pitchFamily="18" charset="0"/>
              </a:rPr>
              <a:t>.</a:t>
            </a:r>
          </a:p>
          <a:p>
            <a:pPr algn="just"/>
            <a:r>
              <a:rPr lang="en-US" b="0" dirty="0">
                <a:effectLst/>
                <a:latin typeface="Times New Roman" panose="02020603050405020304" pitchFamily="18" charset="0"/>
                <a:cs typeface="Times New Roman" panose="02020603050405020304" pitchFamily="18" charset="0"/>
              </a:rPr>
              <a:t>So, the </a:t>
            </a:r>
            <a:r>
              <a:rPr lang="en-US" b="0" u="none" strike="noStrike" dirty="0">
                <a:effectLst/>
                <a:latin typeface="Times New Roman" panose="02020603050405020304" pitchFamily="18" charset="0"/>
                <a:cs typeface="Times New Roman" panose="02020603050405020304" pitchFamily="18" charset="0"/>
              </a:rPr>
              <a:t>feature vector</a:t>
            </a:r>
            <a:r>
              <a:rPr lang="en-US" b="0" dirty="0">
                <a:effectLst/>
                <a:latin typeface="Times New Roman" panose="02020603050405020304" pitchFamily="18" charset="0"/>
                <a:cs typeface="Times New Roman" panose="02020603050405020304" pitchFamily="18" charset="0"/>
              </a:rPr>
              <a:t> is simply a matrix that has as columns the eigenvectors of the components that we decide to keep. This makes it the first step towards dimensionality reduction, because if we choose to keep only </a:t>
            </a:r>
            <a:r>
              <a:rPr lang="en-US" b="1" i="1" dirty="0">
                <a:effectLst/>
                <a:latin typeface="Times New Roman" panose="02020603050405020304" pitchFamily="18" charset="0"/>
                <a:cs typeface="Times New Roman" panose="02020603050405020304" pitchFamily="18" charset="0"/>
              </a:rPr>
              <a:t>p</a:t>
            </a:r>
            <a:r>
              <a:rPr lang="en-US" b="0" dirty="0">
                <a:effectLst/>
                <a:latin typeface="Times New Roman" panose="02020603050405020304" pitchFamily="18" charset="0"/>
                <a:cs typeface="Times New Roman" panose="02020603050405020304" pitchFamily="18" charset="0"/>
              </a:rPr>
              <a:t> eigenvectors (components) out of </a:t>
            </a:r>
            <a:r>
              <a:rPr lang="en-US" b="1" i="1" dirty="0">
                <a:effectLst/>
                <a:latin typeface="Times New Roman" panose="02020603050405020304" pitchFamily="18" charset="0"/>
                <a:cs typeface="Times New Roman" panose="02020603050405020304" pitchFamily="18" charset="0"/>
              </a:rPr>
              <a:t>n</a:t>
            </a:r>
            <a:r>
              <a:rPr lang="en-US" b="0" dirty="0">
                <a:effectLst/>
                <a:latin typeface="Times New Roman" panose="02020603050405020304" pitchFamily="18" charset="0"/>
                <a:cs typeface="Times New Roman" panose="02020603050405020304" pitchFamily="18" charset="0"/>
              </a:rPr>
              <a:t>, the final data set will have only </a:t>
            </a:r>
            <a:r>
              <a:rPr lang="en-US" b="1" i="1" dirty="0">
                <a:effectLst/>
                <a:latin typeface="Times New Roman" panose="02020603050405020304" pitchFamily="18" charset="0"/>
                <a:cs typeface="Times New Roman" panose="02020603050405020304" pitchFamily="18" charset="0"/>
              </a:rPr>
              <a:t>p</a:t>
            </a:r>
            <a:r>
              <a:rPr lang="en-US" b="0" dirty="0">
                <a:effectLst/>
                <a:latin typeface="Times New Roman" panose="02020603050405020304" pitchFamily="18" charset="0"/>
                <a:cs typeface="Times New Roman" panose="02020603050405020304" pitchFamily="18" charset="0"/>
              </a:rPr>
              <a:t> dimensions.</a:t>
            </a:r>
          </a:p>
          <a:p>
            <a:endParaRPr lang="en-IN" dirty="0"/>
          </a:p>
        </p:txBody>
      </p:sp>
    </p:spTree>
    <p:extLst>
      <p:ext uri="{BB962C8B-B14F-4D97-AF65-F5344CB8AC3E}">
        <p14:creationId xmlns:p14="http://schemas.microsoft.com/office/powerpoint/2010/main" val="1574389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18A7D-3771-763B-C3E2-A2210CC4F445}"/>
              </a:ext>
            </a:extLst>
          </p:cNvPr>
          <p:cNvSpPr>
            <a:spLocks noGrp="1"/>
          </p:cNvSpPr>
          <p:nvPr>
            <p:ph idx="1"/>
          </p:nvPr>
        </p:nvSpPr>
        <p:spPr>
          <a:xfrm>
            <a:off x="599049" y="1026942"/>
            <a:ext cx="10515600" cy="5150019"/>
          </a:xfrm>
        </p:spPr>
        <p:txBody>
          <a:bodyPr/>
          <a:lstStyle/>
          <a:p>
            <a:pPr algn="l"/>
            <a:r>
              <a:rPr lang="en-US" b="1" dirty="0">
                <a:effectLst/>
                <a:latin typeface="Times New Roman" panose="02020603050405020304" pitchFamily="18" charset="0"/>
                <a:cs typeface="Times New Roman" panose="02020603050405020304" pitchFamily="18" charset="0"/>
              </a:rPr>
              <a:t>Principal Component Analysis Example</a:t>
            </a:r>
            <a:r>
              <a:rPr lang="en-US" b="0" dirty="0">
                <a:effectLst/>
                <a:latin typeface="Times New Roman" panose="02020603050405020304" pitchFamily="18" charset="0"/>
                <a:cs typeface="Times New Roman" panose="02020603050405020304" pitchFamily="18" charset="0"/>
              </a:rPr>
              <a:t>:</a:t>
            </a:r>
          </a:p>
          <a:p>
            <a:pPr algn="l"/>
            <a:r>
              <a:rPr lang="en-US" b="0" dirty="0">
                <a:effectLst/>
                <a:latin typeface="Times New Roman" panose="02020603050405020304" pitchFamily="18" charset="0"/>
                <a:cs typeface="Times New Roman" panose="02020603050405020304" pitchFamily="18" charset="0"/>
              </a:rPr>
              <a:t>Continuing with the example from the previous step, we can either form a feature vector with both of the eigenvectors </a:t>
            </a:r>
            <a:r>
              <a:rPr lang="en-US" b="0" i="1" dirty="0">
                <a:effectLst/>
                <a:latin typeface="Times New Roman" panose="02020603050405020304" pitchFamily="18" charset="0"/>
                <a:cs typeface="Times New Roman" panose="02020603050405020304" pitchFamily="18" charset="0"/>
              </a:rPr>
              <a:t>v</a:t>
            </a:r>
            <a:r>
              <a:rPr lang="en-US" b="0" dirty="0">
                <a:effectLst/>
                <a:latin typeface="Times New Roman" panose="02020603050405020304" pitchFamily="18" charset="0"/>
                <a:cs typeface="Times New Roman" panose="02020603050405020304" pitchFamily="18" charset="0"/>
              </a:rPr>
              <a:t>1 and </a:t>
            </a:r>
            <a:r>
              <a:rPr lang="en-US" b="0" i="1" dirty="0">
                <a:effectLst/>
                <a:latin typeface="Times New Roman" panose="02020603050405020304" pitchFamily="18" charset="0"/>
                <a:cs typeface="Times New Roman" panose="02020603050405020304" pitchFamily="18" charset="0"/>
              </a:rPr>
              <a:t>v</a:t>
            </a:r>
            <a:r>
              <a:rPr lang="en-US" b="0" dirty="0">
                <a:effectLst/>
                <a:latin typeface="Times New Roman" panose="02020603050405020304" pitchFamily="18" charset="0"/>
                <a:cs typeface="Times New Roman" panose="02020603050405020304" pitchFamily="18" charset="0"/>
              </a:rPr>
              <a:t>2:</a:t>
            </a:r>
          </a:p>
          <a:p>
            <a:pPr algn="l"/>
            <a:endParaRPr lang="en-US" dirty="0">
              <a:solidFill>
                <a:srgbClr val="3A3B41"/>
              </a:solidFill>
              <a:latin typeface="Georgia" panose="02040502050405020303" pitchFamily="18" charset="0"/>
            </a:endParaRPr>
          </a:p>
          <a:p>
            <a:pPr algn="l"/>
            <a:endParaRPr lang="en-US" b="0" i="0" dirty="0">
              <a:solidFill>
                <a:srgbClr val="3A3B41"/>
              </a:solidFill>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Or discard the eigenvector </a:t>
            </a:r>
            <a:r>
              <a:rPr lang="en-US" b="0" i="1" dirty="0">
                <a:effectLst/>
                <a:latin typeface="Times New Roman" panose="02020603050405020304" pitchFamily="18" charset="0"/>
                <a:cs typeface="Times New Roman" panose="02020603050405020304" pitchFamily="18" charset="0"/>
              </a:rPr>
              <a:t>v</a:t>
            </a:r>
            <a:r>
              <a:rPr lang="en-US" b="0" i="0" dirty="0">
                <a:effectLst/>
                <a:latin typeface="Times New Roman" panose="02020603050405020304" pitchFamily="18" charset="0"/>
                <a:cs typeface="Times New Roman" panose="02020603050405020304" pitchFamily="18" charset="0"/>
              </a:rPr>
              <a:t>2, which is the one of lesser significance, and form a feature vector with </a:t>
            </a:r>
            <a:r>
              <a:rPr lang="en-US" b="0" i="1" dirty="0">
                <a:effectLst/>
                <a:latin typeface="Times New Roman" panose="02020603050405020304" pitchFamily="18" charset="0"/>
                <a:cs typeface="Times New Roman" panose="02020603050405020304" pitchFamily="18" charset="0"/>
              </a:rPr>
              <a:t>v</a:t>
            </a:r>
            <a:r>
              <a:rPr lang="en-US" b="0" i="0" dirty="0">
                <a:effectLst/>
                <a:latin typeface="Times New Roman" panose="02020603050405020304" pitchFamily="18" charset="0"/>
                <a:cs typeface="Times New Roman" panose="02020603050405020304" pitchFamily="18" charset="0"/>
              </a:rPr>
              <a:t>1 only:</a:t>
            </a:r>
            <a:endParaRPr lang="en-US" b="0" dirty="0">
              <a:effectLst/>
              <a:latin typeface="Times New Roman" panose="02020603050405020304" pitchFamily="18" charset="0"/>
              <a:cs typeface="Times New Roman" panose="02020603050405020304" pitchFamily="18" charset="0"/>
            </a:endParaRPr>
          </a:p>
          <a:p>
            <a:endParaRPr lang="en-IN" dirty="0"/>
          </a:p>
        </p:txBody>
      </p:sp>
      <p:pic>
        <p:nvPicPr>
          <p:cNvPr id="7170" name="Picture 2" descr="Principal Component Analysis eigen vectors">
            <a:extLst>
              <a:ext uri="{FF2B5EF4-FFF2-40B4-BE49-F238E27FC236}">
                <a16:creationId xmlns:a16="http://schemas.microsoft.com/office/drawing/2014/main" id="{B7F4F28E-655D-1D21-B685-63803B030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697" y="2609557"/>
            <a:ext cx="2933700" cy="6000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rincipal Component Analysis eigen vectors 2">
            <a:extLst>
              <a:ext uri="{FF2B5EF4-FFF2-40B4-BE49-F238E27FC236}">
                <a16:creationId xmlns:a16="http://schemas.microsoft.com/office/drawing/2014/main" id="{AB9F774B-195C-B9C4-A279-E45A80CD60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688" y="5112507"/>
            <a:ext cx="1466850"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32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F964-A61F-B445-BC19-A2F95628D1DB}"/>
              </a:ext>
            </a:extLst>
          </p:cNvPr>
          <p:cNvSpPr>
            <a:spLocks noGrp="1"/>
          </p:cNvSpPr>
          <p:nvPr>
            <p:ph type="title"/>
          </p:nvPr>
        </p:nvSpPr>
        <p:spPr/>
        <p:txBody>
          <a:bodyPr/>
          <a:lstStyle/>
          <a:p>
            <a:pPr algn="ctr"/>
            <a:r>
              <a:rPr lang="en-US" b="1" dirty="0">
                <a:effectLst/>
                <a:latin typeface="Times New Roman" panose="02020603050405020304" pitchFamily="18" charset="0"/>
                <a:cs typeface="Times New Roman" panose="02020603050405020304" pitchFamily="18" charset="0"/>
              </a:rPr>
              <a:t>Principal Component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A07307-CBB4-4971-F383-2215DAB37B0F}"/>
              </a:ext>
            </a:extLst>
          </p:cNvPr>
          <p:cNvSpPr>
            <a:spLocks noGrp="1"/>
          </p:cNvSpPr>
          <p:nvPr>
            <p:ph idx="1"/>
          </p:nvPr>
        </p:nvSpPr>
        <p:spPr/>
        <p:txBody>
          <a:bodyPr>
            <a:normAutofit lnSpcReduction="10000"/>
          </a:bodyPr>
          <a:lstStyle/>
          <a:p>
            <a:pPr algn="just"/>
            <a:r>
              <a:rPr lang="en-US" sz="2600" b="0" dirty="0">
                <a:effectLst/>
                <a:latin typeface="Times New Roman" panose="02020603050405020304" pitchFamily="18" charset="0"/>
                <a:cs typeface="Times New Roman" panose="02020603050405020304" pitchFamily="18" charset="0"/>
              </a:rPr>
              <a:t>Principal component analysis, or PCA, is a </a:t>
            </a:r>
            <a:r>
              <a:rPr lang="en-US" sz="2600" b="0" strike="noStrike" dirty="0">
                <a:effectLst/>
                <a:latin typeface="Times New Roman" panose="02020603050405020304" pitchFamily="18" charset="0"/>
                <a:cs typeface="Times New Roman" panose="02020603050405020304" pitchFamily="18" charset="0"/>
              </a:rPr>
              <a:t>dimensionality reduction</a:t>
            </a:r>
            <a:r>
              <a:rPr lang="en-US" sz="2600" b="0" dirty="0">
                <a:effectLst/>
                <a:latin typeface="Times New Roman" panose="02020603050405020304" pitchFamily="18" charset="0"/>
                <a:cs typeface="Times New Roman" panose="02020603050405020304" pitchFamily="18" charset="0"/>
              </a:rPr>
              <a:t> method that is often used to reduce the dimensionality of large </a:t>
            </a:r>
            <a:r>
              <a:rPr lang="en-US" sz="2600" b="0" strike="noStrike" dirty="0">
                <a:effectLst/>
                <a:latin typeface="Times New Roman" panose="02020603050405020304" pitchFamily="18" charset="0"/>
                <a:cs typeface="Times New Roman" panose="02020603050405020304" pitchFamily="18" charset="0"/>
              </a:rPr>
              <a:t>data sets</a:t>
            </a:r>
            <a:r>
              <a:rPr lang="en-US" sz="2600" b="0" dirty="0">
                <a:effectLst/>
                <a:latin typeface="Times New Roman" panose="02020603050405020304" pitchFamily="18" charset="0"/>
                <a:cs typeface="Times New Roman" panose="02020603050405020304" pitchFamily="18" charset="0"/>
              </a:rPr>
              <a:t>, by transforming a large set of variables into a smaller one that still contains most of the information in the large set.</a:t>
            </a:r>
          </a:p>
          <a:p>
            <a:pPr algn="just"/>
            <a:r>
              <a:rPr lang="en-US" sz="2600" b="0" dirty="0">
                <a:effectLst/>
                <a:latin typeface="Times New Roman" panose="02020603050405020304" pitchFamily="18" charset="0"/>
                <a:cs typeface="Times New Roman" panose="02020603050405020304" pitchFamily="18" charset="0"/>
              </a:rPr>
              <a:t>Reducing the number of variables of a data set naturally comes at the expense of accuracy, but the trick in dimensionality reduction is to trade a little accuracy for simplicity. Because smaller data sets are easier to explore and visualize and make analyzing data points much easier and faster for </a:t>
            </a:r>
            <a:r>
              <a:rPr lang="en-US" sz="2600" b="0" strike="noStrike" dirty="0">
                <a:effectLst/>
                <a:latin typeface="Times New Roman" panose="02020603050405020304" pitchFamily="18" charset="0"/>
                <a:cs typeface="Times New Roman" panose="02020603050405020304" pitchFamily="18" charset="0"/>
              </a:rPr>
              <a:t>machine learning algorithms</a:t>
            </a:r>
            <a:r>
              <a:rPr lang="en-US" sz="2600" b="0" dirty="0">
                <a:effectLst/>
                <a:latin typeface="Times New Roman" panose="02020603050405020304" pitchFamily="18" charset="0"/>
                <a:cs typeface="Times New Roman" panose="02020603050405020304" pitchFamily="18" charset="0"/>
              </a:rPr>
              <a:t> without extraneous variables to process.</a:t>
            </a:r>
          </a:p>
          <a:p>
            <a:pPr algn="just"/>
            <a:r>
              <a:rPr lang="en-US" sz="2600" b="0" dirty="0">
                <a:effectLst/>
                <a:latin typeface="Times New Roman" panose="02020603050405020304" pitchFamily="18" charset="0"/>
                <a:cs typeface="Times New Roman" panose="02020603050405020304" pitchFamily="18" charset="0"/>
              </a:rPr>
              <a:t>So, to sum up, the idea of PCA is simple — </a:t>
            </a:r>
            <a:r>
              <a:rPr lang="en-US" sz="2600" b="1" dirty="0">
                <a:effectLst/>
                <a:latin typeface="Times New Roman" panose="02020603050405020304" pitchFamily="18" charset="0"/>
                <a:cs typeface="Times New Roman" panose="02020603050405020304" pitchFamily="18" charset="0"/>
              </a:rPr>
              <a:t>reduce the number of variables of a data set, while preserving as much information as possible.</a:t>
            </a:r>
            <a:endParaRPr lang="en-US" sz="2600" b="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0720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330C1C-4D25-8CE7-15A3-9A343E8A9F7F}"/>
              </a:ext>
            </a:extLst>
          </p:cNvPr>
          <p:cNvSpPr>
            <a:spLocks noGrp="1"/>
          </p:cNvSpPr>
          <p:nvPr>
            <p:ph idx="1"/>
          </p:nvPr>
        </p:nvSpPr>
        <p:spPr>
          <a:xfrm>
            <a:off x="838200" y="661182"/>
            <a:ext cx="10515600" cy="5515781"/>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Discarding the eigenvector </a:t>
            </a:r>
            <a:r>
              <a:rPr lang="en-US" b="0" i="1" dirty="0">
                <a:effectLst/>
                <a:latin typeface="Times New Roman" panose="02020603050405020304" pitchFamily="18" charset="0"/>
                <a:cs typeface="Times New Roman" panose="02020603050405020304" pitchFamily="18" charset="0"/>
              </a:rPr>
              <a:t>v2 </a:t>
            </a:r>
            <a:r>
              <a:rPr lang="en-US" b="0" i="0" dirty="0">
                <a:effectLst/>
                <a:latin typeface="Times New Roman" panose="02020603050405020304" pitchFamily="18" charset="0"/>
                <a:cs typeface="Times New Roman" panose="02020603050405020304" pitchFamily="18" charset="0"/>
              </a:rPr>
              <a:t>will reduce dimensionality by 1, and will consequently cause a loss of information in the final data set. But given that </a:t>
            </a:r>
            <a:r>
              <a:rPr lang="en-US" b="0" i="1" dirty="0">
                <a:effectLst/>
                <a:latin typeface="Times New Roman" panose="02020603050405020304" pitchFamily="18" charset="0"/>
                <a:cs typeface="Times New Roman" panose="02020603050405020304" pitchFamily="18" charset="0"/>
              </a:rPr>
              <a:t>v</a:t>
            </a:r>
            <a:r>
              <a:rPr lang="en-US" b="0" i="0" dirty="0">
                <a:effectLst/>
                <a:latin typeface="Times New Roman" panose="02020603050405020304" pitchFamily="18" charset="0"/>
                <a:cs typeface="Times New Roman" panose="02020603050405020304" pitchFamily="18" charset="0"/>
              </a:rPr>
              <a:t>2 was carrying only 4 percent of the information, the loss will be therefore not important and we will still have 96 percent of the information that is carried by </a:t>
            </a:r>
            <a:r>
              <a:rPr lang="en-US" b="0" i="1" dirty="0">
                <a:effectLst/>
                <a:latin typeface="Times New Roman" panose="02020603050405020304" pitchFamily="18" charset="0"/>
                <a:cs typeface="Times New Roman" panose="02020603050405020304" pitchFamily="18" charset="0"/>
              </a:rPr>
              <a:t>v</a:t>
            </a:r>
            <a:r>
              <a:rPr lang="en-US" b="0" i="0" dirty="0">
                <a:effectLst/>
                <a:latin typeface="Times New Roman" panose="02020603050405020304" pitchFamily="18" charset="0"/>
                <a:cs typeface="Times New Roman" panose="02020603050405020304" pitchFamily="18" charset="0"/>
              </a:rPr>
              <a:t>1.</a:t>
            </a:r>
          </a:p>
          <a:p>
            <a:pPr algn="just"/>
            <a:r>
              <a:rPr lang="en-US" b="0" i="0" dirty="0">
                <a:effectLst/>
                <a:latin typeface="Times New Roman" panose="02020603050405020304" pitchFamily="18" charset="0"/>
                <a:cs typeface="Times New Roman" panose="02020603050405020304" pitchFamily="18" charset="0"/>
              </a:rPr>
              <a:t>So, as we saw in the example, it’s up to you to choose whether to keep all the components or discard the ones of lesser significance, depending on what you are looking for. </a:t>
            </a:r>
          </a:p>
          <a:p>
            <a:pPr algn="just"/>
            <a:r>
              <a:rPr lang="en-US" b="0" i="0" dirty="0">
                <a:effectLst/>
                <a:latin typeface="Times New Roman" panose="02020603050405020304" pitchFamily="18" charset="0"/>
                <a:cs typeface="Times New Roman" panose="02020603050405020304" pitchFamily="18" charset="0"/>
              </a:rPr>
              <a:t>Because if you just want to describe your data in terms of new variables (principal components) that are uncorrelated without seeking to reduce dimensionality, leaving out lesser significant components is not needed.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76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66F9-9DE1-CF09-8D3A-01FB4A41BC5D}"/>
              </a:ext>
            </a:extLst>
          </p:cNvPr>
          <p:cNvSpPr>
            <a:spLocks noGrp="1"/>
          </p:cNvSpPr>
          <p:nvPr>
            <p:ph type="title"/>
          </p:nvPr>
        </p:nvSpPr>
        <p:spPr/>
        <p:txBody>
          <a:bodyPr>
            <a:normAutofit/>
          </a:bodyPr>
          <a:lstStyle/>
          <a:p>
            <a:pPr algn="ctr"/>
            <a:r>
              <a:rPr lang="en-US" b="1" cap="all" dirty="0">
                <a:solidFill>
                  <a:srgbClr val="04003F"/>
                </a:solidFill>
                <a:effectLst/>
                <a:latin typeface="Times New Roman" panose="02020603050405020304" pitchFamily="18" charset="0"/>
                <a:cs typeface="Times New Roman" panose="02020603050405020304" pitchFamily="18" charset="0"/>
              </a:rPr>
              <a:t>STEP 5: RECAST THE DATA ALONG THE PRINCIPAL COMPONENTS AXES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BFBE84-87E6-F3D4-BB5B-A7DE597A0EDA}"/>
              </a:ext>
            </a:extLst>
          </p:cNvPr>
          <p:cNvSpPr>
            <a:spLocks noGrp="1"/>
          </p:cNvSpPr>
          <p:nvPr>
            <p:ph idx="1"/>
          </p:nvPr>
        </p:nvSpPr>
        <p:spPr>
          <a:xfrm>
            <a:off x="838200" y="1697037"/>
            <a:ext cx="10515600" cy="4351338"/>
          </a:xfrm>
        </p:spPr>
        <p:txBody>
          <a:bodyPr>
            <a:normAutofit/>
          </a:bodyPr>
          <a:lstStyle/>
          <a:p>
            <a:pPr algn="just"/>
            <a:r>
              <a:rPr lang="en-US" b="0" dirty="0">
                <a:effectLst/>
                <a:latin typeface="Times New Roman" panose="02020603050405020304" pitchFamily="18" charset="0"/>
                <a:cs typeface="Times New Roman" panose="02020603050405020304" pitchFamily="18" charset="0"/>
              </a:rPr>
              <a:t>In the previous steps, apart from standardization, you do not make any changes on the data, you just select the principal components and form the feature vector, but the input data set remains always in terms of the original axes (</a:t>
            </a:r>
            <a:r>
              <a:rPr lang="en-US" b="0" dirty="0" err="1">
                <a:effectLst/>
                <a:latin typeface="Times New Roman" panose="02020603050405020304" pitchFamily="18" charset="0"/>
                <a:cs typeface="Times New Roman" panose="02020603050405020304" pitchFamily="18" charset="0"/>
              </a:rPr>
              <a:t>i.e</a:t>
            </a:r>
            <a:r>
              <a:rPr lang="en-US" b="0" dirty="0">
                <a:effectLst/>
                <a:latin typeface="Times New Roman" panose="02020603050405020304" pitchFamily="18" charset="0"/>
                <a:cs typeface="Times New Roman" panose="02020603050405020304" pitchFamily="18" charset="0"/>
              </a:rPr>
              <a:t>, in terms of the initial variables).</a:t>
            </a:r>
          </a:p>
          <a:p>
            <a:pPr algn="just"/>
            <a:r>
              <a:rPr lang="en-US" b="0" dirty="0">
                <a:effectLst/>
                <a:latin typeface="Times New Roman" panose="02020603050405020304" pitchFamily="18" charset="0"/>
                <a:cs typeface="Times New Roman" panose="02020603050405020304" pitchFamily="18" charset="0"/>
              </a:rPr>
              <a:t>In this step, which is the last one, the aim is to use the feature vector formed using the eigenvectors of the covariance matrix, to reorient the data from the original axes to the ones represented by the principal components (hence the name Principal Components Analysis). This can be done by multiplying the transpose of the original data set by the transpose of the feature vector.</a:t>
            </a:r>
          </a:p>
          <a:p>
            <a:endParaRPr lang="en-IN" dirty="0"/>
          </a:p>
        </p:txBody>
      </p:sp>
      <p:pic>
        <p:nvPicPr>
          <p:cNvPr id="9218" name="Picture 2" descr="Principal Component Analysis feature vector">
            <a:extLst>
              <a:ext uri="{FF2B5EF4-FFF2-40B4-BE49-F238E27FC236}">
                <a16:creationId xmlns:a16="http://schemas.microsoft.com/office/drawing/2014/main" id="{A5422C21-98B2-D089-F02B-B6231D228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745" y="6048375"/>
            <a:ext cx="66675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450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197C-EF82-B178-9E57-21480C6ACB9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Applications of PCA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934719-B26C-425B-C58E-1B10B8741F9C}"/>
              </a:ext>
            </a:extLst>
          </p:cNvPr>
          <p:cNvSpPr>
            <a:spLocks noGrp="1"/>
          </p:cNvSpPr>
          <p:nvPr>
            <p:ph idx="1"/>
          </p:nvPr>
        </p:nvSpPr>
        <p:spPr>
          <a:xfrm>
            <a:off x="838200" y="1825625"/>
            <a:ext cx="10515600" cy="4667250"/>
          </a:xfrm>
        </p:spPr>
        <p:txBody>
          <a:bodyPr>
            <a:normAutofit fontScale="92500" lnSpcReduction="10000"/>
          </a:bodyPr>
          <a:lstStyle/>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PCA techniques aid data cleaning and data preprocessing techniques.</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You can monitor multi-dimensional data (can visualize in 2D or 3D dimensions) over any platform using the Principal Component Method of factor analysis.</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PCA helps you compress the information and transmit the same using effective PCA analysis techniques. All these information processing techniques are without any loss in quality.</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statistic is the science of analyzing different dimensions and can also be applied in several platforms like face recognition, image identification, pattern identification, and a lot more.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PCA in machine learning technique helps in simplifying complex business algorithms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698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DBFB86-8E67-7916-A6CA-CF422D51B82D}"/>
              </a:ext>
            </a:extLst>
          </p:cNvPr>
          <p:cNvSpPr>
            <a:spLocks noGrp="1"/>
          </p:cNvSpPr>
          <p:nvPr>
            <p:ph idx="1"/>
          </p:nvPr>
        </p:nvSpPr>
        <p:spPr/>
        <p:txBody>
          <a:bodyPr>
            <a:normAutofit lnSpcReduction="10000"/>
          </a:bodyPr>
          <a:lstStyle/>
          <a:p>
            <a:pPr algn="just" fontAlgn="base"/>
            <a:r>
              <a:rPr lang="en-US" b="0" i="0" dirty="0">
                <a:effectLst/>
                <a:latin typeface="Times New Roman" panose="02020603050405020304" pitchFamily="18" charset="0"/>
                <a:cs typeface="Times New Roman" panose="02020603050405020304" pitchFamily="18" charset="0"/>
              </a:rPr>
              <a:t>Since Principal Component Analysis minimizes the more significant variance of dimensions, you can easily denoise the information and completely omit the noise and external factors.</a:t>
            </a:r>
          </a:p>
          <a:p>
            <a:pPr algn="just" fontAlgn="base">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PCA in machine learning is used to visualize multidimensional data.</a:t>
            </a:r>
          </a:p>
          <a:p>
            <a:pPr algn="just" fontAlgn="base">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In healthcare data to explore the factors that are assumed to be very important in increasing the risk of any chronic disease.</a:t>
            </a:r>
          </a:p>
          <a:p>
            <a:pPr algn="just" fontAlgn="base">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PCA helps to resize an image.</a:t>
            </a:r>
          </a:p>
          <a:p>
            <a:pPr algn="just" fontAlgn="base">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PCA is used to analyze stock data and forecasting data.</a:t>
            </a:r>
          </a:p>
          <a:p>
            <a:pPr algn="just" fontAlgn="base">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You can also use Principal Component Analysis to analyze patterns when you are dealing with high-dimensional data sets.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456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1B57-0F9B-DB6D-D348-5CDB4949BA0E}"/>
              </a:ext>
            </a:extLst>
          </p:cNvPr>
          <p:cNvSpPr>
            <a:spLocks noGrp="1"/>
          </p:cNvSpPr>
          <p:nvPr>
            <p:ph type="title"/>
          </p:nvPr>
        </p:nvSpPr>
        <p:spPr/>
        <p:txBody>
          <a:bodyPr/>
          <a:lstStyle/>
          <a:p>
            <a:pPr algn="ctr"/>
            <a:r>
              <a:rPr lang="en-US" b="0" i="0" dirty="0">
                <a:solidFill>
                  <a:srgbClr val="212121"/>
                </a:solidFill>
                <a:effectLst/>
                <a:latin typeface="Times New Roman" panose="02020603050405020304" pitchFamily="18" charset="0"/>
                <a:cs typeface="Times New Roman" panose="02020603050405020304" pitchFamily="18" charset="0"/>
              </a:rPr>
              <a:t>Advantages of Principal Component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F681F1-3DDE-287E-380E-4DDF697BD192}"/>
              </a:ext>
            </a:extLst>
          </p:cNvPr>
          <p:cNvSpPr>
            <a:spLocks noGrp="1"/>
          </p:cNvSpPr>
          <p:nvPr>
            <p:ph idx="1"/>
          </p:nvPr>
        </p:nvSpPr>
        <p:spPr/>
        <p:txBody>
          <a:bodyPr/>
          <a:lstStyle/>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Easy to calculate and compute.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Speeds up machine learning computing processes and algorithms.</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Prevents predictive algorithms from data overfitting issues.</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Increases performance of ML algorithms by eliminating unnecessary correlated variables.</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Principal Component Analysis results in high variance and increases visualization.</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Helps reduce noise that cannot be ignored automatically.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230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736B-6128-A9EA-0032-0413FD9146BB}"/>
              </a:ext>
            </a:extLst>
          </p:cNvPr>
          <p:cNvSpPr>
            <a:spLocks noGrp="1"/>
          </p:cNvSpPr>
          <p:nvPr>
            <p:ph type="title"/>
          </p:nvPr>
        </p:nvSpPr>
        <p:spPr/>
        <p:txBody>
          <a:bodyPr>
            <a:normAutofit/>
          </a:bodyPr>
          <a:lstStyle/>
          <a:p>
            <a:pPr algn="ctr"/>
            <a:r>
              <a:rPr lang="en-US" b="0" i="0" dirty="0">
                <a:solidFill>
                  <a:srgbClr val="212121"/>
                </a:solidFill>
                <a:effectLst/>
                <a:latin typeface="Times New Roman" panose="02020603050405020304" pitchFamily="18" charset="0"/>
                <a:cs typeface="Times New Roman" panose="02020603050405020304" pitchFamily="18" charset="0"/>
              </a:rPr>
              <a:t>Disadvantages of Principal Component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E2A9F1-CB0B-4722-23D2-6D69C46D8DCF}"/>
              </a:ext>
            </a:extLst>
          </p:cNvPr>
          <p:cNvSpPr>
            <a:spLocks noGrp="1"/>
          </p:cNvSpPr>
          <p:nvPr>
            <p:ph idx="1"/>
          </p:nvPr>
        </p:nvSpPr>
        <p:spPr/>
        <p:txBody>
          <a:bodyPr/>
          <a:lstStyle/>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Sometimes, PCA is difficult to interpret. In rare cases, you may feel difficult to identify the most important features even after computing the principal components.</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You may face some difficulties in calculating the covariances and covariance matrices.</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Sometimes, the computed principal components can be more difficult to read rather than the original set of components.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45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503E-7F32-63AA-1FDE-5632858FDA6A}"/>
              </a:ext>
            </a:extLst>
          </p:cNvPr>
          <p:cNvSpPr>
            <a:spLocks noGrp="1"/>
          </p:cNvSpPr>
          <p:nvPr>
            <p:ph type="title"/>
          </p:nvPr>
        </p:nvSpPr>
        <p:spPr/>
        <p:txBody>
          <a:bodyPr>
            <a:normAutofit/>
          </a:bodyPr>
          <a:lstStyle/>
          <a:p>
            <a:pPr algn="ctr"/>
            <a:r>
              <a:rPr lang="en-US" b="1" i="0" dirty="0">
                <a:effectLst/>
                <a:latin typeface="Times New Roman" panose="02020603050405020304" pitchFamily="18" charset="0"/>
                <a:cs typeface="Times New Roman" panose="02020603050405020304" pitchFamily="18" charset="0"/>
              </a:rPr>
              <a:t>Singular Value Decomposition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8E0EC3-783C-4AB9-16EA-53244C1428FF}"/>
              </a:ext>
            </a:extLst>
          </p:cNvPr>
          <p:cNvSpPr>
            <a:spLocks noGrp="1"/>
          </p:cNvSpPr>
          <p:nvPr>
            <p:ph idx="1"/>
          </p:nvPr>
        </p:nvSpPr>
        <p:spPr/>
        <p:txBody>
          <a:bodyPr/>
          <a:lstStyle/>
          <a:p>
            <a:pPr algn="l"/>
            <a:r>
              <a:rPr lang="en-US" b="0" i="0" u="sng" dirty="0">
                <a:effectLst/>
                <a:latin typeface="Times New Roman" panose="02020603050405020304" pitchFamily="18" charset="0"/>
                <a:cs typeface="Times New Roman" panose="02020603050405020304" pitchFamily="18" charset="0"/>
              </a:rPr>
              <a:t>Introduction:</a:t>
            </a:r>
          </a:p>
          <a:p>
            <a:pPr algn="just"/>
            <a:r>
              <a:rPr lang="en-US" b="0" i="0" dirty="0">
                <a:effectLst/>
                <a:latin typeface="Times New Roman" panose="02020603050405020304" pitchFamily="18" charset="0"/>
                <a:cs typeface="Times New Roman" panose="02020603050405020304" pitchFamily="18" charset="0"/>
              </a:rPr>
              <a:t>The Singular Value Decomposition of a matrix is a factorization of the matrix into three matrices. Thus, the singular value decomposition of matrix A can be expressed in terms of the factorization of A into the product of three matrices as A = USV</a:t>
            </a:r>
            <a:r>
              <a:rPr lang="en-US" b="0" i="0" baseline="30000" dirty="0">
                <a:effectLst/>
                <a:latin typeface="Times New Roman" panose="02020603050405020304" pitchFamily="18" charset="0"/>
                <a:cs typeface="Times New Roman" panose="02020603050405020304" pitchFamily="18" charset="0"/>
              </a:rPr>
              <a:t>T</a:t>
            </a:r>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Here, the columns of U and V are orthonormal, and the matrix S is diagonal with real positive entries.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3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E29AD-D4EC-03EB-CFE4-0E67FFC7B20B}"/>
              </a:ext>
            </a:extLst>
          </p:cNvPr>
          <p:cNvSpPr>
            <a:spLocks noGrp="1"/>
          </p:cNvSpPr>
          <p:nvPr>
            <p:ph idx="1"/>
          </p:nvPr>
        </p:nvSpPr>
        <p:spPr>
          <a:xfrm>
            <a:off x="838200" y="914400"/>
            <a:ext cx="10515600" cy="5399088"/>
          </a:xfrm>
        </p:spPr>
        <p:txBody>
          <a:bodyPr>
            <a:normAutofit/>
          </a:bodyPr>
          <a:lstStyle/>
          <a:p>
            <a:pPr algn="just"/>
            <a:r>
              <a:rPr lang="en-US" dirty="0"/>
              <a:t>Singular value decomposition (SVD) can be looked at from </a:t>
            </a:r>
            <a:r>
              <a:rPr lang="en-US" u="sng" dirty="0"/>
              <a:t>three</a:t>
            </a:r>
            <a:r>
              <a:rPr lang="en-US" dirty="0"/>
              <a:t> mutually compatible points of view. </a:t>
            </a:r>
          </a:p>
          <a:p>
            <a:pPr algn="just"/>
            <a:r>
              <a:rPr lang="en-US" dirty="0"/>
              <a:t>On the one hand, we can see it as a method for transforming correlated variables into a set of uncorrelated ones that better expose the various relationships among the original data items. </a:t>
            </a:r>
          </a:p>
          <a:p>
            <a:pPr algn="just"/>
            <a:r>
              <a:rPr lang="en-US" dirty="0"/>
              <a:t>At the same time, SVD is a method for identifying and ordering the dimensions along which data points exhibit the most variation. </a:t>
            </a:r>
          </a:p>
          <a:p>
            <a:pPr algn="just"/>
            <a:r>
              <a:rPr lang="en-US" dirty="0"/>
              <a:t>This ties in to the third way of viewing SVD, which is that once we have identified where the most variation is, it’s possible to find the best approximation of the original data points using fewer dimensions. </a:t>
            </a:r>
          </a:p>
          <a:p>
            <a:pPr algn="just"/>
            <a:r>
              <a:rPr lang="en-US" dirty="0"/>
              <a:t>Hence, SVD can be seen as a method for data reduction</a:t>
            </a:r>
            <a:endParaRPr lang="en-IN" dirty="0"/>
          </a:p>
        </p:txBody>
      </p:sp>
      <p:sp>
        <p:nvSpPr>
          <p:cNvPr id="5" name="AutoShape 2" descr="A = U\Sigma V^T  ">
            <a:extLst>
              <a:ext uri="{FF2B5EF4-FFF2-40B4-BE49-F238E27FC236}">
                <a16:creationId xmlns:a16="http://schemas.microsoft.com/office/drawing/2014/main" id="{4E9B5FB3-C1DE-FCB5-2FBF-A5BA3F122AFB}"/>
              </a:ext>
            </a:extLst>
          </p:cNvPr>
          <p:cNvSpPr>
            <a:spLocks noChangeAspect="1" noChangeArrowheads="1"/>
          </p:cNvSpPr>
          <p:nvPr/>
        </p:nvSpPr>
        <p:spPr bwMode="auto">
          <a:xfrm>
            <a:off x="3540125" y="38100"/>
            <a:ext cx="1247775"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46941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DF77E-37C8-2761-5BD6-5886FAF92759}"/>
              </a:ext>
            </a:extLst>
          </p:cNvPr>
          <p:cNvSpPr>
            <a:spLocks noGrp="1"/>
          </p:cNvSpPr>
          <p:nvPr>
            <p:ph idx="1"/>
          </p:nvPr>
        </p:nvSpPr>
        <p:spPr>
          <a:xfrm>
            <a:off x="838200" y="689317"/>
            <a:ext cx="10515600" cy="5487646"/>
          </a:xfrm>
        </p:spPr>
        <p:txBody>
          <a:bodyPr/>
          <a:lstStyle/>
          <a:p>
            <a:pPr algn="just"/>
            <a:r>
              <a:rPr lang="en-US" dirty="0">
                <a:latin typeface="Times New Roman" panose="02020603050405020304" pitchFamily="18" charset="0"/>
                <a:cs typeface="Times New Roman" panose="02020603050405020304" pitchFamily="18" charset="0"/>
              </a:rPr>
              <a:t>These are the basic ideas behind SVD: taking a high dimensional, highly variable set of data points and reducing it to a lower dimensional space that exposes the substructure of the original data more clearly and orders it from most variation to the least. </a:t>
            </a:r>
          </a:p>
          <a:p>
            <a:pPr algn="just"/>
            <a:r>
              <a:rPr lang="en-US" dirty="0">
                <a:latin typeface="Times New Roman" panose="02020603050405020304" pitchFamily="18" charset="0"/>
                <a:cs typeface="Times New Roman" panose="02020603050405020304" pitchFamily="18" charset="0"/>
              </a:rPr>
              <a:t>What makes SVD practical for NLP applications is that you can simply ignore variation below a particular threshold to massively reduce your data but be assured that the main relationships of interest have been preserved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694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F36A6-AF22-A25C-851F-3F8FE3F61B7C}"/>
              </a:ext>
            </a:extLst>
          </p:cNvPr>
          <p:cNvSpPr>
            <a:spLocks noGrp="1"/>
          </p:cNvSpPr>
          <p:nvPr>
            <p:ph idx="1"/>
          </p:nvPr>
        </p:nvSpPr>
        <p:spPr>
          <a:xfrm>
            <a:off x="838200" y="872197"/>
            <a:ext cx="10515600" cy="5304766"/>
          </a:xfrm>
        </p:spPr>
        <p:txBody>
          <a:bodyPr>
            <a:normAutofit/>
          </a:bodyPr>
          <a:lstStyle/>
          <a:p>
            <a:pPr algn="just"/>
            <a:r>
              <a:rPr lang="en-US" dirty="0">
                <a:latin typeface="Times New Roman" panose="02020603050405020304" pitchFamily="18" charset="0"/>
                <a:cs typeface="Times New Roman" panose="02020603050405020304" pitchFamily="18" charset="0"/>
              </a:rPr>
              <a:t>SVD is based on a theorem from linear algebra which says that a rectangular matrix A can be broken down into the product of three matrices - an orthogonal matrix U, a diagonal matrix S, and the transpose of an orthogonal matrix V . The theorem is usually presented something like this:</a:t>
            </a:r>
          </a:p>
          <a:p>
            <a:pPr algn="just"/>
            <a:r>
              <a:rPr lang="en-IN" dirty="0">
                <a:latin typeface="Times New Roman" panose="02020603050405020304" pitchFamily="18" charset="0"/>
                <a:cs typeface="Times New Roman" panose="02020603050405020304" pitchFamily="18" charset="0"/>
              </a:rPr>
              <a:t>A</a:t>
            </a:r>
            <a:r>
              <a:rPr lang="en-IN" baseline="-25000" dirty="0">
                <a:latin typeface="Times New Roman" panose="02020603050405020304" pitchFamily="18" charset="0"/>
                <a:cs typeface="Times New Roman" panose="02020603050405020304" pitchFamily="18" charset="0"/>
              </a:rPr>
              <a:t>mn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U</a:t>
            </a:r>
            <a:r>
              <a:rPr lang="en-IN" baseline="-25000" dirty="0" err="1">
                <a:latin typeface="Times New Roman" panose="02020603050405020304" pitchFamily="18" charset="0"/>
                <a:cs typeface="Times New Roman" panose="02020603050405020304" pitchFamily="18" charset="0"/>
              </a:rPr>
              <a:t>mm</a:t>
            </a:r>
            <a:r>
              <a:rPr lang="en-IN" dirty="0" err="1">
                <a:latin typeface="Times New Roman" panose="02020603050405020304" pitchFamily="18" charset="0"/>
                <a:cs typeface="Times New Roman" panose="02020603050405020304" pitchFamily="18" charset="0"/>
              </a:rPr>
              <a:t>S</a:t>
            </a:r>
            <a:r>
              <a:rPr lang="en-IN" baseline="-25000" dirty="0" err="1">
                <a:latin typeface="Times New Roman" panose="02020603050405020304" pitchFamily="18" charset="0"/>
                <a:cs typeface="Times New Roman" panose="02020603050405020304" pitchFamily="18" charset="0"/>
              </a:rPr>
              <a:t>mn</a:t>
            </a:r>
            <a:r>
              <a:rPr lang="en-IN" dirty="0" err="1">
                <a:latin typeface="Times New Roman" panose="02020603050405020304" pitchFamily="18" charset="0"/>
                <a:cs typeface="Times New Roman" panose="02020603050405020304" pitchFamily="18" charset="0"/>
              </a:rPr>
              <a:t>V</a:t>
            </a:r>
            <a:r>
              <a:rPr lang="en-IN" dirty="0">
                <a:latin typeface="Times New Roman" panose="02020603050405020304" pitchFamily="18" charset="0"/>
                <a:cs typeface="Times New Roman" panose="02020603050405020304" pitchFamily="18" charset="0"/>
              </a:rPr>
              <a:t> </a:t>
            </a:r>
            <a:r>
              <a:rPr lang="en-IN" baseline="30000"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 </a:t>
            </a:r>
            <a:r>
              <a:rPr lang="en-IN" baseline="-25000" dirty="0" err="1">
                <a:latin typeface="Times New Roman" panose="02020603050405020304" pitchFamily="18" charset="0"/>
                <a:cs typeface="Times New Roman" panose="02020603050405020304" pitchFamily="18" charset="0"/>
              </a:rPr>
              <a:t>nn</a:t>
            </a:r>
            <a:endParaRPr lang="en-IN" baseline="-250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where U </a:t>
            </a:r>
            <a:r>
              <a:rPr lang="en-US" baseline="30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U = I, V </a:t>
            </a:r>
            <a:r>
              <a:rPr lang="en-US" baseline="30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V = I; </a:t>
            </a:r>
          </a:p>
          <a:p>
            <a:pPr algn="just"/>
            <a:r>
              <a:rPr lang="en-US" dirty="0">
                <a:latin typeface="Times New Roman" panose="02020603050405020304" pitchFamily="18" charset="0"/>
                <a:cs typeface="Times New Roman" panose="02020603050405020304" pitchFamily="18" charset="0"/>
              </a:rPr>
              <a:t>the columns of U are orthonormal eigenvectors of AA</a:t>
            </a:r>
            <a:r>
              <a:rPr lang="en-US" baseline="30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a:t>
            </a:r>
          </a:p>
          <a:p>
            <a:pPr algn="just"/>
            <a:r>
              <a:rPr lang="en-US" dirty="0">
                <a:latin typeface="Times New Roman" panose="02020603050405020304" pitchFamily="18" charset="0"/>
                <a:cs typeface="Times New Roman" panose="02020603050405020304" pitchFamily="18" charset="0"/>
              </a:rPr>
              <a:t>the columns of V are orthonormal eigenvectors of A</a:t>
            </a:r>
            <a:r>
              <a:rPr lang="en-US" baseline="30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 </a:t>
            </a:r>
          </a:p>
          <a:p>
            <a:pPr algn="just"/>
            <a:r>
              <a:rPr lang="en-US" dirty="0">
                <a:latin typeface="Times New Roman" panose="02020603050405020304" pitchFamily="18" charset="0"/>
                <a:cs typeface="Times New Roman" panose="02020603050405020304" pitchFamily="18" charset="0"/>
              </a:rPr>
              <a:t>and S is a diagonal matrix containing the square roots of eigenvalues from U or V in descending order. </a:t>
            </a:r>
            <a:endParaRPr lang="en-IN"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40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07BA-2012-E41B-922B-AED1CBB60ED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8D0257-837F-7E11-BB95-2D82D58C75DE}"/>
              </a:ext>
            </a:extLst>
          </p:cNvPr>
          <p:cNvSpPr>
            <a:spLocks noGrp="1"/>
          </p:cNvSpPr>
          <p:nvPr>
            <p:ph idx="1"/>
          </p:nvPr>
        </p:nvSpPr>
        <p:spPr/>
        <p:txBody>
          <a:bodyPr>
            <a:normAutofit lnSpcReduction="10000"/>
          </a:bodyPr>
          <a:lstStyle/>
          <a:p>
            <a:pPr algn="just"/>
            <a:r>
              <a:rPr lang="en-US" b="0" i="0" dirty="0">
                <a:effectLst/>
                <a:latin typeface="Times New Roman" panose="02020603050405020304" pitchFamily="18" charset="0"/>
                <a:cs typeface="Times New Roman" panose="02020603050405020304" pitchFamily="18" charset="0"/>
              </a:rPr>
              <a:t>PCA works by computing the principal components and performing a change of basis. </a:t>
            </a:r>
          </a:p>
          <a:p>
            <a:pPr algn="just"/>
            <a:r>
              <a:rPr lang="en-US" b="0" i="0" dirty="0">
                <a:effectLst/>
                <a:latin typeface="Times New Roman" panose="02020603050405020304" pitchFamily="18" charset="0"/>
                <a:cs typeface="Times New Roman" panose="02020603050405020304" pitchFamily="18" charset="0"/>
              </a:rPr>
              <a:t>It retains the data in the direction of maximum variance. </a:t>
            </a:r>
          </a:p>
          <a:p>
            <a:pPr algn="just"/>
            <a:r>
              <a:rPr lang="en-US" b="0" i="0" dirty="0">
                <a:effectLst/>
                <a:latin typeface="Times New Roman" panose="02020603050405020304" pitchFamily="18" charset="0"/>
                <a:cs typeface="Times New Roman" panose="02020603050405020304" pitchFamily="18" charset="0"/>
              </a:rPr>
              <a:t>The reduced features are uncorrelated with each other. These features can be used for unsupervised clustering and classification. </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Firstly, PCA computes the covariance matrix. Then we find the eigen vectors and eigen values of the covariance matrix. After that, we project the data along the eigen vectors. If the original data has a dimensionality of </a:t>
            </a:r>
            <a:r>
              <a:rPr lang="en-US" b="1" i="0" dirty="0">
                <a:effectLst/>
                <a:latin typeface="Times New Roman" panose="02020603050405020304" pitchFamily="18" charset="0"/>
                <a:cs typeface="Times New Roman" panose="02020603050405020304" pitchFamily="18" charset="0"/>
              </a:rPr>
              <a:t>n</a:t>
            </a:r>
            <a:r>
              <a:rPr lang="en-US" b="0" i="0" dirty="0">
                <a:effectLst/>
                <a:latin typeface="Times New Roman" panose="02020603050405020304" pitchFamily="18" charset="0"/>
                <a:cs typeface="Times New Roman" panose="02020603050405020304" pitchFamily="18" charset="0"/>
              </a:rPr>
              <a:t>, we can reduce dimensions to </a:t>
            </a:r>
            <a:r>
              <a:rPr lang="en-US" b="1" i="0" dirty="0">
                <a:effectLst/>
                <a:latin typeface="Times New Roman" panose="02020603050405020304" pitchFamily="18" charset="0"/>
                <a:cs typeface="Times New Roman" panose="02020603050405020304" pitchFamily="18" charset="0"/>
              </a:rPr>
              <a:t>k, </a:t>
            </a:r>
            <a:r>
              <a:rPr lang="en-US" b="0" i="0" dirty="0">
                <a:effectLst/>
                <a:latin typeface="Times New Roman" panose="02020603050405020304" pitchFamily="18" charset="0"/>
                <a:cs typeface="Times New Roman" panose="02020603050405020304" pitchFamily="18" charset="0"/>
              </a:rPr>
              <a:t>such that</a:t>
            </a:r>
            <a:r>
              <a:rPr lang="en-US" b="1" i="0" dirty="0">
                <a:effectLst/>
                <a:latin typeface="Times New Roman" panose="02020603050405020304" pitchFamily="18" charset="0"/>
                <a:cs typeface="Times New Roman" panose="02020603050405020304" pitchFamily="18" charset="0"/>
              </a:rPr>
              <a:t> k≤ 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680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D768-8D6F-6FFB-0EFD-F0618538E374}"/>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030AEF6A-8AE0-4132-E414-F0764D28B491}"/>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DF5B4B6A-D0DC-A38A-D255-45F95122C188}"/>
              </a:ext>
            </a:extLst>
          </p:cNvPr>
          <p:cNvPicPr>
            <a:picLocks noChangeAspect="1"/>
          </p:cNvPicPr>
          <p:nvPr/>
        </p:nvPicPr>
        <p:blipFill>
          <a:blip r:embed="rId2"/>
          <a:stretch>
            <a:fillRect/>
          </a:stretch>
        </p:blipFill>
        <p:spPr>
          <a:xfrm>
            <a:off x="2700997" y="681037"/>
            <a:ext cx="6696221" cy="5630863"/>
          </a:xfrm>
          <a:prstGeom prst="rect">
            <a:avLst/>
          </a:prstGeom>
        </p:spPr>
      </p:pic>
    </p:spTree>
    <p:extLst>
      <p:ext uri="{BB962C8B-B14F-4D97-AF65-F5344CB8AC3E}">
        <p14:creationId xmlns:p14="http://schemas.microsoft.com/office/powerpoint/2010/main" val="2028896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314A-F66F-1CBB-EE11-9F419800CC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0AA9EA-F535-B58D-3807-95F38C93C42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316BBF1-F483-CB8A-9BE5-48ADFAB0A255}"/>
              </a:ext>
            </a:extLst>
          </p:cNvPr>
          <p:cNvPicPr>
            <a:picLocks noChangeAspect="1"/>
          </p:cNvPicPr>
          <p:nvPr/>
        </p:nvPicPr>
        <p:blipFill>
          <a:blip r:embed="rId2"/>
          <a:stretch>
            <a:fillRect/>
          </a:stretch>
        </p:blipFill>
        <p:spPr>
          <a:xfrm>
            <a:off x="2278966" y="495080"/>
            <a:ext cx="7666892" cy="5005388"/>
          </a:xfrm>
          <a:prstGeom prst="rect">
            <a:avLst/>
          </a:prstGeom>
        </p:spPr>
      </p:pic>
    </p:spTree>
    <p:extLst>
      <p:ext uri="{BB962C8B-B14F-4D97-AF65-F5344CB8AC3E}">
        <p14:creationId xmlns:p14="http://schemas.microsoft.com/office/powerpoint/2010/main" val="1268061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1995-2C0C-1DA6-5D44-25AC990991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F195D4-6136-A798-EDDF-C2DE370AE78A}"/>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BD025FF1-5042-0223-0BEB-1144A77EE97A}"/>
              </a:ext>
            </a:extLst>
          </p:cNvPr>
          <p:cNvPicPr>
            <a:picLocks noChangeAspect="1"/>
          </p:cNvPicPr>
          <p:nvPr/>
        </p:nvPicPr>
        <p:blipFill>
          <a:blip r:embed="rId2"/>
          <a:stretch>
            <a:fillRect/>
          </a:stretch>
        </p:blipFill>
        <p:spPr>
          <a:xfrm>
            <a:off x="3009900" y="2172946"/>
            <a:ext cx="6172200" cy="898867"/>
          </a:xfrm>
          <a:prstGeom prst="rect">
            <a:avLst/>
          </a:prstGeom>
        </p:spPr>
      </p:pic>
      <p:pic>
        <p:nvPicPr>
          <p:cNvPr id="9" name="Picture 8">
            <a:extLst>
              <a:ext uri="{FF2B5EF4-FFF2-40B4-BE49-F238E27FC236}">
                <a16:creationId xmlns:a16="http://schemas.microsoft.com/office/drawing/2014/main" id="{DB09F3CC-0FEF-BB64-8A4A-51D6F5B0F116}"/>
              </a:ext>
            </a:extLst>
          </p:cNvPr>
          <p:cNvPicPr>
            <a:picLocks noChangeAspect="1"/>
          </p:cNvPicPr>
          <p:nvPr/>
        </p:nvPicPr>
        <p:blipFill>
          <a:blip r:embed="rId3"/>
          <a:stretch>
            <a:fillRect/>
          </a:stretch>
        </p:blipFill>
        <p:spPr>
          <a:xfrm>
            <a:off x="3009900" y="3551860"/>
            <a:ext cx="5981700" cy="898867"/>
          </a:xfrm>
          <a:prstGeom prst="rect">
            <a:avLst/>
          </a:prstGeom>
        </p:spPr>
      </p:pic>
    </p:spTree>
    <p:extLst>
      <p:ext uri="{BB962C8B-B14F-4D97-AF65-F5344CB8AC3E}">
        <p14:creationId xmlns:p14="http://schemas.microsoft.com/office/powerpoint/2010/main" val="3143039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514D-5C76-A3DD-0B85-8CCC45AD7D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ECAD2A-90BF-B71B-F8FF-FC11E69979E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46CC4A3-5430-B3D1-E185-EED14843B286}"/>
              </a:ext>
            </a:extLst>
          </p:cNvPr>
          <p:cNvPicPr>
            <a:picLocks noChangeAspect="1"/>
          </p:cNvPicPr>
          <p:nvPr/>
        </p:nvPicPr>
        <p:blipFill>
          <a:blip r:embed="rId2"/>
          <a:stretch>
            <a:fillRect/>
          </a:stretch>
        </p:blipFill>
        <p:spPr>
          <a:xfrm>
            <a:off x="2686929" y="785812"/>
            <a:ext cx="6654019" cy="5586853"/>
          </a:xfrm>
          <a:prstGeom prst="rect">
            <a:avLst/>
          </a:prstGeom>
        </p:spPr>
      </p:pic>
    </p:spTree>
    <p:extLst>
      <p:ext uri="{BB962C8B-B14F-4D97-AF65-F5344CB8AC3E}">
        <p14:creationId xmlns:p14="http://schemas.microsoft.com/office/powerpoint/2010/main" val="1057198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442D-57AA-FB5D-7D14-1073E261DB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BF63F2-4BB0-2283-FF2D-0177DA4A9CDC}"/>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ECF057A-BCDB-53B7-F180-B8D9FAB65EC4}"/>
              </a:ext>
            </a:extLst>
          </p:cNvPr>
          <p:cNvPicPr>
            <a:picLocks noChangeAspect="1"/>
          </p:cNvPicPr>
          <p:nvPr/>
        </p:nvPicPr>
        <p:blipFill>
          <a:blip r:embed="rId2"/>
          <a:stretch>
            <a:fillRect/>
          </a:stretch>
        </p:blipFill>
        <p:spPr>
          <a:xfrm>
            <a:off x="3009900" y="681036"/>
            <a:ext cx="6172200" cy="4720957"/>
          </a:xfrm>
          <a:prstGeom prst="rect">
            <a:avLst/>
          </a:prstGeom>
        </p:spPr>
      </p:pic>
    </p:spTree>
    <p:extLst>
      <p:ext uri="{BB962C8B-B14F-4D97-AF65-F5344CB8AC3E}">
        <p14:creationId xmlns:p14="http://schemas.microsoft.com/office/powerpoint/2010/main" val="4144704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7F62-8B62-DA28-6179-FEE96FBAEF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0A5440-2EF6-E4E3-2746-8EEC2CA100A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B0AA965-9F34-EBC4-D1DB-BB1A7703AACE}"/>
              </a:ext>
            </a:extLst>
          </p:cNvPr>
          <p:cNvPicPr>
            <a:picLocks noChangeAspect="1"/>
          </p:cNvPicPr>
          <p:nvPr/>
        </p:nvPicPr>
        <p:blipFill>
          <a:blip r:embed="rId2"/>
          <a:stretch>
            <a:fillRect/>
          </a:stretch>
        </p:blipFill>
        <p:spPr>
          <a:xfrm>
            <a:off x="2831562" y="557945"/>
            <a:ext cx="6191250" cy="3209925"/>
          </a:xfrm>
          <a:prstGeom prst="rect">
            <a:avLst/>
          </a:prstGeom>
        </p:spPr>
      </p:pic>
    </p:spTree>
    <p:extLst>
      <p:ext uri="{BB962C8B-B14F-4D97-AF65-F5344CB8AC3E}">
        <p14:creationId xmlns:p14="http://schemas.microsoft.com/office/powerpoint/2010/main" val="1787534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55C4-2C29-B289-01EC-18D505A2A1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CB33F1-24C7-B96A-80FF-15ACA51A68D8}"/>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4D479D2-632E-5FB8-A112-B6D5D58979E2}"/>
              </a:ext>
            </a:extLst>
          </p:cNvPr>
          <p:cNvPicPr>
            <a:picLocks noChangeAspect="1"/>
          </p:cNvPicPr>
          <p:nvPr/>
        </p:nvPicPr>
        <p:blipFill>
          <a:blip r:embed="rId2"/>
          <a:stretch>
            <a:fillRect/>
          </a:stretch>
        </p:blipFill>
        <p:spPr>
          <a:xfrm>
            <a:off x="2658794" y="1275739"/>
            <a:ext cx="6949439" cy="4351337"/>
          </a:xfrm>
          <a:prstGeom prst="rect">
            <a:avLst/>
          </a:prstGeom>
        </p:spPr>
      </p:pic>
    </p:spTree>
    <p:extLst>
      <p:ext uri="{BB962C8B-B14F-4D97-AF65-F5344CB8AC3E}">
        <p14:creationId xmlns:p14="http://schemas.microsoft.com/office/powerpoint/2010/main" val="4003824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275D-C4CB-311C-08DE-E800B31D98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6C5531-581A-E141-D9F6-027C46AB18AF}"/>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18EABCD7-C02A-0B6A-409D-F263D38AB152}"/>
              </a:ext>
            </a:extLst>
          </p:cNvPr>
          <p:cNvPicPr>
            <a:picLocks noChangeAspect="1"/>
          </p:cNvPicPr>
          <p:nvPr/>
        </p:nvPicPr>
        <p:blipFill>
          <a:blip r:embed="rId2"/>
          <a:stretch>
            <a:fillRect/>
          </a:stretch>
        </p:blipFill>
        <p:spPr>
          <a:xfrm>
            <a:off x="2504049" y="1825625"/>
            <a:ext cx="7343335" cy="2788578"/>
          </a:xfrm>
          <a:prstGeom prst="rect">
            <a:avLst/>
          </a:prstGeom>
        </p:spPr>
      </p:pic>
    </p:spTree>
    <p:extLst>
      <p:ext uri="{BB962C8B-B14F-4D97-AF65-F5344CB8AC3E}">
        <p14:creationId xmlns:p14="http://schemas.microsoft.com/office/powerpoint/2010/main" val="2946706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40E74-0C7F-A6DD-C54C-E6DA952BF400}"/>
              </a:ext>
            </a:extLst>
          </p:cNvPr>
          <p:cNvSpPr>
            <a:spLocks noGrp="1"/>
          </p:cNvSpPr>
          <p:nvPr>
            <p:ph idx="1"/>
          </p:nvPr>
        </p:nvSpPr>
        <p:spPr>
          <a:xfrm>
            <a:off x="838200" y="365760"/>
            <a:ext cx="10515600" cy="5811203"/>
          </a:xfrm>
        </p:spPr>
        <p:txBody>
          <a:bodyPr>
            <a:noAutofit/>
          </a:bodyPr>
          <a:lstStyle/>
          <a:p>
            <a:pPr algn="just"/>
            <a:r>
              <a:rPr lang="en-US" sz="2400" b="0" i="0" dirty="0">
                <a:solidFill>
                  <a:srgbClr val="050E17"/>
                </a:solidFill>
                <a:effectLst/>
                <a:latin typeface="Times New Roman" panose="02020603050405020304" pitchFamily="18" charset="0"/>
                <a:cs typeface="Times New Roman" panose="02020603050405020304" pitchFamily="18" charset="0"/>
              </a:rPr>
              <a:t>Singular value decomposition (SVD) is a powerful mathematical technique that has many </a:t>
            </a:r>
            <a:r>
              <a:rPr lang="en-US" sz="2400" b="0" i="0" u="sng" dirty="0">
                <a:solidFill>
                  <a:srgbClr val="050E17"/>
                </a:solidFill>
                <a:effectLst/>
                <a:latin typeface="Times New Roman" panose="02020603050405020304" pitchFamily="18" charset="0"/>
                <a:cs typeface="Times New Roman" panose="02020603050405020304" pitchFamily="18" charset="0"/>
              </a:rPr>
              <a:t>applications</a:t>
            </a:r>
            <a:r>
              <a:rPr lang="en-US" sz="2400" b="0" i="0" dirty="0">
                <a:solidFill>
                  <a:srgbClr val="050E17"/>
                </a:solidFill>
                <a:effectLst/>
                <a:latin typeface="Times New Roman" panose="02020603050405020304" pitchFamily="18" charset="0"/>
                <a:cs typeface="Times New Roman" panose="02020603050405020304" pitchFamily="18" charset="0"/>
              </a:rPr>
              <a:t> in various fields. Here are some examples:</a:t>
            </a:r>
          </a:p>
          <a:p>
            <a:pPr algn="just">
              <a:buFont typeface="+mj-lt"/>
              <a:buAutoNum type="arabicPeriod"/>
            </a:pPr>
            <a:r>
              <a:rPr lang="en-US" sz="2400" b="0" i="0" u="sng" dirty="0">
                <a:solidFill>
                  <a:srgbClr val="050E17"/>
                </a:solidFill>
                <a:effectLst/>
                <a:latin typeface="Times New Roman" panose="02020603050405020304" pitchFamily="18" charset="0"/>
                <a:cs typeface="Times New Roman" panose="02020603050405020304" pitchFamily="18" charset="0"/>
              </a:rPr>
              <a:t>Image compression: </a:t>
            </a:r>
            <a:r>
              <a:rPr lang="en-US" sz="2400" b="0" i="0" dirty="0">
                <a:solidFill>
                  <a:srgbClr val="050E17"/>
                </a:solidFill>
                <a:effectLst/>
                <a:latin typeface="Times New Roman" panose="02020603050405020304" pitchFamily="18" charset="0"/>
                <a:cs typeface="Times New Roman" panose="02020603050405020304" pitchFamily="18" charset="0"/>
              </a:rPr>
              <a:t>SVD can be used to compress images by reducing the number of singular values and corresponding matrices. This technique is widely used in digital image processing.</a:t>
            </a:r>
          </a:p>
          <a:p>
            <a:pPr algn="just">
              <a:buFont typeface="+mj-lt"/>
              <a:buAutoNum type="arabicPeriod"/>
            </a:pPr>
            <a:r>
              <a:rPr lang="en-US" sz="2400" b="0" i="0" u="sng" dirty="0">
                <a:solidFill>
                  <a:srgbClr val="050E17"/>
                </a:solidFill>
                <a:effectLst/>
                <a:latin typeface="Times New Roman" panose="02020603050405020304" pitchFamily="18" charset="0"/>
                <a:cs typeface="Times New Roman" panose="02020603050405020304" pitchFamily="18" charset="0"/>
              </a:rPr>
              <a:t>Data analysis: </a:t>
            </a:r>
            <a:r>
              <a:rPr lang="en-US" sz="2400" b="0" i="0" dirty="0">
                <a:solidFill>
                  <a:srgbClr val="050E17"/>
                </a:solidFill>
                <a:effectLst/>
                <a:latin typeface="Times New Roman" panose="02020603050405020304" pitchFamily="18" charset="0"/>
                <a:cs typeface="Times New Roman" panose="02020603050405020304" pitchFamily="18" charset="0"/>
              </a:rPr>
              <a:t>SVD can be used to analyze large datasets and extract meaningful patterns and relationships between variables. This is particularly useful in fields such as finance, economics, and social sciences.</a:t>
            </a:r>
          </a:p>
          <a:p>
            <a:pPr algn="just">
              <a:buFont typeface="+mj-lt"/>
              <a:buAutoNum type="arabicPeriod"/>
            </a:pPr>
            <a:r>
              <a:rPr lang="en-US" sz="2400" b="0" i="0" u="sng" dirty="0">
                <a:solidFill>
                  <a:srgbClr val="050E17"/>
                </a:solidFill>
                <a:effectLst/>
                <a:latin typeface="Times New Roman" panose="02020603050405020304" pitchFamily="18" charset="0"/>
                <a:cs typeface="Times New Roman" panose="02020603050405020304" pitchFamily="18" charset="0"/>
              </a:rPr>
              <a:t>Recommender systems: </a:t>
            </a:r>
            <a:r>
              <a:rPr lang="en-US" sz="2400" b="0" i="0" dirty="0">
                <a:solidFill>
                  <a:srgbClr val="050E17"/>
                </a:solidFill>
                <a:effectLst/>
                <a:latin typeface="Times New Roman" panose="02020603050405020304" pitchFamily="18" charset="0"/>
                <a:cs typeface="Times New Roman" panose="02020603050405020304" pitchFamily="18" charset="0"/>
              </a:rPr>
              <a:t>SVD can be used to build recommender systems that suggest products or services based on user preferences. This is commonly used in e-commerce and online advertising.</a:t>
            </a:r>
          </a:p>
          <a:p>
            <a:pPr algn="just">
              <a:buFont typeface="+mj-lt"/>
              <a:buAutoNum type="arabicPeriod"/>
            </a:pPr>
            <a:r>
              <a:rPr lang="en-US" sz="2400" b="0" i="0" u="sng" dirty="0">
                <a:solidFill>
                  <a:srgbClr val="050E17"/>
                </a:solidFill>
                <a:effectLst/>
                <a:latin typeface="Times New Roman" panose="02020603050405020304" pitchFamily="18" charset="0"/>
                <a:cs typeface="Times New Roman" panose="02020603050405020304" pitchFamily="18" charset="0"/>
              </a:rPr>
              <a:t>Natural language processing: </a:t>
            </a:r>
            <a:r>
              <a:rPr lang="en-US" sz="2400" b="0" i="0" dirty="0">
                <a:solidFill>
                  <a:srgbClr val="050E17"/>
                </a:solidFill>
                <a:effectLst/>
                <a:latin typeface="Times New Roman" panose="02020603050405020304" pitchFamily="18" charset="0"/>
                <a:cs typeface="Times New Roman" panose="02020603050405020304" pitchFamily="18" charset="0"/>
              </a:rPr>
              <a:t>SVD can be used to analyze and summarize large text datasets, such as news articles or social media posts.</a:t>
            </a:r>
          </a:p>
          <a:p>
            <a:pPr algn="just">
              <a:buFont typeface="+mj-lt"/>
              <a:buAutoNum type="arabicPeriod"/>
            </a:pPr>
            <a:r>
              <a:rPr lang="en-US" sz="2400" b="0" i="0" u="sng" dirty="0">
                <a:solidFill>
                  <a:srgbClr val="050E17"/>
                </a:solidFill>
                <a:effectLst/>
                <a:latin typeface="Times New Roman" panose="02020603050405020304" pitchFamily="18" charset="0"/>
                <a:cs typeface="Times New Roman" panose="02020603050405020304" pitchFamily="18" charset="0"/>
              </a:rPr>
              <a:t>Signal processing: </a:t>
            </a:r>
            <a:r>
              <a:rPr lang="en-US" sz="2400" b="0" i="0" dirty="0">
                <a:solidFill>
                  <a:srgbClr val="050E17"/>
                </a:solidFill>
                <a:effectLst/>
                <a:latin typeface="Times New Roman" panose="02020603050405020304" pitchFamily="18" charset="0"/>
                <a:cs typeface="Times New Roman" panose="02020603050405020304" pitchFamily="18" charset="0"/>
              </a:rPr>
              <a:t>SVD can be used to filter noise from signals and extract important features. This is commonly used in audio and video processing.</a:t>
            </a:r>
          </a:p>
          <a:p>
            <a:pPr algn="just"/>
            <a:r>
              <a:rPr lang="en-US" sz="2400" b="0" i="0" dirty="0">
                <a:solidFill>
                  <a:srgbClr val="050E17"/>
                </a:solidFill>
                <a:effectLst/>
                <a:latin typeface="Times New Roman" panose="02020603050405020304" pitchFamily="18" charset="0"/>
                <a:cs typeface="Times New Roman" panose="02020603050405020304" pitchFamily="18" charset="0"/>
              </a:rPr>
              <a:t>These are just a few examples of the many applications of SVD. Its versatility and effectiveness make it a valuable tool in many different fields.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254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E6C7-BD50-1CFF-16E5-370E136B3ACD}"/>
              </a:ext>
            </a:extLst>
          </p:cNvPr>
          <p:cNvSpPr>
            <a:spLocks noGrp="1"/>
          </p:cNvSpPr>
          <p:nvPr>
            <p:ph type="title"/>
          </p:nvPr>
        </p:nvSpPr>
        <p:spPr/>
        <p:txBody>
          <a:bodyPr/>
          <a:lstStyle/>
          <a:p>
            <a:pPr algn="ctr"/>
            <a:r>
              <a:rPr lang="en-US" dirty="0">
                <a:solidFill>
                  <a:srgbClr val="0070C0"/>
                </a:solidFill>
                <a:latin typeface="Times New Roman" panose="02020603050405020304" pitchFamily="18" charset="0"/>
                <a:cs typeface="Times New Roman" panose="02020603050405020304" pitchFamily="18" charset="0"/>
              </a:rPr>
              <a:t>STEPS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C640E4-3899-ABAD-FA4F-C8B97B196F5E}"/>
              </a:ext>
            </a:extLst>
          </p:cNvPr>
          <p:cNvSpPr>
            <a:spLocks noGrp="1"/>
          </p:cNvSpPr>
          <p:nvPr>
            <p:ph idx="1"/>
          </p:nvPr>
        </p:nvSpPr>
        <p:spPr/>
        <p:txBody>
          <a:bodyPr/>
          <a:lstStyle/>
          <a:p>
            <a:pPr algn="l">
              <a:buFont typeface="+mj-lt"/>
              <a:buAutoNum type="arabicPeriod"/>
            </a:pPr>
            <a:r>
              <a:rPr lang="en-US" b="0" dirty="0">
                <a:effectLst/>
                <a:latin typeface="Times New Roman" panose="02020603050405020304" pitchFamily="18" charset="0"/>
                <a:cs typeface="Times New Roman" panose="02020603050405020304" pitchFamily="18" charset="0"/>
              </a:rPr>
              <a:t>Standardize the range of continuous initial variables</a:t>
            </a:r>
          </a:p>
          <a:p>
            <a:pPr algn="l">
              <a:buFont typeface="+mj-lt"/>
              <a:buAutoNum type="arabicPeriod"/>
            </a:pPr>
            <a:r>
              <a:rPr lang="en-US" b="0" dirty="0">
                <a:effectLst/>
                <a:latin typeface="Times New Roman" panose="02020603050405020304" pitchFamily="18" charset="0"/>
                <a:cs typeface="Times New Roman" panose="02020603050405020304" pitchFamily="18" charset="0"/>
              </a:rPr>
              <a:t>Compute the covariance matrix to identify correlations</a:t>
            </a:r>
          </a:p>
          <a:p>
            <a:pPr algn="l">
              <a:buFont typeface="+mj-lt"/>
              <a:buAutoNum type="arabicPeriod"/>
            </a:pPr>
            <a:r>
              <a:rPr lang="en-US" b="0" dirty="0">
                <a:effectLst/>
                <a:latin typeface="Times New Roman" panose="02020603050405020304" pitchFamily="18" charset="0"/>
                <a:cs typeface="Times New Roman" panose="02020603050405020304" pitchFamily="18" charset="0"/>
              </a:rPr>
              <a:t>Compute the eigenvectors and eigenvalues of the covariance matrix to identify the principal components</a:t>
            </a:r>
          </a:p>
          <a:p>
            <a:pPr algn="l">
              <a:buFont typeface="+mj-lt"/>
              <a:buAutoNum type="arabicPeriod"/>
            </a:pPr>
            <a:r>
              <a:rPr lang="en-US" b="0" dirty="0">
                <a:effectLst/>
                <a:latin typeface="Times New Roman" panose="02020603050405020304" pitchFamily="18" charset="0"/>
                <a:cs typeface="Times New Roman" panose="02020603050405020304" pitchFamily="18" charset="0"/>
              </a:rPr>
              <a:t>Create a feature vector to decide which principal components to keep</a:t>
            </a:r>
          </a:p>
          <a:p>
            <a:pPr algn="l">
              <a:buFont typeface="+mj-lt"/>
              <a:buAutoNum type="arabicPeriod"/>
            </a:pPr>
            <a:r>
              <a:rPr lang="en-US" b="0" dirty="0">
                <a:effectLst/>
                <a:latin typeface="Times New Roman" panose="02020603050405020304" pitchFamily="18" charset="0"/>
                <a:cs typeface="Times New Roman" panose="02020603050405020304" pitchFamily="18" charset="0"/>
              </a:rPr>
              <a:t>Recast the data along the principal components axes</a:t>
            </a:r>
          </a:p>
          <a:p>
            <a:endParaRPr lang="en-IN" dirty="0"/>
          </a:p>
        </p:txBody>
      </p:sp>
    </p:spTree>
    <p:extLst>
      <p:ext uri="{BB962C8B-B14F-4D97-AF65-F5344CB8AC3E}">
        <p14:creationId xmlns:p14="http://schemas.microsoft.com/office/powerpoint/2010/main" val="162930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AE7C-507E-F92D-38EB-B41622E8EDFA}"/>
              </a:ext>
            </a:extLst>
          </p:cNvPr>
          <p:cNvSpPr>
            <a:spLocks noGrp="1"/>
          </p:cNvSpPr>
          <p:nvPr>
            <p:ph type="title"/>
          </p:nvPr>
        </p:nvSpPr>
        <p:spPr/>
        <p:txBody>
          <a:bodyPr/>
          <a:lstStyle/>
          <a:p>
            <a:endParaRPr lang="en-IN"/>
          </a:p>
        </p:txBody>
      </p:sp>
      <p:sp>
        <p:nvSpPr>
          <p:cNvPr id="4" name="AutoShape 2" descr="5 main steps for computing principal components">
            <a:extLst>
              <a:ext uri="{FF2B5EF4-FFF2-40B4-BE49-F238E27FC236}">
                <a16:creationId xmlns:a16="http://schemas.microsoft.com/office/drawing/2014/main" id="{D78E21A8-A499-7C0D-A45E-E80EFE1348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4" name="Picture 4" descr="5 main steps for computing principal components">
            <a:extLst>
              <a:ext uri="{FF2B5EF4-FFF2-40B4-BE49-F238E27FC236}">
                <a16:creationId xmlns:a16="http://schemas.microsoft.com/office/drawing/2014/main" id="{4713C3AF-9378-AB10-7D1D-A0A20A88F7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6712" y="1825625"/>
            <a:ext cx="80385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61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47FB-8056-6158-F59D-4F1DCAAF3527}"/>
              </a:ext>
            </a:extLst>
          </p:cNvPr>
          <p:cNvSpPr>
            <a:spLocks noGrp="1"/>
          </p:cNvSpPr>
          <p:nvPr>
            <p:ph type="title"/>
          </p:nvPr>
        </p:nvSpPr>
        <p:spPr/>
        <p:txBody>
          <a:bodyPr/>
          <a:lstStyle/>
          <a:p>
            <a:pPr algn="ctr"/>
            <a:r>
              <a:rPr lang="en-US" b="1" cap="all" dirty="0">
                <a:effectLst/>
                <a:latin typeface="Times New Roman" panose="02020603050405020304" pitchFamily="18" charset="0"/>
                <a:cs typeface="Times New Roman" panose="02020603050405020304" pitchFamily="18" charset="0"/>
              </a:rPr>
              <a:t>STEP 1: STANDARDIZATION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7D05A8-BFC5-7D9D-9B3D-41361825C293}"/>
              </a:ext>
            </a:extLst>
          </p:cNvPr>
          <p:cNvSpPr>
            <a:spLocks noGrp="1"/>
          </p:cNvSpPr>
          <p:nvPr>
            <p:ph idx="1"/>
          </p:nvPr>
        </p:nvSpPr>
        <p:spPr>
          <a:xfrm>
            <a:off x="730349" y="1469976"/>
            <a:ext cx="10515600" cy="4351338"/>
          </a:xfrm>
        </p:spPr>
        <p:txBody>
          <a:bodyPr>
            <a:normAutofit fontScale="92500" lnSpcReduction="20000"/>
          </a:bodyPr>
          <a:lstStyle/>
          <a:p>
            <a:pPr algn="just"/>
            <a:r>
              <a:rPr lang="en-US" b="0" dirty="0">
                <a:effectLst/>
                <a:latin typeface="Times New Roman" panose="02020603050405020304" pitchFamily="18" charset="0"/>
                <a:cs typeface="Times New Roman" panose="02020603050405020304" pitchFamily="18" charset="0"/>
              </a:rPr>
              <a:t>The aim of this step is to standardize the range of the continuous initial variables so that each one of them contributes equally to the analysis.</a:t>
            </a:r>
          </a:p>
          <a:p>
            <a:pPr algn="just"/>
            <a:r>
              <a:rPr lang="en-US" b="0" dirty="0">
                <a:effectLst/>
                <a:latin typeface="Times New Roman" panose="02020603050405020304" pitchFamily="18" charset="0"/>
                <a:cs typeface="Times New Roman" panose="02020603050405020304" pitchFamily="18" charset="0"/>
              </a:rPr>
              <a:t>More specifically, the reason why it is critical to perform standardization prior to PCA, is that the latter is quite sensitive regarding the variances of the initial variables. </a:t>
            </a:r>
          </a:p>
          <a:p>
            <a:pPr algn="just"/>
            <a:r>
              <a:rPr lang="en-US" b="0" dirty="0">
                <a:effectLst/>
                <a:latin typeface="Times New Roman" panose="02020603050405020304" pitchFamily="18" charset="0"/>
                <a:cs typeface="Times New Roman" panose="02020603050405020304" pitchFamily="18" charset="0"/>
              </a:rPr>
              <a:t>That is, if there are large differences between the ranges of initial variables, those variables with larger ranges will dominate over those with small ranges (for example, a variable that ranges between 0 and 100 will dominate over a variable that ranges between 0 and 1), which will lead to biased results. So, transforming the data to comparable scales can prevent this problem.</a:t>
            </a:r>
          </a:p>
          <a:p>
            <a:pPr algn="just"/>
            <a:r>
              <a:rPr lang="en-US" b="0" dirty="0">
                <a:effectLst/>
                <a:latin typeface="Times New Roman" panose="02020603050405020304" pitchFamily="18" charset="0"/>
                <a:cs typeface="Times New Roman" panose="02020603050405020304" pitchFamily="18" charset="0"/>
              </a:rPr>
              <a:t>Mathematically, this can be done by subtracting the mean and dividing by the standard deviation for each value of each variable.</a:t>
            </a:r>
          </a:p>
          <a:p>
            <a:pPr algn="just"/>
            <a:endParaRPr lang="en-US" b="0" dirty="0">
              <a:solidFill>
                <a:srgbClr val="3A3B41"/>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2050" name="Picture 2" descr="Principal Component Analysis Standardization">
            <a:extLst>
              <a:ext uri="{FF2B5EF4-FFF2-40B4-BE49-F238E27FC236}">
                <a16:creationId xmlns:a16="http://schemas.microsoft.com/office/drawing/2014/main" id="{EC548C04-E67A-337C-72B8-1F0889043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4258" y="5821314"/>
            <a:ext cx="250507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82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DF2F-2389-47BC-B88A-373621C036A3}"/>
              </a:ext>
            </a:extLst>
          </p:cNvPr>
          <p:cNvSpPr>
            <a:spLocks noGrp="1"/>
          </p:cNvSpPr>
          <p:nvPr>
            <p:ph type="title"/>
          </p:nvPr>
        </p:nvSpPr>
        <p:spPr/>
        <p:txBody>
          <a:bodyPr>
            <a:normAutofit/>
          </a:bodyPr>
          <a:lstStyle/>
          <a:p>
            <a:pPr algn="ctr"/>
            <a:r>
              <a:rPr lang="en-IN" b="1" cap="all" dirty="0">
                <a:effectLst/>
                <a:latin typeface="Times New Roman" panose="02020603050405020304" pitchFamily="18" charset="0"/>
                <a:cs typeface="Times New Roman" panose="02020603050405020304" pitchFamily="18" charset="0"/>
              </a:rPr>
              <a:t>STEP 2: COVARIANCE MATRIX COMPUTATION</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9C24701-53F6-1B05-BB64-ECA6C2CE7CA5}"/>
              </a:ext>
            </a:extLst>
          </p:cNvPr>
          <p:cNvSpPr>
            <a:spLocks noGrp="1"/>
          </p:cNvSpPr>
          <p:nvPr>
            <p:ph idx="1"/>
          </p:nvPr>
        </p:nvSpPr>
        <p:spPr/>
        <p:txBody>
          <a:bodyPr>
            <a:normAutofit lnSpcReduction="10000"/>
          </a:bodyPr>
          <a:lstStyle/>
          <a:p>
            <a:pPr algn="just"/>
            <a:r>
              <a:rPr lang="en-US" b="0" dirty="0">
                <a:effectLst/>
                <a:latin typeface="Times New Roman" panose="02020603050405020304" pitchFamily="18" charset="0"/>
                <a:cs typeface="Times New Roman" panose="02020603050405020304" pitchFamily="18" charset="0"/>
              </a:rPr>
              <a:t>The aim of this step is to understand how the variables of the input data set are varying from the mean with respect to each other, or in other words, to see if there is any relationship between them. Because sometimes, variables are highly correlated in such a way that they contain redundant information. So, in order to identify these correlations, we compute the </a:t>
            </a:r>
            <a:r>
              <a:rPr lang="en-US" b="0" u="none" strike="noStrike" dirty="0">
                <a:effectLst/>
                <a:latin typeface="Times New Roman" panose="02020603050405020304" pitchFamily="18" charset="0"/>
                <a:cs typeface="Times New Roman" panose="02020603050405020304" pitchFamily="18" charset="0"/>
              </a:rPr>
              <a:t>covariance matrix</a:t>
            </a:r>
            <a:r>
              <a:rPr lang="en-US" b="0" dirty="0">
                <a:effectLst/>
                <a:latin typeface="Times New Roman" panose="02020603050405020304" pitchFamily="18" charset="0"/>
                <a:cs typeface="Times New Roman" panose="02020603050405020304" pitchFamily="18" charset="0"/>
              </a:rPr>
              <a:t>.</a:t>
            </a:r>
          </a:p>
          <a:p>
            <a:pPr algn="just"/>
            <a:r>
              <a:rPr lang="en-US" b="0" dirty="0">
                <a:effectLst/>
                <a:latin typeface="Times New Roman" panose="02020603050405020304" pitchFamily="18" charset="0"/>
                <a:cs typeface="Times New Roman" panose="02020603050405020304" pitchFamily="18" charset="0"/>
              </a:rPr>
              <a:t>The covariance matrix is a </a:t>
            </a:r>
            <a:r>
              <a:rPr lang="en-US" b="0" i="1" dirty="0">
                <a:effectLst/>
                <a:latin typeface="Times New Roman" panose="02020603050405020304" pitchFamily="18" charset="0"/>
                <a:cs typeface="Times New Roman" panose="02020603050405020304" pitchFamily="18" charset="0"/>
              </a:rPr>
              <a:t>p</a:t>
            </a:r>
            <a:r>
              <a:rPr lang="en-US" b="0" dirty="0">
                <a:effectLst/>
                <a:latin typeface="Times New Roman" panose="02020603050405020304" pitchFamily="18" charset="0"/>
                <a:cs typeface="Times New Roman" panose="02020603050405020304" pitchFamily="18" charset="0"/>
              </a:rPr>
              <a:t> × </a:t>
            </a:r>
            <a:r>
              <a:rPr lang="en-US" b="0" i="1" dirty="0">
                <a:effectLst/>
                <a:latin typeface="Times New Roman" panose="02020603050405020304" pitchFamily="18" charset="0"/>
                <a:cs typeface="Times New Roman" panose="02020603050405020304" pitchFamily="18" charset="0"/>
              </a:rPr>
              <a:t>p</a:t>
            </a:r>
            <a:r>
              <a:rPr lang="en-US" b="1" dirty="0">
                <a:effectLst/>
                <a:latin typeface="Times New Roman" panose="02020603050405020304" pitchFamily="18" charset="0"/>
                <a:cs typeface="Times New Roman" panose="02020603050405020304" pitchFamily="18" charset="0"/>
              </a:rPr>
              <a:t> </a:t>
            </a:r>
            <a:r>
              <a:rPr lang="en-US" b="0" dirty="0">
                <a:effectLst/>
                <a:latin typeface="Times New Roman" panose="02020603050405020304" pitchFamily="18" charset="0"/>
                <a:cs typeface="Times New Roman" panose="02020603050405020304" pitchFamily="18" charset="0"/>
              </a:rPr>
              <a:t>symmetric matrix (where </a:t>
            </a:r>
            <a:r>
              <a:rPr lang="en-US" b="0" i="1" dirty="0">
                <a:effectLst/>
                <a:latin typeface="Times New Roman" panose="02020603050405020304" pitchFamily="18" charset="0"/>
                <a:cs typeface="Times New Roman" panose="02020603050405020304" pitchFamily="18" charset="0"/>
              </a:rPr>
              <a:t>p </a:t>
            </a:r>
            <a:r>
              <a:rPr lang="en-US" b="0" dirty="0">
                <a:effectLst/>
                <a:latin typeface="Times New Roman" panose="02020603050405020304" pitchFamily="18" charset="0"/>
                <a:cs typeface="Times New Roman" panose="02020603050405020304" pitchFamily="18" charset="0"/>
              </a:rPr>
              <a:t>is the number of dimensions) that has as entries the covariances associated with all possible pairs of the initial variables. For example, for a 3-dimensional data set with 3 variables </a:t>
            </a:r>
            <a:r>
              <a:rPr lang="en-US" b="0" i="1" dirty="0">
                <a:effectLst/>
                <a:latin typeface="Times New Roman" panose="02020603050405020304" pitchFamily="18" charset="0"/>
                <a:cs typeface="Times New Roman" panose="02020603050405020304" pitchFamily="18" charset="0"/>
              </a:rPr>
              <a:t>x</a:t>
            </a:r>
            <a:r>
              <a:rPr lang="en-US" b="0" dirty="0">
                <a:effectLst/>
                <a:latin typeface="Times New Roman" panose="02020603050405020304" pitchFamily="18" charset="0"/>
                <a:cs typeface="Times New Roman" panose="02020603050405020304" pitchFamily="18" charset="0"/>
              </a:rPr>
              <a:t>, </a:t>
            </a:r>
            <a:r>
              <a:rPr lang="en-US" b="0" i="1" dirty="0">
                <a:effectLst/>
                <a:latin typeface="Times New Roman" panose="02020603050405020304" pitchFamily="18" charset="0"/>
                <a:cs typeface="Times New Roman" panose="02020603050405020304" pitchFamily="18" charset="0"/>
              </a:rPr>
              <a:t>y</a:t>
            </a:r>
            <a:r>
              <a:rPr lang="en-US" b="0" dirty="0">
                <a:effectLst/>
                <a:latin typeface="Times New Roman" panose="02020603050405020304" pitchFamily="18" charset="0"/>
                <a:cs typeface="Times New Roman" panose="02020603050405020304" pitchFamily="18" charset="0"/>
              </a:rPr>
              <a:t>, and </a:t>
            </a:r>
            <a:r>
              <a:rPr lang="en-US" b="0" i="1" dirty="0">
                <a:effectLst/>
                <a:latin typeface="Times New Roman" panose="02020603050405020304" pitchFamily="18" charset="0"/>
                <a:cs typeface="Times New Roman" panose="02020603050405020304" pitchFamily="18" charset="0"/>
              </a:rPr>
              <a:t>z</a:t>
            </a:r>
            <a:r>
              <a:rPr lang="en-US" b="0" dirty="0">
                <a:effectLst/>
                <a:latin typeface="Times New Roman" panose="02020603050405020304" pitchFamily="18" charset="0"/>
                <a:cs typeface="Times New Roman" panose="02020603050405020304" pitchFamily="18" charset="0"/>
              </a:rPr>
              <a:t>, the covariance matrix is a 3×3 data matrix of this from:</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65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F7C1-5438-D2F6-A5DE-3A6AD6FF8C45}"/>
              </a:ext>
            </a:extLst>
          </p:cNvPr>
          <p:cNvSpPr>
            <a:spLocks noGrp="1"/>
          </p:cNvSpPr>
          <p:nvPr>
            <p:ph type="title"/>
          </p:nvPr>
        </p:nvSpPr>
        <p:spPr>
          <a:xfrm>
            <a:off x="838200" y="1871003"/>
            <a:ext cx="10866120" cy="4867421"/>
          </a:xfrm>
        </p:spPr>
        <p:txBody>
          <a:bodyPr>
            <a:normAutofit fontScale="90000"/>
          </a:bodyPr>
          <a:lstStyle/>
          <a:p>
            <a:r>
              <a:rPr lang="en-US" b="1" dirty="0">
                <a:effectLst/>
                <a:latin typeface="Times New Roman" panose="02020603050405020304" pitchFamily="18" charset="0"/>
                <a:cs typeface="Times New Roman" panose="02020603050405020304" pitchFamily="18" charset="0"/>
              </a:rPr>
              <a:t>What do the covariances that we have as entries of the matrix tell us about the correlations between the variables?</a:t>
            </a:r>
            <a:br>
              <a:rPr lang="en-US" b="0" dirty="0">
                <a:effectLst/>
                <a:latin typeface="Times New Roman" panose="02020603050405020304" pitchFamily="18" charset="0"/>
                <a:cs typeface="Times New Roman" panose="02020603050405020304" pitchFamily="18" charset="0"/>
              </a:rPr>
            </a:br>
            <a:r>
              <a:rPr lang="en-US" b="0" dirty="0">
                <a:effectLst/>
                <a:latin typeface="Times New Roman" panose="02020603050405020304" pitchFamily="18" charset="0"/>
                <a:cs typeface="Times New Roman" panose="02020603050405020304" pitchFamily="18" charset="0"/>
              </a:rPr>
              <a:t>It’s actually the sign of the covariance that matters:</a:t>
            </a:r>
            <a:br>
              <a:rPr lang="en-US" b="0" dirty="0">
                <a:effectLst/>
                <a:latin typeface="Times New Roman" panose="02020603050405020304" pitchFamily="18" charset="0"/>
                <a:cs typeface="Times New Roman" panose="02020603050405020304" pitchFamily="18" charset="0"/>
              </a:rPr>
            </a:br>
            <a:r>
              <a:rPr lang="en-US" b="0" i="0" u="sng" dirty="0">
                <a:effectLst/>
                <a:latin typeface="Times New Roman" panose="02020603050405020304" pitchFamily="18" charset="0"/>
                <a:cs typeface="Times New Roman" panose="02020603050405020304" pitchFamily="18" charset="0"/>
              </a:rPr>
              <a:t>If positive then: </a:t>
            </a:r>
            <a:r>
              <a:rPr lang="en-US" b="0" i="0" dirty="0">
                <a:effectLst/>
                <a:latin typeface="Times New Roman" panose="02020603050405020304" pitchFamily="18" charset="0"/>
                <a:cs typeface="Times New Roman" panose="02020603050405020304" pitchFamily="18" charset="0"/>
              </a:rPr>
              <a:t>the two variables increase or decrease together (correlated)</a:t>
            </a:r>
            <a:br>
              <a:rPr lang="en-US" b="0" i="0" dirty="0">
                <a:effectLst/>
                <a:latin typeface="Times New Roman" panose="02020603050405020304" pitchFamily="18" charset="0"/>
                <a:cs typeface="Times New Roman" panose="02020603050405020304" pitchFamily="18" charset="0"/>
              </a:rPr>
            </a:br>
            <a:r>
              <a:rPr lang="en-US" b="0" i="0" u="sng" dirty="0">
                <a:effectLst/>
                <a:latin typeface="Times New Roman" panose="02020603050405020304" pitchFamily="18" charset="0"/>
                <a:cs typeface="Times New Roman" panose="02020603050405020304" pitchFamily="18" charset="0"/>
              </a:rPr>
              <a:t>If negative then: </a:t>
            </a:r>
            <a:r>
              <a:rPr lang="en-US" b="0" i="0" dirty="0">
                <a:effectLst/>
                <a:latin typeface="Times New Roman" panose="02020603050405020304" pitchFamily="18" charset="0"/>
                <a:cs typeface="Times New Roman" panose="02020603050405020304" pitchFamily="18" charset="0"/>
              </a:rPr>
              <a:t>one increases when the other decreases (Inversely correlated)</a:t>
            </a:r>
            <a:br>
              <a:rPr lang="en-US" b="0" i="0" dirty="0">
                <a:solidFill>
                  <a:srgbClr val="3A3B41"/>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3074" name="Picture 2" descr="Covariance Matrix for 3-Dimensional Data">
            <a:extLst>
              <a:ext uri="{FF2B5EF4-FFF2-40B4-BE49-F238E27FC236}">
                <a16:creationId xmlns:a16="http://schemas.microsoft.com/office/drawing/2014/main" id="{6604E69A-670B-7872-8791-3EF8CF9E89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7514" y="346185"/>
            <a:ext cx="3867150"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17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5710-EC9F-402B-25DD-9A27C2BDBE4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C646921-840D-9128-59DF-A7271B8F3E8C}"/>
              </a:ext>
            </a:extLst>
          </p:cNvPr>
          <p:cNvPicPr>
            <a:picLocks noGrp="1" noChangeAspect="1"/>
          </p:cNvPicPr>
          <p:nvPr>
            <p:ph idx="1"/>
          </p:nvPr>
        </p:nvPicPr>
        <p:blipFill>
          <a:blip r:embed="rId2"/>
          <a:stretch>
            <a:fillRect/>
          </a:stretch>
        </p:blipFill>
        <p:spPr>
          <a:xfrm>
            <a:off x="1575582" y="1055077"/>
            <a:ext cx="8862645" cy="5117917"/>
          </a:xfrm>
        </p:spPr>
      </p:pic>
    </p:spTree>
    <p:extLst>
      <p:ext uri="{BB962C8B-B14F-4D97-AF65-F5344CB8AC3E}">
        <p14:creationId xmlns:p14="http://schemas.microsoft.com/office/powerpoint/2010/main" val="2360901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6990</TotalTime>
  <Words>2933</Words>
  <Application>Microsoft Office PowerPoint</Application>
  <PresentationFormat>Widescreen</PresentationFormat>
  <Paragraphs>112</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Georgia</vt:lpstr>
      <vt:lpstr>Times New Roman</vt:lpstr>
      <vt:lpstr>Office Theme</vt:lpstr>
      <vt:lpstr>Unit 5</vt:lpstr>
      <vt:lpstr>Principal Component Analysis</vt:lpstr>
      <vt:lpstr>Introduction</vt:lpstr>
      <vt:lpstr>STEPS</vt:lpstr>
      <vt:lpstr>PowerPoint Presentation</vt:lpstr>
      <vt:lpstr>STEP 1: STANDARDIZATION</vt:lpstr>
      <vt:lpstr>STEP 2: COVARIANCE MATRIX COMPUTATION</vt:lpstr>
      <vt:lpstr>What do the covariances that we have as entries of the matrix tell us about the correlations between the variables? It’s actually the sign of the covariance that matters: If positive then: the two variables increase or decrease together (correlated) If negative then: one increases when the other decreases (Inversely correlated) </vt:lpstr>
      <vt:lpstr>PowerPoint Presentation</vt:lpstr>
      <vt:lpstr>STEP 3: COMPUTE THE EIGENVECTORS AND EIGENVALUES</vt:lpstr>
      <vt:lpstr>Screeplot for 10 dimensions</vt:lpstr>
      <vt:lpstr>PowerPoint Presentation</vt:lpstr>
      <vt:lpstr>How PCA Constructs the Principal Components</vt:lpstr>
      <vt:lpstr>PowerPoint Presentation</vt:lpstr>
      <vt:lpstr>PowerPoint Presentation</vt:lpstr>
      <vt:lpstr>Principal Component Analysis Example:</vt:lpstr>
      <vt:lpstr>PowerPoint Presentation</vt:lpstr>
      <vt:lpstr>STEP 4: FEATURE VECTOR</vt:lpstr>
      <vt:lpstr>PowerPoint Presentation</vt:lpstr>
      <vt:lpstr>PowerPoint Presentation</vt:lpstr>
      <vt:lpstr>STEP 5: RECAST THE DATA ALONG THE PRINCIPAL COMPONENTS AXES</vt:lpstr>
      <vt:lpstr>Applications of PCA</vt:lpstr>
      <vt:lpstr>PowerPoint Presentation</vt:lpstr>
      <vt:lpstr>Advantages of Principal Component Analysis</vt:lpstr>
      <vt:lpstr>Disadvantages of Principal Component Analysis</vt:lpstr>
      <vt:lpstr>Singular Value Decomposition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admin</dc:creator>
  <cp:lastModifiedBy>admin</cp:lastModifiedBy>
  <cp:revision>5</cp:revision>
  <dcterms:created xsi:type="dcterms:W3CDTF">2023-11-30T15:19:02Z</dcterms:created>
  <dcterms:modified xsi:type="dcterms:W3CDTF">2023-12-06T05:05:20Z</dcterms:modified>
</cp:coreProperties>
</file>