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wdp" ContentType="image/vnd.ms-photo"/>
  <Default Extension="rels" ContentType="application/vnd.openxmlformats-package.relationships+xml"/>
  <Override PartName="/ppt/notesMasters/notesMaster1.xml" ContentType="application/vnd.openxmlformats-officedocument.presentationml.notesMaster+xml"/>
  <Override PartName="/ppt/notesMasters/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theme/theme2.xml" ContentType="application/vnd.openxmlformats-officedocument.theme+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Masters/slideMaster2.xml" ContentType="application/vnd.openxmlformats-officedocument.presentationml.slideMaster+xml"/>
  <Override PartName="/ppt/slideMasters/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26.xml" ContentType="application/vnd.openxmlformats-officedocument.presentationml.notes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e8d9629a71e44db4" /><Relationship Type="http://schemas.openxmlformats.org/package/2006/relationships/metadata/core-properties" Target="/docProps/core.xml" Id="Re8d66b48c2ec40bb" /><Relationship Type="http://schemas.openxmlformats.org/officeDocument/2006/relationships/extended-properties" Target="/docProps/app.xml" Id="Rd1e2d18349c2448e"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54299971454246a6"/>
    <p:sldMasterId id="2147483660" r:id="Rdd03985ad3f34e83"/>
  </p:sldMasterIdLst>
  <p:notesMasterIdLst>
    <p:notesMasterId r:id="Rd80f37ecf0d04594"/>
  </p:notesMasterIdLst>
  <p:sldIdLst>
    <p:sldId id="256" r:id="R395bd5826e514031"/>
    <p:sldId id="257" r:id="Rd64808633ebe40f7"/>
    <p:sldId id="258" r:id="R329eb8173ef74254"/>
    <p:sldId id="259" r:id="R36ea57d997b74508"/>
    <p:sldId id="260" r:id="R5707ba4d17c54665"/>
    <p:sldId id="261" r:id="R68b94e6f553a4297"/>
    <p:sldId id="262" r:id="R9a44facf9d5f45a0"/>
    <p:sldId id="263" r:id="R650b63f3d9364f99"/>
    <p:sldId id="264" r:id="R224d1132a9524886"/>
    <p:sldId id="265" r:id="R927785e52f464b35"/>
    <p:sldId id="266" r:id="R41e512527f9f49cf"/>
    <p:sldId id="267" r:id="R08aff1bbe0684391"/>
    <p:sldId id="268" r:id="R5d89455be96b42bf"/>
    <p:sldId id="269" r:id="R18ec0dbe62994929"/>
    <p:sldId id="270" r:id="Rd583bb5ef3564d3e"/>
    <p:sldId id="271" r:id="Ref5c8e81218045ec"/>
    <p:sldId id="272" r:id="Rf1aee0ed60df44cd"/>
    <p:sldId id="273" r:id="Rd947a7447aa74eac"/>
    <p:sldId id="274" r:id="R700bb1bf7c5b44fa"/>
    <p:sldId id="275" r:id="R2b2c8a87cdc64b47"/>
    <p:sldId id="276" r:id="Rada71942b9644a31"/>
    <p:sldId id="277" r:id="Rfc9a2cf9ad074b99"/>
    <p:sldId id="278" r:id="R4a46d72a3c7e4e2f"/>
    <p:sldId id="279" r:id="Raf90f6b1af7d499b"/>
    <p:sldId id="280" r:id="R4ac9b4d5bebf40ba"/>
    <p:sldId id="281" r:id="R7c01d3b08d984131"/>
    <p:sldId id="282" r:id="Rdd7c8b4aaa2348bf"/>
    <p:sldId id="283" r:id="R9b73582ce77d4682"/>
    <p:sldId id="284" r:id="R6529b98476b94ace"/>
    <p:sldId id="285" r:id="Rc100ae3bf8f04fbe"/>
    <p:sldId id="286" r:id="R51705b5c4f574ba5"/>
    <p:sldId id="287" r:id="Rc8d6f0fb0cee4b67"/>
    <p:sldId id="288" r:id="R5081e44caa164239"/>
    <p:sldId id="289" r:id="R9f636fd59c444746"/>
    <p:sldId id="290" r:id="R26093d7a797d443b"/>
    <p:sldId id="291" r:id="Rc58f709ecd1a4a5f"/>
    <p:sldId id="292" r:id="R9f742730571d4a4f"/>
    <p:sldId id="293" r:id="R768ad4a1f50c4ce8"/>
    <p:sldId id="294" r:id="R533b13f69c2541d6"/>
    <p:sldId id="295" r:id="Rd2a977110e104a60"/>
    <p:sldId id="296" r:id="R766e85db883e4eb8"/>
    <p:sldId id="297" r:id="R4714dda135584ae0"/>
    <p:sldId id="298" r:id="R283ff966b43e42c9"/>
    <p:sldId id="299" r:id="Reabcc129e8154185"/>
    <p:sldId id="300" r:id="Rf1d9a02e60294b76"/>
    <p:sldId id="301" r:id="Rebc7d73db76f4082"/>
    <p:sldId id="302" r:id="R00171d3c3c55438d"/>
    <p:sldId id="303" r:id="R8ed5e30fbc2d4c4c"/>
    <p:sldId id="304" r:id="R2cd7b723dd5e4443"/>
    <p:sldId id="305" r:id="R54a3daf65e494d8b"/>
    <p:sldId id="306" r:id="R4871d43130764f09"/>
    <p:sldId id="307" r:id="Rd302bfeb627444c4"/>
    <p:sldId id="308" r:id="R71dd4f2ecb6d41c7"/>
    <p:sldId id="309" r:id="Rc8d3f87d867d4bbe"/>
    <p:sldId id="310" r:id="R195ec73228be4c2f"/>
    <p:sldId id="311" r:id="R11922169f6b4481f"/>
    <p:sldId id="312" r:id="Rcdc4d696217a4e50"/>
    <p:sldId id="313" r:id="R73fb4ad3bb7c4883"/>
    <p:sldId id="314" r:id="Rc8b619f7ed5541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notesMaster" Target="/ppt/notesMasters/notesMaster1.xml" Id="Rd80f37ecf0d04594" /><Relationship Type="http://schemas.openxmlformats.org/officeDocument/2006/relationships/presProps" Target="/ppt/presProps.xml" Id="R9429d9cc264a4872" /><Relationship Type="http://schemas.openxmlformats.org/officeDocument/2006/relationships/viewProps" Target="/ppt/viewProps.xml" Id="R782419304c334882" /><Relationship Type="http://schemas.openxmlformats.org/officeDocument/2006/relationships/slideMaster" Target="/ppt/slideMasters/slideMaster1.xml" Id="R54299971454246a6" /><Relationship Type="http://schemas.openxmlformats.org/officeDocument/2006/relationships/theme" Target="/ppt/slideMasters/theme/theme2.xml" Id="R95178855196f4b44" /><Relationship Type="http://schemas.openxmlformats.org/officeDocument/2006/relationships/slide" Target="/ppt/slides/slide1.xml" Id="R395bd5826e514031" /><Relationship Type="http://schemas.openxmlformats.org/officeDocument/2006/relationships/slide" Target="/ppt/slides/slide2.xml" Id="Rd64808633ebe40f7" /><Relationship Type="http://schemas.openxmlformats.org/officeDocument/2006/relationships/slide" Target="/ppt/slides/slide3.xml" Id="R329eb8173ef74254" /><Relationship Type="http://schemas.openxmlformats.org/officeDocument/2006/relationships/slide" Target="/ppt/slides/slide4.xml" Id="R36ea57d997b74508" /><Relationship Type="http://schemas.openxmlformats.org/officeDocument/2006/relationships/slide" Target="/ppt/slides/slide5.xml" Id="R5707ba4d17c54665" /><Relationship Type="http://schemas.openxmlformats.org/officeDocument/2006/relationships/slide" Target="/ppt/slides/slide6.xml" Id="R68b94e6f553a4297" /><Relationship Type="http://schemas.openxmlformats.org/officeDocument/2006/relationships/slide" Target="/ppt/slides/slide7.xml" Id="R9a44facf9d5f45a0" /><Relationship Type="http://schemas.openxmlformats.org/officeDocument/2006/relationships/slide" Target="/ppt/slides/slide8.xml" Id="R650b63f3d9364f99" /><Relationship Type="http://schemas.openxmlformats.org/officeDocument/2006/relationships/slide" Target="/ppt/slides/slide9.xml" Id="R224d1132a9524886" /><Relationship Type="http://schemas.openxmlformats.org/officeDocument/2006/relationships/slide" Target="/ppt/slides/slide10.xml" Id="R927785e52f464b35" /><Relationship Type="http://schemas.openxmlformats.org/officeDocument/2006/relationships/slide" Target="/ppt/slides/slide11.xml" Id="R41e512527f9f49cf" /><Relationship Type="http://schemas.openxmlformats.org/officeDocument/2006/relationships/slide" Target="/ppt/slides/slide12.xml" Id="R08aff1bbe0684391" /><Relationship Type="http://schemas.openxmlformats.org/officeDocument/2006/relationships/slide" Target="/ppt/slides/slide13.xml" Id="R5d89455be96b42bf" /><Relationship Type="http://schemas.openxmlformats.org/officeDocument/2006/relationships/slide" Target="/ppt/slides/slide14.xml" Id="R18ec0dbe62994929" /><Relationship Type="http://schemas.openxmlformats.org/officeDocument/2006/relationships/slide" Target="/ppt/slides/slide15.xml" Id="Rd583bb5ef3564d3e" /><Relationship Type="http://schemas.openxmlformats.org/officeDocument/2006/relationships/slide" Target="/ppt/slides/slide16.xml" Id="Ref5c8e81218045ec" /><Relationship Type="http://schemas.openxmlformats.org/officeDocument/2006/relationships/slide" Target="/ppt/slides/slide17.xml" Id="Rf1aee0ed60df44cd" /><Relationship Type="http://schemas.openxmlformats.org/officeDocument/2006/relationships/slide" Target="/ppt/slides/slide18.xml" Id="Rd947a7447aa74eac" /><Relationship Type="http://schemas.openxmlformats.org/officeDocument/2006/relationships/slide" Target="/ppt/slides/slide19.xml" Id="R700bb1bf7c5b44fa" /><Relationship Type="http://schemas.openxmlformats.org/officeDocument/2006/relationships/slide" Target="/ppt/slides/slide20.xml" Id="R2b2c8a87cdc64b47" /><Relationship Type="http://schemas.openxmlformats.org/officeDocument/2006/relationships/slide" Target="/ppt/slides/slide21.xml" Id="Rada71942b9644a31" /><Relationship Type="http://schemas.openxmlformats.org/officeDocument/2006/relationships/slide" Target="/ppt/slides/slide22.xml" Id="Rfc9a2cf9ad074b99" /><Relationship Type="http://schemas.openxmlformats.org/officeDocument/2006/relationships/slide" Target="/ppt/slides/slide23.xml" Id="R4a46d72a3c7e4e2f" /><Relationship Type="http://schemas.openxmlformats.org/officeDocument/2006/relationships/slide" Target="/ppt/slides/slide24.xml" Id="Raf90f6b1af7d499b" /><Relationship Type="http://schemas.openxmlformats.org/officeDocument/2006/relationships/slide" Target="/ppt/slides/slide25.xml" Id="R4ac9b4d5bebf40ba" /><Relationship Type="http://schemas.openxmlformats.org/officeDocument/2006/relationships/slideMaster" Target="/ppt/slideMasters/slideMaster2.xml" Id="Rdd03985ad3f34e83" /><Relationship Type="http://schemas.openxmlformats.org/officeDocument/2006/relationships/slide" Target="/ppt/slides/slide26.xml" Id="R7c01d3b08d984131" /><Relationship Type="http://schemas.openxmlformats.org/officeDocument/2006/relationships/slide" Target="/ppt/slides/slide27.xml" Id="Rdd7c8b4aaa2348bf" /><Relationship Type="http://schemas.openxmlformats.org/officeDocument/2006/relationships/slide" Target="/ppt/slides/slide28.xml" Id="R9b73582ce77d4682" /><Relationship Type="http://schemas.openxmlformats.org/officeDocument/2006/relationships/slide" Target="/ppt/slides/slide29.xml" Id="R6529b98476b94ace" /><Relationship Type="http://schemas.openxmlformats.org/officeDocument/2006/relationships/slide" Target="/ppt/slides/slide30.xml" Id="Rc100ae3bf8f04fbe" /><Relationship Type="http://schemas.openxmlformats.org/officeDocument/2006/relationships/slide" Target="/ppt/slides/slide31.xml" Id="R51705b5c4f574ba5" /><Relationship Type="http://schemas.openxmlformats.org/officeDocument/2006/relationships/slide" Target="/ppt/slides/slide32.xml" Id="Rc8d6f0fb0cee4b67" /><Relationship Type="http://schemas.openxmlformats.org/officeDocument/2006/relationships/slide" Target="/ppt/slides/slide33.xml" Id="R5081e44caa164239" /><Relationship Type="http://schemas.openxmlformats.org/officeDocument/2006/relationships/slide" Target="/ppt/slides/slide34.xml" Id="R9f636fd59c444746" /><Relationship Type="http://schemas.openxmlformats.org/officeDocument/2006/relationships/slide" Target="/ppt/slides/slide35.xml" Id="R26093d7a797d443b" /><Relationship Type="http://schemas.openxmlformats.org/officeDocument/2006/relationships/slide" Target="/ppt/slides/slide36.xml" Id="Rc58f709ecd1a4a5f" /><Relationship Type="http://schemas.openxmlformats.org/officeDocument/2006/relationships/slide" Target="/ppt/slides/slide37.xml" Id="R9f742730571d4a4f" /><Relationship Type="http://schemas.openxmlformats.org/officeDocument/2006/relationships/slide" Target="/ppt/slides/slide38.xml" Id="R768ad4a1f50c4ce8" /><Relationship Type="http://schemas.openxmlformats.org/officeDocument/2006/relationships/slide" Target="/ppt/slides/slide39.xml" Id="R533b13f69c2541d6" /><Relationship Type="http://schemas.openxmlformats.org/officeDocument/2006/relationships/slide" Target="/ppt/slides/slide40.xml" Id="Rd2a977110e104a60" /><Relationship Type="http://schemas.openxmlformats.org/officeDocument/2006/relationships/slide" Target="/ppt/slides/slide41.xml" Id="R766e85db883e4eb8" /><Relationship Type="http://schemas.openxmlformats.org/officeDocument/2006/relationships/slide" Target="/ppt/slides/slide42.xml" Id="R4714dda135584ae0" /><Relationship Type="http://schemas.openxmlformats.org/officeDocument/2006/relationships/slide" Target="/ppt/slides/slide43.xml" Id="R283ff966b43e42c9" /><Relationship Type="http://schemas.openxmlformats.org/officeDocument/2006/relationships/slide" Target="/ppt/slides/slide44.xml" Id="Reabcc129e8154185" /><Relationship Type="http://schemas.openxmlformats.org/officeDocument/2006/relationships/slide" Target="/ppt/slides/slide45.xml" Id="Rf1d9a02e60294b76" /><Relationship Type="http://schemas.openxmlformats.org/officeDocument/2006/relationships/slide" Target="/ppt/slides/slide46.xml" Id="Rebc7d73db76f4082" /><Relationship Type="http://schemas.openxmlformats.org/officeDocument/2006/relationships/slide" Target="/ppt/slides/slide47.xml" Id="R00171d3c3c55438d" /><Relationship Type="http://schemas.openxmlformats.org/officeDocument/2006/relationships/slide" Target="/ppt/slides/slide48.xml" Id="R8ed5e30fbc2d4c4c" /><Relationship Type="http://schemas.openxmlformats.org/officeDocument/2006/relationships/slide" Target="/ppt/slides/slide49.xml" Id="R2cd7b723dd5e4443" /><Relationship Type="http://schemas.openxmlformats.org/officeDocument/2006/relationships/slide" Target="/ppt/slides/slide50.xml" Id="R54a3daf65e494d8b" /><Relationship Type="http://schemas.openxmlformats.org/officeDocument/2006/relationships/slide" Target="/ppt/slides/slide51.xml" Id="R4871d43130764f09" /><Relationship Type="http://schemas.openxmlformats.org/officeDocument/2006/relationships/slide" Target="/ppt/slides/slide52.xml" Id="Rd302bfeb627444c4" /><Relationship Type="http://schemas.openxmlformats.org/officeDocument/2006/relationships/slide" Target="/ppt/slides/slide53.xml" Id="R71dd4f2ecb6d41c7" /><Relationship Type="http://schemas.openxmlformats.org/officeDocument/2006/relationships/slide" Target="/ppt/slides/slide54.xml" Id="Rc8d3f87d867d4bbe" /><Relationship Type="http://schemas.openxmlformats.org/officeDocument/2006/relationships/slide" Target="/ppt/slides/slide55.xml" Id="R195ec73228be4c2f" /><Relationship Type="http://schemas.openxmlformats.org/officeDocument/2006/relationships/slide" Target="/ppt/slides/slide56.xml" Id="R11922169f6b4481f" /><Relationship Type="http://schemas.openxmlformats.org/officeDocument/2006/relationships/slide" Target="/ppt/slides/slide57.xml" Id="Rcdc4d696217a4e50" /><Relationship Type="http://schemas.openxmlformats.org/officeDocument/2006/relationships/slide" Target="/ppt/slides/slide58.xml" Id="R73fb4ad3bb7c4883" /><Relationship Type="http://schemas.openxmlformats.org/officeDocument/2006/relationships/slide" Target="/ppt/slides/slide59.xml" Id="Rc8b619f7ed554169"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1.xml" Id="R83504242a60d4370"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Masters/theme/theme1.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notesSlides/_rels/notesSlide1.xml.rels>&#65279;<?xml version="1.0" encoding="utf-8"?><Relationships xmlns="http://schemas.openxmlformats.org/package/2006/relationships"><Relationship Type="http://schemas.openxmlformats.org/officeDocument/2006/relationships/slide" Target="/ppt/slides/slide1.xml" Id="Rf8e2b6b523274de1" /><Relationship Type="http://schemas.openxmlformats.org/officeDocument/2006/relationships/notesMaster" Target="/ppt/notesMasters/notesMaster1.xml" Id="R70f8200b7a2b411b" /></Relationships>
</file>

<file path=ppt/notesSlides/_rels/notesSlide10.xml.rels>&#65279;<?xml version="1.0" encoding="utf-8"?><Relationships xmlns="http://schemas.openxmlformats.org/package/2006/relationships"><Relationship Type="http://schemas.openxmlformats.org/officeDocument/2006/relationships/slide" Target="/ppt/slides/slide10.xml" Id="Rd1f614c262de4f9d" /><Relationship Type="http://schemas.openxmlformats.org/officeDocument/2006/relationships/notesMaster" Target="/ppt/notesMasters/notesMaster1.xml" Id="Rfd7ce04494f94789" /></Relationships>
</file>

<file path=ppt/notesSlides/_rels/notesSlide11.xml.rels>&#65279;<?xml version="1.0" encoding="utf-8"?><Relationships xmlns="http://schemas.openxmlformats.org/package/2006/relationships"><Relationship Type="http://schemas.openxmlformats.org/officeDocument/2006/relationships/slide" Target="/ppt/slides/slide11.xml" Id="Rca3f4ffd76c549ef" /><Relationship Type="http://schemas.openxmlformats.org/officeDocument/2006/relationships/notesMaster" Target="/ppt/notesMasters/notesMaster1.xml" Id="R526cd7190e7f451d" /></Relationships>
</file>

<file path=ppt/notesSlides/_rels/notesSlide12.xml.rels>&#65279;<?xml version="1.0" encoding="utf-8"?><Relationships xmlns="http://schemas.openxmlformats.org/package/2006/relationships"><Relationship Type="http://schemas.openxmlformats.org/officeDocument/2006/relationships/slide" Target="/ppt/slides/slide12.xml" Id="R97ecfcd0351f4ad8" /><Relationship Type="http://schemas.openxmlformats.org/officeDocument/2006/relationships/notesMaster" Target="/ppt/notesMasters/notesMaster1.xml" Id="R1cbadd26aeae4c90" /></Relationships>
</file>

<file path=ppt/notesSlides/_rels/notesSlide13.xml.rels>&#65279;<?xml version="1.0" encoding="utf-8"?><Relationships xmlns="http://schemas.openxmlformats.org/package/2006/relationships"><Relationship Type="http://schemas.openxmlformats.org/officeDocument/2006/relationships/slide" Target="/ppt/slides/slide13.xml" Id="R897d2d7efff747c3" /><Relationship Type="http://schemas.openxmlformats.org/officeDocument/2006/relationships/notesMaster" Target="/ppt/notesMasters/notesMaster1.xml" Id="R7392456d85244acd" /></Relationships>
</file>

<file path=ppt/notesSlides/_rels/notesSlide14.xml.rels>&#65279;<?xml version="1.0" encoding="utf-8"?><Relationships xmlns="http://schemas.openxmlformats.org/package/2006/relationships"><Relationship Type="http://schemas.openxmlformats.org/officeDocument/2006/relationships/slide" Target="/ppt/slides/slide14.xml" Id="R5e9b4b654c0043c4" /><Relationship Type="http://schemas.openxmlformats.org/officeDocument/2006/relationships/notesMaster" Target="/ppt/notesMasters/notesMaster1.xml" Id="R4caf4f475e3440ca" /></Relationships>
</file>

<file path=ppt/notesSlides/_rels/notesSlide15.xml.rels>&#65279;<?xml version="1.0" encoding="utf-8"?><Relationships xmlns="http://schemas.openxmlformats.org/package/2006/relationships"><Relationship Type="http://schemas.openxmlformats.org/officeDocument/2006/relationships/slide" Target="/ppt/slides/slide15.xml" Id="Rae34178c1f9e481f" /><Relationship Type="http://schemas.openxmlformats.org/officeDocument/2006/relationships/notesMaster" Target="/ppt/notesMasters/notesMaster1.xml" Id="R9af85eded4e544bf" /></Relationships>
</file>

<file path=ppt/notesSlides/_rels/notesSlide16.xml.rels>&#65279;<?xml version="1.0" encoding="utf-8"?><Relationships xmlns="http://schemas.openxmlformats.org/package/2006/relationships"><Relationship Type="http://schemas.openxmlformats.org/officeDocument/2006/relationships/slide" Target="/ppt/slides/slide16.xml" Id="R90d926d97d04474d" /><Relationship Type="http://schemas.openxmlformats.org/officeDocument/2006/relationships/notesMaster" Target="/ppt/notesMasters/notesMaster1.xml" Id="R8c5b0ae49b7b41b4" /></Relationships>
</file>

<file path=ppt/notesSlides/_rels/notesSlide17.xml.rels>&#65279;<?xml version="1.0" encoding="utf-8"?><Relationships xmlns="http://schemas.openxmlformats.org/package/2006/relationships"><Relationship Type="http://schemas.openxmlformats.org/officeDocument/2006/relationships/slide" Target="/ppt/slides/slide17.xml" Id="R9dd54ccc75b64ed3" /><Relationship Type="http://schemas.openxmlformats.org/officeDocument/2006/relationships/notesMaster" Target="/ppt/notesMasters/notesMaster1.xml" Id="R9c2d77806e0446c7" /></Relationships>
</file>

<file path=ppt/notesSlides/_rels/notesSlide18.xml.rels>&#65279;<?xml version="1.0" encoding="utf-8"?><Relationships xmlns="http://schemas.openxmlformats.org/package/2006/relationships"><Relationship Type="http://schemas.openxmlformats.org/officeDocument/2006/relationships/slide" Target="/ppt/slides/slide18.xml" Id="R84921e93b5044632" /><Relationship Type="http://schemas.openxmlformats.org/officeDocument/2006/relationships/notesMaster" Target="/ppt/notesMasters/notesMaster1.xml" Id="R4ce382fc0b6a4689" /></Relationships>
</file>

<file path=ppt/notesSlides/_rels/notesSlide19.xml.rels>&#65279;<?xml version="1.0" encoding="utf-8"?><Relationships xmlns="http://schemas.openxmlformats.org/package/2006/relationships"><Relationship Type="http://schemas.openxmlformats.org/officeDocument/2006/relationships/slide" Target="/ppt/slides/slide19.xml" Id="R1618a707b90b4ebd" /><Relationship Type="http://schemas.openxmlformats.org/officeDocument/2006/relationships/notesMaster" Target="/ppt/notesMasters/notesMaster1.xml" Id="R9cbee72adc5142a4" /></Relationships>
</file>

<file path=ppt/notesSlides/_rels/notesSlide2.xml.rels>&#65279;<?xml version="1.0" encoding="utf-8"?><Relationships xmlns="http://schemas.openxmlformats.org/package/2006/relationships"><Relationship Type="http://schemas.openxmlformats.org/officeDocument/2006/relationships/slide" Target="/ppt/slides/slide2.xml" Id="R5b64a2c3f2a44456" /><Relationship Type="http://schemas.openxmlformats.org/officeDocument/2006/relationships/notesMaster" Target="/ppt/notesMasters/notesMaster1.xml" Id="Rfda5d11f0cf2494e" /></Relationships>
</file>

<file path=ppt/notesSlides/_rels/notesSlide20.xml.rels>&#65279;<?xml version="1.0" encoding="utf-8"?><Relationships xmlns="http://schemas.openxmlformats.org/package/2006/relationships"><Relationship Type="http://schemas.openxmlformats.org/officeDocument/2006/relationships/slide" Target="/ppt/slides/slide20.xml" Id="Rad70af2cc20d4f7d" /><Relationship Type="http://schemas.openxmlformats.org/officeDocument/2006/relationships/notesMaster" Target="/ppt/notesMasters/notesMaster1.xml" Id="R148230b5e5a44eb8" /></Relationships>
</file>

<file path=ppt/notesSlides/_rels/notesSlide21.xml.rels>&#65279;<?xml version="1.0" encoding="utf-8"?><Relationships xmlns="http://schemas.openxmlformats.org/package/2006/relationships"><Relationship Type="http://schemas.openxmlformats.org/officeDocument/2006/relationships/slide" Target="/ppt/slides/slide21.xml" Id="R81201fba80754caa" /><Relationship Type="http://schemas.openxmlformats.org/officeDocument/2006/relationships/notesMaster" Target="/ppt/notesMasters/notesMaster1.xml" Id="R3a7f98ad327d4f9b" /></Relationships>
</file>

<file path=ppt/notesSlides/_rels/notesSlide22.xml.rels>&#65279;<?xml version="1.0" encoding="utf-8"?><Relationships xmlns="http://schemas.openxmlformats.org/package/2006/relationships"><Relationship Type="http://schemas.openxmlformats.org/officeDocument/2006/relationships/slide" Target="/ppt/slides/slide22.xml" Id="R89ed9030b2e042fb" /><Relationship Type="http://schemas.openxmlformats.org/officeDocument/2006/relationships/notesMaster" Target="/ppt/notesMasters/notesMaster1.xml" Id="R705966875cfc406f" /></Relationships>
</file>

<file path=ppt/notesSlides/_rels/notesSlide23.xml.rels>&#65279;<?xml version="1.0" encoding="utf-8"?><Relationships xmlns="http://schemas.openxmlformats.org/package/2006/relationships"><Relationship Type="http://schemas.openxmlformats.org/officeDocument/2006/relationships/slide" Target="/ppt/slides/slide23.xml" Id="R72e651fbe71b428d" /><Relationship Type="http://schemas.openxmlformats.org/officeDocument/2006/relationships/notesMaster" Target="/ppt/notesMasters/notesMaster1.xml" Id="R958b6e71d1654835" /></Relationships>
</file>

<file path=ppt/notesSlides/_rels/notesSlide24.xml.rels>&#65279;<?xml version="1.0" encoding="utf-8"?><Relationships xmlns="http://schemas.openxmlformats.org/package/2006/relationships"><Relationship Type="http://schemas.openxmlformats.org/officeDocument/2006/relationships/slide" Target="/ppt/slides/slide24.xml" Id="R8e44056e05b1447b" /><Relationship Type="http://schemas.openxmlformats.org/officeDocument/2006/relationships/notesMaster" Target="/ppt/notesMasters/notesMaster1.xml" Id="R18826bf2d1be4db7" /></Relationships>
</file>

<file path=ppt/notesSlides/_rels/notesSlide25.xml.rels>&#65279;<?xml version="1.0" encoding="utf-8"?><Relationships xmlns="http://schemas.openxmlformats.org/package/2006/relationships"><Relationship Type="http://schemas.openxmlformats.org/officeDocument/2006/relationships/slide" Target="/ppt/slides/slide25.xml" Id="Rb309b33bc5004f3b" /><Relationship Type="http://schemas.openxmlformats.org/officeDocument/2006/relationships/notesMaster" Target="/ppt/notesMasters/notesMaster1.xml" Id="R3030c55505e34f02" /></Relationships>
</file>

<file path=ppt/notesSlides/_rels/notesSlide26.xml.rels>&#65279;<?xml version="1.0" encoding="utf-8"?><Relationships xmlns="http://schemas.openxmlformats.org/package/2006/relationships"><Relationship Type="http://schemas.openxmlformats.org/officeDocument/2006/relationships/slide" Target="/ppt/slides/slide28.xml" Id="R185739c679d241e2" /><Relationship Type="http://schemas.openxmlformats.org/officeDocument/2006/relationships/notesMaster" Target="/ppt/notesMasters/notesMaster1.xml" Id="R10acc553e0904aab" /></Relationships>
</file>

<file path=ppt/notesSlides/_rels/notesSlide3.xml.rels>&#65279;<?xml version="1.0" encoding="utf-8"?><Relationships xmlns="http://schemas.openxmlformats.org/package/2006/relationships"><Relationship Type="http://schemas.openxmlformats.org/officeDocument/2006/relationships/slide" Target="/ppt/slides/slide3.xml" Id="R6afaf69e00c94962" /><Relationship Type="http://schemas.openxmlformats.org/officeDocument/2006/relationships/notesMaster" Target="/ppt/notesMasters/notesMaster1.xml" Id="R7ff395dc44a644e6" /></Relationships>
</file>

<file path=ppt/notesSlides/_rels/notesSlide4.xml.rels>&#65279;<?xml version="1.0" encoding="utf-8"?><Relationships xmlns="http://schemas.openxmlformats.org/package/2006/relationships"><Relationship Type="http://schemas.openxmlformats.org/officeDocument/2006/relationships/slide" Target="/ppt/slides/slide4.xml" Id="R8ea37cbf47234203" /><Relationship Type="http://schemas.openxmlformats.org/officeDocument/2006/relationships/notesMaster" Target="/ppt/notesMasters/notesMaster1.xml" Id="R95ef7aa1398f4242" /></Relationships>
</file>

<file path=ppt/notesSlides/_rels/notesSlide5.xml.rels>&#65279;<?xml version="1.0" encoding="utf-8"?><Relationships xmlns="http://schemas.openxmlformats.org/package/2006/relationships"><Relationship Type="http://schemas.openxmlformats.org/officeDocument/2006/relationships/slide" Target="/ppt/slides/slide5.xml" Id="Rfc949db957ba4a82" /><Relationship Type="http://schemas.openxmlformats.org/officeDocument/2006/relationships/notesMaster" Target="/ppt/notesMasters/notesMaster1.xml" Id="R91fff9e7864d42c1" /></Relationships>
</file>

<file path=ppt/notesSlides/_rels/notesSlide6.xml.rels>&#65279;<?xml version="1.0" encoding="utf-8"?><Relationships xmlns="http://schemas.openxmlformats.org/package/2006/relationships"><Relationship Type="http://schemas.openxmlformats.org/officeDocument/2006/relationships/slide" Target="/ppt/slides/slide6.xml" Id="R62bc3419b6054dde" /><Relationship Type="http://schemas.openxmlformats.org/officeDocument/2006/relationships/notesMaster" Target="/ppt/notesMasters/notesMaster1.xml" Id="Rb3a159a6e5724186" /></Relationships>
</file>

<file path=ppt/notesSlides/_rels/notesSlide7.xml.rels>&#65279;<?xml version="1.0" encoding="utf-8"?><Relationships xmlns="http://schemas.openxmlformats.org/package/2006/relationships"><Relationship Type="http://schemas.openxmlformats.org/officeDocument/2006/relationships/slide" Target="/ppt/slides/slide7.xml" Id="Ra1e4db8e7aab4c30" /><Relationship Type="http://schemas.openxmlformats.org/officeDocument/2006/relationships/notesMaster" Target="/ppt/notesMasters/notesMaster1.xml" Id="R4f9289164fd04801" /></Relationships>
</file>

<file path=ppt/notesSlides/_rels/notesSlide8.xml.rels>&#65279;<?xml version="1.0" encoding="utf-8"?><Relationships xmlns="http://schemas.openxmlformats.org/package/2006/relationships"><Relationship Type="http://schemas.openxmlformats.org/officeDocument/2006/relationships/slide" Target="/ppt/slides/slide8.xml" Id="Re94f8c5b9d124bd9" /><Relationship Type="http://schemas.openxmlformats.org/officeDocument/2006/relationships/notesMaster" Target="/ppt/notesMasters/notesMaster1.xml" Id="R379267a666d24928" /></Relationships>
</file>

<file path=ppt/notesSlides/_rels/notesSlide9.xml.rels>&#65279;<?xml version="1.0" encoding="utf-8"?><Relationships xmlns="http://schemas.openxmlformats.org/package/2006/relationships"><Relationship Type="http://schemas.openxmlformats.org/officeDocument/2006/relationships/slide" Target="/ppt/slides/slide9.xml" Id="R877fd039b7e34165" /><Relationship Type="http://schemas.openxmlformats.org/officeDocument/2006/relationships/notesMaster" Target="/ppt/notesMasters/notesMaster1.xml" Id="R7ebb0708240e45dd"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29455590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29455590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29455590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29455590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29455590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29455590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29f2712d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29f2712d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29455590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29455590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29455590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29455590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29455590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29455590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29455590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29455590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29455590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29455590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29455590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29455590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2945559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2945559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29455590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29455590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294555902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294555902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29455590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29455590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29f2712d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29f2712d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29f2712d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29f2712d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9f2712d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29f2712d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A228CA-4CD5-410E-8A13-11AE94D50155}" type="slidenum">
              <a:rPr lang="en-US"/>
              <a:pPr/>
              <a:t>3</a:t>
            </a:fld>
            <a:endParaRPr lang="en-US"/>
          </a:p>
        </p:txBody>
      </p:sp>
    </p:spTree>
    <p:extLst>
      <p:ext uri="{BB962C8B-B14F-4D97-AF65-F5344CB8AC3E}">
        <p14:creationId xmlns:p14="http://schemas.microsoft.com/office/powerpoint/2010/main" xmlns="" val="122342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29455590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2945559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29455590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29455590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29455590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29455590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29455590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29455590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29455590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29455590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29455590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29455590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29455590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29455590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5.xml.rels>&#65279;<?xml version="1.0" encoding="utf-8"?><Relationships xmlns="http://schemas.openxmlformats.org/package/2006/relationships"><Relationship Type="http://schemas.openxmlformats.org/officeDocument/2006/relationships/slideMaster" Target="/ppt/slideMasters/slideMaster2.xml" Id="Rd70b968538ee482e"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2.xml" Id="Rf79d90ebe5ca4686" /><Relationship Type="http://schemas.openxmlformats.org/officeDocument/2006/relationships/image" Target="/ppt/media/image15.png" Id="R0b75f5a404ab4eff"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745cb89704be4dfd"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4cc17740b0454897" /></Relationships>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3843"/>
            <a:ext cx="9144000" cy="499041"/>
          </a:xfrm>
          <a:solidFill>
            <a:schemeClr val="accent3"/>
          </a:solidFill>
        </p:spPr>
        <p:txBody>
          <a:bodyPr>
            <a:normAutofit/>
          </a:bodyPr>
          <a:lstStyle>
            <a:lvl1pPr>
              <a:defRPr sz="3000" baseline="0"/>
            </a:lvl1pPr>
          </a:lstStyle>
          <a:p>
            <a:r>
              <a:rPr lang="en-US" dirty="0"/>
              <a:t>Chapter no: Chapter name</a:t>
            </a:r>
            <a:endParaRPr lang="en-US" dirty="0"/>
          </a:p>
        </p:txBody>
      </p:sp>
      <p:sp>
        <p:nvSpPr>
          <p:cNvPr id="3" name="Content Placeholder 2"/>
          <p:cNvSpPr>
            <a:spLocks noGrp="1"/>
          </p:cNvSpPr>
          <p:nvPr>
            <p:ph idx="1"/>
          </p:nvPr>
        </p:nvSpPr>
        <p:spPr>
          <a:xfrm>
            <a:off x="130628" y="859971"/>
            <a:ext cx="8839200" cy="3772750"/>
          </a:xfrm>
          <a:solidFill>
            <a:schemeClr val="bg1">
              <a:alpha val="44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p:txBody>
          <a:bodyPr/>
          <a:lstStyle/>
          <a:p>
            <a:fld id="{FE598CF9-9253-40BC-AD99-C41D0CEFF3B0}" type="datetime1">
              <a:rPr lang="en-US"/>
              <a:pPr/>
              <a:t>6/6/2017</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endParaRPr lang="en-US"/>
          </a:p>
        </p:txBody>
      </p:sp>
      <p:sp>
        <p:nvSpPr>
          <p:cNvPr id="6" name="Slide Number Placeholder 5"/>
          <p:cNvSpPr>
            <a:spLocks noGrp="1"/>
          </p:cNvSpPr>
          <p:nvPr>
            <p:ph type="sldNum" sz="quarter" idx="12"/>
          </p:nvPr>
        </p:nvSpPr>
        <p:spPr/>
        <p:txBody>
          <a:bodyPr/>
          <a:lstStyle/>
          <a:p>
            <a:fld id="{54DF3E67-45E1-4E1D-8511-4DC30DACD4D2}" type="slidenum">
              <a:rPr lang="en-US"/>
              <a:pPr/>
              <a:t>‹#›</a:t>
            </a:fld>
            <a:endParaRPr lang="en-US"/>
          </a:p>
        </p:txBody>
      </p:sp>
    </p:spTree>
    <p:extLst>
      <p:ext uri="{BB962C8B-B14F-4D97-AF65-F5344CB8AC3E}">
        <p14:creationId xmlns:p14="http://schemas.microsoft.com/office/powerpoint/2010/main" xmlns="" val="3215841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D201F2-A09F-4314-B693-95282866A470}" type="datetime1">
              <a:rPr lang="en-US"/>
              <a:pPr/>
              <a:t>6/6/2017</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endParaRPr lang="en-US"/>
          </a:p>
        </p:txBody>
      </p:sp>
      <p:sp>
        <p:nvSpPr>
          <p:cNvPr id="6" name="Slide Number Placeholder 5"/>
          <p:cNvSpPr>
            <a:spLocks noGrp="1"/>
          </p:cNvSpPr>
          <p:nvPr>
            <p:ph type="sldNum" sz="quarter" idx="12"/>
          </p:nvPr>
        </p:nvSpPr>
        <p:spPr/>
        <p:txBody>
          <a:bodyPr/>
          <a:lstStyle/>
          <a:p>
            <a:fld id="{54DF3E67-45E1-4E1D-8511-4DC30DACD4D2}" type="slidenum">
              <a:rPr lang="en-US"/>
              <a:pPr/>
              <a:t>‹#›</a:t>
            </a:fld>
            <a:endParaRPr lang="en-US"/>
          </a:p>
        </p:txBody>
      </p:sp>
      <p:pic>
        <p:nvPicPr>
          <p:cNvPr id="7" name="Picture 6"/>
          <p:cNvPicPr>
            <a:picLocks noChangeAspect="1"/>
          </p:cNvPicPr>
          <p:nvPr userDrawn="1"/>
        </p:nvPicPr>
        <p:blipFill>
          <a:blip r:embed="R0b75f5a404ab4eff">
            <a:extLst>
              <a:ext uri="{28A0092B-C50C-407E-A947-70E740481C1C}">
                <a14:useLocalDpi xmlns:a14="http://schemas.microsoft.com/office/drawing/2010/main" xmlns="" val="0"/>
              </a:ext>
            </a:extLst>
          </a:blip>
          <a:stretch>
            <a:fillRect/>
          </a:stretch>
        </p:blipFill>
        <p:spPr>
          <a:xfrm>
            <a:off x="290172" y="335077"/>
            <a:ext cx="3088806" cy="4106295"/>
          </a:xfrm>
          <a:prstGeom prst="rect">
            <a:avLst/>
          </a:prstGeom>
          <a:ln>
            <a:solidFill>
              <a:schemeClr val="accent3">
                <a:lumMod val="75000"/>
              </a:schemeClr>
            </a:solidFill>
          </a:ln>
        </p:spPr>
      </p:pic>
      <p:sp>
        <p:nvSpPr>
          <p:cNvPr id="8" name="TextBox 7"/>
          <p:cNvSpPr txBox="1"/>
          <p:nvPr userDrawn="1"/>
        </p:nvSpPr>
        <p:spPr>
          <a:xfrm>
            <a:off x="7285205" y="335077"/>
            <a:ext cx="1230144" cy="530914"/>
          </a:xfrm>
          <a:prstGeom prst="rect">
            <a:avLst/>
          </a:prstGeom>
          <a:noFill/>
        </p:spPr>
        <p:txBody>
          <a:bodyPr wrap="none" rtlCol="0">
            <a:spAutoFit/>
          </a:bodyPr>
          <a:lstStyle/>
          <a:p>
            <a:r>
              <a:rPr lang="en-US" sz="3000" dirty="0">
                <a:latin typeface="OUP1" panose="00000400000000000000" pitchFamily="2" charset="0"/>
              </a:rPr>
              <a:t>1</a:t>
            </a:r>
            <a:endParaRPr lang="en-US" sz="3000" dirty="0">
              <a:latin typeface="OUP1" panose="00000400000000000000" pitchFamily="2" charset="0"/>
            </a:endParaRPr>
          </a:p>
        </p:txBody>
      </p:sp>
    </p:spTree>
    <p:extLst>
      <p:ext uri="{BB962C8B-B14F-4D97-AF65-F5344CB8AC3E}">
        <p14:creationId xmlns:p14="http://schemas.microsoft.com/office/powerpoint/2010/main" xmlns="" val="348826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theme" Target="/ppt/slideMasters/theme/theme2.xml" Id="R351013e152e64127" /><Relationship Type="http://schemas.openxmlformats.org/officeDocument/2006/relationships/slideLayout" Target="/ppt/slideLayouts/slideLayout2.xml" Id="Rea3f26111ad84cfc" /><Relationship Type="http://schemas.openxmlformats.org/officeDocument/2006/relationships/slideLayout" Target="/ppt/slideLayouts/slideLayout5.xml" Id="R2b3aa73f523e45ca" /></Relationships>
</file>

<file path=ppt/slideMasters/_rels/slideMaster2.xml.rels>&#65279;<?xml version="1.0" encoding="utf-8"?><Relationships xmlns="http://schemas.openxmlformats.org/package/2006/relationships"><Relationship Type="http://schemas.openxmlformats.org/officeDocument/2006/relationships/image" Target="/ppt/media/image14.png" Id="R4bd8c252377a4a4b" /><Relationship Type="http://schemas.microsoft.com/office/2007/relationships/hdphoto" Target="/ppt/slideMasters/udata/data.wdp" Id="R661becd77fe94855" /><Relationship Type="http://schemas.openxmlformats.org/officeDocument/2006/relationships/theme" Target="/ppt/slideMasters/theme/theme3.xml" Id="R2f44965e3a314322" /><Relationship Type="http://schemas.openxmlformats.org/officeDocument/2006/relationships/slideLayout" Target="/ppt/slideLayouts/slideLayout15.xml" Id="R281475764d084dca" /><Relationship Type="http://schemas.openxmlformats.org/officeDocument/2006/relationships/slideLayout" Target="/ppt/slideLayouts/slideLayout16.xml" Id="R994660fb3b3a4c86"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ea3f26111ad84cfc"/>
    <p:sldLayoutId id="2147483653" r:id="R2b3aa73f523e45ca"/>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blipFill dpi="0" rotWithShape="1">
          <a:blip r:embed="R4bd8c252377a4a4b">
            <a:alphaModFix amt="7000"/>
            <a:biLevel thresh="75000"/>
            <a:lum/>
            <a:extLst>
              <a:ext uri="{BEBA8EAE-BF5A-486C-A8C5-ECC9F3942E4B}">
                <a14:imgProps xmlns:a14="http://schemas.microsoft.com/office/drawing/2010/main">
                  <a14:imgLayer r:embed="R661becd77fe94855">
                    <a14:imgEffect>
                      <a14:artisticFilmGrain/>
                    </a14:imgEffect>
                    <a14:imgEffect>
                      <a14:brightnessContrast bright="5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3"/>
            <a:ext cx="7886700" cy="994172"/>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369218"/>
            <a:ext cx="788670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28650" y="4767262"/>
            <a:ext cx="2057400" cy="273843"/>
          </a:xfrm>
          <a:prstGeom prst="rect">
            <a:avLst/>
          </a:prstGeom>
        </p:spPr>
        <p:txBody>
          <a:bodyPr vert="horz" lIns="91440" tIns="45720" rIns="91440" bIns="45720" rtlCol="0" anchor="ctr"/>
          <a:lstStyle>
            <a:lvl1pPr algn="l">
              <a:defRPr sz="900">
                <a:solidFill>
                  <a:schemeClr val="tx1">
                    <a:tint val="75000"/>
                  </a:schemeClr>
                </a:solidFill>
              </a:defRPr>
            </a:lvl1pPr>
          </a:lstStyle>
          <a:p>
            <a:fld id="{71DCE107-8622-4174-A74C-C0DC7BB282F0}" type="datetime1">
              <a:rPr lang="en-US"/>
              <a:pPr/>
              <a:t>6/6/2017</a:t>
            </a:fld>
            <a:endParaRPr lang="en-US"/>
          </a:p>
        </p:txBody>
      </p:sp>
      <p:sp>
        <p:nvSpPr>
          <p:cNvPr id="5" name="Footer Placeholder 4"/>
          <p:cNvSpPr>
            <a:spLocks noGrp="1"/>
          </p:cNvSpPr>
          <p:nvPr>
            <p:ph type="ftr" sz="quarter" idx="3"/>
          </p:nvPr>
        </p:nvSpPr>
        <p:spPr>
          <a:xfrm>
            <a:off x="3028950" y="4767262"/>
            <a:ext cx="3086100" cy="27384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Oxford University Press 2017. All rights reserved.</a:t>
            </a:r>
            <a:endParaRPr lang="en-US"/>
          </a:p>
        </p:txBody>
      </p:sp>
      <p:sp>
        <p:nvSpPr>
          <p:cNvPr id="6" name="Slide Number Placeholder 5"/>
          <p:cNvSpPr>
            <a:spLocks noGrp="1"/>
          </p:cNvSpPr>
          <p:nvPr>
            <p:ph type="sldNum" sz="quarter" idx="4"/>
          </p:nvPr>
        </p:nvSpPr>
        <p:spPr>
          <a:xfrm>
            <a:off x="6457950" y="4767262"/>
            <a:ext cx="2057400" cy="273843"/>
          </a:xfrm>
          <a:prstGeom prst="rect">
            <a:avLst/>
          </a:prstGeom>
        </p:spPr>
        <p:txBody>
          <a:bodyPr vert="horz" lIns="91440" tIns="45720" rIns="91440" bIns="45720" rtlCol="0" anchor="ctr"/>
          <a:lstStyle>
            <a:lvl1pPr algn="r">
              <a:defRPr sz="900">
                <a:solidFill>
                  <a:schemeClr val="tx1">
                    <a:tint val="75000"/>
                  </a:schemeClr>
                </a:solidFill>
              </a:defRPr>
            </a:lvl1pPr>
          </a:lstStyle>
          <a:p>
            <a:fld id="{54DF3E67-45E1-4E1D-8511-4DC30DACD4D2}" type="slidenum">
              <a:rPr lang="en-US"/>
              <a:pPr/>
              <a:t>‹#›</a:t>
            </a:fld>
            <a:endParaRPr lang="en-US"/>
          </a:p>
        </p:txBody>
      </p:sp>
    </p:spTree>
    <p:extLst>
      <p:ext uri="{BB962C8B-B14F-4D97-AF65-F5344CB8AC3E}">
        <p14:creationId xmlns:p14="http://schemas.microsoft.com/office/powerpoint/2010/main" val="4151505084"/>
      </p:ext>
    </p:extLst>
  </p:cSld>
  <p:clrMap bg1="lt1" tx1="dk1" bg2="lt2" tx2="dk2" accent1="accent1" accent2="accent2" accent3="accent3" accent4="accent4" accent5="accent5" accent6="accent6" hlink="hlink" folHlink="folHlink"/>
  <p:sldLayoutIdLst>
    <p:sldLayoutId id="2147483664" r:id="R281475764d084dca"/>
    <p:sldLayoutId id="2147483665" r:id="R994660fb3b3a4c86"/>
  </p:sldLayoutIdLst>
  <p:hf hdr="0" dt="0"/>
  <p:txStyles>
    <p:titleStyle>
      <a:lvl1pPr algn="l" defTabSz="9144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914400" rtl="0" eaLnBrk="1" latinLnBrk="0" hangingPunct="1">
        <a:defRPr sz="1350" kern="1200">
          <a:solidFill>
            <a:schemeClr val="tx1"/>
          </a:solidFill>
          <a:latin typeface="+mn-lt"/>
          <a:ea typeface="+mn-ea"/>
          <a:cs typeface="+mn-cs"/>
        </a:defRPr>
      </a:lvl1pPr>
      <a:lvl2pPr marL="457200" algn="l" defTabSz="914400" rtl="0" eaLnBrk="1" latinLnBrk="0" hangingPunct="1">
        <a:defRPr sz="1350" kern="1200">
          <a:solidFill>
            <a:schemeClr val="tx1"/>
          </a:solidFill>
          <a:latin typeface="+mn-lt"/>
          <a:ea typeface="+mn-ea"/>
          <a:cs typeface="+mn-cs"/>
        </a:defRPr>
      </a:lvl2pPr>
      <a:lvl3pPr marL="914400" algn="l" defTabSz="914400" rtl="0" eaLnBrk="1" latinLnBrk="0" hangingPunct="1">
        <a:defRPr sz="1350" kern="1200">
          <a:solidFill>
            <a:schemeClr val="tx1"/>
          </a:solidFill>
          <a:latin typeface="+mn-lt"/>
          <a:ea typeface="+mn-ea"/>
          <a:cs typeface="+mn-cs"/>
        </a:defRPr>
      </a:lvl3pPr>
      <a:lvl4pPr marL="1371600" algn="l" defTabSz="914400" rtl="0" eaLnBrk="1" latinLnBrk="0" hangingPunct="1">
        <a:defRPr sz="1350" kern="1200">
          <a:solidFill>
            <a:schemeClr val="tx1"/>
          </a:solidFill>
          <a:latin typeface="+mn-lt"/>
          <a:ea typeface="+mn-ea"/>
          <a:cs typeface="+mn-cs"/>
        </a:defRPr>
      </a:lvl4pPr>
      <a:lvl5pPr marL="1828800" algn="l" defTabSz="914400" rtl="0" eaLnBrk="1" latinLnBrk="0" hangingPunct="1">
        <a:defRPr sz="1350" kern="1200">
          <a:solidFill>
            <a:schemeClr val="tx1"/>
          </a:solidFill>
          <a:latin typeface="+mn-lt"/>
          <a:ea typeface="+mn-ea"/>
          <a:cs typeface="+mn-cs"/>
        </a:defRPr>
      </a:lvl5pPr>
      <a:lvl6pPr marL="2286000" algn="l" defTabSz="914400" rtl="0" eaLnBrk="1" latinLnBrk="0" hangingPunct="1">
        <a:defRPr sz="1350" kern="1200">
          <a:solidFill>
            <a:schemeClr val="tx1"/>
          </a:solidFill>
          <a:latin typeface="+mn-lt"/>
          <a:ea typeface="+mn-ea"/>
          <a:cs typeface="+mn-cs"/>
        </a:defRPr>
      </a:lvl6pPr>
      <a:lvl7pPr marL="2743200" algn="l" defTabSz="914400" rtl="0" eaLnBrk="1" latinLnBrk="0" hangingPunct="1">
        <a:defRPr sz="1350" kern="1200">
          <a:solidFill>
            <a:schemeClr val="tx1"/>
          </a:solidFill>
          <a:latin typeface="+mn-lt"/>
          <a:ea typeface="+mn-ea"/>
          <a:cs typeface="+mn-cs"/>
        </a:defRPr>
      </a:lvl7pPr>
      <a:lvl8pPr marL="3200400" algn="l" defTabSz="914400" rtl="0" eaLnBrk="1" latinLnBrk="0" hangingPunct="1">
        <a:defRPr sz="1350" kern="1200">
          <a:solidFill>
            <a:schemeClr val="tx1"/>
          </a:solidFill>
          <a:latin typeface="+mn-lt"/>
          <a:ea typeface="+mn-ea"/>
          <a:cs typeface="+mn-cs"/>
        </a:defRPr>
      </a:lvl8pPr>
      <a:lvl9pPr marL="3657600" algn="l" defTabSz="914400" rtl="0" eaLnBrk="1" latinLnBrk="0" hangingPunct="1">
        <a:defRPr sz="1350" kern="1200">
          <a:solidFill>
            <a:schemeClr val="tx1"/>
          </a:solidFill>
          <a:latin typeface="+mn-lt"/>
          <a:ea typeface="+mn-ea"/>
          <a:cs typeface="+mn-cs"/>
        </a:defRPr>
      </a:lvl9pPr>
    </p:otherStyle>
  </p:txStyles>
</p:sldMaster>
</file>

<file path=ppt/slideMasters/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slideMasters/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notesSlide" Target="/ppt/notesSlides/notesSlide1.xml" Id="Rae2910ab244f464f" /><Relationship Type="http://schemas.openxmlformats.org/officeDocument/2006/relationships/slideLayout" Target="/ppt/slideLayouts/slideLayout5.xml" Id="R193c02db22c34b92" /></Relationships>
</file>

<file path=ppt/slides/_rels/slide10.xml.rels>&#65279;<?xml version="1.0" encoding="utf-8"?><Relationships xmlns="http://schemas.openxmlformats.org/package/2006/relationships"><Relationship Type="http://schemas.openxmlformats.org/officeDocument/2006/relationships/notesSlide" Target="/ppt/notesSlides/notesSlide10.xml" Id="Re35bd26a28bc405c" /><Relationship Type="http://schemas.openxmlformats.org/officeDocument/2006/relationships/slideLayout" Target="/ppt/slideLayouts/slideLayout2.xml" Id="Rfee31d35c1954866" /></Relationships>
</file>

<file path=ppt/slides/_rels/slide11.xml.rels>&#65279;<?xml version="1.0" encoding="utf-8"?><Relationships xmlns="http://schemas.openxmlformats.org/package/2006/relationships"><Relationship Type="http://schemas.openxmlformats.org/officeDocument/2006/relationships/image" Target="/ppt/media/image7.png" Id="R1ea2958ea9a04080" /><Relationship Type="http://schemas.openxmlformats.org/officeDocument/2006/relationships/notesSlide" Target="/ppt/notesSlides/notesSlide11.xml" Id="R28ad9620513b4bb1" /><Relationship Type="http://schemas.openxmlformats.org/officeDocument/2006/relationships/slideLayout" Target="/ppt/slideLayouts/slideLayout2.xml" Id="R263b06fed70346de" /></Relationships>
</file>

<file path=ppt/slides/_rels/slide12.xml.rels>&#65279;<?xml version="1.0" encoding="utf-8"?><Relationships xmlns="http://schemas.openxmlformats.org/package/2006/relationships"><Relationship Type="http://schemas.openxmlformats.org/officeDocument/2006/relationships/notesSlide" Target="/ppt/notesSlides/notesSlide12.xml" Id="R4f2ea7c32d514a9a" /><Relationship Type="http://schemas.openxmlformats.org/officeDocument/2006/relationships/slideLayout" Target="/ppt/slideLayouts/slideLayout2.xml" Id="R18d9d6f0a867428c" /></Relationships>
</file>

<file path=ppt/slides/_rels/slide13.xml.rels>&#65279;<?xml version="1.0" encoding="utf-8"?><Relationships xmlns="http://schemas.openxmlformats.org/package/2006/relationships"><Relationship Type="http://schemas.openxmlformats.org/officeDocument/2006/relationships/image" Target="/ppt/media/image8.png" Id="R57f845799be8400a" /><Relationship Type="http://schemas.openxmlformats.org/officeDocument/2006/relationships/notesSlide" Target="/ppt/notesSlides/notesSlide13.xml" Id="R4b0830193f74405d" /><Relationship Type="http://schemas.openxmlformats.org/officeDocument/2006/relationships/slideLayout" Target="/ppt/slideLayouts/slideLayout2.xml" Id="Ra92c99fe842c44eb" /></Relationships>
</file>

<file path=ppt/slides/_rels/slide14.xml.rels>&#65279;<?xml version="1.0" encoding="utf-8"?><Relationships xmlns="http://schemas.openxmlformats.org/package/2006/relationships"><Relationship Type="http://schemas.openxmlformats.org/officeDocument/2006/relationships/notesSlide" Target="/ppt/notesSlides/notesSlide14.xml" Id="R6df421abaed64d1c" /><Relationship Type="http://schemas.openxmlformats.org/officeDocument/2006/relationships/slideLayout" Target="/ppt/slideLayouts/slideLayout2.xml" Id="R49eb20d7b2c1464f" /></Relationships>
</file>

<file path=ppt/slides/_rels/slide15.xml.rels>&#65279;<?xml version="1.0" encoding="utf-8"?><Relationships xmlns="http://schemas.openxmlformats.org/package/2006/relationships"><Relationship Type="http://schemas.openxmlformats.org/officeDocument/2006/relationships/notesSlide" Target="/ppt/notesSlides/notesSlide15.xml" Id="R0c636ad4c6f14026" /><Relationship Type="http://schemas.openxmlformats.org/officeDocument/2006/relationships/slideLayout" Target="/ppt/slideLayouts/slideLayout2.xml" Id="R33ad3bcef2fd458d" /></Relationships>
</file>

<file path=ppt/slides/_rels/slide16.xml.rels>&#65279;<?xml version="1.0" encoding="utf-8"?><Relationships xmlns="http://schemas.openxmlformats.org/package/2006/relationships"><Relationship Type="http://schemas.openxmlformats.org/officeDocument/2006/relationships/image" Target="/ppt/media/image9.png" Id="R9a7a07dcbb0b4b7f" /><Relationship Type="http://schemas.openxmlformats.org/officeDocument/2006/relationships/notesSlide" Target="/ppt/notesSlides/notesSlide16.xml" Id="R3a1c85a031af437d" /><Relationship Type="http://schemas.openxmlformats.org/officeDocument/2006/relationships/slideLayout" Target="/ppt/slideLayouts/slideLayout2.xml" Id="R7bb22cc44fcf4e47" /></Relationships>
</file>

<file path=ppt/slides/_rels/slide17.xml.rels>&#65279;<?xml version="1.0" encoding="utf-8"?><Relationships xmlns="http://schemas.openxmlformats.org/package/2006/relationships"><Relationship Type="http://schemas.openxmlformats.org/officeDocument/2006/relationships/notesSlide" Target="/ppt/notesSlides/notesSlide17.xml" Id="Ra1363bde27064615" /><Relationship Type="http://schemas.openxmlformats.org/officeDocument/2006/relationships/slideLayout" Target="/ppt/slideLayouts/slideLayout2.xml" Id="R26621689366445f8" /></Relationships>
</file>

<file path=ppt/slides/_rels/slide18.xml.rels>&#65279;<?xml version="1.0" encoding="utf-8"?><Relationships xmlns="http://schemas.openxmlformats.org/package/2006/relationships"><Relationship Type="http://schemas.openxmlformats.org/officeDocument/2006/relationships/notesSlide" Target="/ppt/notesSlides/notesSlide18.xml" Id="R2d634b2978884dd9" /><Relationship Type="http://schemas.openxmlformats.org/officeDocument/2006/relationships/slideLayout" Target="/ppt/slideLayouts/slideLayout2.xml" Id="Rb06138eaf9df425a" /></Relationships>
</file>

<file path=ppt/slides/_rels/slide19.xml.rels>&#65279;<?xml version="1.0" encoding="utf-8"?><Relationships xmlns="http://schemas.openxmlformats.org/package/2006/relationships"><Relationship Type="http://schemas.openxmlformats.org/officeDocument/2006/relationships/image" Target="/ppt/media/image10.png" Id="R9ff6dd514b174eb8" /><Relationship Type="http://schemas.openxmlformats.org/officeDocument/2006/relationships/notesSlide" Target="/ppt/notesSlides/notesSlide19.xml" Id="R92adc81cc7004e60" /><Relationship Type="http://schemas.openxmlformats.org/officeDocument/2006/relationships/slideLayout" Target="/ppt/slideLayouts/slideLayout2.xml" Id="Reab09c4fdedd4455" /></Relationships>
</file>

<file path=ppt/slides/_rels/slide2.xml.rels>&#65279;<?xml version="1.0" encoding="utf-8"?><Relationships xmlns="http://schemas.openxmlformats.org/package/2006/relationships"><Relationship Type="http://schemas.openxmlformats.org/officeDocument/2006/relationships/notesSlide" Target="/ppt/notesSlides/notesSlide2.xml" Id="Re033db5bd66e4173" /><Relationship Type="http://schemas.openxmlformats.org/officeDocument/2006/relationships/slideLayout" Target="/ppt/slideLayouts/slideLayout2.xml" Id="R2eadb7651f6f47a4" /></Relationships>
</file>

<file path=ppt/slides/_rels/slide20.xml.rels>&#65279;<?xml version="1.0" encoding="utf-8"?><Relationships xmlns="http://schemas.openxmlformats.org/package/2006/relationships"><Relationship Type="http://schemas.openxmlformats.org/officeDocument/2006/relationships/notesSlide" Target="/ppt/notesSlides/notesSlide20.xml" Id="Rcd871a04233f4da8" /><Relationship Type="http://schemas.openxmlformats.org/officeDocument/2006/relationships/slideLayout" Target="/ppt/slideLayouts/slideLayout2.xml" Id="R80be4a888de94941" /></Relationships>
</file>

<file path=ppt/slides/_rels/slide21.xml.rels>&#65279;<?xml version="1.0" encoding="utf-8"?><Relationships xmlns="http://schemas.openxmlformats.org/package/2006/relationships"><Relationship Type="http://schemas.openxmlformats.org/officeDocument/2006/relationships/image" Target="/ppt/media/image11.png" Id="Rd4d856cf9dbf4bb1" /><Relationship Type="http://schemas.openxmlformats.org/officeDocument/2006/relationships/notesSlide" Target="/ppt/notesSlides/notesSlide21.xml" Id="Rb7053319df7e48d1" /><Relationship Type="http://schemas.openxmlformats.org/officeDocument/2006/relationships/slideLayout" Target="/ppt/slideLayouts/slideLayout2.xml" Id="R77542196947e4b8f" /></Relationships>
</file>

<file path=ppt/slides/_rels/slide22.xml.rels>&#65279;<?xml version="1.0" encoding="utf-8"?><Relationships xmlns="http://schemas.openxmlformats.org/package/2006/relationships"><Relationship Type="http://schemas.openxmlformats.org/officeDocument/2006/relationships/notesSlide" Target="/ppt/notesSlides/notesSlide22.xml" Id="R3d84f8a602fe4e51" /><Relationship Type="http://schemas.openxmlformats.org/officeDocument/2006/relationships/slideLayout" Target="/ppt/slideLayouts/slideLayout2.xml" Id="R273e1ffe53ce4bb2" /></Relationships>
</file>

<file path=ppt/slides/_rels/slide23.xml.rels>&#65279;<?xml version="1.0" encoding="utf-8"?><Relationships xmlns="http://schemas.openxmlformats.org/package/2006/relationships"><Relationship Type="http://schemas.openxmlformats.org/officeDocument/2006/relationships/image" Target="/ppt/media/image12.png" Id="R4523468cf1a64a8f" /><Relationship Type="http://schemas.openxmlformats.org/officeDocument/2006/relationships/notesSlide" Target="/ppt/notesSlides/notesSlide23.xml" Id="R79fc8a8f051c4165" /><Relationship Type="http://schemas.openxmlformats.org/officeDocument/2006/relationships/slideLayout" Target="/ppt/slideLayouts/slideLayout2.xml" Id="Rd8be03b36b4e47d5" /></Relationships>
</file>

<file path=ppt/slides/_rels/slide24.xml.rels>&#65279;<?xml version="1.0" encoding="utf-8"?><Relationships xmlns="http://schemas.openxmlformats.org/package/2006/relationships"><Relationship Type="http://schemas.openxmlformats.org/officeDocument/2006/relationships/notesSlide" Target="/ppt/notesSlides/notesSlide24.xml" Id="R353735674c8444f9" /><Relationship Type="http://schemas.openxmlformats.org/officeDocument/2006/relationships/slideLayout" Target="/ppt/slideLayouts/slideLayout2.xml" Id="R8a7182a54e7a43b5" /></Relationships>
</file>

<file path=ppt/slides/_rels/slide25.xml.rels>&#65279;<?xml version="1.0" encoding="utf-8"?><Relationships xmlns="http://schemas.openxmlformats.org/package/2006/relationships"><Relationship Type="http://schemas.openxmlformats.org/officeDocument/2006/relationships/image" Target="/ppt/media/image13.png" Id="R4feec6d1f07e4788" /><Relationship Type="http://schemas.openxmlformats.org/officeDocument/2006/relationships/notesSlide" Target="/ppt/notesSlides/notesSlide25.xml" Id="Rb2cdcc2db129440b" /><Relationship Type="http://schemas.openxmlformats.org/officeDocument/2006/relationships/slideLayout" Target="/ppt/slideLayouts/slideLayout2.xml" Id="Rfb16830eb62447f4" /></Relationships>
</file>

<file path=ppt/slides/_rels/slide26.xml.rels>&#65279;<?xml version="1.0" encoding="utf-8"?><Relationships xmlns="http://schemas.openxmlformats.org/package/2006/relationships"><Relationship Type="http://schemas.openxmlformats.org/officeDocument/2006/relationships/slideLayout" Target="/ppt/slideLayouts/slideLayout16.xml" Id="Rf85dce4e7a154771" /></Relationships>
</file>

<file path=ppt/slides/_rels/slide27.xml.rels>&#65279;<?xml version="1.0" encoding="utf-8"?><Relationships xmlns="http://schemas.openxmlformats.org/package/2006/relationships"><Relationship Type="http://schemas.openxmlformats.org/officeDocument/2006/relationships/slideLayout" Target="/ppt/slideLayouts/slideLayout15.xml" Id="Red7f5d2258d44bd6" /></Relationships>
</file>

<file path=ppt/slides/_rels/slide28.xml.rels>&#65279;<?xml version="1.0" encoding="utf-8"?><Relationships xmlns="http://schemas.openxmlformats.org/package/2006/relationships"><Relationship Type="http://schemas.openxmlformats.org/officeDocument/2006/relationships/notesSlide" Target="/ppt/notesSlides/notesSlide26.xml" Id="Rc0032114bbd945a6" /><Relationship Type="http://schemas.openxmlformats.org/officeDocument/2006/relationships/slideLayout" Target="/ppt/slideLayouts/slideLayout15.xml" Id="R3366545229664596" /></Relationships>
</file>

<file path=ppt/slides/_rels/slide29.xml.rels>&#65279;<?xml version="1.0" encoding="utf-8"?><Relationships xmlns="http://schemas.openxmlformats.org/package/2006/relationships"><Relationship Type="http://schemas.openxmlformats.org/officeDocument/2006/relationships/slideLayout" Target="/ppt/slideLayouts/slideLayout15.xml" Id="R6c5ad9a1c38e43fc" /></Relationships>
</file>

<file path=ppt/slides/_rels/slide3.xml.rels>&#65279;<?xml version="1.0" encoding="utf-8"?><Relationships xmlns="http://schemas.openxmlformats.org/package/2006/relationships"><Relationship Type="http://schemas.openxmlformats.org/officeDocument/2006/relationships/notesSlide" Target="/ppt/notesSlides/notesSlide3.xml" Id="Rb94436ce142e4b8c" /><Relationship Type="http://schemas.openxmlformats.org/officeDocument/2006/relationships/slideLayout" Target="/ppt/slideLayouts/slideLayout2.xml" Id="R6d1c9876e09742af" /></Relationships>
</file>

<file path=ppt/slides/_rels/slide30.xml.rels>&#65279;<?xml version="1.0" encoding="utf-8"?><Relationships xmlns="http://schemas.openxmlformats.org/package/2006/relationships"><Relationship Type="http://schemas.openxmlformats.org/officeDocument/2006/relationships/slideLayout" Target="/ppt/slideLayouts/slideLayout15.xml" Id="R2fe701e13e674ca5" /></Relationships>
</file>

<file path=ppt/slides/_rels/slide31.xml.rels>&#65279;<?xml version="1.0" encoding="utf-8"?><Relationships xmlns="http://schemas.openxmlformats.org/package/2006/relationships"><Relationship Type="http://schemas.openxmlformats.org/officeDocument/2006/relationships/image" Target="/ppt/media/image16.png" Id="R094f2eb5751648c6" /><Relationship Type="http://schemas.openxmlformats.org/officeDocument/2006/relationships/image" Target="/ppt/media/image17.png" Id="Rbec123833a294de3" /><Relationship Type="http://schemas.openxmlformats.org/officeDocument/2006/relationships/slideLayout" Target="/ppt/slideLayouts/slideLayout15.xml" Id="R9d0c41bf26754c2e" /></Relationships>
</file>

<file path=ppt/slides/_rels/slide32.xml.rels>&#65279;<?xml version="1.0" encoding="utf-8"?><Relationships xmlns="http://schemas.openxmlformats.org/package/2006/relationships"><Relationship Type="http://schemas.openxmlformats.org/officeDocument/2006/relationships/image" Target="/ppt/media/image18.png" Id="R7001fb0fb26e4616" /><Relationship Type="http://schemas.openxmlformats.org/officeDocument/2006/relationships/image" Target="/ppt/media/image19.png" Id="Rc4ea39dda61347ce" /><Relationship Type="http://schemas.openxmlformats.org/officeDocument/2006/relationships/slideLayout" Target="/ppt/slideLayouts/slideLayout15.xml" Id="R6edabc20c95441c9" /></Relationships>
</file>

<file path=ppt/slides/_rels/slide33.xml.rels>&#65279;<?xml version="1.0" encoding="utf-8"?><Relationships xmlns="http://schemas.openxmlformats.org/package/2006/relationships"><Relationship Type="http://schemas.openxmlformats.org/officeDocument/2006/relationships/image" Target="/ppt/media/image20.png" Id="Rcf49ff0e55b54482" /><Relationship Type="http://schemas.openxmlformats.org/officeDocument/2006/relationships/image" Target="/ppt/media/image21.png" Id="R10552a1b3ec543d3" /><Relationship Type="http://schemas.openxmlformats.org/officeDocument/2006/relationships/image" Target="/ppt/media/image22.png" Id="R87741d39b6784b57" /><Relationship Type="http://schemas.openxmlformats.org/officeDocument/2006/relationships/slideLayout" Target="/ppt/slideLayouts/slideLayout15.xml" Id="Rb5e6475a50a747ad" /></Relationships>
</file>

<file path=ppt/slides/_rels/slide34.xml.rels>&#65279;<?xml version="1.0" encoding="utf-8"?><Relationships xmlns="http://schemas.openxmlformats.org/package/2006/relationships"><Relationship Type="http://schemas.openxmlformats.org/officeDocument/2006/relationships/slideLayout" Target="/ppt/slideLayouts/slideLayout15.xml" Id="Rf390cb73e62f467b" /></Relationships>
</file>

<file path=ppt/slides/_rels/slide35.xml.rels>&#65279;<?xml version="1.0" encoding="utf-8"?><Relationships xmlns="http://schemas.openxmlformats.org/package/2006/relationships"><Relationship Type="http://schemas.openxmlformats.org/officeDocument/2006/relationships/image" Target="/ppt/media/image23.png" Id="R6e81f7718fb34f54" /><Relationship Type="http://schemas.openxmlformats.org/officeDocument/2006/relationships/slideLayout" Target="/ppt/slideLayouts/slideLayout15.xml" Id="R3fa1034953094483" /></Relationships>
</file>

<file path=ppt/slides/_rels/slide36.xml.rels>&#65279;<?xml version="1.0" encoding="utf-8"?><Relationships xmlns="http://schemas.openxmlformats.org/package/2006/relationships"><Relationship Type="http://schemas.openxmlformats.org/officeDocument/2006/relationships/image" Target="/ppt/media/image24.png" Id="R0a4ffef4dd5549bf" /><Relationship Type="http://schemas.openxmlformats.org/officeDocument/2006/relationships/slideLayout" Target="/ppt/slideLayouts/slideLayout15.xml" Id="R7fbc5d7a1f314292" /></Relationships>
</file>

<file path=ppt/slides/_rels/slide37.xml.rels>&#65279;<?xml version="1.0" encoding="utf-8"?><Relationships xmlns="http://schemas.openxmlformats.org/package/2006/relationships"><Relationship Type="http://schemas.openxmlformats.org/officeDocument/2006/relationships/image" Target="/ppt/media/image25.png" Id="R291a2302b0374522" /><Relationship Type="http://schemas.openxmlformats.org/officeDocument/2006/relationships/image" Target="/ppt/media/image26.png" Id="R7241ed44a52a4873" /><Relationship Type="http://schemas.openxmlformats.org/officeDocument/2006/relationships/slideLayout" Target="/ppt/slideLayouts/slideLayout15.xml" Id="R09dc5b3c021142bb" /></Relationships>
</file>

<file path=ppt/slides/_rels/slide38.xml.rels>&#65279;<?xml version="1.0" encoding="utf-8"?><Relationships xmlns="http://schemas.openxmlformats.org/package/2006/relationships"><Relationship Type="http://schemas.openxmlformats.org/officeDocument/2006/relationships/slideLayout" Target="/ppt/slideLayouts/slideLayout15.xml" Id="R899b3c5ff780405c" /></Relationships>
</file>

<file path=ppt/slides/_rels/slide39.xml.rels>&#65279;<?xml version="1.0" encoding="utf-8"?><Relationships xmlns="http://schemas.openxmlformats.org/package/2006/relationships"><Relationship Type="http://schemas.openxmlformats.org/officeDocument/2006/relationships/image" Target="/ppt/media/image27.png" Id="Rc6e67c604b954456" /><Relationship Type="http://schemas.openxmlformats.org/officeDocument/2006/relationships/image" Target="/ppt/media/image28.png" Id="R7f6cb5926f904003" /><Relationship Type="http://schemas.openxmlformats.org/officeDocument/2006/relationships/slideLayout" Target="/ppt/slideLayouts/slideLayout15.xml" Id="Rd5e40d2a47c749e1" /></Relationships>
</file>

<file path=ppt/slides/_rels/slide4.xml.rels>&#65279;<?xml version="1.0" encoding="utf-8"?><Relationships xmlns="http://schemas.openxmlformats.org/package/2006/relationships"><Relationship Type="http://schemas.openxmlformats.org/officeDocument/2006/relationships/image" Target="/ppt/media/image.png" Id="R7836b272f4204e73" /><Relationship Type="http://schemas.openxmlformats.org/officeDocument/2006/relationships/notesSlide" Target="/ppt/notesSlides/notesSlide4.xml" Id="Rff3b603d7a2f41d4" /><Relationship Type="http://schemas.openxmlformats.org/officeDocument/2006/relationships/slideLayout" Target="/ppt/slideLayouts/slideLayout2.xml" Id="R7bfe3b59af2b43d9" /></Relationships>
</file>

<file path=ppt/slides/_rels/slide40.xml.rels>&#65279;<?xml version="1.0" encoding="utf-8"?><Relationships xmlns="http://schemas.openxmlformats.org/package/2006/relationships"><Relationship Type="http://schemas.openxmlformats.org/officeDocument/2006/relationships/image" Target="/ppt/media/image29.png" Id="R4115888c83d843e4" /><Relationship Type="http://schemas.openxmlformats.org/officeDocument/2006/relationships/image" Target="/ppt/media/image30.png" Id="R20390da653c5430f" /><Relationship Type="http://schemas.openxmlformats.org/officeDocument/2006/relationships/slideLayout" Target="/ppt/slideLayouts/slideLayout15.xml" Id="R51602c9857e240ae" /></Relationships>
</file>

<file path=ppt/slides/_rels/slide41.xml.rels>&#65279;<?xml version="1.0" encoding="utf-8"?><Relationships xmlns="http://schemas.openxmlformats.org/package/2006/relationships"><Relationship Type="http://schemas.openxmlformats.org/officeDocument/2006/relationships/image" Target="/ppt/media/image31.png" Id="R33cc4b5ca3ab4b4a" /><Relationship Type="http://schemas.openxmlformats.org/officeDocument/2006/relationships/image" Target="/ppt/media/image32.png" Id="Racbb9ef74e794277" /><Relationship Type="http://schemas.openxmlformats.org/officeDocument/2006/relationships/slideLayout" Target="/ppt/slideLayouts/slideLayout15.xml" Id="Rb3e298c5a2714f44" /></Relationships>
</file>

<file path=ppt/slides/_rels/slide42.xml.rels>&#65279;<?xml version="1.0" encoding="utf-8"?><Relationships xmlns="http://schemas.openxmlformats.org/package/2006/relationships"><Relationship Type="http://schemas.openxmlformats.org/officeDocument/2006/relationships/image" Target="/ppt/media/image33.png" Id="R366e3c2147494289" /><Relationship Type="http://schemas.openxmlformats.org/officeDocument/2006/relationships/image" Target="/ppt/media/image34.png" Id="R0c943388c8874db2" /><Relationship Type="http://schemas.openxmlformats.org/officeDocument/2006/relationships/slideLayout" Target="/ppt/slideLayouts/slideLayout15.xml" Id="R6477df4fc5bd4c8d" /></Relationships>
</file>

<file path=ppt/slides/_rels/slide43.xml.rels>&#65279;<?xml version="1.0" encoding="utf-8"?><Relationships xmlns="http://schemas.openxmlformats.org/package/2006/relationships"><Relationship Type="http://schemas.openxmlformats.org/officeDocument/2006/relationships/image" Target="/ppt/media/image35.png" Id="R39f6d8315ffe4023" /><Relationship Type="http://schemas.openxmlformats.org/officeDocument/2006/relationships/image" Target="/ppt/media/image36.png" Id="Rd74e753f400e4b36" /><Relationship Type="http://schemas.openxmlformats.org/officeDocument/2006/relationships/slideLayout" Target="/ppt/slideLayouts/slideLayout15.xml" Id="Red9198e316f14d06" /></Relationships>
</file>

<file path=ppt/slides/_rels/slide44.xml.rels>&#65279;<?xml version="1.0" encoding="utf-8"?><Relationships xmlns="http://schemas.openxmlformats.org/package/2006/relationships"><Relationship Type="http://schemas.openxmlformats.org/officeDocument/2006/relationships/image" Target="/ppt/media/image37.png" Id="R8681857728e64920" /><Relationship Type="http://schemas.openxmlformats.org/officeDocument/2006/relationships/image" Target="/ppt/media/image38.png" Id="R5e661f0dbd5847ea" /><Relationship Type="http://schemas.openxmlformats.org/officeDocument/2006/relationships/slideLayout" Target="/ppt/slideLayouts/slideLayout15.xml" Id="Re38f0f50dad14f5f" /></Relationships>
</file>

<file path=ppt/slides/_rels/slide45.xml.rels>&#65279;<?xml version="1.0" encoding="utf-8"?><Relationships xmlns="http://schemas.openxmlformats.org/package/2006/relationships"><Relationship Type="http://schemas.openxmlformats.org/officeDocument/2006/relationships/slideLayout" Target="/ppt/slideLayouts/slideLayout15.xml" Id="Rc52f2d600d154f0e" /></Relationships>
</file>

<file path=ppt/slides/_rels/slide46.xml.rels>&#65279;<?xml version="1.0" encoding="utf-8"?><Relationships xmlns="http://schemas.openxmlformats.org/package/2006/relationships"><Relationship Type="http://schemas.openxmlformats.org/officeDocument/2006/relationships/image" Target="/ppt/media/image39.png" Id="R162e029fa6fe4e67" /><Relationship Type="http://schemas.openxmlformats.org/officeDocument/2006/relationships/image" Target="/ppt/media/image40.png" Id="R24bae6137ab24ba5" /><Relationship Type="http://schemas.openxmlformats.org/officeDocument/2006/relationships/slideLayout" Target="/ppt/slideLayouts/slideLayout15.xml" Id="R6bb86b1a94014b8d" /></Relationships>
</file>

<file path=ppt/slides/_rels/slide47.xml.rels>&#65279;<?xml version="1.0" encoding="utf-8"?><Relationships xmlns="http://schemas.openxmlformats.org/package/2006/relationships"><Relationship Type="http://schemas.openxmlformats.org/officeDocument/2006/relationships/image" Target="/ppt/media/image41.png" Id="R6305629881d649f0" /><Relationship Type="http://schemas.openxmlformats.org/officeDocument/2006/relationships/image" Target="/ppt/media/image42.png" Id="Rbc25aefc75a44e37" /><Relationship Type="http://schemas.openxmlformats.org/officeDocument/2006/relationships/slideLayout" Target="/ppt/slideLayouts/slideLayout15.xml" Id="Rac6bee8d06e04825" /></Relationships>
</file>

<file path=ppt/slides/_rels/slide48.xml.rels>&#65279;<?xml version="1.0" encoding="utf-8"?><Relationships xmlns="http://schemas.openxmlformats.org/package/2006/relationships"><Relationship Type="http://schemas.openxmlformats.org/officeDocument/2006/relationships/slideLayout" Target="/ppt/slideLayouts/slideLayout15.xml" Id="R47d58edf5d95490e" /></Relationships>
</file>

<file path=ppt/slides/_rels/slide49.xml.rels>&#65279;<?xml version="1.0" encoding="utf-8"?><Relationships xmlns="http://schemas.openxmlformats.org/package/2006/relationships"><Relationship Type="http://schemas.openxmlformats.org/officeDocument/2006/relationships/image" Target="/ppt/media/image43.png" Id="Rf258d983a37b4260" /><Relationship Type="http://schemas.openxmlformats.org/officeDocument/2006/relationships/image" Target="/ppt/media/image44.png" Id="R185f8af882f0498a" /><Relationship Type="http://schemas.openxmlformats.org/officeDocument/2006/relationships/slideLayout" Target="/ppt/slideLayouts/slideLayout15.xml" Id="Re8c2f2db3b764767" /></Relationships>
</file>

<file path=ppt/slides/_rels/slide5.xml.rels>&#65279;<?xml version="1.0" encoding="utf-8"?><Relationships xmlns="http://schemas.openxmlformats.org/package/2006/relationships"><Relationship Type="http://schemas.openxmlformats.org/officeDocument/2006/relationships/image" Target="/ppt/media/image2.png" Id="R84007d379526404e" /><Relationship Type="http://schemas.openxmlformats.org/officeDocument/2006/relationships/notesSlide" Target="/ppt/notesSlides/notesSlide5.xml" Id="R81ca5f6b7fd14173" /><Relationship Type="http://schemas.openxmlformats.org/officeDocument/2006/relationships/slideLayout" Target="/ppt/slideLayouts/slideLayout2.xml" Id="Re8b0213b5af9471b" /></Relationships>
</file>

<file path=ppt/slides/_rels/slide50.xml.rels>&#65279;<?xml version="1.0" encoding="utf-8"?><Relationships xmlns="http://schemas.openxmlformats.org/package/2006/relationships"><Relationship Type="http://schemas.openxmlformats.org/officeDocument/2006/relationships/image" Target="/ppt/media/image45.png" Id="R6c37f3fcae424e35" /><Relationship Type="http://schemas.openxmlformats.org/officeDocument/2006/relationships/image" Target="/ppt/media/image46.png" Id="R09290350a5d2471b" /><Relationship Type="http://schemas.openxmlformats.org/officeDocument/2006/relationships/slideLayout" Target="/ppt/slideLayouts/slideLayout15.xml" Id="R2f3a83c0e9164c9d" /></Relationships>
</file>

<file path=ppt/slides/_rels/slide51.xml.rels>&#65279;<?xml version="1.0" encoding="utf-8"?><Relationships xmlns="http://schemas.openxmlformats.org/package/2006/relationships"><Relationship Type="http://schemas.openxmlformats.org/officeDocument/2006/relationships/image" Target="/ppt/media/image47.png" Id="Rfaae96155ca742cb" /><Relationship Type="http://schemas.openxmlformats.org/officeDocument/2006/relationships/image" Target="/ppt/media/image48.png" Id="Rd9f0e28526594f80" /><Relationship Type="http://schemas.openxmlformats.org/officeDocument/2006/relationships/slideLayout" Target="/ppt/slideLayouts/slideLayout15.xml" Id="R807963fca7a546af" /></Relationships>
</file>

<file path=ppt/slides/_rels/slide52.xml.rels>&#65279;<?xml version="1.0" encoding="utf-8"?><Relationships xmlns="http://schemas.openxmlformats.org/package/2006/relationships"><Relationship Type="http://schemas.openxmlformats.org/officeDocument/2006/relationships/slideLayout" Target="/ppt/slideLayouts/slideLayout15.xml" Id="R3c6c019430144498" /></Relationships>
</file>

<file path=ppt/slides/_rels/slide53.xml.rels>&#65279;<?xml version="1.0" encoding="utf-8"?><Relationships xmlns="http://schemas.openxmlformats.org/package/2006/relationships"><Relationship Type="http://schemas.openxmlformats.org/officeDocument/2006/relationships/image" Target="/ppt/media/image49.png" Id="Rde6799fdbbe54f10" /><Relationship Type="http://schemas.openxmlformats.org/officeDocument/2006/relationships/image" Target="/ppt/media/image50.png" Id="R36d8c87a1fe6490f" /><Relationship Type="http://schemas.openxmlformats.org/officeDocument/2006/relationships/slideLayout" Target="/ppt/slideLayouts/slideLayout15.xml" Id="R1c5e5a3a91154a16" /></Relationships>
</file>

<file path=ppt/slides/_rels/slide54.xml.rels>&#65279;<?xml version="1.0" encoding="utf-8"?><Relationships xmlns="http://schemas.openxmlformats.org/package/2006/relationships"><Relationship Type="http://schemas.openxmlformats.org/officeDocument/2006/relationships/image" Target="/ppt/media/image51.png" Id="Rc3e5df2af4944eae" /><Relationship Type="http://schemas.openxmlformats.org/officeDocument/2006/relationships/image" Target="/ppt/media/image52.png" Id="Racc8ba0d3d0d441f" /><Relationship Type="http://schemas.openxmlformats.org/officeDocument/2006/relationships/slideLayout" Target="/ppt/slideLayouts/slideLayout15.xml" Id="R5226dcffcf764bd7" /></Relationships>
</file>

<file path=ppt/slides/_rels/slide55.xml.rels>&#65279;<?xml version="1.0" encoding="utf-8"?><Relationships xmlns="http://schemas.openxmlformats.org/package/2006/relationships"><Relationship Type="http://schemas.openxmlformats.org/officeDocument/2006/relationships/image" Target="/ppt/media/image53.png" Id="R9a3da1c4279849f1" /><Relationship Type="http://schemas.openxmlformats.org/officeDocument/2006/relationships/image" Target="/ppt/media/image54.png" Id="Rd08a9cabec2249ee" /><Relationship Type="http://schemas.openxmlformats.org/officeDocument/2006/relationships/slideLayout" Target="/ppt/slideLayouts/slideLayout15.xml" Id="R52125912899f4e27" /></Relationships>
</file>

<file path=ppt/slides/_rels/slide56.xml.rels>&#65279;<?xml version="1.0" encoding="utf-8"?><Relationships xmlns="http://schemas.openxmlformats.org/package/2006/relationships"><Relationship Type="http://schemas.openxmlformats.org/officeDocument/2006/relationships/slideLayout" Target="/ppt/slideLayouts/slideLayout15.xml" Id="R24b0222e03274313" /></Relationships>
</file>

<file path=ppt/slides/_rels/slide57.xml.rels>&#65279;<?xml version="1.0" encoding="utf-8"?><Relationships xmlns="http://schemas.openxmlformats.org/package/2006/relationships"><Relationship Type="http://schemas.openxmlformats.org/officeDocument/2006/relationships/image" Target="/ppt/media/image55.png" Id="Rc0f39ee52c6c4a32" /><Relationship Type="http://schemas.openxmlformats.org/officeDocument/2006/relationships/image" Target="/ppt/media/image56.png" Id="Rfa2ed4499a8640d2" /><Relationship Type="http://schemas.openxmlformats.org/officeDocument/2006/relationships/slideLayout" Target="/ppt/slideLayouts/slideLayout15.xml" Id="R2887f210ddd84b57" /></Relationships>
</file>

<file path=ppt/slides/_rels/slide58.xml.rels>&#65279;<?xml version="1.0" encoding="utf-8"?><Relationships xmlns="http://schemas.openxmlformats.org/package/2006/relationships"><Relationship Type="http://schemas.openxmlformats.org/officeDocument/2006/relationships/image" Target="/ppt/media/image57.png" Id="Rbcd23e38abbf4e76" /><Relationship Type="http://schemas.openxmlformats.org/officeDocument/2006/relationships/image" Target="/ppt/media/image58.png" Id="Rd3537539986842b2" /><Relationship Type="http://schemas.openxmlformats.org/officeDocument/2006/relationships/slideLayout" Target="/ppt/slideLayouts/slideLayout15.xml" Id="R67d17098db2942ef" /></Relationships>
</file>

<file path=ppt/slides/_rels/slide59.xml.rels>&#65279;<?xml version="1.0" encoding="utf-8"?><Relationships xmlns="http://schemas.openxmlformats.org/package/2006/relationships"><Relationship Type="http://schemas.openxmlformats.org/officeDocument/2006/relationships/slideLayout" Target="/ppt/slideLayouts/slideLayout15.xml" Id="R63a21c82828b43ac" /></Relationships>
</file>

<file path=ppt/slides/_rels/slide6.xml.rels>&#65279;<?xml version="1.0" encoding="utf-8"?><Relationships xmlns="http://schemas.openxmlformats.org/package/2006/relationships"><Relationship Type="http://schemas.openxmlformats.org/officeDocument/2006/relationships/image" Target="/ppt/media/image3.png" Id="Rd59c66b66e6d45d6" /><Relationship Type="http://schemas.openxmlformats.org/officeDocument/2006/relationships/notesSlide" Target="/ppt/notesSlides/notesSlide6.xml" Id="R76ecbe5454d0416c" /><Relationship Type="http://schemas.openxmlformats.org/officeDocument/2006/relationships/slideLayout" Target="/ppt/slideLayouts/slideLayout2.xml" Id="Rffed7c7108e248a7" /></Relationships>
</file>

<file path=ppt/slides/_rels/slide7.xml.rels>&#65279;<?xml version="1.0" encoding="utf-8"?><Relationships xmlns="http://schemas.openxmlformats.org/package/2006/relationships"><Relationship Type="http://schemas.openxmlformats.org/officeDocument/2006/relationships/notesSlide" Target="/ppt/notesSlides/notesSlide7.xml" Id="Ra528297e935f4fc3" /><Relationship Type="http://schemas.openxmlformats.org/officeDocument/2006/relationships/slideLayout" Target="/ppt/slideLayouts/slideLayout2.xml" Id="R2aeac517dda64732" /></Relationships>
</file>

<file path=ppt/slides/_rels/slide8.xml.rels>&#65279;<?xml version="1.0" encoding="utf-8"?><Relationships xmlns="http://schemas.openxmlformats.org/package/2006/relationships"><Relationship Type="http://schemas.openxmlformats.org/officeDocument/2006/relationships/image" Target="/ppt/media/image4.png" Id="R45b012b5456a4242" /><Relationship Type="http://schemas.openxmlformats.org/officeDocument/2006/relationships/image" Target="/ppt/media/image5.png" Id="R59cfaca9d2bd4eb3" /><Relationship Type="http://schemas.openxmlformats.org/officeDocument/2006/relationships/notesSlide" Target="/ppt/notesSlides/notesSlide8.xml" Id="R0a639517dece4b25" /><Relationship Type="http://schemas.openxmlformats.org/officeDocument/2006/relationships/slideLayout" Target="/ppt/slideLayouts/slideLayout2.xml" Id="R7ff2fd706b7f4b70" /></Relationships>
</file>

<file path=ppt/slides/_rels/slide9.xml.rels>&#65279;<?xml version="1.0" encoding="utf-8"?><Relationships xmlns="http://schemas.openxmlformats.org/package/2006/relationships"><Relationship Type="http://schemas.openxmlformats.org/officeDocument/2006/relationships/image" Target="/ppt/media/image6.png" Id="R2996442a8b5e484b" /><Relationship Type="http://schemas.openxmlformats.org/officeDocument/2006/relationships/notesSlide" Target="/ppt/notesSlides/notesSlide9.xml" Id="R7a5326faa4364cb5" /><Relationship Type="http://schemas.openxmlformats.org/officeDocument/2006/relationships/slideLayout" Target="/ppt/slideLayouts/slideLayout2.xml" Id="R67958d798d924806"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FF0000"/>
                </a:solidFill>
              </a:rPr>
              <a:t>Unit 4</a:t>
            </a:r>
            <a:endParaRPr sz="3600">
              <a:solidFill>
                <a:srgbClr val="FF0000"/>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FF0000"/>
                </a:solidFill>
              </a:rPr>
              <a:t>Data Visualization</a:t>
            </a:r>
            <a:endParaRPr sz="48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311700" y="617600"/>
            <a:ext cx="8520600" cy="39513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To visualize </a:t>
            </a:r>
            <a:r>
              <a:rPr lang="en" sz="2000" i="1" dirty="0">
                <a:solidFill>
                  <a:srgbClr val="000000"/>
                </a:solidFill>
                <a:latin typeface="Times New Roman"/>
                <a:ea typeface="Times New Roman"/>
                <a:cs typeface="Times New Roman"/>
                <a:sym typeface="Times New Roman"/>
              </a:rPr>
              <a:t>n</a:t>
            </a:r>
            <a:r>
              <a:rPr lang="en" sz="2000" dirty="0">
                <a:solidFill>
                  <a:srgbClr val="000000"/>
                </a:solidFill>
                <a:latin typeface="Times New Roman"/>
                <a:ea typeface="Times New Roman"/>
                <a:cs typeface="Times New Roman"/>
                <a:sym typeface="Times New Roman"/>
              </a:rPr>
              <a:t>-dimensional data points, </a:t>
            </a:r>
            <a:r>
              <a:rPr lang="en" sz="2000" u="sng" dirty="0">
                <a:solidFill>
                  <a:srgbClr val="000000"/>
                </a:solidFill>
                <a:latin typeface="Times New Roman"/>
                <a:ea typeface="Times New Roman"/>
                <a:cs typeface="Times New Roman"/>
                <a:sym typeface="Times New Roman"/>
              </a:rPr>
              <a:t>the parallel coordinates technique </a:t>
            </a:r>
            <a:r>
              <a:rPr lang="en" sz="2000" dirty="0">
                <a:solidFill>
                  <a:srgbClr val="000000"/>
                </a:solidFill>
                <a:latin typeface="Times New Roman"/>
                <a:ea typeface="Times New Roman"/>
                <a:cs typeface="Times New Roman"/>
                <a:sym typeface="Times New Roman"/>
              </a:rPr>
              <a:t>draws </a:t>
            </a:r>
            <a:r>
              <a:rPr lang="en" sz="2000" i="1" dirty="0">
                <a:solidFill>
                  <a:srgbClr val="000000"/>
                </a:solidFill>
                <a:latin typeface="Times New Roman"/>
                <a:ea typeface="Times New Roman"/>
                <a:cs typeface="Times New Roman"/>
                <a:sym typeface="Times New Roman"/>
              </a:rPr>
              <a:t>n</a:t>
            </a:r>
            <a:r>
              <a:rPr lang="en" sz="2000" dirty="0">
                <a:solidFill>
                  <a:srgbClr val="000000"/>
                </a:solidFill>
                <a:latin typeface="Times New Roman"/>
                <a:ea typeface="Times New Roman"/>
                <a:cs typeface="Times New Roman"/>
                <a:sym typeface="Times New Roman"/>
              </a:rPr>
              <a:t> equally spaced axes, one for each dimension, parallel to one of the display axes.</a:t>
            </a:r>
            <a:endParaRPr sz="2000" dirty="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 A data record is represented by a polygonal line that intersects each axis at the point corresponding to the associated dimension value.</a:t>
            </a:r>
            <a:endParaRPr sz="2000" dirty="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A major limitation of the parallel coordinates technique is that it cannot effectively show a data set of many records. </a:t>
            </a:r>
            <a:endParaRPr sz="2000" dirty="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Even for a data set of several thousand records, visual clutter and overlap often reduce the readability of the visualization and make the patterns hard to find.</a:t>
            </a:r>
            <a:endParaRPr sz="2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7" name="Google Shape;117;p23"/>
          <p:cNvPicPr preferRelativeResize="0"/>
          <p:nvPr/>
        </p:nvPicPr>
        <p:blipFill>
          <a:blip r:embed="R1ea2958ea9a04080">
            <a:alphaModFix/>
          </a:blip>
          <a:stretch>
            <a:fillRect/>
          </a:stretch>
        </p:blipFill>
        <p:spPr>
          <a:xfrm>
            <a:off x="1729075" y="369400"/>
            <a:ext cx="5446075" cy="3218625"/>
          </a:xfrm>
          <a:prstGeom prst="rect">
            <a:avLst/>
          </a:prstGeom>
          <a:noFill/>
          <a:ln>
            <a:noFill/>
          </a:ln>
        </p:spPr>
      </p:pic>
      <p:sp>
        <p:nvSpPr>
          <p:cNvPr id="118" name="Google Shape;118;p23"/>
          <p:cNvSpPr txBox="1"/>
          <p:nvPr/>
        </p:nvSpPr>
        <p:spPr>
          <a:xfrm>
            <a:off x="2651150" y="3962600"/>
            <a:ext cx="33714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Parallel Coordinates</a:t>
            </a:r>
            <a:endParaRPr sz="2400"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344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Icon-Based Visualization Techniques</a:t>
            </a:r>
            <a:endParaRPr sz="3600">
              <a:latin typeface="Times New Roman"/>
              <a:ea typeface="Times New Roman"/>
              <a:cs typeface="Times New Roman"/>
              <a:sym typeface="Times New Roman"/>
            </a:endParaRPr>
          </a:p>
        </p:txBody>
      </p:sp>
      <p:sp>
        <p:nvSpPr>
          <p:cNvPr id="124" name="Google Shape;124;p24"/>
          <p:cNvSpPr txBox="1">
            <a:spLocks noGrp="1"/>
          </p:cNvSpPr>
          <p:nvPr>
            <p:ph type="body" idx="1"/>
          </p:nvPr>
        </p:nvSpPr>
        <p:spPr>
          <a:xfrm>
            <a:off x="245100" y="979600"/>
            <a:ext cx="87741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b="1">
                <a:solidFill>
                  <a:srgbClr val="000000"/>
                </a:solidFill>
                <a:latin typeface="Times New Roman"/>
                <a:ea typeface="Times New Roman"/>
                <a:cs typeface="Times New Roman"/>
                <a:sym typeface="Times New Roman"/>
              </a:rPr>
              <a:t>Icon-based visualization techniques</a:t>
            </a:r>
            <a:r>
              <a:rPr lang="en">
                <a:solidFill>
                  <a:srgbClr val="000000"/>
                </a:solidFill>
                <a:latin typeface="Times New Roman"/>
                <a:ea typeface="Times New Roman"/>
                <a:cs typeface="Times New Roman"/>
                <a:sym typeface="Times New Roman"/>
              </a:rPr>
              <a:t> use small icons to represent multidimensional data values. We look at two popular icon-based techniques: </a:t>
            </a:r>
            <a:r>
              <a:rPr lang="en" i="1">
                <a:solidFill>
                  <a:srgbClr val="000000"/>
                </a:solidFill>
                <a:latin typeface="Times New Roman"/>
                <a:ea typeface="Times New Roman"/>
                <a:cs typeface="Times New Roman"/>
                <a:sym typeface="Times New Roman"/>
              </a:rPr>
              <a:t>Chernoff faces and stick figures.</a:t>
            </a:r>
            <a:endParaRPr i="1">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en" b="1">
                <a:solidFill>
                  <a:srgbClr val="000000"/>
                </a:solidFill>
                <a:latin typeface="Times New Roman"/>
                <a:ea typeface="Times New Roman"/>
                <a:cs typeface="Times New Roman"/>
                <a:sym typeface="Times New Roman"/>
              </a:rPr>
              <a:t>Chernoff faces</a:t>
            </a:r>
            <a:r>
              <a:rPr lang="en">
                <a:solidFill>
                  <a:srgbClr val="000000"/>
                </a:solidFill>
                <a:latin typeface="Times New Roman"/>
                <a:ea typeface="Times New Roman"/>
                <a:cs typeface="Times New Roman"/>
                <a:sym typeface="Times New Roman"/>
              </a:rPr>
              <a:t> were introduced in 1973 by statistician Herman Chernoff. They display multidimensional data of up to 18 variables (or dimensions) as a cartoon human face. </a:t>
            </a:r>
            <a:endParaRPr>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en">
                <a:solidFill>
                  <a:srgbClr val="000000"/>
                </a:solidFill>
                <a:latin typeface="Times New Roman"/>
                <a:ea typeface="Times New Roman"/>
                <a:cs typeface="Times New Roman"/>
                <a:sym typeface="Times New Roman"/>
              </a:rPr>
              <a:t>Chernoff faces help reveal trends in the data. Components of the face, such as the eyes, ears, mouth, and nose, represent values of the dimensions by their shape, size, placement, and orientation. </a:t>
            </a:r>
            <a:endParaRPr>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r>
              <a:rPr lang="en">
                <a:solidFill>
                  <a:srgbClr val="000000"/>
                </a:solidFill>
                <a:latin typeface="Times New Roman"/>
                <a:ea typeface="Times New Roman"/>
                <a:cs typeface="Times New Roman"/>
                <a:sym typeface="Times New Roman"/>
              </a:rPr>
              <a:t>For example, dimensions can be mapped to the following facial characteristics: eye size, eye spacing, nose length, nose width, mouth curvature, mouth width, mouth openness, pupil size, eyebrow slant, eye eccentricity, and head eccentricity.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Chernoff Faces</a:t>
            </a:r>
            <a:endParaRPr/>
          </a:p>
        </p:txBody>
      </p:sp>
      <p:pic>
        <p:nvPicPr>
          <p:cNvPr id="136" name="Google Shape;136;p26"/>
          <p:cNvPicPr preferRelativeResize="0"/>
          <p:nvPr/>
        </p:nvPicPr>
        <p:blipFill>
          <a:blip r:embed="R57f845799be8400a">
            <a:alphaModFix/>
          </a:blip>
          <a:stretch>
            <a:fillRect/>
          </a:stretch>
        </p:blipFill>
        <p:spPr>
          <a:xfrm>
            <a:off x="2218176" y="1017725"/>
            <a:ext cx="4701273" cy="311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311700" y="329450"/>
            <a:ext cx="8520600" cy="4239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Chernoff faces make use of the ability of the human mind to recognize small differences in facial characteristics and to assimilate many facial characteristics at once.</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Chernoff faces make the data easier for users to digest. </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this way, they facilitate visualization of regularities and irregularities present in the data, although their power in </a:t>
            </a:r>
            <a:r>
              <a:rPr lang="en" u="sng">
                <a:solidFill>
                  <a:srgbClr val="000000"/>
                </a:solidFill>
                <a:latin typeface="Times New Roman"/>
                <a:ea typeface="Times New Roman"/>
                <a:cs typeface="Times New Roman"/>
                <a:sym typeface="Times New Roman"/>
              </a:rPr>
              <a:t>relating multiple relationships</a:t>
            </a:r>
            <a:r>
              <a:rPr lang="en">
                <a:solidFill>
                  <a:srgbClr val="000000"/>
                </a:solidFill>
                <a:latin typeface="Times New Roman"/>
                <a:ea typeface="Times New Roman"/>
                <a:cs typeface="Times New Roman"/>
                <a:sym typeface="Times New Roman"/>
              </a:rPr>
              <a:t> is limited. </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Another </a:t>
            </a:r>
            <a:r>
              <a:rPr lang="en" u="sng">
                <a:solidFill>
                  <a:srgbClr val="000000"/>
                </a:solidFill>
                <a:latin typeface="Times New Roman"/>
                <a:ea typeface="Times New Roman"/>
                <a:cs typeface="Times New Roman"/>
                <a:sym typeface="Times New Roman"/>
              </a:rPr>
              <a:t>limitation</a:t>
            </a:r>
            <a:r>
              <a:rPr lang="en">
                <a:solidFill>
                  <a:srgbClr val="000000"/>
                </a:solidFill>
                <a:latin typeface="Times New Roman"/>
                <a:ea typeface="Times New Roman"/>
                <a:cs typeface="Times New Roman"/>
                <a:sym typeface="Times New Roman"/>
              </a:rPr>
              <a:t> is that specific data values are not shown.</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Furthermore, facial features vary in perceived importance. This means that the similarity of two faces (representing two multidimensional data points) can vary depending on the order in which dimensions are assigned to facial characteristics. Therefore, this mapping should be carefully chosen. </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Eye size and eyebrow slant have been found to be important.</a:t>
            </a:r>
            <a:endParaRPr>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body" idx="1"/>
          </p:nvPr>
        </p:nvSpPr>
        <p:spPr>
          <a:xfrm>
            <a:off x="311700" y="617600"/>
            <a:ext cx="8520600" cy="3951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Times New Roman"/>
              <a:buChar char="●"/>
            </a:pPr>
            <a:r>
              <a:rPr lang="en" b="1">
                <a:solidFill>
                  <a:schemeClr val="dk1"/>
                </a:solidFill>
                <a:latin typeface="Times New Roman"/>
                <a:ea typeface="Times New Roman"/>
                <a:cs typeface="Times New Roman"/>
                <a:sym typeface="Times New Roman"/>
              </a:rPr>
              <a:t>Asymmetrical Chernoff faces</a:t>
            </a:r>
            <a:r>
              <a:rPr lang="en">
                <a:solidFill>
                  <a:schemeClr val="dk1"/>
                </a:solidFill>
                <a:latin typeface="Times New Roman"/>
                <a:ea typeface="Times New Roman"/>
                <a:cs typeface="Times New Roman"/>
                <a:sym typeface="Times New Roman"/>
              </a:rPr>
              <a:t> were proposed as an extension to the original technique.</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Since a face has vertical symmetry (along the y-axis), the left and right side of a face are identical, which wastes space. </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Asymmetrical Chernoff faces double the number of facial characteristics, thus allowing up to 36 dimensions to be displayed.</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a:t>
            </a:r>
            <a:r>
              <a:rPr lang="en" b="1">
                <a:solidFill>
                  <a:schemeClr val="dk1"/>
                </a:solidFill>
                <a:latin typeface="Times New Roman"/>
                <a:ea typeface="Times New Roman"/>
                <a:cs typeface="Times New Roman"/>
                <a:sym typeface="Times New Roman"/>
              </a:rPr>
              <a:t>Stick Figure Visualization Technique</a:t>
            </a:r>
            <a:r>
              <a:rPr lang="en">
                <a:solidFill>
                  <a:schemeClr val="dk1"/>
                </a:solidFill>
                <a:latin typeface="Times New Roman"/>
                <a:ea typeface="Times New Roman"/>
                <a:cs typeface="Times New Roman"/>
                <a:sym typeface="Times New Roman"/>
              </a:rPr>
              <a:t> maps multidimensional data to five-piece stick figures, where each figure has four limbs and a body. </a:t>
            </a:r>
            <a:endParaRPr>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Two dimensions are mapped to the display (x and y) axes and the remaining dimensions are mapped to the angle and/or length of the limbs.</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body" idx="1"/>
          </p:nvPr>
        </p:nvSpPr>
        <p:spPr>
          <a:xfrm>
            <a:off x="311700" y="444700"/>
            <a:ext cx="8520600" cy="4124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Figure shows census data, where age and income are mapped to the display axes, and the remaining dimensions (gender, education, and so on) are mapped to stick figures. If the data items are relatively dense with respect to the two display dimensions, the resulting visualization shows texture patterns, reflecting data trends.</a:t>
            </a:r>
            <a:endParaRPr>
              <a:solidFill>
                <a:srgbClr val="000000"/>
              </a:solidFill>
            </a:endParaRPr>
          </a:p>
        </p:txBody>
      </p:sp>
      <p:pic>
        <p:nvPicPr>
          <p:cNvPr id="147" name="Google Shape;147;p28"/>
          <p:cNvPicPr preferRelativeResize="0"/>
          <p:nvPr/>
        </p:nvPicPr>
        <p:blipFill>
          <a:blip r:embed="R9a7a07dcbb0b4b7f">
            <a:alphaModFix/>
          </a:blip>
          <a:stretch>
            <a:fillRect/>
          </a:stretch>
        </p:blipFill>
        <p:spPr>
          <a:xfrm>
            <a:off x="1599400" y="1799025"/>
            <a:ext cx="6800375" cy="3097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Hierarchical Visualization Techniques</a:t>
            </a:r>
            <a:endParaRPr sz="3600">
              <a:latin typeface="Times New Roman"/>
              <a:ea typeface="Times New Roman"/>
              <a:cs typeface="Times New Roman"/>
              <a:sym typeface="Times New Roman"/>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visualization techniques discussed so far focus on visualizing multiple dimensions simultaneously.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However, for a large data set of high dimensionality, it would be difficult to visualize all dimensions at the same time.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b="1">
                <a:solidFill>
                  <a:srgbClr val="000000"/>
                </a:solidFill>
                <a:latin typeface="Times New Roman"/>
                <a:ea typeface="Times New Roman"/>
                <a:cs typeface="Times New Roman"/>
                <a:sym typeface="Times New Roman"/>
              </a:rPr>
              <a:t>Hierarchical visualization techniques</a:t>
            </a:r>
            <a:r>
              <a:rPr lang="en" sz="2000">
                <a:solidFill>
                  <a:srgbClr val="000000"/>
                </a:solidFill>
                <a:latin typeface="Times New Roman"/>
                <a:ea typeface="Times New Roman"/>
                <a:cs typeface="Times New Roman"/>
                <a:sym typeface="Times New Roman"/>
              </a:rPr>
              <a:t> partition all dimensions into subsets (i.e., subspaces). The subspaces are visualized in a hierarchical manner.</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b="1">
                <a:solidFill>
                  <a:srgbClr val="000000"/>
                </a:solidFill>
                <a:latin typeface="Times New Roman"/>
                <a:ea typeface="Times New Roman"/>
                <a:cs typeface="Times New Roman"/>
                <a:sym typeface="Times New Roman"/>
              </a:rPr>
              <a:t>“Worlds-within-Worlds,”</a:t>
            </a:r>
            <a:r>
              <a:rPr lang="en" sz="2000">
                <a:solidFill>
                  <a:srgbClr val="000000"/>
                </a:solidFill>
                <a:latin typeface="Times New Roman"/>
                <a:ea typeface="Times New Roman"/>
                <a:cs typeface="Times New Roman"/>
                <a:sym typeface="Times New Roman"/>
              </a:rPr>
              <a:t> also known as </a:t>
            </a:r>
            <a:r>
              <a:rPr lang="en" sz="2000" i="1">
                <a:solidFill>
                  <a:srgbClr val="000000"/>
                </a:solidFill>
                <a:latin typeface="Times New Roman"/>
                <a:ea typeface="Times New Roman"/>
                <a:cs typeface="Times New Roman"/>
                <a:sym typeface="Times New Roman"/>
              </a:rPr>
              <a:t>n</a:t>
            </a:r>
            <a:r>
              <a:rPr lang="en" sz="2000">
                <a:solidFill>
                  <a:srgbClr val="000000"/>
                </a:solidFill>
                <a:latin typeface="Times New Roman"/>
                <a:ea typeface="Times New Roman"/>
                <a:cs typeface="Times New Roman"/>
                <a:sym typeface="Times New Roman"/>
              </a:rPr>
              <a:t>-Vision, is a representative hierarchical visualization method. </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Suppose we want to visualize a 6-D data set, where the dimensions are F,X1, : : : ,X5.</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311700" y="372675"/>
            <a:ext cx="8520600" cy="41961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We want to observe how dimension F changes with respect to the other dimensions. We can first fix the values of dimensions X3,X4,X5 to some selected values, say, c3, c4, c5.</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We can then visualize F,X1,X2 using a 3-D plot, called a world. The position of the origin of the inner world is located at the point .c3, c4, c5 in the outer world, which is another 3-D plot using dimensions X3,X4,X5.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 user can interactively change, in the outer world, the location of the origin of the inner world.</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user then views the resulting changes of the inner world. Moreover, a user can vary the dimensions used in the inner world and the outer world.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Given more dimensions, more levels of worlds can be used, which is why the method is called “worlds-within-worlds.”</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5" name="Google Shape;165;p31"/>
          <p:cNvPicPr preferRelativeResize="0"/>
          <p:nvPr/>
        </p:nvPicPr>
        <p:blipFill>
          <a:blip r:embed="R9ff6dd514b174eb8">
            <a:alphaModFix/>
          </a:blip>
          <a:stretch>
            <a:fillRect/>
          </a:stretch>
        </p:blipFill>
        <p:spPr>
          <a:xfrm>
            <a:off x="2175700" y="1019175"/>
            <a:ext cx="4358450" cy="3058700"/>
          </a:xfrm>
          <a:prstGeom prst="rect">
            <a:avLst/>
          </a:prstGeom>
          <a:noFill/>
          <a:ln>
            <a:noFill/>
          </a:ln>
        </p:spPr>
      </p:pic>
      <p:sp>
        <p:nvSpPr>
          <p:cNvPr id="166" name="Google Shape;166;p31"/>
          <p:cNvSpPr txBox="1"/>
          <p:nvPr/>
        </p:nvSpPr>
        <p:spPr>
          <a:xfrm>
            <a:off x="2449450" y="4308400"/>
            <a:ext cx="37314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Worlds - Within - Worlds</a:t>
            </a:r>
            <a:endParaRPr sz="24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386825"/>
            <a:ext cx="8520600" cy="41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0000FF"/>
                </a:solidFill>
                <a:latin typeface="Times New Roman"/>
                <a:ea typeface="Times New Roman"/>
                <a:cs typeface="Times New Roman"/>
                <a:sym typeface="Times New Roman"/>
              </a:rPr>
              <a:t>Why data visualization?</a:t>
            </a:r>
            <a:endParaRPr sz="2400" b="1">
              <a:solidFill>
                <a:srgbClr val="0000FF"/>
              </a:solidFill>
              <a:latin typeface="Times New Roman"/>
              <a:ea typeface="Times New Roman"/>
              <a:cs typeface="Times New Roman"/>
              <a:sym typeface="Times New Roman"/>
            </a:endParaRPr>
          </a:p>
          <a:p>
            <a:pPr marL="457200" lvl="0" indent="-368300" algn="l" rtl="0">
              <a:lnSpc>
                <a:spcPct val="100000"/>
              </a:lnSpc>
              <a:spcBef>
                <a:spcPts val="1600"/>
              </a:spcBef>
              <a:spcAft>
                <a:spcPts val="0"/>
              </a:spcAft>
              <a:buClr>
                <a:srgbClr val="000000"/>
              </a:buClr>
              <a:buSzPts val="2200"/>
              <a:buFont typeface="Times New Roman"/>
              <a:buChar char="●"/>
            </a:pPr>
            <a:r>
              <a:rPr lang="en" sz="2200" u="sng">
                <a:solidFill>
                  <a:srgbClr val="000000"/>
                </a:solidFill>
                <a:latin typeface="Times New Roman"/>
                <a:ea typeface="Times New Roman"/>
                <a:cs typeface="Times New Roman"/>
                <a:sym typeface="Times New Roman"/>
              </a:rPr>
              <a:t>Gain insight</a:t>
            </a:r>
            <a:r>
              <a:rPr lang="en" sz="2200">
                <a:solidFill>
                  <a:srgbClr val="000000"/>
                </a:solidFill>
                <a:latin typeface="Times New Roman"/>
                <a:ea typeface="Times New Roman"/>
                <a:cs typeface="Times New Roman"/>
                <a:sym typeface="Times New Roman"/>
              </a:rPr>
              <a:t> into an information space by mapping data onto graphical primitives</a:t>
            </a:r>
            <a:endParaRPr sz="2200">
              <a:solidFill>
                <a:srgbClr val="000000"/>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rgbClr val="000000"/>
              </a:buClr>
              <a:buSzPts val="2200"/>
              <a:buFont typeface="Times New Roman"/>
              <a:buChar char="●"/>
            </a:pPr>
            <a:r>
              <a:rPr lang="en" sz="2200" u="sng">
                <a:solidFill>
                  <a:srgbClr val="000000"/>
                </a:solidFill>
                <a:latin typeface="Times New Roman"/>
                <a:ea typeface="Times New Roman"/>
                <a:cs typeface="Times New Roman"/>
                <a:sym typeface="Times New Roman"/>
              </a:rPr>
              <a:t>Provide qualitative overview </a:t>
            </a:r>
            <a:r>
              <a:rPr lang="en" sz="2200">
                <a:solidFill>
                  <a:srgbClr val="000000"/>
                </a:solidFill>
                <a:latin typeface="Times New Roman"/>
                <a:ea typeface="Times New Roman"/>
                <a:cs typeface="Times New Roman"/>
                <a:sym typeface="Times New Roman"/>
              </a:rPr>
              <a:t>of large data sets</a:t>
            </a:r>
            <a:endParaRPr sz="2200">
              <a:solidFill>
                <a:srgbClr val="000000"/>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rgbClr val="000000"/>
              </a:buClr>
              <a:buSzPts val="2200"/>
              <a:buFont typeface="Times New Roman"/>
              <a:buChar char="●"/>
            </a:pPr>
            <a:r>
              <a:rPr lang="en" sz="2200" u="sng">
                <a:solidFill>
                  <a:srgbClr val="000000"/>
                </a:solidFill>
                <a:latin typeface="Times New Roman"/>
                <a:ea typeface="Times New Roman"/>
                <a:cs typeface="Times New Roman"/>
                <a:sym typeface="Times New Roman"/>
              </a:rPr>
              <a:t>Search</a:t>
            </a:r>
            <a:r>
              <a:rPr lang="en" sz="2200">
                <a:solidFill>
                  <a:srgbClr val="000000"/>
                </a:solidFill>
                <a:latin typeface="Times New Roman"/>
                <a:ea typeface="Times New Roman"/>
                <a:cs typeface="Times New Roman"/>
                <a:sym typeface="Times New Roman"/>
              </a:rPr>
              <a:t> for patterns, trends, structure, irregularities, relationships among data</a:t>
            </a:r>
            <a:endParaRPr sz="2200">
              <a:solidFill>
                <a:srgbClr val="000000"/>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rgbClr val="000000"/>
              </a:buClr>
              <a:buSzPts val="2200"/>
              <a:buFont typeface="Times New Roman"/>
              <a:buChar char="●"/>
            </a:pPr>
            <a:r>
              <a:rPr lang="en" sz="2200" u="sng">
                <a:solidFill>
                  <a:srgbClr val="000000"/>
                </a:solidFill>
                <a:latin typeface="Times New Roman"/>
                <a:ea typeface="Times New Roman"/>
                <a:cs typeface="Times New Roman"/>
                <a:sym typeface="Times New Roman"/>
              </a:rPr>
              <a:t>Help find interesting regions and suitable parameters</a:t>
            </a:r>
            <a:r>
              <a:rPr lang="en" sz="2200">
                <a:solidFill>
                  <a:srgbClr val="000000"/>
                </a:solidFill>
                <a:latin typeface="Times New Roman"/>
                <a:ea typeface="Times New Roman"/>
                <a:cs typeface="Times New Roman"/>
                <a:sym typeface="Times New Roman"/>
              </a:rPr>
              <a:t> for further quantitative analysis</a:t>
            </a:r>
            <a:endParaRPr sz="2200">
              <a:solidFill>
                <a:srgbClr val="000000"/>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rgbClr val="000000"/>
              </a:buClr>
              <a:buSzPts val="2200"/>
              <a:buFont typeface="Times New Roman"/>
              <a:buChar char="●"/>
            </a:pPr>
            <a:r>
              <a:rPr lang="en" sz="2200" u="sng">
                <a:solidFill>
                  <a:srgbClr val="000000"/>
                </a:solidFill>
                <a:latin typeface="Times New Roman"/>
                <a:ea typeface="Times New Roman"/>
                <a:cs typeface="Times New Roman"/>
                <a:sym typeface="Times New Roman"/>
              </a:rPr>
              <a:t>Provide a visual proof</a:t>
            </a:r>
            <a:r>
              <a:rPr lang="en" sz="2200">
                <a:solidFill>
                  <a:srgbClr val="000000"/>
                </a:solidFill>
                <a:latin typeface="Times New Roman"/>
                <a:ea typeface="Times New Roman"/>
                <a:cs typeface="Times New Roman"/>
                <a:sym typeface="Times New Roman"/>
              </a:rPr>
              <a:t> of computer representations derived.</a:t>
            </a:r>
            <a:endParaRPr sz="2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As another example of hierarchical visualization methods, tree-maps display hierarchical data as a set of nested rectangles. </a:t>
            </a:r>
            <a:endParaRPr sz="2200">
              <a:solidFill>
                <a:srgbClr val="000000"/>
              </a:solidFill>
              <a:latin typeface="Times New Roman"/>
              <a:ea typeface="Times New Roman"/>
              <a:cs typeface="Times New Roman"/>
              <a:sym typeface="Times New Roman"/>
            </a:endParaRPr>
          </a:p>
          <a:p>
            <a:pPr marL="457200" lvl="0" indent="-368300" algn="just" rtl="0">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For example, a tree-map visualizing Google news stories. </a:t>
            </a:r>
            <a:endParaRPr sz="2200">
              <a:solidFill>
                <a:srgbClr val="000000"/>
              </a:solidFill>
              <a:latin typeface="Times New Roman"/>
              <a:ea typeface="Times New Roman"/>
              <a:cs typeface="Times New Roman"/>
              <a:sym typeface="Times New Roman"/>
            </a:endParaRPr>
          </a:p>
          <a:p>
            <a:pPr marL="457200" lvl="0" indent="-368300" algn="just" rtl="0">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All news stories are organized into seven categories, each shown in a large rectangle of a unique color. </a:t>
            </a:r>
            <a:endParaRPr sz="2200">
              <a:solidFill>
                <a:srgbClr val="000000"/>
              </a:solidFill>
              <a:latin typeface="Times New Roman"/>
              <a:ea typeface="Times New Roman"/>
              <a:cs typeface="Times New Roman"/>
              <a:sym typeface="Times New Roman"/>
            </a:endParaRPr>
          </a:p>
          <a:p>
            <a:pPr marL="457200" lvl="0" indent="-368300" algn="just" rtl="0">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Within each category (i.e., each rectangle at the top level), the news stories are further partitioned into smaller subcategories.</a:t>
            </a:r>
            <a:endParaRPr sz="22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9" name="Google Shape;179;p33"/>
          <p:cNvPicPr preferRelativeResize="0"/>
          <p:nvPr/>
        </p:nvPicPr>
        <p:blipFill>
          <a:blip r:embed="Rd4d856cf9dbf4bb1">
            <a:alphaModFix/>
          </a:blip>
          <a:stretch>
            <a:fillRect/>
          </a:stretch>
        </p:blipFill>
        <p:spPr>
          <a:xfrm>
            <a:off x="2290975" y="303100"/>
            <a:ext cx="6079976" cy="4751725"/>
          </a:xfrm>
          <a:prstGeom prst="rect">
            <a:avLst/>
          </a:prstGeom>
          <a:noFill/>
          <a:ln>
            <a:noFill/>
          </a:ln>
        </p:spPr>
      </p:pic>
      <p:sp>
        <p:nvSpPr>
          <p:cNvPr id="180" name="Google Shape;180;p33"/>
          <p:cNvSpPr txBox="1"/>
          <p:nvPr/>
        </p:nvSpPr>
        <p:spPr>
          <a:xfrm>
            <a:off x="706125" y="2204900"/>
            <a:ext cx="1469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Tree Map</a:t>
            </a:r>
            <a:endParaRPr sz="2400" b="1">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Visualizing Complex Data and Relations</a:t>
            </a:r>
            <a:endParaRPr/>
          </a:p>
        </p:txBody>
      </p:sp>
      <p:sp>
        <p:nvSpPr>
          <p:cNvPr id="186" name="Google Shape;18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a:solidFill>
                  <a:srgbClr val="000000"/>
                </a:solidFill>
              </a:rPr>
              <a:t>In early days, visualization techniques were mainly for numeric data. Recently, more and more non-numeric data, such as text and social networks, have become available. </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Visualizing and analyzing such data attracts a lot of interest. </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There are many new visualization techniques dedicated to these kinds of data. For example, many people on the Web tag various objects such as pictures, blog entries, and product reviews. </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A </a:t>
            </a:r>
            <a:r>
              <a:rPr lang="en" b="1">
                <a:solidFill>
                  <a:srgbClr val="000000"/>
                </a:solidFill>
              </a:rPr>
              <a:t>tag cloud</a:t>
            </a:r>
            <a:r>
              <a:rPr lang="en">
                <a:solidFill>
                  <a:srgbClr val="000000"/>
                </a:solidFill>
              </a:rPr>
              <a:t> is a visualization of statistics of user-generated tags. </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Often, in a tag cloud, tags are listed alphabetically or in a user-preferred order. The importance of a tag is indicated by font size or color.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2" name="Google Shape;192;p35"/>
          <p:cNvPicPr preferRelativeResize="0"/>
          <p:nvPr/>
        </p:nvPicPr>
        <p:blipFill>
          <a:blip r:embed="R4523468cf1a64a8f">
            <a:alphaModFix/>
          </a:blip>
          <a:stretch>
            <a:fillRect/>
          </a:stretch>
        </p:blipFill>
        <p:spPr>
          <a:xfrm>
            <a:off x="1355100" y="516375"/>
            <a:ext cx="5903450" cy="3163600"/>
          </a:xfrm>
          <a:prstGeom prst="rect">
            <a:avLst/>
          </a:prstGeom>
          <a:noFill/>
          <a:ln>
            <a:noFill/>
          </a:ln>
        </p:spPr>
      </p:pic>
      <p:sp>
        <p:nvSpPr>
          <p:cNvPr id="193" name="Google Shape;193;p35"/>
          <p:cNvSpPr txBox="1"/>
          <p:nvPr/>
        </p:nvSpPr>
        <p:spPr>
          <a:xfrm>
            <a:off x="2291275" y="3834175"/>
            <a:ext cx="20928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Tag Cloud</a:t>
            </a:r>
            <a:endParaRPr sz="2400" b="1">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body" idx="1"/>
          </p:nvPr>
        </p:nvSpPr>
        <p:spPr>
          <a:xfrm>
            <a:off x="311700" y="286175"/>
            <a:ext cx="8520600" cy="42828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Char char="●"/>
            </a:pPr>
            <a:r>
              <a:rPr lang="en">
                <a:solidFill>
                  <a:schemeClr val="dk1"/>
                </a:solidFill>
              </a:rPr>
              <a:t>Tag clouds are often used in two ways. </a:t>
            </a:r>
            <a:endParaRPr>
              <a:solidFill>
                <a:schemeClr val="dk1"/>
              </a:solidFill>
            </a:endParaRPr>
          </a:p>
          <a:p>
            <a:pPr marL="457200" lvl="0" indent="-342900" algn="just" rtl="0">
              <a:spcBef>
                <a:spcPts val="0"/>
              </a:spcBef>
              <a:spcAft>
                <a:spcPts val="0"/>
              </a:spcAft>
              <a:buClr>
                <a:schemeClr val="dk1"/>
              </a:buClr>
              <a:buSzPts val="1800"/>
              <a:buChar char="●"/>
            </a:pPr>
            <a:r>
              <a:rPr lang="en" b="1">
                <a:solidFill>
                  <a:schemeClr val="dk1"/>
                </a:solidFill>
              </a:rPr>
              <a:t>First,</a:t>
            </a:r>
            <a:r>
              <a:rPr lang="en">
                <a:solidFill>
                  <a:schemeClr val="dk1"/>
                </a:solidFill>
              </a:rPr>
              <a:t> in a tag cloud for a single item, we can use the size of a tag to represent the </a:t>
            </a:r>
            <a:r>
              <a:rPr lang="en" u="sng">
                <a:solidFill>
                  <a:schemeClr val="dk1"/>
                </a:solidFill>
              </a:rPr>
              <a:t>number of times that the tag is applied to this item</a:t>
            </a:r>
            <a:r>
              <a:rPr lang="en">
                <a:solidFill>
                  <a:schemeClr val="dk1"/>
                </a:solidFill>
              </a:rPr>
              <a:t> by different users. </a:t>
            </a:r>
            <a:endParaRPr>
              <a:solidFill>
                <a:schemeClr val="dk1"/>
              </a:solidFill>
            </a:endParaRPr>
          </a:p>
          <a:p>
            <a:pPr marL="457200" lvl="0" indent="-342900" algn="just" rtl="0">
              <a:spcBef>
                <a:spcPts val="0"/>
              </a:spcBef>
              <a:spcAft>
                <a:spcPts val="0"/>
              </a:spcAft>
              <a:buClr>
                <a:schemeClr val="dk1"/>
              </a:buClr>
              <a:buSzPts val="1800"/>
              <a:buChar char="●"/>
            </a:pPr>
            <a:r>
              <a:rPr lang="en" b="1">
                <a:solidFill>
                  <a:schemeClr val="dk1"/>
                </a:solidFill>
              </a:rPr>
              <a:t>Second,</a:t>
            </a:r>
            <a:r>
              <a:rPr lang="en">
                <a:solidFill>
                  <a:schemeClr val="dk1"/>
                </a:solidFill>
              </a:rPr>
              <a:t> when visualizing the tag statistics on multiple items, we can use the size of a tag to represent the number of items that the tag has been applied to, that is, </a:t>
            </a:r>
            <a:r>
              <a:rPr lang="en" u="sng">
                <a:solidFill>
                  <a:schemeClr val="dk1"/>
                </a:solidFill>
              </a:rPr>
              <a:t>the popularity of the tag</a:t>
            </a:r>
            <a:r>
              <a:rPr lang="en">
                <a:solidFill>
                  <a:schemeClr val="dk1"/>
                </a:solidFill>
              </a:rPr>
              <a:t>.</a:t>
            </a:r>
            <a:endParaRPr>
              <a:solidFill>
                <a:schemeClr val="dk1"/>
              </a:solidFill>
            </a:endParaRPr>
          </a:p>
          <a:p>
            <a:pPr marL="457200" lvl="0" indent="-342900" algn="just" rtl="0">
              <a:spcBef>
                <a:spcPts val="0"/>
              </a:spcBef>
              <a:spcAft>
                <a:spcPts val="0"/>
              </a:spcAft>
              <a:buClr>
                <a:schemeClr val="dk1"/>
              </a:buClr>
              <a:buSzPts val="1800"/>
              <a:buChar char="●"/>
            </a:pPr>
            <a:r>
              <a:rPr lang="en">
                <a:solidFill>
                  <a:schemeClr val="dk1"/>
                </a:solidFill>
              </a:rPr>
              <a:t>In addition to complex data, complex relations among data entries also raise challenges for visualization. </a:t>
            </a:r>
            <a:endParaRPr>
              <a:solidFill>
                <a:schemeClr val="dk1"/>
              </a:solidFill>
            </a:endParaRPr>
          </a:p>
          <a:p>
            <a:pPr marL="457200" lvl="0" indent="-342900" algn="just" rtl="0">
              <a:spcBef>
                <a:spcPts val="0"/>
              </a:spcBef>
              <a:spcAft>
                <a:spcPts val="0"/>
              </a:spcAft>
              <a:buClr>
                <a:schemeClr val="dk1"/>
              </a:buClr>
              <a:buSzPts val="1800"/>
              <a:buChar char="●"/>
            </a:pPr>
            <a:r>
              <a:rPr lang="en">
                <a:solidFill>
                  <a:schemeClr val="dk1"/>
                </a:solidFill>
              </a:rPr>
              <a:t>For example, the following uses a disease </a:t>
            </a:r>
            <a:r>
              <a:rPr lang="en" b="1">
                <a:solidFill>
                  <a:schemeClr val="dk1"/>
                </a:solidFill>
              </a:rPr>
              <a:t>influence graph</a:t>
            </a:r>
            <a:r>
              <a:rPr lang="en">
                <a:solidFill>
                  <a:schemeClr val="dk1"/>
                </a:solidFill>
              </a:rPr>
              <a:t> to visualize the correlations between diseases. </a:t>
            </a:r>
            <a:endParaRPr>
              <a:solidFill>
                <a:schemeClr val="dk1"/>
              </a:solidFill>
            </a:endParaRPr>
          </a:p>
          <a:p>
            <a:pPr marL="457200" lvl="0" indent="-342900" algn="just" rtl="0">
              <a:spcBef>
                <a:spcPts val="0"/>
              </a:spcBef>
              <a:spcAft>
                <a:spcPts val="0"/>
              </a:spcAft>
              <a:buClr>
                <a:schemeClr val="dk1"/>
              </a:buClr>
              <a:buSzPts val="1800"/>
              <a:buChar char="●"/>
            </a:pPr>
            <a:r>
              <a:rPr lang="en">
                <a:solidFill>
                  <a:schemeClr val="dk1"/>
                </a:solidFill>
              </a:rPr>
              <a:t>The nodes in the graph are diseases, and the size of each node is proportional to the prevalence of the corresponding disease.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body" idx="1"/>
          </p:nvPr>
        </p:nvSpPr>
        <p:spPr>
          <a:xfrm>
            <a:off x="311700" y="177550"/>
            <a:ext cx="8520600" cy="4391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Char char="●"/>
            </a:pPr>
            <a:r>
              <a:rPr lang="en">
                <a:solidFill>
                  <a:schemeClr val="dk1"/>
                </a:solidFill>
              </a:rPr>
              <a:t>Two nodes are linked by an edge if the corresponding diseases have a strong correlation. The width of an edge is proportional to the strength of the correlation pattern of the two corresponding diseases</a:t>
            </a:r>
            <a:endParaRPr/>
          </a:p>
        </p:txBody>
      </p:sp>
      <p:pic>
        <p:nvPicPr>
          <p:cNvPr id="204" name="Google Shape;204;p37"/>
          <p:cNvPicPr preferRelativeResize="0"/>
          <p:nvPr/>
        </p:nvPicPr>
        <p:blipFill>
          <a:blip r:embed="R4feec6d1f07e4788">
            <a:alphaModFix/>
          </a:blip>
          <a:stretch>
            <a:fillRect/>
          </a:stretch>
        </p:blipFill>
        <p:spPr>
          <a:xfrm>
            <a:off x="2239575" y="1486225"/>
            <a:ext cx="5105400" cy="316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57575" y="2182416"/>
            <a:ext cx="5314950" cy="711313"/>
          </a:xfrm>
          <a:prstGeom prst="rect">
            <a:avLst/>
          </a:prstGeom>
          <a:effectLst>
            <a:reflection blurRad="6350" stA="52000" endA="300" endPos="35000" dir="5400000" sy="-100000" algn="bl" rotWithShape="0"/>
          </a:effectLst>
        </p:spPr>
        <p:txBody>
          <a:bodyPr anchor="b">
            <a:normAutofit fontScale="92500"/>
          </a:bodyPr>
          <a:lstStyle>
            <a:lvl1pPr algn="ctr" defTabSz="914400" rtl="0" eaLnBrk="1" latinLnBrk="0" hangingPunct="1">
              <a:lnSpc>
                <a:spcPct val="90000"/>
              </a:lnSpc>
              <a:spcBef>
                <a:spcPct val="0"/>
              </a:spcBef>
              <a:buNone/>
              <a:defRPr sz="3300" kern="1200">
                <a:solidFill>
                  <a:srgbClr val="002060"/>
                </a:solidFill>
                <a:latin typeface="+mj-lt"/>
                <a:ea typeface="+mj-ea"/>
                <a:cs typeface="+mj-cs"/>
              </a:defRPr>
            </a:lvl1pPr>
          </a:lstStyle>
          <a:p>
            <a:r>
              <a:rPr lang="en-US" dirty="0">
                <a:solidFill>
                  <a:srgbClr val="C82B46"/>
                </a:solidFill>
              </a:rPr>
              <a:t>Statistical Programming in R</a:t>
            </a:r>
            <a:endParaRPr lang="en-US" dirty="0">
              <a:solidFill>
                <a:srgbClr val="C82B46"/>
              </a:solidFill>
            </a:endParaRPr>
          </a:p>
        </p:txBody>
      </p:sp>
      <p:sp>
        <p:nvSpPr>
          <p:cNvPr id="5" name="Subtitle 2"/>
          <p:cNvSpPr txBox="1">
            <a:spLocks/>
          </p:cNvSpPr>
          <p:nvPr/>
        </p:nvSpPr>
        <p:spPr>
          <a:xfrm>
            <a:off x="3457575" y="2962785"/>
            <a:ext cx="5314950" cy="466214"/>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15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5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35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rgbClr val="187E52"/>
                </a:solidFill>
              </a:rPr>
              <a:t>Srinivasa, </a:t>
            </a:r>
            <a:r>
              <a:rPr lang="en-US" dirty="0" err="1">
                <a:solidFill>
                  <a:srgbClr val="187E52"/>
                </a:solidFill>
              </a:rPr>
              <a:t>Siddesh</a:t>
            </a:r>
            <a:r>
              <a:rPr lang="en-US" dirty="0">
                <a:solidFill>
                  <a:srgbClr val="187E52"/>
                </a:solidFill>
              </a:rPr>
              <a:t>, Shetty &amp; </a:t>
            </a:r>
            <a:r>
              <a:rPr lang="en-US" dirty="0" err="1">
                <a:solidFill>
                  <a:srgbClr val="187E52"/>
                </a:solidFill>
              </a:rPr>
              <a:t>Sowmya</a:t>
            </a:r>
            <a:endParaRPr lang="en-US" dirty="0">
              <a:solidFill>
                <a:srgbClr val="187E52"/>
              </a:solidFill>
            </a:endParaRPr>
          </a:p>
        </p:txBody>
      </p:sp>
      <p:cxnSp>
        <p:nvCxnSpPr>
          <p:cNvPr id="7" name="Straight Connector 6"/>
          <p:cNvCxnSpPr/>
          <p:nvPr/>
        </p:nvCxnSpPr>
        <p:spPr>
          <a:xfrm>
            <a:off x="3810000" y="2893729"/>
            <a:ext cx="4600573"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dirty="0"/>
              <a:t>© Oxford University Press 2017. All rights reserved.</a:t>
            </a:r>
            <a:endParaRPr lang="en-US" dirty="0"/>
          </a:p>
        </p:txBody>
      </p:sp>
      <p:sp>
        <p:nvSpPr>
          <p:cNvPr id="9" name="Slide Number Placeholder 8"/>
          <p:cNvSpPr>
            <a:spLocks noGrp="1"/>
          </p:cNvSpPr>
          <p:nvPr>
            <p:ph type="sldNum" sz="quarter" idx="12"/>
          </p:nvPr>
        </p:nvSpPr>
        <p:spPr/>
        <p:txBody>
          <a:bodyPr/>
          <a:lstStyle/>
          <a:p>
            <a:fld id="{54DF3E67-45E1-4E1D-8511-4DC30DACD4D2}" type="slidenum">
              <a:rPr lang="en-US"/>
              <a:pPr/>
              <a:t>1</a:t>
            </a:fld>
            <a:endParaRPr lang="en-US"/>
          </a:p>
        </p:txBody>
      </p:sp>
    </p:spTree>
    <p:extLst>
      <p:ext uri="{BB962C8B-B14F-4D97-AF65-F5344CB8AC3E}">
        <p14:creationId xmlns:p14="http://schemas.microsoft.com/office/powerpoint/2010/main" xmlns="" val="2944357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8: </a:t>
            </a:r>
            <a:r>
              <a:rPr lang="en-US" b="1" dirty="0"/>
              <a:t>Charts and Graphs</a:t>
            </a:r>
            <a:endParaRPr lang="en-US" dirty="0"/>
          </a:p>
        </p:txBody>
      </p:sp>
      <p:sp>
        <p:nvSpPr>
          <p:cNvPr id="5" name="Footer Placeholder 4"/>
          <p:cNvSpPr>
            <a:spLocks noGrp="1"/>
          </p:cNvSpPr>
          <p:nvPr>
            <p:ph type="ftr" sz="quarter" idx="11"/>
          </p:nvPr>
        </p:nvSpPr>
        <p:spPr/>
        <p:txBody>
          <a:bodyPr/>
          <a:lstStyle/>
          <a:p>
            <a:r>
              <a:rPr lang="en-US"/>
              <a:t>© Oxford University Press 2017. All rights reserved.</a:t>
            </a:r>
            <a:endParaRPr lang="en-US"/>
          </a:p>
        </p:txBody>
      </p:sp>
      <p:sp>
        <p:nvSpPr>
          <p:cNvPr id="6" name="Slide Number Placeholder 5"/>
          <p:cNvSpPr>
            <a:spLocks noGrp="1"/>
          </p:cNvSpPr>
          <p:nvPr>
            <p:ph type="sldNum" sz="quarter" idx="12"/>
          </p:nvPr>
        </p:nvSpPr>
        <p:spPr/>
        <p:txBody>
          <a:bodyPr/>
          <a:lstStyle/>
          <a:p>
            <a:fld id="{54DF3E67-45E1-4E1D-8511-4DC30DACD4D2}" type="slidenum">
              <a:rPr lang="en-US"/>
              <a:pPr/>
              <a:t>2</a:t>
            </a:fld>
            <a:endParaRPr lang="en-US"/>
          </a:p>
        </p:txBody>
      </p:sp>
      <p:sp>
        <p:nvSpPr>
          <p:cNvPr id="9" name="Content Placeholder 8"/>
          <p:cNvSpPr>
            <a:spLocks noGrp="1"/>
          </p:cNvSpPr>
          <p:nvPr>
            <p:ph idx="1"/>
          </p:nvPr>
        </p:nvSpPr>
        <p:spPr/>
        <p:txBody>
          <a:bodyPr/>
          <a:lstStyle/>
          <a:p>
            <a:r>
              <a:rPr lang="en-US" dirty="0"/>
              <a:t>Objectives</a:t>
            </a:r>
          </a:p>
          <a:p>
            <a:pPr>
              <a:buNone/>
            </a:pPr>
            <a:r>
              <a:rPr lang="en-US" dirty="0"/>
              <a:t>	• Pie </a:t>
            </a:r>
            <a:r>
              <a:rPr lang="en-US" dirty="0"/>
              <a:t>chart and 3D pie chart</a:t>
            </a:r>
          </a:p>
          <a:p>
            <a:pPr>
              <a:buNone/>
            </a:pPr>
            <a:r>
              <a:rPr lang="en-US" dirty="0"/>
              <a:t>	• </a:t>
            </a:r>
            <a:r>
              <a:rPr lang="en-US" dirty="0"/>
              <a:t>Bar chart</a:t>
            </a:r>
          </a:p>
          <a:p>
            <a:pPr>
              <a:buNone/>
            </a:pPr>
            <a:r>
              <a:rPr lang="en-US" dirty="0"/>
              <a:t>	• </a:t>
            </a:r>
            <a:r>
              <a:rPr lang="en-US" dirty="0"/>
              <a:t>Box plot</a:t>
            </a:r>
          </a:p>
          <a:p>
            <a:pPr>
              <a:buNone/>
            </a:pPr>
            <a:r>
              <a:rPr lang="en-US" dirty="0"/>
              <a:t>	• </a:t>
            </a:r>
            <a:r>
              <a:rPr lang="en-US" dirty="0"/>
              <a:t>Histogram</a:t>
            </a:r>
          </a:p>
          <a:p>
            <a:pPr>
              <a:buNone/>
            </a:pPr>
            <a:r>
              <a:rPr lang="en-US" dirty="0"/>
              <a:t>	• </a:t>
            </a:r>
            <a:r>
              <a:rPr lang="en-US" dirty="0"/>
              <a:t>Line graph and multiple line graph</a:t>
            </a:r>
          </a:p>
          <a:p>
            <a:pPr>
              <a:buNone/>
            </a:pPr>
            <a:r>
              <a:rPr lang="en-US" dirty="0"/>
              <a:t>	• </a:t>
            </a:r>
            <a:r>
              <a:rPr lang="en-US" dirty="0"/>
              <a:t>Scatter plot</a:t>
            </a:r>
            <a:endParaRPr lang="en-US" dirty="0"/>
          </a:p>
        </p:txBody>
      </p:sp>
    </p:spTree>
    <p:extLst>
      <p:ext uri="{BB962C8B-B14F-4D97-AF65-F5344CB8AC3E}">
        <p14:creationId xmlns:p14="http://schemas.microsoft.com/office/powerpoint/2010/main" xmlns="" val="3525401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Introduction</a:t>
            </a:r>
            <a:endParaRPr lang="en-US" dirty="0"/>
          </a:p>
        </p:txBody>
      </p:sp>
      <p:sp>
        <p:nvSpPr>
          <p:cNvPr id="3" name="Content Placeholder 2"/>
          <p:cNvSpPr>
            <a:spLocks noGrp="1"/>
          </p:cNvSpPr>
          <p:nvPr>
            <p:ph idx="1"/>
          </p:nvPr>
        </p:nvSpPr>
        <p:spPr/>
        <p:txBody>
          <a:bodyPr/>
          <a:lstStyle/>
          <a:p>
            <a:r>
              <a:rPr lang="en-US" dirty="0"/>
              <a:t>Charts are mainly used to generate a graphical representation of the given data sets</a:t>
            </a:r>
            <a:r>
              <a:rPr lang="en-US" dirty="0"/>
              <a:t>.</a:t>
            </a:r>
          </a:p>
          <a:p>
            <a:r>
              <a:rPr lang="en-US" dirty="0"/>
              <a:t>It is a </a:t>
            </a:r>
            <a:r>
              <a:rPr lang="en-US" dirty="0"/>
              <a:t>diagrammatical representation </a:t>
            </a:r>
            <a:r>
              <a:rPr lang="en-US" dirty="0"/>
              <a:t>of information, in which the information is shown in the form of a circle, bar, line, etc</a:t>
            </a:r>
            <a:r>
              <a:rPr lang="en-US" dirty="0"/>
              <a:t>.</a:t>
            </a:r>
          </a:p>
          <a:p>
            <a:r>
              <a:rPr lang="en-US" dirty="0"/>
              <a:t>It </a:t>
            </a:r>
            <a:r>
              <a:rPr lang="en-US" dirty="0"/>
              <a:t>helps the </a:t>
            </a:r>
            <a:r>
              <a:rPr lang="en-US" dirty="0"/>
              <a:t>user to understand the information better and make data visualization simpler.</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3</a:t>
            </a:fld>
            <a:endParaRPr lang="en-US"/>
          </a:p>
        </p:txBody>
      </p:sp>
    </p:spTree>
    <p:extLst>
      <p:ext uri="{BB962C8B-B14F-4D97-AF65-F5344CB8AC3E}">
        <p14:creationId xmlns:p14="http://schemas.microsoft.com/office/powerpoint/2010/main" xmlns="" val="1094502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Pie Chart</a:t>
            </a:r>
            <a:endParaRPr lang="en-US" dirty="0"/>
          </a:p>
        </p:txBody>
      </p:sp>
      <p:sp>
        <p:nvSpPr>
          <p:cNvPr id="3" name="Content Placeholder 2"/>
          <p:cNvSpPr>
            <a:spLocks noGrp="1"/>
          </p:cNvSpPr>
          <p:nvPr>
            <p:ph idx="1"/>
          </p:nvPr>
        </p:nvSpPr>
        <p:spPr/>
        <p:txBody>
          <a:bodyPr>
            <a:normAutofit lnSpcReduction="10000"/>
          </a:bodyPr>
          <a:lstStyle/>
          <a:p>
            <a:r>
              <a:rPr lang="en-US" dirty="0"/>
              <a:t>Pie charts give more visibility as judging length is more precise than judging </a:t>
            </a:r>
            <a:r>
              <a:rPr lang="en-US" dirty="0"/>
              <a:t>volume</a:t>
            </a:r>
          </a:p>
          <a:p>
            <a:r>
              <a:rPr lang="en-US" b="1" i="1" dirty="0"/>
              <a:t>Syntax</a:t>
            </a:r>
          </a:p>
          <a:p>
            <a:pPr lvl="1"/>
            <a:r>
              <a:rPr lang="en-US" dirty="0"/>
              <a:t>The general syntax for creating a pie chart using R is as follows:</a:t>
            </a:r>
          </a:p>
          <a:p>
            <a:pPr lvl="1">
              <a:buNone/>
            </a:pPr>
            <a:r>
              <a:rPr lang="en-US" dirty="0"/>
              <a:t>pie(arguments</a:t>
            </a:r>
            <a:r>
              <a:rPr lang="en-US" dirty="0"/>
              <a:t>)</a:t>
            </a:r>
          </a:p>
          <a:p>
            <a:r>
              <a:rPr lang="en-US" dirty="0"/>
              <a:t>pie </a:t>
            </a:r>
            <a:r>
              <a:rPr lang="en-US" dirty="0"/>
              <a:t>(part, labels, edges, radius, clockwise, </a:t>
            </a:r>
            <a:r>
              <a:rPr lang="en-US" dirty="0" err="1"/>
              <a:t>init.angle</a:t>
            </a:r>
            <a:r>
              <a:rPr lang="en-US" dirty="0"/>
              <a:t>, density, </a:t>
            </a:r>
            <a:r>
              <a:rPr lang="en-US" dirty="0" err="1"/>
              <a:t>angle,col</a:t>
            </a:r>
            <a:r>
              <a:rPr lang="en-US" dirty="0"/>
              <a:t>, main</a:t>
            </a:r>
            <a:r>
              <a:rPr lang="en-US" dirty="0"/>
              <a:t>)</a:t>
            </a:r>
          </a:p>
          <a:p>
            <a:r>
              <a:rPr lang="en-US" sz="1950" dirty="0"/>
              <a:t>The following are the arguments:</a:t>
            </a:r>
          </a:p>
          <a:p>
            <a:pPr>
              <a:buNone/>
            </a:pPr>
            <a:r>
              <a:rPr lang="en-US" sz="1950" dirty="0"/>
              <a:t>	• </a:t>
            </a:r>
            <a:r>
              <a:rPr lang="en-US" sz="1950" dirty="0"/>
              <a:t>part: contains a vector of non-negative numeric values and tells the size of parts</a:t>
            </a:r>
          </a:p>
          <a:p>
            <a:pPr>
              <a:buNone/>
            </a:pPr>
            <a:r>
              <a:rPr lang="en-US" sz="1950" dirty="0"/>
              <a:t>	• </a:t>
            </a:r>
            <a:r>
              <a:rPr lang="en-US" sz="1950" dirty="0"/>
              <a:t>labels: used to assign names to each part</a:t>
            </a:r>
          </a:p>
          <a:p>
            <a:pPr>
              <a:buNone/>
            </a:pPr>
            <a:r>
              <a:rPr lang="en-US" sz="1950" dirty="0"/>
              <a:t>	• </a:t>
            </a:r>
            <a:r>
              <a:rPr lang="en-US" sz="1950" dirty="0"/>
              <a:t>edges: used to change the outer circle of the pie; the default value is 200</a:t>
            </a:r>
          </a:p>
          <a:p>
            <a:pPr>
              <a:buNone/>
            </a:pPr>
            <a:r>
              <a:rPr lang="en-US" sz="1950" dirty="0"/>
              <a:t>	• </a:t>
            </a:r>
            <a:r>
              <a:rPr lang="en-US" sz="1950" dirty="0"/>
              <a:t>radius: used to change the radius of the pie chart circle; the value is between −1 and 1</a:t>
            </a:r>
            <a:endParaRPr lang="en-US" sz="1950" dirty="0"/>
          </a:p>
          <a:p>
            <a:pPr lvl="1"/>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86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Pixel-Oriented Visualization Techniques</a:t>
            </a:r>
            <a:endParaRPr sz="3600">
              <a:latin typeface="Times New Roman"/>
              <a:ea typeface="Times New Roman"/>
              <a:cs typeface="Times New Roman"/>
              <a:sym typeface="Times New Roman"/>
            </a:endParaRPr>
          </a:p>
        </p:txBody>
      </p:sp>
      <p:sp>
        <p:nvSpPr>
          <p:cNvPr id="66" name="Google Shape;66;p15"/>
          <p:cNvSpPr txBox="1">
            <a:spLocks noGrp="1"/>
          </p:cNvSpPr>
          <p:nvPr>
            <p:ph type="body" idx="1"/>
          </p:nvPr>
        </p:nvSpPr>
        <p:spPr>
          <a:xfrm>
            <a:off x="311700" y="951425"/>
            <a:ext cx="8520600" cy="3803700"/>
          </a:xfrm>
          <a:prstGeom prst="rect">
            <a:avLst/>
          </a:prstGeom>
        </p:spPr>
        <p:txBody>
          <a:bodyPr spcFirstLastPara="1" wrap="square" lIns="91425" tIns="91425" rIns="91425" bIns="91425" anchor="t" anchorCtr="0">
            <a:noAutofit/>
          </a:bodyPr>
          <a:lstStyle/>
          <a:p>
            <a:pPr marL="457200" lvl="0" indent="-355600" algn="just" rtl="0">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 simple way to visualize the value of a dimension is to use a pixel where the color of the pixel reflects the dimension’s value. </a:t>
            </a:r>
            <a:endParaRPr sz="2000">
              <a:solidFill>
                <a:srgbClr val="000000"/>
              </a:solidFill>
              <a:latin typeface="Times New Roman"/>
              <a:ea typeface="Times New Roman"/>
              <a:cs typeface="Times New Roman"/>
              <a:sym typeface="Times New Roman"/>
            </a:endParaRPr>
          </a:p>
          <a:p>
            <a:pPr marL="457200" lvl="0" indent="-355600" algn="just" rtl="0">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For a data set of </a:t>
            </a:r>
            <a:r>
              <a:rPr lang="en" sz="2000" i="1">
                <a:solidFill>
                  <a:srgbClr val="000000"/>
                </a:solidFill>
                <a:latin typeface="Times New Roman"/>
                <a:ea typeface="Times New Roman"/>
                <a:cs typeface="Times New Roman"/>
                <a:sym typeface="Times New Roman"/>
              </a:rPr>
              <a:t>m</a:t>
            </a:r>
            <a:r>
              <a:rPr lang="en" sz="2000">
                <a:solidFill>
                  <a:srgbClr val="000000"/>
                </a:solidFill>
                <a:latin typeface="Times New Roman"/>
                <a:ea typeface="Times New Roman"/>
                <a:cs typeface="Times New Roman"/>
                <a:sym typeface="Times New Roman"/>
              </a:rPr>
              <a:t> dimensions, pixel-oriented techniques create </a:t>
            </a:r>
            <a:r>
              <a:rPr lang="en" sz="2000" i="1">
                <a:solidFill>
                  <a:srgbClr val="000000"/>
                </a:solidFill>
                <a:latin typeface="Times New Roman"/>
                <a:ea typeface="Times New Roman"/>
                <a:cs typeface="Times New Roman"/>
                <a:sym typeface="Times New Roman"/>
              </a:rPr>
              <a:t>m</a:t>
            </a:r>
            <a:r>
              <a:rPr lang="en" sz="2000">
                <a:solidFill>
                  <a:srgbClr val="000000"/>
                </a:solidFill>
                <a:latin typeface="Times New Roman"/>
                <a:ea typeface="Times New Roman"/>
                <a:cs typeface="Times New Roman"/>
                <a:sym typeface="Times New Roman"/>
              </a:rPr>
              <a:t> windows on the screen, one for each dimension. </a:t>
            </a:r>
            <a:endParaRPr sz="2000">
              <a:solidFill>
                <a:srgbClr val="000000"/>
              </a:solidFill>
              <a:latin typeface="Times New Roman"/>
              <a:ea typeface="Times New Roman"/>
              <a:cs typeface="Times New Roman"/>
              <a:sym typeface="Times New Roman"/>
            </a:endParaRPr>
          </a:p>
          <a:p>
            <a:pPr marL="457200" lvl="0" indent="-355600" algn="just" rtl="0">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a:t>
            </a:r>
            <a:r>
              <a:rPr lang="en" sz="2000" i="1">
                <a:solidFill>
                  <a:srgbClr val="000000"/>
                </a:solidFill>
                <a:latin typeface="Times New Roman"/>
                <a:ea typeface="Times New Roman"/>
                <a:cs typeface="Times New Roman"/>
                <a:sym typeface="Times New Roman"/>
              </a:rPr>
              <a:t>m</a:t>
            </a:r>
            <a:r>
              <a:rPr lang="en" sz="2000">
                <a:solidFill>
                  <a:srgbClr val="000000"/>
                </a:solidFill>
                <a:latin typeface="Times New Roman"/>
                <a:ea typeface="Times New Roman"/>
                <a:cs typeface="Times New Roman"/>
                <a:sym typeface="Times New Roman"/>
              </a:rPr>
              <a:t> dimension values of a record are mapped to </a:t>
            </a:r>
            <a:r>
              <a:rPr lang="en" sz="2000" i="1">
                <a:solidFill>
                  <a:srgbClr val="000000"/>
                </a:solidFill>
                <a:latin typeface="Times New Roman"/>
                <a:ea typeface="Times New Roman"/>
                <a:cs typeface="Times New Roman"/>
                <a:sym typeface="Times New Roman"/>
              </a:rPr>
              <a:t>m</a:t>
            </a:r>
            <a:r>
              <a:rPr lang="en" sz="2000">
                <a:solidFill>
                  <a:srgbClr val="000000"/>
                </a:solidFill>
                <a:latin typeface="Times New Roman"/>
                <a:ea typeface="Times New Roman"/>
                <a:cs typeface="Times New Roman"/>
                <a:sym typeface="Times New Roman"/>
              </a:rPr>
              <a:t> pixels at the corresponding positions in the windows. The colors of the pixels reflect the corresponding values.</a:t>
            </a:r>
            <a:endParaRPr sz="2000">
              <a:solidFill>
                <a:srgbClr val="000000"/>
              </a:solidFill>
              <a:latin typeface="Times New Roman"/>
              <a:ea typeface="Times New Roman"/>
              <a:cs typeface="Times New Roman"/>
              <a:sym typeface="Times New Roman"/>
            </a:endParaRPr>
          </a:p>
          <a:p>
            <a:pPr marL="457200" lvl="0" indent="-355600" algn="just" rtl="0">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Inside a window, the data values are arranged in some global order shared by all windows. </a:t>
            </a:r>
            <a:endParaRPr sz="2000">
              <a:solidFill>
                <a:srgbClr val="000000"/>
              </a:solidFill>
              <a:latin typeface="Times New Roman"/>
              <a:ea typeface="Times New Roman"/>
              <a:cs typeface="Times New Roman"/>
              <a:sym typeface="Times New Roman"/>
            </a:endParaRPr>
          </a:p>
          <a:p>
            <a:pPr marL="457200" lvl="0" indent="-355600" algn="just" rtl="0">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global order may be obtained by sorting all data records in a way that’s meaningful for the task at hand.</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p:txBody>
          <a:bodyPr>
            <a:normAutofit/>
          </a:bodyPr>
          <a:lstStyle/>
          <a:p>
            <a:pPr>
              <a:buNone/>
            </a:pPr>
            <a:r>
              <a:rPr lang="en-US" dirty="0"/>
              <a:t>• clockwise: used to draw chart parts in the clockwise or counterclockwise direction; takes a </a:t>
            </a:r>
            <a:r>
              <a:rPr lang="en-US" dirty="0"/>
              <a:t>Boolean value</a:t>
            </a:r>
            <a:r>
              <a:rPr lang="en-US" dirty="0"/>
              <a:t>, that is, true or false</a:t>
            </a:r>
          </a:p>
          <a:p>
            <a:pPr>
              <a:buNone/>
            </a:pPr>
            <a:r>
              <a:rPr lang="en-US" dirty="0"/>
              <a:t>• </a:t>
            </a:r>
            <a:r>
              <a:rPr lang="en-US" dirty="0" err="1"/>
              <a:t>init.angle</a:t>
            </a:r>
            <a:r>
              <a:rPr lang="en-US" dirty="0"/>
              <a:t>: used to specify the initial angle (in degrees) for chart parts; the default value is 0</a:t>
            </a:r>
          </a:p>
          <a:p>
            <a:pPr>
              <a:buNone/>
            </a:pPr>
            <a:r>
              <a:rPr lang="en-US" dirty="0"/>
              <a:t>• density: used to show the density of the shading lines inside the chart; the default value is NULL (</a:t>
            </a:r>
            <a:r>
              <a:rPr lang="en-US" dirty="0"/>
              <a:t>no shading</a:t>
            </a:r>
            <a:r>
              <a:rPr lang="en-US" dirty="0"/>
              <a:t>)</a:t>
            </a:r>
          </a:p>
          <a:p>
            <a:pPr>
              <a:buNone/>
            </a:pPr>
            <a:r>
              <a:rPr lang="en-US" dirty="0"/>
              <a:t>• angle: used to change the angle of the shading lines inside the chart</a:t>
            </a:r>
          </a:p>
          <a:p>
            <a:pPr>
              <a:buNone/>
            </a:pPr>
            <a:r>
              <a:rPr lang="en-US" dirty="0"/>
              <a:t>• </a:t>
            </a:r>
            <a:r>
              <a:rPr lang="en-US" dirty="0" err="1"/>
              <a:t>col</a:t>
            </a:r>
            <a:r>
              <a:rPr lang="en-US" dirty="0"/>
              <a:t>: used to show colors in chart</a:t>
            </a:r>
          </a:p>
          <a:p>
            <a:pPr>
              <a:buNone/>
            </a:pPr>
            <a:r>
              <a:rPr lang="en-US" dirty="0"/>
              <a:t>• main: used to display the title of the chart</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5</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a:t> </a:t>
            </a:r>
            <a:endParaRPr lang="en-US" dirty="0"/>
          </a:p>
        </p:txBody>
      </p:sp>
      <p:sp>
        <p:nvSpPr>
          <p:cNvPr id="3" name="Content Placeholder 2"/>
          <p:cNvSpPr>
            <a:spLocks noGrp="1"/>
          </p:cNvSpPr>
          <p:nvPr>
            <p:ph idx="1"/>
          </p:nvPr>
        </p:nvSpPr>
        <p:spPr>
          <a:xfrm>
            <a:off x="130628" y="859971"/>
            <a:ext cx="8839200" cy="657101"/>
          </a:xfrm>
        </p:spPr>
        <p:txBody>
          <a:bodyPr/>
          <a:lstStyle/>
          <a:p>
            <a:pPr>
              <a:buNone/>
            </a:pPr>
            <a:r>
              <a:rPr lang="en-US" dirty="0"/>
              <a:t>Using </a:t>
            </a:r>
            <a:r>
              <a:rPr lang="en-US" dirty="0"/>
              <a:t>R pie chart, demonstrate the percentage conveyance of various ways for traveling </a:t>
            </a:r>
            <a:r>
              <a:rPr lang="en-US" dirty="0"/>
              <a:t>to office </a:t>
            </a:r>
            <a:r>
              <a:rPr lang="en-US" dirty="0"/>
              <a:t>such as walking, car, bus, cycle, and train.</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6</a:t>
            </a:fld>
            <a:endParaRPr lang="en-US"/>
          </a:p>
        </p:txBody>
      </p:sp>
      <p:pic>
        <p:nvPicPr>
          <p:cNvPr id="1026" name="Picture 2"/>
          <p:cNvPicPr>
            <a:picLocks noChangeAspect="1" noChangeArrowheads="1"/>
          </p:cNvPicPr>
          <p:nvPr/>
        </p:nvPicPr>
        <p:blipFill>
          <a:blip r:embed="R094f2eb5751648c6"/>
          <a:srcRect/>
          <a:stretch>
            <a:fillRect/>
          </a:stretch>
        </p:blipFill>
        <p:spPr bwMode="auto">
          <a:xfrm>
            <a:off x="1650531" y="1414461"/>
            <a:ext cx="5364956" cy="162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bec123833a294de3"/>
          <a:srcRect/>
          <a:stretch>
            <a:fillRect/>
          </a:stretch>
        </p:blipFill>
        <p:spPr bwMode="auto">
          <a:xfrm>
            <a:off x="2211640" y="3097789"/>
            <a:ext cx="3929386" cy="169523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Illustration of Pi()</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7</a:t>
            </a:fld>
            <a:endParaRPr lang="en-US"/>
          </a:p>
        </p:txBody>
      </p:sp>
      <p:pic>
        <p:nvPicPr>
          <p:cNvPr id="2050" name="Picture 2"/>
          <p:cNvPicPr>
            <a:picLocks noGrp="1" noChangeAspect="1" noChangeArrowheads="1"/>
          </p:cNvPicPr>
          <p:nvPr>
            <p:ph idx="1"/>
          </p:nvPr>
        </p:nvPicPr>
        <p:blipFill>
          <a:blip r:embed="R7001fb0fb26e4616"/>
          <a:srcRect/>
          <a:stretch>
            <a:fillRect/>
          </a:stretch>
        </p:blipFill>
        <p:spPr bwMode="auto">
          <a:xfrm>
            <a:off x="1833994" y="1117401"/>
            <a:ext cx="5013614" cy="1559193"/>
          </a:xfrm>
          <a:prstGeom prst="rect">
            <a:avLst/>
          </a:prstGeom>
          <a:noFill/>
          <a:ln w="9525">
            <a:noFill/>
            <a:miter lim="800000"/>
            <a:headEnd/>
            <a:tailEnd/>
          </a:ln>
          <a:effectLst/>
        </p:spPr>
      </p:pic>
      <p:pic>
        <p:nvPicPr>
          <p:cNvPr id="2051" name="Picture 3"/>
          <p:cNvPicPr>
            <a:picLocks noChangeAspect="1" noChangeArrowheads="1"/>
          </p:cNvPicPr>
          <p:nvPr/>
        </p:nvPicPr>
        <p:blipFill>
          <a:blip r:embed="Rc4ea39dda61347ce"/>
          <a:srcRect/>
          <a:stretch>
            <a:fillRect/>
          </a:stretch>
        </p:blipFill>
        <p:spPr bwMode="auto">
          <a:xfrm>
            <a:off x="1824254" y="2697738"/>
            <a:ext cx="4971400" cy="205253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Illustration of Pi()</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8</a:t>
            </a:fld>
            <a:endParaRPr lang="en-US"/>
          </a:p>
        </p:txBody>
      </p:sp>
      <p:pic>
        <p:nvPicPr>
          <p:cNvPr id="3075" name="Picture 3"/>
          <p:cNvPicPr>
            <a:picLocks noGrp="1" noChangeAspect="1" noChangeArrowheads="1"/>
          </p:cNvPicPr>
          <p:nvPr>
            <p:ph idx="1"/>
          </p:nvPr>
        </p:nvPicPr>
        <p:blipFill>
          <a:blip r:embed="Rcf49ff0e55b54482"/>
          <a:srcRect/>
          <a:stretch>
            <a:fillRect/>
          </a:stretch>
        </p:blipFill>
        <p:spPr bwMode="auto">
          <a:xfrm>
            <a:off x="276411" y="2422489"/>
            <a:ext cx="4101006" cy="1664493"/>
          </a:xfrm>
          <a:prstGeom prst="rect">
            <a:avLst/>
          </a:prstGeom>
          <a:noFill/>
          <a:ln w="9525">
            <a:noFill/>
            <a:miter lim="800000"/>
            <a:headEnd/>
            <a:tailEnd/>
          </a:ln>
          <a:effectLst/>
        </p:spPr>
      </p:pic>
      <p:pic>
        <p:nvPicPr>
          <p:cNvPr id="3076" name="Picture 4"/>
          <p:cNvPicPr>
            <a:picLocks noChangeAspect="1" noChangeArrowheads="1"/>
          </p:cNvPicPr>
          <p:nvPr/>
        </p:nvPicPr>
        <p:blipFill>
          <a:blip r:embed="R10552a1b3ec543d3"/>
          <a:srcRect/>
          <a:stretch>
            <a:fillRect/>
          </a:stretch>
        </p:blipFill>
        <p:spPr bwMode="auto">
          <a:xfrm>
            <a:off x="1345948" y="762758"/>
            <a:ext cx="5350668" cy="1664493"/>
          </a:xfrm>
          <a:prstGeom prst="rect">
            <a:avLst/>
          </a:prstGeom>
          <a:noFill/>
          <a:ln w="9525">
            <a:noFill/>
            <a:miter lim="800000"/>
            <a:headEnd/>
            <a:tailEnd/>
          </a:ln>
          <a:effectLst/>
        </p:spPr>
      </p:pic>
      <p:pic>
        <p:nvPicPr>
          <p:cNvPr id="3077" name="Picture 5"/>
          <p:cNvPicPr>
            <a:picLocks noChangeAspect="1" noChangeArrowheads="1"/>
          </p:cNvPicPr>
          <p:nvPr/>
        </p:nvPicPr>
        <p:blipFill>
          <a:blip r:embed="R87741d39b6784b57"/>
          <a:srcRect/>
          <a:stretch>
            <a:fillRect/>
          </a:stretch>
        </p:blipFill>
        <p:spPr bwMode="auto">
          <a:xfrm>
            <a:off x="4421657" y="2433747"/>
            <a:ext cx="4369052" cy="1837452"/>
          </a:xfrm>
          <a:prstGeom prst="rect">
            <a:avLst/>
          </a:prstGeom>
          <a:noFill/>
          <a:ln w="9525">
            <a:noFill/>
            <a:miter lim="800000"/>
            <a:headEnd/>
            <a:tailEnd/>
          </a:ln>
          <a:effectLst/>
        </p:spPr>
      </p:pic>
      <p:sp>
        <p:nvSpPr>
          <p:cNvPr id="10" name="Rectangle 9"/>
          <p:cNvSpPr/>
          <p:nvPr/>
        </p:nvSpPr>
        <p:spPr>
          <a:xfrm>
            <a:off x="1963881" y="4334821"/>
            <a:ext cx="5579918" cy="276999"/>
          </a:xfrm>
          <a:prstGeom prst="rect">
            <a:avLst/>
          </a:prstGeom>
        </p:spPr>
        <p:txBody>
          <a:bodyPr wrap="square">
            <a:spAutoFit/>
          </a:bodyPr>
          <a:lstStyle/>
          <a:p>
            <a:r>
              <a:rPr lang="en-US" dirty="0"/>
              <a:t>Commands and output for part, labels, clockwise, and </a:t>
            </a:r>
            <a:r>
              <a:rPr lang="en-US" dirty="0"/>
              <a:t>main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8.2.1 Chart Legend</a:t>
            </a:r>
            <a:endParaRPr lang="en-US" dirty="0"/>
          </a:p>
        </p:txBody>
      </p:sp>
      <p:sp>
        <p:nvSpPr>
          <p:cNvPr id="3" name="Content Placeholder 2"/>
          <p:cNvSpPr>
            <a:spLocks noGrp="1"/>
          </p:cNvSpPr>
          <p:nvPr>
            <p:ph idx="1"/>
          </p:nvPr>
        </p:nvSpPr>
        <p:spPr/>
        <p:txBody>
          <a:bodyPr/>
          <a:lstStyle/>
          <a:p>
            <a:r>
              <a:rPr lang="en-US" dirty="0"/>
              <a:t>Chart legends are used to provide a small description of each part; we can specify where on the chart it </a:t>
            </a:r>
            <a:r>
              <a:rPr lang="en-US" dirty="0"/>
              <a:t>should be </a:t>
            </a:r>
            <a:r>
              <a:rPr lang="en-US" dirty="0"/>
              <a:t>displayed, that is, top-left, top-right, bottom-left, or bottom-right, etc. In a pie chart, the legend is </a:t>
            </a:r>
            <a:r>
              <a:rPr lang="en-US" dirty="0"/>
              <a:t>included using </a:t>
            </a:r>
            <a:r>
              <a:rPr lang="en-US" dirty="0"/>
              <a:t>the </a:t>
            </a:r>
            <a:r>
              <a:rPr lang="en-US" i="1" dirty="0"/>
              <a:t>legend </a:t>
            </a:r>
            <a:r>
              <a:rPr lang="en-US" i="1" dirty="0"/>
              <a:t>function</a:t>
            </a:r>
          </a:p>
          <a:p>
            <a:pPr>
              <a:buNone/>
            </a:pPr>
            <a:r>
              <a:rPr lang="en-US" dirty="0"/>
              <a:t>	</a:t>
            </a:r>
            <a:r>
              <a:rPr lang="en-US" dirty="0"/>
              <a:t>	legend </a:t>
            </a:r>
            <a:r>
              <a:rPr lang="en-US" dirty="0"/>
              <a:t>(graphics</a:t>
            </a:r>
            <a:r>
              <a:rPr lang="en-US" dirty="0"/>
              <a:t>)</a:t>
            </a:r>
          </a:p>
          <a:p>
            <a:r>
              <a:rPr lang="en-US" dirty="0"/>
              <a:t>Example: legend (position, labels, fill)</a:t>
            </a:r>
          </a:p>
          <a:p>
            <a:r>
              <a:rPr lang="en-US" sz="1800" dirty="0"/>
              <a:t>Here</a:t>
            </a:r>
          </a:p>
          <a:p>
            <a:pPr>
              <a:buNone/>
            </a:pPr>
            <a:r>
              <a:rPr lang="en-US" sz="1800" dirty="0"/>
              <a:t>		• position: states the position of legend</a:t>
            </a:r>
          </a:p>
          <a:p>
            <a:pPr>
              <a:buNone/>
            </a:pPr>
            <a:r>
              <a:rPr lang="en-US" sz="1800" dirty="0"/>
              <a:t>		• </a:t>
            </a:r>
            <a:r>
              <a:rPr lang="en-US" sz="1800" dirty="0"/>
              <a:t>labels: defines the label of blocks</a:t>
            </a:r>
            <a:endParaRPr lang="en-US" sz="1800"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9</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130628" y="859971"/>
            <a:ext cx="8839200" cy="2288473"/>
          </a:xfrm>
        </p:spPr>
        <p:txBody>
          <a:bodyPr>
            <a:normAutofit/>
          </a:bodyPr>
          <a:lstStyle/>
          <a:p>
            <a:r>
              <a:rPr lang="en-US" sz="1800" dirty="0"/>
              <a:t>Using a chart legend, show the percentage conveyance of various ways for traveling </a:t>
            </a:r>
            <a:r>
              <a:rPr lang="en-US" sz="1800" dirty="0"/>
              <a:t>to office </a:t>
            </a:r>
            <a:r>
              <a:rPr lang="en-US" sz="1800" dirty="0"/>
              <a:t>such as walking, car, bus, cycle, and train.</a:t>
            </a:r>
          </a:p>
          <a:p>
            <a:pPr>
              <a:buNone/>
            </a:pPr>
            <a:r>
              <a:rPr lang="en-US" sz="1500" dirty="0"/>
              <a:t>(</a:t>
            </a:r>
            <a:r>
              <a:rPr lang="en-US" sz="1500" dirty="0" err="1"/>
              <a:t>i</a:t>
            </a:r>
            <a:r>
              <a:rPr lang="en-US" sz="1500" dirty="0"/>
              <a:t>) Walking is assigned red color, car – blue color, bus – yellow color, cycle – green color, and train – </a:t>
            </a:r>
            <a:r>
              <a:rPr lang="en-US" sz="1500" dirty="0"/>
              <a:t>white color</a:t>
            </a:r>
            <a:r>
              <a:rPr lang="en-US" sz="1500" dirty="0"/>
              <a:t>; all these values are assigned through </a:t>
            </a:r>
            <a:r>
              <a:rPr lang="en-US" sz="1500" i="1" dirty="0"/>
              <a:t>cols and </a:t>
            </a:r>
            <a:r>
              <a:rPr lang="en-US" sz="1500" i="1" dirty="0" err="1"/>
              <a:t>lbls</a:t>
            </a:r>
            <a:r>
              <a:rPr lang="en-US" sz="1500" i="1" dirty="0"/>
              <a:t> variables and the legend function.</a:t>
            </a:r>
          </a:p>
          <a:p>
            <a:pPr>
              <a:buNone/>
            </a:pPr>
            <a:r>
              <a:rPr lang="en-US" sz="1500" dirty="0"/>
              <a:t>(ii) </a:t>
            </a:r>
            <a:r>
              <a:rPr lang="en-US" sz="1500" i="1" dirty="0"/>
              <a:t>The fill parameter is used to assign colors to the legend.</a:t>
            </a:r>
          </a:p>
          <a:p>
            <a:pPr>
              <a:buNone/>
            </a:pPr>
            <a:r>
              <a:rPr lang="en-US" sz="1500" dirty="0"/>
              <a:t>(iii) Legend is added to the top-right side of the chart, by assigning</a:t>
            </a:r>
            <a:endParaRPr lang="en-US" sz="1500"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10</a:t>
            </a:fld>
            <a:endParaRPr lang="en-US"/>
          </a:p>
        </p:txBody>
      </p:sp>
      <p:pic>
        <p:nvPicPr>
          <p:cNvPr id="4098" name="Picture 2"/>
          <p:cNvPicPr>
            <a:picLocks noChangeAspect="1" noChangeArrowheads="1"/>
          </p:cNvPicPr>
          <p:nvPr/>
        </p:nvPicPr>
        <p:blipFill>
          <a:blip r:embed="R6e81f7718fb34f54"/>
          <a:srcRect/>
          <a:stretch>
            <a:fillRect/>
          </a:stretch>
        </p:blipFill>
        <p:spPr bwMode="auto">
          <a:xfrm>
            <a:off x="1883677" y="2573373"/>
            <a:ext cx="5293518" cy="172164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11</a:t>
            </a:fld>
            <a:endParaRPr lang="en-US"/>
          </a:p>
        </p:txBody>
      </p:sp>
      <p:pic>
        <p:nvPicPr>
          <p:cNvPr id="5122" name="Picture 2"/>
          <p:cNvPicPr>
            <a:picLocks noGrp="1" noChangeAspect="1" noChangeArrowheads="1"/>
          </p:cNvPicPr>
          <p:nvPr>
            <p:ph idx="1"/>
          </p:nvPr>
        </p:nvPicPr>
        <p:blipFill>
          <a:blip r:embed="R0a4ffef4dd5549bf"/>
          <a:srcRect/>
          <a:stretch>
            <a:fillRect/>
          </a:stretch>
        </p:blipFill>
        <p:spPr bwMode="auto">
          <a:xfrm>
            <a:off x="1903809" y="1671042"/>
            <a:ext cx="5293518" cy="2150268"/>
          </a:xfrm>
          <a:prstGeom prst="rect">
            <a:avLst/>
          </a:prstGeom>
          <a:noFill/>
          <a:ln w="9525">
            <a:noFill/>
            <a:miter lim="800000"/>
            <a:headEnd/>
            <a:tailEnd/>
          </a:ln>
          <a:effectLst/>
        </p:spPr>
      </p:pic>
      <p:sp>
        <p:nvSpPr>
          <p:cNvPr id="7" name="Rectangle 6"/>
          <p:cNvSpPr/>
          <p:nvPr/>
        </p:nvSpPr>
        <p:spPr>
          <a:xfrm>
            <a:off x="3022609" y="4178923"/>
            <a:ext cx="3098781" cy="276999"/>
          </a:xfrm>
          <a:prstGeom prst="rect">
            <a:avLst/>
          </a:prstGeom>
        </p:spPr>
        <p:txBody>
          <a:bodyPr wrap="none">
            <a:spAutoFit/>
          </a:bodyPr>
          <a:lstStyle/>
          <a:p>
            <a:r>
              <a:rPr lang="en-US" b="1" dirty="0"/>
              <a:t>Fig. 8.9 Commands and output for legend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8.2.2 3D Pie Chart</a:t>
            </a:r>
            <a:endParaRPr lang="en-US" dirty="0"/>
          </a:p>
        </p:txBody>
      </p:sp>
      <p:sp>
        <p:nvSpPr>
          <p:cNvPr id="3" name="Content Placeholder 2"/>
          <p:cNvSpPr>
            <a:spLocks noGrp="1"/>
          </p:cNvSpPr>
          <p:nvPr>
            <p:ph idx="1"/>
          </p:nvPr>
        </p:nvSpPr>
        <p:spPr>
          <a:xfrm>
            <a:off x="130628" y="859971"/>
            <a:ext cx="8839200" cy="1893619"/>
          </a:xfrm>
        </p:spPr>
        <p:txBody>
          <a:bodyPr/>
          <a:lstStyle/>
          <a:p>
            <a:r>
              <a:rPr lang="en-US" dirty="0"/>
              <a:t>A pie chart of three-dimensional (3D) shape is called a 3D pie chart. It is used to display the information </a:t>
            </a:r>
            <a:r>
              <a:rPr lang="en-US" dirty="0"/>
              <a:t>in 3D </a:t>
            </a:r>
            <a:r>
              <a:rPr lang="en-US" dirty="0"/>
              <a:t>form. </a:t>
            </a:r>
            <a:endParaRPr lang="en-US" dirty="0"/>
          </a:p>
          <a:p>
            <a:r>
              <a:rPr lang="en-US" dirty="0"/>
              <a:t>A </a:t>
            </a:r>
            <a:r>
              <a:rPr lang="en-US" dirty="0"/>
              <a:t>3D pie chart can be created using the </a:t>
            </a:r>
            <a:r>
              <a:rPr lang="en-US" i="1" dirty="0"/>
              <a:t>pie3D </a:t>
            </a:r>
            <a:r>
              <a:rPr lang="en-US" i="1" dirty="0"/>
              <a:t>function</a:t>
            </a:r>
          </a:p>
          <a:p>
            <a:r>
              <a:rPr lang="en-US" b="1" i="1" dirty="0"/>
              <a:t>Syntax</a:t>
            </a:r>
          </a:p>
          <a:p>
            <a:pPr>
              <a:buNone/>
            </a:pPr>
            <a:r>
              <a:rPr lang="en-US" dirty="0"/>
              <a:t>		Pie3D(parameters</a:t>
            </a:r>
            <a:r>
              <a:rPr lang="en-US" dirty="0"/>
              <a:t>)</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12</a:t>
            </a:fld>
            <a:endParaRPr lang="en-US"/>
          </a:p>
        </p:txBody>
      </p:sp>
      <p:pic>
        <p:nvPicPr>
          <p:cNvPr id="6146" name="Picture 2"/>
          <p:cNvPicPr>
            <a:picLocks noChangeAspect="1" noChangeArrowheads="1"/>
          </p:cNvPicPr>
          <p:nvPr/>
        </p:nvPicPr>
        <p:blipFill>
          <a:blip r:embed="R291a2302b0374522"/>
          <a:srcRect/>
          <a:stretch>
            <a:fillRect/>
          </a:stretch>
        </p:blipFill>
        <p:spPr bwMode="auto">
          <a:xfrm>
            <a:off x="182815" y="2731510"/>
            <a:ext cx="5307806" cy="1571625"/>
          </a:xfrm>
          <a:prstGeom prst="rect">
            <a:avLst/>
          </a:prstGeom>
          <a:noFill/>
          <a:ln w="9525">
            <a:noFill/>
            <a:miter lim="800000"/>
            <a:headEnd/>
            <a:tailEnd/>
          </a:ln>
          <a:effectLst/>
        </p:spPr>
      </p:pic>
      <p:pic>
        <p:nvPicPr>
          <p:cNvPr id="6147" name="Picture 3"/>
          <p:cNvPicPr>
            <a:picLocks noChangeAspect="1" noChangeArrowheads="1"/>
          </p:cNvPicPr>
          <p:nvPr/>
        </p:nvPicPr>
        <p:blipFill>
          <a:blip r:embed="R7241ed44a52a4873"/>
          <a:srcRect/>
          <a:stretch>
            <a:fillRect/>
          </a:stretch>
        </p:blipFill>
        <p:spPr bwMode="auto">
          <a:xfrm>
            <a:off x="5486400" y="2307756"/>
            <a:ext cx="3429000" cy="2336006"/>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 Bar Chart</a:t>
            </a:r>
            <a:endParaRPr lang="en-US" dirty="0"/>
          </a:p>
        </p:txBody>
      </p:sp>
      <p:sp>
        <p:nvSpPr>
          <p:cNvPr id="3" name="Content Placeholder 2"/>
          <p:cNvSpPr>
            <a:spLocks noGrp="1"/>
          </p:cNvSpPr>
          <p:nvPr>
            <p:ph idx="1"/>
          </p:nvPr>
        </p:nvSpPr>
        <p:spPr/>
        <p:txBody>
          <a:bodyPr>
            <a:normAutofit lnSpcReduction="10000"/>
          </a:bodyPr>
          <a:lstStyle/>
          <a:p>
            <a:r>
              <a:rPr lang="en-US" dirty="0"/>
              <a:t>A bar chart represents data in rectangular bars with lengths relative to the value</a:t>
            </a:r>
            <a:r>
              <a:rPr lang="en-US" dirty="0"/>
              <a:t>.</a:t>
            </a:r>
          </a:p>
          <a:p>
            <a:pPr>
              <a:buNone/>
            </a:pPr>
            <a:r>
              <a:rPr lang="en-US" b="1" i="1" dirty="0"/>
              <a:t>Syntax</a:t>
            </a:r>
          </a:p>
          <a:p>
            <a:pPr>
              <a:buNone/>
            </a:pPr>
            <a:r>
              <a:rPr lang="en-US" dirty="0"/>
              <a:t>		</a:t>
            </a:r>
            <a:r>
              <a:rPr lang="en-US" dirty="0" err="1"/>
              <a:t>barplot</a:t>
            </a:r>
            <a:r>
              <a:rPr lang="en-US" dirty="0"/>
              <a:t> </a:t>
            </a:r>
            <a:r>
              <a:rPr lang="en-US" dirty="0"/>
              <a:t>(arguments</a:t>
            </a:r>
            <a:r>
              <a:rPr lang="en-US" dirty="0"/>
              <a:t>)</a:t>
            </a:r>
          </a:p>
          <a:p>
            <a:pPr>
              <a:buNone/>
            </a:pPr>
            <a:r>
              <a:rPr lang="en-US" dirty="0"/>
              <a:t>Example:</a:t>
            </a:r>
          </a:p>
          <a:p>
            <a:pPr>
              <a:buNone/>
            </a:pPr>
            <a:r>
              <a:rPr lang="en-US" dirty="0"/>
              <a:t>		</a:t>
            </a:r>
            <a:r>
              <a:rPr lang="en-US" dirty="0" err="1"/>
              <a:t>barplot</a:t>
            </a:r>
            <a:r>
              <a:rPr lang="en-US" dirty="0"/>
              <a:t> </a:t>
            </a:r>
            <a:r>
              <a:rPr lang="en-US" dirty="0"/>
              <a:t>(part, names.arg, </a:t>
            </a:r>
            <a:r>
              <a:rPr lang="en-US" dirty="0" err="1"/>
              <a:t>xlab</a:t>
            </a:r>
            <a:r>
              <a:rPr lang="en-US" dirty="0"/>
              <a:t>, </a:t>
            </a:r>
            <a:r>
              <a:rPr lang="en-US" dirty="0" err="1"/>
              <a:t>ylab</a:t>
            </a:r>
            <a:r>
              <a:rPr lang="en-US" dirty="0"/>
              <a:t>, main, </a:t>
            </a:r>
            <a:r>
              <a:rPr lang="en-US" dirty="0" err="1"/>
              <a:t>col</a:t>
            </a:r>
            <a:r>
              <a:rPr lang="en-US" dirty="0"/>
              <a:t>)</a:t>
            </a:r>
          </a:p>
          <a:p>
            <a:pPr>
              <a:buNone/>
            </a:pPr>
            <a:r>
              <a:rPr lang="en-US" dirty="0"/>
              <a:t>The following are the most used arguments in real-time:</a:t>
            </a:r>
          </a:p>
          <a:p>
            <a:pPr>
              <a:buNone/>
            </a:pPr>
            <a:r>
              <a:rPr lang="en-US" sz="1800" dirty="0"/>
              <a:t>	• </a:t>
            </a:r>
            <a:r>
              <a:rPr lang="en-US" sz="1800" dirty="0"/>
              <a:t>part: contains a vector of non-negative numeric values, tells the size of parts</a:t>
            </a:r>
          </a:p>
          <a:p>
            <a:pPr>
              <a:buNone/>
            </a:pPr>
            <a:r>
              <a:rPr lang="en-US" sz="1800" dirty="0"/>
              <a:t>	• </a:t>
            </a:r>
            <a:r>
              <a:rPr lang="en-US" sz="1800" dirty="0"/>
              <a:t>main: used to display the title of the bar chart</a:t>
            </a:r>
          </a:p>
          <a:p>
            <a:pPr>
              <a:buNone/>
            </a:pPr>
            <a:r>
              <a:rPr lang="en-US" sz="1800" dirty="0"/>
              <a:t>	• </a:t>
            </a:r>
            <a:r>
              <a:rPr lang="en-US" sz="1800" dirty="0" err="1"/>
              <a:t>xlab</a:t>
            </a:r>
            <a:r>
              <a:rPr lang="en-US" sz="1800" dirty="0"/>
              <a:t>: used to provide the label for the </a:t>
            </a:r>
            <a:r>
              <a:rPr lang="en-US" sz="1800" i="1" dirty="0"/>
              <a:t>X-axis</a:t>
            </a:r>
          </a:p>
          <a:p>
            <a:pPr>
              <a:buNone/>
            </a:pPr>
            <a:r>
              <a:rPr lang="en-US" sz="1800" dirty="0"/>
              <a:t>	• </a:t>
            </a:r>
            <a:r>
              <a:rPr lang="en-US" sz="1800" dirty="0" err="1"/>
              <a:t>ylab</a:t>
            </a:r>
            <a:r>
              <a:rPr lang="en-US" sz="1800" dirty="0"/>
              <a:t>: used to provide the label for the </a:t>
            </a:r>
            <a:r>
              <a:rPr lang="en-US" sz="1800" i="1" dirty="0"/>
              <a:t>Y-axis</a:t>
            </a:r>
            <a:endParaRPr lang="en-US" sz="1800"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13</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US" dirty="0"/>
          </a:p>
        </p:txBody>
      </p:sp>
      <p:sp>
        <p:nvSpPr>
          <p:cNvPr id="3" name="Content Placeholder 2"/>
          <p:cNvSpPr>
            <a:spLocks noGrp="1"/>
          </p:cNvSpPr>
          <p:nvPr>
            <p:ph idx="1"/>
          </p:nvPr>
        </p:nvSpPr>
        <p:spPr>
          <a:xfrm>
            <a:off x="130628" y="859971"/>
            <a:ext cx="8839200" cy="625928"/>
          </a:xfrm>
        </p:spPr>
        <p:txBody>
          <a:bodyPr>
            <a:normAutofit lnSpcReduction="10000"/>
          </a:bodyPr>
          <a:lstStyle/>
          <a:p>
            <a:r>
              <a:rPr lang="en-US" dirty="0"/>
              <a:t>Using R bar chart, demonstrate the percentage conveyance of various strategies utilized </a:t>
            </a:r>
            <a:r>
              <a:rPr lang="en-US" dirty="0"/>
              <a:t>for traveling </a:t>
            </a:r>
            <a:r>
              <a:rPr lang="en-US" dirty="0"/>
              <a:t>to office such as bike, car, bus, auto, and train.</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14</a:t>
            </a:fld>
            <a:endParaRPr lang="en-US"/>
          </a:p>
        </p:txBody>
      </p:sp>
      <p:pic>
        <p:nvPicPr>
          <p:cNvPr id="7170" name="Picture 2"/>
          <p:cNvPicPr>
            <a:picLocks noChangeAspect="1" noChangeArrowheads="1"/>
          </p:cNvPicPr>
          <p:nvPr/>
        </p:nvPicPr>
        <p:blipFill>
          <a:blip r:embed="Rc6e67c604b954456"/>
          <a:srcRect/>
          <a:stretch>
            <a:fillRect/>
          </a:stretch>
        </p:blipFill>
        <p:spPr bwMode="auto">
          <a:xfrm>
            <a:off x="1841464" y="1488498"/>
            <a:ext cx="5336381" cy="1543050"/>
          </a:xfrm>
          <a:prstGeom prst="rect">
            <a:avLst/>
          </a:prstGeom>
          <a:noFill/>
          <a:ln w="9525">
            <a:noFill/>
            <a:miter lim="800000"/>
            <a:headEnd/>
            <a:tailEnd/>
          </a:ln>
          <a:effectLst/>
        </p:spPr>
      </p:pic>
      <p:pic>
        <p:nvPicPr>
          <p:cNvPr id="7171" name="Picture 3"/>
          <p:cNvPicPr>
            <a:picLocks noChangeAspect="1" noChangeArrowheads="1"/>
          </p:cNvPicPr>
          <p:nvPr/>
        </p:nvPicPr>
        <p:blipFill>
          <a:blip r:embed="R7f6cb5926f904003"/>
          <a:srcRect/>
          <a:stretch>
            <a:fillRect/>
          </a:stretch>
        </p:blipFill>
        <p:spPr bwMode="auto">
          <a:xfrm>
            <a:off x="2568828" y="3049083"/>
            <a:ext cx="3800799" cy="165871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28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Pixel-oriented visualization</a:t>
            </a:r>
            <a:endParaRPr sz="360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862525"/>
            <a:ext cx="8520600" cy="3706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i="1">
                <a:solidFill>
                  <a:srgbClr val="000000"/>
                </a:solidFill>
              </a:rPr>
              <a:t>AllElectronics</a:t>
            </a:r>
            <a:r>
              <a:rPr lang="en">
                <a:solidFill>
                  <a:srgbClr val="000000"/>
                </a:solidFill>
              </a:rPr>
              <a:t> maintains a customer information table, which consists of four dimensions: </a:t>
            </a:r>
            <a:r>
              <a:rPr lang="en" i="1">
                <a:solidFill>
                  <a:srgbClr val="000000"/>
                </a:solidFill>
              </a:rPr>
              <a:t>income, credit limit, transaction volume, and age.</a:t>
            </a:r>
            <a:endParaRPr i="1">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We can sort all customers in income-ascending order, and use this order to lay out the customer data in the four visualization windows.</a:t>
            </a:r>
            <a:endParaRPr>
              <a:solidFill>
                <a:srgbClr val="000000"/>
              </a:solidFill>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73" name="Google Shape;73;p16"/>
          <p:cNvPicPr preferRelativeResize="0"/>
          <p:nvPr/>
        </p:nvPicPr>
        <p:blipFill>
          <a:blip r:embed="R7836b272f4204e73">
            <a:alphaModFix/>
          </a:blip>
          <a:stretch>
            <a:fillRect/>
          </a:stretch>
        </p:blipFill>
        <p:spPr>
          <a:xfrm>
            <a:off x="2961076" y="2451675"/>
            <a:ext cx="5802350" cy="2545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a:xfrm>
            <a:off x="130628" y="859971"/>
            <a:ext cx="8839200" cy="1696191"/>
          </a:xfrm>
        </p:spPr>
        <p:txBody>
          <a:bodyPr>
            <a:normAutofit/>
          </a:bodyPr>
          <a:lstStyle/>
          <a:p>
            <a:pPr>
              <a:buNone/>
            </a:pPr>
            <a:r>
              <a:rPr lang="en-US" sz="1500" dirty="0"/>
              <a:t>Considering parameters part, main, </a:t>
            </a:r>
            <a:r>
              <a:rPr lang="en-US" sz="1500" dirty="0" err="1"/>
              <a:t>xlab</a:t>
            </a:r>
            <a:r>
              <a:rPr lang="en-US" sz="1500" dirty="0"/>
              <a:t>, and </a:t>
            </a:r>
            <a:r>
              <a:rPr lang="en-US" sz="1500" dirty="0" err="1"/>
              <a:t>ylab</a:t>
            </a:r>
            <a:r>
              <a:rPr lang="en-US" sz="1500" dirty="0"/>
              <a:t>.</a:t>
            </a:r>
          </a:p>
          <a:p>
            <a:pPr>
              <a:buNone/>
            </a:pPr>
            <a:r>
              <a:rPr lang="en-US" sz="1500" dirty="0"/>
              <a:t>(</a:t>
            </a:r>
            <a:r>
              <a:rPr lang="en-US" sz="1500" dirty="0" err="1"/>
              <a:t>i</a:t>
            </a:r>
            <a:r>
              <a:rPr lang="en-US" sz="1500" dirty="0"/>
              <a:t>) Numerical values 8, 12, 16, 4, and 10 are assigned to the </a:t>
            </a:r>
            <a:r>
              <a:rPr lang="en-US" sz="1500" i="1" dirty="0"/>
              <a:t>part argument.</a:t>
            </a:r>
          </a:p>
          <a:p>
            <a:pPr>
              <a:buNone/>
            </a:pPr>
            <a:r>
              <a:rPr lang="en-US" sz="1500" dirty="0"/>
              <a:t>(ii) The </a:t>
            </a:r>
            <a:r>
              <a:rPr lang="en-US" sz="1500" i="1" dirty="0" err="1"/>
              <a:t>barplot</a:t>
            </a:r>
            <a:r>
              <a:rPr lang="en-US" sz="1500" i="1" dirty="0"/>
              <a:t> function is used to create a bar chart; here part is used to assign values to each part of </a:t>
            </a:r>
            <a:r>
              <a:rPr lang="en-US" sz="1500" i="1" dirty="0"/>
              <a:t>the </a:t>
            </a:r>
            <a:r>
              <a:rPr lang="en-US" sz="1500" dirty="0"/>
              <a:t>chart </a:t>
            </a:r>
            <a:r>
              <a:rPr lang="en-US" sz="1500" dirty="0"/>
              <a:t>and </a:t>
            </a:r>
            <a:r>
              <a:rPr lang="en-US" sz="1500" i="1" dirty="0"/>
              <a:t>main is used to assign the title ‘Strategies utilized for traveling to office’ for the chart.</a:t>
            </a:r>
          </a:p>
          <a:p>
            <a:pPr>
              <a:buNone/>
            </a:pPr>
            <a:r>
              <a:rPr lang="en-US" sz="1500" dirty="0"/>
              <a:t>(iii) The </a:t>
            </a:r>
            <a:r>
              <a:rPr lang="en-US" sz="1500" i="1" dirty="0" err="1"/>
              <a:t>xlab</a:t>
            </a:r>
            <a:r>
              <a:rPr lang="en-US" sz="1500" i="1" dirty="0"/>
              <a:t> argument is used to assign the name to x-axis as Vehicles.</a:t>
            </a:r>
          </a:p>
          <a:p>
            <a:pPr>
              <a:buNone/>
            </a:pPr>
            <a:r>
              <a:rPr lang="en-US" sz="1500" dirty="0"/>
              <a:t>(iv) The </a:t>
            </a:r>
            <a:r>
              <a:rPr lang="en-US" sz="1500" dirty="0" err="1"/>
              <a:t>y</a:t>
            </a:r>
            <a:r>
              <a:rPr lang="en-US" sz="1500" i="1" dirty="0" err="1"/>
              <a:t>lab</a:t>
            </a:r>
            <a:r>
              <a:rPr lang="en-US" sz="1500" i="1" dirty="0"/>
              <a:t> argument is used to assign the name to y-axis as Numbers</a:t>
            </a:r>
            <a:endParaRPr lang="en-US" sz="1500"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15</a:t>
            </a:fld>
            <a:endParaRPr lang="en-US"/>
          </a:p>
        </p:txBody>
      </p:sp>
      <p:pic>
        <p:nvPicPr>
          <p:cNvPr id="8194" name="Picture 2"/>
          <p:cNvPicPr>
            <a:picLocks noChangeAspect="1" noChangeArrowheads="1"/>
          </p:cNvPicPr>
          <p:nvPr/>
        </p:nvPicPr>
        <p:blipFill>
          <a:blip r:embed="R4115888c83d843e4"/>
          <a:srcRect/>
          <a:stretch>
            <a:fillRect/>
          </a:stretch>
        </p:blipFill>
        <p:spPr bwMode="auto">
          <a:xfrm>
            <a:off x="0" y="2679231"/>
            <a:ext cx="5300662" cy="1593056"/>
          </a:xfrm>
          <a:prstGeom prst="rect">
            <a:avLst/>
          </a:prstGeom>
          <a:noFill/>
          <a:ln w="9525">
            <a:noFill/>
            <a:miter lim="800000"/>
            <a:headEnd/>
            <a:tailEnd/>
          </a:ln>
          <a:effectLst/>
        </p:spPr>
      </p:pic>
      <p:pic>
        <p:nvPicPr>
          <p:cNvPr id="8195" name="Picture 3"/>
          <p:cNvPicPr>
            <a:picLocks noChangeAspect="1" noChangeArrowheads="1"/>
          </p:cNvPicPr>
          <p:nvPr/>
        </p:nvPicPr>
        <p:blipFill>
          <a:blip r:embed="R20390da653c5430f"/>
          <a:srcRect/>
          <a:stretch>
            <a:fillRect/>
          </a:stretch>
        </p:blipFill>
        <p:spPr bwMode="auto">
          <a:xfrm>
            <a:off x="5405072" y="2585388"/>
            <a:ext cx="3738927" cy="1945048"/>
          </a:xfrm>
          <a:prstGeom prst="rect">
            <a:avLst/>
          </a:prstGeom>
          <a:noFill/>
          <a:ln w="9525">
            <a:noFill/>
            <a:miter lim="800000"/>
            <a:headEnd/>
            <a:tailEnd/>
          </a:ln>
          <a:effectLst/>
        </p:spPr>
      </p:pic>
      <p:sp>
        <p:nvSpPr>
          <p:cNvPr id="8" name="Rectangle 7"/>
          <p:cNvSpPr/>
          <p:nvPr/>
        </p:nvSpPr>
        <p:spPr>
          <a:xfrm>
            <a:off x="2684109" y="4469868"/>
            <a:ext cx="3817343" cy="276999"/>
          </a:xfrm>
          <a:prstGeom prst="rect">
            <a:avLst/>
          </a:prstGeom>
        </p:spPr>
        <p:txBody>
          <a:bodyPr wrap="none">
            <a:spAutoFit/>
          </a:bodyPr>
          <a:lstStyle/>
          <a:p>
            <a:r>
              <a:rPr lang="en-US" dirty="0"/>
              <a:t>Commands and output for part, main, </a:t>
            </a:r>
            <a:r>
              <a:rPr lang="en-US" dirty="0" err="1"/>
              <a:t>xlab</a:t>
            </a:r>
            <a:r>
              <a:rPr lang="en-US" dirty="0"/>
              <a:t>, and </a:t>
            </a:r>
            <a:r>
              <a:rPr lang="en-US" dirty="0" err="1"/>
              <a:t>ylab</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a:xfrm>
            <a:off x="130628" y="859971"/>
            <a:ext cx="8839200" cy="542801"/>
          </a:xfrm>
        </p:spPr>
        <p:txBody>
          <a:bodyPr>
            <a:normAutofit fontScale="92500"/>
          </a:bodyPr>
          <a:lstStyle/>
          <a:p>
            <a:r>
              <a:rPr lang="en-US" dirty="0"/>
              <a:t>Considering the parameters part, main, </a:t>
            </a:r>
            <a:r>
              <a:rPr lang="en-US" dirty="0" err="1"/>
              <a:t>xlab</a:t>
            </a:r>
            <a:r>
              <a:rPr lang="en-US" dirty="0"/>
              <a:t>, </a:t>
            </a:r>
            <a:r>
              <a:rPr lang="en-US" dirty="0" err="1"/>
              <a:t>ylab</a:t>
            </a:r>
            <a:r>
              <a:rPr lang="en-US" dirty="0"/>
              <a:t>, names.arg, density, and </a:t>
            </a:r>
            <a:r>
              <a:rPr lang="en-US" dirty="0" err="1"/>
              <a:t>horiz</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16</a:t>
            </a:fld>
            <a:endParaRPr lang="en-US"/>
          </a:p>
        </p:txBody>
      </p:sp>
      <p:pic>
        <p:nvPicPr>
          <p:cNvPr id="9218" name="Picture 2"/>
          <p:cNvPicPr>
            <a:picLocks noChangeAspect="1" noChangeArrowheads="1"/>
          </p:cNvPicPr>
          <p:nvPr/>
        </p:nvPicPr>
        <p:blipFill>
          <a:blip r:embed="R33cc4b5ca3ab4b4a"/>
          <a:srcRect/>
          <a:stretch>
            <a:fillRect/>
          </a:stretch>
        </p:blipFill>
        <p:spPr bwMode="auto">
          <a:xfrm>
            <a:off x="0" y="1936605"/>
            <a:ext cx="5322093" cy="1457325"/>
          </a:xfrm>
          <a:prstGeom prst="rect">
            <a:avLst/>
          </a:prstGeom>
          <a:noFill/>
          <a:ln w="9525">
            <a:noFill/>
            <a:miter lim="800000"/>
            <a:headEnd/>
            <a:tailEnd/>
          </a:ln>
          <a:effectLst/>
        </p:spPr>
      </p:pic>
      <p:pic>
        <p:nvPicPr>
          <p:cNvPr id="9219" name="Picture 3"/>
          <p:cNvPicPr>
            <a:picLocks noChangeAspect="1" noChangeArrowheads="1"/>
          </p:cNvPicPr>
          <p:nvPr/>
        </p:nvPicPr>
        <p:blipFill>
          <a:blip r:embed="Racbb9ef74e794277"/>
          <a:srcRect/>
          <a:stretch>
            <a:fillRect/>
          </a:stretch>
        </p:blipFill>
        <p:spPr bwMode="auto">
          <a:xfrm>
            <a:off x="5537381" y="1489473"/>
            <a:ext cx="3086748" cy="2448682"/>
          </a:xfrm>
          <a:prstGeom prst="rect">
            <a:avLst/>
          </a:prstGeom>
          <a:noFill/>
          <a:ln w="9525">
            <a:noFill/>
            <a:miter lim="800000"/>
            <a:headEnd/>
            <a:tailEnd/>
          </a:ln>
          <a:effectLst/>
        </p:spPr>
      </p:pic>
      <p:sp>
        <p:nvSpPr>
          <p:cNvPr id="8" name="Rectangle 7"/>
          <p:cNvSpPr/>
          <p:nvPr/>
        </p:nvSpPr>
        <p:spPr>
          <a:xfrm>
            <a:off x="1485900" y="4106221"/>
            <a:ext cx="6203373" cy="276999"/>
          </a:xfrm>
          <a:prstGeom prst="rect">
            <a:avLst/>
          </a:prstGeom>
        </p:spPr>
        <p:txBody>
          <a:bodyPr wrap="square">
            <a:spAutoFit/>
          </a:bodyPr>
          <a:lstStyle/>
          <a:p>
            <a:r>
              <a:rPr lang="en-US" dirty="0"/>
              <a:t>Commands and output for part, main, </a:t>
            </a:r>
            <a:r>
              <a:rPr lang="en-US" dirty="0" err="1"/>
              <a:t>xlab</a:t>
            </a:r>
            <a:r>
              <a:rPr lang="en-US" dirty="0"/>
              <a:t>, </a:t>
            </a:r>
            <a:r>
              <a:rPr lang="en-US" dirty="0" err="1"/>
              <a:t>ylab</a:t>
            </a:r>
            <a:r>
              <a:rPr lang="en-US" dirty="0"/>
              <a:t>, names.arg, density, and </a:t>
            </a:r>
            <a:r>
              <a:rPr lang="en-US" dirty="0" err="1"/>
              <a:t>horiz</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30628" y="859971"/>
            <a:ext cx="8839200" cy="355764"/>
          </a:xfrm>
        </p:spPr>
        <p:txBody>
          <a:bodyPr>
            <a:normAutofit lnSpcReduction="10000"/>
          </a:bodyPr>
          <a:lstStyle/>
          <a:p>
            <a:r>
              <a:rPr lang="en-US" dirty="0"/>
              <a:t>Considering the color parameter</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17</a:t>
            </a:fld>
            <a:endParaRPr lang="en-US"/>
          </a:p>
        </p:txBody>
      </p:sp>
      <p:pic>
        <p:nvPicPr>
          <p:cNvPr id="10243" name="Picture 3"/>
          <p:cNvPicPr>
            <a:picLocks noChangeAspect="1" noChangeArrowheads="1"/>
          </p:cNvPicPr>
          <p:nvPr/>
        </p:nvPicPr>
        <p:blipFill>
          <a:blip r:embed="R366e3c2147494289"/>
          <a:srcRect/>
          <a:stretch>
            <a:fillRect/>
          </a:stretch>
        </p:blipFill>
        <p:spPr bwMode="auto">
          <a:xfrm>
            <a:off x="1862570" y="1200799"/>
            <a:ext cx="5314950" cy="1557337"/>
          </a:xfrm>
          <a:prstGeom prst="rect">
            <a:avLst/>
          </a:prstGeom>
          <a:noFill/>
          <a:ln w="9525">
            <a:noFill/>
            <a:miter lim="800000"/>
            <a:headEnd/>
            <a:tailEnd/>
          </a:ln>
          <a:effectLst/>
        </p:spPr>
      </p:pic>
      <p:pic>
        <p:nvPicPr>
          <p:cNvPr id="10244" name="Picture 4"/>
          <p:cNvPicPr>
            <a:picLocks noChangeAspect="1" noChangeArrowheads="1"/>
          </p:cNvPicPr>
          <p:nvPr/>
        </p:nvPicPr>
        <p:blipFill>
          <a:blip r:embed="R0c943388c8874db2"/>
          <a:srcRect/>
          <a:stretch>
            <a:fillRect/>
          </a:stretch>
        </p:blipFill>
        <p:spPr bwMode="auto">
          <a:xfrm>
            <a:off x="2330161" y="2699363"/>
            <a:ext cx="3904383" cy="204140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a:xfrm>
            <a:off x="130628" y="859971"/>
            <a:ext cx="8839200" cy="376546"/>
          </a:xfrm>
        </p:spPr>
        <p:txBody>
          <a:bodyPr/>
          <a:lstStyle/>
          <a:p>
            <a:r>
              <a:rPr lang="en-US" dirty="0"/>
              <a:t>Considering the parameters density, angle, and color</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18</a:t>
            </a:fld>
            <a:endParaRPr lang="en-US"/>
          </a:p>
        </p:txBody>
      </p:sp>
      <p:pic>
        <p:nvPicPr>
          <p:cNvPr id="11266" name="Picture 2"/>
          <p:cNvPicPr>
            <a:picLocks noChangeAspect="1" noChangeArrowheads="1"/>
          </p:cNvPicPr>
          <p:nvPr/>
        </p:nvPicPr>
        <p:blipFill>
          <a:blip r:embed="R39f6d8315ffe4023"/>
          <a:srcRect/>
          <a:stretch>
            <a:fillRect/>
          </a:stretch>
        </p:blipFill>
        <p:spPr bwMode="auto">
          <a:xfrm>
            <a:off x="1655077" y="1199176"/>
            <a:ext cx="5293518" cy="1664493"/>
          </a:xfrm>
          <a:prstGeom prst="rect">
            <a:avLst/>
          </a:prstGeom>
          <a:noFill/>
          <a:ln w="9525">
            <a:noFill/>
            <a:miter lim="800000"/>
            <a:headEnd/>
            <a:tailEnd/>
          </a:ln>
          <a:effectLst/>
        </p:spPr>
      </p:pic>
      <p:pic>
        <p:nvPicPr>
          <p:cNvPr id="11267" name="Picture 3"/>
          <p:cNvPicPr>
            <a:picLocks noChangeAspect="1" noChangeArrowheads="1"/>
          </p:cNvPicPr>
          <p:nvPr/>
        </p:nvPicPr>
        <p:blipFill>
          <a:blip r:embed="Rd74e753f400e4b36"/>
          <a:srcRect/>
          <a:stretch>
            <a:fillRect/>
          </a:stretch>
        </p:blipFill>
        <p:spPr bwMode="auto">
          <a:xfrm>
            <a:off x="2320095" y="2849057"/>
            <a:ext cx="3966404" cy="204475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a:xfrm>
            <a:off x="130628" y="859971"/>
            <a:ext cx="8839200" cy="407719"/>
          </a:xfrm>
        </p:spPr>
        <p:txBody>
          <a:bodyPr/>
          <a:lstStyle/>
          <a:p>
            <a:r>
              <a:rPr lang="en-US" dirty="0"/>
              <a:t>Designing a stacked bar plot using matrix values</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19</a:t>
            </a:fld>
            <a:endParaRPr lang="en-US"/>
          </a:p>
        </p:txBody>
      </p:sp>
      <p:pic>
        <p:nvPicPr>
          <p:cNvPr id="12290" name="Picture 2"/>
          <p:cNvPicPr>
            <a:picLocks noChangeAspect="1" noChangeArrowheads="1"/>
          </p:cNvPicPr>
          <p:nvPr/>
        </p:nvPicPr>
        <p:blipFill>
          <a:blip r:embed="R8681857728e64920"/>
          <a:srcRect/>
          <a:stretch>
            <a:fillRect/>
          </a:stretch>
        </p:blipFill>
        <p:spPr bwMode="auto">
          <a:xfrm>
            <a:off x="1886925" y="1211190"/>
            <a:ext cx="5307806" cy="1557337"/>
          </a:xfrm>
          <a:prstGeom prst="rect">
            <a:avLst/>
          </a:prstGeom>
          <a:noFill/>
          <a:ln w="9525">
            <a:noFill/>
            <a:miter lim="800000"/>
            <a:headEnd/>
            <a:tailEnd/>
          </a:ln>
          <a:effectLst/>
        </p:spPr>
      </p:pic>
      <p:pic>
        <p:nvPicPr>
          <p:cNvPr id="12291" name="Picture 3"/>
          <p:cNvPicPr>
            <a:picLocks noChangeAspect="1" noChangeArrowheads="1"/>
          </p:cNvPicPr>
          <p:nvPr/>
        </p:nvPicPr>
        <p:blipFill>
          <a:blip r:embed="R5e661f0dbd5847ea"/>
          <a:srcRect/>
          <a:stretch>
            <a:fillRect/>
          </a:stretch>
        </p:blipFill>
        <p:spPr bwMode="auto">
          <a:xfrm>
            <a:off x="2333733" y="2782491"/>
            <a:ext cx="4513875" cy="197444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Box Plot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box plot is a method to graphically picture the numerical information, gathered by </a:t>
            </a:r>
            <a:r>
              <a:rPr lang="en-US" dirty="0"/>
              <a:t>p</a:t>
            </a:r>
          </a:p>
          <a:p>
            <a:pPr>
              <a:buNone/>
            </a:pPr>
            <a:r>
              <a:rPr lang="en-US" b="1" i="1" dirty="0"/>
              <a:t>Syntax</a:t>
            </a:r>
          </a:p>
          <a:p>
            <a:pPr>
              <a:buNone/>
            </a:pPr>
            <a:r>
              <a:rPr lang="en-US" dirty="0"/>
              <a:t>		</a:t>
            </a:r>
            <a:r>
              <a:rPr lang="en-US" i="1" dirty="0"/>
              <a:t>	</a:t>
            </a:r>
            <a:r>
              <a:rPr lang="en-US" i="1" dirty="0" err="1"/>
              <a:t>boxplot</a:t>
            </a:r>
            <a:r>
              <a:rPr lang="en-US" i="1" dirty="0"/>
              <a:t>(arguments)</a:t>
            </a:r>
          </a:p>
          <a:p>
            <a:pPr>
              <a:buNone/>
            </a:pPr>
            <a:r>
              <a:rPr lang="en-US" dirty="0"/>
              <a:t>There are various arguments in </a:t>
            </a:r>
            <a:r>
              <a:rPr lang="en-US" dirty="0" err="1"/>
              <a:t>boxplot</a:t>
            </a:r>
            <a:r>
              <a:rPr lang="en-US" dirty="0"/>
              <a:t>, some of them are as follows:</a:t>
            </a:r>
          </a:p>
          <a:p>
            <a:pPr>
              <a:buNone/>
            </a:pPr>
            <a:r>
              <a:rPr lang="en-US" sz="1950" dirty="0"/>
              <a:t>• data: contains a list of data to design a box plot</a:t>
            </a:r>
          </a:p>
          <a:p>
            <a:pPr>
              <a:buNone/>
            </a:pPr>
            <a:r>
              <a:rPr lang="en-US" sz="1950" dirty="0"/>
              <a:t>• x: data or values to draw the box plot</a:t>
            </a:r>
          </a:p>
          <a:p>
            <a:pPr>
              <a:buNone/>
            </a:pPr>
            <a:r>
              <a:rPr lang="en-US" sz="1950" dirty="0"/>
              <a:t>• </a:t>
            </a:r>
            <a:r>
              <a:rPr lang="en-US" sz="1950" dirty="0" err="1"/>
              <a:t>xlab</a:t>
            </a:r>
            <a:r>
              <a:rPr lang="en-US" sz="1950" dirty="0"/>
              <a:t>: label for </a:t>
            </a:r>
            <a:r>
              <a:rPr lang="en-US" sz="1950" i="1" dirty="0"/>
              <a:t>x-axis</a:t>
            </a:r>
          </a:p>
          <a:p>
            <a:pPr>
              <a:buNone/>
            </a:pPr>
            <a:r>
              <a:rPr lang="en-US" sz="1950" dirty="0"/>
              <a:t>• </a:t>
            </a:r>
            <a:r>
              <a:rPr lang="en-US" sz="1950" dirty="0" err="1"/>
              <a:t>ylab</a:t>
            </a:r>
            <a:r>
              <a:rPr lang="en-US" sz="1950" dirty="0"/>
              <a:t>: label for </a:t>
            </a:r>
            <a:r>
              <a:rPr lang="en-US" sz="1950" i="1" dirty="0"/>
              <a:t>y-axis</a:t>
            </a:r>
          </a:p>
          <a:p>
            <a:pPr>
              <a:buNone/>
            </a:pPr>
            <a:r>
              <a:rPr lang="en-US" sz="1950" dirty="0"/>
              <a:t>• main: displays the title for the box plot</a:t>
            </a:r>
          </a:p>
          <a:p>
            <a:pPr>
              <a:buNone/>
            </a:pPr>
            <a:r>
              <a:rPr lang="en-US" sz="1950" dirty="0"/>
              <a:t>• </a:t>
            </a:r>
            <a:r>
              <a:rPr lang="en-US" sz="1950" dirty="0" err="1"/>
              <a:t>col</a:t>
            </a:r>
            <a:r>
              <a:rPr lang="en-US" sz="1950" dirty="0"/>
              <a:t>: used to assign color to the box plot.</a:t>
            </a:r>
          </a:p>
          <a:p>
            <a:pPr>
              <a:buNone/>
            </a:pPr>
            <a:r>
              <a:rPr lang="en-US" sz="1950" dirty="0"/>
              <a:t>• notch: used to design a line on each side of the boxes; takes a Boolean </a:t>
            </a:r>
            <a:r>
              <a:rPr lang="en-US" sz="1950" dirty="0"/>
              <a:t>value</a:t>
            </a:r>
            <a:endParaRPr lang="en-US" sz="1950"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20</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130628" y="859971"/>
            <a:ext cx="8839200" cy="1675410"/>
          </a:xfrm>
        </p:spPr>
        <p:txBody>
          <a:bodyPr>
            <a:normAutofit fontScale="92500"/>
          </a:bodyPr>
          <a:lstStyle/>
          <a:p>
            <a:r>
              <a:rPr lang="en-US" dirty="0"/>
              <a:t>Using box plots demonstrate the relation between the cars speed and the distance taken </a:t>
            </a:r>
            <a:r>
              <a:rPr lang="en-US" dirty="0"/>
              <a:t>to stop</a:t>
            </a:r>
          </a:p>
          <a:p>
            <a:pPr>
              <a:buNone/>
            </a:pPr>
            <a:r>
              <a:rPr lang="en-US" sz="1800" dirty="0"/>
              <a:t>Considering the parameters data and </a:t>
            </a:r>
            <a:r>
              <a:rPr lang="en-US" sz="1800" i="1" dirty="0"/>
              <a:t>x</a:t>
            </a:r>
          </a:p>
          <a:p>
            <a:pPr>
              <a:buNone/>
            </a:pPr>
            <a:r>
              <a:rPr lang="en-US" sz="1800" dirty="0"/>
              <a:t>(</a:t>
            </a:r>
            <a:r>
              <a:rPr lang="en-US" sz="1800" dirty="0" err="1"/>
              <a:t>i</a:t>
            </a:r>
            <a:r>
              <a:rPr lang="en-US" sz="1800" dirty="0"/>
              <a:t>) The </a:t>
            </a:r>
            <a:r>
              <a:rPr lang="en-US" sz="1800" i="1" dirty="0" err="1"/>
              <a:t>boxplot</a:t>
            </a:r>
            <a:r>
              <a:rPr lang="en-US" sz="1800" i="1" dirty="0"/>
              <a:t> function is used to create a box chart.</a:t>
            </a:r>
          </a:p>
          <a:p>
            <a:pPr>
              <a:buNone/>
            </a:pPr>
            <a:r>
              <a:rPr lang="en-US" sz="1800" dirty="0"/>
              <a:t>(ii) Here we are displaying the </a:t>
            </a:r>
            <a:r>
              <a:rPr lang="en-US" sz="1800" i="1" dirty="0"/>
              <a:t>speed and dist parameter of Cars data set using x and data parameters</a:t>
            </a:r>
            <a:endParaRPr lang="en-US" sz="1800" dirty="0"/>
          </a:p>
        </p:txBody>
      </p:sp>
      <p:sp>
        <p:nvSpPr>
          <p:cNvPr id="4" name="Footer Placeholder 3"/>
          <p:cNvSpPr>
            <a:spLocks noGrp="1"/>
          </p:cNvSpPr>
          <p:nvPr>
            <p:ph type="ftr" sz="quarter" idx="11"/>
          </p:nvPr>
        </p:nvSpPr>
        <p:spPr>
          <a:xfrm>
            <a:off x="2945822" y="4869656"/>
            <a:ext cx="3086100" cy="273843"/>
          </a:xfrm>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21</a:t>
            </a:fld>
            <a:endParaRPr lang="en-US"/>
          </a:p>
        </p:txBody>
      </p:sp>
      <p:pic>
        <p:nvPicPr>
          <p:cNvPr id="13314" name="Picture 2"/>
          <p:cNvPicPr>
            <a:picLocks noChangeAspect="1" noChangeArrowheads="1"/>
          </p:cNvPicPr>
          <p:nvPr/>
        </p:nvPicPr>
        <p:blipFill>
          <a:blip r:embed="R162e029fa6fe4e67"/>
          <a:srcRect/>
          <a:stretch>
            <a:fillRect/>
          </a:stretch>
        </p:blipFill>
        <p:spPr bwMode="auto">
          <a:xfrm>
            <a:off x="0" y="2524341"/>
            <a:ext cx="4590184" cy="1122867"/>
          </a:xfrm>
          <a:prstGeom prst="rect">
            <a:avLst/>
          </a:prstGeom>
          <a:noFill/>
          <a:ln w="9525">
            <a:noFill/>
            <a:miter lim="800000"/>
            <a:headEnd/>
            <a:tailEnd/>
          </a:ln>
          <a:effectLst/>
        </p:spPr>
      </p:pic>
      <p:pic>
        <p:nvPicPr>
          <p:cNvPr id="13315" name="Picture 3"/>
          <p:cNvPicPr>
            <a:picLocks noChangeAspect="1" noChangeArrowheads="1"/>
          </p:cNvPicPr>
          <p:nvPr/>
        </p:nvPicPr>
        <p:blipFill>
          <a:blip r:embed="R24bae6137ab24ba5"/>
          <a:srcRect/>
          <a:stretch>
            <a:fillRect/>
          </a:stretch>
        </p:blipFill>
        <p:spPr bwMode="auto">
          <a:xfrm>
            <a:off x="5304558" y="2457774"/>
            <a:ext cx="3839441" cy="1801028"/>
          </a:xfrm>
          <a:prstGeom prst="rect">
            <a:avLst/>
          </a:prstGeom>
          <a:noFill/>
          <a:ln w="9525">
            <a:noFill/>
            <a:miter lim="800000"/>
            <a:headEnd/>
            <a:tailEnd/>
          </a:ln>
          <a:effectLst/>
        </p:spPr>
      </p:pic>
      <p:sp>
        <p:nvSpPr>
          <p:cNvPr id="8" name="Rectangle 7"/>
          <p:cNvSpPr/>
          <p:nvPr/>
        </p:nvSpPr>
        <p:spPr>
          <a:xfrm>
            <a:off x="3187558" y="4241268"/>
            <a:ext cx="2768883" cy="276999"/>
          </a:xfrm>
          <a:prstGeom prst="rect">
            <a:avLst/>
          </a:prstGeom>
        </p:spPr>
        <p:txBody>
          <a:bodyPr wrap="none">
            <a:spAutoFit/>
          </a:bodyPr>
          <a:lstStyle/>
          <a:p>
            <a:r>
              <a:rPr lang="en-US" dirty="0"/>
              <a:t>Commands and output for data and x</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22</a:t>
            </a:fld>
            <a:endParaRPr lang="en-US"/>
          </a:p>
        </p:txBody>
      </p:sp>
      <p:pic>
        <p:nvPicPr>
          <p:cNvPr id="14338" name="Picture 2"/>
          <p:cNvPicPr>
            <a:picLocks noGrp="1" noChangeAspect="1" noChangeArrowheads="1"/>
          </p:cNvPicPr>
          <p:nvPr>
            <p:ph idx="1"/>
          </p:nvPr>
        </p:nvPicPr>
        <p:blipFill>
          <a:blip r:embed="R6305629881d649f0"/>
          <a:srcRect/>
          <a:stretch>
            <a:fillRect/>
          </a:stretch>
        </p:blipFill>
        <p:spPr bwMode="auto">
          <a:xfrm>
            <a:off x="1927514" y="787165"/>
            <a:ext cx="5329237" cy="1507331"/>
          </a:xfrm>
          <a:prstGeom prst="rect">
            <a:avLst/>
          </a:prstGeom>
          <a:noFill/>
          <a:ln w="9525">
            <a:noFill/>
            <a:miter lim="800000"/>
            <a:headEnd/>
            <a:tailEnd/>
          </a:ln>
          <a:effectLst/>
        </p:spPr>
      </p:pic>
      <p:pic>
        <p:nvPicPr>
          <p:cNvPr id="14339" name="Picture 3"/>
          <p:cNvPicPr>
            <a:picLocks noChangeAspect="1" noChangeArrowheads="1"/>
          </p:cNvPicPr>
          <p:nvPr/>
        </p:nvPicPr>
        <p:blipFill>
          <a:blip r:embed="Rbc25aefc75a44e37"/>
          <a:srcRect/>
          <a:stretch>
            <a:fillRect/>
          </a:stretch>
        </p:blipFill>
        <p:spPr bwMode="auto">
          <a:xfrm>
            <a:off x="2187936" y="2270412"/>
            <a:ext cx="4854855" cy="2499014"/>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8.5 </a:t>
            </a:r>
            <a:r>
              <a:rPr lang="en-US" b="1" dirty="0"/>
              <a:t>Histogram</a:t>
            </a:r>
            <a:endParaRPr lang="en-US" dirty="0"/>
          </a:p>
        </p:txBody>
      </p:sp>
      <p:sp>
        <p:nvSpPr>
          <p:cNvPr id="3" name="Content Placeholder 2"/>
          <p:cNvSpPr>
            <a:spLocks noGrp="1"/>
          </p:cNvSpPr>
          <p:nvPr>
            <p:ph idx="1"/>
          </p:nvPr>
        </p:nvSpPr>
        <p:spPr/>
        <p:txBody>
          <a:bodyPr>
            <a:normAutofit fontScale="77500" lnSpcReduction="20000"/>
          </a:bodyPr>
          <a:lstStyle/>
          <a:p>
            <a:r>
              <a:rPr lang="en-US" sz="2700" dirty="0"/>
              <a:t>A histogram is a plot that gives us a chance to find, and show, the hidden recurrence (shape) of </a:t>
            </a:r>
            <a:r>
              <a:rPr lang="en-US" sz="2700" dirty="0"/>
              <a:t>a </a:t>
            </a:r>
            <a:r>
              <a:rPr lang="en-US" sz="2400" dirty="0"/>
              <a:t>set </a:t>
            </a:r>
            <a:r>
              <a:rPr lang="en-US" sz="2400" dirty="0"/>
              <a:t>of continuous </a:t>
            </a:r>
            <a:r>
              <a:rPr lang="en-US" sz="2400" dirty="0"/>
              <a:t>information</a:t>
            </a:r>
            <a:endParaRPr lang="en-US" sz="2700" dirty="0"/>
          </a:p>
          <a:p>
            <a:pPr>
              <a:buNone/>
            </a:pPr>
            <a:r>
              <a:rPr lang="en-US" b="1" i="1" dirty="0"/>
              <a:t>Syntax</a:t>
            </a:r>
          </a:p>
          <a:p>
            <a:pPr>
              <a:buNone/>
            </a:pPr>
            <a:r>
              <a:rPr lang="en-US" dirty="0"/>
              <a:t>			</a:t>
            </a:r>
            <a:r>
              <a:rPr lang="en-US" dirty="0" err="1"/>
              <a:t>hist</a:t>
            </a:r>
            <a:r>
              <a:rPr lang="en-US" dirty="0"/>
              <a:t>(arguments</a:t>
            </a:r>
            <a:r>
              <a:rPr lang="en-US" dirty="0"/>
              <a:t>)</a:t>
            </a:r>
          </a:p>
          <a:p>
            <a:pPr>
              <a:buNone/>
            </a:pPr>
            <a:r>
              <a:rPr lang="en-US" dirty="0"/>
              <a:t>The following are the list of arguments used:</a:t>
            </a:r>
          </a:p>
          <a:p>
            <a:pPr>
              <a:buNone/>
            </a:pPr>
            <a:r>
              <a:rPr lang="en-US" dirty="0"/>
              <a:t>• data: values to create a histogram</a:t>
            </a:r>
          </a:p>
          <a:p>
            <a:pPr>
              <a:buNone/>
            </a:pPr>
            <a:r>
              <a:rPr lang="en-US" dirty="0"/>
              <a:t>• main: title of the histogram</a:t>
            </a:r>
          </a:p>
          <a:p>
            <a:pPr>
              <a:buNone/>
            </a:pPr>
            <a:r>
              <a:rPr lang="en-US" dirty="0"/>
              <a:t>• </a:t>
            </a:r>
            <a:r>
              <a:rPr lang="en-US" dirty="0" err="1"/>
              <a:t>col</a:t>
            </a:r>
            <a:r>
              <a:rPr lang="en-US" dirty="0"/>
              <a:t>: provides color for blocks</a:t>
            </a:r>
          </a:p>
          <a:p>
            <a:pPr>
              <a:buNone/>
            </a:pPr>
            <a:r>
              <a:rPr lang="en-US" dirty="0"/>
              <a:t>• </a:t>
            </a:r>
            <a:r>
              <a:rPr lang="en-US" dirty="0" err="1"/>
              <a:t>xlab</a:t>
            </a:r>
            <a:r>
              <a:rPr lang="en-US" dirty="0"/>
              <a:t>: label for </a:t>
            </a:r>
            <a:r>
              <a:rPr lang="en-US" i="1" dirty="0"/>
              <a:t>x-axis</a:t>
            </a:r>
          </a:p>
          <a:p>
            <a:pPr>
              <a:buNone/>
            </a:pPr>
            <a:r>
              <a:rPr lang="en-US" dirty="0"/>
              <a:t>• </a:t>
            </a:r>
            <a:r>
              <a:rPr lang="en-US" dirty="0" err="1"/>
              <a:t>ylab</a:t>
            </a:r>
            <a:r>
              <a:rPr lang="en-US" dirty="0"/>
              <a:t>: label for </a:t>
            </a:r>
            <a:r>
              <a:rPr lang="en-US" i="1" dirty="0"/>
              <a:t>y-axis</a:t>
            </a:r>
          </a:p>
          <a:p>
            <a:pPr>
              <a:buNone/>
            </a:pPr>
            <a:r>
              <a:rPr lang="en-US" dirty="0"/>
              <a:t>• labels: used to display the values of the blocks at the top; takes a Boolean value</a:t>
            </a:r>
          </a:p>
          <a:p>
            <a:pPr>
              <a:buNone/>
            </a:pPr>
            <a:r>
              <a:rPr lang="en-US" dirty="0"/>
              <a:t>• </a:t>
            </a:r>
            <a:r>
              <a:rPr lang="en-US" dirty="0" err="1"/>
              <a:t>xlim</a:t>
            </a:r>
            <a:r>
              <a:rPr lang="en-US" dirty="0"/>
              <a:t>: used to display values till a specific limit on the </a:t>
            </a:r>
            <a:r>
              <a:rPr lang="en-US" i="1" dirty="0"/>
              <a:t>x-axis; takes (x1, x2) as input value where x1</a:t>
            </a:r>
          </a:p>
          <a:p>
            <a:pPr>
              <a:buNone/>
            </a:pPr>
            <a:r>
              <a:rPr lang="en-US" dirty="0"/>
              <a:t>and </a:t>
            </a:r>
            <a:r>
              <a:rPr lang="en-US" i="1" dirty="0"/>
              <a:t>x2 are numbers</a:t>
            </a:r>
            <a:r>
              <a:rPr lang="en-US" dirty="0"/>
              <a:t> </a:t>
            </a:r>
            <a:r>
              <a:rPr lang="en-US" dirty="0"/>
              <a:t>set </a:t>
            </a:r>
            <a:r>
              <a:rPr lang="en-US" dirty="0"/>
              <a:t>of continuous </a:t>
            </a:r>
            <a:r>
              <a:rPr lang="en-US" dirty="0"/>
              <a:t>information</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23</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130628" y="859971"/>
            <a:ext cx="8839200" cy="729837"/>
          </a:xfrm>
        </p:spPr>
        <p:txBody>
          <a:bodyPr/>
          <a:lstStyle/>
          <a:p>
            <a:r>
              <a:rPr lang="en-US" dirty="0"/>
              <a:t>Using R histogram, demonstrate the relationship between the cars speed and distance </a:t>
            </a:r>
            <a:r>
              <a:rPr lang="en-US" dirty="0"/>
              <a:t>taken to </a:t>
            </a:r>
            <a:r>
              <a:rPr lang="en-US" dirty="0"/>
              <a:t>stop.</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24</a:t>
            </a:fld>
            <a:endParaRPr lang="en-US"/>
          </a:p>
        </p:txBody>
      </p:sp>
      <p:pic>
        <p:nvPicPr>
          <p:cNvPr id="15362" name="Picture 2"/>
          <p:cNvPicPr>
            <a:picLocks noChangeAspect="1" noChangeArrowheads="1"/>
          </p:cNvPicPr>
          <p:nvPr/>
        </p:nvPicPr>
        <p:blipFill>
          <a:blip r:embed="Rf258d983a37b4260"/>
          <a:srcRect/>
          <a:stretch>
            <a:fillRect/>
          </a:stretch>
        </p:blipFill>
        <p:spPr bwMode="auto">
          <a:xfrm>
            <a:off x="0" y="1958036"/>
            <a:ext cx="5307806" cy="1414462"/>
          </a:xfrm>
          <a:prstGeom prst="rect">
            <a:avLst/>
          </a:prstGeom>
          <a:noFill/>
          <a:ln w="9525">
            <a:noFill/>
            <a:miter lim="800000"/>
            <a:headEnd/>
            <a:tailEnd/>
          </a:ln>
          <a:effectLst/>
        </p:spPr>
      </p:pic>
      <p:pic>
        <p:nvPicPr>
          <p:cNvPr id="15363" name="Picture 3"/>
          <p:cNvPicPr>
            <a:picLocks noChangeAspect="1" noChangeArrowheads="1"/>
          </p:cNvPicPr>
          <p:nvPr/>
        </p:nvPicPr>
        <p:blipFill>
          <a:blip r:embed="R185f8af882f0498a"/>
          <a:srcRect/>
          <a:stretch>
            <a:fillRect/>
          </a:stretch>
        </p:blipFill>
        <p:spPr bwMode="auto">
          <a:xfrm>
            <a:off x="5679606" y="1859380"/>
            <a:ext cx="3464393" cy="1841770"/>
          </a:xfrm>
          <a:prstGeom prst="rect">
            <a:avLst/>
          </a:prstGeom>
          <a:noFill/>
          <a:ln w="9525">
            <a:noFill/>
            <a:miter lim="800000"/>
            <a:headEnd/>
            <a:tailEnd/>
          </a:ln>
          <a:effectLst/>
        </p:spPr>
      </p:pic>
      <p:sp>
        <p:nvSpPr>
          <p:cNvPr id="8" name="Rectangle 7"/>
          <p:cNvSpPr/>
          <p:nvPr/>
        </p:nvSpPr>
        <p:spPr>
          <a:xfrm>
            <a:off x="2790592" y="3867195"/>
            <a:ext cx="3375780" cy="276999"/>
          </a:xfrm>
          <a:prstGeom prst="rect">
            <a:avLst/>
          </a:prstGeom>
        </p:spPr>
        <p:txBody>
          <a:bodyPr wrap="none">
            <a:spAutoFit/>
          </a:bodyPr>
          <a:lstStyle/>
          <a:p>
            <a:r>
              <a:rPr lang="en-US" dirty="0"/>
              <a:t>Commands and output for data, main, and </a:t>
            </a:r>
            <a:r>
              <a:rPr lang="en-US" dirty="0" err="1"/>
              <a:t>col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257425"/>
            <a:ext cx="8520600" cy="43116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 space-filling curve is a curve with a range that covers the entire </a:t>
            </a:r>
            <a:r>
              <a:rPr lang="en" sz="2000" i="1">
                <a:solidFill>
                  <a:srgbClr val="000000"/>
                </a:solidFill>
                <a:latin typeface="Times New Roman"/>
                <a:ea typeface="Times New Roman"/>
                <a:cs typeface="Times New Roman"/>
                <a:sym typeface="Times New Roman"/>
              </a:rPr>
              <a:t>n</a:t>
            </a:r>
            <a:r>
              <a:rPr lang="en" sz="2000">
                <a:solidFill>
                  <a:srgbClr val="000000"/>
                </a:solidFill>
                <a:latin typeface="Times New Roman"/>
                <a:ea typeface="Times New Roman"/>
                <a:cs typeface="Times New Roman"/>
                <a:sym typeface="Times New Roman"/>
              </a:rPr>
              <a:t> dimensional unit hypercube.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Since the visualization windows are 2-D, we can use any 2-D space-filling curve.</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79" name="Google Shape;79;p17"/>
          <p:cNvPicPr preferRelativeResize="0"/>
          <p:nvPr/>
        </p:nvPicPr>
        <p:blipFill>
          <a:blip r:embed="R84007d379526404e">
            <a:alphaModFix/>
          </a:blip>
          <a:stretch>
            <a:fillRect/>
          </a:stretch>
        </p:blipFill>
        <p:spPr>
          <a:xfrm>
            <a:off x="3300813" y="2401675"/>
            <a:ext cx="3781425" cy="18097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Histogram</a:t>
            </a:r>
            <a:endParaRPr lang="en-US" dirty="0"/>
          </a:p>
        </p:txBody>
      </p:sp>
      <p:sp>
        <p:nvSpPr>
          <p:cNvPr id="3" name="Content Placeholder 2"/>
          <p:cNvSpPr>
            <a:spLocks noGrp="1"/>
          </p:cNvSpPr>
          <p:nvPr>
            <p:ph idx="1"/>
          </p:nvPr>
        </p:nvSpPr>
        <p:spPr>
          <a:xfrm>
            <a:off x="130628" y="859971"/>
            <a:ext cx="8839200" cy="1280555"/>
          </a:xfrm>
        </p:spPr>
        <p:txBody>
          <a:bodyPr>
            <a:normAutofit fontScale="92500" lnSpcReduction="10000"/>
          </a:bodyPr>
          <a:lstStyle/>
          <a:p>
            <a:pPr>
              <a:buNone/>
            </a:pPr>
            <a:r>
              <a:rPr lang="en-US" dirty="0"/>
              <a:t>Considering the parameters density, break, and angle</a:t>
            </a:r>
          </a:p>
          <a:p>
            <a:pPr>
              <a:buNone/>
            </a:pPr>
            <a:r>
              <a:rPr lang="en-US" dirty="0"/>
              <a:t>(</a:t>
            </a:r>
            <a:r>
              <a:rPr lang="en-US" dirty="0" err="1"/>
              <a:t>i</a:t>
            </a:r>
            <a:r>
              <a:rPr lang="en-US" dirty="0"/>
              <a:t>) The value of </a:t>
            </a:r>
            <a:r>
              <a:rPr lang="en-US" i="1" dirty="0"/>
              <a:t>density is passed as 20; this will create multiple lines inside each block.</a:t>
            </a:r>
          </a:p>
          <a:p>
            <a:pPr>
              <a:buNone/>
            </a:pPr>
            <a:r>
              <a:rPr lang="en-US" dirty="0"/>
              <a:t>(ii) The </a:t>
            </a:r>
            <a:r>
              <a:rPr lang="en-US" i="1" dirty="0"/>
              <a:t>angle parameter is used to give a particular angle to the vertical lines that are present inside </a:t>
            </a:r>
            <a:r>
              <a:rPr lang="en-US" i="1" dirty="0"/>
              <a:t>each </a:t>
            </a:r>
            <a:r>
              <a:rPr lang="en-US" dirty="0"/>
              <a:t>block</a:t>
            </a:r>
            <a:r>
              <a:rPr lang="en-US" dirty="0"/>
              <a:t>; here, angle = 90° will create each line in 90° angle form.</a:t>
            </a:r>
            <a:endParaRPr lang="en-US" dirty="0"/>
          </a:p>
        </p:txBody>
      </p:sp>
      <p:sp>
        <p:nvSpPr>
          <p:cNvPr id="4" name="Footer Placeholder 3"/>
          <p:cNvSpPr>
            <a:spLocks noGrp="1"/>
          </p:cNvSpPr>
          <p:nvPr>
            <p:ph type="ftr" sz="quarter" idx="11"/>
          </p:nvPr>
        </p:nvSpPr>
        <p:spPr/>
        <p:txBody>
          <a:bodyPr/>
          <a:lstStyle/>
          <a:p>
            <a:r>
              <a:rPr lang="en-US" dirty="0"/>
              <a:t>© Oxford University Press 2017. All rights reserved.</a:t>
            </a:r>
            <a:endParaRPr lang="en-US" dirty="0"/>
          </a:p>
        </p:txBody>
      </p:sp>
      <p:sp>
        <p:nvSpPr>
          <p:cNvPr id="5" name="Slide Number Placeholder 4"/>
          <p:cNvSpPr>
            <a:spLocks noGrp="1"/>
          </p:cNvSpPr>
          <p:nvPr>
            <p:ph type="sldNum" sz="quarter" idx="12"/>
          </p:nvPr>
        </p:nvSpPr>
        <p:spPr/>
        <p:txBody>
          <a:bodyPr/>
          <a:lstStyle/>
          <a:p>
            <a:fld id="{54DF3E67-45E1-4E1D-8511-4DC30DACD4D2}" type="slidenum">
              <a:rPr lang="en-US"/>
              <a:pPr/>
              <a:t>25</a:t>
            </a:fld>
            <a:endParaRPr lang="en-US"/>
          </a:p>
        </p:txBody>
      </p:sp>
      <p:pic>
        <p:nvPicPr>
          <p:cNvPr id="16386" name="Picture 2"/>
          <p:cNvPicPr>
            <a:picLocks noChangeAspect="1" noChangeArrowheads="1"/>
          </p:cNvPicPr>
          <p:nvPr/>
        </p:nvPicPr>
        <p:blipFill>
          <a:blip r:embed="R6c37f3fcae424e35"/>
          <a:srcRect/>
          <a:stretch>
            <a:fillRect/>
          </a:stretch>
        </p:blipFill>
        <p:spPr bwMode="auto">
          <a:xfrm>
            <a:off x="0" y="2413614"/>
            <a:ext cx="4825602" cy="1383382"/>
          </a:xfrm>
          <a:prstGeom prst="rect">
            <a:avLst/>
          </a:prstGeom>
          <a:noFill/>
          <a:ln w="9525">
            <a:noFill/>
            <a:miter lim="800000"/>
            <a:headEnd/>
            <a:tailEnd/>
          </a:ln>
          <a:effectLst/>
        </p:spPr>
      </p:pic>
      <p:pic>
        <p:nvPicPr>
          <p:cNvPr id="16387" name="Picture 3"/>
          <p:cNvPicPr>
            <a:picLocks noChangeAspect="1" noChangeArrowheads="1"/>
          </p:cNvPicPr>
          <p:nvPr/>
        </p:nvPicPr>
        <p:blipFill>
          <a:blip r:embed="R09290350a5d2471b"/>
          <a:srcRect/>
          <a:stretch>
            <a:fillRect/>
          </a:stretch>
        </p:blipFill>
        <p:spPr bwMode="auto">
          <a:xfrm>
            <a:off x="5796504" y="2042138"/>
            <a:ext cx="2926131" cy="284158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Histogram</a:t>
            </a:r>
            <a:endParaRPr lang="en-US" dirty="0"/>
          </a:p>
        </p:txBody>
      </p:sp>
      <p:sp>
        <p:nvSpPr>
          <p:cNvPr id="3" name="Content Placeholder 2"/>
          <p:cNvSpPr>
            <a:spLocks noGrp="1"/>
          </p:cNvSpPr>
          <p:nvPr>
            <p:ph idx="1"/>
          </p:nvPr>
        </p:nvSpPr>
        <p:spPr>
          <a:xfrm>
            <a:off x="130628" y="859971"/>
            <a:ext cx="8839200" cy="1394855"/>
          </a:xfrm>
        </p:spPr>
        <p:txBody>
          <a:bodyPr>
            <a:normAutofit fontScale="92500" lnSpcReduction="20000"/>
          </a:bodyPr>
          <a:lstStyle/>
          <a:p>
            <a:pPr>
              <a:buNone/>
            </a:pPr>
            <a:r>
              <a:rPr lang="en-US" dirty="0"/>
              <a:t>Combining multiple histograms</a:t>
            </a:r>
          </a:p>
          <a:p>
            <a:pPr>
              <a:buNone/>
            </a:pPr>
            <a:r>
              <a:rPr lang="en-US" dirty="0"/>
              <a:t>(</a:t>
            </a:r>
            <a:r>
              <a:rPr lang="en-US" dirty="0" err="1"/>
              <a:t>i</a:t>
            </a:r>
            <a:r>
              <a:rPr lang="en-US" dirty="0"/>
              <a:t>) Two different histograms are combined by taking values of the inbuilt data set of R Studio, that is, </a:t>
            </a:r>
            <a:r>
              <a:rPr lang="en-US" dirty="0"/>
              <a:t>cars, and </a:t>
            </a:r>
            <a:r>
              <a:rPr lang="en-US" dirty="0"/>
              <a:t>in the next one we are assigning a value to the variable </a:t>
            </a:r>
            <a:r>
              <a:rPr lang="en-US" i="1" dirty="0"/>
              <a:t>d.</a:t>
            </a:r>
          </a:p>
          <a:p>
            <a:pPr>
              <a:buNone/>
            </a:pPr>
            <a:r>
              <a:rPr lang="en-US" dirty="0"/>
              <a:t>(ii) Two different function are called to create histograms—one for the cars data set and another one for </a:t>
            </a:r>
            <a:r>
              <a:rPr lang="en-US" i="1" dirty="0"/>
              <a:t>d </a:t>
            </a:r>
            <a:r>
              <a:rPr lang="en-US" dirty="0"/>
              <a:t>variable </a:t>
            </a:r>
            <a:r>
              <a:rPr lang="en-US" dirty="0"/>
              <a:t>values.</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26</a:t>
            </a:fld>
            <a:endParaRPr lang="en-US"/>
          </a:p>
        </p:txBody>
      </p:sp>
      <p:pic>
        <p:nvPicPr>
          <p:cNvPr id="17410" name="Picture 2"/>
          <p:cNvPicPr>
            <a:picLocks noChangeAspect="1" noChangeArrowheads="1"/>
          </p:cNvPicPr>
          <p:nvPr/>
        </p:nvPicPr>
        <p:blipFill>
          <a:blip r:embed="Rfaae96155ca742cb"/>
          <a:srcRect/>
          <a:stretch>
            <a:fillRect/>
          </a:stretch>
        </p:blipFill>
        <p:spPr bwMode="auto">
          <a:xfrm>
            <a:off x="0" y="2443162"/>
            <a:ext cx="5286375" cy="1628775"/>
          </a:xfrm>
          <a:prstGeom prst="rect">
            <a:avLst/>
          </a:prstGeom>
          <a:noFill/>
          <a:ln w="9525">
            <a:noFill/>
            <a:miter lim="800000"/>
            <a:headEnd/>
            <a:tailEnd/>
          </a:ln>
          <a:effectLst/>
        </p:spPr>
      </p:pic>
      <p:pic>
        <p:nvPicPr>
          <p:cNvPr id="17411" name="Picture 3"/>
          <p:cNvPicPr>
            <a:picLocks noChangeAspect="1" noChangeArrowheads="1"/>
          </p:cNvPicPr>
          <p:nvPr/>
        </p:nvPicPr>
        <p:blipFill>
          <a:blip r:embed="Rd9f0e28526594f80"/>
          <a:srcRect/>
          <a:stretch>
            <a:fillRect/>
          </a:stretch>
        </p:blipFill>
        <p:spPr bwMode="auto">
          <a:xfrm>
            <a:off x="4932759" y="2019732"/>
            <a:ext cx="4079081" cy="2371725"/>
          </a:xfrm>
          <a:prstGeom prst="rect">
            <a:avLst/>
          </a:prstGeom>
          <a:noFill/>
          <a:ln w="9525">
            <a:noFill/>
            <a:miter lim="800000"/>
            <a:headEnd/>
            <a:tailEnd/>
          </a:ln>
          <a:effectLst/>
        </p:spPr>
      </p:pic>
      <p:sp>
        <p:nvSpPr>
          <p:cNvPr id="8" name="Rectangle 7"/>
          <p:cNvSpPr/>
          <p:nvPr/>
        </p:nvSpPr>
        <p:spPr>
          <a:xfrm>
            <a:off x="2907618" y="4407522"/>
            <a:ext cx="3432670" cy="276999"/>
          </a:xfrm>
          <a:prstGeom prst="rect">
            <a:avLst/>
          </a:prstGeom>
        </p:spPr>
        <p:txBody>
          <a:bodyPr wrap="none">
            <a:spAutoFit/>
          </a:bodyPr>
          <a:lstStyle/>
          <a:p>
            <a:r>
              <a:rPr lang="en-US" dirty="0"/>
              <a:t>Commands and output for multiple histograms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8.6 Line Graph</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A line graph is a kind of graph used to show information as a sequence of data, which are linked </a:t>
            </a:r>
            <a:r>
              <a:rPr lang="en-US" dirty="0" err="1"/>
              <a:t>thr</a:t>
            </a:r>
            <a:endParaRPr lang="en-US" dirty="0"/>
          </a:p>
          <a:p>
            <a:pPr>
              <a:buNone/>
            </a:pPr>
            <a:r>
              <a:rPr lang="en-US" b="1" i="1" dirty="0"/>
              <a:t>Syntax</a:t>
            </a:r>
          </a:p>
          <a:p>
            <a:pPr>
              <a:buNone/>
            </a:pPr>
            <a:r>
              <a:rPr lang="en-US" dirty="0"/>
              <a:t>			plot(arguments</a:t>
            </a:r>
            <a:r>
              <a:rPr lang="en-US" dirty="0"/>
              <a:t>)</a:t>
            </a:r>
          </a:p>
          <a:p>
            <a:pPr>
              <a:buNone/>
            </a:pPr>
            <a:r>
              <a:rPr lang="en-US" dirty="0"/>
              <a:t>The following are the list of arguments used:</a:t>
            </a:r>
          </a:p>
          <a:p>
            <a:pPr>
              <a:buNone/>
            </a:pPr>
            <a:r>
              <a:rPr lang="en-US" dirty="0"/>
              <a:t>		</a:t>
            </a:r>
            <a:r>
              <a:rPr lang="en-US" sz="1800" dirty="0"/>
              <a:t>• data</a:t>
            </a:r>
            <a:r>
              <a:rPr lang="en-US" sz="1800" dirty="0"/>
              <a:t>: numeric values, used to create the graph</a:t>
            </a:r>
          </a:p>
          <a:p>
            <a:pPr>
              <a:buNone/>
            </a:pPr>
            <a:r>
              <a:rPr lang="en-US" sz="1800" dirty="0"/>
              <a:t>		• </a:t>
            </a:r>
            <a:r>
              <a:rPr lang="en-US" sz="1800" dirty="0"/>
              <a:t>type: used to show lines in different forms, as follows:</a:t>
            </a:r>
          </a:p>
          <a:p>
            <a:r>
              <a:rPr lang="en-US" sz="1800" dirty="0"/>
              <a:t>l</a:t>
            </a:r>
            <a:r>
              <a:rPr lang="en-US" sz="1800" dirty="0"/>
              <a:t>: show only line</a:t>
            </a:r>
          </a:p>
          <a:p>
            <a:r>
              <a:rPr lang="en-US" sz="1800" dirty="0"/>
              <a:t>p</a:t>
            </a:r>
            <a:r>
              <a:rPr lang="en-US" sz="1800" dirty="0"/>
              <a:t>: show only points</a:t>
            </a:r>
          </a:p>
          <a:p>
            <a:r>
              <a:rPr lang="en-US" sz="1800" dirty="0"/>
              <a:t>o</a:t>
            </a:r>
            <a:r>
              <a:rPr lang="en-US" sz="1800" dirty="0"/>
              <a:t>: show both points and line</a:t>
            </a:r>
          </a:p>
          <a:p>
            <a:r>
              <a:rPr lang="en-US" sz="1800" dirty="0"/>
              <a:t>h</a:t>
            </a:r>
            <a:r>
              <a:rPr lang="en-US" sz="1800" dirty="0"/>
              <a:t>: show line in vertical </a:t>
            </a:r>
            <a:r>
              <a:rPr lang="en-US" sz="1800" dirty="0"/>
              <a:t>format</a:t>
            </a:r>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27</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130628" y="859971"/>
            <a:ext cx="8839200" cy="719446"/>
          </a:xfrm>
        </p:spPr>
        <p:txBody>
          <a:bodyPr/>
          <a:lstStyle/>
          <a:p>
            <a:r>
              <a:rPr lang="en-US" dirty="0"/>
              <a:t>Using R line graphs, demonstrate the relationship between cars speed and the distance </a:t>
            </a:r>
            <a:r>
              <a:rPr lang="en-US" dirty="0"/>
              <a:t>taken to </a:t>
            </a:r>
            <a:r>
              <a:rPr lang="en-US" dirty="0"/>
              <a:t>stop.</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28</a:t>
            </a:fld>
            <a:endParaRPr lang="en-US"/>
          </a:p>
        </p:txBody>
      </p:sp>
      <p:pic>
        <p:nvPicPr>
          <p:cNvPr id="18434" name="Picture 2"/>
          <p:cNvPicPr>
            <a:picLocks noChangeAspect="1" noChangeArrowheads="1"/>
          </p:cNvPicPr>
          <p:nvPr/>
        </p:nvPicPr>
        <p:blipFill>
          <a:blip r:embed="Rde6799fdbbe54f10"/>
          <a:srcRect/>
          <a:stretch>
            <a:fillRect/>
          </a:stretch>
        </p:blipFill>
        <p:spPr bwMode="auto">
          <a:xfrm>
            <a:off x="1897315" y="1450830"/>
            <a:ext cx="5307806" cy="1285875"/>
          </a:xfrm>
          <a:prstGeom prst="rect">
            <a:avLst/>
          </a:prstGeom>
          <a:noFill/>
          <a:ln w="9525">
            <a:noFill/>
            <a:miter lim="800000"/>
            <a:headEnd/>
            <a:tailEnd/>
          </a:ln>
          <a:effectLst/>
        </p:spPr>
      </p:pic>
      <p:pic>
        <p:nvPicPr>
          <p:cNvPr id="18435" name="Picture 3"/>
          <p:cNvPicPr>
            <a:picLocks noChangeAspect="1" noChangeArrowheads="1"/>
          </p:cNvPicPr>
          <p:nvPr/>
        </p:nvPicPr>
        <p:blipFill>
          <a:blip r:embed="R36d8c87a1fe6490f"/>
          <a:srcRect/>
          <a:stretch>
            <a:fillRect/>
          </a:stretch>
        </p:blipFill>
        <p:spPr bwMode="auto">
          <a:xfrm>
            <a:off x="2679232" y="2678256"/>
            <a:ext cx="3468369" cy="192491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Line graph</a:t>
            </a:r>
            <a:endParaRPr lang="en-US" dirty="0"/>
          </a:p>
        </p:txBody>
      </p:sp>
      <p:sp>
        <p:nvSpPr>
          <p:cNvPr id="3" name="Content Placeholder 2"/>
          <p:cNvSpPr>
            <a:spLocks noGrp="1"/>
          </p:cNvSpPr>
          <p:nvPr>
            <p:ph idx="1"/>
          </p:nvPr>
        </p:nvSpPr>
        <p:spPr>
          <a:xfrm>
            <a:off x="130628" y="859971"/>
            <a:ext cx="8839200" cy="573973"/>
          </a:xfrm>
        </p:spPr>
        <p:txBody>
          <a:bodyPr/>
          <a:lstStyle/>
          <a:p>
            <a:r>
              <a:rPr lang="en-US" dirty="0"/>
              <a:t>Considering the parameters data, type = l, </a:t>
            </a:r>
            <a:r>
              <a:rPr lang="en-US" dirty="0" err="1"/>
              <a:t>col</a:t>
            </a:r>
            <a:r>
              <a:rPr lang="en-US" dirty="0"/>
              <a:t>, main, </a:t>
            </a:r>
            <a:r>
              <a:rPr lang="en-US" dirty="0" err="1"/>
              <a:t>xlab</a:t>
            </a:r>
            <a:r>
              <a:rPr lang="en-US" dirty="0"/>
              <a:t>, and </a:t>
            </a:r>
            <a:r>
              <a:rPr lang="en-US" dirty="0" err="1"/>
              <a:t>ylab</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29</a:t>
            </a:fld>
            <a:endParaRPr lang="en-US"/>
          </a:p>
        </p:txBody>
      </p:sp>
      <p:pic>
        <p:nvPicPr>
          <p:cNvPr id="19458" name="Picture 2"/>
          <p:cNvPicPr>
            <a:picLocks noChangeAspect="1" noChangeArrowheads="1"/>
          </p:cNvPicPr>
          <p:nvPr/>
        </p:nvPicPr>
        <p:blipFill>
          <a:blip r:embed="Rc3e5df2af4944eae"/>
          <a:srcRect/>
          <a:stretch>
            <a:fillRect/>
          </a:stretch>
        </p:blipFill>
        <p:spPr bwMode="auto">
          <a:xfrm>
            <a:off x="1925241" y="1202748"/>
            <a:ext cx="5293518" cy="1428750"/>
          </a:xfrm>
          <a:prstGeom prst="rect">
            <a:avLst/>
          </a:prstGeom>
          <a:noFill/>
          <a:ln w="9525">
            <a:noFill/>
            <a:miter lim="800000"/>
            <a:headEnd/>
            <a:tailEnd/>
          </a:ln>
          <a:effectLst/>
        </p:spPr>
      </p:pic>
      <p:pic>
        <p:nvPicPr>
          <p:cNvPr id="19459" name="Picture 3"/>
          <p:cNvPicPr>
            <a:picLocks noChangeAspect="1" noChangeArrowheads="1"/>
          </p:cNvPicPr>
          <p:nvPr/>
        </p:nvPicPr>
        <p:blipFill>
          <a:blip r:embed="Racc8ba0d3d0d441f"/>
          <a:srcRect/>
          <a:stretch>
            <a:fillRect/>
          </a:stretch>
        </p:blipFill>
        <p:spPr bwMode="auto">
          <a:xfrm>
            <a:off x="2454852" y="2510703"/>
            <a:ext cx="4171950" cy="2300287"/>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8.6.1 </a:t>
            </a:r>
            <a:r>
              <a:rPr lang="en-US" b="1" dirty="0"/>
              <a:t>Multiple </a:t>
            </a:r>
            <a:r>
              <a:rPr lang="en-US" b="1" dirty="0"/>
              <a:t>Lines in Line Graph</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30</a:t>
            </a:fld>
            <a:endParaRPr lang="en-US"/>
          </a:p>
        </p:txBody>
      </p:sp>
      <p:pic>
        <p:nvPicPr>
          <p:cNvPr id="20482" name="Picture 2"/>
          <p:cNvPicPr>
            <a:picLocks noGrp="1" noChangeAspect="1" noChangeArrowheads="1"/>
          </p:cNvPicPr>
          <p:nvPr>
            <p:ph idx="1"/>
          </p:nvPr>
        </p:nvPicPr>
        <p:blipFill>
          <a:blip r:embed="R9a3da1c4279849f1"/>
          <a:srcRect/>
          <a:stretch>
            <a:fillRect/>
          </a:stretch>
        </p:blipFill>
        <p:spPr bwMode="auto">
          <a:xfrm>
            <a:off x="1997003" y="810220"/>
            <a:ext cx="5314950" cy="1585912"/>
          </a:xfrm>
          <a:prstGeom prst="rect">
            <a:avLst/>
          </a:prstGeom>
          <a:noFill/>
          <a:ln w="9525">
            <a:noFill/>
            <a:miter lim="800000"/>
            <a:headEnd/>
            <a:tailEnd/>
          </a:ln>
          <a:effectLst/>
        </p:spPr>
      </p:pic>
      <p:pic>
        <p:nvPicPr>
          <p:cNvPr id="20484" name="Picture 4"/>
          <p:cNvPicPr>
            <a:picLocks noChangeAspect="1" noChangeArrowheads="1"/>
          </p:cNvPicPr>
          <p:nvPr/>
        </p:nvPicPr>
        <p:blipFill>
          <a:blip r:embed="Rd08a9cabec2249ee"/>
          <a:srcRect/>
          <a:stretch>
            <a:fillRect/>
          </a:stretch>
        </p:blipFill>
        <p:spPr bwMode="auto">
          <a:xfrm>
            <a:off x="2489272" y="2556163"/>
            <a:ext cx="4186237" cy="1943100"/>
          </a:xfrm>
          <a:prstGeom prst="rect">
            <a:avLst/>
          </a:prstGeom>
          <a:noFill/>
          <a:ln w="9525">
            <a:noFill/>
            <a:miter lim="800000"/>
            <a:headEnd/>
            <a:tailEnd/>
          </a:ln>
          <a:effectLst/>
        </p:spPr>
      </p:pic>
      <p:sp>
        <p:nvSpPr>
          <p:cNvPr id="9" name="Rectangle 8"/>
          <p:cNvSpPr/>
          <p:nvPr/>
        </p:nvSpPr>
        <p:spPr>
          <a:xfrm>
            <a:off x="3141052" y="4521822"/>
            <a:ext cx="2986587" cy="276999"/>
          </a:xfrm>
          <a:prstGeom prst="rect">
            <a:avLst/>
          </a:prstGeom>
        </p:spPr>
        <p:txBody>
          <a:bodyPr wrap="none">
            <a:spAutoFit/>
          </a:bodyPr>
          <a:lstStyle/>
          <a:p>
            <a:r>
              <a:rPr lang="en-US" dirty="0"/>
              <a:t>Commands and output for multiple lines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8.7 </a:t>
            </a:r>
            <a:r>
              <a:rPr lang="en-US" b="1" dirty="0"/>
              <a:t>Scatter </a:t>
            </a:r>
            <a:r>
              <a:rPr lang="en-US" b="1" dirty="0"/>
              <a:t>Plot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Scatter plots are used to show the relation between two variables of the given sets of data</a:t>
            </a:r>
            <a:r>
              <a:rPr lang="en-US" dirty="0"/>
              <a:t>.</a:t>
            </a:r>
          </a:p>
          <a:p>
            <a:pPr>
              <a:buNone/>
            </a:pPr>
            <a:r>
              <a:rPr lang="en-US" b="1" i="1" dirty="0"/>
              <a:t>Syntax</a:t>
            </a:r>
          </a:p>
          <a:p>
            <a:pPr>
              <a:buNone/>
            </a:pPr>
            <a:r>
              <a:rPr lang="en-US" dirty="0"/>
              <a:t>		Plot(arguments</a:t>
            </a:r>
            <a:r>
              <a:rPr lang="en-US" dirty="0"/>
              <a:t>)</a:t>
            </a:r>
          </a:p>
          <a:p>
            <a:pPr>
              <a:buNone/>
            </a:pPr>
            <a:r>
              <a:rPr lang="en-US" dirty="0"/>
              <a:t>The following are some of the arguments used:</a:t>
            </a:r>
          </a:p>
          <a:p>
            <a:pPr>
              <a:buNone/>
            </a:pPr>
            <a:r>
              <a:rPr lang="en-US" dirty="0"/>
              <a:t>	• </a:t>
            </a:r>
            <a:r>
              <a:rPr lang="en-US" dirty="0"/>
              <a:t>x: data for </a:t>
            </a:r>
            <a:r>
              <a:rPr lang="en-US" i="1" dirty="0"/>
              <a:t>x-axis</a:t>
            </a:r>
          </a:p>
          <a:p>
            <a:pPr>
              <a:buNone/>
            </a:pPr>
            <a:r>
              <a:rPr lang="en-US" dirty="0"/>
              <a:t>	• </a:t>
            </a:r>
            <a:r>
              <a:rPr lang="en-US" dirty="0"/>
              <a:t>y: data for </a:t>
            </a:r>
            <a:r>
              <a:rPr lang="en-US" i="1" dirty="0"/>
              <a:t>y-axis</a:t>
            </a:r>
          </a:p>
          <a:p>
            <a:pPr>
              <a:buNone/>
            </a:pPr>
            <a:r>
              <a:rPr lang="en-US" dirty="0"/>
              <a:t>	• </a:t>
            </a:r>
            <a:r>
              <a:rPr lang="en-US" dirty="0"/>
              <a:t>main: title of the scatter plot</a:t>
            </a:r>
          </a:p>
          <a:p>
            <a:pPr>
              <a:buNone/>
            </a:pPr>
            <a:r>
              <a:rPr lang="en-US" dirty="0"/>
              <a:t>	• </a:t>
            </a:r>
            <a:r>
              <a:rPr lang="en-US" dirty="0"/>
              <a:t>type: can take the following </a:t>
            </a:r>
            <a:r>
              <a:rPr lang="en-US" dirty="0"/>
              <a:t>values:</a:t>
            </a:r>
          </a:p>
          <a:p>
            <a:pPr>
              <a:buNone/>
            </a:pPr>
            <a:r>
              <a:rPr lang="en-US" dirty="0"/>
              <a:t>	</a:t>
            </a:r>
            <a:r>
              <a:rPr lang="en-US" dirty="0"/>
              <a:t>		p</a:t>
            </a:r>
            <a:r>
              <a:rPr lang="en-US" dirty="0"/>
              <a:t>: to show values as </a:t>
            </a:r>
            <a:r>
              <a:rPr lang="en-US" dirty="0"/>
              <a:t>points</a:t>
            </a:r>
          </a:p>
          <a:p>
            <a:pPr>
              <a:buNone/>
            </a:pPr>
            <a:r>
              <a:rPr lang="en-US" dirty="0"/>
              <a:t>			l</a:t>
            </a:r>
            <a:r>
              <a:rPr lang="en-US" dirty="0"/>
              <a:t>: to show values as a line</a:t>
            </a:r>
          </a:p>
          <a:p>
            <a:pPr>
              <a:buNone/>
            </a:pPr>
            <a:r>
              <a:rPr lang="en-US" dirty="0"/>
              <a:t>			h</a:t>
            </a:r>
            <a:r>
              <a:rPr lang="en-US" dirty="0"/>
              <a:t>: to generate a histogram</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31</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130628" y="859971"/>
            <a:ext cx="8839200" cy="1135083"/>
          </a:xfrm>
        </p:spPr>
        <p:txBody>
          <a:bodyPr/>
          <a:lstStyle/>
          <a:p>
            <a:r>
              <a:rPr lang="en-US" dirty="0"/>
              <a:t>Using scatter plots in R, demonstrate the relationship between cars speed and the </a:t>
            </a:r>
            <a:r>
              <a:rPr lang="en-US" dirty="0"/>
              <a:t>distance taken </a:t>
            </a:r>
            <a:r>
              <a:rPr lang="en-US" dirty="0"/>
              <a:t>to stop it</a:t>
            </a:r>
            <a:r>
              <a:rPr lang="en-US" dirty="0"/>
              <a:t>.</a:t>
            </a:r>
          </a:p>
          <a:p>
            <a:r>
              <a:rPr lang="en-US" dirty="0"/>
              <a:t>Considering the parameters x, y, sub, and main</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32</a:t>
            </a:fld>
            <a:endParaRPr lang="en-US"/>
          </a:p>
        </p:txBody>
      </p:sp>
      <p:pic>
        <p:nvPicPr>
          <p:cNvPr id="21506" name="Picture 2"/>
          <p:cNvPicPr>
            <a:picLocks noChangeAspect="1" noChangeArrowheads="1"/>
          </p:cNvPicPr>
          <p:nvPr/>
        </p:nvPicPr>
        <p:blipFill>
          <a:blip r:embed="Rc0f39ee52c6c4a32"/>
          <a:srcRect/>
          <a:stretch>
            <a:fillRect/>
          </a:stretch>
        </p:blipFill>
        <p:spPr bwMode="auto">
          <a:xfrm>
            <a:off x="1883028" y="1818409"/>
            <a:ext cx="4912626" cy="1157459"/>
          </a:xfrm>
          <a:prstGeom prst="rect">
            <a:avLst/>
          </a:prstGeom>
          <a:noFill/>
          <a:ln w="9525">
            <a:noFill/>
            <a:miter lim="800000"/>
            <a:headEnd/>
            <a:tailEnd/>
          </a:ln>
          <a:effectLst/>
        </p:spPr>
      </p:pic>
      <p:pic>
        <p:nvPicPr>
          <p:cNvPr id="21507" name="Picture 3"/>
          <p:cNvPicPr>
            <a:picLocks noChangeAspect="1" noChangeArrowheads="1"/>
          </p:cNvPicPr>
          <p:nvPr/>
        </p:nvPicPr>
        <p:blipFill>
          <a:blip r:embed="Rfa2ed4499a8640d2"/>
          <a:srcRect/>
          <a:stretch>
            <a:fillRect/>
          </a:stretch>
        </p:blipFill>
        <p:spPr bwMode="auto">
          <a:xfrm>
            <a:off x="2824055" y="3068565"/>
            <a:ext cx="2912420" cy="1648908"/>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33</a:t>
            </a:fld>
            <a:endParaRPr lang="en-US"/>
          </a:p>
        </p:txBody>
      </p:sp>
      <p:pic>
        <p:nvPicPr>
          <p:cNvPr id="22530" name="Picture 2"/>
          <p:cNvPicPr>
            <a:picLocks noGrp="1" noChangeAspect="1" noChangeArrowheads="1"/>
          </p:cNvPicPr>
          <p:nvPr>
            <p:ph idx="1"/>
          </p:nvPr>
        </p:nvPicPr>
        <p:blipFill>
          <a:blip r:embed="Rbcd23e38abbf4e76"/>
          <a:srcRect/>
          <a:stretch>
            <a:fillRect/>
          </a:stretch>
        </p:blipFill>
        <p:spPr bwMode="auto">
          <a:xfrm>
            <a:off x="1722942" y="853407"/>
            <a:ext cx="5343525" cy="1478756"/>
          </a:xfrm>
          <a:prstGeom prst="rect">
            <a:avLst/>
          </a:prstGeom>
          <a:noFill/>
          <a:ln w="9525">
            <a:noFill/>
            <a:miter lim="800000"/>
            <a:headEnd/>
            <a:tailEnd/>
          </a:ln>
          <a:effectLst/>
        </p:spPr>
      </p:pic>
      <p:pic>
        <p:nvPicPr>
          <p:cNvPr id="22531" name="Picture 3"/>
          <p:cNvPicPr>
            <a:picLocks noChangeAspect="1" noChangeArrowheads="1"/>
          </p:cNvPicPr>
          <p:nvPr/>
        </p:nvPicPr>
        <p:blipFill>
          <a:blip r:embed="Rd3537539986842b2"/>
          <a:srcRect/>
          <a:stretch>
            <a:fillRect/>
          </a:stretch>
        </p:blipFill>
        <p:spPr bwMode="auto">
          <a:xfrm>
            <a:off x="2591233" y="2628900"/>
            <a:ext cx="3857625" cy="25146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a:xfrm>
            <a:off x="0" y="2564081"/>
            <a:ext cx="8839200" cy="688273"/>
          </a:xfrm>
        </p:spPr>
        <p:txBody>
          <a:bodyPr>
            <a:normAutofit lnSpcReduction="10000"/>
          </a:bodyPr>
          <a:lstStyle/>
          <a:p>
            <a:pPr algn="ctr">
              <a:buNone/>
            </a:pPr>
            <a:r>
              <a:rPr lang="en-US" sz="4950" dirty="0"/>
              <a:t>THANK YOU</a:t>
            </a:r>
            <a:endParaRPr lang="en-US" sz="4950" dirty="0"/>
          </a:p>
        </p:txBody>
      </p:sp>
      <p:sp>
        <p:nvSpPr>
          <p:cNvPr id="4" name="Footer Placeholder 3"/>
          <p:cNvSpPr>
            <a:spLocks noGrp="1"/>
          </p:cNvSpPr>
          <p:nvPr>
            <p:ph type="ftr" sz="quarter" idx="11"/>
          </p:nvPr>
        </p:nvSpPr>
        <p:spPr/>
        <p:txBody>
          <a:bodyPr/>
          <a:lstStyle/>
          <a:p>
            <a:r>
              <a:rPr lang="en-US"/>
              <a:t>© Oxford University Press 2017. All rights reserved.</a:t>
            </a:r>
            <a:endParaRPr lang="en-US"/>
          </a:p>
        </p:txBody>
      </p:sp>
      <p:sp>
        <p:nvSpPr>
          <p:cNvPr id="5" name="Slide Number Placeholder 4"/>
          <p:cNvSpPr>
            <a:spLocks noGrp="1"/>
          </p:cNvSpPr>
          <p:nvPr>
            <p:ph type="sldNum" sz="quarter" idx="12"/>
          </p:nvPr>
        </p:nvSpPr>
        <p:spPr/>
        <p:txBody>
          <a:bodyPr/>
          <a:lstStyle/>
          <a:p>
            <a:fld id="{54DF3E67-45E1-4E1D-8511-4DC30DACD4D2}" type="slidenum">
              <a:rPr lang="en-US"/>
              <a:pPr/>
              <a:t>34</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231050"/>
            <a:ext cx="8520600" cy="43377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Note that the windows do not have to be rectangular. For example, the circle segment technique uses windows in the shape of segments of a circle.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This technique can ease the comparison of dimensions because the dimension windows are located side by side and form a circle.</a:t>
            </a:r>
            <a:endParaRPr/>
          </a:p>
        </p:txBody>
      </p:sp>
      <p:pic>
        <p:nvPicPr>
          <p:cNvPr id="85" name="Google Shape;85;p18"/>
          <p:cNvPicPr preferRelativeResize="0"/>
          <p:nvPr/>
        </p:nvPicPr>
        <p:blipFill>
          <a:blip r:embed="Rd59c66b66e6d45d6">
            <a:alphaModFix/>
          </a:blip>
          <a:stretch>
            <a:fillRect/>
          </a:stretch>
        </p:blipFill>
        <p:spPr>
          <a:xfrm>
            <a:off x="2377400" y="1873525"/>
            <a:ext cx="5721801" cy="302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14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Geometric Projection Visualization Techniques</a:t>
            </a:r>
            <a:endParaRPr sz="3000">
              <a:latin typeface="Times New Roman"/>
              <a:ea typeface="Times New Roman"/>
              <a:cs typeface="Times New Roman"/>
              <a:sym typeface="Times New Roman"/>
            </a:endParaRPr>
          </a:p>
        </p:txBody>
      </p:sp>
      <p:sp>
        <p:nvSpPr>
          <p:cNvPr id="91" name="Google Shape;91;p19"/>
          <p:cNvSpPr txBox="1">
            <a:spLocks noGrp="1"/>
          </p:cNvSpPr>
          <p:nvPr>
            <p:ph type="body" idx="1"/>
          </p:nvPr>
        </p:nvSpPr>
        <p:spPr>
          <a:xfrm>
            <a:off x="311700" y="980250"/>
            <a:ext cx="8520600" cy="4048500"/>
          </a:xfrm>
          <a:prstGeom prst="rect">
            <a:avLst/>
          </a:prstGeom>
        </p:spPr>
        <p:txBody>
          <a:bodyPr spcFirstLastPara="1" wrap="square" lIns="91425" tIns="91425" rIns="91425" bIns="91425" anchor="ctr" anchorCtr="0">
            <a:noAutofit/>
          </a:bodyPr>
          <a:lstStyle/>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 </a:t>
            </a:r>
            <a:r>
              <a:rPr lang="en" sz="2000" u="sng">
                <a:solidFill>
                  <a:srgbClr val="000000"/>
                </a:solidFill>
                <a:latin typeface="Times New Roman"/>
                <a:ea typeface="Times New Roman"/>
                <a:cs typeface="Times New Roman"/>
                <a:sym typeface="Times New Roman"/>
              </a:rPr>
              <a:t>drawback of pixel-oriented</a:t>
            </a:r>
            <a:r>
              <a:rPr lang="en" sz="2000">
                <a:solidFill>
                  <a:srgbClr val="000000"/>
                </a:solidFill>
                <a:latin typeface="Times New Roman"/>
                <a:ea typeface="Times New Roman"/>
                <a:cs typeface="Times New Roman"/>
                <a:sym typeface="Times New Roman"/>
              </a:rPr>
              <a:t> visualization techniques is that they cannot help us much in understanding the distribution of data in a multidimensional space. For example, they do not show whether there is a dense area in a multidimensional subspace.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b="1">
                <a:solidFill>
                  <a:srgbClr val="000000"/>
                </a:solidFill>
                <a:latin typeface="Times New Roman"/>
                <a:ea typeface="Times New Roman"/>
                <a:cs typeface="Times New Roman"/>
                <a:sym typeface="Times New Roman"/>
              </a:rPr>
              <a:t>Geometric projection techniques</a:t>
            </a:r>
            <a:r>
              <a:rPr lang="en" sz="2000">
                <a:solidFill>
                  <a:srgbClr val="000000"/>
                </a:solidFill>
                <a:latin typeface="Times New Roman"/>
                <a:ea typeface="Times New Roman"/>
                <a:cs typeface="Times New Roman"/>
                <a:sym typeface="Times New Roman"/>
              </a:rPr>
              <a:t> help users find interesting projections of multidimensional data sets.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central challenge the geometric projection techniques try to address is how to visualize a high-dimensional space on a 2-D display. </a:t>
            </a:r>
            <a:endParaRPr sz="2000">
              <a:solidFill>
                <a:srgbClr val="000000"/>
              </a:solidFill>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 </a:t>
            </a:r>
            <a:r>
              <a:rPr lang="en" sz="2000" b="1">
                <a:solidFill>
                  <a:srgbClr val="000000"/>
                </a:solidFill>
                <a:latin typeface="Times New Roman"/>
                <a:ea typeface="Times New Roman"/>
                <a:cs typeface="Times New Roman"/>
                <a:sym typeface="Times New Roman"/>
              </a:rPr>
              <a:t>scatter plot</a:t>
            </a:r>
            <a:r>
              <a:rPr lang="en" sz="2000">
                <a:solidFill>
                  <a:srgbClr val="000000"/>
                </a:solidFill>
                <a:latin typeface="Times New Roman"/>
                <a:ea typeface="Times New Roman"/>
                <a:cs typeface="Times New Roman"/>
                <a:sym typeface="Times New Roman"/>
              </a:rPr>
              <a:t> displays 2-D data points using Cartesian coordinates. A third dimension can be added using different colors or shapes to represent different data points.</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7" name="Google Shape;97;p20"/>
          <p:cNvPicPr preferRelativeResize="0"/>
          <p:nvPr/>
        </p:nvPicPr>
        <p:blipFill>
          <a:blip r:embed="R45b012b5456a4242">
            <a:alphaModFix/>
          </a:blip>
          <a:stretch>
            <a:fillRect/>
          </a:stretch>
        </p:blipFill>
        <p:spPr>
          <a:xfrm>
            <a:off x="654713" y="1152463"/>
            <a:ext cx="3800475" cy="3095625"/>
          </a:xfrm>
          <a:prstGeom prst="rect">
            <a:avLst/>
          </a:prstGeom>
          <a:noFill/>
          <a:ln>
            <a:noFill/>
          </a:ln>
        </p:spPr>
      </p:pic>
      <p:pic>
        <p:nvPicPr>
          <p:cNvPr id="98" name="Google Shape;98;p20"/>
          <p:cNvPicPr preferRelativeResize="0"/>
          <p:nvPr/>
        </p:nvPicPr>
        <p:blipFill>
          <a:blip r:embed="R59cfaca9d2bd4eb3">
            <a:alphaModFix/>
          </a:blip>
          <a:stretch>
            <a:fillRect/>
          </a:stretch>
        </p:blipFill>
        <p:spPr>
          <a:xfrm>
            <a:off x="4826563" y="837225"/>
            <a:ext cx="3438525" cy="3238500"/>
          </a:xfrm>
          <a:prstGeom prst="rect">
            <a:avLst/>
          </a:prstGeom>
          <a:noFill/>
          <a:ln>
            <a:noFill/>
          </a:ln>
        </p:spPr>
      </p:pic>
      <p:sp>
        <p:nvSpPr>
          <p:cNvPr id="99" name="Google Shape;99;p20"/>
          <p:cNvSpPr txBox="1"/>
          <p:nvPr/>
        </p:nvSpPr>
        <p:spPr>
          <a:xfrm>
            <a:off x="1253625" y="4406800"/>
            <a:ext cx="2550000" cy="3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Scatter Plot 2D</a:t>
            </a:r>
            <a:endParaRPr sz="2400" b="1">
              <a:latin typeface="Times New Roman"/>
              <a:ea typeface="Times New Roman"/>
              <a:cs typeface="Times New Roman"/>
              <a:sym typeface="Times New Roman"/>
            </a:endParaRPr>
          </a:p>
        </p:txBody>
      </p:sp>
      <p:sp>
        <p:nvSpPr>
          <p:cNvPr id="100" name="Google Shape;100;p20"/>
          <p:cNvSpPr txBox="1"/>
          <p:nvPr/>
        </p:nvSpPr>
        <p:spPr>
          <a:xfrm>
            <a:off x="5148275" y="4399600"/>
            <a:ext cx="27951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Scatter Plot 3D</a:t>
            </a:r>
            <a:endParaRPr sz="24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317500"/>
            <a:ext cx="8520600" cy="4251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a:t>
            </a:r>
            <a:r>
              <a:rPr lang="en" sz="2000" b="1">
                <a:solidFill>
                  <a:srgbClr val="000000"/>
                </a:solidFill>
                <a:latin typeface="Times New Roman"/>
                <a:ea typeface="Times New Roman"/>
                <a:cs typeface="Times New Roman"/>
                <a:sym typeface="Times New Roman"/>
              </a:rPr>
              <a:t>scatter-plot matrix</a:t>
            </a:r>
            <a:r>
              <a:rPr lang="en" sz="2000">
                <a:solidFill>
                  <a:srgbClr val="000000"/>
                </a:solidFill>
                <a:latin typeface="Times New Roman"/>
                <a:ea typeface="Times New Roman"/>
                <a:cs typeface="Times New Roman"/>
                <a:sym typeface="Times New Roman"/>
              </a:rPr>
              <a:t> technique is a useful extension to the scatter plot. For an </a:t>
            </a:r>
            <a:r>
              <a:rPr lang="en" sz="2000" i="1">
                <a:solidFill>
                  <a:srgbClr val="000000"/>
                </a:solidFill>
                <a:latin typeface="Times New Roman"/>
                <a:ea typeface="Times New Roman"/>
                <a:cs typeface="Times New Roman"/>
                <a:sym typeface="Times New Roman"/>
              </a:rPr>
              <a:t>n</a:t>
            </a:r>
            <a:r>
              <a:rPr lang="en" sz="2000">
                <a:solidFill>
                  <a:srgbClr val="000000"/>
                </a:solidFill>
                <a:latin typeface="Times New Roman"/>
                <a:ea typeface="Times New Roman"/>
                <a:cs typeface="Times New Roman"/>
                <a:sym typeface="Times New Roman"/>
              </a:rPr>
              <a:t> dimensional data set, a scatter-plot matrix is an </a:t>
            </a:r>
            <a:r>
              <a:rPr lang="en" sz="2000" i="1">
                <a:solidFill>
                  <a:srgbClr val="000000"/>
                </a:solidFill>
                <a:latin typeface="Times New Roman"/>
                <a:ea typeface="Times New Roman"/>
                <a:cs typeface="Times New Roman"/>
                <a:sym typeface="Times New Roman"/>
              </a:rPr>
              <a:t>n * n</a:t>
            </a:r>
            <a:r>
              <a:rPr lang="en" sz="2000">
                <a:solidFill>
                  <a:srgbClr val="000000"/>
                </a:solidFill>
                <a:latin typeface="Times New Roman"/>
                <a:ea typeface="Times New Roman"/>
                <a:cs typeface="Times New Roman"/>
                <a:sym typeface="Times New Roman"/>
              </a:rPr>
              <a:t> grid of 2-D scatter plots that provides a visualization of each dimension with every other dimension.</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endParaRPr sz="2000">
              <a:solidFill>
                <a:srgbClr val="000000"/>
              </a:solidFill>
              <a:latin typeface="Times New Roman"/>
              <a:ea typeface="Times New Roman"/>
              <a:cs typeface="Times New Roman"/>
              <a:sym typeface="Times New Roman"/>
            </a:endParaRPr>
          </a:p>
        </p:txBody>
      </p:sp>
      <p:pic>
        <p:nvPicPr>
          <p:cNvPr id="106" name="Google Shape;106;p21"/>
          <p:cNvPicPr preferRelativeResize="0"/>
          <p:nvPr/>
        </p:nvPicPr>
        <p:blipFill>
          <a:blip r:embed="R2996442a8b5e484b">
            <a:alphaModFix/>
          </a:blip>
          <a:stretch>
            <a:fillRect/>
          </a:stretch>
        </p:blipFill>
        <p:spPr>
          <a:xfrm>
            <a:off x="3429175" y="1497575"/>
            <a:ext cx="4293450" cy="3453675"/>
          </a:xfrm>
          <a:prstGeom prst="rect">
            <a:avLst/>
          </a:prstGeom>
          <a:noFill/>
          <a:ln>
            <a:noFill/>
          </a:ln>
        </p:spPr>
      </p:pic>
    </p:spTree>
  </p:cSld>
  <p:clrMapOvr>
    <a:masterClrMapping/>
  </p:clrMapOvr>
</p:sld>
</file>

<file path=docProps/app.xml><?xml version="1.0" encoding="utf-8"?>
<Properties xmlns="http://schemas.openxmlformats.org/officeDocument/2006/extended-properties" xmlns:vt="http://schemas.openxmlformats.org/officeDocument/2006/docPropsVTypes">
  <TotalTime>0</TotalTime>
  <Words>1700</Words>
  <Application>Microsoft Office PowerPoint</Application>
  <PresentationFormat>On-screen Show (16:9)</PresentationFormat>
  <Paragraphs>84</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Simple Light</vt:lpstr>
      <vt:lpstr>Unit 4</vt:lpstr>
      <vt:lpstr>PowerPoint Presentation</vt:lpstr>
      <vt:lpstr>Pixel-Oriented Visualization Techniques</vt:lpstr>
      <vt:lpstr>Pixel-oriented visualization</vt:lpstr>
      <vt:lpstr>PowerPoint Presentation</vt:lpstr>
      <vt:lpstr>PowerPoint Presentation</vt:lpstr>
      <vt:lpstr>Geometric Projection Visualization Techniques</vt:lpstr>
      <vt:lpstr>PowerPoint Presentation</vt:lpstr>
      <vt:lpstr>PowerPoint Presentation</vt:lpstr>
      <vt:lpstr>PowerPoint Presentation</vt:lpstr>
      <vt:lpstr>PowerPoint Presentation</vt:lpstr>
      <vt:lpstr>Icon-Based Visualization Techniques</vt:lpstr>
      <vt:lpstr>Chernoff Faces</vt:lpstr>
      <vt:lpstr>PowerPoint Presentation</vt:lpstr>
      <vt:lpstr>PowerPoint Presentation</vt:lpstr>
      <vt:lpstr>PowerPoint Presentation</vt:lpstr>
      <vt:lpstr>Hierarchical Visualization Techniques</vt:lpstr>
      <vt:lpstr>PowerPoint Presentation</vt:lpstr>
      <vt:lpstr>PowerPoint Presentation</vt:lpstr>
      <vt:lpstr>PowerPoint Presentation</vt:lpstr>
      <vt:lpstr>PowerPoint Presentation</vt:lpstr>
      <vt:lpstr>Visualizing Complex Data and Relations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Unit 4</dc:title>
  <lastModifiedBy>Sudha Kanchanapally</lastModifiedBy>
  <revision>1</revision>
  <dcterms:modified xsi:type="dcterms:W3CDTF">2025-06-23T12:04:44.1100000Z</dcterms:modified>
</coreProperties>
</file>