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312" r:id="rId19"/>
    <p:sldId id="313" r:id="rId20"/>
    <p:sldId id="314" r:id="rId21"/>
    <p:sldId id="271" r:id="rId22"/>
    <p:sldId id="274" r:id="rId23"/>
    <p:sldId id="276" r:id="rId24"/>
    <p:sldId id="305" r:id="rId25"/>
    <p:sldId id="306" r:id="rId26"/>
    <p:sldId id="307" r:id="rId27"/>
    <p:sldId id="275" r:id="rId28"/>
    <p:sldId id="308" r:id="rId29"/>
    <p:sldId id="277" r:id="rId30"/>
    <p:sldId id="278" r:id="rId31"/>
    <p:sldId id="279" r:id="rId32"/>
    <p:sldId id="281" r:id="rId33"/>
    <p:sldId id="309" r:id="rId34"/>
    <p:sldId id="310" r:id="rId35"/>
    <p:sldId id="282" r:id="rId36"/>
    <p:sldId id="283" r:id="rId37"/>
    <p:sldId id="284" r:id="rId38"/>
    <p:sldId id="311"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 karthikeya" userId="f0e6dfb70212e3ef" providerId="LiveId" clId="{32E2E45A-9CBD-46F1-B36C-D1565C75F21C}"/>
    <pc:docChg chg="undo custSel modSld">
      <pc:chgData name="Naren karthikeya" userId="f0e6dfb70212e3ef" providerId="LiveId" clId="{32E2E45A-9CBD-46F1-B36C-D1565C75F21C}" dt="2023-05-07T02:10:43.473" v="9" actId="14100"/>
      <pc:docMkLst>
        <pc:docMk/>
      </pc:docMkLst>
      <pc:sldChg chg="modSp mod">
        <pc:chgData name="Naren karthikeya" userId="f0e6dfb70212e3ef" providerId="LiveId" clId="{32E2E45A-9CBD-46F1-B36C-D1565C75F21C}" dt="2023-05-07T02:09:03.345" v="0" actId="255"/>
        <pc:sldMkLst>
          <pc:docMk/>
          <pc:sldMk cId="1514482607" sldId="307"/>
        </pc:sldMkLst>
        <pc:spChg chg="mod">
          <ac:chgData name="Naren karthikeya" userId="f0e6dfb70212e3ef" providerId="LiveId" clId="{32E2E45A-9CBD-46F1-B36C-D1565C75F21C}" dt="2023-05-07T02:09:03.345" v="0" actId="255"/>
          <ac:spMkLst>
            <pc:docMk/>
            <pc:sldMk cId="1514482607" sldId="307"/>
            <ac:spMk id="4" creationId="{63D780D9-9DED-1A02-9D0C-40856DFF0714}"/>
          </ac:spMkLst>
        </pc:spChg>
      </pc:sldChg>
      <pc:sldChg chg="modSp mod">
        <pc:chgData name="Naren karthikeya" userId="f0e6dfb70212e3ef" providerId="LiveId" clId="{32E2E45A-9CBD-46F1-B36C-D1565C75F21C}" dt="2023-05-07T02:09:27.016" v="3" actId="14100"/>
        <pc:sldMkLst>
          <pc:docMk/>
          <pc:sldMk cId="793806511" sldId="309"/>
        </pc:sldMkLst>
        <pc:spChg chg="mod">
          <ac:chgData name="Naren karthikeya" userId="f0e6dfb70212e3ef" providerId="LiveId" clId="{32E2E45A-9CBD-46F1-B36C-D1565C75F21C}" dt="2023-05-07T02:09:27.016" v="3" actId="14100"/>
          <ac:spMkLst>
            <pc:docMk/>
            <pc:sldMk cId="793806511" sldId="309"/>
            <ac:spMk id="2" creationId="{B15CFAE9-6561-F0F0-45D4-A90FA9F486D2}"/>
          </ac:spMkLst>
        </pc:spChg>
        <pc:spChg chg="mod">
          <ac:chgData name="Naren karthikeya" userId="f0e6dfb70212e3ef" providerId="LiveId" clId="{32E2E45A-9CBD-46F1-B36C-D1565C75F21C}" dt="2023-05-07T02:09:18.311" v="1" actId="255"/>
          <ac:spMkLst>
            <pc:docMk/>
            <pc:sldMk cId="793806511" sldId="309"/>
            <ac:spMk id="4" creationId="{00000000-0000-0000-0000-000000000000}"/>
          </ac:spMkLst>
        </pc:spChg>
      </pc:sldChg>
      <pc:sldChg chg="modSp mod">
        <pc:chgData name="Naren karthikeya" userId="f0e6dfb70212e3ef" providerId="LiveId" clId="{32E2E45A-9CBD-46F1-B36C-D1565C75F21C}" dt="2023-05-07T02:10:43.473" v="9" actId="14100"/>
        <pc:sldMkLst>
          <pc:docMk/>
          <pc:sldMk cId="3303616707" sldId="310"/>
        </pc:sldMkLst>
        <pc:spChg chg="mod">
          <ac:chgData name="Naren karthikeya" userId="f0e6dfb70212e3ef" providerId="LiveId" clId="{32E2E45A-9CBD-46F1-B36C-D1565C75F21C}" dt="2023-05-07T02:10:43.473" v="9" actId="14100"/>
          <ac:spMkLst>
            <pc:docMk/>
            <pc:sldMk cId="3303616707" sldId="310"/>
            <ac:spMk id="3" creationId="{471A79AA-5C6C-D408-657C-22BE4EB5AE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4"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6"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6"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93"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5"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97"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01"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2"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3"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05"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6"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08"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9"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0"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1"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13"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4"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23" name="PlaceHolder 2"/>
          <p:cNvSpPr>
            <a:spLocks noGrp="1"/>
          </p:cNvSpPr>
          <p:nvPr>
            <p:ph type="subTitle"/>
          </p:nvPr>
        </p:nvSpPr>
        <p:spPr>
          <a:xfrm>
            <a:off x="457200" y="1935000"/>
            <a:ext cx="8229240" cy="43891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25" name="PlaceHolder 2"/>
          <p:cNvSpPr>
            <a:spLocks noGrp="1"/>
          </p:cNvSpPr>
          <p:nvPr>
            <p:ph type="body"/>
          </p:nvPr>
        </p:nvSpPr>
        <p:spPr>
          <a:xfrm>
            <a:off x="457200" y="1935000"/>
            <a:ext cx="822924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27"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8"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32"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3"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4"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36"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7"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38"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40"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1"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2"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44" name="PlaceHolder 2"/>
          <p:cNvSpPr>
            <a:spLocks noGrp="1"/>
          </p:cNvSpPr>
          <p:nvPr>
            <p:ph type="body"/>
          </p:nvPr>
        </p:nvSpPr>
        <p:spPr>
          <a:xfrm>
            <a:off x="457200" y="193500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5" name="PlaceHolder 3"/>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47"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8"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9"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0" name="PlaceHolder 5"/>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52" name="PlaceHolder 2"/>
          <p:cNvSpPr>
            <a:spLocks noGrp="1"/>
          </p:cNvSpPr>
          <p:nvPr>
            <p:ph type="body"/>
          </p:nvPr>
        </p:nvSpPr>
        <p:spPr>
          <a:xfrm>
            <a:off x="45720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3" name="PlaceHolder 3"/>
          <p:cNvSpPr>
            <a:spLocks noGrp="1"/>
          </p:cNvSpPr>
          <p:nvPr>
            <p:ph type="body"/>
          </p:nvPr>
        </p:nvSpPr>
        <p:spPr>
          <a:xfrm>
            <a:off x="323964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4" name="PlaceHolder 4"/>
          <p:cNvSpPr>
            <a:spLocks noGrp="1"/>
          </p:cNvSpPr>
          <p:nvPr>
            <p:ph type="body"/>
          </p:nvPr>
        </p:nvSpPr>
        <p:spPr>
          <a:xfrm>
            <a:off x="6022080" y="193500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5" name="PlaceHolder 5"/>
          <p:cNvSpPr>
            <a:spLocks noGrp="1"/>
          </p:cNvSpPr>
          <p:nvPr>
            <p:ph type="body"/>
          </p:nvPr>
        </p:nvSpPr>
        <p:spPr>
          <a:xfrm>
            <a:off x="45720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6" name="PlaceHolder 6"/>
          <p:cNvSpPr>
            <a:spLocks noGrp="1"/>
          </p:cNvSpPr>
          <p:nvPr>
            <p:ph type="body"/>
          </p:nvPr>
        </p:nvSpPr>
        <p:spPr>
          <a:xfrm>
            <a:off x="323964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7" name="PlaceHolder 7"/>
          <p:cNvSpPr>
            <a:spLocks noGrp="1"/>
          </p:cNvSpPr>
          <p:nvPr>
            <p:ph type="body"/>
          </p:nvPr>
        </p:nvSpPr>
        <p:spPr>
          <a:xfrm>
            <a:off x="6022080" y="4227840"/>
            <a:ext cx="26496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7048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3"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 name="PlaceHolder 3"/>
          <p:cNvSpPr>
            <a:spLocks noGrp="1"/>
          </p:cNvSpPr>
          <p:nvPr>
            <p:ph type="body"/>
          </p:nvPr>
        </p:nvSpPr>
        <p:spPr>
          <a:xfrm>
            <a:off x="467424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4"/>
          <p:cNvSpPr>
            <a:spLocks noGrp="1"/>
          </p:cNvSpPr>
          <p:nvPr>
            <p:ph type="body"/>
          </p:nvPr>
        </p:nvSpPr>
        <p:spPr>
          <a:xfrm>
            <a:off x="45720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457200" y="1935000"/>
            <a:ext cx="4015800" cy="43891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4"/>
          <p:cNvSpPr>
            <a:spLocks noGrp="1"/>
          </p:cNvSpPr>
          <p:nvPr>
            <p:ph type="body"/>
          </p:nvPr>
        </p:nvSpPr>
        <p:spPr>
          <a:xfrm>
            <a:off x="4674240" y="422784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704880"/>
            <a:ext cx="8229240" cy="1142640"/>
          </a:xfrm>
          <a:prstGeom prst="rect">
            <a:avLst/>
          </a:prstGeom>
        </p:spPr>
        <p:txBody>
          <a:bodyPr lIns="0" tIns="0" rIns="0" bIns="0" anchor="ct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45720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4240" y="1935000"/>
            <a:ext cx="4015800" cy="2093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457200" y="4227840"/>
            <a:ext cx="8229240" cy="2093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593280"/>
            <a:ext cx="8520120" cy="763200"/>
          </a:xfrm>
          <a:prstGeom prst="rect">
            <a:avLst/>
          </a:prstGeom>
        </p:spPr>
        <p:txBody>
          <a:bodyPr tIns="91440" bIns="91440"/>
          <a:lstStyle/>
          <a:p>
            <a:r>
              <a:rPr lang="en-IN" sz="2800" b="0" strike="noStrike" spc="-1">
                <a:solidFill>
                  <a:srgbClr val="000000"/>
                </a:solidFill>
                <a:latin typeface="Arial"/>
              </a:rPr>
              <a:t>Click to edit the title text format</a:t>
            </a:r>
          </a:p>
        </p:txBody>
      </p:sp>
      <p:sp>
        <p:nvSpPr>
          <p:cNvPr id="4" name="PlaceHolder 2"/>
          <p:cNvSpPr>
            <a:spLocks noGrp="1"/>
          </p:cNvSpPr>
          <p:nvPr>
            <p:ph type="body"/>
          </p:nvPr>
        </p:nvSpPr>
        <p:spPr>
          <a:xfrm>
            <a:off x="311760" y="1536480"/>
            <a:ext cx="8520120" cy="4554720"/>
          </a:xfrm>
          <a:prstGeom prst="rect">
            <a:avLst/>
          </a:prstGeom>
        </p:spPr>
        <p:txBody>
          <a:bodyPr tIns="91440" bIns="91440"/>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2" name="PlaceHolder 3"/>
          <p:cNvSpPr>
            <a:spLocks noGrp="1"/>
          </p:cNvSpPr>
          <p:nvPr>
            <p:ph type="sldNum"/>
          </p:nvPr>
        </p:nvSpPr>
        <p:spPr>
          <a:xfrm>
            <a:off x="8472600" y="6217560"/>
            <a:ext cx="548280" cy="524520"/>
          </a:xfrm>
          <a:prstGeom prst="rect">
            <a:avLst/>
          </a:prstGeom>
        </p:spPr>
        <p:txBody>
          <a:bodyPr tIns="91440" bIns="91440" anchor="ctr"/>
          <a:lstStyle/>
          <a:p>
            <a:pPr algn="r">
              <a:lnSpc>
                <a:spcPct val="100000"/>
              </a:lnSpc>
            </a:pPr>
            <a:fld id="{6E95E97A-508F-4AF0-BD77-6BFA5FCF08DB}" type="slidenum">
              <a:rPr lang="en-IN" sz="1000" b="0" strike="noStrike" spc="-1">
                <a:solidFill>
                  <a:srgbClr val="595959"/>
                </a:solidFill>
                <a:latin typeface="Arial"/>
                <a:ea typeface="Arial"/>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704880"/>
            <a:ext cx="8229240" cy="1142640"/>
          </a:xfrm>
          <a:prstGeom prst="rect">
            <a:avLst/>
          </a:prstGeom>
        </p:spPr>
        <p:txBody>
          <a:bodyPr lIns="0" rIns="0" bIns="0" anchor="b"/>
          <a:lstStyle/>
          <a:p>
            <a:r>
              <a:rPr lang="en-IN"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457200" y="1935000"/>
            <a:ext cx="8229240" cy="4389120"/>
          </a:xfrm>
          <a:prstGeom prst="rect">
            <a:avLst/>
          </a:prstGeom>
        </p:spPr>
        <p:txBody>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41" name="PlaceHolder 3"/>
          <p:cNvSpPr>
            <a:spLocks noGrp="1"/>
          </p:cNvSpPr>
          <p:nvPr>
            <p:ph type="dt"/>
          </p:nvPr>
        </p:nvSpPr>
        <p:spPr>
          <a:xfrm>
            <a:off x="457200" y="6356520"/>
            <a:ext cx="2133360" cy="364680"/>
          </a:xfrm>
          <a:prstGeom prst="rect">
            <a:avLst/>
          </a:prstGeom>
        </p:spPr>
        <p:txBody>
          <a:bodyPr lIns="0" tIns="0" rIns="0" bIns="0" anchor="b"/>
          <a:lstStyle/>
          <a:p>
            <a:endParaRPr lang="en-IN" sz="2400" b="0" strike="noStrike" spc="-1">
              <a:latin typeface="Times New Roman"/>
            </a:endParaRPr>
          </a:p>
        </p:txBody>
      </p:sp>
      <p:sp>
        <p:nvSpPr>
          <p:cNvPr id="42" name="PlaceHolder 4"/>
          <p:cNvSpPr>
            <a:spLocks noGrp="1"/>
          </p:cNvSpPr>
          <p:nvPr>
            <p:ph type="ftr"/>
          </p:nvPr>
        </p:nvSpPr>
        <p:spPr>
          <a:xfrm>
            <a:off x="2666880" y="6356520"/>
            <a:ext cx="3352320" cy="364680"/>
          </a:xfrm>
          <a:prstGeom prst="rect">
            <a:avLst/>
          </a:prstGeom>
        </p:spPr>
        <p:txBody>
          <a:bodyPr lIns="0" tIns="0" rIns="0" bIns="0" anchor="b"/>
          <a:lstStyle/>
          <a:p>
            <a:endParaRPr lang="en-IN" sz="2400" b="0" strike="noStrike" spc="-1">
              <a:latin typeface="Times New Roman"/>
            </a:endParaRPr>
          </a:p>
        </p:txBody>
      </p:sp>
      <p:sp>
        <p:nvSpPr>
          <p:cNvPr id="43" name="PlaceHolder 5"/>
          <p:cNvSpPr>
            <a:spLocks noGrp="1"/>
          </p:cNvSpPr>
          <p:nvPr>
            <p:ph type="sldNum"/>
          </p:nvPr>
        </p:nvSpPr>
        <p:spPr>
          <a:xfrm>
            <a:off x="7924680" y="6356520"/>
            <a:ext cx="761760" cy="364680"/>
          </a:xfrm>
          <a:prstGeom prst="rect">
            <a:avLst/>
          </a:prstGeom>
        </p:spPr>
        <p:txBody>
          <a:bodyPr lIns="0" tIns="0" rIns="0" bIns="0" anchor="b"/>
          <a:lstStyle/>
          <a:p>
            <a:pPr algn="r">
              <a:lnSpc>
                <a:spcPct val="100000"/>
              </a:lnSpc>
            </a:pPr>
            <a:fld id="{2D56FB35-0750-4B58-A526-590810D4D00F}" type="slidenum">
              <a:rPr lang="en-IN" sz="1200" b="1" strike="noStrike" spc="-1">
                <a:solidFill>
                  <a:srgbClr val="045C75"/>
                </a:solidFill>
                <a:latin typeface="Arial"/>
                <a:ea typeface="Arial"/>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80880" y="152280"/>
            <a:ext cx="8280000" cy="533160"/>
          </a:xfrm>
          <a:prstGeom prst="rect">
            <a:avLst/>
          </a:prstGeom>
        </p:spPr>
        <p:txBody>
          <a:bodyPr lIns="0" rIns="0" bIns="0" anchor="b"/>
          <a:lstStyle/>
          <a:p>
            <a:r>
              <a:rPr lang="en-IN" sz="2800" b="0" strike="noStrike" spc="-1">
                <a:solidFill>
                  <a:srgbClr val="000000"/>
                </a:solidFill>
                <a:latin typeface="Arial"/>
              </a:rPr>
              <a:t>Click to edit the title text format</a:t>
            </a:r>
          </a:p>
        </p:txBody>
      </p:sp>
      <p:sp>
        <p:nvSpPr>
          <p:cNvPr id="81" name="PlaceHolder 2"/>
          <p:cNvSpPr>
            <a:spLocks noGrp="1"/>
          </p:cNvSpPr>
          <p:nvPr>
            <p:ph type="body"/>
          </p:nvPr>
        </p:nvSpPr>
        <p:spPr>
          <a:xfrm>
            <a:off x="411120" y="1143000"/>
            <a:ext cx="4082760" cy="5181120"/>
          </a:xfrm>
          <a:prstGeom prst="rect">
            <a:avLst/>
          </a:prstGeom>
        </p:spPr>
        <p:txBody>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82" name="PlaceHolder 3"/>
          <p:cNvSpPr>
            <a:spLocks noGrp="1"/>
          </p:cNvSpPr>
          <p:nvPr>
            <p:ph type="body"/>
          </p:nvPr>
        </p:nvSpPr>
        <p:spPr>
          <a:xfrm>
            <a:off x="4646520" y="1143000"/>
            <a:ext cx="4082760" cy="5181120"/>
          </a:xfrm>
          <a:prstGeom prst="rect">
            <a:avLst/>
          </a:prstGeom>
        </p:spPr>
        <p:txBody>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sldNum"/>
          </p:nvPr>
        </p:nvSpPr>
        <p:spPr>
          <a:xfrm>
            <a:off x="8472600" y="6217560"/>
            <a:ext cx="548280" cy="524520"/>
          </a:xfrm>
          <a:prstGeom prst="rect">
            <a:avLst/>
          </a:prstGeom>
        </p:spPr>
        <p:txBody>
          <a:bodyPr tIns="91440" bIns="91440" anchor="ctr"/>
          <a:lstStyle/>
          <a:p>
            <a:pPr algn="r">
              <a:lnSpc>
                <a:spcPct val="100000"/>
              </a:lnSpc>
            </a:pPr>
            <a:fld id="{ECFB7FC7-A380-44F7-AE76-FA41DDEFABFF}" type="slidenum">
              <a:rPr lang="en-IN" sz="1000" b="0" strike="noStrike" spc="-1">
                <a:solidFill>
                  <a:srgbClr val="595959"/>
                </a:solidFill>
                <a:latin typeface="Arial"/>
                <a:ea typeface="Arial"/>
              </a:rPr>
              <a:t>‹#›</a:t>
            </a:fld>
            <a:endParaRPr lang="en-IN" sz="1000" b="0" strike="noStrike" spc="-1">
              <a:latin typeface="Times New Roman"/>
            </a:endParaRPr>
          </a:p>
        </p:txBody>
      </p:sp>
      <p:sp>
        <p:nvSpPr>
          <p:cNvPr id="120" name="PlaceHolder 2"/>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latin typeface="Arial"/>
              </a:rPr>
              <a:t>Click to edit the title text format</a:t>
            </a:r>
          </a:p>
        </p:txBody>
      </p:sp>
      <p:sp>
        <p:nvSpPr>
          <p:cNvPr id="121"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530280" y="1365120"/>
            <a:ext cx="7864200" cy="1901520"/>
          </a:xfrm>
          <a:prstGeom prst="rect">
            <a:avLst/>
          </a:prstGeom>
          <a:noFill/>
          <a:ln>
            <a:noFill/>
          </a:ln>
        </p:spPr>
        <p:txBody>
          <a:bodyPr lIns="0" tIns="0" rIns="18360" bIns="0" anchor="b"/>
          <a:lstStyle/>
          <a:p>
            <a:pPr algn="ctr">
              <a:lnSpc>
                <a:spcPct val="100000"/>
              </a:lnSpc>
            </a:pPr>
            <a:r>
              <a:rPr lang="en-IN" sz="4800" b="0" strike="noStrike" spc="-1">
                <a:solidFill>
                  <a:srgbClr val="FF0000"/>
                </a:solidFill>
                <a:latin typeface="Times New Roman"/>
                <a:ea typeface="Times New Roman"/>
              </a:rPr>
              <a:t>Unit 1</a:t>
            </a:r>
            <a:endParaRPr lang="en-IN" sz="4800" b="0" strike="noStrike" spc="-1">
              <a:solidFill>
                <a:srgbClr val="000000"/>
              </a:solidFill>
              <a:latin typeface="Arial"/>
            </a:endParaRPr>
          </a:p>
        </p:txBody>
      </p:sp>
      <p:sp>
        <p:nvSpPr>
          <p:cNvPr id="159" name="TextShape 2"/>
          <p:cNvSpPr txBox="1"/>
          <p:nvPr/>
        </p:nvSpPr>
        <p:spPr>
          <a:xfrm>
            <a:off x="202320" y="3646080"/>
            <a:ext cx="8520120" cy="763200"/>
          </a:xfrm>
          <a:prstGeom prst="rect">
            <a:avLst/>
          </a:prstGeom>
          <a:noFill/>
          <a:ln>
            <a:noFill/>
          </a:ln>
        </p:spPr>
        <p:txBody>
          <a:bodyPr tIns="91440" bIns="91440"/>
          <a:lstStyle/>
          <a:p>
            <a:pPr algn="ctr">
              <a:lnSpc>
                <a:spcPct val="100000"/>
              </a:lnSpc>
            </a:pPr>
            <a:r>
              <a:rPr lang="en-IN" sz="3600" b="0" strike="noStrike" spc="-1">
                <a:solidFill>
                  <a:srgbClr val="FF0000"/>
                </a:solidFill>
                <a:latin typeface="Times New Roman"/>
                <a:ea typeface="Times New Roman"/>
              </a:rPr>
              <a:t>Data Types &amp; Collection</a:t>
            </a:r>
            <a:endParaRPr lang="en-IN" sz="3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380880" y="15228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Types of Attributes </a:t>
            </a:r>
            <a:endParaRPr lang="en-IN" sz="5000" b="0" strike="noStrike" spc="-1">
              <a:solidFill>
                <a:srgbClr val="000000"/>
              </a:solidFill>
              <a:latin typeface="Arial"/>
            </a:endParaRPr>
          </a:p>
        </p:txBody>
      </p:sp>
      <p:sp>
        <p:nvSpPr>
          <p:cNvPr id="191" name="TextShape 2"/>
          <p:cNvSpPr txBox="1"/>
          <p:nvPr/>
        </p:nvSpPr>
        <p:spPr>
          <a:xfrm>
            <a:off x="152280" y="1752480"/>
            <a:ext cx="8915040" cy="4571640"/>
          </a:xfrm>
          <a:prstGeom prst="rect">
            <a:avLst/>
          </a:prstGeom>
          <a:noFill/>
          <a:ln>
            <a:noFill/>
          </a:ln>
        </p:spPr>
        <p:txBody>
          <a:bodyPr/>
          <a:lstStyle/>
          <a:p>
            <a:pPr marL="272880" indent="-272520">
              <a:lnSpc>
                <a:spcPct val="90000"/>
              </a:lnSpc>
              <a:buClr>
                <a:srgbClr val="0BD0D9"/>
              </a:buClr>
              <a:buFont typeface="Noto Sans Symbols"/>
              <a:buChar char="●"/>
            </a:pPr>
            <a:r>
              <a:rPr lang="en-IN" sz="2600" b="0" strike="noStrike" spc="-1">
                <a:solidFill>
                  <a:srgbClr val="000000"/>
                </a:solidFill>
                <a:latin typeface="Constantia"/>
                <a:ea typeface="Constantia"/>
              </a:rPr>
              <a:t> </a:t>
            </a:r>
            <a:r>
              <a:rPr lang="en-IN" sz="2600" b="0" strike="noStrike" spc="-1">
                <a:solidFill>
                  <a:srgbClr val="000000"/>
                </a:solidFill>
                <a:latin typeface="Times New Roman"/>
                <a:ea typeface="Times New Roman"/>
              </a:rPr>
              <a:t>There are 4 different types of attributes</a:t>
            </a:r>
            <a:endParaRPr lang="en-IN" sz="26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Nominal</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Times New Roman"/>
              <a:buChar char="●"/>
            </a:pPr>
            <a:r>
              <a:rPr lang="en-IN" sz="2400" b="0" strike="noStrike" spc="-1">
                <a:solidFill>
                  <a:srgbClr val="000000"/>
                </a:solidFill>
                <a:latin typeface="Times New Roman"/>
                <a:ea typeface="Times New Roman"/>
              </a:rPr>
              <a:t>Examples: ID numbers, eye color, zip codes</a:t>
            </a:r>
            <a:endParaRPr lang="en-IN" sz="24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Ordinal</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Times New Roman"/>
              <a:buChar char="●"/>
            </a:pPr>
            <a:r>
              <a:rPr lang="en-IN" sz="2400" b="0" strike="noStrike" spc="-1">
                <a:solidFill>
                  <a:srgbClr val="000000"/>
                </a:solidFill>
                <a:latin typeface="Times New Roman"/>
                <a:ea typeface="Times New Roman"/>
              </a:rPr>
              <a:t>Examples: rankings (e.g., taste of potato chips on a scale from 1-10), grades, height {tall, medium, short}</a:t>
            </a:r>
            <a:endParaRPr lang="en-IN" sz="24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Interval</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Times New Roman"/>
              <a:buChar char="●"/>
            </a:pPr>
            <a:r>
              <a:rPr lang="en-IN" sz="2400" b="0" strike="noStrike" spc="-1">
                <a:solidFill>
                  <a:srgbClr val="000000"/>
                </a:solidFill>
                <a:latin typeface="Times New Roman"/>
                <a:ea typeface="Times New Roman"/>
              </a:rPr>
              <a:t>Examples: calendar dates, temperatures in Celsius or Fahrenheit.</a:t>
            </a:r>
            <a:endParaRPr lang="en-IN" sz="2400" b="0" strike="noStrike" spc="-1">
              <a:solidFill>
                <a:srgbClr val="000000"/>
              </a:solidFill>
              <a:latin typeface="Arial"/>
            </a:endParaRPr>
          </a:p>
          <a:p>
            <a:pPr marL="749160" lvl="1" indent="-245880">
              <a:lnSpc>
                <a:spcPct val="90000"/>
              </a:lnSpc>
              <a:spcBef>
                <a:spcPts val="300"/>
              </a:spcBef>
              <a:buClr>
                <a:srgbClr val="FFAB40"/>
              </a:buClr>
              <a:buFont typeface="Times New Roman"/>
              <a:buChar char="●"/>
            </a:pPr>
            <a:r>
              <a:rPr lang="en-IN" sz="2800" b="0" strike="noStrike" spc="-1">
                <a:solidFill>
                  <a:srgbClr val="FF0000"/>
                </a:solidFill>
                <a:latin typeface="Times New Roman"/>
                <a:ea typeface="Times New Roman"/>
              </a:rPr>
              <a:t>Ratio</a:t>
            </a:r>
            <a:endParaRPr lang="en-IN" sz="2800" b="0" strike="noStrike" spc="-1">
              <a:solidFill>
                <a:srgbClr val="000000"/>
              </a:solidFill>
              <a:latin typeface="Arial"/>
            </a:endParaRPr>
          </a:p>
          <a:p>
            <a:pPr marL="1257480" lvl="2" indent="-393480">
              <a:lnSpc>
                <a:spcPct val="90000"/>
              </a:lnSpc>
              <a:spcBef>
                <a:spcPts val="300"/>
              </a:spcBef>
              <a:buClr>
                <a:srgbClr val="212121"/>
              </a:buClr>
              <a:buFont typeface="Noto Sans Symbols"/>
              <a:buChar char="●"/>
            </a:pPr>
            <a:r>
              <a:rPr lang="en-IN" sz="2400" b="0" strike="noStrike" spc="-1">
                <a:solidFill>
                  <a:srgbClr val="000000"/>
                </a:solidFill>
                <a:latin typeface="Times New Roman"/>
                <a:ea typeface="Times New Roman"/>
              </a:rPr>
              <a:t>Examples: temperature in Kelvin, length, time, counts</a:t>
            </a:r>
            <a:r>
              <a:rPr lang="en-IN" sz="2400" b="0" strike="noStrike" spc="-1">
                <a:solidFill>
                  <a:srgbClr val="000000"/>
                </a:solidFill>
                <a:latin typeface="Constantia"/>
                <a:ea typeface="Constantia"/>
              </a:rPr>
              <a:t> </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1935000"/>
            <a:ext cx="8229240" cy="4389120"/>
          </a:xfrm>
          <a:prstGeom prst="rect">
            <a:avLst/>
          </a:prstGeom>
          <a:noFill/>
          <a:ln>
            <a:noFill/>
          </a:ln>
        </p:spPr>
        <p:txBody>
          <a:bodyPr/>
          <a:lstStyle/>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Nominal attribute	: distinctness</a:t>
            </a:r>
            <a:endParaRPr lang="en-IN" sz="3000" b="0" strike="noStrike" spc="-1">
              <a:solidFill>
                <a:srgbClr val="000000"/>
              </a:solidFill>
              <a:latin typeface="Arial"/>
            </a:endParaRPr>
          </a:p>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Ordinal attribute		: distinctness &amp; order</a:t>
            </a:r>
            <a:endParaRPr lang="en-IN" sz="3000" b="0" strike="noStrike" spc="-1">
              <a:solidFill>
                <a:srgbClr val="000000"/>
              </a:solidFill>
              <a:latin typeface="Arial"/>
            </a:endParaRPr>
          </a:p>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Interval attribute		: distinctness, order &amp; meaningful differences</a:t>
            </a:r>
            <a:endParaRPr lang="en-IN" sz="3000" b="0" strike="noStrike" spc="-1">
              <a:solidFill>
                <a:srgbClr val="000000"/>
              </a:solidFill>
              <a:latin typeface="Arial"/>
            </a:endParaRPr>
          </a:p>
          <a:p>
            <a:pPr marL="639720" lvl="1" indent="-328320">
              <a:lnSpc>
                <a:spcPct val="80000"/>
              </a:lnSpc>
              <a:spcBef>
                <a:spcPts val="400"/>
              </a:spcBef>
              <a:buClr>
                <a:srgbClr val="FFAB40"/>
              </a:buClr>
              <a:buFont typeface="Times New Roman"/>
              <a:buChar char="●"/>
            </a:pPr>
            <a:r>
              <a:rPr lang="en-IN" sz="3000" b="0" strike="noStrike" spc="-1">
                <a:solidFill>
                  <a:srgbClr val="000000"/>
                </a:solidFill>
                <a:latin typeface="Times New Roman"/>
                <a:ea typeface="Times New Roman"/>
              </a:rPr>
              <a:t>Ratio attribute		: all 4 properties/operations</a:t>
            </a:r>
            <a:endParaRPr lang="en-IN" sz="3000" b="0" strike="noStrike" spc="-1">
              <a:solidFill>
                <a:srgbClr val="000000"/>
              </a:solidFill>
              <a:latin typeface="Arial"/>
            </a:endParaRPr>
          </a:p>
          <a:p>
            <a:pPr>
              <a:lnSpc>
                <a:spcPct val="115000"/>
              </a:lnSpc>
              <a:spcBef>
                <a:spcPts val="360"/>
              </a:spcBef>
              <a:spcAft>
                <a:spcPts val="1599"/>
              </a:spcAft>
            </a:pP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457200" y="304920"/>
            <a:ext cx="8229240" cy="917280"/>
          </a:xfrm>
          <a:prstGeom prst="rect">
            <a:avLst/>
          </a:prstGeom>
          <a:noFill/>
          <a:ln>
            <a:noFill/>
          </a:ln>
        </p:spPr>
        <p:txBody>
          <a:bodyPr lIns="0" rIns="0" bIns="0" anchor="b"/>
          <a:lstStyle/>
          <a:p>
            <a:pPr>
              <a:lnSpc>
                <a:spcPct val="100000"/>
              </a:lnSpc>
            </a:pPr>
            <a:r>
              <a:rPr lang="en-IN" sz="4000" b="0" strike="noStrike" spc="-1">
                <a:solidFill>
                  <a:srgbClr val="0000FF"/>
                </a:solidFill>
                <a:latin typeface="Times New Roman"/>
                <a:ea typeface="Times New Roman"/>
              </a:rPr>
              <a:t>Difference Between Ratio and Interval </a:t>
            </a:r>
            <a:endParaRPr lang="en-IN" sz="4000" b="0" strike="noStrike" spc="-1">
              <a:solidFill>
                <a:srgbClr val="000000"/>
              </a:solidFill>
              <a:latin typeface="Arial"/>
            </a:endParaRPr>
          </a:p>
        </p:txBody>
      </p:sp>
      <p:sp>
        <p:nvSpPr>
          <p:cNvPr id="194" name="TextShape 2"/>
          <p:cNvSpPr txBox="1"/>
          <p:nvPr/>
        </p:nvSpPr>
        <p:spPr>
          <a:xfrm>
            <a:off x="411120" y="1428840"/>
            <a:ext cx="8318160" cy="4819320"/>
          </a:xfrm>
          <a:prstGeom prst="rect">
            <a:avLst/>
          </a:prstGeom>
          <a:noFill/>
          <a:ln>
            <a:noFill/>
          </a:ln>
        </p:spPr>
        <p:txBody>
          <a:bodyPr/>
          <a:lstStyle/>
          <a:p>
            <a:pPr marL="272880" indent="-272520">
              <a:lnSpc>
                <a:spcPct val="90000"/>
              </a:lnSpc>
              <a:buClr>
                <a:srgbClr val="0BD0D9"/>
              </a:buClr>
              <a:buFont typeface="Noto Sans Symbols"/>
              <a:buChar char="●"/>
            </a:pPr>
            <a:r>
              <a:rPr lang="en-IN" sz="2600" b="0" strike="noStrike" spc="-1">
                <a:solidFill>
                  <a:srgbClr val="000000"/>
                </a:solidFill>
                <a:latin typeface="Times New Roman"/>
                <a:ea typeface="Times New Roman"/>
              </a:rPr>
              <a:t>Is it physically meaningful to say that a temperature of 10 ° is twice that of 5° on </a:t>
            </a:r>
            <a:endParaRPr lang="en-IN" sz="26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the Celsius scale?</a:t>
            </a:r>
            <a:endParaRPr lang="en-IN" sz="24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the Fahrenheit scale?</a:t>
            </a:r>
            <a:endParaRPr lang="en-IN" sz="24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the Kelvin scale?</a:t>
            </a:r>
            <a:endParaRPr lang="en-IN" sz="2400" b="0" strike="noStrike" spc="-1">
              <a:solidFill>
                <a:srgbClr val="000000"/>
              </a:solidFill>
              <a:latin typeface="Arial"/>
            </a:endParaRPr>
          </a:p>
          <a:p>
            <a:pPr marL="639720" indent="-116280">
              <a:lnSpc>
                <a:spcPct val="90000"/>
              </a:lnSpc>
              <a:spcBef>
                <a:spcPts val="479"/>
              </a:spcBef>
            </a:pPr>
            <a:endParaRPr lang="en-IN" sz="2400" b="0" strike="noStrike" spc="-1">
              <a:solidFill>
                <a:srgbClr val="000000"/>
              </a:solidFill>
              <a:latin typeface="Arial"/>
            </a:endParaRPr>
          </a:p>
          <a:p>
            <a:pPr marL="272880" indent="-27252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Consider measuring the height above average</a:t>
            </a:r>
            <a:endParaRPr lang="en-IN" sz="26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If Bill’s height is three inches above average and Bob’s height is six inches above average, then would we say that Bob is twice as tall as Bill?</a:t>
            </a:r>
            <a:endParaRPr lang="en-IN" sz="2400" b="0" strike="noStrike" spc="-1">
              <a:solidFill>
                <a:srgbClr val="000000"/>
              </a:solidFill>
              <a:latin typeface="Arial"/>
            </a:endParaRPr>
          </a:p>
          <a:p>
            <a:pPr marL="639720" lvl="1" indent="-24588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Is this situation analogous to that of temperature?</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Google Shape;149;p27"/>
          <p:cNvPicPr/>
          <p:nvPr/>
        </p:nvPicPr>
        <p:blipFill>
          <a:blip r:embed="rId2"/>
          <a:stretch/>
        </p:blipFill>
        <p:spPr>
          <a:xfrm>
            <a:off x="284040" y="538200"/>
            <a:ext cx="8584920" cy="5363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Google Shape;154;p28"/>
          <p:cNvPicPr/>
          <p:nvPr/>
        </p:nvPicPr>
        <p:blipFill>
          <a:blip r:embed="rId2"/>
          <a:stretch/>
        </p:blipFill>
        <p:spPr>
          <a:xfrm>
            <a:off x="343080" y="533520"/>
            <a:ext cx="8127720" cy="5054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F737C8-19FD-8B04-4597-939DBA34A2D4}"/>
              </a:ext>
            </a:extLst>
          </p:cNvPr>
          <p:cNvSpPr>
            <a:spLocks noGrp="1"/>
          </p:cNvSpPr>
          <p:nvPr>
            <p:ph type="subTitle"/>
          </p:nvPr>
        </p:nvSpPr>
        <p:spPr>
          <a:xfrm>
            <a:off x="471487" y="3590955"/>
            <a:ext cx="8229240" cy="1142640"/>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Classification algorithms developed from the field of machine learning often talk of attributes as being either discrete or continuous. Each type may be processed differently.</a:t>
            </a:r>
          </a:p>
          <a:p>
            <a:pPr>
              <a:lnSpc>
                <a:spcPct val="100000"/>
              </a:lnSpc>
            </a:pPr>
            <a:r>
              <a:rPr lang="en-US" sz="2000" dirty="0">
                <a:latin typeface="Times New Roman" panose="02020603050405020304" pitchFamily="18" charset="0"/>
                <a:cs typeface="Times New Roman" panose="02020603050405020304" pitchFamily="18" charset="0"/>
              </a:rPr>
              <a:t>A discrete attribute has a finite or countably infinite set of values, which may or may not be represented as integers. The attributes hair color, smoker, medical test, and drink size each have a finite number of values, and so are discrete. Note that discrete attributes may have numeric values, such as 0 and 1 for binary attributes or, the values 0 to 110 for the attribute age. An attribute is countably infinite if the set of possible values is infinite but the values can be put in a one-to-one correspondence with natural numbers. </a:t>
            </a:r>
          </a:p>
          <a:p>
            <a:pPr>
              <a:lnSpc>
                <a:spcPct val="100000"/>
              </a:lnSpc>
            </a:pPr>
            <a:r>
              <a:rPr lang="en-US" sz="2000" dirty="0">
                <a:latin typeface="Times New Roman" panose="02020603050405020304" pitchFamily="18" charset="0"/>
                <a:cs typeface="Times New Roman" panose="02020603050405020304" pitchFamily="18" charset="0"/>
              </a:rPr>
              <a:t>For example, the attribute customer ID is countably infinite. The number of customers can grow to infinity, but in reality, the actual set of values is countable (where the values can be put in one-to-one correspondence with the set of integers). Zip codes are another example.</a:t>
            </a:r>
          </a:p>
          <a:p>
            <a:pPr>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A52CC90-0965-D0D1-80F9-F0DA642BA1B0}"/>
              </a:ext>
            </a:extLst>
          </p:cNvPr>
          <p:cNvSpPr>
            <a:spLocks noGrp="1"/>
          </p:cNvSpPr>
          <p:nvPr>
            <p:ph type="title"/>
          </p:nvPr>
        </p:nvSpPr>
        <p:spPr>
          <a:xfrm>
            <a:off x="365329" y="535120"/>
            <a:ext cx="8229240" cy="838784"/>
          </a:xfrm>
        </p:spPr>
        <p:txBody>
          <a:bodyPr/>
          <a:lstStyle/>
          <a:p>
            <a:r>
              <a:rPr lang="en-IN" sz="4400" b="0" strike="noStrike" spc="-1" dirty="0">
                <a:solidFill>
                  <a:srgbClr val="0000FF"/>
                </a:solidFill>
                <a:latin typeface="Times New Roman"/>
                <a:ea typeface="Times New Roman"/>
              </a:rPr>
              <a:t>Discrete and Continuous Attributes</a:t>
            </a:r>
            <a:r>
              <a:rPr lang="en-IN" sz="4400" b="0" strike="noStrike" spc="-1" dirty="0">
                <a:solidFill>
                  <a:srgbClr val="595959"/>
                </a:solidFill>
                <a:latin typeface="Calibri"/>
                <a:ea typeface="Calibri"/>
              </a:rPr>
              <a:t> </a:t>
            </a:r>
            <a:br>
              <a:rPr lang="en-IN" sz="4400" b="0" strike="noStrike" spc="-1" dirty="0">
                <a:solidFill>
                  <a:srgbClr val="000000"/>
                </a:solidFill>
                <a:latin typeface="Arial"/>
              </a:rPr>
            </a:br>
            <a:endParaRPr lang="en-IN" dirty="0"/>
          </a:p>
        </p:txBody>
      </p:sp>
    </p:spTree>
    <p:extLst>
      <p:ext uri="{BB962C8B-B14F-4D97-AF65-F5344CB8AC3E}">
        <p14:creationId xmlns:p14="http://schemas.microsoft.com/office/powerpoint/2010/main" val="197690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23BE8B-6D53-E169-AD16-42BD5D615C1E}"/>
              </a:ext>
            </a:extLst>
          </p:cNvPr>
          <p:cNvSpPr>
            <a:spLocks noGrp="1"/>
          </p:cNvSpPr>
          <p:nvPr>
            <p:ph type="subTitle"/>
          </p:nvPr>
        </p:nvSpPr>
        <p:spPr>
          <a:xfrm>
            <a:off x="600075" y="1400175"/>
            <a:ext cx="8229240" cy="4400550"/>
          </a:xfrm>
        </p:spPr>
        <p:txBody>
          <a:bodyPr>
            <a:normAutofit/>
          </a:bodyPr>
          <a:lstStyle/>
          <a:p>
            <a:r>
              <a:rPr lang="en-US" sz="2800" dirty="0">
                <a:latin typeface="Times New Roman" panose="02020603050405020304" pitchFamily="18" charset="0"/>
                <a:cs typeface="Times New Roman" panose="02020603050405020304" pitchFamily="18" charset="0"/>
              </a:rPr>
              <a:t>If an attribute is not discrete, it is continuous. The terms numeric attribute and continuous attribute are often used interchangeably in the literature. (This can be confusing because, in the classic sense, continuous values are real numbers, whereas numeric values can be either integers or real numbers.) In practice, real values are represented using a finite number of digits. Continuous attributes are typically represented as floating-point variables.</a:t>
            </a:r>
          </a:p>
          <a:p>
            <a:endParaRPr lang="en-US" dirty="0">
              <a:latin typeface="Times New Roman" panose="02020603050405020304" pitchFamily="18" charset="0"/>
              <a:cs typeface="Times New Roman" panose="02020603050405020304" pitchFamily="18" charset="0"/>
            </a:endParaRPr>
          </a:p>
          <a:p>
            <a:r>
              <a:rPr lang="en-IN" sz="2800" b="0" strike="noStrike" spc="-1" dirty="0">
                <a:solidFill>
                  <a:srgbClr val="000000"/>
                </a:solidFill>
                <a:latin typeface="Times New Roman"/>
                <a:ea typeface="Times New Roman"/>
              </a:rPr>
              <a:t>Examples: temperature, height, or weight.  </a:t>
            </a:r>
            <a:endParaRPr lang="en-IN" sz="2800" b="0" strike="noStrike" spc="-1" dirty="0">
              <a:solidFill>
                <a:srgbClr val="000000"/>
              </a:solidFill>
              <a:latin typeface="Arial"/>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088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B121-2AA0-BC19-8C1D-779B9B8B3978}"/>
              </a:ext>
            </a:extLst>
          </p:cNvPr>
          <p:cNvSpPr>
            <a:spLocks noGrp="1"/>
          </p:cNvSpPr>
          <p:nvPr>
            <p:ph type="title"/>
          </p:nvPr>
        </p:nvSpPr>
        <p:spPr>
          <a:xfrm>
            <a:off x="1292942" y="223099"/>
            <a:ext cx="5265174" cy="1142640"/>
          </a:xfrm>
        </p:spPr>
        <p:txBody>
          <a:bodyPr/>
          <a:lstStyle/>
          <a:p>
            <a:r>
              <a:rPr lang="en-IN" dirty="0"/>
              <a:t>Binary Attribute </a:t>
            </a:r>
          </a:p>
        </p:txBody>
      </p:sp>
      <p:sp>
        <p:nvSpPr>
          <p:cNvPr id="3" name="Subtitle 2">
            <a:extLst>
              <a:ext uri="{FF2B5EF4-FFF2-40B4-BE49-F238E27FC236}">
                <a16:creationId xmlns:a16="http://schemas.microsoft.com/office/drawing/2014/main" id="{41A56F9D-CEB1-0897-24BF-81D98E62C352}"/>
              </a:ext>
            </a:extLst>
          </p:cNvPr>
          <p:cNvSpPr>
            <a:spLocks noGrp="1"/>
          </p:cNvSpPr>
          <p:nvPr>
            <p:ph type="subTitle"/>
          </p:nvPr>
        </p:nvSpPr>
        <p:spPr>
          <a:xfrm>
            <a:off x="378542" y="1764000"/>
            <a:ext cx="8229240" cy="4389120"/>
          </a:xfrm>
        </p:spPr>
        <p:txBody>
          <a:bodyPr>
            <a:normAutofit fontScale="25000" lnSpcReduction="20000"/>
          </a:bodyPr>
          <a:lstStyle/>
          <a:p>
            <a:endParaRPr lang="en-US" dirty="0"/>
          </a:p>
          <a:p>
            <a:r>
              <a:rPr lang="en-US" sz="9600" dirty="0"/>
              <a:t>A binary attribute is a nominal attribute with only two categories or states: 0 or 1, where 0 typically means that the attribute is absent, and 1 means that it is present.</a:t>
            </a:r>
          </a:p>
          <a:p>
            <a:r>
              <a:rPr lang="en-US" sz="9600" dirty="0"/>
              <a:t> Binary attributes are referred to as Boolean if the two states correspond to true and false.</a:t>
            </a:r>
          </a:p>
          <a:p>
            <a:r>
              <a:rPr lang="en-US" sz="9600" dirty="0"/>
              <a:t>Example 2.2 Binary attributes. Given the attribute smoker describing a patient object, 1 indicates that the patient smokes, while 0 indicates that the patient does not. Similarly, suppose the patient undergoes a medical test that has two possible outcomes. The attribute medical test is binary, where a value of 1 means the result of the test for the patient is positive, while 0 means the result is negative. </a:t>
            </a:r>
            <a:endParaRPr lang="en-IN" sz="9600" dirty="0"/>
          </a:p>
        </p:txBody>
      </p:sp>
    </p:spTree>
    <p:extLst>
      <p:ext uri="{BB962C8B-B14F-4D97-AF65-F5344CB8AC3E}">
        <p14:creationId xmlns:p14="http://schemas.microsoft.com/office/powerpoint/2010/main" val="3864976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411120" y="358920"/>
            <a:ext cx="8280000" cy="533160"/>
          </a:xfrm>
          <a:prstGeom prst="rect">
            <a:avLst/>
          </a:prstGeom>
          <a:noFill/>
          <a:ln>
            <a:noFill/>
          </a:ln>
        </p:spPr>
        <p:txBody>
          <a:bodyPr lIns="0" rIns="0" bIns="0" anchor="b"/>
          <a:lstStyle/>
          <a:p>
            <a:pPr>
              <a:lnSpc>
                <a:spcPct val="100000"/>
              </a:lnSpc>
            </a:pPr>
            <a:r>
              <a:rPr lang="en-IN" sz="4500" b="0" strike="noStrike" spc="-1" dirty="0">
                <a:solidFill>
                  <a:srgbClr val="0000FF"/>
                </a:solidFill>
                <a:latin typeface="Calibri"/>
                <a:ea typeface="Calibri"/>
              </a:rPr>
              <a:t>Binary Attributes</a:t>
            </a:r>
            <a:endParaRPr lang="en-IN" sz="4500" b="0" strike="noStrike" spc="-1" dirty="0">
              <a:solidFill>
                <a:srgbClr val="000000"/>
              </a:solidFill>
              <a:latin typeface="Arial"/>
            </a:endParaRPr>
          </a:p>
        </p:txBody>
      </p:sp>
      <p:sp>
        <p:nvSpPr>
          <p:cNvPr id="200" name="TextShape 2"/>
          <p:cNvSpPr txBox="1"/>
          <p:nvPr/>
        </p:nvSpPr>
        <p:spPr>
          <a:xfrm>
            <a:off x="411120" y="1066680"/>
            <a:ext cx="8427600" cy="5181120"/>
          </a:xfrm>
          <a:prstGeom prst="rect">
            <a:avLst/>
          </a:prstGeom>
          <a:noFill/>
          <a:ln>
            <a:noFill/>
          </a:ln>
        </p:spPr>
        <p:txBody>
          <a:bodyPr/>
          <a:lstStyle/>
          <a:p>
            <a:pPr marL="360">
              <a:lnSpc>
                <a:spcPct val="80000"/>
              </a:lnSpc>
              <a:buClr>
                <a:srgbClr val="0BD0D9"/>
              </a:buClr>
            </a:pPr>
            <a:endParaRPr lang="en-IN" sz="2400" dirty="0"/>
          </a:p>
          <a:p>
            <a:r>
              <a:rPr lang="en-US" sz="2400" dirty="0"/>
              <a:t>A binary attribute is </a:t>
            </a:r>
            <a:r>
              <a:rPr lang="en-US" sz="2400" dirty="0">
                <a:solidFill>
                  <a:srgbClr val="FF0000"/>
                </a:solidFill>
              </a:rPr>
              <a:t>symmetric</a:t>
            </a:r>
            <a:r>
              <a:rPr lang="en-US" sz="2400" dirty="0"/>
              <a:t> if both of its states are equally valuable and carry the same weight; that is, there is no preference on which outcome should be coded as 0 or 1. One such example could be the attribute gender having the states male and female.</a:t>
            </a:r>
          </a:p>
          <a:p>
            <a:r>
              <a:rPr lang="en-US" sz="2400" dirty="0"/>
              <a:t>A binary attribute is </a:t>
            </a:r>
            <a:r>
              <a:rPr lang="en-US" sz="2400" dirty="0">
                <a:solidFill>
                  <a:srgbClr val="FF0000"/>
                </a:solidFill>
              </a:rPr>
              <a:t>asymmetric</a:t>
            </a:r>
            <a:r>
              <a:rPr lang="en-US" sz="2400" dirty="0"/>
              <a:t> if the outcomes of the states are not equally important, such as the positive and negative outcomes of a medical test for HIV. By convention, we code the most important outcome, which is usually the rarest one, by 1 (e.g., HIV positive) and the other by 0 (e.g., HIV negative).</a:t>
            </a:r>
            <a:endParaRPr lang="en-IN" sz="2400" dirty="0"/>
          </a:p>
          <a:p>
            <a:pPr marL="360">
              <a:lnSpc>
                <a:spcPct val="80000"/>
              </a:lnSpc>
              <a:buClr>
                <a:srgbClr val="0BD0D9"/>
              </a:buClr>
            </a:pPr>
            <a:endParaRPr lang="en-IN" sz="2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17520" y="533520"/>
            <a:ext cx="8280000" cy="53316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Key Messages for Attribute Types</a:t>
            </a:r>
            <a:endParaRPr lang="en-IN" sz="4500" b="0" strike="noStrike" spc="-1">
              <a:solidFill>
                <a:srgbClr val="000000"/>
              </a:solidFill>
              <a:latin typeface="Arial"/>
            </a:endParaRPr>
          </a:p>
        </p:txBody>
      </p:sp>
      <p:sp>
        <p:nvSpPr>
          <p:cNvPr id="206" name="TextShape 2"/>
          <p:cNvSpPr txBox="1"/>
          <p:nvPr/>
        </p:nvSpPr>
        <p:spPr>
          <a:xfrm>
            <a:off x="411120" y="1066680"/>
            <a:ext cx="8427600" cy="5181120"/>
          </a:xfrm>
          <a:prstGeom prst="rect">
            <a:avLst/>
          </a:prstGeom>
          <a:noFill/>
          <a:ln>
            <a:noFill/>
          </a:ln>
        </p:spPr>
        <p:txBody>
          <a:bodyPr/>
          <a:lstStyle/>
          <a:p>
            <a:pPr marL="272880" indent="-170280">
              <a:lnSpc>
                <a:spcPct val="90000"/>
              </a:lnSpc>
            </a:pPr>
            <a:endParaRPr lang="en-IN" sz="1400" b="0" strike="noStrike" spc="-1">
              <a:solidFill>
                <a:srgbClr val="000000"/>
              </a:solidFill>
              <a:latin typeface="Arial"/>
            </a:endParaRPr>
          </a:p>
          <a:p>
            <a:pPr marL="272880" indent="-279720">
              <a:lnSpc>
                <a:spcPct val="90000"/>
              </a:lnSpc>
              <a:spcBef>
                <a:spcPts val="439"/>
              </a:spcBef>
              <a:buClr>
                <a:srgbClr val="0BD0D9"/>
              </a:buClr>
              <a:buFont typeface="Times New Roman"/>
              <a:buChar char="●"/>
            </a:pPr>
            <a:r>
              <a:rPr lang="en-IN" sz="2200" b="0" strike="noStrike" spc="-1">
                <a:solidFill>
                  <a:srgbClr val="000000"/>
                </a:solidFill>
                <a:latin typeface="Times New Roman"/>
                <a:ea typeface="Times New Roman"/>
              </a:rPr>
              <a:t>The types of operations you choose should be “meaningful” for the type of data you have</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Distinctness, order, meaningful intervals, and meaningful ratios are only four properties of data</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The data type you see – often numbers or strings – may not capture all the properties or may suggest properties that are not there</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Analysis may depend on these other properties of the data</a:t>
            </a:r>
            <a:endParaRPr lang="en-IN" sz="2200" b="0" strike="noStrike" spc="-1">
              <a:solidFill>
                <a:srgbClr val="000000"/>
              </a:solidFill>
              <a:latin typeface="Arial"/>
            </a:endParaRPr>
          </a:p>
          <a:p>
            <a:pPr marL="1147680" lvl="2" indent="-292680">
              <a:lnSpc>
                <a:spcPct val="115000"/>
              </a:lnSpc>
              <a:spcBef>
                <a:spcPts val="360"/>
              </a:spcBef>
              <a:buClr>
                <a:srgbClr val="212121"/>
              </a:buClr>
              <a:buFont typeface="Times New Roman"/>
              <a:buChar char="●"/>
            </a:pPr>
            <a:r>
              <a:rPr lang="en-IN" sz="2200" b="0" strike="noStrike" spc="-1">
                <a:solidFill>
                  <a:srgbClr val="000000"/>
                </a:solidFill>
                <a:latin typeface="Times New Roman"/>
                <a:ea typeface="Times New Roman"/>
              </a:rPr>
              <a:t>Many statistical analyses depend only on the distribution</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Many times what is meaningful is measured by statistical significance</a:t>
            </a:r>
            <a:endParaRPr lang="en-IN" sz="2200" b="0" strike="noStrike" spc="-1">
              <a:solidFill>
                <a:srgbClr val="000000"/>
              </a:solidFill>
              <a:latin typeface="Arial"/>
            </a:endParaRPr>
          </a:p>
          <a:p>
            <a:pPr marL="639720" lvl="1" indent="-277560">
              <a:lnSpc>
                <a:spcPct val="115000"/>
              </a:lnSpc>
              <a:spcBef>
                <a:spcPts val="400"/>
              </a:spcBef>
              <a:buClr>
                <a:srgbClr val="FFAB40"/>
              </a:buClr>
              <a:buFont typeface="Times New Roman"/>
              <a:buChar char="●"/>
            </a:pPr>
            <a:r>
              <a:rPr lang="en-IN" sz="2200" b="0" strike="noStrike" spc="-1">
                <a:solidFill>
                  <a:srgbClr val="000000"/>
                </a:solidFill>
                <a:latin typeface="Times New Roman"/>
                <a:ea typeface="Times New Roman"/>
              </a:rPr>
              <a:t>But in the end, what is meaningful is measured by the domain</a:t>
            </a:r>
            <a:endParaRPr lang="en-IN" sz="2200" b="0" strike="noStrike" spc="-1">
              <a:solidFill>
                <a:srgbClr val="000000"/>
              </a:solidFill>
              <a:latin typeface="Arial"/>
            </a:endParaRPr>
          </a:p>
          <a:p>
            <a:pPr marL="274320" indent="-153360">
              <a:lnSpc>
                <a:spcPct val="115000"/>
              </a:lnSpc>
              <a:spcBef>
                <a:spcPts val="400"/>
              </a:spcBef>
              <a:spcAft>
                <a:spcPts val="1599"/>
              </a:spcAft>
            </a:pPr>
            <a:endParaRPr lang="en-IN" sz="2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704880"/>
            <a:ext cx="82292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Out line</a:t>
            </a:r>
            <a:endParaRPr lang="en-IN" sz="5000" b="0" strike="noStrike" spc="-1">
              <a:solidFill>
                <a:srgbClr val="000000"/>
              </a:solidFill>
              <a:latin typeface="Arial"/>
            </a:endParaRPr>
          </a:p>
        </p:txBody>
      </p:sp>
      <p:sp>
        <p:nvSpPr>
          <p:cNvPr id="161" name="TextShape 2"/>
          <p:cNvSpPr txBox="1"/>
          <p:nvPr/>
        </p:nvSpPr>
        <p:spPr>
          <a:xfrm>
            <a:off x="380880" y="1981080"/>
            <a:ext cx="8229240" cy="4647960"/>
          </a:xfrm>
          <a:prstGeom prst="rect">
            <a:avLst/>
          </a:prstGeom>
          <a:noFill/>
          <a:ln>
            <a:noFill/>
          </a:ln>
        </p:spPr>
        <p:txBody>
          <a:bodyPr/>
          <a:lstStyle/>
          <a:p>
            <a:pPr marL="272880" indent="-306360">
              <a:lnSpc>
                <a:spcPct val="100000"/>
              </a:lnSpc>
              <a:buClr>
                <a:srgbClr val="0BD0D9"/>
              </a:buClr>
              <a:buFont typeface="Times New Roman"/>
              <a:buChar char="●"/>
            </a:pPr>
            <a:r>
              <a:rPr lang="en-IN" sz="3000" b="0" strike="noStrike" spc="-1">
                <a:solidFill>
                  <a:srgbClr val="000000"/>
                </a:solidFill>
                <a:latin typeface="Times New Roman"/>
                <a:ea typeface="Times New Roman"/>
              </a:rPr>
              <a:t>Types of Data</a:t>
            </a:r>
            <a:endParaRPr lang="en-IN" sz="3000" b="0" strike="noStrike" spc="-1">
              <a:solidFill>
                <a:srgbClr val="000000"/>
              </a:solidFill>
              <a:latin typeface="Arial"/>
            </a:endParaRPr>
          </a:p>
          <a:p>
            <a:pPr marL="640080" lvl="1" indent="-339840">
              <a:lnSpc>
                <a:spcPct val="100000"/>
              </a:lnSpc>
              <a:buClr>
                <a:srgbClr val="0BD0D9"/>
              </a:buClr>
              <a:buFont typeface="Times New Roman"/>
              <a:buChar char="○"/>
            </a:pPr>
            <a:r>
              <a:rPr lang="en-IN" sz="3000" b="0" strike="noStrike" spc="-1">
                <a:solidFill>
                  <a:srgbClr val="000000"/>
                </a:solidFill>
                <a:latin typeface="Times New Roman"/>
                <a:ea typeface="Times New Roman"/>
              </a:rPr>
              <a:t>Attributes &amp; Measurements</a:t>
            </a:r>
            <a:endParaRPr lang="en-IN" sz="3000" b="0" strike="noStrike" spc="-1">
              <a:solidFill>
                <a:srgbClr val="000000"/>
              </a:solidFill>
              <a:latin typeface="Arial"/>
            </a:endParaRPr>
          </a:p>
          <a:p>
            <a:pPr marL="640080" lvl="1" indent="-339840">
              <a:lnSpc>
                <a:spcPct val="100000"/>
              </a:lnSpc>
              <a:spcBef>
                <a:spcPts val="519"/>
              </a:spcBef>
              <a:buClr>
                <a:srgbClr val="0BD0D9"/>
              </a:buClr>
              <a:buFont typeface="Times New Roman"/>
              <a:buChar char="○"/>
            </a:pPr>
            <a:r>
              <a:rPr lang="en-IN" sz="3000" b="0" strike="noStrike" spc="-1">
                <a:solidFill>
                  <a:srgbClr val="000000"/>
                </a:solidFill>
                <a:latin typeface="Times New Roman"/>
                <a:ea typeface="Times New Roman"/>
              </a:rPr>
              <a:t>Types of Data Sets</a:t>
            </a:r>
            <a:endParaRPr lang="en-IN" sz="3000" b="0" strike="noStrike" spc="-1">
              <a:solidFill>
                <a:srgbClr val="000000"/>
              </a:solidFill>
              <a:latin typeface="Arial"/>
            </a:endParaRPr>
          </a:p>
          <a:p>
            <a:pPr marL="272880" indent="-306360">
              <a:lnSpc>
                <a:spcPct val="100000"/>
              </a:lnSpc>
              <a:spcBef>
                <a:spcPts val="519"/>
              </a:spcBef>
              <a:buClr>
                <a:srgbClr val="0BD0D9"/>
              </a:buClr>
              <a:buFont typeface="Times New Roman"/>
              <a:buChar char="●"/>
            </a:pPr>
            <a:r>
              <a:rPr lang="en-IN" sz="3000" b="0" strike="noStrike" spc="-1">
                <a:solidFill>
                  <a:srgbClr val="000000"/>
                </a:solidFill>
                <a:latin typeface="Times New Roman"/>
                <a:ea typeface="Times New Roman"/>
              </a:rPr>
              <a:t>Data Quality</a:t>
            </a:r>
            <a:endParaRPr lang="en-IN" sz="3000" b="0" strike="noStrike" spc="-1">
              <a:solidFill>
                <a:srgbClr val="000000"/>
              </a:solidFill>
              <a:latin typeface="Arial"/>
            </a:endParaRPr>
          </a:p>
          <a:p>
            <a:pPr marL="640080" lvl="1" indent="-339840">
              <a:lnSpc>
                <a:spcPct val="100000"/>
              </a:lnSpc>
              <a:spcBef>
                <a:spcPts val="519"/>
              </a:spcBef>
              <a:buClr>
                <a:srgbClr val="0BD0D9"/>
              </a:buClr>
              <a:buFont typeface="Times New Roman"/>
              <a:buChar char="○"/>
            </a:pPr>
            <a:r>
              <a:rPr lang="en-IN" sz="3000" b="0" strike="noStrike" spc="-1">
                <a:solidFill>
                  <a:srgbClr val="000000"/>
                </a:solidFill>
                <a:latin typeface="Times New Roman"/>
                <a:ea typeface="Times New Roman"/>
              </a:rPr>
              <a:t>Data Measurement and Data Collection Issues</a:t>
            </a:r>
            <a:endParaRPr lang="en-IN" sz="3000" b="0" strike="noStrike" spc="-1">
              <a:solidFill>
                <a:srgbClr val="000000"/>
              </a:solidFill>
              <a:latin typeface="Arial"/>
            </a:endParaRPr>
          </a:p>
          <a:p>
            <a:pPr marL="274320" indent="-117000">
              <a:lnSpc>
                <a:spcPct val="115000"/>
              </a:lnSpc>
              <a:spcBef>
                <a:spcPts val="519"/>
              </a:spcBef>
              <a:spcAft>
                <a:spcPts val="1599"/>
              </a:spcAft>
            </a:pP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304920" y="533520"/>
            <a:ext cx="8584920" cy="685440"/>
          </a:xfrm>
          <a:prstGeom prst="rect">
            <a:avLst/>
          </a:prstGeom>
          <a:noFill/>
          <a:ln>
            <a:noFill/>
          </a:ln>
        </p:spPr>
        <p:txBody>
          <a:bodyPr lIns="0" rIns="0" bIns="0" anchor="b"/>
          <a:lstStyle/>
          <a:p>
            <a:pPr>
              <a:lnSpc>
                <a:spcPct val="100000"/>
              </a:lnSpc>
            </a:pPr>
            <a:r>
              <a:rPr lang="en-IN" sz="3600" b="0" strike="noStrike" spc="-1">
                <a:solidFill>
                  <a:srgbClr val="0000FF"/>
                </a:solidFill>
                <a:latin typeface="Times New Roman"/>
                <a:ea typeface="Times New Roman"/>
              </a:rPr>
              <a:t>Important Characteristics of Data</a:t>
            </a:r>
            <a:endParaRPr lang="en-IN" sz="3600" b="0" strike="noStrike" spc="-1">
              <a:solidFill>
                <a:srgbClr val="000000"/>
              </a:solidFill>
              <a:latin typeface="Arial"/>
            </a:endParaRPr>
          </a:p>
        </p:txBody>
      </p:sp>
      <p:sp>
        <p:nvSpPr>
          <p:cNvPr id="210" name="TextShape 2"/>
          <p:cNvSpPr txBox="1"/>
          <p:nvPr/>
        </p:nvSpPr>
        <p:spPr>
          <a:xfrm>
            <a:off x="0" y="1523880"/>
            <a:ext cx="8394480" cy="5028840"/>
          </a:xfrm>
          <a:prstGeom prst="rect">
            <a:avLst/>
          </a:prstGeom>
          <a:noFill/>
          <a:ln>
            <a:noFill/>
          </a:ln>
        </p:spPr>
        <p:txBody>
          <a:bodyPr/>
          <a:lstStyle/>
          <a:p>
            <a:pPr marL="639720" lvl="1" indent="-246960">
              <a:lnSpc>
                <a:spcPct val="95000"/>
              </a:lnSpc>
              <a:buClr>
                <a:srgbClr val="FFAB40"/>
              </a:buClr>
              <a:buFont typeface="Times New Roman"/>
              <a:buChar char="●"/>
            </a:pPr>
            <a:r>
              <a:rPr lang="en-IN" sz="2400" b="0" strike="noStrike" spc="-1">
                <a:solidFill>
                  <a:srgbClr val="000000"/>
                </a:solidFill>
                <a:latin typeface="Times New Roman"/>
                <a:ea typeface="Times New Roman"/>
              </a:rPr>
              <a:t>Dimensionality (number of attributes)</a:t>
            </a:r>
            <a:endParaRPr lang="en-IN" sz="2400" b="0" strike="noStrike" spc="-1">
              <a:solidFill>
                <a:srgbClr val="000000"/>
              </a:solidFill>
              <a:latin typeface="Arial"/>
            </a:endParaRPr>
          </a:p>
          <a:p>
            <a:pPr marL="914400" lvl="2" indent="-291600">
              <a:lnSpc>
                <a:spcPct val="9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 High dimensional data brings a number of challenges</a:t>
            </a:r>
            <a:endParaRPr lang="en-IN" sz="2400" b="0" strike="noStrike" spc="-1">
              <a:solidFill>
                <a:srgbClr val="000000"/>
              </a:solidFill>
              <a:latin typeface="Arial"/>
            </a:endParaRPr>
          </a:p>
          <a:p>
            <a:pPr marL="639720" lvl="1" indent="-246960">
              <a:lnSpc>
                <a:spcPct val="95000"/>
              </a:lnSpc>
              <a:spcBef>
                <a:spcPts val="561"/>
              </a:spcBef>
              <a:buClr>
                <a:srgbClr val="FFAB40"/>
              </a:buClr>
              <a:buFont typeface="Times New Roman"/>
              <a:buChar char="●"/>
            </a:pPr>
            <a:r>
              <a:rPr lang="en-IN" sz="2400" b="0" strike="noStrike" spc="-1">
                <a:solidFill>
                  <a:srgbClr val="000000"/>
                </a:solidFill>
                <a:latin typeface="Times New Roman"/>
                <a:ea typeface="Times New Roman"/>
              </a:rPr>
              <a:t>Sparsity</a:t>
            </a:r>
            <a:endParaRPr lang="en-IN" sz="2400" b="0" strike="noStrike" spc="-1">
              <a:solidFill>
                <a:srgbClr val="000000"/>
              </a:solidFill>
              <a:latin typeface="Arial"/>
            </a:endParaRPr>
          </a:p>
          <a:p>
            <a:pPr marL="914400" lvl="2" indent="-291600">
              <a:lnSpc>
                <a:spcPct val="9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 Only presence counts</a:t>
            </a:r>
            <a:endParaRPr lang="en-IN" sz="2400" b="0" strike="noStrike" spc="-1">
              <a:solidFill>
                <a:srgbClr val="000000"/>
              </a:solidFill>
              <a:latin typeface="Arial"/>
            </a:endParaRPr>
          </a:p>
          <a:p>
            <a:pPr marL="639720" lvl="1" indent="-246960">
              <a:lnSpc>
                <a:spcPct val="95000"/>
              </a:lnSpc>
              <a:spcBef>
                <a:spcPts val="561"/>
              </a:spcBef>
              <a:buClr>
                <a:srgbClr val="FFAB40"/>
              </a:buClr>
              <a:buFont typeface="Times New Roman"/>
              <a:buChar char="●"/>
            </a:pPr>
            <a:r>
              <a:rPr lang="en-IN" sz="2400" b="0" strike="noStrike" spc="-1">
                <a:solidFill>
                  <a:srgbClr val="000000"/>
                </a:solidFill>
                <a:latin typeface="Times New Roman"/>
                <a:ea typeface="Times New Roman"/>
              </a:rPr>
              <a:t>Resolution</a:t>
            </a:r>
            <a:endParaRPr lang="en-IN" sz="2400" b="0" strike="noStrike" spc="-1">
              <a:solidFill>
                <a:srgbClr val="000000"/>
              </a:solidFill>
              <a:latin typeface="Arial"/>
            </a:endParaRPr>
          </a:p>
          <a:p>
            <a:pPr marL="914400" lvl="2" indent="-291600">
              <a:lnSpc>
                <a:spcPct val="10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 Patterns depend on the scale </a:t>
            </a:r>
            <a:endParaRPr lang="en-IN" sz="2400" b="0" strike="noStrike" spc="-1">
              <a:solidFill>
                <a:srgbClr val="000000"/>
              </a:solidFill>
              <a:latin typeface="Arial"/>
            </a:endParaRPr>
          </a:p>
          <a:p>
            <a:pPr marL="639720" lvl="1" indent="-246960">
              <a:lnSpc>
                <a:spcPct val="95000"/>
              </a:lnSpc>
              <a:spcBef>
                <a:spcPts val="561"/>
              </a:spcBef>
              <a:buClr>
                <a:srgbClr val="FFAB40"/>
              </a:buClr>
              <a:buFont typeface="Times New Roman"/>
              <a:buChar char="●"/>
            </a:pPr>
            <a:r>
              <a:rPr lang="en-IN" sz="2400" b="0" strike="noStrike" spc="-1">
                <a:solidFill>
                  <a:srgbClr val="000000"/>
                </a:solidFill>
                <a:latin typeface="Times New Roman"/>
                <a:ea typeface="Times New Roman"/>
              </a:rPr>
              <a:t>Size</a:t>
            </a:r>
            <a:endParaRPr lang="en-IN" sz="2400" b="0" strike="noStrike" spc="-1">
              <a:solidFill>
                <a:srgbClr val="000000"/>
              </a:solidFill>
              <a:latin typeface="Arial"/>
            </a:endParaRPr>
          </a:p>
          <a:p>
            <a:pPr marL="914400" lvl="2" indent="-291600">
              <a:lnSpc>
                <a:spcPct val="115000"/>
              </a:lnSpc>
              <a:spcBef>
                <a:spcPts val="479"/>
              </a:spcBef>
              <a:buClr>
                <a:srgbClr val="212121"/>
              </a:buClr>
              <a:buFont typeface="Times New Roman"/>
              <a:buChar char="●"/>
            </a:pPr>
            <a:r>
              <a:rPr lang="en-IN" sz="2400" b="0" strike="noStrike" spc="-1">
                <a:solidFill>
                  <a:srgbClr val="000000"/>
                </a:solidFill>
                <a:latin typeface="Times New Roman"/>
                <a:ea typeface="Times New Roman"/>
              </a:rPr>
              <a:t>Type of analysis may depend on size of data</a:t>
            </a:r>
            <a:endParaRPr lang="en-IN" sz="2400" b="0" strike="noStrike" spc="-1">
              <a:solidFill>
                <a:srgbClr val="000000"/>
              </a:solidFill>
              <a:latin typeface="Arial"/>
            </a:endParaRPr>
          </a:p>
          <a:p>
            <a:pPr marL="639720" indent="-116280">
              <a:lnSpc>
                <a:spcPct val="95000"/>
              </a:lnSpc>
              <a:spcBef>
                <a:spcPts val="479"/>
              </a:spcBef>
            </a:pPr>
            <a:endParaRPr lang="en-IN" sz="2400" b="0" strike="noStrike" spc="-1">
              <a:solidFill>
                <a:srgbClr val="000000"/>
              </a:solidFill>
              <a:latin typeface="Arial"/>
            </a:endParaRPr>
          </a:p>
          <a:p>
            <a:pPr marL="639720" indent="-137880">
              <a:lnSpc>
                <a:spcPct val="95000"/>
              </a:lnSpc>
              <a:spcBef>
                <a:spcPts val="400"/>
              </a:spcBef>
            </a:pPr>
            <a:endParaRPr lang="en-IN" sz="2400" b="0" strike="noStrike" spc="-1">
              <a:solidFill>
                <a:srgbClr val="000000"/>
              </a:solidFill>
              <a:latin typeface="Arial"/>
            </a:endParaRPr>
          </a:p>
          <a:p>
            <a:pPr marL="274320" indent="-153360">
              <a:lnSpc>
                <a:spcPct val="115000"/>
              </a:lnSpc>
              <a:spcBef>
                <a:spcPts val="400"/>
              </a:spcBef>
              <a:spcAft>
                <a:spcPts val="1599"/>
              </a:spcAft>
            </a:pP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84D3-C8A3-55FB-521D-7AAB8422E32E}"/>
              </a:ext>
            </a:extLst>
          </p:cNvPr>
          <p:cNvSpPr>
            <a:spLocks noGrp="1"/>
          </p:cNvSpPr>
          <p:nvPr>
            <p:ph type="title"/>
          </p:nvPr>
        </p:nvSpPr>
        <p:spPr/>
        <p:txBody>
          <a:bodyPr/>
          <a:lstStyle/>
          <a:p>
            <a:r>
              <a:rPr kumimoji="0" lang="en-US" altLang="en-US" sz="4400" b="0" i="1" u="none" strike="noStrike" cap="none" normalizeH="0" baseline="0" dirty="0">
                <a:ln>
                  <a:noFill/>
                </a:ln>
                <a:solidFill>
                  <a:srgbClr val="292929"/>
                </a:solidFill>
                <a:effectLst/>
                <a:latin typeface="source-serif-pro"/>
              </a:rPr>
              <a:t>What is </a:t>
            </a:r>
            <a:r>
              <a:rPr kumimoji="0" lang="en-US" altLang="en-US" sz="4400" b="1" i="1" u="none" strike="noStrike" cap="none" normalizeH="0" baseline="0" dirty="0">
                <a:ln>
                  <a:noFill/>
                </a:ln>
                <a:solidFill>
                  <a:srgbClr val="292929"/>
                </a:solidFill>
                <a:effectLst/>
                <a:latin typeface="source-serif-pro"/>
              </a:rPr>
              <a:t>Dimensionality?</a:t>
            </a:r>
            <a:br>
              <a:rPr kumimoji="0" lang="en-US" altLang="en-US" sz="800" b="0"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95E79871-9BB8-AA87-94D2-194D8F80DF15}"/>
              </a:ext>
            </a:extLst>
          </p:cNvPr>
          <p:cNvSpPr>
            <a:spLocks noGrp="1" noChangeArrowheads="1"/>
          </p:cNvSpPr>
          <p:nvPr>
            <p:ph type="subTitle"/>
          </p:nvPr>
        </p:nvSpPr>
        <p:spPr bwMode="auto">
          <a:xfrm>
            <a:off x="457200" y="1838415"/>
            <a:ext cx="830334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dimensionality of a data set is the number of attributes that the objects in the data set have.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 a particular data set if there are high number of attributes (also called high dimensionality), then it can become difficult to </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analyse</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such a data set. </a:t>
            </a:r>
          </a:p>
          <a:p>
            <a:pPr>
              <a:lnSpc>
                <a:spcPct val="100000"/>
              </a:lnSpc>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When this problem is faced, it is referred to as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Curse of Dimensionality.</a:t>
            </a:r>
            <a:endParaRPr lang="en-US" altLang="en-US" sz="2800" dirty="0">
              <a:solidFill>
                <a:srgbClr val="FF0000"/>
              </a:solidFill>
              <a:latin typeface="Times New Roman" panose="02020603050405020304" pitchFamily="18" charset="0"/>
              <a:cs typeface="Times New Roman" panose="02020603050405020304" pitchFamily="18" charset="0"/>
            </a:endParaRPr>
          </a:p>
          <a:p>
            <a:pPr>
              <a:lnSpc>
                <a:spcPct val="100000"/>
              </a:lnSpc>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 order to understand what the hell is this </a:t>
            </a:r>
            <a:r>
              <a:rPr kumimoji="0" lang="en-US" altLang="en-US" sz="2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Curse of Dimensionality, </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we first need to understand the other two characteristics of Data.</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592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69DC-5AFA-1E56-188B-588C06E64CD9}"/>
              </a:ext>
            </a:extLst>
          </p:cNvPr>
          <p:cNvSpPr>
            <a:spLocks noGrp="1"/>
          </p:cNvSpPr>
          <p:nvPr>
            <p:ph type="title"/>
          </p:nvPr>
        </p:nvSpPr>
        <p:spPr/>
        <p:txBody>
          <a:bodyPr/>
          <a:lstStyle/>
          <a:p>
            <a:r>
              <a:rPr kumimoji="0" lang="en-US" altLang="en-US" sz="4400" b="0" i="1" u="none" strike="noStrike" cap="none" normalizeH="0" baseline="0" dirty="0">
                <a:ln>
                  <a:noFill/>
                </a:ln>
                <a:solidFill>
                  <a:srgbClr val="292929"/>
                </a:solidFill>
                <a:effectLst/>
                <a:latin typeface="source-serif-pro"/>
              </a:rPr>
              <a:t>What is </a:t>
            </a:r>
            <a:r>
              <a:rPr kumimoji="0" lang="en-US" altLang="en-US" sz="4400" b="1" i="1" u="none" strike="noStrike" cap="none" normalizeH="0" baseline="0" dirty="0">
                <a:ln>
                  <a:noFill/>
                </a:ln>
                <a:solidFill>
                  <a:srgbClr val="292929"/>
                </a:solidFill>
                <a:effectLst/>
                <a:latin typeface="source-serif-pro"/>
              </a:rPr>
              <a:t>Sparsity?</a:t>
            </a:r>
            <a:br>
              <a:rPr kumimoji="0" lang="en-US" altLang="en-US" sz="800" b="0"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A038489C-A84C-2398-A260-90B761A91085}"/>
              </a:ext>
            </a:extLst>
          </p:cNvPr>
          <p:cNvSpPr>
            <a:spLocks noGrp="1" noChangeArrowheads="1"/>
          </p:cNvSpPr>
          <p:nvPr>
            <p:ph type="subTitle"/>
          </p:nvPr>
        </p:nvSpPr>
        <p:spPr bwMode="auto">
          <a:xfrm>
            <a:off x="457200" y="1963493"/>
            <a:ext cx="814418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For some data sets, such as those with asymmetric features, most attributes of an object have values of 0; in many cases fewer than 1% of the entries are non-zero. Such a data is called </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sparse data </a:t>
            </a:r>
            <a:r>
              <a:rPr kumimoji="0" lang="en-US" altLang="en-US" sz="32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or it can be said that the data set has </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Sparsity.</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2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0412A-D03F-E8CB-9141-61EDCA53D017}"/>
              </a:ext>
            </a:extLst>
          </p:cNvPr>
          <p:cNvSpPr>
            <a:spLocks noGrp="1"/>
          </p:cNvSpPr>
          <p:nvPr>
            <p:ph type="title"/>
          </p:nvPr>
        </p:nvSpPr>
        <p:spPr>
          <a:xfrm>
            <a:off x="457200" y="393832"/>
            <a:ext cx="8229240" cy="1142640"/>
          </a:xfrm>
        </p:spPr>
        <p:txBody>
          <a:bodyPr/>
          <a:lstStyle/>
          <a:p>
            <a:r>
              <a:rPr kumimoji="0" lang="en-US" altLang="en-US" sz="4400" b="0" i="1" u="none" strike="noStrike" cap="none" normalizeH="0" baseline="0" dirty="0">
                <a:ln>
                  <a:noFill/>
                </a:ln>
                <a:solidFill>
                  <a:srgbClr val="292929"/>
                </a:solidFill>
                <a:effectLst/>
                <a:latin typeface="source-serif-pro"/>
              </a:rPr>
              <a:t>What is </a:t>
            </a:r>
            <a:r>
              <a:rPr kumimoji="0" lang="en-US" altLang="en-US" sz="4400" b="1" i="1" u="none" strike="noStrike" cap="none" normalizeH="0" baseline="0" dirty="0">
                <a:ln>
                  <a:noFill/>
                </a:ln>
                <a:solidFill>
                  <a:srgbClr val="292929"/>
                </a:solidFill>
                <a:effectLst/>
                <a:latin typeface="source-serif-pro"/>
              </a:rPr>
              <a:t>Resolution</a:t>
            </a:r>
            <a:r>
              <a:rPr kumimoji="0" lang="en-US" altLang="en-US" sz="4400" b="0" i="1" u="none" strike="noStrike" cap="none" normalizeH="0" baseline="0" dirty="0">
                <a:ln>
                  <a:noFill/>
                </a:ln>
                <a:solidFill>
                  <a:srgbClr val="292929"/>
                </a:solidFill>
                <a:effectLst/>
                <a:latin typeface="source-serif-pro"/>
              </a:rPr>
              <a:t>?</a:t>
            </a:r>
            <a:br>
              <a:rPr kumimoji="0" lang="en-US" altLang="en-US" sz="800" b="0"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63D780D9-9DED-1A02-9D0C-40856DFF0714}"/>
              </a:ext>
            </a:extLst>
          </p:cNvPr>
          <p:cNvSpPr>
            <a:spLocks noGrp="1" noChangeArrowheads="1"/>
          </p:cNvSpPr>
          <p:nvPr>
            <p:ph type="subTitle"/>
          </p:nvPr>
        </p:nvSpPr>
        <p:spPr bwMode="auto">
          <a:xfrm>
            <a:off x="457200" y="2244358"/>
            <a:ext cx="82292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The patterns in the data depend on the level of resolution.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If the resolution is too fine, a pattern may not be visible or may be buried in noise; if the resolution is too coarse, the pattern may disappear.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9292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For example, variations in atmospheric pressure on a scale of hours reflect the movement of storms and other weather systems. On a scale of months, such phenomena are not detectable.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448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228600" y="0"/>
            <a:ext cx="8584920" cy="68544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Types of data sets </a:t>
            </a:r>
            <a:endParaRPr lang="en-IN" sz="4500" b="0" strike="noStrike" spc="-1">
              <a:solidFill>
                <a:srgbClr val="000000"/>
              </a:solidFill>
              <a:latin typeface="Arial"/>
            </a:endParaRPr>
          </a:p>
        </p:txBody>
      </p:sp>
      <p:sp>
        <p:nvSpPr>
          <p:cNvPr id="208" name="TextShape 2"/>
          <p:cNvSpPr txBox="1"/>
          <p:nvPr/>
        </p:nvSpPr>
        <p:spPr>
          <a:xfrm>
            <a:off x="146160" y="990720"/>
            <a:ext cx="8394480" cy="5028840"/>
          </a:xfrm>
          <a:prstGeom prst="rect">
            <a:avLst/>
          </a:prstGeom>
          <a:noFill/>
          <a:ln>
            <a:noFill/>
          </a:ln>
        </p:spPr>
        <p:txBody>
          <a:bodyPr/>
          <a:lstStyle/>
          <a:p>
            <a:pPr marL="285840" indent="-280800">
              <a:lnSpc>
                <a:spcPct val="90000"/>
              </a:lnSpc>
              <a:buClr>
                <a:srgbClr val="0BD0D9"/>
              </a:buClr>
              <a:buFont typeface="Times New Roman"/>
              <a:buChar char="●"/>
            </a:pPr>
            <a:r>
              <a:rPr lang="en-IN" sz="2400" b="0" strike="noStrike" spc="-1" dirty="0">
                <a:solidFill>
                  <a:srgbClr val="000000"/>
                </a:solidFill>
                <a:latin typeface="Times New Roman"/>
                <a:ea typeface="Times New Roman"/>
              </a:rPr>
              <a:t>Record</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Data Matrix</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Document Data</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Transaction Data</a:t>
            </a:r>
            <a:endParaRPr lang="en-IN" sz="2400" b="0" strike="noStrike" spc="-1" dirty="0">
              <a:solidFill>
                <a:srgbClr val="000000"/>
              </a:solidFill>
              <a:latin typeface="Arial"/>
            </a:endParaRPr>
          </a:p>
          <a:p>
            <a:pPr marL="285840" indent="-280800">
              <a:lnSpc>
                <a:spcPct val="90000"/>
              </a:lnSpc>
              <a:spcBef>
                <a:spcPts val="519"/>
              </a:spcBef>
              <a:buClr>
                <a:srgbClr val="0BD0D9"/>
              </a:buClr>
              <a:buFont typeface="Times New Roman"/>
              <a:buChar char="●"/>
            </a:pPr>
            <a:r>
              <a:rPr lang="en-IN" sz="2400" b="0" strike="noStrike" spc="-1" dirty="0">
                <a:solidFill>
                  <a:srgbClr val="000000"/>
                </a:solidFill>
                <a:latin typeface="Times New Roman"/>
                <a:ea typeface="Times New Roman"/>
              </a:rPr>
              <a:t>Graph</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World Wide Web</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Molecular Structures</a:t>
            </a:r>
            <a:endParaRPr lang="en-IN" sz="2400" b="0" strike="noStrike" spc="-1" dirty="0">
              <a:solidFill>
                <a:srgbClr val="000000"/>
              </a:solidFill>
              <a:latin typeface="Arial"/>
            </a:endParaRPr>
          </a:p>
          <a:p>
            <a:pPr marL="285840" indent="-280800">
              <a:lnSpc>
                <a:spcPct val="90000"/>
              </a:lnSpc>
              <a:spcBef>
                <a:spcPts val="519"/>
              </a:spcBef>
              <a:buClr>
                <a:srgbClr val="0BD0D9"/>
              </a:buClr>
              <a:buFont typeface="Times New Roman"/>
              <a:buChar char="●"/>
            </a:pPr>
            <a:r>
              <a:rPr lang="en-IN" sz="2400" b="0" strike="noStrike" spc="-1" dirty="0">
                <a:solidFill>
                  <a:srgbClr val="000000"/>
                </a:solidFill>
                <a:latin typeface="Times New Roman"/>
                <a:ea typeface="Times New Roman"/>
              </a:rPr>
              <a:t>Ordered</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Spatial Data</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Temporal Data</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Sequential Data</a:t>
            </a:r>
            <a:endParaRPr lang="en-IN" sz="2400" b="0" strike="noStrike" spc="-1" dirty="0">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dirty="0">
                <a:solidFill>
                  <a:srgbClr val="000000"/>
                </a:solidFill>
                <a:latin typeface="Times New Roman"/>
                <a:ea typeface="Times New Roman"/>
              </a:rPr>
              <a:t>Genetic Sequence Data</a:t>
            </a:r>
            <a:endParaRPr lang="en-IN" sz="2400" b="0" strike="noStrike" spc="-1" dirty="0">
              <a:solidFill>
                <a:srgbClr val="000000"/>
              </a:solidFill>
              <a:latin typeface="Arial"/>
            </a:endParaRPr>
          </a:p>
          <a:p>
            <a:pPr marL="274320" indent="-129240">
              <a:lnSpc>
                <a:spcPct val="115000"/>
              </a:lnSpc>
              <a:spcBef>
                <a:spcPts val="479"/>
              </a:spcBef>
              <a:spcAft>
                <a:spcPts val="1599"/>
              </a:spcAft>
            </a:pPr>
            <a:endParaRPr lang="en-IN" sz="2400" b="0" strike="noStrike" spc="-1" dirty="0">
              <a:solidFill>
                <a:srgbClr val="000000"/>
              </a:solidFill>
              <a:latin typeface="Arial"/>
            </a:endParaRPr>
          </a:p>
        </p:txBody>
      </p:sp>
    </p:spTree>
    <p:extLst>
      <p:ext uri="{BB962C8B-B14F-4D97-AF65-F5344CB8AC3E}">
        <p14:creationId xmlns:p14="http://schemas.microsoft.com/office/powerpoint/2010/main" val="6204593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988A03-4621-27D4-D88D-2276A4A421FC}"/>
              </a:ext>
            </a:extLst>
          </p:cNvPr>
          <p:cNvSpPr>
            <a:spLocks noGrp="1"/>
          </p:cNvSpPr>
          <p:nvPr>
            <p:ph type="subTitle"/>
          </p:nvPr>
        </p:nvSpPr>
        <p:spPr>
          <a:xfrm>
            <a:off x="457380" y="2149817"/>
            <a:ext cx="8229240" cy="1279183"/>
          </a:xfrm>
        </p:spPr>
        <p:txBody>
          <a:bodyPr/>
          <a:lstStyle/>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The most basic form of record data has no explicit relationship among records or data fields, and every record (object) has the same set of attributes. Record data is usually stored either in flat files or in relational databases.</a:t>
            </a:r>
          </a:p>
          <a:p>
            <a:pPr marL="0" indent="0">
              <a:buNone/>
            </a:pPr>
            <a:endParaRPr lang="en-US" sz="2400" dirty="0">
              <a:solidFill>
                <a:srgbClr val="292929"/>
              </a:solidFill>
              <a:latin typeface="Times New Roman" panose="02020603050405020304" pitchFamily="18" charset="0"/>
              <a:cs typeface="Times New Roman" panose="02020603050405020304" pitchFamily="18" charset="0"/>
            </a:endParaRPr>
          </a:p>
          <a:p>
            <a:pPr marL="0" indent="0">
              <a:buNone/>
            </a:pPr>
            <a:r>
              <a:rPr lang="en-US" sz="2400" b="0" i="0" dirty="0">
                <a:solidFill>
                  <a:srgbClr val="292929"/>
                </a:solidFill>
                <a:effectLst/>
                <a:latin typeface="Times New Roman" panose="02020603050405020304" pitchFamily="18" charset="0"/>
                <a:cs typeface="Times New Roman" panose="02020603050405020304" pitchFamily="18" charset="0"/>
              </a:rPr>
              <a:t>There are a few variations of </a:t>
            </a:r>
            <a:r>
              <a:rPr lang="en-US" sz="2400" b="1" i="0" dirty="0">
                <a:solidFill>
                  <a:srgbClr val="292929"/>
                </a:solidFill>
                <a:effectLst/>
                <a:latin typeface="Times New Roman" panose="02020603050405020304" pitchFamily="18" charset="0"/>
                <a:cs typeface="Times New Roman" panose="02020603050405020304" pitchFamily="18" charset="0"/>
              </a:rPr>
              <a:t>Record Data, </a:t>
            </a:r>
            <a:r>
              <a:rPr lang="en-US" sz="2400" b="0" i="0" dirty="0">
                <a:solidFill>
                  <a:srgbClr val="292929"/>
                </a:solidFill>
                <a:effectLst/>
                <a:latin typeface="Times New Roman" panose="02020603050405020304" pitchFamily="18" charset="0"/>
                <a:cs typeface="Times New Roman" panose="02020603050405020304" pitchFamily="18" charset="0"/>
              </a:rPr>
              <a:t>which have some characteristic properties.</a:t>
            </a:r>
          </a:p>
          <a:p>
            <a:pPr marL="639720" lvl="1" indent="-268560">
              <a:lnSpc>
                <a:spcPct val="90000"/>
              </a:lnSpc>
              <a:spcBef>
                <a:spcPts val="479"/>
              </a:spcBef>
              <a:buClr>
                <a:srgbClr val="FFAB40"/>
              </a:buClr>
              <a:buFont typeface="Times New Roman"/>
              <a:buChar char="●"/>
            </a:pPr>
            <a:r>
              <a:rPr lang="en-IN" b="0" strike="noStrike" spc="-1" dirty="0">
                <a:solidFill>
                  <a:srgbClr val="000000"/>
                </a:solidFill>
                <a:latin typeface="Times New Roman" panose="02020603050405020304" pitchFamily="18" charset="0"/>
                <a:ea typeface="Times New Roman"/>
                <a:cs typeface="Times New Roman" panose="02020603050405020304" pitchFamily="18" charset="0"/>
              </a:rPr>
              <a:t>Data Matrix</a:t>
            </a:r>
            <a:endParaRPr lang="en-IN" b="0" strike="noStrike" spc="-1" dirty="0">
              <a:solidFill>
                <a:srgbClr val="000000"/>
              </a:solidFill>
              <a:latin typeface="Times New Roman" panose="02020603050405020304" pitchFamily="18" charset="0"/>
              <a:cs typeface="Times New Roman" panose="02020603050405020304" pitchFamily="18" charset="0"/>
            </a:endParaRPr>
          </a:p>
          <a:p>
            <a:pPr marL="639720" lvl="1" indent="-268560">
              <a:lnSpc>
                <a:spcPct val="90000"/>
              </a:lnSpc>
              <a:spcBef>
                <a:spcPts val="479"/>
              </a:spcBef>
              <a:buClr>
                <a:srgbClr val="FFAB40"/>
              </a:buClr>
              <a:buFont typeface="Times New Roman"/>
              <a:buChar char="●"/>
            </a:pPr>
            <a:r>
              <a:rPr lang="en-IN" b="0" strike="noStrike" spc="-1" dirty="0">
                <a:solidFill>
                  <a:srgbClr val="000000"/>
                </a:solidFill>
                <a:latin typeface="Times New Roman" panose="02020603050405020304" pitchFamily="18" charset="0"/>
                <a:ea typeface="Times New Roman"/>
                <a:cs typeface="Times New Roman" panose="02020603050405020304" pitchFamily="18" charset="0"/>
              </a:rPr>
              <a:t>Document Data </a:t>
            </a:r>
            <a:endParaRPr lang="en-IN" b="0" strike="noStrike" spc="-1" dirty="0">
              <a:solidFill>
                <a:srgbClr val="000000"/>
              </a:solidFill>
              <a:latin typeface="Times New Roman" panose="02020603050405020304" pitchFamily="18" charset="0"/>
              <a:cs typeface="Times New Roman" panose="02020603050405020304" pitchFamily="18" charset="0"/>
            </a:endParaRPr>
          </a:p>
          <a:p>
            <a:pPr marL="639720" lvl="1" indent="-268560">
              <a:lnSpc>
                <a:spcPct val="90000"/>
              </a:lnSpc>
              <a:spcBef>
                <a:spcPts val="479"/>
              </a:spcBef>
              <a:buClr>
                <a:srgbClr val="FFAB40"/>
              </a:buClr>
              <a:buFont typeface="Times New Roman"/>
              <a:buChar char="●"/>
            </a:pPr>
            <a:r>
              <a:rPr lang="en-IN" b="0" strike="noStrike" spc="-1" dirty="0">
                <a:solidFill>
                  <a:srgbClr val="000000"/>
                </a:solidFill>
                <a:latin typeface="Times New Roman" panose="02020603050405020304" pitchFamily="18" charset="0"/>
                <a:ea typeface="Times New Roman"/>
                <a:cs typeface="Times New Roman" panose="02020603050405020304" pitchFamily="18" charset="0"/>
              </a:rPr>
              <a:t>Transaction Data</a:t>
            </a:r>
            <a:endParaRPr lang="en-IN" b="0" strike="noStrike" spc="-1"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Google Shape;203;p36">
            <a:extLst>
              <a:ext uri="{FF2B5EF4-FFF2-40B4-BE49-F238E27FC236}">
                <a16:creationId xmlns:a16="http://schemas.microsoft.com/office/drawing/2014/main" id="{44B9C94C-45D8-450B-B36B-C7AFE4A78E2E}"/>
              </a:ext>
            </a:extLst>
          </p:cNvPr>
          <p:cNvPicPr/>
          <p:nvPr/>
        </p:nvPicPr>
        <p:blipFill>
          <a:blip r:embed="rId2"/>
          <a:stretch/>
        </p:blipFill>
        <p:spPr>
          <a:xfrm>
            <a:off x="5555226" y="3183194"/>
            <a:ext cx="3441291" cy="3500284"/>
          </a:xfrm>
          <a:prstGeom prst="rect">
            <a:avLst/>
          </a:prstGeom>
          <a:ln>
            <a:noFill/>
          </a:ln>
        </p:spPr>
      </p:pic>
    </p:spTree>
    <p:extLst>
      <p:ext uri="{BB962C8B-B14F-4D97-AF65-F5344CB8AC3E}">
        <p14:creationId xmlns:p14="http://schemas.microsoft.com/office/powerpoint/2010/main" val="3112936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2"/>
          <p:cNvSpPr txBox="1"/>
          <p:nvPr/>
        </p:nvSpPr>
        <p:spPr>
          <a:xfrm>
            <a:off x="108155" y="1022555"/>
            <a:ext cx="5781367" cy="5978012"/>
          </a:xfrm>
          <a:prstGeom prst="rect">
            <a:avLst/>
          </a:prstGeom>
          <a:noFill/>
          <a:ln>
            <a:noFill/>
          </a:ln>
        </p:spPr>
        <p:txBody>
          <a:bodyPr/>
          <a:lstStyle/>
          <a:p>
            <a:pPr marL="272880" indent="-272520">
              <a:buClr>
                <a:srgbClr val="0BD0D9"/>
              </a:buClr>
              <a:buFont typeface="Times New Roman"/>
              <a:buChar char="●"/>
            </a:pPr>
            <a:r>
              <a:rPr lang="en-US" sz="2200" b="1" i="0" dirty="0">
                <a:solidFill>
                  <a:srgbClr val="292929"/>
                </a:solidFill>
                <a:effectLst/>
                <a:latin typeface="Times New Roman" panose="02020603050405020304" pitchFamily="18" charset="0"/>
                <a:cs typeface="Times New Roman" panose="02020603050405020304" pitchFamily="18" charset="0"/>
              </a:rPr>
              <a:t>Transaction or Market Basket Data: </a:t>
            </a:r>
            <a:r>
              <a:rPr lang="en-US" sz="2200" b="0" i="0" dirty="0">
                <a:solidFill>
                  <a:srgbClr val="292929"/>
                </a:solidFill>
                <a:effectLst/>
                <a:latin typeface="Times New Roman" panose="02020603050405020304" pitchFamily="18" charset="0"/>
                <a:cs typeface="Times New Roman" panose="02020603050405020304" pitchFamily="18" charset="0"/>
              </a:rPr>
              <a:t>It is a special type of record data, in which each record contains a set of items. For example, shopping in a supermarket or a grocery store. For any particular customer, a record will contain a set of items purchased by the customer in that respective visit to the supermarket or the grocery store. </a:t>
            </a:r>
          </a:p>
          <a:p>
            <a:pPr marL="272880" indent="-272520">
              <a:buClr>
                <a:srgbClr val="0BD0D9"/>
              </a:buClr>
              <a:buFont typeface="Times New Roman"/>
              <a:buChar char="●"/>
            </a:pPr>
            <a:endParaRPr lang="en-US" sz="2200" dirty="0">
              <a:solidFill>
                <a:srgbClr val="292929"/>
              </a:solidFill>
              <a:latin typeface="Times New Roman" panose="02020603050405020304" pitchFamily="18" charset="0"/>
              <a:cs typeface="Times New Roman" panose="02020603050405020304" pitchFamily="18" charset="0"/>
            </a:endParaRPr>
          </a:p>
          <a:p>
            <a:pPr marL="272880" indent="-272520">
              <a:buClr>
                <a:srgbClr val="0BD0D9"/>
              </a:buClr>
              <a:buFont typeface="Times New Roman"/>
              <a:buChar char="●"/>
            </a:pPr>
            <a:r>
              <a:rPr lang="en-US" sz="2200" b="0" i="0" dirty="0">
                <a:solidFill>
                  <a:srgbClr val="292929"/>
                </a:solidFill>
                <a:effectLst/>
                <a:latin typeface="Times New Roman" panose="02020603050405020304" pitchFamily="18" charset="0"/>
                <a:cs typeface="Times New Roman" panose="02020603050405020304" pitchFamily="18" charset="0"/>
              </a:rPr>
              <a:t>This type of data is called </a:t>
            </a:r>
            <a:r>
              <a:rPr lang="en-US" sz="2200" b="1" i="0" dirty="0">
                <a:solidFill>
                  <a:srgbClr val="292929"/>
                </a:solidFill>
                <a:effectLst/>
                <a:latin typeface="Times New Roman" panose="02020603050405020304" pitchFamily="18" charset="0"/>
                <a:cs typeface="Times New Roman" panose="02020603050405020304" pitchFamily="18" charset="0"/>
              </a:rPr>
              <a:t>Market Basket Data. </a:t>
            </a:r>
            <a:r>
              <a:rPr lang="en-US" sz="2200" b="0" i="0" dirty="0">
                <a:solidFill>
                  <a:srgbClr val="292929"/>
                </a:solidFill>
                <a:effectLst/>
                <a:latin typeface="Times New Roman" panose="02020603050405020304" pitchFamily="18" charset="0"/>
                <a:cs typeface="Times New Roman" panose="02020603050405020304" pitchFamily="18" charset="0"/>
              </a:rPr>
              <a:t>Transaction data is a collection of sets of items, but it can be viewed as a set of records whose fields are asymmetric attributes. Most often, the attributes are binary, indicating whether or not an item was purchased or not.</a:t>
            </a:r>
          </a:p>
          <a:p>
            <a:pPr marL="272880" indent="-272520">
              <a:lnSpc>
                <a:spcPct val="100000"/>
              </a:lnSpc>
              <a:buClr>
                <a:srgbClr val="0BD0D9"/>
              </a:buClr>
              <a:buFont typeface="Times New Roman"/>
              <a:buChar char="●"/>
            </a:pP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639720" indent="-116280">
              <a:lnSpc>
                <a:spcPct val="100000"/>
              </a:lnSpc>
              <a:spcBef>
                <a:spcPts val="479"/>
              </a:spcBef>
            </a:pP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marL="274320" indent="-129240">
              <a:lnSpc>
                <a:spcPct val="115000"/>
              </a:lnSpc>
              <a:spcBef>
                <a:spcPts val="479"/>
              </a:spcBef>
              <a:spcAft>
                <a:spcPts val="1599"/>
              </a:spcAft>
            </a:pPr>
            <a:endParaRPr lang="en-IN" sz="2600" b="0" strike="noStrike" spc="-1" dirty="0">
              <a:solidFill>
                <a:srgbClr val="000000"/>
              </a:solidFill>
              <a:latin typeface="Arial"/>
            </a:endParaRPr>
          </a:p>
        </p:txBody>
      </p:sp>
      <p:sp>
        <p:nvSpPr>
          <p:cNvPr id="2" name="TextShape 1">
            <a:extLst>
              <a:ext uri="{FF2B5EF4-FFF2-40B4-BE49-F238E27FC236}">
                <a16:creationId xmlns:a16="http://schemas.microsoft.com/office/drawing/2014/main" id="{3D91C090-D9A5-AEF8-CBFE-DE413BC1F2AE}"/>
              </a:ext>
            </a:extLst>
          </p:cNvPr>
          <p:cNvSpPr txBox="1"/>
          <p:nvPr/>
        </p:nvSpPr>
        <p:spPr>
          <a:xfrm>
            <a:off x="1892709" y="297789"/>
            <a:ext cx="5068529" cy="508819"/>
          </a:xfrm>
          <a:prstGeom prst="rect">
            <a:avLst/>
          </a:prstGeom>
          <a:noFill/>
          <a:ln>
            <a:noFill/>
          </a:ln>
        </p:spPr>
        <p:txBody>
          <a:bodyPr lIns="0" rIns="0" bIns="0" anchor="b"/>
          <a:lstStyle/>
          <a:p>
            <a:pPr algn="ctr">
              <a:lnSpc>
                <a:spcPct val="100000"/>
              </a:lnSpc>
            </a:pPr>
            <a:r>
              <a:rPr lang="en-IN" sz="3600" b="0" strike="noStrike" spc="-1" dirty="0">
                <a:solidFill>
                  <a:srgbClr val="0000FF"/>
                </a:solidFill>
                <a:latin typeface="Times New Roman"/>
                <a:ea typeface="Times New Roman"/>
              </a:rPr>
              <a:t> </a:t>
            </a:r>
            <a:r>
              <a:rPr lang="en-IN" sz="3600" spc="-1" dirty="0">
                <a:solidFill>
                  <a:srgbClr val="0000FF"/>
                </a:solidFill>
                <a:latin typeface="Times New Roman"/>
                <a:ea typeface="Times New Roman"/>
              </a:rPr>
              <a:t>Transaction Data</a:t>
            </a:r>
            <a:r>
              <a:rPr lang="en-IN" sz="3600" b="0" strike="noStrike" spc="-1" dirty="0">
                <a:solidFill>
                  <a:srgbClr val="0000FF"/>
                </a:solidFill>
                <a:latin typeface="Times New Roman"/>
                <a:ea typeface="Times New Roman"/>
              </a:rPr>
              <a:t> </a:t>
            </a:r>
            <a:endParaRPr lang="en-IN" sz="3600" b="0" strike="noStrike" spc="-1" dirty="0">
              <a:solidFill>
                <a:srgbClr val="000000"/>
              </a:solidFill>
              <a:latin typeface="Arial"/>
            </a:endParaRPr>
          </a:p>
        </p:txBody>
      </p:sp>
      <p:pic>
        <p:nvPicPr>
          <p:cNvPr id="8" name="Google Shape;224;p39">
            <a:extLst>
              <a:ext uri="{FF2B5EF4-FFF2-40B4-BE49-F238E27FC236}">
                <a16:creationId xmlns:a16="http://schemas.microsoft.com/office/drawing/2014/main" id="{467EE861-8FB5-15DB-A916-CE4E523E9DFA}"/>
              </a:ext>
            </a:extLst>
          </p:cNvPr>
          <p:cNvPicPr/>
          <p:nvPr/>
        </p:nvPicPr>
        <p:blipFill>
          <a:blip r:embed="rId2"/>
          <a:stretch/>
        </p:blipFill>
        <p:spPr>
          <a:xfrm>
            <a:off x="5732207" y="1822053"/>
            <a:ext cx="3220792" cy="2835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1892709" y="297789"/>
            <a:ext cx="5068529" cy="508819"/>
          </a:xfrm>
          <a:prstGeom prst="rect">
            <a:avLst/>
          </a:prstGeom>
          <a:noFill/>
          <a:ln>
            <a:noFill/>
          </a:ln>
        </p:spPr>
        <p:txBody>
          <a:bodyPr lIns="0" rIns="0" bIns="0" anchor="b"/>
          <a:lstStyle/>
          <a:p>
            <a:pPr algn="ctr">
              <a:lnSpc>
                <a:spcPct val="100000"/>
              </a:lnSpc>
            </a:pPr>
            <a:r>
              <a:rPr lang="en-IN" sz="3600" b="0" strike="noStrike" spc="-1" dirty="0">
                <a:solidFill>
                  <a:srgbClr val="0000FF"/>
                </a:solidFill>
                <a:latin typeface="Times New Roman"/>
                <a:ea typeface="Times New Roman"/>
              </a:rPr>
              <a:t>Data Matrix </a:t>
            </a:r>
            <a:endParaRPr lang="en-IN" sz="3600" b="0" strike="noStrike" spc="-1" dirty="0">
              <a:solidFill>
                <a:srgbClr val="000000"/>
              </a:solidFill>
              <a:latin typeface="Arial"/>
            </a:endParaRPr>
          </a:p>
        </p:txBody>
      </p:sp>
      <p:sp>
        <p:nvSpPr>
          <p:cNvPr id="215" name="TextShape 2"/>
          <p:cNvSpPr txBox="1"/>
          <p:nvPr/>
        </p:nvSpPr>
        <p:spPr>
          <a:xfrm>
            <a:off x="368280" y="786761"/>
            <a:ext cx="8318160" cy="3657419"/>
          </a:xfrm>
          <a:prstGeom prst="rect">
            <a:avLst/>
          </a:prstGeom>
          <a:noFill/>
          <a:ln>
            <a:noFill/>
          </a:ln>
        </p:spPr>
        <p:txBody>
          <a:bodyPr/>
          <a:lstStyle/>
          <a:p>
            <a:pPr algn="l"/>
            <a:r>
              <a:rPr lang="en-US" sz="2400" b="0" i="0" dirty="0">
                <a:solidFill>
                  <a:srgbClr val="292929"/>
                </a:solidFill>
                <a:effectLst/>
                <a:latin typeface="source-serif-pro"/>
              </a:rPr>
              <a:t>If the data objects in a collection of data all have the same fixed set of numeric attributes, then the data objects can be thought of as points (vectors)in a multidimensional space, where each dimension represents a distinct attribute describing the object. </a:t>
            </a:r>
          </a:p>
          <a:p>
            <a:pPr algn="l"/>
            <a:r>
              <a:rPr lang="en-US" sz="2400" b="0" i="0" dirty="0">
                <a:solidFill>
                  <a:srgbClr val="292929"/>
                </a:solidFill>
                <a:effectLst/>
                <a:latin typeface="source-serif-pro"/>
              </a:rPr>
              <a:t>A set of such data objects can be interpreted as an m X n matrix, where there are n rows, one for each object, and n columns, one for each attribute. Standard matrix operation can be applied to transform and manipulate the data. Therefore, the data matrix is the standard data format for most statistical data.</a:t>
            </a:r>
          </a:p>
        </p:txBody>
      </p:sp>
      <p:pic>
        <p:nvPicPr>
          <p:cNvPr id="216" name="Google Shape;210;p37"/>
          <p:cNvPicPr/>
          <p:nvPr/>
        </p:nvPicPr>
        <p:blipFill>
          <a:blip r:embed="rId2"/>
          <a:stretch/>
        </p:blipFill>
        <p:spPr>
          <a:xfrm>
            <a:off x="1420761" y="4591663"/>
            <a:ext cx="6630290" cy="2054943"/>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442451" y="80092"/>
            <a:ext cx="8701549" cy="640285"/>
          </a:xfrm>
          <a:prstGeom prst="rect">
            <a:avLst/>
          </a:prstGeom>
          <a:noFill/>
          <a:ln>
            <a:noFill/>
          </a:ln>
        </p:spPr>
        <p:txBody>
          <a:bodyPr lIns="0" rIns="0" bIns="0" anchor="b"/>
          <a:lstStyle/>
          <a:p>
            <a:pPr>
              <a:lnSpc>
                <a:spcPct val="100000"/>
              </a:lnSpc>
            </a:pPr>
            <a:r>
              <a:rPr lang="en-IN" sz="3600" b="0" strike="noStrike" spc="-1" dirty="0">
                <a:solidFill>
                  <a:srgbClr val="0000FF"/>
                </a:solidFill>
                <a:latin typeface="Times New Roman"/>
                <a:ea typeface="Times New Roman"/>
              </a:rPr>
              <a:t>Document Data matrix or Spare data matrix    </a:t>
            </a:r>
            <a:endParaRPr lang="en-IN" sz="3600" b="0" strike="noStrike" spc="-1" dirty="0">
              <a:solidFill>
                <a:srgbClr val="000000"/>
              </a:solidFill>
              <a:latin typeface="Arial"/>
            </a:endParaRPr>
          </a:p>
        </p:txBody>
      </p:sp>
      <p:sp>
        <p:nvSpPr>
          <p:cNvPr id="218" name="TextShape 2"/>
          <p:cNvSpPr txBox="1"/>
          <p:nvPr/>
        </p:nvSpPr>
        <p:spPr>
          <a:xfrm>
            <a:off x="0" y="1281839"/>
            <a:ext cx="4596581" cy="5689232"/>
          </a:xfrm>
          <a:prstGeom prst="rect">
            <a:avLst/>
          </a:prstGeom>
          <a:noFill/>
          <a:ln>
            <a:noFill/>
          </a:ln>
        </p:spPr>
        <p:txBody>
          <a:bodyPr/>
          <a:lstStyle/>
          <a:p>
            <a:pPr marL="272880" indent="-272520">
              <a:lnSpc>
                <a:spcPct val="100000"/>
              </a:lnSpc>
              <a:buClr>
                <a:srgbClr val="0BD0D9"/>
              </a:buClr>
              <a:buFont typeface="Times New Roman"/>
              <a:buChar char="●"/>
            </a:pPr>
            <a:r>
              <a:rPr lang="en-IN" sz="2200" b="0" strike="noStrike" spc="-1" dirty="0">
                <a:solidFill>
                  <a:srgbClr val="000000"/>
                </a:solidFill>
                <a:latin typeface="Times New Roman" panose="02020603050405020304" pitchFamily="18" charset="0"/>
                <a:ea typeface="Times New Roman"/>
                <a:cs typeface="Times New Roman" panose="02020603050405020304" pitchFamily="18" charset="0"/>
              </a:rPr>
              <a:t>Each document becomes a ‘term’ vector </a:t>
            </a:r>
            <a:endParaRPr lang="en-IN" sz="2200" b="0" strike="noStrike" spc="-1" dirty="0">
              <a:solidFill>
                <a:srgbClr val="000000"/>
              </a:solidFill>
              <a:latin typeface="Times New Roman" panose="02020603050405020304" pitchFamily="18" charset="0"/>
              <a:cs typeface="Times New Roman" panose="02020603050405020304" pitchFamily="18" charset="0"/>
            </a:endParaRPr>
          </a:p>
          <a:p>
            <a:pPr marL="639720" lvl="1" indent="-245880">
              <a:lnSpc>
                <a:spcPct val="100000"/>
              </a:lnSpc>
              <a:spcBef>
                <a:spcPts val="479"/>
              </a:spcBef>
              <a:buClr>
                <a:srgbClr val="FFAB40"/>
              </a:buClr>
              <a:buFont typeface="Times New Roman"/>
              <a:buChar char="●"/>
            </a:pPr>
            <a:r>
              <a:rPr lang="en-IN" sz="2200" b="0" strike="noStrike" spc="-1" dirty="0">
                <a:solidFill>
                  <a:srgbClr val="000000"/>
                </a:solidFill>
                <a:latin typeface="Times New Roman" panose="02020603050405020304" pitchFamily="18" charset="0"/>
                <a:ea typeface="Times New Roman"/>
                <a:cs typeface="Times New Roman" panose="02020603050405020304" pitchFamily="18" charset="0"/>
              </a:rPr>
              <a:t>Each term is a component (attribute) of the vector</a:t>
            </a:r>
            <a:endParaRPr lang="en-IN" sz="2200" b="0" strike="noStrike" spc="-1" dirty="0">
              <a:solidFill>
                <a:srgbClr val="000000"/>
              </a:solidFill>
              <a:latin typeface="Times New Roman" panose="02020603050405020304" pitchFamily="18" charset="0"/>
              <a:cs typeface="Times New Roman" panose="02020603050405020304" pitchFamily="18" charset="0"/>
            </a:endParaRPr>
          </a:p>
          <a:p>
            <a:pPr marL="639720" lvl="1" indent="-245880">
              <a:lnSpc>
                <a:spcPct val="100000"/>
              </a:lnSpc>
              <a:spcBef>
                <a:spcPts val="479"/>
              </a:spcBef>
              <a:buClr>
                <a:srgbClr val="FFAB40"/>
              </a:buClr>
              <a:buFont typeface="Times New Roman"/>
              <a:buChar char="●"/>
            </a:pPr>
            <a:r>
              <a:rPr lang="en-IN" sz="2200" b="0" strike="noStrike" spc="-1" dirty="0">
                <a:solidFill>
                  <a:srgbClr val="000000"/>
                </a:solidFill>
                <a:latin typeface="Times New Roman" panose="02020603050405020304" pitchFamily="18" charset="0"/>
                <a:ea typeface="Times New Roman"/>
                <a:cs typeface="Times New Roman" panose="02020603050405020304" pitchFamily="18" charset="0"/>
              </a:rPr>
              <a:t>The value of each component is the number of times the corresponding term occurs in the document. </a:t>
            </a:r>
          </a:p>
          <a:p>
            <a:pPr marL="639720" lvl="1" indent="-245880">
              <a:spcBef>
                <a:spcPts val="479"/>
              </a:spcBef>
              <a:buClr>
                <a:srgbClr val="FFAB40"/>
              </a:buClr>
              <a:buFont typeface="Times New Roman"/>
              <a:buChar char="●"/>
            </a:pPr>
            <a:r>
              <a:rPr lang="en-US" sz="2200" b="0" i="0" dirty="0">
                <a:solidFill>
                  <a:srgbClr val="292929"/>
                </a:solidFill>
                <a:effectLst/>
                <a:latin typeface="Times New Roman" panose="02020603050405020304" pitchFamily="18" charset="0"/>
                <a:cs typeface="Times New Roman" panose="02020603050405020304" pitchFamily="18" charset="0"/>
              </a:rPr>
              <a:t>A special case of a data matrix in which the attributes are of the same type and are asymmetric; i.e., only non-zero values are important.</a:t>
            </a:r>
          </a:p>
          <a:p>
            <a:pPr marL="639720" lvl="1" indent="-245880">
              <a:lnSpc>
                <a:spcPct val="100000"/>
              </a:lnSpc>
              <a:spcBef>
                <a:spcPts val="479"/>
              </a:spcBef>
              <a:buClr>
                <a:srgbClr val="FFAB40"/>
              </a:buClr>
              <a:buFont typeface="Times New Roman"/>
              <a:buChar char="●"/>
            </a:pPr>
            <a:endParaRPr lang="en-IN" sz="2200" b="0" strike="noStrike" spc="-1" dirty="0">
              <a:solidFill>
                <a:srgbClr val="000000"/>
              </a:solidFill>
              <a:latin typeface="Times New Roman" panose="02020603050405020304" pitchFamily="18" charset="0"/>
              <a:cs typeface="Times New Roman" panose="02020603050405020304" pitchFamily="18" charset="0"/>
            </a:endParaRPr>
          </a:p>
          <a:p>
            <a:pPr marL="639720" indent="-116280">
              <a:lnSpc>
                <a:spcPct val="100000"/>
              </a:lnSpc>
              <a:spcBef>
                <a:spcPts val="479"/>
              </a:spcBef>
            </a:pPr>
            <a:endParaRPr lang="en-IN" sz="2200" b="0" strike="noStrike" spc="-1" dirty="0">
              <a:solidFill>
                <a:srgbClr val="000000"/>
              </a:solidFill>
              <a:latin typeface="Times New Roman" panose="02020603050405020304" pitchFamily="18" charset="0"/>
              <a:cs typeface="Times New Roman" panose="02020603050405020304" pitchFamily="18" charset="0"/>
            </a:endParaRPr>
          </a:p>
          <a:p>
            <a:pPr marL="274320" indent="-129240">
              <a:lnSpc>
                <a:spcPct val="115000"/>
              </a:lnSpc>
              <a:spcBef>
                <a:spcPts val="479"/>
              </a:spcBef>
              <a:spcAft>
                <a:spcPts val="1599"/>
              </a:spcAft>
            </a:pPr>
            <a:endParaRPr lang="en-IN" sz="2400" b="0" strike="noStrike" spc="-1" dirty="0">
              <a:solidFill>
                <a:srgbClr val="000000"/>
              </a:solidFill>
              <a:latin typeface="Arial"/>
            </a:endParaRPr>
          </a:p>
        </p:txBody>
      </p:sp>
      <p:pic>
        <p:nvPicPr>
          <p:cNvPr id="219" name="Google Shape;217;p38"/>
          <p:cNvPicPr/>
          <p:nvPr/>
        </p:nvPicPr>
        <p:blipFill>
          <a:blip r:embed="rId2"/>
          <a:stretch/>
        </p:blipFill>
        <p:spPr>
          <a:xfrm>
            <a:off x="4572000" y="1806187"/>
            <a:ext cx="4473677" cy="338524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704880"/>
            <a:ext cx="8229240" cy="114264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Graph Based Data</a:t>
            </a:r>
            <a:endParaRPr lang="en-IN" sz="4800" b="0" strike="noStrike" spc="-1">
              <a:solidFill>
                <a:srgbClr val="000000"/>
              </a:solidFill>
              <a:latin typeface="Arial"/>
            </a:endParaRPr>
          </a:p>
        </p:txBody>
      </p:sp>
      <p:sp>
        <p:nvSpPr>
          <p:cNvPr id="224" name="TextShape 2"/>
          <p:cNvSpPr txBox="1"/>
          <p:nvPr/>
        </p:nvSpPr>
        <p:spPr>
          <a:xfrm>
            <a:off x="457200" y="1935000"/>
            <a:ext cx="8229240" cy="4389120"/>
          </a:xfrm>
          <a:prstGeom prst="rect">
            <a:avLst/>
          </a:prstGeom>
          <a:noFill/>
          <a:ln>
            <a:noFill/>
          </a:ln>
        </p:spPr>
        <p:txBody>
          <a:bodyPr/>
          <a:lstStyle/>
          <a:p>
            <a:pPr>
              <a:lnSpc>
                <a:spcPct val="115000"/>
              </a:lnSpc>
              <a:spcBef>
                <a:spcPts val="360"/>
              </a:spcBef>
            </a:pPr>
            <a:r>
              <a:rPr lang="en-IN" sz="3000" b="0" strike="noStrike" spc="-1" dirty="0">
                <a:solidFill>
                  <a:srgbClr val="000000"/>
                </a:solidFill>
                <a:latin typeface="Times New Roman"/>
                <a:ea typeface="Times New Roman"/>
              </a:rPr>
              <a:t>1, Data with Relationships among objects</a:t>
            </a:r>
            <a:endParaRPr lang="en-IN" sz="3000" b="0" strike="noStrike" spc="-1" dirty="0">
              <a:solidFill>
                <a:srgbClr val="000000"/>
              </a:solidFill>
              <a:latin typeface="Arial"/>
            </a:endParaRPr>
          </a:p>
          <a:p>
            <a:pPr>
              <a:lnSpc>
                <a:spcPct val="115000"/>
              </a:lnSpc>
              <a:spcBef>
                <a:spcPts val="1599"/>
              </a:spcBef>
            </a:pPr>
            <a:r>
              <a:rPr lang="en-IN" sz="3000" b="0" strike="noStrike" spc="-1" dirty="0">
                <a:solidFill>
                  <a:srgbClr val="000000"/>
                </a:solidFill>
                <a:latin typeface="Times New Roman"/>
                <a:ea typeface="Times New Roman"/>
              </a:rPr>
              <a:t>	ex: Linked Web pages</a:t>
            </a:r>
            <a:endParaRPr lang="en-IN" sz="3000" b="0" strike="noStrike" spc="-1" dirty="0">
              <a:solidFill>
                <a:srgbClr val="000000"/>
              </a:solidFill>
              <a:latin typeface="Arial"/>
            </a:endParaRPr>
          </a:p>
          <a:p>
            <a:pPr>
              <a:lnSpc>
                <a:spcPct val="115000"/>
              </a:lnSpc>
              <a:spcBef>
                <a:spcPts val="1599"/>
              </a:spcBef>
            </a:pPr>
            <a:r>
              <a:rPr lang="en-IN" sz="3000" b="0" strike="noStrike" spc="-1" dirty="0">
                <a:solidFill>
                  <a:srgbClr val="000000"/>
                </a:solidFill>
                <a:latin typeface="Times New Roman"/>
                <a:ea typeface="Times New Roman"/>
              </a:rPr>
              <a:t>2, Data with Objects that are Graphs</a:t>
            </a:r>
            <a:endParaRPr lang="en-IN" sz="3000" b="0" strike="noStrike" spc="-1" dirty="0">
              <a:solidFill>
                <a:srgbClr val="000000"/>
              </a:solidFill>
              <a:latin typeface="Arial"/>
            </a:endParaRPr>
          </a:p>
          <a:p>
            <a:pPr>
              <a:lnSpc>
                <a:spcPct val="115000"/>
              </a:lnSpc>
              <a:spcBef>
                <a:spcPts val="1599"/>
              </a:spcBef>
              <a:spcAft>
                <a:spcPts val="1599"/>
              </a:spcAft>
            </a:pPr>
            <a:r>
              <a:rPr lang="en-IN" sz="3000" b="0" strike="noStrike" spc="-1" dirty="0">
                <a:solidFill>
                  <a:srgbClr val="000000"/>
                </a:solidFill>
                <a:latin typeface="Times New Roman"/>
                <a:ea typeface="Times New Roman"/>
              </a:rPr>
              <a:t>	ex: Molecule</a:t>
            </a:r>
            <a:endParaRPr lang="en-IN" sz="3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380880" y="152280"/>
            <a:ext cx="8280000" cy="53316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What is Data?</a:t>
            </a:r>
            <a:endParaRPr lang="en-IN" sz="4500" b="0" strike="noStrike" spc="-1">
              <a:solidFill>
                <a:srgbClr val="000000"/>
              </a:solidFill>
              <a:latin typeface="Arial"/>
            </a:endParaRPr>
          </a:p>
        </p:txBody>
      </p:sp>
      <p:sp>
        <p:nvSpPr>
          <p:cNvPr id="163" name="TextShape 2"/>
          <p:cNvSpPr txBox="1"/>
          <p:nvPr/>
        </p:nvSpPr>
        <p:spPr>
          <a:xfrm>
            <a:off x="91080" y="1143000"/>
            <a:ext cx="4617360" cy="5181120"/>
          </a:xfrm>
          <a:prstGeom prst="rect">
            <a:avLst/>
          </a:prstGeom>
          <a:noFill/>
          <a:ln>
            <a:noFill/>
          </a:ln>
        </p:spPr>
        <p:txBody>
          <a:bodyPr/>
          <a:lstStyle/>
          <a:p>
            <a:pPr marL="272880" indent="-267480">
              <a:lnSpc>
                <a:spcPct val="100000"/>
              </a:lnSpc>
              <a:buClr>
                <a:srgbClr val="0BD0D9"/>
              </a:buClr>
              <a:buFont typeface="Arial"/>
              <a:buChar char="●"/>
            </a:pPr>
            <a:r>
              <a:rPr lang="en-IN" sz="2200" b="0" strike="noStrike" spc="-1">
                <a:solidFill>
                  <a:srgbClr val="000000"/>
                </a:solidFill>
                <a:latin typeface="Times New Roman"/>
                <a:ea typeface="Times New Roman"/>
              </a:rPr>
              <a:t>Collection of </a:t>
            </a:r>
            <a:r>
              <a:rPr lang="en-IN" sz="2200" b="1" i="1" strike="noStrike" spc="-1">
                <a:solidFill>
                  <a:srgbClr val="CC6600"/>
                </a:solidFill>
                <a:latin typeface="Times New Roman"/>
                <a:ea typeface="Times New Roman"/>
              </a:rPr>
              <a:t>Data Objects </a:t>
            </a:r>
            <a:r>
              <a:rPr lang="en-IN" sz="2200" b="0" strike="noStrike" spc="-1">
                <a:solidFill>
                  <a:srgbClr val="000000"/>
                </a:solidFill>
                <a:latin typeface="Times New Roman"/>
                <a:ea typeface="Times New Roman"/>
              </a:rPr>
              <a:t>and their </a:t>
            </a:r>
            <a:r>
              <a:rPr lang="en-IN" sz="2200" b="1" i="1" strike="noStrike" spc="-1">
                <a:solidFill>
                  <a:srgbClr val="CC6600"/>
                </a:solidFill>
                <a:latin typeface="Times New Roman"/>
                <a:ea typeface="Times New Roman"/>
              </a:rPr>
              <a:t>Attributes</a:t>
            </a:r>
            <a:endParaRPr lang="en-IN" sz="2200" b="0" strike="noStrike" spc="-1">
              <a:solidFill>
                <a:srgbClr val="000000"/>
              </a:solidFill>
              <a:latin typeface="Arial"/>
            </a:endParaRPr>
          </a:p>
          <a:p>
            <a:pPr marL="272880" indent="-267480">
              <a:lnSpc>
                <a:spcPct val="100000"/>
              </a:lnSpc>
              <a:spcBef>
                <a:spcPts val="479"/>
              </a:spcBef>
              <a:buClr>
                <a:srgbClr val="0BD0D9"/>
              </a:buClr>
              <a:buFont typeface="Arial"/>
              <a:buChar char="●"/>
            </a:pPr>
            <a:r>
              <a:rPr lang="en-IN" sz="2200" b="0" strike="noStrike" spc="-1">
                <a:solidFill>
                  <a:srgbClr val="000000"/>
                </a:solidFill>
                <a:latin typeface="Times New Roman"/>
                <a:ea typeface="Times New Roman"/>
              </a:rPr>
              <a:t>An </a:t>
            </a:r>
            <a:r>
              <a:rPr lang="en-IN" sz="2200" b="1" i="1" strike="noStrike" spc="-1">
                <a:solidFill>
                  <a:srgbClr val="CC6600"/>
                </a:solidFill>
                <a:latin typeface="Times New Roman"/>
                <a:ea typeface="Times New Roman"/>
              </a:rPr>
              <a:t>attribute</a:t>
            </a:r>
            <a:r>
              <a:rPr lang="en-IN" sz="2200" b="0" strike="noStrike" spc="-1">
                <a:solidFill>
                  <a:srgbClr val="000000"/>
                </a:solidFill>
                <a:latin typeface="Times New Roman"/>
                <a:ea typeface="Times New Roman"/>
              </a:rPr>
              <a:t> is a property or characteristic of an object that may vary, either from one objeect to another or from one time to another.</a:t>
            </a:r>
            <a:endParaRPr lang="en-IN" sz="2200" b="0" strike="noStrike" spc="-1">
              <a:solidFill>
                <a:srgbClr val="000000"/>
              </a:solidFill>
              <a:latin typeface="Arial"/>
            </a:endParaRPr>
          </a:p>
          <a:p>
            <a:pPr marL="639720" lvl="1" indent="-277560">
              <a:lnSpc>
                <a:spcPct val="100000"/>
              </a:lnSpc>
              <a:spcBef>
                <a:spcPts val="400"/>
              </a:spcBef>
              <a:buClr>
                <a:srgbClr val="FFAB40"/>
              </a:buClr>
              <a:buFont typeface="Times New Roman"/>
              <a:buChar char="●"/>
            </a:pPr>
            <a:r>
              <a:rPr lang="en-IN" sz="2200" b="0" strike="noStrike" spc="-1">
                <a:solidFill>
                  <a:srgbClr val="000000"/>
                </a:solidFill>
                <a:latin typeface="Times New Roman"/>
                <a:ea typeface="Times New Roman"/>
              </a:rPr>
              <a:t>Examples: eye color of a person, temperature, etc.</a:t>
            </a:r>
            <a:endParaRPr lang="en-IN" sz="2200" b="0" strike="noStrike" spc="-1">
              <a:solidFill>
                <a:srgbClr val="000000"/>
              </a:solidFill>
              <a:latin typeface="Arial"/>
            </a:endParaRPr>
          </a:p>
          <a:p>
            <a:pPr marL="639720" lvl="1" indent="-277560">
              <a:lnSpc>
                <a:spcPct val="100000"/>
              </a:lnSpc>
              <a:spcBef>
                <a:spcPts val="400"/>
              </a:spcBef>
              <a:buClr>
                <a:srgbClr val="FFAB40"/>
              </a:buClr>
              <a:buFont typeface="Times New Roman"/>
              <a:buChar char="●"/>
            </a:pPr>
            <a:r>
              <a:rPr lang="en-IN" sz="2200" b="0" strike="noStrike" spc="-1">
                <a:solidFill>
                  <a:srgbClr val="000000"/>
                </a:solidFill>
                <a:latin typeface="Times New Roman"/>
                <a:ea typeface="Times New Roman"/>
              </a:rPr>
              <a:t>Attribute is also known as </a:t>
            </a:r>
            <a:r>
              <a:rPr lang="en-IN" sz="2200" b="0" i="1" strike="noStrike" spc="-1">
                <a:solidFill>
                  <a:srgbClr val="000000"/>
                </a:solidFill>
                <a:latin typeface="Times New Roman"/>
                <a:ea typeface="Times New Roman"/>
              </a:rPr>
              <a:t>variable, field, characteristic, dimension, or feature</a:t>
            </a:r>
            <a:endParaRPr lang="en-IN" sz="2200" b="0" strike="noStrike" spc="-1">
              <a:solidFill>
                <a:srgbClr val="000000"/>
              </a:solidFill>
              <a:latin typeface="Arial"/>
            </a:endParaRPr>
          </a:p>
          <a:p>
            <a:pPr marL="272880" indent="-267480">
              <a:lnSpc>
                <a:spcPct val="100000"/>
              </a:lnSpc>
              <a:spcBef>
                <a:spcPts val="479"/>
              </a:spcBef>
              <a:buClr>
                <a:srgbClr val="0BD0D9"/>
              </a:buClr>
              <a:buFont typeface="Arial"/>
              <a:buChar char="●"/>
            </a:pPr>
            <a:r>
              <a:rPr lang="en-IN" sz="2200" b="0" strike="noStrike" spc="-1">
                <a:solidFill>
                  <a:srgbClr val="000000"/>
                </a:solidFill>
                <a:latin typeface="Times New Roman"/>
                <a:ea typeface="Times New Roman"/>
              </a:rPr>
              <a:t>A collection of attributes describe an </a:t>
            </a:r>
            <a:r>
              <a:rPr lang="en-IN" sz="2200" b="1" i="1" strike="noStrike" spc="-1">
                <a:solidFill>
                  <a:srgbClr val="CC6600"/>
                </a:solidFill>
                <a:latin typeface="Times New Roman"/>
                <a:ea typeface="Times New Roman"/>
              </a:rPr>
              <a:t>object</a:t>
            </a:r>
            <a:endParaRPr lang="en-IN" sz="2200" b="0" strike="noStrike" spc="-1">
              <a:solidFill>
                <a:srgbClr val="000000"/>
              </a:solidFill>
              <a:latin typeface="Arial"/>
            </a:endParaRPr>
          </a:p>
          <a:p>
            <a:pPr marL="639720" lvl="1" indent="-277560">
              <a:lnSpc>
                <a:spcPct val="100000"/>
              </a:lnSpc>
              <a:spcBef>
                <a:spcPts val="400"/>
              </a:spcBef>
              <a:buClr>
                <a:srgbClr val="FFAB40"/>
              </a:buClr>
              <a:buFont typeface="Times New Roman"/>
              <a:buChar char="●"/>
            </a:pPr>
            <a:r>
              <a:rPr lang="en-IN" sz="2200" b="0" strike="noStrike" spc="-1">
                <a:solidFill>
                  <a:srgbClr val="000000"/>
                </a:solidFill>
                <a:latin typeface="Times New Roman"/>
                <a:ea typeface="Times New Roman"/>
              </a:rPr>
              <a:t>Object is also known as </a:t>
            </a:r>
            <a:r>
              <a:rPr lang="en-IN" sz="2200" b="0" i="1" strike="noStrike" spc="-1">
                <a:solidFill>
                  <a:srgbClr val="000000"/>
                </a:solidFill>
                <a:latin typeface="Times New Roman"/>
                <a:ea typeface="Times New Roman"/>
              </a:rPr>
              <a:t>record, point, case, sample, entity, or instance</a:t>
            </a:r>
            <a:endParaRPr lang="en-IN" sz="2200" b="0" strike="noStrike" spc="-1">
              <a:solidFill>
                <a:srgbClr val="000000"/>
              </a:solidFill>
              <a:latin typeface="Arial"/>
            </a:endParaRPr>
          </a:p>
          <a:p>
            <a:pPr marL="274320" indent="-153360">
              <a:lnSpc>
                <a:spcPct val="115000"/>
              </a:lnSpc>
              <a:spcBef>
                <a:spcPts val="400"/>
              </a:spcBef>
              <a:spcAft>
                <a:spcPts val="1599"/>
              </a:spcAft>
            </a:pPr>
            <a:endParaRPr lang="en-IN" sz="2200" b="0" strike="noStrike" spc="-1">
              <a:solidFill>
                <a:srgbClr val="000000"/>
              </a:solidFill>
              <a:latin typeface="Arial"/>
            </a:endParaRPr>
          </a:p>
        </p:txBody>
      </p:sp>
      <p:grpSp>
        <p:nvGrpSpPr>
          <p:cNvPr id="164" name="Group 3"/>
          <p:cNvGrpSpPr/>
          <p:nvPr/>
        </p:nvGrpSpPr>
        <p:grpSpPr>
          <a:xfrm>
            <a:off x="5630760" y="1601640"/>
            <a:ext cx="3512880" cy="5027400"/>
            <a:chOff x="5630760" y="1601640"/>
            <a:chExt cx="3512880" cy="5027400"/>
          </a:xfrm>
        </p:grpSpPr>
        <p:pic>
          <p:nvPicPr>
            <p:cNvPr id="165" name="Google Shape;79;p17"/>
            <p:cNvPicPr/>
            <p:nvPr/>
          </p:nvPicPr>
          <p:blipFill>
            <a:blip r:embed="rId2"/>
            <a:stretch/>
          </p:blipFill>
          <p:spPr>
            <a:xfrm>
              <a:off x="5630760" y="2123640"/>
              <a:ext cx="3512880" cy="4505400"/>
            </a:xfrm>
            <a:prstGeom prst="rect">
              <a:avLst/>
            </a:prstGeom>
            <a:ln>
              <a:noFill/>
            </a:ln>
          </p:spPr>
        </p:pic>
        <p:sp>
          <p:nvSpPr>
            <p:cNvPr id="166" name="CustomShape 4"/>
            <p:cNvSpPr/>
            <p:nvPr/>
          </p:nvSpPr>
          <p:spPr>
            <a:xfrm rot="5400000">
              <a:off x="7080840" y="267840"/>
              <a:ext cx="456840" cy="3123720"/>
            </a:xfrm>
            <a:prstGeom prst="leftBrace">
              <a:avLst>
                <a:gd name="adj1" fmla="val 8333"/>
                <a:gd name="adj2" fmla="val 50000"/>
              </a:avLst>
            </a:prstGeom>
            <a:noFill/>
            <a:ln w="12600">
              <a:solidFill>
                <a:schemeClr val="dk1"/>
              </a:solidFill>
              <a:miter/>
            </a:ln>
          </p:spPr>
          <p:style>
            <a:lnRef idx="0">
              <a:scrgbClr r="0" g="0" b="0"/>
            </a:lnRef>
            <a:fillRef idx="0">
              <a:scrgbClr r="0" g="0" b="0"/>
            </a:fillRef>
            <a:effectRef idx="0">
              <a:scrgbClr r="0" g="0" b="0"/>
            </a:effectRef>
            <a:fontRef idx="minor"/>
          </p:style>
        </p:sp>
      </p:grpSp>
      <p:sp>
        <p:nvSpPr>
          <p:cNvPr id="167" name="CustomShape 5"/>
          <p:cNvSpPr/>
          <p:nvPr/>
        </p:nvSpPr>
        <p:spPr>
          <a:xfrm>
            <a:off x="6477120" y="1069920"/>
            <a:ext cx="1447560" cy="3963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a:solidFill>
                  <a:srgbClr val="FF0000"/>
                </a:solidFill>
                <a:latin typeface="Arial"/>
                <a:ea typeface="Arial"/>
              </a:rPr>
              <a:t>Attributes</a:t>
            </a:r>
            <a:endParaRPr lang="en-IN" sz="2000" b="0" strike="noStrike" spc="-1">
              <a:latin typeface="Arial"/>
            </a:endParaRPr>
          </a:p>
        </p:txBody>
      </p:sp>
      <p:sp>
        <p:nvSpPr>
          <p:cNvPr id="168" name="CustomShape 6"/>
          <p:cNvSpPr/>
          <p:nvPr/>
        </p:nvSpPr>
        <p:spPr>
          <a:xfrm>
            <a:off x="5257800" y="2517840"/>
            <a:ext cx="380520" cy="3808080"/>
          </a:xfrm>
          <a:prstGeom prst="leftBrace">
            <a:avLst>
              <a:gd name="adj1" fmla="val 8333"/>
              <a:gd name="adj2" fmla="val 50000"/>
            </a:avLst>
          </a:prstGeom>
          <a:noFill/>
          <a:ln w="12600">
            <a:solidFill>
              <a:schemeClr val="dk1"/>
            </a:solidFill>
            <a:miter/>
          </a:ln>
        </p:spPr>
        <p:style>
          <a:lnRef idx="0">
            <a:scrgbClr r="0" g="0" b="0"/>
          </a:lnRef>
          <a:fillRef idx="0">
            <a:scrgbClr r="0" g="0" b="0"/>
          </a:fillRef>
          <a:effectRef idx="0">
            <a:scrgbClr r="0" g="0" b="0"/>
          </a:effectRef>
          <a:fontRef idx="minor"/>
        </p:style>
      </p:sp>
      <p:sp>
        <p:nvSpPr>
          <p:cNvPr id="169" name="CustomShape 7"/>
          <p:cNvSpPr/>
          <p:nvPr/>
        </p:nvSpPr>
        <p:spPr>
          <a:xfrm rot="16200000">
            <a:off x="4335120" y="3889800"/>
            <a:ext cx="1142640" cy="3963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a:solidFill>
                  <a:srgbClr val="FF0000"/>
                </a:solidFill>
                <a:latin typeface="Arial"/>
                <a:ea typeface="Arial"/>
              </a:rPr>
              <a:t>Objects</a:t>
            </a:r>
            <a:endParaRPr lang="en-IN" sz="2000" b="0" strike="noStrike" spc="-1">
              <a:latin typeface="Arial"/>
            </a:endParaRPr>
          </a:p>
        </p:txBody>
      </p:sp>
      <p:grpSp>
        <p:nvGrpSpPr>
          <p:cNvPr id="170" name="Group 8"/>
          <p:cNvGrpSpPr/>
          <p:nvPr/>
        </p:nvGrpSpPr>
        <p:grpSpPr>
          <a:xfrm>
            <a:off x="304920" y="838080"/>
            <a:ext cx="8534160" cy="152280"/>
            <a:chOff x="304920" y="838080"/>
            <a:chExt cx="8534160" cy="152280"/>
          </a:xfrm>
        </p:grpSpPr>
        <p:sp>
          <p:nvSpPr>
            <p:cNvPr id="171" name="CustomShape 9"/>
            <p:cNvSpPr/>
            <p:nvPr/>
          </p:nvSpPr>
          <p:spPr>
            <a:xfrm>
              <a:off x="304920" y="838080"/>
              <a:ext cx="8534160" cy="7452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172" name="CustomShape 10"/>
            <p:cNvSpPr/>
            <p:nvPr/>
          </p:nvSpPr>
          <p:spPr>
            <a:xfrm>
              <a:off x="304920" y="952560"/>
              <a:ext cx="8534160" cy="3780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p:nvPr>
        </p:nvSpPr>
        <p:spPr/>
        <p:txBody>
          <a:bodyPr/>
          <a:lstStyle/>
          <a:p>
            <a:r>
              <a:rPr lang="en-US" sz="2000" dirty="0">
                <a:solidFill>
                  <a:srgbClr val="292929"/>
                </a:solidFill>
                <a:latin typeface="source-serif-pro"/>
              </a:rPr>
              <a:t>The data objects are mapped to nodes of the graph, while the relationships among objects are captured by the links between objects and link properties, such as direction and weight. </a:t>
            </a:r>
          </a:p>
          <a:p>
            <a:endParaRPr lang="en-US" sz="2000" dirty="0">
              <a:solidFill>
                <a:srgbClr val="292929"/>
              </a:solidFill>
              <a:latin typeface="source-serif-pro"/>
            </a:endParaRPr>
          </a:p>
          <a:p>
            <a:r>
              <a:rPr lang="en-US" sz="2000" dirty="0">
                <a:solidFill>
                  <a:srgbClr val="292929"/>
                </a:solidFill>
                <a:latin typeface="source-serif-pro"/>
              </a:rPr>
              <a:t>Consider Web pages on the World Wide Web, which contain both text and links to other pages. In order to process search queries, Web search engines collect and process Web pages to extract their contents.</a:t>
            </a:r>
          </a:p>
          <a:p>
            <a:endParaRPr lang="en-IN" sz="2000" dirty="0"/>
          </a:p>
        </p:txBody>
      </p:sp>
      <p:sp>
        <p:nvSpPr>
          <p:cNvPr id="2" name="Title 1">
            <a:extLst>
              <a:ext uri="{FF2B5EF4-FFF2-40B4-BE49-F238E27FC236}">
                <a16:creationId xmlns:a16="http://schemas.microsoft.com/office/drawing/2014/main" id="{B15CFAE9-6561-F0F0-45D4-A90FA9F486D2}"/>
              </a:ext>
            </a:extLst>
          </p:cNvPr>
          <p:cNvSpPr>
            <a:spLocks noGrp="1"/>
          </p:cNvSpPr>
          <p:nvPr>
            <p:ph type="title"/>
          </p:nvPr>
        </p:nvSpPr>
        <p:spPr>
          <a:xfrm>
            <a:off x="457200" y="3544478"/>
            <a:ext cx="8229240" cy="961534"/>
          </a:xfrm>
        </p:spPr>
        <p:txBody>
          <a:bodyPr/>
          <a:lstStyle/>
          <a:p>
            <a:r>
              <a:rPr lang="en-US" sz="3600" b="1" i="0" dirty="0">
                <a:solidFill>
                  <a:srgbClr val="292929"/>
                </a:solidFill>
                <a:effectLst/>
                <a:latin typeface="source-serif-pro"/>
              </a:rPr>
              <a:t>Data with Relationships among Objects:</a:t>
            </a:r>
            <a:r>
              <a:rPr lang="en-US" sz="3600" b="0" i="0" dirty="0">
                <a:solidFill>
                  <a:srgbClr val="292929"/>
                </a:solidFill>
                <a:effectLst/>
                <a:latin typeface="source-serif-pro"/>
              </a:rPr>
              <a:t> </a:t>
            </a:r>
            <a:endParaRPr lang="en-IN" sz="3600" dirty="0"/>
          </a:p>
        </p:txBody>
      </p:sp>
    </p:spTree>
    <p:extLst>
      <p:ext uri="{BB962C8B-B14F-4D97-AF65-F5344CB8AC3E}">
        <p14:creationId xmlns:p14="http://schemas.microsoft.com/office/powerpoint/2010/main" val="793806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6D87-0071-7F98-CFF2-F95976915916}"/>
              </a:ext>
            </a:extLst>
          </p:cNvPr>
          <p:cNvSpPr>
            <a:spLocks noGrp="1"/>
          </p:cNvSpPr>
          <p:nvPr>
            <p:ph type="title"/>
          </p:nvPr>
        </p:nvSpPr>
        <p:spPr>
          <a:xfrm>
            <a:off x="624348" y="272261"/>
            <a:ext cx="8229240" cy="1142640"/>
          </a:xfrm>
        </p:spPr>
        <p:txBody>
          <a:bodyPr/>
          <a:lstStyle/>
          <a:p>
            <a:r>
              <a:rPr lang="en-US" sz="4000" b="1" i="0" dirty="0">
                <a:solidFill>
                  <a:srgbClr val="292929"/>
                </a:solidFill>
                <a:effectLst/>
                <a:latin typeface="source-serif-pro"/>
              </a:rPr>
              <a:t>Data with Objects That Are Graphs:</a:t>
            </a:r>
            <a:r>
              <a:rPr lang="en-US" sz="4000" b="0" i="0" dirty="0">
                <a:solidFill>
                  <a:srgbClr val="292929"/>
                </a:solidFill>
                <a:effectLst/>
                <a:latin typeface="source-serif-pro"/>
              </a:rPr>
              <a:t> </a:t>
            </a:r>
            <a:endParaRPr lang="en-IN" sz="4000" dirty="0"/>
          </a:p>
        </p:txBody>
      </p:sp>
      <p:sp>
        <p:nvSpPr>
          <p:cNvPr id="3" name="Subtitle 2">
            <a:extLst>
              <a:ext uri="{FF2B5EF4-FFF2-40B4-BE49-F238E27FC236}">
                <a16:creationId xmlns:a16="http://schemas.microsoft.com/office/drawing/2014/main" id="{471A79AA-5C6C-D408-657C-22BE4EB5AE0A}"/>
              </a:ext>
            </a:extLst>
          </p:cNvPr>
          <p:cNvSpPr>
            <a:spLocks noGrp="1"/>
          </p:cNvSpPr>
          <p:nvPr>
            <p:ph type="subTitle"/>
          </p:nvPr>
        </p:nvSpPr>
        <p:spPr>
          <a:xfrm>
            <a:off x="457200" y="704880"/>
            <a:ext cx="8229240" cy="4036802"/>
          </a:xfrm>
        </p:spPr>
        <p:txBody>
          <a:bodyPr/>
          <a:lstStyle/>
          <a:p>
            <a:r>
              <a:rPr lang="en-US" sz="2000" b="0" i="0" dirty="0">
                <a:solidFill>
                  <a:srgbClr val="292929"/>
                </a:solidFill>
                <a:effectLst/>
                <a:latin typeface="source-serif-pro"/>
              </a:rPr>
              <a:t>If objects have structure, that is, the objects contain sub objects that have relationships, then such objects are frequently represented as graphs. </a:t>
            </a:r>
          </a:p>
          <a:p>
            <a:endParaRPr lang="en-US" sz="2000" b="0" i="0" dirty="0">
              <a:solidFill>
                <a:srgbClr val="292929"/>
              </a:solidFill>
              <a:effectLst/>
              <a:latin typeface="source-serif-pro"/>
            </a:endParaRPr>
          </a:p>
          <a:p>
            <a:r>
              <a:rPr lang="en-US" sz="2000" b="0" i="0" dirty="0">
                <a:solidFill>
                  <a:srgbClr val="292929"/>
                </a:solidFill>
                <a:effectLst/>
                <a:latin typeface="source-serif-pro"/>
              </a:rPr>
              <a:t>For example, the structure of chemical compounds can be represented by a graph, where the nodes are atoms and the links between nodes are chemical bonds.</a:t>
            </a:r>
          </a:p>
          <a:p>
            <a:pPr marL="0" indent="0">
              <a:buNone/>
            </a:pPr>
            <a:br>
              <a:rPr lang="en-US" sz="2000" b="0" i="0" dirty="0">
                <a:effectLst/>
                <a:latin typeface="medium-content-sans-serif-font"/>
              </a:rPr>
            </a:br>
            <a:endParaRPr lang="en-IN" sz="2000" dirty="0"/>
          </a:p>
        </p:txBody>
      </p:sp>
    </p:spTree>
    <p:extLst>
      <p:ext uri="{BB962C8B-B14F-4D97-AF65-F5344CB8AC3E}">
        <p14:creationId xmlns:p14="http://schemas.microsoft.com/office/powerpoint/2010/main" val="3303616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457200" y="0"/>
            <a:ext cx="8229240" cy="685440"/>
          </a:xfrm>
          <a:prstGeom prst="rect">
            <a:avLst/>
          </a:prstGeom>
          <a:noFill/>
          <a:ln>
            <a:noFill/>
          </a:ln>
        </p:spPr>
        <p:txBody>
          <a:bodyPr lIns="0" rIns="0" bIns="0" anchor="b"/>
          <a:lstStyle/>
          <a:p>
            <a:pPr>
              <a:lnSpc>
                <a:spcPct val="100000"/>
              </a:lnSpc>
            </a:pPr>
            <a:r>
              <a:rPr lang="en-IN" sz="3200" b="0" strike="noStrike" spc="-1">
                <a:solidFill>
                  <a:srgbClr val="0000FF"/>
                </a:solidFill>
                <a:latin typeface="Times New Roman"/>
                <a:ea typeface="Times New Roman"/>
              </a:rPr>
              <a:t>Graph Data </a:t>
            </a:r>
            <a:endParaRPr lang="en-IN" sz="3200" b="0" strike="noStrike" spc="-1">
              <a:solidFill>
                <a:srgbClr val="000000"/>
              </a:solidFill>
              <a:latin typeface="Arial"/>
            </a:endParaRPr>
          </a:p>
        </p:txBody>
      </p:sp>
      <p:sp>
        <p:nvSpPr>
          <p:cNvPr id="226" name="TextShape 2"/>
          <p:cNvSpPr txBox="1"/>
          <p:nvPr/>
        </p:nvSpPr>
        <p:spPr>
          <a:xfrm>
            <a:off x="411120" y="838080"/>
            <a:ext cx="8318160" cy="5409720"/>
          </a:xfrm>
          <a:prstGeom prst="rect">
            <a:avLst/>
          </a:prstGeom>
          <a:noFill/>
          <a:ln>
            <a:noFill/>
          </a:ln>
        </p:spPr>
        <p:txBody>
          <a:bodyPr/>
          <a:lstStyle/>
          <a:p>
            <a:pPr marL="272880" indent="-272520">
              <a:lnSpc>
                <a:spcPct val="100000"/>
              </a:lnSpc>
              <a:buClr>
                <a:srgbClr val="0BD0D9"/>
              </a:buClr>
              <a:buFont typeface="Noto Sans Symbols"/>
              <a:buChar char="●"/>
            </a:pPr>
            <a:r>
              <a:rPr lang="en-IN" sz="2500" b="0" strike="noStrike" spc="-1">
                <a:solidFill>
                  <a:srgbClr val="000000"/>
                </a:solidFill>
                <a:latin typeface="Constantia"/>
                <a:ea typeface="Constantia"/>
              </a:rPr>
              <a:t>Examples: Generic graph, a molecule, and webpages </a:t>
            </a:r>
            <a:endParaRPr lang="en-IN" sz="2500" b="0" strike="noStrike" spc="-1">
              <a:solidFill>
                <a:srgbClr val="000000"/>
              </a:solidFill>
              <a:latin typeface="Arial"/>
            </a:endParaRPr>
          </a:p>
        </p:txBody>
      </p:sp>
      <p:pic>
        <p:nvPicPr>
          <p:cNvPr id="227" name="Google Shape;237;p41"/>
          <p:cNvPicPr/>
          <p:nvPr/>
        </p:nvPicPr>
        <p:blipFill>
          <a:blip r:embed="rId2"/>
          <a:stretch/>
        </p:blipFill>
        <p:spPr>
          <a:xfrm>
            <a:off x="0" y="1447920"/>
            <a:ext cx="2979360" cy="2288880"/>
          </a:xfrm>
          <a:prstGeom prst="rect">
            <a:avLst/>
          </a:prstGeom>
          <a:ln>
            <a:noFill/>
          </a:ln>
        </p:spPr>
      </p:pic>
      <p:pic>
        <p:nvPicPr>
          <p:cNvPr id="228" name="Google Shape;238;p41"/>
          <p:cNvPicPr/>
          <p:nvPr/>
        </p:nvPicPr>
        <p:blipFill>
          <a:blip r:embed="rId3"/>
          <a:stretch/>
        </p:blipFill>
        <p:spPr>
          <a:xfrm>
            <a:off x="2971800" y="1295280"/>
            <a:ext cx="6171840" cy="5333760"/>
          </a:xfrm>
          <a:prstGeom prst="rect">
            <a:avLst/>
          </a:prstGeom>
          <a:ln>
            <a:noFill/>
          </a:ln>
        </p:spPr>
      </p:pic>
      <p:pic>
        <p:nvPicPr>
          <p:cNvPr id="229" name="Google Shape;239;p41"/>
          <p:cNvPicPr/>
          <p:nvPr/>
        </p:nvPicPr>
        <p:blipFill>
          <a:blip r:embed="rId4"/>
          <a:stretch/>
        </p:blipFill>
        <p:spPr>
          <a:xfrm>
            <a:off x="380880" y="4191120"/>
            <a:ext cx="1964880" cy="1831680"/>
          </a:xfrm>
          <a:prstGeom prst="rect">
            <a:avLst/>
          </a:prstGeom>
          <a:ln>
            <a:noFill/>
          </a:ln>
        </p:spPr>
      </p:pic>
      <p:sp>
        <p:nvSpPr>
          <p:cNvPr id="230" name="CustomShape 3"/>
          <p:cNvSpPr/>
          <p:nvPr/>
        </p:nvSpPr>
        <p:spPr>
          <a:xfrm>
            <a:off x="0" y="5943600"/>
            <a:ext cx="3065040" cy="3963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0" strike="noStrike" spc="-1">
                <a:solidFill>
                  <a:srgbClr val="000000"/>
                </a:solidFill>
                <a:latin typeface="Arial"/>
                <a:ea typeface="Arial"/>
              </a:rPr>
              <a:t>Benzene Molecule: C6H6</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2286000" y="-150526"/>
            <a:ext cx="8229240" cy="1142640"/>
          </a:xfrm>
          <a:prstGeom prst="rect">
            <a:avLst/>
          </a:prstGeom>
          <a:noFill/>
          <a:ln>
            <a:noFill/>
          </a:ln>
        </p:spPr>
        <p:txBody>
          <a:bodyPr lIns="0" rIns="0" bIns="0" anchor="b"/>
          <a:lstStyle/>
          <a:p>
            <a:pPr>
              <a:lnSpc>
                <a:spcPct val="100000"/>
              </a:lnSpc>
            </a:pPr>
            <a:r>
              <a:rPr lang="en-IN" sz="4800" b="0" strike="noStrike" spc="-1" dirty="0">
                <a:solidFill>
                  <a:srgbClr val="0000FF"/>
                </a:solidFill>
                <a:latin typeface="Times New Roman"/>
                <a:ea typeface="Times New Roman"/>
              </a:rPr>
              <a:t>Ordered Data</a:t>
            </a:r>
            <a:endParaRPr lang="en-IN" sz="4800" b="0" strike="noStrike" spc="-1" dirty="0">
              <a:solidFill>
                <a:srgbClr val="000000"/>
              </a:solidFill>
              <a:latin typeface="Arial"/>
            </a:endParaRPr>
          </a:p>
        </p:txBody>
      </p:sp>
      <p:sp>
        <p:nvSpPr>
          <p:cNvPr id="232" name="TextShape 2"/>
          <p:cNvSpPr txBox="1"/>
          <p:nvPr/>
        </p:nvSpPr>
        <p:spPr>
          <a:xfrm>
            <a:off x="535858" y="1234440"/>
            <a:ext cx="8229240" cy="4389120"/>
          </a:xfrm>
          <a:prstGeom prst="rect">
            <a:avLst/>
          </a:prstGeom>
          <a:noFill/>
          <a:ln>
            <a:noFill/>
          </a:ln>
        </p:spPr>
        <p:txBody>
          <a:bodyPr/>
          <a:lstStyle/>
          <a:p>
            <a:pPr marL="38520">
              <a:spcBef>
                <a:spcPts val="360"/>
              </a:spcBef>
              <a:buClr>
                <a:srgbClr val="000000"/>
              </a:buClr>
            </a:pPr>
            <a:r>
              <a:rPr lang="en-US" sz="3200" b="0" i="0" dirty="0">
                <a:solidFill>
                  <a:srgbClr val="292929"/>
                </a:solidFill>
                <a:effectLst/>
                <a:latin typeface="source-serif-pro"/>
              </a:rPr>
              <a:t>For some types of data, the attributes have relationships that involve order in time or space. It can be segregated into </a:t>
            </a:r>
            <a:r>
              <a:rPr lang="en-US" sz="3200" b="0" i="1" dirty="0">
                <a:solidFill>
                  <a:srgbClr val="292929"/>
                </a:solidFill>
                <a:effectLst/>
                <a:latin typeface="source-serif-pro"/>
              </a:rPr>
              <a:t>four </a:t>
            </a:r>
            <a:r>
              <a:rPr lang="en-US" sz="3200" b="0" i="0" dirty="0">
                <a:solidFill>
                  <a:srgbClr val="292929"/>
                </a:solidFill>
                <a:effectLst/>
                <a:latin typeface="source-serif-pro"/>
              </a:rPr>
              <a:t>types:</a:t>
            </a:r>
            <a:endParaRPr lang="en-IN" sz="3000" b="0" strike="noStrike" spc="-1" dirty="0">
              <a:solidFill>
                <a:srgbClr val="000000"/>
              </a:solidFill>
              <a:latin typeface="Times New Roman"/>
              <a:ea typeface="Times New Roman"/>
            </a:endParaRPr>
          </a:p>
          <a:p>
            <a:pPr marL="457200" indent="-418680">
              <a:lnSpc>
                <a:spcPct val="115000"/>
              </a:lnSpc>
              <a:spcBef>
                <a:spcPts val="360"/>
              </a:spcBef>
              <a:buClr>
                <a:srgbClr val="000000"/>
              </a:buClr>
              <a:buFont typeface="Times New Roman"/>
              <a:buAutoNum type="arabicPeriod"/>
            </a:pPr>
            <a:endParaRPr lang="en-IN" sz="3000" spc="-1" dirty="0">
              <a:solidFill>
                <a:srgbClr val="000000"/>
              </a:solidFill>
              <a:latin typeface="Times New Roman"/>
              <a:ea typeface="Times New Roman"/>
            </a:endParaRPr>
          </a:p>
          <a:p>
            <a:pPr marL="457200" indent="-418680">
              <a:lnSpc>
                <a:spcPct val="115000"/>
              </a:lnSpc>
              <a:spcBef>
                <a:spcPts val="360"/>
              </a:spcBef>
              <a:buClr>
                <a:srgbClr val="000000"/>
              </a:buClr>
              <a:buFont typeface="Times New Roman"/>
              <a:buAutoNum type="arabicPeriod"/>
            </a:pPr>
            <a:r>
              <a:rPr lang="en-IN" sz="3000" b="0" strike="noStrike" spc="-1" dirty="0">
                <a:solidFill>
                  <a:srgbClr val="000000"/>
                </a:solidFill>
                <a:latin typeface="Times New Roman"/>
                <a:ea typeface="Times New Roman"/>
              </a:rPr>
              <a:t>Sequential Data</a:t>
            </a:r>
            <a:endParaRPr lang="en-IN" sz="3000" b="0" strike="noStrike" spc="-1" dirty="0">
              <a:solidFill>
                <a:srgbClr val="000000"/>
              </a:solidFill>
              <a:latin typeface="Arial"/>
            </a:endParaRPr>
          </a:p>
          <a:p>
            <a:pPr marL="457200" indent="-418680">
              <a:lnSpc>
                <a:spcPct val="115000"/>
              </a:lnSpc>
              <a:buClr>
                <a:srgbClr val="000000"/>
              </a:buClr>
              <a:buFont typeface="Times New Roman"/>
              <a:buAutoNum type="arabicPeriod"/>
            </a:pPr>
            <a:r>
              <a:rPr lang="en-IN" sz="3000" b="0" strike="noStrike" spc="-1" dirty="0">
                <a:solidFill>
                  <a:srgbClr val="000000"/>
                </a:solidFill>
                <a:latin typeface="Times New Roman"/>
                <a:ea typeface="Times New Roman"/>
              </a:rPr>
              <a:t>Sequence Data</a:t>
            </a:r>
            <a:endParaRPr lang="en-IN" sz="3000" b="0" strike="noStrike" spc="-1" dirty="0">
              <a:solidFill>
                <a:srgbClr val="000000"/>
              </a:solidFill>
              <a:latin typeface="Arial"/>
            </a:endParaRPr>
          </a:p>
          <a:p>
            <a:pPr marL="457200" indent="-418680">
              <a:lnSpc>
                <a:spcPct val="115000"/>
              </a:lnSpc>
              <a:buClr>
                <a:srgbClr val="000000"/>
              </a:buClr>
              <a:buFont typeface="Times New Roman"/>
              <a:buAutoNum type="arabicPeriod"/>
            </a:pPr>
            <a:r>
              <a:rPr lang="en-IN" sz="3000" b="0" strike="noStrike" spc="-1" dirty="0">
                <a:solidFill>
                  <a:srgbClr val="000000"/>
                </a:solidFill>
                <a:latin typeface="Times New Roman"/>
                <a:ea typeface="Times New Roman"/>
              </a:rPr>
              <a:t>Time Series Data</a:t>
            </a:r>
            <a:endParaRPr lang="en-IN" sz="3000" b="0" strike="noStrike" spc="-1" dirty="0">
              <a:solidFill>
                <a:srgbClr val="000000"/>
              </a:solidFill>
              <a:latin typeface="Arial"/>
            </a:endParaRPr>
          </a:p>
          <a:p>
            <a:pPr marL="457200" indent="-418680">
              <a:lnSpc>
                <a:spcPct val="115000"/>
              </a:lnSpc>
              <a:buClr>
                <a:srgbClr val="000000"/>
              </a:buClr>
              <a:buFont typeface="Times New Roman"/>
              <a:buAutoNum type="arabicPeriod"/>
            </a:pPr>
            <a:r>
              <a:rPr lang="en-IN" sz="3000" b="0" strike="noStrike" spc="-1" dirty="0">
                <a:solidFill>
                  <a:srgbClr val="000000"/>
                </a:solidFill>
                <a:latin typeface="Times New Roman"/>
                <a:ea typeface="Times New Roman"/>
              </a:rPr>
              <a:t>Spatial Data</a:t>
            </a:r>
            <a:endParaRPr lang="en-IN" sz="3000" b="0" strike="noStrike" spc="-1" dirty="0">
              <a:solidFill>
                <a:srgbClr val="000000"/>
              </a:solidFill>
              <a:latin typeface="Arial"/>
            </a:endParaRPr>
          </a:p>
          <a:p>
            <a:pPr>
              <a:lnSpc>
                <a:spcPct val="115000"/>
              </a:lnSpc>
              <a:spcBef>
                <a:spcPts val="1599"/>
              </a:spcBef>
              <a:spcAft>
                <a:spcPts val="1599"/>
              </a:spcAft>
            </a:pPr>
            <a:endParaRPr lang="en-IN" sz="3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533520" y="228600"/>
            <a:ext cx="8229240" cy="640619"/>
          </a:xfrm>
          <a:prstGeom prst="rect">
            <a:avLst/>
          </a:prstGeom>
          <a:noFill/>
          <a:ln>
            <a:noFill/>
          </a:ln>
        </p:spPr>
        <p:txBody>
          <a:bodyPr lIns="0" rIns="0" bIns="0" anchor="b"/>
          <a:lstStyle/>
          <a:p>
            <a:pPr algn="ctr">
              <a:lnSpc>
                <a:spcPct val="100000"/>
              </a:lnSpc>
            </a:pPr>
            <a:r>
              <a:rPr lang="en-IN" sz="5000" b="0" strike="noStrike" spc="-1" dirty="0">
                <a:solidFill>
                  <a:srgbClr val="0000FF"/>
                </a:solidFill>
                <a:latin typeface="Times New Roman"/>
                <a:ea typeface="Times New Roman"/>
              </a:rPr>
              <a:t>Ordered Data </a:t>
            </a:r>
            <a:endParaRPr lang="en-IN" sz="5000" b="0" strike="noStrike" spc="-1" dirty="0">
              <a:solidFill>
                <a:srgbClr val="000000"/>
              </a:solidFill>
              <a:latin typeface="Arial"/>
            </a:endParaRPr>
          </a:p>
        </p:txBody>
      </p:sp>
      <p:sp>
        <p:nvSpPr>
          <p:cNvPr id="234" name="TextShape 2"/>
          <p:cNvSpPr txBox="1"/>
          <p:nvPr/>
        </p:nvSpPr>
        <p:spPr>
          <a:xfrm>
            <a:off x="397642" y="869219"/>
            <a:ext cx="8229240" cy="4892400"/>
          </a:xfrm>
          <a:prstGeom prst="rect">
            <a:avLst/>
          </a:prstGeom>
          <a:noFill/>
          <a:ln>
            <a:noFill/>
          </a:ln>
        </p:spPr>
        <p:txBody>
          <a:bodyPr/>
          <a:lstStyle/>
          <a:p>
            <a:pPr marL="272880" indent="-272520">
              <a:lnSpc>
                <a:spcPct val="100000"/>
              </a:lnSpc>
              <a:buClr>
                <a:srgbClr val="0BD0D9"/>
              </a:buClr>
              <a:buFont typeface="Noto Sans Symbols"/>
              <a:buChar char="●"/>
            </a:pPr>
            <a:r>
              <a:rPr lang="en-IN" sz="2400" b="0" u="sng" strike="noStrike" spc="-1" dirty="0">
                <a:solidFill>
                  <a:srgbClr val="000000"/>
                </a:solidFill>
                <a:uFillTx/>
                <a:latin typeface="Constantia"/>
                <a:ea typeface="Constantia"/>
              </a:rPr>
              <a:t>Sequential Data : </a:t>
            </a:r>
            <a:r>
              <a:rPr lang="en-IN" sz="2400" b="0" strike="noStrike" spc="-1" dirty="0">
                <a:solidFill>
                  <a:srgbClr val="000000"/>
                </a:solidFill>
                <a:latin typeface="Constantia"/>
                <a:ea typeface="Constantia"/>
              </a:rPr>
              <a:t>Also referred as </a:t>
            </a:r>
            <a:r>
              <a:rPr lang="en-IN" sz="2400" b="0" i="1" strike="noStrike" spc="-1" dirty="0">
                <a:solidFill>
                  <a:srgbClr val="000000"/>
                </a:solidFill>
                <a:latin typeface="Constantia"/>
                <a:ea typeface="Constantia"/>
              </a:rPr>
              <a:t>temporal data</a:t>
            </a:r>
            <a:endParaRPr lang="en-IN" sz="2400" b="0" strike="noStrike" spc="-1" dirty="0">
              <a:solidFill>
                <a:srgbClr val="000000"/>
              </a:solidFill>
              <a:latin typeface="Arial"/>
            </a:endParaRPr>
          </a:p>
          <a:p>
            <a:pPr marL="272880" indent="-272520">
              <a:buClr>
                <a:srgbClr val="0BD0D9"/>
              </a:buClr>
              <a:buFont typeface="Noto Sans Symbols"/>
              <a:buChar char="●"/>
            </a:pPr>
            <a:r>
              <a:rPr lang="en-IN" sz="2400" b="0" strike="noStrike" spc="-1" dirty="0">
                <a:solidFill>
                  <a:srgbClr val="000000"/>
                </a:solidFill>
                <a:latin typeface="Constantia"/>
                <a:ea typeface="Constantia"/>
              </a:rPr>
              <a:t>Sequences of transactions. </a:t>
            </a:r>
            <a:r>
              <a:rPr lang="en-US" sz="2400" b="0" i="0" dirty="0">
                <a:solidFill>
                  <a:srgbClr val="292929"/>
                </a:solidFill>
                <a:effectLst/>
                <a:latin typeface="source-serif-pro"/>
              </a:rPr>
              <a:t>Also can be thought of as an extension of record data, where each record has a time associated with it. Consider a retail transaction data set that also stores the time at which the transaction took place</a:t>
            </a:r>
          </a:p>
          <a:p>
            <a:pPr marL="272880" indent="-272520">
              <a:lnSpc>
                <a:spcPct val="100000"/>
              </a:lnSpc>
              <a:buClr>
                <a:srgbClr val="0BD0D9"/>
              </a:buClr>
              <a:buFont typeface="Noto Sans Symbols"/>
              <a:buChar char="●"/>
            </a:pPr>
            <a:endParaRPr lang="en-IN" sz="2600" b="0" strike="noStrike" spc="-1" dirty="0">
              <a:solidFill>
                <a:srgbClr val="000000"/>
              </a:solidFill>
              <a:latin typeface="Constantia"/>
              <a:ea typeface="Constantia"/>
            </a:endParaRPr>
          </a:p>
          <a:p>
            <a:pPr marL="272880" indent="-272520">
              <a:lnSpc>
                <a:spcPct val="100000"/>
              </a:lnSpc>
              <a:buClr>
                <a:srgbClr val="0BD0D9"/>
              </a:buClr>
              <a:buFont typeface="Noto Sans Symbols"/>
              <a:buChar char="●"/>
            </a:pPr>
            <a:endParaRPr lang="en-IN" sz="2600" b="0" strike="noStrike" spc="-1" dirty="0">
              <a:solidFill>
                <a:srgbClr val="000000"/>
              </a:solidFill>
              <a:latin typeface="Arial"/>
            </a:endParaRPr>
          </a:p>
        </p:txBody>
      </p:sp>
      <p:pic>
        <p:nvPicPr>
          <p:cNvPr id="3" name="Picture 2">
            <a:extLst>
              <a:ext uri="{FF2B5EF4-FFF2-40B4-BE49-F238E27FC236}">
                <a16:creationId xmlns:a16="http://schemas.microsoft.com/office/drawing/2014/main" id="{87E433B7-F1DF-B9FC-2015-DCBE7A27C19C}"/>
              </a:ext>
            </a:extLst>
          </p:cNvPr>
          <p:cNvPicPr>
            <a:picLocks noChangeAspect="1"/>
          </p:cNvPicPr>
          <p:nvPr/>
        </p:nvPicPr>
        <p:blipFill>
          <a:blip r:embed="rId2"/>
          <a:stretch>
            <a:fillRect/>
          </a:stretch>
        </p:blipFill>
        <p:spPr>
          <a:xfrm>
            <a:off x="4571996" y="3428996"/>
            <a:ext cx="7" cy="8"/>
          </a:xfrm>
          <a:prstGeom prst="rect">
            <a:avLst/>
          </a:prstGeom>
        </p:spPr>
      </p:pic>
      <p:pic>
        <p:nvPicPr>
          <p:cNvPr id="6" name="Picture 5">
            <a:extLst>
              <a:ext uri="{FF2B5EF4-FFF2-40B4-BE49-F238E27FC236}">
                <a16:creationId xmlns:a16="http://schemas.microsoft.com/office/drawing/2014/main" id="{12CF1CD4-FF09-4E43-B651-AC87CCA779AC}"/>
              </a:ext>
            </a:extLst>
          </p:cNvPr>
          <p:cNvPicPr>
            <a:picLocks noChangeAspect="1"/>
          </p:cNvPicPr>
          <p:nvPr/>
        </p:nvPicPr>
        <p:blipFill>
          <a:blip r:embed="rId3"/>
          <a:stretch>
            <a:fillRect/>
          </a:stretch>
        </p:blipFill>
        <p:spPr>
          <a:xfrm rot="10800000" flipH="1" flipV="1">
            <a:off x="2916027" y="3060139"/>
            <a:ext cx="4174178" cy="345762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AF6FDF-7B4C-3ED8-F1FB-3CC0AE47D243}"/>
              </a:ext>
            </a:extLst>
          </p:cNvPr>
          <p:cNvSpPr>
            <a:spLocks noGrp="1"/>
          </p:cNvSpPr>
          <p:nvPr>
            <p:ph type="subTitle"/>
          </p:nvPr>
        </p:nvSpPr>
        <p:spPr>
          <a:xfrm>
            <a:off x="221226" y="0"/>
            <a:ext cx="8229240" cy="4389120"/>
          </a:xfrm>
        </p:spPr>
        <p:txBody>
          <a:bodyPr/>
          <a:lstStyle/>
          <a:p>
            <a:pPr marL="0" indent="0">
              <a:buNone/>
            </a:pPr>
            <a:r>
              <a:rPr lang="en-US" sz="2400" b="1" i="0" dirty="0">
                <a:solidFill>
                  <a:srgbClr val="292929"/>
                </a:solidFill>
                <a:effectLst/>
                <a:latin typeface="Times New Roman" panose="02020603050405020304" pitchFamily="18" charset="0"/>
                <a:cs typeface="Times New Roman" panose="02020603050405020304" pitchFamily="18" charset="0"/>
              </a:rPr>
              <a:t>Time Series Data:</a:t>
            </a:r>
            <a:r>
              <a:rPr lang="en-US" sz="2400" b="0" i="0" dirty="0">
                <a:solidFill>
                  <a:srgbClr val="292929"/>
                </a:solidFill>
                <a:effectLst/>
                <a:latin typeface="Times New Roman" panose="02020603050405020304" pitchFamily="18" charset="0"/>
                <a:cs typeface="Times New Roman" panose="02020603050405020304" pitchFamily="18" charset="0"/>
              </a:rPr>
              <a:t> Time series data is a special type of sequential data in which each record is a time series, i.e., a series of measurements taken over time. For example, a financial data set might contain objects that are time series of the daily prices of various stocks.</a:t>
            </a:r>
          </a:p>
          <a:p>
            <a:endParaRPr lang="en-IN" dirty="0"/>
          </a:p>
        </p:txBody>
      </p:sp>
      <p:pic>
        <p:nvPicPr>
          <p:cNvPr id="7" name="Picture 6">
            <a:extLst>
              <a:ext uri="{FF2B5EF4-FFF2-40B4-BE49-F238E27FC236}">
                <a16:creationId xmlns:a16="http://schemas.microsoft.com/office/drawing/2014/main" id="{B4837124-237E-EF8F-B7EC-D6D5528A2C97}"/>
              </a:ext>
            </a:extLst>
          </p:cNvPr>
          <p:cNvPicPr>
            <a:picLocks noChangeAspect="1"/>
          </p:cNvPicPr>
          <p:nvPr/>
        </p:nvPicPr>
        <p:blipFill>
          <a:blip r:embed="rId2"/>
          <a:stretch>
            <a:fillRect/>
          </a:stretch>
        </p:blipFill>
        <p:spPr>
          <a:xfrm rot="10800000" flipH="1" flipV="1">
            <a:off x="3234811" y="2716544"/>
            <a:ext cx="4493343" cy="3704888"/>
          </a:xfrm>
          <a:prstGeom prst="rect">
            <a:avLst/>
          </a:prstGeom>
        </p:spPr>
      </p:pic>
    </p:spTree>
    <p:extLst>
      <p:ext uri="{BB962C8B-B14F-4D97-AF65-F5344CB8AC3E}">
        <p14:creationId xmlns:p14="http://schemas.microsoft.com/office/powerpoint/2010/main" val="1701110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374491" y="-363793"/>
            <a:ext cx="8229240" cy="1142640"/>
          </a:xfrm>
          <a:prstGeom prst="rect">
            <a:avLst/>
          </a:prstGeom>
          <a:noFill/>
          <a:ln>
            <a:noFill/>
          </a:ln>
        </p:spPr>
        <p:txBody>
          <a:bodyPr lIns="0" rIns="0" bIns="0" anchor="b"/>
          <a:lstStyle/>
          <a:p>
            <a:pPr>
              <a:lnSpc>
                <a:spcPct val="100000"/>
              </a:lnSpc>
            </a:pPr>
            <a:r>
              <a:rPr lang="en-IN" sz="5000" b="0" strike="noStrike" spc="-1" dirty="0">
                <a:solidFill>
                  <a:srgbClr val="0000FF"/>
                </a:solidFill>
                <a:latin typeface="Times New Roman"/>
                <a:ea typeface="Times New Roman"/>
              </a:rPr>
              <a:t>Ordered Data </a:t>
            </a:r>
            <a:endParaRPr lang="en-IN" sz="5000" b="0" strike="noStrike" spc="-1" dirty="0">
              <a:solidFill>
                <a:srgbClr val="000000"/>
              </a:solidFill>
              <a:latin typeface="Arial"/>
            </a:endParaRPr>
          </a:p>
        </p:txBody>
      </p:sp>
      <p:sp>
        <p:nvSpPr>
          <p:cNvPr id="241" name="TextShape 2"/>
          <p:cNvSpPr txBox="1"/>
          <p:nvPr/>
        </p:nvSpPr>
        <p:spPr>
          <a:xfrm>
            <a:off x="280219" y="990720"/>
            <a:ext cx="8229240" cy="4876560"/>
          </a:xfrm>
          <a:prstGeom prst="rect">
            <a:avLst/>
          </a:prstGeom>
          <a:noFill/>
          <a:ln>
            <a:noFill/>
          </a:ln>
        </p:spPr>
        <p:txBody>
          <a:bodyPr/>
          <a:lstStyle/>
          <a:p>
            <a:pPr marL="272880" indent="-272520">
              <a:lnSpc>
                <a:spcPct val="100000"/>
              </a:lnSpc>
              <a:buClr>
                <a:srgbClr val="0BD0D9"/>
              </a:buClr>
              <a:buFont typeface="Noto Sans Symbols"/>
              <a:buChar char="●"/>
            </a:pPr>
            <a:r>
              <a:rPr lang="en-IN" sz="2400" b="0" u="sng" strike="noStrike" spc="-1" dirty="0">
                <a:solidFill>
                  <a:srgbClr val="000000"/>
                </a:solidFill>
                <a:uFillTx/>
                <a:latin typeface="Times New Roman" panose="02020603050405020304" pitchFamily="18" charset="0"/>
                <a:ea typeface="Constantia"/>
                <a:cs typeface="Times New Roman" panose="02020603050405020304" pitchFamily="18" charset="0"/>
              </a:rPr>
              <a:t>Sequence Data:</a:t>
            </a:r>
            <a:r>
              <a:rPr lang="en-IN" sz="2400" b="0" strike="noStrike" spc="-1" dirty="0">
                <a:solidFill>
                  <a:srgbClr val="000000"/>
                </a:solidFill>
                <a:latin typeface="Times New Roman" panose="02020603050405020304" pitchFamily="18" charset="0"/>
                <a:ea typeface="Constantia"/>
                <a:cs typeface="Times New Roman" panose="02020603050405020304" pitchFamily="18" charset="0"/>
              </a:rPr>
              <a:t> Ex: Genome sequencing. </a:t>
            </a:r>
            <a:r>
              <a:rPr lang="en-US" sz="2400" b="0" i="0" dirty="0">
                <a:solidFill>
                  <a:srgbClr val="292929"/>
                </a:solidFill>
                <a:effectLst/>
                <a:latin typeface="Times New Roman" panose="02020603050405020304" pitchFamily="18" charset="0"/>
                <a:cs typeface="Times New Roman" panose="02020603050405020304" pitchFamily="18" charset="0"/>
              </a:rPr>
              <a:t>Sequence data consists of a data set that is a sequence of individual entities, such as a sequence of words or letters. It is quite similar to sequential data, except that there are no time stamps; instead, there are positions in an ordered sequence. For example, the genetic information of plants and animals can be represented in the form of sequences of nucleotides that are known as genes.</a:t>
            </a:r>
          </a:p>
          <a:p>
            <a:pPr marL="272880" indent="-272520">
              <a:lnSpc>
                <a:spcPct val="100000"/>
              </a:lnSpc>
              <a:buClr>
                <a:srgbClr val="0BD0D9"/>
              </a:buClr>
              <a:buFont typeface="Noto Sans Symbols"/>
              <a:buChar char="●"/>
            </a:pPr>
            <a:endParaRPr lang="en-IN" sz="2600" b="0" strike="noStrike" spc="-1" dirty="0">
              <a:solidFill>
                <a:srgbClr val="000000"/>
              </a:solidFill>
              <a:latin typeface="Arial"/>
            </a:endParaRPr>
          </a:p>
        </p:txBody>
      </p:sp>
      <p:pic>
        <p:nvPicPr>
          <p:cNvPr id="242" name="Google Shape;264;p44"/>
          <p:cNvPicPr/>
          <p:nvPr/>
        </p:nvPicPr>
        <p:blipFill>
          <a:blip r:embed="rId2"/>
          <a:stretch/>
        </p:blipFill>
        <p:spPr>
          <a:xfrm>
            <a:off x="2966884" y="3657720"/>
            <a:ext cx="5355720" cy="32002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2837269" y="-505080"/>
            <a:ext cx="7387920" cy="1142640"/>
          </a:xfrm>
          <a:prstGeom prst="rect">
            <a:avLst/>
          </a:prstGeom>
          <a:noFill/>
          <a:ln>
            <a:noFill/>
          </a:ln>
        </p:spPr>
        <p:txBody>
          <a:bodyPr lIns="0" rIns="0" bIns="0" anchor="b"/>
          <a:lstStyle/>
          <a:p>
            <a:pPr>
              <a:lnSpc>
                <a:spcPct val="100000"/>
              </a:lnSpc>
            </a:pPr>
            <a:r>
              <a:rPr lang="en-IN" sz="3600" b="0" strike="noStrike" spc="-1" dirty="0">
                <a:solidFill>
                  <a:srgbClr val="0000FF"/>
                </a:solidFill>
                <a:latin typeface="Times New Roman"/>
                <a:ea typeface="Times New Roman"/>
              </a:rPr>
              <a:t>Ordered Data</a:t>
            </a:r>
            <a:endParaRPr lang="en-IN" sz="3600" b="0" strike="noStrike" spc="-1" dirty="0">
              <a:solidFill>
                <a:srgbClr val="000000"/>
              </a:solidFill>
              <a:latin typeface="Arial"/>
            </a:endParaRPr>
          </a:p>
        </p:txBody>
      </p:sp>
      <p:pic>
        <p:nvPicPr>
          <p:cNvPr id="244" name="Google Shape;270;p45"/>
          <p:cNvPicPr/>
          <p:nvPr/>
        </p:nvPicPr>
        <p:blipFill>
          <a:blip r:embed="rId2"/>
          <a:stretch/>
        </p:blipFill>
        <p:spPr>
          <a:xfrm>
            <a:off x="2971800" y="1295280"/>
            <a:ext cx="5851080" cy="5105160"/>
          </a:xfrm>
          <a:prstGeom prst="rect">
            <a:avLst/>
          </a:prstGeom>
          <a:ln>
            <a:noFill/>
          </a:ln>
        </p:spPr>
      </p:pic>
      <p:sp>
        <p:nvSpPr>
          <p:cNvPr id="245" name="TextShape 2"/>
          <p:cNvSpPr txBox="1"/>
          <p:nvPr/>
        </p:nvSpPr>
        <p:spPr>
          <a:xfrm>
            <a:off x="176981" y="842996"/>
            <a:ext cx="8318160" cy="4647960"/>
          </a:xfrm>
          <a:prstGeom prst="rect">
            <a:avLst/>
          </a:prstGeom>
          <a:noFill/>
          <a:ln>
            <a:noFill/>
          </a:ln>
        </p:spPr>
        <p:txBody>
          <a:bodyPr/>
          <a:lstStyle/>
          <a:p>
            <a:pPr marL="272880" indent="-272520">
              <a:lnSpc>
                <a:spcPct val="100000"/>
              </a:lnSpc>
              <a:buClr>
                <a:srgbClr val="0BD0D9"/>
              </a:buClr>
              <a:buFont typeface="Noto Sans Symbols"/>
              <a:buChar char="●"/>
            </a:pPr>
            <a:r>
              <a:rPr lang="en-IN" sz="2600" b="0" strike="noStrike" spc="-1" dirty="0" err="1">
                <a:solidFill>
                  <a:srgbClr val="000000"/>
                </a:solidFill>
                <a:latin typeface="Constantia"/>
                <a:ea typeface="Constantia"/>
              </a:rPr>
              <a:t>Spatio</a:t>
            </a:r>
            <a:r>
              <a:rPr lang="en-IN" sz="2600" b="0" strike="noStrike" spc="-1" dirty="0">
                <a:solidFill>
                  <a:srgbClr val="000000"/>
                </a:solidFill>
                <a:latin typeface="Constantia"/>
                <a:ea typeface="Constantia"/>
              </a:rPr>
              <a:t>-Temporal Data</a:t>
            </a:r>
            <a:endParaRPr lang="en-IN" sz="2600" b="0" strike="noStrike" spc="-1" dirty="0">
              <a:solidFill>
                <a:srgbClr val="000000"/>
              </a:solidFill>
              <a:latin typeface="Arial"/>
            </a:endParaRPr>
          </a:p>
        </p:txBody>
      </p:sp>
      <p:sp>
        <p:nvSpPr>
          <p:cNvPr id="246" name="CustomShape 3"/>
          <p:cNvSpPr/>
          <p:nvPr/>
        </p:nvSpPr>
        <p:spPr>
          <a:xfrm>
            <a:off x="2666880" y="2666880"/>
            <a:ext cx="9143640" cy="360"/>
          </a:xfrm>
          <a:prstGeom prst="rect">
            <a:avLst/>
          </a:prstGeom>
          <a:noFill/>
          <a:ln>
            <a:noFill/>
          </a:ln>
        </p:spPr>
        <p:style>
          <a:lnRef idx="0">
            <a:scrgbClr r="0" g="0" b="0"/>
          </a:lnRef>
          <a:fillRef idx="0">
            <a:scrgbClr r="0" g="0" b="0"/>
          </a:fillRef>
          <a:effectRef idx="0">
            <a:scrgbClr r="0" g="0" b="0"/>
          </a:effectRef>
          <a:fontRef idx="minor"/>
        </p:style>
      </p:sp>
      <p:sp>
        <p:nvSpPr>
          <p:cNvPr id="247" name="CustomShape 4"/>
          <p:cNvSpPr/>
          <p:nvPr/>
        </p:nvSpPr>
        <p:spPr>
          <a:xfrm>
            <a:off x="526027" y="1360461"/>
            <a:ext cx="2666520" cy="11869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400" b="1" strike="noStrike" spc="-1" dirty="0">
                <a:solidFill>
                  <a:srgbClr val="000000"/>
                </a:solidFill>
                <a:latin typeface="Arial"/>
                <a:ea typeface="Arial"/>
              </a:rPr>
              <a:t>Average Monthly Temperature of land and ocean</a:t>
            </a:r>
          </a:p>
          <a:p>
            <a:pPr>
              <a:lnSpc>
                <a:spcPct val="100000"/>
              </a:lnSpc>
            </a:pPr>
            <a:endParaRPr lang="en-IN" sz="2400" b="1" spc="-1" dirty="0">
              <a:solidFill>
                <a:srgbClr val="000000"/>
              </a:solidFill>
              <a:latin typeface="Arial"/>
            </a:endParaRPr>
          </a:p>
          <a:p>
            <a:r>
              <a:rPr lang="en-US" sz="2000" b="1" i="0" dirty="0">
                <a:solidFill>
                  <a:srgbClr val="292929"/>
                </a:solidFill>
                <a:effectLst/>
                <a:latin typeface="source-serif-pro"/>
              </a:rPr>
              <a:t>Spatial Data:</a:t>
            </a:r>
            <a:r>
              <a:rPr lang="en-US" sz="2000" b="0" i="0" dirty="0">
                <a:solidFill>
                  <a:srgbClr val="292929"/>
                </a:solidFill>
                <a:effectLst/>
                <a:latin typeface="source-serif-pro"/>
              </a:rPr>
              <a:t> Some objects have spatial attributes, such as positions or areas, as well as other types of attributes. An example of spatial data is weather data (precipitation, temperature, pressure) that is collected for a variety of geographical locations.</a:t>
            </a:r>
          </a:p>
          <a:p>
            <a:pPr>
              <a:lnSpc>
                <a:spcPct val="100000"/>
              </a:lnSpc>
            </a:pP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57200" y="333360"/>
            <a:ext cx="8229240" cy="74592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Data Quality </a:t>
            </a:r>
            <a:endParaRPr lang="en-IN" sz="5000" b="0" strike="noStrike" spc="-1">
              <a:solidFill>
                <a:srgbClr val="000000"/>
              </a:solidFill>
              <a:latin typeface="Arial"/>
            </a:endParaRPr>
          </a:p>
        </p:txBody>
      </p:sp>
      <p:sp>
        <p:nvSpPr>
          <p:cNvPr id="249" name="TextShape 2"/>
          <p:cNvSpPr txBox="1"/>
          <p:nvPr/>
        </p:nvSpPr>
        <p:spPr>
          <a:xfrm>
            <a:off x="457200" y="1143000"/>
            <a:ext cx="8229240" cy="4641120"/>
          </a:xfrm>
          <a:prstGeom prst="rect">
            <a:avLst/>
          </a:prstGeom>
          <a:noFill/>
          <a:ln>
            <a:noFill/>
          </a:ln>
        </p:spPr>
        <p:txBody>
          <a:bodyPr/>
          <a:lstStyle/>
          <a:p>
            <a:pPr marL="272880" indent="-304920" algn="just">
              <a:lnSpc>
                <a:spcPct val="100000"/>
              </a:lnSpc>
              <a:buClr>
                <a:srgbClr val="0BD0D9"/>
              </a:buClr>
              <a:buFont typeface="Times New Roman"/>
              <a:buChar char="●"/>
            </a:pPr>
            <a:r>
              <a:rPr lang="en-IN" sz="2600" b="0" strike="noStrike" spc="-1">
                <a:solidFill>
                  <a:srgbClr val="000000"/>
                </a:solidFill>
                <a:latin typeface="Times New Roman"/>
                <a:ea typeface="Times New Roman"/>
              </a:rPr>
              <a:t>Poor data quality negatively affects many data processing efforts</a:t>
            </a:r>
            <a:endParaRPr lang="en-IN" sz="2600" b="0" strike="noStrike" spc="-1">
              <a:solidFill>
                <a:srgbClr val="000000"/>
              </a:solidFill>
              <a:latin typeface="Arial"/>
            </a:endParaRPr>
          </a:p>
          <a:p>
            <a:pPr marL="272880" indent="-272520" algn="just">
              <a:lnSpc>
                <a:spcPct val="100000"/>
              </a:lnSpc>
              <a:spcBef>
                <a:spcPts val="439"/>
              </a:spcBef>
            </a:pPr>
            <a:r>
              <a:rPr lang="en-IN" sz="2600" b="0" strike="noStrike" spc="-1">
                <a:solidFill>
                  <a:srgbClr val="000000"/>
                </a:solidFill>
                <a:latin typeface="Times New Roman"/>
                <a:ea typeface="Times New Roman"/>
              </a:rPr>
              <a:t>“The most important point is that poor data quality is an unfolding disaster.</a:t>
            </a:r>
            <a:endParaRPr lang="en-IN" sz="2600" b="0" strike="noStrike" spc="-1">
              <a:solidFill>
                <a:srgbClr val="000000"/>
              </a:solidFill>
              <a:latin typeface="Arial"/>
            </a:endParaRPr>
          </a:p>
          <a:p>
            <a:pPr marL="639720" lvl="1" indent="-291960" algn="just">
              <a:lnSpc>
                <a:spcPct val="100000"/>
              </a:lnSpc>
              <a:spcBef>
                <a:spcPts val="439"/>
              </a:spcBef>
              <a:buClr>
                <a:srgbClr val="FFAB40"/>
              </a:buClr>
              <a:buFont typeface="Times New Roman"/>
              <a:buChar char="●"/>
            </a:pPr>
            <a:r>
              <a:rPr lang="en-IN" sz="2600" b="0" strike="noStrike" spc="-1">
                <a:solidFill>
                  <a:srgbClr val="000000"/>
                </a:solidFill>
                <a:latin typeface="Times New Roman"/>
                <a:ea typeface="Times New Roman"/>
              </a:rPr>
              <a:t>Poor data quality costs the typical company at least ten percent (10%) of revenue; twenty percent (20%) is probably a better estimate.”</a:t>
            </a:r>
            <a:endParaRPr lang="en-IN" sz="2600" b="0" strike="noStrike" spc="-1">
              <a:solidFill>
                <a:srgbClr val="000000"/>
              </a:solidFill>
              <a:latin typeface="Arial"/>
            </a:endParaRPr>
          </a:p>
          <a:p>
            <a:pPr marL="272880" indent="-272520" algn="just">
              <a:lnSpc>
                <a:spcPct val="100000"/>
              </a:lnSpc>
              <a:spcBef>
                <a:spcPts val="439"/>
              </a:spcBef>
            </a:pPr>
            <a:r>
              <a:rPr lang="en-IN" sz="2600" b="0" strike="noStrike" spc="-1">
                <a:solidFill>
                  <a:srgbClr val="000000"/>
                </a:solidFill>
                <a:latin typeface="Times New Roman"/>
                <a:ea typeface="Times New Roman"/>
              </a:rPr>
              <a:t>			Thomas C. Redman, DM Review, August 2004</a:t>
            </a:r>
            <a:endParaRPr lang="en-IN" sz="2600" b="0" strike="noStrike" spc="-1">
              <a:solidFill>
                <a:srgbClr val="000000"/>
              </a:solidFill>
              <a:latin typeface="Arial"/>
            </a:endParaRPr>
          </a:p>
          <a:p>
            <a:pPr marL="272880" indent="-304920" algn="just">
              <a:lnSpc>
                <a:spcPct val="100000"/>
              </a:lnSpc>
              <a:spcBef>
                <a:spcPts val="439"/>
              </a:spcBef>
              <a:buClr>
                <a:srgbClr val="0BD0D9"/>
              </a:buClr>
              <a:buFont typeface="Times New Roman"/>
              <a:buChar char="●"/>
            </a:pPr>
            <a:r>
              <a:rPr lang="en-IN" sz="2600" b="0" strike="noStrike" spc="-1">
                <a:solidFill>
                  <a:srgbClr val="000000"/>
                </a:solidFill>
                <a:latin typeface="Times New Roman"/>
                <a:ea typeface="Times New Roman"/>
              </a:rPr>
              <a:t>Data mining example: a classification model for detecting people who are loan risks is built using poor data</a:t>
            </a:r>
            <a:endParaRPr lang="en-IN" sz="2600" b="0" strike="noStrike" spc="-1">
              <a:solidFill>
                <a:srgbClr val="000000"/>
              </a:solidFill>
              <a:latin typeface="Arial"/>
            </a:endParaRPr>
          </a:p>
          <a:p>
            <a:pPr marL="639720" lvl="1" indent="-302760" algn="just">
              <a:lnSpc>
                <a:spcPct val="100000"/>
              </a:lnSpc>
              <a:spcBef>
                <a:spcPts val="400"/>
              </a:spcBef>
              <a:buClr>
                <a:srgbClr val="FFAB40"/>
              </a:buClr>
              <a:buFont typeface="Times New Roman"/>
              <a:buChar char="●"/>
            </a:pPr>
            <a:r>
              <a:rPr lang="en-IN" sz="2600" b="0" strike="noStrike" spc="-1">
                <a:solidFill>
                  <a:srgbClr val="000000"/>
                </a:solidFill>
                <a:latin typeface="Times New Roman"/>
                <a:ea typeface="Times New Roman"/>
              </a:rPr>
              <a:t>Some credit-worthy candidates are denied loans</a:t>
            </a:r>
            <a:endParaRPr lang="en-IN" sz="2600" b="0" strike="noStrike" spc="-1">
              <a:solidFill>
                <a:srgbClr val="000000"/>
              </a:solidFill>
              <a:latin typeface="Arial"/>
            </a:endParaRPr>
          </a:p>
          <a:p>
            <a:pPr marL="639720" lvl="1" indent="-302760" algn="just">
              <a:lnSpc>
                <a:spcPct val="100000"/>
              </a:lnSpc>
              <a:spcBef>
                <a:spcPts val="400"/>
              </a:spcBef>
              <a:buClr>
                <a:srgbClr val="FFAB40"/>
              </a:buClr>
              <a:buFont typeface="Times New Roman"/>
              <a:buChar char="●"/>
            </a:pPr>
            <a:r>
              <a:rPr lang="en-IN" sz="2600" b="0" strike="noStrike" spc="-1">
                <a:solidFill>
                  <a:srgbClr val="000000"/>
                </a:solidFill>
                <a:latin typeface="Times New Roman"/>
                <a:ea typeface="Times New Roman"/>
              </a:rPr>
              <a:t>More loans are given to individuals that default</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457200" y="525960"/>
            <a:ext cx="8229240" cy="87048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Data Quality …</a:t>
            </a:r>
            <a:endParaRPr lang="en-IN" sz="5000" b="0" strike="noStrike" spc="-1">
              <a:solidFill>
                <a:srgbClr val="000000"/>
              </a:solidFill>
              <a:latin typeface="Arial"/>
            </a:endParaRPr>
          </a:p>
        </p:txBody>
      </p:sp>
      <p:sp>
        <p:nvSpPr>
          <p:cNvPr id="251" name="TextShape 2"/>
          <p:cNvSpPr txBox="1"/>
          <p:nvPr/>
        </p:nvSpPr>
        <p:spPr>
          <a:xfrm>
            <a:off x="457200" y="1935000"/>
            <a:ext cx="8229240" cy="4389120"/>
          </a:xfrm>
          <a:prstGeom prst="rect">
            <a:avLst/>
          </a:prstGeom>
          <a:noFill/>
          <a:ln>
            <a:noFill/>
          </a:ln>
        </p:spPr>
        <p:txBody>
          <a:bodyPr/>
          <a:lstStyle/>
          <a:p>
            <a:pPr marL="272880" indent="-280800">
              <a:lnSpc>
                <a:spcPct val="90000"/>
              </a:lnSpc>
              <a:buClr>
                <a:srgbClr val="0BD0D9"/>
              </a:buClr>
              <a:buFont typeface="Times New Roman"/>
              <a:buChar char="●"/>
            </a:pPr>
            <a:r>
              <a:rPr lang="en-IN" sz="2600" b="0" strike="noStrike" spc="-1">
                <a:solidFill>
                  <a:srgbClr val="000000"/>
                </a:solidFill>
                <a:latin typeface="Times New Roman"/>
                <a:ea typeface="Times New Roman"/>
              </a:rPr>
              <a:t>What kinds of data quality problems?</a:t>
            </a:r>
            <a:endParaRPr lang="en-IN" sz="2600" b="0" strike="noStrike" spc="-1">
              <a:solidFill>
                <a:srgbClr val="000000"/>
              </a:solidFill>
              <a:latin typeface="Arial"/>
            </a:endParaRPr>
          </a:p>
          <a:p>
            <a:pPr marL="272880" indent="-28080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How can we detect problems with the data? </a:t>
            </a:r>
            <a:endParaRPr lang="en-IN" sz="2600" b="0" strike="noStrike" spc="-1">
              <a:solidFill>
                <a:srgbClr val="000000"/>
              </a:solidFill>
              <a:latin typeface="Arial"/>
            </a:endParaRPr>
          </a:p>
          <a:p>
            <a:pPr marL="272880" indent="-28080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What can we do about these problems? </a:t>
            </a:r>
            <a:endParaRPr lang="en-IN" sz="2600" b="0" strike="noStrike" spc="-1">
              <a:solidFill>
                <a:srgbClr val="000000"/>
              </a:solidFill>
              <a:latin typeface="Arial"/>
            </a:endParaRPr>
          </a:p>
          <a:p>
            <a:pPr marL="1461960" indent="-126720">
              <a:lnSpc>
                <a:spcPct val="90000"/>
              </a:lnSpc>
              <a:spcBef>
                <a:spcPts val="400"/>
              </a:spcBef>
            </a:pPr>
            <a:endParaRPr lang="en-IN" sz="2600" b="0" strike="noStrike" spc="-1">
              <a:solidFill>
                <a:srgbClr val="000000"/>
              </a:solidFill>
              <a:latin typeface="Arial"/>
            </a:endParaRPr>
          </a:p>
          <a:p>
            <a:pPr marL="272880" indent="-280800">
              <a:lnSpc>
                <a:spcPct val="90000"/>
              </a:lnSpc>
              <a:spcBef>
                <a:spcPts val="519"/>
              </a:spcBef>
              <a:buClr>
                <a:srgbClr val="0BD0D9"/>
              </a:buClr>
              <a:buFont typeface="Times New Roman"/>
              <a:buChar char="●"/>
            </a:pPr>
            <a:r>
              <a:rPr lang="en-IN" sz="2600" b="0" strike="noStrike" spc="-1">
                <a:solidFill>
                  <a:srgbClr val="000000"/>
                </a:solidFill>
                <a:latin typeface="Times New Roman"/>
                <a:ea typeface="Times New Roman"/>
              </a:rPr>
              <a:t>Examples of data quality problems: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Noise and outliers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Missing values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Duplicate data </a:t>
            </a:r>
            <a:endParaRPr lang="en-IN" sz="2600" b="0" strike="noStrike" spc="-1">
              <a:solidFill>
                <a:srgbClr val="000000"/>
              </a:solidFill>
              <a:latin typeface="Arial"/>
            </a:endParaRPr>
          </a:p>
          <a:p>
            <a:pPr marL="639720" lvl="1" indent="-281160">
              <a:lnSpc>
                <a:spcPct val="90000"/>
              </a:lnSpc>
              <a:spcBef>
                <a:spcPts val="479"/>
              </a:spcBef>
              <a:buClr>
                <a:srgbClr val="FFAB40"/>
              </a:buClr>
              <a:buFont typeface="Times New Roman"/>
              <a:buChar char="●"/>
            </a:pPr>
            <a:r>
              <a:rPr lang="en-IN" sz="2600" b="0" strike="noStrike" spc="-1">
                <a:solidFill>
                  <a:srgbClr val="000000"/>
                </a:solidFill>
                <a:latin typeface="Times New Roman"/>
                <a:ea typeface="Times New Roman"/>
              </a:rPr>
              <a:t>Wrong data</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380880" y="270000"/>
            <a:ext cx="8229240" cy="872640"/>
          </a:xfrm>
          <a:prstGeom prst="rect">
            <a:avLst/>
          </a:prstGeom>
          <a:noFill/>
          <a:ln>
            <a:noFill/>
          </a:ln>
        </p:spPr>
        <p:txBody>
          <a:bodyPr lIns="0" rIns="0" bIns="0" anchor="b"/>
          <a:lstStyle/>
          <a:p>
            <a:pPr>
              <a:lnSpc>
                <a:spcPct val="100000"/>
              </a:lnSpc>
            </a:pPr>
            <a:r>
              <a:rPr lang="en-IN" sz="5000" b="0" strike="noStrike" spc="-1">
                <a:solidFill>
                  <a:srgbClr val="0000FF"/>
                </a:solidFill>
                <a:latin typeface="Calibri"/>
                <a:ea typeface="Calibri"/>
              </a:rPr>
              <a:t>Attribute Values</a:t>
            </a:r>
            <a:endParaRPr lang="en-IN" sz="5000" b="0" strike="noStrike" spc="-1">
              <a:solidFill>
                <a:srgbClr val="000000"/>
              </a:solidFill>
              <a:latin typeface="Arial"/>
            </a:endParaRPr>
          </a:p>
        </p:txBody>
      </p:sp>
      <p:sp>
        <p:nvSpPr>
          <p:cNvPr id="174" name="TextShape 2"/>
          <p:cNvSpPr txBox="1"/>
          <p:nvPr/>
        </p:nvSpPr>
        <p:spPr>
          <a:xfrm>
            <a:off x="411120" y="1676520"/>
            <a:ext cx="8580240" cy="4647960"/>
          </a:xfrm>
          <a:prstGeom prst="rect">
            <a:avLst/>
          </a:prstGeom>
          <a:noFill/>
          <a:ln>
            <a:noFill/>
          </a:ln>
        </p:spPr>
        <p:txBody>
          <a:bodyPr/>
          <a:lstStyle/>
          <a:p>
            <a:pPr marL="272880" indent="-268200">
              <a:lnSpc>
                <a:spcPct val="90000"/>
              </a:lnSpc>
              <a:buClr>
                <a:srgbClr val="0BD0D9"/>
              </a:buClr>
              <a:buFont typeface="Noto Sans Symbols"/>
              <a:buChar char="●"/>
            </a:pPr>
            <a:r>
              <a:rPr lang="en-IN" sz="2400" b="1" i="1" strike="noStrike" spc="-1">
                <a:solidFill>
                  <a:srgbClr val="CC6600"/>
                </a:solidFill>
                <a:latin typeface="Times New Roman"/>
                <a:ea typeface="Times New Roman"/>
              </a:rPr>
              <a:t>Attribute values</a:t>
            </a:r>
            <a:r>
              <a:rPr lang="en-IN" sz="2400" b="1" i="1" strike="noStrike" spc="-1">
                <a:solidFill>
                  <a:srgbClr val="000000"/>
                </a:solidFill>
                <a:latin typeface="Times New Roman"/>
                <a:ea typeface="Times New Roman"/>
              </a:rPr>
              <a:t> </a:t>
            </a:r>
            <a:r>
              <a:rPr lang="en-IN" sz="2400" b="0" strike="noStrike" spc="-1">
                <a:solidFill>
                  <a:srgbClr val="000000"/>
                </a:solidFill>
                <a:latin typeface="Times New Roman"/>
                <a:ea typeface="Times New Roman"/>
              </a:rPr>
              <a:t>are numbers or symbols assigned to an attribute for a particular object</a:t>
            </a:r>
            <a:endParaRPr lang="en-IN" sz="2400" b="0" strike="noStrike" spc="-1">
              <a:solidFill>
                <a:srgbClr val="000000"/>
              </a:solidFill>
              <a:latin typeface="Arial"/>
            </a:endParaRPr>
          </a:p>
          <a:p>
            <a:pPr marL="1461960" indent="-126720">
              <a:lnSpc>
                <a:spcPct val="90000"/>
              </a:lnSpc>
              <a:spcBef>
                <a:spcPts val="400"/>
              </a:spcBef>
            </a:pPr>
            <a:endParaRPr lang="en-IN" sz="2400" b="0" strike="noStrike" spc="-1">
              <a:solidFill>
                <a:srgbClr val="000000"/>
              </a:solidFill>
              <a:latin typeface="Arial"/>
            </a:endParaRPr>
          </a:p>
          <a:p>
            <a:pPr marL="272880" indent="-268200">
              <a:lnSpc>
                <a:spcPct val="90000"/>
              </a:lnSpc>
              <a:spcBef>
                <a:spcPts val="519"/>
              </a:spcBef>
              <a:buClr>
                <a:srgbClr val="0BD0D9"/>
              </a:buClr>
              <a:buFont typeface="Times New Roman"/>
              <a:buChar char="●"/>
            </a:pPr>
            <a:r>
              <a:rPr lang="en-IN" sz="2400" b="0" strike="noStrike" spc="-1">
                <a:solidFill>
                  <a:srgbClr val="000000"/>
                </a:solidFill>
                <a:latin typeface="Times New Roman"/>
                <a:ea typeface="Times New Roman"/>
              </a:rPr>
              <a:t>Distinction between attributes and attribute values</a:t>
            </a: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Same attribute can be mapped to different attribute values</a:t>
            </a:r>
            <a:endParaRPr lang="en-IN" sz="2400" b="0" strike="noStrike" spc="-1">
              <a:solidFill>
                <a:srgbClr val="000000"/>
              </a:solidFill>
              <a:latin typeface="Arial"/>
            </a:endParaRPr>
          </a:p>
          <a:p>
            <a:pPr marL="914400" lvl="2" indent="-304920">
              <a:lnSpc>
                <a:spcPct val="90000"/>
              </a:lnSpc>
              <a:spcBef>
                <a:spcPts val="439"/>
              </a:spcBef>
              <a:buClr>
                <a:srgbClr val="212121"/>
              </a:buClr>
              <a:buFont typeface="Times New Roman"/>
              <a:buChar char="●"/>
            </a:pPr>
            <a:r>
              <a:rPr lang="en-IN" sz="2400" b="0" strike="noStrike" spc="-1">
                <a:solidFill>
                  <a:srgbClr val="000000"/>
                </a:solidFill>
                <a:latin typeface="Times New Roman"/>
                <a:ea typeface="Times New Roman"/>
              </a:rPr>
              <a:t> Example: height can be measured in feet or meters</a:t>
            </a:r>
            <a:endParaRPr lang="en-IN" sz="2400" b="0" strike="noStrike" spc="-1">
              <a:solidFill>
                <a:srgbClr val="000000"/>
              </a:solidFill>
              <a:latin typeface="Arial"/>
            </a:endParaRPr>
          </a:p>
          <a:p>
            <a:pPr marL="1461960" indent="-118440">
              <a:lnSpc>
                <a:spcPct val="90000"/>
              </a:lnSpc>
              <a:spcBef>
                <a:spcPts val="439"/>
              </a:spcBef>
            </a:pPr>
            <a:endParaRPr lang="en-IN" sz="2400" b="0" strike="noStrike" spc="-1">
              <a:solidFill>
                <a:srgbClr val="000000"/>
              </a:solidFill>
              <a:latin typeface="Arial"/>
            </a:endParaRPr>
          </a:p>
          <a:p>
            <a:pPr marL="639720" lvl="1" indent="-268560">
              <a:lnSpc>
                <a:spcPct val="90000"/>
              </a:lnSpc>
              <a:spcBef>
                <a:spcPts val="479"/>
              </a:spcBef>
              <a:buClr>
                <a:srgbClr val="FFAB40"/>
              </a:buClr>
              <a:buFont typeface="Times New Roman"/>
              <a:buChar char="●"/>
            </a:pPr>
            <a:r>
              <a:rPr lang="en-IN" sz="2400" b="0" strike="noStrike" spc="-1">
                <a:solidFill>
                  <a:srgbClr val="000000"/>
                </a:solidFill>
                <a:latin typeface="Times New Roman"/>
                <a:ea typeface="Times New Roman"/>
              </a:rPr>
              <a:t>Different attributes can be mapped to the same set of values</a:t>
            </a:r>
            <a:endParaRPr lang="en-IN" sz="2400" b="0" strike="noStrike" spc="-1">
              <a:solidFill>
                <a:srgbClr val="000000"/>
              </a:solidFill>
              <a:latin typeface="Arial"/>
            </a:endParaRPr>
          </a:p>
          <a:p>
            <a:pPr marL="914400" lvl="2" indent="-304920">
              <a:lnSpc>
                <a:spcPct val="90000"/>
              </a:lnSpc>
              <a:spcBef>
                <a:spcPts val="439"/>
              </a:spcBef>
              <a:buClr>
                <a:srgbClr val="212121"/>
              </a:buClr>
              <a:buFont typeface="Times New Roman"/>
              <a:buChar char="●"/>
            </a:pPr>
            <a:r>
              <a:rPr lang="en-IN" sz="2400" b="0" strike="noStrike" spc="-1">
                <a:solidFill>
                  <a:srgbClr val="000000"/>
                </a:solidFill>
                <a:latin typeface="Times New Roman"/>
                <a:ea typeface="Times New Roman"/>
              </a:rPr>
              <a:t> Example: Attribute values for ID and age are integers</a:t>
            </a:r>
            <a:endParaRPr lang="en-IN" sz="2400" b="0" strike="noStrike" spc="-1">
              <a:solidFill>
                <a:srgbClr val="000000"/>
              </a:solidFill>
              <a:latin typeface="Arial"/>
            </a:endParaRPr>
          </a:p>
          <a:p>
            <a:pPr marL="914400" lvl="2" indent="-300240">
              <a:lnSpc>
                <a:spcPct val="90000"/>
              </a:lnSpc>
              <a:spcBef>
                <a:spcPts val="439"/>
              </a:spcBef>
              <a:buClr>
                <a:srgbClr val="212121"/>
              </a:buClr>
              <a:buFont typeface="Times New Roman"/>
              <a:buChar char="●"/>
            </a:pPr>
            <a:r>
              <a:rPr lang="en-IN" sz="2400" b="0" strike="noStrike" spc="-1">
                <a:solidFill>
                  <a:srgbClr val="000000"/>
                </a:solidFill>
                <a:latin typeface="Times New Roman"/>
                <a:ea typeface="Times New Roman"/>
              </a:rPr>
              <a:t> But properties of attribute values can be different</a:t>
            </a:r>
            <a:endParaRPr lang="en-IN"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300600"/>
            <a:ext cx="8229240" cy="713520"/>
          </a:xfrm>
          <a:prstGeom prst="rect">
            <a:avLst/>
          </a:prstGeom>
          <a:noFill/>
          <a:ln>
            <a:noFill/>
          </a:ln>
        </p:spPr>
        <p:txBody>
          <a:bodyPr lIns="0" rIns="0" bIns="0" anchor="b"/>
          <a:lstStyle/>
          <a:p>
            <a:pPr algn="just">
              <a:lnSpc>
                <a:spcPct val="115000"/>
              </a:lnSpc>
            </a:pPr>
            <a:r>
              <a:rPr lang="en-IN" sz="3600" b="0" strike="noStrike" spc="-1">
                <a:solidFill>
                  <a:srgbClr val="0000FF"/>
                </a:solidFill>
                <a:latin typeface="Times New Roman"/>
                <a:ea typeface="Times New Roman"/>
              </a:rPr>
              <a:t>Measurement and Data Collection Errors</a:t>
            </a:r>
            <a:endParaRPr lang="en-IN" sz="3600" b="0" strike="noStrike" spc="-1">
              <a:solidFill>
                <a:srgbClr val="000000"/>
              </a:solidFill>
              <a:latin typeface="Arial"/>
            </a:endParaRPr>
          </a:p>
        </p:txBody>
      </p:sp>
      <p:sp>
        <p:nvSpPr>
          <p:cNvPr id="253" name="TextShape 2"/>
          <p:cNvSpPr txBox="1"/>
          <p:nvPr/>
        </p:nvSpPr>
        <p:spPr>
          <a:xfrm>
            <a:off x="208440" y="1014480"/>
            <a:ext cx="8748720" cy="530964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The term </a:t>
            </a:r>
            <a:r>
              <a:rPr lang="en-IN" sz="2600" b="0" u="sng" strike="noStrike" spc="-1">
                <a:solidFill>
                  <a:srgbClr val="000000"/>
                </a:solidFill>
                <a:uFillTx/>
                <a:latin typeface="Times New Roman"/>
                <a:ea typeface="Times New Roman"/>
              </a:rPr>
              <a:t>Measurement Error</a:t>
            </a:r>
            <a:r>
              <a:rPr lang="en-IN" sz="2600" b="0" strike="noStrike" spc="-1">
                <a:solidFill>
                  <a:srgbClr val="000000"/>
                </a:solidFill>
                <a:latin typeface="Times New Roman"/>
                <a:ea typeface="Times New Roman"/>
              </a:rPr>
              <a:t> refers to any problem resulting from the measurement process.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common problem is that the value recorded differs from the true value to some extent.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continuous attributes, the numerical difference of the measured and true value is called the </a:t>
            </a:r>
            <a:r>
              <a:rPr lang="en-IN" sz="2600" b="0" i="1" strike="noStrike" spc="-1">
                <a:solidFill>
                  <a:srgbClr val="000000"/>
                </a:solidFill>
                <a:latin typeface="Times New Roman"/>
                <a:ea typeface="Times New Roman"/>
              </a:rPr>
              <a:t>error</a:t>
            </a:r>
            <a:r>
              <a:rPr lang="en-IN" sz="2600" b="0" strike="noStrike" spc="-1">
                <a:solidFill>
                  <a:srgbClr val="000000"/>
                </a:solidFill>
                <a:latin typeface="Times New Roman"/>
                <a:ea typeface="Times New Roman"/>
              </a:rPr>
              <a: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The term </a:t>
            </a:r>
            <a:r>
              <a:rPr lang="en-IN" sz="2600" b="0" u="sng" strike="noStrike" spc="-1">
                <a:solidFill>
                  <a:srgbClr val="000000"/>
                </a:solidFill>
                <a:uFillTx/>
                <a:latin typeface="Times New Roman"/>
                <a:ea typeface="Times New Roman"/>
              </a:rPr>
              <a:t>Data Collection Error</a:t>
            </a:r>
            <a:r>
              <a:rPr lang="en-IN" sz="2600" b="0" strike="noStrike" spc="-1">
                <a:solidFill>
                  <a:srgbClr val="000000"/>
                </a:solidFill>
                <a:latin typeface="Times New Roman"/>
                <a:ea typeface="Times New Roman"/>
              </a:rPr>
              <a:t> refers to errors such as omitting data objects or attribute values, or inappropriately including a data object.</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example, a study of animals of a certain species might include animals of a related species that are similar in appearance to the species of interest. </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457200" y="404280"/>
            <a:ext cx="8229240" cy="68508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Noise and Artifacts</a:t>
            </a:r>
            <a:endParaRPr lang="en-IN" sz="4800" b="0" strike="noStrike" spc="-1">
              <a:solidFill>
                <a:srgbClr val="000000"/>
              </a:solidFill>
              <a:latin typeface="Arial"/>
            </a:endParaRPr>
          </a:p>
        </p:txBody>
      </p:sp>
      <p:sp>
        <p:nvSpPr>
          <p:cNvPr id="255" name="TextShape 2"/>
          <p:cNvSpPr txBox="1"/>
          <p:nvPr/>
        </p:nvSpPr>
        <p:spPr>
          <a:xfrm>
            <a:off x="278640" y="1164960"/>
            <a:ext cx="8586360" cy="4745880"/>
          </a:xfrm>
          <a:prstGeom prst="rect">
            <a:avLst/>
          </a:prstGeom>
          <a:noFill/>
          <a:ln>
            <a:noFill/>
          </a:ln>
        </p:spPr>
        <p:txBody>
          <a:bodyPr/>
          <a:lstStyle/>
          <a:p>
            <a:pPr marL="457200" indent="-393480">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Noise is the random component of a measurement error. It may involve the distortion of a value or the addition of spurious objects.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The term noise is often used in connection with data that has a </a:t>
            </a:r>
            <a:r>
              <a:rPr lang="en-IN" sz="2600" b="0" u="sng" strike="noStrike" spc="-1">
                <a:solidFill>
                  <a:srgbClr val="000000"/>
                </a:solidFill>
                <a:uFillTx/>
                <a:latin typeface="Times New Roman"/>
                <a:ea typeface="Times New Roman"/>
              </a:rPr>
              <a:t>spatial or temporal</a:t>
            </a:r>
            <a:r>
              <a:rPr lang="en-IN" sz="2600" b="0" strike="noStrike" spc="-1">
                <a:solidFill>
                  <a:srgbClr val="000000"/>
                </a:solidFill>
                <a:latin typeface="Times New Roman"/>
                <a:ea typeface="Times New Roman"/>
              </a:rPr>
              <a:t> component.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such cases, techniques from signal or image processing can frequently be used to reduce noise and thus, help to discover patterns (signals) that might be "lost in the noise."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Nonetheless, the elimination of noise is frequently difficult, and much work in data mining focuses on devising robust algorithms that produce acceptable results even when noise is present.</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0"/>
            <a:ext cx="7772040" cy="11426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Noise</a:t>
            </a:r>
            <a:endParaRPr lang="en-IN" sz="5000" b="0" strike="noStrike" spc="-1">
              <a:solidFill>
                <a:srgbClr val="000000"/>
              </a:solidFill>
              <a:latin typeface="Arial"/>
            </a:endParaRPr>
          </a:p>
        </p:txBody>
      </p:sp>
      <p:sp>
        <p:nvSpPr>
          <p:cNvPr id="257" name="TextShape 2"/>
          <p:cNvSpPr txBox="1"/>
          <p:nvPr/>
        </p:nvSpPr>
        <p:spPr>
          <a:xfrm>
            <a:off x="457200" y="1143000"/>
            <a:ext cx="8318160" cy="1371240"/>
          </a:xfrm>
          <a:prstGeom prst="rect">
            <a:avLst/>
          </a:prstGeom>
          <a:noFill/>
          <a:ln>
            <a:noFill/>
          </a:ln>
        </p:spPr>
        <p:txBody>
          <a:bodyPr/>
          <a:lstStyle/>
          <a:p>
            <a:pPr marL="272880" indent="-293040">
              <a:lnSpc>
                <a:spcPct val="80000"/>
              </a:lnSpc>
              <a:buClr>
                <a:srgbClr val="0BD0D9"/>
              </a:buClr>
              <a:buFont typeface="Times New Roman"/>
              <a:buChar char="●"/>
            </a:pPr>
            <a:r>
              <a:rPr lang="en-IN" sz="2600" b="0" strike="noStrike" spc="-1">
                <a:solidFill>
                  <a:srgbClr val="000000"/>
                </a:solidFill>
                <a:latin typeface="Times New Roman"/>
                <a:ea typeface="Times New Roman"/>
              </a:rPr>
              <a:t>For objects, noise is an extraneous object</a:t>
            </a:r>
            <a:endParaRPr lang="en-IN" sz="2600" b="0" strike="noStrike" spc="-1">
              <a:solidFill>
                <a:srgbClr val="000000"/>
              </a:solidFill>
              <a:latin typeface="Arial"/>
            </a:endParaRPr>
          </a:p>
          <a:p>
            <a:pPr marL="272880" indent="-293040">
              <a:lnSpc>
                <a:spcPct val="80000"/>
              </a:lnSpc>
              <a:spcBef>
                <a:spcPts val="479"/>
              </a:spcBef>
              <a:buClr>
                <a:srgbClr val="0BD0D9"/>
              </a:buClr>
              <a:buFont typeface="Times New Roman"/>
              <a:buChar char="●"/>
            </a:pPr>
            <a:r>
              <a:rPr lang="en-IN" sz="2600" b="0" strike="noStrike" spc="-1">
                <a:solidFill>
                  <a:srgbClr val="000000"/>
                </a:solidFill>
                <a:latin typeface="Times New Roman"/>
                <a:ea typeface="Times New Roman"/>
              </a:rPr>
              <a:t>For attributes, noise refers to modification of original values</a:t>
            </a:r>
            <a:endParaRPr lang="en-IN" sz="2600" b="0" strike="noStrike" spc="-1">
              <a:solidFill>
                <a:srgbClr val="000000"/>
              </a:solidFill>
              <a:latin typeface="Arial"/>
            </a:endParaRPr>
          </a:p>
          <a:p>
            <a:pPr marL="639720" lvl="1" indent="-291960">
              <a:lnSpc>
                <a:spcPct val="80000"/>
              </a:lnSpc>
              <a:spcBef>
                <a:spcPts val="439"/>
              </a:spcBef>
              <a:buClr>
                <a:srgbClr val="FFAB40"/>
              </a:buClr>
              <a:buFont typeface="Times New Roman"/>
              <a:buChar char="●"/>
            </a:pPr>
            <a:r>
              <a:rPr lang="en-IN" sz="2600" b="0" strike="noStrike" spc="-1">
                <a:solidFill>
                  <a:srgbClr val="000000"/>
                </a:solidFill>
                <a:latin typeface="Times New Roman"/>
                <a:ea typeface="Times New Roman"/>
              </a:rPr>
              <a:t>Examples: distortion of a person’s voice when talking on a poor phone and “snow” on television screen</a:t>
            </a:r>
            <a:endParaRPr lang="en-IN" sz="2600" b="0" strike="noStrike" spc="-1">
              <a:solidFill>
                <a:srgbClr val="000000"/>
              </a:solidFill>
              <a:latin typeface="Arial"/>
            </a:endParaRPr>
          </a:p>
          <a:p>
            <a:pPr marL="639720" indent="-127080">
              <a:lnSpc>
                <a:spcPct val="80000"/>
              </a:lnSpc>
              <a:spcBef>
                <a:spcPts val="439"/>
              </a:spcBef>
            </a:pPr>
            <a:endParaRPr lang="en-IN" sz="2600" b="0" strike="noStrike" spc="-1">
              <a:solidFill>
                <a:srgbClr val="000000"/>
              </a:solidFill>
              <a:latin typeface="Arial"/>
            </a:endParaRPr>
          </a:p>
          <a:p>
            <a:pPr marL="274320" indent="-141120">
              <a:lnSpc>
                <a:spcPct val="115000"/>
              </a:lnSpc>
              <a:spcBef>
                <a:spcPts val="439"/>
              </a:spcBef>
              <a:spcAft>
                <a:spcPts val="1599"/>
              </a:spcAft>
            </a:pPr>
            <a:endParaRPr lang="en-IN" sz="2600" b="0" strike="noStrike" spc="-1">
              <a:solidFill>
                <a:srgbClr val="000000"/>
              </a:solidFill>
              <a:latin typeface="Arial"/>
            </a:endParaRPr>
          </a:p>
        </p:txBody>
      </p:sp>
      <p:pic>
        <p:nvPicPr>
          <p:cNvPr id="258" name="Google Shape;304;p50"/>
          <p:cNvPicPr/>
          <p:nvPr/>
        </p:nvPicPr>
        <p:blipFill>
          <a:blip r:embed="rId2"/>
          <a:srcRect l="6250" t="4172"/>
          <a:stretch/>
        </p:blipFill>
        <p:spPr>
          <a:xfrm>
            <a:off x="471600" y="3270240"/>
            <a:ext cx="4174920" cy="3200040"/>
          </a:xfrm>
          <a:prstGeom prst="rect">
            <a:avLst/>
          </a:prstGeom>
          <a:ln>
            <a:noFill/>
          </a:ln>
        </p:spPr>
      </p:pic>
      <p:pic>
        <p:nvPicPr>
          <p:cNvPr id="259" name="Google Shape;305;p50"/>
          <p:cNvPicPr/>
          <p:nvPr/>
        </p:nvPicPr>
        <p:blipFill>
          <a:blip r:embed="rId3"/>
          <a:srcRect l="8391" t="4169" r="6249"/>
          <a:stretch/>
        </p:blipFill>
        <p:spPr>
          <a:xfrm>
            <a:off x="4886280" y="3270240"/>
            <a:ext cx="3800160" cy="3200040"/>
          </a:xfrm>
          <a:prstGeom prst="rect">
            <a:avLst/>
          </a:prstGeom>
          <a:ln>
            <a:noFill/>
          </a:ln>
        </p:spPr>
      </p:pic>
      <p:sp>
        <p:nvSpPr>
          <p:cNvPr id="260" name="CustomShape 3"/>
          <p:cNvSpPr/>
          <p:nvPr/>
        </p:nvSpPr>
        <p:spPr>
          <a:xfrm>
            <a:off x="1035000" y="6213600"/>
            <a:ext cx="3047760" cy="456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400" b="1" strike="noStrike" spc="-1">
                <a:solidFill>
                  <a:srgbClr val="000000"/>
                </a:solidFill>
                <a:latin typeface="Arial"/>
                <a:ea typeface="Arial"/>
              </a:rPr>
              <a:t>Two Sine Waves</a:t>
            </a:r>
            <a:endParaRPr lang="en-IN" sz="2400" b="0" strike="noStrike" spc="-1">
              <a:latin typeface="Arial"/>
            </a:endParaRPr>
          </a:p>
        </p:txBody>
      </p:sp>
      <p:sp>
        <p:nvSpPr>
          <p:cNvPr id="261" name="CustomShape 4"/>
          <p:cNvSpPr/>
          <p:nvPr/>
        </p:nvSpPr>
        <p:spPr>
          <a:xfrm>
            <a:off x="4805280" y="6213600"/>
            <a:ext cx="3962160" cy="456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400" b="1" strike="noStrike" spc="-1">
                <a:solidFill>
                  <a:srgbClr val="000000"/>
                </a:solidFill>
                <a:latin typeface="Arial"/>
                <a:ea typeface="Arial"/>
              </a:rPr>
              <a:t>Two Sine Waves + Noise</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457200" y="1089720"/>
            <a:ext cx="8229240" cy="523440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Data errors may be the result of a more deterministic phenomenon, such as a streak in the same place on a set of photographs. Such deterministic distortions of the data are often referred to as </a:t>
            </a:r>
            <a:r>
              <a:rPr lang="en-IN" sz="2600" b="0" i="1" u="sng" strike="noStrike" spc="-1">
                <a:solidFill>
                  <a:srgbClr val="000000"/>
                </a:solidFill>
                <a:uFillTx/>
                <a:latin typeface="Times New Roman"/>
                <a:ea typeface="Times New Roman"/>
              </a:rPr>
              <a:t>artifacts</a:t>
            </a:r>
            <a:r>
              <a:rPr lang="en-IN" sz="2600" b="0" i="1" strike="noStrike" spc="-1">
                <a:solidFill>
                  <a:srgbClr val="000000"/>
                </a:solidFill>
                <a:latin typeface="Times New Roman"/>
                <a:ea typeface="Times New Roman"/>
              </a:rPr>
              <a:t>.</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a:t>
            </a:r>
            <a:r>
              <a:rPr lang="en-IN" sz="2600" b="1" strike="noStrike" spc="-1">
                <a:solidFill>
                  <a:srgbClr val="000000"/>
                </a:solidFill>
                <a:latin typeface="Times New Roman"/>
                <a:ea typeface="Times New Roman"/>
              </a:rPr>
              <a:t>data artifact</a:t>
            </a:r>
            <a:r>
              <a:rPr lang="en-IN" sz="2600" b="0" strike="noStrike" spc="-1">
                <a:solidFill>
                  <a:srgbClr val="000000"/>
                </a:solidFill>
                <a:latin typeface="Times New Roman"/>
                <a:ea typeface="Times New Roman"/>
              </a:rPr>
              <a:t> is a </a:t>
            </a:r>
            <a:r>
              <a:rPr lang="en-IN" sz="2600" b="1" strike="noStrike" spc="-1">
                <a:solidFill>
                  <a:srgbClr val="000000"/>
                </a:solidFill>
                <a:latin typeface="Times New Roman"/>
                <a:ea typeface="Times New Roman"/>
              </a:rPr>
              <a:t>data</a:t>
            </a:r>
            <a:r>
              <a:rPr lang="en-IN" sz="2600" b="0" strike="noStrike" spc="-1">
                <a:solidFill>
                  <a:srgbClr val="000000"/>
                </a:solidFill>
                <a:latin typeface="Times New Roman"/>
                <a:ea typeface="Times New Roman"/>
              </a:rPr>
              <a:t> flaw caused by equipment, techniques or conditions.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Common sources of </a:t>
            </a:r>
            <a:r>
              <a:rPr lang="en-IN" sz="2600" b="1" strike="noStrike" spc="-1">
                <a:solidFill>
                  <a:srgbClr val="000000"/>
                </a:solidFill>
                <a:latin typeface="Times New Roman"/>
                <a:ea typeface="Times New Roman"/>
              </a:rPr>
              <a:t>data</a:t>
            </a:r>
            <a:r>
              <a:rPr lang="en-IN" sz="2600" b="0" strike="noStrike" spc="-1">
                <a:solidFill>
                  <a:srgbClr val="000000"/>
                </a:solidFill>
                <a:latin typeface="Times New Roman"/>
                <a:ea typeface="Times New Roman"/>
              </a:rPr>
              <a:t> flaws include hardware or software errors, conditions such as electromagnetic interference and flawed designs such as an algorithm prone to miscalculations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TextShape 1"/>
          <p:cNvSpPr txBox="1"/>
          <p:nvPr/>
        </p:nvSpPr>
        <p:spPr>
          <a:xfrm>
            <a:off x="457200" y="225360"/>
            <a:ext cx="8229240" cy="88272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 Precision, Bias, and Accuracy</a:t>
            </a:r>
            <a:endParaRPr lang="en-IN" sz="4800" b="0" strike="noStrike" spc="-1">
              <a:solidFill>
                <a:srgbClr val="000000"/>
              </a:solidFill>
              <a:latin typeface="Arial"/>
            </a:endParaRPr>
          </a:p>
        </p:txBody>
      </p:sp>
      <p:sp>
        <p:nvSpPr>
          <p:cNvPr id="264" name="TextShape 2"/>
          <p:cNvSpPr txBox="1"/>
          <p:nvPr/>
        </p:nvSpPr>
        <p:spPr>
          <a:xfrm>
            <a:off x="457200" y="1108800"/>
            <a:ext cx="8229240" cy="5215320"/>
          </a:xfrm>
          <a:prstGeom prst="rect">
            <a:avLst/>
          </a:prstGeom>
          <a:noFill/>
          <a:ln>
            <a:noFill/>
          </a:ln>
        </p:spPr>
        <p:txBody>
          <a:bodyPr/>
          <a:lstStyle/>
          <a:p>
            <a:pPr algn="just">
              <a:lnSpc>
                <a:spcPct val="115000"/>
              </a:lnSpc>
            </a:pPr>
            <a:r>
              <a:rPr lang="en-IN" sz="2600" b="0" u="sng" strike="noStrike" spc="-1">
                <a:solidFill>
                  <a:srgbClr val="000000"/>
                </a:solidFill>
                <a:uFillTx/>
                <a:latin typeface="Times New Roman"/>
                <a:ea typeface="Times New Roman"/>
              </a:rPr>
              <a:t>Precision:</a:t>
            </a:r>
            <a:r>
              <a:rPr lang="en-IN" sz="2600" b="0" strike="noStrike" spc="-1">
                <a:solidFill>
                  <a:srgbClr val="000000"/>
                </a:solidFill>
                <a:latin typeface="Times New Roman"/>
                <a:ea typeface="Times New Roman"/>
              </a:rPr>
              <a:t> The closeness of repeated measurements (of the same quantity) to one another.</a:t>
            </a:r>
            <a:endParaRPr lang="en-IN" sz="2600" b="0" strike="noStrike" spc="-1">
              <a:solidFill>
                <a:srgbClr val="000000"/>
              </a:solidFill>
              <a:latin typeface="Arial"/>
            </a:endParaRPr>
          </a:p>
          <a:p>
            <a:pPr algn="just">
              <a:lnSpc>
                <a:spcPct val="115000"/>
              </a:lnSpc>
            </a:pPr>
            <a:r>
              <a:rPr lang="en-IN" sz="2600" b="0" strike="noStrike" spc="-1">
                <a:solidFill>
                  <a:srgbClr val="000000"/>
                </a:solidFill>
                <a:latin typeface="Times New Roman"/>
                <a:ea typeface="Times New Roman"/>
              </a:rPr>
              <a:t>Precision is often measured by the standard deviation of a set of values</a:t>
            </a:r>
            <a:endParaRPr lang="en-IN" sz="2600" b="0" strike="noStrike" spc="-1">
              <a:solidFill>
                <a:srgbClr val="000000"/>
              </a:solidFill>
              <a:latin typeface="Arial"/>
            </a:endParaRPr>
          </a:p>
          <a:p>
            <a:pPr algn="just">
              <a:lnSpc>
                <a:spcPct val="115000"/>
              </a:lnSpc>
            </a:pPr>
            <a:r>
              <a:rPr lang="en-IN" sz="2600" b="0" u="sng" strike="noStrike" spc="-1">
                <a:solidFill>
                  <a:srgbClr val="000000"/>
                </a:solidFill>
                <a:uFillTx/>
                <a:latin typeface="Times New Roman"/>
                <a:ea typeface="Times New Roman"/>
              </a:rPr>
              <a:t>Bias:</a:t>
            </a:r>
            <a:r>
              <a:rPr lang="en-IN" sz="2600" b="0" strike="noStrike" spc="-1">
                <a:solidFill>
                  <a:srgbClr val="000000"/>
                </a:solidFill>
                <a:latin typeface="Times New Roman"/>
                <a:ea typeface="Times New Roman"/>
              </a:rPr>
              <a:t> A systematic quantity being measured.</a:t>
            </a:r>
            <a:endParaRPr lang="en-IN" sz="2600" b="0" strike="noStrike" spc="-1">
              <a:solidFill>
                <a:srgbClr val="000000"/>
              </a:solidFill>
              <a:latin typeface="Arial"/>
            </a:endParaRPr>
          </a:p>
          <a:p>
            <a:pPr algn="just">
              <a:lnSpc>
                <a:spcPct val="115000"/>
              </a:lnSpc>
            </a:pPr>
            <a:r>
              <a:rPr lang="en-IN" sz="2600" b="0" strike="noStrike" spc="-1">
                <a:solidFill>
                  <a:srgbClr val="000000"/>
                </a:solidFill>
                <a:latin typeface="Times New Roman"/>
                <a:ea typeface="Times New Roman"/>
              </a:rPr>
              <a:t>Bias is measured by taking the difference between the mean of the set of values and the known value of the quantity being measured. </a:t>
            </a:r>
            <a:endParaRPr lang="en-IN" sz="2600" b="0" strike="noStrike" spc="-1">
              <a:solidFill>
                <a:srgbClr val="000000"/>
              </a:solidFill>
              <a:latin typeface="Arial"/>
            </a:endParaRPr>
          </a:p>
          <a:p>
            <a:pPr algn="just">
              <a:lnSpc>
                <a:spcPct val="115000"/>
              </a:lnSpc>
            </a:pPr>
            <a:r>
              <a:rPr lang="en-IN" sz="2600" b="0" strike="noStrike" spc="-1">
                <a:solidFill>
                  <a:srgbClr val="000000"/>
                </a:solidFill>
                <a:latin typeface="Times New Roman"/>
                <a:ea typeface="Times New Roman"/>
              </a:rPr>
              <a:t>Bias can only be determined for objects whose measured quantity is known by means external to the current situation</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263160" y="639000"/>
            <a:ext cx="8623800" cy="568512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example: Suppose that we have a standard laboratory weight with a mass of 1g and want to assess the precision and bias of our new laboratory scale.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We weigh the mass five times, and obtain the following five values: {1.015,0.990, 1.013, 1.001,0.986}.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The mean of these values is 1.001, and hence, the bias is 0.001. The precision, as measured by the standard deviation, is 0.013.</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u="sng" strike="noStrike" spc="-1">
                <a:solidFill>
                  <a:srgbClr val="000000"/>
                </a:solidFill>
                <a:uFillTx/>
                <a:latin typeface="Times New Roman"/>
                <a:ea typeface="Times New Roman"/>
              </a:rPr>
              <a:t>Accuracy:</a:t>
            </a:r>
            <a:r>
              <a:rPr lang="en-IN" sz="2600" b="0" strike="noStrike" spc="-1">
                <a:solidFill>
                  <a:srgbClr val="000000"/>
                </a:solidFill>
                <a:latin typeface="Times New Roman"/>
                <a:ea typeface="Times New Roman"/>
              </a:rPr>
              <a:t> The closeness of measurements to the true value of the quantity being measured.</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Accuracy depends on precision and bias, but since it is a general concept, there is no specific formula for accuracy in terms of these two quantities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457200" y="441720"/>
            <a:ext cx="8229240" cy="74160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Outliers</a:t>
            </a:r>
            <a:endParaRPr lang="en-IN" sz="4800" b="0" strike="noStrike" spc="-1">
              <a:solidFill>
                <a:srgbClr val="000000"/>
              </a:solidFill>
              <a:latin typeface="Arial"/>
            </a:endParaRPr>
          </a:p>
        </p:txBody>
      </p:sp>
      <p:sp>
        <p:nvSpPr>
          <p:cNvPr id="267" name="TextShape 2"/>
          <p:cNvSpPr txBox="1"/>
          <p:nvPr/>
        </p:nvSpPr>
        <p:spPr>
          <a:xfrm>
            <a:off x="231840" y="1183680"/>
            <a:ext cx="8680320" cy="487728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Outliers are either (1) data objects that, in some sense, have characteristics that are different from most of the other data objects in the data set, or (2) values of an attribute that are unusual with respect to the typical values for that attribute.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It is important to distinguish between the notions of noise and outliers.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Outliers can be legitimate data objects or values. Thus, unlike noise, outliers may sometimes be of interest.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fraud and network intrusion detection, for example, the goal is to find unusual objects or events from among a large number of normal ones.</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57200" y="507960"/>
            <a:ext cx="8229240" cy="68220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Outliers</a:t>
            </a:r>
            <a:endParaRPr lang="en-IN" sz="5000" b="0" strike="noStrike" spc="-1">
              <a:solidFill>
                <a:srgbClr val="000000"/>
              </a:solidFill>
              <a:latin typeface="Arial"/>
            </a:endParaRPr>
          </a:p>
        </p:txBody>
      </p:sp>
      <p:sp>
        <p:nvSpPr>
          <p:cNvPr id="269" name="TextShape 2"/>
          <p:cNvSpPr txBox="1"/>
          <p:nvPr/>
        </p:nvSpPr>
        <p:spPr>
          <a:xfrm>
            <a:off x="457200" y="1508040"/>
            <a:ext cx="8229240" cy="4816080"/>
          </a:xfrm>
          <a:prstGeom prst="rect">
            <a:avLst/>
          </a:prstGeom>
          <a:noFill/>
          <a:ln>
            <a:noFill/>
          </a:ln>
        </p:spPr>
        <p:txBody>
          <a:bodyPr/>
          <a:lstStyle/>
          <a:p>
            <a:pPr marL="272880" indent="-280440">
              <a:lnSpc>
                <a:spcPct val="90000"/>
              </a:lnSpc>
              <a:buClr>
                <a:srgbClr val="0BD0D9"/>
              </a:buClr>
              <a:buFont typeface="Noto Sans Symbols"/>
              <a:buChar char="●"/>
            </a:pPr>
            <a:r>
              <a:rPr lang="en-IN" sz="2400" b="1" i="1" strike="noStrike" spc="-1">
                <a:solidFill>
                  <a:srgbClr val="CC6600"/>
                </a:solidFill>
                <a:latin typeface="Times New Roman"/>
                <a:ea typeface="Times New Roman"/>
              </a:rPr>
              <a:t>Outliers</a:t>
            </a:r>
            <a:r>
              <a:rPr lang="en-IN" sz="2400" b="0" strike="noStrike" spc="-1">
                <a:solidFill>
                  <a:srgbClr val="000000"/>
                </a:solidFill>
                <a:latin typeface="Times New Roman"/>
                <a:ea typeface="Times New Roman"/>
              </a:rPr>
              <a:t> are data objects with characteristics that are considerably different than most of the other data objects in the data set</a:t>
            </a:r>
            <a:endParaRPr lang="en-IN" sz="2400" b="0" strike="noStrike" spc="-1">
              <a:solidFill>
                <a:srgbClr val="000000"/>
              </a:solidFill>
              <a:latin typeface="Arial"/>
            </a:endParaRPr>
          </a:p>
          <a:p>
            <a:pPr marL="639720" lvl="1" indent="-279360">
              <a:lnSpc>
                <a:spcPct val="90000"/>
              </a:lnSpc>
              <a:spcBef>
                <a:spcPts val="439"/>
              </a:spcBef>
              <a:buClr>
                <a:srgbClr val="FFAB40"/>
              </a:buClr>
              <a:buFont typeface="Noto Sans Symbols"/>
              <a:buChar char="●"/>
            </a:pPr>
            <a:r>
              <a:rPr lang="en-IN" sz="2400" b="1" strike="noStrike" spc="-1">
                <a:solidFill>
                  <a:srgbClr val="000000"/>
                </a:solidFill>
                <a:latin typeface="Times New Roman"/>
                <a:ea typeface="Times New Roman"/>
              </a:rPr>
              <a:t>Case 1:</a:t>
            </a:r>
            <a:r>
              <a:rPr lang="en-IN" sz="2400" b="0" strike="noStrike" spc="-1">
                <a:solidFill>
                  <a:srgbClr val="000000"/>
                </a:solidFill>
                <a:latin typeface="Times New Roman"/>
                <a:ea typeface="Times New Roman"/>
              </a:rPr>
              <a:t> Outliers are </a:t>
            </a:r>
            <a:br/>
            <a:r>
              <a:rPr lang="en-IN" sz="2400" b="0" strike="noStrike" spc="-1">
                <a:solidFill>
                  <a:srgbClr val="000000"/>
                </a:solidFill>
                <a:latin typeface="Times New Roman"/>
                <a:ea typeface="Times New Roman"/>
              </a:rPr>
              <a:t>noise that interferes</a:t>
            </a:r>
            <a:br/>
            <a:r>
              <a:rPr lang="en-IN" sz="2400" b="0" strike="noStrike" spc="-1">
                <a:solidFill>
                  <a:srgbClr val="000000"/>
                </a:solidFill>
                <a:latin typeface="Times New Roman"/>
                <a:ea typeface="Times New Roman"/>
              </a:rPr>
              <a:t>with data analysis </a:t>
            </a:r>
            <a:br/>
            <a:r>
              <a:rPr lang="en-IN" sz="2400" b="0" strike="noStrike" spc="-1">
                <a:solidFill>
                  <a:srgbClr val="000000"/>
                </a:solidFill>
                <a:latin typeface="Times New Roman"/>
              </a:rPr>
              <a:t> </a:t>
            </a:r>
            <a:endParaRPr lang="en-IN" sz="2400" b="0" strike="noStrike" spc="-1">
              <a:solidFill>
                <a:srgbClr val="000000"/>
              </a:solidFill>
              <a:latin typeface="Arial"/>
            </a:endParaRPr>
          </a:p>
          <a:p>
            <a:pPr marL="639720" lvl="1" indent="-279360">
              <a:lnSpc>
                <a:spcPct val="90000"/>
              </a:lnSpc>
              <a:spcBef>
                <a:spcPts val="439"/>
              </a:spcBef>
              <a:buClr>
                <a:srgbClr val="FFAB40"/>
              </a:buClr>
              <a:buFont typeface="Noto Sans Symbols"/>
              <a:buChar char="●"/>
            </a:pPr>
            <a:r>
              <a:rPr lang="en-IN" sz="2400" b="1" strike="noStrike" spc="-1">
                <a:solidFill>
                  <a:srgbClr val="000000"/>
                </a:solidFill>
                <a:latin typeface="Times New Roman"/>
                <a:ea typeface="Times New Roman"/>
              </a:rPr>
              <a:t>Case 2: </a:t>
            </a:r>
            <a:r>
              <a:rPr lang="en-IN" sz="2400" b="0" strike="noStrike" spc="-1">
                <a:solidFill>
                  <a:srgbClr val="000000"/>
                </a:solidFill>
                <a:latin typeface="Times New Roman"/>
                <a:ea typeface="Times New Roman"/>
              </a:rPr>
              <a:t>Outliers are </a:t>
            </a:r>
            <a:br/>
            <a:r>
              <a:rPr lang="en-IN" sz="2400" b="0" strike="noStrike" spc="-1">
                <a:solidFill>
                  <a:srgbClr val="000000"/>
                </a:solidFill>
                <a:latin typeface="Times New Roman"/>
                <a:ea typeface="Times New Roman"/>
              </a:rPr>
              <a:t>the goal of our analysis</a:t>
            </a:r>
            <a:endParaRPr lang="en-IN" sz="2400" b="0" strike="noStrike" spc="-1">
              <a:solidFill>
                <a:srgbClr val="000000"/>
              </a:solidFill>
              <a:latin typeface="Arial"/>
            </a:endParaRPr>
          </a:p>
          <a:p>
            <a:pPr marL="914400" lvl="2" indent="-313560">
              <a:lnSpc>
                <a:spcPct val="90000"/>
              </a:lnSpc>
              <a:spcBef>
                <a:spcPts val="400"/>
              </a:spcBef>
              <a:buClr>
                <a:srgbClr val="212121"/>
              </a:buClr>
              <a:buFont typeface="Times New Roman"/>
              <a:buChar char="●"/>
            </a:pPr>
            <a:r>
              <a:rPr lang="en-IN" sz="2400" b="0" strike="noStrike" spc="-1">
                <a:solidFill>
                  <a:srgbClr val="000000"/>
                </a:solidFill>
                <a:latin typeface="Times New Roman"/>
                <a:ea typeface="Times New Roman"/>
              </a:rPr>
              <a:t> Credit card fraud</a:t>
            </a:r>
            <a:endParaRPr lang="en-IN" sz="2400" b="0" strike="noStrike" spc="-1">
              <a:solidFill>
                <a:srgbClr val="000000"/>
              </a:solidFill>
              <a:latin typeface="Arial"/>
            </a:endParaRPr>
          </a:p>
          <a:p>
            <a:pPr marL="914400" lvl="2" indent="-309240">
              <a:lnSpc>
                <a:spcPct val="90000"/>
              </a:lnSpc>
              <a:spcBef>
                <a:spcPts val="400"/>
              </a:spcBef>
              <a:buClr>
                <a:srgbClr val="212121"/>
              </a:buClr>
              <a:buFont typeface="Times New Roman"/>
              <a:buChar char="●"/>
            </a:pPr>
            <a:r>
              <a:rPr lang="en-IN" sz="2400" b="0" strike="noStrike" spc="-1">
                <a:solidFill>
                  <a:srgbClr val="000000"/>
                </a:solidFill>
                <a:latin typeface="Times New Roman"/>
                <a:ea typeface="Times New Roman"/>
              </a:rPr>
              <a:t> Intrusion detection </a:t>
            </a:r>
            <a:endParaRPr lang="en-IN" sz="2400" b="0" strike="noStrike" spc="-1">
              <a:solidFill>
                <a:srgbClr val="000000"/>
              </a:solidFill>
              <a:latin typeface="Arial"/>
            </a:endParaRPr>
          </a:p>
          <a:p>
            <a:pPr marL="914400" indent="-196920">
              <a:lnSpc>
                <a:spcPct val="90000"/>
              </a:lnSpc>
              <a:spcBef>
                <a:spcPts val="221"/>
              </a:spcBef>
            </a:pPr>
            <a:endParaRPr lang="en-IN" sz="2400" b="0" strike="noStrike" spc="-1">
              <a:solidFill>
                <a:srgbClr val="000000"/>
              </a:solidFill>
              <a:latin typeface="Arial"/>
            </a:endParaRPr>
          </a:p>
          <a:p>
            <a:pPr marL="272880" indent="-272520">
              <a:lnSpc>
                <a:spcPct val="90000"/>
              </a:lnSpc>
              <a:spcBef>
                <a:spcPts val="479"/>
              </a:spcBef>
              <a:buClr>
                <a:srgbClr val="0BD0D9"/>
              </a:buClr>
              <a:buFont typeface="Noto Sans Symbols"/>
              <a:buChar char="●"/>
            </a:pPr>
            <a:r>
              <a:rPr lang="en-IN" sz="2400" b="0" strike="noStrike" spc="-1">
                <a:solidFill>
                  <a:srgbClr val="000000"/>
                </a:solidFill>
                <a:latin typeface="Constantia"/>
                <a:ea typeface="Constantia"/>
              </a:rPr>
              <a:t>Causes?</a:t>
            </a:r>
            <a:endParaRPr lang="en-IN" sz="2400" b="0" strike="noStrike" spc="-1">
              <a:solidFill>
                <a:srgbClr val="000000"/>
              </a:solidFill>
              <a:latin typeface="Arial"/>
            </a:endParaRPr>
          </a:p>
        </p:txBody>
      </p:sp>
      <p:grpSp>
        <p:nvGrpSpPr>
          <p:cNvPr id="270" name="Group 3"/>
          <p:cNvGrpSpPr/>
          <p:nvPr/>
        </p:nvGrpSpPr>
        <p:grpSpPr>
          <a:xfrm>
            <a:off x="4495680" y="2440080"/>
            <a:ext cx="4266720" cy="3884400"/>
            <a:chOff x="4495680" y="2440080"/>
            <a:chExt cx="4266720" cy="3884400"/>
          </a:xfrm>
        </p:grpSpPr>
        <p:pic>
          <p:nvPicPr>
            <p:cNvPr id="271" name="Google Shape;337;p55"/>
            <p:cNvPicPr/>
            <p:nvPr/>
          </p:nvPicPr>
          <p:blipFill>
            <a:blip r:embed="rId2"/>
            <a:stretch/>
          </p:blipFill>
          <p:spPr>
            <a:xfrm>
              <a:off x="4495680" y="2440080"/>
              <a:ext cx="4266720" cy="3884400"/>
            </a:xfrm>
            <a:prstGeom prst="rect">
              <a:avLst/>
            </a:prstGeom>
            <a:ln>
              <a:noFill/>
            </a:ln>
          </p:spPr>
        </p:pic>
        <p:sp>
          <p:nvSpPr>
            <p:cNvPr id="272" name="CustomShape 4"/>
            <p:cNvSpPr/>
            <p:nvPr/>
          </p:nvSpPr>
          <p:spPr>
            <a:xfrm>
              <a:off x="4734360" y="3504600"/>
              <a:ext cx="173520" cy="17388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3" name="CustomShape 5"/>
            <p:cNvSpPr/>
            <p:nvPr/>
          </p:nvSpPr>
          <p:spPr>
            <a:xfrm>
              <a:off x="5019120" y="4050360"/>
              <a:ext cx="173520" cy="17388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4" name="CustomShape 6"/>
            <p:cNvSpPr/>
            <p:nvPr/>
          </p:nvSpPr>
          <p:spPr>
            <a:xfrm>
              <a:off x="8463960" y="5392800"/>
              <a:ext cx="173520" cy="17604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5" name="CustomShape 7"/>
            <p:cNvSpPr/>
            <p:nvPr/>
          </p:nvSpPr>
          <p:spPr>
            <a:xfrm>
              <a:off x="5851440" y="5529960"/>
              <a:ext cx="173520" cy="173880"/>
            </a:xfrm>
            <a:prstGeom prst="ellipse">
              <a:avLst/>
            </a:prstGeom>
            <a:noFill/>
            <a:ln w="19080">
              <a:solidFill>
                <a:srgbClr val="FF3300"/>
              </a:solidFill>
              <a:miter/>
            </a:ln>
          </p:spPr>
          <p:style>
            <a:lnRef idx="0">
              <a:scrgbClr r="0" g="0" b="0"/>
            </a:lnRef>
            <a:fillRef idx="0">
              <a:scrgbClr r="0" g="0" b="0"/>
            </a:fillRef>
            <a:effectRef idx="0">
              <a:scrgbClr r="0" g="0" b="0"/>
            </a:effectRef>
            <a:fontRef idx="minor"/>
          </p:style>
        </p:sp>
        <p:sp>
          <p:nvSpPr>
            <p:cNvPr id="276" name="CustomShape 8"/>
            <p:cNvSpPr/>
            <p:nvPr/>
          </p:nvSpPr>
          <p:spPr>
            <a:xfrm>
              <a:off x="7114320" y="3735000"/>
              <a:ext cx="387720" cy="49752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277" name="CustomShape 9"/>
            <p:cNvSpPr/>
            <p:nvPr/>
          </p:nvSpPr>
          <p:spPr>
            <a:xfrm>
              <a:off x="4980600" y="3834360"/>
              <a:ext cx="387720" cy="497520"/>
            </a:xfrm>
            <a:prstGeom prst="rect">
              <a:avLst/>
            </a:prstGeom>
            <a:solidFill>
              <a:schemeClr val="lt1"/>
            </a:solidFill>
            <a:ln>
              <a:noFill/>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Shape 1"/>
          <p:cNvSpPr txBox="1"/>
          <p:nvPr/>
        </p:nvSpPr>
        <p:spPr>
          <a:xfrm>
            <a:off x="457200" y="704880"/>
            <a:ext cx="8229240" cy="77904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Missing Values	</a:t>
            </a:r>
            <a:endParaRPr lang="en-IN" sz="4800" b="0" strike="noStrike" spc="-1">
              <a:solidFill>
                <a:srgbClr val="000000"/>
              </a:solidFill>
              <a:latin typeface="Arial"/>
            </a:endParaRPr>
          </a:p>
        </p:txBody>
      </p:sp>
      <p:sp>
        <p:nvSpPr>
          <p:cNvPr id="279" name="TextShape 2"/>
          <p:cNvSpPr txBox="1"/>
          <p:nvPr/>
        </p:nvSpPr>
        <p:spPr>
          <a:xfrm>
            <a:off x="457200" y="1484280"/>
            <a:ext cx="8410680" cy="483984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It is not unusual for an object to be missing one or more attribute values.</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some cases, the information was not collected; e.g., some people decline to give their age or weight.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other cases, some attributes are not applicable to all objects; e.g., often, forms have conditional parts that are filled out only when a person answers a previous question in a certain way, but for simplicity, all fields are stored.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Regardless, missing values should be taken into account during the data analysis. </a:t>
            </a: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457200" y="281880"/>
            <a:ext cx="8229240" cy="701280"/>
          </a:xfrm>
          <a:prstGeom prst="rect">
            <a:avLst/>
          </a:prstGeom>
          <a:noFill/>
          <a:ln>
            <a:noFill/>
          </a:ln>
        </p:spPr>
        <p:txBody>
          <a:bodyPr lIns="0" rIns="0" bIns="0" anchor="b"/>
          <a:lstStyle/>
          <a:p>
            <a:pPr algn="just">
              <a:lnSpc>
                <a:spcPct val="115000"/>
              </a:lnSpc>
            </a:pPr>
            <a:r>
              <a:rPr lang="en-IN" sz="4000" b="0" strike="noStrike" spc="-1">
                <a:solidFill>
                  <a:srgbClr val="0000FF"/>
                </a:solidFill>
                <a:latin typeface="Times New Roman"/>
                <a:ea typeface="Times New Roman"/>
              </a:rPr>
              <a:t>Eliminate Data Objects or Attributes</a:t>
            </a:r>
            <a:endParaRPr lang="en-IN" sz="4000" b="0" strike="noStrike" spc="-1">
              <a:solidFill>
                <a:srgbClr val="000000"/>
              </a:solidFill>
              <a:latin typeface="Arial"/>
            </a:endParaRPr>
          </a:p>
        </p:txBody>
      </p:sp>
      <p:sp>
        <p:nvSpPr>
          <p:cNvPr id="281" name="TextShape 2"/>
          <p:cNvSpPr txBox="1"/>
          <p:nvPr/>
        </p:nvSpPr>
        <p:spPr>
          <a:xfrm>
            <a:off x="300600" y="1071000"/>
            <a:ext cx="8529840" cy="542952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simple and effective strategy is to eliminate objects with missing values.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However, even a partially specified data object contains some information, and if many objects have missing values, then a reliable analysis can be difficult or impossible.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Nonetheless, if a data set has only a few objects that have missing values, then it may be expedient to omit them.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related strategy is to eliminate attributes that have missing values. This should be done with caution, however, since the eliminated attributes may be the ones that are critical to the analysis.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444600"/>
            <a:ext cx="8229240" cy="67932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Measurement</a:t>
            </a:r>
            <a:endParaRPr lang="en-IN" sz="4800" b="0" strike="noStrike" spc="-1">
              <a:solidFill>
                <a:srgbClr val="000000"/>
              </a:solidFill>
              <a:latin typeface="Arial"/>
            </a:endParaRPr>
          </a:p>
        </p:txBody>
      </p:sp>
      <p:sp>
        <p:nvSpPr>
          <p:cNvPr id="176" name="TextShape 2"/>
          <p:cNvSpPr txBox="1"/>
          <p:nvPr/>
        </p:nvSpPr>
        <p:spPr>
          <a:xfrm>
            <a:off x="205920" y="1124280"/>
            <a:ext cx="8669880" cy="5199840"/>
          </a:xfrm>
          <a:prstGeom prst="rect">
            <a:avLst/>
          </a:prstGeom>
          <a:noFill/>
          <a:ln>
            <a:noFill/>
          </a:ln>
        </p:spPr>
        <p:txBody>
          <a:bodyPr/>
          <a:lstStyle/>
          <a:p>
            <a:pPr marL="457200" indent="-406080" algn="just">
              <a:lnSpc>
                <a:spcPct val="115000"/>
              </a:lnSpc>
              <a:spcBef>
                <a:spcPts val="360"/>
              </a:spcBef>
              <a:buClr>
                <a:srgbClr val="000000"/>
              </a:buClr>
              <a:buFont typeface="Times New Roman"/>
              <a:buChar char="●"/>
            </a:pPr>
            <a:r>
              <a:rPr lang="en-IN" sz="2800" b="0" i="1" strike="noStrike" spc="-1">
                <a:solidFill>
                  <a:srgbClr val="000000"/>
                </a:solidFill>
                <a:latin typeface="Times New Roman"/>
                <a:ea typeface="Times New Roman"/>
              </a:rPr>
              <a:t>A measurement scale is a rule (function) that associates a numerical or symbolic value with an attribute of an object.</a:t>
            </a:r>
            <a:endParaRPr lang="en-IN" sz="2800" b="0" strike="noStrike" spc="-1">
              <a:solidFill>
                <a:srgbClr val="000000"/>
              </a:solidFill>
              <a:latin typeface="Arial"/>
            </a:endParaRPr>
          </a:p>
          <a:p>
            <a:pPr marL="457200" indent="-406080" algn="just">
              <a:lnSpc>
                <a:spcPct val="115000"/>
              </a:lnSpc>
              <a:buClr>
                <a:srgbClr val="000000"/>
              </a:buClr>
              <a:buFont typeface="Times New Roman"/>
              <a:buChar char="●"/>
            </a:pPr>
            <a:r>
              <a:rPr lang="en-IN" sz="2800" b="0" strike="noStrike" spc="-1">
                <a:solidFill>
                  <a:srgbClr val="000000"/>
                </a:solidFill>
                <a:latin typeface="Times New Roman"/>
                <a:ea typeface="Times New Roman"/>
              </a:rPr>
              <a:t>For instance, we step on a bathroom scale to determine our weight, we classify someone as male or female, or we count the number of chairs in a room to  see if there will be enough to seat all the people coming to a meeting. </a:t>
            </a:r>
            <a:endParaRPr lang="en-IN" sz="2800" b="0" strike="noStrike" spc="-1">
              <a:solidFill>
                <a:srgbClr val="000000"/>
              </a:solidFill>
              <a:latin typeface="Arial"/>
            </a:endParaRPr>
          </a:p>
          <a:p>
            <a:pPr>
              <a:lnSpc>
                <a:spcPct val="115000"/>
              </a:lnSpc>
              <a:spcBef>
                <a:spcPts val="1599"/>
              </a:spcBef>
              <a:spcAft>
                <a:spcPts val="1599"/>
              </a:spcAft>
            </a:pPr>
            <a:endParaRPr lang="en-IN" sz="2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57200" y="601200"/>
            <a:ext cx="8229240" cy="67572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Estimate Missing Values</a:t>
            </a:r>
            <a:endParaRPr lang="en-IN" sz="4800" b="0" strike="noStrike" spc="-1">
              <a:solidFill>
                <a:srgbClr val="000000"/>
              </a:solidFill>
              <a:latin typeface="Arial"/>
            </a:endParaRPr>
          </a:p>
        </p:txBody>
      </p:sp>
      <p:sp>
        <p:nvSpPr>
          <p:cNvPr id="283" name="TextShape 2"/>
          <p:cNvSpPr txBox="1"/>
          <p:nvPr/>
        </p:nvSpPr>
        <p:spPr>
          <a:xfrm>
            <a:off x="263160" y="1352880"/>
            <a:ext cx="8661240" cy="497124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Sometimes missing data can be reliably estimated.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example, consider a time series that changes in a reasonably smooth fashion, but has a few, widely scattered missing values.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such cases, the missing values can be estimated (interpolated) by using the remaining values.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As another example, consider a data set that has many similar data points. In this situation, the attribute values of the points closest to the point with the missing value are often used to estimate the missing value. </a:t>
            </a:r>
            <a:endParaRPr lang="en-IN" sz="2600" b="0" strike="noStrike" spc="-1">
              <a:solidFill>
                <a:srgbClr val="000000"/>
              </a:solidFill>
              <a:latin typeface="Arial"/>
            </a:endParaRPr>
          </a:p>
          <a:p>
            <a:pPr algn="just">
              <a:lnSpc>
                <a:spcPct val="115000"/>
              </a:lnSpc>
            </a:pPr>
            <a:endParaRPr lang="en-IN" sz="2600" b="0" strike="noStrike" spc="-1">
              <a:solidFill>
                <a:srgbClr val="000000"/>
              </a:solidFill>
              <a:latin typeface="Arial"/>
            </a:endParaRPr>
          </a:p>
          <a:p>
            <a:pPr algn="just">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457200" y="507240"/>
            <a:ext cx="8229240" cy="5816520"/>
          </a:xfrm>
          <a:prstGeom prst="rect">
            <a:avLst/>
          </a:prstGeom>
          <a:noFill/>
          <a:ln>
            <a:noFill/>
          </a:ln>
        </p:spPr>
        <p:txBody>
          <a:bodyPr/>
          <a:lstStyle/>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If the attribute is continuous, then the average attribute value of the nearest neighbors is used.</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If the attribute is categorical, then the most commonly occurring attribute value can be taken.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For a concrete illustration, consider precipitation measurements that are recorded by ground stations. For areas not containing a ground station, the precipitation can be estimated using values observed at nearby ground stations..</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457200" y="357120"/>
            <a:ext cx="8229240" cy="79524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Inconsistent Values</a:t>
            </a:r>
            <a:endParaRPr lang="en-IN" sz="4800" b="0" strike="noStrike" spc="-1">
              <a:solidFill>
                <a:srgbClr val="000000"/>
              </a:solidFill>
              <a:latin typeface="Arial"/>
            </a:endParaRPr>
          </a:p>
        </p:txBody>
      </p:sp>
      <p:sp>
        <p:nvSpPr>
          <p:cNvPr id="286" name="TextShape 2"/>
          <p:cNvSpPr txBox="1"/>
          <p:nvPr/>
        </p:nvSpPr>
        <p:spPr>
          <a:xfrm>
            <a:off x="281880" y="1052280"/>
            <a:ext cx="8661600" cy="527184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Data can contain inconsistent values. Consider an address field, where both a zip code and city are listed, but the specified zip code area is not contained in that city.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It may be that the individual entering this information transposed two digits, or perhaps a digit was misread when the information was scanned from a handwritten form.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Some types of inconsistencies are easy to detect. For instance, a person's height should not be negative.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other cases, it can be necessary to consult an external source of information. </a:t>
            </a:r>
            <a:endParaRPr lang="en-IN" sz="2600" b="0" strike="noStrike" spc="-1">
              <a:solidFill>
                <a:srgbClr val="000000"/>
              </a:solidFill>
              <a:latin typeface="Arial"/>
            </a:endParaRPr>
          </a:p>
          <a:p>
            <a:pPr algn="just">
              <a:lnSpc>
                <a:spcPct val="115000"/>
              </a:lnSpc>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457200" y="704880"/>
            <a:ext cx="8229240" cy="1142640"/>
          </a:xfrm>
          <a:prstGeom prst="rect">
            <a:avLst/>
          </a:prstGeom>
          <a:noFill/>
          <a:ln>
            <a:noFill/>
          </a:ln>
        </p:spPr>
        <p:txBody>
          <a:bodyPr lIns="0" rIns="0" bIns="0" anchor="b"/>
          <a:lstStyle/>
          <a:p>
            <a:endParaRPr lang="en-IN" sz="1400" b="0" strike="noStrike" spc="-1">
              <a:solidFill>
                <a:srgbClr val="000000"/>
              </a:solidFill>
              <a:latin typeface="Arial"/>
            </a:endParaRPr>
          </a:p>
        </p:txBody>
      </p:sp>
      <p:sp>
        <p:nvSpPr>
          <p:cNvPr id="288" name="TextShape 2"/>
          <p:cNvSpPr txBox="1"/>
          <p:nvPr/>
        </p:nvSpPr>
        <p:spPr>
          <a:xfrm>
            <a:off x="457200" y="1935000"/>
            <a:ext cx="8229240" cy="438912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For example, when an insurance company processes claims for reimbursement, it checks the names and addresses on the reimbursement forms against a database of its customers.</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A product code may have "check" digits, or it may be possible to double-check a product code against a list of known product codes, and then correct the code if it is incorrect, but close to a known code. The correction of an inconsistency requires additional or redundant information.</a:t>
            </a:r>
            <a:endParaRPr lang="en-IN" sz="2600" b="0" strike="noStrike" spc="-1">
              <a:solidFill>
                <a:srgbClr val="000000"/>
              </a:solidFill>
              <a:latin typeface="Arial"/>
            </a:endParaRPr>
          </a:p>
          <a:p>
            <a:pPr>
              <a:lnSpc>
                <a:spcPct val="115000"/>
              </a:lnSpc>
              <a:spcBef>
                <a:spcPts val="1599"/>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457200" y="357120"/>
            <a:ext cx="8229240" cy="945720"/>
          </a:xfrm>
          <a:prstGeom prst="rect">
            <a:avLst/>
          </a:prstGeom>
          <a:noFill/>
          <a:ln>
            <a:noFill/>
          </a:ln>
        </p:spPr>
        <p:txBody>
          <a:bodyPr lIns="0" rIns="0" bIns="0" anchor="b"/>
          <a:lstStyle/>
          <a:p>
            <a:pPr algn="just">
              <a:lnSpc>
                <a:spcPct val="115000"/>
              </a:lnSpc>
            </a:pPr>
            <a:r>
              <a:rPr lang="en-IN" sz="4800" b="0" strike="noStrike" spc="-1">
                <a:solidFill>
                  <a:srgbClr val="0000FF"/>
                </a:solidFill>
                <a:latin typeface="Times New Roman"/>
                <a:ea typeface="Times New Roman"/>
              </a:rPr>
              <a:t>Duplicate Data</a:t>
            </a:r>
            <a:endParaRPr lang="en-IN" sz="4800" b="0" strike="noStrike" spc="-1">
              <a:solidFill>
                <a:srgbClr val="000000"/>
              </a:solidFill>
              <a:latin typeface="Arial"/>
            </a:endParaRPr>
          </a:p>
        </p:txBody>
      </p:sp>
      <p:sp>
        <p:nvSpPr>
          <p:cNvPr id="290" name="TextShape 2"/>
          <p:cNvSpPr txBox="1"/>
          <p:nvPr/>
        </p:nvSpPr>
        <p:spPr>
          <a:xfrm>
            <a:off x="263160" y="1302840"/>
            <a:ext cx="8548920" cy="502128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A data set may include data objects that are duplicates, or almost duplicates, of one another.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Many people receive duplicate mailings because they appear in a database multiple times under slightly different names.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To detect and eliminate such duplicates, two main issues must be addressed.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First, if there are two objects that actually represent a single object, then the values of corresponding attributes may differ, and these inconsistent values must be resolved.</a:t>
            </a:r>
            <a:endParaRPr lang="en-IN" sz="2600" b="0" strike="noStrike" spc="-1">
              <a:solidFill>
                <a:srgbClr val="000000"/>
              </a:solidFill>
              <a:latin typeface="Arial"/>
            </a:endParaRPr>
          </a:p>
          <a:p>
            <a:pPr>
              <a:lnSpc>
                <a:spcPct val="115000"/>
              </a:lnSpc>
              <a:spcBef>
                <a:spcPts val="1599"/>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457200" y="581400"/>
            <a:ext cx="8229240" cy="5666400"/>
          </a:xfrm>
          <a:prstGeom prst="rect">
            <a:avLst/>
          </a:prstGeom>
          <a:noFill/>
          <a:ln>
            <a:noFill/>
          </a:ln>
        </p:spPr>
        <p:txBody>
          <a:bodyPr/>
          <a:lstStyle/>
          <a:p>
            <a:pPr marL="457200" indent="-393480" algn="just">
              <a:lnSpc>
                <a:spcPct val="115000"/>
              </a:lnSpc>
              <a:spcBef>
                <a:spcPts val="360"/>
              </a:spcBef>
              <a:buClr>
                <a:srgbClr val="000000"/>
              </a:buClr>
              <a:buFont typeface="Times New Roman"/>
              <a:buChar char="●"/>
            </a:pPr>
            <a:r>
              <a:rPr lang="en-IN" sz="2600" b="0" strike="noStrike" spc="-1">
                <a:solidFill>
                  <a:srgbClr val="000000"/>
                </a:solidFill>
                <a:latin typeface="Times New Roman"/>
                <a:ea typeface="Times New Roman"/>
              </a:rPr>
              <a:t>Second, care needs to be taken to avoid accidentally combining data objects that are similar, but not duplicates, such as two distinct people with identical names.</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In some cases, two or more objects are identical with respect to the attributes measured by the database, but they still represent different objects. </a:t>
            </a:r>
            <a:endParaRPr lang="en-IN" sz="2600" b="0" strike="noStrike" spc="-1">
              <a:solidFill>
                <a:srgbClr val="000000"/>
              </a:solidFill>
              <a:latin typeface="Arial"/>
            </a:endParaRPr>
          </a:p>
          <a:p>
            <a:pPr marL="457200" indent="-393480" algn="just">
              <a:lnSpc>
                <a:spcPct val="115000"/>
              </a:lnSpc>
              <a:buClr>
                <a:srgbClr val="000000"/>
              </a:buClr>
              <a:buFont typeface="Times New Roman"/>
              <a:buChar char="●"/>
            </a:pPr>
            <a:r>
              <a:rPr lang="en-IN" sz="2600" b="0" strike="noStrike" spc="-1">
                <a:solidFill>
                  <a:srgbClr val="000000"/>
                </a:solidFill>
                <a:latin typeface="Times New Roman"/>
                <a:ea typeface="Times New Roman"/>
              </a:rPr>
              <a:t>Here, the duplicates are legitimate, but may still cause problems for some algorithms if the possibility of identical objects is not specifically accounted for in their design</a:t>
            </a:r>
            <a:endParaRPr lang="en-IN" sz="2600" b="0" strike="noStrike" spc="-1">
              <a:solidFill>
                <a:srgbClr val="000000"/>
              </a:solidFill>
              <a:latin typeface="Arial"/>
            </a:endParaRPr>
          </a:p>
          <a:p>
            <a:pPr>
              <a:lnSpc>
                <a:spcPct val="115000"/>
              </a:lnSpc>
              <a:spcBef>
                <a:spcPts val="360"/>
              </a:spcBef>
              <a:spcAft>
                <a:spcPts val="1599"/>
              </a:spcAft>
            </a:pPr>
            <a:endParaRPr lang="en-IN"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753480"/>
            <a:ext cx="8229240" cy="5570640"/>
          </a:xfrm>
          <a:prstGeom prst="rect">
            <a:avLst/>
          </a:prstGeom>
          <a:noFill/>
          <a:ln>
            <a:noFill/>
          </a:ln>
        </p:spPr>
        <p:txBody>
          <a:bodyPr/>
          <a:lstStyle/>
          <a:p>
            <a:pPr marL="457200" indent="-406080" algn="just">
              <a:lnSpc>
                <a:spcPct val="115000"/>
              </a:lnSpc>
              <a:buClr>
                <a:srgbClr val="000000"/>
              </a:buClr>
              <a:buFont typeface="Times New Roman"/>
              <a:buChar char="●"/>
            </a:pPr>
            <a:r>
              <a:rPr lang="en-IN" sz="2800" b="0" strike="noStrike" spc="-1">
                <a:solidFill>
                  <a:srgbClr val="000000"/>
                </a:solidFill>
                <a:latin typeface="Times New Roman"/>
                <a:ea typeface="Times New Roman"/>
              </a:rPr>
              <a:t>In all these cases the "physical value" of an attribute of an object is mapped to a numerical or symbolic value. </a:t>
            </a:r>
            <a:endParaRPr lang="en-IN" sz="2800" b="0" strike="noStrike" spc="-1">
              <a:solidFill>
                <a:srgbClr val="000000"/>
              </a:solidFill>
              <a:latin typeface="Arial"/>
            </a:endParaRPr>
          </a:p>
          <a:p>
            <a:pPr marL="457200" indent="-406080" algn="just">
              <a:lnSpc>
                <a:spcPct val="115000"/>
              </a:lnSpc>
              <a:buClr>
                <a:srgbClr val="000000"/>
              </a:buClr>
              <a:buFont typeface="Times New Roman"/>
              <a:buChar char="●"/>
            </a:pPr>
            <a:r>
              <a:rPr lang="en-IN" sz="2800" b="0" strike="noStrike" spc="-1">
                <a:solidFill>
                  <a:srgbClr val="000000"/>
                </a:solidFill>
                <a:latin typeface="Times New Roman"/>
                <a:ea typeface="Times New Roman"/>
              </a:rPr>
              <a:t>With this background, we can now discuss the type of an attribute, a concept that is important in determining if a particular data analysis technique is consistent with a specific type of attribute.</a:t>
            </a:r>
            <a:endParaRPr lang="en-IN" sz="2800" b="0" strike="noStrike" spc="-1">
              <a:solidFill>
                <a:srgbClr val="000000"/>
              </a:solidFill>
              <a:latin typeface="Arial"/>
            </a:endParaRPr>
          </a:p>
          <a:p>
            <a:pPr algn="just">
              <a:lnSpc>
                <a:spcPct val="115000"/>
              </a:lnSpc>
              <a:spcBef>
                <a:spcPts val="1599"/>
              </a:spcBef>
            </a:pPr>
            <a:endParaRPr lang="en-IN" sz="2800" b="0" strike="noStrike" spc="-1">
              <a:solidFill>
                <a:srgbClr val="000000"/>
              </a:solidFill>
              <a:latin typeface="Arial"/>
            </a:endParaRPr>
          </a:p>
          <a:p>
            <a:pPr>
              <a:lnSpc>
                <a:spcPct val="115000"/>
              </a:lnSpc>
              <a:spcBef>
                <a:spcPts val="1599"/>
              </a:spcBef>
              <a:spcAft>
                <a:spcPts val="1599"/>
              </a:spcAft>
            </a:pPr>
            <a:endParaRPr lang="en-IN" sz="2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704880"/>
            <a:ext cx="8229240" cy="625320"/>
          </a:xfrm>
          <a:prstGeom prst="rect">
            <a:avLst/>
          </a:prstGeom>
          <a:noFill/>
          <a:ln>
            <a:noFill/>
          </a:ln>
        </p:spPr>
        <p:txBody>
          <a:bodyPr lIns="0" rIns="0" bIns="0" anchor="b"/>
          <a:lstStyle/>
          <a:p>
            <a:pPr>
              <a:lnSpc>
                <a:spcPct val="100000"/>
              </a:lnSpc>
            </a:pPr>
            <a:r>
              <a:rPr lang="en-IN" sz="4800" b="0" strike="noStrike" spc="-1">
                <a:solidFill>
                  <a:srgbClr val="0000FF"/>
                </a:solidFill>
                <a:latin typeface="Times New Roman"/>
                <a:ea typeface="Times New Roman"/>
              </a:rPr>
              <a:t>Type of an attribute</a:t>
            </a:r>
            <a:endParaRPr lang="en-IN" sz="4800" b="0" strike="noStrike" spc="-1">
              <a:solidFill>
                <a:srgbClr val="000000"/>
              </a:solidFill>
              <a:latin typeface="Arial"/>
            </a:endParaRPr>
          </a:p>
        </p:txBody>
      </p:sp>
      <p:sp>
        <p:nvSpPr>
          <p:cNvPr id="179" name="TextShape 2"/>
          <p:cNvSpPr txBox="1"/>
          <p:nvPr/>
        </p:nvSpPr>
        <p:spPr>
          <a:xfrm>
            <a:off x="457200" y="1935000"/>
            <a:ext cx="8229240" cy="4389120"/>
          </a:xfrm>
          <a:prstGeom prst="rect">
            <a:avLst/>
          </a:prstGeom>
          <a:noFill/>
          <a:ln>
            <a:noFill/>
          </a:ln>
        </p:spPr>
        <p:txBody>
          <a:bodyPr/>
          <a:lstStyle/>
          <a:p>
            <a:pPr marL="457200" indent="-418680" algn="just">
              <a:lnSpc>
                <a:spcPct val="115000"/>
              </a:lnSpc>
              <a:spcBef>
                <a:spcPts val="360"/>
              </a:spcBef>
              <a:buClr>
                <a:srgbClr val="000000"/>
              </a:buClr>
              <a:buFont typeface="Times New Roman"/>
              <a:buChar char="●"/>
            </a:pPr>
            <a:r>
              <a:rPr lang="en-IN" sz="3000" b="0" strike="noStrike" spc="-1">
                <a:solidFill>
                  <a:srgbClr val="000000"/>
                </a:solidFill>
                <a:latin typeface="Times New Roman"/>
                <a:ea typeface="Times New Roman"/>
              </a:rPr>
              <a:t>The values used to represent an attribute may have properties that are not properties of the attribute itself, and vice versa</a:t>
            </a:r>
            <a:endParaRPr lang="en-IN" sz="3000" b="0" strike="noStrike" spc="-1">
              <a:solidFill>
                <a:srgbClr val="000000"/>
              </a:solidFill>
              <a:latin typeface="Arial"/>
            </a:endParaRPr>
          </a:p>
          <a:p>
            <a:pPr marL="457200" indent="-418680" algn="just">
              <a:lnSpc>
                <a:spcPct val="115000"/>
              </a:lnSpc>
              <a:buClr>
                <a:srgbClr val="000000"/>
              </a:buClr>
              <a:buFont typeface="Times New Roman"/>
              <a:buChar char="●"/>
            </a:pPr>
            <a:r>
              <a:rPr lang="en-IN" sz="3000" b="0" strike="noStrike" spc="-1">
                <a:solidFill>
                  <a:srgbClr val="000000"/>
                </a:solidFill>
                <a:latin typeface="Times New Roman"/>
                <a:ea typeface="Times New Roman"/>
              </a:rPr>
              <a:t>Example 1: Employee Age and ID Number</a:t>
            </a:r>
            <a:endParaRPr lang="en-IN" sz="3000" b="0" strike="noStrike" spc="-1">
              <a:solidFill>
                <a:srgbClr val="000000"/>
              </a:solidFill>
              <a:latin typeface="Arial"/>
            </a:endParaRPr>
          </a:p>
          <a:p>
            <a:pPr marL="457200" indent="-418680" algn="just">
              <a:lnSpc>
                <a:spcPct val="115000"/>
              </a:lnSpc>
              <a:buClr>
                <a:srgbClr val="000000"/>
              </a:buClr>
              <a:buFont typeface="Times New Roman"/>
              <a:buChar char="●"/>
            </a:pPr>
            <a:r>
              <a:rPr lang="en-IN" sz="3000" b="0" strike="noStrike" spc="-1">
                <a:solidFill>
                  <a:srgbClr val="000000"/>
                </a:solidFill>
                <a:latin typeface="Times New Roman"/>
                <a:ea typeface="Times New Roman"/>
              </a:rPr>
              <a:t>Example 2: Length of Line Segments</a:t>
            </a: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28600" y="0"/>
            <a:ext cx="8584920" cy="685440"/>
          </a:xfrm>
          <a:prstGeom prst="rect">
            <a:avLst/>
          </a:prstGeom>
          <a:noFill/>
          <a:ln>
            <a:noFill/>
          </a:ln>
        </p:spPr>
        <p:txBody>
          <a:bodyPr lIns="0" rIns="0" bIns="0" anchor="b"/>
          <a:lstStyle/>
          <a:p>
            <a:pPr>
              <a:lnSpc>
                <a:spcPct val="100000"/>
              </a:lnSpc>
            </a:pPr>
            <a:r>
              <a:rPr lang="en-IN" sz="4500" b="0" strike="noStrike" spc="-1">
                <a:solidFill>
                  <a:srgbClr val="0000FF"/>
                </a:solidFill>
                <a:latin typeface="Times New Roman"/>
                <a:ea typeface="Times New Roman"/>
              </a:rPr>
              <a:t>Example 2: Length of Line Segments</a:t>
            </a:r>
            <a:endParaRPr lang="en-IN" sz="4500" b="0" strike="noStrike" spc="-1">
              <a:solidFill>
                <a:srgbClr val="000000"/>
              </a:solidFill>
              <a:latin typeface="Arial"/>
            </a:endParaRPr>
          </a:p>
        </p:txBody>
      </p:sp>
      <p:sp>
        <p:nvSpPr>
          <p:cNvPr id="181" name="TextShape 2"/>
          <p:cNvSpPr txBox="1"/>
          <p:nvPr/>
        </p:nvSpPr>
        <p:spPr>
          <a:xfrm>
            <a:off x="146160" y="990720"/>
            <a:ext cx="8394480" cy="5028840"/>
          </a:xfrm>
          <a:prstGeom prst="rect">
            <a:avLst/>
          </a:prstGeom>
          <a:noFill/>
          <a:ln>
            <a:noFill/>
          </a:ln>
        </p:spPr>
        <p:txBody>
          <a:bodyPr/>
          <a:lstStyle/>
          <a:p>
            <a:pPr marL="285840" indent="-285480">
              <a:lnSpc>
                <a:spcPct val="95000"/>
              </a:lnSpc>
              <a:buClr>
                <a:srgbClr val="0BD0D9"/>
              </a:buClr>
              <a:buFont typeface="Noto Sans Symbols"/>
              <a:buChar char="●"/>
            </a:pPr>
            <a:r>
              <a:rPr lang="en-IN" sz="2400" b="0" strike="noStrike" spc="-1">
                <a:solidFill>
                  <a:srgbClr val="000000"/>
                </a:solidFill>
                <a:latin typeface="Constantia"/>
                <a:ea typeface="Constantia"/>
              </a:rPr>
              <a:t>The way you measure an attribute may not match the attributes properties.</a:t>
            </a:r>
            <a:endParaRPr lang="en-IN" sz="2400" b="0" strike="noStrike" spc="-1">
              <a:solidFill>
                <a:srgbClr val="000000"/>
              </a:solidFill>
              <a:latin typeface="Arial"/>
            </a:endParaRPr>
          </a:p>
          <a:p>
            <a:pPr marL="639720" indent="-116280">
              <a:lnSpc>
                <a:spcPct val="95000"/>
              </a:lnSpc>
              <a:spcBef>
                <a:spcPts val="479"/>
              </a:spcBef>
            </a:pPr>
            <a:endParaRPr lang="en-IN" sz="2400" b="0" strike="noStrike" spc="-1">
              <a:solidFill>
                <a:srgbClr val="000000"/>
              </a:solidFill>
              <a:latin typeface="Arial"/>
            </a:endParaRPr>
          </a:p>
          <a:p>
            <a:pPr marL="274320" indent="-129240">
              <a:lnSpc>
                <a:spcPct val="115000"/>
              </a:lnSpc>
              <a:spcBef>
                <a:spcPts val="479"/>
              </a:spcBef>
              <a:spcAft>
                <a:spcPts val="1599"/>
              </a:spcAft>
            </a:pPr>
            <a:endParaRPr lang="en-IN" sz="2400" b="0" strike="noStrike" spc="-1">
              <a:solidFill>
                <a:srgbClr val="000000"/>
              </a:solidFill>
              <a:latin typeface="Arial"/>
            </a:endParaRPr>
          </a:p>
        </p:txBody>
      </p:sp>
      <p:pic>
        <p:nvPicPr>
          <p:cNvPr id="182" name="Google Shape;116;p22"/>
          <p:cNvPicPr/>
          <p:nvPr/>
        </p:nvPicPr>
        <p:blipFill>
          <a:blip r:embed="rId2"/>
          <a:stretch/>
        </p:blipFill>
        <p:spPr>
          <a:xfrm>
            <a:off x="1438200" y="1679400"/>
            <a:ext cx="6105240" cy="4847760"/>
          </a:xfrm>
          <a:prstGeom prst="rect">
            <a:avLst/>
          </a:prstGeom>
          <a:ln>
            <a:noFill/>
          </a:ln>
        </p:spPr>
      </p:pic>
      <p:grpSp>
        <p:nvGrpSpPr>
          <p:cNvPr id="183" name="Group 3"/>
          <p:cNvGrpSpPr/>
          <p:nvPr/>
        </p:nvGrpSpPr>
        <p:grpSpPr>
          <a:xfrm>
            <a:off x="304920" y="838080"/>
            <a:ext cx="8534160" cy="152280"/>
            <a:chOff x="304920" y="838080"/>
            <a:chExt cx="8534160" cy="152280"/>
          </a:xfrm>
        </p:grpSpPr>
        <p:sp>
          <p:nvSpPr>
            <p:cNvPr id="184" name="CustomShape 4"/>
            <p:cNvSpPr/>
            <p:nvPr/>
          </p:nvSpPr>
          <p:spPr>
            <a:xfrm>
              <a:off x="304920" y="838080"/>
              <a:ext cx="8534160" cy="74520"/>
            </a:xfrm>
            <a:prstGeom prst="rect">
              <a:avLst/>
            </a:prstGeom>
            <a:gradFill rotWithShape="0">
              <a:gsLst>
                <a:gs pos="0">
                  <a:srgbClr val="0E9BBA"/>
                </a:gs>
                <a:gs pos="50000">
                  <a:srgbClr val="12C2E9"/>
                </a:gs>
                <a:gs pos="100000">
                  <a:srgbClr val="0E9BBA"/>
                </a:gs>
              </a:gsLst>
              <a:lin ang="5400000"/>
            </a:gradFill>
            <a:ln>
              <a:noFill/>
            </a:ln>
          </p:spPr>
          <p:style>
            <a:lnRef idx="0">
              <a:scrgbClr r="0" g="0" b="0"/>
            </a:lnRef>
            <a:fillRef idx="0">
              <a:scrgbClr r="0" g="0" b="0"/>
            </a:fillRef>
            <a:effectRef idx="0">
              <a:scrgbClr r="0" g="0" b="0"/>
            </a:effectRef>
            <a:fontRef idx="minor"/>
          </p:style>
        </p:sp>
        <p:sp>
          <p:nvSpPr>
            <p:cNvPr id="185" name="CustomShape 5"/>
            <p:cNvSpPr/>
            <p:nvPr/>
          </p:nvSpPr>
          <p:spPr>
            <a:xfrm>
              <a:off x="304920" y="952560"/>
              <a:ext cx="8534160" cy="37800"/>
            </a:xfrm>
            <a:prstGeom prst="rect">
              <a:avLst/>
            </a:prstGeom>
            <a:gradFill rotWithShape="0">
              <a:gsLst>
                <a:gs pos="0">
                  <a:srgbClr val="B200B2"/>
                </a:gs>
                <a:gs pos="50000">
                  <a:srgbClr val="FF00FF"/>
                </a:gs>
                <a:gs pos="100000">
                  <a:srgbClr val="B200B2"/>
                </a:gs>
              </a:gsLst>
              <a:lin ang="0"/>
            </a:gradFill>
            <a:ln>
              <a:noFill/>
            </a:ln>
          </p:spPr>
          <p:style>
            <a:lnRef idx="0">
              <a:scrgbClr r="0" g="0" b="0"/>
            </a:lnRef>
            <a:fillRef idx="0">
              <a:scrgbClr r="0" g="0" b="0"/>
            </a:fillRef>
            <a:effectRef idx="0">
              <a:scrgbClr r="0" g="0" b="0"/>
            </a:effectRef>
            <a:fontRef idx="minor"/>
          </p:style>
        </p:sp>
      </p:grpSp>
      <p:sp>
        <p:nvSpPr>
          <p:cNvPr id="186" name="CustomShape 6"/>
          <p:cNvSpPr/>
          <p:nvPr/>
        </p:nvSpPr>
        <p:spPr>
          <a:xfrm>
            <a:off x="7543800" y="2984400"/>
            <a:ext cx="1599840" cy="17395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800" b="1" strike="noStrike" spc="-1">
                <a:solidFill>
                  <a:srgbClr val="000000"/>
                </a:solidFill>
                <a:latin typeface="Arial"/>
                <a:ea typeface="Arial"/>
              </a:rPr>
              <a:t>This scale preserves  the ordering  and additvity properties of length.</a:t>
            </a:r>
            <a:endParaRPr lang="en-IN" sz="1800" b="0" strike="noStrike" spc="-1">
              <a:latin typeface="Arial"/>
            </a:endParaRPr>
          </a:p>
        </p:txBody>
      </p:sp>
      <p:sp>
        <p:nvSpPr>
          <p:cNvPr id="187" name="CustomShape 7"/>
          <p:cNvSpPr/>
          <p:nvPr/>
        </p:nvSpPr>
        <p:spPr>
          <a:xfrm>
            <a:off x="0" y="2984400"/>
            <a:ext cx="1676160" cy="17395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800" b="1" strike="noStrike" spc="-1">
                <a:solidFill>
                  <a:srgbClr val="000000"/>
                </a:solidFill>
                <a:latin typeface="Arial"/>
                <a:ea typeface="Arial"/>
              </a:rPr>
              <a:t>This scale preserves  only the ordering property of  length.</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57200" y="319320"/>
            <a:ext cx="8229240" cy="1045440"/>
          </a:xfrm>
          <a:prstGeom prst="rect">
            <a:avLst/>
          </a:prstGeom>
          <a:noFill/>
          <a:ln>
            <a:noFill/>
          </a:ln>
        </p:spPr>
        <p:txBody>
          <a:bodyPr lIns="0" rIns="0" bIns="0" anchor="b"/>
          <a:lstStyle/>
          <a:p>
            <a:pPr>
              <a:lnSpc>
                <a:spcPct val="100000"/>
              </a:lnSpc>
            </a:pPr>
            <a:r>
              <a:rPr lang="en-IN" sz="5000" b="0" strike="noStrike" spc="-1">
                <a:solidFill>
                  <a:srgbClr val="0000FF"/>
                </a:solidFill>
                <a:latin typeface="Times New Roman"/>
                <a:ea typeface="Times New Roman"/>
              </a:rPr>
              <a:t>Properties of Attribute Values </a:t>
            </a:r>
            <a:endParaRPr lang="en-IN" sz="5000" b="0" strike="noStrike" spc="-1">
              <a:solidFill>
                <a:srgbClr val="000000"/>
              </a:solidFill>
              <a:latin typeface="Arial"/>
            </a:endParaRPr>
          </a:p>
        </p:txBody>
      </p:sp>
      <p:sp>
        <p:nvSpPr>
          <p:cNvPr id="189" name="TextShape 2"/>
          <p:cNvSpPr txBox="1"/>
          <p:nvPr/>
        </p:nvSpPr>
        <p:spPr>
          <a:xfrm>
            <a:off x="457200" y="1365120"/>
            <a:ext cx="8229240" cy="4889520"/>
          </a:xfrm>
          <a:prstGeom prst="rect">
            <a:avLst/>
          </a:prstGeom>
          <a:noFill/>
          <a:ln>
            <a:noFill/>
          </a:ln>
        </p:spPr>
        <p:txBody>
          <a:bodyPr/>
          <a:lstStyle/>
          <a:p>
            <a:pPr marL="272880" indent="-330480">
              <a:lnSpc>
                <a:spcPct val="80000"/>
              </a:lnSpc>
              <a:buClr>
                <a:srgbClr val="0BD0D9"/>
              </a:buClr>
              <a:buFont typeface="Times New Roman"/>
              <a:buChar char="●"/>
            </a:pPr>
            <a:r>
              <a:rPr lang="en-IN" sz="3000" b="0" strike="noStrike" spc="-1">
                <a:solidFill>
                  <a:srgbClr val="000000"/>
                </a:solidFill>
                <a:latin typeface="Times New Roman"/>
                <a:ea typeface="Times New Roman"/>
              </a:rPr>
              <a:t>The type of an attribute depends on which of the following properties/operations it possesses:</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Distinctness	:  		= and ≠		</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Order			:  		&lt; , &lt;=, &gt; and &gt;=  		</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Addition		: 		+ and  - 		</a:t>
            </a:r>
            <a:endParaRPr lang="en-IN" sz="3000" b="0" strike="noStrike" spc="-1">
              <a:solidFill>
                <a:srgbClr val="000000"/>
              </a:solidFill>
              <a:latin typeface="Arial"/>
            </a:endParaRPr>
          </a:p>
          <a:p>
            <a:pPr marL="914400" lvl="2" indent="-357120">
              <a:lnSpc>
                <a:spcPct val="80000"/>
              </a:lnSpc>
              <a:spcBef>
                <a:spcPts val="479"/>
              </a:spcBef>
              <a:buClr>
                <a:srgbClr val="000000"/>
              </a:buClr>
              <a:buFont typeface="Times New Roman"/>
              <a:buChar char="■"/>
            </a:pPr>
            <a:r>
              <a:rPr lang="en-IN" sz="3000" b="0" strike="noStrike" spc="-1">
                <a:solidFill>
                  <a:srgbClr val="000000"/>
                </a:solidFill>
                <a:latin typeface="Times New Roman"/>
                <a:ea typeface="Times New Roman"/>
              </a:rPr>
              <a:t>(Meaningful Differences)</a:t>
            </a:r>
            <a:endParaRPr lang="en-IN" sz="3000" b="0" strike="noStrike" spc="-1">
              <a:solidFill>
                <a:srgbClr val="000000"/>
              </a:solidFill>
              <a:latin typeface="Arial"/>
            </a:endParaRPr>
          </a:p>
          <a:p>
            <a:pPr marL="639720" lvl="1" indent="-3283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Multiplication :		 * and   /</a:t>
            </a:r>
            <a:endParaRPr lang="en-IN" sz="3000" b="0" strike="noStrike" spc="-1">
              <a:solidFill>
                <a:srgbClr val="000000"/>
              </a:solidFill>
              <a:latin typeface="Arial"/>
            </a:endParaRPr>
          </a:p>
          <a:p>
            <a:pPr marL="914400" lvl="2" indent="-357120">
              <a:lnSpc>
                <a:spcPct val="80000"/>
              </a:lnSpc>
              <a:spcBef>
                <a:spcPts val="479"/>
              </a:spcBef>
              <a:buClr>
                <a:srgbClr val="FFAB40"/>
              </a:buClr>
              <a:buFont typeface="Times New Roman"/>
              <a:buChar char="■"/>
            </a:pPr>
            <a:r>
              <a:rPr lang="en-IN" sz="3000" b="0" strike="noStrike" spc="-1">
                <a:solidFill>
                  <a:srgbClr val="000000"/>
                </a:solidFill>
                <a:latin typeface="Times New Roman"/>
                <a:ea typeface="Times New Roman"/>
              </a:rPr>
              <a:t>( Meaningful Differences)</a:t>
            </a:r>
            <a:br/>
            <a:r>
              <a:rPr lang="en-IN" sz="3000" b="0" strike="noStrike" spc="-1">
                <a:solidFill>
                  <a:srgbClr val="000000"/>
                </a:solidFill>
                <a:latin typeface="Times New Roman"/>
                <a:ea typeface="Times New Roman"/>
              </a:rPr>
              <a:t>	</a:t>
            </a:r>
            <a:endParaRPr lang="en-IN" sz="3000" b="0" strike="noStrike" spc="-1">
              <a:solidFill>
                <a:srgbClr val="000000"/>
              </a:solidFill>
              <a:latin typeface="Arial"/>
            </a:endParaRPr>
          </a:p>
          <a:p>
            <a:pPr>
              <a:lnSpc>
                <a:spcPct val="80000"/>
              </a:lnSpc>
              <a:spcBef>
                <a:spcPts val="400"/>
              </a:spcBef>
            </a:pPr>
            <a:endParaRPr lang="en-IN" sz="30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4081</Words>
  <Application>Microsoft Office PowerPoint</Application>
  <PresentationFormat>On-screen Show (4:3)</PresentationFormat>
  <Paragraphs>285</Paragraphs>
  <Slides>55</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55</vt:i4>
      </vt:variant>
    </vt:vector>
  </HeadingPairs>
  <TitlesOfParts>
    <vt:vector size="68" baseType="lpstr">
      <vt:lpstr>Arial</vt:lpstr>
      <vt:lpstr>Calibri</vt:lpstr>
      <vt:lpstr>Constantia</vt:lpstr>
      <vt:lpstr>medium-content-sans-serif-font</vt:lpstr>
      <vt:lpstr>Noto Sans Symbols</vt:lpstr>
      <vt:lpstr>source-serif-pro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Discrete and Continuous Attributes  </vt:lpstr>
      <vt:lpstr>PowerPoint Presentation</vt:lpstr>
      <vt:lpstr>Binary Attribute </vt:lpstr>
      <vt:lpstr>PowerPoint Presentation</vt:lpstr>
      <vt:lpstr>PowerPoint Presentation</vt:lpstr>
      <vt:lpstr>PowerPoint Presentation</vt:lpstr>
      <vt:lpstr>What is Dimensionality? </vt:lpstr>
      <vt:lpstr>What is Sparsity? </vt:lpstr>
      <vt:lpstr>What is Resolution? </vt:lpstr>
      <vt:lpstr>PowerPoint Presentation</vt:lpstr>
      <vt:lpstr>PowerPoint Presentation</vt:lpstr>
      <vt:lpstr>PowerPoint Presentation</vt:lpstr>
      <vt:lpstr>PowerPoint Presentation</vt:lpstr>
      <vt:lpstr>PowerPoint Presentation</vt:lpstr>
      <vt:lpstr>PowerPoint Presentation</vt:lpstr>
      <vt:lpstr>Data with Relationships among Objects: </vt:lpstr>
      <vt:lpstr>Data with Objects That Are Graphs: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Naren karthikeya</cp:lastModifiedBy>
  <cp:revision>7</cp:revision>
  <dcterms:modified xsi:type="dcterms:W3CDTF">2023-05-07T02:11:08Z</dcterms:modified>
  <dc:language>en-IN</dc:language>
</cp:coreProperties>
</file>