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12"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257" r:id="rId55"/>
    <p:sldId id="310" r:id="rId56"/>
    <p:sldId id="311" r:id="rId57"/>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89" autoAdjust="0"/>
  </p:normalViewPr>
  <p:slideViewPr>
    <p:cSldViewPr>
      <p:cViewPr varScale="1">
        <p:scale>
          <a:sx n="59" d="100"/>
          <a:sy n="59" d="100"/>
        </p:scale>
        <p:origin x="-67" y="-398"/>
      </p:cViewPr>
      <p:guideLst>
        <p:guide orient="horz" pos="2160"/>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E4CF2-4BA3-46B8-B1F3-FFBAB737CFAE}" type="datetimeFigureOut">
              <a:rPr lang="en-US" smtClean="0"/>
              <a:pPr/>
              <a:t>03-Oct-24</a:t>
            </a:fld>
            <a:endParaRPr lang="en-US"/>
          </a:p>
        </p:txBody>
      </p:sp>
      <p:sp>
        <p:nvSpPr>
          <p:cNvPr id="4"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DAA7C-C6BD-4F5E-A342-DE11B43DC8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4DAA7C-C6BD-4F5E-A342-DE11B43DC81A}"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6"/>
            <a:ext cx="1088136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39"/>
            <a:ext cx="288036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274639"/>
            <a:ext cx="842772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406901"/>
            <a:ext cx="1088136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1535113"/>
            <a:ext cx="56562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0080" y="2174875"/>
            <a:ext cx="5656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1535113"/>
            <a:ext cx="565848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03036" y="2174875"/>
            <a:ext cx="5658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05070" y="273051"/>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1" y="1435101"/>
            <a:ext cx="4211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4800600"/>
            <a:ext cx="768096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09203"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3"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600201"/>
            <a:ext cx="1152144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6356351"/>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03-Oct-24</a:t>
            </a:fld>
            <a:endParaRPr lang="en-US"/>
          </a:p>
        </p:txBody>
      </p:sp>
      <p:sp>
        <p:nvSpPr>
          <p:cNvPr id="5" name="Footer Placeholder 4"/>
          <p:cNvSpPr>
            <a:spLocks noGrp="1"/>
          </p:cNvSpPr>
          <p:nvPr>
            <p:ph type="ftr" sz="quarter" idx="3"/>
          </p:nvPr>
        </p:nvSpPr>
        <p:spPr>
          <a:xfrm>
            <a:off x="4373880" y="6356351"/>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356351"/>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136525"/>
            <a:ext cx="12697280" cy="6864496"/>
            <a:chOff x="0" y="-136525"/>
            <a:chExt cx="12697280" cy="6864496"/>
          </a:xfrm>
        </p:grpSpPr>
        <p:sp>
          <p:nvSpPr>
            <p:cNvPr id="1026" name="AutoShape 2" descr="diagram of the hydrologic cycle of water"/>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l="3912" t="10784" r="3041" b="1634"/>
            <a:stretch>
              <a:fillRect/>
            </a:stretch>
          </p:blipFill>
          <p:spPr bwMode="auto">
            <a:xfrm>
              <a:off x="0" y="76200"/>
              <a:ext cx="9372600" cy="6651771"/>
            </a:xfrm>
            <a:prstGeom prst="rect">
              <a:avLst/>
            </a:prstGeom>
            <a:noFill/>
            <a:ln w="9525">
              <a:noFill/>
              <a:miter lim="800000"/>
              <a:headEnd/>
              <a:tailEnd/>
            </a:ln>
            <a:effectLst/>
          </p:spPr>
        </p:pic>
        <p:sp>
          <p:nvSpPr>
            <p:cNvPr id="4" name="TextBox 3"/>
            <p:cNvSpPr txBox="1"/>
            <p:nvPr/>
          </p:nvSpPr>
          <p:spPr>
            <a:xfrm>
              <a:off x="9525000" y="2404408"/>
              <a:ext cx="3172280" cy="2185214"/>
            </a:xfrm>
            <a:prstGeom prst="rect">
              <a:avLst/>
            </a:prstGeom>
            <a:noFill/>
          </p:spPr>
          <p:txBody>
            <a:bodyPr wrap="none" rtlCol="0">
              <a:spAutoFit/>
            </a:bodyPr>
            <a:lstStyle/>
            <a:p>
              <a:pPr algn="ctr"/>
              <a:r>
                <a:rPr lang="en-US" sz="3600" b="1" dirty="0" smtClean="0">
                  <a:solidFill>
                    <a:srgbClr val="C00000"/>
                  </a:solidFill>
                  <a:latin typeface="Times New Roman" pitchFamily="18" charset="0"/>
                  <a:cs typeface="Times New Roman" pitchFamily="18" charset="0"/>
                </a:rPr>
                <a:t>Unit-III</a:t>
              </a:r>
            </a:p>
            <a:p>
              <a:pPr algn="ctr"/>
              <a:r>
                <a:rPr lang="en-US" sz="4800" b="1" dirty="0" smtClean="0">
                  <a:solidFill>
                    <a:srgbClr val="C00000"/>
                  </a:solidFill>
                  <a:latin typeface="Times New Roman" pitchFamily="18" charset="0"/>
                  <a:cs typeface="Times New Roman" pitchFamily="18" charset="0"/>
                </a:rPr>
                <a:t>Water </a:t>
              </a:r>
            </a:p>
            <a:p>
              <a:pPr algn="ctr"/>
              <a:r>
                <a:rPr lang="en-US" sz="4800" b="1" dirty="0" smtClean="0">
                  <a:solidFill>
                    <a:srgbClr val="C00000"/>
                  </a:solidFill>
                  <a:latin typeface="Times New Roman" pitchFamily="18" charset="0"/>
                  <a:cs typeface="Times New Roman" pitchFamily="18" charset="0"/>
                </a:rPr>
                <a:t>Technology</a:t>
              </a:r>
              <a:endParaRPr lang="en-US" sz="4800" b="1" dirty="0">
                <a:solidFill>
                  <a:srgbClr val="C00000"/>
                </a:solidFill>
                <a:latin typeface="Times New Roman" pitchFamily="18" charset="0"/>
                <a:cs typeface="Times New Roman" pitchFamily="18" charset="0"/>
              </a:endParaRPr>
            </a:p>
          </p:txBody>
        </p:sp>
        <p:sp>
          <p:nvSpPr>
            <p:cNvPr id="5" name="TextBox 4"/>
            <p:cNvSpPr txBox="1"/>
            <p:nvPr/>
          </p:nvSpPr>
          <p:spPr>
            <a:xfrm>
              <a:off x="152400" y="6324600"/>
              <a:ext cx="2819400" cy="369332"/>
            </a:xfrm>
            <a:prstGeom prst="rect">
              <a:avLst/>
            </a:prstGeom>
            <a:solidFill>
              <a:schemeClr val="accent5">
                <a:lumMod val="60000"/>
                <a:lumOff val="40000"/>
              </a:schemeClr>
            </a:solidFill>
          </p:spPr>
          <p:txBody>
            <a:bodyPr wrap="square" rtlCol="0">
              <a:spAutoFit/>
            </a:bodyPr>
            <a:lstStyle/>
            <a:p>
              <a:endParaRPr 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832045" y="224135"/>
            <a:ext cx="1120755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ESTIMATION OF HARDNESS OF WATER BY COMPLEXOMETRIC METHOD</a:t>
            </a:r>
            <a:endParaRPr kumimoji="0" lang="en-US" sz="2400" b="0" i="0" u="none" strike="noStrike" cap="none" normalizeH="0" baseline="0" dirty="0" smtClean="0">
              <a:ln>
                <a:noFill/>
              </a:ln>
              <a:solidFill>
                <a:srgbClr val="C00000"/>
              </a:solidFill>
              <a:effectLst/>
              <a:latin typeface="Arial" pitchFamily="34" charset="0"/>
              <a:cs typeface="Arial" pitchFamily="34" charset="0"/>
            </a:endParaRPr>
          </a:p>
        </p:txBody>
      </p:sp>
      <p:sp>
        <p:nvSpPr>
          <p:cNvPr id="27650" name="Rectangle 2"/>
          <p:cNvSpPr>
            <a:spLocks noChangeArrowheads="1"/>
          </p:cNvSpPr>
          <p:nvPr/>
        </p:nvSpPr>
        <p:spPr bwMode="auto">
          <a:xfrm>
            <a:off x="304800" y="762000"/>
            <a:ext cx="12192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PRINCIPLE: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capacity of water to precipitate soap (prevent lather) is the hardness. It is caused by dissolved calcium and magnesium salts. Bicarbonates cause temporary hardness and chlorides and sulphates permanent hardness.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Ethylene diamine tetra acetic acid (EDTA)</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 a c</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omplexing agent,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hexa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-dentate ligand and forms complexes with Ca</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Mg</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ions. Hence the titration is complexometric titration. Eriochrome Black-T is the indicator and is blue in colour in Free State.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086225" y="3323844"/>
          <a:ext cx="4629150" cy="210312"/>
        </p:xfrm>
        <a:graphic>
          <a:graphicData uri="http://schemas.openxmlformats.org/drawingml/2006/table">
            <a:tbl>
              <a:tblPr/>
              <a:tblGrid>
                <a:gridCol w="2114550"/>
                <a:gridCol w="2514600"/>
              </a:tblGrid>
              <a:tr h="0">
                <a:tc>
                  <a:txBody>
                    <a:bodyPr/>
                    <a:lstStyle/>
                    <a:p>
                      <a:pPr marL="0" marR="0" algn="ctr">
                        <a:lnSpc>
                          <a:spcPct val="115000"/>
                        </a:lnSpc>
                        <a:spcBef>
                          <a:spcPts val="0"/>
                        </a:spcBef>
                        <a:spcAft>
                          <a:spcPts val="0"/>
                        </a:spcAft>
                      </a:pPr>
                      <a:endParaRPr lang="en-US" sz="12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dirty="0">
                        <a:latin typeface="Times New Roman"/>
                        <a:ea typeface="Times New Roman"/>
                        <a:cs typeface="Times New Roman"/>
                      </a:endParaRPr>
                    </a:p>
                  </a:txBody>
                  <a:tcPr marL="68580" marR="68580" marT="0" marB="0">
                    <a:lnL>
                      <a:noFill/>
                    </a:lnL>
                    <a:lnR>
                      <a:noFill/>
                    </a:lnR>
                    <a:lnT>
                      <a:noFill/>
                    </a:lnT>
                    <a:lnB>
                      <a:noFill/>
                    </a:lnB>
                  </a:tcPr>
                </a:tc>
              </a:tr>
            </a:tbl>
          </a:graphicData>
        </a:graphic>
      </p:graphicFrame>
      <p:graphicFrame>
        <p:nvGraphicFramePr>
          <p:cNvPr id="27651" name="Object 3"/>
          <p:cNvGraphicFramePr>
            <a:graphicFrameLocks noChangeAspect="1"/>
          </p:cNvGraphicFramePr>
          <p:nvPr/>
        </p:nvGraphicFramePr>
        <p:xfrm>
          <a:off x="7077995" y="4038600"/>
          <a:ext cx="3285205" cy="2370835"/>
        </p:xfrm>
        <a:graphic>
          <a:graphicData uri="http://schemas.openxmlformats.org/presentationml/2006/ole">
            <p:oleObj spid="_x0000_s27651" name="CS ChemDraw Drawing" r:id="rId3" imgW="2140899" imgH="1360564" progId="ChemDraw.Document.6.0">
              <p:embed/>
            </p:oleObj>
          </a:graphicData>
        </a:graphic>
      </p:graphicFrame>
      <p:sp>
        <p:nvSpPr>
          <p:cNvPr id="27654" name="AutoShape 6" descr="Ca²⁺/Mg²⁺ titration ..."/>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http://homepages.ius.edu/DSPURLOC/c121/images/EDTA.gif"/>
          <p:cNvPicPr>
            <a:picLocks/>
          </p:cNvPicPr>
          <p:nvPr/>
        </p:nvPicPr>
        <p:blipFill>
          <a:blip r:embed="rId4"/>
          <a:srcRect t="8000" r="12000"/>
          <a:stretch>
            <a:fillRect/>
          </a:stretch>
        </p:blipFill>
        <p:spPr>
          <a:xfrm>
            <a:off x="2133600" y="4267200"/>
            <a:ext cx="4191000" cy="2133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780871"/>
            <a:ext cx="1211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EBT is added to the hard water at p</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H</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10, it gives wine-red colored unstable complexes with Ca</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Mg</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ions. The solution turns blue when this mixture is titrated against EDTA solution.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73" name="Picture 3"/>
          <p:cNvPicPr>
            <a:picLocks noChangeAspect="1" noChangeArrowheads="1"/>
          </p:cNvPicPr>
          <p:nvPr/>
        </p:nvPicPr>
        <p:blipFill>
          <a:blip r:embed="rId2"/>
          <a:srcRect/>
          <a:stretch>
            <a:fillRect/>
          </a:stretch>
        </p:blipFill>
        <p:spPr bwMode="auto">
          <a:xfrm>
            <a:off x="152400" y="2438400"/>
            <a:ext cx="8305799" cy="2895600"/>
          </a:xfrm>
          <a:prstGeom prst="rect">
            <a:avLst/>
          </a:prstGeom>
          <a:noFill/>
        </p:spPr>
      </p:pic>
      <p:sp>
        <p:nvSpPr>
          <p:cNvPr id="28675" name="Rectangle 3"/>
          <p:cNvSpPr>
            <a:spLocks noChangeArrowheads="1"/>
          </p:cNvSpPr>
          <p:nvPr/>
        </p:nvSpPr>
        <p:spPr bwMode="auto">
          <a:xfrm>
            <a:off x="0" y="1981200"/>
            <a:ext cx="12801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8" descr="Titration of water hardness (complexometry explained). Bonus: Calcium in  milk - YouTube"/>
          <p:cNvPicPr>
            <a:picLocks noChangeAspect="1" noChangeArrowheads="1"/>
          </p:cNvPicPr>
          <p:nvPr/>
        </p:nvPicPr>
        <p:blipFill>
          <a:blip r:embed="rId3"/>
          <a:srcRect l="7625" r="11550"/>
          <a:stretch>
            <a:fillRect/>
          </a:stretch>
        </p:blipFill>
        <p:spPr bwMode="auto">
          <a:xfrm>
            <a:off x="8382000" y="2057400"/>
            <a:ext cx="4148059" cy="31162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2743200"/>
            <a:ext cx="2683902" cy="762000"/>
          </a:xfrm>
          <a:prstGeom prst="rect">
            <a:avLst/>
          </a:prstGeom>
          <a:noFill/>
        </p:spPr>
      </p:pic>
      <p:sp>
        <p:nvSpPr>
          <p:cNvPr id="29698" name="TextBox 2"/>
          <p:cNvSpPr txBox="1">
            <a:spLocks noChangeArrowheads="1"/>
          </p:cNvSpPr>
          <p:nvPr/>
        </p:nvSpPr>
        <p:spPr bwMode="auto">
          <a:xfrm>
            <a:off x="152400" y="2895600"/>
            <a:ext cx="327183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Normality (N</a:t>
            </a:r>
            <a:r>
              <a:rPr kumimoji="0" lang="en-US" sz="2400" b="1"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1</a:t>
            </a: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9699" name="Rectangle 3"/>
          <p:cNvSpPr>
            <a:spLocks noChangeArrowheads="1"/>
          </p:cNvSpPr>
          <p:nvPr/>
        </p:nvSpPr>
        <p:spPr bwMode="auto">
          <a:xfrm>
            <a:off x="304800" y="217944"/>
            <a:ext cx="12268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PROCEDURE</a:t>
            </a:r>
            <a:endParaRPr kumimoji="0" lang="en-US" sz="2400" b="0" i="0" u="none"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Part-1</a:t>
            </a:r>
            <a:endParaRPr kumimoji="0" lang="en-US" sz="2400"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Preparation of standard hard water</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Take 0.1 grams of Epsom salt and transfer it into a 100 ml. standard flask.  Add few ml. of water and shake properly to get clear solution. Make up the solution up to the mark of the standard flask by adding distilled water.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9700" name="Rectangle 4"/>
          <p:cNvSpPr>
            <a:spLocks noChangeArrowheads="1"/>
          </p:cNvSpPr>
          <p:nvPr/>
        </p:nvSpPr>
        <p:spPr bwMode="auto">
          <a:xfrm>
            <a:off x="0" y="922338"/>
            <a:ext cx="12801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1" name="Rectangle 5"/>
          <p:cNvSpPr>
            <a:spLocks noChangeArrowheads="1"/>
          </p:cNvSpPr>
          <p:nvPr/>
        </p:nvSpPr>
        <p:spPr bwMode="auto">
          <a:xfrm>
            <a:off x="430797" y="3733800"/>
            <a:ext cx="5284203"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Normality of standard hard water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of distilled water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ml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100 ml.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Weight of Epsom Salt = 0.1 gm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Equivalent weight of Epsom Salt = 123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9705" name="Picture 9" descr="PYREX® Class A Volumetric Flask, with PYREX® Standard Taper Stopper, Flask  Only | Corning"/>
          <p:cNvPicPr>
            <a:picLocks noChangeAspect="1" noChangeArrowheads="1"/>
          </p:cNvPicPr>
          <p:nvPr/>
        </p:nvPicPr>
        <p:blipFill>
          <a:blip r:embed="rId3" cstate="print"/>
          <a:srcRect/>
          <a:stretch>
            <a:fillRect/>
          </a:stretch>
        </p:blipFill>
        <p:spPr bwMode="auto">
          <a:xfrm>
            <a:off x="7848600" y="2317759"/>
            <a:ext cx="2438400" cy="438784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52401" y="130076"/>
            <a:ext cx="124205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Part-2</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Standardization of EDTA</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Pipette out 10ml. of Standard hard water into a conical flask.  Add 5ml (approx.) of buffer solution and 2 to 3 drops of Eriochrome black-T indicator.  The solution attains wine-red colour. Titrate the contents of the conical flask against the EDTA solution until the colour changes to blue. Note the burette reading and repeat the titration to get concurrent values.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22" name="Rectangle 2"/>
          <p:cNvSpPr>
            <a:spLocks noChangeArrowheads="1"/>
          </p:cNvSpPr>
          <p:nvPr/>
        </p:nvSpPr>
        <p:spPr bwMode="auto">
          <a:xfrm>
            <a:off x="252234" y="2633008"/>
            <a:ext cx="5691366"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(Standard hard water) =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(EDTA)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Normality of standard hard water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of standard hard water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10 ml.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Normality of EDTA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of EDTA used in 2</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nd</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step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0724" name="Picture 4" descr="Acids and Bases I | Biology | Visionlearning"/>
          <p:cNvPicPr>
            <a:picLocks noChangeAspect="1" noChangeArrowheads="1"/>
          </p:cNvPicPr>
          <p:nvPr/>
        </p:nvPicPr>
        <p:blipFill>
          <a:blip r:embed="rId2"/>
          <a:srcRect/>
          <a:stretch>
            <a:fillRect/>
          </a:stretch>
        </p:blipFill>
        <p:spPr bwMode="auto">
          <a:xfrm>
            <a:off x="8153400" y="2057400"/>
            <a:ext cx="2530475" cy="45172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76200" y="130076"/>
            <a:ext cx="12573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Part-3</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Determination of total hardness of test sample of water</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Pipette out 10ml. of test water sample into the conical flask.  Add 5ml (approx) of buffer and 2 to 3 drops of Eriochrome Black-T indicator.  The solution attains wine-red colour. Titrate the contents of the conical flask against EDTA solution till the colour changes from wine-red to blue.  Note the burette reading and repeat the titration to get concurrent values.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1746" name="Rectangle 2"/>
          <p:cNvSpPr>
            <a:spLocks noChangeArrowheads="1"/>
          </p:cNvSpPr>
          <p:nvPr/>
        </p:nvSpPr>
        <p:spPr bwMode="auto">
          <a:xfrm>
            <a:off x="228600" y="3658612"/>
            <a:ext cx="89154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(EDTA) =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(Test water sample)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Normality of test water sample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of test water sample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10 ml.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Normality of EDTA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of EDTA used in 3</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rd</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step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total hardness of the test sample of water is calculated as follows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Total hardness = 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50 × 1000 = ----- mg/lit or ppm.</a:t>
            </a:r>
            <a:endParaRPr lang="en-US" sz="24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total hardness of water is ------------ mg/lit or ppm.</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1748" name="Picture 4" descr="Determination of Hardness by EDTA Method"/>
          <p:cNvPicPr>
            <a:picLocks noChangeAspect="1" noChangeArrowheads="1"/>
          </p:cNvPicPr>
          <p:nvPr/>
        </p:nvPicPr>
        <p:blipFill>
          <a:blip r:embed="rId2"/>
          <a:srcRect l="4305" t="40895" r="5296" b="3622"/>
          <a:stretch>
            <a:fillRect/>
          </a:stretch>
        </p:blipFill>
        <p:spPr bwMode="auto">
          <a:xfrm>
            <a:off x="5510048" y="2590800"/>
            <a:ext cx="7062952" cy="2971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2496800" cy="2677656"/>
          </a:xfrm>
          <a:prstGeom prst="rect">
            <a:avLst/>
          </a:prstGeom>
        </p:spPr>
        <p:txBody>
          <a:bodyPr wrap="square">
            <a:spAutoFit/>
          </a:bodyPr>
          <a:lstStyle/>
          <a:p>
            <a:pPr lvl="0" algn="just" fontAlgn="base">
              <a:spcBef>
                <a:spcPct val="0"/>
              </a:spcBef>
              <a:spcAft>
                <a:spcPct val="0"/>
              </a:spcAft>
            </a:pPr>
            <a:r>
              <a:rPr lang="en-US" sz="2400" b="1" dirty="0" smtClean="0">
                <a:solidFill>
                  <a:srgbClr val="7030A0"/>
                </a:solidFill>
                <a:latin typeface="Times New Roman" pitchFamily="18" charset="0"/>
                <a:ea typeface="Times New Roman" pitchFamily="18" charset="0"/>
                <a:cs typeface="Times New Roman" pitchFamily="18" charset="0"/>
              </a:rPr>
              <a:t>Part-4</a:t>
            </a:r>
            <a:endParaRPr lang="en-US" sz="2400" dirty="0" smtClean="0">
              <a:solidFill>
                <a:srgbClr val="7030A0"/>
              </a:solidFill>
              <a:latin typeface="Times New Roman" pitchFamily="18" charset="0"/>
              <a:cs typeface="Times New Roman" pitchFamily="18" charset="0"/>
            </a:endParaRPr>
          </a:p>
          <a:p>
            <a:pPr lvl="0" algn="just" eaLnBrk="0" fontAlgn="base" hangingPunct="0">
              <a:spcBef>
                <a:spcPct val="0"/>
              </a:spcBef>
              <a:spcAft>
                <a:spcPct val="0"/>
              </a:spcAft>
            </a:pPr>
            <a:r>
              <a:rPr lang="en-US" sz="2400" b="1" dirty="0" smtClean="0">
                <a:solidFill>
                  <a:srgbClr val="7030A0"/>
                </a:solidFill>
                <a:latin typeface="Times New Roman" pitchFamily="18" charset="0"/>
                <a:ea typeface="Times New Roman" pitchFamily="18" charset="0"/>
                <a:cs typeface="Times New Roman" pitchFamily="18" charset="0"/>
              </a:rPr>
              <a:t>Determination of Permanent hardness of test sample of water</a:t>
            </a:r>
            <a:endParaRPr lang="en-US" sz="2400" dirty="0" smtClean="0">
              <a:solidFill>
                <a:srgbClr val="7030A0"/>
              </a:solidFill>
              <a:latin typeface="Times New Roman" pitchFamily="18" charset="0"/>
              <a:cs typeface="Times New Roman" pitchFamily="18" charset="0"/>
            </a:endParaRPr>
          </a:p>
          <a:p>
            <a:pPr lvl="0" algn="just"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Take 50ml of water in beaker , boil for 10 minutes and filter the water. Pipette out 10ml. of boiled test water sample into the conical flask.  Add 5ml (approx) of buffer and 2 to 3 drops of Eriochrome Black-T indicator.  The solution attains wine-red colour. Titrate the contents of the conical flask against EDTA solution till the colour changes from wine-red to blue.  Note the burette reading and repeat the titration to get concurrent values.</a:t>
            </a:r>
            <a:endParaRPr lang="en-US" sz="2400" dirty="0" smtClean="0">
              <a:latin typeface="Times New Roman" pitchFamily="18" charset="0"/>
              <a:cs typeface="Times New Roman" pitchFamily="18" charset="0"/>
            </a:endParaRPr>
          </a:p>
        </p:txBody>
      </p:sp>
      <p:sp>
        <p:nvSpPr>
          <p:cNvPr id="3" name="Rectangle 2"/>
          <p:cNvSpPr/>
          <p:nvPr/>
        </p:nvSpPr>
        <p:spPr>
          <a:xfrm>
            <a:off x="304800" y="3081278"/>
            <a:ext cx="8077200" cy="2862322"/>
          </a:xfrm>
          <a:prstGeom prst="rect">
            <a:avLst/>
          </a:prstGeom>
        </p:spPr>
        <p:txBody>
          <a:bodyPr wrap="square">
            <a:spAutoFit/>
          </a:bodyPr>
          <a:lstStyle/>
          <a:p>
            <a:pPr lvl="0" algn="just"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N</a:t>
            </a:r>
            <a:r>
              <a:rPr lang="en-US" sz="2000" baseline="-30000" dirty="0" smtClean="0">
                <a:latin typeface="Times New Roman" pitchFamily="18" charset="0"/>
                <a:ea typeface="Times New Roman" pitchFamily="18" charset="0"/>
                <a:cs typeface="Times New Roman" pitchFamily="18" charset="0"/>
              </a:rPr>
              <a:t>2</a:t>
            </a:r>
            <a:r>
              <a:rPr lang="en-US" sz="2000" dirty="0" smtClean="0">
                <a:latin typeface="Times New Roman" pitchFamily="18" charset="0"/>
                <a:ea typeface="Times New Roman" pitchFamily="18" charset="0"/>
                <a:cs typeface="Times New Roman" pitchFamily="18" charset="0"/>
              </a:rPr>
              <a:t>V</a:t>
            </a:r>
            <a:r>
              <a:rPr lang="en-US" sz="2000" baseline="-30000" dirty="0" smtClean="0">
                <a:latin typeface="Times New Roman" pitchFamily="18" charset="0"/>
                <a:ea typeface="Times New Roman" pitchFamily="18" charset="0"/>
                <a:cs typeface="Times New Roman" pitchFamily="18" charset="0"/>
              </a:rPr>
              <a:t>2</a:t>
            </a:r>
            <a:r>
              <a:rPr lang="en-US" sz="2000" dirty="0" smtClean="0">
                <a:latin typeface="Times New Roman" pitchFamily="18" charset="0"/>
                <a:ea typeface="Times New Roman" pitchFamily="18" charset="0"/>
                <a:cs typeface="Times New Roman" pitchFamily="18" charset="0"/>
              </a:rPr>
              <a:t> (EDTA) = N</a:t>
            </a:r>
            <a:r>
              <a:rPr lang="en-US" sz="2000" baseline="-30000" dirty="0" smtClean="0">
                <a:latin typeface="Times New Roman" pitchFamily="18" charset="0"/>
                <a:ea typeface="Times New Roman" pitchFamily="18" charset="0"/>
                <a:cs typeface="Times New Roman" pitchFamily="18" charset="0"/>
              </a:rPr>
              <a:t>4</a:t>
            </a:r>
            <a:r>
              <a:rPr lang="en-US" sz="2000" dirty="0" smtClean="0">
                <a:latin typeface="Times New Roman" pitchFamily="18" charset="0"/>
                <a:ea typeface="Times New Roman" pitchFamily="18" charset="0"/>
                <a:cs typeface="Times New Roman" pitchFamily="18" charset="0"/>
              </a:rPr>
              <a:t>V</a:t>
            </a:r>
            <a:r>
              <a:rPr lang="en-US" sz="2000" baseline="-30000" dirty="0" smtClean="0">
                <a:latin typeface="Times New Roman" pitchFamily="18" charset="0"/>
                <a:ea typeface="Times New Roman" pitchFamily="18" charset="0"/>
                <a:cs typeface="Times New Roman" pitchFamily="18" charset="0"/>
              </a:rPr>
              <a:t>4</a:t>
            </a:r>
            <a:r>
              <a:rPr lang="en-US" sz="2000" dirty="0" smtClean="0">
                <a:latin typeface="Times New Roman" pitchFamily="18" charset="0"/>
                <a:ea typeface="Times New Roman" pitchFamily="18" charset="0"/>
                <a:cs typeface="Times New Roman" pitchFamily="18" charset="0"/>
              </a:rPr>
              <a:t> (boiled Test water sample)</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Normality of boiled test water sample (N</a:t>
            </a:r>
            <a:r>
              <a:rPr lang="en-US" sz="2000" baseline="-30000" dirty="0" smtClean="0">
                <a:latin typeface="Times New Roman" pitchFamily="18" charset="0"/>
                <a:ea typeface="Times New Roman" pitchFamily="18" charset="0"/>
                <a:cs typeface="Times New Roman" pitchFamily="18" charset="0"/>
              </a:rPr>
              <a:t>4</a:t>
            </a:r>
            <a:r>
              <a:rPr lang="en-US" sz="2000" dirty="0" smtClean="0">
                <a:latin typeface="Times New Roman" pitchFamily="18" charset="0"/>
                <a:ea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Volume of boiled test water sample (V</a:t>
            </a:r>
            <a:r>
              <a:rPr lang="en-US" sz="2000" baseline="-30000" dirty="0" smtClean="0">
                <a:latin typeface="Times New Roman" pitchFamily="18" charset="0"/>
                <a:ea typeface="Times New Roman" pitchFamily="18" charset="0"/>
                <a:cs typeface="Times New Roman" pitchFamily="18" charset="0"/>
              </a:rPr>
              <a:t>4</a:t>
            </a:r>
            <a:r>
              <a:rPr lang="en-US" sz="2000" dirty="0" smtClean="0">
                <a:latin typeface="Times New Roman" pitchFamily="18" charset="0"/>
                <a:ea typeface="Times New Roman" pitchFamily="18" charset="0"/>
                <a:cs typeface="Times New Roman" pitchFamily="18" charset="0"/>
              </a:rPr>
              <a:t>) = 10 ml.</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Normality of EDTA (N</a:t>
            </a:r>
            <a:r>
              <a:rPr lang="en-US" sz="2000" baseline="-30000" dirty="0" smtClean="0">
                <a:latin typeface="Times New Roman" pitchFamily="18" charset="0"/>
                <a:ea typeface="Times New Roman" pitchFamily="18" charset="0"/>
                <a:cs typeface="Times New Roman" pitchFamily="18" charset="0"/>
              </a:rPr>
              <a:t>2</a:t>
            </a:r>
            <a:r>
              <a:rPr lang="en-US" sz="2000" dirty="0" smtClean="0">
                <a:latin typeface="Times New Roman" pitchFamily="18" charset="0"/>
                <a:ea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Volume of EDTA used in 4</a:t>
            </a:r>
            <a:r>
              <a:rPr lang="en-US" sz="2000" baseline="30000" dirty="0" smtClean="0">
                <a:latin typeface="Times New Roman" pitchFamily="18" charset="0"/>
                <a:ea typeface="Times New Roman" pitchFamily="18" charset="0"/>
                <a:cs typeface="Times New Roman" pitchFamily="18" charset="0"/>
              </a:rPr>
              <a:t>th</a:t>
            </a:r>
            <a:r>
              <a:rPr lang="en-US" sz="2000" dirty="0" smtClean="0">
                <a:latin typeface="Times New Roman" pitchFamily="18" charset="0"/>
                <a:ea typeface="Times New Roman" pitchFamily="18" charset="0"/>
                <a:cs typeface="Times New Roman" pitchFamily="18" charset="0"/>
              </a:rPr>
              <a:t> step (V</a:t>
            </a:r>
            <a:r>
              <a:rPr lang="en-US" sz="2000" baseline="-30000" dirty="0" smtClean="0">
                <a:latin typeface="Times New Roman" pitchFamily="18" charset="0"/>
                <a:ea typeface="Times New Roman" pitchFamily="18" charset="0"/>
                <a:cs typeface="Times New Roman" pitchFamily="18" charset="0"/>
              </a:rPr>
              <a:t>2</a:t>
            </a:r>
            <a:r>
              <a:rPr lang="en-US" sz="2000" dirty="0" smtClean="0">
                <a:latin typeface="Times New Roman" pitchFamily="18" charset="0"/>
                <a:ea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The permanent hardness of the test sample of water is calculated as follows</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Permanent  hardness = N</a:t>
            </a:r>
            <a:r>
              <a:rPr lang="en-US" sz="2000" baseline="-30000" dirty="0" smtClean="0">
                <a:latin typeface="Times New Roman" pitchFamily="18" charset="0"/>
                <a:ea typeface="Times New Roman" pitchFamily="18" charset="0"/>
                <a:cs typeface="Times New Roman" pitchFamily="18" charset="0"/>
              </a:rPr>
              <a:t>4</a:t>
            </a:r>
            <a:r>
              <a:rPr lang="en-US" sz="2000" dirty="0" smtClean="0">
                <a:latin typeface="Times New Roman" pitchFamily="18" charset="0"/>
                <a:ea typeface="Times New Roman" pitchFamily="18" charset="0"/>
                <a:cs typeface="Times New Roman" pitchFamily="18" charset="0"/>
              </a:rPr>
              <a:t> × 50 × 1000 = ----- mg/lit or ppm.</a:t>
            </a: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The total hardness  = Permanent hardness + Temporary hardness.</a:t>
            </a:r>
          </a:p>
          <a:p>
            <a:pPr lvl="0" algn="just"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Temporary hardness = The total hardness - Permanent hardness</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2268200" cy="1569660"/>
          </a:xfrm>
          <a:prstGeom prst="rect">
            <a:avLst/>
          </a:prstGeom>
        </p:spPr>
        <p:txBody>
          <a:bodyPr wrap="square">
            <a:spAutoFit/>
          </a:bodyPr>
          <a:lstStyle/>
          <a:p>
            <a:pPr algn="just"/>
            <a:r>
              <a:rPr lang="en-US" sz="2400" dirty="0" smtClean="0">
                <a:solidFill>
                  <a:srgbClr val="002060"/>
                </a:solidFill>
                <a:latin typeface="Times New Roman" pitchFamily="18" charset="0"/>
                <a:cs typeface="Times New Roman" pitchFamily="18" charset="0"/>
              </a:rPr>
              <a:t>1.0 gm of Epsom salt was dissolved in 100 ml of distilled water. 50 ml of this solution required 45 ml of EDTA solution for titration. 50 ml of test hard water sample required 28 ml of EDTA and after boiling and filtering required 15 ml of EDTA solution. Calculate the total hardness, permanent hardness and temporary hardness of water.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12801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010400" y="1752601"/>
            <a:ext cx="2209800" cy="601046"/>
          </a:xfrm>
          <a:prstGeom prst="rect">
            <a:avLst/>
          </a:prstGeom>
          <a:noFill/>
        </p:spPr>
      </p:pic>
      <p:grpSp>
        <p:nvGrpSpPr>
          <p:cNvPr id="11" name="Group 10"/>
          <p:cNvGrpSpPr/>
          <p:nvPr/>
        </p:nvGrpSpPr>
        <p:grpSpPr>
          <a:xfrm>
            <a:off x="647131" y="1752601"/>
            <a:ext cx="6363269" cy="645240"/>
            <a:chOff x="112435" y="1752601"/>
            <a:chExt cx="5650625" cy="645240"/>
          </a:xfrm>
        </p:grpSpPr>
        <p:pic>
          <p:nvPicPr>
            <p:cNvPr id="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36955" y="1752601"/>
              <a:ext cx="2272653" cy="645240"/>
            </a:xfrm>
            <a:prstGeom prst="rect">
              <a:avLst/>
            </a:prstGeom>
            <a:noFill/>
          </p:spPr>
        </p:pic>
        <p:sp>
          <p:nvSpPr>
            <p:cNvPr id="5" name="Rectangle 4"/>
            <p:cNvSpPr/>
            <p:nvPr/>
          </p:nvSpPr>
          <p:spPr>
            <a:xfrm>
              <a:off x="112435" y="1905000"/>
              <a:ext cx="3621365" cy="400110"/>
            </a:xfrm>
            <a:prstGeom prst="rect">
              <a:avLst/>
            </a:prstGeom>
          </p:spPr>
          <p:txBody>
            <a:bodyPr wrap="square">
              <a:spAutoFit/>
            </a:bodyPr>
            <a:lstStyle/>
            <a:p>
              <a:pPr marL="347663" indent="-347663">
                <a:buClr>
                  <a:srgbClr val="C00000"/>
                </a:buClr>
                <a:buFont typeface="Wingdings" pitchFamily="2" charset="2"/>
                <a:buChar char="Ø"/>
              </a:pPr>
              <a:r>
                <a:rPr lang="en-US" sz="2000" dirty="0" smtClean="0">
                  <a:solidFill>
                    <a:srgbClr val="000000"/>
                  </a:solidFill>
                  <a:latin typeface="Times New Roman" pitchFamily="18" charset="0"/>
                  <a:ea typeface="Times New Roman" pitchFamily="18" charset="0"/>
                  <a:cs typeface="Times New Roman" pitchFamily="18" charset="0"/>
                </a:rPr>
                <a:t>Normality of St.HW (N</a:t>
              </a:r>
              <a:r>
                <a:rPr lang="en-US" sz="2000" baseline="-30000" dirty="0" smtClean="0">
                  <a:solidFill>
                    <a:srgbClr val="000000"/>
                  </a:solidFill>
                  <a:latin typeface="Times New Roman" pitchFamily="18" charset="0"/>
                  <a:ea typeface="Times New Roman" pitchFamily="18" charset="0"/>
                  <a:cs typeface="Times New Roman" pitchFamily="18" charset="0"/>
                </a:rPr>
                <a:t>1</a:t>
              </a:r>
              <a:r>
                <a:rPr lang="en-US" sz="2000" dirty="0" smtClean="0">
                  <a:solidFill>
                    <a:srgbClr val="000000"/>
                  </a:solidFill>
                  <a:latin typeface="Times New Roman" pitchFamily="18" charset="0"/>
                  <a:ea typeface="Times New Roman" pitchFamily="18" charset="0"/>
                  <a:cs typeface="Times New Roman" pitchFamily="18" charset="0"/>
                </a:rPr>
                <a:t>) =</a:t>
              </a:r>
              <a:endParaRPr lang="en-US" sz="2000" dirty="0"/>
            </a:p>
          </p:txBody>
        </p:sp>
        <p:sp>
          <p:nvSpPr>
            <p:cNvPr id="8" name="TextBox 7"/>
            <p:cNvSpPr txBox="1"/>
            <p:nvPr/>
          </p:nvSpPr>
          <p:spPr>
            <a:xfrm>
              <a:off x="5405270" y="1828800"/>
              <a:ext cx="35779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pSp>
      <p:sp>
        <p:nvSpPr>
          <p:cNvPr id="9" name="Rectangle 8"/>
          <p:cNvSpPr/>
          <p:nvPr/>
        </p:nvSpPr>
        <p:spPr>
          <a:xfrm>
            <a:off x="659373" y="2590800"/>
            <a:ext cx="7722627" cy="400110"/>
          </a:xfrm>
          <a:prstGeom prst="rect">
            <a:avLst/>
          </a:prstGeom>
        </p:spPr>
        <p:txBody>
          <a:bodyPr wrap="none">
            <a:spAutoFit/>
          </a:bodyPr>
          <a:lstStyle/>
          <a:p>
            <a:pPr marL="282575" indent="-282575" algn="just" fontAlgn="base">
              <a:spcBef>
                <a:spcPct val="0"/>
              </a:spcBef>
              <a:spcAft>
                <a:spcPct val="0"/>
              </a:spcAft>
              <a:buClr>
                <a:srgbClr val="C00000"/>
              </a:buClr>
              <a:buFont typeface="Wingdings" pitchFamily="2" charset="2"/>
              <a:buChar char="Ø"/>
            </a:pPr>
            <a:r>
              <a:rPr lang="en-US" sz="2000" dirty="0" smtClean="0">
                <a:solidFill>
                  <a:srgbClr val="002060"/>
                </a:solidFill>
                <a:latin typeface="Times New Roman" pitchFamily="18" charset="0"/>
                <a:ea typeface="Times New Roman" pitchFamily="18" charset="0"/>
                <a:cs typeface="Times New Roman" pitchFamily="18" charset="0"/>
              </a:rPr>
              <a:t>N</a:t>
            </a:r>
            <a:r>
              <a:rPr lang="en-US" sz="2000" baseline="-30000" dirty="0" smtClean="0">
                <a:solidFill>
                  <a:srgbClr val="002060"/>
                </a:solidFill>
                <a:latin typeface="Times New Roman" pitchFamily="18" charset="0"/>
                <a:ea typeface="Times New Roman" pitchFamily="18" charset="0"/>
                <a:cs typeface="Times New Roman" pitchFamily="18" charset="0"/>
              </a:rPr>
              <a:t>1</a:t>
            </a:r>
            <a:r>
              <a:rPr lang="en-US" sz="2000" dirty="0" smtClean="0">
                <a:solidFill>
                  <a:srgbClr val="002060"/>
                </a:solidFill>
                <a:latin typeface="Times New Roman" pitchFamily="18" charset="0"/>
                <a:ea typeface="Times New Roman" pitchFamily="18" charset="0"/>
                <a:cs typeface="Times New Roman" pitchFamily="18" charset="0"/>
              </a:rPr>
              <a:t>V</a:t>
            </a:r>
            <a:r>
              <a:rPr lang="en-US" sz="2000" baseline="-30000" dirty="0" smtClean="0">
                <a:solidFill>
                  <a:srgbClr val="002060"/>
                </a:solidFill>
                <a:latin typeface="Times New Roman" pitchFamily="18" charset="0"/>
                <a:ea typeface="Times New Roman" pitchFamily="18" charset="0"/>
                <a:cs typeface="Times New Roman" pitchFamily="18" charset="0"/>
              </a:rPr>
              <a:t>1</a:t>
            </a:r>
            <a:r>
              <a:rPr lang="en-US" sz="2000" dirty="0" smtClean="0">
                <a:solidFill>
                  <a:srgbClr val="002060"/>
                </a:solidFill>
                <a:latin typeface="Times New Roman" pitchFamily="18" charset="0"/>
                <a:ea typeface="Times New Roman" pitchFamily="18" charset="0"/>
                <a:cs typeface="Times New Roman" pitchFamily="18" charset="0"/>
              </a:rPr>
              <a:t> (St. HW) = N</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V</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 (EDTA) = 0.08 × 50 = N</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 × 45, N</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 = 0.088N</a:t>
            </a:r>
            <a:endParaRPr lang="en-US" sz="2000" dirty="0" smtClean="0">
              <a:solidFill>
                <a:srgbClr val="002060"/>
              </a:solidFill>
              <a:latin typeface="Times New Roman" pitchFamily="18" charset="0"/>
              <a:cs typeface="Times New Roman" pitchFamily="18" charset="0"/>
            </a:endParaRPr>
          </a:p>
        </p:txBody>
      </p:sp>
      <p:sp>
        <p:nvSpPr>
          <p:cNvPr id="12" name="Rectangle 11"/>
          <p:cNvSpPr/>
          <p:nvPr/>
        </p:nvSpPr>
        <p:spPr>
          <a:xfrm>
            <a:off x="609600" y="3200400"/>
            <a:ext cx="7453322" cy="400110"/>
          </a:xfrm>
          <a:prstGeom prst="rect">
            <a:avLst/>
          </a:prstGeom>
        </p:spPr>
        <p:txBody>
          <a:bodyPr wrap="none">
            <a:spAutoFit/>
          </a:bodyPr>
          <a:lstStyle/>
          <a:p>
            <a:pPr marL="347663" indent="-347663" algn="just" fontAlgn="base">
              <a:spcBef>
                <a:spcPct val="0"/>
              </a:spcBef>
              <a:spcAft>
                <a:spcPct val="0"/>
              </a:spcAft>
              <a:buClr>
                <a:srgbClr val="C00000"/>
              </a:buClr>
              <a:buFont typeface="Wingdings" pitchFamily="2" charset="2"/>
              <a:buChar char="Ø"/>
            </a:pPr>
            <a:r>
              <a:rPr lang="en-US" sz="2000" dirty="0" smtClean="0">
                <a:solidFill>
                  <a:srgbClr val="7030A0"/>
                </a:solidFill>
                <a:latin typeface="Times New Roman" pitchFamily="18" charset="0"/>
                <a:ea typeface="Times New Roman" pitchFamily="18" charset="0"/>
                <a:cs typeface="Times New Roman" pitchFamily="18" charset="0"/>
              </a:rPr>
              <a:t>N</a:t>
            </a:r>
            <a:r>
              <a:rPr lang="en-US" sz="2000" baseline="-30000" dirty="0" smtClean="0">
                <a:solidFill>
                  <a:srgbClr val="7030A0"/>
                </a:solidFill>
                <a:latin typeface="Times New Roman" pitchFamily="18" charset="0"/>
                <a:ea typeface="Times New Roman" pitchFamily="18" charset="0"/>
                <a:cs typeface="Times New Roman" pitchFamily="18" charset="0"/>
              </a:rPr>
              <a:t>2</a:t>
            </a:r>
            <a:r>
              <a:rPr lang="en-US" sz="2000" dirty="0" smtClean="0">
                <a:solidFill>
                  <a:srgbClr val="7030A0"/>
                </a:solidFill>
                <a:latin typeface="Times New Roman" pitchFamily="18" charset="0"/>
                <a:ea typeface="Times New Roman" pitchFamily="18" charset="0"/>
                <a:cs typeface="Times New Roman" pitchFamily="18" charset="0"/>
              </a:rPr>
              <a:t>V</a:t>
            </a:r>
            <a:r>
              <a:rPr lang="en-US" sz="2000" baseline="-30000" dirty="0" smtClean="0">
                <a:solidFill>
                  <a:srgbClr val="7030A0"/>
                </a:solidFill>
                <a:latin typeface="Times New Roman" pitchFamily="18" charset="0"/>
                <a:ea typeface="Times New Roman" pitchFamily="18" charset="0"/>
                <a:cs typeface="Times New Roman" pitchFamily="18" charset="0"/>
              </a:rPr>
              <a:t>2</a:t>
            </a:r>
            <a:r>
              <a:rPr lang="en-US" sz="2000" dirty="0" smtClean="0">
                <a:solidFill>
                  <a:srgbClr val="7030A0"/>
                </a:solidFill>
                <a:latin typeface="Times New Roman" pitchFamily="18" charset="0"/>
                <a:ea typeface="Times New Roman" pitchFamily="18" charset="0"/>
                <a:cs typeface="Times New Roman" pitchFamily="18" charset="0"/>
              </a:rPr>
              <a:t> (EDTA) = N</a:t>
            </a:r>
            <a:r>
              <a:rPr lang="en-US" sz="2000" baseline="-30000" dirty="0" smtClean="0">
                <a:solidFill>
                  <a:srgbClr val="7030A0"/>
                </a:solidFill>
                <a:latin typeface="Times New Roman" pitchFamily="18" charset="0"/>
                <a:ea typeface="Times New Roman" pitchFamily="18" charset="0"/>
                <a:cs typeface="Times New Roman" pitchFamily="18" charset="0"/>
              </a:rPr>
              <a:t>3</a:t>
            </a:r>
            <a:r>
              <a:rPr lang="en-US" sz="2000" dirty="0" smtClean="0">
                <a:solidFill>
                  <a:srgbClr val="7030A0"/>
                </a:solidFill>
                <a:latin typeface="Times New Roman" pitchFamily="18" charset="0"/>
                <a:ea typeface="Times New Roman" pitchFamily="18" charset="0"/>
                <a:cs typeface="Times New Roman" pitchFamily="18" charset="0"/>
              </a:rPr>
              <a:t>V</a:t>
            </a:r>
            <a:r>
              <a:rPr lang="en-US" sz="2000" baseline="-30000" dirty="0" smtClean="0">
                <a:solidFill>
                  <a:srgbClr val="7030A0"/>
                </a:solidFill>
                <a:latin typeface="Times New Roman" pitchFamily="18" charset="0"/>
                <a:ea typeface="Times New Roman" pitchFamily="18" charset="0"/>
                <a:cs typeface="Times New Roman" pitchFamily="18" charset="0"/>
              </a:rPr>
              <a:t>3</a:t>
            </a:r>
            <a:r>
              <a:rPr lang="en-US" sz="2000" dirty="0" smtClean="0">
                <a:solidFill>
                  <a:srgbClr val="7030A0"/>
                </a:solidFill>
                <a:latin typeface="Times New Roman" pitchFamily="18" charset="0"/>
                <a:ea typeface="Times New Roman" pitchFamily="18" charset="0"/>
                <a:cs typeface="Times New Roman" pitchFamily="18" charset="0"/>
              </a:rPr>
              <a:t> (TWS) = 0.088 × 28 = N</a:t>
            </a:r>
            <a:r>
              <a:rPr lang="en-US" sz="2000" baseline="-30000" dirty="0" smtClean="0">
                <a:solidFill>
                  <a:srgbClr val="7030A0"/>
                </a:solidFill>
                <a:latin typeface="Times New Roman" pitchFamily="18" charset="0"/>
                <a:ea typeface="Times New Roman" pitchFamily="18" charset="0"/>
                <a:cs typeface="Times New Roman" pitchFamily="18" charset="0"/>
              </a:rPr>
              <a:t>3</a:t>
            </a:r>
            <a:r>
              <a:rPr lang="en-US" sz="2000" dirty="0" smtClean="0">
                <a:solidFill>
                  <a:srgbClr val="7030A0"/>
                </a:solidFill>
                <a:latin typeface="Times New Roman" pitchFamily="18" charset="0"/>
                <a:ea typeface="Times New Roman" pitchFamily="18" charset="0"/>
                <a:cs typeface="Times New Roman" pitchFamily="18" charset="0"/>
              </a:rPr>
              <a:t> × 50, N</a:t>
            </a:r>
            <a:r>
              <a:rPr lang="en-US" sz="2000" baseline="-30000" dirty="0" smtClean="0">
                <a:solidFill>
                  <a:srgbClr val="7030A0"/>
                </a:solidFill>
                <a:latin typeface="Times New Roman" pitchFamily="18" charset="0"/>
                <a:ea typeface="Times New Roman" pitchFamily="18" charset="0"/>
                <a:cs typeface="Times New Roman" pitchFamily="18" charset="0"/>
              </a:rPr>
              <a:t>3</a:t>
            </a:r>
            <a:r>
              <a:rPr lang="en-US" sz="2000" dirty="0" smtClean="0">
                <a:solidFill>
                  <a:srgbClr val="7030A0"/>
                </a:solidFill>
                <a:latin typeface="Times New Roman" pitchFamily="18" charset="0"/>
                <a:ea typeface="Times New Roman" pitchFamily="18" charset="0"/>
                <a:cs typeface="Times New Roman" pitchFamily="18" charset="0"/>
              </a:rPr>
              <a:t> = 0.049N</a:t>
            </a:r>
            <a:endParaRPr lang="en-US" sz="2000" dirty="0" smtClean="0">
              <a:solidFill>
                <a:srgbClr val="7030A0"/>
              </a:solidFill>
              <a:latin typeface="Times New Roman" pitchFamily="18" charset="0"/>
              <a:cs typeface="Times New Roman" pitchFamily="18" charset="0"/>
            </a:endParaRPr>
          </a:p>
        </p:txBody>
      </p:sp>
      <p:sp>
        <p:nvSpPr>
          <p:cNvPr id="13" name="Rectangle 12"/>
          <p:cNvSpPr/>
          <p:nvPr/>
        </p:nvSpPr>
        <p:spPr>
          <a:xfrm>
            <a:off x="609600" y="3867090"/>
            <a:ext cx="8594084" cy="400110"/>
          </a:xfrm>
          <a:prstGeom prst="rect">
            <a:avLst/>
          </a:prstGeom>
        </p:spPr>
        <p:txBody>
          <a:bodyPr wrap="none">
            <a:spAutoFit/>
          </a:bodyPr>
          <a:lstStyle/>
          <a:p>
            <a:pPr marL="347663" lvl="0" indent="-347663" algn="just" eaLnBrk="0" fontAlgn="base" hangingPunct="0">
              <a:spcBef>
                <a:spcPct val="0"/>
              </a:spcBef>
              <a:spcAft>
                <a:spcPct val="0"/>
              </a:spcAft>
              <a:buClr>
                <a:srgbClr val="C00000"/>
              </a:buClr>
              <a:buFont typeface="Wingdings" pitchFamily="2" charset="2"/>
              <a:buChar char="Ø"/>
            </a:pPr>
            <a:r>
              <a:rPr lang="en-US" sz="2000" dirty="0" smtClean="0">
                <a:solidFill>
                  <a:srgbClr val="0070C0"/>
                </a:solidFill>
                <a:latin typeface="Times New Roman" pitchFamily="18" charset="0"/>
                <a:ea typeface="Times New Roman" pitchFamily="18" charset="0"/>
                <a:cs typeface="Times New Roman" pitchFamily="18" charset="0"/>
              </a:rPr>
              <a:t>Total hardness = N</a:t>
            </a:r>
            <a:r>
              <a:rPr lang="en-US" sz="2000" baseline="-30000" dirty="0" smtClean="0">
                <a:solidFill>
                  <a:srgbClr val="0070C0"/>
                </a:solidFill>
                <a:latin typeface="Times New Roman" pitchFamily="18" charset="0"/>
                <a:ea typeface="Times New Roman" pitchFamily="18" charset="0"/>
                <a:cs typeface="Times New Roman" pitchFamily="18" charset="0"/>
              </a:rPr>
              <a:t>3</a:t>
            </a:r>
            <a:r>
              <a:rPr lang="en-US" sz="2000" dirty="0" smtClean="0">
                <a:solidFill>
                  <a:srgbClr val="0070C0"/>
                </a:solidFill>
                <a:latin typeface="Times New Roman" pitchFamily="18" charset="0"/>
                <a:ea typeface="Times New Roman" pitchFamily="18" charset="0"/>
                <a:cs typeface="Times New Roman" pitchFamily="18" charset="0"/>
              </a:rPr>
              <a:t> × 50 × 1000 = 0.049 × 50 × 1000  = 2450 mg/lit (or) ppm.</a:t>
            </a:r>
          </a:p>
        </p:txBody>
      </p:sp>
      <p:sp>
        <p:nvSpPr>
          <p:cNvPr id="14" name="Rectangle 13"/>
          <p:cNvSpPr/>
          <p:nvPr/>
        </p:nvSpPr>
        <p:spPr>
          <a:xfrm>
            <a:off x="609600" y="4476690"/>
            <a:ext cx="7753276" cy="400110"/>
          </a:xfrm>
          <a:prstGeom prst="rect">
            <a:avLst/>
          </a:prstGeom>
        </p:spPr>
        <p:txBody>
          <a:bodyPr wrap="none">
            <a:spAutoFit/>
          </a:bodyPr>
          <a:lstStyle/>
          <a:p>
            <a:pPr marL="347663" indent="-347663" algn="just" fontAlgn="base">
              <a:spcBef>
                <a:spcPct val="0"/>
              </a:spcBef>
              <a:spcAft>
                <a:spcPct val="0"/>
              </a:spcAft>
              <a:buClr>
                <a:srgbClr val="C00000"/>
              </a:buClr>
              <a:buFont typeface="Wingdings" pitchFamily="2" charset="2"/>
              <a:buChar char="Ø"/>
            </a:pPr>
            <a:r>
              <a:rPr lang="en-US" sz="2000" dirty="0" smtClean="0">
                <a:solidFill>
                  <a:srgbClr val="002060"/>
                </a:solidFill>
                <a:latin typeface="Times New Roman" pitchFamily="18" charset="0"/>
                <a:ea typeface="Times New Roman" pitchFamily="18" charset="0"/>
                <a:cs typeface="Times New Roman" pitchFamily="18" charset="0"/>
              </a:rPr>
              <a:t>N</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V</a:t>
            </a:r>
            <a:r>
              <a:rPr lang="en-US" sz="2000" baseline="-30000" dirty="0" smtClean="0">
                <a:solidFill>
                  <a:srgbClr val="002060"/>
                </a:solidFill>
                <a:latin typeface="Times New Roman" pitchFamily="18" charset="0"/>
                <a:ea typeface="Times New Roman" pitchFamily="18" charset="0"/>
                <a:cs typeface="Times New Roman" pitchFamily="18" charset="0"/>
              </a:rPr>
              <a:t>2</a:t>
            </a:r>
            <a:r>
              <a:rPr lang="en-US" sz="2000" dirty="0" smtClean="0">
                <a:solidFill>
                  <a:srgbClr val="002060"/>
                </a:solidFill>
                <a:latin typeface="Times New Roman" pitchFamily="18" charset="0"/>
                <a:ea typeface="Times New Roman" pitchFamily="18" charset="0"/>
                <a:cs typeface="Times New Roman" pitchFamily="18" charset="0"/>
              </a:rPr>
              <a:t> (EDTA) = N</a:t>
            </a:r>
            <a:r>
              <a:rPr lang="en-US" sz="2000" baseline="-30000" dirty="0" smtClean="0">
                <a:solidFill>
                  <a:srgbClr val="002060"/>
                </a:solidFill>
                <a:latin typeface="Times New Roman" pitchFamily="18" charset="0"/>
                <a:ea typeface="Times New Roman" pitchFamily="18" charset="0"/>
                <a:cs typeface="Times New Roman" pitchFamily="18" charset="0"/>
              </a:rPr>
              <a:t>4</a:t>
            </a:r>
            <a:r>
              <a:rPr lang="en-US" sz="2000" dirty="0" smtClean="0">
                <a:solidFill>
                  <a:srgbClr val="002060"/>
                </a:solidFill>
                <a:latin typeface="Times New Roman" pitchFamily="18" charset="0"/>
                <a:ea typeface="Times New Roman" pitchFamily="18" charset="0"/>
                <a:cs typeface="Times New Roman" pitchFamily="18" charset="0"/>
              </a:rPr>
              <a:t>V</a:t>
            </a:r>
            <a:r>
              <a:rPr lang="en-US" sz="2000" baseline="-30000" dirty="0" smtClean="0">
                <a:solidFill>
                  <a:srgbClr val="002060"/>
                </a:solidFill>
                <a:latin typeface="Times New Roman" pitchFamily="18" charset="0"/>
                <a:ea typeface="Times New Roman" pitchFamily="18" charset="0"/>
                <a:cs typeface="Times New Roman" pitchFamily="18" charset="0"/>
              </a:rPr>
              <a:t>4</a:t>
            </a:r>
            <a:r>
              <a:rPr lang="en-US" sz="2000" dirty="0" smtClean="0">
                <a:solidFill>
                  <a:srgbClr val="002060"/>
                </a:solidFill>
                <a:latin typeface="Times New Roman" pitchFamily="18" charset="0"/>
                <a:ea typeface="Times New Roman" pitchFamily="18" charset="0"/>
                <a:cs typeface="Times New Roman" pitchFamily="18" charset="0"/>
              </a:rPr>
              <a:t> (boiled TWS) = 0.088 × 15 = N</a:t>
            </a:r>
            <a:r>
              <a:rPr lang="en-US" sz="2000" baseline="-30000" dirty="0" smtClean="0">
                <a:solidFill>
                  <a:srgbClr val="002060"/>
                </a:solidFill>
                <a:latin typeface="Times New Roman" pitchFamily="18" charset="0"/>
                <a:ea typeface="Times New Roman" pitchFamily="18" charset="0"/>
                <a:cs typeface="Times New Roman" pitchFamily="18" charset="0"/>
              </a:rPr>
              <a:t>4</a:t>
            </a:r>
            <a:r>
              <a:rPr lang="en-US" sz="2000" dirty="0" smtClean="0">
                <a:solidFill>
                  <a:srgbClr val="002060"/>
                </a:solidFill>
                <a:latin typeface="Times New Roman" pitchFamily="18" charset="0"/>
                <a:ea typeface="Times New Roman" pitchFamily="18" charset="0"/>
                <a:cs typeface="Times New Roman" pitchFamily="18" charset="0"/>
              </a:rPr>
              <a:t> × 50 = 0.026N</a:t>
            </a:r>
            <a:endParaRPr lang="en-US" sz="2000" dirty="0" smtClean="0">
              <a:solidFill>
                <a:srgbClr val="002060"/>
              </a:solidFill>
              <a:latin typeface="Times New Roman" pitchFamily="18" charset="0"/>
              <a:cs typeface="Times New Roman" pitchFamily="18" charset="0"/>
            </a:endParaRPr>
          </a:p>
        </p:txBody>
      </p:sp>
      <p:sp>
        <p:nvSpPr>
          <p:cNvPr id="15" name="Rectangle 14"/>
          <p:cNvSpPr/>
          <p:nvPr/>
        </p:nvSpPr>
        <p:spPr>
          <a:xfrm>
            <a:off x="609600" y="5086290"/>
            <a:ext cx="8954695" cy="400110"/>
          </a:xfrm>
          <a:prstGeom prst="rect">
            <a:avLst/>
          </a:prstGeom>
        </p:spPr>
        <p:txBody>
          <a:bodyPr wrap="none">
            <a:spAutoFit/>
          </a:bodyPr>
          <a:lstStyle/>
          <a:p>
            <a:pPr marL="282575" lvl="0" indent="-282575" algn="just" eaLnBrk="0" fontAlgn="base" hangingPunct="0">
              <a:spcBef>
                <a:spcPct val="0"/>
              </a:spcBef>
              <a:spcAft>
                <a:spcPct val="0"/>
              </a:spcAft>
              <a:buClr>
                <a:srgbClr val="C00000"/>
              </a:buClr>
              <a:buFont typeface="Wingdings" pitchFamily="2" charset="2"/>
              <a:buChar char="Ø"/>
            </a:pPr>
            <a:r>
              <a:rPr lang="en-US" sz="2000" dirty="0" smtClean="0">
                <a:solidFill>
                  <a:srgbClr val="7030A0"/>
                </a:solidFill>
                <a:latin typeface="Times New Roman" pitchFamily="18" charset="0"/>
                <a:ea typeface="Times New Roman" pitchFamily="18" charset="0"/>
                <a:cs typeface="Times New Roman" pitchFamily="18" charset="0"/>
              </a:rPr>
              <a:t>Permanent  hardness = N</a:t>
            </a:r>
            <a:r>
              <a:rPr lang="en-US" sz="2000" baseline="-30000" dirty="0" smtClean="0">
                <a:solidFill>
                  <a:srgbClr val="7030A0"/>
                </a:solidFill>
                <a:latin typeface="Times New Roman" pitchFamily="18" charset="0"/>
                <a:ea typeface="Times New Roman" pitchFamily="18" charset="0"/>
                <a:cs typeface="Times New Roman" pitchFamily="18" charset="0"/>
              </a:rPr>
              <a:t>4</a:t>
            </a:r>
            <a:r>
              <a:rPr lang="en-US" sz="2000" dirty="0" smtClean="0">
                <a:solidFill>
                  <a:srgbClr val="7030A0"/>
                </a:solidFill>
                <a:latin typeface="Times New Roman" pitchFamily="18" charset="0"/>
                <a:ea typeface="Times New Roman" pitchFamily="18" charset="0"/>
                <a:cs typeface="Times New Roman" pitchFamily="18" charset="0"/>
              </a:rPr>
              <a:t> × 50 × 1000 = 0.026 × 50 × 1000= 1300 mg/lit (or) ppm.</a:t>
            </a:r>
          </a:p>
        </p:txBody>
      </p:sp>
      <p:sp>
        <p:nvSpPr>
          <p:cNvPr id="16" name="Rectangle 15"/>
          <p:cNvSpPr/>
          <p:nvPr/>
        </p:nvSpPr>
        <p:spPr>
          <a:xfrm>
            <a:off x="609600" y="5616714"/>
            <a:ext cx="11506200" cy="707886"/>
          </a:xfrm>
          <a:prstGeom prst="rect">
            <a:avLst/>
          </a:prstGeom>
        </p:spPr>
        <p:txBody>
          <a:bodyPr wrap="square">
            <a:spAutoFit/>
          </a:bodyPr>
          <a:lstStyle/>
          <a:p>
            <a:pPr marL="347663" lvl="0" indent="-347663" algn="just" eaLnBrk="0" fontAlgn="base" hangingPunct="0">
              <a:spcBef>
                <a:spcPct val="0"/>
              </a:spcBef>
              <a:spcAft>
                <a:spcPct val="0"/>
              </a:spcAft>
              <a:buClr>
                <a:srgbClr val="C00000"/>
              </a:buClr>
              <a:buFont typeface="Wingdings" pitchFamily="2" charset="2"/>
              <a:buChar char="Ø"/>
            </a:pPr>
            <a:r>
              <a:rPr lang="en-US" sz="2000" dirty="0" smtClean="0">
                <a:solidFill>
                  <a:srgbClr val="002060"/>
                </a:solidFill>
                <a:latin typeface="Times New Roman" pitchFamily="18" charset="0"/>
                <a:ea typeface="Times New Roman" pitchFamily="18" charset="0"/>
                <a:cs typeface="Times New Roman" pitchFamily="18" charset="0"/>
              </a:rPr>
              <a:t>The total hardness  = Permanent hardness + Temporary hardness.</a:t>
            </a:r>
          </a:p>
          <a:p>
            <a:pPr marL="347663" lvl="0" indent="-347663" algn="just" eaLnBrk="0" fontAlgn="base" hangingPunct="0">
              <a:spcBef>
                <a:spcPct val="0"/>
              </a:spcBef>
              <a:spcAft>
                <a:spcPct val="0"/>
              </a:spcAft>
            </a:pPr>
            <a:r>
              <a:rPr lang="en-US" sz="2000" dirty="0" smtClean="0">
                <a:solidFill>
                  <a:srgbClr val="002060"/>
                </a:solidFill>
                <a:latin typeface="Times New Roman" pitchFamily="18" charset="0"/>
                <a:ea typeface="Times New Roman" pitchFamily="18" charset="0"/>
                <a:cs typeface="Times New Roman" pitchFamily="18" charset="0"/>
              </a:rPr>
              <a:t>	Temporary hardness = The total hardness - Permanent hardness = 2450- 1300 = 1150 mg/ lit (or) ppm</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610600" cy="4893647"/>
          </a:xfrm>
          <a:prstGeom prst="rect">
            <a:avLst/>
          </a:prstGeom>
        </p:spPr>
        <p:txBody>
          <a:bodyPr wrap="square">
            <a:spAutoFit/>
          </a:bodyPr>
          <a:lstStyle/>
          <a:p>
            <a:pPr marL="571500" indent="-571500" algn="just">
              <a:buClr>
                <a:srgbClr val="C00000"/>
              </a:buClr>
              <a:buFont typeface="Wingdings" pitchFamily="2" charset="2"/>
              <a:buChar char="v"/>
            </a:pPr>
            <a:r>
              <a:rPr lang="en-US" sz="2400" dirty="0" smtClean="0"/>
              <a:t>It must be free from undesirable taste, odor, color, and impurities.</a:t>
            </a:r>
          </a:p>
          <a:p>
            <a:pPr marL="571500" indent="-571500" algn="just">
              <a:buClr>
                <a:srgbClr val="C00000"/>
              </a:buClr>
              <a:buFont typeface="Wingdings" pitchFamily="2" charset="2"/>
              <a:buChar char="v"/>
            </a:pPr>
            <a:r>
              <a:rPr lang="en-US" altLang="en-US" sz="2400" dirty="0" smtClean="0">
                <a:latin typeface="Times New Roman" pitchFamily="18" charset="0"/>
                <a:cs typeface="Times New Roman" pitchFamily="18" charset="0"/>
              </a:rPr>
              <a:t>If  organic matter present is source for pathogens such as viruses, protozoa and bacteria.</a:t>
            </a:r>
          </a:p>
          <a:p>
            <a:pPr marL="571500" indent="-571500" algn="just">
              <a:buClr>
                <a:srgbClr val="C00000"/>
              </a:buClr>
              <a:buFont typeface="Wingdings" pitchFamily="2" charset="2"/>
              <a:buChar char="v"/>
            </a:pPr>
            <a:r>
              <a:rPr lang="en-US" sz="2400" dirty="0" smtClean="0">
                <a:latin typeface="Times New Roman" pitchFamily="18" charset="0"/>
                <a:cs typeface="Times New Roman" pitchFamily="18" charset="0"/>
              </a:rPr>
              <a:t>Deficiency of fluoride causes tooth decay.. However, excess fluoride causes mottling of teeth and bone defects.</a:t>
            </a:r>
          </a:p>
          <a:p>
            <a:pPr marL="571500" indent="-571500" algn="just">
              <a:buClr>
                <a:srgbClr val="C00000"/>
              </a:buClr>
              <a:buFont typeface="Wingdings" pitchFamily="2" charset="2"/>
              <a:buChar char="v"/>
            </a:pPr>
            <a:r>
              <a:rPr lang="en-US" sz="2400" dirty="0" smtClean="0">
                <a:latin typeface="Times New Roman" pitchFamily="18" charset="0"/>
                <a:cs typeface="Times New Roman" pitchFamily="18" charset="0"/>
              </a:rPr>
              <a:t>Excess lead has certain neurological effects. Long-term exposure can damage the liver, kidney, etc. </a:t>
            </a:r>
          </a:p>
          <a:p>
            <a:pPr marL="571500" indent="-571500" algn="just">
              <a:buClr>
                <a:srgbClr val="C00000"/>
              </a:buClr>
              <a:buFont typeface="Wingdings" pitchFamily="2" charset="2"/>
              <a:buChar char="v"/>
            </a:pPr>
            <a:r>
              <a:rPr lang="en-US" sz="2400" dirty="0" smtClean="0">
                <a:latin typeface="Times New Roman" pitchFamily="18" charset="0"/>
                <a:cs typeface="Times New Roman" pitchFamily="18" charset="0"/>
              </a:rPr>
              <a:t>Nitrates are used in fertilizers. They can reach surface and groundwater. If the concentration of nitrates exceeds 50 ppm in water, it causes the blue baby syndrome.</a:t>
            </a:r>
          </a:p>
          <a:p>
            <a:pPr marL="571500" indent="-571500" algn="just">
              <a:buClr>
                <a:srgbClr val="C00000"/>
              </a:buClr>
              <a:buFont typeface="Wingdings" pitchFamily="2" charset="2"/>
              <a:buChar char="v"/>
            </a:pPr>
            <a:r>
              <a:rPr lang="en-US" sz="2400" dirty="0" smtClean="0">
                <a:latin typeface="Times New Roman" pitchFamily="18" charset="0"/>
                <a:cs typeface="Times New Roman" pitchFamily="18" charset="0"/>
              </a:rPr>
              <a:t>The metals such as iron, copper, aluminum, zinc should in permissible concentration.</a:t>
            </a:r>
            <a:endParaRPr lang="en-US" sz="2400" dirty="0">
              <a:latin typeface="Times New Roman" pitchFamily="18" charset="0"/>
              <a:cs typeface="Times New Roman" pitchFamily="18" charset="0"/>
            </a:endParaRPr>
          </a:p>
        </p:txBody>
      </p:sp>
      <p:sp>
        <p:nvSpPr>
          <p:cNvPr id="3" name="Rectangle 2"/>
          <p:cNvSpPr/>
          <p:nvPr/>
        </p:nvSpPr>
        <p:spPr>
          <a:xfrm>
            <a:off x="1447800" y="152400"/>
            <a:ext cx="10101163" cy="707886"/>
          </a:xfrm>
          <a:prstGeom prst="rect">
            <a:avLst/>
          </a:prstGeom>
        </p:spPr>
        <p:txBody>
          <a:bodyPr wrap="none">
            <a:spAutoFit/>
          </a:bodyPr>
          <a:lstStyle/>
          <a:p>
            <a:pPr algn="just"/>
            <a:r>
              <a:rPr lang="en-US" altLang="zh-CN" sz="4000" b="1" dirty="0" smtClean="0">
                <a:solidFill>
                  <a:srgbClr val="C00000"/>
                </a:solidFill>
                <a:latin typeface="Times New Roman" pitchFamily="18" charset="0"/>
                <a:cs typeface="Times New Roman" pitchFamily="18" charset="0"/>
              </a:rPr>
              <a:t>Standards of w</a:t>
            </a:r>
            <a:r>
              <a:rPr lang="zh-CN" altLang="en-US" sz="4000" b="1" dirty="0" smtClean="0">
                <a:solidFill>
                  <a:srgbClr val="C00000"/>
                </a:solidFill>
                <a:latin typeface="Times New Roman" pitchFamily="18" charset="0"/>
                <a:cs typeface="Times New Roman" pitchFamily="18" charset="0"/>
              </a:rPr>
              <a:t>ater </a:t>
            </a:r>
            <a:r>
              <a:rPr lang="en-US" altLang="zh-CN" sz="4000" b="1" dirty="0" smtClean="0">
                <a:solidFill>
                  <a:srgbClr val="C00000"/>
                </a:solidFill>
                <a:latin typeface="Times New Roman" pitchFamily="18" charset="0"/>
                <a:cs typeface="Times New Roman" pitchFamily="18" charset="0"/>
              </a:rPr>
              <a:t>used in various industries</a:t>
            </a:r>
            <a:endParaRPr lang="en-US" sz="4000" dirty="0">
              <a:solidFill>
                <a:srgbClr val="C00000"/>
              </a:solidFill>
              <a:latin typeface="Times New Roman" pitchFamily="18" charset="0"/>
              <a:cs typeface="Times New Roman" pitchFamily="18" charset="0"/>
            </a:endParaRPr>
          </a:p>
        </p:txBody>
      </p:sp>
      <p:sp>
        <p:nvSpPr>
          <p:cNvPr id="4" name="Rectangle 3"/>
          <p:cNvSpPr/>
          <p:nvPr/>
        </p:nvSpPr>
        <p:spPr>
          <a:xfrm>
            <a:off x="304800" y="926068"/>
            <a:ext cx="3313728" cy="646331"/>
          </a:xfrm>
          <a:prstGeom prst="rect">
            <a:avLst/>
          </a:prstGeom>
        </p:spPr>
        <p:txBody>
          <a:bodyPr wrap="none">
            <a:spAutoFit/>
          </a:bodyPr>
          <a:lstStyle/>
          <a:p>
            <a:pPr marL="282575" lvl="0" indent="-282575" algn="just">
              <a:buClr>
                <a:srgbClr val="7030A0"/>
              </a:buClr>
              <a:buFont typeface="+mj-lt"/>
              <a:buAutoNum type="romanUcPeriod"/>
            </a:pPr>
            <a:r>
              <a:rPr lang="en-US" altLang="en-US" sz="3600" b="1" dirty="0" smtClean="0">
                <a:solidFill>
                  <a:srgbClr val="7030A0"/>
                </a:solidFill>
                <a:latin typeface="Times New Roman" pitchFamily="18" charset="0"/>
                <a:cs typeface="Times New Roman" pitchFamily="18" charset="0"/>
              </a:rPr>
              <a:t>Food Industry</a:t>
            </a:r>
            <a:endParaRPr lang="en-US" altLang="zh-CN" sz="3600" dirty="0" smtClean="0">
              <a:solidFill>
                <a:srgbClr val="7030A0"/>
              </a:solidFill>
              <a:latin typeface="Times New Roman" pitchFamily="18" charset="0"/>
              <a:cs typeface="Times New Roman" pitchFamily="18" charset="0"/>
            </a:endParaRPr>
          </a:p>
        </p:txBody>
      </p:sp>
      <p:sp>
        <p:nvSpPr>
          <p:cNvPr id="57346" name="AutoShape 2" descr="Blue Baby Syndrome - Symptoms, Diagnosis and Treatment O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48" name="AutoShape 4" descr="Blue Baby Syndro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Blue Baby Syndrome - Symptom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2" name="AutoShape 8" descr="Blue Baby Syndrome - Symptoms, Diagnosis and Treatment O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54" name="Picture 10" descr="Blue baby syndrome: इस बीमारी में नीला पड़ जाता है बच्चों का शरीर, जानें  कारण, लक्षण और बचाव के उपाय | what is blue baby syndrome causes symptoms  and prevention tips in"/>
          <p:cNvPicPr>
            <a:picLocks noChangeAspect="1" noChangeArrowheads="1"/>
          </p:cNvPicPr>
          <p:nvPr/>
        </p:nvPicPr>
        <p:blipFill>
          <a:blip r:embed="rId2"/>
          <a:srcRect/>
          <a:stretch>
            <a:fillRect/>
          </a:stretch>
        </p:blipFill>
        <p:spPr bwMode="auto">
          <a:xfrm>
            <a:off x="8915400" y="1981200"/>
            <a:ext cx="3484284" cy="3810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16089"/>
            <a:ext cx="12192000" cy="5632311"/>
          </a:xfrm>
          <a:prstGeom prst="rect">
            <a:avLst/>
          </a:prstGeom>
        </p:spPr>
        <p:txBody>
          <a:bodyPr wrap="square">
            <a:spAutoFit/>
          </a:bodyPr>
          <a:lstStyle/>
          <a:p>
            <a:pPr marL="571500" lvl="0" indent="-571500" algn="just">
              <a:buClr>
                <a:srgbClr val="C00000"/>
              </a:buClr>
              <a:buFont typeface="+mj-lt"/>
              <a:buAutoNum type="romanUcPeriod" startAt="2"/>
            </a:pPr>
            <a:r>
              <a:rPr lang="en-US" altLang="en-US" sz="2400" b="1" dirty="0" smtClean="0">
                <a:solidFill>
                  <a:srgbClr val="7030A0"/>
                </a:solidFill>
                <a:latin typeface="Times New Roman" pitchFamily="18" charset="0"/>
                <a:cs typeface="Times New Roman" pitchFamily="18" charset="0"/>
              </a:rPr>
              <a:t>Textile industry:</a:t>
            </a:r>
          </a:p>
          <a:p>
            <a:pPr marL="2627313" lvl="0" indent="-400050" algn="just">
              <a:buClr>
                <a:srgbClr val="7030A0"/>
              </a:buClr>
              <a:buFont typeface="Wingdings" pitchFamily="2" charset="2"/>
              <a:buChar char="v"/>
            </a:pPr>
            <a:r>
              <a:rPr lang="en-US" altLang="en-US" sz="2400" dirty="0" smtClean="0">
                <a:latin typeface="Times New Roman" pitchFamily="18" charset="0"/>
                <a:cs typeface="Times New Roman" pitchFamily="18" charset="0"/>
              </a:rPr>
              <a:t> If hard water used, uniform dyeing not possible</a:t>
            </a:r>
          </a:p>
          <a:p>
            <a:pPr marL="2627313" lvl="0" indent="-400050" algn="just">
              <a:buClr>
                <a:srgbClr val="7030A0"/>
              </a:buClr>
              <a:buFont typeface="Wingdings" pitchFamily="2" charset="2"/>
              <a:buChar char="v"/>
            </a:pPr>
            <a:r>
              <a:rPr lang="en-US" altLang="en-US" sz="2400" dirty="0" smtClean="0">
                <a:latin typeface="Times New Roman" pitchFamily="18" charset="0"/>
                <a:cs typeface="Times New Roman" pitchFamily="18" charset="0"/>
              </a:rPr>
              <a:t>Hard water decreases solubility of acidic dyes and Basic dyes precipitated.</a:t>
            </a:r>
          </a:p>
          <a:p>
            <a:pPr marL="2627313" lvl="0" indent="-400050" algn="just">
              <a:buClr>
                <a:srgbClr val="7030A0"/>
              </a:buClr>
              <a:buFont typeface="Wingdings" pitchFamily="2" charset="2"/>
              <a:buChar char="v"/>
            </a:pPr>
            <a:r>
              <a:rPr lang="en-US" altLang="en-US" sz="2400" dirty="0" smtClean="0">
                <a:latin typeface="Times New Roman" pitchFamily="18" charset="0"/>
                <a:cs typeface="Times New Roman" pitchFamily="18" charset="0"/>
              </a:rPr>
              <a:t>Organic matter imparts foul smell</a:t>
            </a:r>
          </a:p>
          <a:p>
            <a:pPr marL="2627313" lvl="0" indent="-400050" algn="just">
              <a:buClr>
                <a:srgbClr val="7030A0"/>
              </a:buClr>
              <a:buFont typeface="Wingdings" pitchFamily="2" charset="2"/>
              <a:buChar char="v"/>
            </a:pPr>
            <a:r>
              <a:rPr lang="en-US" altLang="en-US" sz="2400" dirty="0" smtClean="0">
                <a:latin typeface="Times New Roman" pitchFamily="18" charset="0"/>
                <a:cs typeface="Times New Roman" pitchFamily="18" charset="0"/>
              </a:rPr>
              <a:t>Fe and Mn salts leaves stains on fabrics</a:t>
            </a:r>
          </a:p>
          <a:p>
            <a:pPr marL="571500" lvl="0" indent="-571500" algn="just">
              <a:buClr>
                <a:srgbClr val="7030A0"/>
              </a:buClr>
              <a:buFont typeface="+mj-lt"/>
              <a:buAutoNum type="romanUcPeriod" startAt="3"/>
            </a:pPr>
            <a:r>
              <a:rPr lang="en-US" altLang="en-US" sz="2400" b="1" dirty="0" smtClean="0">
                <a:solidFill>
                  <a:srgbClr val="7030A0"/>
                </a:solidFill>
                <a:latin typeface="Times New Roman" pitchFamily="18" charset="0"/>
                <a:cs typeface="Times New Roman" pitchFamily="18" charset="0"/>
              </a:rPr>
              <a:t>Pharmaceutical industries: </a:t>
            </a:r>
          </a:p>
          <a:p>
            <a:pPr marL="1201738" lvl="0" indent="-287338" algn="just">
              <a:buClr>
                <a:srgbClr val="FF0000"/>
              </a:buClr>
              <a:buFont typeface="Wingdings" pitchFamily="2" charset="2"/>
              <a:buChar char="§"/>
            </a:pPr>
            <a:r>
              <a:rPr lang="en-US" altLang="en-US" sz="2400" dirty="0" smtClean="0">
                <a:latin typeface="Times New Roman" pitchFamily="18" charset="0"/>
                <a:cs typeface="Times New Roman" pitchFamily="18" charset="0"/>
              </a:rPr>
              <a:t>Require pure water , should be colorless, tasteless, odourless and free from pathogens.</a:t>
            </a:r>
          </a:p>
          <a:p>
            <a:pPr marL="1201738" lvl="0" indent="-287338" algn="just">
              <a:buClr>
                <a:srgbClr val="FF0000"/>
              </a:buClr>
              <a:buFont typeface="Wingdings" pitchFamily="2" charset="2"/>
              <a:buChar char="§"/>
            </a:pPr>
            <a:r>
              <a:rPr lang="en-US" sz="2400" dirty="0" smtClean="0">
                <a:latin typeface="Times New Roman" pitchFamily="18" charset="0"/>
                <a:cs typeface="Times New Roman" pitchFamily="18" charset="0"/>
              </a:rPr>
              <a:t>Hard water, if used for preparing pharmaceutical product like drugs, injections and ointments etc. may produce certain undesirable products in them</a:t>
            </a:r>
            <a:endParaRPr lang="en-US" altLang="en-US" sz="2400" dirty="0" smtClean="0">
              <a:latin typeface="Times New Roman" pitchFamily="18" charset="0"/>
              <a:cs typeface="Times New Roman" pitchFamily="18" charset="0"/>
            </a:endParaRPr>
          </a:p>
          <a:p>
            <a:pPr marL="571500" lvl="0" indent="-571500" algn="just">
              <a:buClr>
                <a:srgbClr val="C00000"/>
              </a:buClr>
              <a:buFont typeface="+mj-lt"/>
              <a:buAutoNum type="romanUcPeriod" startAt="4"/>
            </a:pPr>
            <a:r>
              <a:rPr lang="en-US" altLang="en-US" sz="2400" b="1" dirty="0" smtClean="0">
                <a:solidFill>
                  <a:srgbClr val="7030A0"/>
                </a:solidFill>
                <a:latin typeface="Times New Roman" pitchFamily="18" charset="0"/>
                <a:cs typeface="Times New Roman" pitchFamily="18" charset="0"/>
              </a:rPr>
              <a:t>Sugar industry: </a:t>
            </a:r>
          </a:p>
          <a:p>
            <a:pPr marL="3771900" lvl="7" indent="-571500" algn="just">
              <a:buClr>
                <a:srgbClr val="7030A0"/>
              </a:buClr>
              <a:buFont typeface="Arial" pitchFamily="34" charset="0"/>
              <a:buChar char="•"/>
            </a:pPr>
            <a:r>
              <a:rPr lang="en-US" altLang="en-US" sz="2400" dirty="0" smtClean="0">
                <a:latin typeface="Times New Roman" pitchFamily="18" charset="0"/>
                <a:cs typeface="Times New Roman" pitchFamily="18" charset="0"/>
              </a:rPr>
              <a:t>If hard water is used, results in deliquescent sugar. </a:t>
            </a:r>
          </a:p>
          <a:p>
            <a:pPr marL="3771900" lvl="7" indent="-571500" algn="just">
              <a:buClr>
                <a:srgbClr val="7030A0"/>
              </a:buClr>
              <a:buFont typeface="Arial" pitchFamily="34" charset="0"/>
              <a:buChar char="•"/>
            </a:pPr>
            <a:r>
              <a:rPr lang="en-US" altLang="en-US" sz="2400" dirty="0" smtClean="0">
                <a:latin typeface="Times New Roman" pitchFamily="18" charset="0"/>
                <a:cs typeface="Times New Roman" pitchFamily="18" charset="0"/>
              </a:rPr>
              <a:t>Impurities cause difficulty in crystallization.</a:t>
            </a:r>
          </a:p>
          <a:p>
            <a:pPr marL="571500" lvl="0" indent="-571500" algn="just">
              <a:buClr>
                <a:srgbClr val="7030A0"/>
              </a:buClr>
              <a:buFont typeface="+mj-lt"/>
              <a:buAutoNum type="romanUcPeriod" startAt="5"/>
            </a:pPr>
            <a:r>
              <a:rPr lang="en-US" altLang="en-US" sz="2400" b="1" dirty="0" smtClean="0">
                <a:solidFill>
                  <a:srgbClr val="7030A0"/>
                </a:solidFill>
                <a:latin typeface="Times New Roman" pitchFamily="18" charset="0"/>
                <a:cs typeface="Times New Roman" pitchFamily="18" charset="0"/>
              </a:rPr>
              <a:t>Paper industry: </a:t>
            </a:r>
          </a:p>
          <a:p>
            <a:pPr marL="2627313" lvl="0" indent="-400050" algn="just">
              <a:buClr>
                <a:srgbClr val="7030A0"/>
              </a:buClr>
              <a:buFont typeface="Wingdings" pitchFamily="2" charset="2"/>
              <a:buChar char="v"/>
            </a:pPr>
            <a:r>
              <a:rPr lang="en-US" altLang="en-US" sz="2400" dirty="0" smtClean="0">
                <a:latin typeface="Times New Roman" pitchFamily="18" charset="0"/>
                <a:cs typeface="Times New Roman" pitchFamily="18" charset="0"/>
              </a:rPr>
              <a:t>Should free from </a:t>
            </a:r>
            <a:r>
              <a:rPr lang="zh-CN" altLang="en-US" sz="2400" dirty="0" smtClean="0">
                <a:latin typeface="Times New Roman" pitchFamily="18" charset="0"/>
                <a:cs typeface="Times New Roman" pitchFamily="18" charset="0"/>
              </a:rPr>
              <a:t>SiO</a:t>
            </a:r>
            <a:r>
              <a:rPr lang="zh-CN" altLang="en-US" sz="2400" baseline="-25000" dirty="0" smtClean="0">
                <a:latin typeface="Times New Roman" pitchFamily="18" charset="0"/>
                <a:cs typeface="Times New Roman" pitchFamily="18" charset="0"/>
              </a:rPr>
              <a:t>2</a:t>
            </a:r>
            <a:r>
              <a:rPr lang="en-US" altLang="en-US" sz="2400" dirty="0" smtClean="0">
                <a:latin typeface="Times New Roman" pitchFamily="18" charset="0"/>
                <a:cs typeface="Times New Roman" pitchFamily="18" charset="0"/>
              </a:rPr>
              <a:t>, Fe and Mn salts</a:t>
            </a:r>
          </a:p>
          <a:p>
            <a:pPr marL="2627313" lvl="0" indent="-400050" algn="just">
              <a:buClr>
                <a:srgbClr val="7030A0"/>
              </a:buClr>
              <a:buFont typeface="Wingdings" pitchFamily="2" charset="2"/>
              <a:buChar char="v"/>
            </a:pPr>
            <a:r>
              <a:rPr lang="zh-CN" altLang="en-US" sz="2400" dirty="0" smtClean="0">
                <a:latin typeface="Times New Roman" pitchFamily="18" charset="0"/>
                <a:cs typeface="Times New Roman" pitchFamily="18" charset="0"/>
              </a:rPr>
              <a:t>SiO</a:t>
            </a:r>
            <a:r>
              <a:rPr lang="zh-CN" altLang="en-US" sz="2400" baseline="-25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produces cracks and Fe, Mn imparts colour to paper.</a:t>
            </a:r>
            <a:endParaRPr lang="en-US"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descr="Steam Boilers in Dairy Industry: Its Use and Important Factors - Boilers  and Steam Boiler Manufacturer In Maharashtra, Pune"/>
          <p:cNvPicPr>
            <a:picLocks noChangeAspect="1" noChangeArrowheads="1"/>
          </p:cNvPicPr>
          <p:nvPr/>
        </p:nvPicPr>
        <p:blipFill>
          <a:blip r:embed="rId2"/>
          <a:srcRect/>
          <a:stretch>
            <a:fillRect/>
          </a:stretch>
        </p:blipFill>
        <p:spPr bwMode="auto">
          <a:xfrm>
            <a:off x="7696200" y="2057400"/>
            <a:ext cx="4803775" cy="4422775"/>
          </a:xfrm>
          <a:prstGeom prst="rect">
            <a:avLst/>
          </a:prstGeom>
          <a:noFill/>
        </p:spPr>
      </p:pic>
      <p:grpSp>
        <p:nvGrpSpPr>
          <p:cNvPr id="7" name="Group 6"/>
          <p:cNvGrpSpPr/>
          <p:nvPr/>
        </p:nvGrpSpPr>
        <p:grpSpPr>
          <a:xfrm>
            <a:off x="228600" y="296183"/>
            <a:ext cx="12268200" cy="6257017"/>
            <a:chOff x="152400" y="152400"/>
            <a:chExt cx="12268200" cy="6257017"/>
          </a:xfrm>
        </p:grpSpPr>
        <p:sp>
          <p:nvSpPr>
            <p:cNvPr id="50177" name="Rectangle 1"/>
            <p:cNvSpPr>
              <a:spLocks noChangeArrowheads="1"/>
            </p:cNvSpPr>
            <p:nvPr/>
          </p:nvSpPr>
          <p:spPr bwMode="auto">
            <a:xfrm>
              <a:off x="152400" y="838200"/>
              <a:ext cx="12268200" cy="332398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63550" marR="0" lvl="1" indent="-457200" algn="just" defTabSz="914400" rtl="0" eaLnBrk="1" fontAlgn="base" latinLnBrk="0" hangingPunct="1">
                <a:lnSpc>
                  <a:spcPct val="100000"/>
                </a:lnSpc>
                <a:spcBef>
                  <a:spcPct val="0"/>
                </a:spcBef>
                <a:spcAft>
                  <a:spcPct val="0"/>
                </a:spcAft>
                <a:buClr>
                  <a:srgbClr val="002060"/>
                </a:buClr>
                <a:buSzTx/>
                <a:buFont typeface="Wingdings" pitchFamily="2" charset="2"/>
                <a:buChar char="v"/>
                <a:tabLst>
                  <a:tab pos="9144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Boilers are employed in industries for generation of steam.</a:t>
              </a:r>
            </a:p>
            <a:p>
              <a:pPr marL="463550" marR="0" lvl="1" indent="-457200" algn="just" defTabSz="914400" rtl="0" eaLnBrk="1" fontAlgn="base" latinLnBrk="0" hangingPunct="1">
                <a:lnSpc>
                  <a:spcPct val="100000"/>
                </a:lnSpc>
                <a:spcBef>
                  <a:spcPct val="0"/>
                </a:spcBef>
                <a:spcAft>
                  <a:spcPct val="0"/>
                </a:spcAft>
                <a:buClr>
                  <a:srgbClr val="002060"/>
                </a:buClr>
                <a:buSzTx/>
                <a:buFont typeface="Wingdings" pitchFamily="2" charset="2"/>
                <a:buChar char="v"/>
                <a:tabLst>
                  <a:tab pos="9144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When raw water is directly feed into the boilers various physical changes and chemical reactions are induced in the boiler with the action of the heat.</a:t>
              </a:r>
            </a:p>
            <a:p>
              <a:pPr marL="463550" marR="0" lvl="1" indent="-457200" algn="just" defTabSz="914400" rtl="0" eaLnBrk="1" fontAlgn="base" latinLnBrk="0" hangingPunct="1">
                <a:lnSpc>
                  <a:spcPct val="100000"/>
                </a:lnSpc>
                <a:spcBef>
                  <a:spcPct val="0"/>
                </a:spcBef>
                <a:spcAft>
                  <a:spcPct val="0"/>
                </a:spcAft>
                <a:buClr>
                  <a:srgbClr val="002060"/>
                </a:buClr>
                <a:buSzTx/>
                <a:buFont typeface="Wingdings" pitchFamily="2" charset="2"/>
                <a:buChar char="v"/>
                <a:tabLst>
                  <a:tab pos="9144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ultimate result being the problem such as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buFontTx/>
                <a:buAutoNum type="arabicPeriod"/>
                <a:tabLst>
                  <a:tab pos="914400" algn="l"/>
                </a:tabLst>
              </a:pP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Carry over,</a:t>
              </a:r>
              <a:endParaRPr kumimoji="0" lang="en-US" sz="2400" b="0"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endParaRPr>
            </a:p>
            <a:p>
              <a:pPr lvl="3" algn="just" eaLnBrk="0" fontAlgn="base" hangingPunct="0">
                <a:spcBef>
                  <a:spcPct val="0"/>
                </a:spcBef>
                <a:spcAft>
                  <a:spcPct val="0"/>
                </a:spcAft>
                <a:buFontTx/>
                <a:buAutoNum type="arabicPeriod"/>
                <a:tabLst>
                  <a:tab pos="914400" algn="l"/>
                </a:tabLst>
              </a:pP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Boiler corrosion,</a:t>
              </a:r>
              <a:endParaRPr kumimoji="0" lang="en-US" sz="2400" b="0"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endParaRPr>
            </a:p>
            <a:p>
              <a:pPr lvl="3" algn="just" eaLnBrk="0" fontAlgn="base" hangingPunct="0">
                <a:spcBef>
                  <a:spcPct val="0"/>
                </a:spcBef>
                <a:spcAft>
                  <a:spcPct val="0"/>
                </a:spcAft>
                <a:buFontTx/>
                <a:buAutoNum type="arabicPeriod"/>
                <a:tabLst>
                  <a:tab pos="914400" algn="l"/>
                </a:tabLst>
              </a:pP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Caustic embrittlement  and</a:t>
              </a:r>
              <a:endParaRPr kumimoji="0" lang="en-US" sz="2400" b="0"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endParaRPr>
            </a:p>
            <a:p>
              <a:pPr lvl="3" algn="just" eaLnBrk="0" fontAlgn="base" hangingPunct="0">
                <a:spcBef>
                  <a:spcPct val="0"/>
                </a:spcBef>
                <a:spcAft>
                  <a:spcPct val="0"/>
                </a:spcAft>
                <a:buFontTx/>
                <a:buAutoNum type="arabicPeriod"/>
                <a:tabLst>
                  <a:tab pos="914400" algn="l"/>
                </a:tabLst>
              </a:pP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Sludge and Scale formation.</a:t>
              </a:r>
              <a:endParaRPr kumimoji="0" lang="en-US" sz="24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4876800" y="152400"/>
              <a:ext cx="3104696" cy="646331"/>
            </a:xfrm>
            <a:prstGeom prst="rect">
              <a:avLst/>
            </a:prstGeom>
          </p:spPr>
          <p:txBody>
            <a:bodyPr wrap="none">
              <a:spAutoFit/>
            </a:bodyPr>
            <a:lstStyle/>
            <a:p>
              <a:pPr algn="ctr"/>
              <a:r>
                <a:rPr lang="en-US" sz="3600" b="1" dirty="0" smtClean="0">
                  <a:solidFill>
                    <a:srgbClr val="C00000"/>
                  </a:solidFill>
                  <a:latin typeface="Times New Roman" pitchFamily="18" charset="0"/>
                  <a:cs typeface="Times New Roman" pitchFamily="18" charset="0"/>
                </a:rPr>
                <a:t>Boiler troubles</a:t>
              </a:r>
              <a:endParaRPr lang="en-US" sz="3600" dirty="0">
                <a:solidFill>
                  <a:srgbClr val="C00000"/>
                </a:solidFill>
                <a:latin typeface="Times New Roman" pitchFamily="18" charset="0"/>
                <a:cs typeface="Times New Roman" pitchFamily="18" charset="0"/>
              </a:endParaRPr>
            </a:p>
          </p:txBody>
        </p:sp>
        <p:pic>
          <p:nvPicPr>
            <p:cNvPr id="50181" name="Picture 5" descr="#5 Scale&amp;Sludege II Priming&amp;Foaming II Boiler Troubles-1"/>
            <p:cNvPicPr>
              <a:picLocks noChangeAspect="1" noChangeArrowheads="1"/>
            </p:cNvPicPr>
            <p:nvPr/>
          </p:nvPicPr>
          <p:blipFill>
            <a:blip r:embed="rId3"/>
            <a:srcRect l="50625" t="1111" r="2500" b="42222"/>
            <a:stretch>
              <a:fillRect/>
            </a:stretch>
          </p:blipFill>
          <p:spPr bwMode="auto">
            <a:xfrm>
              <a:off x="1465729" y="3886200"/>
              <a:ext cx="2801471" cy="2438400"/>
            </a:xfrm>
            <a:prstGeom prst="rect">
              <a:avLst/>
            </a:prstGeom>
            <a:noFill/>
          </p:spPr>
        </p:pic>
        <p:pic>
          <p:nvPicPr>
            <p:cNvPr id="50183" name="Picture 7" descr="Boiler Feed Water Systems And Boiler Damage I RasMech"/>
            <p:cNvPicPr>
              <a:picLocks noChangeAspect="1" noChangeArrowheads="1"/>
            </p:cNvPicPr>
            <p:nvPr/>
          </p:nvPicPr>
          <p:blipFill>
            <a:blip r:embed="rId4"/>
            <a:srcRect/>
            <a:stretch>
              <a:fillRect/>
            </a:stretch>
          </p:blipFill>
          <p:spPr bwMode="auto">
            <a:xfrm>
              <a:off x="4229101" y="3810000"/>
              <a:ext cx="2933699" cy="2599417"/>
            </a:xfrm>
            <a:prstGeom prst="rect">
              <a:avLst/>
            </a:prstGeom>
            <a:noFill/>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40108"/>
            <a:ext cx="11658600" cy="4832092"/>
          </a:xfrm>
          <a:prstGeom prst="rect">
            <a:avLst/>
          </a:prstGeom>
        </p:spPr>
        <p:txBody>
          <a:bodyPr wrap="square">
            <a:spAutoFit/>
          </a:bodyPr>
          <a:lstStyle/>
          <a:p>
            <a:pPr marL="514350" indent="-514350" algn="just">
              <a:buFont typeface="+mj-lt"/>
              <a:buAutoNum type="romanUcPeriod"/>
            </a:pPr>
            <a:r>
              <a:rPr lang="en-US" sz="2800" b="1" dirty="0" smtClean="0">
                <a:solidFill>
                  <a:srgbClr val="C00000"/>
                </a:solidFill>
                <a:latin typeface="Times New Roman" pitchFamily="18" charset="0"/>
                <a:cs typeface="Times New Roman" pitchFamily="18" charset="0"/>
              </a:rPr>
              <a:t>Organic Impurities: </a:t>
            </a:r>
            <a:r>
              <a:rPr lang="en-US" sz="2800" dirty="0" smtClean="0">
                <a:latin typeface="Times New Roman" pitchFamily="18" charset="0"/>
                <a:cs typeface="Times New Roman" pitchFamily="18" charset="0"/>
              </a:rPr>
              <a:t>Organic impurities  are decaying plant and animal matter. These impurities give water an unpleasant taste and odor. </a:t>
            </a:r>
          </a:p>
          <a:p>
            <a:pPr marL="514350" indent="-514350" algn="just">
              <a:buFont typeface="+mj-lt"/>
              <a:buAutoNum type="romanUcPeriod"/>
            </a:pPr>
            <a:r>
              <a:rPr lang="en-US" sz="2800" b="1" dirty="0" smtClean="0">
                <a:solidFill>
                  <a:srgbClr val="C00000"/>
                </a:solidFill>
                <a:latin typeface="Times New Roman" pitchFamily="18" charset="0"/>
                <a:cs typeface="Times New Roman" pitchFamily="18" charset="0"/>
              </a:rPr>
              <a:t>Inorganic Impurities: </a:t>
            </a:r>
            <a:r>
              <a:rPr lang="en-US" sz="2800" dirty="0" smtClean="0">
                <a:latin typeface="Times New Roman" pitchFamily="18" charset="0"/>
                <a:cs typeface="Times New Roman" pitchFamily="18" charset="0"/>
              </a:rPr>
              <a:t>These impurities  include dissolved minerals, heavy metals ,pesticides, industrial pollutants, and pharmaceuticals.</a:t>
            </a:r>
          </a:p>
          <a:p>
            <a:pPr marL="514350" indent="-514350" algn="just">
              <a:buFont typeface="+mj-lt"/>
              <a:buAutoNum type="romanUcPeriod"/>
            </a:pPr>
            <a:r>
              <a:rPr lang="en-US" sz="2800" b="1" dirty="0" smtClean="0">
                <a:solidFill>
                  <a:srgbClr val="C00000"/>
                </a:solidFill>
                <a:latin typeface="Times New Roman" pitchFamily="18" charset="0"/>
                <a:cs typeface="Times New Roman" pitchFamily="18" charset="0"/>
              </a:rPr>
              <a:t>Physical Impurities: </a:t>
            </a:r>
            <a:r>
              <a:rPr lang="en-US" sz="2800" dirty="0" smtClean="0">
                <a:latin typeface="Times New Roman" pitchFamily="18" charset="0"/>
                <a:cs typeface="Times New Roman" pitchFamily="18" charset="0"/>
              </a:rPr>
              <a:t>These impurities include sediment, sand, rust, and debris, which affect water clarity and taste.</a:t>
            </a:r>
          </a:p>
          <a:p>
            <a:pPr marL="514350" indent="-514350" algn="just">
              <a:buFont typeface="+mj-lt"/>
              <a:buAutoNum type="romanUcPeriod"/>
            </a:pPr>
            <a:r>
              <a:rPr lang="en-US" sz="2800" b="1" dirty="0" smtClean="0">
                <a:solidFill>
                  <a:srgbClr val="C00000"/>
                </a:solidFill>
                <a:latin typeface="Times New Roman" pitchFamily="18" charset="0"/>
                <a:cs typeface="Times New Roman" pitchFamily="18" charset="0"/>
              </a:rPr>
              <a:t>Total Dissolved Solids (TDS):</a:t>
            </a:r>
            <a:r>
              <a:rPr lang="en-US" sz="2800" dirty="0" smtClean="0">
                <a:latin typeface="Times New Roman" pitchFamily="18" charset="0"/>
                <a:cs typeface="Times New Roman" pitchFamily="18" charset="0"/>
              </a:rPr>
              <a:t>TDS refers to the total concentration of dissolved minerals and salts in water. High TDS levels can lead to water that tastes salty or bitter.</a:t>
            </a:r>
          </a:p>
          <a:p>
            <a:pPr marL="514350" indent="-514350" algn="just">
              <a:buFont typeface="+mj-lt"/>
              <a:buAutoNum type="romanUcPeriod"/>
            </a:pPr>
            <a:r>
              <a:rPr lang="en-US" sz="2800" b="1" dirty="0" smtClean="0">
                <a:solidFill>
                  <a:srgbClr val="C00000"/>
                </a:solidFill>
                <a:latin typeface="Times New Roman" pitchFamily="18" charset="0"/>
                <a:cs typeface="Times New Roman" pitchFamily="18" charset="0"/>
              </a:rPr>
              <a:t>Biological Impurities: </a:t>
            </a:r>
            <a:r>
              <a:rPr lang="en-US" sz="2800" dirty="0" smtClean="0">
                <a:latin typeface="Times New Roman" pitchFamily="18" charset="0"/>
                <a:cs typeface="Times New Roman" pitchFamily="18" charset="0"/>
              </a:rPr>
              <a:t>Biological impurities include bacteria, viruses, and parasites. Consuming such water can lead to waterborne diseases.</a:t>
            </a:r>
          </a:p>
        </p:txBody>
      </p:sp>
      <p:sp>
        <p:nvSpPr>
          <p:cNvPr id="3" name="Rectangle 2"/>
          <p:cNvSpPr/>
          <p:nvPr/>
        </p:nvSpPr>
        <p:spPr>
          <a:xfrm>
            <a:off x="3209322" y="304800"/>
            <a:ext cx="6391878" cy="707886"/>
          </a:xfrm>
          <a:prstGeom prst="rect">
            <a:avLst/>
          </a:prstGeom>
        </p:spPr>
        <p:txBody>
          <a:bodyPr wrap="none">
            <a:spAutoFit/>
          </a:bodyPr>
          <a:lstStyle/>
          <a:p>
            <a:r>
              <a:rPr lang="en-US" altLang="zh-CN" sz="4000" b="1" dirty="0" smtClean="0">
                <a:solidFill>
                  <a:srgbClr val="C00000"/>
                </a:solidFill>
                <a:latin typeface="Times New Roman" pitchFamily="18" charset="0"/>
                <a:cs typeface="Times New Roman" pitchFamily="18" charset="0"/>
                <a:sym typeface="Arial" pitchFamily="34" charset="0"/>
              </a:rPr>
              <a:t>Types of </a:t>
            </a:r>
            <a:r>
              <a:rPr lang="en-US" altLang="zh-CN" sz="4000" b="1" dirty="0" err="1" smtClean="0">
                <a:solidFill>
                  <a:srgbClr val="C00000"/>
                </a:solidFill>
                <a:latin typeface="Times New Roman" pitchFamily="18" charset="0"/>
                <a:cs typeface="Times New Roman" pitchFamily="18" charset="0"/>
                <a:sym typeface="Arial" pitchFamily="34" charset="0"/>
              </a:rPr>
              <a:t>i</a:t>
            </a:r>
            <a:r>
              <a:rPr lang="zh-CN" altLang="en-US" sz="4000" b="1" dirty="0" smtClean="0">
                <a:solidFill>
                  <a:srgbClr val="C00000"/>
                </a:solidFill>
                <a:latin typeface="Times New Roman" pitchFamily="18" charset="0"/>
                <a:cs typeface="Times New Roman" pitchFamily="18" charset="0"/>
                <a:sym typeface="Arial" pitchFamily="34" charset="0"/>
              </a:rPr>
              <a:t>mpurities in water</a:t>
            </a:r>
            <a:endParaRPr lang="en-US" sz="4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5575" y="236537"/>
            <a:ext cx="12417425" cy="6621463"/>
            <a:chOff x="155575" y="236537"/>
            <a:chExt cx="12417425" cy="6621463"/>
          </a:xfrm>
        </p:grpSpPr>
        <p:grpSp>
          <p:nvGrpSpPr>
            <p:cNvPr id="8" name="Group 7"/>
            <p:cNvGrpSpPr/>
            <p:nvPr/>
          </p:nvGrpSpPr>
          <p:grpSpPr>
            <a:xfrm>
              <a:off x="155575" y="236537"/>
              <a:ext cx="12417425" cy="6327319"/>
              <a:chOff x="155575" y="-144463"/>
              <a:chExt cx="12417425" cy="6327319"/>
            </a:xfrm>
          </p:grpSpPr>
          <p:sp>
            <p:nvSpPr>
              <p:cNvPr id="2" name="Rectangle 1"/>
              <p:cNvSpPr/>
              <p:nvPr/>
            </p:nvSpPr>
            <p:spPr>
              <a:xfrm>
                <a:off x="381000" y="1028343"/>
                <a:ext cx="12192000" cy="2369880"/>
              </a:xfrm>
              <a:prstGeom prst="rect">
                <a:avLst/>
              </a:prstGeom>
            </p:spPr>
            <p:txBody>
              <a:bodyPr wrap="square">
                <a:spAutoFit/>
              </a:bodyPr>
              <a:lstStyle/>
              <a:p>
                <a:r>
                  <a:rPr lang="en-US" sz="2400" dirty="0" smtClean="0">
                    <a:latin typeface="Times New Roman" pitchFamily="18" charset="0"/>
                    <a:cs typeface="Times New Roman" pitchFamily="18" charset="0"/>
                  </a:rPr>
                  <a:t>Carryover is the carryover of solid, liquid &amp; gaseous contaminants with water and steam leaving the drum due to incomplete separation of water and steam in steam drum. It is in two ways;</a:t>
                </a:r>
              </a:p>
              <a:p>
                <a:pPr marL="457200" indent="-457200">
                  <a:buFont typeface="+mj-lt"/>
                  <a:buAutoNum type="alphaUcPeriod"/>
                </a:pPr>
                <a:r>
                  <a:rPr lang="en-US" sz="2400" b="1" dirty="0" smtClean="0">
                    <a:solidFill>
                      <a:srgbClr val="7030A0"/>
                    </a:solidFill>
                    <a:latin typeface="Times New Roman" pitchFamily="18" charset="0"/>
                    <a:cs typeface="Times New Roman" pitchFamily="18" charset="0"/>
                  </a:rPr>
                  <a:t>Priming </a:t>
                </a:r>
              </a:p>
              <a:p>
                <a:pPr marL="457200" indent="-457200">
                  <a:buFont typeface="+mj-lt"/>
                  <a:buAutoNum type="alphaUcPeriod"/>
                </a:pPr>
                <a:r>
                  <a:rPr lang="en-US" sz="2400" b="1" dirty="0" smtClean="0">
                    <a:solidFill>
                      <a:srgbClr val="7030A0"/>
                    </a:solidFill>
                    <a:latin typeface="Times New Roman" pitchFamily="18" charset="0"/>
                    <a:cs typeface="Times New Roman" pitchFamily="18" charset="0"/>
                  </a:rPr>
                  <a:t>Foaming</a:t>
                </a:r>
              </a:p>
              <a:p>
                <a:pPr marL="457200" indent="-457200"/>
                <a:endParaRPr lang="en-US" sz="2400" b="1" dirty="0" smtClean="0">
                  <a:solidFill>
                    <a:srgbClr val="7030A0"/>
                  </a:solidFill>
                  <a:latin typeface="Times New Roman" pitchFamily="18" charset="0"/>
                  <a:cs typeface="Times New Roman" pitchFamily="18" charset="0"/>
                </a:endParaRPr>
              </a:p>
              <a:p>
                <a:pPr marL="514350" indent="-514350">
                  <a:buFont typeface="+mj-lt"/>
                  <a:buAutoNum type="alphaUcPeriod"/>
                </a:pPr>
                <a:r>
                  <a:rPr lang="en-US" sz="2800" b="1" dirty="0" smtClean="0">
                    <a:solidFill>
                      <a:srgbClr val="C00000"/>
                    </a:solidFill>
                    <a:latin typeface="Times New Roman" pitchFamily="18" charset="0"/>
                    <a:cs typeface="Times New Roman" pitchFamily="18" charset="0"/>
                  </a:rPr>
                  <a:t>Priming:</a:t>
                </a:r>
                <a:endParaRPr lang="en-US" sz="2400" b="1" dirty="0">
                  <a:solidFill>
                    <a:srgbClr val="7030A0"/>
                  </a:solidFill>
                  <a:latin typeface="Times New Roman" pitchFamily="18" charset="0"/>
                  <a:cs typeface="Times New Roman" pitchFamily="18" charset="0"/>
                </a:endParaRPr>
              </a:p>
            </p:txBody>
          </p:sp>
          <p:sp>
            <p:nvSpPr>
              <p:cNvPr id="3" name="Rectangle 2"/>
              <p:cNvSpPr/>
              <p:nvPr/>
            </p:nvSpPr>
            <p:spPr>
              <a:xfrm>
                <a:off x="457200" y="304800"/>
                <a:ext cx="3119444" cy="646331"/>
              </a:xfrm>
              <a:prstGeom prst="rect">
                <a:avLst/>
              </a:prstGeom>
            </p:spPr>
            <p:txBody>
              <a:bodyPr wrap="none">
                <a:spAutoFit/>
              </a:bodyPr>
              <a:lstStyle/>
              <a:p>
                <a:pPr marL="742950" indent="-742950">
                  <a:buFont typeface="+mj-lt"/>
                  <a:buAutoNum type="arabicPeriod"/>
                </a:pPr>
                <a:r>
                  <a:rPr lang="en-US" sz="3600" b="1" dirty="0" smtClean="0">
                    <a:solidFill>
                      <a:srgbClr val="C00000"/>
                    </a:solidFill>
                    <a:latin typeface="Times New Roman" pitchFamily="18" charset="0"/>
                    <a:cs typeface="Times New Roman" pitchFamily="18" charset="0"/>
                  </a:rPr>
                  <a:t>Carryover </a:t>
                </a:r>
                <a:endParaRPr lang="en-US" sz="3600" b="1" dirty="0">
                  <a:solidFill>
                    <a:srgbClr val="C00000"/>
                  </a:solidFill>
                  <a:latin typeface="Times New Roman" pitchFamily="18" charset="0"/>
                  <a:cs typeface="Times New Roman" pitchFamily="18" charset="0"/>
                </a:endParaRPr>
              </a:p>
            </p:txBody>
          </p:sp>
          <p:sp>
            <p:nvSpPr>
              <p:cNvPr id="4" name="Rectangle 3"/>
              <p:cNvSpPr/>
              <p:nvPr/>
            </p:nvSpPr>
            <p:spPr>
              <a:xfrm>
                <a:off x="914400" y="3505200"/>
                <a:ext cx="4114800" cy="2677656"/>
              </a:xfrm>
              <a:prstGeom prst="rect">
                <a:avLst/>
              </a:prstGeom>
            </p:spPr>
            <p:txBody>
              <a:bodyPr wrap="square">
                <a:spAutoFit/>
              </a:bodyPr>
              <a:lstStyle/>
              <a:p>
                <a:pPr marL="398463" indent="-333375" algn="just">
                  <a:buClr>
                    <a:srgbClr val="0070C0"/>
                  </a:buClr>
                  <a:buFont typeface="Wingdings" pitchFamily="2" charset="2"/>
                  <a:buChar char="§"/>
                </a:pPr>
                <a:r>
                  <a:rPr lang="en-US" sz="2400" dirty="0" smtClean="0">
                    <a:latin typeface="Times New Roman" pitchFamily="18" charset="0"/>
                    <a:cs typeface="Times New Roman" pitchFamily="18" charset="0"/>
                  </a:rPr>
                  <a:t>As the boiler generates steam rapidly, some water particles are carried along with the steam. </a:t>
                </a:r>
              </a:p>
              <a:p>
                <a:pPr marL="398463" indent="-333375" algn="just">
                  <a:buClr>
                    <a:srgbClr val="0070C0"/>
                  </a:buClr>
                  <a:buFont typeface="Wingdings" pitchFamily="2" charset="2"/>
                  <a:buChar char="§"/>
                </a:pPr>
                <a:r>
                  <a:rPr lang="en-US" sz="2400" dirty="0" smtClean="0">
                    <a:latin typeface="Times New Roman" pitchFamily="18" charset="0"/>
                    <a:cs typeface="Times New Roman" pitchFamily="18" charset="0"/>
                  </a:rPr>
                  <a:t>The process of formation of wet steam is known as priming.</a:t>
                </a:r>
              </a:p>
            </p:txBody>
          </p:sp>
          <p:sp>
            <p:nvSpPr>
              <p:cNvPr id="61442" name="AutoShape 2" descr="What is Priming In Boiler? | Thermodyne Engineering Syste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pic>
          <p:nvPicPr>
            <p:cNvPr id="61446" name="Picture 6" descr="priming and foaming in steam boiler"/>
            <p:cNvPicPr>
              <a:picLocks noChangeAspect="1" noChangeArrowheads="1"/>
            </p:cNvPicPr>
            <p:nvPr/>
          </p:nvPicPr>
          <p:blipFill>
            <a:blip r:embed="rId2"/>
            <a:srcRect l="55000" t="50000" r="10625" b="1276"/>
            <a:stretch>
              <a:fillRect/>
            </a:stretch>
          </p:blipFill>
          <p:spPr bwMode="auto">
            <a:xfrm>
              <a:off x="5638800" y="2362200"/>
              <a:ext cx="6781800" cy="4495800"/>
            </a:xfrm>
            <a:prstGeom prst="rect">
              <a:avLst/>
            </a:prstGeom>
            <a:noFill/>
          </p:spPr>
        </p:pic>
        <p:sp>
          <p:nvSpPr>
            <p:cNvPr id="9" name="TextBox 8"/>
            <p:cNvSpPr txBox="1"/>
            <p:nvPr/>
          </p:nvSpPr>
          <p:spPr>
            <a:xfrm>
              <a:off x="10058400" y="2505670"/>
              <a:ext cx="2362200" cy="923330"/>
            </a:xfrm>
            <a:prstGeom prst="rect">
              <a:avLst/>
            </a:prstGeom>
            <a:solidFill>
              <a:schemeClr val="accent5">
                <a:lumMod val="20000"/>
                <a:lumOff val="80000"/>
              </a:schemeClr>
            </a:solidFill>
          </p:spPr>
          <p:txBody>
            <a:bodyPr wrap="square" rtlCol="0">
              <a:spAutoFit/>
            </a:bodyPr>
            <a:lstStyle/>
            <a:p>
              <a:endParaRPr lang="en-US" dirty="0" smtClean="0"/>
            </a:p>
            <a:p>
              <a:endParaRPr lang="en-US" dirty="0" smtClean="0"/>
            </a:p>
            <a:p>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09600" y="304800"/>
            <a:ext cx="11658600" cy="6232743"/>
            <a:chOff x="304800" y="381000"/>
            <a:chExt cx="11658600" cy="6232743"/>
          </a:xfrm>
        </p:grpSpPr>
        <p:sp>
          <p:nvSpPr>
            <p:cNvPr id="60418" name="Rectangle 2"/>
            <p:cNvSpPr>
              <a:spLocks noChangeArrowheads="1"/>
            </p:cNvSpPr>
            <p:nvPr/>
          </p:nvSpPr>
          <p:spPr bwMode="auto">
            <a:xfrm>
              <a:off x="304800" y="3505200"/>
              <a:ext cx="6477000" cy="3108543"/>
            </a:xfrm>
            <a:prstGeom prst="rect">
              <a:avLst/>
            </a:prstGeom>
            <a:solidFill>
              <a:schemeClr val="accent4">
                <a:lumMod val="40000"/>
                <a:lumOff val="60000"/>
              </a:schemeClr>
            </a:solidFill>
            <a:ln w="2857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Prevention for priming:</a:t>
              </a:r>
              <a:endParaRPr kumimoji="0" lang="en-US" sz="2800" b="0" i="0" u="none"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Improved steam boiler design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282575" marR="0" lvl="0" indent="-282575"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Introducing mechanical steam purifiers in boiler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Maintaining low water levels in the boiler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Utilization of soft water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231775" marR="0" lvl="0" indent="-231775"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Reducing the amount of dissolved salts in the feed water</a:t>
              </a:r>
            </a:p>
          </p:txBody>
        </p:sp>
        <p:sp>
          <p:nvSpPr>
            <p:cNvPr id="4" name="Rectangle 3"/>
            <p:cNvSpPr/>
            <p:nvPr/>
          </p:nvSpPr>
          <p:spPr>
            <a:xfrm>
              <a:off x="381000" y="381000"/>
              <a:ext cx="6400800" cy="2677656"/>
            </a:xfrm>
            <a:prstGeom prst="rect">
              <a:avLst/>
            </a:prstGeom>
            <a:solidFill>
              <a:schemeClr val="accent6">
                <a:lumMod val="20000"/>
                <a:lumOff val="80000"/>
              </a:schemeClr>
            </a:solidFill>
            <a:ln w="28575">
              <a:solidFill>
                <a:schemeClr val="tx1"/>
              </a:solidFill>
            </a:ln>
          </p:spPr>
          <p:txBody>
            <a:bodyPr>
              <a:spAutoFit/>
            </a:bodyPr>
            <a:lstStyle/>
            <a:p>
              <a:pPr lvl="0" fontAlgn="base">
                <a:spcBef>
                  <a:spcPct val="0"/>
                </a:spcBef>
                <a:spcAft>
                  <a:spcPct val="0"/>
                </a:spcAft>
              </a:pPr>
              <a:r>
                <a:rPr lang="en-US" sz="2400" b="1" dirty="0" smtClean="0">
                  <a:solidFill>
                    <a:srgbClr val="C00000"/>
                  </a:solidFill>
                  <a:latin typeface="Times New Roman" pitchFamily="18" charset="0"/>
                  <a:ea typeface="Times New Roman" pitchFamily="18" charset="0"/>
                  <a:cs typeface="Times New Roman" pitchFamily="18" charset="0"/>
                </a:rPr>
                <a:t>Causes of Priming:</a:t>
              </a:r>
              <a:endParaRPr lang="en-US" sz="2400" dirty="0" smtClean="0">
                <a:solidFill>
                  <a:srgbClr val="C00000"/>
                </a:solidFill>
                <a:latin typeface="Times New Roman" pitchFamily="18" charset="0"/>
                <a:cs typeface="Times New Roman" pitchFamily="18" charset="0"/>
              </a:endParaRPr>
            </a:p>
            <a:p>
              <a:pPr marL="282575" lvl="0" indent="-282575"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Large amount of dissolved solids like alkali sulfates and chlorides present</a:t>
              </a:r>
              <a:endParaRPr lang="en-US" sz="2400" dirty="0" smtClean="0">
                <a:latin typeface="Times New Roman" pitchFamily="18"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Sudden boiling operation</a:t>
              </a:r>
              <a:endParaRPr lang="en-US" sz="2400" dirty="0" smtClean="0">
                <a:latin typeface="Times New Roman" pitchFamily="18"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Inadequate amount of steam space</a:t>
              </a:r>
              <a:endParaRPr lang="en-US" sz="2400" dirty="0" smtClean="0">
                <a:latin typeface="Times New Roman" pitchFamily="18"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Improper design of steam boiler</a:t>
              </a:r>
              <a:endParaRPr lang="en-US" sz="2400" dirty="0" smtClean="0">
                <a:latin typeface="Times New Roman" pitchFamily="18"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Sudden acceleration in steam-production rate</a:t>
              </a:r>
              <a:endParaRPr lang="en-US" sz="2400" dirty="0" smtClean="0">
                <a:latin typeface="Times New Roman" pitchFamily="18" charset="0"/>
                <a:cs typeface="Times New Roman" pitchFamily="18" charset="0"/>
              </a:endParaRPr>
            </a:p>
          </p:txBody>
        </p:sp>
        <p:sp>
          <p:nvSpPr>
            <p:cNvPr id="7" name="Rectangle 6"/>
            <p:cNvSpPr/>
            <p:nvPr/>
          </p:nvSpPr>
          <p:spPr>
            <a:xfrm>
              <a:off x="7467600" y="2438400"/>
              <a:ext cx="4495800" cy="2000548"/>
            </a:xfrm>
            <a:prstGeom prst="rect">
              <a:avLst/>
            </a:prstGeom>
            <a:solidFill>
              <a:schemeClr val="accent5">
                <a:lumMod val="40000"/>
                <a:lumOff val="60000"/>
              </a:schemeClr>
            </a:solidFill>
            <a:ln w="28575">
              <a:solidFill>
                <a:schemeClr val="tx1"/>
              </a:solidFill>
            </a:ln>
          </p:spPr>
          <p:txBody>
            <a:bodyPr wrap="square">
              <a:spAutoFit/>
            </a:bodyPr>
            <a:lstStyle/>
            <a:p>
              <a:pPr marL="50800" lvl="8" algn="just" eaLnBrk="0" fontAlgn="base" hangingPunct="0">
                <a:spcBef>
                  <a:spcPct val="0"/>
                </a:spcBef>
                <a:spcAft>
                  <a:spcPct val="0"/>
                </a:spcAft>
              </a:pPr>
              <a:r>
                <a:rPr lang="en-US" sz="2800" b="1" dirty="0" smtClean="0">
                  <a:solidFill>
                    <a:srgbClr val="C00000"/>
                  </a:solidFill>
                  <a:latin typeface="Times New Roman" pitchFamily="18" charset="0"/>
                  <a:ea typeface="Times New Roman" pitchFamily="18" charset="0"/>
                  <a:cs typeface="Times New Roman" pitchFamily="18" charset="0"/>
                </a:rPr>
                <a:t>Effects of Priming:</a:t>
              </a:r>
              <a:endParaRPr lang="en-US" sz="2800" dirty="0" smtClean="0">
                <a:solidFill>
                  <a:srgbClr val="C00000"/>
                </a:solidFill>
                <a:latin typeface="Times New Roman" pitchFamily="18" charset="0"/>
                <a:cs typeface="Times New Roman" pitchFamily="18" charset="0"/>
              </a:endParaRPr>
            </a:p>
            <a:p>
              <a:pPr marL="50800" lvl="8" algn="just"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Reduction in boiler efficiency</a:t>
              </a:r>
              <a:endParaRPr lang="en-US" sz="2400" dirty="0" smtClean="0">
                <a:latin typeface="Times New Roman" pitchFamily="18" charset="0"/>
                <a:cs typeface="Times New Roman" pitchFamily="18" charset="0"/>
              </a:endParaRPr>
            </a:p>
            <a:p>
              <a:pPr marL="50800" lvl="8" algn="just"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Increase in maintenance costs</a:t>
              </a:r>
              <a:endParaRPr lang="en-US" sz="2400" dirty="0" smtClean="0">
                <a:latin typeface="Times New Roman" pitchFamily="18" charset="0"/>
                <a:cs typeface="Times New Roman" pitchFamily="18" charset="0"/>
              </a:endParaRPr>
            </a:p>
            <a:p>
              <a:pPr marL="347663" lvl="8" indent="-296863" algn="just" eaLnBrk="0" fontAlgn="base" hangingPunct="0">
                <a:spcBef>
                  <a:spcPct val="0"/>
                </a:spcBef>
                <a:spcAft>
                  <a:spcPct val="0"/>
                </a:spcAft>
              </a:pPr>
              <a:r>
                <a:rPr lang="en-US" sz="2400" dirty="0" smtClean="0">
                  <a:latin typeface="Times New Roman" pitchFamily="18" charset="0"/>
                  <a:ea typeface="Times New Roman" pitchFamily="18" charset="0"/>
                  <a:cs typeface="Times New Roman" pitchFamily="18" charset="0"/>
                </a:rPr>
                <a:t>·	Lowers the lifespan of the machinery parts</a:t>
              </a:r>
              <a:endParaRPr lang="en-US" sz="2400" dirty="0" smtClean="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descr="Foam line - Wikipedia"/>
          <p:cNvPicPr>
            <a:picLocks noChangeAspect="1" noChangeArrowheads="1"/>
          </p:cNvPicPr>
          <p:nvPr/>
        </p:nvPicPr>
        <p:blipFill>
          <a:blip r:embed="rId2"/>
          <a:srcRect/>
          <a:stretch>
            <a:fillRect/>
          </a:stretch>
        </p:blipFill>
        <p:spPr bwMode="auto">
          <a:xfrm>
            <a:off x="6248400" y="1219200"/>
            <a:ext cx="6172200" cy="4648200"/>
          </a:xfrm>
          <a:prstGeom prst="rect">
            <a:avLst/>
          </a:prstGeom>
          <a:noFill/>
        </p:spPr>
      </p:pic>
      <p:grpSp>
        <p:nvGrpSpPr>
          <p:cNvPr id="6" name="Group 5"/>
          <p:cNvGrpSpPr/>
          <p:nvPr/>
        </p:nvGrpSpPr>
        <p:grpSpPr>
          <a:xfrm>
            <a:off x="228600" y="587514"/>
            <a:ext cx="5638800" cy="4898886"/>
            <a:chOff x="228600" y="587514"/>
            <a:chExt cx="5638800" cy="4898886"/>
          </a:xfrm>
        </p:grpSpPr>
        <p:sp>
          <p:nvSpPr>
            <p:cNvPr id="4" name="Rectangle 3"/>
            <p:cNvSpPr/>
            <p:nvPr/>
          </p:nvSpPr>
          <p:spPr>
            <a:xfrm>
              <a:off x="228600" y="1700748"/>
              <a:ext cx="5638800" cy="3785652"/>
            </a:xfrm>
            <a:prstGeom prst="rect">
              <a:avLst/>
            </a:prstGeom>
          </p:spPr>
          <p:txBody>
            <a:bodyPr wrap="square">
              <a:spAutoFit/>
            </a:bodyPr>
            <a:lstStyle/>
            <a:p>
              <a:pPr marL="461963" indent="-461963" algn="just">
                <a:buClr>
                  <a:srgbClr val="C00000"/>
                </a:buClr>
                <a:buFont typeface="Wingdings" pitchFamily="2" charset="2"/>
                <a:buChar char="v"/>
              </a:pPr>
              <a:r>
                <a:rPr lang="en-US" sz="2400" dirty="0" smtClean="0">
                  <a:latin typeface="Times New Roman" pitchFamily="18" charset="0"/>
                  <a:cs typeface="Times New Roman" pitchFamily="18" charset="0"/>
                </a:rPr>
                <a:t>Foaming is the formation of unstoppable bubbles or foam in the steam boiler that does not cease easily. </a:t>
              </a:r>
            </a:p>
            <a:p>
              <a:pPr marL="461963" indent="-461963" algn="just">
                <a:buClr>
                  <a:srgbClr val="C00000"/>
                </a:buClr>
                <a:buFont typeface="Wingdings" pitchFamily="2" charset="2"/>
                <a:buChar char="v"/>
              </a:pPr>
              <a:r>
                <a:rPr lang="en-US" sz="2400" dirty="0" smtClean="0">
                  <a:latin typeface="Times New Roman" pitchFamily="18" charset="0"/>
                  <a:cs typeface="Times New Roman" pitchFamily="18" charset="0"/>
                </a:rPr>
                <a:t>It is caused due to the oily</a:t>
              </a:r>
              <a:r>
                <a:rPr lang="en-US" altLang="en-US" sz="2400" dirty="0" smtClean="0">
                  <a:latin typeface="Times New Roman" pitchFamily="18" charset="0"/>
                  <a:cs typeface="Times New Roman" pitchFamily="18" charset="0"/>
                </a:rPr>
                <a:t> and alkali </a:t>
              </a:r>
              <a:r>
                <a:rPr lang="en-US" sz="2400" dirty="0" smtClean="0">
                  <a:latin typeface="Times New Roman" pitchFamily="18" charset="0"/>
                  <a:cs typeface="Times New Roman" pitchFamily="18" charset="0"/>
                </a:rPr>
                <a:t>substances in water that reduce the surface tension in the boiler water.</a:t>
              </a:r>
            </a:p>
            <a:p>
              <a:pPr marL="461963" indent="-461963" algn="just">
                <a:buClr>
                  <a:srgbClr val="C00000"/>
                </a:buClr>
                <a:buFont typeface="Wingdings" pitchFamily="2" charset="2"/>
                <a:buChar char="v"/>
              </a:pPr>
              <a:r>
                <a:rPr lang="en-US" altLang="en-US" sz="2400" dirty="0" smtClean="0">
                  <a:latin typeface="Times New Roman" pitchFamily="18" charset="0"/>
                  <a:cs typeface="Times New Roman" pitchFamily="18" charset="0"/>
                </a:rPr>
                <a:t>Oils, alkalis react to form soaps which lower the surface tension of water and increase the foaming.</a:t>
              </a:r>
            </a:p>
            <a:p>
              <a:pPr algn="just"/>
              <a:endParaRPr lang="en-US" sz="2400" dirty="0">
                <a:latin typeface="Times New Roman" pitchFamily="18" charset="0"/>
                <a:cs typeface="Times New Roman" pitchFamily="18" charset="0"/>
              </a:endParaRPr>
            </a:p>
          </p:txBody>
        </p:sp>
        <p:sp>
          <p:nvSpPr>
            <p:cNvPr id="5" name="Rectangle 4"/>
            <p:cNvSpPr/>
            <p:nvPr/>
          </p:nvSpPr>
          <p:spPr>
            <a:xfrm>
              <a:off x="609600" y="587514"/>
              <a:ext cx="3352800" cy="707886"/>
            </a:xfrm>
            <a:prstGeom prst="rect">
              <a:avLst/>
            </a:prstGeom>
          </p:spPr>
          <p:txBody>
            <a:bodyPr wrap="square">
              <a:spAutoFit/>
            </a:bodyPr>
            <a:lstStyle/>
            <a:p>
              <a:pPr marL="688975" indent="-688975" algn="just">
                <a:buClr>
                  <a:srgbClr val="C00000"/>
                </a:buClr>
                <a:buFont typeface="+mj-lt"/>
                <a:buAutoNum type="alphaUcPeriod" startAt="2"/>
              </a:pPr>
              <a:r>
                <a:rPr lang="en-US" sz="4000" b="1" dirty="0" smtClean="0">
                  <a:solidFill>
                    <a:srgbClr val="C00000"/>
                  </a:solidFill>
                  <a:latin typeface="Times New Roman" pitchFamily="18" charset="0"/>
                  <a:cs typeface="Times New Roman" pitchFamily="18" charset="0"/>
                </a:rPr>
                <a:t>Foaming</a:t>
              </a:r>
              <a:endParaRPr lang="en-US" sz="4000" dirty="0" smtClean="0">
                <a:solidFill>
                  <a:srgbClr val="C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276600"/>
            <a:ext cx="4800600" cy="3046988"/>
          </a:xfrm>
          <a:prstGeom prst="rect">
            <a:avLst/>
          </a:prstGeom>
          <a:solidFill>
            <a:schemeClr val="tx2">
              <a:lumMod val="40000"/>
              <a:lumOff val="60000"/>
            </a:schemeClr>
          </a:solidFill>
          <a:ln w="28575">
            <a:solidFill>
              <a:schemeClr val="tx1"/>
            </a:solidFill>
          </a:ln>
        </p:spPr>
        <p:txBody>
          <a:bodyPr wrap="square">
            <a:spAutoFit/>
          </a:bodyPr>
          <a:lstStyle/>
          <a:p>
            <a:r>
              <a:rPr lang="en-US" sz="2400" b="1" dirty="0" smtClean="0">
                <a:solidFill>
                  <a:srgbClr val="C00000"/>
                </a:solidFill>
                <a:latin typeface="Times New Roman" pitchFamily="18" charset="0"/>
                <a:cs typeface="Times New Roman" pitchFamily="18" charset="0"/>
              </a:rPr>
              <a:t>Prevention of Foaming:</a:t>
            </a:r>
            <a:r>
              <a:rPr lang="en-US" sz="2400" dirty="0" smtClean="0">
                <a:solidFill>
                  <a:srgbClr val="C00000"/>
                </a:solidFill>
                <a:latin typeface="Times New Roman" pitchFamily="18" charset="0"/>
                <a:cs typeface="Times New Roman" pitchFamily="18" charset="0"/>
              </a:rPr>
              <a:t> </a:t>
            </a:r>
          </a:p>
          <a:p>
            <a:pPr marL="282575" indent="-282575">
              <a:buFont typeface="Arial" pitchFamily="34" charset="0"/>
              <a:buChar char="•"/>
            </a:pPr>
            <a:r>
              <a:rPr lang="en-US" sz="2400" dirty="0" smtClean="0">
                <a:latin typeface="Times New Roman" pitchFamily="18" charset="0"/>
                <a:cs typeface="Times New Roman" pitchFamily="18" charset="0"/>
              </a:rPr>
              <a:t>Introducing anti-foaming agents such as castor oil, tannic acid, Gallic acid, etc.</a:t>
            </a:r>
          </a:p>
          <a:p>
            <a:pPr marL="282575" indent="-282575">
              <a:buFont typeface="Arial" pitchFamily="34" charset="0"/>
              <a:buChar char="•"/>
            </a:pPr>
            <a:r>
              <a:rPr lang="en-US" sz="2400" dirty="0" smtClean="0">
                <a:latin typeface="Times New Roman" pitchFamily="18" charset="0"/>
                <a:cs typeface="Times New Roman" pitchFamily="18" charset="0"/>
              </a:rPr>
              <a:t>Administrating compounds like Sodium aluminate  and Aluminum sulphate for eliminating oil from the boiler water</a:t>
            </a:r>
            <a:endParaRPr lang="en-US" sz="2400" dirty="0">
              <a:latin typeface="Times New Roman" pitchFamily="18" charset="0"/>
              <a:cs typeface="Times New Roman" pitchFamily="18" charset="0"/>
            </a:endParaRPr>
          </a:p>
        </p:txBody>
      </p:sp>
      <p:sp>
        <p:nvSpPr>
          <p:cNvPr id="4" name="Rectangle 3"/>
          <p:cNvSpPr/>
          <p:nvPr/>
        </p:nvSpPr>
        <p:spPr>
          <a:xfrm>
            <a:off x="304800" y="457200"/>
            <a:ext cx="5943600" cy="1938992"/>
          </a:xfrm>
          <a:prstGeom prst="rect">
            <a:avLst/>
          </a:prstGeom>
          <a:solidFill>
            <a:schemeClr val="accent3">
              <a:lumMod val="40000"/>
              <a:lumOff val="60000"/>
            </a:schemeClr>
          </a:solidFill>
          <a:ln w="38100">
            <a:solidFill>
              <a:schemeClr val="tx1"/>
            </a:solidFill>
          </a:ln>
        </p:spPr>
        <p:txBody>
          <a:bodyPr wrap="square">
            <a:spAutoFit/>
          </a:bodyPr>
          <a:lstStyle/>
          <a:p>
            <a:pPr algn="just"/>
            <a:r>
              <a:rPr lang="en-US" sz="2400" b="1" dirty="0" smtClean="0">
                <a:solidFill>
                  <a:srgbClr val="C00000"/>
                </a:solidFill>
                <a:latin typeface="Times New Roman" pitchFamily="18" charset="0"/>
                <a:cs typeface="Times New Roman" pitchFamily="18" charset="0"/>
              </a:rPr>
              <a:t>Causes of Foaming:</a:t>
            </a:r>
            <a:r>
              <a:rPr lang="en-US" sz="2400" dirty="0" smtClean="0">
                <a:solidFill>
                  <a:srgbClr val="C00000"/>
                </a:solidFill>
                <a:latin typeface="Times New Roman" pitchFamily="18" charset="0"/>
                <a:cs typeface="Times New Roman" pitchFamily="18" charset="0"/>
              </a:rPr>
              <a:t> </a:t>
            </a:r>
          </a:p>
          <a:p>
            <a:pPr marL="231775" lvl="0" indent="-231775" algn="just">
              <a:buFont typeface="Arial" pitchFamily="34" charset="0"/>
              <a:buChar char="•"/>
            </a:pPr>
            <a:r>
              <a:rPr lang="en-US" sz="2400" dirty="0" smtClean="0">
                <a:latin typeface="Times New Roman" pitchFamily="18" charset="0"/>
                <a:cs typeface="Times New Roman" pitchFamily="18" charset="0"/>
              </a:rPr>
              <a:t>High level of dissolved solids in boiler water</a:t>
            </a:r>
          </a:p>
          <a:p>
            <a:pPr marL="231775" lvl="0" indent="-231775" algn="just">
              <a:buFont typeface="Arial" pitchFamily="34" charset="0"/>
              <a:buChar char="•"/>
            </a:pPr>
            <a:r>
              <a:rPr lang="en-US" sz="2400" dirty="0" smtClean="0">
                <a:latin typeface="Times New Roman" pitchFamily="18" charset="0"/>
                <a:cs typeface="Times New Roman" pitchFamily="18" charset="0"/>
              </a:rPr>
              <a:t>Increase in water level</a:t>
            </a:r>
          </a:p>
          <a:p>
            <a:pPr marL="231775" lvl="0" indent="-231775" algn="just">
              <a:buFont typeface="Arial" pitchFamily="34" charset="0"/>
              <a:buChar char="•"/>
            </a:pPr>
            <a:r>
              <a:rPr lang="en-US" sz="2400" dirty="0" smtClean="0">
                <a:latin typeface="Times New Roman" pitchFamily="18" charset="0"/>
                <a:cs typeface="Times New Roman" pitchFamily="18" charset="0"/>
              </a:rPr>
              <a:t>Higher impurities</a:t>
            </a:r>
          </a:p>
          <a:p>
            <a:pPr marL="231775" lvl="0" indent="-231775" algn="just">
              <a:buFont typeface="Arial" pitchFamily="34" charset="0"/>
              <a:buChar char="•"/>
            </a:pPr>
            <a:r>
              <a:rPr lang="en-US" sz="2400" dirty="0" smtClean="0">
                <a:latin typeface="Times New Roman" pitchFamily="18" charset="0"/>
                <a:cs typeface="Times New Roman" pitchFamily="18" charset="0"/>
              </a:rPr>
              <a:t>High presence of chemicals </a:t>
            </a:r>
          </a:p>
        </p:txBody>
      </p:sp>
      <p:sp>
        <p:nvSpPr>
          <p:cNvPr id="5" name="Rectangle 4"/>
          <p:cNvSpPr/>
          <p:nvPr/>
        </p:nvSpPr>
        <p:spPr>
          <a:xfrm>
            <a:off x="5334000" y="1447800"/>
            <a:ext cx="6400800" cy="3785652"/>
          </a:xfrm>
          <a:prstGeom prst="rect">
            <a:avLst/>
          </a:prstGeom>
          <a:solidFill>
            <a:schemeClr val="accent6">
              <a:lumMod val="60000"/>
              <a:lumOff val="40000"/>
            </a:schemeClr>
          </a:solidFill>
          <a:ln w="28575">
            <a:solidFill>
              <a:schemeClr val="tx1"/>
            </a:solidFill>
          </a:ln>
        </p:spPr>
        <p:txBody>
          <a:bodyPr>
            <a:spAutoFit/>
          </a:bodyPr>
          <a:lstStyle/>
          <a:p>
            <a:pPr algn="just"/>
            <a:r>
              <a:rPr lang="en-US" sz="2400" b="1" dirty="0" smtClean="0">
                <a:solidFill>
                  <a:srgbClr val="C00000"/>
                </a:solidFill>
                <a:latin typeface="Times New Roman" pitchFamily="18" charset="0"/>
                <a:cs typeface="Times New Roman" pitchFamily="18" charset="0"/>
              </a:rPr>
              <a:t>Effects of Foaming:</a:t>
            </a:r>
            <a:r>
              <a:rPr lang="en-US" sz="2400" dirty="0" smtClean="0">
                <a:solidFill>
                  <a:srgbClr val="C00000"/>
                </a:solidFill>
                <a:latin typeface="Times New Roman" pitchFamily="18" charset="0"/>
                <a:cs typeface="Times New Roman" pitchFamily="18" charset="0"/>
              </a:rPr>
              <a:t> </a:t>
            </a:r>
          </a:p>
          <a:p>
            <a:pPr marL="231775" lvl="0" indent="-231775" algn="just">
              <a:buFont typeface="Arial" pitchFamily="34" charset="0"/>
              <a:buChar char="•"/>
            </a:pPr>
            <a:r>
              <a:rPr lang="en-US" sz="2400" dirty="0" smtClean="0">
                <a:latin typeface="Times New Roman" pitchFamily="18" charset="0"/>
                <a:cs typeface="Times New Roman" pitchFamily="18" charset="0"/>
              </a:rPr>
              <a:t>The actual height of the water column cannot be accurately estimated, which makes the maintenance of the pressure part challenging.</a:t>
            </a:r>
          </a:p>
          <a:p>
            <a:pPr marL="231775" lvl="0" indent="-231775" algn="just">
              <a:buFont typeface="Arial" pitchFamily="34" charset="0"/>
              <a:buChar char="•"/>
            </a:pPr>
            <a:r>
              <a:rPr lang="en-US" sz="2400" dirty="0" smtClean="0">
                <a:latin typeface="Times New Roman" pitchFamily="18" charset="0"/>
                <a:cs typeface="Times New Roman" pitchFamily="18" charset="0"/>
              </a:rPr>
              <a:t>The dissolved salts in the water passed by the wet steam damages the turbine blades and super heaters, resultantly reducing their efficiency</a:t>
            </a:r>
          </a:p>
          <a:p>
            <a:pPr marL="231775" lvl="0" indent="-231775" algn="just">
              <a:buFont typeface="Arial" pitchFamily="34" charset="0"/>
              <a:buChar char="•"/>
            </a:pPr>
            <a:r>
              <a:rPr lang="en-US" sz="2400" dirty="0" smtClean="0">
                <a:latin typeface="Times New Roman" pitchFamily="18" charset="0"/>
                <a:cs typeface="Times New Roman" pitchFamily="18" charset="0"/>
              </a:rPr>
              <a:t>The dissolved salts in the water may impact the other machinery parts that decrease the overall lifespan of the steam boiler.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descr="Boiler Corrosion Factors and Their Effects – Shantiboilers Blog"/>
          <p:cNvPicPr>
            <a:picLocks noChangeAspect="1" noChangeArrowheads="1"/>
          </p:cNvPicPr>
          <p:nvPr/>
        </p:nvPicPr>
        <p:blipFill>
          <a:blip r:embed="rId2"/>
          <a:srcRect/>
          <a:stretch>
            <a:fillRect/>
          </a:stretch>
        </p:blipFill>
        <p:spPr bwMode="auto">
          <a:xfrm>
            <a:off x="9372600" y="1695449"/>
            <a:ext cx="2971800" cy="4476751"/>
          </a:xfrm>
          <a:prstGeom prst="rect">
            <a:avLst/>
          </a:prstGeom>
          <a:noFill/>
        </p:spPr>
      </p:pic>
      <p:grpSp>
        <p:nvGrpSpPr>
          <p:cNvPr id="6" name="Group 5"/>
          <p:cNvGrpSpPr/>
          <p:nvPr/>
        </p:nvGrpSpPr>
        <p:grpSpPr>
          <a:xfrm>
            <a:off x="381000" y="333375"/>
            <a:ext cx="12115800" cy="5991225"/>
            <a:chOff x="228600" y="228600"/>
            <a:chExt cx="12115800" cy="5991225"/>
          </a:xfrm>
        </p:grpSpPr>
        <p:sp>
          <p:nvSpPr>
            <p:cNvPr id="64513" name="Rectangle 1"/>
            <p:cNvSpPr>
              <a:spLocks noChangeArrowheads="1"/>
            </p:cNvSpPr>
            <p:nvPr/>
          </p:nvSpPr>
          <p:spPr bwMode="auto">
            <a:xfrm>
              <a:off x="228600" y="990600"/>
              <a:ext cx="121158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decay (or) disintegration of boiler material either due to chemical (or) electrochemical reaction with its environment is called boiler corrosion.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Disadvantages of boiler corrosion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Shortening of boiler life</a:t>
              </a:r>
            </a:p>
            <a:p>
              <a:pPr lvl="2" algn="just" eaLnBrk="0" fontAlgn="base" hangingPunct="0">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Leakages of boiler</a:t>
              </a:r>
            </a:p>
            <a:p>
              <a:pPr lvl="2" algn="just" eaLnBrk="0" fontAlgn="base" hangingPunct="0">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Increased cost of repairs</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Main sources for boiler corrosion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1371600" lvl="2" indent="-457200" algn="just" eaLnBrk="0" fontAlgn="base" hangingPunct="0">
                <a:spcBef>
                  <a:spcPct val="0"/>
                </a:spcBef>
                <a:spcAft>
                  <a:spcPct val="0"/>
                </a:spcAft>
                <a:buFont typeface="+mj-lt"/>
                <a:buAutoNum type="alphaUcPeriod"/>
              </a:pPr>
              <a:r>
                <a:rPr kumimoji="0" lang="en-US" sz="2400" b="0" i="0" u="none" strike="noStrike" cap="none" normalizeH="0" baseline="0" dirty="0" smtClean="0">
                  <a:ln>
                    <a:noFill/>
                  </a:ln>
                  <a:solidFill>
                    <a:schemeClr val="tx2">
                      <a:lumMod val="75000"/>
                    </a:schemeClr>
                  </a:solidFill>
                  <a:effectLst/>
                  <a:latin typeface="Times New Roman" pitchFamily="18" charset="0"/>
                  <a:ea typeface="Calibri" pitchFamily="34" charset="0"/>
                  <a:cs typeface="Times New Roman" pitchFamily="18" charset="0"/>
                </a:rPr>
                <a:t>Dissolved oxygen</a:t>
              </a:r>
            </a:p>
            <a:p>
              <a:pPr marL="1371600" lvl="2" indent="-457200" algn="just" eaLnBrk="0" fontAlgn="base" hangingPunct="0">
                <a:spcBef>
                  <a:spcPct val="0"/>
                </a:spcBef>
                <a:spcAft>
                  <a:spcPct val="0"/>
                </a:spcAft>
                <a:buFont typeface="+mj-lt"/>
                <a:buAutoNum type="alphaUcPeriod"/>
              </a:pPr>
              <a:r>
                <a:rPr kumimoji="0" lang="en-US" sz="2400" b="0" i="0" u="none" strike="noStrike" cap="none" normalizeH="0" baseline="0" dirty="0" smtClean="0">
                  <a:ln>
                    <a:noFill/>
                  </a:ln>
                  <a:solidFill>
                    <a:schemeClr val="tx2">
                      <a:lumMod val="75000"/>
                    </a:schemeClr>
                  </a:solidFill>
                  <a:effectLst/>
                  <a:latin typeface="Times New Roman" pitchFamily="18" charset="0"/>
                  <a:ea typeface="Calibri" pitchFamily="34" charset="0"/>
                  <a:cs typeface="Times New Roman" pitchFamily="18" charset="0"/>
                </a:rPr>
                <a:t>Dissolved carbon dioxide</a:t>
              </a:r>
            </a:p>
            <a:p>
              <a:pPr marL="1371600" lvl="2" indent="-457200" algn="just" eaLnBrk="0" fontAlgn="base" hangingPunct="0">
                <a:spcBef>
                  <a:spcPct val="0"/>
                </a:spcBef>
                <a:spcAft>
                  <a:spcPct val="0"/>
                </a:spcAft>
                <a:buFont typeface="+mj-lt"/>
                <a:buAutoNum type="alphaUcPeriod"/>
              </a:pPr>
              <a:r>
                <a:rPr kumimoji="0" lang="en-US" sz="2400" b="0" i="0" u="none" strike="noStrike" cap="none" normalizeH="0" baseline="0" dirty="0" smtClean="0">
                  <a:ln>
                    <a:noFill/>
                  </a:ln>
                  <a:solidFill>
                    <a:schemeClr val="tx2">
                      <a:lumMod val="75000"/>
                    </a:schemeClr>
                  </a:solidFill>
                  <a:effectLst/>
                  <a:latin typeface="Times New Roman" pitchFamily="18" charset="0"/>
                  <a:ea typeface="Calibri" pitchFamily="34" charset="0"/>
                  <a:cs typeface="Times New Roman" pitchFamily="18" charset="0"/>
                </a:rPr>
                <a:t>Acids from dissolved salts</a:t>
              </a:r>
              <a:endParaRPr kumimoji="0" lang="en-US" sz="2400" b="0"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p:txBody>
        </p:sp>
        <p:sp>
          <p:nvSpPr>
            <p:cNvPr id="3" name="Rectangle 2"/>
            <p:cNvSpPr/>
            <p:nvPr/>
          </p:nvSpPr>
          <p:spPr>
            <a:xfrm>
              <a:off x="533400" y="228600"/>
              <a:ext cx="4240905" cy="707886"/>
            </a:xfrm>
            <a:prstGeom prst="rect">
              <a:avLst/>
            </a:prstGeom>
          </p:spPr>
          <p:txBody>
            <a:bodyPr wrap="none">
              <a:spAutoFit/>
            </a:bodyPr>
            <a:lstStyle/>
            <a:p>
              <a:pPr lvl="0" fontAlgn="base">
                <a:spcBef>
                  <a:spcPct val="0"/>
                </a:spcBef>
                <a:spcAft>
                  <a:spcPct val="0"/>
                </a:spcAft>
              </a:pPr>
              <a:r>
                <a:rPr lang="en-US" sz="4000" b="1" dirty="0" smtClean="0">
                  <a:solidFill>
                    <a:srgbClr val="C00000"/>
                  </a:solidFill>
                  <a:latin typeface="Times New Roman" pitchFamily="18" charset="0"/>
                  <a:ea typeface="Calibri" pitchFamily="34" charset="0"/>
                  <a:cs typeface="Times New Roman" pitchFamily="18" charset="0"/>
                </a:rPr>
                <a:t>2.Boiler Corrosion</a:t>
              </a:r>
              <a:endParaRPr lang="en-US" sz="4000" b="1" dirty="0" smtClean="0">
                <a:solidFill>
                  <a:srgbClr val="C00000"/>
                </a:solidFill>
                <a:latin typeface="Times New Roman" pitchFamily="18" charset="0"/>
                <a:cs typeface="Times New Roman" pitchFamily="18" charset="0"/>
              </a:endParaRPr>
            </a:p>
          </p:txBody>
        </p:sp>
        <p:pic>
          <p:nvPicPr>
            <p:cNvPr id="64517" name="Picture 5" descr="Boiler Corrosion - RJ Gas Appliances Limited"/>
            <p:cNvPicPr>
              <a:picLocks noChangeAspect="1" noChangeArrowheads="1"/>
            </p:cNvPicPr>
            <p:nvPr/>
          </p:nvPicPr>
          <p:blipFill>
            <a:blip r:embed="rId3"/>
            <a:srcRect/>
            <a:stretch>
              <a:fillRect/>
            </a:stretch>
          </p:blipFill>
          <p:spPr bwMode="auto">
            <a:xfrm rot="5400000">
              <a:off x="5895975" y="2743200"/>
              <a:ext cx="4467224" cy="2486025"/>
            </a:xfrm>
            <a:prstGeom prst="rect">
              <a:avLst/>
            </a:prstGeom>
            <a:noFill/>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12496800" cy="6140142"/>
          </a:xfrm>
          <a:prstGeom prst="rect">
            <a:avLst/>
          </a:prstGeom>
        </p:spPr>
        <p:txBody>
          <a:bodyPr wrap="square">
            <a:spAutoFit/>
          </a:bodyPr>
          <a:lstStyle/>
          <a:p>
            <a:pPr marL="457200" indent="-457200" algn="just">
              <a:buFont typeface="+mj-lt"/>
              <a:buAutoNum type="alphaUcPeriod"/>
            </a:pPr>
            <a:r>
              <a:rPr lang="en-US" sz="2400" b="1" dirty="0" smtClean="0">
                <a:solidFill>
                  <a:srgbClr val="C00000"/>
                </a:solidFill>
                <a:latin typeface="Times New Roman" pitchFamily="18" charset="0"/>
                <a:cs typeface="Times New Roman" pitchFamily="18" charset="0"/>
              </a:rPr>
              <a:t>Dissolved oxygen: </a:t>
            </a:r>
            <a:r>
              <a:rPr lang="en-US" sz="2400" dirty="0" smtClean="0">
                <a:latin typeface="Times New Roman" pitchFamily="18" charset="0"/>
                <a:cs typeface="Times New Roman" pitchFamily="18" charset="0"/>
              </a:rPr>
              <a:t>Water usually contains about 8 ppm of dissolved oxygen at room temp. As the water is heated, the dissolved oxygen is set free and the boiler starts corroding. </a:t>
            </a:r>
          </a:p>
          <a:p>
            <a:pPr marL="2800350" lvl="5" indent="-514350" algn="just">
              <a:lnSpc>
                <a:spcPct val="150000"/>
              </a:lnSpc>
            </a:pPr>
            <a:r>
              <a:rPr lang="zh-CN" altLang="en-US" sz="2400" dirty="0" smtClean="0">
                <a:latin typeface="Times New Roman" pitchFamily="18" charset="0"/>
                <a:cs typeface="Times New Roman" pitchFamily="18" charset="0"/>
              </a:rPr>
              <a:t> </a:t>
            </a:r>
            <a:r>
              <a:rPr lang="en-US" altLang="en-US" sz="2400" b="1" dirty="0" smtClean="0">
                <a:solidFill>
                  <a:srgbClr val="002060"/>
                </a:solidFill>
                <a:latin typeface="Times New Roman" pitchFamily="18" charset="0"/>
                <a:cs typeface="Times New Roman" pitchFamily="18" charset="0"/>
              </a:rPr>
              <a:t>4Fe +2H</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O + O  →   4Fe [OH]</a:t>
            </a:r>
            <a:r>
              <a:rPr lang="en-US" altLang="en-US" sz="2400" b="1" baseline="-25000" dirty="0" smtClean="0">
                <a:solidFill>
                  <a:srgbClr val="002060"/>
                </a:solidFill>
                <a:latin typeface="Times New Roman" pitchFamily="18" charset="0"/>
                <a:cs typeface="Times New Roman" pitchFamily="18" charset="0"/>
              </a:rPr>
              <a:t> 2</a:t>
            </a:r>
            <a:r>
              <a:rPr lang="en-US" altLang="en-US" sz="2400" b="1" dirty="0" smtClean="0">
                <a:solidFill>
                  <a:srgbClr val="002060"/>
                </a:solidFill>
                <a:latin typeface="Times New Roman" pitchFamily="18" charset="0"/>
                <a:cs typeface="Times New Roman" pitchFamily="18" charset="0"/>
              </a:rPr>
              <a:t>↓</a:t>
            </a:r>
          </a:p>
          <a:p>
            <a:pPr marL="2800350" lvl="5" indent="-514350" algn="just">
              <a:lnSpc>
                <a:spcPct val="150000"/>
              </a:lnSpc>
            </a:pPr>
            <a:r>
              <a:rPr lang="en-US" altLang="en-US" sz="2400" b="1" dirty="0" smtClean="0">
                <a:solidFill>
                  <a:srgbClr val="002060"/>
                </a:solidFill>
                <a:latin typeface="Times New Roman" pitchFamily="18" charset="0"/>
                <a:cs typeface="Times New Roman" pitchFamily="18" charset="0"/>
              </a:rPr>
              <a:t>4Fe [OH]</a:t>
            </a:r>
            <a:r>
              <a:rPr lang="en-US" altLang="en-US" sz="2400" b="1" baseline="-25000" dirty="0" smtClean="0">
                <a:solidFill>
                  <a:srgbClr val="002060"/>
                </a:solidFill>
                <a:latin typeface="Times New Roman" pitchFamily="18" charset="0"/>
                <a:cs typeface="Times New Roman" pitchFamily="18" charset="0"/>
              </a:rPr>
              <a:t> 2</a:t>
            </a:r>
            <a:r>
              <a:rPr lang="en-US" altLang="en-US" sz="2400" b="1" dirty="0" smtClean="0">
                <a:solidFill>
                  <a:srgbClr val="002060"/>
                </a:solidFill>
                <a:latin typeface="Times New Roman" pitchFamily="18" charset="0"/>
                <a:cs typeface="Times New Roman" pitchFamily="18" charset="0"/>
              </a:rPr>
              <a:t>↓   +   O</a:t>
            </a:r>
            <a:r>
              <a:rPr lang="en-US" altLang="en-US" sz="2400" b="1" baseline="-25000" dirty="0" smtClean="0">
                <a:solidFill>
                  <a:srgbClr val="002060"/>
                </a:solidFill>
                <a:latin typeface="Times New Roman" pitchFamily="18" charset="0"/>
                <a:cs typeface="Times New Roman" pitchFamily="18" charset="0"/>
              </a:rPr>
              <a:t>2  </a:t>
            </a:r>
            <a:r>
              <a:rPr lang="en-US" altLang="en-US" sz="2400" b="1" dirty="0" smtClean="0">
                <a:solidFill>
                  <a:srgbClr val="002060"/>
                </a:solidFill>
                <a:latin typeface="Times New Roman" pitchFamily="18" charset="0"/>
                <a:cs typeface="Times New Roman" pitchFamily="18" charset="0"/>
              </a:rPr>
              <a:t>→   2[Fe</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2H</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O] ↓              </a:t>
            </a:r>
          </a:p>
          <a:p>
            <a:pPr marL="1951038" lvl="5" indent="-514350" algn="just">
              <a:lnSpc>
                <a:spcPct val="150000"/>
              </a:lnSpc>
            </a:pPr>
            <a:r>
              <a:rPr lang="en-US" altLang="en-US" sz="1400" b="1" dirty="0" smtClean="0">
                <a:latin typeface="Times New Roman" pitchFamily="18" charset="0"/>
                <a:cs typeface="Times New Roman" pitchFamily="18" charset="0"/>
              </a:rPr>
              <a:t>                  (Ferrous hydroxide)                                                      </a:t>
            </a:r>
            <a:r>
              <a:rPr lang="en-US" altLang="en-US" sz="1400" b="1" dirty="0" smtClean="0">
                <a:latin typeface="Times New Roman" pitchFamily="18" charset="0"/>
                <a:cs typeface="Times New Roman" pitchFamily="18" charset="0"/>
              </a:rPr>
              <a:t>(</a:t>
            </a:r>
            <a:r>
              <a:rPr lang="en-US" altLang="en-US" sz="1400" b="1" dirty="0" smtClean="0">
                <a:latin typeface="Times New Roman" pitchFamily="18" charset="0"/>
                <a:cs typeface="Times New Roman" pitchFamily="18" charset="0"/>
              </a:rPr>
              <a:t>Rust)</a:t>
            </a:r>
          </a:p>
          <a:p>
            <a:pPr marL="457200" indent="-457200" algn="just">
              <a:buAutoNum type="alphaLcPeriod"/>
            </a:pPr>
            <a:endParaRPr lang="en-US" sz="2400" dirty="0" smtClean="0">
              <a:latin typeface="Times New Roman" pitchFamily="18" charset="0"/>
              <a:cs typeface="Times New Roman" pitchFamily="18" charset="0"/>
            </a:endParaRPr>
          </a:p>
          <a:p>
            <a:pPr marL="398463" algn="just"/>
            <a:r>
              <a:rPr lang="en-US" sz="2400" b="1" dirty="0" smtClean="0">
                <a:solidFill>
                  <a:srgbClr val="C00000"/>
                </a:solidFill>
                <a:latin typeface="Times New Roman" pitchFamily="18" charset="0"/>
                <a:cs typeface="Times New Roman" pitchFamily="18" charset="0"/>
              </a:rPr>
              <a:t>Removal of dissolved oxygen:</a:t>
            </a:r>
          </a:p>
          <a:p>
            <a:pPr marL="398463" algn="just"/>
            <a:r>
              <a:rPr lang="en-US" sz="2400" dirty="0" smtClean="0">
                <a:latin typeface="Times New Roman" pitchFamily="18" charset="0"/>
                <a:cs typeface="Times New Roman" pitchFamily="18" charset="0"/>
              </a:rPr>
              <a:t>By adding hydrazine or sodium sulphite or sodium sulphide.</a:t>
            </a:r>
          </a:p>
          <a:p>
            <a:pPr lvl="5" algn="just">
              <a:lnSpc>
                <a:spcPct val="150000"/>
              </a:lnSpc>
            </a:pP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N</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H</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4</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   O</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a:t>
            </a:r>
            <a:r>
              <a:rPr lang="en-US" altLang="en-US" sz="2400" b="1" dirty="0" smtClean="0">
                <a:solidFill>
                  <a:srgbClr val="002060"/>
                </a:solidFill>
                <a:latin typeface="Times New Roman" pitchFamily="18" charset="0"/>
                <a:ea typeface="Calibri" pitchFamily="34" charset="0"/>
                <a:cs typeface="Times New Roman" pitchFamily="18" charset="0"/>
              </a:rPr>
              <a:t>      </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N</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+ 2H</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O </a:t>
            </a:r>
          </a:p>
          <a:p>
            <a:pPr lvl="5" algn="just">
              <a:lnSpc>
                <a:spcPct val="150000"/>
              </a:lnSpc>
            </a:pPr>
            <a:r>
              <a:rPr lang="en-US" altLang="en-US" sz="2400" b="1" dirty="0" smtClean="0">
                <a:solidFill>
                  <a:srgbClr val="002060"/>
                </a:solidFill>
                <a:latin typeface="Times New Roman" pitchFamily="18" charset="0"/>
                <a:ea typeface="Calibri" pitchFamily="34" charset="0"/>
                <a:cs typeface="Times New Roman" pitchFamily="18" charset="0"/>
              </a:rPr>
              <a:t>2Na</a:t>
            </a:r>
            <a:r>
              <a:rPr lang="en-US" altLang="en-US" sz="2400" b="1" baseline="-30000" dirty="0" smtClean="0">
                <a:solidFill>
                  <a:srgbClr val="002060"/>
                </a:solidFill>
                <a:latin typeface="Times New Roman" pitchFamily="18" charset="0"/>
                <a:ea typeface="Calibri" pitchFamily="34" charset="0"/>
                <a:cs typeface="Times New Roman" pitchFamily="18" charset="0"/>
              </a:rPr>
              <a:t>2</a:t>
            </a:r>
            <a:r>
              <a:rPr lang="en-US" altLang="en-US" sz="2400" b="1" dirty="0" smtClean="0">
                <a:solidFill>
                  <a:srgbClr val="002060"/>
                </a:solidFill>
                <a:latin typeface="Times New Roman" pitchFamily="18" charset="0"/>
                <a:ea typeface="Calibri" pitchFamily="34" charset="0"/>
                <a:cs typeface="Times New Roman" pitchFamily="18" charset="0"/>
              </a:rPr>
              <a:t>SO</a:t>
            </a:r>
            <a:r>
              <a:rPr lang="en-US" altLang="en-US" sz="2400" b="1" baseline="-30000" dirty="0" smtClean="0">
                <a:solidFill>
                  <a:srgbClr val="002060"/>
                </a:solidFill>
                <a:latin typeface="Times New Roman" pitchFamily="18" charset="0"/>
                <a:ea typeface="Calibri" pitchFamily="34" charset="0"/>
                <a:cs typeface="Times New Roman" pitchFamily="18" charset="0"/>
              </a:rPr>
              <a:t>3</a:t>
            </a:r>
            <a:r>
              <a:rPr lang="en-US" altLang="en-US" sz="2400" b="1" dirty="0" smtClean="0">
                <a:solidFill>
                  <a:srgbClr val="002060"/>
                </a:solidFill>
                <a:latin typeface="Times New Roman" pitchFamily="18" charset="0"/>
                <a:ea typeface="Calibri" pitchFamily="34" charset="0"/>
                <a:cs typeface="Times New Roman" pitchFamily="18" charset="0"/>
              </a:rPr>
              <a:t>    +  O</a:t>
            </a:r>
            <a:r>
              <a:rPr lang="en-US" altLang="en-US" sz="2400" b="1" baseline="-30000" dirty="0" smtClean="0">
                <a:solidFill>
                  <a:srgbClr val="002060"/>
                </a:solidFill>
                <a:latin typeface="Times New Roman" pitchFamily="18" charset="0"/>
                <a:ea typeface="Calibri" pitchFamily="34" charset="0"/>
                <a:cs typeface="Times New Roman" pitchFamily="18" charset="0"/>
              </a:rPr>
              <a:t>2</a:t>
            </a:r>
            <a:r>
              <a:rPr lang="en-US" altLang="en-US" sz="2400" b="1" dirty="0" smtClean="0">
                <a:solidFill>
                  <a:srgbClr val="002060"/>
                </a:solidFill>
                <a:latin typeface="Times New Roman" pitchFamily="18" charset="0"/>
                <a:ea typeface="Calibri" pitchFamily="34" charset="0"/>
                <a:cs typeface="Times New Roman" pitchFamily="18" charset="0"/>
              </a:rPr>
              <a:t>   </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a:t>
            </a:r>
            <a:r>
              <a:rPr lang="en-US" altLang="en-US" sz="2400" b="1" dirty="0" smtClean="0">
                <a:solidFill>
                  <a:srgbClr val="002060"/>
                </a:solidFill>
                <a:latin typeface="Times New Roman" pitchFamily="18" charset="0"/>
                <a:ea typeface="Calibri" pitchFamily="34" charset="0"/>
                <a:cs typeface="Times New Roman" pitchFamily="18" charset="0"/>
              </a:rPr>
              <a:t>   </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2 Na</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SO</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4</a:t>
            </a:r>
            <a:endPar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endParaRPr>
          </a:p>
          <a:p>
            <a:pPr lvl="5" algn="just">
              <a:lnSpc>
                <a:spcPct val="150000"/>
              </a:lnSpc>
            </a:pP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Na</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S     +   2O</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a:t>
            </a:r>
            <a:r>
              <a:rPr lang="en-US" altLang="en-US" sz="2400" b="1" dirty="0" smtClean="0">
                <a:solidFill>
                  <a:srgbClr val="002060"/>
                </a:solidFill>
                <a:latin typeface="Times New Roman" pitchFamily="18" charset="0"/>
                <a:ea typeface="Calibri" pitchFamily="34" charset="0"/>
                <a:cs typeface="Times New Roman" pitchFamily="18" charset="0"/>
              </a:rPr>
              <a:t>      </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Na</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2</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SO</a:t>
            </a:r>
            <a:r>
              <a:rPr lang="en-US" altLang="en-US" sz="2400" b="1" baseline="-30000" dirty="0" smtClean="0">
                <a:solidFill>
                  <a:srgbClr val="002060"/>
                </a:solidFill>
                <a:latin typeface="Times New Roman" pitchFamily="18" charset="0"/>
                <a:ea typeface="Calibri" pitchFamily="34" charset="0"/>
                <a:cs typeface="Times New Roman" pitchFamily="18" charset="0"/>
                <a:sym typeface="Wingdings" pitchFamily="2" charset="2"/>
              </a:rPr>
              <a:t>4</a:t>
            </a:r>
            <a:r>
              <a:rPr lang="en-US" altLang="en-US" sz="2400" b="1" dirty="0" smtClean="0">
                <a:solidFill>
                  <a:srgbClr val="002060"/>
                </a:solidFill>
                <a:latin typeface="Times New Roman" pitchFamily="18" charset="0"/>
                <a:ea typeface="Calibri" pitchFamily="34" charset="0"/>
                <a:cs typeface="Times New Roman" pitchFamily="18" charset="0"/>
                <a:sym typeface="Wingdings" pitchFamily="2" charset="2"/>
              </a:rPr>
              <a:t> </a:t>
            </a:r>
          </a:p>
          <a:p>
            <a:pPr marL="342900" indent="-342900" algn="just"/>
            <a:r>
              <a:rPr lang="en-US" sz="2400" dirty="0" smtClean="0">
                <a:latin typeface="Times New Roman" pitchFamily="18" charset="0"/>
                <a:cs typeface="Times New Roman" pitchFamily="18" charset="0"/>
              </a:rPr>
              <a:t> </a:t>
            </a:r>
          </a:p>
          <a:p>
            <a:pPr marL="342900" indent="4763" algn="just"/>
            <a:r>
              <a:rPr lang="en-US" sz="2400" dirty="0" smtClean="0">
                <a:latin typeface="Times New Roman" pitchFamily="18" charset="0"/>
                <a:cs typeface="Times New Roman" pitchFamily="18" charset="0"/>
              </a:rPr>
              <a:t> Hydrazine is an ideal chemical for the removal of dissolved oxygen. It reacts with oxygen,</a:t>
            </a:r>
          </a:p>
          <a:p>
            <a:pPr marL="342900" indent="4763" algn="just"/>
            <a:r>
              <a:rPr lang="en-US" sz="2400" dirty="0" smtClean="0">
                <a:latin typeface="Times New Roman" pitchFamily="18" charset="0"/>
                <a:cs typeface="Times New Roman" pitchFamily="18" charset="0"/>
              </a:rPr>
              <a:t>forming nitrogen and water. Nitrogen is harmless.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2400" y="304800"/>
            <a:ext cx="12372975" cy="6172200"/>
            <a:chOff x="152400" y="76200"/>
            <a:chExt cx="12372975" cy="6172200"/>
          </a:xfrm>
        </p:grpSpPr>
        <p:grpSp>
          <p:nvGrpSpPr>
            <p:cNvPr id="9" name="Group 8"/>
            <p:cNvGrpSpPr/>
            <p:nvPr/>
          </p:nvGrpSpPr>
          <p:grpSpPr>
            <a:xfrm>
              <a:off x="152400" y="76200"/>
              <a:ext cx="12268200" cy="5943600"/>
              <a:chOff x="152400" y="76200"/>
              <a:chExt cx="12268200" cy="5943600"/>
            </a:xfrm>
          </p:grpSpPr>
          <p:sp>
            <p:nvSpPr>
              <p:cNvPr id="3" name="Rectangle 2"/>
              <p:cNvSpPr/>
              <p:nvPr/>
            </p:nvSpPr>
            <p:spPr>
              <a:xfrm>
                <a:off x="152400" y="76200"/>
                <a:ext cx="12268200" cy="1569660"/>
              </a:xfrm>
              <a:prstGeom prst="rect">
                <a:avLst/>
              </a:prstGeom>
            </p:spPr>
            <p:txBody>
              <a:bodyPr wrap="square">
                <a:spAutoFit/>
              </a:bodyPr>
              <a:lstStyle/>
              <a:p>
                <a:pPr marL="515938" lvl="0" indent="-515938" algn="just">
                  <a:buClr>
                    <a:srgbClr val="C00000"/>
                  </a:buClr>
                  <a:buFont typeface="+mj-lt"/>
                  <a:buAutoNum type="alphaUcPeriod" startAt="2"/>
                </a:pPr>
                <a:r>
                  <a:rPr lang="en-US" altLang="en-US" sz="2400" b="1" dirty="0" smtClean="0">
                    <a:solidFill>
                      <a:srgbClr val="C00000"/>
                    </a:solidFill>
                    <a:latin typeface="Times New Roman" pitchFamily="18" charset="0"/>
                    <a:cs typeface="Times New Roman" pitchFamily="18" charset="0"/>
                  </a:rPr>
                  <a:t>Dissolved carbon dioxide: </a:t>
                </a:r>
                <a:r>
                  <a:rPr lang="en-US" sz="2400" dirty="0" smtClean="0">
                    <a:latin typeface="Times New Roman" pitchFamily="18" charset="0"/>
                    <a:ea typeface="Calibri" pitchFamily="34" charset="0"/>
                    <a:cs typeface="Times New Roman" pitchFamily="18" charset="0"/>
                  </a:rPr>
                  <a:t>There are two sources of CO</a:t>
                </a:r>
                <a:r>
                  <a:rPr lang="en-US" sz="2400" baseline="-30000" dirty="0" smtClean="0">
                    <a:latin typeface="Times New Roman" pitchFamily="18" charset="0"/>
                    <a:ea typeface="Calibri" pitchFamily="34" charset="0"/>
                    <a:cs typeface="Times New Roman" pitchFamily="18" charset="0"/>
                  </a:rPr>
                  <a:t>2</a:t>
                </a:r>
                <a:r>
                  <a:rPr lang="en-US" sz="2400" dirty="0" smtClean="0">
                    <a:latin typeface="Times New Roman" pitchFamily="18" charset="0"/>
                    <a:ea typeface="Calibri" pitchFamily="34" charset="0"/>
                    <a:cs typeface="Times New Roman" pitchFamily="18" charset="0"/>
                  </a:rPr>
                  <a:t> in boiler water, viz. dissolved CO</a:t>
                </a:r>
                <a:r>
                  <a:rPr lang="en-US" sz="2400" baseline="-30000" dirty="0" smtClean="0">
                    <a:latin typeface="Times New Roman" pitchFamily="18" charset="0"/>
                    <a:ea typeface="Calibri" pitchFamily="34" charset="0"/>
                    <a:cs typeface="Times New Roman" pitchFamily="18" charset="0"/>
                  </a:rPr>
                  <a:t>2</a:t>
                </a:r>
                <a:r>
                  <a:rPr lang="en-US" sz="2400" dirty="0" smtClean="0">
                    <a:latin typeface="Times New Roman" pitchFamily="18" charset="0"/>
                    <a:ea typeface="Calibri" pitchFamily="34" charset="0"/>
                    <a:cs typeface="Times New Roman" pitchFamily="18" charset="0"/>
                  </a:rPr>
                  <a:t> in raw water and CO</a:t>
                </a:r>
                <a:r>
                  <a:rPr lang="en-US" sz="2400" baseline="-30000" dirty="0" smtClean="0">
                    <a:latin typeface="Times New Roman" pitchFamily="18" charset="0"/>
                    <a:ea typeface="Calibri" pitchFamily="34" charset="0"/>
                    <a:cs typeface="Times New Roman" pitchFamily="18" charset="0"/>
                  </a:rPr>
                  <a:t>2</a:t>
                </a:r>
                <a:r>
                  <a:rPr lang="en-US" sz="2400" dirty="0" smtClean="0">
                    <a:latin typeface="Times New Roman" pitchFamily="18" charset="0"/>
                    <a:ea typeface="Calibri" pitchFamily="34" charset="0"/>
                    <a:cs typeface="Times New Roman" pitchFamily="18" charset="0"/>
                  </a:rPr>
                  <a:t> formed by decomposition of bicarbonates in H</a:t>
                </a:r>
                <a:r>
                  <a:rPr lang="en-US" sz="2400" baseline="-30000" dirty="0" smtClean="0">
                    <a:latin typeface="Times New Roman" pitchFamily="18" charset="0"/>
                    <a:ea typeface="Calibri" pitchFamily="34" charset="0"/>
                    <a:cs typeface="Times New Roman" pitchFamily="18" charset="0"/>
                  </a:rPr>
                  <a:t>2</a:t>
                </a:r>
                <a:r>
                  <a:rPr lang="en-US" sz="2400" dirty="0" smtClean="0">
                    <a:latin typeface="Times New Roman" pitchFamily="18" charset="0"/>
                    <a:ea typeface="Calibri" pitchFamily="34" charset="0"/>
                    <a:cs typeface="Times New Roman" pitchFamily="18" charset="0"/>
                  </a:rPr>
                  <a:t>O according to the equation:</a:t>
                </a:r>
              </a:p>
              <a:p>
                <a:pPr marL="742950" indent="-742950">
                  <a:buClr>
                    <a:srgbClr val="C00000"/>
                  </a:buClr>
                  <a:buFont typeface="+mj-lt"/>
                  <a:buAutoNum type="alphaUcPeriod" startAt="2"/>
                </a:pPr>
                <a:endParaRPr lang="en-US" sz="2400" dirty="0">
                  <a:solidFill>
                    <a:srgbClr val="C00000"/>
                  </a:solidFill>
                  <a:latin typeface="Times New Roman" pitchFamily="18" charset="0"/>
                  <a:cs typeface="Times New Roman" pitchFamily="18" charset="0"/>
                </a:endParaRPr>
              </a:p>
            </p:txBody>
          </p:sp>
          <p:grpSp>
            <p:nvGrpSpPr>
              <p:cNvPr id="7" name="Group 6"/>
              <p:cNvGrpSpPr/>
              <p:nvPr/>
            </p:nvGrpSpPr>
            <p:grpSpPr>
              <a:xfrm>
                <a:off x="152400" y="1310819"/>
                <a:ext cx="8382000" cy="4708981"/>
                <a:chOff x="152400" y="1310819"/>
                <a:chExt cx="8382000" cy="4708981"/>
              </a:xfrm>
            </p:grpSpPr>
            <p:sp>
              <p:nvSpPr>
                <p:cNvPr id="65537" name="Rectangle 1"/>
                <p:cNvSpPr>
                  <a:spLocks noChangeArrowheads="1"/>
                </p:cNvSpPr>
                <p:nvPr/>
              </p:nvSpPr>
              <p:spPr bwMode="auto">
                <a:xfrm>
                  <a:off x="152400" y="1310819"/>
                  <a:ext cx="8382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algn="just" fontAlgn="base">
                    <a:lnSpc>
                      <a:spcPct val="150000"/>
                    </a:lnSpc>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Mg(HCO</a:t>
                  </a:r>
                  <a:r>
                    <a:rPr kumimoji="0" lang="en-US" sz="2400" b="1" i="0" u="none" strike="noStrike" cap="none" normalizeH="0" baseline="-30000" dirty="0" smtClean="0">
                      <a:ln>
                        <a:noFill/>
                      </a:ln>
                      <a:solidFill>
                        <a:srgbClr val="0070C0"/>
                      </a:solidFill>
                      <a:effectLst/>
                      <a:latin typeface="Times New Roman" pitchFamily="18" charset="0"/>
                      <a:ea typeface="Calibri" pitchFamily="34" charset="0"/>
                      <a:cs typeface="Times New Roman" pitchFamily="18" charset="0"/>
                    </a:rPr>
                    <a:t>3</a:t>
                  </a: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a:t>
                  </a:r>
                  <a:r>
                    <a:rPr kumimoji="0" lang="en-US" sz="2400" b="1" i="0" u="none" strike="noStrike" cap="none" normalizeH="0" baseline="-30000" dirty="0" smtClean="0">
                      <a:ln>
                        <a:noFill/>
                      </a:ln>
                      <a:solidFill>
                        <a:srgbClr val="0070C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 Mg(OH)</a:t>
                  </a:r>
                  <a:r>
                    <a:rPr kumimoji="0" lang="en-US" sz="2400" b="1" i="0" u="none" strike="noStrike" cap="none" normalizeH="0" baseline="-30000" dirty="0" smtClean="0">
                      <a:ln>
                        <a:noFill/>
                      </a:ln>
                      <a:solidFill>
                        <a:srgbClr val="0070C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 + 2CO</a:t>
                  </a:r>
                  <a:r>
                    <a:rPr kumimoji="0" lang="en-US" sz="2400" b="1" i="0" u="none" strike="noStrike" cap="none" normalizeH="0" baseline="-30000" dirty="0" smtClean="0">
                      <a:ln>
                        <a:noFill/>
                      </a:ln>
                      <a:solidFill>
                        <a:srgbClr val="0070C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0070C0"/>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463550" marR="0" lvl="0" indent="-463550"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Carbon dioxide in presence of water forms carbonic acid which has a corrosive effect on the boiler material like any other acid. </a:t>
                  </a:r>
                </a:p>
                <a:p>
                  <a:pPr lvl="0" algn="ctr" fontAlgn="base">
                    <a:spcBef>
                      <a:spcPct val="0"/>
                    </a:spcBef>
                    <a:spcAft>
                      <a:spcPct val="0"/>
                    </a:spcAft>
                  </a:pPr>
                  <a:r>
                    <a:rPr lang="en-US" altLang="en-US" sz="2400" b="1" dirty="0" smtClean="0">
                      <a:solidFill>
                        <a:srgbClr val="0070C0"/>
                      </a:solidFill>
                      <a:latin typeface="Times New Roman" pitchFamily="18" charset="0"/>
                      <a:cs typeface="Times New Roman" pitchFamily="18" charset="0"/>
                    </a:rPr>
                    <a:t>H</a:t>
                  </a:r>
                  <a:r>
                    <a:rPr lang="en-US" altLang="en-US" sz="2400" b="1" baseline="-25000" dirty="0" smtClean="0">
                      <a:solidFill>
                        <a:srgbClr val="0070C0"/>
                      </a:solidFill>
                      <a:latin typeface="Times New Roman" pitchFamily="18" charset="0"/>
                      <a:cs typeface="Times New Roman" pitchFamily="18" charset="0"/>
                    </a:rPr>
                    <a:t>2</a:t>
                  </a:r>
                  <a:r>
                    <a:rPr lang="en-US" altLang="en-US" sz="2400" b="1" dirty="0" smtClean="0">
                      <a:solidFill>
                        <a:srgbClr val="0070C0"/>
                      </a:solidFill>
                      <a:latin typeface="Times New Roman" pitchFamily="18" charset="0"/>
                      <a:cs typeface="Times New Roman" pitchFamily="18" charset="0"/>
                    </a:rPr>
                    <a:t>O + CO</a:t>
                  </a:r>
                  <a:r>
                    <a:rPr lang="en-US" altLang="en-US" sz="2400" b="1" baseline="-25000" dirty="0" smtClean="0">
                      <a:solidFill>
                        <a:srgbClr val="0070C0"/>
                      </a:solidFill>
                      <a:latin typeface="Times New Roman" pitchFamily="18" charset="0"/>
                      <a:cs typeface="Times New Roman" pitchFamily="18" charset="0"/>
                    </a:rPr>
                    <a:t>2 </a:t>
                  </a:r>
                  <a:r>
                    <a:rPr lang="en-US" altLang="en-US" sz="2400" b="1" dirty="0" smtClean="0">
                      <a:solidFill>
                        <a:srgbClr val="0070C0"/>
                      </a:solidFill>
                      <a:latin typeface="Times New Roman" pitchFamily="18" charset="0"/>
                      <a:cs typeface="Times New Roman" pitchFamily="18" charset="0"/>
                    </a:rPr>
                    <a:t>→ H</a:t>
                  </a:r>
                  <a:r>
                    <a:rPr lang="en-US" altLang="en-US" sz="2400" b="1" baseline="-25000" dirty="0" smtClean="0">
                      <a:solidFill>
                        <a:srgbClr val="0070C0"/>
                      </a:solidFill>
                      <a:latin typeface="Times New Roman" pitchFamily="18" charset="0"/>
                      <a:cs typeface="Times New Roman" pitchFamily="18" charset="0"/>
                    </a:rPr>
                    <a:t>2</a:t>
                  </a:r>
                  <a:r>
                    <a:rPr lang="en-US" altLang="en-US" sz="2400" b="1" dirty="0" smtClean="0">
                      <a:solidFill>
                        <a:srgbClr val="0070C0"/>
                      </a:solidFill>
                      <a:latin typeface="Times New Roman" pitchFamily="18" charset="0"/>
                      <a:cs typeface="Times New Roman" pitchFamily="18" charset="0"/>
                    </a:rPr>
                    <a:t>CO</a:t>
                  </a:r>
                  <a:r>
                    <a:rPr lang="en-US" altLang="en-US" sz="2400" b="1" baseline="-25000" dirty="0" smtClean="0">
                      <a:solidFill>
                        <a:srgbClr val="0070C0"/>
                      </a:solidFill>
                      <a:latin typeface="Times New Roman" pitchFamily="18" charset="0"/>
                      <a:cs typeface="Times New Roman" pitchFamily="18" charset="0"/>
                    </a:rPr>
                    <a:t>3</a:t>
                  </a:r>
                </a:p>
                <a:p>
                  <a:pPr lvl="0" algn="just" latinLnBrk="1"/>
                  <a:r>
                    <a:rPr lang="en-US" altLang="en-US" sz="2400" b="1" dirty="0" smtClean="0">
                      <a:solidFill>
                        <a:srgbClr val="C00000"/>
                      </a:solidFill>
                      <a:latin typeface="Times New Roman" pitchFamily="18" charset="0"/>
                      <a:cs typeface="Times New Roman" pitchFamily="18" charset="0"/>
                    </a:rPr>
                    <a:t>Removal of dissolved </a:t>
                  </a:r>
                  <a:r>
                    <a:rPr lang="zh-CN" altLang="en-US" sz="2400" b="1" dirty="0" smtClean="0">
                      <a:solidFill>
                        <a:srgbClr val="C00000"/>
                      </a:solidFill>
                      <a:latin typeface="Times New Roman" pitchFamily="18" charset="0"/>
                      <a:cs typeface="Times New Roman" pitchFamily="18" charset="0"/>
                    </a:rPr>
                    <a:t>CO</a:t>
                  </a:r>
                  <a:r>
                    <a:rPr lang="zh-CN" altLang="en-US" sz="2400" b="1" baseline="-25000" dirty="0" smtClean="0">
                      <a:solidFill>
                        <a:srgbClr val="C00000"/>
                      </a:solidFill>
                      <a:latin typeface="Times New Roman" pitchFamily="18" charset="0"/>
                      <a:cs typeface="Times New Roman" pitchFamily="18" charset="0"/>
                    </a:rPr>
                    <a:t>2</a:t>
                  </a:r>
                  <a:r>
                    <a:rPr lang="en-US" altLang="en-US" sz="2400" b="1" dirty="0" smtClean="0">
                      <a:solidFill>
                        <a:srgbClr val="C00000"/>
                      </a:solidFill>
                      <a:latin typeface="Times New Roman" pitchFamily="18" charset="0"/>
                      <a:cs typeface="Times New Roman" pitchFamily="18" charset="0"/>
                    </a:rPr>
                    <a:t>:</a:t>
                  </a:r>
                </a:p>
                <a:p>
                  <a:pPr marL="457200" lvl="0" indent="-457200" algn="just" latinLnBrk="1">
                    <a:buFont typeface="+mj-lt"/>
                    <a:buAutoNum type="arabicPeriod"/>
                  </a:pPr>
                  <a:r>
                    <a:rPr lang="en-US" altLang="en-US" sz="2400" b="1" dirty="0" smtClean="0">
                      <a:solidFill>
                        <a:srgbClr val="0070C0"/>
                      </a:solidFill>
                      <a:latin typeface="Times New Roman" pitchFamily="18" charset="0"/>
                      <a:cs typeface="Times New Roman" pitchFamily="18" charset="0"/>
                    </a:rPr>
                    <a:t>By adding ammonia:</a:t>
                  </a:r>
                </a:p>
                <a:p>
                  <a:pPr lvl="0" algn="just" latinLnBrk="1"/>
                  <a:r>
                    <a:rPr lang="en-US" altLang="en-US" sz="2400" dirty="0" smtClean="0">
                      <a:solidFill>
                        <a:srgbClr val="002060"/>
                      </a:solidFill>
                      <a:latin typeface="Times New Roman" pitchFamily="18" charset="0"/>
                      <a:cs typeface="Times New Roman" pitchFamily="18" charset="0"/>
                    </a:rPr>
                    <a:t>           		</a:t>
                  </a:r>
                  <a:r>
                    <a:rPr lang="en-US" altLang="en-US" sz="2400" b="1" dirty="0" smtClean="0">
                      <a:solidFill>
                        <a:srgbClr val="002060"/>
                      </a:solidFill>
                      <a:latin typeface="Times New Roman" pitchFamily="18" charset="0"/>
                      <a:cs typeface="Times New Roman" pitchFamily="18" charset="0"/>
                    </a:rPr>
                    <a:t>NH</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OH + </a:t>
                  </a:r>
                  <a:r>
                    <a:rPr lang="zh-CN" altLang="en-US" sz="2400" b="1" dirty="0" smtClean="0">
                      <a:solidFill>
                        <a:srgbClr val="002060"/>
                      </a:solidFill>
                      <a:latin typeface="Times New Roman" pitchFamily="18" charset="0"/>
                      <a:cs typeface="Times New Roman" pitchFamily="18" charset="0"/>
                    </a:rPr>
                    <a:t>CO</a:t>
                  </a:r>
                  <a:r>
                    <a:rPr lang="zh-CN" altLang="en-US" sz="2400" b="1" baseline="-25000" dirty="0" smtClean="0">
                      <a:solidFill>
                        <a:srgbClr val="002060"/>
                      </a:solidFill>
                      <a:latin typeface="Times New Roman" pitchFamily="18" charset="0"/>
                      <a:cs typeface="Times New Roman" pitchFamily="18" charset="0"/>
                    </a:rPr>
                    <a:t>2 </a:t>
                  </a:r>
                  <a:r>
                    <a:rPr lang="en-US" altLang="en-US" sz="2400" b="1" dirty="0" smtClean="0">
                      <a:solidFill>
                        <a:srgbClr val="002060"/>
                      </a:solidFill>
                      <a:latin typeface="Times New Roman" pitchFamily="18" charset="0"/>
                      <a:cs typeface="Times New Roman" pitchFamily="18" charset="0"/>
                    </a:rPr>
                    <a:t>                 (NH</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CO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 + H</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O</a:t>
                  </a:r>
                </a:p>
                <a:p>
                  <a:pPr marL="457200" indent="-457200" algn="just" latinLnBrk="1">
                    <a:buClr>
                      <a:srgbClr val="0070C0"/>
                    </a:buClr>
                    <a:buFont typeface="+mj-lt"/>
                    <a:buAutoNum type="arabicPeriod" startAt="2"/>
                  </a:pPr>
                  <a:r>
                    <a:rPr lang="en-US" sz="2400" b="1" dirty="0" smtClean="0">
                      <a:solidFill>
                        <a:srgbClr val="0070C0"/>
                      </a:solidFill>
                    </a:rPr>
                    <a:t>By mechanical de-aeration:</a:t>
                  </a:r>
                  <a:r>
                    <a:rPr lang="en-US" sz="2400" dirty="0" smtClean="0"/>
                    <a:t> </a:t>
                  </a:r>
                  <a:r>
                    <a:rPr lang="en-US" sz="2400" dirty="0" smtClean="0">
                      <a:latin typeface="Times New Roman" pitchFamily="18" charset="0"/>
                      <a:cs typeface="Times New Roman" pitchFamily="18" charset="0"/>
                    </a:rPr>
                    <a:t>This process consists of spraying water over preheated perforated plates stacked in a degasifier. Removal of dissolved </a:t>
                  </a:r>
                  <a:r>
                    <a:rPr lang="en-US" sz="2400" dirty="0" smtClean="0"/>
                    <a:t>O</a:t>
                  </a:r>
                  <a:r>
                    <a:rPr lang="en-US" sz="2400" baseline="-25000" dirty="0" smtClean="0"/>
                    <a:t>2 </a:t>
                  </a:r>
                  <a:r>
                    <a:rPr lang="en-US" sz="2400" dirty="0" smtClean="0"/>
                    <a:t>and CO</a:t>
                  </a:r>
                  <a:r>
                    <a:rPr lang="en-US" sz="2400" baseline="-25000" dirty="0" smtClean="0"/>
                    <a:t>2</a:t>
                  </a:r>
                  <a:r>
                    <a:rPr lang="en-US" sz="2400" dirty="0" smtClean="0"/>
                    <a:t> </a:t>
                  </a:r>
                  <a:r>
                    <a:rPr lang="en-US" sz="2400" dirty="0" smtClean="0">
                      <a:latin typeface="Times New Roman" pitchFamily="18" charset="0"/>
                      <a:cs typeface="Times New Roman" pitchFamily="18" charset="0"/>
                    </a:rPr>
                    <a:t>is ensured by applying high temperature and vacuum.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6" name="Straight Arrow Connector 5"/>
                <p:cNvCxnSpPr/>
                <p:nvPr/>
              </p:nvCxnSpPr>
              <p:spPr>
                <a:xfrm>
                  <a:off x="4191000" y="4343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65539" name="Picture 3" descr="2 Mechanical Deaerator Fig. 1.4 Mechanical De-aerator | Download Scientific  Diagram"/>
            <p:cNvPicPr>
              <a:picLocks noChangeAspect="1" noChangeArrowheads="1"/>
            </p:cNvPicPr>
            <p:nvPr/>
          </p:nvPicPr>
          <p:blipFill>
            <a:blip r:embed="rId2"/>
            <a:srcRect/>
            <a:stretch>
              <a:fillRect/>
            </a:stretch>
          </p:blipFill>
          <p:spPr bwMode="auto">
            <a:xfrm>
              <a:off x="8686800" y="1276349"/>
              <a:ext cx="3838575" cy="4972051"/>
            </a:xfrm>
            <a:prstGeom prst="rect">
              <a:avLst/>
            </a:prstGeom>
            <a:noFill/>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2268200" cy="6119945"/>
          </a:xfrm>
          <a:prstGeom prst="rect">
            <a:avLst/>
          </a:prstGeom>
        </p:spPr>
        <p:txBody>
          <a:bodyPr wrap="square">
            <a:spAutoFit/>
          </a:bodyPr>
          <a:lstStyle/>
          <a:p>
            <a:pPr marL="342900" lvl="0" indent="-342900" algn="just">
              <a:lnSpc>
                <a:spcPct val="150000"/>
              </a:lnSpc>
              <a:buClr>
                <a:srgbClr val="C00000"/>
              </a:buClr>
              <a:buFont typeface="+mj-lt"/>
              <a:buAutoNum type="alphaUcPeriod" startAt="3"/>
            </a:pPr>
            <a:r>
              <a:rPr lang="en-US" sz="2400" b="1" dirty="0" smtClean="0">
                <a:solidFill>
                  <a:srgbClr val="C00000"/>
                </a:solidFill>
                <a:latin typeface="Times New Roman" pitchFamily="18" charset="0"/>
                <a:cs typeface="Times New Roman" pitchFamily="18" charset="0"/>
              </a:rPr>
              <a:t>Acids from dissolved salts: </a:t>
            </a:r>
            <a:r>
              <a:rPr lang="en-US" sz="2400" dirty="0" smtClean="0">
                <a:latin typeface="Times New Roman" pitchFamily="18" charset="0"/>
                <a:cs typeface="Times New Roman" pitchFamily="18" charset="0"/>
              </a:rPr>
              <a:t>Mineral acids are generated by the hydrolysis of dissolved acidic salts. The liberated acid reacts with Fe of boiler to form Fe (OH)</a:t>
            </a:r>
            <a:r>
              <a:rPr lang="en-US" sz="2400" baseline="-25000" dirty="0" smtClean="0">
                <a:latin typeface="Times New Roman" pitchFamily="18" charset="0"/>
                <a:cs typeface="Times New Roman" pitchFamily="18" charset="0"/>
              </a:rPr>
              <a:t> 2 </a:t>
            </a:r>
            <a:r>
              <a:rPr lang="en-US" sz="2400" dirty="0" smtClean="0">
                <a:latin typeface="Times New Roman" pitchFamily="18" charset="0"/>
                <a:cs typeface="Times New Roman" pitchFamily="18" charset="0"/>
              </a:rPr>
              <a:t>subsequently get converted into rust. Small amount of MgCl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will cause corrosion of Fe to a large extent. </a:t>
            </a:r>
          </a:p>
          <a:p>
            <a:pPr lvl="6" algn="just">
              <a:lnSpc>
                <a:spcPct val="150000"/>
              </a:lnSpc>
            </a:pPr>
            <a:r>
              <a:rPr lang="en-US" sz="2400" b="1" dirty="0" smtClean="0">
                <a:solidFill>
                  <a:srgbClr val="7030A0"/>
                </a:solidFill>
                <a:latin typeface="Times New Roman" pitchFamily="18" charset="0"/>
                <a:cs typeface="Times New Roman" pitchFamily="18" charset="0"/>
              </a:rPr>
              <a:t>MgCl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+ 2H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 </a:t>
            </a:r>
            <a:r>
              <a:rPr lang="en-US" sz="2400" dirty="0" smtClean="0">
                <a:solidFill>
                  <a:srgbClr val="7030A0"/>
                </a:solidFill>
                <a:latin typeface="Times New Roman" pitchFamily="18" charset="0"/>
                <a:cs typeface="Times New Roman" pitchFamily="18" charset="0"/>
                <a:sym typeface="Wingdings"/>
              </a:rPr>
              <a:t></a:t>
            </a:r>
            <a:r>
              <a:rPr lang="en-US" sz="2400" b="1" dirty="0" smtClean="0">
                <a:solidFill>
                  <a:srgbClr val="7030A0"/>
                </a:solidFill>
                <a:latin typeface="Times New Roman" pitchFamily="18" charset="0"/>
                <a:cs typeface="Times New Roman" pitchFamily="18" charset="0"/>
              </a:rPr>
              <a:t> Mg (OH)</a:t>
            </a:r>
            <a:r>
              <a:rPr lang="en-US" sz="2400" b="1" baseline="-25000" dirty="0" smtClean="0">
                <a:solidFill>
                  <a:srgbClr val="7030A0"/>
                </a:solidFill>
                <a:latin typeface="Times New Roman" pitchFamily="18" charset="0"/>
                <a:cs typeface="Times New Roman" pitchFamily="18" charset="0"/>
              </a:rPr>
              <a:t> 2</a:t>
            </a:r>
            <a:r>
              <a:rPr lang="en-US" sz="2400" b="1" dirty="0" smtClean="0">
                <a:solidFill>
                  <a:srgbClr val="7030A0"/>
                </a:solidFill>
                <a:latin typeface="Times New Roman" pitchFamily="18" charset="0"/>
                <a:cs typeface="Times New Roman" pitchFamily="18" charset="0"/>
              </a:rPr>
              <a:t> + 2HCl</a:t>
            </a:r>
            <a:endParaRPr lang="en-US" sz="2400" dirty="0" smtClean="0">
              <a:solidFill>
                <a:srgbClr val="7030A0"/>
              </a:solidFill>
              <a:latin typeface="Times New Roman" pitchFamily="18" charset="0"/>
              <a:cs typeface="Times New Roman" pitchFamily="18" charset="0"/>
            </a:endParaRPr>
          </a:p>
          <a:p>
            <a:pPr lvl="6" algn="just">
              <a:lnSpc>
                <a:spcPct val="150000"/>
              </a:lnSpc>
            </a:pPr>
            <a:r>
              <a:rPr lang="en-US" sz="2400" b="1" dirty="0" smtClean="0">
                <a:solidFill>
                  <a:srgbClr val="7030A0"/>
                </a:solidFill>
                <a:latin typeface="Times New Roman" pitchFamily="18" charset="0"/>
                <a:cs typeface="Times New Roman" pitchFamily="18" charset="0"/>
              </a:rPr>
              <a:t>2HCl + Fe  </a:t>
            </a:r>
            <a:r>
              <a:rPr lang="en-US" sz="2400" dirty="0" smtClean="0">
                <a:solidFill>
                  <a:srgbClr val="7030A0"/>
                </a:solidFill>
                <a:latin typeface="Times New Roman" pitchFamily="18" charset="0"/>
                <a:cs typeface="Times New Roman" pitchFamily="18" charset="0"/>
                <a:sym typeface="Wingdings"/>
              </a:rPr>
              <a:t></a:t>
            </a:r>
            <a:r>
              <a:rPr lang="en-US" sz="2400" b="1" dirty="0" smtClean="0">
                <a:solidFill>
                  <a:srgbClr val="7030A0"/>
                </a:solidFill>
                <a:latin typeface="Times New Roman" pitchFamily="18" charset="0"/>
                <a:cs typeface="Times New Roman" pitchFamily="18" charset="0"/>
              </a:rPr>
              <a:t>  FeCl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H</a:t>
            </a:r>
            <a:r>
              <a:rPr lang="en-US" sz="2400" b="1" baseline="-25000" dirty="0" smtClean="0">
                <a:solidFill>
                  <a:srgbClr val="7030A0"/>
                </a:solidFill>
                <a:latin typeface="Times New Roman" pitchFamily="18" charset="0"/>
                <a:cs typeface="Times New Roman" pitchFamily="18" charset="0"/>
              </a:rPr>
              <a:t>2</a:t>
            </a:r>
            <a:endParaRPr lang="en-US" sz="2400" dirty="0" smtClean="0">
              <a:solidFill>
                <a:srgbClr val="7030A0"/>
              </a:solidFill>
              <a:latin typeface="Times New Roman" pitchFamily="18" charset="0"/>
              <a:cs typeface="Times New Roman" pitchFamily="18" charset="0"/>
            </a:endParaRPr>
          </a:p>
          <a:p>
            <a:pPr lvl="6" algn="just">
              <a:lnSpc>
                <a:spcPct val="150000"/>
              </a:lnSpc>
            </a:pPr>
            <a:r>
              <a:rPr lang="en-US" sz="2400" b="1" dirty="0" smtClean="0">
                <a:solidFill>
                  <a:srgbClr val="7030A0"/>
                </a:solidFill>
                <a:latin typeface="Times New Roman" pitchFamily="18" charset="0"/>
                <a:cs typeface="Times New Roman" pitchFamily="18" charset="0"/>
              </a:rPr>
              <a:t>FeCl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+ 2H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 </a:t>
            </a:r>
            <a:r>
              <a:rPr lang="en-US" sz="2400" dirty="0" smtClean="0">
                <a:solidFill>
                  <a:srgbClr val="7030A0"/>
                </a:solidFill>
                <a:latin typeface="Times New Roman" pitchFamily="18" charset="0"/>
                <a:cs typeface="Times New Roman" pitchFamily="18" charset="0"/>
                <a:sym typeface="Wingdings"/>
              </a:rPr>
              <a:t></a:t>
            </a:r>
            <a:r>
              <a:rPr lang="en-US" sz="2400" b="1" dirty="0" smtClean="0">
                <a:solidFill>
                  <a:srgbClr val="7030A0"/>
                </a:solidFill>
                <a:latin typeface="Times New Roman" pitchFamily="18" charset="0"/>
                <a:cs typeface="Times New Roman" pitchFamily="18" charset="0"/>
              </a:rPr>
              <a:t>   Fe (OH)</a:t>
            </a:r>
            <a:r>
              <a:rPr lang="en-US" sz="2400" b="1" baseline="-25000" dirty="0" smtClean="0">
                <a:solidFill>
                  <a:srgbClr val="7030A0"/>
                </a:solidFill>
                <a:latin typeface="Times New Roman" pitchFamily="18" charset="0"/>
                <a:cs typeface="Times New Roman" pitchFamily="18" charset="0"/>
              </a:rPr>
              <a:t> 2</a:t>
            </a:r>
            <a:r>
              <a:rPr lang="en-US" sz="2400" b="1" dirty="0" smtClean="0">
                <a:solidFill>
                  <a:srgbClr val="7030A0"/>
                </a:solidFill>
                <a:latin typeface="Times New Roman" pitchFamily="18" charset="0"/>
                <a:cs typeface="Times New Roman" pitchFamily="18" charset="0"/>
              </a:rPr>
              <a:t> + 2HCl</a:t>
            </a:r>
            <a:endParaRPr lang="en-US" sz="2400" dirty="0" smtClean="0">
              <a:solidFill>
                <a:srgbClr val="7030A0"/>
              </a:solidFill>
              <a:latin typeface="Times New Roman" pitchFamily="18" charset="0"/>
              <a:cs typeface="Times New Roman" pitchFamily="18" charset="0"/>
            </a:endParaRPr>
          </a:p>
          <a:p>
            <a:pPr lvl="6" algn="just">
              <a:lnSpc>
                <a:spcPct val="150000"/>
              </a:lnSpc>
            </a:pPr>
            <a:r>
              <a:rPr lang="en-US" sz="2400" b="1" dirty="0" smtClean="0">
                <a:solidFill>
                  <a:srgbClr val="7030A0"/>
                </a:solidFill>
                <a:latin typeface="Times New Roman" pitchFamily="18" charset="0"/>
                <a:cs typeface="Times New Roman" pitchFamily="18" charset="0"/>
              </a:rPr>
              <a:t>Fe (OH)</a:t>
            </a:r>
            <a:r>
              <a:rPr lang="en-US" sz="2400" b="1" baseline="-25000" dirty="0" smtClean="0">
                <a:solidFill>
                  <a:srgbClr val="7030A0"/>
                </a:solidFill>
                <a:latin typeface="Times New Roman" pitchFamily="18" charset="0"/>
                <a:cs typeface="Times New Roman" pitchFamily="18" charset="0"/>
              </a:rPr>
              <a:t> 2</a:t>
            </a:r>
            <a:r>
              <a:rPr lang="en-US" sz="2400" b="1" dirty="0" smtClean="0">
                <a:solidFill>
                  <a:srgbClr val="7030A0"/>
                </a:solidFill>
                <a:latin typeface="Times New Roman" pitchFamily="18" charset="0"/>
                <a:cs typeface="Times New Roman" pitchFamily="18" charset="0"/>
              </a:rPr>
              <a:t> + O</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a:t>
            </a:r>
            <a:r>
              <a:rPr lang="en-US" sz="2400" dirty="0" smtClean="0">
                <a:solidFill>
                  <a:srgbClr val="7030A0"/>
                </a:solidFill>
                <a:latin typeface="Times New Roman" pitchFamily="18" charset="0"/>
                <a:cs typeface="Times New Roman" pitchFamily="18" charset="0"/>
                <a:sym typeface="Wingdings"/>
              </a:rPr>
              <a:t></a:t>
            </a:r>
            <a:r>
              <a:rPr lang="en-US" sz="2400" b="1" dirty="0" smtClean="0">
                <a:solidFill>
                  <a:srgbClr val="7030A0"/>
                </a:solidFill>
                <a:latin typeface="Times New Roman" pitchFamily="18" charset="0"/>
                <a:cs typeface="Times New Roman" pitchFamily="18" charset="0"/>
              </a:rPr>
              <a:t>  Fe</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a:t>
            </a:r>
            <a:r>
              <a:rPr lang="en-US" sz="2400" b="1" baseline="-25000"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 .2H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a:t>
            </a:r>
          </a:p>
          <a:p>
            <a:pPr marL="566738" lvl="6" indent="-515938" algn="just">
              <a:lnSpc>
                <a:spcPct val="150000"/>
              </a:lnSpc>
              <a:buClr>
                <a:srgbClr val="7030A0"/>
              </a:buClr>
              <a:buFont typeface="Wingdings" pitchFamily="2" charset="2"/>
              <a:buChar char="v"/>
            </a:pPr>
            <a:r>
              <a:rPr lang="en-US" sz="2400" dirty="0" smtClean="0">
                <a:latin typeface="Times New Roman" pitchFamily="18" charset="0"/>
                <a:cs typeface="Times New Roman" pitchFamily="18" charset="0"/>
              </a:rPr>
              <a:t>As the boiler water is generally alkaline and hence the acid is usually neutralized.</a:t>
            </a:r>
          </a:p>
          <a:p>
            <a:pPr marL="566738" lvl="6" indent="-515938" algn="just">
              <a:lnSpc>
                <a:spcPct val="150000"/>
              </a:lnSpc>
              <a:buClr>
                <a:srgbClr val="7030A0"/>
              </a:buClr>
              <a:buFont typeface="Wingdings" pitchFamily="2" charset="2"/>
              <a:buChar char="v"/>
            </a:pPr>
            <a:r>
              <a:rPr lang="en-US" sz="2400" dirty="0" smtClean="0">
                <a:latin typeface="Times New Roman" pitchFamily="18" charset="0"/>
                <a:cs typeface="Times New Roman" pitchFamily="18" charset="0"/>
              </a:rPr>
              <a:t>In case the amount of acid is more, calculated quantity of alkali is added from outside to neutralize the acid for preventing this corrosion.</a:t>
            </a:r>
          </a:p>
          <a:p>
            <a:pPr marL="566738" lvl="6" indent="-515938" algn="just">
              <a:lnSpc>
                <a:spcPct val="150000"/>
              </a:lnSpc>
              <a:buClr>
                <a:srgbClr val="7030A0"/>
              </a:buClr>
              <a:buFont typeface="Wingdings" pitchFamily="2" charset="2"/>
              <a:buChar char="v"/>
            </a:pPr>
            <a:r>
              <a:rPr lang="en-US" altLang="en-US" sz="2400" dirty="0" smtClean="0">
                <a:latin typeface="Times New Roman" pitchFamily="18" charset="0"/>
                <a:cs typeface="Times New Roman" pitchFamily="18" charset="0"/>
              </a:rPr>
              <a:t>By frequent blow down operation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81000" y="152400"/>
            <a:ext cx="8305800" cy="6394312"/>
            <a:chOff x="381000" y="152400"/>
            <a:chExt cx="8305800" cy="6394312"/>
          </a:xfrm>
        </p:grpSpPr>
        <p:sp>
          <p:nvSpPr>
            <p:cNvPr id="3" name="Rectangle 2"/>
            <p:cNvSpPr/>
            <p:nvPr/>
          </p:nvSpPr>
          <p:spPr>
            <a:xfrm>
              <a:off x="381000" y="152400"/>
              <a:ext cx="5859296" cy="707886"/>
            </a:xfrm>
            <a:prstGeom prst="rect">
              <a:avLst/>
            </a:prstGeom>
          </p:spPr>
          <p:txBody>
            <a:bodyPr wrap="none">
              <a:spAutoFit/>
            </a:bodyPr>
            <a:lstStyle/>
            <a:p>
              <a:pPr marL="231775" indent="-231775">
                <a:buClr>
                  <a:srgbClr val="C00000"/>
                </a:buClr>
                <a:buFont typeface="+mj-lt"/>
                <a:buAutoNum type="arabicPeriod" startAt="3"/>
              </a:pPr>
              <a:r>
                <a:rPr lang="en-US" sz="4000" b="1" dirty="0" smtClean="0">
                  <a:solidFill>
                    <a:srgbClr val="C00000"/>
                  </a:solidFill>
                  <a:latin typeface="Times New Roman" pitchFamily="18" charset="0"/>
                  <a:cs typeface="Times New Roman" pitchFamily="18" charset="0"/>
                </a:rPr>
                <a:t> Caustic Embrittlement </a:t>
              </a:r>
              <a:endParaRPr lang="en-US" sz="4000" b="1" dirty="0">
                <a:solidFill>
                  <a:srgbClr val="C00000"/>
                </a:solidFill>
                <a:latin typeface="Times New Roman" pitchFamily="18" charset="0"/>
                <a:cs typeface="Times New Roman" pitchFamily="18" charset="0"/>
              </a:endParaRPr>
            </a:p>
          </p:txBody>
        </p:sp>
        <p:sp>
          <p:nvSpPr>
            <p:cNvPr id="52225" name="AutoShape 1"/>
            <p:cNvSpPr>
              <a:spLocks noChangeShapeType="1"/>
            </p:cNvSpPr>
            <p:nvPr/>
          </p:nvSpPr>
          <p:spPr bwMode="auto">
            <a:xfrm>
              <a:off x="2225675" y="539750"/>
              <a:ext cx="282575" cy="79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81000" y="914401"/>
              <a:ext cx="8305800" cy="5632311"/>
              <a:chOff x="228600" y="990600"/>
              <a:chExt cx="12268200" cy="5319311"/>
            </a:xfrm>
          </p:grpSpPr>
          <p:sp>
            <p:nvSpPr>
              <p:cNvPr id="52226" name="Rectangle 2"/>
              <p:cNvSpPr>
                <a:spLocks noChangeArrowheads="1"/>
              </p:cNvSpPr>
              <p:nvPr/>
            </p:nvSpPr>
            <p:spPr bwMode="auto">
              <a:xfrm>
                <a:off x="228600" y="990600"/>
                <a:ext cx="12268200" cy="5319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is phenomenon during which the boiler material becomes brittle due to the accumulation of caustic substances. </a:t>
                </a:r>
              </a:p>
              <a:p>
                <a:pPr marL="457200" marR="0" lvl="0" indent="-45720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During softening by lime-soda process, it is likely that some residual Na</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still present in the softened water. </a:t>
                </a:r>
              </a:p>
              <a:p>
                <a:pPr marL="457200" marR="0" lvl="0" indent="-45720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high pressure boilers Na</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decomposes to give sodium hydroxide and 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sodium hydroxide thus produced makes the boiler water “caustic”.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98463" marR="0" lvl="0" indent="-398463"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Na</a:t>
                </a:r>
                <a:r>
                  <a:rPr kumimoji="0" lang="en-US" sz="2400" b="1" i="0" u="none" strike="noStrike" cap="none" normalizeH="0" baseline="-30000" dirty="0" smtClean="0">
                    <a:ln>
                      <a:noFill/>
                    </a:ln>
                    <a:solidFill>
                      <a:srgbClr val="00206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CO</a:t>
                </a:r>
                <a:r>
                  <a:rPr kumimoji="0" lang="en-US" sz="2400" b="1" i="0" u="none" strike="noStrike" cap="none" normalizeH="0" baseline="-30000" dirty="0" smtClean="0">
                    <a:ln>
                      <a:noFill/>
                    </a:ln>
                    <a:solidFill>
                      <a:srgbClr val="002060"/>
                    </a:solidFill>
                    <a:effectLst/>
                    <a:latin typeface="Times New Roman" pitchFamily="18" charset="0"/>
                    <a:ea typeface="Calibri" pitchFamily="34" charset="0"/>
                    <a:cs typeface="Times New Roman" pitchFamily="18" charset="0"/>
                  </a:rPr>
                  <a:t>3</a:t>
                </a: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 H</a:t>
                </a:r>
                <a:r>
                  <a:rPr kumimoji="0" lang="en-US" sz="2400" b="1" i="0" u="none" strike="noStrike" cap="none" normalizeH="0" baseline="-30000" dirty="0" smtClean="0">
                    <a:ln>
                      <a:noFill/>
                    </a:ln>
                    <a:solidFill>
                      <a:srgbClr val="00206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O         2NaOH + CO</a:t>
                </a:r>
                <a:r>
                  <a:rPr kumimoji="0" lang="en-US" sz="2400" b="1" i="0" u="none" strike="noStrike" cap="none" normalizeH="0" baseline="-30000" dirty="0" smtClean="0">
                    <a:ln>
                      <a:noFill/>
                    </a:ln>
                    <a:solidFill>
                      <a:srgbClr val="002060"/>
                    </a:solidFill>
                    <a:effectLst/>
                    <a:latin typeface="Times New Roman" pitchFamily="18" charset="0"/>
                    <a:ea typeface="Calibri" pitchFamily="34" charset="0"/>
                    <a:cs typeface="Times New Roman" pitchFamily="18" charset="0"/>
                  </a:rPr>
                  <a:t>2</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caustic water flows into the minute hair-cracks, present in the inner side of boiler, by capillary action. </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 evaporation of water the dissolved caustic soda concentration increases progressively which attacks the surrounding area, thereby dissolving iron of boiler as Sodium ferrate (Na</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FeO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lvl="0" algn="ctr" fontAlgn="base">
                  <a:spcBef>
                    <a:spcPct val="0"/>
                  </a:spcBef>
                  <a:spcAft>
                    <a:spcPct val="0"/>
                  </a:spcAft>
                </a:pPr>
                <a:r>
                  <a:rPr lang="en-US" sz="2400" b="1" dirty="0" smtClean="0">
                    <a:solidFill>
                      <a:srgbClr val="002060"/>
                    </a:solidFill>
                    <a:latin typeface="Times New Roman" pitchFamily="18" charset="0"/>
                    <a:ea typeface="Calibri" pitchFamily="34" charset="0"/>
                    <a:cs typeface="Times New Roman" pitchFamily="18" charset="0"/>
                  </a:rPr>
                  <a:t>3 Na</a:t>
                </a:r>
                <a:r>
                  <a:rPr lang="en-US" sz="2400" b="1" baseline="-30000" dirty="0" smtClean="0">
                    <a:solidFill>
                      <a:srgbClr val="002060"/>
                    </a:solidFill>
                    <a:latin typeface="Times New Roman" pitchFamily="18" charset="0"/>
                    <a:ea typeface="Calibri" pitchFamily="34" charset="0"/>
                    <a:cs typeface="Times New Roman" pitchFamily="18" charset="0"/>
                  </a:rPr>
                  <a:t>2</a:t>
                </a:r>
                <a:r>
                  <a:rPr lang="en-US" sz="2400" b="1" dirty="0" smtClean="0">
                    <a:solidFill>
                      <a:srgbClr val="002060"/>
                    </a:solidFill>
                    <a:latin typeface="Times New Roman" pitchFamily="18" charset="0"/>
                    <a:ea typeface="Calibri" pitchFamily="34" charset="0"/>
                    <a:cs typeface="Times New Roman" pitchFamily="18" charset="0"/>
                  </a:rPr>
                  <a:t>FeO</a:t>
                </a:r>
                <a:r>
                  <a:rPr lang="en-US" sz="2400" b="1" baseline="-30000" dirty="0" smtClean="0">
                    <a:solidFill>
                      <a:srgbClr val="002060"/>
                    </a:solidFill>
                    <a:latin typeface="Times New Roman" pitchFamily="18" charset="0"/>
                    <a:ea typeface="Calibri" pitchFamily="34" charset="0"/>
                    <a:cs typeface="Times New Roman" pitchFamily="18" charset="0"/>
                  </a:rPr>
                  <a:t>2</a:t>
                </a:r>
                <a:r>
                  <a:rPr lang="en-US" sz="2400" b="1" dirty="0" smtClean="0">
                    <a:solidFill>
                      <a:srgbClr val="002060"/>
                    </a:solidFill>
                    <a:latin typeface="Times New Roman" pitchFamily="18" charset="0"/>
                    <a:ea typeface="Calibri" pitchFamily="34" charset="0"/>
                    <a:cs typeface="Times New Roman" pitchFamily="18" charset="0"/>
                  </a:rPr>
                  <a:t> + 4 H</a:t>
                </a:r>
                <a:r>
                  <a:rPr lang="en-US" sz="2400" b="1" baseline="-30000" dirty="0" smtClean="0">
                    <a:solidFill>
                      <a:srgbClr val="002060"/>
                    </a:solidFill>
                    <a:latin typeface="Times New Roman" pitchFamily="18" charset="0"/>
                    <a:ea typeface="Calibri" pitchFamily="34" charset="0"/>
                    <a:cs typeface="Times New Roman" pitchFamily="18" charset="0"/>
                  </a:rPr>
                  <a:t>2</a:t>
                </a:r>
                <a:r>
                  <a:rPr lang="en-US" sz="2400" b="1" dirty="0" smtClean="0">
                    <a:solidFill>
                      <a:srgbClr val="002060"/>
                    </a:solidFill>
                    <a:latin typeface="Times New Roman" pitchFamily="18" charset="0"/>
                    <a:ea typeface="Calibri" pitchFamily="34" charset="0"/>
                    <a:cs typeface="Times New Roman" pitchFamily="18" charset="0"/>
                  </a:rPr>
                  <a:t>O            6NaOH + Fe</a:t>
                </a:r>
                <a:r>
                  <a:rPr lang="en-US" sz="2400" b="1" baseline="-30000" dirty="0" smtClean="0">
                    <a:solidFill>
                      <a:srgbClr val="002060"/>
                    </a:solidFill>
                    <a:latin typeface="Times New Roman" pitchFamily="18" charset="0"/>
                    <a:ea typeface="Calibri" pitchFamily="34" charset="0"/>
                    <a:cs typeface="Times New Roman" pitchFamily="18" charset="0"/>
                  </a:rPr>
                  <a:t>3</a:t>
                </a:r>
                <a:r>
                  <a:rPr lang="en-US" sz="2400" b="1" dirty="0" smtClean="0">
                    <a:solidFill>
                      <a:srgbClr val="002060"/>
                    </a:solidFill>
                    <a:latin typeface="Times New Roman" pitchFamily="18" charset="0"/>
                    <a:ea typeface="Calibri" pitchFamily="34" charset="0"/>
                    <a:cs typeface="Times New Roman" pitchFamily="18" charset="0"/>
                  </a:rPr>
                  <a:t>O</a:t>
                </a:r>
                <a:r>
                  <a:rPr lang="en-US" sz="2400" b="1" baseline="-30000" dirty="0" smtClean="0">
                    <a:solidFill>
                      <a:srgbClr val="002060"/>
                    </a:solidFill>
                    <a:latin typeface="Times New Roman" pitchFamily="18" charset="0"/>
                    <a:ea typeface="Calibri" pitchFamily="34" charset="0"/>
                    <a:cs typeface="Times New Roman" pitchFamily="18" charset="0"/>
                  </a:rPr>
                  <a:t>4</a:t>
                </a:r>
                <a:r>
                  <a:rPr lang="en-US" sz="2400" b="1" dirty="0" smtClean="0">
                    <a:solidFill>
                      <a:srgbClr val="002060"/>
                    </a:solidFill>
                    <a:latin typeface="Times New Roman" pitchFamily="18" charset="0"/>
                    <a:ea typeface="Calibri" pitchFamily="34" charset="0"/>
                    <a:cs typeface="Times New Roman" pitchFamily="18" charset="0"/>
                  </a:rPr>
                  <a:t> + H</a:t>
                </a:r>
                <a:r>
                  <a:rPr lang="en-US" sz="2400" b="1" baseline="-30000" dirty="0" smtClean="0">
                    <a:solidFill>
                      <a:srgbClr val="002060"/>
                    </a:solidFill>
                    <a:latin typeface="Times New Roman" pitchFamily="18" charset="0"/>
                    <a:ea typeface="Calibri" pitchFamily="34" charset="0"/>
                    <a:cs typeface="Times New Roman" pitchFamily="18" charset="0"/>
                  </a:rPr>
                  <a:t>2</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p:txBody>
          </p:sp>
          <p:cxnSp>
            <p:nvCxnSpPr>
              <p:cNvPr id="8" name="Straight Arrow Connector 7"/>
              <p:cNvCxnSpPr/>
              <p:nvPr/>
            </p:nvCxnSpPr>
            <p:spPr>
              <a:xfrm>
                <a:off x="5943599" y="6098555"/>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72200" y="3651731"/>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52229" name="Picture 5" descr="Industrial Boiler Corrosion Prevention &amp; Deposit Formation"/>
          <p:cNvPicPr>
            <a:picLocks noChangeAspect="1" noChangeArrowheads="1"/>
          </p:cNvPicPr>
          <p:nvPr/>
        </p:nvPicPr>
        <p:blipFill>
          <a:blip r:embed="rId2"/>
          <a:srcRect/>
          <a:stretch>
            <a:fillRect/>
          </a:stretch>
        </p:blipFill>
        <p:spPr bwMode="auto">
          <a:xfrm>
            <a:off x="8839200" y="1143000"/>
            <a:ext cx="3657600" cy="5105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745153"/>
            <a:ext cx="10972800" cy="4893647"/>
          </a:xfrm>
          <a:prstGeom prst="rect">
            <a:avLst/>
          </a:prstGeom>
        </p:spPr>
        <p:txBody>
          <a:bodyPr wrap="square">
            <a:spAutoFit/>
          </a:bodyPr>
          <a:lstStyle/>
          <a:p>
            <a:pPr marL="398463" lvl="0" indent="-398463" algn="just" eaLnBrk="0" fontAlgn="base" hangingPunct="0">
              <a:spcBef>
                <a:spcPct val="0"/>
              </a:spcBef>
              <a:spcAft>
                <a:spcPct val="0"/>
              </a:spcAft>
              <a:buClr>
                <a:srgbClr val="C00000"/>
              </a:buClr>
              <a:buFont typeface="Wingdings" pitchFamily="2" charset="2"/>
              <a:buChar char="v"/>
            </a:pPr>
            <a:r>
              <a:rPr lang="en-US" sz="2400" dirty="0" smtClean="0">
                <a:latin typeface="Times New Roman" pitchFamily="18" charset="0"/>
                <a:ea typeface="Calibri" pitchFamily="34" charset="0"/>
                <a:cs typeface="Times New Roman" pitchFamily="18" charset="0"/>
              </a:rPr>
              <a:t>Further dissolution of iron takes place because of the precipitation of Fe</a:t>
            </a:r>
            <a:r>
              <a:rPr lang="en-US" sz="2400" baseline="-30000" dirty="0" smtClean="0">
                <a:latin typeface="Times New Roman" pitchFamily="18" charset="0"/>
                <a:ea typeface="Calibri" pitchFamily="34" charset="0"/>
                <a:cs typeface="Times New Roman" pitchFamily="18" charset="0"/>
              </a:rPr>
              <a:t>3</a:t>
            </a:r>
            <a:r>
              <a:rPr lang="en-US" sz="2400" dirty="0" smtClean="0">
                <a:latin typeface="Times New Roman" pitchFamily="18" charset="0"/>
                <a:ea typeface="Calibri" pitchFamily="34" charset="0"/>
                <a:cs typeface="Times New Roman" pitchFamily="18" charset="0"/>
              </a:rPr>
              <a:t>O</a:t>
            </a:r>
            <a:r>
              <a:rPr lang="en-US" sz="2400" baseline="-30000" dirty="0" smtClean="0">
                <a:latin typeface="Times New Roman" pitchFamily="18" charset="0"/>
                <a:ea typeface="Calibri" pitchFamily="34" charset="0"/>
                <a:cs typeface="Times New Roman" pitchFamily="18" charset="0"/>
              </a:rPr>
              <a:t>4</a:t>
            </a:r>
            <a:r>
              <a:rPr lang="en-US" sz="2400" dirty="0" smtClean="0">
                <a:latin typeface="Times New Roman" pitchFamily="18" charset="0"/>
                <a:ea typeface="Calibri" pitchFamily="34" charset="0"/>
                <a:cs typeface="Times New Roman" pitchFamily="18" charset="0"/>
              </a:rPr>
              <a:t>, and the regeneration of NaOH. </a:t>
            </a:r>
          </a:p>
          <a:p>
            <a:pPr marL="398463" lvl="0" indent="-398463" algn="just" eaLnBrk="0" fontAlgn="base" hangingPunct="0">
              <a:spcBef>
                <a:spcPct val="0"/>
              </a:spcBef>
              <a:spcAft>
                <a:spcPct val="0"/>
              </a:spcAft>
              <a:buClr>
                <a:srgbClr val="C00000"/>
              </a:buClr>
              <a:buFont typeface="Wingdings" pitchFamily="2" charset="2"/>
              <a:buChar char="v"/>
            </a:pPr>
            <a:r>
              <a:rPr lang="en-US" sz="2400" dirty="0" smtClean="0">
                <a:latin typeface="Times New Roman" pitchFamily="18" charset="0"/>
                <a:ea typeface="Calibri" pitchFamily="34" charset="0"/>
                <a:cs typeface="Times New Roman" pitchFamily="18" charset="0"/>
              </a:rPr>
              <a:t>This causes embrittlement of boiler walls more particularly at stressed parts like bends, joints, rivets, etc., causing even failure of the boiler. </a:t>
            </a:r>
          </a:p>
          <a:p>
            <a:pPr marL="398463" lvl="0" indent="-398463" algn="just" eaLnBrk="0" fontAlgn="base" hangingPunct="0">
              <a:spcBef>
                <a:spcPct val="0"/>
              </a:spcBef>
              <a:spcAft>
                <a:spcPct val="0"/>
              </a:spcAft>
              <a:buClr>
                <a:srgbClr val="C00000"/>
              </a:buClr>
              <a:buFont typeface="Wingdings" pitchFamily="2" charset="2"/>
              <a:buChar char="v"/>
            </a:pPr>
            <a:endParaRPr lang="en-US" sz="2400" dirty="0" smtClean="0">
              <a:latin typeface="Times New Roman" pitchFamily="18" charset="0"/>
              <a:ea typeface="Calibri" pitchFamily="34" charset="0"/>
              <a:cs typeface="Times New Roman" pitchFamily="18" charset="0"/>
            </a:endParaRPr>
          </a:p>
          <a:p>
            <a:pPr algn="just"/>
            <a:r>
              <a:rPr lang="en-US" sz="3600" b="1" dirty="0" smtClean="0">
                <a:solidFill>
                  <a:srgbClr val="C00000"/>
                </a:solidFill>
                <a:latin typeface="Times New Roman" pitchFamily="18" charset="0"/>
                <a:cs typeface="Times New Roman" pitchFamily="18" charset="0"/>
              </a:rPr>
              <a:t>Caustic embrittlement can be prevented: </a:t>
            </a:r>
          </a:p>
          <a:p>
            <a:pPr algn="just"/>
            <a:endParaRPr lang="en-US" sz="3600" b="1" dirty="0" smtClean="0">
              <a:solidFill>
                <a:srgbClr val="C00000"/>
              </a:solidFill>
              <a:latin typeface="Times New Roman" pitchFamily="18" charset="0"/>
              <a:cs typeface="Times New Roman" pitchFamily="18" charset="0"/>
            </a:endParaRP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by using sodium phosphate as softening reagent instead of sodium carbonate in external treatment.</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by adding tannin or lignin to boiler water which blocks the hair-cracks in the boiler walls.</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by adding sodium sulphate to boiler water.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SO</a:t>
            </a:r>
            <a:r>
              <a:rPr lang="en-US" sz="2400" baseline="-25000" dirty="0" smtClean="0">
                <a:latin typeface="Times New Roman" pitchFamily="18" charset="0"/>
                <a:cs typeface="Times New Roman" pitchFamily="18" charset="0"/>
              </a:rPr>
              <a:t>4 </a:t>
            </a:r>
            <a:r>
              <a:rPr lang="en-US" sz="2400" dirty="0" smtClean="0">
                <a:latin typeface="Times New Roman" pitchFamily="18" charset="0"/>
                <a:cs typeface="Times New Roman" pitchFamily="18" charset="0"/>
              </a:rPr>
              <a:t>also blocks hair-cracks.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202061"/>
          <a:ext cx="11582400" cy="5259699"/>
        </p:xfrm>
        <a:graphic>
          <a:graphicData uri="http://schemas.openxmlformats.org/drawingml/2006/table">
            <a:tbl>
              <a:tblPr/>
              <a:tblGrid>
                <a:gridCol w="5791200"/>
                <a:gridCol w="5791200"/>
              </a:tblGrid>
              <a:tr h="202980">
                <a:tc>
                  <a:txBody>
                    <a:bodyPr/>
                    <a:lstStyle/>
                    <a:p>
                      <a:pPr algn="ctr" fontAlgn="ctr"/>
                      <a:r>
                        <a:rPr lang="en-US" sz="2400" b="1" dirty="0">
                          <a:solidFill>
                            <a:srgbClr val="000000"/>
                          </a:solidFill>
                          <a:latin typeface="Times New Roman" pitchFamily="18" charset="0"/>
                          <a:cs typeface="Times New Roman" pitchFamily="18" charset="0"/>
                        </a:rPr>
                        <a:t>Hard Water</a:t>
                      </a:r>
                    </a:p>
                  </a:txBody>
                  <a:tcPr marL="46132" marR="46132" marT="46132" marB="46132" anchor="ctr">
                    <a:lnL w="7620" cap="flat" cmpd="sng" algn="ctr">
                      <a:solidFill>
                        <a:srgbClr val="DBDBDB"/>
                      </a:solidFill>
                      <a:prstDash val="solid"/>
                      <a:round/>
                      <a:headEnd type="none" w="med" len="med"/>
                      <a:tailEnd type="none" w="med" len="med"/>
                    </a:lnL>
                    <a:lnR w="7620" cap="flat" cmpd="sng" algn="ctr">
                      <a:solidFill>
                        <a:srgbClr val="DBDBDB"/>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CACACA"/>
                    </a:solidFill>
                  </a:tcPr>
                </a:tc>
                <a:tc>
                  <a:txBody>
                    <a:bodyPr/>
                    <a:lstStyle/>
                    <a:p>
                      <a:pPr algn="ctr" fontAlgn="ctr"/>
                      <a:r>
                        <a:rPr lang="en-US" sz="2400" b="1" dirty="0">
                          <a:solidFill>
                            <a:srgbClr val="000000"/>
                          </a:solidFill>
                          <a:latin typeface="Times New Roman" pitchFamily="18" charset="0"/>
                          <a:cs typeface="Times New Roman" pitchFamily="18" charset="0"/>
                        </a:rPr>
                        <a:t>Soft </a:t>
                      </a:r>
                      <a:r>
                        <a:rPr lang="en-US" sz="2400" b="1" dirty="0" smtClean="0">
                          <a:solidFill>
                            <a:srgbClr val="000000"/>
                          </a:solidFill>
                          <a:latin typeface="Times New Roman" pitchFamily="18" charset="0"/>
                          <a:cs typeface="Times New Roman" pitchFamily="18" charset="0"/>
                        </a:rPr>
                        <a:t>Water</a:t>
                      </a:r>
                      <a:endParaRPr lang="en-US" sz="2400" b="1" dirty="0">
                        <a:solidFill>
                          <a:srgbClr val="000000"/>
                        </a:solidFill>
                        <a:latin typeface="Times New Roman" pitchFamily="18" charset="0"/>
                        <a:cs typeface="Times New Roman" pitchFamily="18" charset="0"/>
                      </a:endParaRPr>
                    </a:p>
                  </a:txBody>
                  <a:tcPr marL="46132" marR="46132" marT="46132" marB="46132" anchor="ctr">
                    <a:lnL w="7620" cap="flat" cmpd="sng" algn="ctr">
                      <a:solidFill>
                        <a:srgbClr val="DBDBDB"/>
                      </a:solidFill>
                      <a:prstDash val="solid"/>
                      <a:round/>
                      <a:headEnd type="none" w="med" len="med"/>
                      <a:tailEnd type="none" w="med" len="med"/>
                    </a:lnL>
                    <a:lnR w="7620" cap="flat" cmpd="sng" algn="ctr">
                      <a:solidFill>
                        <a:srgbClr val="DBDBDB"/>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solidFill>
                      <a:srgbClr val="CACACA"/>
                    </a:solidFill>
                  </a:tcPr>
                </a:tc>
              </a:tr>
              <a:tr h="836525">
                <a:tc>
                  <a:txBody>
                    <a:bodyPr/>
                    <a:lstStyle/>
                    <a:p>
                      <a:pPr algn="l" fontAlgn="ctr"/>
                      <a:r>
                        <a:rPr lang="en-US" sz="2400" b="0" i="0" kern="1200" dirty="0" smtClean="0">
                          <a:solidFill>
                            <a:schemeClr val="tx1"/>
                          </a:solidFill>
                          <a:latin typeface="Times New Roman" pitchFamily="18" charset="0"/>
                          <a:ea typeface="+mn-ea"/>
                          <a:cs typeface="Times New Roman" pitchFamily="18" charset="0"/>
                        </a:rPr>
                        <a:t>Hard water does not lather with soap but instead forms a precipitate.</a:t>
                      </a:r>
                      <a:endParaRPr lang="en-US" sz="2400" dirty="0">
                        <a:solidFill>
                          <a:srgbClr val="000000"/>
                        </a:solidFill>
                        <a:latin typeface="Times New Roman" pitchFamily="18" charset="0"/>
                        <a:cs typeface="Times New Roman" pitchFamily="18" charset="0"/>
                      </a:endParaRP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ctr"/>
                      <a:r>
                        <a:rPr lang="en-US" sz="2400" b="0" i="0" kern="1200" dirty="0" smtClean="0">
                          <a:solidFill>
                            <a:schemeClr val="tx1"/>
                          </a:solidFill>
                          <a:latin typeface="Times New Roman" pitchFamily="18" charset="0"/>
                          <a:ea typeface="+mn-ea"/>
                          <a:cs typeface="Times New Roman" pitchFamily="18" charset="0"/>
                        </a:rPr>
                        <a:t>Soft water</a:t>
                      </a:r>
                      <a:r>
                        <a:rPr lang="en-US" sz="2400" b="0" i="0" kern="1200" baseline="0" dirty="0" smtClean="0">
                          <a:solidFill>
                            <a:schemeClr val="tx1"/>
                          </a:solidFill>
                          <a:latin typeface="Times New Roman" pitchFamily="18" charset="0"/>
                          <a:ea typeface="+mn-ea"/>
                          <a:cs typeface="Times New Roman" pitchFamily="18" charset="0"/>
                        </a:rPr>
                        <a:t> </a:t>
                      </a:r>
                      <a:r>
                        <a:rPr lang="en-US" sz="2400" b="0" i="0" kern="1200" dirty="0" smtClean="0">
                          <a:solidFill>
                            <a:schemeClr val="tx1"/>
                          </a:solidFill>
                          <a:latin typeface="Times New Roman" pitchFamily="18" charset="0"/>
                          <a:ea typeface="+mn-ea"/>
                          <a:cs typeface="Times New Roman" pitchFamily="18" charset="0"/>
                        </a:rPr>
                        <a:t>lather with soap.</a:t>
                      </a:r>
                      <a:endParaRPr lang="en-US" sz="2400" dirty="0">
                        <a:solidFill>
                          <a:srgbClr val="000000"/>
                        </a:solidFill>
                        <a:latin typeface="Times New Roman" pitchFamily="18" charset="0"/>
                        <a:cs typeface="Times New Roman" pitchFamily="18" charset="0"/>
                      </a:endParaRP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282942">
                <a:tc>
                  <a:txBody>
                    <a:bodyPr/>
                    <a:lstStyle/>
                    <a:p>
                      <a:pPr algn="l" fontAlgn="ctr"/>
                      <a:r>
                        <a:rPr lang="en-US" sz="2400" dirty="0">
                          <a:solidFill>
                            <a:srgbClr val="000000"/>
                          </a:solidFill>
                          <a:latin typeface="Times New Roman" pitchFamily="18" charset="0"/>
                          <a:cs typeface="Times New Roman" pitchFamily="18" charset="0"/>
                        </a:rPr>
                        <a:t>Hard </a:t>
                      </a:r>
                      <a:r>
                        <a:rPr lang="en-US" sz="2400" dirty="0" smtClean="0">
                          <a:solidFill>
                            <a:srgbClr val="000000"/>
                          </a:solidFill>
                          <a:latin typeface="Times New Roman" pitchFamily="18" charset="0"/>
                          <a:cs typeface="Times New Roman" pitchFamily="18" charset="0"/>
                        </a:rPr>
                        <a:t>water doesn't </a:t>
                      </a:r>
                      <a:r>
                        <a:rPr lang="en-US" sz="2400" dirty="0">
                          <a:solidFill>
                            <a:srgbClr val="000000"/>
                          </a:solidFill>
                          <a:latin typeface="Times New Roman" pitchFamily="18" charset="0"/>
                          <a:cs typeface="Times New Roman" pitchFamily="18" charset="0"/>
                        </a:rPr>
                        <a:t>form lather or </a:t>
                      </a:r>
                      <a:r>
                        <a:rPr lang="en-US" sz="2400" dirty="0" smtClean="0">
                          <a:solidFill>
                            <a:srgbClr val="000000"/>
                          </a:solidFill>
                          <a:latin typeface="Times New Roman" pitchFamily="18" charset="0"/>
                          <a:cs typeface="Times New Roman" pitchFamily="18" charset="0"/>
                        </a:rPr>
                        <a:t>foam with soap.</a:t>
                      </a:r>
                      <a:endParaRPr lang="en-US" sz="2400" dirty="0">
                        <a:solidFill>
                          <a:srgbClr val="000000"/>
                        </a:solidFill>
                        <a:latin typeface="Times New Roman" pitchFamily="18" charset="0"/>
                        <a:cs typeface="Times New Roman" pitchFamily="18" charset="0"/>
                      </a:endParaRP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2400" dirty="0">
                          <a:solidFill>
                            <a:srgbClr val="000000"/>
                          </a:solidFill>
                          <a:latin typeface="Times New Roman" pitchFamily="18" charset="0"/>
                          <a:cs typeface="Times New Roman" pitchFamily="18" charset="0"/>
                        </a:rPr>
                        <a:t>Soft water forms lather and </a:t>
                      </a:r>
                      <a:r>
                        <a:rPr lang="en-US" sz="2400" dirty="0" smtClean="0">
                          <a:solidFill>
                            <a:srgbClr val="000000"/>
                          </a:solidFill>
                          <a:latin typeface="Times New Roman" pitchFamily="18" charset="0"/>
                          <a:cs typeface="Times New Roman" pitchFamily="18" charset="0"/>
                        </a:rPr>
                        <a:t>foam with soap.</a:t>
                      </a:r>
                      <a:endParaRPr lang="en-US" sz="2400" dirty="0">
                        <a:solidFill>
                          <a:srgbClr val="000000"/>
                        </a:solidFill>
                        <a:latin typeface="Times New Roman" pitchFamily="18" charset="0"/>
                        <a:cs typeface="Times New Roman" pitchFamily="18" charset="0"/>
                      </a:endParaRP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82942">
                <a:tc>
                  <a:txBody>
                    <a:bodyPr/>
                    <a:lstStyle/>
                    <a:p>
                      <a:pPr algn="l" fontAlgn="ctr"/>
                      <a:r>
                        <a:rPr lang="en-US" sz="2400" dirty="0">
                          <a:solidFill>
                            <a:srgbClr val="000000"/>
                          </a:solidFill>
                          <a:latin typeface="Times New Roman" pitchFamily="18" charset="0"/>
                          <a:cs typeface="Times New Roman" pitchFamily="18" charset="0"/>
                        </a:rPr>
                        <a:t>Soap is not effective against hard water.</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2400" dirty="0" smtClean="0">
                          <a:solidFill>
                            <a:srgbClr val="000000"/>
                          </a:solidFill>
                          <a:latin typeface="Times New Roman" pitchFamily="18" charset="0"/>
                          <a:cs typeface="Times New Roman" pitchFamily="18" charset="0"/>
                        </a:rPr>
                        <a:t>Soap </a:t>
                      </a:r>
                      <a:r>
                        <a:rPr lang="en-US" sz="2400" dirty="0">
                          <a:solidFill>
                            <a:srgbClr val="000000"/>
                          </a:solidFill>
                          <a:latin typeface="Times New Roman" pitchFamily="18" charset="0"/>
                          <a:cs typeface="Times New Roman" pitchFamily="18" charset="0"/>
                        </a:rPr>
                        <a:t>is effective against soft water.</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25808">
                <a:tc>
                  <a:txBody>
                    <a:bodyPr/>
                    <a:lstStyle/>
                    <a:p>
                      <a:pPr algn="l" fontAlgn="ctr"/>
                      <a:r>
                        <a:rPr lang="en-US" sz="2400" dirty="0">
                          <a:solidFill>
                            <a:srgbClr val="000000"/>
                          </a:solidFill>
                          <a:latin typeface="Times New Roman" pitchFamily="18" charset="0"/>
                          <a:cs typeface="Times New Roman" pitchFamily="18" charset="0"/>
                        </a:rPr>
                        <a:t>Hard water has a characteristic taste and isn’t suitable for heavy machinery, boilers, and other appliances.</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ctr"/>
                      <a:r>
                        <a:rPr lang="en-US" sz="2400" dirty="0">
                          <a:solidFill>
                            <a:srgbClr val="000000"/>
                          </a:solidFill>
                          <a:latin typeface="Times New Roman" pitchFamily="18" charset="0"/>
                          <a:cs typeface="Times New Roman" pitchFamily="18" charset="0"/>
                        </a:rPr>
                        <a:t>Soft water is known to have a salty taste and is widely suitable for machinery, boilers, etc.</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725808">
                <a:tc>
                  <a:txBody>
                    <a:bodyPr/>
                    <a:lstStyle/>
                    <a:p>
                      <a:pPr algn="l" fontAlgn="ctr"/>
                      <a:r>
                        <a:rPr lang="en-US" sz="2400" dirty="0">
                          <a:solidFill>
                            <a:srgbClr val="000000"/>
                          </a:solidFill>
                          <a:latin typeface="Times New Roman" pitchFamily="18" charset="0"/>
                          <a:cs typeface="Times New Roman" pitchFamily="18" charset="0"/>
                        </a:rPr>
                        <a:t>Hard water is rich in minerals. Hence it mainly contains minerals such as magnesium and calcium.</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2400">
                          <a:solidFill>
                            <a:srgbClr val="000000"/>
                          </a:solidFill>
                          <a:latin typeface="Times New Roman" pitchFamily="18" charset="0"/>
                          <a:cs typeface="Times New Roman" pitchFamily="18" charset="0"/>
                        </a:rPr>
                        <a:t>Soft water is not rich in minerals. It mainly contains sodium ions.</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3659">
                <a:tc>
                  <a:txBody>
                    <a:bodyPr/>
                    <a:lstStyle/>
                    <a:p>
                      <a:pPr algn="l" fontAlgn="ctr"/>
                      <a:r>
                        <a:rPr lang="en-US" sz="2400" dirty="0">
                          <a:solidFill>
                            <a:srgbClr val="000000"/>
                          </a:solidFill>
                          <a:latin typeface="Times New Roman" pitchFamily="18" charset="0"/>
                          <a:cs typeface="Times New Roman" pitchFamily="18" charset="0"/>
                        </a:rPr>
                        <a:t>Example: Water found in wells, groundwater</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2400" dirty="0">
                          <a:solidFill>
                            <a:srgbClr val="000000"/>
                          </a:solidFill>
                          <a:latin typeface="Times New Roman" pitchFamily="18" charset="0"/>
                          <a:cs typeface="Times New Roman" pitchFamily="18" charset="0"/>
                        </a:rPr>
                        <a:t>Example: rainwater</a:t>
                      </a:r>
                    </a:p>
                  </a:txBody>
                  <a:tcPr marL="30755" marR="30755" marT="30755" marB="30755" anchor="ctr">
                    <a:lnL w="7620" cap="flat" cmpd="sng" algn="ctr">
                      <a:solidFill>
                        <a:srgbClr val="DDDDDD"/>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16385" name="Rectangle 1"/>
          <p:cNvSpPr>
            <a:spLocks noChangeArrowheads="1"/>
          </p:cNvSpPr>
          <p:nvPr/>
        </p:nvSpPr>
        <p:spPr bwMode="auto">
          <a:xfrm>
            <a:off x="1981200" y="360402"/>
            <a:ext cx="9011442" cy="553998"/>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C00000"/>
                </a:solidFill>
                <a:effectLst/>
                <a:latin typeface="Times New Roman" pitchFamily="18" charset="0"/>
                <a:cs typeface="Times New Roman" pitchFamily="18" charset="0"/>
              </a:rPr>
              <a:t>Difference between hard </a:t>
            </a:r>
            <a:r>
              <a:rPr lang="en-US" sz="3600" b="1" dirty="0" smtClean="0">
                <a:solidFill>
                  <a:srgbClr val="C00000"/>
                </a:solidFill>
                <a:latin typeface="Times New Roman" pitchFamily="18" charset="0"/>
                <a:cs typeface="Times New Roman" pitchFamily="18" charset="0"/>
              </a:rPr>
              <a:t>w</a:t>
            </a:r>
            <a:r>
              <a:rPr kumimoji="0" lang="en-US" sz="3600" b="1" i="0" u="none" strike="noStrike" cap="none" normalizeH="0" baseline="0" dirty="0" smtClean="0">
                <a:ln>
                  <a:noFill/>
                </a:ln>
                <a:solidFill>
                  <a:srgbClr val="C00000"/>
                </a:solidFill>
                <a:effectLst/>
                <a:latin typeface="Times New Roman" pitchFamily="18" charset="0"/>
                <a:cs typeface="Times New Roman" pitchFamily="18" charset="0"/>
              </a:rPr>
              <a:t>ater and soft </a:t>
            </a:r>
            <a:r>
              <a:rPr lang="en-US" sz="3600" b="1" dirty="0" smtClean="0">
                <a:solidFill>
                  <a:srgbClr val="C00000"/>
                </a:solidFill>
                <a:latin typeface="Times New Roman" pitchFamily="18" charset="0"/>
                <a:cs typeface="Times New Roman" pitchFamily="18" charset="0"/>
              </a:rPr>
              <a:t>w</a:t>
            </a:r>
            <a:r>
              <a:rPr kumimoji="0" lang="en-US" sz="3600" b="1" i="0" u="none" strike="noStrike" cap="none" normalizeH="0" baseline="0" dirty="0" smtClean="0">
                <a:ln>
                  <a:noFill/>
                </a:ln>
                <a:solidFill>
                  <a:srgbClr val="C00000"/>
                </a:solidFill>
                <a:effectLst/>
                <a:latin typeface="Times New Roman" pitchFamily="18" charset="0"/>
                <a:cs typeface="Times New Roman" pitchFamily="18" charset="0"/>
              </a:rPr>
              <a:t>ater</a:t>
            </a:r>
            <a:endParaRPr kumimoji="0" lang="en-US" sz="36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8" name="Picture 12" descr="UNIT-1 Water and its Treatment"/>
          <p:cNvPicPr>
            <a:picLocks noChangeAspect="1" noChangeArrowheads="1"/>
          </p:cNvPicPr>
          <p:nvPr/>
        </p:nvPicPr>
        <p:blipFill>
          <a:blip r:embed="rId3"/>
          <a:srcRect t="5263" r="4239" b="14035"/>
          <a:stretch>
            <a:fillRect/>
          </a:stretch>
        </p:blipFill>
        <p:spPr bwMode="auto">
          <a:xfrm>
            <a:off x="5943600" y="914400"/>
            <a:ext cx="5791200" cy="2690860"/>
          </a:xfrm>
          <a:prstGeom prst="rect">
            <a:avLst/>
          </a:prstGeom>
          <a:noFill/>
        </p:spPr>
      </p:pic>
      <p:grpSp>
        <p:nvGrpSpPr>
          <p:cNvPr id="12" name="Group 11"/>
          <p:cNvGrpSpPr/>
          <p:nvPr/>
        </p:nvGrpSpPr>
        <p:grpSpPr>
          <a:xfrm>
            <a:off x="228600" y="-144463"/>
            <a:ext cx="12039600" cy="6767374"/>
            <a:chOff x="152400" y="-144463"/>
            <a:chExt cx="12039600" cy="6767374"/>
          </a:xfrm>
        </p:grpSpPr>
        <p:sp>
          <p:nvSpPr>
            <p:cNvPr id="2" name="Rectangle 1"/>
            <p:cNvSpPr/>
            <p:nvPr/>
          </p:nvSpPr>
          <p:spPr>
            <a:xfrm>
              <a:off x="304800" y="990600"/>
              <a:ext cx="4267200" cy="5632311"/>
            </a:xfrm>
            <a:prstGeom prst="rect">
              <a:avLst/>
            </a:prstGeom>
          </p:spPr>
          <p:txBody>
            <a:bodyPr wrap="square">
              <a:spAutoFit/>
            </a:bodyPr>
            <a:lstStyle/>
            <a:p>
              <a:pPr marL="398463" lvl="0" indent="-398463" algn="just">
                <a:buClr>
                  <a:srgbClr val="C00000"/>
                </a:buClr>
                <a:buFont typeface="Wingdings" pitchFamily="2" charset="2"/>
                <a:buChar char="v"/>
              </a:pPr>
              <a:r>
                <a:rPr lang="en-US" sz="2400" dirty="0" smtClean="0">
                  <a:latin typeface="Times New Roman" pitchFamily="18" charset="0"/>
                  <a:cs typeface="Times New Roman" pitchFamily="18" charset="0"/>
                </a:rPr>
                <a:t>In boilers, water evaporates continuously and concentration of dissolved salts increases.</a:t>
              </a:r>
            </a:p>
            <a:p>
              <a:pPr marL="398463" lvl="0" indent="-398463" algn="just">
                <a:buClr>
                  <a:srgbClr val="C00000"/>
                </a:buClr>
                <a:buFont typeface="Wingdings" pitchFamily="2" charset="2"/>
                <a:buChar char="v"/>
              </a:pPr>
              <a:r>
                <a:rPr lang="en-US" sz="2400" dirty="0" smtClean="0">
                  <a:latin typeface="Times New Roman" pitchFamily="18" charset="0"/>
                  <a:cs typeface="Times New Roman" pitchFamily="18" charset="0"/>
                </a:rPr>
                <a:t>When it reaches saturation point they will be precipitated on the inner walls of the boilers.</a:t>
              </a:r>
            </a:p>
            <a:p>
              <a:pPr marL="398463" lvl="0" indent="-398463" algn="just">
                <a:buClr>
                  <a:srgbClr val="C00000"/>
                </a:buClr>
                <a:buFont typeface="Wingdings" pitchFamily="2" charset="2"/>
                <a:buChar char="v"/>
              </a:pPr>
              <a:r>
                <a:rPr lang="en-US" sz="2400" dirty="0" smtClean="0">
                  <a:latin typeface="Times New Roman" pitchFamily="18" charset="0"/>
                  <a:cs typeface="Times New Roman" pitchFamily="18" charset="0"/>
                </a:rPr>
                <a:t>If the precipitation takes place in the form of loose and slimy, it is called </a:t>
              </a:r>
              <a:r>
                <a:rPr lang="en-US" sz="2400" b="1" dirty="0" smtClean="0">
                  <a:latin typeface="Times New Roman" pitchFamily="18" charset="0"/>
                  <a:cs typeface="Times New Roman" pitchFamily="18" charset="0"/>
                </a:rPr>
                <a:t>sludge.</a:t>
              </a:r>
            </a:p>
            <a:p>
              <a:pPr marL="398463" lvl="0" indent="-398463" algn="just">
                <a:buClr>
                  <a:srgbClr val="C00000"/>
                </a:buClr>
                <a:buFont typeface="Wingdings" pitchFamily="2" charset="2"/>
                <a:buChar char="v"/>
              </a:pPr>
              <a:r>
                <a:rPr lang="en-US" sz="2400" dirty="0" smtClean="0">
                  <a:latin typeface="Times New Roman" pitchFamily="18" charset="0"/>
                  <a:cs typeface="Times New Roman" pitchFamily="18" charset="0"/>
                </a:rPr>
                <a:t>If the precipitation takes place in the form of hard, adhering on the inner walls of the boilers, it is called </a:t>
              </a:r>
              <a:r>
                <a:rPr lang="en-US" sz="2400" b="1" dirty="0" smtClean="0">
                  <a:latin typeface="Times New Roman" pitchFamily="18" charset="0"/>
                  <a:cs typeface="Times New Roman" pitchFamily="18" charset="0"/>
                </a:rPr>
                <a:t>scale.</a:t>
              </a:r>
              <a:endParaRPr lang="en-US" sz="2400" dirty="0">
                <a:latin typeface="Times New Roman" pitchFamily="18" charset="0"/>
                <a:cs typeface="Times New Roman" pitchFamily="18" charset="0"/>
              </a:endParaRPr>
            </a:p>
          </p:txBody>
        </p:sp>
        <p:sp>
          <p:nvSpPr>
            <p:cNvPr id="3" name="Rectangle 2"/>
            <p:cNvSpPr/>
            <p:nvPr/>
          </p:nvSpPr>
          <p:spPr>
            <a:xfrm>
              <a:off x="152400" y="152400"/>
              <a:ext cx="6643165" cy="707886"/>
            </a:xfrm>
            <a:prstGeom prst="rect">
              <a:avLst/>
            </a:prstGeom>
          </p:spPr>
          <p:txBody>
            <a:bodyPr wrap="none">
              <a:spAutoFit/>
            </a:bodyPr>
            <a:lstStyle/>
            <a:p>
              <a:pPr marL="400050" lvl="0" indent="-400050">
                <a:buClr>
                  <a:srgbClr val="C00000"/>
                </a:buClr>
                <a:buFont typeface="+mj-lt"/>
                <a:buAutoNum type="romanUcPeriod" startAt="4"/>
              </a:pPr>
              <a:r>
                <a:rPr lang="en-US" sz="4000" b="1" dirty="0" smtClean="0">
                  <a:solidFill>
                    <a:srgbClr val="C00000"/>
                  </a:solidFill>
                  <a:latin typeface="Times New Roman" pitchFamily="18" charset="0"/>
                  <a:cs typeface="Times New Roman" pitchFamily="18" charset="0"/>
                </a:rPr>
                <a:t>Sludge &amp; Scale  formation</a:t>
              </a:r>
              <a:endParaRPr lang="en-US" sz="4000" dirty="0" smtClean="0">
                <a:solidFill>
                  <a:srgbClr val="C00000"/>
                </a:solidFill>
                <a:latin typeface="Times New Roman" pitchFamily="18" charset="0"/>
                <a:cs typeface="Times New Roman" pitchFamily="18" charset="0"/>
              </a:endParaRPr>
            </a:p>
          </p:txBody>
        </p:sp>
        <p:sp>
          <p:nvSpPr>
            <p:cNvPr id="70660" name="AutoShape 4" descr="Water Treatment Technology |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0666" name="AutoShape 10" descr="Engineering chemistry | Water Treatment (boiler problem) |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0670" name="Picture 14" descr="Boiler Water Deposits - Part 2 | CWS"/>
            <p:cNvPicPr>
              <a:picLocks noChangeAspect="1" noChangeArrowheads="1"/>
            </p:cNvPicPr>
            <p:nvPr/>
          </p:nvPicPr>
          <p:blipFill>
            <a:blip r:embed="rId4"/>
            <a:srcRect/>
            <a:stretch>
              <a:fillRect/>
            </a:stretch>
          </p:blipFill>
          <p:spPr bwMode="auto">
            <a:xfrm>
              <a:off x="5181600" y="3733800"/>
              <a:ext cx="3962400" cy="2743200"/>
            </a:xfrm>
            <a:prstGeom prst="rect">
              <a:avLst/>
            </a:prstGeom>
            <a:noFill/>
          </p:spPr>
        </p:pic>
        <p:pic>
          <p:nvPicPr>
            <p:cNvPr id="70672" name="Picture 16" descr="Boiler Water Chemistry | Integra Water"/>
            <p:cNvPicPr>
              <a:picLocks noChangeAspect="1" noChangeArrowheads="1"/>
            </p:cNvPicPr>
            <p:nvPr/>
          </p:nvPicPr>
          <p:blipFill>
            <a:blip r:embed="rId5"/>
            <a:srcRect/>
            <a:stretch>
              <a:fillRect/>
            </a:stretch>
          </p:blipFill>
          <p:spPr bwMode="auto">
            <a:xfrm>
              <a:off x="9144000" y="3657600"/>
              <a:ext cx="3048000" cy="2809876"/>
            </a:xfrm>
            <a:prstGeom prst="rect">
              <a:avLst/>
            </a:prstGeom>
            <a:noFill/>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685800"/>
          <a:ext cx="12268200" cy="5999268"/>
        </p:xfrm>
        <a:graphic>
          <a:graphicData uri="http://schemas.openxmlformats.org/drawingml/2006/table">
            <a:tbl>
              <a:tblPr>
                <a:tableStyleId>{08FB837D-C827-4EFA-A057-4D05807E0F7C}</a:tableStyleId>
              </a:tblPr>
              <a:tblGrid>
                <a:gridCol w="6134100"/>
                <a:gridCol w="6134100"/>
              </a:tblGrid>
              <a:tr h="617395">
                <a:tc>
                  <a:txBody>
                    <a:bodyPr/>
                    <a:lstStyle/>
                    <a:p>
                      <a:pPr marL="0" marR="0" algn="ctr">
                        <a:lnSpc>
                          <a:spcPct val="115000"/>
                        </a:lnSpc>
                        <a:spcBef>
                          <a:spcPts val="0"/>
                        </a:spcBef>
                        <a:spcAft>
                          <a:spcPts val="1000"/>
                        </a:spcAft>
                      </a:pPr>
                      <a:r>
                        <a:rPr lang="en-US" sz="3200" b="1" dirty="0">
                          <a:solidFill>
                            <a:srgbClr val="7030A0"/>
                          </a:solidFill>
                          <a:latin typeface="Times New Roman" pitchFamily="18" charset="0"/>
                          <a:cs typeface="Times New Roman" pitchFamily="18" charset="0"/>
                        </a:rPr>
                        <a:t>Sludges</a:t>
                      </a:r>
                      <a:endParaRPr lang="en-US" sz="3200" b="1" dirty="0">
                        <a:solidFill>
                          <a:srgbClr val="7030A0"/>
                        </a:solidFill>
                        <a:latin typeface="Times New Roman" pitchFamily="18" charset="0"/>
                        <a:ea typeface="Calibri"/>
                        <a:cs typeface="Times New Roman" pitchFamily="18" charset="0"/>
                      </a:endParaRPr>
                    </a:p>
                  </a:txBody>
                  <a:tcPr marL="88287" marR="88287" marT="44143" marB="44143" anchor="ctr"/>
                </a:tc>
                <a:tc>
                  <a:txBody>
                    <a:bodyPr/>
                    <a:lstStyle/>
                    <a:p>
                      <a:pPr marL="0" marR="0" algn="ctr">
                        <a:lnSpc>
                          <a:spcPct val="115000"/>
                        </a:lnSpc>
                        <a:spcBef>
                          <a:spcPts val="0"/>
                        </a:spcBef>
                        <a:spcAft>
                          <a:spcPts val="1000"/>
                        </a:spcAft>
                      </a:pPr>
                      <a:r>
                        <a:rPr lang="en-US" sz="3200" b="1" dirty="0">
                          <a:solidFill>
                            <a:srgbClr val="7030A0"/>
                          </a:solidFill>
                          <a:latin typeface="Times New Roman" pitchFamily="18" charset="0"/>
                          <a:cs typeface="Times New Roman" pitchFamily="18" charset="0"/>
                        </a:rPr>
                        <a:t>Scales</a:t>
                      </a:r>
                      <a:endParaRPr lang="en-US" sz="3200" b="1" dirty="0">
                        <a:solidFill>
                          <a:srgbClr val="7030A0"/>
                        </a:solidFill>
                        <a:latin typeface="Times New Roman" pitchFamily="18" charset="0"/>
                        <a:ea typeface="Calibri"/>
                        <a:cs typeface="Times New Roman" pitchFamily="18" charset="0"/>
                      </a:endParaRPr>
                    </a:p>
                  </a:txBody>
                  <a:tcPr marL="88287" marR="88287" marT="44143" marB="44143" anchor="ctr"/>
                </a:tc>
              </a:tr>
              <a:tr h="3950348">
                <a:tc>
                  <a:txBody>
                    <a:bodyPr/>
                    <a:lstStyle/>
                    <a:p>
                      <a:pPr marL="342900" marR="0" lvl="0" indent="-342900" algn="just">
                        <a:lnSpc>
                          <a:spcPct val="115000"/>
                        </a:lnSpc>
                        <a:spcBef>
                          <a:spcPts val="0"/>
                        </a:spcBef>
                        <a:spcAft>
                          <a:spcPts val="1000"/>
                        </a:spcAft>
                        <a:buFont typeface="+mj-lt"/>
                        <a:buAutoNum type="arabicPeriod"/>
                        <a:tabLst>
                          <a:tab pos="457200" algn="l"/>
                        </a:tabLst>
                      </a:pPr>
                      <a:r>
                        <a:rPr lang="en-US" sz="2400" dirty="0"/>
                        <a:t>Sludges are soft loose and slimy precipitate.</a:t>
                      </a:r>
                    </a:p>
                    <a:p>
                      <a:pPr marL="342900" marR="0" lvl="0" indent="-342900" algn="just">
                        <a:lnSpc>
                          <a:spcPct val="115000"/>
                        </a:lnSpc>
                        <a:spcBef>
                          <a:spcPts val="0"/>
                        </a:spcBef>
                        <a:spcAft>
                          <a:spcPts val="1000"/>
                        </a:spcAft>
                        <a:buFont typeface="+mj-lt"/>
                        <a:buAutoNum type="arabicPeriod"/>
                        <a:tabLst>
                          <a:tab pos="457200" algn="l"/>
                        </a:tabLst>
                      </a:pPr>
                      <a:r>
                        <a:rPr lang="en-US" sz="2400" dirty="0"/>
                        <a:t>They are non-adherent deposits and can be easily removed.</a:t>
                      </a:r>
                    </a:p>
                    <a:p>
                      <a:pPr marL="342900" marR="0" lvl="0" indent="-342900" algn="just">
                        <a:lnSpc>
                          <a:spcPct val="115000"/>
                        </a:lnSpc>
                        <a:spcBef>
                          <a:spcPts val="0"/>
                        </a:spcBef>
                        <a:spcAft>
                          <a:spcPts val="1000"/>
                        </a:spcAft>
                        <a:buFont typeface="+mj-lt"/>
                        <a:buAutoNum type="arabicPeriod"/>
                        <a:tabLst>
                          <a:tab pos="457200" algn="l"/>
                        </a:tabLst>
                      </a:pPr>
                      <a:r>
                        <a:rPr lang="en-US" sz="2400" dirty="0"/>
                        <a:t>Formed by substances like CaCl</a:t>
                      </a:r>
                      <a:r>
                        <a:rPr lang="en-US" sz="2400" baseline="-25000" dirty="0"/>
                        <a:t>2 </a:t>
                      </a:r>
                      <a:r>
                        <a:rPr lang="en-US" sz="2400" dirty="0"/>
                        <a:t>, MgCl</a:t>
                      </a:r>
                      <a:r>
                        <a:rPr lang="en-US" sz="2400" baseline="-25000" dirty="0"/>
                        <a:t>2 </a:t>
                      </a:r>
                      <a:r>
                        <a:rPr lang="en-US" sz="2400" dirty="0"/>
                        <a:t>,MgSO</a:t>
                      </a:r>
                      <a:r>
                        <a:rPr lang="en-US" sz="2400" baseline="-25000" dirty="0"/>
                        <a:t>4</a:t>
                      </a:r>
                      <a:r>
                        <a:rPr lang="en-US" sz="2400" dirty="0"/>
                        <a:t>, MgCO</a:t>
                      </a:r>
                      <a:r>
                        <a:rPr lang="en-US" sz="2400" baseline="-25000" dirty="0"/>
                        <a:t>3 </a:t>
                      </a:r>
                      <a:r>
                        <a:rPr lang="en-US" sz="2400" dirty="0"/>
                        <a:t>etc.</a:t>
                      </a:r>
                    </a:p>
                    <a:p>
                      <a:pPr marL="342900" marR="0" lvl="0" indent="-342900" algn="just">
                        <a:lnSpc>
                          <a:spcPct val="115000"/>
                        </a:lnSpc>
                        <a:spcBef>
                          <a:spcPts val="0"/>
                        </a:spcBef>
                        <a:spcAft>
                          <a:spcPts val="1000"/>
                        </a:spcAft>
                        <a:buFont typeface="+mj-lt"/>
                        <a:buAutoNum type="arabicPeriod"/>
                        <a:tabLst>
                          <a:tab pos="457200" algn="l"/>
                        </a:tabLst>
                      </a:pPr>
                      <a:r>
                        <a:rPr lang="en-US" sz="2400" dirty="0"/>
                        <a:t>Formed at comparatively colder portion of the boiler.</a:t>
                      </a:r>
                    </a:p>
                    <a:p>
                      <a:pPr marL="342900" marR="0" lvl="0" indent="-342900" algn="just">
                        <a:lnSpc>
                          <a:spcPct val="115000"/>
                        </a:lnSpc>
                        <a:spcBef>
                          <a:spcPts val="0"/>
                        </a:spcBef>
                        <a:spcAft>
                          <a:spcPts val="1000"/>
                        </a:spcAft>
                        <a:buFont typeface="+mj-lt"/>
                        <a:buAutoNum type="arabicPeriod"/>
                        <a:tabLst>
                          <a:tab pos="457200" algn="l"/>
                        </a:tabLst>
                      </a:pPr>
                      <a:r>
                        <a:rPr lang="en-US" sz="2400" dirty="0"/>
                        <a:t>They decrease the efficiency of boiler but are less dangerous.</a:t>
                      </a:r>
                    </a:p>
                    <a:p>
                      <a:pPr marL="342900" marR="0" lvl="0" indent="-342900" algn="just">
                        <a:lnSpc>
                          <a:spcPct val="115000"/>
                        </a:lnSpc>
                        <a:spcBef>
                          <a:spcPts val="0"/>
                        </a:spcBef>
                        <a:spcAft>
                          <a:spcPts val="1000"/>
                        </a:spcAft>
                        <a:buFont typeface="+mj-lt"/>
                        <a:buAutoNum type="arabicPeriod"/>
                        <a:tabLst>
                          <a:tab pos="457200" algn="l"/>
                        </a:tabLst>
                      </a:pPr>
                      <a:r>
                        <a:rPr lang="en-US" sz="2400" dirty="0"/>
                        <a:t>Can be removed by blow-down operation.</a:t>
                      </a:r>
                      <a:endParaRPr lang="en-US" sz="2400" dirty="0">
                        <a:latin typeface="Times New Roman"/>
                        <a:ea typeface="Calibri"/>
                      </a:endParaRPr>
                    </a:p>
                  </a:txBody>
                  <a:tcPr marL="88287" marR="88287" marT="44143" marB="44143"/>
                </a:tc>
                <a:tc>
                  <a:txBody>
                    <a:bodyPr/>
                    <a:lstStyle/>
                    <a:p>
                      <a:pPr marL="457200" marR="0" lvl="0" indent="-457200" algn="just">
                        <a:lnSpc>
                          <a:spcPct val="115000"/>
                        </a:lnSpc>
                        <a:spcBef>
                          <a:spcPts val="0"/>
                        </a:spcBef>
                        <a:spcAft>
                          <a:spcPts val="1000"/>
                        </a:spcAft>
                        <a:buFont typeface="+mj-lt"/>
                        <a:buAutoNum type="arabicPeriod"/>
                        <a:tabLst>
                          <a:tab pos="194310" algn="l"/>
                        </a:tabLst>
                      </a:pPr>
                      <a:r>
                        <a:rPr lang="en-US" sz="2400" dirty="0"/>
                        <a:t>Scales are hard </a:t>
                      </a:r>
                      <a:r>
                        <a:rPr lang="en-US" sz="2400" dirty="0" smtClean="0"/>
                        <a:t>deposits.</a:t>
                      </a:r>
                    </a:p>
                    <a:p>
                      <a:pPr marL="457200" marR="0" lvl="0" indent="-457200" algn="just">
                        <a:lnSpc>
                          <a:spcPct val="115000"/>
                        </a:lnSpc>
                        <a:spcBef>
                          <a:spcPts val="0"/>
                        </a:spcBef>
                        <a:spcAft>
                          <a:spcPts val="1000"/>
                        </a:spcAft>
                        <a:buFont typeface="+mj-lt"/>
                        <a:buAutoNum type="arabicPeriod"/>
                        <a:tabLst>
                          <a:tab pos="194310" algn="l"/>
                        </a:tabLst>
                      </a:pPr>
                      <a:r>
                        <a:rPr lang="en-US" sz="2400" dirty="0" smtClean="0"/>
                        <a:t>They </a:t>
                      </a:r>
                      <a:r>
                        <a:rPr lang="en-US" sz="2400" dirty="0"/>
                        <a:t>sticks very firmly to the inner surface of boiler and are very difficult to </a:t>
                      </a:r>
                      <a:r>
                        <a:rPr lang="en-US" sz="2400" dirty="0" smtClean="0"/>
                        <a:t>remove.</a:t>
                      </a:r>
                    </a:p>
                    <a:p>
                      <a:pPr marL="457200" marR="0" lvl="0" indent="-457200" algn="just">
                        <a:lnSpc>
                          <a:spcPct val="115000"/>
                        </a:lnSpc>
                        <a:spcBef>
                          <a:spcPts val="0"/>
                        </a:spcBef>
                        <a:spcAft>
                          <a:spcPts val="1000"/>
                        </a:spcAft>
                        <a:buFont typeface="+mj-lt"/>
                        <a:buAutoNum type="arabicPeriod"/>
                        <a:tabLst>
                          <a:tab pos="194310" algn="l"/>
                        </a:tabLst>
                      </a:pPr>
                      <a:r>
                        <a:rPr lang="en-US" sz="2400" dirty="0" smtClean="0"/>
                        <a:t>Formed </a:t>
                      </a:r>
                      <a:r>
                        <a:rPr lang="en-US" sz="2400" dirty="0"/>
                        <a:t>by substance like CaSO</a:t>
                      </a:r>
                      <a:r>
                        <a:rPr lang="en-US" sz="2400" baseline="-25000" dirty="0"/>
                        <a:t>4</a:t>
                      </a:r>
                      <a:r>
                        <a:rPr lang="en-US" sz="2400" dirty="0"/>
                        <a:t>, Mg(OH)</a:t>
                      </a:r>
                      <a:r>
                        <a:rPr lang="en-US" sz="2400" baseline="-25000" dirty="0"/>
                        <a:t>2</a:t>
                      </a:r>
                      <a:r>
                        <a:rPr lang="en-US" sz="2400" dirty="0"/>
                        <a:t> etc. </a:t>
                      </a:r>
                      <a:endParaRPr lang="en-US" sz="2400" dirty="0" smtClean="0"/>
                    </a:p>
                    <a:p>
                      <a:pPr marL="457200" marR="0" lvl="0" indent="-457200" algn="just">
                        <a:lnSpc>
                          <a:spcPct val="115000"/>
                        </a:lnSpc>
                        <a:spcBef>
                          <a:spcPts val="0"/>
                        </a:spcBef>
                        <a:spcAft>
                          <a:spcPts val="1000"/>
                        </a:spcAft>
                        <a:buFont typeface="+mj-lt"/>
                        <a:buAutoNum type="arabicPeriod"/>
                        <a:tabLst>
                          <a:tab pos="194310" algn="l"/>
                        </a:tabLst>
                      </a:pPr>
                      <a:r>
                        <a:rPr lang="en-US" sz="2400" dirty="0" smtClean="0"/>
                        <a:t>Formed </a:t>
                      </a:r>
                      <a:r>
                        <a:rPr lang="en-US" sz="2400" dirty="0"/>
                        <a:t>generally at heated portions of the boiler. </a:t>
                      </a:r>
                      <a:endParaRPr lang="en-US" sz="2400" dirty="0" smtClean="0"/>
                    </a:p>
                    <a:p>
                      <a:pPr marL="457200" marR="0" lvl="0" indent="-457200" algn="just">
                        <a:lnSpc>
                          <a:spcPct val="115000"/>
                        </a:lnSpc>
                        <a:spcBef>
                          <a:spcPts val="0"/>
                        </a:spcBef>
                        <a:spcAft>
                          <a:spcPts val="1000"/>
                        </a:spcAft>
                        <a:buFont typeface="+mj-lt"/>
                        <a:buAutoNum type="arabicPeriod"/>
                        <a:tabLst>
                          <a:tab pos="194310" algn="l"/>
                        </a:tabLst>
                      </a:pPr>
                      <a:r>
                        <a:rPr lang="en-US" sz="2400" dirty="0" smtClean="0"/>
                        <a:t>Decrease </a:t>
                      </a:r>
                      <a:r>
                        <a:rPr lang="en-US" sz="2400" dirty="0"/>
                        <a:t>the efficiency of boiler and chances of explosions are also </a:t>
                      </a:r>
                      <a:r>
                        <a:rPr lang="en-US" sz="2400" dirty="0" smtClean="0"/>
                        <a:t>there.</a:t>
                      </a:r>
                    </a:p>
                    <a:p>
                      <a:pPr marL="457200" marR="0" lvl="0" indent="-457200" algn="just">
                        <a:lnSpc>
                          <a:spcPct val="115000"/>
                        </a:lnSpc>
                        <a:spcBef>
                          <a:spcPts val="0"/>
                        </a:spcBef>
                        <a:spcAft>
                          <a:spcPts val="1000"/>
                        </a:spcAft>
                        <a:buFont typeface="+mj-lt"/>
                        <a:buAutoNum type="arabicPeriod"/>
                        <a:tabLst>
                          <a:tab pos="194310" algn="l"/>
                        </a:tabLst>
                      </a:pPr>
                      <a:r>
                        <a:rPr lang="en-US" sz="2400" dirty="0" smtClean="0"/>
                        <a:t>Cannot </a:t>
                      </a:r>
                      <a:r>
                        <a:rPr lang="en-US" sz="2400" dirty="0"/>
                        <a:t>be removed by blow-down operation.</a:t>
                      </a:r>
                      <a:endParaRPr lang="en-US" sz="2400" dirty="0">
                        <a:latin typeface="Times New Roman"/>
                        <a:ea typeface="Calibri"/>
                      </a:endParaRPr>
                    </a:p>
                  </a:txBody>
                  <a:tcPr marL="88287" marR="88287" marT="44143" marB="44143"/>
                </a:tc>
              </a:tr>
            </a:tbl>
          </a:graphicData>
        </a:graphic>
      </p:graphicFrame>
      <p:sp>
        <p:nvSpPr>
          <p:cNvPr id="3" name="Rectangle 2"/>
          <p:cNvSpPr/>
          <p:nvPr/>
        </p:nvSpPr>
        <p:spPr>
          <a:xfrm>
            <a:off x="1981200" y="-76200"/>
            <a:ext cx="8613576" cy="707886"/>
          </a:xfrm>
          <a:prstGeom prst="rect">
            <a:avLst/>
          </a:prstGeom>
        </p:spPr>
        <p:txBody>
          <a:bodyPr wrap="none">
            <a:spAutoFit/>
          </a:bodyPr>
          <a:lstStyle/>
          <a:p>
            <a:r>
              <a:rPr lang="zh-CN" altLang="en-US" sz="4000" b="1" dirty="0" smtClean="0">
                <a:solidFill>
                  <a:srgbClr val="C00000"/>
                </a:solidFill>
                <a:latin typeface="Times New Roman" pitchFamily="18" charset="0"/>
                <a:cs typeface="Times New Roman" pitchFamily="18" charset="0"/>
              </a:rPr>
              <a:t>Difference between Sludges and Scales</a:t>
            </a:r>
            <a:endParaRPr lang="en-US" sz="4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12039600" cy="6370975"/>
          </a:xfrm>
          <a:prstGeom prst="rect">
            <a:avLst/>
          </a:prstGeom>
        </p:spPr>
        <p:txBody>
          <a:bodyPr wrap="square">
            <a:spAutoFit/>
          </a:bodyPr>
          <a:lstStyle/>
          <a:p>
            <a:pPr lvl="0" algn="just"/>
            <a:r>
              <a:rPr lang="en-US" sz="2400" b="1" dirty="0" smtClean="0">
                <a:solidFill>
                  <a:srgbClr val="C00000"/>
                </a:solidFill>
                <a:latin typeface="Times New Roman" pitchFamily="18" charset="0"/>
                <a:cs typeface="Times New Roman" pitchFamily="18" charset="0"/>
              </a:rPr>
              <a:t>SLUDGE:</a:t>
            </a:r>
          </a:p>
          <a:p>
            <a:pPr lvl="1" algn="just"/>
            <a:endParaRPr lang="en-US" sz="2400" b="1" dirty="0" smtClean="0">
              <a:solidFill>
                <a:srgbClr val="C00000"/>
              </a:solidFill>
              <a:latin typeface="Times New Roman" pitchFamily="18" charset="0"/>
              <a:cs typeface="Times New Roman" pitchFamily="18" charset="0"/>
            </a:endParaRPr>
          </a:p>
          <a:p>
            <a:pPr marL="855663" lvl="1" indent="-398463" algn="just">
              <a:buClr>
                <a:srgbClr val="C00000"/>
              </a:buClr>
              <a:buFont typeface="Wingdings" pitchFamily="2" charset="2"/>
              <a:buChar char="v"/>
            </a:pPr>
            <a:r>
              <a:rPr lang="en-US" sz="2400" dirty="0" smtClean="0">
                <a:latin typeface="Times New Roman" pitchFamily="18" charset="0"/>
                <a:cs typeface="Times New Roman" pitchFamily="18" charset="0"/>
              </a:rPr>
              <a:t>It is formed at colder portions of the boilers.</a:t>
            </a:r>
          </a:p>
          <a:p>
            <a:pPr marL="855663" lvl="1" indent="-398463" algn="just">
              <a:buClr>
                <a:srgbClr val="C00000"/>
              </a:buClr>
              <a:buFont typeface="Wingdings" pitchFamily="2" charset="2"/>
              <a:buChar char="v"/>
            </a:pPr>
            <a:r>
              <a:rPr lang="en-US" sz="2400" dirty="0" smtClean="0">
                <a:latin typeface="Times New Roman" pitchFamily="18" charset="0"/>
                <a:cs typeface="Times New Roman" pitchFamily="18" charset="0"/>
              </a:rPr>
              <a:t>It is formed by substances, which have greater solubility in hot water than cold water(MgCO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,MgCl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MgSO</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CaCl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p>
          <a:p>
            <a:pPr marL="855663" lvl="1" indent="-398463" algn="just">
              <a:buClr>
                <a:srgbClr val="C00000"/>
              </a:buClr>
              <a:buFont typeface="Wingdings" pitchFamily="2" charset="2"/>
              <a:buChar char="v"/>
            </a:pPr>
            <a:r>
              <a:rPr lang="en-US" sz="2400" dirty="0" smtClean="0">
                <a:latin typeface="Times New Roman" pitchFamily="18" charset="0"/>
                <a:cs typeface="Times New Roman" pitchFamily="18" charset="0"/>
              </a:rPr>
              <a:t>It can easily scrapped off with a wire brush.</a:t>
            </a:r>
          </a:p>
          <a:p>
            <a:pPr marL="398463" lvl="0" indent="-398463" algn="just">
              <a:buClr>
                <a:srgbClr val="C00000"/>
              </a:buClr>
              <a:buFont typeface="Wingdings" pitchFamily="2" charset="2"/>
              <a:buChar char="v"/>
            </a:pPr>
            <a:endParaRPr lang="en-US" sz="2400" dirty="0" smtClean="0">
              <a:latin typeface="Times New Roman" pitchFamily="18" charset="0"/>
              <a:cs typeface="Times New Roman" pitchFamily="18" charset="0"/>
            </a:endParaRPr>
          </a:p>
          <a:p>
            <a:pPr algn="just"/>
            <a:r>
              <a:rPr lang="en-US" sz="2400" b="1" dirty="0" smtClean="0">
                <a:solidFill>
                  <a:srgbClr val="7030A0"/>
                </a:solidFill>
                <a:latin typeface="Times New Roman" pitchFamily="18" charset="0"/>
                <a:cs typeface="Times New Roman" pitchFamily="18" charset="0"/>
              </a:rPr>
              <a:t>Disadvantages:</a:t>
            </a:r>
          </a:p>
          <a:p>
            <a:pPr algn="just"/>
            <a:endParaRPr lang="en-US" sz="2400" dirty="0" smtClean="0">
              <a:solidFill>
                <a:srgbClr val="7030A0"/>
              </a:solidFill>
              <a:latin typeface="Times New Roman" pitchFamily="18" charset="0"/>
              <a:cs typeface="Times New Roman" pitchFamily="18" charset="0"/>
            </a:endParaRPr>
          </a:p>
          <a:p>
            <a:pPr marL="914400" lvl="1" indent="-457200" algn="just">
              <a:buClr>
                <a:srgbClr val="C00000"/>
              </a:buClr>
              <a:buFont typeface="Wingdings" pitchFamily="2" charset="2"/>
              <a:buChar char="v"/>
            </a:pPr>
            <a:r>
              <a:rPr lang="en-US" sz="2400" dirty="0" smtClean="0">
                <a:latin typeface="Times New Roman" pitchFamily="18" charset="0"/>
                <a:cs typeface="Times New Roman" pitchFamily="18" charset="0"/>
              </a:rPr>
              <a:t>Sludge's  are poor conductors of heat.</a:t>
            </a:r>
          </a:p>
          <a:p>
            <a:pPr marL="914400" lvl="1" indent="-457200" algn="just">
              <a:buClr>
                <a:srgbClr val="C00000"/>
              </a:buClr>
              <a:buFont typeface="Wingdings" pitchFamily="2" charset="2"/>
              <a:buChar char="v"/>
            </a:pPr>
            <a:r>
              <a:rPr lang="en-US" sz="2400" dirty="0" smtClean="0">
                <a:latin typeface="Times New Roman" pitchFamily="18" charset="0"/>
                <a:cs typeface="Times New Roman" pitchFamily="18" charset="0"/>
              </a:rPr>
              <a:t>Disturbs the working of boilers.</a:t>
            </a:r>
          </a:p>
          <a:p>
            <a:pPr lvl="0" algn="just">
              <a:buClr>
                <a:srgbClr val="C00000"/>
              </a:buClr>
              <a:buFont typeface="Wingdings" pitchFamily="2" charset="2"/>
              <a:buChar char="v"/>
            </a:pPr>
            <a:endParaRPr lang="en-US" sz="2400" dirty="0" smtClean="0">
              <a:latin typeface="Times New Roman" pitchFamily="18" charset="0"/>
              <a:cs typeface="Times New Roman" pitchFamily="18" charset="0"/>
            </a:endParaRPr>
          </a:p>
          <a:p>
            <a:pPr algn="just"/>
            <a:r>
              <a:rPr lang="en-US" sz="2400" b="1" dirty="0" smtClean="0">
                <a:solidFill>
                  <a:srgbClr val="002060"/>
                </a:solidFill>
                <a:latin typeface="Times New Roman" pitchFamily="18" charset="0"/>
                <a:cs typeface="Times New Roman" pitchFamily="18" charset="0"/>
              </a:rPr>
              <a:t>Prevention of Sludge Formation:</a:t>
            </a:r>
          </a:p>
          <a:p>
            <a:pPr algn="just"/>
            <a:endParaRPr lang="en-US" sz="2400" dirty="0" smtClean="0">
              <a:solidFill>
                <a:srgbClr val="002060"/>
              </a:solidFill>
              <a:latin typeface="Times New Roman" pitchFamily="18" charset="0"/>
              <a:cs typeface="Times New Roman" pitchFamily="18" charset="0"/>
            </a:endParaRPr>
          </a:p>
          <a:p>
            <a:pPr marL="914400" lvl="1" indent="-457200" algn="just">
              <a:buClr>
                <a:srgbClr val="C00000"/>
              </a:buClr>
              <a:buFont typeface="Wingdings" pitchFamily="2" charset="2"/>
              <a:buChar char="v"/>
            </a:pPr>
            <a:r>
              <a:rPr lang="en-US" sz="2400" dirty="0" smtClean="0">
                <a:latin typeface="Times New Roman" pitchFamily="18" charset="0"/>
                <a:cs typeface="Times New Roman" pitchFamily="18" charset="0"/>
              </a:rPr>
              <a:t>By using well-softened water.</a:t>
            </a:r>
          </a:p>
          <a:p>
            <a:pPr marL="914400" lvl="1" indent="-457200" algn="just">
              <a:buClr>
                <a:srgbClr val="C00000"/>
              </a:buClr>
              <a:buFont typeface="Wingdings" pitchFamily="2" charset="2"/>
              <a:buChar char="v"/>
            </a:pPr>
            <a:r>
              <a:rPr lang="en-US" sz="2400" dirty="0" smtClean="0">
                <a:latin typeface="Times New Roman" pitchFamily="18" charset="0"/>
                <a:cs typeface="Times New Roman" pitchFamily="18" charset="0"/>
              </a:rPr>
              <a:t>By frequently blow-down operation(nothing but the removal concentrated water through an out let at the bottom of the boiler).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52246"/>
            <a:ext cx="12420600" cy="6124754"/>
          </a:xfrm>
          <a:prstGeom prst="rect">
            <a:avLst/>
          </a:prstGeom>
        </p:spPr>
        <p:txBody>
          <a:bodyPr wrap="square">
            <a:spAutoFit/>
          </a:bodyPr>
          <a:lstStyle/>
          <a:p>
            <a:pPr lvl="0" algn="just"/>
            <a:r>
              <a:rPr lang="en-US" sz="3200" b="1" dirty="0" smtClean="0">
                <a:solidFill>
                  <a:srgbClr val="C00000"/>
                </a:solidFill>
                <a:latin typeface="Times New Roman" pitchFamily="18" charset="0"/>
                <a:cs typeface="Times New Roman" pitchFamily="18" charset="0"/>
              </a:rPr>
              <a:t>Scales: </a:t>
            </a:r>
            <a:r>
              <a:rPr lang="en-US" sz="2400" dirty="0" smtClean="0">
                <a:latin typeface="Times New Roman" pitchFamily="18" charset="0"/>
                <a:cs typeface="Times New Roman" pitchFamily="18" charset="0"/>
              </a:rPr>
              <a:t>Scales may be formed inside the boiler due to:</a:t>
            </a:r>
          </a:p>
          <a:p>
            <a:pPr lvl="0" algn="just"/>
            <a:endParaRPr lang="en-US" sz="2400" dirty="0" smtClean="0">
              <a:latin typeface="Times New Roman" pitchFamily="18" charset="0"/>
              <a:cs typeface="Times New Roman" pitchFamily="18" charset="0"/>
            </a:endParaRPr>
          </a:p>
          <a:p>
            <a:pPr marL="4622800" indent="-4622800" algn="just"/>
            <a:r>
              <a:rPr lang="en-US" sz="2400" b="1" dirty="0" smtClean="0">
                <a:solidFill>
                  <a:srgbClr val="7030A0"/>
                </a:solidFill>
                <a:latin typeface="Times New Roman" pitchFamily="18" charset="0"/>
                <a:cs typeface="Times New Roman" pitchFamily="18" charset="0"/>
              </a:rPr>
              <a:t>A).Decomposition of Ca (HCO</a:t>
            </a:r>
            <a:r>
              <a:rPr lang="en-US" sz="2400" b="1" baseline="-25000"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In low pressure boilers CaCO3 causes scale formation, but high pressure boilers CaCO3 is soluble</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b="1" dirty="0" smtClean="0">
              <a:solidFill>
                <a:srgbClr val="7030A0"/>
              </a:solidFill>
              <a:latin typeface="Times New Roman" pitchFamily="18" charset="0"/>
              <a:cs typeface="Times New Roman" pitchFamily="18" charset="0"/>
            </a:endParaRPr>
          </a:p>
          <a:p>
            <a:pPr lvl="8" algn="just"/>
            <a:r>
              <a:rPr lang="en-US" sz="2400" b="1" dirty="0" smtClean="0">
                <a:solidFill>
                  <a:srgbClr val="0070C0"/>
                </a:solidFill>
                <a:latin typeface="Times New Roman" pitchFamily="18" charset="0"/>
                <a:cs typeface="Times New Roman" pitchFamily="18" charset="0"/>
              </a:rPr>
              <a:t>                 Ca (HCO</a:t>
            </a:r>
            <a:r>
              <a:rPr lang="en-US" sz="2400" b="1" baseline="-25000" dirty="0" smtClean="0">
                <a:solidFill>
                  <a:srgbClr val="0070C0"/>
                </a:solidFill>
                <a:latin typeface="Times New Roman" pitchFamily="18" charset="0"/>
                <a:cs typeface="Times New Roman" pitchFamily="18" charset="0"/>
              </a:rPr>
              <a:t>3</a:t>
            </a:r>
            <a:r>
              <a:rPr lang="en-US" sz="2400" b="1" dirty="0" smtClean="0">
                <a:solidFill>
                  <a:srgbClr val="0070C0"/>
                </a:solidFill>
                <a:latin typeface="Times New Roman" pitchFamily="18" charset="0"/>
                <a:cs typeface="Times New Roman" pitchFamily="18" charset="0"/>
              </a:rPr>
              <a:t>)</a:t>
            </a:r>
            <a:r>
              <a:rPr lang="en-US" sz="2400" b="1" baseline="-25000" dirty="0" smtClean="0">
                <a:solidFill>
                  <a:srgbClr val="0070C0"/>
                </a:solidFill>
                <a:latin typeface="Times New Roman" pitchFamily="18" charset="0"/>
                <a:cs typeface="Times New Roman" pitchFamily="18" charset="0"/>
              </a:rPr>
              <a:t>2 </a:t>
            </a:r>
            <a:r>
              <a:rPr lang="en-US" sz="2400" b="1" dirty="0" smtClean="0">
                <a:solidFill>
                  <a:srgbClr val="0070C0"/>
                </a:solidFill>
                <a:latin typeface="Times New Roman" pitchFamily="18" charset="0"/>
                <a:cs typeface="Times New Roman" pitchFamily="18" charset="0"/>
              </a:rPr>
              <a:t>→ CaCO</a:t>
            </a:r>
            <a:r>
              <a:rPr lang="en-US" sz="2400" b="1" baseline="-25000" dirty="0" smtClean="0">
                <a:solidFill>
                  <a:srgbClr val="0070C0"/>
                </a:solidFill>
                <a:latin typeface="Times New Roman" pitchFamily="18" charset="0"/>
                <a:cs typeface="Times New Roman" pitchFamily="18" charset="0"/>
              </a:rPr>
              <a:t>3</a:t>
            </a:r>
            <a:r>
              <a:rPr lang="en-US" sz="2400" b="1" dirty="0" smtClean="0">
                <a:solidFill>
                  <a:srgbClr val="0070C0"/>
                </a:solidFill>
                <a:latin typeface="Times New Roman" pitchFamily="18" charset="0"/>
                <a:cs typeface="Times New Roman" pitchFamily="18" charset="0"/>
              </a:rPr>
              <a:t>↓ +H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O +CO</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                                        </a:t>
            </a:r>
            <a:endParaRPr lang="en-US" sz="2400" dirty="0" smtClean="0">
              <a:solidFill>
                <a:srgbClr val="0070C0"/>
              </a:solidFill>
              <a:latin typeface="Times New Roman" pitchFamily="18" charset="0"/>
              <a:cs typeface="Times New Roman" pitchFamily="18" charset="0"/>
            </a:endParaRPr>
          </a:p>
          <a:p>
            <a:pPr lvl="8" algn="just"/>
            <a:r>
              <a:rPr lang="en-US" sz="2400" dirty="0" smtClean="0">
                <a:solidFill>
                  <a:srgbClr val="0070C0"/>
                </a:solidFill>
                <a:latin typeface="Times New Roman" pitchFamily="18" charset="0"/>
                <a:cs typeface="Times New Roman" pitchFamily="18" charset="0"/>
              </a:rPr>
              <a:t>                </a:t>
            </a:r>
            <a:r>
              <a:rPr lang="en-US" sz="2400" b="1" dirty="0" smtClean="0">
                <a:solidFill>
                  <a:srgbClr val="0070C0"/>
                </a:solidFill>
                <a:latin typeface="Times New Roman" pitchFamily="18" charset="0"/>
                <a:cs typeface="Times New Roman" pitchFamily="18" charset="0"/>
              </a:rPr>
              <a:t>CaCO</a:t>
            </a:r>
            <a:r>
              <a:rPr lang="en-US" sz="2400" b="1" baseline="-25000" dirty="0" smtClean="0">
                <a:solidFill>
                  <a:srgbClr val="0070C0"/>
                </a:solidFill>
                <a:latin typeface="Times New Roman" pitchFamily="18" charset="0"/>
                <a:cs typeface="Times New Roman" pitchFamily="18" charset="0"/>
              </a:rPr>
              <a:t>3  </a:t>
            </a:r>
            <a:r>
              <a:rPr lang="en-US" sz="2400" b="1" dirty="0" smtClean="0">
                <a:solidFill>
                  <a:srgbClr val="0070C0"/>
                </a:solidFill>
                <a:latin typeface="Times New Roman" pitchFamily="18" charset="0"/>
                <a:cs typeface="Times New Roman" pitchFamily="18" charset="0"/>
              </a:rPr>
              <a:t>+ 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O → Ca(OH)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  + CO</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 </a:t>
            </a:r>
          </a:p>
          <a:p>
            <a:pPr lvl="8" algn="just"/>
            <a:endParaRPr lang="en-US" sz="2400" b="1" dirty="0" smtClean="0">
              <a:solidFill>
                <a:srgbClr val="0070C0"/>
              </a:solidFill>
              <a:latin typeface="Times New Roman" pitchFamily="18" charset="0"/>
              <a:cs typeface="Times New Roman" pitchFamily="18" charset="0"/>
            </a:endParaRPr>
          </a:p>
          <a:p>
            <a:pPr marL="3141663" indent="-3141663" algn="just"/>
            <a:r>
              <a:rPr lang="en-US" sz="2400" b="1" dirty="0" smtClean="0">
                <a:solidFill>
                  <a:srgbClr val="7030A0"/>
                </a:solidFill>
                <a:latin typeface="Times New Roman" pitchFamily="18" charset="0"/>
                <a:cs typeface="Times New Roman" pitchFamily="18" charset="0"/>
              </a:rPr>
              <a:t>B). Deposits of CaSO</a:t>
            </a:r>
            <a:r>
              <a:rPr lang="en-US" sz="2400" b="1" baseline="-25000" dirty="0" smtClean="0">
                <a:solidFill>
                  <a:srgbClr val="7030A0"/>
                </a:solidFill>
                <a:latin typeface="Times New Roman" pitchFamily="18" charset="0"/>
                <a:cs typeface="Times New Roman" pitchFamily="18" charset="0"/>
              </a:rPr>
              <a:t>4</a:t>
            </a:r>
            <a:r>
              <a:rPr lang="en-US" sz="2400" b="1" dirty="0" smtClean="0">
                <a:solidFill>
                  <a:srgbClr val="7030A0"/>
                </a:solidFill>
                <a:latin typeface="Times New Roman" pitchFamily="18" charset="0"/>
                <a:cs typeface="Times New Roman" pitchFamily="18" charset="0"/>
              </a:rPr>
              <a:t>:-</a:t>
            </a:r>
            <a:r>
              <a:rPr lang="en-US" sz="2400" dirty="0" smtClean="0">
                <a:solidFill>
                  <a:srgbClr val="7030A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The solubility of CaSO</a:t>
            </a:r>
            <a:r>
              <a:rPr lang="en-US" sz="2400" baseline="-25000" dirty="0" smtClean="0">
                <a:latin typeface="Times New Roman" pitchFamily="18" charset="0"/>
                <a:cs typeface="Times New Roman" pitchFamily="18" charset="0"/>
              </a:rPr>
              <a:t>4 </a:t>
            </a:r>
            <a:r>
              <a:rPr lang="en-US" sz="2400" dirty="0" smtClean="0">
                <a:latin typeface="Times New Roman" pitchFamily="18" charset="0"/>
                <a:cs typeface="Times New Roman" pitchFamily="18" charset="0"/>
              </a:rPr>
              <a:t>decreases with increasing the temperature. So it is soluble in cold water and insoluble in hot water. Hence it get precipitated in hotter region. </a:t>
            </a:r>
          </a:p>
          <a:p>
            <a:pPr algn="just"/>
            <a:r>
              <a:rPr lang="en-US" sz="2400" b="1" dirty="0" smtClean="0">
                <a:solidFill>
                  <a:srgbClr val="7030A0"/>
                </a:solidFill>
                <a:latin typeface="Times New Roman" pitchFamily="18" charset="0"/>
                <a:cs typeface="Times New Roman" pitchFamily="18" charset="0"/>
              </a:rPr>
              <a:t>C). Hydrolysis of MgCl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a:t>
            </a:r>
            <a:r>
              <a:rPr lang="en-US" sz="2400" dirty="0" smtClean="0">
                <a:solidFill>
                  <a:srgbClr val="7030A0"/>
                </a:solidFill>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b="1" dirty="0" smtClean="0">
                <a:solidFill>
                  <a:srgbClr val="0070C0"/>
                </a:solidFill>
                <a:latin typeface="Times New Roman" pitchFamily="18" charset="0"/>
                <a:cs typeface="Times New Roman" pitchFamily="18" charset="0"/>
              </a:rPr>
              <a:t>MgCl</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 + 2H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O  → Mg(OH)</a:t>
            </a:r>
            <a:r>
              <a:rPr lang="en-US" sz="2400" b="1" baseline="-25000" dirty="0" smtClean="0">
                <a:solidFill>
                  <a:srgbClr val="0070C0"/>
                </a:solidFill>
                <a:latin typeface="Times New Roman" pitchFamily="18" charset="0"/>
                <a:cs typeface="Times New Roman" pitchFamily="18" charset="0"/>
              </a:rPr>
              <a:t>2 </a:t>
            </a:r>
            <a:r>
              <a:rPr lang="en-US" sz="2400" b="1" dirty="0" smtClean="0">
                <a:solidFill>
                  <a:srgbClr val="0070C0"/>
                </a:solidFill>
                <a:latin typeface="Times New Roman" pitchFamily="18" charset="0"/>
                <a:cs typeface="Times New Roman" pitchFamily="18" charset="0"/>
              </a:rPr>
              <a:t>↓ + 2HCl </a:t>
            </a:r>
          </a:p>
          <a:p>
            <a:pPr algn="just"/>
            <a:r>
              <a:rPr lang="en-US" sz="2400" b="1" dirty="0" smtClean="0">
                <a:solidFill>
                  <a:srgbClr val="0070C0"/>
                </a:solidFill>
                <a:latin typeface="Times New Roman" pitchFamily="18" charset="0"/>
                <a:cs typeface="Times New Roman" pitchFamily="18" charset="0"/>
              </a:rPr>
              <a:t>                                                  </a:t>
            </a:r>
            <a:endParaRPr lang="en-US" sz="2400" dirty="0" smtClean="0">
              <a:solidFill>
                <a:srgbClr val="0070C0"/>
              </a:solidFill>
              <a:latin typeface="Times New Roman" pitchFamily="18" charset="0"/>
              <a:cs typeface="Times New Roman" pitchFamily="18" charset="0"/>
            </a:endParaRPr>
          </a:p>
          <a:p>
            <a:pPr marL="2974975" indent="-2974975" algn="just"/>
            <a:r>
              <a:rPr lang="en-US" sz="2400" b="1" dirty="0" smtClean="0">
                <a:solidFill>
                  <a:srgbClr val="7030A0"/>
                </a:solidFill>
                <a:latin typeface="Times New Roman" pitchFamily="18" charset="0"/>
                <a:cs typeface="Times New Roman" pitchFamily="18" charset="0"/>
              </a:rPr>
              <a:t>D). Presence of silica:- </a:t>
            </a:r>
            <a:r>
              <a:rPr lang="en-US" sz="2400" dirty="0" smtClean="0">
                <a:latin typeface="Times New Roman" pitchFamily="18" charset="0"/>
                <a:cs typeface="Times New Roman" pitchFamily="18" charset="0"/>
              </a:rPr>
              <a:t>Even if small quantity of SiO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is present, it may deposits as CaSiO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(or) MgSiO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These deposits adhere very firmly on inner side of boiler surface.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07623"/>
            <a:ext cx="11582400" cy="5816977"/>
          </a:xfrm>
          <a:prstGeom prst="rect">
            <a:avLst/>
          </a:prstGeom>
        </p:spPr>
        <p:txBody>
          <a:bodyPr wrap="square">
            <a:spAutoFit/>
          </a:bodyPr>
          <a:lstStyle/>
          <a:p>
            <a:pPr algn="just"/>
            <a:r>
              <a:rPr lang="en-US" sz="2400" b="1" dirty="0" smtClean="0">
                <a:solidFill>
                  <a:srgbClr val="C00000"/>
                </a:solidFill>
                <a:latin typeface="Times New Roman" pitchFamily="18" charset="0"/>
                <a:cs typeface="Times New Roman" pitchFamily="18" charset="0"/>
              </a:rPr>
              <a:t>Disadvantages of scale formation:</a:t>
            </a:r>
          </a:p>
          <a:p>
            <a:pPr marL="463550" lvl="0" indent="-463550" algn="just">
              <a:buClr>
                <a:srgbClr val="C00000"/>
              </a:buClr>
              <a:buFont typeface="Wingdings" pitchFamily="2" charset="2"/>
              <a:buChar char="v"/>
            </a:pPr>
            <a:r>
              <a:rPr lang="en-US" sz="2400" b="1" dirty="0" smtClean="0">
                <a:solidFill>
                  <a:srgbClr val="7030A0"/>
                </a:solidFill>
                <a:latin typeface="Times New Roman" pitchFamily="18" charset="0"/>
                <a:cs typeface="Times New Roman" pitchFamily="18" charset="0"/>
              </a:rPr>
              <a:t>Wastage of fuel: </a:t>
            </a:r>
            <a:r>
              <a:rPr lang="en-US" sz="2400" dirty="0" smtClean="0">
                <a:latin typeface="Times New Roman" pitchFamily="18" charset="0"/>
                <a:cs typeface="Times New Roman" pitchFamily="18" charset="0"/>
              </a:rPr>
              <a:t>Rate of heat transfer is greatly reduced due to poor conductivity of scales. Overheating is required for steady supply of heat hence fuel consumption increases.</a:t>
            </a:r>
          </a:p>
          <a:p>
            <a:pPr marL="463550" lvl="0" indent="-463550" algn="just">
              <a:buClr>
                <a:srgbClr val="C00000"/>
              </a:buClr>
              <a:buFont typeface="Wingdings" pitchFamily="2" charset="2"/>
              <a:buChar char="v"/>
            </a:pPr>
            <a:r>
              <a:rPr lang="en-US" sz="2400" b="1" dirty="0" smtClean="0">
                <a:solidFill>
                  <a:srgbClr val="7030A0"/>
                </a:solidFill>
                <a:latin typeface="Times New Roman" pitchFamily="18" charset="0"/>
                <a:cs typeface="Times New Roman" pitchFamily="18" charset="0"/>
              </a:rPr>
              <a:t>Lowering of boiler safety: </a:t>
            </a:r>
            <a:r>
              <a:rPr lang="en-US" sz="2400" dirty="0" smtClean="0">
                <a:latin typeface="Times New Roman" pitchFamily="18" charset="0"/>
                <a:cs typeface="Times New Roman" pitchFamily="18" charset="0"/>
              </a:rPr>
              <a:t>To supply steady heat overheating is required, which makes the boiler material weak &amp;soft. Results in distortion of boiler tube.</a:t>
            </a:r>
          </a:p>
          <a:p>
            <a:pPr marL="463550" lvl="0" indent="-463550" algn="just">
              <a:buClr>
                <a:srgbClr val="C00000"/>
              </a:buClr>
              <a:buFont typeface="Wingdings" pitchFamily="2" charset="2"/>
              <a:buChar char="v"/>
            </a:pPr>
            <a:r>
              <a:rPr lang="en-US" sz="2400" b="1" dirty="0" smtClean="0">
                <a:solidFill>
                  <a:srgbClr val="7030A0"/>
                </a:solidFill>
                <a:latin typeface="Times New Roman" pitchFamily="18" charset="0"/>
                <a:cs typeface="Times New Roman" pitchFamily="18" charset="0"/>
              </a:rPr>
              <a:t>Decrease in efficiency of boiler: </a:t>
            </a:r>
            <a:r>
              <a:rPr lang="en-US" sz="2400" dirty="0" smtClean="0">
                <a:latin typeface="Times New Roman" pitchFamily="18" charset="0"/>
                <a:cs typeface="Times New Roman" pitchFamily="18" charset="0"/>
              </a:rPr>
              <a:t>Deposition of scales in valves and condensers choke them partially&amp; decreases the efficiency of boiler </a:t>
            </a:r>
          </a:p>
          <a:p>
            <a:pPr marL="463550" lvl="0" indent="-463550" algn="just">
              <a:buClr>
                <a:srgbClr val="C00000"/>
              </a:buClr>
              <a:buFont typeface="Wingdings" pitchFamily="2" charset="2"/>
              <a:buChar char="v"/>
            </a:pPr>
            <a:r>
              <a:rPr lang="en-US" sz="2400" b="1" dirty="0" smtClean="0">
                <a:solidFill>
                  <a:srgbClr val="7030A0"/>
                </a:solidFill>
                <a:latin typeface="Times New Roman" pitchFamily="18" charset="0"/>
                <a:cs typeface="Times New Roman" pitchFamily="18" charset="0"/>
              </a:rPr>
              <a:t>Danger of Explosion: </a:t>
            </a:r>
            <a:r>
              <a:rPr lang="en-US" sz="2400" dirty="0" smtClean="0">
                <a:latin typeface="Times New Roman" pitchFamily="18" charset="0"/>
                <a:cs typeface="Times New Roman" pitchFamily="18" charset="0"/>
              </a:rPr>
              <a:t>Due to uneven expansion the thick scales gets cracked, results in formation of large steam &amp; develops high pressure. It may cause explosion of boiler. </a:t>
            </a:r>
          </a:p>
          <a:p>
            <a:pPr algn="just">
              <a:lnSpc>
                <a:spcPct val="150000"/>
              </a:lnSpc>
            </a:pPr>
            <a:r>
              <a:rPr lang="en-US" sz="2400" b="1" dirty="0" smtClean="0">
                <a:solidFill>
                  <a:srgbClr val="C00000"/>
                </a:solidFill>
                <a:latin typeface="Times New Roman" pitchFamily="18" charset="0"/>
                <a:cs typeface="Times New Roman" pitchFamily="18" charset="0"/>
              </a:rPr>
              <a:t>Removal of scales: </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Mechanical/chemical method</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Loosely adhering scales are removed with the help Scraper/wire brush</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Brittle scales are removed by giving Thermal shocks</a:t>
            </a:r>
          </a:p>
          <a:p>
            <a:pPr marL="398463" indent="-398463" algn="just">
              <a:buClr>
                <a:srgbClr val="C00000"/>
              </a:buClr>
              <a:buFont typeface="Wingdings" pitchFamily="2" charset="2"/>
              <a:buChar char="v"/>
            </a:pPr>
            <a:r>
              <a:rPr lang="en-US" sz="2400" dirty="0" smtClean="0">
                <a:latin typeface="Times New Roman" pitchFamily="18" charset="0"/>
                <a:cs typeface="Times New Roman" pitchFamily="18" charset="0"/>
              </a:rPr>
              <a:t>Loosely adhering scales are removed by frequent blow down operation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14400"/>
            <a:ext cx="12268200" cy="5632311"/>
          </a:xfrm>
          <a:prstGeom prst="rect">
            <a:avLst/>
          </a:prstGeom>
        </p:spPr>
        <p:txBody>
          <a:bodyPr wrap="square">
            <a:spAutoFit/>
          </a:bodyPr>
          <a:lstStyle/>
          <a:p>
            <a:pPr marL="920750" lvl="1" indent="-463550" algn="just">
              <a:buClr>
                <a:srgbClr val="002060"/>
              </a:buClr>
              <a:buFont typeface="Wingdings" pitchFamily="2" charset="2"/>
              <a:buChar char="v"/>
            </a:pPr>
            <a:r>
              <a:rPr lang="en-US" sz="2400" dirty="0" smtClean="0">
                <a:latin typeface="Times New Roman" pitchFamily="18" charset="0"/>
                <a:cs typeface="Times New Roman" pitchFamily="18" charset="0"/>
              </a:rPr>
              <a:t>Water used for industrial purpose should be sufficiently pure. </a:t>
            </a:r>
          </a:p>
          <a:p>
            <a:pPr marL="920750" lvl="1" indent="-463550" algn="just">
              <a:buClr>
                <a:srgbClr val="002060"/>
              </a:buClr>
              <a:buFont typeface="Wingdings" pitchFamily="2" charset="2"/>
              <a:buChar char="v"/>
            </a:pPr>
            <a:r>
              <a:rPr lang="en-US" sz="2400" dirty="0" smtClean="0">
                <a:latin typeface="Times New Roman" pitchFamily="18" charset="0"/>
                <a:cs typeface="Times New Roman" pitchFamily="18" charset="0"/>
              </a:rPr>
              <a:t>The process of removing hardness producing salts from water is known as softening of water. </a:t>
            </a:r>
          </a:p>
          <a:p>
            <a:pPr marL="920750" lvl="1" indent="-463550" algn="just">
              <a:buClr>
                <a:srgbClr val="002060"/>
              </a:buClr>
              <a:buFont typeface="Wingdings" pitchFamily="2" charset="2"/>
              <a:buChar char="v"/>
            </a:pPr>
            <a:r>
              <a:rPr lang="en-US" sz="2400" dirty="0" smtClean="0">
                <a:latin typeface="Times New Roman" pitchFamily="18" charset="0"/>
                <a:cs typeface="Times New Roman" pitchFamily="18" charset="0"/>
              </a:rPr>
              <a:t>In industry, main methods employed for softening of water are two types. </a:t>
            </a:r>
          </a:p>
          <a:p>
            <a:pPr marL="4121150" lvl="8" indent="-463550" algn="just">
              <a:buClr>
                <a:srgbClr val="7030A0"/>
              </a:buClr>
              <a:buFont typeface="+mj-lt"/>
              <a:buAutoNum type="alphaUcPeriod"/>
            </a:pPr>
            <a:r>
              <a:rPr lang="en-US" sz="2400" b="1" dirty="0" smtClean="0">
                <a:solidFill>
                  <a:srgbClr val="7030A0"/>
                </a:solidFill>
                <a:latin typeface="Times New Roman" pitchFamily="18" charset="0"/>
                <a:cs typeface="Times New Roman" pitchFamily="18" charset="0"/>
              </a:rPr>
              <a:t>Internal treatment  or conditioning</a:t>
            </a:r>
          </a:p>
          <a:p>
            <a:pPr marL="4121150" lvl="8" indent="-463550" algn="just">
              <a:buClr>
                <a:srgbClr val="7030A0"/>
              </a:buClr>
              <a:buFont typeface="+mj-lt"/>
              <a:buAutoNum type="alphaUcPeriod"/>
            </a:pPr>
            <a:r>
              <a:rPr lang="en-US" sz="2400" b="1" dirty="0" smtClean="0">
                <a:solidFill>
                  <a:srgbClr val="7030A0"/>
                </a:solidFill>
                <a:latin typeface="Times New Roman" pitchFamily="18" charset="0"/>
                <a:cs typeface="Times New Roman" pitchFamily="18" charset="0"/>
              </a:rPr>
              <a:t>External treatment or conditioning</a:t>
            </a:r>
          </a:p>
          <a:p>
            <a:pPr marL="463550" indent="-463550" algn="just">
              <a:buClr>
                <a:srgbClr val="002060"/>
              </a:buClr>
              <a:buFont typeface="Wingdings" pitchFamily="2" charset="2"/>
              <a:buChar char="v"/>
            </a:pPr>
            <a:endParaRPr lang="en-US" sz="2400" dirty="0" smtClean="0">
              <a:latin typeface="Times New Roman" pitchFamily="18" charset="0"/>
              <a:cs typeface="Times New Roman" pitchFamily="18" charset="0"/>
            </a:endParaRPr>
          </a:p>
          <a:p>
            <a:pPr marL="514350" indent="-514350" algn="just">
              <a:buClr>
                <a:srgbClr val="C00000"/>
              </a:buClr>
              <a:buFont typeface="+mj-lt"/>
              <a:buAutoNum type="alphaUcPeriod"/>
            </a:pPr>
            <a:r>
              <a:rPr lang="en-US" sz="3200" b="1" dirty="0" smtClean="0">
                <a:solidFill>
                  <a:srgbClr val="C00000"/>
                </a:solidFill>
                <a:latin typeface="Times New Roman" pitchFamily="18" charset="0"/>
                <a:cs typeface="Times New Roman" pitchFamily="18" charset="0"/>
              </a:rPr>
              <a:t>Internal treatment: </a:t>
            </a:r>
          </a:p>
          <a:p>
            <a:pPr marL="463550" indent="-463550" algn="just">
              <a:buClr>
                <a:srgbClr val="002060"/>
              </a:buClr>
            </a:pPr>
            <a:r>
              <a:rPr lang="en-US" sz="3200" b="1"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The softening of water carried out inside the boiler is called internal treatment of water. In this process the hardness causing salts are removed</a:t>
            </a:r>
            <a:endParaRPr lang="en-US" sz="2400" b="1" dirty="0" smtClean="0">
              <a:solidFill>
                <a:srgbClr val="C00000"/>
              </a:solidFill>
              <a:latin typeface="Times New Roman" pitchFamily="18" charset="0"/>
              <a:cs typeface="Times New Roman" pitchFamily="18" charset="0"/>
            </a:endParaRPr>
          </a:p>
          <a:p>
            <a:pPr marL="463550" indent="-463550" algn="just">
              <a:buClr>
                <a:srgbClr val="002060"/>
              </a:buClr>
            </a:pPr>
            <a:endParaRPr lang="en-US" sz="3200" b="1" dirty="0" smtClean="0">
              <a:solidFill>
                <a:srgbClr val="C00000"/>
              </a:solidFill>
              <a:latin typeface="Times New Roman" pitchFamily="18" charset="0"/>
              <a:cs typeface="Times New Roman" pitchFamily="18" charset="0"/>
            </a:endParaRPr>
          </a:p>
          <a:p>
            <a:pPr marL="971550" lvl="1" indent="-514350" algn="just">
              <a:buClr>
                <a:srgbClr val="002060"/>
              </a:buClr>
              <a:buFont typeface="+mj-lt"/>
              <a:buAutoNum type="arabicPeriod"/>
            </a:pPr>
            <a:r>
              <a:rPr lang="en-US" sz="2400" dirty="0" smtClean="0">
                <a:latin typeface="Times New Roman" pitchFamily="18" charset="0"/>
                <a:cs typeface="Times New Roman" pitchFamily="18" charset="0"/>
              </a:rPr>
              <a:t>Sludge formation can be removed by blow down operation. </a:t>
            </a:r>
          </a:p>
          <a:p>
            <a:pPr marL="971550" lvl="1" indent="-514350" algn="just">
              <a:buClr>
                <a:srgbClr val="002060"/>
              </a:buClr>
              <a:buFont typeface="+mj-lt"/>
              <a:buAutoNum type="arabicPeriod"/>
            </a:pPr>
            <a:r>
              <a:rPr lang="en-US" sz="2400" dirty="0" smtClean="0">
                <a:latin typeface="Times New Roman" pitchFamily="18" charset="0"/>
                <a:cs typeface="Times New Roman" pitchFamily="18" charset="0"/>
              </a:rPr>
              <a:t>Scale formation can be prevented by internal treatment that involve addition of chemical to the boiler water either to precipitate  or  the scale forming impurities in the form of sludge.</a:t>
            </a:r>
            <a:endParaRPr lang="en-US" sz="2400" dirty="0">
              <a:latin typeface="Times New Roman" pitchFamily="18" charset="0"/>
              <a:cs typeface="Times New Roman" pitchFamily="18" charset="0"/>
            </a:endParaRPr>
          </a:p>
        </p:txBody>
      </p:sp>
      <p:sp>
        <p:nvSpPr>
          <p:cNvPr id="3" name="Rectangle 2"/>
          <p:cNvSpPr/>
          <p:nvPr/>
        </p:nvSpPr>
        <p:spPr>
          <a:xfrm>
            <a:off x="1331991" y="76200"/>
            <a:ext cx="10326609" cy="707886"/>
          </a:xfrm>
          <a:prstGeom prst="rect">
            <a:avLst/>
          </a:prstGeom>
        </p:spPr>
        <p:txBody>
          <a:bodyPr wrap="none">
            <a:spAutoFit/>
          </a:bodyPr>
          <a:lstStyle/>
          <a:p>
            <a:pPr algn="just"/>
            <a:r>
              <a:rPr lang="en-US" sz="4000" b="1" dirty="0" smtClean="0">
                <a:solidFill>
                  <a:srgbClr val="C00000"/>
                </a:solidFill>
                <a:latin typeface="Times New Roman" pitchFamily="18" charset="0"/>
                <a:cs typeface="Times New Roman" pitchFamily="18" charset="0"/>
              </a:rPr>
              <a:t>Treatment (or) Softening of water for industry</a:t>
            </a:r>
            <a:endParaRPr lang="en-US" sz="4000"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381000"/>
            <a:ext cx="12192000" cy="6024741"/>
            <a:chOff x="304800" y="381000"/>
            <a:chExt cx="12192000" cy="6024741"/>
          </a:xfrm>
        </p:grpSpPr>
        <p:sp>
          <p:nvSpPr>
            <p:cNvPr id="2" name="Rectangle 1"/>
            <p:cNvSpPr/>
            <p:nvPr/>
          </p:nvSpPr>
          <p:spPr>
            <a:xfrm>
              <a:off x="304800" y="381000"/>
              <a:ext cx="12192000" cy="2308324"/>
            </a:xfrm>
            <a:prstGeom prst="rect">
              <a:avLst/>
            </a:prstGeom>
          </p:spPr>
          <p:txBody>
            <a:bodyPr wrap="square">
              <a:spAutoFit/>
            </a:bodyPr>
            <a:lstStyle/>
            <a:p>
              <a:pPr marL="457200" indent="-457200" algn="just">
                <a:buClr>
                  <a:srgbClr val="C00000"/>
                </a:buClr>
                <a:buFont typeface="+mj-lt"/>
                <a:buAutoNum type="alphaLcParenR"/>
              </a:pPr>
              <a:r>
                <a:rPr lang="en-US" sz="2400" b="1" dirty="0" smtClean="0">
                  <a:solidFill>
                    <a:srgbClr val="C00000"/>
                  </a:solidFill>
                  <a:latin typeface="Times New Roman" pitchFamily="18" charset="0"/>
                  <a:cs typeface="Times New Roman" pitchFamily="18" charset="0"/>
                </a:rPr>
                <a:t>Colloidal conditioning: </a:t>
              </a:r>
            </a:p>
            <a:p>
              <a:pPr marL="1371600" lvl="2" indent="-457200" algn="just">
                <a:buClr>
                  <a:srgbClr val="0070C0"/>
                </a:buClr>
                <a:buFont typeface="Wingdings" pitchFamily="2" charset="2"/>
                <a:buChar char="v"/>
              </a:pPr>
              <a:r>
                <a:rPr lang="en-US" sz="2400" dirty="0" smtClean="0">
                  <a:latin typeface="Times New Roman" pitchFamily="18" charset="0"/>
                  <a:cs typeface="Times New Roman" pitchFamily="18" charset="0"/>
                </a:rPr>
                <a:t>The scale formation in low pressure boilers can be prevented by the addition of kerosene, tannin, agar-agar etc. </a:t>
              </a:r>
            </a:p>
            <a:p>
              <a:pPr marL="1371600" lvl="2" indent="-457200" algn="just">
                <a:buClr>
                  <a:srgbClr val="0070C0"/>
                </a:buClr>
                <a:buFont typeface="Wingdings" pitchFamily="2" charset="2"/>
                <a:buChar char="v"/>
              </a:pPr>
              <a:r>
                <a:rPr lang="en-US" sz="2400" dirty="0" smtClean="0">
                  <a:latin typeface="Times New Roman" pitchFamily="18" charset="0"/>
                  <a:cs typeface="Times New Roman" pitchFamily="18" charset="0"/>
                </a:rPr>
                <a:t>which will be get coated over the scale forming precipitates. </a:t>
              </a:r>
            </a:p>
            <a:p>
              <a:pPr marL="1371600" lvl="2" indent="-457200" algn="just">
                <a:buClr>
                  <a:srgbClr val="0070C0"/>
                </a:buClr>
                <a:buFont typeface="Wingdings" pitchFamily="2" charset="2"/>
                <a:buChar char="v"/>
              </a:pPr>
              <a:r>
                <a:rPr lang="en-US" sz="2400" dirty="0" smtClean="0">
                  <a:latin typeface="Times New Roman" pitchFamily="18" charset="0"/>
                  <a:cs typeface="Times New Roman" pitchFamily="18" charset="0"/>
                </a:rPr>
                <a:t>These forms loose, non-sticky deposits (sludge) that can be removed by blow down. </a:t>
              </a:r>
            </a:p>
            <a:p>
              <a:pPr marL="1371600" lvl="2" indent="-457200" algn="just">
                <a:buClr>
                  <a:srgbClr val="0070C0"/>
                </a:buClr>
                <a:buFont typeface="Wingdings" pitchFamily="2" charset="2"/>
                <a:buChar char="v"/>
              </a:pPr>
              <a:r>
                <a:rPr lang="en-US" sz="2400" dirty="0" smtClean="0">
                  <a:latin typeface="Times New Roman" pitchFamily="18" charset="0"/>
                  <a:cs typeface="Times New Roman" pitchFamily="18" charset="0"/>
                </a:rPr>
                <a:t>This type of conditioning is called colloidal conditioning.</a:t>
              </a:r>
              <a:endParaRPr lang="en-US" sz="2400" dirty="0">
                <a:latin typeface="Times New Roman" pitchFamily="18" charset="0"/>
                <a:cs typeface="Times New Roman" pitchFamily="18" charset="0"/>
              </a:endParaRPr>
            </a:p>
          </p:txBody>
        </p:sp>
        <p:sp>
          <p:nvSpPr>
            <p:cNvPr id="3" name="Rectangle 2"/>
            <p:cNvSpPr/>
            <p:nvPr/>
          </p:nvSpPr>
          <p:spPr>
            <a:xfrm>
              <a:off x="457200" y="2743200"/>
              <a:ext cx="11963400" cy="3662541"/>
            </a:xfrm>
            <a:prstGeom prst="rect">
              <a:avLst/>
            </a:prstGeom>
          </p:spPr>
          <p:txBody>
            <a:bodyPr wrap="square">
              <a:spAutoFit/>
            </a:bodyPr>
            <a:lstStyle/>
            <a:p>
              <a:pPr marL="457200" indent="-457200">
                <a:buClr>
                  <a:srgbClr val="C00000"/>
                </a:buClr>
                <a:buFont typeface="+mj-lt"/>
                <a:buAutoNum type="alphaLcParenR" startAt="2"/>
              </a:pPr>
              <a:r>
                <a:rPr lang="en-US" sz="2400" b="1" dirty="0" smtClean="0">
                  <a:solidFill>
                    <a:srgbClr val="C00000"/>
                  </a:solidFill>
                  <a:latin typeface="Times New Roman" pitchFamily="18" charset="0"/>
                  <a:cs typeface="Times New Roman" pitchFamily="18" charset="0"/>
                </a:rPr>
                <a:t>Phosphate conditioning: </a:t>
              </a:r>
            </a:p>
            <a:p>
              <a:pPr marL="1268413" lvl="2" indent="-457200">
                <a:buClr>
                  <a:srgbClr val="002060"/>
                </a:buClr>
                <a:buFont typeface="Wingdings" pitchFamily="2" charset="2"/>
                <a:buChar char="v"/>
              </a:pPr>
              <a:r>
                <a:rPr lang="en-US" sz="2400" dirty="0" smtClean="0">
                  <a:latin typeface="Times New Roman" pitchFamily="18" charset="0"/>
                  <a:cs typeface="Times New Roman" pitchFamily="18" charset="0"/>
                </a:rPr>
                <a:t>In this process, the permanent hardness causing salts(Scale) in high pressure boilers will be removed by reacting with sodium phosphate. </a:t>
              </a:r>
            </a:p>
            <a:p>
              <a:pPr marL="1268413" lvl="2" indent="-457200">
                <a:buClr>
                  <a:srgbClr val="002060"/>
                </a:buClr>
                <a:buFont typeface="Wingdings" pitchFamily="2" charset="2"/>
                <a:buChar char="v"/>
              </a:pPr>
              <a:r>
                <a:rPr lang="en-US" sz="2400" dirty="0" smtClean="0">
                  <a:latin typeface="Times New Roman" pitchFamily="18" charset="0"/>
                  <a:cs typeface="Times New Roman" pitchFamily="18" charset="0"/>
                </a:rPr>
                <a:t>The complex formed is soft, non-adherent and easily removable(Sludge). </a:t>
              </a:r>
            </a:p>
            <a:p>
              <a:pPr marL="1268413" lvl="2" indent="-457200">
                <a:buClr>
                  <a:srgbClr val="002060"/>
                </a:buClr>
              </a:pPr>
              <a:endParaRPr lang="en-US" sz="2400" dirty="0" smtClean="0">
                <a:latin typeface="Times New Roman" pitchFamily="18" charset="0"/>
                <a:cs typeface="Times New Roman" pitchFamily="18" charset="0"/>
              </a:endParaRPr>
            </a:p>
            <a:p>
              <a:pPr lvl="0" algn="ctr">
                <a:spcBef>
                  <a:spcPct val="0"/>
                </a:spcBef>
                <a:buNone/>
              </a:pPr>
              <a:r>
                <a:rPr lang="en-US" altLang="en-US" sz="2800" b="1" dirty="0" smtClean="0">
                  <a:solidFill>
                    <a:srgbClr val="002060"/>
                  </a:solidFill>
                  <a:latin typeface="Calibri" pitchFamily="34" charset="0"/>
                  <a:ea typeface="Times New Roman" pitchFamily="18" charset="0"/>
                </a:rPr>
                <a:t>3MCl</a:t>
              </a:r>
              <a:r>
                <a:rPr lang="en-US" altLang="en-US" sz="2800" b="1" baseline="-30000" dirty="0" smtClean="0">
                  <a:solidFill>
                    <a:srgbClr val="002060"/>
                  </a:solidFill>
                  <a:latin typeface="Calibri" pitchFamily="34" charset="0"/>
                  <a:ea typeface="Times New Roman" pitchFamily="18" charset="0"/>
                </a:rPr>
                <a:t>2</a:t>
              </a:r>
              <a:r>
                <a:rPr lang="en-US" altLang="en-US" sz="2800" b="1" dirty="0" smtClean="0">
                  <a:solidFill>
                    <a:srgbClr val="002060"/>
                  </a:solidFill>
                  <a:latin typeface="Calibri" pitchFamily="34" charset="0"/>
                  <a:ea typeface="Times New Roman" pitchFamily="18" charset="0"/>
                </a:rPr>
                <a:t> + 2Na</a:t>
              </a:r>
              <a:r>
                <a:rPr lang="en-US" altLang="en-US" sz="2800" b="1" baseline="-30000" dirty="0" smtClean="0">
                  <a:solidFill>
                    <a:srgbClr val="002060"/>
                  </a:solidFill>
                  <a:latin typeface="Calibri" pitchFamily="34" charset="0"/>
                  <a:ea typeface="Times New Roman" pitchFamily="18" charset="0"/>
                </a:rPr>
                <a:t>3</a:t>
              </a:r>
              <a:r>
                <a:rPr lang="en-US" altLang="en-US" sz="2800" b="1" dirty="0" smtClean="0">
                  <a:solidFill>
                    <a:srgbClr val="002060"/>
                  </a:solidFill>
                  <a:latin typeface="Calibri" pitchFamily="34" charset="0"/>
                  <a:ea typeface="Times New Roman" pitchFamily="18" charset="0"/>
                </a:rPr>
                <a:t>PO</a:t>
              </a:r>
              <a:r>
                <a:rPr lang="en-US" altLang="en-US" sz="2800" b="1" baseline="-30000" dirty="0" smtClean="0">
                  <a:solidFill>
                    <a:srgbClr val="002060"/>
                  </a:solidFill>
                  <a:latin typeface="Calibri" pitchFamily="34" charset="0"/>
                  <a:ea typeface="Times New Roman" pitchFamily="18" charset="0"/>
                </a:rPr>
                <a:t>4</a:t>
              </a:r>
              <a:r>
                <a:rPr lang="en-US" altLang="en-US" sz="2800" b="1" dirty="0" smtClean="0">
                  <a:solidFill>
                    <a:srgbClr val="002060"/>
                  </a:solidFill>
                  <a:latin typeface="Calibri" pitchFamily="34" charset="0"/>
                  <a:ea typeface="Times New Roman" pitchFamily="18" charset="0"/>
                </a:rPr>
                <a:t> → M</a:t>
              </a:r>
              <a:r>
                <a:rPr lang="en-US" altLang="en-US" sz="2800" b="1" baseline="-30000" dirty="0" smtClean="0">
                  <a:solidFill>
                    <a:srgbClr val="002060"/>
                  </a:solidFill>
                  <a:latin typeface="Calibri" pitchFamily="34" charset="0"/>
                  <a:ea typeface="Times New Roman" pitchFamily="18" charset="0"/>
                </a:rPr>
                <a:t>3</a:t>
              </a:r>
              <a:r>
                <a:rPr lang="en-US" altLang="en-US" sz="2800" b="1" dirty="0" smtClean="0">
                  <a:solidFill>
                    <a:srgbClr val="002060"/>
                  </a:solidFill>
                  <a:latin typeface="Calibri" pitchFamily="34" charset="0"/>
                  <a:ea typeface="Times New Roman" pitchFamily="18" charset="0"/>
                </a:rPr>
                <a:t>( PO</a:t>
              </a:r>
              <a:r>
                <a:rPr lang="en-US" altLang="en-US" sz="2800" b="1" baseline="-30000" dirty="0" smtClean="0">
                  <a:solidFill>
                    <a:srgbClr val="002060"/>
                  </a:solidFill>
                  <a:latin typeface="Calibri" pitchFamily="34" charset="0"/>
                  <a:ea typeface="Times New Roman" pitchFamily="18" charset="0"/>
                </a:rPr>
                <a:t>4</a:t>
              </a:r>
              <a:r>
                <a:rPr lang="en-US" altLang="en-US" sz="2800" b="1" dirty="0" smtClean="0">
                  <a:solidFill>
                    <a:srgbClr val="002060"/>
                  </a:solidFill>
                  <a:latin typeface="Calibri" pitchFamily="34" charset="0"/>
                  <a:ea typeface="Times New Roman" pitchFamily="18" charset="0"/>
                </a:rPr>
                <a:t>)</a:t>
              </a:r>
              <a:r>
                <a:rPr lang="en-US" altLang="en-US" sz="2800" b="1" baseline="-30000" dirty="0" smtClean="0">
                  <a:solidFill>
                    <a:srgbClr val="002060"/>
                  </a:solidFill>
                  <a:latin typeface="Calibri" pitchFamily="34" charset="0"/>
                  <a:ea typeface="Times New Roman" pitchFamily="18" charset="0"/>
                </a:rPr>
                <a:t>2</a:t>
              </a:r>
              <a:r>
                <a:rPr lang="en-US" altLang="en-US" sz="2800" b="1" dirty="0" smtClean="0">
                  <a:solidFill>
                    <a:srgbClr val="002060"/>
                  </a:solidFill>
                  <a:latin typeface="Calibri" pitchFamily="34" charset="0"/>
                  <a:ea typeface="Times New Roman" pitchFamily="18" charset="0"/>
                </a:rPr>
                <a:t>↓ + 6NaCl  </a:t>
              </a:r>
            </a:p>
            <a:p>
              <a:pPr lvl="0" algn="ctr">
                <a:spcBef>
                  <a:spcPct val="0"/>
                </a:spcBef>
                <a:buNone/>
              </a:pPr>
              <a:r>
                <a:rPr lang="en-US" altLang="en-US" sz="2800" b="1" dirty="0" smtClean="0">
                  <a:solidFill>
                    <a:srgbClr val="002060"/>
                  </a:solidFill>
                  <a:latin typeface="Calibri" pitchFamily="34" charset="0"/>
                  <a:ea typeface="Times New Roman" pitchFamily="18" charset="0"/>
                </a:rPr>
                <a:t>                       </a:t>
              </a:r>
              <a:r>
                <a:rPr lang="en-US" altLang="en-US" sz="2800" b="1" dirty="0" smtClean="0">
                  <a:solidFill>
                    <a:srgbClr val="002060"/>
                  </a:solidFill>
                  <a:latin typeface="Calibri" pitchFamily="34" charset="0"/>
                  <a:ea typeface="Times New Roman" pitchFamily="18" charset="0"/>
                </a:rPr>
                <a:t> </a:t>
              </a:r>
              <a:r>
                <a:rPr lang="en-US" altLang="en-US" sz="2800" b="1" dirty="0" smtClean="0">
                  <a:solidFill>
                    <a:srgbClr val="002060"/>
                  </a:solidFill>
                  <a:latin typeface="Calibri" pitchFamily="34" charset="0"/>
                  <a:ea typeface="Times New Roman" pitchFamily="18" charset="0"/>
                </a:rPr>
                <a:t>[Where M = Ca</a:t>
              </a:r>
              <a:r>
                <a:rPr lang="en-US" altLang="en-US" sz="2800" b="1" baseline="30000" dirty="0" smtClean="0">
                  <a:solidFill>
                    <a:srgbClr val="002060"/>
                  </a:solidFill>
                  <a:latin typeface="Calibri" pitchFamily="34" charset="0"/>
                  <a:ea typeface="Times New Roman" pitchFamily="18" charset="0"/>
                </a:rPr>
                <a:t>2+</a:t>
              </a:r>
              <a:r>
                <a:rPr lang="en-US" altLang="en-US" sz="2800" b="1" dirty="0" smtClean="0">
                  <a:solidFill>
                    <a:srgbClr val="002060"/>
                  </a:solidFill>
                  <a:latin typeface="Calibri" pitchFamily="34" charset="0"/>
                  <a:ea typeface="Times New Roman" pitchFamily="18" charset="0"/>
                </a:rPr>
                <a:t>, Mg</a:t>
              </a:r>
              <a:r>
                <a:rPr lang="en-US" altLang="en-US" sz="2800" b="1" baseline="30000" dirty="0" smtClean="0">
                  <a:solidFill>
                    <a:srgbClr val="002060"/>
                  </a:solidFill>
                  <a:latin typeface="Calibri" pitchFamily="34" charset="0"/>
                  <a:ea typeface="Times New Roman" pitchFamily="18" charset="0"/>
                </a:rPr>
                <a:t>2+</a:t>
              </a:r>
              <a:r>
                <a:rPr lang="en-US" altLang="en-US" sz="2800" b="1" dirty="0" smtClean="0">
                  <a:solidFill>
                    <a:srgbClr val="002060"/>
                  </a:solidFill>
                  <a:latin typeface="Calibri" pitchFamily="34" charset="0"/>
                  <a:ea typeface="Times New Roman" pitchFamily="18" charset="0"/>
                </a:rPr>
                <a:t>]</a:t>
              </a:r>
            </a:p>
            <a:p>
              <a:pPr lvl="0" algn="ctr">
                <a:spcBef>
                  <a:spcPct val="0"/>
                </a:spcBef>
                <a:buNone/>
              </a:pPr>
              <a:endParaRPr lang="en-US" altLang="en-US" sz="2800" dirty="0" smtClean="0">
                <a:latin typeface="Calibri" pitchFamily="34" charset="0"/>
              </a:endParaRPr>
            </a:p>
            <a:p>
              <a:pPr lvl="0" algn="ctr">
                <a:spcBef>
                  <a:spcPct val="0"/>
                </a:spcBef>
                <a:buNone/>
              </a:pPr>
              <a:r>
                <a:rPr lang="en-US" altLang="en-US" sz="2800" dirty="0" smtClean="0">
                  <a:latin typeface="Calibri" pitchFamily="34" charset="0"/>
                  <a:ea typeface="Times New Roman" pitchFamily="18" charset="0"/>
                </a:rPr>
                <a:t>      </a:t>
              </a:r>
              <a:r>
                <a:rPr lang="en-US" altLang="en-US" sz="2800" b="1" dirty="0" smtClean="0">
                  <a:solidFill>
                    <a:srgbClr val="0070C0"/>
                  </a:solidFill>
                  <a:latin typeface="Calibri" pitchFamily="34" charset="0"/>
                  <a:ea typeface="Times New Roman" pitchFamily="18" charset="0"/>
                </a:rPr>
                <a:t>3MSO</a:t>
              </a:r>
              <a:r>
                <a:rPr lang="en-US" altLang="en-US" sz="2800" b="1" baseline="-30000" dirty="0" smtClean="0">
                  <a:solidFill>
                    <a:srgbClr val="0070C0"/>
                  </a:solidFill>
                  <a:latin typeface="Calibri" pitchFamily="34" charset="0"/>
                  <a:ea typeface="Times New Roman" pitchFamily="18" charset="0"/>
                </a:rPr>
                <a:t>4</a:t>
              </a:r>
              <a:r>
                <a:rPr lang="en-US" altLang="en-US" sz="2800" b="1" dirty="0" smtClean="0">
                  <a:solidFill>
                    <a:srgbClr val="0070C0"/>
                  </a:solidFill>
                  <a:latin typeface="Calibri" pitchFamily="34" charset="0"/>
                  <a:ea typeface="Times New Roman" pitchFamily="18" charset="0"/>
                </a:rPr>
                <a:t> + 2Na</a:t>
              </a:r>
              <a:r>
                <a:rPr lang="en-US" altLang="en-US" sz="2800" b="1" baseline="-30000" dirty="0" smtClean="0">
                  <a:solidFill>
                    <a:srgbClr val="0070C0"/>
                  </a:solidFill>
                  <a:latin typeface="Calibri" pitchFamily="34" charset="0"/>
                  <a:ea typeface="Times New Roman" pitchFamily="18" charset="0"/>
                </a:rPr>
                <a:t>3</a:t>
              </a:r>
              <a:r>
                <a:rPr lang="en-US" altLang="en-US" sz="2800" b="1" dirty="0" smtClean="0">
                  <a:solidFill>
                    <a:srgbClr val="0070C0"/>
                  </a:solidFill>
                  <a:latin typeface="Calibri" pitchFamily="34" charset="0"/>
                  <a:ea typeface="Times New Roman" pitchFamily="18" charset="0"/>
                </a:rPr>
                <a:t>PO</a:t>
              </a:r>
              <a:r>
                <a:rPr lang="en-US" altLang="en-US" sz="2800" b="1" baseline="-30000" dirty="0" smtClean="0">
                  <a:solidFill>
                    <a:srgbClr val="0070C0"/>
                  </a:solidFill>
                  <a:latin typeface="Calibri" pitchFamily="34" charset="0"/>
                  <a:ea typeface="Times New Roman" pitchFamily="18" charset="0"/>
                </a:rPr>
                <a:t>4</a:t>
              </a:r>
              <a:r>
                <a:rPr lang="en-US" altLang="en-US" sz="2800" b="1" dirty="0" smtClean="0">
                  <a:solidFill>
                    <a:srgbClr val="0070C0"/>
                  </a:solidFill>
                  <a:latin typeface="Calibri" pitchFamily="34" charset="0"/>
                  <a:ea typeface="Times New Roman" pitchFamily="18" charset="0"/>
                </a:rPr>
                <a:t> → M</a:t>
              </a:r>
              <a:r>
                <a:rPr lang="en-US" altLang="en-US" sz="2800" b="1" baseline="-30000" dirty="0" smtClean="0">
                  <a:solidFill>
                    <a:srgbClr val="0070C0"/>
                  </a:solidFill>
                  <a:latin typeface="Calibri" pitchFamily="34" charset="0"/>
                  <a:ea typeface="Times New Roman" pitchFamily="18" charset="0"/>
                </a:rPr>
                <a:t>3</a:t>
              </a:r>
              <a:r>
                <a:rPr lang="en-US" altLang="en-US" sz="2800" b="1" dirty="0" smtClean="0">
                  <a:solidFill>
                    <a:srgbClr val="0070C0"/>
                  </a:solidFill>
                  <a:latin typeface="Calibri" pitchFamily="34" charset="0"/>
                  <a:ea typeface="Times New Roman" pitchFamily="18" charset="0"/>
                </a:rPr>
                <a:t> ( PO</a:t>
              </a:r>
              <a:r>
                <a:rPr lang="en-US" altLang="en-US" sz="2800" b="1" baseline="-30000" dirty="0" smtClean="0">
                  <a:solidFill>
                    <a:srgbClr val="0070C0"/>
                  </a:solidFill>
                  <a:latin typeface="Calibri" pitchFamily="34" charset="0"/>
                  <a:ea typeface="Times New Roman" pitchFamily="18" charset="0"/>
                </a:rPr>
                <a:t>4</a:t>
              </a:r>
              <a:r>
                <a:rPr lang="en-US" altLang="en-US" sz="2800" b="1" dirty="0" smtClean="0">
                  <a:solidFill>
                    <a:srgbClr val="0070C0"/>
                  </a:solidFill>
                  <a:latin typeface="Calibri" pitchFamily="34" charset="0"/>
                  <a:ea typeface="Times New Roman" pitchFamily="18" charset="0"/>
                </a:rPr>
                <a:t>)</a:t>
              </a:r>
              <a:r>
                <a:rPr lang="en-US" altLang="en-US" sz="2800" b="1" baseline="-30000" dirty="0" smtClean="0">
                  <a:solidFill>
                    <a:srgbClr val="0070C0"/>
                  </a:solidFill>
                  <a:latin typeface="Calibri" pitchFamily="34" charset="0"/>
                  <a:ea typeface="Times New Roman" pitchFamily="18" charset="0"/>
                </a:rPr>
                <a:t>2</a:t>
              </a:r>
              <a:r>
                <a:rPr lang="en-US" altLang="en-US" sz="2800" b="1" dirty="0" smtClean="0">
                  <a:solidFill>
                    <a:srgbClr val="0070C0"/>
                  </a:solidFill>
                  <a:latin typeface="Calibri" pitchFamily="34" charset="0"/>
                  <a:ea typeface="Times New Roman" pitchFamily="18" charset="0"/>
                </a:rPr>
                <a:t>↓ + 6NaSO</a:t>
              </a:r>
              <a:r>
                <a:rPr lang="en-US" altLang="en-US" sz="2800" b="1" baseline="-30000" dirty="0" smtClean="0">
                  <a:solidFill>
                    <a:srgbClr val="0070C0"/>
                  </a:solidFill>
                  <a:latin typeface="Calibri" pitchFamily="34" charset="0"/>
                  <a:ea typeface="Times New Roman" pitchFamily="18" charset="0"/>
                </a:rPr>
                <a:t>4</a:t>
              </a:r>
              <a:endParaRPr lang="en-US" sz="24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381000" y="457200"/>
            <a:ext cx="11811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mj-lt"/>
              <a:buAutoNum type="alphaLcParenR" startAt="3"/>
              <a:tabLst/>
            </a:pP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Carbonate conditioning: </a:t>
            </a:r>
          </a:p>
          <a:p>
            <a:pPr marL="1371600" lvl="2" indent="-457200" algn="just" fontAlgn="base">
              <a:spcBef>
                <a:spcPct val="0"/>
              </a:spcBef>
              <a:spcAft>
                <a:spcPct val="0"/>
              </a:spcAft>
              <a:buClr>
                <a:srgbClr val="7030A0"/>
              </a:buClr>
              <a:buFont typeface="Wingdings" pitchFamily="2" charset="2"/>
              <a:buChar char="v"/>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hard and strong adherent scales formed due to CaSO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are avoided by the addition of sodium carbonate.</a:t>
            </a:r>
          </a:p>
          <a:p>
            <a:pPr marL="1371600" lvl="2" indent="-457200" algn="just" fontAlgn="base">
              <a:spcBef>
                <a:spcPct val="0"/>
              </a:spcBef>
              <a:spcAft>
                <a:spcPct val="0"/>
              </a:spcAft>
              <a:buClr>
                <a:srgbClr val="7030A0"/>
              </a:buClr>
              <a:buFont typeface="Wingdings" pitchFamily="2" charset="2"/>
              <a:buChar char="v"/>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CaSO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converted to CaCO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which is loose sludge and it can be removed by blow down. </a:t>
            </a:r>
          </a:p>
          <a:p>
            <a:pPr marL="1371600" lvl="2" indent="-457200" algn="ctr" fontAlgn="base">
              <a:spcBef>
                <a:spcPct val="0"/>
              </a:spcBef>
              <a:spcAft>
                <a:spcPct val="0"/>
              </a:spcAft>
              <a:buClr>
                <a:srgbClr val="7030A0"/>
              </a:buClr>
            </a:pPr>
            <a:r>
              <a:rPr lang="zh-CN" altLang="en-US" sz="2400" b="1" dirty="0" smtClean="0">
                <a:solidFill>
                  <a:srgbClr val="002060"/>
                </a:solidFill>
              </a:rPr>
              <a:t>CaSO</a:t>
            </a:r>
            <a:r>
              <a:rPr lang="zh-CN" altLang="en-US" sz="2400" b="1" baseline="-25000" dirty="0" smtClean="0">
                <a:solidFill>
                  <a:srgbClr val="002060"/>
                </a:solidFill>
              </a:rPr>
              <a:t>4</a:t>
            </a:r>
            <a:r>
              <a:rPr lang="zh-CN" altLang="en-US" sz="2400" b="1" dirty="0" smtClean="0">
                <a:solidFill>
                  <a:srgbClr val="002060"/>
                </a:solidFill>
              </a:rPr>
              <a:t> + Na</a:t>
            </a:r>
            <a:r>
              <a:rPr lang="zh-CN" altLang="en-US" sz="2400" b="1" baseline="-25000" dirty="0" smtClean="0">
                <a:solidFill>
                  <a:srgbClr val="002060"/>
                </a:solidFill>
              </a:rPr>
              <a:t>2</a:t>
            </a:r>
            <a:r>
              <a:rPr lang="zh-CN" altLang="en-US" sz="2400" b="1" dirty="0" smtClean="0">
                <a:solidFill>
                  <a:srgbClr val="002060"/>
                </a:solidFill>
              </a:rPr>
              <a:t>CO</a:t>
            </a:r>
            <a:r>
              <a:rPr lang="zh-CN" altLang="en-US" sz="2400" b="1" baseline="-25000" dirty="0" smtClean="0">
                <a:solidFill>
                  <a:srgbClr val="002060"/>
                </a:solidFill>
              </a:rPr>
              <a:t>3</a:t>
            </a:r>
            <a:r>
              <a:rPr lang="zh-CN" altLang="en-US" sz="2400" b="1" dirty="0" smtClean="0">
                <a:solidFill>
                  <a:srgbClr val="002060"/>
                </a:solidFill>
              </a:rPr>
              <a:t> → CaCO</a:t>
            </a:r>
            <a:r>
              <a:rPr lang="zh-CN" altLang="en-US" sz="2400" b="1" baseline="-25000" dirty="0" smtClean="0">
                <a:solidFill>
                  <a:srgbClr val="002060"/>
                </a:solidFill>
              </a:rPr>
              <a:t>3</a:t>
            </a:r>
            <a:r>
              <a:rPr lang="zh-CN" altLang="en-US" sz="2400" b="1" dirty="0" smtClean="0">
                <a:solidFill>
                  <a:srgbClr val="002060"/>
                </a:solidFill>
              </a:rPr>
              <a:t>↓ + Na</a:t>
            </a:r>
            <a:r>
              <a:rPr lang="zh-CN" altLang="en-US" sz="2400" b="1" baseline="-25000" dirty="0" smtClean="0">
                <a:solidFill>
                  <a:srgbClr val="002060"/>
                </a:solidFill>
              </a:rPr>
              <a:t>2</a:t>
            </a:r>
            <a:r>
              <a:rPr lang="zh-CN" altLang="en-US" sz="2400" b="1" dirty="0" smtClean="0">
                <a:solidFill>
                  <a:srgbClr val="002060"/>
                </a:solidFill>
              </a:rPr>
              <a:t>SO</a:t>
            </a:r>
            <a:r>
              <a:rPr lang="zh-CN" altLang="en-US" sz="2400" b="1" baseline="-25000" dirty="0" smtClean="0">
                <a:solidFill>
                  <a:srgbClr val="002060"/>
                </a:solidFill>
              </a:rPr>
              <a:t>4</a:t>
            </a:r>
            <a:r>
              <a:rPr lang="zh-CN" altLang="en-US" sz="2400" b="1" dirty="0" smtClean="0">
                <a:solidFill>
                  <a:srgbClr val="002060"/>
                </a:solidFill>
              </a:rPr>
              <a:t>↓</a:t>
            </a:r>
            <a:endParaRPr lang="en-US" altLang="zh-CN" sz="2400" b="1" dirty="0" smtClean="0">
              <a:solidFill>
                <a:srgbClr val="002060"/>
              </a:solidFill>
            </a:endParaRPr>
          </a:p>
          <a:p>
            <a:pPr marL="509588" lvl="2" indent="-457200" fontAlgn="base">
              <a:spcBef>
                <a:spcPct val="0"/>
              </a:spcBef>
              <a:spcAft>
                <a:spcPct val="0"/>
              </a:spcAft>
              <a:buClr>
                <a:srgbClr val="C00000"/>
              </a:buClr>
              <a:buFont typeface="+mj-lt"/>
              <a:buAutoNum type="alphaLcParenR" startAt="4"/>
            </a:pPr>
            <a:r>
              <a:rPr lang="en-US" sz="2400" b="1" dirty="0" smtClean="0">
                <a:solidFill>
                  <a:srgbClr val="C00000"/>
                </a:solidFill>
                <a:latin typeface="Times New Roman" pitchFamily="18" charset="0"/>
                <a:cs typeface="Times New Roman" pitchFamily="18" charset="0"/>
              </a:rPr>
              <a:t>Calgon conditioning: </a:t>
            </a:r>
          </a:p>
          <a:p>
            <a:pPr marL="1423988" lvl="4" indent="-457200" fontAlgn="base">
              <a:spcBef>
                <a:spcPct val="0"/>
              </a:spcBef>
              <a:spcAft>
                <a:spcPct val="0"/>
              </a:spcAft>
              <a:buClr>
                <a:srgbClr val="7030A0"/>
              </a:buClr>
              <a:buFont typeface="Wingdings" pitchFamily="2" charset="2"/>
              <a:buChar char="v"/>
            </a:pPr>
            <a:r>
              <a:rPr lang="en-US" sz="2400" dirty="0" smtClean="0"/>
              <a:t>Sodium hexameta phosphate Na</a:t>
            </a:r>
            <a:r>
              <a:rPr lang="en-US" sz="2400" baseline="-25000" dirty="0" smtClean="0"/>
              <a:t>2</a:t>
            </a:r>
            <a:r>
              <a:rPr lang="en-US" sz="2400" dirty="0" smtClean="0"/>
              <a:t>[Na</a:t>
            </a:r>
            <a:r>
              <a:rPr lang="en-US" sz="2400" baseline="-25000" dirty="0" smtClean="0"/>
              <a:t>4</a:t>
            </a:r>
            <a:r>
              <a:rPr lang="en-US" sz="2400" dirty="0" smtClean="0"/>
              <a:t>(PO</a:t>
            </a:r>
            <a:r>
              <a:rPr lang="en-US" sz="2400" baseline="-25000" dirty="0" smtClean="0"/>
              <a:t>3</a:t>
            </a:r>
            <a:r>
              <a:rPr lang="en-US" sz="2400" dirty="0" smtClean="0"/>
              <a:t>)</a:t>
            </a:r>
            <a:r>
              <a:rPr lang="en-US" sz="2400" baseline="-25000" dirty="0" smtClean="0"/>
              <a:t>6 </a:t>
            </a:r>
            <a:r>
              <a:rPr lang="en-US" sz="2400" dirty="0" smtClean="0"/>
              <a:t>or (NaPO</a:t>
            </a:r>
            <a:r>
              <a:rPr lang="en-US" sz="2400" baseline="-25000" dirty="0" smtClean="0"/>
              <a:t>3</a:t>
            </a:r>
            <a:r>
              <a:rPr lang="en-US" sz="2400" dirty="0" smtClean="0"/>
              <a:t>)</a:t>
            </a:r>
            <a:r>
              <a:rPr lang="en-US" sz="2400" baseline="-25000" dirty="0" smtClean="0"/>
              <a:t>6</a:t>
            </a:r>
            <a:r>
              <a:rPr lang="en-US" sz="2400" dirty="0" smtClean="0"/>
              <a:t> is called calgon. </a:t>
            </a:r>
          </a:p>
          <a:p>
            <a:pPr marL="1423988" lvl="4" indent="-457200" fontAlgn="base">
              <a:spcBef>
                <a:spcPct val="0"/>
              </a:spcBef>
              <a:spcAft>
                <a:spcPct val="0"/>
              </a:spcAft>
              <a:buClr>
                <a:srgbClr val="7030A0"/>
              </a:buClr>
              <a:buFont typeface="Wingdings" pitchFamily="2" charset="2"/>
              <a:buChar char="v"/>
            </a:pPr>
            <a:r>
              <a:rPr lang="en-US" sz="2400" dirty="0" smtClean="0"/>
              <a:t>This forms soluble complex compounds with CaSO</a:t>
            </a:r>
            <a:r>
              <a:rPr lang="en-US" sz="2400" baseline="-25000" dirty="0" smtClean="0"/>
              <a:t>4</a:t>
            </a:r>
            <a:r>
              <a:rPr lang="en-US" sz="2400" dirty="0" smtClean="0"/>
              <a:t>.</a:t>
            </a:r>
          </a:p>
          <a:p>
            <a:pPr marL="1423988" lvl="4" indent="-457200" fontAlgn="base">
              <a:spcBef>
                <a:spcPct val="0"/>
              </a:spcBef>
              <a:spcAft>
                <a:spcPct val="0"/>
              </a:spcAft>
              <a:buClr>
                <a:srgbClr val="7030A0"/>
              </a:buClr>
              <a:buFont typeface="Wingdings" pitchFamily="2" charset="2"/>
              <a:buChar char="v"/>
            </a:pPr>
            <a:r>
              <a:rPr lang="en-US" sz="2400" dirty="0" smtClean="0"/>
              <a:t>The treatment of boiler water with calgon is called calgon conditioning.</a:t>
            </a:r>
          </a:p>
          <a:p>
            <a:pPr marL="1423988" lvl="4" indent="-457200" fontAlgn="base">
              <a:spcBef>
                <a:spcPct val="0"/>
              </a:spcBef>
              <a:spcAft>
                <a:spcPct val="0"/>
              </a:spcAft>
              <a:buClr>
                <a:srgbClr val="7030A0"/>
              </a:buClr>
              <a:buFont typeface="Wingdings" pitchFamily="2" charset="2"/>
              <a:buChar char="v"/>
            </a:pPr>
            <a:endParaRPr lang="en-US" sz="2400" dirty="0" smtClean="0"/>
          </a:p>
          <a:p>
            <a:pPr lvl="0" algn="ctr">
              <a:buNone/>
            </a:pPr>
            <a:r>
              <a:rPr lang="en-US" altLang="en-US" sz="2400" b="1" dirty="0" smtClean="0">
                <a:solidFill>
                  <a:srgbClr val="002060"/>
                </a:solidFill>
                <a:latin typeface="Times New Roman" pitchFamily="18" charset="0"/>
                <a:cs typeface="Times New Roman" pitchFamily="18" charset="0"/>
              </a:rPr>
              <a:t>Na</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 [Na</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 (PO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a:t>
            </a:r>
            <a:r>
              <a:rPr lang="en-US" altLang="en-US" sz="2400" b="1" baseline="-25000" dirty="0" smtClean="0">
                <a:solidFill>
                  <a:srgbClr val="002060"/>
                </a:solidFill>
                <a:latin typeface="Times New Roman" pitchFamily="18" charset="0"/>
                <a:cs typeface="Times New Roman" pitchFamily="18" charset="0"/>
              </a:rPr>
              <a:t>6</a:t>
            </a:r>
            <a:r>
              <a:rPr lang="en-US" altLang="en-US" sz="2400" b="1" dirty="0" smtClean="0">
                <a:solidFill>
                  <a:srgbClr val="002060"/>
                </a:solidFill>
                <a:latin typeface="Times New Roman" pitchFamily="18" charset="0"/>
                <a:cs typeface="Times New Roman" pitchFamily="18" charset="0"/>
              </a:rPr>
              <a:t>] ↔ 2Na</a:t>
            </a:r>
            <a:r>
              <a:rPr lang="en-US" altLang="en-US" sz="2400" b="1" baseline="30000" dirty="0" smtClean="0">
                <a:solidFill>
                  <a:srgbClr val="002060"/>
                </a:solidFill>
                <a:latin typeface="Times New Roman" pitchFamily="18" charset="0"/>
                <a:cs typeface="Times New Roman" pitchFamily="18" charset="0"/>
              </a:rPr>
              <a:t>+</a:t>
            </a:r>
            <a:r>
              <a:rPr lang="en-US" altLang="en-US" sz="2400" b="1" dirty="0" smtClean="0">
                <a:solidFill>
                  <a:srgbClr val="002060"/>
                </a:solidFill>
                <a:latin typeface="Times New Roman" pitchFamily="18" charset="0"/>
                <a:cs typeface="Times New Roman" pitchFamily="18" charset="0"/>
              </a:rPr>
              <a:t> + [Na</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 (PO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a:t>
            </a:r>
            <a:r>
              <a:rPr lang="en-US" altLang="en-US" sz="2400" b="1" baseline="-25000" dirty="0" smtClean="0">
                <a:solidFill>
                  <a:srgbClr val="002060"/>
                </a:solidFill>
                <a:latin typeface="Times New Roman" pitchFamily="18" charset="0"/>
                <a:cs typeface="Times New Roman" pitchFamily="18" charset="0"/>
              </a:rPr>
              <a:t>6</a:t>
            </a:r>
            <a:r>
              <a:rPr lang="en-US" altLang="en-US" sz="2400" b="1" dirty="0" smtClean="0">
                <a:solidFill>
                  <a:srgbClr val="002060"/>
                </a:solidFill>
                <a:latin typeface="Times New Roman" pitchFamily="18" charset="0"/>
                <a:cs typeface="Times New Roman" pitchFamily="18" charset="0"/>
              </a:rPr>
              <a:t>]</a:t>
            </a:r>
            <a:r>
              <a:rPr lang="en-US" altLang="en-US" sz="2400" b="1" baseline="30000" dirty="0" smtClean="0">
                <a:solidFill>
                  <a:srgbClr val="002060"/>
                </a:solidFill>
                <a:latin typeface="Times New Roman" pitchFamily="18" charset="0"/>
                <a:cs typeface="Times New Roman" pitchFamily="18" charset="0"/>
              </a:rPr>
              <a:t>2-</a:t>
            </a:r>
          </a:p>
          <a:p>
            <a:pPr lvl="0">
              <a:buNone/>
            </a:pPr>
            <a:r>
              <a:rPr lang="en-US" altLang="en-US" sz="2400" dirty="0" smtClean="0">
                <a:solidFill>
                  <a:srgbClr val="00206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Calgon</a:t>
            </a:r>
          </a:p>
          <a:p>
            <a:pPr lvl="0" algn="ctr">
              <a:buNone/>
            </a:pPr>
            <a:endParaRPr lang="en-US" altLang="en-US" sz="2400" dirty="0" smtClean="0">
              <a:solidFill>
                <a:srgbClr val="002060"/>
              </a:solidFill>
              <a:latin typeface="Times New Roman" pitchFamily="18" charset="0"/>
              <a:cs typeface="Times New Roman" pitchFamily="18" charset="0"/>
            </a:endParaRPr>
          </a:p>
          <a:p>
            <a:pPr lvl="0" algn="ctr">
              <a:buNone/>
            </a:pPr>
            <a:r>
              <a:rPr lang="en-US" altLang="en-US" sz="2400" dirty="0" smtClean="0">
                <a:solidFill>
                  <a:srgbClr val="002060"/>
                </a:solidFill>
                <a:latin typeface="Times New Roman" pitchFamily="18" charset="0"/>
                <a:cs typeface="Times New Roman" pitchFamily="18" charset="0"/>
              </a:rPr>
              <a:t>  </a:t>
            </a:r>
            <a:r>
              <a:rPr lang="en-US" altLang="en-US" sz="2400" b="1" dirty="0" smtClean="0">
                <a:solidFill>
                  <a:srgbClr val="002060"/>
                </a:solidFill>
                <a:latin typeface="Times New Roman" pitchFamily="18" charset="0"/>
                <a:cs typeface="Times New Roman" pitchFamily="18" charset="0"/>
              </a:rPr>
              <a:t>2CaSO</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 + [Na</a:t>
            </a:r>
            <a:r>
              <a:rPr lang="en-US" altLang="en-US" sz="2400" b="1" baseline="-25000" dirty="0" smtClean="0">
                <a:solidFill>
                  <a:srgbClr val="002060"/>
                </a:solidFill>
                <a:latin typeface="Times New Roman" pitchFamily="18" charset="0"/>
                <a:cs typeface="Times New Roman" pitchFamily="18" charset="0"/>
              </a:rPr>
              <a:t>4</a:t>
            </a:r>
            <a:r>
              <a:rPr lang="en-US" altLang="en-US" sz="2400" b="1" dirty="0" smtClean="0">
                <a:solidFill>
                  <a:srgbClr val="002060"/>
                </a:solidFill>
                <a:latin typeface="Times New Roman" pitchFamily="18" charset="0"/>
                <a:cs typeface="Times New Roman" pitchFamily="18" charset="0"/>
              </a:rPr>
              <a:t> (PO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a:t>
            </a:r>
            <a:r>
              <a:rPr lang="en-US" altLang="en-US" sz="2400" b="1" baseline="-25000" dirty="0" smtClean="0">
                <a:solidFill>
                  <a:srgbClr val="002060"/>
                </a:solidFill>
                <a:latin typeface="Times New Roman" pitchFamily="18" charset="0"/>
                <a:cs typeface="Times New Roman" pitchFamily="18" charset="0"/>
              </a:rPr>
              <a:t>6</a:t>
            </a:r>
            <a:r>
              <a:rPr lang="en-US" altLang="en-US" sz="2400" b="1" dirty="0" smtClean="0">
                <a:solidFill>
                  <a:srgbClr val="002060"/>
                </a:solidFill>
                <a:latin typeface="Times New Roman" pitchFamily="18" charset="0"/>
                <a:cs typeface="Times New Roman" pitchFamily="18" charset="0"/>
              </a:rPr>
              <a:t>]</a:t>
            </a:r>
            <a:r>
              <a:rPr lang="en-US" altLang="en-US" sz="2400" b="1" baseline="30000" dirty="0" smtClean="0">
                <a:solidFill>
                  <a:srgbClr val="002060"/>
                </a:solidFill>
                <a:latin typeface="Times New Roman" pitchFamily="18" charset="0"/>
                <a:cs typeface="Times New Roman" pitchFamily="18" charset="0"/>
              </a:rPr>
              <a:t>2- </a:t>
            </a:r>
            <a:r>
              <a:rPr lang="en-US" altLang="en-US" sz="2400" b="1" dirty="0" smtClean="0">
                <a:solidFill>
                  <a:srgbClr val="002060"/>
                </a:solidFill>
                <a:latin typeface="Times New Roman" pitchFamily="18" charset="0"/>
                <a:cs typeface="Times New Roman" pitchFamily="18" charset="0"/>
              </a:rPr>
              <a:t>→ [Ca</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 (PO</a:t>
            </a:r>
            <a:r>
              <a:rPr lang="en-US" altLang="en-US" sz="2400" b="1" baseline="-25000" dirty="0" smtClean="0">
                <a:solidFill>
                  <a:srgbClr val="002060"/>
                </a:solidFill>
                <a:latin typeface="Times New Roman" pitchFamily="18" charset="0"/>
                <a:cs typeface="Times New Roman" pitchFamily="18" charset="0"/>
              </a:rPr>
              <a:t>3</a:t>
            </a:r>
            <a:r>
              <a:rPr lang="en-US" altLang="en-US" sz="2400" b="1" dirty="0" smtClean="0">
                <a:solidFill>
                  <a:srgbClr val="002060"/>
                </a:solidFill>
                <a:latin typeface="Times New Roman" pitchFamily="18" charset="0"/>
                <a:cs typeface="Times New Roman" pitchFamily="18" charset="0"/>
              </a:rPr>
              <a:t>)</a:t>
            </a:r>
            <a:r>
              <a:rPr lang="en-US" altLang="en-US" sz="2400" b="1" baseline="-25000" dirty="0" smtClean="0">
                <a:solidFill>
                  <a:srgbClr val="002060"/>
                </a:solidFill>
                <a:latin typeface="Times New Roman" pitchFamily="18" charset="0"/>
                <a:cs typeface="Times New Roman" pitchFamily="18" charset="0"/>
              </a:rPr>
              <a:t>6</a:t>
            </a:r>
            <a:r>
              <a:rPr lang="en-US" altLang="en-US" sz="2400" b="1" dirty="0" smtClean="0">
                <a:solidFill>
                  <a:srgbClr val="002060"/>
                </a:solidFill>
                <a:latin typeface="Times New Roman" pitchFamily="18" charset="0"/>
                <a:cs typeface="Times New Roman" pitchFamily="18" charset="0"/>
              </a:rPr>
              <a:t>]</a:t>
            </a:r>
            <a:r>
              <a:rPr lang="en-US" altLang="en-US" sz="2400" b="1" baseline="30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 + 2Na</a:t>
            </a:r>
            <a:r>
              <a:rPr lang="en-US" altLang="en-US" sz="2400" b="1" baseline="-25000" dirty="0" smtClean="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cs typeface="Times New Roman" pitchFamily="18" charset="0"/>
              </a:rPr>
              <a:t>SO</a:t>
            </a:r>
            <a:r>
              <a:rPr lang="en-US" altLang="en-US" sz="2400" b="1" baseline="-25000" dirty="0" smtClean="0">
                <a:solidFill>
                  <a:srgbClr val="002060"/>
                </a:solidFill>
                <a:latin typeface="Times New Roman" pitchFamily="18" charset="0"/>
                <a:cs typeface="Times New Roman" pitchFamily="18" charset="0"/>
              </a:rPr>
              <a:t>4</a:t>
            </a:r>
          </a:p>
          <a:p>
            <a:pPr lvl="0" algn="ctr">
              <a:buNone/>
            </a:pPr>
            <a:r>
              <a:rPr lang="en-US" altLang="en-US" sz="2400" dirty="0" smtClean="0">
                <a:solidFill>
                  <a:srgbClr val="00206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Insoluble</a:t>
            </a:r>
            <a:r>
              <a:rPr lang="en-US" altLang="en-US" sz="2400" dirty="0" smtClean="0">
                <a:solidFill>
                  <a:srgbClr val="00206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soluble         insoluble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7574"/>
            <a:ext cx="11811000" cy="5324535"/>
          </a:xfrm>
          <a:prstGeom prst="rect">
            <a:avLst/>
          </a:prstGeom>
        </p:spPr>
        <p:txBody>
          <a:bodyPr wrap="square">
            <a:spAutoFit/>
          </a:bodyPr>
          <a:lstStyle/>
          <a:p>
            <a:r>
              <a:rPr lang="en-US" sz="2400" dirty="0" smtClean="0">
                <a:latin typeface="Times New Roman" pitchFamily="18" charset="0"/>
                <a:cs typeface="Times New Roman" pitchFamily="18" charset="0"/>
              </a:rPr>
              <a:t>The treatment given to water for the removal of hardness causing salts before it is taken into the boiler is called ‘external treatment’.</a:t>
            </a:r>
          </a:p>
          <a:p>
            <a:pPr marL="514350" indent="-514350">
              <a:buClr>
                <a:srgbClr val="7030A0"/>
              </a:buClr>
              <a:buFont typeface="+mj-lt"/>
              <a:buAutoNum type="romanUcPeriod"/>
            </a:pPr>
            <a:r>
              <a:rPr lang="en-US" sz="3200" b="1" dirty="0" smtClean="0">
                <a:solidFill>
                  <a:srgbClr val="7030A0"/>
                </a:solidFill>
                <a:latin typeface="Times New Roman" pitchFamily="18" charset="0"/>
                <a:cs typeface="Times New Roman" pitchFamily="18" charset="0"/>
              </a:rPr>
              <a:t>Ion exchange, de-</a:t>
            </a:r>
            <a:r>
              <a:rPr lang="en-US" sz="3200" b="1" dirty="0" err="1" smtClean="0">
                <a:solidFill>
                  <a:srgbClr val="7030A0"/>
                </a:solidFill>
                <a:latin typeface="Times New Roman" pitchFamily="18" charset="0"/>
                <a:cs typeface="Times New Roman" pitchFamily="18" charset="0"/>
              </a:rPr>
              <a:t>ionisation</a:t>
            </a:r>
            <a:r>
              <a:rPr lang="en-US" sz="3200" b="1" dirty="0" smtClean="0">
                <a:solidFill>
                  <a:srgbClr val="7030A0"/>
                </a:solidFill>
                <a:latin typeface="Times New Roman" pitchFamily="18" charset="0"/>
                <a:cs typeface="Times New Roman" pitchFamily="18" charset="0"/>
              </a:rPr>
              <a:t> (or) de-mineralization process: </a:t>
            </a:r>
          </a:p>
          <a:p>
            <a:pPr marL="514350" indent="-514350">
              <a:buClr>
                <a:srgbClr val="7030A0"/>
              </a:buClr>
            </a:pPr>
            <a:endParaRPr lang="en-US" sz="3200" b="1" dirty="0" smtClean="0">
              <a:solidFill>
                <a:srgbClr val="7030A0"/>
              </a:solidFill>
              <a:latin typeface="Times New Roman" pitchFamily="18" charset="0"/>
              <a:cs typeface="Times New Roman" pitchFamily="18" charset="0"/>
            </a:endParaRPr>
          </a:p>
          <a:p>
            <a:pPr marL="965200" indent="-501650" algn="just">
              <a:buClr>
                <a:srgbClr val="7030A0"/>
              </a:buClr>
              <a:buFont typeface="Wingdings" pitchFamily="2" charset="2"/>
              <a:buChar char="v"/>
            </a:pPr>
            <a:r>
              <a:rPr lang="en-US" sz="2400" dirty="0" smtClean="0">
                <a:latin typeface="Times New Roman" pitchFamily="18" charset="0"/>
                <a:cs typeface="Times New Roman" pitchFamily="18" charset="0"/>
              </a:rPr>
              <a:t>Ion exchange resins are insoluble, cross-linked, long chain organic polymers with a micro porous structure, and the ‘active sites’ attached to the chains are responsible for the ion exchange properties. </a:t>
            </a:r>
          </a:p>
          <a:p>
            <a:pPr marL="965200" indent="-501650" algn="just">
              <a:buClr>
                <a:srgbClr val="7030A0"/>
              </a:buClr>
              <a:buFont typeface="Wingdings" pitchFamily="2" charset="2"/>
              <a:buChar char="v"/>
            </a:pPr>
            <a:r>
              <a:rPr lang="en-US" sz="2400" dirty="0" smtClean="0">
                <a:latin typeface="Times New Roman" pitchFamily="18" charset="0"/>
                <a:cs typeface="Times New Roman" pitchFamily="18" charset="0"/>
              </a:rPr>
              <a:t>Resins containing acid groups (COOH, SO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H) are capable of exchanging their 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ions with other cations. This is called Cation exchange resin. </a:t>
            </a:r>
          </a:p>
          <a:p>
            <a:pPr marL="965200" indent="-501650" algn="ctr">
              <a:lnSpc>
                <a:spcPct val="150000"/>
              </a:lnSpc>
            </a:pPr>
            <a:r>
              <a:rPr lang="en-US" sz="2400" b="1" dirty="0" smtClean="0">
                <a:latin typeface="Times New Roman" pitchFamily="18" charset="0"/>
                <a:cs typeface="Times New Roman" pitchFamily="18" charset="0"/>
              </a:rPr>
              <a:t>	</a:t>
            </a:r>
            <a:r>
              <a:rPr lang="en-US" sz="2400" b="1" dirty="0" smtClean="0">
                <a:solidFill>
                  <a:srgbClr val="7030A0"/>
                </a:solidFill>
                <a:latin typeface="Times New Roman" pitchFamily="18" charset="0"/>
                <a:cs typeface="Times New Roman" pitchFamily="18" charset="0"/>
              </a:rPr>
              <a:t>Ex: RCOOH, RSO</a:t>
            </a:r>
            <a:r>
              <a:rPr lang="en-US" sz="2400" b="1" baseline="-25000"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H </a:t>
            </a:r>
          </a:p>
          <a:p>
            <a:pPr marL="965200" indent="-501650" algn="just">
              <a:buClr>
                <a:srgbClr val="7030A0"/>
              </a:buClr>
              <a:buFont typeface="Wingdings" pitchFamily="2" charset="2"/>
              <a:buChar char="v"/>
            </a:pPr>
            <a:r>
              <a:rPr lang="en-US" sz="2400" dirty="0" smtClean="0">
                <a:latin typeface="Times New Roman" pitchFamily="18" charset="0"/>
                <a:cs typeface="Times New Roman" pitchFamily="18" charset="0"/>
              </a:rPr>
              <a:t>Resins containing basic groups (OH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NH</a:t>
            </a:r>
            <a:r>
              <a:rPr lang="en-US" sz="2400" baseline="-250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are capable of exchanging their anions with other anions. This is called Anion exchange resin</a:t>
            </a:r>
          </a:p>
          <a:p>
            <a:pPr marL="965200" indent="-501650" algn="ctr">
              <a:buClr>
                <a:srgbClr val="7030A0"/>
              </a:buClr>
            </a:pPr>
            <a:r>
              <a:rPr lang="en-US" sz="2400" b="1" dirty="0" smtClean="0">
                <a:solidFill>
                  <a:srgbClr val="7030A0"/>
                </a:solidFill>
                <a:latin typeface="Times New Roman" pitchFamily="18" charset="0"/>
                <a:cs typeface="Times New Roman" pitchFamily="18" charset="0"/>
              </a:rPr>
              <a:t>Ex: R-CH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NMe</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OH</a:t>
            </a:r>
            <a:endParaRPr lang="en-US" sz="3200" b="1" dirty="0" smtClean="0">
              <a:solidFill>
                <a:srgbClr val="7030A0"/>
              </a:solidFill>
              <a:latin typeface="Times New Roman" pitchFamily="18" charset="0"/>
              <a:cs typeface="Times New Roman" pitchFamily="18" charset="0"/>
            </a:endParaRPr>
          </a:p>
        </p:txBody>
      </p:sp>
      <p:sp>
        <p:nvSpPr>
          <p:cNvPr id="3" name="Rectangle 2"/>
          <p:cNvSpPr/>
          <p:nvPr/>
        </p:nvSpPr>
        <p:spPr>
          <a:xfrm>
            <a:off x="3810000" y="152400"/>
            <a:ext cx="5149487" cy="707886"/>
          </a:xfrm>
          <a:prstGeom prst="rect">
            <a:avLst/>
          </a:prstGeom>
        </p:spPr>
        <p:txBody>
          <a:bodyPr wrap="none">
            <a:spAutoFit/>
          </a:bodyPr>
          <a:lstStyle/>
          <a:p>
            <a:pPr marL="342900" indent="-342900">
              <a:buClr>
                <a:srgbClr val="C00000"/>
              </a:buClr>
              <a:buFont typeface="+mj-lt"/>
              <a:buAutoNum type="alphaUcPeriod" startAt="2"/>
            </a:pPr>
            <a:r>
              <a:rPr lang="en-US" sz="4000" b="1" dirty="0" smtClean="0">
                <a:solidFill>
                  <a:srgbClr val="C00000"/>
                </a:solidFill>
                <a:latin typeface="Times New Roman" pitchFamily="18" charset="0"/>
                <a:cs typeface="Times New Roman" pitchFamily="18" charset="0"/>
              </a:rPr>
              <a:t>External treatment: </a:t>
            </a:r>
            <a:endParaRPr lang="en-US" sz="4000" b="1"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in_example"/>
          <p:cNvPicPr>
            <a:picLocks/>
          </p:cNvPicPr>
          <p:nvPr/>
        </p:nvPicPr>
        <p:blipFill>
          <a:blip r:embed="rId2"/>
          <a:srcRect l="13333" t="-1667"/>
          <a:stretch>
            <a:fillRect/>
          </a:stretch>
        </p:blipFill>
        <p:spPr>
          <a:xfrm>
            <a:off x="457200" y="1066800"/>
            <a:ext cx="3962400" cy="4648200"/>
          </a:xfrm>
          <a:prstGeom prst="rect">
            <a:avLst/>
          </a:prstGeom>
          <a:noFill/>
          <a:ln w="9525">
            <a:solidFill>
              <a:schemeClr val="tx1"/>
            </a:solidFill>
          </a:ln>
        </p:spPr>
      </p:pic>
      <p:grpSp>
        <p:nvGrpSpPr>
          <p:cNvPr id="9" name="Group 8"/>
          <p:cNvGrpSpPr/>
          <p:nvPr/>
        </p:nvGrpSpPr>
        <p:grpSpPr>
          <a:xfrm>
            <a:off x="3938378" y="152400"/>
            <a:ext cx="8634622" cy="6555641"/>
            <a:chOff x="3938378" y="152400"/>
            <a:chExt cx="8634622" cy="6555641"/>
          </a:xfrm>
        </p:grpSpPr>
        <p:grpSp>
          <p:nvGrpSpPr>
            <p:cNvPr id="7" name="Group 6"/>
            <p:cNvGrpSpPr/>
            <p:nvPr/>
          </p:nvGrpSpPr>
          <p:grpSpPr>
            <a:xfrm>
              <a:off x="3938378" y="4648200"/>
              <a:ext cx="481222" cy="381000"/>
              <a:chOff x="4724400" y="4648200"/>
              <a:chExt cx="481222" cy="381000"/>
            </a:xfrm>
          </p:grpSpPr>
          <p:sp>
            <p:nvSpPr>
              <p:cNvPr id="4" name="TextBox 3"/>
              <p:cNvSpPr txBox="1"/>
              <p:nvPr/>
            </p:nvSpPr>
            <p:spPr>
              <a:xfrm>
                <a:off x="4824622" y="4659868"/>
                <a:ext cx="304800" cy="369332"/>
              </a:xfrm>
              <a:prstGeom prst="rect">
                <a:avLst/>
              </a:prstGeom>
              <a:solidFill>
                <a:schemeClr val="bg1"/>
              </a:solidFill>
              <a:ln>
                <a:noFill/>
              </a:ln>
            </p:spPr>
            <p:txBody>
              <a:bodyPr wrap="square" rtlCol="0">
                <a:spAutoFit/>
              </a:bodyPr>
              <a:lstStyle/>
              <a:p>
                <a:endParaRPr lang="en-US" dirty="0"/>
              </a:p>
            </p:txBody>
          </p:sp>
          <p:sp>
            <p:nvSpPr>
              <p:cNvPr id="5" name="TextBox 4"/>
              <p:cNvSpPr txBox="1"/>
              <p:nvPr/>
            </p:nvSpPr>
            <p:spPr>
              <a:xfrm>
                <a:off x="4724400" y="4648200"/>
                <a:ext cx="481222" cy="369332"/>
              </a:xfrm>
              <a:prstGeom prst="rect">
                <a:avLst/>
              </a:prstGeom>
              <a:noFill/>
            </p:spPr>
            <p:txBody>
              <a:bodyPr wrap="none" rtlCol="0">
                <a:spAutoFit/>
              </a:bodyPr>
              <a:lstStyle/>
              <a:p>
                <a:r>
                  <a:rPr lang="en-US" dirty="0" smtClean="0"/>
                  <a:t>OH</a:t>
                </a:r>
                <a:endParaRPr lang="en-US" dirty="0"/>
              </a:p>
            </p:txBody>
          </p:sp>
        </p:grpSp>
        <p:sp>
          <p:nvSpPr>
            <p:cNvPr id="80897" name="Rectangle 1"/>
            <p:cNvSpPr>
              <a:spLocks noChangeArrowheads="1"/>
            </p:cNvSpPr>
            <p:nvPr/>
          </p:nvSpPr>
          <p:spPr bwMode="auto">
            <a:xfrm>
              <a:off x="4419600" y="152400"/>
              <a:ext cx="81534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Process: </a:t>
              </a:r>
              <a:endParaRPr kumimoji="0" lang="en-US" sz="3600" b="1" i="0" u="none" strike="noStrike" cap="none" normalizeH="0" baseline="0" dirty="0" smtClean="0">
                <a:ln>
                  <a:noFill/>
                </a:ln>
                <a:solidFill>
                  <a:srgbClr val="C00000"/>
                </a:solidFill>
                <a:effectLst/>
                <a:latin typeface="Times New Roman" pitchFamily="18" charset="0"/>
                <a:cs typeface="Times New Roman" pitchFamily="18" charset="0"/>
              </a:endParaRPr>
            </a:p>
            <a:p>
              <a:pPr marL="282575" marR="0" lvl="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hard water is passed first through Cation exchange column, which removes the cations like Ca</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Mg</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etc from it, and equivalent amount of 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ions are released from the column to water.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2RH + Ca</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rPr>
                <a:t>+2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R</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Ca + 2H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sym typeface="Wingdings" pitchFamily="2" charset="2"/>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2RH + Mg</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R</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Mg</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+ 2H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sym typeface="Wingdings" pitchFamily="2" charset="2"/>
              </a:endParaRPr>
            </a:p>
            <a:p>
              <a:pPr marL="282575" marR="0" lvl="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After Cation exchange column, the hard water is passed through anion exchange column, which removes all the anions like 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4</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 Cl </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 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2</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 etc. present in the water and equivalent amount of OH ions are replaced from this column to water.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ROH  +   Cl</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RCl</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 OH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sym typeface="Wingdings" pitchFamily="2" charset="2"/>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2ROH +   SO</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4</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R</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SO</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4</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2OH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endParaRPr lang="en-US" sz="2400" b="1" dirty="0" smtClean="0">
                <a:solidFill>
                  <a:srgbClr val="7030A0"/>
                </a:solidFill>
                <a:latin typeface="Times New Roman" pitchFamily="18" charset="0"/>
                <a:ea typeface="Calibri" pitchFamily="34" charset="0"/>
                <a:cs typeface="Times New Roman" pitchFamily="18" charset="0"/>
                <a:sym typeface="Wingdings" pitchFamily="2" charset="2"/>
              </a:endParaRPr>
            </a:p>
            <a:p>
              <a:pPr marL="282575" marR="0" lvl="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H+ and OH- ions (released from cation exchange and anion exchange columns respectively) get combined to produce water molecule.</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+OH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sym typeface="Wingdings" pitchFamily="2" charset="2"/>
                </a:rPr>
                <a:t>O</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152400"/>
            <a:ext cx="12115800" cy="6494085"/>
            <a:chOff x="381000" y="381000"/>
            <a:chExt cx="12115800" cy="6494085"/>
          </a:xfrm>
        </p:grpSpPr>
        <p:sp>
          <p:nvSpPr>
            <p:cNvPr id="2" name="Rectangle 1"/>
            <p:cNvSpPr/>
            <p:nvPr/>
          </p:nvSpPr>
          <p:spPr>
            <a:xfrm>
              <a:off x="381000" y="381000"/>
              <a:ext cx="12115800" cy="6494085"/>
            </a:xfrm>
            <a:prstGeom prst="rect">
              <a:avLst/>
            </a:prstGeom>
          </p:spPr>
          <p:txBody>
            <a:bodyPr wrap="square">
              <a:spAutoFit/>
            </a:bodyPr>
            <a:lstStyle/>
            <a:p>
              <a:pPr algn="ctr" fontAlgn="base"/>
              <a:r>
                <a:rPr lang="en-US" sz="3200" b="1" dirty="0" smtClean="0">
                  <a:solidFill>
                    <a:srgbClr val="7030A0"/>
                  </a:solidFill>
                  <a:latin typeface="Times New Roman" pitchFamily="18" charset="0"/>
                  <a:cs typeface="Times New Roman" pitchFamily="18" charset="0"/>
                </a:rPr>
                <a:t>The hardness of water</a:t>
              </a:r>
            </a:p>
            <a:p>
              <a:pPr algn="just" fontAlgn="base"/>
              <a:r>
                <a:rPr lang="en-US" sz="2400" dirty="0" smtClean="0">
                  <a:latin typeface="Times New Roman" pitchFamily="18" charset="0"/>
                  <a:cs typeface="Times New Roman" pitchFamily="18" charset="0"/>
                </a:rPr>
                <a:t>The total amount of dissolved calcium and magnesium salts present in the water is called hardness water. </a:t>
              </a:r>
            </a:p>
            <a:p>
              <a:pPr algn="just" fontAlgn="base"/>
              <a:r>
                <a:rPr lang="en-US" sz="2400" b="1" dirty="0" smtClean="0">
                  <a:solidFill>
                    <a:srgbClr val="C00000"/>
                  </a:solidFill>
                  <a:latin typeface="Times New Roman" pitchFamily="18" charset="0"/>
                  <a:cs typeface="Times New Roman" pitchFamily="18" charset="0"/>
                </a:rPr>
                <a:t>Causes of hardness of water:</a:t>
              </a:r>
            </a:p>
            <a:p>
              <a:pPr marL="398463" indent="-398463" algn="just" fontAlgn="base">
                <a:buClr>
                  <a:srgbClr val="C00000"/>
                </a:buClr>
                <a:buFont typeface="Wingdings" pitchFamily="2" charset="2"/>
                <a:buChar char="v"/>
              </a:pPr>
              <a:r>
                <a:rPr lang="en-US" sz="2400" dirty="0" smtClean="0">
                  <a:latin typeface="Times New Roman" pitchFamily="18" charset="0"/>
                  <a:cs typeface="Times New Roman" pitchFamily="18" charset="0"/>
                </a:rPr>
                <a:t>The presence of bicarbonates, chlorides, and the sulphates of calcium and magnesium in water causes the hardness of water.</a:t>
              </a:r>
            </a:p>
            <a:p>
              <a:pPr marL="398463" indent="-398463" algn="just" fontAlgn="base">
                <a:buClr>
                  <a:srgbClr val="C00000"/>
                </a:buClr>
                <a:buFont typeface="Wingdings" pitchFamily="2" charset="2"/>
                <a:buChar char="v"/>
              </a:pPr>
              <a:r>
                <a:rPr lang="en-US" sz="2400" dirty="0" smtClean="0">
                  <a:latin typeface="Times New Roman" pitchFamily="18" charset="0"/>
                  <a:cs typeface="Times New Roman" pitchFamily="18" charset="0"/>
                </a:rPr>
                <a:t>Cations Ca</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and Mg</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present in hard water react with soap (sodium stearate) to form insoluble precipitates (calcium or magnesium stearate).</a:t>
              </a: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endParaRPr lang="en-US" sz="2400" dirty="0" smtClean="0">
                <a:latin typeface="Times New Roman" pitchFamily="18" charset="0"/>
                <a:cs typeface="Times New Roman" pitchFamily="18" charset="0"/>
              </a:endParaRPr>
            </a:p>
            <a:p>
              <a:pPr marL="398463" indent="-398463" algn="just" fontAlgn="base">
                <a:buClr>
                  <a:srgbClr val="C00000"/>
                </a:buClr>
                <a:buFont typeface="Wingdings" pitchFamily="2" charset="2"/>
                <a:buChar char="v"/>
              </a:pPr>
              <a:r>
                <a:rPr lang="en-US" sz="2400" dirty="0" smtClean="0">
                  <a:latin typeface="Times New Roman" pitchFamily="18" charset="0"/>
                  <a:cs typeface="Times New Roman" pitchFamily="18" charset="0"/>
                </a:rPr>
                <a:t>Lather will not be produced until all the calcium and magnesium ions are precipitated. Thus, it hinders the cleansing action of soap.</a:t>
              </a:r>
            </a:p>
            <a:p>
              <a:pPr marL="398463" indent="-398463" algn="just" fontAlgn="base">
                <a:buClr>
                  <a:srgbClr val="C00000"/>
                </a:buClr>
                <a:buFont typeface="Wingdings" pitchFamily="2" charset="2"/>
                <a:buChar char="v"/>
              </a:pPr>
              <a:r>
                <a:rPr lang="en-US" sz="2400" dirty="0" smtClean="0">
                  <a:latin typeface="Times New Roman" pitchFamily="18" charset="0"/>
                  <a:cs typeface="Times New Roman" pitchFamily="18" charset="0"/>
                </a:rPr>
                <a:t>This also results in the wastage of a quantity of soap.</a:t>
              </a:r>
              <a:endParaRPr lang="en-US" sz="2400" dirty="0">
                <a:latin typeface="Times New Roman" pitchFamily="18" charset="0"/>
                <a:cs typeface="Times New Roman" pitchFamily="18" charset="0"/>
              </a:endParaRPr>
            </a:p>
          </p:txBody>
        </p:sp>
        <p:sp>
          <p:nvSpPr>
            <p:cNvPr id="3" name="Content Placeholder 1048619"/>
            <p:cNvSpPr txBox="1">
              <a:spLocks/>
            </p:cNvSpPr>
            <p:nvPr/>
          </p:nvSpPr>
          <p:spPr>
            <a:xfrm>
              <a:off x="2454275" y="3581400"/>
              <a:ext cx="7604125" cy="1981200"/>
            </a:xfrm>
            <a:prstGeom prst="rect">
              <a:avLst/>
            </a:prstGeom>
          </p:spPr>
          <p:txBody>
            <a:bodyPr/>
            <a:lstStyle/>
            <a:p>
              <a:pPr marL="342900" marR="0" lvl="0" indent="-34290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2C</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17</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H</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35</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COONa + CaCl</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2  </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 (C</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17</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H</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35</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COO)</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2</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Ca</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 </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 +2NaCl</a:t>
              </a:r>
            </a:p>
            <a:p>
              <a:pPr marL="342900" marR="0" lvl="0" indent="-34290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                                 </a:t>
              </a:r>
              <a:r>
                <a:rPr kumimoji="0" lang="en-US" altLang="en-US" sz="2400"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sym typeface="Arial" pitchFamily="34" charset="0"/>
                </a:rPr>
                <a:t>Calcium </a:t>
              </a:r>
              <a:r>
                <a:rPr kumimoji="0" lang="en-US" altLang="en-US" sz="2400"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sym typeface="Arial" pitchFamily="34" charset="0"/>
                </a:rPr>
                <a:t>Stearate</a:t>
              </a:r>
            </a:p>
            <a:p>
              <a:pPr marL="342900" marR="0" lvl="0" indent="-34290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2C</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17</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H</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35</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COONa + MgSO</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4</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17</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H</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35</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COO)</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2</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Mg↓ +Na</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2</a:t>
              </a:r>
              <a:r>
                <a:rPr kumimoji="0" lang="zh-CN"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SO</a:t>
              </a:r>
              <a:r>
                <a:rPr kumimoji="0" lang="zh-CN" altLang="en-US" sz="2400" b="1" i="0" u="none" strike="noStrike" kern="1200" cap="none" spc="0" normalizeH="0" baseline="-25000" noProof="0" dirty="0" smtClean="0">
                  <a:ln>
                    <a:noFill/>
                  </a:ln>
                  <a:solidFill>
                    <a:srgbClr val="0070C0"/>
                  </a:solidFill>
                  <a:effectLst/>
                  <a:uLnTx/>
                  <a:uFillTx/>
                  <a:latin typeface="Times New Roman" pitchFamily="18" charset="0"/>
                  <a:cs typeface="Times New Roman" pitchFamily="18" charset="0"/>
                  <a:sym typeface="Arial" pitchFamily="34" charset="0"/>
                </a:rPr>
                <a:t>4</a:t>
              </a:r>
            </a:p>
            <a:p>
              <a:pPr marL="342900" marR="0" lvl="0" indent="-34290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sym typeface="Arial" pitchFamily="34" charset="0"/>
                </a:rPr>
                <a:t>                                    </a:t>
              </a:r>
              <a:r>
                <a:rPr kumimoji="0" lang="en-US" altLang="en-US" sz="2400"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sym typeface="Arial" pitchFamily="34" charset="0"/>
                </a:rPr>
                <a:t>Magnesium </a:t>
              </a:r>
              <a:r>
                <a:rPr kumimoji="0" lang="en-US" altLang="en-US" sz="2400"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sym typeface="Arial" pitchFamily="34" charset="0"/>
                </a:rPr>
                <a:t>Stearate</a:t>
              </a:r>
              <a:endParaRPr kumimoji="0" lang="zh-CN" altLang="en-US" sz="2400"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sym typeface="Arial"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12115800" cy="6001643"/>
          </a:xfrm>
          <a:prstGeom prst="rect">
            <a:avLst/>
          </a:prstGeom>
        </p:spPr>
        <p:txBody>
          <a:bodyPr wrap="square">
            <a:spAutoFit/>
          </a:bodyPr>
          <a:lstStyle/>
          <a:p>
            <a:pPr lvl="0" latinLnBrk="1"/>
            <a:r>
              <a:rPr lang="en-US" altLang="en-US" sz="2400" b="1" dirty="0" smtClean="0">
                <a:solidFill>
                  <a:srgbClr val="FF0000"/>
                </a:solidFill>
                <a:latin typeface="Calibri" pitchFamily="34" charset="0"/>
              </a:rPr>
              <a:t>Regeneration : </a:t>
            </a:r>
          </a:p>
          <a:p>
            <a:pPr lvl="0" latinLnBrk="1"/>
            <a:r>
              <a:rPr lang="en-US" altLang="en-US" sz="2400" b="1" dirty="0" smtClean="0">
                <a:solidFill>
                  <a:srgbClr val="FF0000"/>
                </a:solidFill>
                <a:latin typeface="Calibri" pitchFamily="34" charset="0"/>
              </a:rPr>
              <a:t>		</a:t>
            </a:r>
            <a:r>
              <a:rPr lang="en-US" altLang="en-US" sz="2400" dirty="0" smtClean="0">
                <a:latin typeface="Calibri" pitchFamily="34" charset="0"/>
              </a:rPr>
              <a:t>Exhausted cation resin regenerated by dil. HCl , anion by dil.NaOH.</a:t>
            </a:r>
          </a:p>
          <a:p>
            <a:pPr lvl="0" algn="ctr" latinLnBrk="1"/>
            <a:endParaRPr lang="en-US" altLang="en-US" sz="2400" dirty="0" smtClean="0">
              <a:latin typeface="Calibri" pitchFamily="34" charset="0"/>
            </a:endParaRPr>
          </a:p>
          <a:p>
            <a:pPr lvl="0" algn="ctr" latinLnBrk="1"/>
            <a:r>
              <a:rPr lang="en-US" altLang="en-US" sz="2400" dirty="0" smtClean="0">
                <a:latin typeface="Calibri" pitchFamily="34" charset="0"/>
              </a:rPr>
              <a:t>        </a:t>
            </a:r>
            <a:r>
              <a:rPr lang="en-US" altLang="en-US" sz="2400" b="1" dirty="0" smtClean="0">
                <a:solidFill>
                  <a:srgbClr val="002060"/>
                </a:solidFill>
                <a:latin typeface="Calibri" pitchFamily="34" charset="0"/>
              </a:rPr>
              <a:t>R</a:t>
            </a:r>
            <a:r>
              <a:rPr lang="en-US" altLang="en-US" sz="2400" b="1" baseline="-25000" dirty="0" smtClean="0">
                <a:solidFill>
                  <a:srgbClr val="002060"/>
                </a:solidFill>
                <a:latin typeface="Calibri" pitchFamily="34" charset="0"/>
              </a:rPr>
              <a:t>2</a:t>
            </a:r>
            <a:r>
              <a:rPr lang="en-US" altLang="en-US" sz="2400" b="1" dirty="0" smtClean="0">
                <a:solidFill>
                  <a:srgbClr val="002060"/>
                </a:solidFill>
                <a:latin typeface="Calibri" pitchFamily="34" charset="0"/>
              </a:rPr>
              <a:t>Ca </a:t>
            </a:r>
            <a:r>
              <a:rPr lang="en-US" altLang="en-US" sz="2400" b="1" baseline="30000" dirty="0" smtClean="0">
                <a:solidFill>
                  <a:srgbClr val="002060"/>
                </a:solidFill>
                <a:latin typeface="Calibri" pitchFamily="34" charset="0"/>
              </a:rPr>
              <a:t>   </a:t>
            </a:r>
            <a:r>
              <a:rPr lang="en-US" altLang="en-US" sz="2400" b="1" dirty="0" smtClean="0">
                <a:solidFill>
                  <a:srgbClr val="002060"/>
                </a:solidFill>
                <a:latin typeface="Calibri" pitchFamily="34" charset="0"/>
              </a:rPr>
              <a:t>+ 2 H</a:t>
            </a:r>
            <a:r>
              <a:rPr lang="en-US" altLang="en-US" sz="2400" b="1" baseline="30000" dirty="0" smtClean="0">
                <a:solidFill>
                  <a:srgbClr val="002060"/>
                </a:solidFill>
                <a:latin typeface="Calibri" pitchFamily="34" charset="0"/>
              </a:rPr>
              <a:t>+</a:t>
            </a:r>
            <a:r>
              <a:rPr lang="en-US" altLang="en-US" sz="2400" b="1" dirty="0" smtClean="0">
                <a:solidFill>
                  <a:srgbClr val="002060"/>
                </a:solidFill>
                <a:latin typeface="Calibri" pitchFamily="34" charset="0"/>
              </a:rPr>
              <a:t> </a:t>
            </a:r>
            <a:r>
              <a:rPr lang="en-US" altLang="en-US" sz="2400" b="1" dirty="0" smtClean="0">
                <a:solidFill>
                  <a:srgbClr val="002060"/>
                </a:solidFill>
                <a:latin typeface="Calibri" pitchFamily="34" charset="0"/>
                <a:sym typeface="Wingdings" pitchFamily="2" charset="2"/>
              </a:rPr>
              <a:t> 2RH +  Ca</a:t>
            </a:r>
            <a:r>
              <a:rPr lang="en-US" altLang="en-US" sz="2400" b="1" baseline="30000" dirty="0" smtClean="0">
                <a:solidFill>
                  <a:srgbClr val="002060"/>
                </a:solidFill>
                <a:latin typeface="Calibri" pitchFamily="34" charset="0"/>
                <a:sym typeface="Wingdings" pitchFamily="2" charset="2"/>
              </a:rPr>
              <a:t>+2</a:t>
            </a:r>
            <a:r>
              <a:rPr lang="en-US" altLang="en-US" sz="2400" b="1" dirty="0" smtClean="0">
                <a:solidFill>
                  <a:srgbClr val="002060"/>
                </a:solidFill>
                <a:latin typeface="Calibri" pitchFamily="34" charset="0"/>
                <a:sym typeface="Wingdings" pitchFamily="2" charset="2"/>
              </a:rPr>
              <a:t> (washed)</a:t>
            </a:r>
          </a:p>
          <a:p>
            <a:pPr lvl="0" algn="ctr" latinLnBrk="1"/>
            <a:r>
              <a:rPr lang="en-US" altLang="en-US" sz="2400" b="1" dirty="0" smtClean="0">
                <a:solidFill>
                  <a:srgbClr val="002060"/>
                </a:solidFill>
                <a:latin typeface="Calibri" pitchFamily="34" charset="0"/>
                <a:sym typeface="Wingdings" pitchFamily="2" charset="2"/>
              </a:rPr>
              <a:t>        R</a:t>
            </a:r>
            <a:r>
              <a:rPr lang="en-US" altLang="en-US" sz="2400" b="1" baseline="-25000" dirty="0" smtClean="0">
                <a:solidFill>
                  <a:srgbClr val="002060"/>
                </a:solidFill>
                <a:latin typeface="Calibri" pitchFamily="34" charset="0"/>
                <a:sym typeface="Wingdings" pitchFamily="2" charset="2"/>
              </a:rPr>
              <a:t>2</a:t>
            </a:r>
            <a:r>
              <a:rPr lang="en-US" altLang="en-US" sz="2400" b="1" dirty="0" smtClean="0">
                <a:solidFill>
                  <a:srgbClr val="002060"/>
                </a:solidFill>
                <a:latin typeface="Calibri" pitchFamily="34" charset="0"/>
                <a:sym typeface="Wingdings" pitchFamily="2" charset="2"/>
              </a:rPr>
              <a:t>SO4  +  2OH</a:t>
            </a:r>
            <a:r>
              <a:rPr lang="en-US" altLang="en-US" sz="2400" b="1" baseline="30000" dirty="0" smtClean="0">
                <a:solidFill>
                  <a:srgbClr val="002060"/>
                </a:solidFill>
                <a:latin typeface="Calibri" pitchFamily="34" charset="0"/>
                <a:sym typeface="Wingdings" pitchFamily="2" charset="2"/>
              </a:rPr>
              <a:t>-</a:t>
            </a:r>
            <a:r>
              <a:rPr lang="en-US" altLang="en-US" sz="2400" b="1" dirty="0" smtClean="0">
                <a:solidFill>
                  <a:srgbClr val="002060"/>
                </a:solidFill>
                <a:latin typeface="Calibri" pitchFamily="34" charset="0"/>
                <a:sym typeface="Wingdings" pitchFamily="2" charset="2"/>
              </a:rPr>
              <a:t>   2ROH</a:t>
            </a:r>
            <a:r>
              <a:rPr lang="en-US" altLang="en-US" sz="2400" b="1" baseline="30000" dirty="0" smtClean="0">
                <a:solidFill>
                  <a:srgbClr val="002060"/>
                </a:solidFill>
                <a:latin typeface="Calibri" pitchFamily="34" charset="0"/>
                <a:sym typeface="Wingdings" pitchFamily="2" charset="2"/>
              </a:rPr>
              <a:t>-</a:t>
            </a:r>
            <a:r>
              <a:rPr lang="en-US" altLang="en-US" sz="2400" b="1" dirty="0" smtClean="0">
                <a:solidFill>
                  <a:srgbClr val="002060"/>
                </a:solidFill>
                <a:latin typeface="Calibri" pitchFamily="34" charset="0"/>
                <a:sym typeface="Wingdings" pitchFamily="2" charset="2"/>
              </a:rPr>
              <a:t> + SO</a:t>
            </a:r>
            <a:r>
              <a:rPr lang="en-US" altLang="en-US" sz="2400" b="1" baseline="-25000" dirty="0" smtClean="0">
                <a:solidFill>
                  <a:srgbClr val="002060"/>
                </a:solidFill>
                <a:latin typeface="Calibri" pitchFamily="34" charset="0"/>
                <a:sym typeface="Wingdings" pitchFamily="2" charset="2"/>
              </a:rPr>
              <a:t>4</a:t>
            </a:r>
            <a:r>
              <a:rPr lang="en-US" altLang="en-US" sz="2400" b="1" baseline="30000" dirty="0" smtClean="0">
                <a:solidFill>
                  <a:srgbClr val="002060"/>
                </a:solidFill>
                <a:latin typeface="Calibri" pitchFamily="34" charset="0"/>
                <a:sym typeface="Wingdings" pitchFamily="2" charset="2"/>
              </a:rPr>
              <a:t>-2</a:t>
            </a:r>
            <a:r>
              <a:rPr lang="en-US" altLang="en-US" sz="2400" b="1" dirty="0" smtClean="0">
                <a:solidFill>
                  <a:srgbClr val="002060"/>
                </a:solidFill>
                <a:latin typeface="Calibri" pitchFamily="34" charset="0"/>
                <a:sym typeface="Wingdings" pitchFamily="2" charset="2"/>
              </a:rPr>
              <a:t>(washed)</a:t>
            </a:r>
          </a:p>
          <a:p>
            <a:pPr algn="just"/>
            <a:r>
              <a:rPr lang="en-US" sz="2400" b="1" dirty="0" smtClean="0">
                <a:solidFill>
                  <a:srgbClr val="7030A0"/>
                </a:solidFill>
                <a:latin typeface="Times New Roman" pitchFamily="18" charset="0"/>
                <a:cs typeface="Times New Roman" pitchFamily="18" charset="0"/>
              </a:rPr>
              <a:t>Advantages: </a:t>
            </a:r>
          </a:p>
          <a:p>
            <a:pPr algn="just"/>
            <a:endParaRPr lang="en-US" sz="2400" b="1" dirty="0" smtClean="0">
              <a:solidFill>
                <a:srgbClr val="7030A0"/>
              </a:solidFill>
              <a:latin typeface="Times New Roman" pitchFamily="18" charset="0"/>
              <a:cs typeface="Times New Roman" pitchFamily="18" charset="0"/>
            </a:endParaRPr>
          </a:p>
          <a:p>
            <a:pPr marL="747713" indent="-282575" algn="just">
              <a:buClr>
                <a:srgbClr val="C00000"/>
              </a:buClr>
              <a:buFont typeface="Wingdings" pitchFamily="2" charset="2"/>
              <a:buChar char="v"/>
            </a:pPr>
            <a:r>
              <a:rPr lang="en-US" sz="2400" dirty="0" smtClean="0">
                <a:latin typeface="Times New Roman" pitchFamily="18" charset="0"/>
                <a:cs typeface="Times New Roman" pitchFamily="18" charset="0"/>
              </a:rPr>
              <a:t>	The process can be used to soften highly acidic or alkaline waters; </a:t>
            </a:r>
          </a:p>
          <a:p>
            <a:pPr marL="914400" indent="-449263" algn="just">
              <a:buClr>
                <a:srgbClr val="C00000"/>
              </a:buClr>
              <a:buFont typeface="Wingdings" pitchFamily="2" charset="2"/>
              <a:buChar char="v"/>
            </a:pPr>
            <a:r>
              <a:rPr lang="en-US" sz="2400" dirty="0" smtClean="0">
                <a:latin typeface="Times New Roman" pitchFamily="18" charset="0"/>
                <a:cs typeface="Times New Roman" pitchFamily="18" charset="0"/>
              </a:rPr>
              <a:t>It produces water of very low hardness, say 2ppm. </a:t>
            </a:r>
          </a:p>
          <a:p>
            <a:pPr marL="914400" indent="-449263" algn="just">
              <a:buClr>
                <a:srgbClr val="C00000"/>
              </a:buClr>
              <a:buFont typeface="Wingdings" pitchFamily="2" charset="2"/>
              <a:buChar char="v"/>
            </a:pPr>
            <a:r>
              <a:rPr lang="en-US" sz="2400" dirty="0" smtClean="0">
                <a:latin typeface="Times New Roman" pitchFamily="18" charset="0"/>
                <a:cs typeface="Times New Roman" pitchFamily="18" charset="0"/>
              </a:rPr>
              <a:t>So it can be used in high pressure boilers. </a:t>
            </a:r>
          </a:p>
          <a:p>
            <a:pPr marL="914400" indent="-449263" algn="just">
              <a:buClr>
                <a:srgbClr val="C00000"/>
              </a:buClr>
              <a:buFont typeface="Wingdings" pitchFamily="2" charset="2"/>
              <a:buChar char="v"/>
            </a:pPr>
            <a:endParaRPr lang="en-US" sz="2400" dirty="0" smtClean="0">
              <a:latin typeface="Times New Roman" pitchFamily="18" charset="0"/>
              <a:cs typeface="Times New Roman" pitchFamily="18" charset="0"/>
            </a:endParaRPr>
          </a:p>
          <a:p>
            <a:pPr algn="just"/>
            <a:r>
              <a:rPr lang="en-US" sz="2400" b="1" dirty="0" smtClean="0">
                <a:solidFill>
                  <a:srgbClr val="7030A0"/>
                </a:solidFill>
                <a:latin typeface="Times New Roman" pitchFamily="18" charset="0"/>
                <a:cs typeface="Times New Roman" pitchFamily="18" charset="0"/>
              </a:rPr>
              <a:t>Disadvantages: </a:t>
            </a:r>
          </a:p>
          <a:p>
            <a:pPr marL="965200" indent="-449263" algn="just">
              <a:buClr>
                <a:srgbClr val="7030A0"/>
              </a:buClr>
              <a:buFont typeface="Wingdings" pitchFamily="2" charset="2"/>
              <a:buChar char="v"/>
            </a:pPr>
            <a:r>
              <a:rPr lang="en-US" sz="2400" dirty="0" smtClean="0">
                <a:latin typeface="Times New Roman" pitchFamily="18" charset="0"/>
                <a:cs typeface="Times New Roman" pitchFamily="18" charset="0"/>
              </a:rPr>
              <a:t>The cost of equipment is relatively high and also more expensive chemicals (resins) are needed.</a:t>
            </a:r>
          </a:p>
          <a:p>
            <a:pPr marL="965200" indent="-449263" algn="just">
              <a:buClr>
                <a:srgbClr val="7030A0"/>
              </a:buClr>
              <a:buFont typeface="Wingdings" pitchFamily="2" charset="2"/>
              <a:buChar char="v"/>
            </a:pPr>
            <a:r>
              <a:rPr lang="en-US" sz="2400" dirty="0" smtClean="0">
                <a:latin typeface="Times New Roman" pitchFamily="18" charset="0"/>
                <a:cs typeface="Times New Roman" pitchFamily="18" charset="0"/>
              </a:rPr>
              <a:t>Fe, Mn – containing water and turbid water cannot be treated because Fe and Mn are irreversibly exchanged and turbidity reduces the efficiency of the process.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Demineralisation process (Deionization/Ion-exchange process) - Water  Technology - YouTube"/>
          <p:cNvPicPr>
            <a:picLocks noChangeAspect="1" noChangeArrowheads="1"/>
          </p:cNvPicPr>
          <p:nvPr/>
        </p:nvPicPr>
        <p:blipFill>
          <a:blip r:embed="rId2"/>
          <a:srcRect l="15000" t="26667" r="15000"/>
          <a:stretch>
            <a:fillRect/>
          </a:stretch>
        </p:blipFill>
        <p:spPr bwMode="auto">
          <a:xfrm>
            <a:off x="381000" y="455838"/>
            <a:ext cx="11887200" cy="5944962"/>
          </a:xfrm>
          <a:prstGeom prst="rect">
            <a:avLst/>
          </a:prstGeom>
          <a:noFill/>
          <a:ln w="9525">
            <a:solidFill>
              <a:schemeClr val="tx1"/>
            </a:solid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04800" y="663714"/>
            <a:ext cx="6899646" cy="5432286"/>
            <a:chOff x="304800" y="663714"/>
            <a:chExt cx="6899646" cy="5432286"/>
          </a:xfrm>
        </p:grpSpPr>
        <p:sp>
          <p:nvSpPr>
            <p:cNvPr id="2" name="Rectangle 1"/>
            <p:cNvSpPr/>
            <p:nvPr/>
          </p:nvSpPr>
          <p:spPr>
            <a:xfrm>
              <a:off x="381000" y="1571685"/>
              <a:ext cx="6629400" cy="4524315"/>
            </a:xfrm>
            <a:prstGeom prst="rect">
              <a:avLst/>
            </a:prstGeom>
          </p:spPr>
          <p:txBody>
            <a:bodyPr wrap="square">
              <a:spAutoFit/>
            </a:bodyPr>
            <a:lstStyle/>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The process of removing common salt (sodium chloride) from water, is known as desalination.</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The water containing dissolved salts with a peculiar salty (or brackish) taste, is called brackish water. </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Sea water, containing on an average about 3.5% salts, comes under this category. </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Brackish water is totally unfit for drinking purpose.</a:t>
              </a:r>
            </a:p>
            <a:p>
              <a:pPr marL="463550" indent="-463550" algn="just">
                <a:buClr>
                  <a:srgbClr val="C00000"/>
                </a:buClr>
              </a:pPr>
              <a:r>
                <a:rPr lang="en-US" sz="2400" dirty="0" smtClean="0">
                  <a:latin typeface="Times New Roman" pitchFamily="18" charset="0"/>
                  <a:cs typeface="Times New Roman" pitchFamily="18" charset="0"/>
                </a:rPr>
                <a:t> </a:t>
              </a:r>
            </a:p>
            <a:p>
              <a:pPr marL="463550" indent="-463550" algn="just">
                <a:buClr>
                  <a:srgbClr val="C00000"/>
                </a:buClr>
                <a:buFont typeface="Wingdings" pitchFamily="2" charset="2"/>
                <a:buChar char="v"/>
              </a:pPr>
              <a:r>
                <a:rPr lang="en-US" sz="2400" b="1" dirty="0" smtClean="0">
                  <a:solidFill>
                    <a:srgbClr val="C00000"/>
                  </a:solidFill>
                  <a:latin typeface="Times New Roman" pitchFamily="18" charset="0"/>
                  <a:cs typeface="Times New Roman" pitchFamily="18" charset="0"/>
                </a:rPr>
                <a:t>Commonly used methods for the desalination of brackish water is Reverse osmosis.</a:t>
              </a:r>
            </a:p>
          </p:txBody>
        </p:sp>
        <p:sp>
          <p:nvSpPr>
            <p:cNvPr id="3" name="Rectangle 2"/>
            <p:cNvSpPr/>
            <p:nvPr/>
          </p:nvSpPr>
          <p:spPr>
            <a:xfrm>
              <a:off x="304800" y="663714"/>
              <a:ext cx="6899646" cy="707886"/>
            </a:xfrm>
            <a:prstGeom prst="rect">
              <a:avLst/>
            </a:prstGeom>
          </p:spPr>
          <p:txBody>
            <a:bodyPr wrap="none">
              <a:spAutoFit/>
            </a:bodyPr>
            <a:lstStyle/>
            <a:p>
              <a:r>
                <a:rPr lang="en-US" sz="4000" b="1" dirty="0" smtClean="0">
                  <a:solidFill>
                    <a:srgbClr val="C00000"/>
                  </a:solidFill>
                  <a:latin typeface="Times New Roman" pitchFamily="18" charset="0"/>
                  <a:cs typeface="Times New Roman" pitchFamily="18" charset="0"/>
                </a:rPr>
                <a:t>Desalination of brackish water</a:t>
              </a:r>
              <a:endParaRPr lang="en-US" sz="4000" b="1" dirty="0">
                <a:solidFill>
                  <a:srgbClr val="C00000"/>
                </a:solidFill>
              </a:endParaRPr>
            </a:p>
          </p:txBody>
        </p:sp>
      </p:grpSp>
      <p:pic>
        <p:nvPicPr>
          <p:cNvPr id="51202" name="Picture 2" descr="Desalination of Seawater and Brackish Water - ProMinent"/>
          <p:cNvPicPr>
            <a:picLocks noChangeAspect="1" noChangeArrowheads="1"/>
          </p:cNvPicPr>
          <p:nvPr/>
        </p:nvPicPr>
        <p:blipFill>
          <a:blip r:embed="rId2"/>
          <a:srcRect/>
          <a:stretch>
            <a:fillRect/>
          </a:stretch>
        </p:blipFill>
        <p:spPr bwMode="auto">
          <a:xfrm>
            <a:off x="7239000" y="1066800"/>
            <a:ext cx="5295900" cy="51054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 y="-76200"/>
            <a:ext cx="4495800" cy="6705600"/>
            <a:chOff x="152400" y="-76200"/>
            <a:chExt cx="4495800" cy="6705600"/>
          </a:xfrm>
        </p:grpSpPr>
        <p:sp>
          <p:nvSpPr>
            <p:cNvPr id="2" name="Rectangle 1"/>
            <p:cNvSpPr/>
            <p:nvPr/>
          </p:nvSpPr>
          <p:spPr>
            <a:xfrm>
              <a:off x="152400" y="627757"/>
              <a:ext cx="4495800" cy="6001643"/>
            </a:xfrm>
            <a:prstGeom prst="rect">
              <a:avLst/>
            </a:prstGeom>
          </p:spPr>
          <p:txBody>
            <a:bodyPr wrap="square">
              <a:spAutoFit/>
            </a:bodyPr>
            <a:lstStyle/>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When two solutions of unequal concentrations are separated by a semi permeable membrane, flow of solvent takes place from dilute to concentrated sides, due to osmosis.</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If, however, a hydrostatic pressure in excess of osmotic pressure is applied on the concentrated side, the solvent flow reverses. </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That is solvent is forced to move from concentrated side to diluted side across the membrane. This is the principle of reverse osmosis. </a:t>
              </a:r>
            </a:p>
          </p:txBody>
        </p:sp>
        <p:sp>
          <p:nvSpPr>
            <p:cNvPr id="3" name="Rectangle 2"/>
            <p:cNvSpPr/>
            <p:nvPr/>
          </p:nvSpPr>
          <p:spPr>
            <a:xfrm>
              <a:off x="533400" y="-76200"/>
              <a:ext cx="4035079" cy="707886"/>
            </a:xfrm>
            <a:prstGeom prst="rect">
              <a:avLst/>
            </a:prstGeom>
          </p:spPr>
          <p:txBody>
            <a:bodyPr wrap="none">
              <a:spAutoFit/>
            </a:bodyPr>
            <a:lstStyle/>
            <a:p>
              <a:r>
                <a:rPr lang="en-US" sz="4000" b="1" dirty="0" smtClean="0">
                  <a:solidFill>
                    <a:srgbClr val="C00000"/>
                  </a:solidFill>
                  <a:latin typeface="Times New Roman" pitchFamily="18" charset="0"/>
                  <a:cs typeface="Times New Roman" pitchFamily="18" charset="0"/>
                </a:rPr>
                <a:t>Reverse osmosis: </a:t>
              </a:r>
              <a:endParaRPr lang="en-US" sz="4000" b="1" dirty="0">
                <a:solidFill>
                  <a:srgbClr val="C00000"/>
                </a:solidFill>
              </a:endParaRPr>
            </a:p>
          </p:txBody>
        </p:sp>
      </p:grpSp>
      <p:pic>
        <p:nvPicPr>
          <p:cNvPr id="84994" name="Picture 2"/>
          <p:cNvPicPr>
            <a:picLocks noChangeAspect="1" noChangeArrowheads="1"/>
          </p:cNvPicPr>
          <p:nvPr/>
        </p:nvPicPr>
        <p:blipFill>
          <a:blip r:embed="rId2"/>
          <a:srcRect l="16918"/>
          <a:stretch>
            <a:fillRect/>
          </a:stretch>
        </p:blipFill>
        <p:spPr bwMode="auto">
          <a:xfrm>
            <a:off x="4835319" y="762000"/>
            <a:ext cx="7718631"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11811000" cy="5262979"/>
          </a:xfrm>
          <a:prstGeom prst="rect">
            <a:avLst/>
          </a:prstGeom>
        </p:spPr>
        <p:txBody>
          <a:bodyPr wrap="square">
            <a:spAutoFit/>
          </a:bodyPr>
          <a:lstStyle/>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Thus, in reverse osmosis method, pure solvent is separated from its contaminates, rather than removing contaminates from water.</a:t>
            </a:r>
          </a:p>
          <a:p>
            <a:pPr marL="463550" indent="-463550" algn="just">
              <a:buClr>
                <a:srgbClr val="C00000"/>
              </a:buClr>
              <a:buFont typeface="Wingdings" pitchFamily="2" charset="2"/>
              <a:buChar char="v"/>
            </a:pPr>
            <a:r>
              <a:rPr lang="en-US" sz="2400" dirty="0" smtClean="0">
                <a:latin typeface="Times New Roman" pitchFamily="18" charset="0"/>
                <a:cs typeface="Times New Roman" pitchFamily="18" charset="0"/>
              </a:rPr>
              <a:t>This membrane filtration is sometimes also called super filtration or hyper-filtration</a:t>
            </a:r>
          </a:p>
          <a:p>
            <a:pPr marL="463550" indent="-463550" algn="just">
              <a:buClr>
                <a:srgbClr val="C00000"/>
              </a:buClr>
            </a:pPr>
            <a:endParaRPr lang="en-US" sz="2400" dirty="0" smtClean="0">
              <a:latin typeface="Times New Roman" pitchFamily="18" charset="0"/>
              <a:cs typeface="Times New Roman" pitchFamily="18" charset="0"/>
            </a:endParaRPr>
          </a:p>
          <a:p>
            <a:pPr marL="515938" indent="-515938" algn="just">
              <a:buClr>
                <a:srgbClr val="7030A0"/>
              </a:buClr>
            </a:pPr>
            <a:r>
              <a:rPr lang="en-US" sz="2400" b="1" dirty="0" smtClean="0">
                <a:solidFill>
                  <a:srgbClr val="C00000"/>
                </a:solidFill>
                <a:latin typeface="Times New Roman" pitchFamily="18" charset="0"/>
                <a:cs typeface="Times New Roman" pitchFamily="18" charset="0"/>
              </a:rPr>
              <a:t>Advantages:</a:t>
            </a:r>
          </a:p>
          <a:p>
            <a:pPr marL="515938" indent="-515938" algn="just">
              <a:buClr>
                <a:srgbClr val="7030A0"/>
              </a:buClr>
            </a:pPr>
            <a:endParaRPr lang="en-US" sz="2400" dirty="0" smtClean="0">
              <a:latin typeface="Times New Roman" pitchFamily="18" charset="0"/>
              <a:cs typeface="Times New Roman" pitchFamily="18" charset="0"/>
            </a:endParaRPr>
          </a:p>
          <a:p>
            <a:pPr marL="515938" indent="-515938" algn="just">
              <a:buClr>
                <a:srgbClr val="7030A0"/>
              </a:buClr>
              <a:buFont typeface="Wingdings" pitchFamily="2" charset="2"/>
              <a:buChar char="v"/>
            </a:pPr>
            <a:r>
              <a:rPr lang="en-US" sz="2400" dirty="0" smtClean="0">
                <a:latin typeface="Times New Roman" pitchFamily="18" charset="0"/>
                <a:cs typeface="Times New Roman" pitchFamily="18" charset="0"/>
              </a:rPr>
              <a:t>This process removes, ionic as well as non-ionic, colloidal and high molecular weight organic matter. </a:t>
            </a:r>
          </a:p>
          <a:p>
            <a:pPr marL="515938" indent="-515938" algn="just">
              <a:buClr>
                <a:srgbClr val="7030A0"/>
              </a:buClr>
              <a:buFont typeface="Wingdings" pitchFamily="2" charset="2"/>
              <a:buChar char="v"/>
            </a:pPr>
            <a:r>
              <a:rPr lang="en-US" sz="2400" dirty="0" smtClean="0">
                <a:latin typeface="Times New Roman" pitchFamily="18" charset="0"/>
                <a:cs typeface="Times New Roman" pitchFamily="18" charset="0"/>
              </a:rPr>
              <a:t>It removes colloidal silica, which is not removed by demineralization process.</a:t>
            </a:r>
          </a:p>
          <a:p>
            <a:pPr marL="515938" indent="-515938" algn="just">
              <a:buClr>
                <a:srgbClr val="7030A0"/>
              </a:buClr>
              <a:buFont typeface="Wingdings" pitchFamily="2" charset="2"/>
              <a:buChar char="v"/>
            </a:pPr>
            <a:r>
              <a:rPr lang="en-US" sz="2400" dirty="0" smtClean="0">
                <a:latin typeface="Times New Roman" pitchFamily="18" charset="0"/>
                <a:cs typeface="Times New Roman" pitchFamily="18" charset="0"/>
              </a:rPr>
              <a:t>The life time of membrane is quite high, about 2 years. </a:t>
            </a:r>
          </a:p>
          <a:p>
            <a:pPr marL="515938" indent="-515938" algn="just">
              <a:buClr>
                <a:srgbClr val="7030A0"/>
              </a:buClr>
              <a:buFont typeface="Wingdings" pitchFamily="2" charset="2"/>
              <a:buChar char="v"/>
            </a:pPr>
            <a:r>
              <a:rPr lang="en-US" sz="2400" dirty="0" smtClean="0">
                <a:latin typeface="Times New Roman" pitchFamily="18" charset="0"/>
                <a:cs typeface="Times New Roman" pitchFamily="18" charset="0"/>
              </a:rPr>
              <a:t>The membrane can be replaced within a few minutes, thereby providing nearly uninterrupted water supply.</a:t>
            </a:r>
          </a:p>
          <a:p>
            <a:pPr marL="515938" indent="-515938" algn="just">
              <a:buClr>
                <a:srgbClr val="7030A0"/>
              </a:buClr>
              <a:buFont typeface="Wingdings" pitchFamily="2" charset="2"/>
              <a:buChar char="v"/>
            </a:pPr>
            <a:r>
              <a:rPr lang="en-US" sz="2400" dirty="0" smtClean="0">
                <a:latin typeface="Times New Roman" pitchFamily="18" charset="0"/>
                <a:cs typeface="Times New Roman" pitchFamily="18" charset="0"/>
              </a:rPr>
              <a:t>Due to low cost, simplicity and high reliability, the reverse osmosis is gaining ground at present for converting sea water into drinking water.</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8600" y="358914"/>
            <a:ext cx="12317345" cy="5889486"/>
            <a:chOff x="228600" y="358914"/>
            <a:chExt cx="12317345" cy="5889486"/>
          </a:xfrm>
        </p:grpSpPr>
        <p:sp>
          <p:nvSpPr>
            <p:cNvPr id="86017" name="Rectangle 1"/>
            <p:cNvSpPr>
              <a:spLocks noChangeArrowheads="1"/>
            </p:cNvSpPr>
            <p:nvPr/>
          </p:nvSpPr>
          <p:spPr bwMode="auto">
            <a:xfrm>
              <a:off x="228600" y="1354753"/>
              <a:ext cx="6629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66738" marR="0" lvl="0" indent="-566738"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water supplied by municipality should be fit for human consumption. </a:t>
              </a:r>
            </a:p>
            <a:p>
              <a:pPr marL="566738" marR="0" lvl="0" indent="-566738"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should satisfy the following requirements: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should be colorless, odourless, and pleasant to taste.</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Turbidity should not exceed 10 ppm.</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TDS should not exceed 500 ppm.</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should not be very alkaline (pH 8.0).</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should be free from dissolved gases.(H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should be free from objectionable minerals such as Pb, As, Cs, Mn.</a:t>
              </a:r>
            </a:p>
            <a:p>
              <a:pPr marL="1087438" lvl="2" indent="-457200" algn="just" eaLnBrk="0" fontAlgn="base" hangingPunct="0">
                <a:spcBef>
                  <a:spcPct val="0"/>
                </a:spcBef>
                <a:spcAft>
                  <a:spcPct val="0"/>
                </a:spcAft>
                <a:buClr>
                  <a:srgbClr val="0070C0"/>
                </a:buClr>
                <a:buFont typeface="+mj-lt"/>
                <a:buAutoNum type="arabicParenR"/>
                <a:tabLst>
                  <a:tab pos="457200" algn="l"/>
                </a:tabLst>
              </a:pPr>
              <a:r>
                <a:rPr lang="en-US" sz="2400" dirty="0" smtClean="0">
                  <a:latin typeface="Times New Roman" pitchFamily="18" charset="0"/>
                  <a:ea typeface="Calibri" pitchFamily="34" charset="0"/>
                  <a:cs typeface="Times New Roman" pitchFamily="18" charset="0"/>
                </a:rPr>
                <a:t>It should be free from pathogenic organism.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1219200" y="358914"/>
              <a:ext cx="9570569" cy="707886"/>
            </a:xfrm>
            <a:prstGeom prst="rect">
              <a:avLst/>
            </a:prstGeom>
          </p:spPr>
          <p:txBody>
            <a:bodyPr wrap="none">
              <a:spAutoFit/>
            </a:bodyPr>
            <a:lstStyle/>
            <a:p>
              <a:pPr lvl="0" fontAlgn="base">
                <a:spcBef>
                  <a:spcPct val="0"/>
                </a:spcBef>
                <a:spcAft>
                  <a:spcPct val="0"/>
                </a:spcAft>
                <a:tabLst>
                  <a:tab pos="457200" algn="l"/>
                </a:tabLst>
              </a:pPr>
              <a:r>
                <a:rPr lang="en-US" sz="4000" b="1" dirty="0" smtClean="0">
                  <a:solidFill>
                    <a:srgbClr val="C00000"/>
                  </a:solidFill>
                  <a:latin typeface="Times New Roman" pitchFamily="18" charset="0"/>
                  <a:ea typeface="Calibri" pitchFamily="34" charset="0"/>
                  <a:cs typeface="Times New Roman" pitchFamily="18" charset="0"/>
                </a:rPr>
                <a:t>Specifications of potable or domestic water</a:t>
              </a:r>
              <a:endParaRPr lang="en-US" sz="4000" dirty="0" smtClean="0">
                <a:solidFill>
                  <a:srgbClr val="C00000"/>
                </a:solidFill>
                <a:latin typeface="Times New Roman" pitchFamily="18" charset="0"/>
                <a:cs typeface="Times New Roman" pitchFamily="18" charset="0"/>
              </a:endParaRPr>
            </a:p>
          </p:txBody>
        </p:sp>
        <p:pic>
          <p:nvPicPr>
            <p:cNvPr id="86019" name="Picture 3" descr="What Is Municipal Water? - Apure"/>
            <p:cNvPicPr>
              <a:picLocks noChangeAspect="1" noChangeArrowheads="1"/>
            </p:cNvPicPr>
            <p:nvPr/>
          </p:nvPicPr>
          <p:blipFill>
            <a:blip r:embed="rId2"/>
            <a:srcRect/>
            <a:stretch>
              <a:fillRect/>
            </a:stretch>
          </p:blipFill>
          <p:spPr bwMode="auto">
            <a:xfrm>
              <a:off x="7010400" y="1524000"/>
              <a:ext cx="5535545" cy="4648200"/>
            </a:xfrm>
            <a:prstGeom prst="rect">
              <a:avLst/>
            </a:prstGeom>
            <a:noFill/>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304800" y="1143000"/>
            <a:ext cx="6019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3550" marR="0" lvl="0" indent="-46355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Treatment of water for drinking purposes mainly includes the removal of suspended impurities, colloidal impurities and harmful pathogenic bacteria. </a:t>
            </a:r>
          </a:p>
          <a:p>
            <a:pPr marL="463550" marR="0" lvl="0" indent="-46355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following stages are involved in purification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4" algn="just" eaLnBrk="0" fontAlgn="base" hangingPunct="0">
              <a:spcBef>
                <a:spcPct val="0"/>
              </a:spcBef>
              <a:spcAft>
                <a:spcPct val="0"/>
              </a:spcAf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1. Screening</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a:p>
            <a:pPr lvl="4" algn="just" eaLnBrk="0" fontAlgn="base" hangingPunct="0">
              <a:spcBef>
                <a:spcPct val="0"/>
              </a:spcBef>
              <a:spcAft>
                <a:spcPct val="0"/>
              </a:spcAf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2. Sedimentation</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a:p>
            <a:pPr lvl="4" algn="just" eaLnBrk="0" fontAlgn="base" hangingPunct="0">
              <a:spcBef>
                <a:spcPct val="0"/>
              </a:spcBef>
              <a:spcAft>
                <a:spcPct val="0"/>
              </a:spcAf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3. Coagulation </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a:p>
            <a:pPr lvl="4" algn="just" eaLnBrk="0" fontAlgn="base" hangingPunct="0">
              <a:spcBef>
                <a:spcPct val="0"/>
              </a:spcBef>
              <a:spcAft>
                <a:spcPct val="0"/>
              </a:spcAf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4. Filtration</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a:p>
            <a:pPr lvl="4" algn="just" eaLnBrk="0" fontAlgn="base" hangingPunct="0">
              <a:spcBef>
                <a:spcPct val="0"/>
              </a:spcBef>
              <a:spcAft>
                <a:spcPct val="0"/>
              </a:spcAft>
            </a:pPr>
            <a:r>
              <a:rPr kumimoji="0" lang="en-US" sz="24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5. Disinfection</a:t>
            </a:r>
            <a:endParaRPr kumimoji="0" lang="en-US" sz="2400" b="1" i="0" u="none" strike="noStrike" cap="none" normalizeH="0" baseline="0" dirty="0" smtClean="0">
              <a:ln>
                <a:noFill/>
              </a:ln>
              <a:solidFill>
                <a:srgbClr val="002060"/>
              </a:solidFill>
              <a:effectLst/>
              <a:latin typeface="Times New Roman" pitchFamily="18" charset="0"/>
              <a:cs typeface="Times New Roman" pitchFamily="18" charset="0"/>
            </a:endParaRPr>
          </a:p>
          <a:p>
            <a:pPr marL="463550" marR="0" lvl="0" indent="-463550"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required, other steps will be added, depending on the chemistry of the treated water.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3572717" y="228600"/>
            <a:ext cx="5723683" cy="707886"/>
          </a:xfrm>
          <a:prstGeom prst="rect">
            <a:avLst/>
          </a:prstGeom>
        </p:spPr>
        <p:txBody>
          <a:bodyPr wrap="none">
            <a:spAutoFit/>
          </a:bodyPr>
          <a:lstStyle/>
          <a:p>
            <a:r>
              <a:rPr lang="en-US" altLang="zh-CN" sz="4000" b="1" dirty="0" smtClean="0">
                <a:solidFill>
                  <a:srgbClr val="C00000"/>
                </a:solidFill>
                <a:latin typeface="Times New Roman" pitchFamily="18" charset="0"/>
                <a:cs typeface="Times New Roman" pitchFamily="18" charset="0"/>
              </a:rPr>
              <a:t>Portable w</a:t>
            </a:r>
            <a:r>
              <a:rPr lang="zh-CN" altLang="en-US" sz="4000" b="1" dirty="0" smtClean="0">
                <a:solidFill>
                  <a:srgbClr val="C00000"/>
                </a:solidFill>
                <a:latin typeface="Times New Roman" pitchFamily="18" charset="0"/>
                <a:cs typeface="Times New Roman" pitchFamily="18" charset="0"/>
              </a:rPr>
              <a:t>ater </a:t>
            </a:r>
            <a:r>
              <a:rPr lang="en-US" altLang="zh-CN" sz="4000" b="1" dirty="0" smtClean="0">
                <a:solidFill>
                  <a:srgbClr val="C00000"/>
                </a:solidFill>
                <a:latin typeface="Times New Roman" pitchFamily="18" charset="0"/>
                <a:cs typeface="Times New Roman" pitchFamily="18" charset="0"/>
              </a:rPr>
              <a:t>t</a:t>
            </a:r>
            <a:r>
              <a:rPr lang="zh-CN" altLang="en-US" sz="4000" b="1" dirty="0" smtClean="0">
                <a:solidFill>
                  <a:srgbClr val="C00000"/>
                </a:solidFill>
                <a:latin typeface="Times New Roman" pitchFamily="18" charset="0"/>
                <a:cs typeface="Times New Roman" pitchFamily="18" charset="0"/>
              </a:rPr>
              <a:t>reatment</a:t>
            </a:r>
            <a:endParaRPr lang="en-US" sz="4000" dirty="0">
              <a:solidFill>
                <a:srgbClr val="C00000"/>
              </a:solidFill>
              <a:latin typeface="Times New Roman" pitchFamily="18" charset="0"/>
              <a:cs typeface="Times New Roman" pitchFamily="18" charset="0"/>
            </a:endParaRPr>
          </a:p>
        </p:txBody>
      </p:sp>
      <p:sp>
        <p:nvSpPr>
          <p:cNvPr id="51203" name="AutoShape 3" descr="Portable Water Purification System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5" name="AutoShape 5" descr="Stainless Steel Portable Water Purification System, Water Storage Capacity:  1000 L at Rs 250000 in Amba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7" name="AutoShape 7" descr="Stainless Steel Portable Water Purification System, Water Storage Capacity: 1000 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9" name="AutoShape 9" descr="https://5.imimg.com/data5/TH/IK/OW/SELLER-3566160/portable-water-purification-system-1000x10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11" name="Picture 11" descr="1000 L Water Purification System"/>
          <p:cNvPicPr>
            <a:picLocks noChangeAspect="1" noChangeArrowheads="1"/>
          </p:cNvPicPr>
          <p:nvPr/>
        </p:nvPicPr>
        <p:blipFill>
          <a:blip r:embed="rId2"/>
          <a:srcRect t="11929" r="-1282" b="11743"/>
          <a:stretch>
            <a:fillRect/>
          </a:stretch>
        </p:blipFill>
        <p:spPr bwMode="auto">
          <a:xfrm>
            <a:off x="6629400" y="1066800"/>
            <a:ext cx="5791200" cy="5351362"/>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381000"/>
            <a:ext cx="12115800" cy="5778520"/>
            <a:chOff x="381000" y="304800"/>
            <a:chExt cx="12115800" cy="5778520"/>
          </a:xfrm>
        </p:grpSpPr>
        <p:sp>
          <p:nvSpPr>
            <p:cNvPr id="2" name="Rectangle 1"/>
            <p:cNvSpPr/>
            <p:nvPr/>
          </p:nvSpPr>
          <p:spPr>
            <a:xfrm>
              <a:off x="381000" y="304800"/>
              <a:ext cx="12115800" cy="2308324"/>
            </a:xfrm>
            <a:prstGeom prst="rect">
              <a:avLst/>
            </a:prstGeom>
          </p:spPr>
          <p:txBody>
            <a:bodyPr wrap="square">
              <a:spAutoFit/>
            </a:bodyPr>
            <a:lstStyle/>
            <a:p>
              <a:pPr marL="342900" indent="-342900" algn="just">
                <a:buFont typeface="+mj-lt"/>
                <a:buAutoNum type="arabicParenR"/>
              </a:pPr>
              <a:r>
                <a:rPr lang="en-US" sz="2400" b="1" dirty="0" smtClean="0">
                  <a:solidFill>
                    <a:srgbClr val="C00000"/>
                  </a:solidFill>
                  <a:latin typeface="Times New Roman" pitchFamily="18" charset="0"/>
                  <a:cs typeface="Times New Roman" pitchFamily="18" charset="0"/>
                </a:rPr>
                <a:t>Screening </a:t>
              </a:r>
            </a:p>
            <a:p>
              <a:pPr marL="347663" algn="just"/>
              <a:r>
                <a:rPr lang="en-US" sz="2400" dirty="0" smtClean="0">
                  <a:latin typeface="Times New Roman" pitchFamily="18" charset="0"/>
                  <a:cs typeface="Times New Roman" pitchFamily="18" charset="0"/>
                </a:rPr>
                <a:t>Screens remove large floating or suspended solids in the process of inflow. Materials like leaves, paper, twigs, and other debris are removed so as to avoid equipment or plant damage.</a:t>
              </a:r>
            </a:p>
            <a:p>
              <a:pPr marL="347663" indent="-347663" algn="just">
                <a:buClr>
                  <a:srgbClr val="C00000"/>
                </a:buClr>
                <a:buFont typeface="+mj-lt"/>
                <a:buAutoNum type="arabicParenR" startAt="2"/>
              </a:pPr>
              <a:r>
                <a:rPr lang="en-US" sz="2400" b="1" dirty="0" smtClean="0">
                  <a:solidFill>
                    <a:srgbClr val="C00000"/>
                  </a:solidFill>
                  <a:latin typeface="Times New Roman" pitchFamily="18" charset="0"/>
                  <a:cs typeface="Times New Roman" pitchFamily="18" charset="0"/>
                </a:rPr>
                <a:t>Aeration: </a:t>
              </a:r>
              <a:r>
                <a:rPr lang="en-US" sz="2400" dirty="0" smtClean="0">
                  <a:latin typeface="Times New Roman" pitchFamily="18" charset="0"/>
                  <a:cs typeface="Times New Roman" pitchFamily="18" charset="0"/>
                </a:rPr>
                <a:t>The water is then subjected to aeration(reacting with air) which helps in exchange of gases between water and air, increases the oxygen content and removes the impurities like iron, manganese and dissolved gases like</a:t>
              </a:r>
              <a:r>
                <a:rPr lang="en-US" sz="2400" dirty="0" smtClean="0"/>
                <a:t> H</a:t>
              </a:r>
              <a:r>
                <a:rPr lang="en-US" sz="2400" baseline="-25000" dirty="0" smtClean="0"/>
                <a:t>2</a:t>
              </a:r>
              <a:r>
                <a:rPr lang="en-US" sz="2400" dirty="0" smtClean="0"/>
                <a:t>S, CO</a:t>
              </a:r>
              <a:r>
                <a:rPr lang="en-US" sz="2400" baseline="-25000" dirty="0" smtClean="0"/>
                <a:t>2</a:t>
              </a:r>
              <a:r>
                <a:rPr lang="en-US" sz="2400" dirty="0" smtClean="0"/>
                <a:t> and NH</a:t>
              </a:r>
              <a:r>
                <a:rPr lang="en-US" sz="2400" baseline="-25000" dirty="0" smtClean="0"/>
                <a:t>3</a:t>
              </a:r>
              <a:endParaRPr lang="en-US" sz="2400" dirty="0" smtClean="0"/>
            </a:p>
          </p:txBody>
        </p:sp>
        <p:sp>
          <p:nvSpPr>
            <p:cNvPr id="3" name="Rectangle 2"/>
            <p:cNvSpPr/>
            <p:nvPr/>
          </p:nvSpPr>
          <p:spPr>
            <a:xfrm>
              <a:off x="457200" y="2667000"/>
              <a:ext cx="4419600" cy="3416320"/>
            </a:xfrm>
            <a:prstGeom prst="rect">
              <a:avLst/>
            </a:prstGeom>
          </p:spPr>
          <p:txBody>
            <a:bodyPr wrap="square">
              <a:spAutoFit/>
            </a:bodyPr>
            <a:lstStyle/>
            <a:p>
              <a:pPr marL="457200" indent="-457200" algn="just">
                <a:buClr>
                  <a:srgbClr val="C00000"/>
                </a:buClr>
                <a:buFont typeface="+mj-lt"/>
                <a:buAutoNum type="arabicParenR" startAt="3"/>
              </a:pPr>
              <a:r>
                <a:rPr lang="en-US" sz="2400" b="1" dirty="0" smtClean="0">
                  <a:solidFill>
                    <a:srgbClr val="C00000"/>
                  </a:solidFill>
                  <a:latin typeface="Times New Roman" pitchFamily="18" charset="0"/>
                  <a:cs typeface="Times New Roman" pitchFamily="18" charset="0"/>
                </a:rPr>
                <a:t>Sedimentation : </a:t>
              </a:r>
              <a:r>
                <a:rPr lang="en-US" sz="2400" dirty="0" smtClean="0">
                  <a:latin typeface="Times New Roman" pitchFamily="18" charset="0"/>
                  <a:cs typeface="Times New Roman" pitchFamily="18" charset="0"/>
                </a:rPr>
                <a:t>The process of removing big sized suspended solid particles from water is called as plain sedimentation. In this process, water is stored in big tanks for several hours. 70% of solid particles settle down due to force of gravity.</a:t>
              </a:r>
              <a:endParaRPr lang="en-US" sz="2400" dirty="0">
                <a:latin typeface="Times New Roman" pitchFamily="18" charset="0"/>
                <a:cs typeface="Times New Roman" pitchFamily="18" charset="0"/>
              </a:endParaRPr>
            </a:p>
          </p:txBody>
        </p:sp>
      </p:grpSp>
      <p:pic>
        <p:nvPicPr>
          <p:cNvPr id="4" name="Picture 3" descr="sedimentation"/>
          <p:cNvPicPr>
            <a:picLocks/>
          </p:cNvPicPr>
          <p:nvPr/>
        </p:nvPicPr>
        <p:blipFill>
          <a:blip r:embed="rId2"/>
          <a:srcRect/>
          <a:stretch>
            <a:fillRect/>
          </a:stretch>
        </p:blipFill>
        <p:spPr>
          <a:xfrm>
            <a:off x="5181600" y="2819400"/>
            <a:ext cx="7239000" cy="35814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097196" descr="coagulation"/>
          <p:cNvPicPr>
            <a:picLocks/>
          </p:cNvPicPr>
          <p:nvPr/>
        </p:nvPicPr>
        <p:blipFill>
          <a:blip r:embed="rId2"/>
          <a:srcRect/>
          <a:stretch>
            <a:fillRect/>
          </a:stretch>
        </p:blipFill>
        <p:spPr>
          <a:xfrm>
            <a:off x="8305800" y="228600"/>
            <a:ext cx="3962400" cy="2743200"/>
          </a:xfrm>
          <a:prstGeom prst="rect">
            <a:avLst/>
          </a:prstGeom>
          <a:noFill/>
          <a:ln>
            <a:noFill/>
          </a:ln>
        </p:spPr>
      </p:pic>
      <p:grpSp>
        <p:nvGrpSpPr>
          <p:cNvPr id="7" name="Group 6"/>
          <p:cNvGrpSpPr/>
          <p:nvPr/>
        </p:nvGrpSpPr>
        <p:grpSpPr>
          <a:xfrm>
            <a:off x="152400" y="228600"/>
            <a:ext cx="12115800" cy="6019800"/>
            <a:chOff x="152400" y="228600"/>
            <a:chExt cx="12115800" cy="6019800"/>
          </a:xfrm>
        </p:grpSpPr>
        <p:sp>
          <p:nvSpPr>
            <p:cNvPr id="89089" name="Rectangle 1"/>
            <p:cNvSpPr>
              <a:spLocks noChangeArrowheads="1"/>
            </p:cNvSpPr>
            <p:nvPr/>
          </p:nvSpPr>
          <p:spPr bwMode="auto">
            <a:xfrm>
              <a:off x="152400" y="228600"/>
              <a:ext cx="7848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
                  <a:srgbClr val="C00000"/>
                </a:buClr>
                <a:buSzTx/>
                <a:buFont typeface="+mj-lt"/>
                <a:buAutoNum type="arabicParenR" startAt="4"/>
                <a:tabLst/>
              </a:pPr>
              <a:r>
                <a:rPr lang="en-US" sz="2400" b="1" dirty="0" smtClean="0">
                  <a:solidFill>
                    <a:srgbClr val="C00000"/>
                  </a:solidFill>
                  <a:latin typeface="Times New Roman" pitchFamily="18" charset="0"/>
                  <a:ea typeface="Calibri" pitchFamily="34" charset="0"/>
                  <a:cs typeface="Times New Roman" pitchFamily="18" charset="0"/>
                </a:rPr>
                <a:t>C</a:t>
              </a: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oagulation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This is the process of removing fine suspended and colloidal impurities by adding coagulants like potassium alum (K</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24H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 Ferrous sulphate (FeSO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Sodium aluminate (NaAlO</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457200" marR="0" lvl="0" indent="-457200" algn="just" defTabSz="914400" rtl="0" eaLnBrk="1" fontAlgn="base" latinLnBrk="0" hangingPunct="1">
                <a:lnSpc>
                  <a:spcPct val="100000"/>
                </a:lnSpc>
                <a:spcBef>
                  <a:spcPct val="0"/>
                </a:spcBef>
                <a:spcAft>
                  <a:spcPct val="0"/>
                </a:spcAft>
                <a:buClr>
                  <a:srgbClr val="C00000"/>
                </a:buClr>
                <a:buSzTx/>
                <a:tabLst/>
              </a:pPr>
              <a:r>
                <a:rPr lang="en-US" sz="2400" dirty="0" smtClean="0">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When coagulant is added to water,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floc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formation takes place due to hydroxide formation which can gather tiny particles together to form bigger particles and settle down quickly.</a:t>
              </a:r>
            </a:p>
            <a:p>
              <a:pPr marL="457200" marR="0" lvl="0" indent="-457200" algn="just" defTabSz="914400" rtl="0" eaLnBrk="1" fontAlgn="base" latinLnBrk="0" hangingPunct="1">
                <a:lnSpc>
                  <a:spcPct val="100000"/>
                </a:lnSpc>
                <a:spcBef>
                  <a:spcPct val="0"/>
                </a:spcBef>
                <a:spcAft>
                  <a:spcPct val="0"/>
                </a:spcAft>
                <a:buClr>
                  <a:srgbClr val="C00000"/>
                </a:buClr>
                <a:buSzTx/>
                <a:buFont typeface="+mj-lt"/>
                <a:buAutoNum type="arabicParenR" startAt="5"/>
                <a:tabLst/>
              </a:pPr>
              <a:r>
                <a:rPr lang="en-US" sz="2400" b="1" dirty="0" smtClean="0">
                  <a:solidFill>
                    <a:srgbClr val="C00000"/>
                  </a:solidFill>
                  <a:latin typeface="Times New Roman" pitchFamily="18" charset="0"/>
                  <a:cs typeface="Times New Roman" pitchFamily="18" charset="0"/>
                </a:rPr>
                <a:t>Filtration: </a:t>
              </a:r>
              <a:r>
                <a:rPr lang="en-US" sz="2400" dirty="0" smtClean="0">
                  <a:latin typeface="Times New Roman" pitchFamily="18" charset="0"/>
                  <a:cs typeface="Times New Roman" pitchFamily="18" charset="0"/>
                </a:rPr>
                <a:t>The process of passing a liquid containing suspended impurities through a suitable porous material so as to effectively removed suspended impurities and some microorganisms is called filtration. </a:t>
              </a:r>
            </a:p>
            <a:p>
              <a:pPr marL="457200" lvl="0" indent="-457200" algn="just" fontAlgn="base">
                <a:spcBef>
                  <a:spcPct val="0"/>
                </a:spcBef>
                <a:spcAft>
                  <a:spcPct val="0"/>
                </a:spcAft>
                <a:buClr>
                  <a:srgbClr val="C00000"/>
                </a:buClr>
              </a:pPr>
              <a:r>
                <a:rPr lang="en-US" sz="2400" dirty="0" smtClean="0">
                  <a:latin typeface="Times New Roman" pitchFamily="18" charset="0"/>
                  <a:cs typeface="Times New Roman" pitchFamily="18" charset="0"/>
                </a:rPr>
                <a:t>	It is a mechanical process. When water flows through a filter bed, many suspended particles are unable to pass through the gaps and settle in the bed.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9091" name="Picture 3" descr="Low Cost Filtration of Domestic Wastewater for Irrigation Purpose"/>
            <p:cNvPicPr>
              <a:picLocks noChangeAspect="1" noChangeArrowheads="1"/>
            </p:cNvPicPr>
            <p:nvPr/>
          </p:nvPicPr>
          <p:blipFill>
            <a:blip r:embed="rId3"/>
            <a:srcRect l="20818"/>
            <a:stretch>
              <a:fillRect/>
            </a:stretch>
          </p:blipFill>
          <p:spPr bwMode="auto">
            <a:xfrm>
              <a:off x="8229600" y="3200400"/>
              <a:ext cx="4038600" cy="3048000"/>
            </a:xfrm>
            <a:prstGeom prst="rect">
              <a:avLst/>
            </a:prstGeom>
            <a:noFill/>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304800" y="457200"/>
            <a:ext cx="12039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
                <a:srgbClr val="C00000"/>
              </a:buClr>
              <a:buSzTx/>
              <a:buFont typeface="+mj-lt"/>
              <a:buAutoNum type="arabicParenR" startAt="6"/>
              <a:tabLst>
                <a:tab pos="457200" algn="l"/>
              </a:tabLst>
            </a:pP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Disinfection or sterilization: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process of killing pathogenic bacteria and other microorganisms is called disinfection or sterilization.</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chemicals used for killing bacteria are called disinfectants.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1371600" lvl="2" indent="-457200" algn="just" eaLnBrk="0" fontAlgn="base" hangingPunct="0">
              <a:spcBef>
                <a:spcPct val="0"/>
              </a:spcBef>
              <a:spcAft>
                <a:spcPct val="0"/>
              </a:spcAft>
              <a:buFont typeface="+mj-lt"/>
              <a:buAutoNum type="alphaUcPeriod"/>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Boiling: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Water is boiled for 10−15 min, where most of the pathogenic bacteria are killed.</a:t>
            </a:r>
          </a:p>
          <a:p>
            <a:pPr marL="1371600" lvl="2" indent="-457200" algn="just" eaLnBrk="0" fontAlgn="base" hangingPunct="0">
              <a:spcBef>
                <a:spcPct val="0"/>
              </a:spcBef>
              <a:spcAft>
                <a:spcPct val="0"/>
              </a:spcAft>
              <a:buFont typeface="+mj-lt"/>
              <a:buAutoNum type="alphaUcPeriod"/>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By adding bleaching powder: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Water is mixed with required amount of bleaching powder, and the mixture is allowed to stand for several hours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CaOCl</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 → Ca(OH)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Cl</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 → HCl + HOCl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HOCl + Germs → germs are killed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disinfection action of bleaching powder is due to available chlorine in it. It forms hypochlorous acid which acts as a powerful germicide (disinfectant).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Disadvantages:</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a:p>
            <a:pPr lvl="2"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Bleaching powder introduces </a:t>
            </a:r>
            <a:r>
              <a:rPr lang="en-US" sz="2400" dirty="0" smtClean="0"/>
              <a:t>Ca</a:t>
            </a:r>
            <a:r>
              <a:rPr lang="en-US" sz="2400" baseline="30000" dirty="0" smtClean="0"/>
              <a:t>2+</a:t>
            </a:r>
            <a:r>
              <a:rPr lang="en-US" sz="2400" dirty="0" smtClean="0"/>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hardness in water and adds lime residue.</a:t>
            </a:r>
          </a:p>
          <a:p>
            <a:pPr lvl="2"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Excess of it gives bad smell and bad taste. </a:t>
            </a:r>
          </a:p>
          <a:p>
            <a:pPr lvl="2"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Excess chlorine is irritating to mucous membrane.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5575" y="-136525"/>
            <a:ext cx="12341225" cy="6560125"/>
            <a:chOff x="155575" y="-136525"/>
            <a:chExt cx="12341225" cy="6560125"/>
          </a:xfrm>
        </p:grpSpPr>
        <p:sp>
          <p:nvSpPr>
            <p:cNvPr id="18433" name="Rectangle 1"/>
            <p:cNvSpPr>
              <a:spLocks noChangeArrowheads="1"/>
            </p:cNvSpPr>
            <p:nvPr/>
          </p:nvSpPr>
          <p:spPr bwMode="auto">
            <a:xfrm>
              <a:off x="228600" y="914400"/>
              <a:ext cx="6477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1" fontAlgn="base" latinLnBrk="0" hangingPunct="1">
                <a:lnSpc>
                  <a:spcPct val="100000"/>
                </a:lnSpc>
                <a:spcBef>
                  <a:spcPct val="0"/>
                </a:spcBef>
                <a:spcAft>
                  <a:spcPct val="0"/>
                </a:spcAft>
                <a:buClrTx/>
                <a:buSzTx/>
                <a:buFont typeface="+mj-lt"/>
                <a:buAutoNum type="romanUcPeriod"/>
                <a:tabLst>
                  <a:tab pos="457200" algn="l"/>
                </a:tabLst>
              </a:pPr>
              <a:r>
                <a:rPr kumimoji="0" lang="en-US" sz="32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Temporary hardness:</a:t>
              </a:r>
            </a:p>
            <a:p>
              <a:pPr marL="571500" marR="0" lvl="0" indent="-571500" algn="just" defTabSz="914400" rtl="0" eaLnBrk="1" fontAlgn="base" latinLnBrk="0" hangingPunct="1">
                <a:lnSpc>
                  <a:spcPct val="100000"/>
                </a:lnSpc>
                <a:spcBef>
                  <a:spcPct val="0"/>
                </a:spcBef>
                <a:spcAft>
                  <a:spcPct val="0"/>
                </a:spcAft>
                <a:buClrTx/>
                <a:buSzTx/>
                <a:tabLst>
                  <a:tab pos="457200" algn="l"/>
                </a:tabLst>
              </a:pPr>
              <a:endParaRPr kumimoji="0" lang="en-US" sz="3200" b="0" i="0" u="none" strike="noStrike" cap="none" normalizeH="0" baseline="0" dirty="0" smtClean="0">
                <a:ln>
                  <a:noFill/>
                </a:ln>
                <a:solidFill>
                  <a:srgbClr val="C00000"/>
                </a:solidFill>
                <a:effectLst/>
                <a:latin typeface="Times New Roman" pitchFamily="18" charset="0"/>
                <a:cs typeface="Times New Roman" pitchFamily="18" charset="0"/>
              </a:endParaRP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caused by the presence of dissolved bicarbonates of calcium and magnesium and carbonates of Iron.</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Temporary hardness is easily removed by boiling, on boiling bicarbonates are decomposed into insoluble carbonates or hydroxides.</a:t>
              </a:r>
            </a:p>
            <a:p>
              <a:pPr marL="398463" marR="0" lvl="0" indent="-398463" algn="just" defTabSz="914400" rtl="0" eaLnBrk="0" fontAlgn="base" latinLnBrk="0" hangingPunct="0">
                <a:lnSpc>
                  <a:spcPct val="100000"/>
                </a:lnSpc>
                <a:spcBef>
                  <a:spcPct val="0"/>
                </a:spcBef>
                <a:spcAft>
                  <a:spcPct val="0"/>
                </a:spcAft>
                <a:buClr>
                  <a:srgbClr val="C00000"/>
                </a:buClr>
                <a:buSzTx/>
                <a:tabLst>
                  <a:tab pos="457200" algn="l"/>
                </a:tabLst>
              </a:pP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2" algn="just"/>
              <a:r>
                <a:rPr lang="en-US" sz="2400" b="1" dirty="0" smtClean="0"/>
                <a:t>Ca (HCO</a:t>
              </a:r>
              <a:r>
                <a:rPr lang="en-US" sz="2400" b="1" baseline="-25000" dirty="0" smtClean="0"/>
                <a:t>3</a:t>
              </a:r>
              <a:r>
                <a:rPr lang="en-US" sz="2400" b="1" dirty="0" smtClean="0"/>
                <a:t>)</a:t>
              </a:r>
              <a:r>
                <a:rPr lang="en-US" sz="2400" b="1" baseline="-25000" dirty="0" smtClean="0"/>
                <a:t>2   </a:t>
              </a:r>
              <a:r>
                <a:rPr lang="en-US" sz="2400" b="1" dirty="0" smtClean="0"/>
                <a:t>→ CaCO</a:t>
              </a:r>
              <a:r>
                <a:rPr lang="en-US" sz="2400" b="1" baseline="-25000" dirty="0" smtClean="0"/>
                <a:t>3</a:t>
              </a:r>
              <a:r>
                <a:rPr lang="en-US" sz="2400" b="1" dirty="0" smtClean="0"/>
                <a:t>↓ + H</a:t>
              </a:r>
              <a:r>
                <a:rPr lang="en-US" sz="2400" b="1" baseline="-25000" dirty="0" smtClean="0"/>
                <a:t>2</a:t>
              </a:r>
              <a:r>
                <a:rPr lang="en-US" sz="2400" b="1" dirty="0" smtClean="0"/>
                <a:t>O + CO</a:t>
              </a:r>
              <a:r>
                <a:rPr lang="en-US" sz="2400" b="1" baseline="-25000" dirty="0" smtClean="0"/>
                <a:t>2</a:t>
              </a:r>
              <a:r>
                <a:rPr lang="en-US" sz="2400" b="1" dirty="0" smtClean="0"/>
                <a:t>↑</a:t>
              </a:r>
              <a:endParaRPr lang="en-US" sz="2400" dirty="0" smtClean="0"/>
            </a:p>
            <a:p>
              <a:pPr lvl="2" algn="just"/>
              <a:r>
                <a:rPr lang="en-US" sz="2400" b="1" dirty="0" smtClean="0"/>
                <a:t>Mg (HCO</a:t>
              </a:r>
              <a:r>
                <a:rPr lang="en-US" sz="2400" b="1" baseline="-25000" dirty="0" smtClean="0"/>
                <a:t>3</a:t>
              </a:r>
              <a:r>
                <a:rPr lang="en-US" sz="2400" b="1" dirty="0" smtClean="0"/>
                <a:t>)</a:t>
              </a:r>
              <a:r>
                <a:rPr lang="en-US" sz="2400" b="1" baseline="-25000" dirty="0" smtClean="0"/>
                <a:t>2   </a:t>
              </a:r>
              <a:r>
                <a:rPr lang="en-US" sz="2400" b="1" dirty="0" smtClean="0"/>
                <a:t>→ Mg (OH)</a:t>
              </a:r>
              <a:r>
                <a:rPr lang="en-US" sz="2400" b="1" baseline="-25000" dirty="0" smtClean="0"/>
                <a:t> 2</a:t>
              </a:r>
              <a:r>
                <a:rPr lang="en-US" sz="2400" b="1" dirty="0" smtClean="0"/>
                <a:t> ↓+ 2CO</a:t>
              </a:r>
              <a:r>
                <a:rPr lang="en-US" sz="2400" b="1" baseline="-25000" dirty="0" smtClean="0"/>
                <a:t>2</a:t>
              </a:r>
              <a:r>
                <a:rPr lang="en-US" sz="2400" b="1" dirty="0" smtClean="0"/>
                <a:t>↑</a:t>
              </a:r>
              <a:endParaRPr lang="en-US" sz="2400" dirty="0" smtClean="0"/>
            </a:p>
            <a:p>
              <a:pPr lvl="2" algn="just"/>
              <a:r>
                <a:rPr lang="en-US" sz="2400" dirty="0" smtClean="0"/>
                <a:t> </a:t>
              </a:r>
            </a:p>
            <a:p>
              <a:pPr marL="463550" marR="0" lvl="0" indent="-463550"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also known as carbonate hardness.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437" name="AutoShape 5" descr="Hardness of Water - Types, Remove ..."/>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9" name="AutoShape 7" descr="Hardness of Water - Types, Remove ..."/>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1" name="AutoShape 9" descr="Hardness Of Water - semesters.in"/>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43" name="Picture 11" descr="30. Water and Sewage treatment. Hardness in water Def: Water is said to be  hard when it is difficult to form a lather with soap. It is caused by the  presence. -"/>
            <p:cNvPicPr>
              <a:picLocks noChangeAspect="1" noChangeArrowheads="1"/>
            </p:cNvPicPr>
            <p:nvPr/>
          </p:nvPicPr>
          <p:blipFill>
            <a:blip r:embed="rId2"/>
            <a:srcRect l="23611" t="40741" r="24305" b="20370"/>
            <a:stretch>
              <a:fillRect/>
            </a:stretch>
          </p:blipFill>
          <p:spPr bwMode="auto">
            <a:xfrm>
              <a:off x="6781800" y="685800"/>
              <a:ext cx="5715000" cy="5715000"/>
            </a:xfrm>
            <a:prstGeom prst="rect">
              <a:avLst/>
            </a:prstGeom>
            <a:noFill/>
          </p:spPr>
        </p:pic>
        <p:sp>
          <p:nvSpPr>
            <p:cNvPr id="8" name="TextBox 7"/>
            <p:cNvSpPr txBox="1"/>
            <p:nvPr/>
          </p:nvSpPr>
          <p:spPr>
            <a:xfrm>
              <a:off x="1295400" y="76200"/>
              <a:ext cx="4224618" cy="707886"/>
            </a:xfrm>
            <a:prstGeom prst="rect">
              <a:avLst/>
            </a:prstGeom>
            <a:noFill/>
          </p:spPr>
          <p:txBody>
            <a:bodyPr wrap="none" rtlCol="0">
              <a:spAutoFit/>
            </a:bodyPr>
            <a:lstStyle/>
            <a:p>
              <a:r>
                <a:rPr lang="en-US" sz="4000" b="1" dirty="0" smtClean="0">
                  <a:solidFill>
                    <a:srgbClr val="7030A0"/>
                  </a:solidFill>
                  <a:latin typeface="Times New Roman" pitchFamily="18" charset="0"/>
                  <a:cs typeface="Times New Roman" pitchFamily="18" charset="0"/>
                </a:rPr>
                <a:t>Types of Hardness</a:t>
              </a:r>
              <a:endParaRPr lang="en-US" sz="4000" b="1" dirty="0">
                <a:solidFill>
                  <a:srgbClr val="7030A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304800" y="381000"/>
            <a:ext cx="118872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
                <a:srgbClr val="C00000"/>
              </a:buClr>
              <a:buSzTx/>
              <a:buFont typeface="+mj-lt"/>
              <a:buAutoNum type="alphaUcPeriod" startAt="3"/>
              <a:tabLst>
                <a:tab pos="457200" algn="l"/>
              </a:tabLst>
            </a:pP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Chlorination: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process of adding chlorine to water is called chlorination. Chlorine gas is a very good disinfectant, which can be bubbled in the water. </a:t>
            </a:r>
          </a:p>
          <a:p>
            <a:pPr marL="457200" marR="0" lvl="0" indent="-457200" algn="just" defTabSz="914400" rtl="0" eaLnBrk="1" fontAlgn="base" latinLnBrk="0" hangingPunct="1">
              <a:lnSpc>
                <a:spcPct val="100000"/>
              </a:lnSpc>
              <a:spcBef>
                <a:spcPct val="0"/>
              </a:spcBef>
              <a:spcAft>
                <a:spcPct val="0"/>
              </a:spcAft>
              <a:buClr>
                <a:srgbClr val="C00000"/>
              </a:buClr>
              <a:buSzTx/>
              <a:tabLst>
                <a:tab pos="457200" algn="l"/>
              </a:tabLst>
            </a:pPr>
            <a:r>
              <a:rPr lang="en-US" sz="2400" dirty="0" smtClean="0">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process calculated amount of chlorine gas is passed in order to destroy the pathogenic bacteria is called chlorination.</a:t>
            </a:r>
          </a:p>
          <a:p>
            <a:pPr marL="457200" marR="0" lvl="0" indent="-457200" algn="just" defTabSz="914400" rtl="0" eaLnBrk="1" fontAlgn="base" latinLnBrk="0" hangingPunct="1">
              <a:lnSpc>
                <a:spcPct val="100000"/>
              </a:lnSpc>
              <a:spcBef>
                <a:spcPct val="0"/>
              </a:spcBef>
              <a:spcAft>
                <a:spcPct val="0"/>
              </a:spcAft>
              <a:buClr>
                <a:srgbClr val="C00000"/>
              </a:buClr>
              <a:buSzTx/>
              <a:tabLst>
                <a:tab pos="457200" algn="l"/>
              </a:tabLst>
            </a:pPr>
            <a:r>
              <a:rPr lang="en-US" sz="2400" dirty="0" smtClean="0">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Chlorine is also reacts with water and generates hypochlorous acid and nascent oxygen, which acts a powerful oxidizing agent and kills the bacteria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Cl</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rPr>
              <a:t>2 </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H</a:t>
            </a:r>
            <a:r>
              <a:rPr kumimoji="0" lang="en-US" sz="2400" b="1" i="0" u="none" strike="noStrike" cap="none" normalizeH="0" baseline="-30000" dirty="0" smtClean="0">
                <a:ln>
                  <a:noFill/>
                </a:ln>
                <a:solidFill>
                  <a:srgbClr val="7030A0"/>
                </a:solidFill>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O → HCl + HOCl</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Bacteria + HOCl → killed bacteria</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Advantages: </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1377950" lvl="2" indent="-463550"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Storage requires less space </a:t>
            </a:r>
          </a:p>
          <a:p>
            <a:pPr marL="1377950" lvl="2" indent="-463550"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Effective and economical </a:t>
            </a:r>
          </a:p>
          <a:p>
            <a:pPr marL="1377950" lvl="2" indent="-463550"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Produce no salts</a:t>
            </a:r>
          </a:p>
          <a:p>
            <a:pPr marL="1377950" lvl="2" indent="-463550"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Ideal disinfectant </a:t>
            </a:r>
          </a:p>
          <a:p>
            <a:pPr marL="0" marR="0" lvl="0" indent="0" algn="just" defTabSz="914400" rtl="0" eaLnBrk="0" fontAlgn="base" latinLnBrk="0" hangingPunct="0">
              <a:lnSpc>
                <a:spcPct val="100000"/>
              </a:lnSpc>
              <a:spcBef>
                <a:spcPct val="0"/>
              </a:spcBef>
              <a:spcAft>
                <a:spcPct val="0"/>
              </a:spcAft>
              <a:buClr>
                <a:srgbClr val="7030A0"/>
              </a:buClr>
              <a:buSzTx/>
              <a:tabLst>
                <a:tab pos="457200" algn="l"/>
              </a:tabLst>
            </a:pPr>
            <a:r>
              <a:rPr kumimoji="0" lang="en-US" sz="24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Disadvantages: </a:t>
            </a:r>
          </a:p>
          <a:p>
            <a:pPr marL="1312863" lvl="2" indent="-398463"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Excess of chlorine causes unpleasant taste and odour.</a:t>
            </a:r>
          </a:p>
          <a:p>
            <a:pPr marL="1312863" lvl="2" indent="-398463" algn="just" eaLnBrk="0" fontAlgn="base" hangingPunct="0">
              <a:spcBef>
                <a:spcPct val="0"/>
              </a:spcBef>
              <a:spcAft>
                <a:spcPct val="0"/>
              </a:spcAft>
              <a:buClr>
                <a:srgbClr val="7030A0"/>
              </a:buClr>
              <a:buFont typeface="Wingdings" pitchFamily="2" charset="2"/>
              <a:buChar char="v"/>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More effective at below p</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H</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6.5 and less effective at higher p</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H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values.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9144000" cy="1938992"/>
          </a:xfrm>
          <a:prstGeom prst="rect">
            <a:avLst/>
          </a:prstGeom>
        </p:spPr>
        <p:txBody>
          <a:bodyPr wrap="square">
            <a:spAutoFit/>
          </a:bodyPr>
          <a:lstStyle/>
          <a:p>
            <a:pPr algn="just"/>
            <a:r>
              <a:rPr lang="en-US" sz="2400" b="1" dirty="0" smtClean="0">
                <a:solidFill>
                  <a:srgbClr val="C00000"/>
                </a:solidFill>
                <a:latin typeface="Times New Roman" pitchFamily="18" charset="0"/>
                <a:cs typeface="Times New Roman" pitchFamily="18" charset="0"/>
              </a:rPr>
              <a:t>Break point chlorination (or) free residual chlorination : </a:t>
            </a:r>
          </a:p>
          <a:p>
            <a:pPr algn="just"/>
            <a:r>
              <a:rPr lang="en-US" sz="2400" dirty="0" smtClean="0">
                <a:latin typeface="Times New Roman" pitchFamily="18" charset="0"/>
                <a:cs typeface="Times New Roman" pitchFamily="18" charset="0"/>
              </a:rPr>
              <a:t>It involves addition of sufficient amount of chlorine to oxidize: </a:t>
            </a:r>
          </a:p>
          <a:p>
            <a:pPr marL="855663" lvl="1" indent="-398463" algn="just">
              <a:buClr>
                <a:srgbClr val="7030A0"/>
              </a:buClr>
              <a:buFont typeface="+mj-lt"/>
              <a:buAutoNum type="romanUcPeriod"/>
            </a:pPr>
            <a:r>
              <a:rPr lang="en-US" sz="2400" b="1" dirty="0" smtClean="0">
                <a:solidFill>
                  <a:srgbClr val="7030A0"/>
                </a:solidFill>
                <a:latin typeface="Times New Roman" pitchFamily="18" charset="0"/>
                <a:cs typeface="Times New Roman" pitchFamily="18" charset="0"/>
              </a:rPr>
              <a:t>Reducing substance</a:t>
            </a:r>
          </a:p>
          <a:p>
            <a:pPr marL="855663" lvl="1" indent="-398463" algn="just">
              <a:buClr>
                <a:srgbClr val="7030A0"/>
              </a:buClr>
              <a:buFont typeface="+mj-lt"/>
              <a:buAutoNum type="romanUcPeriod"/>
            </a:pPr>
            <a:r>
              <a:rPr lang="en-US" sz="2400" b="1" dirty="0" smtClean="0">
                <a:solidFill>
                  <a:srgbClr val="7030A0"/>
                </a:solidFill>
                <a:latin typeface="Times New Roman" pitchFamily="18" charset="0"/>
                <a:cs typeface="Times New Roman" pitchFamily="18" charset="0"/>
              </a:rPr>
              <a:t>Organic matter </a:t>
            </a:r>
          </a:p>
          <a:p>
            <a:pPr marL="855663" lvl="1" indent="-398463" algn="just">
              <a:buClr>
                <a:srgbClr val="7030A0"/>
              </a:buClr>
              <a:buFont typeface="+mj-lt"/>
              <a:buAutoNum type="romanUcPeriod"/>
            </a:pPr>
            <a:r>
              <a:rPr lang="en-US" sz="2400" b="1" dirty="0" smtClean="0">
                <a:solidFill>
                  <a:srgbClr val="7030A0"/>
                </a:solidFill>
                <a:latin typeface="Times New Roman" pitchFamily="18" charset="0"/>
                <a:cs typeface="Times New Roman" pitchFamily="18" charset="0"/>
              </a:rPr>
              <a:t>Free ammonia.</a:t>
            </a:r>
            <a:endParaRPr lang="en-US" sz="2400" b="1" dirty="0">
              <a:solidFill>
                <a:srgbClr val="7030A0"/>
              </a:solidFill>
              <a:latin typeface="Times New Roman" pitchFamily="18" charset="0"/>
              <a:cs typeface="Times New Roman" pitchFamily="18" charset="0"/>
            </a:endParaRPr>
          </a:p>
        </p:txBody>
      </p:sp>
      <p:sp>
        <p:nvSpPr>
          <p:cNvPr id="93190" name="Rectangle 6"/>
          <p:cNvSpPr>
            <a:spLocks noChangeArrowheads="1"/>
          </p:cNvSpPr>
          <p:nvPr/>
        </p:nvSpPr>
        <p:spPr bwMode="auto">
          <a:xfrm>
            <a:off x="228600" y="2133600"/>
            <a:ext cx="12268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98463" marR="0" lvl="0" indent="-398463"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reactions between chlorine and ammonia, metals and organic are easy to understand when the chlorine dosage and residual are plotted. </a:t>
            </a:r>
          </a:p>
          <a:p>
            <a:pPr marL="398463" marR="0" lvl="0" indent="-398463"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When chlorine is added to distilled water, the residual is equal to the dose. Because there is no chlorine demand.</a:t>
            </a:r>
          </a:p>
          <a:p>
            <a:pPr marL="398463" marR="0" lvl="0" indent="-398463"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From graph it is clear that</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zone-1 chlorine added oxidizes reducing impurities of water. In zone-2 chlorine added forms chloramines and other chloro compounds. </a:t>
            </a:r>
          </a:p>
          <a:p>
            <a:pPr marL="398463" marR="0" lvl="0" indent="-398463"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zone-3 chlorine added and chloramines causes destruction of bacteria. In zone-4 chlorine added is residual chlorine.</a:t>
            </a:r>
          </a:p>
          <a:p>
            <a:pPr marL="398463" marR="0" lvl="0" indent="-398463" algn="just" defTabSz="914400" rtl="0" eaLnBrk="1" fontAlgn="base" latinLnBrk="0" hangingPunct="1">
              <a:lnSpc>
                <a:spcPct val="100000"/>
              </a:lnSpc>
              <a:spcBef>
                <a:spcPct val="0"/>
              </a:spcBef>
              <a:spcAft>
                <a:spcPct val="0"/>
              </a:spcAft>
              <a:buClr>
                <a:srgbClr val="7030A0"/>
              </a:buClr>
              <a:buSzTx/>
              <a:buFont typeface="Wingdings" pitchFamily="2" charset="2"/>
              <a:buChar char="v"/>
              <a:tabLst/>
            </a:pPr>
            <a:r>
              <a:rPr kumimoji="0" lang="en-US" sz="2400" b="0" i="0" u="none" strike="noStrike" cap="none" normalizeH="0" baseline="0" dirty="0" smtClean="0">
                <a:ln>
                  <a:noFill/>
                </a:ln>
                <a:solidFill>
                  <a:srgbClr val="474747"/>
                </a:solidFill>
                <a:effectLst/>
                <a:latin typeface="Times New Roman" pitchFamily="18" charset="0"/>
                <a:ea typeface="Calibri" pitchFamily="34" charset="0"/>
                <a:cs typeface="Times New Roman" pitchFamily="18" charset="0"/>
              </a:rPr>
              <a:t>Break point is </a:t>
            </a:r>
            <a:r>
              <a:rPr kumimoji="0" lang="en-US" sz="2400" b="0" i="0" u="none" strike="noStrike" cap="none" normalizeH="0" baseline="0" dirty="0" smtClean="0">
                <a:ln>
                  <a:noFill/>
                </a:ln>
                <a:solidFill>
                  <a:srgbClr val="040C28"/>
                </a:solidFill>
                <a:effectLst/>
                <a:latin typeface="Times New Roman" pitchFamily="18" charset="0"/>
                <a:ea typeface="Calibri" pitchFamily="34" charset="0"/>
                <a:cs typeface="Times New Roman" pitchFamily="18" charset="0"/>
              </a:rPr>
              <a:t>a point at which the chlorine demand has been totally satisfied</a:t>
            </a:r>
            <a:r>
              <a:rPr kumimoji="0" lang="en-US" sz="2400" b="0" i="0" u="none" strike="noStrike" cap="none" normalizeH="0" baseline="0" dirty="0" smtClean="0">
                <a:ln>
                  <a:noFill/>
                </a:ln>
                <a:solidFill>
                  <a:srgbClr val="474747"/>
                </a:solidFill>
                <a:effectLst/>
                <a:latin typeface="Times New Roman" pitchFamily="18" charset="0"/>
                <a:ea typeface="Calibri" pitchFamily="34" charset="0"/>
                <a:cs typeface="Times New Roman" pitchFamily="18" charset="0"/>
              </a:rPr>
              <a:t>. The chlorine has reacted with all reducing agents, organics, and ammonia in the water. </a:t>
            </a:r>
          </a:p>
          <a:p>
            <a:pPr marL="398463" indent="-398463" algn="just" fontAlgn="base">
              <a:spcBef>
                <a:spcPct val="0"/>
              </a:spcBef>
              <a:spcAft>
                <a:spcPct val="0"/>
              </a:spcAft>
              <a:buClr>
                <a:srgbClr val="7030A0"/>
              </a:buClr>
              <a:buFont typeface="Wingdings" pitchFamily="2" charset="2"/>
              <a:buChar char="v"/>
            </a:pPr>
            <a:r>
              <a:rPr kumimoji="0" lang="en-US" sz="2400" b="0" i="0" u="none" strike="noStrike" cap="none" normalizeH="0" baseline="0" dirty="0" smtClean="0">
                <a:ln>
                  <a:noFill/>
                </a:ln>
                <a:solidFill>
                  <a:srgbClr val="474747"/>
                </a:solidFill>
                <a:effectLst/>
                <a:latin typeface="Times New Roman" pitchFamily="18" charset="0"/>
                <a:ea typeface="Calibri" pitchFamily="34" charset="0"/>
                <a:cs typeface="Times New Roman" pitchFamily="18" charset="0"/>
              </a:rPr>
              <a:t>After this point, whatever chlorine is added breaks free from it and appears as a residual </a:t>
            </a:r>
            <a:r>
              <a:rPr lang="en-US" sz="2400" dirty="0" smtClean="0"/>
              <a:t>Cl</a:t>
            </a:r>
            <a:r>
              <a:rPr lang="en-US" sz="2400" baseline="-25000" dirty="0" smtClean="0"/>
              <a:t>2</a:t>
            </a:r>
            <a:r>
              <a:rPr kumimoji="0" lang="en-US" sz="2400" b="0" i="0" u="none" strike="noStrike" cap="none" normalizeH="0" baseline="0" dirty="0" smtClean="0">
                <a:ln>
                  <a:noFill/>
                </a:ln>
                <a:solidFill>
                  <a:srgbClr val="474747"/>
                </a:solidFill>
                <a:effectLst/>
                <a:latin typeface="Times New Roman" pitchFamily="18" charset="0"/>
                <a:ea typeface="Calibri" pitchFamily="34" charset="0"/>
                <a:cs typeface="Times New Roman" pitchFamily="18" charset="0"/>
              </a:rPr>
              <a:t> and hence this point is referred as break point dose.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l="2581" t="13889" r="2581"/>
          <a:stretch>
            <a:fillRect/>
          </a:stretch>
        </p:blipFill>
        <p:spPr bwMode="auto">
          <a:xfrm>
            <a:off x="304800" y="304800"/>
            <a:ext cx="118872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2192000" cy="6370975"/>
          </a:xfrm>
          <a:prstGeom prst="rect">
            <a:avLst/>
          </a:prstGeom>
        </p:spPr>
        <p:txBody>
          <a:bodyPr wrap="square">
            <a:spAutoFit/>
          </a:bodyPr>
          <a:lstStyle/>
          <a:p>
            <a:r>
              <a:rPr lang="en-US" sz="2400" b="1" dirty="0" smtClean="0">
                <a:solidFill>
                  <a:srgbClr val="C00000"/>
                </a:solidFill>
                <a:latin typeface="Times New Roman" pitchFamily="18" charset="0"/>
                <a:cs typeface="Times New Roman" pitchFamily="18" charset="0"/>
              </a:rPr>
              <a:t>De-chlorination</a:t>
            </a:r>
          </a:p>
          <a:p>
            <a:r>
              <a:rPr lang="en-US" sz="2400" dirty="0" smtClean="0">
                <a:latin typeface="Times New Roman" pitchFamily="18" charset="0"/>
                <a:cs typeface="Times New Roman" pitchFamily="18" charset="0"/>
              </a:rPr>
              <a:t>Over chlorinated water can be de chlorinated by passing it through a bed of activated carbon. Excess chlorine can also be removed by adding SO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(or)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SO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p>
          <a:p>
            <a:pPr algn="ctr">
              <a:lnSpc>
                <a:spcPct val="150000"/>
              </a:lnSpc>
            </a:pPr>
            <a:r>
              <a:rPr lang="en-US" sz="2400" b="1" dirty="0" smtClean="0">
                <a:solidFill>
                  <a:srgbClr val="7030A0"/>
                </a:solidFill>
                <a:latin typeface="Times New Roman" pitchFamily="18" charset="0"/>
                <a:cs typeface="Times New Roman" pitchFamily="18" charset="0"/>
              </a:rPr>
              <a:t>SO</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+ 2 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 → 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SO</a:t>
            </a:r>
            <a:r>
              <a:rPr lang="en-US" sz="2400" b="1" baseline="-25000" dirty="0" smtClean="0">
                <a:solidFill>
                  <a:srgbClr val="7030A0"/>
                </a:solidFill>
                <a:latin typeface="Times New Roman" pitchFamily="18" charset="0"/>
                <a:cs typeface="Times New Roman" pitchFamily="18" charset="0"/>
              </a:rPr>
              <a:t>4</a:t>
            </a:r>
            <a:r>
              <a:rPr lang="en-US" sz="2400" b="1" dirty="0" smtClean="0">
                <a:solidFill>
                  <a:srgbClr val="7030A0"/>
                </a:solidFill>
                <a:latin typeface="Times New Roman" pitchFamily="18" charset="0"/>
                <a:cs typeface="Times New Roman" pitchFamily="18" charset="0"/>
              </a:rPr>
              <a:t> + 2HCl</a:t>
            </a:r>
          </a:p>
          <a:p>
            <a:pPr algn="ctr">
              <a:lnSpc>
                <a:spcPct val="150000"/>
              </a:lnSpc>
            </a:pPr>
            <a:r>
              <a:rPr lang="en-US" sz="2400" b="1" dirty="0" smtClean="0">
                <a:solidFill>
                  <a:srgbClr val="7030A0"/>
                </a:solidFill>
                <a:latin typeface="Times New Roman" pitchFamily="18" charset="0"/>
                <a:cs typeface="Times New Roman" pitchFamily="18" charset="0"/>
              </a:rPr>
              <a:t>Na</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SO</a:t>
            </a:r>
            <a:r>
              <a:rPr lang="en-US" sz="2400" b="1" baseline="-25000"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 + Cl</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O →Na</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SO</a:t>
            </a:r>
            <a:r>
              <a:rPr lang="en-US" sz="2400" b="1" baseline="-25000" dirty="0" smtClean="0">
                <a:solidFill>
                  <a:srgbClr val="7030A0"/>
                </a:solidFill>
                <a:latin typeface="Times New Roman" pitchFamily="18" charset="0"/>
                <a:cs typeface="Times New Roman" pitchFamily="18" charset="0"/>
              </a:rPr>
              <a:t>4</a:t>
            </a:r>
            <a:r>
              <a:rPr lang="en-US" sz="2400" b="1" dirty="0" smtClean="0">
                <a:solidFill>
                  <a:srgbClr val="7030A0"/>
                </a:solidFill>
                <a:latin typeface="Times New Roman" pitchFamily="18" charset="0"/>
                <a:cs typeface="Times New Roman" pitchFamily="18" charset="0"/>
              </a:rPr>
              <a:t> + 2HCl </a:t>
            </a:r>
          </a:p>
          <a:p>
            <a:pPr marL="457200" indent="-457200">
              <a:buClr>
                <a:srgbClr val="7030A0"/>
              </a:buClr>
              <a:buFont typeface="+mj-lt"/>
              <a:buAutoNum type="alphaUcPeriod" startAt="4"/>
            </a:pPr>
            <a:r>
              <a:rPr lang="en-US" sz="2400" b="1" dirty="0" smtClean="0">
                <a:solidFill>
                  <a:srgbClr val="7030A0"/>
                </a:solidFill>
                <a:latin typeface="Times New Roman" pitchFamily="18" charset="0"/>
                <a:cs typeface="Times New Roman" pitchFamily="18" charset="0"/>
              </a:rPr>
              <a:t>By using chloramines (NH</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Cl): </a:t>
            </a:r>
            <a:r>
              <a:rPr lang="en-US" sz="2400" dirty="0" smtClean="0">
                <a:latin typeface="Times New Roman" pitchFamily="18" charset="0"/>
                <a:cs typeface="Times New Roman" pitchFamily="18" charset="0"/>
              </a:rPr>
              <a:t>It is obtained by mixing chlorine and NH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in 2:1 ratio. It has better bactericidal action than chlorine. It is more stable and not producing any irritating odour.</a:t>
            </a:r>
          </a:p>
          <a:p>
            <a:pPr algn="ctr">
              <a:lnSpc>
                <a:spcPct val="150000"/>
              </a:lnSpc>
            </a:pPr>
            <a:r>
              <a:rPr lang="en-US" sz="2400" b="1" dirty="0" smtClean="0">
                <a:solidFill>
                  <a:srgbClr val="0070C0"/>
                </a:solidFill>
                <a:latin typeface="Times New Roman" pitchFamily="18" charset="0"/>
                <a:cs typeface="Times New Roman" pitchFamily="18" charset="0"/>
              </a:rPr>
              <a:t>NH</a:t>
            </a:r>
            <a:r>
              <a:rPr lang="en-US" sz="2400" b="1" baseline="-25000" dirty="0" smtClean="0">
                <a:solidFill>
                  <a:srgbClr val="0070C0"/>
                </a:solidFill>
                <a:latin typeface="Times New Roman" pitchFamily="18" charset="0"/>
                <a:cs typeface="Times New Roman" pitchFamily="18" charset="0"/>
              </a:rPr>
              <a:t>3</a:t>
            </a:r>
            <a:r>
              <a:rPr lang="en-US" sz="2400" b="1" dirty="0" smtClean="0">
                <a:solidFill>
                  <a:srgbClr val="0070C0"/>
                </a:solidFill>
                <a:latin typeface="Times New Roman" pitchFamily="18" charset="0"/>
                <a:cs typeface="Times New Roman" pitchFamily="18" charset="0"/>
              </a:rPr>
              <a:t> + Cl</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 → HCl + NH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Cl</a:t>
            </a:r>
          </a:p>
          <a:p>
            <a:pPr algn="ctr">
              <a:lnSpc>
                <a:spcPct val="150000"/>
              </a:lnSpc>
            </a:pPr>
            <a:r>
              <a:rPr lang="en-US" sz="2400" b="1" dirty="0" smtClean="0">
                <a:solidFill>
                  <a:srgbClr val="0070C0"/>
                </a:solidFill>
                <a:latin typeface="Times New Roman" pitchFamily="18" charset="0"/>
                <a:cs typeface="Times New Roman" pitchFamily="18" charset="0"/>
              </a:rPr>
              <a:t> NH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Cl+ H</a:t>
            </a:r>
            <a:r>
              <a:rPr lang="en-US" sz="2400" b="1" baseline="-25000" dirty="0" smtClean="0">
                <a:solidFill>
                  <a:srgbClr val="0070C0"/>
                </a:solidFill>
                <a:latin typeface="Times New Roman" pitchFamily="18" charset="0"/>
                <a:cs typeface="Times New Roman" pitchFamily="18" charset="0"/>
              </a:rPr>
              <a:t>2</a:t>
            </a:r>
            <a:r>
              <a:rPr lang="en-US" sz="2400" b="1" dirty="0" smtClean="0">
                <a:solidFill>
                  <a:srgbClr val="0070C0"/>
                </a:solidFill>
                <a:latin typeface="Times New Roman" pitchFamily="18" charset="0"/>
                <a:cs typeface="Times New Roman" pitchFamily="18" charset="0"/>
              </a:rPr>
              <a:t>O → NH</a:t>
            </a:r>
            <a:r>
              <a:rPr lang="en-US" sz="2400" b="1" baseline="-25000" dirty="0" smtClean="0">
                <a:solidFill>
                  <a:srgbClr val="0070C0"/>
                </a:solidFill>
                <a:latin typeface="Times New Roman" pitchFamily="18" charset="0"/>
                <a:cs typeface="Times New Roman" pitchFamily="18" charset="0"/>
              </a:rPr>
              <a:t>3</a:t>
            </a:r>
            <a:r>
              <a:rPr lang="en-US" sz="2400" b="1" dirty="0" smtClean="0">
                <a:solidFill>
                  <a:srgbClr val="0070C0"/>
                </a:solidFill>
                <a:latin typeface="Times New Roman" pitchFamily="18" charset="0"/>
                <a:cs typeface="Times New Roman" pitchFamily="18" charset="0"/>
              </a:rPr>
              <a:t> + HOCl </a:t>
            </a:r>
          </a:p>
          <a:p>
            <a:pPr marL="457200" indent="-457200">
              <a:buClr>
                <a:srgbClr val="7030A0"/>
              </a:buClr>
              <a:buFont typeface="+mj-lt"/>
              <a:buAutoNum type="alphaUcPeriod" startAt="5"/>
            </a:pPr>
            <a:r>
              <a:rPr lang="en-US" sz="2400" b="1" dirty="0" smtClean="0">
                <a:solidFill>
                  <a:srgbClr val="7030A0"/>
                </a:solidFill>
                <a:latin typeface="Times New Roman" pitchFamily="18" charset="0"/>
                <a:cs typeface="Times New Roman" pitchFamily="18" charset="0"/>
              </a:rPr>
              <a:t>Disinfection by ozone: </a:t>
            </a:r>
            <a:r>
              <a:rPr lang="en-US" sz="2400" dirty="0" smtClean="0">
                <a:latin typeface="Times New Roman" pitchFamily="18" charset="0"/>
                <a:cs typeface="Times New Roman" pitchFamily="18" charset="0"/>
              </a:rPr>
              <a:t>Ozone is an excellent, disinfectant which can be prepared by passing silent electric discharge through pure and dry oxygen. Ozone is highly unstable and breaks down, liberating nascent oxygen. Nascent oxygen oxidizes organic matter in water and also kills bacteria</a:t>
            </a:r>
          </a:p>
          <a:p>
            <a:pPr marL="457200" indent="-457200" algn="ctr">
              <a:buClr>
                <a:srgbClr val="7030A0"/>
              </a:buClr>
            </a:pPr>
            <a:r>
              <a:rPr lang="en-US" sz="2400" b="1" dirty="0" smtClean="0">
                <a:solidFill>
                  <a:srgbClr val="7030A0"/>
                </a:solidFill>
                <a:latin typeface="Times New Roman" pitchFamily="18" charset="0"/>
                <a:cs typeface="Times New Roman" pitchFamily="18" charset="0"/>
              </a:rPr>
              <a:t>O</a:t>
            </a:r>
            <a:r>
              <a:rPr lang="en-US" sz="2400" b="1" baseline="-25000"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 O</a:t>
            </a:r>
            <a:r>
              <a:rPr lang="en-US" sz="2400" b="1" baseline="-25000" dirty="0" smtClean="0">
                <a:solidFill>
                  <a:srgbClr val="7030A0"/>
                </a:solidFill>
                <a:latin typeface="Times New Roman" pitchFamily="18" charset="0"/>
                <a:cs typeface="Times New Roman" pitchFamily="18" charset="0"/>
              </a:rPr>
              <a:t>2</a:t>
            </a:r>
            <a:r>
              <a:rPr lang="en-US" sz="2400" b="1" dirty="0" smtClean="0">
                <a:solidFill>
                  <a:srgbClr val="7030A0"/>
                </a:solidFill>
                <a:latin typeface="Times New Roman" pitchFamily="18" charset="0"/>
                <a:cs typeface="Times New Roman" pitchFamily="18" charset="0"/>
              </a:rPr>
              <a:t> + (O)</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381000"/>
            <a:ext cx="12344400" cy="6019800"/>
            <a:chOff x="152400" y="381000"/>
            <a:chExt cx="12344400" cy="6019800"/>
          </a:xfrm>
        </p:grpSpPr>
        <p:pic>
          <p:nvPicPr>
            <p:cNvPr id="14340" name="Picture 4"/>
            <p:cNvPicPr>
              <a:picLocks noChangeAspect="1" noChangeArrowheads="1"/>
            </p:cNvPicPr>
            <p:nvPr/>
          </p:nvPicPr>
          <p:blipFill>
            <a:blip r:embed="rId2"/>
            <a:srcRect l="-2027" t="22424" r="1728" b="3273"/>
            <a:stretch>
              <a:fillRect/>
            </a:stretch>
          </p:blipFill>
          <p:spPr bwMode="auto">
            <a:xfrm>
              <a:off x="228600" y="381000"/>
              <a:ext cx="12268200" cy="6019800"/>
            </a:xfrm>
            <a:prstGeom prst="rect">
              <a:avLst/>
            </a:prstGeom>
            <a:noFill/>
            <a:ln w="9525">
              <a:noFill/>
              <a:miter lim="800000"/>
              <a:headEnd/>
              <a:tailEnd/>
            </a:ln>
            <a:effectLst/>
          </p:spPr>
        </p:pic>
        <p:sp>
          <p:nvSpPr>
            <p:cNvPr id="5" name="TextBox 4"/>
            <p:cNvSpPr txBox="1"/>
            <p:nvPr/>
          </p:nvSpPr>
          <p:spPr>
            <a:xfrm>
              <a:off x="152400" y="5715000"/>
              <a:ext cx="2514600" cy="369332"/>
            </a:xfrm>
            <a:prstGeom prst="rect">
              <a:avLst/>
            </a:prstGeom>
            <a:solidFill>
              <a:schemeClr val="bg1"/>
            </a:solidFill>
          </p:spPr>
          <p:txBody>
            <a:bodyPr wrap="square" rtlCol="0">
              <a:spAutoFit/>
            </a:bodyPr>
            <a:lstStyle/>
            <a:p>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1" y="495955"/>
            <a:ext cx="5562599" cy="5447645"/>
          </a:xfrm>
          <a:prstGeom prst="rect">
            <a:avLst/>
          </a:prstGeom>
          <a:noFill/>
          <a:ln w="3175">
            <a:solidFill>
              <a:schemeClr val="tx1"/>
            </a:solidFill>
          </a:ln>
        </p:spPr>
        <p:txBody>
          <a:bodyPr wrap="square" rtlCol="0">
            <a:spAutoFit/>
          </a:bodyPr>
          <a:lstStyle/>
          <a:p>
            <a:pPr algn="just"/>
            <a:r>
              <a:rPr lang="en-US" sz="3600" b="1" dirty="0" smtClean="0">
                <a:solidFill>
                  <a:srgbClr val="C00000"/>
                </a:solidFill>
                <a:latin typeface="Times New Roman" pitchFamily="18" charset="0"/>
                <a:cs typeface="Times New Roman" pitchFamily="18" charset="0"/>
              </a:rPr>
              <a:t>Short answer questions</a:t>
            </a:r>
          </a:p>
          <a:p>
            <a:pPr marL="342900" indent="-342900" algn="just">
              <a:buFont typeface="+mj-lt"/>
              <a:buAutoNum type="arabicPeriod"/>
            </a:pPr>
            <a:r>
              <a:rPr lang="en-US" sz="2400" dirty="0" smtClean="0">
                <a:latin typeface="Times New Roman" pitchFamily="18" charset="0"/>
                <a:cs typeface="Times New Roman" pitchFamily="18" charset="0"/>
              </a:rPr>
              <a:t>List types of impurities in water.</a:t>
            </a:r>
          </a:p>
          <a:p>
            <a:pPr marL="342900" indent="-342900" algn="just">
              <a:buFont typeface="+mj-lt"/>
              <a:buAutoNum type="arabicPeriod"/>
            </a:pPr>
            <a:r>
              <a:rPr lang="en-US" sz="2400" dirty="0" smtClean="0">
                <a:latin typeface="Times New Roman" pitchFamily="18" charset="0"/>
                <a:cs typeface="Times New Roman" pitchFamily="18" charset="0"/>
              </a:rPr>
              <a:t>Compare soft water with hard water.</a:t>
            </a:r>
          </a:p>
          <a:p>
            <a:pPr marL="342900" indent="-342900" algn="just">
              <a:buFont typeface="+mj-lt"/>
              <a:buAutoNum type="arabicPeriod"/>
            </a:pPr>
            <a:r>
              <a:rPr lang="en-US" sz="2400" dirty="0" smtClean="0">
                <a:latin typeface="Times New Roman" pitchFamily="18" charset="0"/>
                <a:cs typeface="Times New Roman" pitchFamily="18" charset="0"/>
              </a:rPr>
              <a:t>Define brackish water and distilled water.</a:t>
            </a:r>
          </a:p>
          <a:p>
            <a:pPr marL="342900" indent="-342900" algn="just">
              <a:buFont typeface="+mj-lt"/>
              <a:buAutoNum type="arabicPeriod"/>
            </a:pPr>
            <a:r>
              <a:rPr lang="en-US" sz="2400" dirty="0" smtClean="0">
                <a:latin typeface="Times New Roman" pitchFamily="18" charset="0"/>
                <a:cs typeface="Times New Roman" pitchFamily="18" charset="0"/>
              </a:rPr>
              <a:t>Write a note on carry over.</a:t>
            </a:r>
          </a:p>
          <a:p>
            <a:pPr marL="342900" indent="-342900" algn="just">
              <a:buFont typeface="+mj-lt"/>
              <a:buAutoNum type="arabicPeriod"/>
            </a:pPr>
            <a:r>
              <a:rPr lang="en-US" sz="2400" dirty="0" smtClean="0">
                <a:latin typeface="Times New Roman" pitchFamily="18" charset="0"/>
                <a:cs typeface="Times New Roman" pitchFamily="18" charset="0"/>
              </a:rPr>
              <a:t>Differentiate Scales from Sludges.</a:t>
            </a:r>
          </a:p>
          <a:p>
            <a:pPr marL="342900" indent="-342900" algn="just">
              <a:buFont typeface="+mj-lt"/>
              <a:buAutoNum type="arabicPeriod"/>
            </a:pPr>
            <a:r>
              <a:rPr lang="en-US" sz="2400" dirty="0" smtClean="0">
                <a:latin typeface="Times New Roman" pitchFamily="18" charset="0"/>
                <a:cs typeface="Times New Roman" pitchFamily="18" charset="0"/>
              </a:rPr>
              <a:t>What is desalination?</a:t>
            </a:r>
          </a:p>
          <a:p>
            <a:pPr marL="342900" indent="-342900" algn="just">
              <a:buFont typeface="+mj-lt"/>
              <a:buAutoNum type="arabicPeriod"/>
            </a:pPr>
            <a:r>
              <a:rPr lang="en-US" sz="2400" dirty="0" smtClean="0">
                <a:latin typeface="Times New Roman" pitchFamily="18" charset="0"/>
                <a:cs typeface="Times New Roman" pitchFamily="18" charset="0"/>
              </a:rPr>
              <a:t>Write a not on reverse osmosis.</a:t>
            </a:r>
          </a:p>
          <a:p>
            <a:pPr marL="342900" indent="-342900" algn="just">
              <a:buFont typeface="+mj-lt"/>
              <a:buAutoNum type="arabicPeriod"/>
            </a:pPr>
            <a:r>
              <a:rPr lang="en-US" sz="2400" dirty="0" smtClean="0">
                <a:latin typeface="Times New Roman" pitchFamily="18" charset="0"/>
                <a:cs typeface="Times New Roman" pitchFamily="18" charset="0"/>
              </a:rPr>
              <a:t>Define break point chlorination.</a:t>
            </a:r>
          </a:p>
          <a:p>
            <a:pPr marL="342900" indent="-342900" algn="just">
              <a:buFont typeface="+mj-lt"/>
              <a:buAutoNum type="arabicPeriod"/>
            </a:pPr>
            <a:r>
              <a:rPr lang="en-US" sz="2400" dirty="0" smtClean="0">
                <a:latin typeface="Times New Roman" pitchFamily="18" charset="0"/>
                <a:cs typeface="Times New Roman" pitchFamily="18" charset="0"/>
              </a:rPr>
              <a:t>List specifications of portable water.</a:t>
            </a:r>
          </a:p>
          <a:p>
            <a:pPr marL="342900" indent="-342900" algn="just">
              <a:buFont typeface="+mj-lt"/>
              <a:buAutoNum type="arabicPeriod"/>
            </a:pPr>
            <a:r>
              <a:rPr lang="en-US" sz="2400" dirty="0" smtClean="0">
                <a:latin typeface="Times New Roman" pitchFamily="18" charset="0"/>
                <a:cs typeface="Times New Roman" pitchFamily="18" charset="0"/>
              </a:rPr>
              <a:t>Define caustic embrittlement.</a:t>
            </a:r>
          </a:p>
          <a:p>
            <a:pPr marL="342900" indent="-342900" algn="just">
              <a:buFont typeface="+mj-lt"/>
              <a:buAutoNum type="arabicPeriod"/>
            </a:pPr>
            <a:r>
              <a:rPr lang="en-US" sz="2400" dirty="0" smtClean="0">
                <a:latin typeface="Times New Roman" pitchFamily="18" charset="0"/>
                <a:cs typeface="Times New Roman" pitchFamily="18" charset="0"/>
              </a:rPr>
              <a:t>Compare temporary hardness with permanent hardness.</a:t>
            </a:r>
          </a:p>
        </p:txBody>
      </p:sp>
      <p:sp>
        <p:nvSpPr>
          <p:cNvPr id="3" name="Rectangle 2"/>
          <p:cNvSpPr/>
          <p:nvPr/>
        </p:nvSpPr>
        <p:spPr>
          <a:xfrm>
            <a:off x="6705600" y="1981200"/>
            <a:ext cx="5562600" cy="2677656"/>
          </a:xfrm>
          <a:prstGeom prst="rect">
            <a:avLst/>
          </a:prstGeom>
          <a:ln w="3175">
            <a:solidFill>
              <a:schemeClr val="tx1"/>
            </a:solidFill>
          </a:ln>
        </p:spPr>
        <p:txBody>
          <a:bodyPr wrap="square">
            <a:spAutoFit/>
          </a:bodyPr>
          <a:lstStyle/>
          <a:p>
            <a:pPr marL="457200" indent="-457200" algn="just">
              <a:buFont typeface="+mj-lt"/>
              <a:buAutoNum type="arabicPeriod" startAt="12"/>
            </a:pPr>
            <a:r>
              <a:rPr lang="en-US" sz="2400" dirty="0" smtClean="0">
                <a:latin typeface="Times New Roman" pitchFamily="18" charset="0"/>
                <a:cs typeface="Times New Roman" pitchFamily="18" charset="0"/>
              </a:rPr>
              <a:t>Write principle in EDTA method.</a:t>
            </a:r>
          </a:p>
          <a:p>
            <a:pPr marL="457200" indent="-457200" algn="just">
              <a:buFont typeface="+mj-lt"/>
              <a:buAutoNum type="arabicPeriod" startAt="12"/>
            </a:pPr>
            <a:r>
              <a:rPr lang="en-US" sz="2400" dirty="0" smtClean="0">
                <a:latin typeface="Times New Roman" pitchFamily="18" charset="0"/>
                <a:cs typeface="Times New Roman" pitchFamily="18" charset="0"/>
              </a:rPr>
              <a:t>What is priming and foaming.</a:t>
            </a:r>
          </a:p>
          <a:p>
            <a:pPr marL="457200" indent="-457200" algn="just">
              <a:buFont typeface="+mj-lt"/>
              <a:buAutoNum type="arabicPeriod" startAt="12"/>
            </a:pPr>
            <a:r>
              <a:rPr lang="en-US" sz="2400" dirty="0" smtClean="0">
                <a:latin typeface="Times New Roman" pitchFamily="18" charset="0"/>
                <a:cs typeface="Times New Roman" pitchFamily="18" charset="0"/>
              </a:rPr>
              <a:t>Define disinfection and give examples.</a:t>
            </a:r>
          </a:p>
          <a:p>
            <a:pPr marL="457200" indent="-457200" algn="just">
              <a:buFont typeface="+mj-lt"/>
              <a:buAutoNum type="arabicPeriod" startAt="12"/>
            </a:pPr>
            <a:r>
              <a:rPr lang="en-US" sz="2400" dirty="0" smtClean="0">
                <a:latin typeface="Times New Roman" pitchFamily="18" charset="0"/>
                <a:cs typeface="Times New Roman" pitchFamily="18" charset="0"/>
              </a:rPr>
              <a:t>What are coagulants and give examples.</a:t>
            </a:r>
          </a:p>
          <a:p>
            <a:pPr marL="457200" indent="-457200" algn="just">
              <a:buFont typeface="+mj-lt"/>
              <a:buAutoNum type="arabicPeriod" startAt="12"/>
            </a:pPr>
            <a:r>
              <a:rPr lang="en-US" sz="2400" dirty="0" smtClean="0">
                <a:latin typeface="Times New Roman" pitchFamily="18" charset="0"/>
                <a:cs typeface="Times New Roman" pitchFamily="18" charset="0"/>
              </a:rPr>
              <a:t>Write a note on ozonization .</a:t>
            </a:r>
          </a:p>
          <a:p>
            <a:pPr marL="457200" indent="-457200" algn="just">
              <a:buFont typeface="+mj-lt"/>
              <a:buAutoNum type="arabicPeriod" startAt="12"/>
            </a:pPr>
            <a:r>
              <a:rPr lang="en-US" sz="2400" dirty="0" smtClean="0">
                <a:latin typeface="Times New Roman" pitchFamily="18" charset="0"/>
                <a:cs typeface="Times New Roman" pitchFamily="18" charset="0"/>
              </a:rPr>
              <a:t>List salts causing temporary and permanent hardness.</a:t>
            </a:r>
            <a:endParaRPr lang="en-US" sz="24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11638122" cy="4524315"/>
          </a:xfrm>
          <a:prstGeom prst="rect">
            <a:avLst/>
          </a:prstGeom>
          <a:noFill/>
        </p:spPr>
        <p:txBody>
          <a:bodyPr wrap="none" rtlCol="0">
            <a:spAutoFit/>
          </a:bodyPr>
          <a:lstStyle/>
          <a:p>
            <a:r>
              <a:rPr lang="en-US" sz="3600" b="1" dirty="0" smtClean="0">
                <a:solidFill>
                  <a:srgbClr val="C00000"/>
                </a:solidFill>
                <a:latin typeface="Times New Roman" pitchFamily="18" charset="0"/>
                <a:cs typeface="Times New Roman" pitchFamily="18" charset="0"/>
              </a:rPr>
              <a:t>Long answer questions</a:t>
            </a:r>
          </a:p>
          <a:p>
            <a:endParaRPr lang="en-US" sz="3600" b="1" dirty="0" smtClean="0">
              <a:solidFill>
                <a:srgbClr val="C00000"/>
              </a:solidFill>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What is hardness? Explain different types of hardness with units.</a:t>
            </a:r>
          </a:p>
          <a:p>
            <a:pPr marL="457200" indent="-457200">
              <a:buFont typeface="+mj-lt"/>
              <a:buAutoNum type="arabicPeriod"/>
            </a:pPr>
            <a:r>
              <a:rPr lang="en-US" sz="2400" dirty="0" smtClean="0">
                <a:latin typeface="Times New Roman" pitchFamily="18" charset="0"/>
                <a:cs typeface="Times New Roman" pitchFamily="18" charset="0"/>
              </a:rPr>
              <a:t>Elaborate  ion exchange process with neat diagram and write limitations.</a:t>
            </a:r>
          </a:p>
          <a:p>
            <a:pPr marL="457200" indent="-457200">
              <a:buFont typeface="+mj-lt"/>
              <a:buAutoNum type="arabicPeriod"/>
            </a:pPr>
            <a:r>
              <a:rPr lang="en-US" sz="2400" dirty="0" smtClean="0">
                <a:latin typeface="Times New Roman" pitchFamily="18" charset="0"/>
                <a:cs typeface="Times New Roman" pitchFamily="18" charset="0"/>
              </a:rPr>
              <a:t>Explain various stages in the portable water treatment.</a:t>
            </a:r>
          </a:p>
          <a:p>
            <a:pPr marL="457200" indent="-457200">
              <a:buFont typeface="+mj-lt"/>
              <a:buAutoNum type="arabicPeriod"/>
            </a:pPr>
            <a:r>
              <a:rPr lang="en-US" sz="2400" dirty="0" smtClean="0">
                <a:latin typeface="Times New Roman" pitchFamily="18" charset="0"/>
                <a:cs typeface="Times New Roman" pitchFamily="18" charset="0"/>
              </a:rPr>
              <a:t>Describe the desalination of brackish water by Reverse Osmosis. Mention its advantages.</a:t>
            </a:r>
          </a:p>
          <a:p>
            <a:pPr marL="457200" indent="-457200">
              <a:buFont typeface="+mj-lt"/>
              <a:buAutoNum type="arabicPeriod"/>
            </a:pPr>
            <a:r>
              <a:rPr lang="en-US" sz="2400" dirty="0" smtClean="0">
                <a:latin typeface="Times New Roman" pitchFamily="18" charset="0"/>
                <a:cs typeface="Times New Roman" pitchFamily="18" charset="0"/>
              </a:rPr>
              <a:t>Illustrate caustic embrittlement and boiler corrosion.</a:t>
            </a:r>
          </a:p>
          <a:p>
            <a:pPr marL="457200" indent="-457200">
              <a:buFont typeface="+mj-lt"/>
              <a:buAutoNum type="arabicPeriod"/>
            </a:pPr>
            <a:r>
              <a:rPr lang="en-US" sz="2400" dirty="0" smtClean="0">
                <a:latin typeface="Times New Roman" pitchFamily="18" charset="0"/>
                <a:cs typeface="Times New Roman" pitchFamily="18" charset="0"/>
              </a:rPr>
              <a:t>Differentiate scales from sludges.</a:t>
            </a:r>
          </a:p>
          <a:p>
            <a:pPr marL="457200" indent="-457200">
              <a:buFont typeface="+mj-lt"/>
              <a:buAutoNum type="arabicPeriod"/>
            </a:pPr>
            <a:r>
              <a:rPr lang="en-US" sz="2400" dirty="0" smtClean="0">
                <a:latin typeface="Times New Roman" pitchFamily="18" charset="0"/>
                <a:cs typeface="Times New Roman" pitchFamily="18" charset="0"/>
              </a:rPr>
              <a:t>What is chlorination? Discuss break point chlorination.</a:t>
            </a:r>
          </a:p>
          <a:p>
            <a:pPr marL="457200" indent="-457200">
              <a:buFont typeface="+mj-lt"/>
              <a:buAutoNum type="arabicPeriod"/>
            </a:pPr>
            <a:r>
              <a:rPr lang="en-US" sz="2400" dirty="0" smtClean="0">
                <a:latin typeface="Times New Roman" pitchFamily="18" charset="0"/>
                <a:cs typeface="Times New Roman" pitchFamily="18" charset="0"/>
              </a:rPr>
              <a:t>Write a detailed notes scales and sludges.</a:t>
            </a:r>
          </a:p>
          <a:p>
            <a:pPr marL="457200" indent="-457200">
              <a:buFont typeface="+mj-lt"/>
              <a:buAutoNum type="arabicPeriod"/>
            </a:pPr>
            <a:r>
              <a:rPr lang="en-US" sz="2400" dirty="0" smtClean="0">
                <a:latin typeface="Times New Roman" pitchFamily="18" charset="0"/>
                <a:cs typeface="Times New Roman" pitchFamily="18" charset="0"/>
              </a:rPr>
              <a:t>Discuss internal water treatment.</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0375" y="498780"/>
            <a:ext cx="11579225" cy="5825820"/>
            <a:chOff x="155575" y="-136525"/>
            <a:chExt cx="11579225" cy="5825820"/>
          </a:xfrm>
        </p:grpSpPr>
        <p:sp>
          <p:nvSpPr>
            <p:cNvPr id="23553" name="Rectangle 1"/>
            <p:cNvSpPr>
              <a:spLocks noChangeArrowheads="1"/>
            </p:cNvSpPr>
            <p:nvPr/>
          </p:nvSpPr>
          <p:spPr bwMode="auto">
            <a:xfrm>
              <a:off x="609600" y="1765280"/>
              <a:ext cx="5943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caused by the presence of dissolved chlorides, and sulphates of the calcium and magnesium and iron. </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dissolved salts are CaCl</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MgCl</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CaSO</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MgSO</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FeSO</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Al</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etc. </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Unlike temporary hardness, permanent hardness is not destroyed on boiling.  </a:t>
              </a:r>
            </a:p>
            <a:p>
              <a:pPr marL="398463" marR="0" lvl="0" indent="-398463" algn="just" defTabSz="914400" rtl="0" eaLnBrk="0" fontAlgn="base" latinLnBrk="0" hangingPunct="0">
                <a:lnSpc>
                  <a:spcPct val="100000"/>
                </a:lnSpc>
                <a:spcBef>
                  <a:spcPct val="0"/>
                </a:spcBef>
                <a:spcAft>
                  <a:spcPct val="0"/>
                </a:spcAft>
                <a:buClr>
                  <a:srgbClr val="C00000"/>
                </a:buClr>
                <a:buSzTx/>
                <a:buFont typeface="Wingdings" pitchFamily="2" charset="2"/>
                <a:buChar char="v"/>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also known as non carbonate   hardness.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457200" y="587514"/>
              <a:ext cx="5569153" cy="707886"/>
            </a:xfrm>
            <a:prstGeom prst="rect">
              <a:avLst/>
            </a:prstGeom>
          </p:spPr>
          <p:txBody>
            <a:bodyPr wrap="none">
              <a:spAutoFit/>
            </a:bodyPr>
            <a:lstStyle/>
            <a:p>
              <a:pPr marL="857250" lvl="0" indent="-857250" algn="just" fontAlgn="base">
                <a:spcBef>
                  <a:spcPct val="0"/>
                </a:spcBef>
                <a:spcAft>
                  <a:spcPct val="0"/>
                </a:spcAft>
                <a:buFont typeface="+mj-lt"/>
                <a:buAutoNum type="romanUcPeriod" startAt="2"/>
              </a:pPr>
              <a:r>
                <a:rPr lang="en-US" sz="4000" b="1" dirty="0" smtClean="0">
                  <a:solidFill>
                    <a:srgbClr val="7030A0"/>
                  </a:solidFill>
                  <a:latin typeface="Times New Roman" pitchFamily="18" charset="0"/>
                  <a:ea typeface="Times New Roman" pitchFamily="18" charset="0"/>
                  <a:cs typeface="Times New Roman" pitchFamily="18" charset="0"/>
                </a:rPr>
                <a:t>Permanent hardness</a:t>
              </a:r>
            </a:p>
          </p:txBody>
        </p:sp>
        <p:sp>
          <p:nvSpPr>
            <p:cNvPr id="23555" name="AutoShape 3" descr="Hardness Of Water - semesters.in"/>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7" name="Picture 5" descr="How to Approach Softening Water and Reducing Hardness"/>
            <p:cNvPicPr>
              <a:picLocks noChangeAspect="1" noChangeArrowheads="1"/>
            </p:cNvPicPr>
            <p:nvPr/>
          </p:nvPicPr>
          <p:blipFill>
            <a:blip r:embed="rId2"/>
            <a:srcRect l="13408" t="8276" r="16204" b="22759"/>
            <a:stretch>
              <a:fillRect/>
            </a:stretch>
          </p:blipFill>
          <p:spPr bwMode="auto">
            <a:xfrm>
              <a:off x="6858000" y="1371600"/>
              <a:ext cx="4876800" cy="4317695"/>
            </a:xfrm>
            <a:prstGeom prst="rect">
              <a:avLst/>
            </a:prstGeom>
            <a:noFill/>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04800"/>
            <a:ext cx="12801600" cy="6019800"/>
            <a:chOff x="0" y="0"/>
            <a:chExt cx="12801600" cy="6019800"/>
          </a:xfrm>
        </p:grpSpPr>
        <p:sp>
          <p:nvSpPr>
            <p:cNvPr id="24578" name="Rectangle 2"/>
            <p:cNvSpPr>
              <a:spLocks noChangeArrowheads="1"/>
            </p:cNvSpPr>
            <p:nvPr/>
          </p:nvSpPr>
          <p:spPr bwMode="auto">
            <a:xfrm>
              <a:off x="381000" y="1135082"/>
              <a:ext cx="8001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3550" marR="0" lvl="0" indent="-46355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hardness of water is expressed in terms of calcium carbonate equivalents.</a:t>
              </a:r>
            </a:p>
            <a:p>
              <a:pPr marL="463550" marR="0" lvl="0" indent="-46355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weights of different salts that causing hardness are converted to weight equivalent to that of calcium carbonate. </a:t>
              </a:r>
            </a:p>
            <a:p>
              <a:pPr marL="463550" marR="0" lvl="0" indent="-463550" algn="just" defTabSz="914400" rtl="0" eaLnBrk="1" fontAlgn="base" latinLnBrk="0" hangingPunct="1">
                <a:lnSpc>
                  <a:spcPct val="100000"/>
                </a:lnSpc>
                <a:spcBef>
                  <a:spcPct val="0"/>
                </a:spcBef>
                <a:spcAft>
                  <a:spcPct val="0"/>
                </a:spcAft>
                <a:buClr>
                  <a:srgbClr val="C00000"/>
                </a:buClr>
                <a:buSzTx/>
                <a:buFont typeface="Wingdings" pitchFamily="2" charset="2"/>
                <a:buChar char="v"/>
                <a:tabLst>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reason for choosing CaCO</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as standard for reporting hardness is ease in calculations as its molecular weight is exactly 100 and is insoluble in water.</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4579" name="Rectangle 3"/>
            <p:cNvSpPr>
              <a:spLocks noChangeArrowheads="1"/>
            </p:cNvSpPr>
            <p:nvPr/>
          </p:nvSpPr>
          <p:spPr bwMode="auto">
            <a:xfrm>
              <a:off x="0" y="2095500"/>
              <a:ext cx="12801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1" name="Rectangle 5"/>
            <p:cNvSpPr>
              <a:spLocks noChangeArrowheads="1"/>
            </p:cNvSpPr>
            <p:nvPr/>
          </p:nvSpPr>
          <p:spPr bwMode="auto">
            <a:xfrm>
              <a:off x="0" y="0"/>
              <a:ext cx="12801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5257799"/>
              <a:ext cx="11031016" cy="762001"/>
            </a:xfrm>
            <a:prstGeom prst="rect">
              <a:avLst/>
            </a:prstGeom>
            <a:noFill/>
          </p:spPr>
        </p:pic>
        <p:sp>
          <p:nvSpPr>
            <p:cNvPr id="24582" name="Rectangle 6"/>
            <p:cNvSpPr>
              <a:spLocks noChangeArrowheads="1"/>
            </p:cNvSpPr>
            <p:nvPr/>
          </p:nvSpPr>
          <p:spPr bwMode="auto">
            <a:xfrm>
              <a:off x="0" y="860425"/>
              <a:ext cx="12801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609600" y="282714"/>
              <a:ext cx="4479431" cy="707886"/>
            </a:xfrm>
            <a:prstGeom prst="rect">
              <a:avLst/>
            </a:prstGeom>
          </p:spPr>
          <p:txBody>
            <a:bodyPr wrap="none">
              <a:spAutoFit/>
            </a:bodyPr>
            <a:lstStyle/>
            <a:p>
              <a:pPr lvl="0" fontAlgn="base">
                <a:spcBef>
                  <a:spcPct val="0"/>
                </a:spcBef>
                <a:spcAft>
                  <a:spcPct val="0"/>
                </a:spcAft>
                <a:tabLst>
                  <a:tab pos="457200" algn="l"/>
                </a:tabLst>
              </a:pPr>
              <a:r>
                <a:rPr lang="en-US" sz="4000" b="1" dirty="0" smtClean="0">
                  <a:solidFill>
                    <a:srgbClr val="C00000"/>
                  </a:solidFill>
                  <a:latin typeface="Times New Roman" pitchFamily="18" charset="0"/>
                  <a:ea typeface="Times New Roman" pitchFamily="18" charset="0"/>
                  <a:cs typeface="Times New Roman" pitchFamily="18" charset="0"/>
                </a:rPr>
                <a:t>Degree of Hardness</a:t>
              </a:r>
              <a:endParaRPr lang="en-US" sz="4000" b="1" dirty="0" smtClean="0">
                <a:solidFill>
                  <a:srgbClr val="C00000"/>
                </a:solidFill>
                <a:latin typeface="Times New Roman" pitchFamily="18" charset="0"/>
                <a:cs typeface="Times New Roman" pitchFamily="18" charset="0"/>
              </a:endParaRPr>
            </a:p>
          </p:txBody>
        </p:sp>
      </p:grpSp>
      <p:sp>
        <p:nvSpPr>
          <p:cNvPr id="24583" name="Rectangle 7"/>
          <p:cNvSpPr>
            <a:spLocks noChangeArrowheads="1"/>
          </p:cNvSpPr>
          <p:nvPr/>
        </p:nvSpPr>
        <p:spPr bwMode="auto">
          <a:xfrm>
            <a:off x="8686800" y="1501438"/>
            <a:ext cx="3657600" cy="3908762"/>
          </a:xfrm>
          <a:prstGeom prst="rect">
            <a:avLst/>
          </a:prstGeom>
          <a:solidFill>
            <a:schemeClr val="accent5">
              <a:lumMod val="20000"/>
              <a:lumOff val="80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Hardness</a:t>
            </a:r>
            <a:r>
              <a:rPr kumimoji="0" lang="en-US" sz="2800" b="1" i="0" u="none" strike="noStrike" cap="none" normalizeH="0" dirty="0" smtClean="0">
                <a:ln>
                  <a:noFill/>
                </a:ln>
                <a:solidFill>
                  <a:srgbClr val="0070C0"/>
                </a:solidFill>
                <a:effectLst/>
                <a:latin typeface="Times New Roman" pitchFamily="18" charset="0"/>
                <a:ea typeface="Times New Roman" pitchFamily="18" charset="0"/>
                <a:cs typeface="Times New Roman" pitchFamily="18" charset="0"/>
              </a:rPr>
              <a:t>  causing salt and molecular weight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Ca(HCO</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3</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2</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a:t>
            </a:r>
            <a:r>
              <a:rPr lang="en-US" sz="2400" b="1" dirty="0" smtClean="0">
                <a:solidFill>
                  <a:srgbClr val="7030A0"/>
                </a:solidFill>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162     </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Mg(HCO</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3</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2</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 146        </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CaSO</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4</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 136</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MgSO</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4</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=120</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CaCl</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2	</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 110</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MgCl</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2</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 95</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CaCO</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3</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 	=100</a:t>
            </a:r>
            <a:endParaRPr kumimoji="0" lang="en-US" sz="2400" b="1" i="0" u="none" strike="noStrike" cap="none" normalizeH="0" baseline="0" dirty="0" smtClean="0">
              <a:ln>
                <a:noFill/>
              </a:ln>
              <a:solidFill>
                <a:srgbClr val="7030A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68200" cy="6186309"/>
          </a:xfrm>
          <a:prstGeom prst="rect">
            <a:avLst/>
          </a:prstGeom>
        </p:spPr>
        <p:txBody>
          <a:bodyPr wrap="square">
            <a:spAutoFit/>
          </a:bodyPr>
          <a:lstStyle/>
          <a:p>
            <a:pPr marL="514350" lvl="0" indent="-514350" algn="just">
              <a:buClr>
                <a:srgbClr val="002060"/>
              </a:buClr>
              <a:buFont typeface="+mj-lt"/>
              <a:buAutoNum type="romanUcPeriod"/>
            </a:pPr>
            <a:r>
              <a:rPr lang="en-US" altLang="en-US" sz="2400" b="1" dirty="0" smtClean="0">
                <a:solidFill>
                  <a:srgbClr val="7030A0"/>
                </a:solidFill>
                <a:latin typeface="Times New Roman" pitchFamily="18" charset="0"/>
                <a:cs typeface="Times New Roman" pitchFamily="18" charset="0"/>
              </a:rPr>
              <a:t>Parts per million(</a:t>
            </a:r>
            <a:r>
              <a:rPr lang="en-US" altLang="en-US" sz="2400" b="1" dirty="0" err="1" smtClean="0">
                <a:solidFill>
                  <a:srgbClr val="7030A0"/>
                </a:solidFill>
                <a:latin typeface="Times New Roman" pitchFamily="18" charset="0"/>
                <a:cs typeface="Times New Roman" pitchFamily="18" charset="0"/>
              </a:rPr>
              <a:t>ppm</a:t>
            </a:r>
            <a:r>
              <a:rPr lang="en-US" altLang="en-US" sz="2400" b="1" dirty="0" smtClean="0">
                <a:solidFill>
                  <a:srgbClr val="7030A0"/>
                </a:solidFill>
                <a:latin typeface="Times New Roman" pitchFamily="18" charset="0"/>
                <a:cs typeface="Times New Roman" pitchFamily="18" charset="0"/>
              </a:rPr>
              <a:t>):-</a:t>
            </a:r>
            <a:r>
              <a:rPr lang="en-US" altLang="en-US" sz="2400" dirty="0" smtClean="0">
                <a:latin typeface="Times New Roman" pitchFamily="18" charset="0"/>
                <a:cs typeface="Times New Roman" pitchFamily="18" charset="0"/>
              </a:rPr>
              <a:t>The number of parts by weight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present per million (10</a:t>
            </a:r>
            <a:r>
              <a:rPr lang="en-US" altLang="en-US" sz="2400" baseline="30000" dirty="0" smtClean="0">
                <a:latin typeface="Times New Roman" pitchFamily="18" charset="0"/>
                <a:cs typeface="Times New Roman" pitchFamily="18" charset="0"/>
              </a:rPr>
              <a:t>6</a:t>
            </a:r>
            <a:r>
              <a:rPr lang="en-US" altLang="en-US" sz="2400" dirty="0" smtClean="0">
                <a:latin typeface="Times New Roman" pitchFamily="18" charset="0"/>
                <a:cs typeface="Times New Roman" pitchFamily="18" charset="0"/>
              </a:rPr>
              <a:t>) parts by weight of water.</a:t>
            </a:r>
          </a:p>
          <a:p>
            <a:pPr marL="514350" lvl="0" indent="-514350" algn="just">
              <a:buClr>
                <a:srgbClr val="002060"/>
              </a:buClr>
            </a:pPr>
            <a:r>
              <a:rPr lang="en-US" altLang="en-US" sz="2400" dirty="0" smtClean="0">
                <a:latin typeface="Times New Roman" pitchFamily="18" charset="0"/>
                <a:cs typeface="Times New Roman" pitchFamily="18" charset="0"/>
              </a:rPr>
              <a:t>			1ppm = 1 part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equivalents  in 10</a:t>
            </a:r>
            <a:r>
              <a:rPr lang="en-US" altLang="en-US" sz="2400" baseline="30000" dirty="0" smtClean="0">
                <a:latin typeface="Times New Roman" pitchFamily="18" charset="0"/>
                <a:cs typeface="Times New Roman" pitchFamily="18" charset="0"/>
              </a:rPr>
              <a:t>6</a:t>
            </a:r>
            <a:r>
              <a:rPr lang="en-US" altLang="en-US" sz="2400" dirty="0" smtClean="0">
                <a:latin typeface="Times New Roman" pitchFamily="18" charset="0"/>
                <a:cs typeface="Times New Roman" pitchFamily="18" charset="0"/>
              </a:rPr>
              <a:t> parts of water.</a:t>
            </a:r>
          </a:p>
          <a:p>
            <a:pPr marL="514350" lvl="0" indent="-514350" algn="just">
              <a:buClr>
                <a:srgbClr val="002060"/>
              </a:buClr>
            </a:pPr>
            <a:endParaRPr lang="en-US" sz="2400" dirty="0" smtClean="0">
              <a:latin typeface="Times New Roman" pitchFamily="18" charset="0"/>
              <a:cs typeface="Times New Roman" pitchFamily="18" charset="0"/>
            </a:endParaRPr>
          </a:p>
          <a:p>
            <a:pPr marL="514350" lvl="0" indent="-514350" algn="just">
              <a:buClr>
                <a:srgbClr val="0070C0"/>
              </a:buClr>
              <a:buFont typeface="+mj-lt"/>
              <a:buAutoNum type="romanUcPeriod" startAt="2"/>
            </a:pPr>
            <a:r>
              <a:rPr lang="en-US" altLang="en-US" sz="2400" b="1" dirty="0" smtClean="0">
                <a:solidFill>
                  <a:srgbClr val="0070C0"/>
                </a:solidFill>
                <a:latin typeface="Times New Roman" pitchFamily="18" charset="0"/>
                <a:cs typeface="Times New Roman" pitchFamily="18" charset="0"/>
              </a:rPr>
              <a:t>Degree Clarke(</a:t>
            </a:r>
            <a:r>
              <a:rPr lang="en-US" altLang="en-US" sz="2400" b="1" baseline="30000" dirty="0" err="1" smtClean="0">
                <a:solidFill>
                  <a:srgbClr val="0070C0"/>
                </a:solidFill>
                <a:latin typeface="Times New Roman" pitchFamily="18" charset="0"/>
                <a:cs typeface="Times New Roman" pitchFamily="18" charset="0"/>
              </a:rPr>
              <a:t>o</a:t>
            </a:r>
            <a:r>
              <a:rPr lang="en-US" altLang="en-US" sz="2400" b="1" dirty="0" err="1" smtClean="0">
                <a:solidFill>
                  <a:srgbClr val="0070C0"/>
                </a:solidFill>
                <a:latin typeface="Times New Roman" pitchFamily="18" charset="0"/>
                <a:cs typeface="Times New Roman" pitchFamily="18" charset="0"/>
              </a:rPr>
              <a:t>Cl</a:t>
            </a:r>
            <a:r>
              <a:rPr lang="en-US" altLang="en-US" sz="2400" b="1" dirty="0" smtClean="0">
                <a:solidFill>
                  <a:srgbClr val="0070C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Parts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equivalents of hardness per 70.000 parts of water.</a:t>
            </a:r>
          </a:p>
          <a:p>
            <a:pPr marL="514350" lvl="0" indent="-514350" algn="just">
              <a:buClr>
                <a:srgbClr val="0070C0"/>
              </a:buClr>
            </a:pPr>
            <a:r>
              <a:rPr lang="en-US" altLang="en-US" sz="2400" dirty="0" smtClean="0">
                <a:latin typeface="Times New Roman" pitchFamily="18" charset="0"/>
                <a:cs typeface="Times New Roman" pitchFamily="18" charset="0"/>
              </a:rPr>
              <a:t>			1</a:t>
            </a:r>
            <a:r>
              <a:rPr lang="en-US" altLang="en-US" sz="2400" baseline="30000" dirty="0" smtClean="0">
                <a:latin typeface="Times New Roman" pitchFamily="18" charset="0"/>
                <a:cs typeface="Times New Roman" pitchFamily="18" charset="0"/>
              </a:rPr>
              <a:t>o</a:t>
            </a:r>
            <a:r>
              <a:rPr lang="en-US" altLang="en-US" sz="2400" dirty="0" smtClean="0">
                <a:latin typeface="Times New Roman" pitchFamily="18" charset="0"/>
                <a:cs typeface="Times New Roman" pitchFamily="18" charset="0"/>
              </a:rPr>
              <a:t>Cl = 1 part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per 70,000 parts of water.</a:t>
            </a:r>
          </a:p>
          <a:p>
            <a:pPr marL="514350" lvl="0" indent="-514350" algn="just">
              <a:buClr>
                <a:srgbClr val="0070C0"/>
              </a:buClr>
            </a:pPr>
            <a:endParaRPr lang="en-US" sz="2400" dirty="0" smtClean="0">
              <a:latin typeface="Times New Roman" pitchFamily="18" charset="0"/>
              <a:cs typeface="Times New Roman" pitchFamily="18" charset="0"/>
            </a:endParaRPr>
          </a:p>
          <a:p>
            <a:pPr marL="514350" lvl="0" indent="-514350" algn="just">
              <a:buClr>
                <a:srgbClr val="002060"/>
              </a:buClr>
              <a:buFont typeface="+mj-lt"/>
              <a:buAutoNum type="romanUcPeriod" startAt="3"/>
            </a:pPr>
            <a:r>
              <a:rPr lang="en-US" altLang="en-US" sz="2400" b="1" dirty="0" smtClean="0">
                <a:solidFill>
                  <a:srgbClr val="002060"/>
                </a:solidFill>
                <a:latin typeface="Times New Roman" pitchFamily="18" charset="0"/>
                <a:cs typeface="Times New Roman" pitchFamily="18" charset="0"/>
              </a:rPr>
              <a:t>Degree French(</a:t>
            </a:r>
            <a:r>
              <a:rPr lang="en-US" altLang="en-US" sz="2400" b="1" baseline="30000" dirty="0" smtClean="0">
                <a:solidFill>
                  <a:srgbClr val="002060"/>
                </a:solidFill>
                <a:latin typeface="Times New Roman" pitchFamily="18" charset="0"/>
                <a:cs typeface="Times New Roman" pitchFamily="18" charset="0"/>
              </a:rPr>
              <a:t>0</a:t>
            </a:r>
            <a:r>
              <a:rPr lang="en-US" altLang="en-US" sz="2400" b="1" dirty="0" smtClean="0">
                <a:solidFill>
                  <a:srgbClr val="002060"/>
                </a:solidFill>
                <a:latin typeface="Times New Roman" pitchFamily="18" charset="0"/>
                <a:cs typeface="Times New Roman" pitchFamily="18" charset="0"/>
              </a:rPr>
              <a:t>Fr):- </a:t>
            </a:r>
            <a:r>
              <a:rPr lang="en-US" altLang="en-US" sz="2400" dirty="0" smtClean="0">
                <a:latin typeface="Times New Roman" pitchFamily="18" charset="0"/>
                <a:cs typeface="Times New Roman" pitchFamily="18" charset="0"/>
              </a:rPr>
              <a:t>The parts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equivalents of hardness per 10</a:t>
            </a:r>
            <a:r>
              <a:rPr lang="en-US" altLang="en-US" sz="2400" baseline="30000" dirty="0" smtClean="0">
                <a:latin typeface="Times New Roman" pitchFamily="18" charset="0"/>
                <a:cs typeface="Times New Roman" pitchFamily="18" charset="0"/>
              </a:rPr>
              <a:t>5</a:t>
            </a:r>
            <a:r>
              <a:rPr lang="en-US" altLang="en-US" sz="2400" dirty="0" smtClean="0">
                <a:latin typeface="Times New Roman" pitchFamily="18" charset="0"/>
                <a:cs typeface="Times New Roman" pitchFamily="18" charset="0"/>
              </a:rPr>
              <a:t> parts of water.</a:t>
            </a:r>
            <a:endParaRPr lang="en-US" sz="2400" dirty="0" smtClean="0">
              <a:latin typeface="Times New Roman" pitchFamily="18" charset="0"/>
              <a:cs typeface="Times New Roman" pitchFamily="18" charset="0"/>
            </a:endParaRPr>
          </a:p>
          <a:p>
            <a:pPr lvl="0" algn="just">
              <a:buNone/>
            </a:pPr>
            <a:r>
              <a:rPr lang="en-US" altLang="en-US" sz="2400" dirty="0" smtClean="0">
                <a:latin typeface="Times New Roman" pitchFamily="18" charset="0"/>
                <a:cs typeface="Times New Roman" pitchFamily="18" charset="0"/>
              </a:rPr>
              <a:t>    		1</a:t>
            </a:r>
            <a:r>
              <a:rPr lang="en-US" altLang="en-US" sz="2400" baseline="30000" dirty="0" smtClean="0">
                <a:latin typeface="Times New Roman" pitchFamily="18" charset="0"/>
                <a:cs typeface="Times New Roman" pitchFamily="18" charset="0"/>
              </a:rPr>
              <a:t>o</a:t>
            </a:r>
            <a:r>
              <a:rPr lang="en-US" altLang="en-US" sz="2400" dirty="0" smtClean="0">
                <a:latin typeface="Times New Roman" pitchFamily="18" charset="0"/>
                <a:cs typeface="Times New Roman" pitchFamily="18" charset="0"/>
              </a:rPr>
              <a:t>Fr = 1 part of CaCO</a:t>
            </a:r>
            <a:r>
              <a:rPr lang="en-US" altLang="en-US" sz="2400" baseline="-25000" dirty="0" smtClean="0">
                <a:latin typeface="Times New Roman" pitchFamily="18" charset="0"/>
                <a:cs typeface="Times New Roman" pitchFamily="18" charset="0"/>
              </a:rPr>
              <a:t>3</a:t>
            </a:r>
            <a:r>
              <a:rPr lang="en-US" altLang="en-US" sz="2400" dirty="0" smtClean="0">
                <a:latin typeface="Times New Roman" pitchFamily="18" charset="0"/>
                <a:cs typeface="Times New Roman" pitchFamily="18" charset="0"/>
              </a:rPr>
              <a:t> per 10</a:t>
            </a:r>
            <a:r>
              <a:rPr lang="en-US" altLang="en-US" sz="2400" baseline="30000" dirty="0" smtClean="0">
                <a:latin typeface="Times New Roman" pitchFamily="18" charset="0"/>
                <a:cs typeface="Times New Roman" pitchFamily="18" charset="0"/>
              </a:rPr>
              <a:t>5</a:t>
            </a:r>
            <a:r>
              <a:rPr lang="en-US" altLang="en-US" sz="2400" dirty="0" smtClean="0">
                <a:latin typeface="Times New Roman" pitchFamily="18" charset="0"/>
                <a:cs typeface="Times New Roman" pitchFamily="18" charset="0"/>
              </a:rPr>
              <a:t> parts of water.</a:t>
            </a:r>
          </a:p>
          <a:p>
            <a:pPr lvl="0" algn="just">
              <a:buNone/>
            </a:pPr>
            <a:endParaRPr lang="en-US" sz="2400" dirty="0" smtClean="0">
              <a:latin typeface="Times New Roman" pitchFamily="18" charset="0"/>
              <a:cs typeface="Times New Roman" pitchFamily="18" charset="0"/>
            </a:endParaRPr>
          </a:p>
          <a:p>
            <a:pPr marL="514350" lvl="0" indent="-514350" algn="just">
              <a:buClr>
                <a:srgbClr val="7030A0"/>
              </a:buClr>
              <a:buFont typeface="+mj-lt"/>
              <a:buAutoNum type="romanUcPeriod" startAt="4"/>
            </a:pPr>
            <a:r>
              <a:rPr lang="en-US" altLang="en-GB" sz="2400" b="1" dirty="0" smtClean="0">
                <a:solidFill>
                  <a:srgbClr val="7030A0"/>
                </a:solidFill>
                <a:latin typeface="Times New Roman" pitchFamily="18" charset="0"/>
                <a:cs typeface="Times New Roman" pitchFamily="18" charset="0"/>
              </a:rPr>
              <a:t> Milligram per litre</a:t>
            </a:r>
          </a:p>
          <a:p>
            <a:pPr marL="514350" lvl="0" indent="-514350" algn="just">
              <a:buClr>
                <a:srgbClr val="7030A0"/>
              </a:buClr>
              <a:buFont typeface="+mj-lt"/>
              <a:buAutoNum type="romanUcPeriod" startAt="4"/>
            </a:pPr>
            <a:endParaRPr lang="en-US" sz="2400" b="1" dirty="0" smtClean="0">
              <a:solidFill>
                <a:srgbClr val="7030A0"/>
              </a:solidFill>
              <a:latin typeface="Times New Roman" pitchFamily="18" charset="0"/>
              <a:cs typeface="Times New Roman" pitchFamily="18" charset="0"/>
            </a:endParaRPr>
          </a:p>
          <a:p>
            <a:pPr lvl="0" algn="just">
              <a:buNone/>
            </a:pPr>
            <a:r>
              <a:rPr lang="en-US" altLang="en-US" sz="2400" dirty="0" smtClean="0">
                <a:latin typeface="Times New Roman" pitchFamily="18" charset="0"/>
                <a:cs typeface="Times New Roman" pitchFamily="18" charset="0"/>
              </a:rPr>
              <a:t>		1 mg/lit = 1 mg of CaCO3 present in 1 lit of water</a:t>
            </a:r>
          </a:p>
          <a:p>
            <a:pPr lvl="0" algn="just">
              <a:buNone/>
            </a:pPr>
            <a:endParaRPr lang="en-US" sz="2400" dirty="0" smtClean="0">
              <a:latin typeface="Times New Roman" pitchFamily="18" charset="0"/>
              <a:cs typeface="Times New Roman" pitchFamily="18" charset="0"/>
            </a:endParaRPr>
          </a:p>
          <a:p>
            <a:pPr lvl="0" algn="just" latinLnBrk="1"/>
            <a:r>
              <a:rPr lang="en-US" altLang="en-US" sz="2400" b="1" dirty="0" smtClean="0">
                <a:solidFill>
                  <a:srgbClr val="C00000"/>
                </a:solidFill>
                <a:latin typeface="Times New Roman" pitchFamily="18" charset="0"/>
                <a:ea typeface="Times New Roman" pitchFamily="18" charset="0"/>
                <a:cs typeface="Times New Roman" pitchFamily="18" charset="0"/>
              </a:rPr>
              <a:t>Relationship between units:</a:t>
            </a:r>
            <a:endParaRPr lang="en-US" sz="2400" b="1" dirty="0" smtClean="0">
              <a:solidFill>
                <a:srgbClr val="C00000"/>
              </a:solidFill>
              <a:latin typeface="Times New Roman" pitchFamily="18" charset="0"/>
              <a:cs typeface="Times New Roman" pitchFamily="18" charset="0"/>
            </a:endParaRPr>
          </a:p>
          <a:p>
            <a:pPr lvl="0" algn="just" latinLnBrk="1">
              <a:lnSpc>
                <a:spcPct val="150000"/>
              </a:lnSpc>
              <a:spcBef>
                <a:spcPct val="0"/>
              </a:spcBef>
            </a:pPr>
            <a:r>
              <a:rPr lang="en-US" altLang="en-US" sz="2400" dirty="0" smtClean="0">
                <a:latin typeface="Times New Roman" pitchFamily="18" charset="0"/>
                <a:ea typeface="Times New Roman" pitchFamily="18" charset="0"/>
                <a:cs typeface="Times New Roman" pitchFamily="18" charset="0"/>
              </a:rPr>
              <a:t>		1 mg/lit = 1ppm = 0.07</a:t>
            </a:r>
            <a:r>
              <a:rPr lang="en-US" altLang="en-US" sz="2400" baseline="30000" dirty="0" smtClean="0">
                <a:latin typeface="Times New Roman" pitchFamily="18" charset="0"/>
                <a:ea typeface="Times New Roman" pitchFamily="18" charset="0"/>
                <a:cs typeface="Times New Roman" pitchFamily="18" charset="0"/>
              </a:rPr>
              <a:t>o</a:t>
            </a:r>
            <a:r>
              <a:rPr lang="en-US" altLang="en-US" sz="2400" dirty="0" smtClean="0">
                <a:latin typeface="Times New Roman" pitchFamily="18" charset="0"/>
                <a:ea typeface="Times New Roman" pitchFamily="18" charset="0"/>
                <a:cs typeface="Times New Roman" pitchFamily="18" charset="0"/>
              </a:rPr>
              <a:t>Cl = 0.1</a:t>
            </a:r>
            <a:r>
              <a:rPr lang="en-US" altLang="en-US" sz="2400" baseline="30000" dirty="0" smtClean="0">
                <a:latin typeface="Times New Roman" pitchFamily="18" charset="0"/>
                <a:ea typeface="Times New Roman" pitchFamily="18" charset="0"/>
                <a:cs typeface="Times New Roman" pitchFamily="18" charset="0"/>
              </a:rPr>
              <a:t>o</a:t>
            </a:r>
            <a:r>
              <a:rPr lang="en-US" altLang="en-US" sz="2400" dirty="0" smtClean="0">
                <a:latin typeface="Times New Roman" pitchFamily="18" charset="0"/>
                <a:ea typeface="Times New Roman" pitchFamily="18" charset="0"/>
                <a:cs typeface="Times New Roman" pitchFamily="18" charset="0"/>
              </a:rPr>
              <a:t>Fr</a:t>
            </a:r>
            <a:r>
              <a:rPr lang="en-US" altLang="en-US" sz="2400" dirty="0" smtClean="0">
                <a:latin typeface="Times New Roman" pitchFamily="18" charset="0"/>
                <a:cs typeface="Times New Roman" pitchFamily="18" charset="0"/>
              </a:rPr>
              <a:t>     </a:t>
            </a:r>
            <a:r>
              <a:rPr lang="en-US" altLang="en-US" sz="2400" b="1" dirty="0" smtClean="0">
                <a:solidFill>
                  <a:srgbClr val="7030A0"/>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Rectangle 2"/>
          <p:cNvSpPr/>
          <p:nvPr/>
        </p:nvSpPr>
        <p:spPr>
          <a:xfrm>
            <a:off x="4038600" y="-76200"/>
            <a:ext cx="4751044" cy="769441"/>
          </a:xfrm>
          <a:prstGeom prst="rect">
            <a:avLst/>
          </a:prstGeom>
        </p:spPr>
        <p:txBody>
          <a:bodyPr wrap="none">
            <a:spAutoFit/>
          </a:bodyPr>
          <a:lstStyle/>
          <a:p>
            <a:r>
              <a:rPr lang="en-US" altLang="en-US" sz="4400" b="1" dirty="0" smtClean="0">
                <a:solidFill>
                  <a:srgbClr val="7030A0"/>
                </a:solidFill>
                <a:latin typeface="Times New Roman" pitchFamily="18" charset="0"/>
                <a:cs typeface="Times New Roman" pitchFamily="18" charset="0"/>
              </a:rPr>
              <a:t>Units for Hardness</a:t>
            </a:r>
            <a:endParaRPr lang="en-US" sz="4400"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38400" y="1219200"/>
          <a:ext cx="7696200" cy="1121664"/>
        </p:xfrm>
        <a:graphic>
          <a:graphicData uri="http://schemas.openxmlformats.org/drawingml/2006/table">
            <a:tbl>
              <a:tblPr/>
              <a:tblGrid>
                <a:gridCol w="1447800"/>
                <a:gridCol w="1295400"/>
                <a:gridCol w="1219200"/>
                <a:gridCol w="990600"/>
                <a:gridCol w="990600"/>
                <a:gridCol w="838200"/>
                <a:gridCol w="914400"/>
              </a:tblGrid>
              <a:tr h="0">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Impurity</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Ca(HCO</a:t>
                      </a:r>
                      <a:r>
                        <a:rPr lang="en-US" sz="1600" b="1" baseline="-25000">
                          <a:latin typeface="Times New Roman" pitchFamily="18" charset="0"/>
                          <a:ea typeface="Times New Roman"/>
                          <a:cs typeface="Times New Roman" pitchFamily="18" charset="0"/>
                        </a:rPr>
                        <a:t>3</a:t>
                      </a:r>
                      <a:r>
                        <a:rPr lang="en-US" sz="1600" b="1">
                          <a:latin typeface="Times New Roman" pitchFamily="18" charset="0"/>
                          <a:ea typeface="Times New Roman"/>
                          <a:cs typeface="Times New Roman" pitchFamily="18" charset="0"/>
                        </a:rPr>
                        <a:t>)</a:t>
                      </a:r>
                      <a:r>
                        <a:rPr lang="en-US" sz="1600" b="1" baseline="-25000">
                          <a:latin typeface="Times New Roman" pitchFamily="18" charset="0"/>
                          <a:ea typeface="Times New Roman"/>
                          <a:cs typeface="Times New Roman" pitchFamily="18" charset="0"/>
                        </a:rPr>
                        <a:t>2</a:t>
                      </a:r>
                      <a:r>
                        <a:rPr lang="en-US" sz="1600" b="1">
                          <a:latin typeface="Times New Roman" pitchFamily="18" charset="0"/>
                          <a:ea typeface="Times New Roman"/>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Mg(HCO</a:t>
                      </a:r>
                      <a:r>
                        <a:rPr lang="en-US" sz="1600" b="1" baseline="-25000">
                          <a:latin typeface="Times New Roman" pitchFamily="18" charset="0"/>
                          <a:ea typeface="Times New Roman"/>
                          <a:cs typeface="Times New Roman" pitchFamily="18" charset="0"/>
                        </a:rPr>
                        <a:t>3</a:t>
                      </a:r>
                      <a:r>
                        <a:rPr lang="en-US" sz="1600" b="1">
                          <a:latin typeface="Times New Roman" pitchFamily="18" charset="0"/>
                          <a:ea typeface="Times New Roman"/>
                          <a:cs typeface="Times New Roman" pitchFamily="18" charset="0"/>
                        </a:rPr>
                        <a:t>)</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CaSO</a:t>
                      </a:r>
                      <a:r>
                        <a:rPr lang="en-US" sz="1600" b="1" baseline="-25000">
                          <a:latin typeface="Times New Roman" pitchFamily="18" charset="0"/>
                          <a:ea typeface="Times New Roman"/>
                          <a:cs typeface="Times New Roman" pitchFamily="18" charset="0"/>
                        </a:rPr>
                        <a:t>4</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MgSO</a:t>
                      </a:r>
                      <a:r>
                        <a:rPr lang="en-US" sz="1600" b="1" baseline="-25000">
                          <a:latin typeface="Times New Roman" pitchFamily="18" charset="0"/>
                          <a:ea typeface="Times New Roman"/>
                          <a:cs typeface="Times New Roman" pitchFamily="18" charset="0"/>
                        </a:rPr>
                        <a:t>4</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CaCl</a:t>
                      </a:r>
                      <a:r>
                        <a:rPr lang="en-US" sz="1600" b="1" baseline="-25000" dirty="0">
                          <a:latin typeface="Times New Roman" pitchFamily="18" charset="0"/>
                          <a:ea typeface="Times New Roman"/>
                          <a:cs typeface="Times New Roman" pitchFamily="18" charset="0"/>
                        </a:rPr>
                        <a:t>2</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smtClean="0">
                          <a:latin typeface="Times New Roman" pitchFamily="18" charset="0"/>
                          <a:ea typeface="Times New Roman"/>
                          <a:cs typeface="Times New Roman" pitchFamily="18" charset="0"/>
                        </a:rPr>
                        <a:t>MgCl</a:t>
                      </a:r>
                      <a:r>
                        <a:rPr lang="en-US" sz="1600" b="1" baseline="-25000" dirty="0" smtClean="0">
                          <a:latin typeface="Times New Roman" pitchFamily="18" charset="0"/>
                          <a:ea typeface="Times New Roman"/>
                          <a:cs typeface="Times New Roman" pitchFamily="18" charset="0"/>
                        </a:rPr>
                        <a:t>2</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weight</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4</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8</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6</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5</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10</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12</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Molecular weight</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162</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146</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136</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120</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110</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95</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601" name="Rectangle 1"/>
          <p:cNvSpPr>
            <a:spLocks noChangeArrowheads="1"/>
          </p:cNvSpPr>
          <p:nvPr/>
        </p:nvSpPr>
        <p:spPr bwMode="auto">
          <a:xfrm>
            <a:off x="228600" y="304800"/>
            <a:ext cx="12268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tabLst>
                <a:tab pos="457200" algn="l"/>
              </a:tabLst>
            </a:pP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A water sample on analysis is found to contain the following impurities.</a:t>
            </a:r>
            <a:r>
              <a:rPr kumimoji="0" lang="en-US" sz="2400" b="1" i="0" u="none" strike="noStrike" cap="none" normalizeH="0" dirty="0" smtClean="0">
                <a:ln>
                  <a:noFill/>
                </a:ln>
                <a:solidFill>
                  <a:srgbClr val="7030A0"/>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Calculate the temporary, permanent and total hardness of water in mg, ppm, </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o</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Fr and </a:t>
            </a:r>
            <a:r>
              <a:rPr kumimoji="0" lang="en-US" sz="2400" b="1" i="0" u="none" strike="noStrike" cap="none" normalizeH="0" baseline="30000" dirty="0" smtClean="0">
                <a:ln>
                  <a:noFill/>
                </a:ln>
                <a:solidFill>
                  <a:srgbClr val="7030A0"/>
                </a:solidFill>
                <a:effectLst/>
                <a:latin typeface="Times New Roman" pitchFamily="18" charset="0"/>
                <a:ea typeface="Times New Roman" pitchFamily="18" charset="0"/>
                <a:cs typeface="Times New Roman" pitchFamily="18" charset="0"/>
              </a:rPr>
              <a:t>o</a:t>
            </a:r>
            <a:r>
              <a:rPr kumimoji="0" lang="en-US" sz="24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Cl.</a:t>
            </a:r>
            <a:endParaRPr kumimoji="0" lang="en-US" sz="2400" b="0" i="0" u="none" strike="noStrike" cap="none" normalizeH="0" baseline="0" dirty="0" smtClean="0">
              <a:ln>
                <a:noFill/>
              </a:ln>
              <a:solidFill>
                <a:srgbClr val="7030A0"/>
              </a:solidFill>
              <a:effectLst/>
              <a:latin typeface="Times New Roman" pitchFamily="18" charset="0"/>
              <a:cs typeface="Times New Roman" pitchFamily="18" charset="0"/>
            </a:endParaRPr>
          </a:p>
        </p:txBody>
      </p:sp>
      <p:pic>
        <p:nvPicPr>
          <p:cNvPr id="25616" name="Picture 16"/>
          <p:cNvPicPr>
            <a:picLocks noChangeAspect="1" noChangeArrowheads="1"/>
          </p:cNvPicPr>
          <p:nvPr/>
        </p:nvPicPr>
        <p:blipFill>
          <a:blip r:embed="rId2"/>
          <a:srcRect t="7533" r="153"/>
          <a:stretch>
            <a:fillRect/>
          </a:stretch>
        </p:blipFill>
        <p:spPr bwMode="auto">
          <a:xfrm>
            <a:off x="304800" y="2819400"/>
            <a:ext cx="6188075" cy="3638369"/>
          </a:xfrm>
          <a:prstGeom prst="rect">
            <a:avLst/>
          </a:prstGeom>
          <a:noFill/>
          <a:ln w="9525">
            <a:noFill/>
            <a:miter lim="800000"/>
            <a:headEnd/>
            <a:tailEnd/>
          </a:ln>
          <a:effectLst/>
        </p:spPr>
      </p:pic>
      <p:sp>
        <p:nvSpPr>
          <p:cNvPr id="21" name="TextBox 20"/>
          <p:cNvSpPr txBox="1"/>
          <p:nvPr/>
        </p:nvSpPr>
        <p:spPr>
          <a:xfrm>
            <a:off x="304800" y="2133600"/>
            <a:ext cx="1826141" cy="646331"/>
          </a:xfrm>
          <a:prstGeom prst="rect">
            <a:avLst/>
          </a:prstGeom>
          <a:noFill/>
        </p:spPr>
        <p:txBody>
          <a:bodyPr wrap="none" rtlCol="0">
            <a:spAutoFit/>
          </a:bodyPr>
          <a:lstStyle/>
          <a:p>
            <a:r>
              <a:rPr lang="en-US" sz="3600" b="1" dirty="0" smtClean="0">
                <a:solidFill>
                  <a:srgbClr val="7030A0"/>
                </a:solidFill>
                <a:latin typeface="Times New Roman" pitchFamily="18" charset="0"/>
                <a:cs typeface="Times New Roman" pitchFamily="18" charset="0"/>
              </a:rPr>
              <a:t>Solution</a:t>
            </a:r>
            <a:endParaRPr lang="en-US" sz="3600" b="1" dirty="0">
              <a:solidFill>
                <a:srgbClr val="7030A0"/>
              </a:solidFill>
              <a:latin typeface="Times New Roman" pitchFamily="18" charset="0"/>
              <a:cs typeface="Times New Roman" pitchFamily="18" charset="0"/>
            </a:endParaRPr>
          </a:p>
        </p:txBody>
      </p:sp>
      <p:sp>
        <p:nvSpPr>
          <p:cNvPr id="25617" name="Rectangle 17"/>
          <p:cNvSpPr>
            <a:spLocks noChangeArrowheads="1"/>
          </p:cNvSpPr>
          <p:nvPr/>
        </p:nvSpPr>
        <p:spPr bwMode="auto">
          <a:xfrm>
            <a:off x="6477000" y="2301727"/>
            <a:ext cx="6096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Ca (HCO</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3</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2</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and Mg (HCO</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3</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2</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cause temporary hardness</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2.4 + 5.4=7.8 mg or ppm</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7.8X0.07 = 0.546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Cl</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7.8 x 0.1 = 0.78</a:t>
            </a:r>
            <a:r>
              <a:rPr kumimoji="0" lang="en-US" sz="1600" b="0"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Fr  </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CaSO</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4</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MgSO</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4</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CaCl</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2</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and MgCl2, cause permanent hardness</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4.4 + 4.1 + 9.0 + 12.6 = 30.1 mg (or) ppm</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30.1 X 0.07 = 2.1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Cl</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30.1 X 0.1 = 3.01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Fr  </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Total hardness = Temporary hardness + Permanent hardness</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7.8 + 30.1 = 37.9 mg (or) ppm</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37.9X 0.07 =2.65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Cl</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37.9 X 0.1 = 3.79 </a:t>
            </a:r>
            <a:r>
              <a:rPr kumimoji="0" lang="en-US" sz="1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o</a:t>
            </a:r>
            <a:r>
              <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Fr</a:t>
            </a:r>
            <a:endParaRPr kumimoji="0" lang="en-US" sz="1600" b="0" i="0" u="none" strike="noStrike" cap="none" normalizeH="0" baseline="0" dirty="0" smtClean="0">
              <a:ln>
                <a:noFill/>
              </a:ln>
              <a:solidFill>
                <a:srgbClr val="0070C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TotalTime>
  <Words>5148</Words>
  <Application>Microsoft Office PowerPoint</Application>
  <PresentationFormat>Custom</PresentationFormat>
  <Paragraphs>561</Paragraphs>
  <Slides>56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CS ChemDraw Drawing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snist</dc:creator>
  <cp:lastModifiedBy>snist</cp:lastModifiedBy>
  <cp:revision>187</cp:revision>
  <dcterms:created xsi:type="dcterms:W3CDTF">2006-08-16T00:00:00Z</dcterms:created>
  <dcterms:modified xsi:type="dcterms:W3CDTF">2024-10-03T08:07:40Z</dcterms:modified>
</cp:coreProperties>
</file>