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3" r:id="rId15"/>
    <p:sldId id="272" r:id="rId16"/>
    <p:sldId id="274" r:id="rId17"/>
    <p:sldId id="277" r:id="rId18"/>
    <p:sldId id="276" r:id="rId19"/>
    <p:sldId id="298" r:id="rId20"/>
    <p:sldId id="300" r:id="rId21"/>
    <p:sldId id="301" r:id="rId22"/>
    <p:sldId id="302" r:id="rId23"/>
    <p:sldId id="304" r:id="rId24"/>
    <p:sldId id="305" r:id="rId25"/>
    <p:sldId id="308" r:id="rId26"/>
    <p:sldId id="307" r:id="rId27"/>
    <p:sldId id="309" r:id="rId28"/>
    <p:sldId id="280" r:id="rId29"/>
    <p:sldId id="281" r:id="rId30"/>
    <p:sldId id="282" r:id="rId31"/>
    <p:sldId id="283" r:id="rId32"/>
    <p:sldId id="284" r:id="rId33"/>
    <p:sldId id="285" r:id="rId34"/>
    <p:sldId id="286" r:id="rId35"/>
    <p:sldId id="287" r:id="rId36"/>
    <p:sldId id="288" r:id="rId37"/>
    <p:sldId id="290" r:id="rId38"/>
    <p:sldId id="291" r:id="rId39"/>
    <p:sldId id="289" r:id="rId40"/>
    <p:sldId id="292" r:id="rId41"/>
    <p:sldId id="293" r:id="rId42"/>
    <p:sldId id="294" r:id="rId43"/>
    <p:sldId id="295" r:id="rId44"/>
    <p:sldId id="296" r:id="rId45"/>
    <p:sldId id="297" r:id="rId46"/>
    <p:sldId id="310" r:id="rId47"/>
    <p:sldId id="311" r:id="rId48"/>
  </p:sldIdLst>
  <p:sldSz cx="128016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B818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839" autoAdjust="0"/>
  </p:normalViewPr>
  <p:slideViewPr>
    <p:cSldViewPr>
      <p:cViewPr varScale="1">
        <p:scale>
          <a:sx n="59" d="100"/>
          <a:sy n="59" d="100"/>
        </p:scale>
        <p:origin x="-67" y="-408"/>
      </p:cViewPr>
      <p:guideLst>
        <p:guide orient="horz" pos="2160"/>
        <p:guide pos="403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46760" y="1371600"/>
            <a:ext cx="10992307"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46760" y="3228536"/>
            <a:ext cx="10996574"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28-May-25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1160" y="914402"/>
            <a:ext cx="288036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40080" y="914402"/>
            <a:ext cx="842772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28-May-25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42493" y="1316736"/>
            <a:ext cx="1088136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42493" y="2704664"/>
            <a:ext cx="1088136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0080" y="704088"/>
            <a:ext cx="1152144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40080" y="1920085"/>
            <a:ext cx="565404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507480" y="1920085"/>
            <a:ext cx="565404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28-May-25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0080" y="704088"/>
            <a:ext cx="1152144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40080" y="1855248"/>
            <a:ext cx="5656263"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503036" y="1859758"/>
            <a:ext cx="565848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40080" y="2514600"/>
            <a:ext cx="565626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503036" y="2514600"/>
            <a:ext cx="565848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28-May-25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40080" y="704088"/>
            <a:ext cx="1162812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28-May-25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28-May-25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0120" y="514352"/>
            <a:ext cx="384048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60120" y="1676400"/>
            <a:ext cx="384048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5005070" y="1676400"/>
            <a:ext cx="71564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28-May-25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432054" y="1108077"/>
            <a:ext cx="736092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1205788" y="5359769"/>
            <a:ext cx="217627"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53440" y="1176997"/>
            <a:ext cx="3097987"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53440" y="2828785"/>
            <a:ext cx="309372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28-May-25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1308080" y="6356351"/>
            <a:ext cx="85344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4880110" y="1199517"/>
            <a:ext cx="6464808"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3335" y="5816600"/>
            <a:ext cx="1282827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6134100" y="6219826"/>
            <a:ext cx="6667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3335" y="-7144"/>
            <a:ext cx="1282827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6134100" y="-7144"/>
            <a:ext cx="6667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40080" y="704088"/>
            <a:ext cx="1152144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40080" y="1935480"/>
            <a:ext cx="1152144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40080" y="6356351"/>
            <a:ext cx="298704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28-May-25</a:t>
            </a:fld>
            <a:endParaRPr lang="en-US"/>
          </a:p>
        </p:txBody>
      </p:sp>
      <p:sp>
        <p:nvSpPr>
          <p:cNvPr id="22" name="Footer Placeholder 21"/>
          <p:cNvSpPr>
            <a:spLocks noGrp="1"/>
          </p:cNvSpPr>
          <p:nvPr>
            <p:ph type="ftr" sz="quarter" idx="3"/>
          </p:nvPr>
        </p:nvSpPr>
        <p:spPr>
          <a:xfrm>
            <a:off x="3733800" y="6356351"/>
            <a:ext cx="469392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1094720" y="6356351"/>
            <a:ext cx="10668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26624" y="202408"/>
            <a:ext cx="12852767"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0.emf"/><Relationship Id="rId5" Type="http://schemas.openxmlformats.org/officeDocument/2006/relationships/oleObject" Target="../embeddings/oleObject5.bin"/><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6.png"/><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3302" y="146193"/>
            <a:ext cx="12417425" cy="6321842"/>
            <a:chOff x="155575" y="-144463"/>
            <a:chExt cx="12417425" cy="6321842"/>
          </a:xfrm>
          <a:noFill/>
        </p:grpSpPr>
        <p:sp>
          <p:nvSpPr>
            <p:cNvPr id="2" name="Rectangle 1"/>
            <p:cNvSpPr/>
            <p:nvPr/>
          </p:nvSpPr>
          <p:spPr>
            <a:xfrm>
              <a:off x="304800" y="914400"/>
              <a:ext cx="12268200" cy="5262979"/>
            </a:xfrm>
            <a:prstGeom prst="rect">
              <a:avLst/>
            </a:prstGeom>
            <a:grpFill/>
            <a:ln>
              <a:noFill/>
            </a:ln>
          </p:spPr>
          <p:style>
            <a:lnRef idx="2">
              <a:schemeClr val="dk1"/>
            </a:lnRef>
            <a:fillRef idx="1">
              <a:schemeClr val="lt1"/>
            </a:fillRef>
            <a:effectRef idx="0">
              <a:schemeClr val="dk1"/>
            </a:effectRef>
            <a:fontRef idx="minor">
              <a:schemeClr val="dk1"/>
            </a:fontRef>
          </p:style>
          <p:txBody>
            <a:bodyPr wrap="square">
              <a:spAutoFit/>
            </a:bodyPr>
            <a:lstStyle/>
            <a:p>
              <a:pPr algn="just"/>
              <a:r>
                <a:rPr lang="en-US" sz="2800" dirty="0">
                  <a:solidFill>
                    <a:schemeClr val="tx1"/>
                  </a:solidFill>
                  <a:latin typeface="Times New Roman" pitchFamily="18" charset="0"/>
                  <a:cs typeface="Times New Roman" pitchFamily="18" charset="0"/>
                </a:rPr>
                <a:t>An organic reaction is a chemical reaction involving organic </a:t>
              </a:r>
              <a:r>
                <a:rPr lang="en-US" sz="2800" dirty="0" smtClean="0">
                  <a:solidFill>
                    <a:schemeClr val="tx1"/>
                  </a:solidFill>
                  <a:latin typeface="Times New Roman" pitchFamily="18" charset="0"/>
                  <a:cs typeface="Times New Roman" pitchFamily="18" charset="0"/>
                </a:rPr>
                <a:t>compounds. These compounds are made </a:t>
              </a:r>
              <a:r>
                <a:rPr lang="en-US" sz="2800" dirty="0">
                  <a:solidFill>
                    <a:schemeClr val="tx1"/>
                  </a:solidFill>
                  <a:latin typeface="Times New Roman" pitchFamily="18" charset="0"/>
                  <a:cs typeface="Times New Roman" pitchFamily="18" charset="0"/>
                </a:rPr>
                <a:t>of carbon and hydrogen, often with other elements like oxygen, nitrogen, sulfur, and halogens.</a:t>
              </a:r>
            </a:p>
            <a:p>
              <a:pPr algn="just"/>
              <a:endParaRPr lang="en-US" sz="2800" dirty="0" smtClean="0">
                <a:solidFill>
                  <a:schemeClr val="tx1"/>
                </a:solidFill>
                <a:latin typeface="Times New Roman" pitchFamily="18" charset="0"/>
                <a:cs typeface="Times New Roman" pitchFamily="18" charset="0"/>
              </a:endParaRPr>
            </a:p>
            <a:p>
              <a:pPr algn="just"/>
              <a:r>
                <a:rPr lang="en-US" sz="2800" b="1" dirty="0" smtClean="0">
                  <a:solidFill>
                    <a:srgbClr val="C00000"/>
                  </a:solidFill>
                  <a:latin typeface="Times New Roman" pitchFamily="18" charset="0"/>
                  <a:cs typeface="Times New Roman" pitchFamily="18" charset="0"/>
                </a:rPr>
                <a:t>Common </a:t>
              </a:r>
              <a:r>
                <a:rPr lang="en-US" sz="2800" b="1" dirty="0">
                  <a:solidFill>
                    <a:srgbClr val="C00000"/>
                  </a:solidFill>
                  <a:latin typeface="Times New Roman" pitchFamily="18" charset="0"/>
                  <a:cs typeface="Times New Roman" pitchFamily="18" charset="0"/>
                </a:rPr>
                <a:t>Types of Organic Reactions:</a:t>
              </a:r>
            </a:p>
            <a:p>
              <a:pPr algn="just"/>
              <a:endParaRPr lang="en-US" sz="2800" dirty="0" smtClean="0">
                <a:solidFill>
                  <a:schemeClr val="tx1"/>
                </a:solidFill>
                <a:latin typeface="Times New Roman" pitchFamily="18" charset="0"/>
                <a:cs typeface="Times New Roman" pitchFamily="18" charset="0"/>
              </a:endParaRPr>
            </a:p>
            <a:p>
              <a:pPr marL="1206500" indent="-571500" algn="just">
                <a:buFont typeface="+mj-lt"/>
                <a:buAutoNum type="romanUcPeriod"/>
              </a:pPr>
              <a:r>
                <a:rPr lang="en-US" sz="2800" b="1" dirty="0" smtClean="0">
                  <a:solidFill>
                    <a:srgbClr val="002060"/>
                  </a:solidFill>
                  <a:latin typeface="Times New Roman" pitchFamily="18" charset="0"/>
                  <a:cs typeface="Times New Roman" pitchFamily="18" charset="0"/>
                </a:rPr>
                <a:t>Addition reactions</a:t>
              </a:r>
            </a:p>
            <a:p>
              <a:pPr marL="1206500" indent="-571500" algn="just">
                <a:buFont typeface="+mj-lt"/>
                <a:buAutoNum type="romanUcPeriod"/>
              </a:pPr>
              <a:r>
                <a:rPr lang="en-US" sz="2800" b="1" dirty="0" smtClean="0">
                  <a:solidFill>
                    <a:srgbClr val="002060"/>
                  </a:solidFill>
                  <a:latin typeface="Times New Roman" pitchFamily="18" charset="0"/>
                  <a:cs typeface="Times New Roman" pitchFamily="18" charset="0"/>
                </a:rPr>
                <a:t>Substitution reactions</a:t>
              </a:r>
            </a:p>
            <a:p>
              <a:pPr marL="1206500" indent="-571500" algn="just">
                <a:buFont typeface="+mj-lt"/>
                <a:buAutoNum type="romanUcPeriod"/>
              </a:pPr>
              <a:r>
                <a:rPr lang="en-US" sz="2800" b="1" dirty="0" smtClean="0">
                  <a:solidFill>
                    <a:srgbClr val="002060"/>
                  </a:solidFill>
                  <a:latin typeface="Times New Roman" pitchFamily="18" charset="0"/>
                  <a:cs typeface="Times New Roman" pitchFamily="18" charset="0"/>
                </a:rPr>
                <a:t>Elimination reactions</a:t>
              </a:r>
            </a:p>
            <a:p>
              <a:pPr marL="1206500" indent="-571500" algn="just">
                <a:buFont typeface="+mj-lt"/>
                <a:buAutoNum type="romanUcPeriod"/>
              </a:pPr>
              <a:r>
                <a:rPr lang="en-US" sz="2800" b="1" dirty="0" smtClean="0">
                  <a:solidFill>
                    <a:srgbClr val="002060"/>
                  </a:solidFill>
                  <a:latin typeface="Times New Roman" pitchFamily="18" charset="0"/>
                  <a:cs typeface="Times New Roman" pitchFamily="18" charset="0"/>
                </a:rPr>
                <a:t>Redox reactions</a:t>
              </a:r>
            </a:p>
            <a:p>
              <a:pPr marL="1206500" indent="-571500" algn="just">
                <a:buFont typeface="+mj-lt"/>
                <a:buAutoNum type="romanUcPeriod"/>
              </a:pPr>
              <a:r>
                <a:rPr lang="en-US" sz="2800" b="1" dirty="0" smtClean="0">
                  <a:solidFill>
                    <a:srgbClr val="002060"/>
                  </a:solidFill>
                  <a:latin typeface="Times New Roman" pitchFamily="18" charset="0"/>
                  <a:cs typeface="Times New Roman" pitchFamily="18" charset="0"/>
                </a:rPr>
                <a:t>Rearrangement reactions</a:t>
              </a:r>
            </a:p>
            <a:p>
              <a:pPr marL="1206500" indent="-571500" algn="just">
                <a:buFont typeface="+mj-lt"/>
                <a:buAutoNum type="romanUcPeriod"/>
              </a:pPr>
              <a:endParaRPr lang="en-US" sz="2800" dirty="0">
                <a:solidFill>
                  <a:schemeClr val="tx1"/>
                </a:solidFill>
                <a:latin typeface="Times New Roman" pitchFamily="18" charset="0"/>
                <a:cs typeface="Times New Roman" pitchFamily="18" charset="0"/>
              </a:endParaRPr>
            </a:p>
          </p:txBody>
        </p:sp>
        <p:sp>
          <p:nvSpPr>
            <p:cNvPr id="3" name="Rectangle 2"/>
            <p:cNvSpPr/>
            <p:nvPr/>
          </p:nvSpPr>
          <p:spPr>
            <a:xfrm>
              <a:off x="4191000" y="76200"/>
              <a:ext cx="4374916" cy="707886"/>
            </a:xfrm>
            <a:prstGeom prst="rect">
              <a:avLst/>
            </a:prstGeom>
            <a:grpFill/>
            <a:ln>
              <a:noFill/>
            </a:ln>
          </p:spPr>
          <p:txBody>
            <a:bodyPr wrap="none">
              <a:spAutoFit/>
            </a:bodyPr>
            <a:lstStyle/>
            <a:p>
              <a:r>
                <a:rPr lang="en-US" sz="4000" b="1" dirty="0" smtClean="0">
                  <a:solidFill>
                    <a:srgbClr val="C00000"/>
                  </a:solidFill>
                  <a:latin typeface="Times New Roman" pitchFamily="18" charset="0"/>
                  <a:cs typeface="Times New Roman" pitchFamily="18" charset="0"/>
                </a:rPr>
                <a:t>Organic Reactions</a:t>
              </a:r>
              <a:r>
                <a:rPr lang="en-US" sz="4000" dirty="0" smtClean="0">
                  <a:solidFill>
                    <a:srgbClr val="C00000"/>
                  </a:solidFill>
                  <a:latin typeface="Times New Roman" pitchFamily="18" charset="0"/>
                  <a:cs typeface="Times New Roman" pitchFamily="18" charset="0"/>
                </a:rPr>
                <a:t> </a:t>
              </a:r>
              <a:endParaRPr lang="en-US" sz="4000" dirty="0">
                <a:solidFill>
                  <a:srgbClr val="C00000"/>
                </a:solidFill>
              </a:endParaRPr>
            </a:p>
          </p:txBody>
        </p:sp>
        <p:sp>
          <p:nvSpPr>
            <p:cNvPr id="4" name="AutoShape 2" descr="Heteroatoms in Organic Chemistry | Algor Cards"/>
            <p:cNvSpPr>
              <a:spLocks noChangeAspect="1" noChangeArrowheads="1"/>
            </p:cNvSpPr>
            <p:nvPr/>
          </p:nvSpPr>
          <p:spPr bwMode="auto">
            <a:xfrm>
              <a:off x="155575" y="-144463"/>
              <a:ext cx="304800" cy="304801"/>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en-US"/>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0400" y="2133600"/>
              <a:ext cx="5410200" cy="342900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6107349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p:cNvGraphicFramePr>
            <a:graphicFrameLocks noChangeAspect="1"/>
          </p:cNvGraphicFramePr>
          <p:nvPr>
            <p:extLst>
              <p:ext uri="{D42A27DB-BD31-4B8C-83A1-F6EECF244321}">
                <p14:modId xmlns:p14="http://schemas.microsoft.com/office/powerpoint/2010/main" val="3738024094"/>
              </p:ext>
            </p:extLst>
          </p:nvPr>
        </p:nvGraphicFramePr>
        <p:xfrm>
          <a:off x="3886200" y="364609"/>
          <a:ext cx="7315200" cy="1616591"/>
        </p:xfrm>
        <a:graphic>
          <a:graphicData uri="http://schemas.openxmlformats.org/presentationml/2006/ole">
            <mc:AlternateContent xmlns:mc="http://schemas.openxmlformats.org/markup-compatibility/2006">
              <mc:Choice xmlns:v="urn:schemas-microsoft-com:vml" Requires="v">
                <p:oleObj spid="_x0000_s10458" name="CS ChemDraw Drawing" r:id="rId3" imgW="3867777" imgH="1025614" progId="ChemDraw.Document.6.0">
                  <p:embed/>
                </p:oleObj>
              </mc:Choice>
              <mc:Fallback>
                <p:oleObj name="CS ChemDraw Drawing" r:id="rId3" imgW="3867777" imgH="1025614" progId="ChemDraw.Document.6.0">
                  <p:embed/>
                  <p:pic>
                    <p:nvPicPr>
                      <p:cNvPr id="0" name=""/>
                      <p:cNvPicPr/>
                      <p:nvPr/>
                    </p:nvPicPr>
                    <p:blipFill>
                      <a:blip r:embed="rId4"/>
                      <a:stretch>
                        <a:fillRect/>
                      </a:stretch>
                    </p:blipFill>
                    <p:spPr>
                      <a:xfrm>
                        <a:off x="3886200" y="364609"/>
                        <a:ext cx="7315200" cy="1616591"/>
                      </a:xfrm>
                      <a:prstGeom prst="rect">
                        <a:avLst/>
                      </a:prstGeom>
                    </p:spPr>
                  </p:pic>
                </p:oleObj>
              </mc:Fallback>
            </mc:AlternateContent>
          </a:graphicData>
        </a:graphic>
      </p:graphicFrame>
      <p:sp>
        <p:nvSpPr>
          <p:cNvPr id="13" name="TextBox 12"/>
          <p:cNvSpPr txBox="1"/>
          <p:nvPr/>
        </p:nvSpPr>
        <p:spPr>
          <a:xfrm>
            <a:off x="318109" y="757535"/>
            <a:ext cx="3187091" cy="461665"/>
          </a:xfrm>
          <a:prstGeom prst="rect">
            <a:avLst/>
          </a:prstGeom>
          <a:noFill/>
        </p:spPr>
        <p:txBody>
          <a:bodyPr wrap="none" rtlCol="0">
            <a:spAutoFit/>
          </a:bodyPr>
          <a:lstStyle/>
          <a:p>
            <a:r>
              <a:rPr lang="en-US" sz="2400" b="1" dirty="0">
                <a:solidFill>
                  <a:srgbClr val="002060"/>
                </a:solidFill>
                <a:latin typeface="Times New Roman" pitchFamily="18" charset="0"/>
                <a:cs typeface="Times New Roman" pitchFamily="18" charset="0"/>
              </a:rPr>
              <a:t>S</a:t>
            </a:r>
            <a:r>
              <a:rPr lang="en-US" sz="2400" b="1" baseline="-25000" dirty="0">
                <a:solidFill>
                  <a:srgbClr val="002060"/>
                </a:solidFill>
                <a:latin typeface="Times New Roman" pitchFamily="18" charset="0"/>
                <a:cs typeface="Times New Roman" pitchFamily="18" charset="0"/>
              </a:rPr>
              <a:t>N</a:t>
            </a:r>
            <a:r>
              <a:rPr lang="en-US" sz="2400" b="1" baseline="30000" dirty="0">
                <a:solidFill>
                  <a:srgbClr val="002060"/>
                </a:solidFill>
                <a:latin typeface="Times New Roman" pitchFamily="18" charset="0"/>
                <a:cs typeface="Times New Roman" pitchFamily="18" charset="0"/>
              </a:rPr>
              <a:t>1</a:t>
            </a:r>
            <a:r>
              <a:rPr lang="en-US" sz="2400" b="1" dirty="0">
                <a:solidFill>
                  <a:srgbClr val="002060"/>
                </a:solidFill>
                <a:latin typeface="Times New Roman" pitchFamily="18" charset="0"/>
                <a:cs typeface="Times New Roman" pitchFamily="18" charset="0"/>
              </a:rPr>
              <a:t> Reaction </a:t>
            </a:r>
            <a:r>
              <a:rPr lang="en-US" sz="2400" b="1" dirty="0" smtClean="0">
                <a:solidFill>
                  <a:srgbClr val="002060"/>
                </a:solidFill>
                <a:latin typeface="Times New Roman" pitchFamily="18" charset="0"/>
                <a:cs typeface="Times New Roman" pitchFamily="18" charset="0"/>
              </a:rPr>
              <a:t>Example:</a:t>
            </a:r>
            <a:endParaRPr lang="en-US" sz="2400" b="1" dirty="0">
              <a:solidFill>
                <a:srgbClr val="002060"/>
              </a:solidFill>
              <a:latin typeface="Times New Roman" pitchFamily="18" charset="0"/>
              <a:cs typeface="Times New Roman" pitchFamily="18" charset="0"/>
            </a:endParaRPr>
          </a:p>
        </p:txBody>
      </p:sp>
      <p:sp>
        <p:nvSpPr>
          <p:cNvPr id="14" name="TextBox 13"/>
          <p:cNvSpPr txBox="1"/>
          <p:nvPr/>
        </p:nvSpPr>
        <p:spPr>
          <a:xfrm>
            <a:off x="76200" y="2738735"/>
            <a:ext cx="7220310" cy="461665"/>
          </a:xfrm>
          <a:prstGeom prst="rect">
            <a:avLst/>
          </a:prstGeom>
          <a:noFill/>
        </p:spPr>
        <p:txBody>
          <a:bodyPr wrap="none" rtlCol="0">
            <a:spAutoFit/>
          </a:bodyPr>
          <a:lstStyle/>
          <a:p>
            <a:r>
              <a:rPr lang="en-US" sz="2400" b="1" dirty="0">
                <a:solidFill>
                  <a:srgbClr val="C00000"/>
                </a:solidFill>
                <a:latin typeface="Times New Roman" pitchFamily="18" charset="0"/>
                <a:cs typeface="Times New Roman" pitchFamily="18" charset="0"/>
              </a:rPr>
              <a:t>S</a:t>
            </a:r>
            <a:r>
              <a:rPr lang="en-US" sz="2400" b="1" baseline="-25000" dirty="0">
                <a:solidFill>
                  <a:srgbClr val="C00000"/>
                </a:solidFill>
                <a:latin typeface="Times New Roman" pitchFamily="18" charset="0"/>
                <a:cs typeface="Times New Roman" pitchFamily="18" charset="0"/>
              </a:rPr>
              <a:t>N</a:t>
            </a:r>
            <a:r>
              <a:rPr lang="en-US" sz="2400" b="1" baseline="30000" dirty="0">
                <a:solidFill>
                  <a:srgbClr val="C00000"/>
                </a:solidFill>
                <a:latin typeface="Times New Roman" pitchFamily="18" charset="0"/>
                <a:cs typeface="Times New Roman" pitchFamily="18" charset="0"/>
              </a:rPr>
              <a:t>1 </a:t>
            </a:r>
            <a:r>
              <a:rPr lang="en-US" sz="2400" b="1" dirty="0" smtClean="0">
                <a:solidFill>
                  <a:srgbClr val="C00000"/>
                </a:solidFill>
                <a:latin typeface="Times New Roman" pitchFamily="18" charset="0"/>
                <a:cs typeface="Times New Roman" pitchFamily="18" charset="0"/>
              </a:rPr>
              <a:t>Mechanism:</a:t>
            </a:r>
            <a:r>
              <a:rPr lang="en-US" sz="2400" dirty="0" smtClean="0">
                <a:latin typeface="Times New Roman" pitchFamily="18" charset="0"/>
                <a:cs typeface="Times New Roman" pitchFamily="18" charset="0"/>
              </a:rPr>
              <a:t> This reaction takes place in two steps</a:t>
            </a:r>
            <a:endParaRPr lang="en-US" sz="2400" dirty="0">
              <a:latin typeface="Times New Roman" pitchFamily="18" charset="0"/>
              <a:cs typeface="Times New Roman" pitchFamily="18" charset="0"/>
            </a:endParaRPr>
          </a:p>
        </p:txBody>
      </p:sp>
      <p:sp>
        <p:nvSpPr>
          <p:cNvPr id="15" name="TextBox 14"/>
          <p:cNvSpPr txBox="1"/>
          <p:nvPr/>
        </p:nvSpPr>
        <p:spPr>
          <a:xfrm>
            <a:off x="1144621" y="3512403"/>
            <a:ext cx="4494179" cy="830997"/>
          </a:xfrm>
          <a:prstGeom prst="rect">
            <a:avLst/>
          </a:prstGeom>
          <a:noFill/>
        </p:spPr>
        <p:txBody>
          <a:bodyPr wrap="none" rtlCol="0">
            <a:spAutoFit/>
          </a:bodyPr>
          <a:lstStyle/>
          <a:p>
            <a:pPr algn="ctr"/>
            <a:r>
              <a:rPr lang="en-US" sz="2400" b="1" dirty="0" smtClean="0">
                <a:solidFill>
                  <a:srgbClr val="002060"/>
                </a:solidFill>
                <a:latin typeface="Times New Roman" pitchFamily="18" charset="0"/>
                <a:cs typeface="Times New Roman" pitchFamily="18" charset="0"/>
              </a:rPr>
              <a:t>Step-I: Ionization of Alkyl halide</a:t>
            </a:r>
          </a:p>
          <a:p>
            <a:pPr algn="ctr"/>
            <a:r>
              <a:rPr lang="en-US" sz="2400" b="1" dirty="0" smtClean="0">
                <a:solidFill>
                  <a:srgbClr val="002060"/>
                </a:solidFill>
                <a:latin typeface="Times New Roman" pitchFamily="18" charset="0"/>
                <a:cs typeface="Times New Roman" pitchFamily="18" charset="0"/>
              </a:rPr>
              <a:t> to produce carbocation.</a:t>
            </a:r>
            <a:endParaRPr lang="en-US" sz="2400" b="1" dirty="0">
              <a:solidFill>
                <a:srgbClr val="002060"/>
              </a:solidFill>
              <a:latin typeface="Times New Roman" pitchFamily="18" charset="0"/>
              <a:cs typeface="Times New Roman" pitchFamily="18" charset="0"/>
            </a:endParaRPr>
          </a:p>
        </p:txBody>
      </p:sp>
      <p:sp>
        <p:nvSpPr>
          <p:cNvPr id="16" name="TextBox 15"/>
          <p:cNvSpPr txBox="1"/>
          <p:nvPr/>
        </p:nvSpPr>
        <p:spPr>
          <a:xfrm>
            <a:off x="1021906" y="5493603"/>
            <a:ext cx="4845494" cy="830997"/>
          </a:xfrm>
          <a:prstGeom prst="rect">
            <a:avLst/>
          </a:prstGeom>
          <a:noFill/>
        </p:spPr>
        <p:txBody>
          <a:bodyPr wrap="none" rtlCol="0">
            <a:spAutoFit/>
          </a:bodyPr>
          <a:lstStyle/>
          <a:p>
            <a:r>
              <a:rPr lang="en-US" sz="2400" b="1" dirty="0" smtClean="0">
                <a:solidFill>
                  <a:srgbClr val="002060"/>
                </a:solidFill>
                <a:latin typeface="Times New Roman" pitchFamily="18" charset="0"/>
                <a:cs typeface="Times New Roman" pitchFamily="18" charset="0"/>
              </a:rPr>
              <a:t>Step-II: Attack of Nucleophile and</a:t>
            </a:r>
          </a:p>
          <a:p>
            <a:r>
              <a:rPr lang="en-US" sz="2400" b="1" dirty="0" smtClean="0">
                <a:solidFill>
                  <a:srgbClr val="002060"/>
                </a:solidFill>
                <a:latin typeface="Times New Roman" pitchFamily="18" charset="0"/>
                <a:cs typeface="Times New Roman" pitchFamily="18" charset="0"/>
              </a:rPr>
              <a:t> Deprotonation to produce product.</a:t>
            </a:r>
            <a:endParaRPr lang="en-US" sz="2400" b="1" dirty="0">
              <a:solidFill>
                <a:srgbClr val="002060"/>
              </a:solidFill>
              <a:latin typeface="Times New Roman" pitchFamily="18" charset="0"/>
              <a:cs typeface="Times New Roman" pitchFamily="18" charset="0"/>
            </a:endParaRPr>
          </a:p>
        </p:txBody>
      </p:sp>
      <p:graphicFrame>
        <p:nvGraphicFramePr>
          <p:cNvPr id="17" name="Object 16"/>
          <p:cNvGraphicFramePr>
            <a:graphicFrameLocks noChangeAspect="1"/>
          </p:cNvGraphicFramePr>
          <p:nvPr>
            <p:extLst>
              <p:ext uri="{D42A27DB-BD31-4B8C-83A1-F6EECF244321}">
                <p14:modId xmlns:p14="http://schemas.microsoft.com/office/powerpoint/2010/main" val="1100424900"/>
              </p:ext>
            </p:extLst>
          </p:nvPr>
        </p:nvGraphicFramePr>
        <p:xfrm>
          <a:off x="6513933" y="3357265"/>
          <a:ext cx="5220867" cy="986135"/>
        </p:xfrm>
        <a:graphic>
          <a:graphicData uri="http://schemas.openxmlformats.org/presentationml/2006/ole">
            <mc:AlternateContent xmlns:mc="http://schemas.openxmlformats.org/markup-compatibility/2006">
              <mc:Choice xmlns:v="urn:schemas-microsoft-com:vml" Requires="v">
                <p:oleObj spid="_x0000_s10459" name="CS ChemDraw Drawing" r:id="rId5" imgW="2528168" imgH="522858" progId="ChemDraw.Document.6.0">
                  <p:embed/>
                </p:oleObj>
              </mc:Choice>
              <mc:Fallback>
                <p:oleObj name="CS ChemDraw Drawing" r:id="rId5" imgW="2528168" imgH="522858" progId="ChemDraw.Document.6.0">
                  <p:embed/>
                  <p:pic>
                    <p:nvPicPr>
                      <p:cNvPr id="0" name=""/>
                      <p:cNvPicPr/>
                      <p:nvPr/>
                    </p:nvPicPr>
                    <p:blipFill>
                      <a:blip r:embed="rId6"/>
                      <a:stretch>
                        <a:fillRect/>
                      </a:stretch>
                    </p:blipFill>
                    <p:spPr>
                      <a:xfrm>
                        <a:off x="6513933" y="3357265"/>
                        <a:ext cx="5220867" cy="986135"/>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3317309766"/>
              </p:ext>
            </p:extLst>
          </p:nvPr>
        </p:nvGraphicFramePr>
        <p:xfrm>
          <a:off x="6092104" y="4800600"/>
          <a:ext cx="5947496" cy="1447800"/>
        </p:xfrm>
        <a:graphic>
          <a:graphicData uri="http://schemas.openxmlformats.org/presentationml/2006/ole">
            <mc:AlternateContent xmlns:mc="http://schemas.openxmlformats.org/markup-compatibility/2006">
              <mc:Choice xmlns:v="urn:schemas-microsoft-com:vml" Requires="v">
                <p:oleObj spid="_x0000_s10460" name="CS ChemDraw Drawing" r:id="rId7" imgW="3442676" imgH="838215" progId="ChemDraw.Document.6.0">
                  <p:embed/>
                </p:oleObj>
              </mc:Choice>
              <mc:Fallback>
                <p:oleObj name="CS ChemDraw Drawing" r:id="rId7" imgW="3442676" imgH="838215" progId="ChemDraw.Document.6.0">
                  <p:embed/>
                  <p:pic>
                    <p:nvPicPr>
                      <p:cNvPr id="0" name=""/>
                      <p:cNvPicPr/>
                      <p:nvPr/>
                    </p:nvPicPr>
                    <p:blipFill>
                      <a:blip r:embed="rId8"/>
                      <a:stretch>
                        <a:fillRect/>
                      </a:stretch>
                    </p:blipFill>
                    <p:spPr>
                      <a:xfrm>
                        <a:off x="6092104" y="4800600"/>
                        <a:ext cx="5947496" cy="1447800"/>
                      </a:xfrm>
                      <a:prstGeom prst="rect">
                        <a:avLst/>
                      </a:prstGeom>
                    </p:spPr>
                  </p:pic>
                </p:oleObj>
              </mc:Fallback>
            </mc:AlternateContent>
          </a:graphicData>
        </a:graphic>
      </p:graphicFrame>
    </p:spTree>
    <p:extLst>
      <p:ext uri="{BB962C8B-B14F-4D97-AF65-F5344CB8AC3E}">
        <p14:creationId xmlns:p14="http://schemas.microsoft.com/office/powerpoint/2010/main" val="16608143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3706" y="358069"/>
            <a:ext cx="10854190" cy="480131"/>
          </a:xfrm>
          <a:prstGeom prst="rect">
            <a:avLst/>
          </a:prstGeom>
        </p:spPr>
        <p:txBody>
          <a:bodyPr wrap="none">
            <a:spAutoFit/>
          </a:bodyPr>
          <a:lstStyle/>
          <a:p>
            <a:pPr lvl="0" algn="just">
              <a:lnSpc>
                <a:spcPct val="90000"/>
              </a:lnSpc>
              <a:buClr>
                <a:srgbClr val="FF0000"/>
              </a:buClr>
            </a:pPr>
            <a:r>
              <a:rPr lang="en-US" altLang="en-US" sz="2800" b="1" dirty="0">
                <a:solidFill>
                  <a:srgbClr val="C00000"/>
                </a:solidFill>
                <a:latin typeface="Times New Roman" pitchFamily="18" charset="0"/>
                <a:ea typeface="Times New Roman" pitchFamily="18" charset="0"/>
              </a:rPr>
              <a:t>Bimolecular Nucleophilic Substitution Reactions (</a:t>
            </a:r>
            <a:r>
              <a:rPr lang="en-US" sz="2800" b="1" dirty="0">
                <a:solidFill>
                  <a:srgbClr val="C00000"/>
                </a:solidFill>
                <a:latin typeface="Times New Roman" pitchFamily="18" charset="0"/>
                <a:cs typeface="Times New Roman" pitchFamily="18" charset="0"/>
              </a:rPr>
              <a:t>S</a:t>
            </a:r>
            <a:r>
              <a:rPr lang="en-US" sz="2800" b="1" baseline="-25000" dirty="0">
                <a:solidFill>
                  <a:srgbClr val="C00000"/>
                </a:solidFill>
                <a:latin typeface="Times New Roman" pitchFamily="18" charset="0"/>
                <a:cs typeface="Times New Roman" pitchFamily="18" charset="0"/>
              </a:rPr>
              <a:t>N</a:t>
            </a:r>
            <a:r>
              <a:rPr lang="en-US" sz="2800" b="1" baseline="30000" dirty="0">
                <a:solidFill>
                  <a:srgbClr val="C00000"/>
                </a:solidFill>
                <a:latin typeface="Times New Roman" pitchFamily="18" charset="0"/>
                <a:cs typeface="Times New Roman" pitchFamily="18" charset="0"/>
              </a:rPr>
              <a:t>2</a:t>
            </a:r>
            <a:r>
              <a:rPr lang="en-US" altLang="en-US" sz="2800" b="1" dirty="0" smtClean="0">
                <a:solidFill>
                  <a:srgbClr val="C00000"/>
                </a:solidFill>
                <a:latin typeface="Times New Roman" pitchFamily="18" charset="0"/>
                <a:ea typeface="Times New Roman" pitchFamily="18" charset="0"/>
              </a:rPr>
              <a:t>) Characteristics</a:t>
            </a:r>
            <a:endParaRPr lang="en-US" altLang="en-US" sz="2800" b="1" dirty="0">
              <a:solidFill>
                <a:srgbClr val="C00000"/>
              </a:solidFill>
              <a:latin typeface="Times New Roman" pitchFamily="18" charset="0"/>
              <a:ea typeface="Times New Roman" pitchFamily="18" charset="0"/>
            </a:endParaRPr>
          </a:p>
        </p:txBody>
      </p:sp>
      <p:sp>
        <p:nvSpPr>
          <p:cNvPr id="3" name="Rectangle 1"/>
          <p:cNvSpPr>
            <a:spLocks noChangeArrowheads="1"/>
          </p:cNvSpPr>
          <p:nvPr/>
        </p:nvSpPr>
        <p:spPr bwMode="auto">
          <a:xfrm>
            <a:off x="304800" y="1076265"/>
            <a:ext cx="1203960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lvl="0" indent="-457200" algn="just" fontAlgn="base">
              <a:spcBef>
                <a:spcPct val="0"/>
              </a:spcBef>
              <a:spcAft>
                <a:spcPct val="0"/>
              </a:spcAft>
              <a:buFont typeface="+mj-lt"/>
              <a:buAutoNum type="arabicPeriod"/>
            </a:pPr>
            <a:r>
              <a:rPr kumimoji="0" lang="en-US" sz="2000" i="0" u="none" strike="noStrike" cap="none" normalizeH="0" baseline="0" dirty="0" smtClean="0">
                <a:ln>
                  <a:noFill/>
                </a:ln>
                <a:solidFill>
                  <a:schemeClr val="tx1"/>
                </a:solidFill>
                <a:effectLst/>
                <a:latin typeface="Times New Roman" pitchFamily="18" charset="0"/>
                <a:cs typeface="Times New Roman" pitchFamily="18" charset="0"/>
              </a:rPr>
              <a:t>The </a:t>
            </a:r>
            <a:r>
              <a:rPr lang="en-US" sz="2000" dirty="0">
                <a:latin typeface="Times New Roman" pitchFamily="18" charset="0"/>
                <a:cs typeface="Times New Roman" pitchFamily="18" charset="0"/>
              </a:rPr>
              <a:t>S</a:t>
            </a:r>
            <a:r>
              <a:rPr lang="en-US" sz="2000" baseline="-25000" dirty="0">
                <a:latin typeface="Times New Roman" pitchFamily="18" charset="0"/>
                <a:cs typeface="Times New Roman" pitchFamily="18" charset="0"/>
              </a:rPr>
              <a:t>N</a:t>
            </a:r>
            <a:r>
              <a:rPr lang="en-US" sz="2000" baseline="30000" dirty="0">
                <a:latin typeface="Times New Roman" pitchFamily="18" charset="0"/>
                <a:cs typeface="Times New Roman" pitchFamily="18" charset="0"/>
              </a:rPr>
              <a:t>2</a:t>
            </a:r>
            <a:r>
              <a:rPr kumimoji="0" lang="en-US" sz="2000" i="0" u="none" strike="noStrike" cap="none" normalizeH="0" baseline="0" dirty="0" smtClean="0">
                <a:ln>
                  <a:noFill/>
                </a:ln>
                <a:solidFill>
                  <a:schemeClr val="tx1"/>
                </a:solidFill>
                <a:effectLst/>
                <a:latin typeface="Times New Roman" pitchFamily="18" charset="0"/>
                <a:cs typeface="Times New Roman" pitchFamily="18" charset="0"/>
              </a:rPr>
              <a:t> mechanism occurs in one concerted step, bond formation and bond breaking happen simultaneously.</a:t>
            </a:r>
            <a:r>
              <a:rPr kumimoji="0" lang="en-US" sz="2000" i="0" u="none" strike="noStrike" cap="none" normalizeH="0" dirty="0" smtClean="0">
                <a:ln>
                  <a:noFill/>
                </a:ln>
                <a:solidFill>
                  <a:schemeClr val="tx1"/>
                </a:solidFill>
                <a:effectLst/>
                <a:latin typeface="Times New Roman" pitchFamily="18" charset="0"/>
                <a:cs typeface="Times New Roman" pitchFamily="18" charset="0"/>
              </a:rPr>
              <a:t> </a:t>
            </a:r>
            <a:r>
              <a:rPr kumimoji="0" lang="en-US" sz="2000" i="0" u="none" strike="noStrike" cap="none" normalizeH="0" baseline="0" dirty="0" smtClean="0">
                <a:ln>
                  <a:noFill/>
                </a:ln>
                <a:solidFill>
                  <a:schemeClr val="tx1"/>
                </a:solidFill>
                <a:effectLst/>
                <a:latin typeface="Times New Roman" pitchFamily="18" charset="0"/>
                <a:cs typeface="Times New Roman" pitchFamily="18" charset="0"/>
              </a:rPr>
              <a:t>A nucleophile,</a:t>
            </a:r>
            <a:r>
              <a:rPr kumimoji="0" lang="en-US" sz="2000" i="0" u="none" strike="noStrike" cap="none" normalizeH="0" dirty="0" smtClean="0">
                <a:ln>
                  <a:noFill/>
                </a:ln>
                <a:solidFill>
                  <a:schemeClr val="tx1"/>
                </a:solidFill>
                <a:effectLst/>
                <a:latin typeface="Times New Roman" pitchFamily="18" charset="0"/>
                <a:cs typeface="Times New Roman" pitchFamily="18" charset="0"/>
              </a:rPr>
              <a:t> </a:t>
            </a:r>
            <a:r>
              <a:rPr kumimoji="0" lang="en-US" sz="2000" i="0" u="none" strike="noStrike" cap="none" normalizeH="0" baseline="0" dirty="0" smtClean="0">
                <a:ln>
                  <a:noFill/>
                </a:ln>
                <a:solidFill>
                  <a:schemeClr val="tx1"/>
                </a:solidFill>
                <a:effectLst/>
                <a:latin typeface="Times New Roman" pitchFamily="18" charset="0"/>
                <a:cs typeface="Times New Roman" pitchFamily="18" charset="0"/>
              </a:rPr>
              <a:t>attacks the</a:t>
            </a:r>
            <a:r>
              <a:rPr kumimoji="0" lang="en-US" sz="2000" i="0" u="none" strike="noStrike" cap="none" normalizeH="0" dirty="0" smtClean="0">
                <a:ln>
                  <a:noFill/>
                </a:ln>
                <a:solidFill>
                  <a:schemeClr val="tx1"/>
                </a:solidFill>
                <a:effectLst/>
                <a:latin typeface="Times New Roman" pitchFamily="18" charset="0"/>
                <a:cs typeface="Times New Roman" pitchFamily="18" charset="0"/>
              </a:rPr>
              <a:t> </a:t>
            </a:r>
            <a:r>
              <a:rPr kumimoji="0" lang="en-US" sz="2000" i="0" u="none" strike="noStrike" cap="none" normalizeH="0" baseline="0" dirty="0" smtClean="0">
                <a:ln>
                  <a:noFill/>
                </a:ln>
                <a:solidFill>
                  <a:schemeClr val="tx1"/>
                </a:solidFill>
                <a:effectLst/>
                <a:latin typeface="Times New Roman" pitchFamily="18" charset="0"/>
                <a:cs typeface="Times New Roman" pitchFamily="18" charset="0"/>
              </a:rPr>
              <a:t>carbon</a:t>
            </a:r>
            <a:r>
              <a:rPr kumimoji="0" lang="en-US" sz="2000" i="0" u="none" strike="noStrike" cap="none" normalizeH="0" dirty="0" smtClean="0">
                <a:ln>
                  <a:noFill/>
                </a:ln>
                <a:solidFill>
                  <a:schemeClr val="tx1"/>
                </a:solidFill>
                <a:effectLst/>
                <a:latin typeface="Times New Roman" pitchFamily="18" charset="0"/>
                <a:cs typeface="Times New Roman" pitchFamily="18" charset="0"/>
              </a:rPr>
              <a:t> </a:t>
            </a:r>
            <a:r>
              <a:rPr kumimoji="0" lang="en-US" sz="2000" i="0" u="none" strike="noStrike" cap="none" normalizeH="0" baseline="0" dirty="0" smtClean="0">
                <a:ln>
                  <a:noFill/>
                </a:ln>
                <a:solidFill>
                  <a:schemeClr val="tx1"/>
                </a:solidFill>
                <a:effectLst/>
                <a:latin typeface="Times New Roman" pitchFamily="18" charset="0"/>
                <a:cs typeface="Times New Roman" pitchFamily="18" charset="0"/>
              </a:rPr>
              <a:t>from the</a:t>
            </a:r>
            <a:r>
              <a:rPr kumimoji="0" lang="en-US" sz="2000" i="0" u="none" strike="noStrike" cap="none" normalizeH="0" dirty="0" smtClean="0">
                <a:ln>
                  <a:noFill/>
                </a:ln>
                <a:solidFill>
                  <a:schemeClr val="tx1"/>
                </a:solidFill>
                <a:effectLst/>
                <a:latin typeface="Times New Roman" pitchFamily="18" charset="0"/>
                <a:cs typeface="Times New Roman" pitchFamily="18" charset="0"/>
              </a:rPr>
              <a:t> </a:t>
            </a:r>
            <a:r>
              <a:rPr kumimoji="0" lang="en-US" sz="2000" i="0" u="none" strike="noStrike" cap="none" normalizeH="0" baseline="0" dirty="0" smtClean="0">
                <a:ln>
                  <a:noFill/>
                </a:ln>
                <a:solidFill>
                  <a:schemeClr val="tx1"/>
                </a:solidFill>
                <a:effectLst/>
                <a:latin typeface="Times New Roman" pitchFamily="18" charset="0"/>
                <a:cs typeface="Times New Roman" pitchFamily="18" charset="0"/>
              </a:rPr>
              <a:t>opposite the leaving group.</a:t>
            </a:r>
          </a:p>
          <a:p>
            <a:pPr marL="457200" lvl="0" indent="-457200" algn="just" fontAlgn="base">
              <a:spcBef>
                <a:spcPct val="0"/>
              </a:spcBef>
              <a:spcAft>
                <a:spcPct val="0"/>
              </a:spcAft>
              <a:buFont typeface="+mj-lt"/>
              <a:buAutoNum type="arabicPeriod"/>
            </a:pPr>
            <a:r>
              <a:rPr kumimoji="0" lang="en-US" sz="2000" i="0" u="none" strike="noStrike" cap="none" normalizeH="0" baseline="0" dirty="0" smtClean="0">
                <a:ln>
                  <a:noFill/>
                </a:ln>
                <a:solidFill>
                  <a:schemeClr val="tx1"/>
                </a:solidFill>
                <a:effectLst/>
                <a:latin typeface="Times New Roman" pitchFamily="18" charset="0"/>
                <a:cs typeface="Times New Roman" pitchFamily="18" charset="0"/>
              </a:rPr>
              <a:t>During the reaction, there is a transition state where the nucleophile is partially bonded to the carbon while the leaving group is still partially attached.</a:t>
            </a:r>
          </a:p>
          <a:p>
            <a:pPr marL="457200" lvl="0" indent="-457200" algn="just" fontAlgn="base">
              <a:spcBef>
                <a:spcPct val="0"/>
              </a:spcBef>
              <a:spcAft>
                <a:spcPct val="0"/>
              </a:spcAft>
              <a:buFont typeface="+mj-lt"/>
              <a:buAutoNum type="arabicPeriod"/>
            </a:pPr>
            <a:r>
              <a:rPr kumimoji="0" lang="en-US" sz="2000" i="0" u="none" strike="noStrike" cap="none" normalizeH="0" baseline="0" dirty="0" smtClean="0">
                <a:ln>
                  <a:noFill/>
                </a:ln>
                <a:solidFill>
                  <a:schemeClr val="tx1"/>
                </a:solidFill>
                <a:effectLst/>
                <a:latin typeface="Times New Roman" pitchFamily="18" charset="0"/>
                <a:cs typeface="Times New Roman" pitchFamily="18" charset="0"/>
              </a:rPr>
              <a:t>Due to the backside attack, the configuration of the carbon center inverts,</a:t>
            </a:r>
            <a:r>
              <a:rPr kumimoji="0" lang="en-US" sz="2000" i="0" u="none" strike="noStrike" cap="none" normalizeH="0" dirty="0" smtClean="0">
                <a:ln>
                  <a:noFill/>
                </a:ln>
                <a:solidFill>
                  <a:schemeClr val="tx1"/>
                </a:solidFill>
                <a:effectLst/>
                <a:latin typeface="Times New Roman" pitchFamily="18" charset="0"/>
                <a:cs typeface="Times New Roman" pitchFamily="18" charset="0"/>
              </a:rPr>
              <a:t> </a:t>
            </a:r>
            <a:r>
              <a:rPr kumimoji="0" lang="en-US" sz="2000" i="0" u="none" strike="noStrike" cap="none" normalizeH="0" baseline="0" dirty="0" smtClean="0">
                <a:ln>
                  <a:noFill/>
                </a:ln>
                <a:solidFill>
                  <a:schemeClr val="tx1"/>
                </a:solidFill>
                <a:effectLst/>
                <a:latin typeface="Times New Roman" pitchFamily="18" charset="0"/>
                <a:cs typeface="Times New Roman" pitchFamily="18" charset="0"/>
              </a:rPr>
              <a:t>like an umbrella flipping inside out,</a:t>
            </a:r>
            <a:r>
              <a:rPr kumimoji="0" lang="en-US" sz="2000" i="0" u="none" strike="noStrike" cap="none" normalizeH="0" dirty="0" smtClean="0">
                <a:ln>
                  <a:noFill/>
                </a:ln>
                <a:solidFill>
                  <a:schemeClr val="tx1"/>
                </a:solidFill>
                <a:effectLst/>
                <a:latin typeface="Times New Roman" pitchFamily="18" charset="0"/>
                <a:cs typeface="Times New Roman" pitchFamily="18" charset="0"/>
              </a:rPr>
              <a:t> </a:t>
            </a:r>
            <a:r>
              <a:rPr kumimoji="0" lang="en-US" sz="2000" i="0" u="none" strike="noStrike" cap="none" normalizeH="0" baseline="0" dirty="0" smtClean="0">
                <a:ln>
                  <a:noFill/>
                </a:ln>
                <a:solidFill>
                  <a:schemeClr val="tx1"/>
                </a:solidFill>
                <a:effectLst/>
                <a:latin typeface="Times New Roman" pitchFamily="18" charset="0"/>
                <a:cs typeface="Times New Roman" pitchFamily="18" charset="0"/>
              </a:rPr>
              <a:t>leading to Walden inversion.</a:t>
            </a:r>
          </a:p>
          <a:p>
            <a:pPr marL="457200" lvl="0" indent="-457200" algn="just" fontAlgn="base">
              <a:spcBef>
                <a:spcPct val="0"/>
              </a:spcBef>
              <a:spcAft>
                <a:spcPct val="0"/>
              </a:spcAft>
              <a:buFont typeface="+mj-lt"/>
              <a:buAutoNum type="arabicPeriod"/>
            </a:pPr>
            <a:r>
              <a:rPr kumimoji="0" lang="en-US" sz="2000" i="0" u="none" strike="noStrike" cap="none" normalizeH="0" baseline="0" dirty="0" smtClean="0">
                <a:ln>
                  <a:noFill/>
                </a:ln>
                <a:solidFill>
                  <a:schemeClr val="tx1"/>
                </a:solidFill>
                <a:effectLst/>
                <a:latin typeface="Times New Roman" pitchFamily="18" charset="0"/>
                <a:cs typeface="Times New Roman" pitchFamily="18" charset="0"/>
              </a:rPr>
              <a:t>The rate of an </a:t>
            </a:r>
            <a:r>
              <a:rPr lang="en-US" sz="2000" dirty="0">
                <a:latin typeface="Times New Roman" pitchFamily="18" charset="0"/>
                <a:cs typeface="Times New Roman" pitchFamily="18" charset="0"/>
              </a:rPr>
              <a:t>S</a:t>
            </a:r>
            <a:r>
              <a:rPr lang="en-US" sz="2000" baseline="-25000" dirty="0">
                <a:latin typeface="Times New Roman" pitchFamily="18" charset="0"/>
                <a:cs typeface="Times New Roman" pitchFamily="18" charset="0"/>
              </a:rPr>
              <a:t>N</a:t>
            </a:r>
            <a:r>
              <a:rPr lang="en-US" sz="2000" baseline="30000" dirty="0">
                <a:latin typeface="Times New Roman" pitchFamily="18" charset="0"/>
                <a:cs typeface="Times New Roman" pitchFamily="18" charset="0"/>
              </a:rPr>
              <a:t>2</a:t>
            </a:r>
            <a:r>
              <a:rPr kumimoji="0" lang="en-US" sz="2000" i="0" u="none" strike="noStrike" cap="none" normalizeH="0" baseline="0" dirty="0" smtClean="0">
                <a:ln>
                  <a:noFill/>
                </a:ln>
                <a:solidFill>
                  <a:schemeClr val="tx1"/>
                </a:solidFill>
                <a:effectLst/>
                <a:latin typeface="Times New Roman" pitchFamily="18" charset="0"/>
                <a:cs typeface="Times New Roman" pitchFamily="18" charset="0"/>
              </a:rPr>
              <a:t> reaction is dependent on both the nucleophile and the substrate:</a:t>
            </a:r>
            <a:r>
              <a:rPr kumimoji="0" lang="en-US" sz="2000" i="0" u="none" strike="noStrike" cap="none" normalizeH="0" dirty="0" smtClean="0">
                <a:ln>
                  <a:noFill/>
                </a:ln>
                <a:solidFill>
                  <a:schemeClr val="tx1"/>
                </a:solidFill>
                <a:effectLst/>
                <a:latin typeface="Times New Roman" pitchFamily="18" charset="0"/>
                <a:cs typeface="Times New Roman" pitchFamily="18" charset="0"/>
              </a:rPr>
              <a:t> </a:t>
            </a:r>
            <a:r>
              <a:rPr kumimoji="0" lang="en-US" sz="2000" i="0" u="none" strike="noStrike" cap="none" normalizeH="0" baseline="0" dirty="0" smtClean="0">
                <a:ln>
                  <a:noFill/>
                </a:ln>
                <a:solidFill>
                  <a:schemeClr val="tx1"/>
                </a:solidFill>
                <a:effectLst/>
                <a:latin typeface="Times New Roman" pitchFamily="18" charset="0"/>
                <a:cs typeface="Times New Roman" pitchFamily="18" charset="0"/>
              </a:rPr>
              <a:t>Rate=k[Nucleophile][Substrate].</a:t>
            </a:r>
          </a:p>
          <a:p>
            <a:pPr marL="457200" indent="-457200" algn="just" fontAlgn="base">
              <a:spcBef>
                <a:spcPct val="0"/>
              </a:spcBef>
              <a:spcAft>
                <a:spcPct val="0"/>
              </a:spcAft>
              <a:buFont typeface="+mj-lt"/>
              <a:buAutoNum type="arabicPeriod"/>
            </a:pPr>
            <a:r>
              <a:rPr lang="en-US" sz="2000" dirty="0">
                <a:latin typeface="Times New Roman" pitchFamily="18" charset="0"/>
                <a:cs typeface="Times New Roman" pitchFamily="18" charset="0"/>
              </a:rPr>
              <a:t>For an S</a:t>
            </a:r>
            <a:r>
              <a:rPr lang="en-US" sz="2000" baseline="-25000" dirty="0">
                <a:latin typeface="Times New Roman" pitchFamily="18" charset="0"/>
                <a:cs typeface="Times New Roman" pitchFamily="18" charset="0"/>
              </a:rPr>
              <a:t>N</a:t>
            </a:r>
            <a:r>
              <a:rPr lang="en-US" sz="2000" baseline="30000" dirty="0">
                <a:latin typeface="Times New Roman" pitchFamily="18" charset="0"/>
                <a:cs typeface="Times New Roman" pitchFamily="18" charset="0"/>
              </a:rPr>
              <a:t>2</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reaction, the Molecularity is </a:t>
            </a:r>
            <a:r>
              <a:rPr lang="en-US" sz="2000" dirty="0" smtClean="0">
                <a:latin typeface="Times New Roman" pitchFamily="18" charset="0"/>
                <a:cs typeface="Times New Roman" pitchFamily="18" charset="0"/>
              </a:rPr>
              <a:t>two (</a:t>
            </a:r>
            <a:r>
              <a:rPr lang="en-US" sz="2000" dirty="0">
                <a:latin typeface="Times New Roman" pitchFamily="18" charset="0"/>
                <a:cs typeface="Times New Roman" pitchFamily="18" charset="0"/>
              </a:rPr>
              <a:t>B</a:t>
            </a:r>
            <a:r>
              <a:rPr lang="en-US" sz="2000" dirty="0" smtClean="0">
                <a:latin typeface="Times New Roman" pitchFamily="18" charset="0"/>
                <a:cs typeface="Times New Roman" pitchFamily="18" charset="0"/>
              </a:rPr>
              <a:t>imolecular</a:t>
            </a:r>
            <a:r>
              <a:rPr lang="en-US" sz="2000" dirty="0">
                <a:latin typeface="Times New Roman" pitchFamily="18" charset="0"/>
                <a:cs typeface="Times New Roman" pitchFamily="18" charset="0"/>
              </a:rPr>
              <a:t>) because </a:t>
            </a:r>
            <a:r>
              <a:rPr lang="en-US" sz="2000" dirty="0" smtClean="0">
                <a:latin typeface="Times New Roman" pitchFamily="18" charset="0"/>
                <a:cs typeface="Times New Roman" pitchFamily="18" charset="0"/>
              </a:rPr>
              <a:t>two molecule (alkyl halide &amp; nucleophile) are involved </a:t>
            </a:r>
            <a:r>
              <a:rPr lang="en-US" sz="2000" dirty="0">
                <a:latin typeface="Times New Roman" pitchFamily="18" charset="0"/>
                <a:cs typeface="Times New Roman" pitchFamily="18" charset="0"/>
              </a:rPr>
              <a:t>in rate-determining </a:t>
            </a:r>
            <a:r>
              <a:rPr lang="en-US" sz="2000" dirty="0" smtClean="0">
                <a:latin typeface="Times New Roman" pitchFamily="18" charset="0"/>
                <a:cs typeface="Times New Roman" pitchFamily="18" charset="0"/>
              </a:rPr>
              <a:t>step.</a:t>
            </a:r>
          </a:p>
          <a:p>
            <a:pPr marL="457200" indent="-457200" algn="just" fontAlgn="base">
              <a:spcBef>
                <a:spcPct val="0"/>
              </a:spcBef>
              <a:spcAft>
                <a:spcPct val="0"/>
              </a:spcAft>
              <a:buFont typeface="+mj-lt"/>
              <a:buAutoNum type="arabicPeriod"/>
            </a:pPr>
            <a:r>
              <a:rPr lang="en-US" sz="2000" dirty="0" smtClean="0">
                <a:latin typeface="Times New Roman" pitchFamily="18" charset="0"/>
                <a:cs typeface="Times New Roman" pitchFamily="18" charset="0"/>
              </a:rPr>
              <a:t>Polar</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aprotic </a:t>
            </a:r>
            <a:r>
              <a:rPr lang="en-US" sz="2000" dirty="0">
                <a:latin typeface="Times New Roman" pitchFamily="18" charset="0"/>
                <a:cs typeface="Times New Roman" pitchFamily="18" charset="0"/>
              </a:rPr>
              <a:t>solvents </a:t>
            </a:r>
            <a:r>
              <a:rPr lang="en-US" sz="2000" dirty="0" smtClean="0">
                <a:latin typeface="Times New Roman" pitchFamily="18" charset="0"/>
                <a:cs typeface="Times New Roman" pitchFamily="18" charset="0"/>
              </a:rPr>
              <a:t>(Acetone, DMSO) </a:t>
            </a:r>
            <a:r>
              <a:rPr lang="en-US" sz="2000" dirty="0">
                <a:latin typeface="Times New Roman" pitchFamily="18" charset="0"/>
                <a:cs typeface="Times New Roman" pitchFamily="18" charset="0"/>
              </a:rPr>
              <a:t>are favored for S</a:t>
            </a:r>
            <a:r>
              <a:rPr lang="en-US" sz="2000" baseline="-25000" dirty="0">
                <a:latin typeface="Times New Roman" pitchFamily="18" charset="0"/>
                <a:cs typeface="Times New Roman" pitchFamily="18" charset="0"/>
              </a:rPr>
              <a:t>N</a:t>
            </a:r>
            <a:r>
              <a:rPr lang="en-US" sz="2000" baseline="30000" dirty="0">
                <a:latin typeface="Times New Roman" pitchFamily="18" charset="0"/>
                <a:cs typeface="Times New Roman" pitchFamily="18" charset="0"/>
              </a:rPr>
              <a:t>2</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reactions. </a:t>
            </a:r>
            <a:r>
              <a:rPr lang="en-US" sz="2000" dirty="0" smtClean="0">
                <a:latin typeface="Times New Roman" pitchFamily="18" charset="0"/>
                <a:cs typeface="Times New Roman" pitchFamily="18" charset="0"/>
              </a:rPr>
              <a:t>they </a:t>
            </a:r>
            <a:r>
              <a:rPr lang="en-US" sz="2000" dirty="0">
                <a:latin typeface="Times New Roman" pitchFamily="18" charset="0"/>
                <a:cs typeface="Times New Roman" pitchFamily="18" charset="0"/>
              </a:rPr>
              <a:t>do not </a:t>
            </a:r>
            <a:r>
              <a:rPr lang="en-US" sz="2000" dirty="0" smtClean="0">
                <a:latin typeface="Times New Roman" pitchFamily="18" charset="0"/>
                <a:cs typeface="Times New Roman" pitchFamily="18" charset="0"/>
              </a:rPr>
              <a:t>surround anions , so nucleophile </a:t>
            </a:r>
            <a:r>
              <a:rPr lang="en-US" sz="2000" dirty="0">
                <a:latin typeface="Times New Roman" pitchFamily="18" charset="0"/>
                <a:cs typeface="Times New Roman" pitchFamily="18" charset="0"/>
              </a:rPr>
              <a:t>remains “free” and </a:t>
            </a:r>
            <a:r>
              <a:rPr lang="en-US" sz="2000" dirty="0" smtClean="0">
                <a:latin typeface="Times New Roman" pitchFamily="18" charset="0"/>
                <a:cs typeface="Times New Roman" pitchFamily="18" charset="0"/>
              </a:rPr>
              <a:t>reactive.</a:t>
            </a:r>
          </a:p>
          <a:p>
            <a:pPr marL="457200" indent="-457200" algn="just" fontAlgn="base">
              <a:spcBef>
                <a:spcPct val="0"/>
              </a:spcBef>
              <a:spcAft>
                <a:spcPct val="0"/>
              </a:spcAft>
              <a:buFont typeface="+mj-lt"/>
              <a:buAutoNum type="arabicPeriod"/>
            </a:pPr>
            <a:r>
              <a:rPr lang="en-US" sz="2000" dirty="0" smtClean="0"/>
              <a:t>Since </a:t>
            </a:r>
            <a:r>
              <a:rPr lang="en-US" sz="2000" dirty="0">
                <a:latin typeface="Times New Roman" pitchFamily="18" charset="0"/>
                <a:cs typeface="Times New Roman" pitchFamily="18" charset="0"/>
              </a:rPr>
              <a:t>S</a:t>
            </a:r>
            <a:r>
              <a:rPr lang="en-US" sz="2000" baseline="-25000" dirty="0">
                <a:latin typeface="Times New Roman" pitchFamily="18" charset="0"/>
                <a:cs typeface="Times New Roman" pitchFamily="18" charset="0"/>
              </a:rPr>
              <a:t>N</a:t>
            </a:r>
            <a:r>
              <a:rPr lang="en-US" sz="2000" baseline="30000" dirty="0">
                <a:latin typeface="Times New Roman" pitchFamily="18" charset="0"/>
                <a:cs typeface="Times New Roman" pitchFamily="18" charset="0"/>
              </a:rPr>
              <a:t>2</a:t>
            </a:r>
            <a:r>
              <a:rPr lang="en-US" sz="2000" dirty="0" smtClean="0"/>
              <a:t> </a:t>
            </a:r>
            <a:r>
              <a:rPr lang="en-US" sz="2000" dirty="0"/>
              <a:t>involves a </a:t>
            </a:r>
            <a:r>
              <a:rPr lang="en-US" sz="2000" b="1" dirty="0"/>
              <a:t>backside attack</a:t>
            </a:r>
            <a:r>
              <a:rPr lang="en-US" sz="2000" dirty="0"/>
              <a:t> by the nucleophile, </a:t>
            </a:r>
            <a:r>
              <a:rPr lang="en-US" sz="2000" b="1" dirty="0"/>
              <a:t>steric hindrance</a:t>
            </a:r>
            <a:r>
              <a:rPr lang="en-US" sz="2000" dirty="0"/>
              <a:t> (crowding around </a:t>
            </a:r>
            <a:r>
              <a:rPr lang="en-US" sz="2000" dirty="0" smtClean="0"/>
              <a:t>carbon</a:t>
            </a:r>
            <a:r>
              <a:rPr lang="en-US" sz="2000" dirty="0"/>
              <a:t>) slows </a:t>
            </a:r>
            <a:r>
              <a:rPr lang="en-US" sz="2000" dirty="0" smtClean="0"/>
              <a:t>the </a:t>
            </a:r>
            <a:r>
              <a:rPr lang="en-US" sz="2000" dirty="0"/>
              <a:t>reaction</a:t>
            </a:r>
            <a:r>
              <a:rPr lang="en-US" sz="2000" dirty="0" smtClean="0"/>
              <a:t>.</a:t>
            </a:r>
          </a:p>
          <a:p>
            <a:pPr algn="just" fontAlgn="base">
              <a:spcBef>
                <a:spcPct val="0"/>
              </a:spcBef>
              <a:spcAft>
                <a:spcPct val="0"/>
              </a:spcAft>
            </a:pPr>
            <a:r>
              <a:rPr lang="en-US" sz="2000" b="1" dirty="0" smtClean="0">
                <a:solidFill>
                  <a:srgbClr val="002060"/>
                </a:solidFill>
                <a:latin typeface="Times New Roman" pitchFamily="18" charset="0"/>
                <a:cs typeface="Times New Roman" pitchFamily="18" charset="0"/>
              </a:rPr>
              <a:t>	Order </a:t>
            </a:r>
            <a:r>
              <a:rPr lang="en-US" sz="2000" b="1" dirty="0">
                <a:solidFill>
                  <a:srgbClr val="002060"/>
                </a:solidFill>
                <a:latin typeface="Times New Roman" pitchFamily="18" charset="0"/>
                <a:cs typeface="Times New Roman" pitchFamily="18" charset="0"/>
              </a:rPr>
              <a:t>of Reactivity of substrate: </a:t>
            </a:r>
            <a:r>
              <a:rPr lang="en-US" sz="2000" b="1" dirty="0" smtClean="0">
                <a:solidFill>
                  <a:srgbClr val="002060"/>
                </a:solidFill>
                <a:latin typeface="Times New Roman" pitchFamily="18" charset="0"/>
                <a:cs typeface="Times New Roman" pitchFamily="18" charset="0"/>
              </a:rPr>
              <a:t>Methyl</a:t>
            </a:r>
            <a:r>
              <a:rPr lang="en-US" sz="2000" b="1" dirty="0">
                <a:solidFill>
                  <a:srgbClr val="002060"/>
                </a:solidFill>
                <a:latin typeface="Times New Roman" pitchFamily="18" charset="0"/>
                <a:cs typeface="Times New Roman" pitchFamily="18" charset="0"/>
              </a:rPr>
              <a:t> &gt; Primary (1</a:t>
            </a:r>
            <a:r>
              <a:rPr lang="en-US" sz="2000" b="1" dirty="0" smtClean="0">
                <a:solidFill>
                  <a:srgbClr val="002060"/>
                </a:solidFill>
                <a:latin typeface="Times New Roman" pitchFamily="18" charset="0"/>
                <a:cs typeface="Times New Roman" pitchFamily="18" charset="0"/>
              </a:rPr>
              <a:t>°)</a:t>
            </a:r>
            <a:r>
              <a:rPr lang="en-US" sz="2000" b="1" dirty="0">
                <a:solidFill>
                  <a:srgbClr val="002060"/>
                </a:solidFill>
                <a:latin typeface="Times New Roman" pitchFamily="18" charset="0"/>
                <a:cs typeface="Times New Roman" pitchFamily="18" charset="0"/>
              </a:rPr>
              <a:t> &gt; Secondary (2°)</a:t>
            </a:r>
            <a:r>
              <a:rPr lang="en-US" sz="2000" b="1" dirty="0" smtClean="0">
                <a:solidFill>
                  <a:srgbClr val="002060"/>
                </a:solidFill>
                <a:latin typeface="Times New Roman" pitchFamily="18" charset="0"/>
                <a:cs typeface="Times New Roman" pitchFamily="18" charset="0"/>
              </a:rPr>
              <a:t> &gt;</a:t>
            </a:r>
            <a:r>
              <a:rPr lang="en-US" sz="2000" b="1" dirty="0">
                <a:solidFill>
                  <a:srgbClr val="002060"/>
                </a:solidFill>
                <a:latin typeface="Times New Roman" pitchFamily="18" charset="0"/>
                <a:cs typeface="Times New Roman" pitchFamily="18" charset="0"/>
              </a:rPr>
              <a:t>Tertiary (3</a:t>
            </a:r>
            <a:r>
              <a:rPr lang="en-US" sz="2000" b="1" dirty="0" smtClean="0">
                <a:solidFill>
                  <a:srgbClr val="002060"/>
                </a:solidFill>
                <a:latin typeface="Times New Roman" pitchFamily="18" charset="0"/>
                <a:cs typeface="Times New Roman" pitchFamily="18" charset="0"/>
              </a:rPr>
              <a:t>°)</a:t>
            </a:r>
          </a:p>
          <a:p>
            <a:pPr marL="461963" indent="-461963" algn="just" fontAlgn="base">
              <a:spcBef>
                <a:spcPct val="0"/>
              </a:spcBef>
              <a:spcAft>
                <a:spcPct val="0"/>
              </a:spcAft>
            </a:pPr>
            <a:r>
              <a:rPr lang="en-US" sz="2000" dirty="0" smtClean="0"/>
              <a:t>8.    In </a:t>
            </a:r>
            <a:r>
              <a:rPr lang="en-US" sz="2000" dirty="0"/>
              <a:t>SN2 reactions, the incoming nucleophile is a strong electron donor, while the leaving group is a weak base that can easily leave the molecule after the nucleophile attacks</a:t>
            </a:r>
            <a:r>
              <a:rPr lang="en-US" sz="2000" dirty="0" smtClean="0"/>
              <a:t>.</a:t>
            </a:r>
            <a:endParaRPr lang="en-US" sz="20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3012620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076980"/>
            <a:ext cx="4647426" cy="523220"/>
          </a:xfrm>
          <a:prstGeom prst="rect">
            <a:avLst/>
          </a:prstGeom>
          <a:noFill/>
        </p:spPr>
        <p:txBody>
          <a:bodyPr wrap="none" rtlCol="0">
            <a:spAutoFit/>
          </a:bodyPr>
          <a:lstStyle/>
          <a:p>
            <a:r>
              <a:rPr lang="en-US" sz="2800" b="1" dirty="0" smtClean="0">
                <a:solidFill>
                  <a:srgbClr val="C00000"/>
                </a:solidFill>
                <a:latin typeface="Times New Roman" pitchFamily="18" charset="0"/>
                <a:cs typeface="Times New Roman" pitchFamily="18" charset="0"/>
              </a:rPr>
              <a:t>Mechanism of S</a:t>
            </a:r>
            <a:r>
              <a:rPr lang="en-US" sz="2800" b="1" baseline="-25000" dirty="0" smtClean="0">
                <a:solidFill>
                  <a:srgbClr val="C00000"/>
                </a:solidFill>
                <a:latin typeface="Times New Roman" pitchFamily="18" charset="0"/>
                <a:cs typeface="Times New Roman" pitchFamily="18" charset="0"/>
              </a:rPr>
              <a:t>N</a:t>
            </a:r>
            <a:r>
              <a:rPr lang="en-US" sz="2800" b="1" baseline="30000" dirty="0" smtClean="0">
                <a:solidFill>
                  <a:srgbClr val="C00000"/>
                </a:solidFill>
                <a:latin typeface="Times New Roman" pitchFamily="18" charset="0"/>
                <a:cs typeface="Times New Roman" pitchFamily="18" charset="0"/>
              </a:rPr>
              <a:t>2 </a:t>
            </a:r>
            <a:r>
              <a:rPr lang="en-US" sz="2800" b="1" dirty="0" smtClean="0">
                <a:solidFill>
                  <a:srgbClr val="C00000"/>
                </a:solidFill>
                <a:latin typeface="Times New Roman" pitchFamily="18" charset="0"/>
                <a:cs typeface="Times New Roman" pitchFamily="18" charset="0"/>
              </a:rPr>
              <a:t> Reaction: </a:t>
            </a:r>
            <a:endParaRPr lang="en-US" sz="2800" b="1" dirty="0">
              <a:solidFill>
                <a:srgbClr val="C00000"/>
              </a:solidFill>
              <a:latin typeface="Times New Roman" pitchFamily="18" charset="0"/>
              <a:cs typeface="Times New Roman" pitchFamily="18" charset="0"/>
            </a:endParaRPr>
          </a:p>
        </p:txBody>
      </p:sp>
      <p:grpSp>
        <p:nvGrpSpPr>
          <p:cNvPr id="8" name="Group 7"/>
          <p:cNvGrpSpPr/>
          <p:nvPr/>
        </p:nvGrpSpPr>
        <p:grpSpPr>
          <a:xfrm>
            <a:off x="914400" y="1847671"/>
            <a:ext cx="11049000" cy="3333929"/>
            <a:chOff x="838200" y="914400"/>
            <a:chExt cx="11049000" cy="3333929"/>
          </a:xfrm>
        </p:grpSpPr>
        <p:pic>
          <p:nvPicPr>
            <p:cNvPr id="12290" name="Picture 2" descr="File:SN2 Mechanism with the change of Stereochemistry.png -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14400"/>
              <a:ext cx="11049000" cy="2525333"/>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1752600" y="3048000"/>
              <a:ext cx="9265814" cy="1200329"/>
              <a:chOff x="1752600" y="3048000"/>
              <a:chExt cx="9265814" cy="1200329"/>
            </a:xfrm>
          </p:grpSpPr>
          <p:sp>
            <p:nvSpPr>
              <p:cNvPr id="4" name="TextBox 3"/>
              <p:cNvSpPr txBox="1"/>
              <p:nvPr/>
            </p:nvSpPr>
            <p:spPr>
              <a:xfrm>
                <a:off x="1752600" y="3124200"/>
                <a:ext cx="1382110" cy="461665"/>
              </a:xfrm>
              <a:prstGeom prst="rect">
                <a:avLst/>
              </a:prstGeom>
              <a:noFill/>
            </p:spPr>
            <p:txBody>
              <a:bodyPr wrap="none" rtlCol="0">
                <a:spAutoFit/>
              </a:bodyPr>
              <a:lstStyle/>
              <a:p>
                <a:r>
                  <a:rPr lang="en-US" sz="2400" b="1" dirty="0" smtClean="0">
                    <a:latin typeface="Times New Roman" pitchFamily="18" charset="0"/>
                    <a:cs typeface="Times New Roman" pitchFamily="18" charset="0"/>
                  </a:rPr>
                  <a:t>S-Isomer</a:t>
                </a:r>
                <a:endParaRPr lang="en-US" sz="2400" b="1" dirty="0">
                  <a:latin typeface="Times New Roman" pitchFamily="18" charset="0"/>
                  <a:cs typeface="Times New Roman" pitchFamily="18" charset="0"/>
                </a:endParaRPr>
              </a:p>
            </p:txBody>
          </p:sp>
          <p:sp>
            <p:nvSpPr>
              <p:cNvPr id="6" name="TextBox 5"/>
              <p:cNvSpPr txBox="1"/>
              <p:nvPr/>
            </p:nvSpPr>
            <p:spPr>
              <a:xfrm>
                <a:off x="8534400" y="3048000"/>
                <a:ext cx="2484014" cy="1200329"/>
              </a:xfrm>
              <a:prstGeom prst="rect">
                <a:avLst/>
              </a:prstGeom>
              <a:noFill/>
            </p:spPr>
            <p:txBody>
              <a:bodyPr wrap="none" rtlCol="0">
                <a:spAutoFit/>
              </a:bodyPr>
              <a:lstStyle/>
              <a:p>
                <a:pPr algn="ctr"/>
                <a:r>
                  <a:rPr lang="en-US" sz="2400" b="1" dirty="0" smtClean="0">
                    <a:latin typeface="Times New Roman" pitchFamily="18" charset="0"/>
                    <a:cs typeface="Times New Roman" pitchFamily="18" charset="0"/>
                  </a:rPr>
                  <a:t>R-Isomer</a:t>
                </a:r>
              </a:p>
              <a:p>
                <a:pPr algn="ctr"/>
                <a:r>
                  <a:rPr lang="en-US" sz="2400" b="1" dirty="0" smtClean="0">
                    <a:latin typeface="Times New Roman" pitchFamily="18" charset="0"/>
                    <a:cs typeface="Times New Roman" pitchFamily="18" charset="0"/>
                  </a:rPr>
                  <a:t>Walden inversion</a:t>
                </a:r>
              </a:p>
              <a:p>
                <a:pPr algn="ctr"/>
                <a:r>
                  <a:rPr lang="en-US" sz="2400" b="1" dirty="0" smtClean="0">
                    <a:latin typeface="Times New Roman" pitchFamily="18" charset="0"/>
                    <a:cs typeface="Times New Roman" pitchFamily="18" charset="0"/>
                  </a:rPr>
                  <a:t>product</a:t>
                </a:r>
                <a:endParaRPr lang="en-US" sz="2400" b="1" dirty="0">
                  <a:latin typeface="Times New Roman" pitchFamily="18" charset="0"/>
                  <a:cs typeface="Times New Roman" pitchFamily="18" charset="0"/>
                </a:endParaRPr>
              </a:p>
            </p:txBody>
          </p:sp>
          <p:sp>
            <p:nvSpPr>
              <p:cNvPr id="5" name="TextBox 4"/>
              <p:cNvSpPr txBox="1"/>
              <p:nvPr/>
            </p:nvSpPr>
            <p:spPr>
              <a:xfrm>
                <a:off x="4872173" y="3276600"/>
                <a:ext cx="2290627" cy="461665"/>
              </a:xfrm>
              <a:prstGeom prst="rect">
                <a:avLst/>
              </a:prstGeom>
              <a:noFill/>
            </p:spPr>
            <p:txBody>
              <a:bodyPr wrap="none" rtlCol="0">
                <a:spAutoFit/>
              </a:bodyPr>
              <a:lstStyle/>
              <a:p>
                <a:r>
                  <a:rPr lang="en-US" sz="2400" b="1" dirty="0" smtClean="0">
                    <a:latin typeface="Times New Roman" pitchFamily="18" charset="0"/>
                    <a:cs typeface="Times New Roman" pitchFamily="18" charset="0"/>
                  </a:rPr>
                  <a:t>Transition State</a:t>
                </a:r>
                <a:endParaRPr lang="en-US" sz="2400" b="1" dirty="0">
                  <a:latin typeface="Times New Roman" pitchFamily="18" charset="0"/>
                  <a:cs typeface="Times New Roman" pitchFamily="18" charset="0"/>
                </a:endParaRPr>
              </a:p>
            </p:txBody>
          </p:sp>
        </p:grpSp>
      </p:grpSp>
    </p:spTree>
    <p:extLst>
      <p:ext uri="{BB962C8B-B14F-4D97-AF65-F5344CB8AC3E}">
        <p14:creationId xmlns:p14="http://schemas.microsoft.com/office/powerpoint/2010/main" val="783245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651537650"/>
              </p:ext>
            </p:extLst>
          </p:nvPr>
        </p:nvGraphicFramePr>
        <p:xfrm>
          <a:off x="228602" y="838200"/>
          <a:ext cx="12344399" cy="5791200"/>
        </p:xfrm>
        <a:graphic>
          <a:graphicData uri="http://schemas.openxmlformats.org/drawingml/2006/table">
            <a:tbl>
              <a:tblPr firstRow="1" bandRow="1">
                <a:tableStyleId>{5C22544A-7EE6-4342-B048-85BDC9FD1C3A}</a:tableStyleId>
              </a:tblPr>
              <a:tblGrid>
                <a:gridCol w="2707802"/>
                <a:gridCol w="4778478"/>
                <a:gridCol w="4858119"/>
              </a:tblGrid>
              <a:tr h="370840">
                <a:tc>
                  <a:txBody>
                    <a:bodyPr/>
                    <a:lstStyle/>
                    <a:p>
                      <a:pPr algn="ctr"/>
                      <a:r>
                        <a:rPr lang="en-US" sz="2800" dirty="0">
                          <a:solidFill>
                            <a:schemeClr val="bg1"/>
                          </a:solidFill>
                          <a:latin typeface="Times New Roman" pitchFamily="18" charset="0"/>
                          <a:cs typeface="Times New Roman" pitchFamily="18" charset="0"/>
                        </a:rPr>
                        <a:t>Feature</a:t>
                      </a:r>
                    </a:p>
                  </a:txBody>
                  <a:tcPr anchor="ctr"/>
                </a:tc>
                <a:tc>
                  <a:txBody>
                    <a:bodyPr/>
                    <a:lstStyle/>
                    <a:p>
                      <a:pPr algn="ctr"/>
                      <a:r>
                        <a:rPr lang="en-US" sz="2800" b="1" dirty="0" smtClean="0">
                          <a:solidFill>
                            <a:schemeClr val="bg1"/>
                          </a:solidFill>
                          <a:latin typeface="Times New Roman" pitchFamily="18" charset="0"/>
                          <a:cs typeface="Times New Roman" pitchFamily="18" charset="0"/>
                        </a:rPr>
                        <a:t>S</a:t>
                      </a:r>
                      <a:r>
                        <a:rPr lang="en-US" sz="2800" b="1" baseline="-25000" dirty="0" smtClean="0">
                          <a:solidFill>
                            <a:schemeClr val="bg1"/>
                          </a:solidFill>
                          <a:latin typeface="Times New Roman" pitchFamily="18" charset="0"/>
                          <a:cs typeface="Times New Roman" pitchFamily="18" charset="0"/>
                        </a:rPr>
                        <a:t>N</a:t>
                      </a:r>
                      <a:r>
                        <a:rPr lang="en-US" sz="2800" b="1" baseline="30000" dirty="0" smtClean="0">
                          <a:solidFill>
                            <a:schemeClr val="bg1"/>
                          </a:solidFill>
                          <a:latin typeface="Times New Roman" pitchFamily="18" charset="0"/>
                          <a:cs typeface="Times New Roman" pitchFamily="18" charset="0"/>
                        </a:rPr>
                        <a:t>1</a:t>
                      </a:r>
                      <a:r>
                        <a:rPr lang="en-US" sz="2800" b="1" dirty="0" smtClean="0">
                          <a:solidFill>
                            <a:schemeClr val="bg1"/>
                          </a:solidFill>
                          <a:latin typeface="Times New Roman" pitchFamily="18" charset="0"/>
                          <a:cs typeface="Times New Roman" pitchFamily="18" charset="0"/>
                        </a:rPr>
                        <a:t> Reaction </a:t>
                      </a:r>
                      <a:endParaRPr lang="en-US" sz="2800" dirty="0">
                        <a:solidFill>
                          <a:schemeClr val="bg1"/>
                        </a:solidFill>
                        <a:latin typeface="Times New Roman" pitchFamily="18" charset="0"/>
                        <a:cs typeface="Times New Roman" pitchFamily="18" charset="0"/>
                      </a:endParaRPr>
                    </a:p>
                  </a:txBody>
                  <a:tcPr anchor="ctr"/>
                </a:tc>
                <a:tc>
                  <a:txBody>
                    <a:bodyPr/>
                    <a:lstStyle/>
                    <a:p>
                      <a:pPr algn="ctr"/>
                      <a:r>
                        <a:rPr lang="en-US" sz="2800" b="1" dirty="0" smtClean="0">
                          <a:solidFill>
                            <a:schemeClr val="bg1"/>
                          </a:solidFill>
                          <a:latin typeface="Times New Roman" pitchFamily="18" charset="0"/>
                          <a:cs typeface="Times New Roman" pitchFamily="18" charset="0"/>
                        </a:rPr>
                        <a:t>S</a:t>
                      </a:r>
                      <a:r>
                        <a:rPr lang="en-US" sz="2800" b="1" baseline="-25000" dirty="0" smtClean="0">
                          <a:solidFill>
                            <a:schemeClr val="bg1"/>
                          </a:solidFill>
                          <a:latin typeface="Times New Roman" pitchFamily="18" charset="0"/>
                          <a:cs typeface="Times New Roman" pitchFamily="18" charset="0"/>
                        </a:rPr>
                        <a:t>N</a:t>
                      </a:r>
                      <a:r>
                        <a:rPr lang="en-US" sz="2800" b="1" baseline="30000" dirty="0" smtClean="0">
                          <a:solidFill>
                            <a:schemeClr val="bg1"/>
                          </a:solidFill>
                          <a:latin typeface="Times New Roman" pitchFamily="18" charset="0"/>
                          <a:cs typeface="Times New Roman" pitchFamily="18" charset="0"/>
                        </a:rPr>
                        <a:t>2 </a:t>
                      </a:r>
                      <a:r>
                        <a:rPr lang="en-US" sz="2800" b="1" dirty="0" smtClean="0">
                          <a:solidFill>
                            <a:schemeClr val="bg1"/>
                          </a:solidFill>
                          <a:latin typeface="Times New Roman" pitchFamily="18" charset="0"/>
                          <a:cs typeface="Times New Roman" pitchFamily="18" charset="0"/>
                        </a:rPr>
                        <a:t> Reaction</a:t>
                      </a:r>
                      <a:endParaRPr lang="en-US" sz="2800" dirty="0">
                        <a:solidFill>
                          <a:schemeClr val="bg1"/>
                        </a:solidFill>
                        <a:latin typeface="Times New Roman" pitchFamily="18" charset="0"/>
                        <a:cs typeface="Times New Roman" pitchFamily="18" charset="0"/>
                      </a:endParaRPr>
                    </a:p>
                  </a:txBody>
                  <a:tcPr anchor="ctr"/>
                </a:tc>
              </a:tr>
              <a:tr h="370840">
                <a:tc>
                  <a:txBody>
                    <a:bodyPr/>
                    <a:lstStyle/>
                    <a:p>
                      <a:pPr marL="0" indent="0">
                        <a:buFont typeface="+mj-lt"/>
                        <a:buNone/>
                      </a:pPr>
                      <a:r>
                        <a:rPr lang="en-US" sz="2000" b="1" dirty="0" smtClean="0">
                          <a:solidFill>
                            <a:srgbClr val="C00000"/>
                          </a:solidFill>
                          <a:latin typeface="Times New Roman" pitchFamily="18" charset="0"/>
                          <a:cs typeface="Times New Roman" pitchFamily="18" charset="0"/>
                        </a:rPr>
                        <a:t>1. Name</a:t>
                      </a:r>
                      <a:endParaRPr lang="en-US" sz="2000" b="1" dirty="0">
                        <a:solidFill>
                          <a:srgbClr val="C00000"/>
                        </a:solidFill>
                        <a:latin typeface="Times New Roman" pitchFamily="18" charset="0"/>
                        <a:cs typeface="Times New Roman" pitchFamily="18" charset="0"/>
                      </a:endParaRPr>
                    </a:p>
                  </a:txBody>
                  <a:tcPr anchor="ctr"/>
                </a:tc>
                <a:tc>
                  <a:txBody>
                    <a:bodyPr/>
                    <a:lstStyle/>
                    <a:p>
                      <a:r>
                        <a:rPr lang="en-US" sz="2000" i="0" dirty="0">
                          <a:latin typeface="Times New Roman" pitchFamily="18" charset="0"/>
                          <a:cs typeface="Times New Roman" pitchFamily="18" charset="0"/>
                        </a:rPr>
                        <a:t>Unimolecular Nucleophilic Substitution</a:t>
                      </a:r>
                    </a:p>
                  </a:txBody>
                  <a:tcPr anchor="ctr"/>
                </a:tc>
                <a:tc>
                  <a:txBody>
                    <a:bodyPr/>
                    <a:lstStyle/>
                    <a:p>
                      <a:r>
                        <a:rPr lang="en-US" sz="2000" i="0" dirty="0">
                          <a:latin typeface="Times New Roman" pitchFamily="18" charset="0"/>
                          <a:cs typeface="Times New Roman" pitchFamily="18" charset="0"/>
                        </a:rPr>
                        <a:t>Bimolecular Nucleophilic Substitution</a:t>
                      </a:r>
                    </a:p>
                  </a:txBody>
                  <a:tcPr anchor="ctr"/>
                </a:tc>
              </a:tr>
              <a:tr h="370840">
                <a:tc>
                  <a:txBody>
                    <a:bodyPr/>
                    <a:lstStyle/>
                    <a:p>
                      <a:pPr marL="0" indent="0">
                        <a:buFont typeface="+mj-lt"/>
                        <a:buNone/>
                      </a:pPr>
                      <a:r>
                        <a:rPr lang="en-US" sz="2000" b="1" dirty="0" smtClean="0">
                          <a:solidFill>
                            <a:srgbClr val="C00000"/>
                          </a:solidFill>
                          <a:latin typeface="Times New Roman" pitchFamily="18" charset="0"/>
                          <a:cs typeface="Times New Roman" pitchFamily="18" charset="0"/>
                        </a:rPr>
                        <a:t>2. Rate Law</a:t>
                      </a:r>
                      <a:endParaRPr lang="en-US" sz="2000" b="1" dirty="0">
                        <a:solidFill>
                          <a:srgbClr val="C00000"/>
                        </a:solidFill>
                        <a:latin typeface="Times New Roman" pitchFamily="18" charset="0"/>
                        <a:cs typeface="Times New Roman" pitchFamily="18" charset="0"/>
                      </a:endParaRPr>
                    </a:p>
                  </a:txBody>
                  <a:tcPr anchor="ctr"/>
                </a:tc>
                <a:tc>
                  <a:txBody>
                    <a:bodyPr/>
                    <a:lstStyle/>
                    <a:p>
                      <a:r>
                        <a:rPr lang="en-US" sz="2000" i="0" dirty="0" smtClean="0">
                          <a:latin typeface="Times New Roman" pitchFamily="18" charset="0"/>
                          <a:cs typeface="Times New Roman" pitchFamily="18" charset="0"/>
                        </a:rPr>
                        <a:t>Rate = k[Substrate]                      |</a:t>
                      </a:r>
                      <a:endParaRPr lang="en-US" sz="2000" i="0" dirty="0">
                        <a:latin typeface="Times New Roman" pitchFamily="18" charset="0"/>
                        <a:cs typeface="Times New Roman" pitchFamily="18"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i="0" dirty="0" smtClean="0">
                          <a:latin typeface="Times New Roman" pitchFamily="18" charset="0"/>
                          <a:cs typeface="Times New Roman" pitchFamily="18" charset="0"/>
                        </a:rPr>
                        <a:t>Rate = k[Substrate][Nucleophile] </a:t>
                      </a:r>
                    </a:p>
                    <a:p>
                      <a:endParaRPr lang="en-US" sz="2000" i="0" dirty="0">
                        <a:latin typeface="Times New Roman" pitchFamily="18" charset="0"/>
                        <a:cs typeface="Times New Roman" pitchFamily="18" charset="0"/>
                      </a:endParaRPr>
                    </a:p>
                  </a:txBody>
                  <a:tcPr anchor="ctr"/>
                </a:tc>
              </a:tr>
              <a:tr h="370840">
                <a:tc>
                  <a:txBody>
                    <a:bodyPr/>
                    <a:lstStyle/>
                    <a:p>
                      <a:r>
                        <a:rPr lang="en-US" sz="2000" b="1" dirty="0" smtClean="0">
                          <a:solidFill>
                            <a:srgbClr val="C00000"/>
                          </a:solidFill>
                          <a:latin typeface="Times New Roman" pitchFamily="18" charset="0"/>
                          <a:cs typeface="Times New Roman" pitchFamily="18" charset="0"/>
                        </a:rPr>
                        <a:t>3. Steps</a:t>
                      </a:r>
                      <a:endParaRPr lang="en-US" sz="2000" b="1" dirty="0">
                        <a:solidFill>
                          <a:srgbClr val="C00000"/>
                        </a:solidFill>
                        <a:latin typeface="Times New Roman" pitchFamily="18" charset="0"/>
                        <a:cs typeface="Times New Roman" pitchFamily="18" charset="0"/>
                      </a:endParaRPr>
                    </a:p>
                  </a:txBody>
                  <a:tcPr anchor="ctr"/>
                </a:tc>
                <a:tc>
                  <a:txBody>
                    <a:bodyPr/>
                    <a:lstStyle/>
                    <a:p>
                      <a:r>
                        <a:rPr lang="en-US" sz="2000" i="0" dirty="0" smtClean="0">
                          <a:latin typeface="Times New Roman" pitchFamily="18" charset="0"/>
                          <a:cs typeface="Times New Roman" pitchFamily="18" charset="0"/>
                        </a:rPr>
                        <a:t>Two-step mechanism </a:t>
                      </a:r>
                      <a:endParaRPr lang="en-US" sz="2000" i="0" dirty="0">
                        <a:latin typeface="Times New Roman" pitchFamily="18" charset="0"/>
                        <a:cs typeface="Times New Roman" pitchFamily="18" charset="0"/>
                      </a:endParaRPr>
                    </a:p>
                  </a:txBody>
                  <a:tcPr anchor="ctr"/>
                </a:tc>
                <a:tc>
                  <a:txBody>
                    <a:bodyPr/>
                    <a:lstStyle/>
                    <a:p>
                      <a:r>
                        <a:rPr lang="en-US" sz="2000" i="0" dirty="0" smtClean="0">
                          <a:latin typeface="Times New Roman" pitchFamily="18" charset="0"/>
                          <a:cs typeface="Times New Roman" pitchFamily="18" charset="0"/>
                        </a:rPr>
                        <a:t>One-step (concerted) mechanism </a:t>
                      </a:r>
                      <a:endParaRPr lang="en-US" sz="2000" i="0" dirty="0">
                        <a:latin typeface="Times New Roman" pitchFamily="18" charset="0"/>
                        <a:cs typeface="Times New Roman" pitchFamily="18" charset="0"/>
                      </a:endParaRPr>
                    </a:p>
                  </a:txBody>
                  <a:tcPr anchor="ctr"/>
                </a:tc>
              </a:tr>
              <a:tr h="370840">
                <a:tc>
                  <a:txBody>
                    <a:bodyPr/>
                    <a:lstStyle/>
                    <a:p>
                      <a:r>
                        <a:rPr lang="en-US" sz="2000" b="1" dirty="0" smtClean="0">
                          <a:solidFill>
                            <a:srgbClr val="C00000"/>
                          </a:solidFill>
                          <a:latin typeface="Times New Roman" pitchFamily="18" charset="0"/>
                          <a:cs typeface="Times New Roman" pitchFamily="18" charset="0"/>
                        </a:rPr>
                        <a:t>4. Intermediate</a:t>
                      </a:r>
                      <a:endParaRPr lang="en-US" sz="2000" b="1" dirty="0">
                        <a:solidFill>
                          <a:srgbClr val="C00000"/>
                        </a:solidFill>
                        <a:latin typeface="Times New Roman" pitchFamily="18" charset="0"/>
                        <a:cs typeface="Times New Roman" pitchFamily="18" charset="0"/>
                      </a:endParaRPr>
                    </a:p>
                  </a:txBody>
                  <a:tcPr anchor="ctr"/>
                </a:tc>
                <a:tc>
                  <a:txBody>
                    <a:bodyPr/>
                    <a:lstStyle/>
                    <a:p>
                      <a:r>
                        <a:rPr lang="en-US" sz="2000" i="0" dirty="0" smtClean="0">
                          <a:latin typeface="Times New Roman" pitchFamily="18" charset="0"/>
                          <a:cs typeface="Times New Roman" pitchFamily="18" charset="0"/>
                        </a:rPr>
                        <a:t>Carbocation </a:t>
                      </a:r>
                      <a:endParaRPr lang="en-US" sz="2000" i="0" dirty="0">
                        <a:latin typeface="Times New Roman" pitchFamily="18" charset="0"/>
                        <a:cs typeface="Times New Roman" pitchFamily="18" charset="0"/>
                      </a:endParaRPr>
                    </a:p>
                  </a:txBody>
                  <a:tcPr anchor="ctr"/>
                </a:tc>
                <a:tc>
                  <a:txBody>
                    <a:bodyPr/>
                    <a:lstStyle/>
                    <a:p>
                      <a:r>
                        <a:rPr lang="en-US" sz="2000" i="0" dirty="0" smtClean="0">
                          <a:latin typeface="Times New Roman" pitchFamily="18" charset="0"/>
                          <a:cs typeface="Times New Roman" pitchFamily="18" charset="0"/>
                        </a:rPr>
                        <a:t>Transition state</a:t>
                      </a:r>
                      <a:endParaRPr lang="en-US" sz="2000" i="0" dirty="0">
                        <a:latin typeface="Times New Roman" pitchFamily="18" charset="0"/>
                        <a:cs typeface="Times New Roman" pitchFamily="18" charset="0"/>
                      </a:endParaRPr>
                    </a:p>
                  </a:txBody>
                  <a:tcPr anchor="ctr"/>
                </a:tc>
              </a:tr>
              <a:tr h="370840">
                <a:tc>
                  <a:txBody>
                    <a:bodyPr/>
                    <a:lstStyle/>
                    <a:p>
                      <a:r>
                        <a:rPr lang="en-US" sz="2000" b="1" dirty="0" smtClean="0">
                          <a:solidFill>
                            <a:srgbClr val="C00000"/>
                          </a:solidFill>
                          <a:latin typeface="Times New Roman" pitchFamily="18" charset="0"/>
                          <a:cs typeface="Times New Roman" pitchFamily="18" charset="0"/>
                        </a:rPr>
                        <a:t>5. Stereochemistry</a:t>
                      </a:r>
                      <a:endParaRPr lang="en-US" sz="2000" b="1" dirty="0">
                        <a:solidFill>
                          <a:srgbClr val="C00000"/>
                        </a:solidFill>
                        <a:latin typeface="Times New Roman" pitchFamily="18" charset="0"/>
                        <a:cs typeface="Times New Roman" pitchFamily="18" charset="0"/>
                      </a:endParaRPr>
                    </a:p>
                  </a:txBody>
                  <a:tcPr anchor="ctr"/>
                </a:tc>
                <a:tc>
                  <a:txBody>
                    <a:bodyPr/>
                    <a:lstStyle/>
                    <a:p>
                      <a:r>
                        <a:rPr lang="en-US" sz="2000" i="0" dirty="0" smtClean="0">
                          <a:latin typeface="Times New Roman" pitchFamily="18" charset="0"/>
                          <a:cs typeface="Times New Roman" pitchFamily="18" charset="0"/>
                        </a:rPr>
                        <a:t>Racemization (mix of retention + inversion) </a:t>
                      </a:r>
                      <a:endParaRPr lang="en-US" sz="2000" i="0" dirty="0">
                        <a:latin typeface="Times New Roman" pitchFamily="18" charset="0"/>
                        <a:cs typeface="Times New Roman" pitchFamily="18" charset="0"/>
                      </a:endParaRPr>
                    </a:p>
                  </a:txBody>
                  <a:tcPr anchor="ctr"/>
                </a:tc>
                <a:tc>
                  <a:txBody>
                    <a:bodyPr/>
                    <a:lstStyle/>
                    <a:p>
                      <a:r>
                        <a:rPr lang="en-US" sz="2000" i="0" dirty="0" smtClean="0">
                          <a:latin typeface="Times New Roman" pitchFamily="18" charset="0"/>
                          <a:cs typeface="Times New Roman" pitchFamily="18" charset="0"/>
                        </a:rPr>
                        <a:t>100% Inversion (Walden inversion) </a:t>
                      </a:r>
                      <a:endParaRPr lang="en-US" sz="2000" i="0" dirty="0">
                        <a:latin typeface="Times New Roman" pitchFamily="18" charset="0"/>
                        <a:cs typeface="Times New Roman" pitchFamily="18" charset="0"/>
                      </a:endParaRPr>
                    </a:p>
                  </a:txBody>
                  <a:tcPr anchor="ctr"/>
                </a:tc>
              </a:tr>
              <a:tr h="370840">
                <a:tc>
                  <a:txBody>
                    <a:bodyPr/>
                    <a:lstStyle/>
                    <a:p>
                      <a:r>
                        <a:rPr lang="en-US" sz="2000" b="1" dirty="0" smtClean="0">
                          <a:solidFill>
                            <a:srgbClr val="C00000"/>
                          </a:solidFill>
                          <a:latin typeface="Times New Roman" pitchFamily="18" charset="0"/>
                          <a:cs typeface="Times New Roman" pitchFamily="18" charset="0"/>
                        </a:rPr>
                        <a:t>6. Substrate Preference</a:t>
                      </a:r>
                      <a:endParaRPr lang="en-US" sz="2000" b="1" dirty="0">
                        <a:solidFill>
                          <a:srgbClr val="C00000"/>
                        </a:solidFill>
                        <a:latin typeface="Times New Roman" pitchFamily="18" charset="0"/>
                        <a:cs typeface="Times New Roman" pitchFamily="18" charset="0"/>
                      </a:endParaRPr>
                    </a:p>
                  </a:txBody>
                  <a:tcPr anchor="ctr"/>
                </a:tc>
                <a:tc>
                  <a:txBody>
                    <a:bodyPr/>
                    <a:lstStyle/>
                    <a:p>
                      <a:r>
                        <a:rPr lang="en-US" sz="2000" i="0" dirty="0" smtClean="0">
                          <a:latin typeface="Times New Roman" pitchFamily="18" charset="0"/>
                          <a:cs typeface="Times New Roman" pitchFamily="18" charset="0"/>
                        </a:rPr>
                        <a:t>3° &gt; 2° &gt;&gt; 1° (stable carbocation needed) </a:t>
                      </a:r>
                      <a:endParaRPr lang="en-US" sz="2000" i="0" dirty="0">
                        <a:latin typeface="Times New Roman" pitchFamily="18" charset="0"/>
                        <a:cs typeface="Times New Roman" pitchFamily="18" charset="0"/>
                      </a:endParaRPr>
                    </a:p>
                  </a:txBody>
                  <a:tcPr anchor="ctr"/>
                </a:tc>
                <a:tc>
                  <a:txBody>
                    <a:bodyPr/>
                    <a:lstStyle/>
                    <a:p>
                      <a:r>
                        <a:rPr lang="en-US" sz="2000" i="0" dirty="0" smtClean="0">
                          <a:latin typeface="Times New Roman" pitchFamily="18" charset="0"/>
                          <a:cs typeface="Times New Roman" pitchFamily="18" charset="0"/>
                        </a:rPr>
                        <a:t>Methyl &gt; 1° &gt; 2° &gt;&gt; 3° (low steric hindrance) </a:t>
                      </a:r>
                      <a:endParaRPr lang="en-US" sz="2000" i="0" dirty="0">
                        <a:latin typeface="Times New Roman" pitchFamily="18" charset="0"/>
                        <a:cs typeface="Times New Roman" pitchFamily="18" charset="0"/>
                      </a:endParaRPr>
                    </a:p>
                  </a:txBody>
                  <a:tcPr anchor="ctr"/>
                </a:tc>
              </a:tr>
              <a:tr h="370840">
                <a:tc>
                  <a:txBody>
                    <a:bodyPr/>
                    <a:lstStyle/>
                    <a:p>
                      <a:pPr marL="290513" indent="-290513"/>
                      <a:r>
                        <a:rPr lang="en-US" sz="2000" b="1" dirty="0" smtClean="0">
                          <a:solidFill>
                            <a:srgbClr val="C00000"/>
                          </a:solidFill>
                          <a:latin typeface="Times New Roman" pitchFamily="18" charset="0"/>
                          <a:cs typeface="Times New Roman" pitchFamily="18" charset="0"/>
                        </a:rPr>
                        <a:t>7. Nucleophile Strength</a:t>
                      </a:r>
                      <a:endParaRPr lang="en-US" sz="2000" b="1" dirty="0">
                        <a:solidFill>
                          <a:srgbClr val="C00000"/>
                        </a:solidFill>
                        <a:latin typeface="Times New Roman" pitchFamily="18" charset="0"/>
                        <a:cs typeface="Times New Roman" pitchFamily="18" charset="0"/>
                      </a:endParaRPr>
                    </a:p>
                  </a:txBody>
                  <a:tcPr anchor="ctr"/>
                </a:tc>
                <a:tc>
                  <a:txBody>
                    <a:bodyPr/>
                    <a:lstStyle/>
                    <a:p>
                      <a:r>
                        <a:rPr lang="en-US" sz="2000" i="0" dirty="0" smtClean="0">
                          <a:latin typeface="Times New Roman" pitchFamily="18" charset="0"/>
                          <a:cs typeface="Times New Roman" pitchFamily="18" charset="0"/>
                        </a:rPr>
                        <a:t>Not important (can be weak) </a:t>
                      </a:r>
                      <a:endParaRPr lang="en-US" sz="2000" i="0" dirty="0">
                        <a:latin typeface="Times New Roman" pitchFamily="18" charset="0"/>
                        <a:cs typeface="Times New Roman" pitchFamily="18" charset="0"/>
                      </a:endParaRPr>
                    </a:p>
                  </a:txBody>
                  <a:tcPr anchor="ctr"/>
                </a:tc>
                <a:tc>
                  <a:txBody>
                    <a:bodyPr/>
                    <a:lstStyle/>
                    <a:p>
                      <a:r>
                        <a:rPr lang="en-US" sz="2000" i="0" dirty="0" smtClean="0">
                          <a:latin typeface="Times New Roman" pitchFamily="18" charset="0"/>
                          <a:cs typeface="Times New Roman" pitchFamily="18" charset="0"/>
                        </a:rPr>
                        <a:t>Must be strong </a:t>
                      </a:r>
                      <a:endParaRPr lang="en-US" sz="2000" i="0" dirty="0">
                        <a:latin typeface="Times New Roman" pitchFamily="18" charset="0"/>
                        <a:cs typeface="Times New Roman" pitchFamily="18" charset="0"/>
                      </a:endParaRPr>
                    </a:p>
                  </a:txBody>
                  <a:tcPr anchor="ctr"/>
                </a:tc>
              </a:tr>
              <a:tr h="370840">
                <a:tc>
                  <a:txBody>
                    <a:bodyPr/>
                    <a:lstStyle/>
                    <a:p>
                      <a:r>
                        <a:rPr lang="en-US" sz="2000" b="1" dirty="0" smtClean="0">
                          <a:solidFill>
                            <a:srgbClr val="C00000"/>
                          </a:solidFill>
                          <a:latin typeface="Times New Roman" pitchFamily="18" charset="0"/>
                          <a:cs typeface="Times New Roman" pitchFamily="18" charset="0"/>
                        </a:rPr>
                        <a:t>8. Solvent Preference</a:t>
                      </a:r>
                      <a:endParaRPr lang="en-US" sz="2000" b="1" dirty="0">
                        <a:solidFill>
                          <a:srgbClr val="C00000"/>
                        </a:solidFill>
                        <a:latin typeface="Times New Roman" pitchFamily="18" charset="0"/>
                        <a:cs typeface="Times New Roman" pitchFamily="18" charset="0"/>
                      </a:endParaRPr>
                    </a:p>
                  </a:txBody>
                  <a:tcPr anchor="ctr"/>
                </a:tc>
                <a:tc>
                  <a:txBody>
                    <a:bodyPr/>
                    <a:lstStyle/>
                    <a:p>
                      <a:r>
                        <a:rPr lang="en-US" sz="2000" i="0" dirty="0" smtClean="0">
                          <a:latin typeface="Times New Roman" pitchFamily="18" charset="0"/>
                          <a:cs typeface="Times New Roman" pitchFamily="18" charset="0"/>
                        </a:rPr>
                        <a:t>Polar</a:t>
                      </a:r>
                      <a:r>
                        <a:rPr lang="en-US" sz="2000" i="0" baseline="0" dirty="0" smtClean="0">
                          <a:latin typeface="Times New Roman" pitchFamily="18" charset="0"/>
                          <a:cs typeface="Times New Roman" pitchFamily="18" charset="0"/>
                        </a:rPr>
                        <a:t> </a:t>
                      </a:r>
                      <a:r>
                        <a:rPr lang="en-US" sz="2000" i="0" dirty="0" smtClean="0">
                          <a:latin typeface="Times New Roman" pitchFamily="18" charset="0"/>
                          <a:cs typeface="Times New Roman" pitchFamily="18" charset="0"/>
                        </a:rPr>
                        <a:t>protic</a:t>
                      </a:r>
                      <a:r>
                        <a:rPr lang="en-US" sz="2000" i="0" baseline="0" dirty="0" smtClean="0">
                          <a:latin typeface="Times New Roman" pitchFamily="18" charset="0"/>
                          <a:cs typeface="Times New Roman" pitchFamily="18" charset="0"/>
                        </a:rPr>
                        <a:t> </a:t>
                      </a:r>
                      <a:r>
                        <a:rPr lang="en-US" sz="2000" i="0" dirty="0" smtClean="0">
                          <a:latin typeface="Times New Roman" pitchFamily="18" charset="0"/>
                          <a:cs typeface="Times New Roman" pitchFamily="18" charset="0"/>
                        </a:rPr>
                        <a:t>(water, alcohols) </a:t>
                      </a:r>
                      <a:endParaRPr lang="en-US" sz="2000" i="0" dirty="0">
                        <a:latin typeface="Times New Roman" pitchFamily="18" charset="0"/>
                        <a:cs typeface="Times New Roman" pitchFamily="18" charset="0"/>
                      </a:endParaRPr>
                    </a:p>
                  </a:txBody>
                  <a:tcPr anchor="ctr"/>
                </a:tc>
                <a:tc>
                  <a:txBody>
                    <a:bodyPr/>
                    <a:lstStyle/>
                    <a:p>
                      <a:r>
                        <a:rPr lang="en-US" sz="2000" i="0" dirty="0" smtClean="0">
                          <a:latin typeface="Times New Roman" pitchFamily="18" charset="0"/>
                          <a:cs typeface="Times New Roman" pitchFamily="18" charset="0"/>
                        </a:rPr>
                        <a:t>Polar</a:t>
                      </a:r>
                      <a:r>
                        <a:rPr lang="en-US" sz="2000" i="0" baseline="0" dirty="0" smtClean="0">
                          <a:latin typeface="Times New Roman" pitchFamily="18" charset="0"/>
                          <a:cs typeface="Times New Roman" pitchFamily="18" charset="0"/>
                        </a:rPr>
                        <a:t> </a:t>
                      </a:r>
                      <a:r>
                        <a:rPr lang="en-US" sz="2000" i="0" dirty="0" smtClean="0">
                          <a:latin typeface="Times New Roman" pitchFamily="18" charset="0"/>
                          <a:cs typeface="Times New Roman" pitchFamily="18" charset="0"/>
                        </a:rPr>
                        <a:t>aprotic</a:t>
                      </a:r>
                      <a:r>
                        <a:rPr lang="en-US" sz="2000" i="0" baseline="0" dirty="0" smtClean="0">
                          <a:latin typeface="Times New Roman" pitchFamily="18" charset="0"/>
                          <a:cs typeface="Times New Roman" pitchFamily="18" charset="0"/>
                        </a:rPr>
                        <a:t> </a:t>
                      </a:r>
                      <a:r>
                        <a:rPr lang="en-US" sz="2000" i="0" dirty="0" smtClean="0">
                          <a:latin typeface="Times New Roman" pitchFamily="18" charset="0"/>
                          <a:cs typeface="Times New Roman" pitchFamily="18" charset="0"/>
                        </a:rPr>
                        <a:t>(DMSO, acetone) </a:t>
                      </a:r>
                      <a:endParaRPr lang="en-US" sz="2000" i="0" dirty="0">
                        <a:latin typeface="Times New Roman" pitchFamily="18" charset="0"/>
                        <a:cs typeface="Times New Roman" pitchFamily="18" charset="0"/>
                      </a:endParaRPr>
                    </a:p>
                  </a:txBody>
                  <a:tcPr anchor="ctr"/>
                </a:tc>
              </a:tr>
              <a:tr h="370840">
                <a:tc>
                  <a:txBody>
                    <a:bodyPr/>
                    <a:lstStyle/>
                    <a:p>
                      <a:r>
                        <a:rPr lang="en-US" sz="2000" b="1" dirty="0" smtClean="0">
                          <a:solidFill>
                            <a:srgbClr val="C00000"/>
                          </a:solidFill>
                          <a:latin typeface="Times New Roman" pitchFamily="18" charset="0"/>
                          <a:cs typeface="Times New Roman" pitchFamily="18" charset="0"/>
                        </a:rPr>
                        <a:t>9. Leaving Group</a:t>
                      </a:r>
                      <a:endParaRPr lang="en-US" sz="2000" b="1" dirty="0">
                        <a:solidFill>
                          <a:srgbClr val="C00000"/>
                        </a:solidFill>
                        <a:latin typeface="Times New Roman" pitchFamily="18" charset="0"/>
                        <a:cs typeface="Times New Roman" pitchFamily="18" charset="0"/>
                      </a:endParaRPr>
                    </a:p>
                  </a:txBody>
                  <a:tcPr anchor="ctr"/>
                </a:tc>
                <a:tc>
                  <a:txBody>
                    <a:bodyPr/>
                    <a:lstStyle/>
                    <a:p>
                      <a:r>
                        <a:rPr lang="en-US" sz="2000" i="0" dirty="0" smtClean="0">
                          <a:latin typeface="Times New Roman" pitchFamily="18" charset="0"/>
                          <a:cs typeface="Times New Roman" pitchFamily="18" charset="0"/>
                        </a:rPr>
                        <a:t>Must be good (stabilizes charge) </a:t>
                      </a:r>
                      <a:endParaRPr lang="en-US" sz="2000" i="0" dirty="0">
                        <a:latin typeface="Times New Roman" pitchFamily="18" charset="0"/>
                        <a:cs typeface="Times New Roman" pitchFamily="18" charset="0"/>
                      </a:endParaRPr>
                    </a:p>
                  </a:txBody>
                  <a:tcPr anchor="ctr"/>
                </a:tc>
                <a:tc>
                  <a:txBody>
                    <a:bodyPr/>
                    <a:lstStyle/>
                    <a:p>
                      <a:r>
                        <a:rPr lang="en-US" sz="2000" i="0" dirty="0" smtClean="0">
                          <a:latin typeface="Times New Roman" pitchFamily="18" charset="0"/>
                          <a:cs typeface="Times New Roman" pitchFamily="18" charset="0"/>
                        </a:rPr>
                        <a:t>Must be good (same reason) </a:t>
                      </a:r>
                      <a:endParaRPr lang="en-US" sz="2000" i="0" dirty="0">
                        <a:latin typeface="Times New Roman" pitchFamily="18" charset="0"/>
                        <a:cs typeface="Times New Roman" pitchFamily="18" charset="0"/>
                      </a:endParaRPr>
                    </a:p>
                  </a:txBody>
                  <a:tcPr anchor="ctr"/>
                </a:tc>
              </a:tr>
              <a:tr h="370840">
                <a:tc>
                  <a:txBody>
                    <a:bodyPr/>
                    <a:lstStyle/>
                    <a:p>
                      <a:r>
                        <a:rPr lang="en-US" sz="2000" b="1" dirty="0" smtClean="0">
                          <a:solidFill>
                            <a:srgbClr val="C00000"/>
                          </a:solidFill>
                          <a:latin typeface="Times New Roman" pitchFamily="18" charset="0"/>
                          <a:cs typeface="Times New Roman" pitchFamily="18" charset="0"/>
                        </a:rPr>
                        <a:t>10.</a:t>
                      </a:r>
                      <a:r>
                        <a:rPr lang="en-US" sz="2000" b="1" baseline="0" dirty="0" smtClean="0">
                          <a:solidFill>
                            <a:srgbClr val="C00000"/>
                          </a:solidFill>
                          <a:latin typeface="Times New Roman" pitchFamily="18" charset="0"/>
                          <a:cs typeface="Times New Roman" pitchFamily="18" charset="0"/>
                        </a:rPr>
                        <a:t> </a:t>
                      </a:r>
                      <a:r>
                        <a:rPr lang="en-US" sz="2000" b="1" dirty="0" smtClean="0">
                          <a:solidFill>
                            <a:srgbClr val="C00000"/>
                          </a:solidFill>
                          <a:latin typeface="Times New Roman" pitchFamily="18" charset="0"/>
                          <a:cs typeface="Times New Roman" pitchFamily="18" charset="0"/>
                        </a:rPr>
                        <a:t>Rearrangements</a:t>
                      </a:r>
                      <a:endParaRPr lang="en-US" sz="2000" b="1" dirty="0">
                        <a:solidFill>
                          <a:srgbClr val="C00000"/>
                        </a:solidFill>
                        <a:latin typeface="Times New Roman" pitchFamily="18" charset="0"/>
                        <a:cs typeface="Times New Roman" pitchFamily="18" charset="0"/>
                      </a:endParaRPr>
                    </a:p>
                  </a:txBody>
                  <a:tcPr anchor="ctr"/>
                </a:tc>
                <a:tc>
                  <a:txBody>
                    <a:bodyPr/>
                    <a:lstStyle/>
                    <a:p>
                      <a:r>
                        <a:rPr lang="en-US" sz="2000" i="0" dirty="0" smtClean="0">
                          <a:latin typeface="Times New Roman" pitchFamily="18" charset="0"/>
                          <a:cs typeface="Times New Roman" pitchFamily="18" charset="0"/>
                        </a:rPr>
                        <a:t>Possible</a:t>
                      </a:r>
                      <a:r>
                        <a:rPr lang="en-US" sz="2000" i="0" baseline="0" dirty="0" smtClean="0">
                          <a:latin typeface="Times New Roman" pitchFamily="18" charset="0"/>
                          <a:cs typeface="Times New Roman" pitchFamily="18" charset="0"/>
                        </a:rPr>
                        <a:t> </a:t>
                      </a:r>
                      <a:r>
                        <a:rPr lang="en-US" sz="2000" i="0" dirty="0" smtClean="0">
                          <a:latin typeface="Times New Roman" pitchFamily="18" charset="0"/>
                          <a:cs typeface="Times New Roman" pitchFamily="18" charset="0"/>
                        </a:rPr>
                        <a:t>(hydride/methyl shifts) </a:t>
                      </a:r>
                      <a:endParaRPr lang="en-US" sz="2000" i="0" dirty="0">
                        <a:latin typeface="Times New Roman" pitchFamily="18" charset="0"/>
                        <a:cs typeface="Times New Roman" pitchFamily="18" charset="0"/>
                      </a:endParaRPr>
                    </a:p>
                  </a:txBody>
                  <a:tcPr anchor="ctr"/>
                </a:tc>
                <a:tc>
                  <a:txBody>
                    <a:bodyPr/>
                    <a:lstStyle/>
                    <a:p>
                      <a:r>
                        <a:rPr lang="en-US" sz="2000" i="0" dirty="0" smtClean="0">
                          <a:latin typeface="Times New Roman" pitchFamily="18" charset="0"/>
                          <a:cs typeface="Times New Roman" pitchFamily="18" charset="0"/>
                        </a:rPr>
                        <a:t>Not possible</a:t>
                      </a:r>
                      <a:endParaRPr lang="en-US" sz="2000" i="0" dirty="0">
                        <a:latin typeface="Times New Roman" pitchFamily="18" charset="0"/>
                        <a:cs typeface="Times New Roman" pitchFamily="18" charset="0"/>
                      </a:endParaRPr>
                    </a:p>
                  </a:txBody>
                  <a:tcPr anchor="ctr"/>
                </a:tc>
              </a:tr>
              <a:tr h="370840">
                <a:tc>
                  <a:txBody>
                    <a:bodyPr/>
                    <a:lstStyle/>
                    <a:p>
                      <a:pPr marL="398463" indent="-344488"/>
                      <a:r>
                        <a:rPr lang="en-US" sz="2000" b="1" dirty="0" smtClean="0">
                          <a:solidFill>
                            <a:srgbClr val="C00000"/>
                          </a:solidFill>
                          <a:latin typeface="Times New Roman" pitchFamily="18" charset="0"/>
                          <a:cs typeface="Times New Roman" pitchFamily="18" charset="0"/>
                        </a:rPr>
                        <a:t>11. Rate-Determining Step</a:t>
                      </a:r>
                      <a:endParaRPr lang="en-US" sz="2000" b="1" dirty="0">
                        <a:solidFill>
                          <a:srgbClr val="C00000"/>
                        </a:solidFill>
                        <a:latin typeface="Times New Roman" pitchFamily="18" charset="0"/>
                        <a:cs typeface="Times New Roman" pitchFamily="18" charset="0"/>
                      </a:endParaRPr>
                    </a:p>
                  </a:txBody>
                  <a:tcPr anchor="ctr"/>
                </a:tc>
                <a:tc>
                  <a:txBody>
                    <a:bodyPr/>
                    <a:lstStyle/>
                    <a:p>
                      <a:r>
                        <a:rPr lang="en-US" sz="2000" i="0" dirty="0" smtClean="0">
                          <a:latin typeface="Times New Roman" pitchFamily="18" charset="0"/>
                          <a:cs typeface="Times New Roman" pitchFamily="18" charset="0"/>
                        </a:rPr>
                        <a:t>Formation of carbocation </a:t>
                      </a:r>
                      <a:endParaRPr lang="en-US" sz="2000" i="0" dirty="0">
                        <a:latin typeface="Times New Roman" pitchFamily="18" charset="0"/>
                        <a:cs typeface="Times New Roman" pitchFamily="18" charset="0"/>
                      </a:endParaRPr>
                    </a:p>
                  </a:txBody>
                  <a:tcPr anchor="ctr"/>
                </a:tc>
                <a:tc>
                  <a:txBody>
                    <a:bodyPr/>
                    <a:lstStyle/>
                    <a:p>
                      <a:r>
                        <a:rPr lang="en-US" sz="2000" i="0" dirty="0" smtClean="0">
                          <a:latin typeface="Times New Roman" pitchFamily="18" charset="0"/>
                          <a:cs typeface="Times New Roman" pitchFamily="18" charset="0"/>
                        </a:rPr>
                        <a:t>Nucleophile attacking + leaving group leaving </a:t>
                      </a:r>
                      <a:endParaRPr lang="en-US" sz="2000" i="0" dirty="0">
                        <a:latin typeface="Times New Roman" pitchFamily="18" charset="0"/>
                        <a:cs typeface="Times New Roman" pitchFamily="18" charset="0"/>
                      </a:endParaRPr>
                    </a:p>
                  </a:txBody>
                  <a:tcPr anchor="ctr"/>
                </a:tc>
              </a:tr>
            </a:tbl>
          </a:graphicData>
        </a:graphic>
      </p:graphicFrame>
      <p:sp>
        <p:nvSpPr>
          <p:cNvPr id="4" name="TextBox 3"/>
          <p:cNvSpPr txBox="1"/>
          <p:nvPr/>
        </p:nvSpPr>
        <p:spPr>
          <a:xfrm>
            <a:off x="1771357" y="101025"/>
            <a:ext cx="9353843" cy="584775"/>
          </a:xfrm>
          <a:prstGeom prst="rect">
            <a:avLst/>
          </a:prstGeom>
          <a:noFill/>
        </p:spPr>
        <p:txBody>
          <a:bodyPr wrap="none" rtlCol="0">
            <a:spAutoFit/>
          </a:bodyPr>
          <a:lstStyle/>
          <a:p>
            <a:r>
              <a:rPr lang="en-US" sz="3200" b="1" dirty="0" smtClean="0">
                <a:solidFill>
                  <a:srgbClr val="FF0000"/>
                </a:solidFill>
                <a:latin typeface="Times New Roman" pitchFamily="18" charset="0"/>
                <a:cs typeface="Times New Roman" pitchFamily="18" charset="0"/>
              </a:rPr>
              <a:t>Comparison between </a:t>
            </a:r>
            <a:r>
              <a:rPr lang="en-US" sz="3200" b="1" dirty="0">
                <a:solidFill>
                  <a:srgbClr val="FF0000"/>
                </a:solidFill>
                <a:latin typeface="Times New Roman" pitchFamily="18" charset="0"/>
                <a:cs typeface="Times New Roman" pitchFamily="18" charset="0"/>
              </a:rPr>
              <a:t>S</a:t>
            </a:r>
            <a:r>
              <a:rPr lang="en-US" sz="3200" b="1" baseline="-25000" dirty="0">
                <a:solidFill>
                  <a:srgbClr val="FF0000"/>
                </a:solidFill>
                <a:latin typeface="Times New Roman" pitchFamily="18" charset="0"/>
                <a:cs typeface="Times New Roman" pitchFamily="18" charset="0"/>
              </a:rPr>
              <a:t>N</a:t>
            </a:r>
            <a:r>
              <a:rPr lang="en-US" sz="3200" b="1" baseline="30000" dirty="0">
                <a:solidFill>
                  <a:srgbClr val="FF0000"/>
                </a:solidFill>
                <a:latin typeface="Times New Roman" pitchFamily="18" charset="0"/>
                <a:cs typeface="Times New Roman" pitchFamily="18" charset="0"/>
              </a:rPr>
              <a:t>1</a:t>
            </a:r>
            <a:r>
              <a:rPr lang="en-US" sz="3200" b="1" dirty="0">
                <a:solidFill>
                  <a:srgbClr val="FF0000"/>
                </a:solidFill>
                <a:latin typeface="Times New Roman" pitchFamily="18" charset="0"/>
                <a:cs typeface="Times New Roman" pitchFamily="18" charset="0"/>
              </a:rPr>
              <a:t> </a:t>
            </a:r>
            <a:r>
              <a:rPr lang="en-US" sz="3200" b="1" dirty="0" smtClean="0">
                <a:solidFill>
                  <a:srgbClr val="FF0000"/>
                </a:solidFill>
                <a:latin typeface="Times New Roman" pitchFamily="18" charset="0"/>
                <a:cs typeface="Times New Roman" pitchFamily="18" charset="0"/>
              </a:rPr>
              <a:t>Reaction and</a:t>
            </a:r>
            <a:r>
              <a:rPr lang="en-US" sz="3200" b="1" dirty="0">
                <a:solidFill>
                  <a:srgbClr val="FF0000"/>
                </a:solidFill>
                <a:latin typeface="Times New Roman" pitchFamily="18" charset="0"/>
                <a:cs typeface="Times New Roman" pitchFamily="18" charset="0"/>
              </a:rPr>
              <a:t> S</a:t>
            </a:r>
            <a:r>
              <a:rPr lang="en-US" sz="3200" b="1" baseline="-25000" dirty="0">
                <a:solidFill>
                  <a:srgbClr val="FF0000"/>
                </a:solidFill>
                <a:latin typeface="Times New Roman" pitchFamily="18" charset="0"/>
                <a:cs typeface="Times New Roman" pitchFamily="18" charset="0"/>
              </a:rPr>
              <a:t>N</a:t>
            </a:r>
            <a:r>
              <a:rPr lang="en-US" sz="3200" b="1" baseline="30000" dirty="0">
                <a:solidFill>
                  <a:srgbClr val="FF0000"/>
                </a:solidFill>
                <a:latin typeface="Times New Roman" pitchFamily="18" charset="0"/>
                <a:cs typeface="Times New Roman" pitchFamily="18" charset="0"/>
              </a:rPr>
              <a:t>2 </a:t>
            </a:r>
            <a:r>
              <a:rPr lang="en-US" sz="3200" b="1" dirty="0">
                <a:solidFill>
                  <a:srgbClr val="FF0000"/>
                </a:solidFill>
                <a:latin typeface="Times New Roman" pitchFamily="18" charset="0"/>
                <a:cs typeface="Times New Roman" pitchFamily="18" charset="0"/>
              </a:rPr>
              <a:t> </a:t>
            </a:r>
            <a:r>
              <a:rPr lang="en-US" sz="3200" b="1" dirty="0" smtClean="0">
                <a:solidFill>
                  <a:srgbClr val="FF0000"/>
                </a:solidFill>
                <a:latin typeface="Times New Roman" pitchFamily="18" charset="0"/>
                <a:cs typeface="Times New Roman" pitchFamily="18" charset="0"/>
              </a:rPr>
              <a:t>Reaction</a:t>
            </a:r>
            <a:endParaRPr lang="en-US" sz="32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5961377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273076"/>
            <a:ext cx="12344400" cy="2308324"/>
          </a:xfrm>
          <a:prstGeom prst="rect">
            <a:avLst/>
          </a:prstGeom>
        </p:spPr>
        <p:txBody>
          <a:bodyPr wrap="square">
            <a:spAutoFit/>
          </a:bodyPr>
          <a:lstStyle/>
          <a:p>
            <a:pPr algn="just"/>
            <a:r>
              <a:rPr lang="en-US" sz="2400" dirty="0" smtClean="0">
                <a:latin typeface="Times New Roman" pitchFamily="18" charset="0"/>
                <a:cs typeface="Times New Roman" pitchFamily="18" charset="0"/>
              </a:rPr>
              <a:t>Elimination </a:t>
            </a:r>
            <a:r>
              <a:rPr lang="en-US" sz="2400" dirty="0">
                <a:latin typeface="Times New Roman" pitchFamily="18" charset="0"/>
                <a:cs typeface="Times New Roman" pitchFamily="18" charset="0"/>
              </a:rPr>
              <a:t>reactions are organic reactions in which two atoms or groups are </a:t>
            </a:r>
            <a:r>
              <a:rPr lang="en-US" sz="2400" dirty="0" smtClean="0">
                <a:latin typeface="Times New Roman" pitchFamily="18" charset="0"/>
                <a:cs typeface="Times New Roman" pitchFamily="18" charset="0"/>
              </a:rPr>
              <a:t>removed from </a:t>
            </a:r>
            <a:r>
              <a:rPr lang="en-US" sz="2400" dirty="0">
                <a:latin typeface="Times New Roman" pitchFamily="18" charset="0"/>
                <a:cs typeface="Times New Roman" pitchFamily="18" charset="0"/>
              </a:rPr>
              <a:t>a molecule, typically forming a double bond (alkene) or, in some cases, a triple bond (alkyne</a:t>
            </a:r>
            <a:r>
              <a:rPr lang="en-US" sz="2400" dirty="0" smtClean="0">
                <a:latin typeface="Times New Roman" pitchFamily="18" charset="0"/>
                <a:cs typeface="Times New Roman" pitchFamily="18" charset="0"/>
              </a:rPr>
              <a:t>).</a:t>
            </a:r>
          </a:p>
          <a:p>
            <a:pPr lvl="0" algn="just">
              <a:lnSpc>
                <a:spcPct val="80000"/>
              </a:lnSpc>
              <a:buClr>
                <a:srgbClr val="CC0000"/>
              </a:buClr>
              <a:buSzPct val="113000"/>
            </a:pPr>
            <a:endParaRPr lang="en-US" altLang="en-US" sz="2400" dirty="0">
              <a:latin typeface="Times New Roman" pitchFamily="18" charset="0"/>
              <a:cs typeface="Times New Roman" pitchFamily="18" charset="0"/>
            </a:endParaRPr>
          </a:p>
          <a:p>
            <a:pPr marL="623888" lvl="0" indent="-569913" algn="just">
              <a:lnSpc>
                <a:spcPct val="80000"/>
              </a:lnSpc>
              <a:buClr>
                <a:srgbClr val="CC0000"/>
              </a:buClr>
              <a:buSzPct val="113000"/>
              <a:buFont typeface="Wingdings" pitchFamily="2" charset="2"/>
              <a:buChar char="v"/>
            </a:pPr>
            <a:r>
              <a:rPr lang="en-US" sz="2400" dirty="0">
                <a:latin typeface="Times New Roman" pitchFamily="18" charset="0"/>
                <a:cs typeface="Times New Roman" pitchFamily="18" charset="0"/>
              </a:rPr>
              <a:t>β-elimination reaction, also known as a 1,2-elimination, involves the removal of two atoms </a:t>
            </a:r>
            <a:r>
              <a:rPr lang="en-US" sz="2400" dirty="0" smtClean="0">
                <a:latin typeface="Times New Roman" pitchFamily="18" charset="0"/>
                <a:cs typeface="Times New Roman" pitchFamily="18" charset="0"/>
              </a:rPr>
              <a:t>or groups </a:t>
            </a:r>
            <a:r>
              <a:rPr lang="en-US" sz="2400" dirty="0">
                <a:latin typeface="Times New Roman" pitchFamily="18" charset="0"/>
                <a:cs typeface="Times New Roman" pitchFamily="18" charset="0"/>
              </a:rPr>
              <a:t>from adjacent carbon </a:t>
            </a:r>
            <a:r>
              <a:rPr lang="en-US" sz="2400" dirty="0" smtClean="0">
                <a:latin typeface="Times New Roman" pitchFamily="18" charset="0"/>
                <a:cs typeface="Times New Roman" pitchFamily="18" charset="0"/>
              </a:rPr>
              <a:t>atoms to </a:t>
            </a:r>
            <a:r>
              <a:rPr lang="en-US" sz="2400" dirty="0">
                <a:latin typeface="Times New Roman" pitchFamily="18" charset="0"/>
                <a:cs typeface="Times New Roman" pitchFamily="18" charset="0"/>
              </a:rPr>
              <a:t>form a new </a:t>
            </a:r>
            <a:r>
              <a:rPr lang="en-US" sz="2400" dirty="0" smtClean="0">
                <a:latin typeface="Times New Roman" pitchFamily="18" charset="0"/>
                <a:cs typeface="Times New Roman" pitchFamily="18" charset="0"/>
              </a:rPr>
              <a:t>π-bond</a:t>
            </a:r>
            <a:r>
              <a:rPr lang="en-US" sz="2400" dirty="0">
                <a:latin typeface="Times New Roman" pitchFamily="18" charset="0"/>
                <a:cs typeface="Times New Roman" pitchFamily="18" charset="0"/>
              </a:rPr>
              <a:t>. This reaction is a key step in the formation of </a:t>
            </a:r>
            <a:r>
              <a:rPr lang="en-US" sz="2400" dirty="0" smtClean="0">
                <a:latin typeface="Times New Roman" pitchFamily="18" charset="0"/>
                <a:cs typeface="Times New Roman" pitchFamily="18" charset="0"/>
              </a:rPr>
              <a:t>alkenes.</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623888" lvl="0" indent="-569913" algn="just">
              <a:lnSpc>
                <a:spcPct val="80000"/>
              </a:lnSpc>
              <a:buClr>
                <a:srgbClr val="CC0000"/>
              </a:buClr>
              <a:buSzPct val="113000"/>
              <a:buFont typeface="Wingdings" pitchFamily="2" charset="2"/>
              <a:buChar char="v"/>
            </a:pPr>
            <a:r>
              <a:rPr lang="en-US" sz="2400" dirty="0" smtClean="0">
                <a:latin typeface="Times New Roman" pitchFamily="18" charset="0"/>
                <a:cs typeface="Times New Roman" pitchFamily="18" charset="0"/>
              </a:rPr>
              <a:t>Based on the mechanism these are further classified into two types:</a:t>
            </a:r>
            <a:endParaRPr lang="en-US" sz="2400" dirty="0">
              <a:latin typeface="Times New Roman" pitchFamily="18" charset="0"/>
              <a:cs typeface="Times New Roman" pitchFamily="18" charset="0"/>
            </a:endParaRPr>
          </a:p>
        </p:txBody>
      </p:sp>
      <p:sp>
        <p:nvSpPr>
          <p:cNvPr id="3" name="Rectangle 2"/>
          <p:cNvSpPr/>
          <p:nvPr/>
        </p:nvSpPr>
        <p:spPr>
          <a:xfrm>
            <a:off x="3792626" y="282714"/>
            <a:ext cx="5046574" cy="707886"/>
          </a:xfrm>
          <a:prstGeom prst="rect">
            <a:avLst/>
          </a:prstGeom>
        </p:spPr>
        <p:txBody>
          <a:bodyPr wrap="none">
            <a:spAutoFit/>
          </a:bodyPr>
          <a:lstStyle/>
          <a:p>
            <a:r>
              <a:rPr lang="en-US" sz="4000" b="1" dirty="0">
                <a:solidFill>
                  <a:srgbClr val="FF0000"/>
                </a:solidFill>
                <a:latin typeface="Times New Roman" pitchFamily="18" charset="0"/>
                <a:cs typeface="Times New Roman" pitchFamily="18" charset="0"/>
              </a:rPr>
              <a:t>Elimination Reactions</a:t>
            </a:r>
          </a:p>
        </p:txBody>
      </p:sp>
      <p:sp>
        <p:nvSpPr>
          <p:cNvPr id="4" name="Rectangle 3"/>
          <p:cNvSpPr/>
          <p:nvPr/>
        </p:nvSpPr>
        <p:spPr>
          <a:xfrm>
            <a:off x="762000" y="3916740"/>
            <a:ext cx="8839200" cy="1569660"/>
          </a:xfrm>
          <a:prstGeom prst="rect">
            <a:avLst/>
          </a:prstGeom>
        </p:spPr>
        <p:txBody>
          <a:bodyPr wrap="square">
            <a:spAutoFit/>
          </a:bodyPr>
          <a:lstStyle/>
          <a:p>
            <a:pPr marL="571500" indent="-571500" algn="just">
              <a:lnSpc>
                <a:spcPct val="200000"/>
              </a:lnSpc>
              <a:buClr>
                <a:srgbClr val="CC0000"/>
              </a:buClr>
              <a:buSzPct val="120000"/>
              <a:buFont typeface="Calibri" pitchFamily="34" charset="0"/>
              <a:buAutoNum type="romanUcPeriod"/>
            </a:pPr>
            <a:r>
              <a:rPr lang="en-US" altLang="en-US" sz="2400" b="1" dirty="0">
                <a:solidFill>
                  <a:srgbClr val="002060"/>
                </a:solidFill>
                <a:latin typeface="Times New Roman" pitchFamily="18" charset="0"/>
                <a:ea typeface="Times New Roman" pitchFamily="18" charset="0"/>
              </a:rPr>
              <a:t> Elimination unimolecular reaction (E</a:t>
            </a:r>
            <a:r>
              <a:rPr lang="en-US" altLang="en-US" sz="2400" b="1" baseline="-30000" dirty="0">
                <a:solidFill>
                  <a:srgbClr val="002060"/>
                </a:solidFill>
                <a:latin typeface="Times New Roman" pitchFamily="18" charset="0"/>
                <a:ea typeface="Times New Roman" pitchFamily="18" charset="0"/>
              </a:rPr>
              <a:t>1</a:t>
            </a:r>
            <a:r>
              <a:rPr lang="en-US" altLang="en-US" sz="2400" b="1" dirty="0" smtClean="0">
                <a:solidFill>
                  <a:srgbClr val="002060"/>
                </a:solidFill>
                <a:latin typeface="Times New Roman" pitchFamily="18" charset="0"/>
                <a:ea typeface="Times New Roman" pitchFamily="18" charset="0"/>
              </a:rPr>
              <a:t>): Two step reaction </a:t>
            </a:r>
            <a:endParaRPr lang="en-US" altLang="en-US" sz="2400" b="1" dirty="0">
              <a:solidFill>
                <a:srgbClr val="002060"/>
              </a:solidFill>
              <a:latin typeface="Times New Roman" pitchFamily="18" charset="0"/>
              <a:ea typeface="Times New Roman" pitchFamily="18" charset="0"/>
            </a:endParaRPr>
          </a:p>
          <a:p>
            <a:pPr marL="571500" lvl="0" indent="-571500" algn="just">
              <a:lnSpc>
                <a:spcPct val="200000"/>
              </a:lnSpc>
              <a:buClr>
                <a:srgbClr val="CC0000"/>
              </a:buClr>
              <a:buSzPct val="120000"/>
              <a:buFont typeface="Calibri" pitchFamily="34" charset="0"/>
              <a:buAutoNum type="romanUcPeriod"/>
            </a:pPr>
            <a:r>
              <a:rPr lang="en-US" altLang="en-US" sz="2400" b="1" dirty="0" smtClean="0">
                <a:solidFill>
                  <a:srgbClr val="002060"/>
                </a:solidFill>
                <a:latin typeface="Times New Roman" pitchFamily="18" charset="0"/>
                <a:ea typeface="Times New Roman" pitchFamily="18" charset="0"/>
              </a:rPr>
              <a:t>Elimination </a:t>
            </a:r>
            <a:r>
              <a:rPr lang="en-US" altLang="en-US" sz="2400" b="1" dirty="0">
                <a:solidFill>
                  <a:srgbClr val="002060"/>
                </a:solidFill>
                <a:latin typeface="Times New Roman" pitchFamily="18" charset="0"/>
                <a:ea typeface="Times New Roman" pitchFamily="18" charset="0"/>
              </a:rPr>
              <a:t>bimolecular reactions (E</a:t>
            </a:r>
            <a:r>
              <a:rPr lang="en-US" altLang="en-US" sz="2400" b="1" baseline="-30000" dirty="0">
                <a:solidFill>
                  <a:srgbClr val="002060"/>
                </a:solidFill>
                <a:latin typeface="Times New Roman" pitchFamily="18" charset="0"/>
                <a:ea typeface="Times New Roman" pitchFamily="18" charset="0"/>
              </a:rPr>
              <a:t>2</a:t>
            </a:r>
            <a:r>
              <a:rPr lang="en-US" altLang="en-US" sz="2400" b="1" dirty="0" smtClean="0">
                <a:solidFill>
                  <a:srgbClr val="002060"/>
                </a:solidFill>
                <a:latin typeface="Times New Roman" pitchFamily="18" charset="0"/>
                <a:ea typeface="Times New Roman" pitchFamily="18" charset="0"/>
              </a:rPr>
              <a:t>): One step reaction</a:t>
            </a:r>
            <a:endParaRPr lang="en-US" altLang="en-US" sz="2400" b="1" dirty="0">
              <a:solidFill>
                <a:srgbClr val="002060"/>
              </a:solidFill>
              <a:latin typeface="Times New Roman" pitchFamily="18" charset="0"/>
              <a:ea typeface="Times New Roman" pitchFamily="18" charset="0"/>
            </a:endParaRPr>
          </a:p>
        </p:txBody>
      </p:sp>
    </p:spTree>
    <p:extLst>
      <p:ext uri="{BB962C8B-B14F-4D97-AF65-F5344CB8AC3E}">
        <p14:creationId xmlns:p14="http://schemas.microsoft.com/office/powerpoint/2010/main" val="753312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231642"/>
            <a:ext cx="12039600" cy="5016758"/>
          </a:xfrm>
          <a:prstGeom prst="rect">
            <a:avLst/>
          </a:prstGeom>
        </p:spPr>
        <p:txBody>
          <a:bodyPr wrap="square">
            <a:spAutoFit/>
          </a:bodyPr>
          <a:lstStyle/>
          <a:p>
            <a:pPr marL="344488" indent="-344488" algn="just">
              <a:buFont typeface="+mj-lt"/>
              <a:buAutoNum type="arabicPeriod"/>
            </a:pPr>
            <a:r>
              <a:rPr lang="en-US" sz="2000" dirty="0" smtClean="0">
                <a:latin typeface="Times New Roman" pitchFamily="18" charset="0"/>
                <a:cs typeface="Times New Roman" pitchFamily="18" charset="0"/>
              </a:rPr>
              <a:t>The </a:t>
            </a:r>
            <a:r>
              <a:rPr lang="en-US" altLang="en-US" sz="2000" dirty="0">
                <a:latin typeface="Times New Roman" pitchFamily="18" charset="0"/>
                <a:ea typeface="Times New Roman" pitchFamily="18" charset="0"/>
                <a:cs typeface="Times New Roman" pitchFamily="18" charset="0"/>
              </a:rPr>
              <a:t>E</a:t>
            </a:r>
            <a:r>
              <a:rPr lang="en-US" altLang="en-US" sz="2000" baseline="-30000" dirty="0">
                <a:latin typeface="Times New Roman" pitchFamily="18" charset="0"/>
                <a:ea typeface="Times New Roman" pitchFamily="18" charset="0"/>
                <a:cs typeface="Times New Roman" pitchFamily="18" charset="0"/>
              </a:rPr>
              <a:t>1</a:t>
            </a:r>
            <a:r>
              <a:rPr lang="en-US" sz="2000" dirty="0" smtClean="0">
                <a:latin typeface="Times New Roman" pitchFamily="18" charset="0"/>
                <a:cs typeface="Times New Roman" pitchFamily="18" charset="0"/>
              </a:rPr>
              <a:t> mechanism </a:t>
            </a:r>
            <a:r>
              <a:rPr lang="en-US" sz="2000" dirty="0">
                <a:latin typeface="Times New Roman" pitchFamily="18" charset="0"/>
                <a:cs typeface="Times New Roman" pitchFamily="18" charset="0"/>
              </a:rPr>
              <a:t>involves two steps: first, the ionization of the substrate to form a carbocation intermediate, followed by the </a:t>
            </a:r>
            <a:r>
              <a:rPr lang="en-US" sz="2000" dirty="0" smtClean="0">
                <a:latin typeface="Times New Roman" pitchFamily="18" charset="0"/>
                <a:cs typeface="Times New Roman" pitchFamily="18" charset="0"/>
              </a:rPr>
              <a:t>proton obstruct by base to </a:t>
            </a:r>
            <a:r>
              <a:rPr lang="en-US" sz="2000" dirty="0">
                <a:latin typeface="Times New Roman" pitchFamily="18" charset="0"/>
                <a:cs typeface="Times New Roman" pitchFamily="18" charset="0"/>
              </a:rPr>
              <a:t>produce the final product</a:t>
            </a:r>
            <a:r>
              <a:rPr lang="en-US" sz="2000" dirty="0" smtClean="0">
                <a:latin typeface="Times New Roman" pitchFamily="18" charset="0"/>
                <a:cs typeface="Times New Roman" pitchFamily="18" charset="0"/>
              </a:rPr>
              <a:t>.</a:t>
            </a:r>
          </a:p>
          <a:p>
            <a:pPr marL="344488" indent="-344488" algn="just">
              <a:buFont typeface="+mj-lt"/>
              <a:buAutoNum type="arabicPeriod"/>
            </a:pPr>
            <a:r>
              <a:rPr lang="en-US" sz="2000" dirty="0">
                <a:latin typeface="Times New Roman" pitchFamily="18" charset="0"/>
                <a:cs typeface="Times New Roman" pitchFamily="18" charset="0"/>
              </a:rPr>
              <a:t>The rate of </a:t>
            </a:r>
            <a:r>
              <a:rPr lang="en-US" altLang="en-US" sz="2000" dirty="0">
                <a:latin typeface="Times New Roman" pitchFamily="18" charset="0"/>
                <a:ea typeface="Times New Roman" pitchFamily="18" charset="0"/>
                <a:cs typeface="Times New Roman" pitchFamily="18" charset="0"/>
              </a:rPr>
              <a:t>E</a:t>
            </a:r>
            <a:r>
              <a:rPr lang="en-US" altLang="en-US" sz="2000" baseline="-30000" dirty="0">
                <a:latin typeface="Times New Roman" pitchFamily="18" charset="0"/>
                <a:ea typeface="Times New Roman" pitchFamily="18" charset="0"/>
                <a:cs typeface="Times New Roman" pitchFamily="18" charset="0"/>
              </a:rPr>
              <a:t>1 </a:t>
            </a:r>
            <a:r>
              <a:rPr lang="en-US" sz="2000" dirty="0" smtClean="0">
                <a:latin typeface="Times New Roman" pitchFamily="18" charset="0"/>
                <a:cs typeface="Times New Roman" pitchFamily="18" charset="0"/>
              </a:rPr>
              <a:t>reaction </a:t>
            </a:r>
            <a:r>
              <a:rPr lang="en-US" sz="2000" dirty="0">
                <a:latin typeface="Times New Roman" pitchFamily="18" charset="0"/>
                <a:cs typeface="Times New Roman" pitchFamily="18" charset="0"/>
              </a:rPr>
              <a:t>is first-order because it depends only on the concentration of the substrate (in the rate-determining step </a:t>
            </a:r>
            <a:r>
              <a:rPr lang="en-US" sz="2000" dirty="0" smtClean="0">
                <a:latin typeface="Times New Roman" pitchFamily="18" charset="0"/>
                <a:cs typeface="Times New Roman" pitchFamily="18" charset="0"/>
              </a:rPr>
              <a:t>base </a:t>
            </a:r>
            <a:r>
              <a:rPr lang="en-US" sz="2000" dirty="0">
                <a:latin typeface="Times New Roman" pitchFamily="18" charset="0"/>
                <a:cs typeface="Times New Roman" pitchFamily="18" charset="0"/>
              </a:rPr>
              <a:t>absent). The reaction rate is independent of the concentration of the </a:t>
            </a:r>
            <a:r>
              <a:rPr lang="en-US" sz="2000" dirty="0" smtClean="0">
                <a:latin typeface="Times New Roman" pitchFamily="18" charset="0"/>
                <a:cs typeface="Times New Roman" pitchFamily="18" charset="0"/>
              </a:rPr>
              <a:t>base.</a:t>
            </a:r>
            <a:r>
              <a:rPr lang="en-US" sz="2000" dirty="0">
                <a:latin typeface="Times New Roman" pitchFamily="18" charset="0"/>
                <a:cs typeface="Times New Roman" pitchFamily="18" charset="0"/>
              </a:rPr>
              <a:t> Rate = k[substrate</a:t>
            </a:r>
            <a:r>
              <a:rPr lang="en-US" sz="2000" dirty="0" smtClean="0">
                <a:latin typeface="Times New Roman" pitchFamily="18" charset="0"/>
                <a:cs typeface="Times New Roman" pitchFamily="18" charset="0"/>
              </a:rPr>
              <a:t>].</a:t>
            </a:r>
          </a:p>
          <a:p>
            <a:pPr marL="344488" indent="-344488" algn="just">
              <a:buFont typeface="+mj-lt"/>
              <a:buAutoNum type="arabicPeriod"/>
            </a:pPr>
            <a:r>
              <a:rPr lang="en-US" sz="2000" dirty="0">
                <a:latin typeface="Times New Roman" pitchFamily="18" charset="0"/>
                <a:cs typeface="Times New Roman" pitchFamily="18" charset="0"/>
              </a:rPr>
              <a:t>For an </a:t>
            </a:r>
            <a:r>
              <a:rPr lang="en-US" altLang="en-US" sz="2000" dirty="0">
                <a:latin typeface="Times New Roman" pitchFamily="18" charset="0"/>
                <a:ea typeface="Times New Roman" pitchFamily="18" charset="0"/>
                <a:cs typeface="Times New Roman" pitchFamily="18" charset="0"/>
              </a:rPr>
              <a:t>E</a:t>
            </a:r>
            <a:r>
              <a:rPr lang="en-US" altLang="en-US" sz="2000" baseline="-30000" dirty="0">
                <a:latin typeface="Times New Roman" pitchFamily="18" charset="0"/>
                <a:ea typeface="Times New Roman" pitchFamily="18" charset="0"/>
                <a:cs typeface="Times New Roman" pitchFamily="18" charset="0"/>
              </a:rPr>
              <a:t>1</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reaction, the Molecularity is one (unimolecular) because only one molecule is involved in rate-determining step</a:t>
            </a:r>
            <a:r>
              <a:rPr lang="en-US" sz="2000" dirty="0" smtClean="0">
                <a:latin typeface="Times New Roman" pitchFamily="18" charset="0"/>
                <a:cs typeface="Times New Roman" pitchFamily="18" charset="0"/>
              </a:rPr>
              <a:t>.</a:t>
            </a:r>
          </a:p>
          <a:p>
            <a:pPr marL="344488" indent="-344488" algn="just">
              <a:buFont typeface="+mj-lt"/>
              <a:buAutoNum type="arabicPeriod"/>
            </a:pPr>
            <a:r>
              <a:rPr lang="en-US" sz="2000" dirty="0">
                <a:latin typeface="Times New Roman" pitchFamily="18" charset="0"/>
                <a:cs typeface="Times New Roman" pitchFamily="18" charset="0"/>
              </a:rPr>
              <a:t>Substrates with tertiary carbons, allylic or benzyllic carbons are most likely to undergo S</a:t>
            </a:r>
            <a:r>
              <a:rPr lang="en-US" sz="2000" baseline="-25000" dirty="0">
                <a:latin typeface="Times New Roman" pitchFamily="18" charset="0"/>
                <a:cs typeface="Times New Roman" pitchFamily="18" charset="0"/>
              </a:rPr>
              <a:t>N</a:t>
            </a:r>
            <a:r>
              <a:rPr lang="en-US" sz="2000" baseline="30000" dirty="0">
                <a:latin typeface="Times New Roman" pitchFamily="18" charset="0"/>
                <a:cs typeface="Times New Roman" pitchFamily="18" charset="0"/>
              </a:rPr>
              <a:t>1</a:t>
            </a:r>
            <a:r>
              <a:rPr lang="en-US" sz="2000" dirty="0">
                <a:latin typeface="Times New Roman" pitchFamily="18" charset="0"/>
                <a:cs typeface="Times New Roman" pitchFamily="18" charset="0"/>
              </a:rPr>
              <a:t> because they can form relatively stable carbocations. Secondary carbons can also undergo S</a:t>
            </a:r>
            <a:r>
              <a:rPr lang="en-US" sz="2000" baseline="-25000" dirty="0">
                <a:latin typeface="Times New Roman" pitchFamily="18" charset="0"/>
                <a:cs typeface="Times New Roman" pitchFamily="18" charset="0"/>
              </a:rPr>
              <a:t>N</a:t>
            </a:r>
            <a:r>
              <a:rPr lang="en-US" sz="2000" baseline="30000" dirty="0">
                <a:latin typeface="Times New Roman" pitchFamily="18" charset="0"/>
                <a:cs typeface="Times New Roman" pitchFamily="18" charset="0"/>
              </a:rPr>
              <a:t>1</a:t>
            </a:r>
            <a:r>
              <a:rPr lang="en-US" sz="2000" dirty="0">
                <a:latin typeface="Times New Roman" pitchFamily="18" charset="0"/>
                <a:cs typeface="Times New Roman" pitchFamily="18" charset="0"/>
              </a:rPr>
              <a:t>, but primary carbons are highly unfavorable for this </a:t>
            </a:r>
            <a:r>
              <a:rPr lang="en-US" sz="2000" dirty="0" smtClean="0">
                <a:latin typeface="Times New Roman" pitchFamily="18" charset="0"/>
                <a:cs typeface="Times New Roman" pitchFamily="18" charset="0"/>
              </a:rPr>
              <a:t>mechanism. </a:t>
            </a:r>
            <a:r>
              <a:rPr lang="en-US" sz="2000" b="1" dirty="0" smtClean="0">
                <a:solidFill>
                  <a:srgbClr val="002060"/>
                </a:solidFill>
                <a:latin typeface="Times New Roman" pitchFamily="18" charset="0"/>
                <a:cs typeface="Times New Roman" pitchFamily="18" charset="0"/>
              </a:rPr>
              <a:t>Order : </a:t>
            </a:r>
            <a:r>
              <a:rPr lang="en-US" sz="2000" b="1" dirty="0">
                <a:solidFill>
                  <a:srgbClr val="002060"/>
                </a:solidFill>
                <a:latin typeface="Times New Roman" pitchFamily="18" charset="0"/>
                <a:cs typeface="Times New Roman" pitchFamily="18" charset="0"/>
              </a:rPr>
              <a:t>Tertiary (3°) &gt; Secondary (2°) &gt; Primary (1°) &gt; Methyl</a:t>
            </a:r>
          </a:p>
          <a:p>
            <a:pPr marL="344488" indent="-344488" algn="just">
              <a:buFont typeface="+mj-lt"/>
              <a:buAutoNum type="arabicPeriod"/>
            </a:pPr>
            <a:r>
              <a:rPr lang="en-US" sz="2000" dirty="0" smtClean="0">
                <a:latin typeface="Times New Roman" pitchFamily="18" charset="0"/>
                <a:cs typeface="Times New Roman" pitchFamily="18" charset="0"/>
              </a:rPr>
              <a:t>To remove proton weak </a:t>
            </a:r>
            <a:r>
              <a:rPr lang="en-US" sz="2000" dirty="0">
                <a:latin typeface="Times New Roman" pitchFamily="18" charset="0"/>
                <a:cs typeface="Times New Roman" pitchFamily="18" charset="0"/>
              </a:rPr>
              <a:t>bases </a:t>
            </a:r>
            <a:r>
              <a:rPr lang="en-US" sz="2000" dirty="0" smtClean="0">
                <a:latin typeface="Times New Roman" pitchFamily="18" charset="0"/>
                <a:cs typeface="Times New Roman" pitchFamily="18" charset="0"/>
              </a:rPr>
              <a:t>(H</a:t>
            </a:r>
            <a:r>
              <a:rPr lang="en-US" sz="2000" dirty="0">
                <a:latin typeface="Times New Roman" pitchFamily="18" charset="0"/>
                <a:cs typeface="Times New Roman" pitchFamily="18" charset="0"/>
              </a:rPr>
              <a:t>₂O, </a:t>
            </a:r>
            <a:r>
              <a:rPr lang="en-US" sz="2000" dirty="0" smtClean="0">
                <a:latin typeface="Times New Roman" pitchFamily="18" charset="0"/>
                <a:cs typeface="Times New Roman" pitchFamily="18" charset="0"/>
              </a:rPr>
              <a:t>ROH) are preferred.</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344488" indent="-344488" algn="just">
              <a:buFont typeface="+mj-lt"/>
              <a:buAutoNum type="arabicPeriod"/>
            </a:pPr>
            <a:r>
              <a:rPr lang="en-US" sz="2000" dirty="0">
                <a:latin typeface="Times New Roman" pitchFamily="18" charset="0"/>
                <a:cs typeface="Times New Roman" pitchFamily="18" charset="0"/>
              </a:rPr>
              <a:t>Polar, protic </a:t>
            </a:r>
            <a:r>
              <a:rPr lang="en-US" sz="2000" dirty="0" smtClean="0">
                <a:latin typeface="Times New Roman" pitchFamily="18" charset="0"/>
                <a:cs typeface="Times New Roman" pitchFamily="18" charset="0"/>
              </a:rPr>
              <a:t>solvents are </a:t>
            </a:r>
            <a:r>
              <a:rPr lang="en-US" sz="2000" dirty="0">
                <a:latin typeface="Times New Roman" pitchFamily="18" charset="0"/>
                <a:cs typeface="Times New Roman" pitchFamily="18" charset="0"/>
              </a:rPr>
              <a:t>favored for </a:t>
            </a:r>
            <a:r>
              <a:rPr lang="en-US" altLang="en-US" sz="2000" dirty="0">
                <a:latin typeface="Times New Roman" pitchFamily="18" charset="0"/>
                <a:ea typeface="Times New Roman" pitchFamily="18" charset="0"/>
                <a:cs typeface="Times New Roman" pitchFamily="18" charset="0"/>
              </a:rPr>
              <a:t>E</a:t>
            </a:r>
            <a:r>
              <a:rPr lang="en-US" altLang="en-US" sz="2000" baseline="-30000" dirty="0">
                <a:latin typeface="Times New Roman" pitchFamily="18" charset="0"/>
                <a:ea typeface="Times New Roman" pitchFamily="18" charset="0"/>
                <a:cs typeface="Times New Roman" pitchFamily="18" charset="0"/>
              </a:rPr>
              <a:t>1</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reactions. These solvents can solvate the leaving group and the carbocation, stabilizing them and thus facilitating the </a:t>
            </a:r>
            <a:r>
              <a:rPr lang="en-US" sz="2000" dirty="0" smtClean="0">
                <a:latin typeface="Times New Roman" pitchFamily="18" charset="0"/>
                <a:cs typeface="Times New Roman" pitchFamily="18" charset="0"/>
              </a:rPr>
              <a:t>reaction.</a:t>
            </a:r>
          </a:p>
          <a:p>
            <a:pPr marL="344488" indent="-344488" algn="just">
              <a:buFont typeface="+mj-lt"/>
              <a:buAutoNum type="arabicPeriod"/>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E1 reaction is not stereospecific and can lead to a loss of stereochemistry at the carbon bearing the leaving group. </a:t>
            </a:r>
            <a:endParaRPr lang="en-US" sz="2000" dirty="0" smtClean="0">
              <a:latin typeface="Times New Roman" pitchFamily="18" charset="0"/>
              <a:cs typeface="Times New Roman" pitchFamily="18" charset="0"/>
            </a:endParaRPr>
          </a:p>
          <a:p>
            <a:pPr marL="344488" indent="-344488" algn="just">
              <a:buFont typeface="+mj-lt"/>
              <a:buAutoNum type="arabicPeriod"/>
            </a:pPr>
            <a:r>
              <a:rPr lang="en-US" altLang="en-US" sz="2000" dirty="0">
                <a:latin typeface="Times New Roman" pitchFamily="18" charset="0"/>
                <a:ea typeface="Times New Roman" pitchFamily="18" charset="0"/>
                <a:cs typeface="Times New Roman" pitchFamily="18" charset="0"/>
              </a:rPr>
              <a:t>E</a:t>
            </a:r>
            <a:r>
              <a:rPr lang="en-US" altLang="en-US" sz="2000" baseline="-30000" dirty="0">
                <a:latin typeface="Times New Roman" pitchFamily="18" charset="0"/>
                <a:ea typeface="Times New Roman" pitchFamily="18" charset="0"/>
                <a:cs typeface="Times New Roman" pitchFamily="18" charset="0"/>
              </a:rPr>
              <a:t>1 </a:t>
            </a:r>
            <a:r>
              <a:rPr lang="en-US" sz="2000" dirty="0" smtClean="0">
                <a:latin typeface="Times New Roman" pitchFamily="18" charset="0"/>
                <a:cs typeface="Times New Roman" pitchFamily="18" charset="0"/>
              </a:rPr>
              <a:t>reactions </a:t>
            </a:r>
            <a:r>
              <a:rPr lang="en-US" sz="2000" dirty="0">
                <a:latin typeface="Times New Roman" pitchFamily="18" charset="0"/>
                <a:cs typeface="Times New Roman" pitchFamily="18" charset="0"/>
              </a:rPr>
              <a:t>often compete with S</a:t>
            </a:r>
            <a:r>
              <a:rPr lang="en-US" sz="2000" baseline="-25000" dirty="0">
                <a:latin typeface="Times New Roman" pitchFamily="18" charset="0"/>
                <a:cs typeface="Times New Roman" pitchFamily="18" charset="0"/>
              </a:rPr>
              <a:t>N</a:t>
            </a:r>
            <a:r>
              <a:rPr lang="en-US" sz="2000" baseline="30000" dirty="0">
                <a:latin typeface="Times New Roman" pitchFamily="18" charset="0"/>
                <a:cs typeface="Times New Roman" pitchFamily="18" charset="0"/>
              </a:rPr>
              <a:t>1</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reactions, especially when the substrate can form a stable carbocation</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4" name="Rectangle 3"/>
          <p:cNvSpPr/>
          <p:nvPr/>
        </p:nvSpPr>
        <p:spPr>
          <a:xfrm>
            <a:off x="2672749" y="329625"/>
            <a:ext cx="7652031" cy="584775"/>
          </a:xfrm>
          <a:prstGeom prst="rect">
            <a:avLst/>
          </a:prstGeom>
        </p:spPr>
        <p:txBody>
          <a:bodyPr wrap="none">
            <a:spAutoFit/>
          </a:bodyPr>
          <a:lstStyle/>
          <a:p>
            <a:r>
              <a:rPr lang="en-US" altLang="en-US" sz="3200" b="1" dirty="0">
                <a:solidFill>
                  <a:srgbClr val="C00000"/>
                </a:solidFill>
                <a:latin typeface="Times New Roman" pitchFamily="18" charset="0"/>
                <a:ea typeface="Times New Roman" pitchFamily="18" charset="0"/>
              </a:rPr>
              <a:t> </a:t>
            </a:r>
            <a:r>
              <a:rPr lang="en-US" altLang="en-US" sz="3200" b="1" dirty="0" smtClean="0">
                <a:solidFill>
                  <a:srgbClr val="C00000"/>
                </a:solidFill>
                <a:latin typeface="Times New Roman" pitchFamily="18" charset="0"/>
                <a:ea typeface="Times New Roman" pitchFamily="18" charset="0"/>
              </a:rPr>
              <a:t>I. Elimination Unimolecular Reaction </a:t>
            </a:r>
            <a:r>
              <a:rPr lang="en-US" altLang="en-US" sz="3200" b="1" dirty="0">
                <a:solidFill>
                  <a:srgbClr val="C00000"/>
                </a:solidFill>
                <a:latin typeface="Times New Roman" pitchFamily="18" charset="0"/>
                <a:ea typeface="Times New Roman" pitchFamily="18" charset="0"/>
              </a:rPr>
              <a:t>(E</a:t>
            </a:r>
            <a:r>
              <a:rPr lang="en-US" altLang="en-US" sz="3200" b="1" baseline="-30000" dirty="0">
                <a:solidFill>
                  <a:srgbClr val="C00000"/>
                </a:solidFill>
                <a:latin typeface="Times New Roman" pitchFamily="18" charset="0"/>
                <a:ea typeface="Times New Roman" pitchFamily="18" charset="0"/>
              </a:rPr>
              <a:t>1</a:t>
            </a:r>
            <a:r>
              <a:rPr lang="en-US" altLang="en-US" sz="3200" b="1" dirty="0" smtClean="0">
                <a:solidFill>
                  <a:srgbClr val="C00000"/>
                </a:solidFill>
                <a:latin typeface="Times New Roman" pitchFamily="18" charset="0"/>
                <a:ea typeface="Times New Roman" pitchFamily="18" charset="0"/>
              </a:rPr>
              <a:t>)</a:t>
            </a:r>
            <a:endParaRPr lang="en-US" sz="3200" dirty="0">
              <a:solidFill>
                <a:srgbClr val="C00000"/>
              </a:solidFill>
            </a:endParaRPr>
          </a:p>
        </p:txBody>
      </p:sp>
    </p:spTree>
    <p:extLst>
      <p:ext uri="{BB962C8B-B14F-4D97-AF65-F5344CB8AC3E}">
        <p14:creationId xmlns:p14="http://schemas.microsoft.com/office/powerpoint/2010/main" val="5767218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55575" y="-144463"/>
            <a:ext cx="11807825" cy="6545263"/>
            <a:chOff x="155575" y="-144463"/>
            <a:chExt cx="11807825" cy="6545263"/>
          </a:xfrm>
        </p:grpSpPr>
        <p:sp>
          <p:nvSpPr>
            <p:cNvPr id="2" name="AutoShape 2" descr="8.2 E1 Reactions – Organic Chemistry 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486380"/>
              <a:ext cx="10896600" cy="3914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228600" y="76200"/>
              <a:ext cx="4221481" cy="421641"/>
            </a:xfrm>
            <a:prstGeom prst="rect">
              <a:avLst/>
            </a:prstGeom>
            <a:noFill/>
            <a:ln>
              <a:noFill/>
            </a:ln>
          </p:spPr>
          <p:txBody>
            <a:bodyPr wrap="none" lIns="91440" tIns="45720" rIns="91440" bIns="45720" anchor="t">
              <a:spAutoFit/>
            </a:bodyP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r>
                <a:rPr lang="en-US" altLang="en-US" sz="2400" b="1" dirty="0">
                  <a:solidFill>
                    <a:srgbClr val="FF0000"/>
                  </a:solidFill>
                  <a:latin typeface="Times New Roman" pitchFamily="18" charset="0"/>
                  <a:ea typeface="Times New Roman" pitchFamily="18" charset="0"/>
                </a:rPr>
                <a:t>Elimination through E1-Reaction</a:t>
              </a:r>
            </a:p>
          </p:txBody>
        </p:sp>
      </p:grpSp>
      <p:grpSp>
        <p:nvGrpSpPr>
          <p:cNvPr id="16" name="Group 15"/>
          <p:cNvGrpSpPr/>
          <p:nvPr/>
        </p:nvGrpSpPr>
        <p:grpSpPr>
          <a:xfrm>
            <a:off x="2819400" y="955288"/>
            <a:ext cx="8386603" cy="1635512"/>
            <a:chOff x="2819400" y="955288"/>
            <a:chExt cx="8386603" cy="1635512"/>
          </a:xfrm>
        </p:grpSpPr>
        <p:grpSp>
          <p:nvGrpSpPr>
            <p:cNvPr id="4" name="Group 3"/>
            <p:cNvGrpSpPr/>
            <p:nvPr/>
          </p:nvGrpSpPr>
          <p:grpSpPr>
            <a:xfrm>
              <a:off x="2819400" y="955288"/>
              <a:ext cx="8386603" cy="1635512"/>
              <a:chOff x="1828800" y="1676400"/>
              <a:chExt cx="9067800" cy="3193142"/>
            </a:xfrm>
          </p:grpSpPr>
          <p:grpSp>
            <p:nvGrpSpPr>
              <p:cNvPr id="9" name="Group 8"/>
              <p:cNvGrpSpPr/>
              <p:nvPr/>
            </p:nvGrpSpPr>
            <p:grpSpPr>
              <a:xfrm>
                <a:off x="1828800" y="1745342"/>
                <a:ext cx="2362200" cy="3124200"/>
                <a:chOff x="1828800" y="1745342"/>
                <a:chExt cx="2362200" cy="3124200"/>
              </a:xfrm>
            </p:grpSpPr>
            <p:pic>
              <p:nvPicPr>
                <p:cNvPr id="11" name="Picture 10" descr="Image result for WHAT E1 Eliminations"/>
                <p:cNvPicPr>
                  <a:picLocks/>
                </p:cNvPicPr>
                <p:nvPr/>
              </p:nvPicPr>
              <p:blipFill>
                <a:blip r:embed="rId3"/>
                <a:srcRect t="58862" r="77039"/>
                <a:stretch>
                  <a:fillRect/>
                </a:stretch>
              </p:blipFill>
              <p:spPr>
                <a:xfrm>
                  <a:off x="1828800" y="1745342"/>
                  <a:ext cx="2286000" cy="3124200"/>
                </a:xfrm>
                <a:prstGeom prst="rect">
                  <a:avLst/>
                </a:prstGeom>
                <a:noFill/>
                <a:ln>
                  <a:noFill/>
                </a:ln>
              </p:spPr>
            </p:pic>
            <p:sp>
              <p:nvSpPr>
                <p:cNvPr id="12" name="Rectangle 11"/>
                <p:cNvSpPr/>
                <p:nvPr/>
              </p:nvSpPr>
              <p:spPr>
                <a:xfrm>
                  <a:off x="3581400" y="2777671"/>
                  <a:ext cx="609600" cy="604156"/>
                </a:xfrm>
                <a:prstGeom prst="rect">
                  <a:avLst/>
                </a:prstGeom>
                <a:solidFill>
                  <a:schemeClr val="bg1"/>
                </a:solidFill>
                <a:ln>
                  <a:noFill/>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lgn="ctr"/>
                  <a:endParaRPr lang="zh-CN" altLang="en-US">
                    <a:solidFill>
                      <a:srgbClr val="FFFFFF"/>
                    </a:solidFill>
                  </a:endParaRPr>
                </a:p>
              </p:txBody>
            </p:sp>
          </p:grpSp>
          <p:pic>
            <p:nvPicPr>
              <p:cNvPr id="6" name="Picture 5" descr="Image result for WHAT E1 Eliminations"/>
              <p:cNvPicPr>
                <a:picLocks/>
              </p:cNvPicPr>
              <p:nvPr/>
            </p:nvPicPr>
            <p:blipFill>
              <a:blip r:embed="rId3"/>
              <a:srcRect l="62437" t="58260" r="15044"/>
              <a:stretch>
                <a:fillRect/>
              </a:stretch>
            </p:blipFill>
            <p:spPr>
              <a:xfrm>
                <a:off x="7467600" y="1676400"/>
                <a:ext cx="3429000" cy="2667000"/>
              </a:xfrm>
              <a:prstGeom prst="rect">
                <a:avLst/>
              </a:prstGeom>
              <a:noFill/>
              <a:ln>
                <a:noFill/>
              </a:ln>
            </p:spPr>
          </p:pic>
          <p:cxnSp>
            <p:nvCxnSpPr>
              <p:cNvPr id="7" name="Straight Arrow Connector 6"/>
              <p:cNvCxnSpPr>
                <a:cxnSpLocks/>
              </p:cNvCxnSpPr>
              <p:nvPr/>
            </p:nvCxnSpPr>
            <p:spPr>
              <a:xfrm>
                <a:off x="4343400" y="2895600"/>
                <a:ext cx="3048000" cy="0"/>
              </a:xfrm>
              <a:prstGeom prst="straightConnector1">
                <a:avLst/>
              </a:prstGeom>
              <a:noFill/>
              <a:ln w="9525" cap="flat" cmpd="sng">
                <a:solidFill>
                  <a:srgbClr val="065093">
                    <a:alpha val="100000"/>
                  </a:srgbClr>
                </a:solidFill>
                <a:prstDash val="solid"/>
                <a:round/>
                <a:tailEnd type="arrow" w="med" len="med"/>
              </a:ln>
            </p:spPr>
          </p:cxnSp>
          <p:sp>
            <p:nvSpPr>
              <p:cNvPr id="8" name="TextBox 7"/>
              <p:cNvSpPr txBox="1"/>
              <p:nvPr/>
            </p:nvSpPr>
            <p:spPr>
              <a:xfrm>
                <a:off x="5410200" y="2042886"/>
                <a:ext cx="906813" cy="781167"/>
              </a:xfrm>
              <a:prstGeom prst="rect">
                <a:avLst/>
              </a:prstGeom>
              <a:noFill/>
              <a:ln>
                <a:noFill/>
              </a:ln>
            </p:spPr>
            <p:txBody>
              <a:bodyPr wrap="none" lIns="91440" tIns="45720" rIns="91440" bIns="45720" anchor="t">
                <a:spAutoFit/>
              </a:bodyP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r>
                  <a:rPr lang="en-US" altLang="en-US" sz="2000" b="1" dirty="0" smtClean="0">
                    <a:latin typeface="Times New Roman" pitchFamily="18" charset="0"/>
                    <a:ea typeface="Times New Roman" pitchFamily="18" charset="0"/>
                  </a:rPr>
                  <a:t>EtOH</a:t>
                </a:r>
                <a:endParaRPr lang="en-US" altLang="en-US" sz="2000" b="1" dirty="0">
                  <a:latin typeface="Times New Roman" pitchFamily="18" charset="0"/>
                  <a:ea typeface="Times New Roman" pitchFamily="18" charset="0"/>
                </a:endParaRPr>
              </a:p>
            </p:txBody>
          </p:sp>
        </p:grpSp>
        <p:sp>
          <p:nvSpPr>
            <p:cNvPr id="3" name="TextBox 2"/>
            <p:cNvSpPr txBox="1"/>
            <p:nvPr/>
          </p:nvSpPr>
          <p:spPr>
            <a:xfrm>
              <a:off x="4419600" y="1535668"/>
              <a:ext cx="437940" cy="369332"/>
            </a:xfrm>
            <a:prstGeom prst="rect">
              <a:avLst/>
            </a:prstGeom>
            <a:noFill/>
          </p:spPr>
          <p:txBody>
            <a:bodyPr wrap="none" rtlCol="0">
              <a:spAutoFit/>
            </a:bodyPr>
            <a:lstStyle/>
            <a:p>
              <a:r>
                <a:rPr lang="en-US" b="1" dirty="0" smtClean="0"/>
                <a:t>Br</a:t>
              </a:r>
              <a:endParaRPr lang="en-US" b="1" dirty="0"/>
            </a:p>
          </p:txBody>
        </p:sp>
      </p:grpSp>
    </p:spTree>
    <p:extLst>
      <p:ext uri="{BB962C8B-B14F-4D97-AF65-F5344CB8AC3E}">
        <p14:creationId xmlns:p14="http://schemas.microsoft.com/office/powerpoint/2010/main" val="2263553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048642"/>
          <p:cNvSpPr txBox="1">
            <a:spLocks/>
          </p:cNvSpPr>
          <p:nvPr/>
        </p:nvSpPr>
        <p:spPr>
          <a:xfrm>
            <a:off x="1554162" y="-19050"/>
            <a:ext cx="9647238" cy="628650"/>
          </a:xfrm>
          <a:prstGeom prst="rect">
            <a:avLst/>
          </a:prstGeom>
          <a:noFill/>
          <a:ln>
            <a:noFill/>
          </a:ln>
        </p:spPr>
        <p:txBody>
          <a:bodyPr lIns="0" tIns="45720" rIns="0" bIns="0" anchor="b"/>
          <a:lstStyle>
            <a:lvl1pPr marL="0" indent="0" algn="l" rtl="0" eaLnBrk="1" fontAlgn="base" latinLnBrk="1" hangingPunct="1">
              <a:lnSpc>
                <a:spcPct val="100000"/>
              </a:lnSpc>
              <a:spcBef>
                <a:spcPct val="0"/>
              </a:spcBef>
              <a:spcAft>
                <a:spcPct val="0"/>
              </a:spcAft>
              <a:buFontTx/>
              <a:buNone/>
              <a:defRPr kumimoji="0" sz="5000" b="0" i="0" u="none" kern="1200" baseline="0">
                <a:ln>
                  <a:noFill/>
                </a:ln>
                <a:solidFill>
                  <a:schemeClr val="lt2"/>
                </a:solidFill>
                <a:effectLst/>
                <a:latin typeface="Calibri" pitchFamily="34" charset="0"/>
                <a:ea typeface="+mj-ea"/>
                <a:cs typeface="+mj-cs"/>
                <a:sym typeface="Constantia" pitchFamily="18" charset="0"/>
              </a:defRPr>
            </a:lvl1pPr>
          </a:lstStyle>
          <a:p>
            <a:pPr marL="1028700" indent="-1028700">
              <a:buClr>
                <a:srgbClr val="CC0000"/>
              </a:buClr>
              <a:buFont typeface="Calibri" pitchFamily="34" charset="0"/>
              <a:buAutoNum type="romanUcPeriod"/>
            </a:pPr>
            <a:r>
              <a:rPr lang="en-US" altLang="en-US" sz="4000" b="1" dirty="0" smtClean="0">
                <a:solidFill>
                  <a:srgbClr val="C00000"/>
                </a:solidFill>
                <a:latin typeface="Times New Roman" pitchFamily="18" charset="0"/>
                <a:ea typeface="Times New Roman" pitchFamily="18" charset="0"/>
              </a:rPr>
              <a:t>Elimination bimolecular reactions (E</a:t>
            </a:r>
            <a:r>
              <a:rPr lang="en-US" altLang="en-US" sz="4000" b="1" baseline="-30000" dirty="0" smtClean="0">
                <a:solidFill>
                  <a:srgbClr val="C00000"/>
                </a:solidFill>
                <a:latin typeface="Times New Roman" pitchFamily="18" charset="0"/>
                <a:ea typeface="Times New Roman" pitchFamily="18" charset="0"/>
              </a:rPr>
              <a:t>2</a:t>
            </a:r>
            <a:r>
              <a:rPr lang="en-US" altLang="en-US" sz="4000" b="1" dirty="0" smtClean="0">
                <a:solidFill>
                  <a:srgbClr val="C00000"/>
                </a:solidFill>
                <a:latin typeface="Times New Roman" pitchFamily="18" charset="0"/>
                <a:ea typeface="Times New Roman" pitchFamily="18" charset="0"/>
              </a:rPr>
              <a:t>)</a:t>
            </a:r>
            <a:endParaRPr lang="en-US" altLang="en-US" sz="4000" b="1" dirty="0">
              <a:solidFill>
                <a:srgbClr val="C00000"/>
              </a:solidFill>
              <a:latin typeface="Times New Roman" pitchFamily="18" charset="0"/>
              <a:ea typeface="Times New Roman" pitchFamily="18" charset="0"/>
            </a:endParaRPr>
          </a:p>
        </p:txBody>
      </p:sp>
      <p:sp>
        <p:nvSpPr>
          <p:cNvPr id="3" name="Rectangle 1"/>
          <p:cNvSpPr>
            <a:spLocks noChangeArrowheads="1"/>
          </p:cNvSpPr>
          <p:nvPr/>
        </p:nvSpPr>
        <p:spPr bwMode="auto">
          <a:xfrm>
            <a:off x="609600" y="833021"/>
            <a:ext cx="117348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5938" lvl="0" indent="-515938" algn="just" eaLnBrk="0" fontAlgn="base" hangingPunct="0">
              <a:spcBef>
                <a:spcPct val="0"/>
              </a:spcBef>
              <a:spcAft>
                <a:spcPct val="0"/>
              </a:spcAft>
              <a:buFont typeface="Wingdings" pitchFamily="2" charset="2"/>
              <a:buChar char="v"/>
            </a:pPr>
            <a:r>
              <a:rPr lang="en-US" altLang="en-US" sz="2400" dirty="0" smtClean="0">
                <a:latin typeface="Times New Roman" pitchFamily="18" charset="0"/>
                <a:ea typeface="Times New Roman" pitchFamily="18" charset="0"/>
                <a:cs typeface="Times New Roman" pitchFamily="18" charset="0"/>
              </a:rPr>
              <a:t>E</a:t>
            </a:r>
            <a:r>
              <a:rPr lang="en-US" altLang="en-US" sz="2400" baseline="-30000" dirty="0" smtClean="0">
                <a:latin typeface="Times New Roman" pitchFamily="18" charset="0"/>
                <a:ea typeface="Times New Roman" pitchFamily="18" charset="0"/>
                <a:cs typeface="Times New Roman" pitchFamily="18" charset="0"/>
              </a:rPr>
              <a:t>2</a:t>
            </a:r>
            <a:r>
              <a:rPr lang="en-US" altLang="en-US" sz="2400" baseline="-30000" dirty="0" smtClean="0">
                <a:solidFill>
                  <a:srgbClr val="C00000"/>
                </a:solidFill>
                <a:latin typeface="Times New Roman" pitchFamily="18" charset="0"/>
                <a:ea typeface="Times New Roman" pitchFamily="18" charset="0"/>
                <a:cs typeface="Times New Roman" pitchFamily="18" charset="0"/>
              </a:rPr>
              <a:t> </a:t>
            </a:r>
            <a:r>
              <a:rPr kumimoji="0" lang="en-US" sz="2400" i="0" u="none" strike="noStrike" cap="none" normalizeH="0" baseline="0" dirty="0" smtClean="0">
                <a:ln>
                  <a:noFill/>
                </a:ln>
                <a:solidFill>
                  <a:schemeClr val="tx1"/>
                </a:solidFill>
                <a:effectLst/>
                <a:latin typeface="Times New Roman" pitchFamily="18" charset="0"/>
                <a:cs typeface="Times New Roman" pitchFamily="18" charset="0"/>
              </a:rPr>
              <a:t>reactions proceed in one step, with the proton abstraction, double bond formation, and leaving group departure occurring simultaneously.</a:t>
            </a:r>
          </a:p>
          <a:p>
            <a:pPr marL="515938" lvl="0" indent="-515938" algn="just" eaLnBrk="0" fontAlgn="base" hangingPunct="0">
              <a:spcBef>
                <a:spcPct val="0"/>
              </a:spcBef>
              <a:spcAft>
                <a:spcPct val="0"/>
              </a:spcAft>
              <a:buFont typeface="Wingdings" pitchFamily="2" charset="2"/>
              <a:buChar char="v"/>
            </a:pPr>
            <a:r>
              <a:rPr kumimoji="0" lang="en-US" sz="2400" i="0" u="none" strike="noStrike" cap="none" normalizeH="0" baseline="0" dirty="0" smtClean="0">
                <a:ln>
                  <a:noFill/>
                </a:ln>
                <a:solidFill>
                  <a:schemeClr val="tx1"/>
                </a:solidFill>
                <a:effectLst/>
                <a:latin typeface="Times New Roman" pitchFamily="18" charset="0"/>
                <a:cs typeface="Times New Roman" pitchFamily="18" charset="0"/>
              </a:rPr>
              <a:t>The rate of reaction depends on both the substrate and the base:</a:t>
            </a:r>
            <a:r>
              <a:rPr kumimoji="0" lang="en-US" sz="2400" i="0" u="none" strike="noStrike" cap="none" normalizeH="0" dirty="0" smtClean="0">
                <a:ln>
                  <a:noFill/>
                </a:ln>
                <a:solidFill>
                  <a:schemeClr val="tx1"/>
                </a:solidFill>
                <a:effectLst/>
                <a:latin typeface="Times New Roman" pitchFamily="18" charset="0"/>
                <a:cs typeface="Times New Roman" pitchFamily="18" charset="0"/>
              </a:rPr>
              <a:t> </a:t>
            </a:r>
            <a:r>
              <a:rPr kumimoji="0" lang="en-US" sz="2400" i="0" u="none" strike="noStrike" cap="none" normalizeH="0" baseline="0" dirty="0" smtClean="0">
                <a:ln>
                  <a:noFill/>
                </a:ln>
                <a:solidFill>
                  <a:schemeClr val="tx1"/>
                </a:solidFill>
                <a:effectLst/>
                <a:latin typeface="Times New Roman" pitchFamily="18" charset="0"/>
                <a:cs typeface="Times New Roman" pitchFamily="18" charset="0"/>
              </a:rPr>
              <a:t>Rate=k[substrate][base]</a:t>
            </a:r>
          </a:p>
          <a:p>
            <a:pPr marL="515938" lvl="0" indent="-515938" algn="just" eaLnBrk="0" fontAlgn="base" hangingPunct="0">
              <a:spcBef>
                <a:spcPct val="0"/>
              </a:spcBef>
              <a:spcAft>
                <a:spcPct val="0"/>
              </a:spcAft>
              <a:buFont typeface="Wingdings" pitchFamily="2" charset="2"/>
              <a:buChar char="v"/>
            </a:pPr>
            <a:r>
              <a:rPr kumimoji="0" lang="en-US" sz="2400" i="0" u="none" strike="noStrike" cap="none" normalizeH="0" baseline="0" dirty="0" smtClean="0">
                <a:ln>
                  <a:noFill/>
                </a:ln>
                <a:solidFill>
                  <a:schemeClr val="tx1"/>
                </a:solidFill>
                <a:effectLst/>
                <a:latin typeface="Times New Roman" pitchFamily="18" charset="0"/>
                <a:cs typeface="Times New Roman" pitchFamily="18" charset="0"/>
              </a:rPr>
              <a:t>A strong base (NaOH, KOH, NaOEt, t-</a:t>
            </a:r>
            <a:r>
              <a:rPr kumimoji="0" lang="en-US" sz="2400" i="0" u="none" strike="noStrike" cap="none" normalizeH="0" baseline="0" dirty="0" err="1" smtClean="0">
                <a:ln>
                  <a:noFill/>
                </a:ln>
                <a:solidFill>
                  <a:schemeClr val="tx1"/>
                </a:solidFill>
                <a:effectLst/>
                <a:latin typeface="Times New Roman" pitchFamily="18" charset="0"/>
                <a:cs typeface="Times New Roman" pitchFamily="18" charset="0"/>
              </a:rPr>
              <a:t>BuOK</a:t>
            </a:r>
            <a:r>
              <a:rPr kumimoji="0" lang="en-US" sz="2400" i="0" u="none" strike="noStrike" cap="none" normalizeH="0" baseline="0" dirty="0" smtClean="0">
                <a:ln>
                  <a:noFill/>
                </a:ln>
                <a:solidFill>
                  <a:schemeClr val="tx1"/>
                </a:solidFill>
                <a:effectLst/>
                <a:latin typeface="Times New Roman" pitchFamily="18" charset="0"/>
                <a:cs typeface="Times New Roman" pitchFamily="18" charset="0"/>
              </a:rPr>
              <a:t>) is essential to abstract the β-hydrogen effectively.</a:t>
            </a:r>
          </a:p>
          <a:p>
            <a:pPr marL="515938" lvl="0" indent="-515938" algn="just" eaLnBrk="0" fontAlgn="base" hangingPunct="0">
              <a:spcBef>
                <a:spcPct val="0"/>
              </a:spcBef>
              <a:spcAft>
                <a:spcPct val="0"/>
              </a:spcAft>
              <a:buFont typeface="Wingdings" pitchFamily="2" charset="2"/>
              <a:buChar char="v"/>
            </a:pPr>
            <a:r>
              <a:rPr kumimoji="0" lang="en-US" sz="2400" i="0" u="none" strike="noStrike" cap="none" normalizeH="0" baseline="0" dirty="0" smtClean="0">
                <a:ln>
                  <a:noFill/>
                </a:ln>
                <a:solidFill>
                  <a:schemeClr val="tx1"/>
                </a:solidFill>
                <a:effectLst/>
                <a:latin typeface="Times New Roman" pitchFamily="18" charset="0"/>
                <a:cs typeface="Times New Roman" pitchFamily="18" charset="0"/>
              </a:rPr>
              <a:t>The hydrogen and leaving group must be anti-</a:t>
            </a:r>
            <a:r>
              <a:rPr kumimoji="0" lang="en-US" sz="2400" i="0" u="none" strike="noStrike" cap="none" normalizeH="0" baseline="0" dirty="0" err="1" smtClean="0">
                <a:ln>
                  <a:noFill/>
                </a:ln>
                <a:solidFill>
                  <a:schemeClr val="tx1"/>
                </a:solidFill>
                <a:effectLst/>
                <a:latin typeface="Times New Roman" pitchFamily="18" charset="0"/>
                <a:cs typeface="Times New Roman" pitchFamily="18" charset="0"/>
              </a:rPr>
              <a:t>periplanar</a:t>
            </a:r>
            <a:r>
              <a:rPr kumimoji="0" lang="en-US" sz="2400" i="0" u="none" strike="noStrike" cap="none" normalizeH="0" baseline="0" dirty="0" smtClean="0">
                <a:ln>
                  <a:noFill/>
                </a:ln>
                <a:solidFill>
                  <a:schemeClr val="tx1"/>
                </a:solidFill>
                <a:effectLst/>
                <a:latin typeface="Times New Roman" pitchFamily="18" charset="0"/>
                <a:cs typeface="Times New Roman" pitchFamily="18" charset="0"/>
              </a:rPr>
              <a:t> (in the same plane but pointing in opposite directions) for</a:t>
            </a:r>
            <a:r>
              <a:rPr kumimoji="0" lang="en-US" sz="2400" i="0" u="none" strike="noStrike" cap="none" normalizeH="0" dirty="0" smtClean="0">
                <a:ln>
                  <a:noFill/>
                </a:ln>
                <a:solidFill>
                  <a:schemeClr val="tx1"/>
                </a:solidFill>
                <a:effectLst/>
                <a:latin typeface="Times New Roman" pitchFamily="18" charset="0"/>
                <a:cs typeface="Times New Roman" pitchFamily="18" charset="0"/>
              </a:rPr>
              <a:t> </a:t>
            </a:r>
            <a:r>
              <a:rPr kumimoji="0" lang="en-US" sz="2400" i="0" u="none" strike="noStrike" cap="none" normalizeH="0" baseline="0" dirty="0" smtClean="0">
                <a:ln>
                  <a:noFill/>
                </a:ln>
                <a:solidFill>
                  <a:schemeClr val="tx1"/>
                </a:solidFill>
                <a:effectLst/>
                <a:latin typeface="Times New Roman" pitchFamily="18" charset="0"/>
                <a:cs typeface="Times New Roman" pitchFamily="18" charset="0"/>
              </a:rPr>
              <a:t>effective elimination.</a:t>
            </a:r>
          </a:p>
          <a:p>
            <a:pPr marL="515938" lvl="0" indent="-515938" algn="just" eaLnBrk="0" fontAlgn="base" hangingPunct="0">
              <a:spcBef>
                <a:spcPct val="0"/>
              </a:spcBef>
              <a:spcAft>
                <a:spcPct val="0"/>
              </a:spcAft>
              <a:buFont typeface="Wingdings" pitchFamily="2" charset="2"/>
              <a:buChar char="v"/>
            </a:pPr>
            <a:r>
              <a:rPr lang="en-US" altLang="en-US" sz="2400" dirty="0" smtClean="0">
                <a:latin typeface="Times New Roman" pitchFamily="18" charset="0"/>
                <a:ea typeface="Times New Roman" pitchFamily="18" charset="0"/>
                <a:cs typeface="Times New Roman" pitchFamily="18" charset="0"/>
              </a:rPr>
              <a:t>E</a:t>
            </a:r>
            <a:r>
              <a:rPr lang="en-US" altLang="en-US" sz="2400" baseline="-30000" dirty="0" smtClean="0">
                <a:latin typeface="Times New Roman" pitchFamily="18" charset="0"/>
                <a:ea typeface="Times New Roman" pitchFamily="18" charset="0"/>
                <a:cs typeface="Times New Roman" pitchFamily="18" charset="0"/>
              </a:rPr>
              <a:t>2</a:t>
            </a:r>
            <a:r>
              <a:rPr kumimoji="0" lang="en-US" sz="2400" i="0" u="none" strike="noStrike" cap="none" normalizeH="0" baseline="0" dirty="0" smtClean="0">
                <a:ln>
                  <a:noFill/>
                </a:ln>
                <a:solidFill>
                  <a:schemeClr val="tx1"/>
                </a:solidFill>
                <a:effectLst/>
                <a:latin typeface="Times New Roman" pitchFamily="18" charset="0"/>
                <a:cs typeface="Times New Roman" pitchFamily="18" charset="0"/>
              </a:rPr>
              <a:t> is favored for 3° (tertiary) substrates where steric hindrance makes SN2 reactions difficult.</a:t>
            </a:r>
          </a:p>
          <a:p>
            <a:pPr marL="515938" lvl="0" indent="-515938" algn="just" eaLnBrk="0" fontAlgn="base" hangingPunct="0">
              <a:spcBef>
                <a:spcPct val="0"/>
              </a:spcBef>
              <a:spcAft>
                <a:spcPct val="0"/>
              </a:spcAft>
              <a:buFont typeface="Wingdings" pitchFamily="2" charset="2"/>
              <a:buChar char="v"/>
            </a:pPr>
            <a:r>
              <a:rPr kumimoji="0" lang="en-US" sz="2400" i="0" u="none" strike="noStrike" cap="none" normalizeH="0" baseline="0" dirty="0" smtClean="0">
                <a:ln>
                  <a:noFill/>
                </a:ln>
                <a:solidFill>
                  <a:schemeClr val="tx1"/>
                </a:solidFill>
                <a:effectLst/>
                <a:latin typeface="Times New Roman" pitchFamily="18" charset="0"/>
                <a:cs typeface="Times New Roman" pitchFamily="18" charset="0"/>
              </a:rPr>
              <a:t>In 1° and 2° alkyl halides, </a:t>
            </a:r>
            <a:r>
              <a:rPr lang="en-US" altLang="en-US" sz="2400" dirty="0">
                <a:latin typeface="Times New Roman" pitchFamily="18" charset="0"/>
                <a:ea typeface="Times New Roman" pitchFamily="18" charset="0"/>
                <a:cs typeface="Times New Roman" pitchFamily="18" charset="0"/>
              </a:rPr>
              <a:t>E</a:t>
            </a:r>
            <a:r>
              <a:rPr lang="en-US" altLang="en-US" sz="2400" baseline="-30000" dirty="0">
                <a:latin typeface="Times New Roman" pitchFamily="18" charset="0"/>
                <a:ea typeface="Times New Roman" pitchFamily="18" charset="0"/>
                <a:cs typeface="Times New Roman" pitchFamily="18" charset="0"/>
              </a:rPr>
              <a:t>2</a:t>
            </a:r>
            <a:r>
              <a:rPr kumimoji="0" lang="en-US" sz="2400" i="0" u="none" strike="noStrike" cap="none" normalizeH="0" baseline="0" dirty="0" smtClean="0">
                <a:ln>
                  <a:noFill/>
                </a:ln>
                <a:solidFill>
                  <a:schemeClr val="tx1"/>
                </a:solidFill>
                <a:effectLst/>
                <a:latin typeface="Times New Roman" pitchFamily="18" charset="0"/>
                <a:cs typeface="Times New Roman" pitchFamily="18" charset="0"/>
              </a:rPr>
              <a:t> can compete with SN2 reactions. </a:t>
            </a:r>
          </a:p>
          <a:p>
            <a:pPr marL="515938" lvl="0" indent="-515938" algn="just" eaLnBrk="0" fontAlgn="base" hangingPunct="0">
              <a:spcBef>
                <a:spcPct val="0"/>
              </a:spcBef>
              <a:spcAft>
                <a:spcPct val="0"/>
              </a:spcAft>
              <a:buFont typeface="Wingdings" pitchFamily="2" charset="2"/>
              <a:buChar char="v"/>
            </a:pPr>
            <a:r>
              <a:rPr lang="en-US" altLang="en-US" sz="2400" dirty="0" smtClean="0">
                <a:latin typeface="Times New Roman" pitchFamily="18" charset="0"/>
                <a:ea typeface="Times New Roman" pitchFamily="18" charset="0"/>
              </a:rPr>
              <a:t>Saytzeff's</a:t>
            </a:r>
            <a:r>
              <a:rPr lang="en-US" altLang="en-US" sz="2400" dirty="0">
                <a:latin typeface="Times New Roman" pitchFamily="18" charset="0"/>
                <a:ea typeface="Times New Roman" pitchFamily="18" charset="0"/>
              </a:rPr>
              <a:t> (or) Zaitsev's rule predicts favored alkene products in elimination. In elimination reaction, the most substituted product will be the major product. This is because the transition state leading to the more substituted alkene is lower in energy.</a:t>
            </a:r>
          </a:p>
          <a:p>
            <a:pPr marL="515938" lvl="0" indent="-515938" algn="just" eaLnBrk="0" fontAlgn="base" hangingPunct="0">
              <a:spcBef>
                <a:spcPct val="0"/>
              </a:spcBef>
              <a:spcAft>
                <a:spcPct val="0"/>
              </a:spcAft>
              <a:buFont typeface="Wingdings" pitchFamily="2" charset="2"/>
              <a:buChar char="v"/>
            </a:pPr>
            <a:r>
              <a:rPr kumimoji="0" lang="en-US" sz="2400" i="0" u="none" strike="noStrike" cap="none" normalizeH="0" baseline="0" dirty="0" smtClean="0">
                <a:ln>
                  <a:noFill/>
                </a:ln>
                <a:solidFill>
                  <a:schemeClr val="tx1"/>
                </a:solidFill>
                <a:effectLst/>
                <a:latin typeface="Times New Roman" pitchFamily="18" charset="0"/>
                <a:cs typeface="Times New Roman" pitchFamily="18" charset="0"/>
              </a:rPr>
              <a:t>Because the mechanism is concerted, carbocation rearrangement does not occur</a:t>
            </a:r>
          </a:p>
        </p:txBody>
      </p:sp>
    </p:spTree>
    <p:extLst>
      <p:ext uri="{BB962C8B-B14F-4D97-AF65-F5344CB8AC3E}">
        <p14:creationId xmlns:p14="http://schemas.microsoft.com/office/powerpoint/2010/main" val="26203590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2300303428"/>
              </p:ext>
            </p:extLst>
          </p:nvPr>
        </p:nvGraphicFramePr>
        <p:xfrm>
          <a:off x="304801" y="2869758"/>
          <a:ext cx="12267838" cy="3759642"/>
        </p:xfrm>
        <a:graphic>
          <a:graphicData uri="http://schemas.openxmlformats.org/presentationml/2006/ole">
            <mc:AlternateContent xmlns:mc="http://schemas.openxmlformats.org/markup-compatibility/2006">
              <mc:Choice xmlns:v="urn:schemas-microsoft-com:vml" Requires="v">
                <p:oleObj spid="_x0000_s15416" name="CS ChemDraw Drawing" r:id="rId3" imgW="6557785" imgH="2010160" progId="ChemDraw.Document.6.0">
                  <p:embed/>
                </p:oleObj>
              </mc:Choice>
              <mc:Fallback>
                <p:oleObj name="CS ChemDraw Drawing" r:id="rId3" imgW="6557785" imgH="2010160" progId="ChemDraw.Document.6.0">
                  <p:embed/>
                  <p:pic>
                    <p:nvPicPr>
                      <p:cNvPr id="0" name=""/>
                      <p:cNvPicPr/>
                      <p:nvPr/>
                    </p:nvPicPr>
                    <p:blipFill>
                      <a:blip r:embed="rId4"/>
                      <a:stretch>
                        <a:fillRect/>
                      </a:stretch>
                    </p:blipFill>
                    <p:spPr>
                      <a:xfrm>
                        <a:off x="304801" y="2869758"/>
                        <a:ext cx="12267838" cy="3759642"/>
                      </a:xfrm>
                      <a:prstGeom prst="rect">
                        <a:avLst/>
                      </a:prstGeom>
                    </p:spPr>
                  </p:pic>
                </p:oleObj>
              </mc:Fallback>
            </mc:AlternateContent>
          </a:graphicData>
        </a:graphic>
      </p:graphicFrame>
      <p:pic>
        <p:nvPicPr>
          <p:cNvPr id="4" name="Picture 3" descr="Image result for e2 elimination reaction mechanism"/>
          <p:cNvPicPr>
            <a:picLocks/>
          </p:cNvPicPr>
          <p:nvPr/>
        </p:nvPicPr>
        <p:blipFill>
          <a:blip r:embed="rId5"/>
          <a:srcRect r="671" b="62712"/>
          <a:stretch>
            <a:fillRect/>
          </a:stretch>
        </p:blipFill>
        <p:spPr>
          <a:xfrm>
            <a:off x="758780" y="381000"/>
            <a:ext cx="11201400" cy="2057400"/>
          </a:xfrm>
          <a:prstGeom prst="rect">
            <a:avLst/>
          </a:prstGeom>
          <a:noFill/>
          <a:ln>
            <a:noFill/>
          </a:ln>
        </p:spPr>
      </p:pic>
    </p:spTree>
    <p:extLst>
      <p:ext uri="{BB962C8B-B14F-4D97-AF65-F5344CB8AC3E}">
        <p14:creationId xmlns:p14="http://schemas.microsoft.com/office/powerpoint/2010/main" val="27555071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41864270"/>
              </p:ext>
            </p:extLst>
          </p:nvPr>
        </p:nvGraphicFramePr>
        <p:xfrm>
          <a:off x="304799" y="1216764"/>
          <a:ext cx="12268200" cy="5336436"/>
        </p:xfrm>
        <a:graphic>
          <a:graphicData uri="http://schemas.openxmlformats.org/drawingml/2006/table">
            <a:tbl>
              <a:tblPr>
                <a:tableStyleId>{284E427A-3D55-4303-BF80-6455036E1DE7}</a:tableStyleId>
              </a:tblPr>
              <a:tblGrid>
                <a:gridCol w="2819401"/>
                <a:gridCol w="4495800"/>
                <a:gridCol w="4952999"/>
              </a:tblGrid>
              <a:tr h="262056">
                <a:tc>
                  <a:txBody>
                    <a:bodyPr/>
                    <a:lstStyle/>
                    <a:p>
                      <a:pPr algn="ctr"/>
                      <a:r>
                        <a:rPr lang="en-US" sz="2400" b="1" dirty="0">
                          <a:solidFill>
                            <a:srgbClr val="C00000"/>
                          </a:solidFill>
                          <a:latin typeface="Times New Roman" pitchFamily="18" charset="0"/>
                          <a:cs typeface="Times New Roman" pitchFamily="18" charset="0"/>
                        </a:rPr>
                        <a:t>Feature</a:t>
                      </a:r>
                    </a:p>
                  </a:txBody>
                  <a:tcPr marL="65514" marR="65514" marT="32757" marB="32757" anchor="ctr"/>
                </a:tc>
                <a:tc>
                  <a:txBody>
                    <a:bodyPr/>
                    <a:lstStyle/>
                    <a:p>
                      <a:pPr algn="ctr"/>
                      <a:r>
                        <a:rPr lang="en-US" sz="2400" b="1">
                          <a:solidFill>
                            <a:srgbClr val="C00000"/>
                          </a:solidFill>
                          <a:latin typeface="Times New Roman" pitchFamily="18" charset="0"/>
                          <a:cs typeface="Times New Roman" pitchFamily="18" charset="0"/>
                        </a:rPr>
                        <a:t>E1 Reaction</a:t>
                      </a:r>
                    </a:p>
                  </a:txBody>
                  <a:tcPr marL="65514" marR="65514" marT="32757" marB="32757" anchor="ctr"/>
                </a:tc>
                <a:tc>
                  <a:txBody>
                    <a:bodyPr/>
                    <a:lstStyle/>
                    <a:p>
                      <a:pPr algn="ctr"/>
                      <a:r>
                        <a:rPr lang="en-US" sz="2400" b="1" dirty="0">
                          <a:solidFill>
                            <a:srgbClr val="C00000"/>
                          </a:solidFill>
                          <a:latin typeface="Times New Roman" pitchFamily="18" charset="0"/>
                          <a:cs typeface="Times New Roman" pitchFamily="18" charset="0"/>
                        </a:rPr>
                        <a:t>E2 Reaction</a:t>
                      </a:r>
                    </a:p>
                  </a:txBody>
                  <a:tcPr marL="65514" marR="65514" marT="32757" marB="32757" anchor="ctr"/>
                </a:tc>
              </a:tr>
              <a:tr h="262056">
                <a:tc>
                  <a:txBody>
                    <a:bodyPr/>
                    <a:lstStyle/>
                    <a:p>
                      <a:r>
                        <a:rPr lang="en-US" sz="1800"/>
                        <a:t>Name</a:t>
                      </a:r>
                      <a:endParaRPr lang="en-US" sz="1800">
                        <a:latin typeface="Times New Roman" pitchFamily="18" charset="0"/>
                        <a:cs typeface="Times New Roman" pitchFamily="18" charset="0"/>
                      </a:endParaRPr>
                    </a:p>
                  </a:txBody>
                  <a:tcPr marL="65514" marR="65514" marT="32757" marB="32757" anchor="ctr"/>
                </a:tc>
                <a:tc>
                  <a:txBody>
                    <a:bodyPr/>
                    <a:lstStyle/>
                    <a:p>
                      <a:r>
                        <a:rPr lang="en-US" sz="1800"/>
                        <a:t>Unimolecular Elimination</a:t>
                      </a:r>
                      <a:endParaRPr lang="en-US" sz="1800">
                        <a:latin typeface="Times New Roman" pitchFamily="18" charset="0"/>
                        <a:cs typeface="Times New Roman" pitchFamily="18" charset="0"/>
                      </a:endParaRPr>
                    </a:p>
                  </a:txBody>
                  <a:tcPr marL="65514" marR="65514" marT="32757" marB="32757" anchor="ctr"/>
                </a:tc>
                <a:tc>
                  <a:txBody>
                    <a:bodyPr/>
                    <a:lstStyle/>
                    <a:p>
                      <a:r>
                        <a:rPr lang="en-US" sz="1800"/>
                        <a:t>Bimolecular Elimination</a:t>
                      </a:r>
                      <a:endParaRPr lang="en-US" sz="1800">
                        <a:latin typeface="Times New Roman" pitchFamily="18" charset="0"/>
                        <a:cs typeface="Times New Roman" pitchFamily="18" charset="0"/>
                      </a:endParaRPr>
                    </a:p>
                  </a:txBody>
                  <a:tcPr marL="65514" marR="65514" marT="32757" marB="32757" anchor="ctr"/>
                </a:tc>
              </a:tr>
              <a:tr h="262056">
                <a:tc>
                  <a:txBody>
                    <a:bodyPr/>
                    <a:lstStyle/>
                    <a:p>
                      <a:r>
                        <a:rPr lang="en-US" sz="1800"/>
                        <a:t>Rate law</a:t>
                      </a:r>
                      <a:endParaRPr lang="en-US" sz="1800">
                        <a:latin typeface="Times New Roman" pitchFamily="18" charset="0"/>
                        <a:cs typeface="Times New Roman" pitchFamily="18" charset="0"/>
                      </a:endParaRPr>
                    </a:p>
                  </a:txBody>
                  <a:tcPr marL="65514" marR="65514" marT="32757" marB="32757" anchor="ctr"/>
                </a:tc>
                <a:tc>
                  <a:txBody>
                    <a:bodyPr/>
                    <a:lstStyle/>
                    <a:p>
                      <a:r>
                        <a:rPr lang="en-US" sz="1800"/>
                        <a:t>Rate = k [alkyl halide]</a:t>
                      </a:r>
                      <a:endParaRPr lang="en-US" sz="1800">
                        <a:latin typeface="Times New Roman" pitchFamily="18" charset="0"/>
                        <a:cs typeface="Times New Roman" pitchFamily="18" charset="0"/>
                      </a:endParaRPr>
                    </a:p>
                  </a:txBody>
                  <a:tcPr marL="65514" marR="65514" marT="32757" marB="32757" anchor="ctr"/>
                </a:tc>
                <a:tc>
                  <a:txBody>
                    <a:bodyPr/>
                    <a:lstStyle/>
                    <a:p>
                      <a:r>
                        <a:rPr lang="en-US" sz="1800"/>
                        <a:t>Rate = k [alkyl halide][base]</a:t>
                      </a:r>
                      <a:endParaRPr lang="en-US" sz="1800">
                        <a:latin typeface="Times New Roman" pitchFamily="18" charset="0"/>
                        <a:cs typeface="Times New Roman" pitchFamily="18" charset="0"/>
                      </a:endParaRPr>
                    </a:p>
                  </a:txBody>
                  <a:tcPr marL="65514" marR="65514" marT="32757" marB="32757" anchor="ctr"/>
                </a:tc>
              </a:tr>
              <a:tr h="458598">
                <a:tc>
                  <a:txBody>
                    <a:bodyPr/>
                    <a:lstStyle/>
                    <a:p>
                      <a:r>
                        <a:rPr lang="en-US" sz="1800"/>
                        <a:t>Molecularity</a:t>
                      </a:r>
                      <a:endParaRPr lang="en-US" sz="1800">
                        <a:latin typeface="Times New Roman" pitchFamily="18" charset="0"/>
                        <a:cs typeface="Times New Roman" pitchFamily="18" charset="0"/>
                      </a:endParaRPr>
                    </a:p>
                  </a:txBody>
                  <a:tcPr marL="65514" marR="65514" marT="32757" marB="32757" anchor="ctr"/>
                </a:tc>
                <a:tc>
                  <a:txBody>
                    <a:bodyPr/>
                    <a:lstStyle/>
                    <a:p>
                      <a:r>
                        <a:rPr lang="en-US" sz="1800" dirty="0"/>
                        <a:t>Unimolecular (1 molecule in </a:t>
                      </a:r>
                      <a:r>
                        <a:rPr lang="en-US" sz="1800" dirty="0" smtClean="0"/>
                        <a:t>RD step</a:t>
                      </a:r>
                      <a:r>
                        <a:rPr lang="en-US" sz="1800" dirty="0"/>
                        <a:t>)</a:t>
                      </a:r>
                      <a:endParaRPr lang="en-US" sz="1800" dirty="0">
                        <a:latin typeface="Times New Roman" pitchFamily="18" charset="0"/>
                        <a:cs typeface="Times New Roman" pitchFamily="18" charset="0"/>
                      </a:endParaRPr>
                    </a:p>
                  </a:txBody>
                  <a:tcPr marL="65514" marR="65514" marT="32757" marB="32757" anchor="ctr"/>
                </a:tc>
                <a:tc>
                  <a:txBody>
                    <a:bodyPr/>
                    <a:lstStyle/>
                    <a:p>
                      <a:r>
                        <a:rPr lang="en-US" sz="1800" dirty="0"/>
                        <a:t>Bimolecular (2 species in </a:t>
                      </a:r>
                      <a:r>
                        <a:rPr lang="en-US" sz="1800" dirty="0" smtClean="0"/>
                        <a:t>RD step</a:t>
                      </a:r>
                      <a:r>
                        <a:rPr lang="en-US" sz="1800" dirty="0"/>
                        <a:t>)</a:t>
                      </a:r>
                      <a:endParaRPr lang="en-US" sz="1800" dirty="0">
                        <a:latin typeface="Times New Roman" pitchFamily="18" charset="0"/>
                        <a:cs typeface="Times New Roman" pitchFamily="18" charset="0"/>
                      </a:endParaRPr>
                    </a:p>
                  </a:txBody>
                  <a:tcPr marL="65514" marR="65514" marT="32757" marB="32757" anchor="ctr"/>
                </a:tc>
              </a:tr>
              <a:tr h="655140">
                <a:tc>
                  <a:txBody>
                    <a:bodyPr/>
                    <a:lstStyle/>
                    <a:p>
                      <a:r>
                        <a:rPr lang="en-US" sz="1800"/>
                        <a:t>Mechanism</a:t>
                      </a:r>
                      <a:endParaRPr lang="en-US" sz="1800">
                        <a:latin typeface="Times New Roman" pitchFamily="18" charset="0"/>
                        <a:cs typeface="Times New Roman" pitchFamily="18" charset="0"/>
                      </a:endParaRPr>
                    </a:p>
                  </a:txBody>
                  <a:tcPr marL="65514" marR="65514" marT="32757" marB="32757" anchor="ctr"/>
                </a:tc>
                <a:tc>
                  <a:txBody>
                    <a:bodyPr/>
                    <a:lstStyle/>
                    <a:p>
                      <a:r>
                        <a:rPr lang="en-US" sz="1800"/>
                        <a:t>Two-step: 1. Formation of carbocation </a:t>
                      </a:r>
                      <a:br>
                        <a:rPr lang="en-US" sz="1800"/>
                      </a:br>
                      <a:r>
                        <a:rPr lang="en-US" sz="1800"/>
                        <a:t>2. Elimination</a:t>
                      </a:r>
                      <a:endParaRPr lang="en-US" sz="1800">
                        <a:latin typeface="Times New Roman" pitchFamily="18" charset="0"/>
                        <a:cs typeface="Times New Roman" pitchFamily="18" charset="0"/>
                      </a:endParaRPr>
                    </a:p>
                  </a:txBody>
                  <a:tcPr marL="65514" marR="65514" marT="32757" marB="32757" anchor="ctr"/>
                </a:tc>
                <a:tc>
                  <a:txBody>
                    <a:bodyPr/>
                    <a:lstStyle/>
                    <a:p>
                      <a:r>
                        <a:rPr lang="en-US" sz="1800"/>
                        <a:t>One-step concerted mechanism (proton loss and LG departure)</a:t>
                      </a:r>
                      <a:endParaRPr lang="en-US" sz="1800">
                        <a:latin typeface="Times New Roman" pitchFamily="18" charset="0"/>
                        <a:cs typeface="Times New Roman" pitchFamily="18" charset="0"/>
                      </a:endParaRPr>
                    </a:p>
                  </a:txBody>
                  <a:tcPr marL="65514" marR="65514" marT="32757" marB="32757" anchor="ctr"/>
                </a:tc>
              </a:tr>
              <a:tr h="262056">
                <a:tc>
                  <a:txBody>
                    <a:bodyPr/>
                    <a:lstStyle/>
                    <a:p>
                      <a:r>
                        <a:rPr lang="en-US" sz="1800"/>
                        <a:t>Carbocation intermediate</a:t>
                      </a:r>
                      <a:endParaRPr lang="en-US" sz="1800">
                        <a:latin typeface="Times New Roman" pitchFamily="18" charset="0"/>
                        <a:cs typeface="Times New Roman" pitchFamily="18" charset="0"/>
                      </a:endParaRPr>
                    </a:p>
                  </a:txBody>
                  <a:tcPr marL="65514" marR="65514" marT="32757" marB="32757" anchor="ctr"/>
                </a:tc>
                <a:tc>
                  <a:txBody>
                    <a:bodyPr/>
                    <a:lstStyle/>
                    <a:p>
                      <a:r>
                        <a:rPr lang="en-US" sz="1800" dirty="0"/>
                        <a:t>Yes, forms a carbocation</a:t>
                      </a:r>
                      <a:endParaRPr lang="en-US" sz="1800" dirty="0">
                        <a:latin typeface="Times New Roman" pitchFamily="18" charset="0"/>
                        <a:cs typeface="Times New Roman" pitchFamily="18" charset="0"/>
                      </a:endParaRPr>
                    </a:p>
                  </a:txBody>
                  <a:tcPr marL="65514" marR="65514" marT="32757" marB="32757" anchor="ctr"/>
                </a:tc>
                <a:tc>
                  <a:txBody>
                    <a:bodyPr/>
                    <a:lstStyle/>
                    <a:p>
                      <a:r>
                        <a:rPr lang="en-US" sz="1800"/>
                        <a:t>No carbocation formed</a:t>
                      </a:r>
                      <a:endParaRPr lang="en-US" sz="1800">
                        <a:latin typeface="Times New Roman" pitchFamily="18" charset="0"/>
                        <a:cs typeface="Times New Roman" pitchFamily="18" charset="0"/>
                      </a:endParaRPr>
                    </a:p>
                  </a:txBody>
                  <a:tcPr marL="65514" marR="65514" marT="32757" marB="32757" anchor="ctr"/>
                </a:tc>
              </a:tr>
              <a:tr h="458598">
                <a:tc>
                  <a:txBody>
                    <a:bodyPr/>
                    <a:lstStyle/>
                    <a:p>
                      <a:r>
                        <a:rPr lang="en-US" sz="1800"/>
                        <a:t>Order of reactivity</a:t>
                      </a:r>
                      <a:endParaRPr lang="en-US" sz="1800">
                        <a:latin typeface="Times New Roman" pitchFamily="18" charset="0"/>
                        <a:cs typeface="Times New Roman" pitchFamily="18" charset="0"/>
                      </a:endParaRPr>
                    </a:p>
                  </a:txBody>
                  <a:tcPr marL="65514" marR="65514" marT="32757" marB="32757" anchor="ctr"/>
                </a:tc>
                <a:tc>
                  <a:txBody>
                    <a:bodyPr/>
                    <a:lstStyle/>
                    <a:p>
                      <a:r>
                        <a:rPr lang="en-US" sz="1800"/>
                        <a:t>Tertiary &gt; Secondary &gt; Primary (very poor)</a:t>
                      </a:r>
                      <a:endParaRPr lang="en-US" sz="1800">
                        <a:latin typeface="Times New Roman" pitchFamily="18" charset="0"/>
                        <a:cs typeface="Times New Roman" pitchFamily="18" charset="0"/>
                      </a:endParaRPr>
                    </a:p>
                  </a:txBody>
                  <a:tcPr marL="65514" marR="65514" marT="32757" marB="32757" anchor="ctr"/>
                </a:tc>
                <a:tc>
                  <a:txBody>
                    <a:bodyPr/>
                    <a:lstStyle/>
                    <a:p>
                      <a:r>
                        <a:rPr lang="en-US" sz="1800"/>
                        <a:t>Tertiary &gt; Secondary &gt; Primary</a:t>
                      </a:r>
                      <a:endParaRPr lang="en-US" sz="1800">
                        <a:latin typeface="Times New Roman" pitchFamily="18" charset="0"/>
                        <a:cs typeface="Times New Roman" pitchFamily="18" charset="0"/>
                      </a:endParaRPr>
                    </a:p>
                  </a:txBody>
                  <a:tcPr marL="65514" marR="65514" marT="32757" marB="32757" anchor="ctr"/>
                </a:tc>
              </a:tr>
              <a:tr h="262056">
                <a:tc>
                  <a:txBody>
                    <a:bodyPr/>
                    <a:lstStyle/>
                    <a:p>
                      <a:r>
                        <a:rPr lang="en-US" sz="1800"/>
                        <a:t>Effect of base</a:t>
                      </a:r>
                      <a:endParaRPr lang="en-US" sz="1800">
                        <a:latin typeface="Times New Roman" pitchFamily="18" charset="0"/>
                        <a:cs typeface="Times New Roman" pitchFamily="18" charset="0"/>
                      </a:endParaRPr>
                    </a:p>
                  </a:txBody>
                  <a:tcPr marL="65514" marR="65514" marT="32757" marB="32757" anchor="ctr"/>
                </a:tc>
                <a:tc>
                  <a:txBody>
                    <a:bodyPr/>
                    <a:lstStyle/>
                    <a:p>
                      <a:r>
                        <a:rPr lang="en-US" sz="1800"/>
                        <a:t>Weak base is sufficient</a:t>
                      </a:r>
                      <a:endParaRPr lang="en-US" sz="1800">
                        <a:latin typeface="Times New Roman" pitchFamily="18" charset="0"/>
                        <a:cs typeface="Times New Roman" pitchFamily="18" charset="0"/>
                      </a:endParaRPr>
                    </a:p>
                  </a:txBody>
                  <a:tcPr marL="65514" marR="65514" marT="32757" marB="32757" anchor="ctr"/>
                </a:tc>
                <a:tc>
                  <a:txBody>
                    <a:bodyPr/>
                    <a:lstStyle/>
                    <a:p>
                      <a:r>
                        <a:rPr lang="en-US" sz="1800"/>
                        <a:t>Requires strong base</a:t>
                      </a:r>
                      <a:endParaRPr lang="en-US" sz="1800">
                        <a:latin typeface="Times New Roman" pitchFamily="18" charset="0"/>
                        <a:cs typeface="Times New Roman" pitchFamily="18" charset="0"/>
                      </a:endParaRPr>
                    </a:p>
                  </a:txBody>
                  <a:tcPr marL="65514" marR="65514" marT="32757" marB="32757" anchor="ctr"/>
                </a:tc>
              </a:tr>
              <a:tr h="262056">
                <a:tc>
                  <a:txBody>
                    <a:bodyPr/>
                    <a:lstStyle/>
                    <a:p>
                      <a:r>
                        <a:rPr lang="en-US" sz="1800"/>
                        <a:t>Stereochemistry</a:t>
                      </a:r>
                      <a:endParaRPr lang="en-US" sz="1800">
                        <a:latin typeface="Times New Roman" pitchFamily="18" charset="0"/>
                        <a:cs typeface="Times New Roman" pitchFamily="18" charset="0"/>
                      </a:endParaRPr>
                    </a:p>
                  </a:txBody>
                  <a:tcPr marL="65514" marR="65514" marT="32757" marB="32757" anchor="ctr"/>
                </a:tc>
                <a:tc>
                  <a:txBody>
                    <a:bodyPr/>
                    <a:lstStyle/>
                    <a:p>
                      <a:r>
                        <a:rPr lang="en-US" sz="1800"/>
                        <a:t>Not stereospecific</a:t>
                      </a:r>
                      <a:endParaRPr lang="en-US" sz="1800">
                        <a:latin typeface="Times New Roman" pitchFamily="18" charset="0"/>
                        <a:cs typeface="Times New Roman" pitchFamily="18" charset="0"/>
                      </a:endParaRPr>
                    </a:p>
                  </a:txBody>
                  <a:tcPr marL="65514" marR="65514" marT="32757" marB="32757" anchor="ctr"/>
                </a:tc>
                <a:tc>
                  <a:txBody>
                    <a:bodyPr/>
                    <a:lstStyle/>
                    <a:p>
                      <a:r>
                        <a:rPr lang="en-US" sz="1800"/>
                        <a:t>Requires anti-periplanar geometry</a:t>
                      </a:r>
                      <a:endParaRPr lang="en-US" sz="1800">
                        <a:latin typeface="Times New Roman" pitchFamily="18" charset="0"/>
                        <a:cs typeface="Times New Roman" pitchFamily="18" charset="0"/>
                      </a:endParaRPr>
                    </a:p>
                  </a:txBody>
                  <a:tcPr marL="65514" marR="65514" marT="32757" marB="32757" anchor="ctr"/>
                </a:tc>
              </a:tr>
              <a:tr h="262056">
                <a:tc>
                  <a:txBody>
                    <a:bodyPr/>
                    <a:lstStyle/>
                    <a:p>
                      <a:r>
                        <a:rPr lang="en-US" sz="1800"/>
                        <a:t>Competing reactions</a:t>
                      </a:r>
                      <a:endParaRPr lang="en-US" sz="1800">
                        <a:latin typeface="Times New Roman" pitchFamily="18" charset="0"/>
                        <a:cs typeface="Times New Roman" pitchFamily="18" charset="0"/>
                      </a:endParaRPr>
                    </a:p>
                  </a:txBody>
                  <a:tcPr marL="65514" marR="65514" marT="32757" marB="32757" anchor="ctr"/>
                </a:tc>
                <a:tc>
                  <a:txBody>
                    <a:bodyPr/>
                    <a:lstStyle/>
                    <a:p>
                      <a:r>
                        <a:rPr lang="en-US" sz="1800"/>
                        <a:t>Often competes with SN1</a:t>
                      </a:r>
                      <a:endParaRPr lang="en-US" sz="1800">
                        <a:latin typeface="Times New Roman" pitchFamily="18" charset="0"/>
                        <a:cs typeface="Times New Roman" pitchFamily="18" charset="0"/>
                      </a:endParaRPr>
                    </a:p>
                  </a:txBody>
                  <a:tcPr marL="65514" marR="65514" marT="32757" marB="32757" anchor="ctr"/>
                </a:tc>
                <a:tc>
                  <a:txBody>
                    <a:bodyPr/>
                    <a:lstStyle/>
                    <a:p>
                      <a:r>
                        <a:rPr lang="en-US" sz="1800"/>
                        <a:t>Often competes with SN2</a:t>
                      </a:r>
                      <a:endParaRPr lang="en-US" sz="1800">
                        <a:latin typeface="Times New Roman" pitchFamily="18" charset="0"/>
                        <a:cs typeface="Times New Roman" pitchFamily="18" charset="0"/>
                      </a:endParaRPr>
                    </a:p>
                  </a:txBody>
                  <a:tcPr marL="65514" marR="65514" marT="32757" marB="32757" anchor="ctr"/>
                </a:tc>
              </a:tr>
              <a:tr h="458598">
                <a:tc>
                  <a:txBody>
                    <a:bodyPr/>
                    <a:lstStyle/>
                    <a:p>
                      <a:r>
                        <a:rPr lang="en-US" sz="1800"/>
                        <a:t>Solvent</a:t>
                      </a:r>
                      <a:endParaRPr lang="en-US" sz="1800">
                        <a:latin typeface="Times New Roman" pitchFamily="18" charset="0"/>
                        <a:cs typeface="Times New Roman" pitchFamily="18" charset="0"/>
                      </a:endParaRPr>
                    </a:p>
                  </a:txBody>
                  <a:tcPr marL="65514" marR="65514" marT="32757" marB="32757" anchor="ctr"/>
                </a:tc>
                <a:tc>
                  <a:txBody>
                    <a:bodyPr/>
                    <a:lstStyle/>
                    <a:p>
                      <a:r>
                        <a:rPr lang="en-US" sz="1800"/>
                        <a:t>Favored by polar protic solvents</a:t>
                      </a:r>
                      <a:endParaRPr lang="en-US" sz="1800">
                        <a:latin typeface="Times New Roman" pitchFamily="18" charset="0"/>
                        <a:cs typeface="Times New Roman" pitchFamily="18" charset="0"/>
                      </a:endParaRPr>
                    </a:p>
                  </a:txBody>
                  <a:tcPr marL="65514" marR="65514" marT="32757" marB="32757" anchor="ctr"/>
                </a:tc>
                <a:tc>
                  <a:txBody>
                    <a:bodyPr/>
                    <a:lstStyle/>
                    <a:p>
                      <a:r>
                        <a:rPr lang="en-US" sz="1800"/>
                        <a:t>Favored by polar aprotic or strong base in any solvent</a:t>
                      </a:r>
                      <a:endParaRPr lang="en-US" sz="1800">
                        <a:latin typeface="Times New Roman" pitchFamily="18" charset="0"/>
                        <a:cs typeface="Times New Roman" pitchFamily="18" charset="0"/>
                      </a:endParaRPr>
                    </a:p>
                  </a:txBody>
                  <a:tcPr marL="65514" marR="65514" marT="32757" marB="32757" anchor="ctr"/>
                </a:tc>
              </a:tr>
              <a:tr h="262056">
                <a:tc>
                  <a:txBody>
                    <a:bodyPr/>
                    <a:lstStyle/>
                    <a:p>
                      <a:r>
                        <a:rPr lang="en-US" sz="1800"/>
                        <a:t>Example base</a:t>
                      </a:r>
                      <a:endParaRPr lang="en-US" sz="1800">
                        <a:latin typeface="Times New Roman" pitchFamily="18" charset="0"/>
                        <a:cs typeface="Times New Roman" pitchFamily="18" charset="0"/>
                      </a:endParaRPr>
                    </a:p>
                  </a:txBody>
                  <a:tcPr marL="65514" marR="65514" marT="32757" marB="32757" anchor="ctr"/>
                </a:tc>
                <a:tc>
                  <a:txBody>
                    <a:bodyPr/>
                    <a:lstStyle/>
                    <a:p>
                      <a:r>
                        <a:rPr lang="en-US" sz="1800"/>
                        <a:t>Water, alcohol (weak base)</a:t>
                      </a:r>
                      <a:endParaRPr lang="en-US" sz="1800">
                        <a:latin typeface="Times New Roman" pitchFamily="18" charset="0"/>
                        <a:cs typeface="Times New Roman" pitchFamily="18" charset="0"/>
                      </a:endParaRPr>
                    </a:p>
                  </a:txBody>
                  <a:tcPr marL="65514" marR="65514" marT="32757" marB="32757" anchor="ctr"/>
                </a:tc>
                <a:tc>
                  <a:txBody>
                    <a:bodyPr/>
                    <a:lstStyle/>
                    <a:p>
                      <a:r>
                        <a:rPr lang="en-US" sz="1800"/>
                        <a:t>Ethoxide, hydroxide (strong base)</a:t>
                      </a:r>
                      <a:endParaRPr lang="en-US" sz="1800">
                        <a:latin typeface="Times New Roman" pitchFamily="18" charset="0"/>
                        <a:cs typeface="Times New Roman" pitchFamily="18" charset="0"/>
                      </a:endParaRPr>
                    </a:p>
                  </a:txBody>
                  <a:tcPr marL="65514" marR="65514" marT="32757" marB="32757" anchor="ctr"/>
                </a:tc>
              </a:tr>
              <a:tr h="262056">
                <a:tc>
                  <a:txBody>
                    <a:bodyPr/>
                    <a:lstStyle/>
                    <a:p>
                      <a:r>
                        <a:rPr lang="en-US" sz="1800"/>
                        <a:t>Example reaction</a:t>
                      </a:r>
                      <a:endParaRPr lang="en-US" sz="1800">
                        <a:latin typeface="Times New Roman" pitchFamily="18" charset="0"/>
                        <a:cs typeface="Times New Roman" pitchFamily="18" charset="0"/>
                      </a:endParaRPr>
                    </a:p>
                  </a:txBody>
                  <a:tcPr marL="65514" marR="65514" marT="32757" marB="32757" anchor="ctr"/>
                </a:tc>
                <a:tc>
                  <a:txBody>
                    <a:bodyPr/>
                    <a:lstStyle/>
                    <a:p>
                      <a:r>
                        <a:rPr lang="en-US" sz="1800" dirty="0" err="1"/>
                        <a:t>tert</a:t>
                      </a:r>
                      <a:r>
                        <a:rPr lang="en-US" sz="1800" dirty="0"/>
                        <a:t>-butyl bromide in ethanol</a:t>
                      </a:r>
                      <a:endParaRPr lang="en-US" sz="1800" dirty="0">
                        <a:latin typeface="Times New Roman" pitchFamily="18" charset="0"/>
                        <a:cs typeface="Times New Roman" pitchFamily="18" charset="0"/>
                      </a:endParaRPr>
                    </a:p>
                  </a:txBody>
                  <a:tcPr marL="65514" marR="65514" marT="32757" marB="32757" anchor="ctr"/>
                </a:tc>
                <a:tc>
                  <a:txBody>
                    <a:bodyPr/>
                    <a:lstStyle/>
                    <a:p>
                      <a:r>
                        <a:rPr lang="en-US" sz="1800" dirty="0"/>
                        <a:t>2-bromobutane + NaOEt → butene</a:t>
                      </a:r>
                      <a:endParaRPr lang="en-US" sz="1800" dirty="0">
                        <a:latin typeface="Times New Roman" pitchFamily="18" charset="0"/>
                        <a:cs typeface="Times New Roman" pitchFamily="18" charset="0"/>
                      </a:endParaRPr>
                    </a:p>
                  </a:txBody>
                  <a:tcPr marL="65514" marR="65514" marT="32757" marB="32757" anchor="ctr"/>
                </a:tc>
              </a:tr>
            </a:tbl>
          </a:graphicData>
        </a:graphic>
      </p:graphicFrame>
      <p:sp>
        <p:nvSpPr>
          <p:cNvPr id="3" name="Rectangle 1"/>
          <p:cNvSpPr>
            <a:spLocks noChangeArrowheads="1"/>
          </p:cNvSpPr>
          <p:nvPr/>
        </p:nvSpPr>
        <p:spPr bwMode="auto">
          <a:xfrm>
            <a:off x="2725481" y="405825"/>
            <a:ext cx="748531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3200" dirty="0">
                <a:solidFill>
                  <a:srgbClr val="C00000"/>
                </a:solidFill>
                <a:latin typeface="Times New Roman" pitchFamily="18" charset="0"/>
                <a:cs typeface="Times New Roman" pitchFamily="18" charset="0"/>
              </a:rPr>
              <a:t>C</a:t>
            </a:r>
            <a:r>
              <a:rPr kumimoji="0" lang="en-US" sz="3200" b="1" i="0" u="none" strike="noStrike" cap="none" normalizeH="0" baseline="0" dirty="0" smtClean="0">
                <a:ln>
                  <a:noFill/>
                </a:ln>
                <a:solidFill>
                  <a:srgbClr val="C00000"/>
                </a:solidFill>
                <a:effectLst/>
                <a:latin typeface="Times New Roman" pitchFamily="18" charset="0"/>
                <a:cs typeface="Times New Roman" pitchFamily="18" charset="0"/>
              </a:rPr>
              <a:t>omparison between E1 and E2 reactions</a:t>
            </a:r>
            <a:endParaRPr kumimoji="0" lang="en-US" sz="3200" b="0" i="0" u="none" strike="noStrike" cap="none" normalizeH="0" baseline="0" dirty="0" smtClean="0">
              <a:ln>
                <a:noFill/>
              </a:ln>
              <a:solidFill>
                <a:srgbClr val="C0000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3577542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28600" y="358914"/>
            <a:ext cx="12344400" cy="5492829"/>
            <a:chOff x="228600" y="358914"/>
            <a:chExt cx="12344400" cy="5492829"/>
          </a:xfrm>
          <a:noFill/>
        </p:grpSpPr>
        <p:sp>
          <p:nvSpPr>
            <p:cNvPr id="2" name="Rectangle 1"/>
            <p:cNvSpPr/>
            <p:nvPr/>
          </p:nvSpPr>
          <p:spPr>
            <a:xfrm>
              <a:off x="228600" y="1219200"/>
              <a:ext cx="12344400" cy="1384995"/>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800" dirty="0">
                  <a:solidFill>
                    <a:schemeClr val="tx1"/>
                  </a:solidFill>
                  <a:latin typeface="Times New Roman" pitchFamily="18" charset="0"/>
                  <a:cs typeface="Times New Roman" pitchFamily="18" charset="0"/>
                </a:rPr>
                <a:t>Addition reactions are a </a:t>
              </a:r>
              <a:r>
                <a:rPr lang="en-US" sz="2800" dirty="0" smtClean="0">
                  <a:solidFill>
                    <a:schemeClr val="tx1"/>
                  </a:solidFill>
                  <a:latin typeface="Times New Roman" pitchFamily="18" charset="0"/>
                  <a:cs typeface="Times New Roman" pitchFamily="18" charset="0"/>
                </a:rPr>
                <a:t>type </a:t>
              </a:r>
              <a:r>
                <a:rPr lang="en-US" sz="2800" dirty="0">
                  <a:solidFill>
                    <a:schemeClr val="tx1"/>
                  </a:solidFill>
                  <a:latin typeface="Times New Roman" pitchFamily="18" charset="0"/>
                  <a:cs typeface="Times New Roman" pitchFamily="18" charset="0"/>
                </a:rPr>
                <a:t>of organic reaction in which two atoms or groups are added across a double or triple bond, typically in alkenes or alkynes. These reactions convert multiple </a:t>
              </a:r>
              <a:r>
                <a:rPr lang="en-US" sz="2800" dirty="0" smtClean="0">
                  <a:solidFill>
                    <a:schemeClr val="tx1"/>
                  </a:solidFill>
                  <a:latin typeface="Times New Roman" pitchFamily="18" charset="0"/>
                  <a:cs typeface="Times New Roman" pitchFamily="18" charset="0"/>
                </a:rPr>
                <a:t>bonds into </a:t>
              </a:r>
              <a:r>
                <a:rPr lang="en-US" sz="2800" dirty="0">
                  <a:solidFill>
                    <a:schemeClr val="tx1"/>
                  </a:solidFill>
                  <a:latin typeface="Times New Roman" pitchFamily="18" charset="0"/>
                  <a:cs typeface="Times New Roman" pitchFamily="18" charset="0"/>
                </a:rPr>
                <a:t>single bonds .</a:t>
              </a:r>
            </a:p>
          </p:txBody>
        </p:sp>
        <p:sp>
          <p:nvSpPr>
            <p:cNvPr id="3" name="Rectangle 2"/>
            <p:cNvSpPr/>
            <p:nvPr/>
          </p:nvSpPr>
          <p:spPr>
            <a:xfrm>
              <a:off x="4114800" y="358914"/>
              <a:ext cx="4519186" cy="707886"/>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wrap="none">
              <a:spAutoFit/>
            </a:bodyPr>
            <a:lstStyle/>
            <a:p>
              <a:r>
                <a:rPr lang="en-US" sz="4000" b="1" dirty="0">
                  <a:solidFill>
                    <a:srgbClr val="C00000"/>
                  </a:solidFill>
                  <a:latin typeface="Times New Roman" pitchFamily="18" charset="0"/>
                  <a:cs typeface="Times New Roman" pitchFamily="18" charset="0"/>
                </a:rPr>
                <a:t>Addition </a:t>
              </a:r>
              <a:r>
                <a:rPr lang="en-US" sz="4000" b="1" dirty="0" smtClean="0">
                  <a:solidFill>
                    <a:srgbClr val="C00000"/>
                  </a:solidFill>
                  <a:latin typeface="Times New Roman" pitchFamily="18" charset="0"/>
                  <a:cs typeface="Times New Roman" pitchFamily="18" charset="0"/>
                </a:rPr>
                <a:t>Reactions </a:t>
              </a:r>
              <a:endParaRPr lang="en-US" sz="4000" b="1" dirty="0">
                <a:solidFill>
                  <a:srgbClr val="C00000"/>
                </a:solidFill>
              </a:endParaRP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6484"/>
            <a:stretch/>
          </p:blipFill>
          <p:spPr bwMode="auto">
            <a:xfrm>
              <a:off x="381000" y="3200400"/>
              <a:ext cx="6248400" cy="2115841"/>
            </a:xfrm>
            <a:prstGeom prst="rect">
              <a:avLst/>
            </a:prstGeom>
            <a:grpFill/>
            <a:ln>
              <a:noFill/>
              <a:headEnd/>
              <a:tailEnd/>
            </a:ln>
          </p:spPr>
          <p:style>
            <a:lnRef idx="2">
              <a:schemeClr val="accent1"/>
            </a:lnRef>
            <a:fillRef idx="1">
              <a:schemeClr val="lt1"/>
            </a:fillRef>
            <a:effectRef idx="0">
              <a:schemeClr val="accent1"/>
            </a:effectRef>
            <a:fontRef idx="minor">
              <a:schemeClr val="dk1"/>
            </a:fontRef>
          </p:style>
        </p:pic>
        <p:sp>
          <p:nvSpPr>
            <p:cNvPr id="4" name="Rectangle 3"/>
            <p:cNvSpPr/>
            <p:nvPr/>
          </p:nvSpPr>
          <p:spPr>
            <a:xfrm>
              <a:off x="6858000" y="2743200"/>
              <a:ext cx="5410200" cy="3108543"/>
            </a:xfrm>
            <a:prstGeom prst="rect">
              <a:avLst/>
            </a:prstGeom>
            <a:grpFill/>
            <a:ln>
              <a:noFill/>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800" dirty="0">
                  <a:solidFill>
                    <a:schemeClr val="tx1"/>
                  </a:solidFill>
                  <a:latin typeface="Times New Roman" pitchFamily="18" charset="0"/>
                  <a:cs typeface="Times New Roman" pitchFamily="18" charset="0"/>
                </a:rPr>
                <a:t>Electrophiles are electron-deficient species that are attracted to electron-rich sites. They accept a lone pair of electrons from </a:t>
              </a:r>
              <a:r>
                <a:rPr lang="en-US" sz="2800" dirty="0" smtClean="0">
                  <a:solidFill>
                    <a:schemeClr val="tx1"/>
                  </a:solidFill>
                  <a:latin typeface="Times New Roman" pitchFamily="18" charset="0"/>
                  <a:cs typeface="Times New Roman" pitchFamily="18" charset="0"/>
                </a:rPr>
                <a:t>others </a:t>
              </a:r>
              <a:r>
                <a:rPr lang="en-US" sz="2800" dirty="0">
                  <a:solidFill>
                    <a:schemeClr val="tx1"/>
                  </a:solidFill>
                  <a:latin typeface="Times New Roman" pitchFamily="18" charset="0"/>
                  <a:cs typeface="Times New Roman" pitchFamily="18" charset="0"/>
                </a:rPr>
                <a:t>to form a new covalent </a:t>
              </a:r>
              <a:r>
                <a:rPr lang="en-US" sz="2800" dirty="0" smtClean="0">
                  <a:solidFill>
                    <a:schemeClr val="tx1"/>
                  </a:solidFill>
                  <a:latin typeface="Times New Roman" pitchFamily="18" charset="0"/>
                  <a:cs typeface="Times New Roman" pitchFamily="18" charset="0"/>
                </a:rPr>
                <a:t>bond.</a:t>
              </a:r>
            </a:p>
            <a:p>
              <a:pPr algn="just"/>
              <a:r>
                <a:rPr lang="en-US" sz="2800" dirty="0" smtClean="0">
                  <a:solidFill>
                    <a:schemeClr val="tx1"/>
                  </a:solidFill>
                  <a:latin typeface="Times New Roman" pitchFamily="18" charset="0"/>
                  <a:cs typeface="Times New Roman" pitchFamily="18" charset="0"/>
                </a:rPr>
                <a:t>Ex: Cations, Lewis acids, Free radicals</a:t>
              </a:r>
              <a:endParaRPr lang="en-US" sz="2800" dirty="0">
                <a:solidFill>
                  <a:schemeClr val="tx1"/>
                </a:solidFill>
                <a:latin typeface="Times New Roman" pitchFamily="18" charset="0"/>
                <a:cs typeface="Times New Roman" pitchFamily="18" charset="0"/>
              </a:endParaRPr>
            </a:p>
          </p:txBody>
        </p:sp>
      </p:grpSp>
    </p:spTree>
    <p:extLst>
      <p:ext uri="{BB962C8B-B14F-4D97-AF65-F5344CB8AC3E}">
        <p14:creationId xmlns:p14="http://schemas.microsoft.com/office/powerpoint/2010/main" val="13326602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Title 1048660"/>
          <p:cNvSpPr>
            <a:spLocks noGrp="1"/>
          </p:cNvSpPr>
          <p:nvPr>
            <p:ph type="title"/>
          </p:nvPr>
        </p:nvSpPr>
        <p:spPr>
          <a:xfrm>
            <a:off x="487363" y="285750"/>
            <a:ext cx="8123237" cy="552450"/>
          </a:xfrm>
          <a:prstGeom prst="rect">
            <a:avLst/>
          </a:prstGeom>
          <a:noFill/>
          <a:ln>
            <a:noFill/>
          </a:ln>
        </p:spPr>
        <p:txBody>
          <a:bodyPr lIns="0" tIns="45720" rIns="0" bIns="0" anchor="b">
            <a:normAutofit fontScale="90000"/>
          </a:bodyPr>
          <a:lstStyle>
            <a:lvl1pPr marL="0" indent="0" algn="l" rtl="0" eaLnBrk="1" fontAlgn="base" latinLnBrk="1" hangingPunct="1">
              <a:lnSpc>
                <a:spcPct val="100000"/>
              </a:lnSpc>
              <a:spcBef>
                <a:spcPct val="0"/>
              </a:spcBef>
              <a:spcAft>
                <a:spcPct val="0"/>
              </a:spcAft>
              <a:buFontTx/>
              <a:buNone/>
              <a:defRPr sz="5000" b="0" i="0" u="none" baseline="0">
                <a:solidFill>
                  <a:schemeClr val="lt2"/>
                </a:solidFill>
                <a:latin typeface="Calibri" pitchFamily="34" charset="0"/>
                <a:sym typeface="Constantia" pitchFamily="18" charset="0"/>
              </a:defRPr>
            </a:lvl1pPr>
          </a:lstStyle>
          <a:p>
            <a:pPr lvl="0" algn="ctr"/>
            <a:r>
              <a:rPr lang="en-US" altLang="en-US" sz="3600" b="1" dirty="0">
                <a:solidFill>
                  <a:srgbClr val="C00000"/>
                </a:solidFill>
                <a:latin typeface="Times New Roman" pitchFamily="18" charset="0"/>
                <a:ea typeface="Times New Roman" pitchFamily="18" charset="0"/>
              </a:rPr>
              <a:t>Oxidation by Potassium </a:t>
            </a:r>
            <a:r>
              <a:rPr lang="en-US" altLang="en-US" sz="3600" b="1" dirty="0" smtClean="0">
                <a:solidFill>
                  <a:srgbClr val="C00000"/>
                </a:solidFill>
                <a:latin typeface="Times New Roman" pitchFamily="18" charset="0"/>
                <a:ea typeface="Times New Roman" pitchFamily="18" charset="0"/>
              </a:rPr>
              <a:t>Permanganate</a:t>
            </a:r>
            <a:r>
              <a:rPr lang="en-US" altLang="en-US" sz="3600" dirty="0">
                <a:solidFill>
                  <a:srgbClr val="C00000"/>
                </a:solidFill>
                <a:latin typeface="Times New Roman" pitchFamily="18" charset="0"/>
                <a:ea typeface="Times New Roman" pitchFamily="18" charset="0"/>
              </a:rPr>
              <a:t> </a:t>
            </a:r>
          </a:p>
        </p:txBody>
      </p:sp>
      <p:sp>
        <p:nvSpPr>
          <p:cNvPr id="1048662" name="Content Placeholder 1048661"/>
          <p:cNvSpPr>
            <a:spLocks noGrp="1"/>
          </p:cNvSpPr>
          <p:nvPr>
            <p:ph idx="1"/>
          </p:nvPr>
        </p:nvSpPr>
        <p:spPr>
          <a:xfrm>
            <a:off x="76200" y="990600"/>
            <a:ext cx="8763000" cy="2362200"/>
          </a:xfrm>
          <a:prstGeom prst="rect">
            <a:avLst/>
          </a:prstGeom>
          <a:noFill/>
          <a:ln>
            <a:noFill/>
          </a:ln>
        </p:spPr>
        <p:txBody>
          <a:bodyPr lIns="91440" tIns="45720" rIns="91440" bIns="45720" anchor="t">
            <a:normAutofit/>
          </a:bodyPr>
          <a:lstStyle>
            <a:lvl1pPr marL="273050" indent="-273050" algn="l" rtl="0" eaLnBrk="1" fontAlgn="base" latinLnBrk="1" hangingPunct="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Constantia" pitchFamily="18" charset="0"/>
              </a:defRPr>
            </a:lvl1pPr>
            <a:lvl2pPr marL="639762" indent="-246062" algn="l" rtl="0" eaLnBrk="1" fontAlgn="base" latinLnBrk="1" hangingPunct="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Constantia" pitchFamily="18" charset="0"/>
              </a:defRPr>
            </a:lvl2pPr>
            <a:lvl3pPr marL="914400" indent="-246063" algn="l" rtl="0" eaLnBrk="1" fontAlgn="base" latinLnBrk="1" hangingPunct="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Constantia" pitchFamily="18" charset="0"/>
              </a:defRPr>
            </a:lvl3pPr>
            <a:lvl4pPr marL="1187450" indent="-209550" algn="l" rtl="0" eaLnBrk="1" fontAlgn="base" latinLnBrk="1" hangingPunct="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Constantia" pitchFamily="18" charset="0"/>
              </a:defRPr>
            </a:lvl4pPr>
            <a:lvl5pPr marL="1462087" indent="-209550" algn="l" rtl="0" eaLnBrk="1" fontAlgn="base" latinLnBrk="1" hangingPunct="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Constantia" pitchFamily="18" charset="0"/>
              </a:defRPr>
            </a:lvl5pPr>
          </a:lstStyle>
          <a:p>
            <a:pPr marL="288925" lvl="0" indent="-288925" algn="just">
              <a:buFont typeface="Wingdings" pitchFamily="2" charset="2"/>
              <a:buChar char="Ø"/>
            </a:pPr>
            <a:r>
              <a:rPr lang="en-US" altLang="en-US" sz="2800" dirty="0">
                <a:latin typeface="Times New Roman" pitchFamily="18" charset="0"/>
                <a:ea typeface="Times New Roman" pitchFamily="18" charset="0"/>
              </a:rPr>
              <a:t>It has the chemical formula KMnO</a:t>
            </a:r>
            <a:r>
              <a:rPr lang="en-US" altLang="en-US" sz="2800" baseline="-25000" dirty="0">
                <a:latin typeface="Times New Roman" pitchFamily="18" charset="0"/>
                <a:ea typeface="Times New Roman" pitchFamily="18" charset="0"/>
              </a:rPr>
              <a:t>4</a:t>
            </a:r>
            <a:r>
              <a:rPr lang="en-US" altLang="en-US" sz="2800" dirty="0">
                <a:latin typeface="Times New Roman" pitchFamily="18" charset="0"/>
                <a:ea typeface="Times New Roman" pitchFamily="18" charset="0"/>
              </a:rPr>
              <a:t> and is a salt </a:t>
            </a:r>
            <a:r>
              <a:rPr lang="en-US" altLang="en-US" sz="2800" dirty="0" smtClean="0">
                <a:latin typeface="Times New Roman" pitchFamily="18" charset="0"/>
                <a:ea typeface="Times New Roman" pitchFamily="18" charset="0"/>
              </a:rPr>
              <a:t>consisting </a:t>
            </a:r>
            <a:r>
              <a:rPr lang="en-US" altLang="en-US" sz="2800" dirty="0">
                <a:latin typeface="Times New Roman" pitchFamily="18" charset="0"/>
                <a:ea typeface="Times New Roman" pitchFamily="18" charset="0"/>
              </a:rPr>
              <a:t>of K</a:t>
            </a:r>
            <a:r>
              <a:rPr lang="en-US" altLang="en-US" sz="2800" baseline="30000" dirty="0">
                <a:latin typeface="Times New Roman" pitchFamily="18" charset="0"/>
                <a:ea typeface="Times New Roman" pitchFamily="18" charset="0"/>
              </a:rPr>
              <a:t>+</a:t>
            </a:r>
            <a:r>
              <a:rPr lang="en-US" altLang="en-US" sz="2800" dirty="0">
                <a:latin typeface="Times New Roman" pitchFamily="18" charset="0"/>
                <a:ea typeface="Times New Roman" pitchFamily="18" charset="0"/>
              </a:rPr>
              <a:t> and MnO</a:t>
            </a:r>
            <a:r>
              <a:rPr lang="en-US" altLang="en-US" sz="2800" baseline="30000" dirty="0">
                <a:latin typeface="Times New Roman" pitchFamily="18" charset="0"/>
                <a:ea typeface="Times New Roman" pitchFamily="18" charset="0"/>
              </a:rPr>
              <a:t>−</a:t>
            </a:r>
            <a:r>
              <a:rPr lang="en-US" altLang="en-US" sz="2800" baseline="-25000" dirty="0">
                <a:latin typeface="Times New Roman" pitchFamily="18" charset="0"/>
                <a:ea typeface="Times New Roman" pitchFamily="18" charset="0"/>
              </a:rPr>
              <a:t>4  </a:t>
            </a:r>
            <a:r>
              <a:rPr lang="en-US" altLang="en-US" sz="2800" dirty="0">
                <a:latin typeface="Times New Roman" pitchFamily="18" charset="0"/>
                <a:ea typeface="Times New Roman" pitchFamily="18" charset="0"/>
              </a:rPr>
              <a:t>ions. It is a strong oxidizing agent .</a:t>
            </a:r>
          </a:p>
          <a:p>
            <a:pPr marL="288925" lvl="0" indent="-288925" algn="just">
              <a:buFont typeface="Wingdings" pitchFamily="2" charset="2"/>
              <a:buChar char="Ø"/>
            </a:pPr>
            <a:r>
              <a:rPr lang="en-US" altLang="en-US" sz="2800" dirty="0">
                <a:latin typeface="Times New Roman" pitchFamily="18" charset="0"/>
                <a:ea typeface="Times New Roman" pitchFamily="18" charset="0"/>
              </a:rPr>
              <a:t>It dissolves in water to give intensely pink or purple solutions. In this compound, manganese is in the +7 oxidation state.</a:t>
            </a:r>
          </a:p>
        </p:txBody>
      </p:sp>
      <p:grpSp>
        <p:nvGrpSpPr>
          <p:cNvPr id="113" name="Group 112"/>
          <p:cNvGrpSpPr/>
          <p:nvPr/>
        </p:nvGrpSpPr>
        <p:grpSpPr>
          <a:xfrm>
            <a:off x="8915400" y="609600"/>
            <a:ext cx="3581400" cy="3276600"/>
            <a:chOff x="8915400" y="228600"/>
            <a:chExt cx="3581400" cy="3276600"/>
          </a:xfrm>
        </p:grpSpPr>
        <p:pic>
          <p:nvPicPr>
            <p:cNvPr id="2097179" name="Picture 2097178" descr="Image result for kmno4 structure"/>
            <p:cNvPicPr>
              <a:picLocks/>
            </p:cNvPicPr>
            <p:nvPr/>
          </p:nvPicPr>
          <p:blipFill>
            <a:blip r:embed="rId2"/>
            <a:srcRect/>
            <a:stretch>
              <a:fillRect/>
            </a:stretch>
          </p:blipFill>
          <p:spPr>
            <a:xfrm>
              <a:off x="8991600" y="228600"/>
              <a:ext cx="3333750" cy="3143250"/>
            </a:xfrm>
            <a:prstGeom prst="rect">
              <a:avLst/>
            </a:prstGeom>
            <a:noFill/>
            <a:ln>
              <a:noFill/>
            </a:ln>
          </p:spPr>
        </p:pic>
        <p:sp>
          <p:nvSpPr>
            <p:cNvPr id="1048663" name="Rectangle 1048662"/>
            <p:cNvSpPr/>
            <p:nvPr/>
          </p:nvSpPr>
          <p:spPr>
            <a:xfrm>
              <a:off x="8915400" y="228600"/>
              <a:ext cx="3581400" cy="3276600"/>
            </a:xfrm>
            <a:prstGeom prst="rect">
              <a:avLst/>
            </a:prstGeom>
            <a:noFill/>
            <a:ln w="3175" cap="flat" cmpd="sng">
              <a:solidFill>
                <a:schemeClr val="dk1">
                  <a:alpha val="100000"/>
                </a:schemeClr>
              </a:solidFill>
              <a:prstDash val="solid"/>
              <a:round/>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lgn="ctr"/>
              <a:endParaRPr lang="zh-CN" altLang="en-US">
                <a:solidFill>
                  <a:srgbClr val="FFFFFF"/>
                </a:solidFill>
              </a:endParaRPr>
            </a:p>
          </p:txBody>
        </p:sp>
      </p:grpSp>
      <p:sp>
        <p:nvSpPr>
          <p:cNvPr id="1048664" name="Rectangle 1048663"/>
          <p:cNvSpPr/>
          <p:nvPr/>
        </p:nvSpPr>
        <p:spPr>
          <a:xfrm>
            <a:off x="76200" y="4038600"/>
            <a:ext cx="12344400" cy="1384995"/>
          </a:xfrm>
          <a:prstGeom prst="rect">
            <a:avLst/>
          </a:prstGeom>
          <a:noFill/>
          <a:ln>
            <a:noFill/>
          </a:ln>
        </p:spPr>
        <p:txBody>
          <a:bodyPr lIns="91440" tIns="45720" rIns="91440" bIns="45720" anchor="t">
            <a:spAutoFit/>
          </a:bodyP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marL="288925" lvl="0" indent="-288925" algn="just">
              <a:buClr>
                <a:srgbClr val="00B0F0"/>
              </a:buClr>
              <a:buFont typeface="Wingdings" pitchFamily="2" charset="2"/>
              <a:buChar char="Ø"/>
            </a:pPr>
            <a:r>
              <a:rPr lang="en-US" altLang="en-US" sz="2800" dirty="0">
                <a:latin typeface="Times New Roman" pitchFamily="18" charset="0"/>
                <a:ea typeface="Times New Roman" pitchFamily="18" charset="0"/>
              </a:rPr>
              <a:t>Its reactivity depends on whether it is used in acid, neutral or basic conditions.</a:t>
            </a:r>
          </a:p>
          <a:p>
            <a:pPr marL="288925" lvl="0" indent="-288925" algn="just">
              <a:buClr>
                <a:srgbClr val="00B0F0"/>
              </a:buClr>
              <a:buFont typeface="Wingdings" pitchFamily="2" charset="2"/>
              <a:buChar char="Ø"/>
            </a:pPr>
            <a:r>
              <a:rPr lang="en-US" altLang="en-US" sz="2800" dirty="0">
                <a:latin typeface="Times New Roman" pitchFamily="18" charset="0"/>
                <a:ea typeface="Times New Roman" pitchFamily="18" charset="0"/>
              </a:rPr>
              <a:t>In acid solution, Mn (VII) is reduced to Mn (II), while in basic and neutral conditions, MnO</a:t>
            </a:r>
            <a:r>
              <a:rPr lang="en-US" altLang="en-US" sz="2800" baseline="-25000" dirty="0">
                <a:latin typeface="Times New Roman" pitchFamily="18" charset="0"/>
                <a:ea typeface="Times New Roman" pitchFamily="18" charset="0"/>
              </a:rPr>
              <a:t>2</a:t>
            </a:r>
            <a:r>
              <a:rPr lang="en-US" altLang="en-US" sz="2800" dirty="0">
                <a:latin typeface="Times New Roman" pitchFamily="18" charset="0"/>
                <a:ea typeface="Times New Roman" pitchFamily="18" charset="0"/>
              </a:rPr>
              <a:t> is usually formed.</a:t>
            </a:r>
          </a:p>
        </p:txBody>
      </p:sp>
    </p:spTree>
    <p:extLst>
      <p:ext uri="{BB962C8B-B14F-4D97-AF65-F5344CB8AC3E}">
        <p14:creationId xmlns:p14="http://schemas.microsoft.com/office/powerpoint/2010/main" val="14905115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oxidation of different alcohol by kmno4"/>
          <p:cNvPicPr>
            <a:picLocks/>
          </p:cNvPicPr>
          <p:nvPr/>
        </p:nvPicPr>
        <p:blipFill>
          <a:blip r:embed="rId2"/>
          <a:srcRect l="9167" t="43333" r="18333" b="6667"/>
          <a:stretch>
            <a:fillRect/>
          </a:stretch>
        </p:blipFill>
        <p:spPr>
          <a:xfrm>
            <a:off x="762000" y="2514600"/>
            <a:ext cx="11353800" cy="4191000"/>
          </a:xfrm>
          <a:prstGeom prst="rect">
            <a:avLst/>
          </a:prstGeom>
          <a:noFill/>
          <a:ln>
            <a:noFill/>
          </a:ln>
        </p:spPr>
      </p:pic>
      <p:sp>
        <p:nvSpPr>
          <p:cNvPr id="3" name="Rectangle 2"/>
          <p:cNvSpPr/>
          <p:nvPr/>
        </p:nvSpPr>
        <p:spPr>
          <a:xfrm>
            <a:off x="228600" y="423208"/>
            <a:ext cx="12344400" cy="1938992"/>
          </a:xfrm>
          <a:prstGeom prst="rect">
            <a:avLst/>
          </a:prstGeom>
        </p:spPr>
        <p:txBody>
          <a:bodyPr wrap="square">
            <a:spAutoFit/>
          </a:bodyPr>
          <a:lstStyle/>
          <a:p>
            <a:pPr algn="just"/>
            <a:r>
              <a:rPr lang="en-US" sz="2400" b="1" dirty="0" smtClean="0">
                <a:solidFill>
                  <a:srgbClr val="002060"/>
                </a:solidFill>
                <a:latin typeface="Times New Roman" pitchFamily="18" charset="0"/>
                <a:cs typeface="Times New Roman" pitchFamily="18" charset="0"/>
              </a:rPr>
              <a:t>Primary </a:t>
            </a:r>
            <a:r>
              <a:rPr lang="en-US" sz="2400" b="1" dirty="0">
                <a:solidFill>
                  <a:srgbClr val="002060"/>
                </a:solidFill>
                <a:latin typeface="Times New Roman" pitchFamily="18" charset="0"/>
                <a:cs typeface="Times New Roman" pitchFamily="18" charset="0"/>
              </a:rPr>
              <a:t>Alcohols:</a:t>
            </a:r>
            <a:r>
              <a:rPr lang="en-US" sz="2400" dirty="0">
                <a:latin typeface="Times New Roman" pitchFamily="18" charset="0"/>
                <a:cs typeface="Times New Roman" pitchFamily="18" charset="0"/>
              </a:rPr>
              <a:t> KMnO4 can oxidize primary alcohols to aldehydes, and if the reaction is continued, the aldehyde is further oxidized to a carboxylic acid.</a:t>
            </a:r>
          </a:p>
          <a:p>
            <a:pPr algn="just"/>
            <a:r>
              <a:rPr lang="en-US" sz="2400" b="1" dirty="0">
                <a:solidFill>
                  <a:srgbClr val="002060"/>
                </a:solidFill>
                <a:latin typeface="Times New Roman" pitchFamily="18" charset="0"/>
                <a:cs typeface="Times New Roman" pitchFamily="18" charset="0"/>
              </a:rPr>
              <a:t>Secondary Alcohols:</a:t>
            </a:r>
            <a:r>
              <a:rPr lang="en-US" sz="2400" dirty="0">
                <a:latin typeface="Times New Roman" pitchFamily="18" charset="0"/>
                <a:cs typeface="Times New Roman" pitchFamily="18" charset="0"/>
              </a:rPr>
              <a:t> Secondary alcohols are oxidized to ketones.</a:t>
            </a:r>
          </a:p>
          <a:p>
            <a:pPr algn="just"/>
            <a:r>
              <a:rPr lang="en-US" sz="2400" b="1" dirty="0">
                <a:solidFill>
                  <a:srgbClr val="002060"/>
                </a:solidFill>
                <a:latin typeface="Times New Roman" pitchFamily="18" charset="0"/>
                <a:cs typeface="Times New Roman" pitchFamily="18" charset="0"/>
              </a:rPr>
              <a:t>Tertiary Alcohols:</a:t>
            </a:r>
            <a:r>
              <a:rPr lang="en-US" sz="2400" dirty="0">
                <a:latin typeface="Times New Roman" pitchFamily="18" charset="0"/>
                <a:cs typeface="Times New Roman" pitchFamily="18" charset="0"/>
              </a:rPr>
              <a:t> Tertiary alcohols are generally not oxidized by KMnO4 under typical conditions. </a:t>
            </a:r>
          </a:p>
        </p:txBody>
      </p:sp>
    </p:spTree>
    <p:extLst>
      <p:ext uri="{BB962C8B-B14F-4D97-AF65-F5344CB8AC3E}">
        <p14:creationId xmlns:p14="http://schemas.microsoft.com/office/powerpoint/2010/main" val="31907376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934202" y="1752600"/>
            <a:ext cx="8962398" cy="4876800"/>
            <a:chOff x="533400" y="228600"/>
            <a:chExt cx="12268200" cy="6400800"/>
          </a:xfrm>
        </p:grpSpPr>
        <p:pic>
          <p:nvPicPr>
            <p:cNvPr id="3" name="Picture 2" descr="Image result for oxidation  by kmno4"/>
            <p:cNvPicPr>
              <a:picLocks/>
            </p:cNvPicPr>
            <p:nvPr/>
          </p:nvPicPr>
          <p:blipFill>
            <a:blip r:embed="rId2"/>
            <a:srcRect r="-4918" b="21693"/>
            <a:stretch>
              <a:fillRect/>
            </a:stretch>
          </p:blipFill>
          <p:spPr>
            <a:xfrm>
              <a:off x="533400" y="228600"/>
              <a:ext cx="11887200" cy="3276600"/>
            </a:xfrm>
            <a:prstGeom prst="rect">
              <a:avLst/>
            </a:prstGeom>
            <a:noFill/>
            <a:ln>
              <a:noFill/>
            </a:ln>
          </p:spPr>
        </p:pic>
        <p:pic>
          <p:nvPicPr>
            <p:cNvPr id="4" name="Picture 3" descr="Image result for oxidation  by kmno4"/>
            <p:cNvPicPr>
              <a:picLocks/>
            </p:cNvPicPr>
            <p:nvPr/>
          </p:nvPicPr>
          <p:blipFill>
            <a:blip r:embed="rId3"/>
            <a:srcRect r="-3464" b="15788"/>
            <a:stretch>
              <a:fillRect/>
            </a:stretch>
          </p:blipFill>
          <p:spPr>
            <a:xfrm>
              <a:off x="533400" y="3505200"/>
              <a:ext cx="12268200" cy="3124200"/>
            </a:xfrm>
            <a:prstGeom prst="rect">
              <a:avLst/>
            </a:prstGeom>
            <a:noFill/>
            <a:ln>
              <a:noFill/>
            </a:ln>
          </p:spPr>
        </p:pic>
      </p:grpSp>
      <p:sp>
        <p:nvSpPr>
          <p:cNvPr id="10" name="Rectangle 9"/>
          <p:cNvSpPr/>
          <p:nvPr/>
        </p:nvSpPr>
        <p:spPr>
          <a:xfrm>
            <a:off x="152400" y="464403"/>
            <a:ext cx="12344400" cy="830997"/>
          </a:xfrm>
          <a:prstGeom prst="rect">
            <a:avLst/>
          </a:prstGeom>
        </p:spPr>
        <p:txBody>
          <a:bodyPr wrap="square">
            <a:spAutoFit/>
          </a:bodyPr>
          <a:lstStyle/>
          <a:p>
            <a:pPr algn="just"/>
            <a:r>
              <a:rPr lang="en-US" sz="2400" dirty="0">
                <a:latin typeface="Times New Roman" pitchFamily="18" charset="0"/>
                <a:cs typeface="Times New Roman" pitchFamily="18" charset="0"/>
              </a:rPr>
              <a:t>KMnO4 can cleave alkenes, breaking the carbon-carbon double bond and forming carbonyl compounds (aldehydes or ketones). </a:t>
            </a:r>
          </a:p>
        </p:txBody>
      </p:sp>
    </p:spTree>
    <p:extLst>
      <p:ext uri="{BB962C8B-B14F-4D97-AF65-F5344CB8AC3E}">
        <p14:creationId xmlns:p14="http://schemas.microsoft.com/office/powerpoint/2010/main" val="21562745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1048669"/>
          <p:cNvSpPr>
            <a:spLocks noGrp="1"/>
          </p:cNvSpPr>
          <p:nvPr>
            <p:ph type="title"/>
          </p:nvPr>
        </p:nvSpPr>
        <p:spPr>
          <a:xfrm>
            <a:off x="228600" y="76200"/>
            <a:ext cx="3932237" cy="552450"/>
          </a:xfrm>
          <a:prstGeom prst="rect">
            <a:avLst/>
          </a:prstGeom>
          <a:noFill/>
          <a:ln>
            <a:noFill/>
          </a:ln>
        </p:spPr>
        <p:txBody>
          <a:bodyPr lIns="0" tIns="45720" rIns="0" bIns="0" anchor="b">
            <a:normAutofit fontScale="90000"/>
          </a:bodyPr>
          <a:lstStyle>
            <a:lvl1pPr marL="0" indent="0" algn="l" rtl="0" eaLnBrk="1" fontAlgn="base" latinLnBrk="1" hangingPunct="1">
              <a:lnSpc>
                <a:spcPct val="100000"/>
              </a:lnSpc>
              <a:spcBef>
                <a:spcPct val="0"/>
              </a:spcBef>
              <a:spcAft>
                <a:spcPct val="0"/>
              </a:spcAft>
              <a:buFontTx/>
              <a:buNone/>
              <a:defRPr sz="5000" b="0" i="0" u="none" baseline="0">
                <a:solidFill>
                  <a:schemeClr val="lt2"/>
                </a:solidFill>
                <a:latin typeface="Calibri" pitchFamily="34" charset="0"/>
                <a:sym typeface="Constantia" pitchFamily="18" charset="0"/>
              </a:defRPr>
            </a:lvl1pPr>
          </a:lstStyle>
          <a:p>
            <a:pPr lvl="0"/>
            <a:r>
              <a:t/>
            </a:r>
            <a:br/>
            <a:r>
              <a:rPr lang="en-US" altLang="en-US" sz="3600" b="1">
                <a:solidFill>
                  <a:srgbClr val="FF0000"/>
                </a:solidFill>
                <a:latin typeface="Times New Roman" pitchFamily="18" charset="0"/>
                <a:ea typeface="Times New Roman" pitchFamily="18" charset="0"/>
              </a:rPr>
              <a:t>Chromium trioxide</a:t>
            </a:r>
          </a:p>
        </p:txBody>
      </p:sp>
      <p:sp>
        <p:nvSpPr>
          <p:cNvPr id="1048671" name="Content Placeholder 1048670"/>
          <p:cNvSpPr>
            <a:spLocks noGrp="1"/>
          </p:cNvSpPr>
          <p:nvPr>
            <p:ph idx="1"/>
          </p:nvPr>
        </p:nvSpPr>
        <p:spPr>
          <a:xfrm>
            <a:off x="152400" y="609600"/>
            <a:ext cx="8839200" cy="1524000"/>
          </a:xfrm>
          <a:prstGeom prst="rect">
            <a:avLst/>
          </a:prstGeom>
          <a:noFill/>
          <a:ln>
            <a:noFill/>
          </a:ln>
        </p:spPr>
        <p:txBody>
          <a:bodyPr lIns="91440" tIns="45720" rIns="91440" bIns="45720" anchor="t"/>
          <a:lstStyle>
            <a:lvl1pPr marL="273050" indent="-273050" algn="l" rtl="0" eaLnBrk="1" fontAlgn="base" latinLnBrk="1" hangingPunct="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Constantia" pitchFamily="18" charset="0"/>
              </a:defRPr>
            </a:lvl1pPr>
            <a:lvl2pPr marL="639762" indent="-246062" algn="l" rtl="0" eaLnBrk="1" fontAlgn="base" latinLnBrk="1" hangingPunct="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Constantia" pitchFamily="18" charset="0"/>
              </a:defRPr>
            </a:lvl2pPr>
            <a:lvl3pPr marL="914400" indent="-246063" algn="l" rtl="0" eaLnBrk="1" fontAlgn="base" latinLnBrk="1" hangingPunct="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Constantia" pitchFamily="18" charset="0"/>
              </a:defRPr>
            </a:lvl3pPr>
            <a:lvl4pPr marL="1187450" indent="-209550" algn="l" rtl="0" eaLnBrk="1" fontAlgn="base" latinLnBrk="1" hangingPunct="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Constantia" pitchFamily="18" charset="0"/>
              </a:defRPr>
            </a:lvl4pPr>
            <a:lvl5pPr marL="1462087" indent="-209550" algn="l" rtl="0" eaLnBrk="1" fontAlgn="base" latinLnBrk="1" hangingPunct="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Constantia" pitchFamily="18" charset="0"/>
              </a:defRPr>
            </a:lvl5pPr>
          </a:lstStyle>
          <a:p>
            <a:pPr lvl="0" algn="just">
              <a:buFont typeface="Wingdings" pitchFamily="2" charset="2"/>
              <a:buChar char="Ø"/>
            </a:pPr>
            <a:r>
              <a:rPr lang="en-US" altLang="en-US" sz="2800">
                <a:latin typeface="Times New Roman" pitchFamily="18" charset="0"/>
                <a:ea typeface="Times New Roman" pitchFamily="18" charset="0"/>
              </a:rPr>
              <a:t>Chromium trioxide formula is CrO</a:t>
            </a:r>
            <a:r>
              <a:rPr lang="en-US" altLang="en-US" sz="2800" baseline="-25000">
                <a:latin typeface="Times New Roman" pitchFamily="18" charset="0"/>
                <a:ea typeface="Times New Roman" pitchFamily="18" charset="0"/>
              </a:rPr>
              <a:t>3</a:t>
            </a:r>
            <a:r>
              <a:rPr lang="en-US" altLang="en-US" sz="2800">
                <a:latin typeface="Times New Roman" pitchFamily="18" charset="0"/>
                <a:ea typeface="Times New Roman" pitchFamily="18" charset="0"/>
              </a:rPr>
              <a:t>. It is the acidic anhydride of chromic acid. Chromium trioxide is a powerful oxidizer and a suspected carcinogen.</a:t>
            </a:r>
          </a:p>
        </p:txBody>
      </p:sp>
      <p:sp>
        <p:nvSpPr>
          <p:cNvPr id="1048672" name="Rectangle 1048671" descr="Ball-and-stick model of chains in the crystal structure of CrO3"/>
          <p:cNvSpPr/>
          <p:nvPr/>
        </p:nvSpPr>
        <p:spPr>
          <a:xfrm>
            <a:off x="155575" y="-144462"/>
            <a:ext cx="304800" cy="304800"/>
          </a:xfrm>
          <a:prstGeom prst="rect">
            <a:avLst/>
          </a:prstGeom>
          <a:noFill/>
          <a:ln>
            <a:noFill/>
          </a:ln>
        </p:spPr>
        <p:txBody>
          <a:bodyPr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endParaRPr lang="zh-CN" altLang="en-US"/>
          </a:p>
        </p:txBody>
      </p:sp>
      <p:grpSp>
        <p:nvGrpSpPr>
          <p:cNvPr id="118" name="Group 117"/>
          <p:cNvGrpSpPr/>
          <p:nvPr/>
        </p:nvGrpSpPr>
        <p:grpSpPr>
          <a:xfrm>
            <a:off x="457200" y="304800"/>
            <a:ext cx="12192000" cy="6124540"/>
            <a:chOff x="457200" y="304800"/>
            <a:chExt cx="12192000" cy="6123890"/>
          </a:xfrm>
        </p:grpSpPr>
        <p:grpSp>
          <p:nvGrpSpPr>
            <p:cNvPr id="119" name="Group 118"/>
            <p:cNvGrpSpPr/>
            <p:nvPr/>
          </p:nvGrpSpPr>
          <p:grpSpPr>
            <a:xfrm>
              <a:off x="9677400" y="304800"/>
              <a:ext cx="2743200" cy="1828800"/>
              <a:chOff x="9677400" y="304800"/>
              <a:chExt cx="2743200" cy="1828800"/>
            </a:xfrm>
          </p:grpSpPr>
          <p:pic>
            <p:nvPicPr>
              <p:cNvPr id="2097183" name="Picture 2097182" descr="Image result for cro3 structure"/>
              <p:cNvPicPr>
                <a:picLocks/>
              </p:cNvPicPr>
              <p:nvPr/>
            </p:nvPicPr>
            <p:blipFill>
              <a:blip r:embed="rId2"/>
              <a:srcRect/>
              <a:stretch>
                <a:fillRect/>
              </a:stretch>
            </p:blipFill>
            <p:spPr>
              <a:xfrm>
                <a:off x="9677400" y="304800"/>
                <a:ext cx="2743200" cy="1828800"/>
              </a:xfrm>
              <a:prstGeom prst="rect">
                <a:avLst/>
              </a:prstGeom>
              <a:noFill/>
              <a:ln>
                <a:noFill/>
              </a:ln>
            </p:spPr>
          </p:pic>
          <p:sp>
            <p:nvSpPr>
              <p:cNvPr id="1048673" name="Rectangle 1048672"/>
              <p:cNvSpPr/>
              <p:nvPr/>
            </p:nvSpPr>
            <p:spPr>
              <a:xfrm>
                <a:off x="9829800" y="381000"/>
                <a:ext cx="2438400" cy="1676400"/>
              </a:xfrm>
              <a:prstGeom prst="rect">
                <a:avLst/>
              </a:prstGeom>
              <a:noFill/>
              <a:ln w="25400" cap="flat" cmpd="sng">
                <a:solidFill>
                  <a:srgbClr val="085091">
                    <a:alpha val="100000"/>
                  </a:srgbClr>
                </a:solidFill>
                <a:prstDash val="solid"/>
                <a:round/>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lgn="ctr"/>
                <a:endParaRPr lang="zh-CN" altLang="en-US">
                  <a:solidFill>
                    <a:srgbClr val="FFFFFF"/>
                  </a:solidFill>
                </a:endParaRPr>
              </a:p>
            </p:txBody>
          </p:sp>
        </p:grpSp>
        <p:grpSp>
          <p:nvGrpSpPr>
            <p:cNvPr id="120" name="Group 119"/>
            <p:cNvGrpSpPr/>
            <p:nvPr/>
          </p:nvGrpSpPr>
          <p:grpSpPr>
            <a:xfrm>
              <a:off x="457200" y="2286000"/>
              <a:ext cx="12192000" cy="4142690"/>
              <a:chOff x="457200" y="2286000"/>
              <a:chExt cx="12192000" cy="4142690"/>
            </a:xfrm>
          </p:grpSpPr>
          <p:pic>
            <p:nvPicPr>
              <p:cNvPr id="2097184" name="Picture 2097183" descr="https://upload.wikimedia.org/wikipedia/commons/thumb/e/e6/Reaction_between_potassium_dichromate_and_sulfuric_acid_%282%29.jpg/80px-Reaction_between_potassium_dichromate_and_sulfuric_acid_%282%29.jpg"/>
              <p:cNvPicPr>
                <a:picLocks/>
              </p:cNvPicPr>
              <p:nvPr/>
            </p:nvPicPr>
            <p:blipFill>
              <a:blip r:embed="rId3"/>
              <a:srcRect/>
              <a:stretch>
                <a:fillRect/>
              </a:stretch>
            </p:blipFill>
            <p:spPr>
              <a:xfrm>
                <a:off x="9067800" y="2286000"/>
                <a:ext cx="3581400" cy="3886200"/>
              </a:xfrm>
              <a:prstGeom prst="rect">
                <a:avLst/>
              </a:prstGeom>
              <a:noFill/>
              <a:ln>
                <a:noFill/>
              </a:ln>
            </p:spPr>
          </p:pic>
          <p:sp>
            <p:nvSpPr>
              <p:cNvPr id="1048674" name="TextBox 1048673"/>
              <p:cNvSpPr txBox="1"/>
              <p:nvPr/>
            </p:nvSpPr>
            <p:spPr>
              <a:xfrm>
                <a:off x="9829800" y="5943600"/>
                <a:ext cx="2354580" cy="485090"/>
              </a:xfrm>
              <a:prstGeom prst="rect">
                <a:avLst/>
              </a:prstGeom>
              <a:noFill/>
              <a:ln>
                <a:noFill/>
              </a:ln>
            </p:spPr>
            <p:txBody>
              <a:bodyPr wrap="none" lIns="91440" tIns="45720" rIns="91440" bIns="45720" anchor="t">
                <a:spAutoFit/>
              </a:bodyP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r>
                  <a:rPr lang="en-US" altLang="en-US" sz="2800" b="1">
                    <a:solidFill>
                      <a:srgbClr val="002060"/>
                    </a:solidFill>
                    <a:latin typeface="Times New Roman" pitchFamily="18" charset="0"/>
                    <a:ea typeface="Times New Roman" pitchFamily="18" charset="0"/>
                  </a:rPr>
                  <a:t>Acidic solution</a:t>
                </a:r>
              </a:p>
            </p:txBody>
          </p:sp>
          <p:grpSp>
            <p:nvGrpSpPr>
              <p:cNvPr id="121" name="Group 120"/>
              <p:cNvGrpSpPr/>
              <p:nvPr/>
            </p:nvGrpSpPr>
            <p:grpSpPr>
              <a:xfrm>
                <a:off x="457200" y="3505200"/>
                <a:ext cx="8763000" cy="2910782"/>
                <a:chOff x="457200" y="3505200"/>
                <a:chExt cx="8763000" cy="2910782"/>
              </a:xfrm>
            </p:grpSpPr>
            <p:pic>
              <p:nvPicPr>
                <p:cNvPr id="2097185" name="Picture 2097184"/>
                <p:cNvPicPr>
                  <a:picLocks/>
                </p:cNvPicPr>
                <p:nvPr/>
              </p:nvPicPr>
              <p:blipFill>
                <a:blip r:embed="rId4"/>
                <a:srcRect/>
                <a:stretch>
                  <a:fillRect/>
                </a:stretch>
              </p:blipFill>
              <p:spPr>
                <a:xfrm>
                  <a:off x="457200" y="3505200"/>
                  <a:ext cx="8763000" cy="2667000"/>
                </a:xfrm>
                <a:prstGeom prst="rect">
                  <a:avLst/>
                </a:prstGeom>
                <a:noFill/>
                <a:ln>
                  <a:noFill/>
                </a:ln>
              </p:spPr>
            </p:pic>
            <p:sp>
              <p:nvSpPr>
                <p:cNvPr id="1048675" name="TextBox 1048674"/>
                <p:cNvSpPr txBox="1"/>
                <p:nvPr/>
              </p:nvSpPr>
              <p:spPr>
                <a:xfrm>
                  <a:off x="3124200" y="5867400"/>
                  <a:ext cx="2799080" cy="548582"/>
                </a:xfrm>
                <a:prstGeom prst="rect">
                  <a:avLst/>
                </a:prstGeom>
                <a:noFill/>
                <a:ln>
                  <a:noFill/>
                </a:ln>
              </p:spPr>
              <p:txBody>
                <a:bodyPr wrap="none" lIns="91440" tIns="45720" rIns="91440" bIns="45720" anchor="t">
                  <a:spAutoFit/>
                </a:bodyP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r>
                    <a:rPr lang="en-US" altLang="en-US" sz="3200" b="1">
                      <a:solidFill>
                        <a:srgbClr val="002060"/>
                      </a:solidFill>
                      <a:latin typeface="Times New Roman" pitchFamily="18" charset="0"/>
                      <a:ea typeface="Times New Roman" pitchFamily="18" charset="0"/>
                    </a:rPr>
                    <a:t>Crystalline solid</a:t>
                  </a:r>
                </a:p>
              </p:txBody>
            </p:sp>
          </p:grpSp>
        </p:grpSp>
      </p:grpSp>
      <p:sp>
        <p:nvSpPr>
          <p:cNvPr id="1048676" name="Rectangle 1048675"/>
          <p:cNvSpPr/>
          <p:nvPr/>
        </p:nvSpPr>
        <p:spPr>
          <a:xfrm>
            <a:off x="228600" y="2474912"/>
            <a:ext cx="8686800" cy="954087"/>
          </a:xfrm>
          <a:prstGeom prst="rect">
            <a:avLst/>
          </a:prstGeom>
          <a:noFill/>
          <a:ln>
            <a:noFill/>
          </a:ln>
        </p:spPr>
        <p:txBody>
          <a:bodyPr lIns="91440" tIns="45720" rIns="91440" bIns="45720" anchor="t">
            <a:spAutoFit/>
          </a:bodyP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marL="228600" lvl="0" indent="-228600">
              <a:buFont typeface="Wingdings" pitchFamily="2" charset="2"/>
              <a:buChar char="Ø"/>
            </a:pPr>
            <a:r>
              <a:rPr lang="en-US" altLang="en-US" sz="2800">
                <a:latin typeface="Times New Roman" pitchFamily="18" charset="0"/>
                <a:ea typeface="Times New Roman" pitchFamily="18" charset="0"/>
              </a:rPr>
              <a:t>The solid consists of chains of tetrahedrally coordinated chromium atoms.</a:t>
            </a:r>
          </a:p>
        </p:txBody>
      </p:sp>
    </p:spTree>
    <p:extLst>
      <p:ext uri="{BB962C8B-B14F-4D97-AF65-F5344CB8AC3E}">
        <p14:creationId xmlns:p14="http://schemas.microsoft.com/office/powerpoint/2010/main" val="25528762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86" name="Picture 2097185" descr="Image result for cro3 oxidation"/>
          <p:cNvPicPr>
            <a:picLocks/>
          </p:cNvPicPr>
          <p:nvPr/>
        </p:nvPicPr>
        <p:blipFill>
          <a:blip r:embed="rId2"/>
          <a:srcRect/>
          <a:stretch>
            <a:fillRect/>
          </a:stretch>
        </p:blipFill>
        <p:spPr>
          <a:xfrm>
            <a:off x="155575" y="2819400"/>
            <a:ext cx="12341225" cy="3657600"/>
          </a:xfrm>
          <a:prstGeom prst="rect">
            <a:avLst/>
          </a:prstGeom>
          <a:noFill/>
          <a:ln>
            <a:noFill/>
          </a:ln>
        </p:spPr>
      </p:pic>
      <p:sp>
        <p:nvSpPr>
          <p:cNvPr id="1048677" name="Rectangle 1048676"/>
          <p:cNvSpPr/>
          <p:nvPr/>
        </p:nvSpPr>
        <p:spPr>
          <a:xfrm>
            <a:off x="228600" y="452437"/>
            <a:ext cx="12344400" cy="2021840"/>
          </a:xfrm>
          <a:prstGeom prst="rect">
            <a:avLst/>
          </a:prstGeom>
          <a:noFill/>
          <a:ln>
            <a:noFill/>
          </a:ln>
        </p:spPr>
        <p:txBody>
          <a:bodyPr lIns="91440" tIns="45720" rIns="91440" bIns="45720" anchor="t">
            <a:spAutoFit/>
          </a:bodyP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lgn="just"/>
            <a:r>
              <a:rPr lang="en-US" altLang="en-US" sz="3200">
                <a:latin typeface="Times New Roman" pitchFamily="18" charset="0"/>
                <a:ea typeface="Times New Roman" pitchFamily="18" charset="0"/>
              </a:rPr>
              <a:t>The </a:t>
            </a:r>
            <a:r>
              <a:rPr lang="en-US" altLang="en-US" sz="3200" b="1">
                <a:solidFill>
                  <a:srgbClr val="C00000"/>
                </a:solidFill>
                <a:latin typeface="Times New Roman" pitchFamily="18" charset="0"/>
                <a:ea typeface="Times New Roman" pitchFamily="18" charset="0"/>
              </a:rPr>
              <a:t>Jones oxidation</a:t>
            </a:r>
            <a:r>
              <a:rPr lang="en-US" altLang="en-US" sz="3200">
                <a:latin typeface="Times New Roman" pitchFamily="18" charset="0"/>
                <a:ea typeface="Times New Roman" pitchFamily="18" charset="0"/>
              </a:rPr>
              <a:t> is an organic reaction used to oxidize alcohols using chromic trioxide and acid in water. A primary alcohol is oxidized to an aldehyde or all the way to a carboxylic acid, while a secondary alcohol to a ketone.</a:t>
            </a:r>
          </a:p>
        </p:txBody>
      </p:sp>
    </p:spTree>
    <p:extLst>
      <p:ext uri="{BB962C8B-B14F-4D97-AF65-F5344CB8AC3E}">
        <p14:creationId xmlns:p14="http://schemas.microsoft.com/office/powerpoint/2010/main" val="1329228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Title 1048677"/>
          <p:cNvSpPr>
            <a:spLocks noGrp="1"/>
          </p:cNvSpPr>
          <p:nvPr>
            <p:ph type="title"/>
          </p:nvPr>
        </p:nvSpPr>
        <p:spPr>
          <a:xfrm>
            <a:off x="304800" y="533400"/>
            <a:ext cx="5334000" cy="476250"/>
          </a:xfrm>
          <a:prstGeom prst="rect">
            <a:avLst/>
          </a:prstGeom>
          <a:noFill/>
          <a:ln>
            <a:noFill/>
          </a:ln>
        </p:spPr>
        <p:txBody>
          <a:bodyPr lIns="0" tIns="45720" rIns="0" bIns="0" anchor="b">
            <a:normAutofit fontScale="90000"/>
          </a:bodyPr>
          <a:lstStyle>
            <a:lvl1pPr marL="0" indent="0" algn="l" rtl="0" eaLnBrk="1" fontAlgn="base" latinLnBrk="1" hangingPunct="1">
              <a:lnSpc>
                <a:spcPct val="100000"/>
              </a:lnSpc>
              <a:spcBef>
                <a:spcPct val="0"/>
              </a:spcBef>
              <a:spcAft>
                <a:spcPct val="0"/>
              </a:spcAft>
              <a:buFontTx/>
              <a:buNone/>
              <a:defRPr sz="5000" b="0" i="0" u="none" baseline="0">
                <a:solidFill>
                  <a:schemeClr val="lt2"/>
                </a:solidFill>
                <a:latin typeface="Calibri" pitchFamily="34" charset="0"/>
                <a:sym typeface="Constantia" pitchFamily="18" charset="0"/>
              </a:defRPr>
            </a:lvl1pPr>
          </a:lstStyle>
          <a:p>
            <a:pPr lvl="0"/>
            <a:r>
              <a:rPr lang="en-US" altLang="en-US" sz="4000" b="1">
                <a:solidFill>
                  <a:srgbClr val="FF0000"/>
                </a:solidFill>
                <a:latin typeface="Times New Roman" pitchFamily="18" charset="0"/>
                <a:ea typeface="Times New Roman" pitchFamily="18" charset="0"/>
              </a:rPr>
              <a:t>Reduction by Catalysts</a:t>
            </a:r>
          </a:p>
        </p:txBody>
      </p:sp>
      <p:sp>
        <p:nvSpPr>
          <p:cNvPr id="1048679" name="Content Placeholder 1048678"/>
          <p:cNvSpPr>
            <a:spLocks noGrp="1"/>
          </p:cNvSpPr>
          <p:nvPr>
            <p:ph idx="1"/>
          </p:nvPr>
        </p:nvSpPr>
        <p:spPr>
          <a:xfrm>
            <a:off x="152400" y="1066800"/>
            <a:ext cx="5486400" cy="4648200"/>
          </a:xfrm>
          <a:prstGeom prst="rect">
            <a:avLst/>
          </a:prstGeom>
          <a:noFill/>
          <a:ln>
            <a:noFill/>
          </a:ln>
        </p:spPr>
        <p:txBody>
          <a:bodyPr lIns="91440" tIns="45720" rIns="91440" bIns="45720" anchor="t"/>
          <a:lstStyle>
            <a:lvl1pPr marL="273050" indent="-273050" algn="l" rtl="0" eaLnBrk="1" fontAlgn="base" latinLnBrk="1" hangingPunct="1">
              <a:lnSpc>
                <a:spcPct val="100000"/>
              </a:lnSpc>
              <a:spcBef>
                <a:spcPct val="20000"/>
              </a:spcBef>
              <a:spcAft>
                <a:spcPct val="0"/>
              </a:spcAft>
              <a:buClr>
                <a:srgbClr val="0BD0D9"/>
              </a:buClr>
              <a:buSzPct val="95000"/>
              <a:buFont typeface="Wingdings 2" pitchFamily="18" charset="2"/>
              <a:buChar char=""/>
              <a:defRPr sz="2600" b="0" i="0" u="none" baseline="0">
                <a:solidFill>
                  <a:schemeClr val="dk1"/>
                </a:solidFill>
                <a:latin typeface="Constantia" pitchFamily="18" charset="0"/>
                <a:sym typeface="Constantia" pitchFamily="18" charset="0"/>
              </a:defRPr>
            </a:lvl1pPr>
            <a:lvl2pPr marL="639762" indent="-246062" algn="l" rtl="0" eaLnBrk="1" fontAlgn="base" latinLnBrk="1" hangingPunct="1">
              <a:lnSpc>
                <a:spcPct val="100000"/>
              </a:lnSpc>
              <a:spcBef>
                <a:spcPct val="20000"/>
              </a:spcBef>
              <a:spcAft>
                <a:spcPct val="0"/>
              </a:spcAft>
              <a:buClr>
                <a:schemeClr val="accent1"/>
              </a:buClr>
              <a:buSzPct val="85000"/>
              <a:buFont typeface="Wingdings 2" pitchFamily="18" charset="2"/>
              <a:buChar char=""/>
              <a:defRPr sz="2400" b="0" i="0" u="none" baseline="0">
                <a:solidFill>
                  <a:schemeClr val="dk1"/>
                </a:solidFill>
                <a:latin typeface="Constantia" pitchFamily="18" charset="0"/>
                <a:sym typeface="Constantia" pitchFamily="18" charset="0"/>
              </a:defRPr>
            </a:lvl2pPr>
            <a:lvl3pPr marL="914400" indent="-246063" algn="l" rtl="0" eaLnBrk="1" fontAlgn="base" latinLnBrk="1" hangingPunct="1">
              <a:lnSpc>
                <a:spcPct val="100000"/>
              </a:lnSpc>
              <a:spcBef>
                <a:spcPct val="20000"/>
              </a:spcBef>
              <a:spcAft>
                <a:spcPct val="0"/>
              </a:spcAft>
              <a:buClr>
                <a:schemeClr val="accent2"/>
              </a:buClr>
              <a:buSzPct val="70000"/>
              <a:buFont typeface="Wingdings 2" pitchFamily="18" charset="2"/>
              <a:buChar char=""/>
              <a:defRPr sz="2100" b="0" i="0" u="none" baseline="0">
                <a:solidFill>
                  <a:schemeClr val="dk1"/>
                </a:solidFill>
                <a:latin typeface="Constantia" pitchFamily="18" charset="0"/>
                <a:sym typeface="Constantia" pitchFamily="18" charset="0"/>
              </a:defRPr>
            </a:lvl3pPr>
            <a:lvl4pPr marL="1187450" indent="-209550" algn="l" rtl="0" eaLnBrk="1" fontAlgn="base" latinLnBrk="1" hangingPunct="1">
              <a:lnSpc>
                <a:spcPct val="100000"/>
              </a:lnSpc>
              <a:spcBef>
                <a:spcPct val="20000"/>
              </a:spcBef>
              <a:spcAft>
                <a:spcPct val="0"/>
              </a:spcAft>
              <a:buClr>
                <a:srgbClr val="0BD0D9"/>
              </a:buClr>
              <a:buSzPct val="65000"/>
              <a:buFont typeface="Wingdings 2" pitchFamily="18" charset="2"/>
              <a:buChar char=""/>
              <a:defRPr sz="2000" b="0" i="0" u="none" baseline="0">
                <a:solidFill>
                  <a:schemeClr val="dk1"/>
                </a:solidFill>
                <a:latin typeface="Constantia" pitchFamily="18" charset="0"/>
                <a:sym typeface="Constantia" pitchFamily="18" charset="0"/>
              </a:defRPr>
            </a:lvl4pPr>
            <a:lvl5pPr marL="1462087" indent="-209550" algn="l" rtl="0" eaLnBrk="1" fontAlgn="base" latinLnBrk="1" hangingPunct="1">
              <a:lnSpc>
                <a:spcPct val="100000"/>
              </a:lnSpc>
              <a:spcBef>
                <a:spcPct val="20000"/>
              </a:spcBef>
              <a:spcAft>
                <a:spcPct val="0"/>
              </a:spcAft>
              <a:buClr>
                <a:srgbClr val="10CF9B"/>
              </a:buClr>
              <a:buSzPct val="65000"/>
              <a:buFont typeface="Wingdings 2" pitchFamily="18" charset="2"/>
              <a:buChar char=""/>
              <a:defRPr sz="2000" b="0" i="0" u="none" baseline="0">
                <a:solidFill>
                  <a:schemeClr val="dk1"/>
                </a:solidFill>
                <a:latin typeface="Constantia" pitchFamily="18" charset="0"/>
                <a:sym typeface="Constantia" pitchFamily="18" charset="0"/>
              </a:defRPr>
            </a:lvl5pPr>
          </a:lstStyle>
          <a:p>
            <a:pPr lvl="0" algn="just">
              <a:buFont typeface="Wingdings" pitchFamily="2" charset="2"/>
              <a:buChar char="Ø"/>
            </a:pPr>
            <a:r>
              <a:rPr lang="en-US" altLang="en-US" sz="3200">
                <a:latin typeface="Times New Roman" pitchFamily="18" charset="0"/>
                <a:ea typeface="Times New Roman" pitchFamily="18" charset="0"/>
              </a:rPr>
              <a:t>Hydrogenation is a chemical reaction between molecular hydrogen (H</a:t>
            </a:r>
            <a:r>
              <a:rPr lang="en-US" altLang="en-US" sz="3200" baseline="-25000">
                <a:latin typeface="Times New Roman" pitchFamily="18" charset="0"/>
                <a:ea typeface="Times New Roman" pitchFamily="18" charset="0"/>
              </a:rPr>
              <a:t>2</a:t>
            </a:r>
            <a:r>
              <a:rPr lang="en-US" altLang="en-US" sz="3200">
                <a:latin typeface="Times New Roman" pitchFamily="18" charset="0"/>
                <a:ea typeface="Times New Roman" pitchFamily="18" charset="0"/>
              </a:rPr>
              <a:t>) and another compound, usually in the presence of a catalyst such as nickel, palladium or platinum.</a:t>
            </a:r>
          </a:p>
          <a:p>
            <a:pPr lvl="0" algn="just">
              <a:buFont typeface="Wingdings" pitchFamily="2" charset="2"/>
              <a:buChar char="Ø"/>
            </a:pPr>
            <a:r>
              <a:rPr lang="en-US" altLang="en-US" sz="3200">
                <a:latin typeface="Times New Roman" pitchFamily="18" charset="0"/>
                <a:ea typeface="Times New Roman" pitchFamily="18" charset="0"/>
              </a:rPr>
              <a:t>Hydrogenation reduces double and triple bonds in hydrocarbons.</a:t>
            </a:r>
          </a:p>
        </p:txBody>
      </p:sp>
      <p:pic>
        <p:nvPicPr>
          <p:cNvPr id="2097187" name="Picture 2097186" descr="Image result for catalytic hydrogenation"/>
          <p:cNvPicPr>
            <a:picLocks/>
          </p:cNvPicPr>
          <p:nvPr/>
        </p:nvPicPr>
        <p:blipFill>
          <a:blip r:embed="rId2"/>
          <a:srcRect/>
          <a:stretch>
            <a:fillRect/>
          </a:stretch>
        </p:blipFill>
        <p:spPr>
          <a:xfrm>
            <a:off x="6019800" y="228600"/>
            <a:ext cx="6400800" cy="6248400"/>
          </a:xfrm>
          <a:prstGeom prst="rect">
            <a:avLst/>
          </a:prstGeom>
          <a:noFill/>
          <a:ln>
            <a:noFill/>
          </a:ln>
        </p:spPr>
      </p:pic>
    </p:spTree>
    <p:extLst>
      <p:ext uri="{BB962C8B-B14F-4D97-AF65-F5344CB8AC3E}">
        <p14:creationId xmlns:p14="http://schemas.microsoft.com/office/powerpoint/2010/main" val="40549669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Rectangle 1048679" descr="Image result for hydrogenation by nickel"/>
          <p:cNvSpPr/>
          <p:nvPr/>
        </p:nvSpPr>
        <p:spPr>
          <a:xfrm>
            <a:off x="155575" y="-144462"/>
            <a:ext cx="304800" cy="304800"/>
          </a:xfrm>
          <a:prstGeom prst="rect">
            <a:avLst/>
          </a:prstGeom>
          <a:noFill/>
          <a:ln>
            <a:noFill/>
          </a:ln>
        </p:spPr>
        <p:txBody>
          <a:bodyPr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endParaRPr lang="zh-CN" altLang="en-US"/>
          </a:p>
        </p:txBody>
      </p:sp>
      <p:sp>
        <p:nvSpPr>
          <p:cNvPr id="1048681" name="Rectangle 1048680" descr="Image result for hydrogenation by nickel"/>
          <p:cNvSpPr/>
          <p:nvPr/>
        </p:nvSpPr>
        <p:spPr>
          <a:xfrm>
            <a:off x="155575" y="-144462"/>
            <a:ext cx="304800" cy="304800"/>
          </a:xfrm>
          <a:prstGeom prst="rect">
            <a:avLst/>
          </a:prstGeom>
          <a:noFill/>
          <a:ln>
            <a:noFill/>
          </a:ln>
        </p:spPr>
        <p:txBody>
          <a:bodyPr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endParaRPr lang="zh-CN" altLang="en-US"/>
          </a:p>
        </p:txBody>
      </p:sp>
      <p:grpSp>
        <p:nvGrpSpPr>
          <p:cNvPr id="125" name="Group 124"/>
          <p:cNvGrpSpPr/>
          <p:nvPr/>
        </p:nvGrpSpPr>
        <p:grpSpPr>
          <a:xfrm>
            <a:off x="1295400" y="990600"/>
            <a:ext cx="10058400" cy="5638800"/>
            <a:chOff x="304800" y="228600"/>
            <a:chExt cx="9753600" cy="6096000"/>
          </a:xfrm>
        </p:grpSpPr>
        <p:pic>
          <p:nvPicPr>
            <p:cNvPr id="2097188" name="Picture 2097187" descr="Image result for hydrogenation by nickel"/>
            <p:cNvPicPr>
              <a:picLocks/>
            </p:cNvPicPr>
            <p:nvPr/>
          </p:nvPicPr>
          <p:blipFill>
            <a:blip r:embed="rId2"/>
            <a:srcRect t="-11111" r="50394"/>
            <a:stretch>
              <a:fillRect/>
            </a:stretch>
          </p:blipFill>
          <p:spPr>
            <a:xfrm>
              <a:off x="533400" y="228600"/>
              <a:ext cx="9525000" cy="1676400"/>
            </a:xfrm>
            <a:prstGeom prst="rect">
              <a:avLst/>
            </a:prstGeom>
            <a:noFill/>
            <a:ln>
              <a:noFill/>
            </a:ln>
          </p:spPr>
        </p:pic>
        <p:pic>
          <p:nvPicPr>
            <p:cNvPr id="2097189" name="Picture 2097188" descr="Image result for hydrogenation by nickel"/>
            <p:cNvPicPr>
              <a:picLocks/>
            </p:cNvPicPr>
            <p:nvPr/>
          </p:nvPicPr>
          <p:blipFill>
            <a:blip r:embed="rId3"/>
            <a:srcRect/>
            <a:stretch>
              <a:fillRect/>
            </a:stretch>
          </p:blipFill>
          <p:spPr>
            <a:xfrm>
              <a:off x="612775" y="2286000"/>
              <a:ext cx="9140825" cy="1905000"/>
            </a:xfrm>
            <a:prstGeom prst="rect">
              <a:avLst/>
            </a:prstGeom>
            <a:noFill/>
            <a:ln>
              <a:noFill/>
            </a:ln>
          </p:spPr>
        </p:pic>
        <p:pic>
          <p:nvPicPr>
            <p:cNvPr id="2097190" name="Picture 2097189" descr="Image result for hydrogenation by nickel"/>
            <p:cNvPicPr>
              <a:picLocks/>
            </p:cNvPicPr>
            <p:nvPr/>
          </p:nvPicPr>
          <p:blipFill>
            <a:blip r:embed="rId4"/>
            <a:srcRect l="4436" t="26050" r="925" b="36975"/>
            <a:stretch>
              <a:fillRect/>
            </a:stretch>
          </p:blipFill>
          <p:spPr>
            <a:xfrm>
              <a:off x="1066800" y="4191000"/>
              <a:ext cx="7315200" cy="2133600"/>
            </a:xfrm>
            <a:prstGeom prst="rect">
              <a:avLst/>
            </a:prstGeom>
            <a:noFill/>
            <a:ln>
              <a:noFill/>
            </a:ln>
          </p:spPr>
        </p:pic>
        <p:sp>
          <p:nvSpPr>
            <p:cNvPr id="1048682" name="TextBox 1048681"/>
            <p:cNvSpPr txBox="1"/>
            <p:nvPr/>
          </p:nvSpPr>
          <p:spPr>
            <a:xfrm>
              <a:off x="304800" y="685800"/>
              <a:ext cx="492443" cy="584775"/>
            </a:xfrm>
            <a:prstGeom prst="rect">
              <a:avLst/>
            </a:prstGeom>
            <a:noFill/>
            <a:ln>
              <a:noFill/>
            </a:ln>
          </p:spPr>
          <p:txBody>
            <a:bodyPr wrap="none" lIns="91440" tIns="45720" rIns="91440" bIns="45720" anchor="t">
              <a:spAutoFit/>
            </a:bodyP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r>
                <a:rPr lang="en-US" altLang="en-US" sz="3200">
                  <a:latin typeface="Times New Roman" pitchFamily="18" charset="0"/>
                  <a:ea typeface="Times New Roman" pitchFamily="18" charset="0"/>
                </a:rPr>
                <a:t>1.</a:t>
              </a:r>
            </a:p>
          </p:txBody>
        </p:sp>
        <p:sp>
          <p:nvSpPr>
            <p:cNvPr id="1048683" name="TextBox 1048682"/>
            <p:cNvSpPr txBox="1"/>
            <p:nvPr/>
          </p:nvSpPr>
          <p:spPr>
            <a:xfrm>
              <a:off x="304800" y="3200400"/>
              <a:ext cx="492443" cy="584775"/>
            </a:xfrm>
            <a:prstGeom prst="rect">
              <a:avLst/>
            </a:prstGeom>
            <a:noFill/>
            <a:ln>
              <a:noFill/>
            </a:ln>
          </p:spPr>
          <p:txBody>
            <a:bodyPr wrap="none" lIns="91440" tIns="45720" rIns="91440" bIns="45720" anchor="t">
              <a:spAutoFit/>
            </a:bodyP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r>
                <a:rPr lang="en-US" altLang="en-US" sz="3200">
                  <a:latin typeface="Times New Roman" pitchFamily="18" charset="0"/>
                  <a:ea typeface="Times New Roman" pitchFamily="18" charset="0"/>
                </a:rPr>
                <a:t>2.</a:t>
              </a:r>
            </a:p>
          </p:txBody>
        </p:sp>
        <p:sp>
          <p:nvSpPr>
            <p:cNvPr id="1048684" name="TextBox 1048683"/>
            <p:cNvSpPr txBox="1"/>
            <p:nvPr/>
          </p:nvSpPr>
          <p:spPr>
            <a:xfrm>
              <a:off x="381000" y="5029200"/>
              <a:ext cx="492443" cy="584775"/>
            </a:xfrm>
            <a:prstGeom prst="rect">
              <a:avLst/>
            </a:prstGeom>
            <a:noFill/>
            <a:ln>
              <a:noFill/>
            </a:ln>
          </p:spPr>
          <p:txBody>
            <a:bodyPr wrap="none" lIns="91440" tIns="45720" rIns="91440" bIns="45720" anchor="t">
              <a:spAutoFit/>
            </a:bodyP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r>
                <a:rPr lang="en-US" altLang="en-US" sz="3200">
                  <a:latin typeface="Times New Roman" pitchFamily="18" charset="0"/>
                  <a:ea typeface="Times New Roman" pitchFamily="18" charset="0"/>
                </a:rPr>
                <a:t>3.</a:t>
              </a:r>
            </a:p>
          </p:txBody>
        </p:sp>
      </p:grpSp>
      <p:sp>
        <p:nvSpPr>
          <p:cNvPr id="1048685" name="Rectangle 1048684"/>
          <p:cNvSpPr/>
          <p:nvPr/>
        </p:nvSpPr>
        <p:spPr>
          <a:xfrm>
            <a:off x="304800" y="152400"/>
            <a:ext cx="7764780" cy="662940"/>
          </a:xfrm>
          <a:prstGeom prst="rect">
            <a:avLst/>
          </a:prstGeom>
          <a:noFill/>
          <a:ln>
            <a:noFill/>
          </a:ln>
        </p:spPr>
        <p:txBody>
          <a:bodyPr wrap="none" lIns="91440" tIns="45720" rIns="91440" bIns="45720" anchor="t">
            <a:spAutoFit/>
          </a:bodyP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r>
              <a:rPr lang="en-US" altLang="en-US" sz="4000" b="1">
                <a:solidFill>
                  <a:srgbClr val="FF0000"/>
                </a:solidFill>
                <a:latin typeface="Times New Roman" pitchFamily="18" charset="0"/>
                <a:ea typeface="Times New Roman" pitchFamily="18" charset="0"/>
              </a:rPr>
              <a:t>Catalytic Hydrogenation by Raney-Ni</a:t>
            </a:r>
          </a:p>
        </p:txBody>
      </p:sp>
    </p:spTree>
    <p:extLst>
      <p:ext uri="{BB962C8B-B14F-4D97-AF65-F5344CB8AC3E}">
        <p14:creationId xmlns:p14="http://schemas.microsoft.com/office/powerpoint/2010/main" val="21590985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91" name="Picture 2097190" descr="Image result for hydrogenation by Pd/C"/>
          <p:cNvPicPr>
            <a:picLocks/>
          </p:cNvPicPr>
          <p:nvPr/>
        </p:nvPicPr>
        <p:blipFill>
          <a:blip r:embed="rId2"/>
          <a:srcRect/>
          <a:stretch>
            <a:fillRect/>
          </a:stretch>
        </p:blipFill>
        <p:spPr>
          <a:xfrm>
            <a:off x="457200" y="838200"/>
            <a:ext cx="12039600" cy="5562600"/>
          </a:xfrm>
          <a:prstGeom prst="rect">
            <a:avLst/>
          </a:prstGeom>
          <a:noFill/>
          <a:ln>
            <a:noFill/>
          </a:ln>
        </p:spPr>
      </p:pic>
      <p:sp>
        <p:nvSpPr>
          <p:cNvPr id="1048686" name="TextBox 1048685"/>
          <p:cNvSpPr txBox="1"/>
          <p:nvPr/>
        </p:nvSpPr>
        <p:spPr>
          <a:xfrm>
            <a:off x="228600" y="76200"/>
            <a:ext cx="6151881" cy="599440"/>
          </a:xfrm>
          <a:prstGeom prst="rect">
            <a:avLst/>
          </a:prstGeom>
          <a:noFill/>
          <a:ln>
            <a:noFill/>
          </a:ln>
        </p:spPr>
        <p:txBody>
          <a:bodyPr wrap="none" lIns="91440" tIns="45720" rIns="91440" bIns="45720" anchor="t">
            <a:spAutoFit/>
          </a:bodyP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r>
              <a:rPr lang="en-US" altLang="en-US" sz="3600" b="1">
                <a:solidFill>
                  <a:srgbClr val="FF0000"/>
                </a:solidFill>
                <a:latin typeface="Times New Roman" pitchFamily="18" charset="0"/>
                <a:ea typeface="Times New Roman" pitchFamily="18" charset="0"/>
              </a:rPr>
              <a:t>Catalytic Hydrogenation by Pd/C</a:t>
            </a:r>
          </a:p>
        </p:txBody>
      </p:sp>
    </p:spTree>
    <p:extLst>
      <p:ext uri="{BB962C8B-B14F-4D97-AF65-F5344CB8AC3E}">
        <p14:creationId xmlns:p14="http://schemas.microsoft.com/office/powerpoint/2010/main" val="41920408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076919184"/>
              </p:ext>
            </p:extLst>
          </p:nvPr>
        </p:nvGraphicFramePr>
        <p:xfrm>
          <a:off x="4191000" y="990600"/>
          <a:ext cx="8458200" cy="3657600"/>
        </p:xfrm>
        <a:graphic>
          <a:graphicData uri="http://schemas.openxmlformats.org/drawingml/2006/table">
            <a:tbl>
              <a:tblPr firstRow="1" bandRow="1">
                <a:tableStyleId>{5C22544A-7EE6-4342-B048-85BDC9FD1C3A}</a:tableStyleId>
              </a:tblPr>
              <a:tblGrid>
                <a:gridCol w="2286000"/>
                <a:gridCol w="3429000"/>
                <a:gridCol w="2743200"/>
              </a:tblGrid>
              <a:tr h="370840">
                <a:tc>
                  <a:txBody>
                    <a:bodyPr/>
                    <a:lstStyle/>
                    <a:p>
                      <a:r>
                        <a:rPr lang="en-US" sz="2400" dirty="0">
                          <a:latin typeface="Times New Roman" pitchFamily="18" charset="0"/>
                          <a:cs typeface="Times New Roman" pitchFamily="18" charset="0"/>
                        </a:rPr>
                        <a:t>Drug Type</a:t>
                      </a:r>
                    </a:p>
                  </a:txBody>
                  <a:tcPr anchor="ctr"/>
                </a:tc>
                <a:tc>
                  <a:txBody>
                    <a:bodyPr/>
                    <a:lstStyle/>
                    <a:p>
                      <a:r>
                        <a:rPr lang="en-US" sz="2400">
                          <a:latin typeface="Times New Roman" pitchFamily="18" charset="0"/>
                          <a:cs typeface="Times New Roman" pitchFamily="18" charset="0"/>
                        </a:rPr>
                        <a:t>Primary Effect</a:t>
                      </a:r>
                    </a:p>
                  </a:txBody>
                  <a:tcPr anchor="ctr"/>
                </a:tc>
                <a:tc>
                  <a:txBody>
                    <a:bodyPr/>
                    <a:lstStyle/>
                    <a:p>
                      <a:r>
                        <a:rPr lang="en-US" sz="2400" dirty="0">
                          <a:latin typeface="Times New Roman" pitchFamily="18" charset="0"/>
                          <a:cs typeface="Times New Roman" pitchFamily="18" charset="0"/>
                        </a:rPr>
                        <a:t>Common Examples</a:t>
                      </a:r>
                    </a:p>
                  </a:txBody>
                  <a:tcPr anchor="ctr"/>
                </a:tc>
              </a:tr>
              <a:tr h="370840">
                <a:tc>
                  <a:txBody>
                    <a:bodyPr/>
                    <a:lstStyle/>
                    <a:p>
                      <a:r>
                        <a:rPr lang="en-US" sz="2400">
                          <a:latin typeface="Times New Roman" pitchFamily="18" charset="0"/>
                          <a:cs typeface="Times New Roman" pitchFamily="18" charset="0"/>
                        </a:rPr>
                        <a:t>Stimulants</a:t>
                      </a:r>
                    </a:p>
                  </a:txBody>
                  <a:tcPr anchor="ctr"/>
                </a:tc>
                <a:tc>
                  <a:txBody>
                    <a:bodyPr/>
                    <a:lstStyle/>
                    <a:p>
                      <a:r>
                        <a:rPr lang="en-US" sz="2400">
                          <a:latin typeface="Times New Roman" pitchFamily="18" charset="0"/>
                          <a:cs typeface="Times New Roman" pitchFamily="18" charset="0"/>
                        </a:rPr>
                        <a:t>Increase alertness</a:t>
                      </a:r>
                    </a:p>
                  </a:txBody>
                  <a:tcPr anchor="ctr"/>
                </a:tc>
                <a:tc>
                  <a:txBody>
                    <a:bodyPr/>
                    <a:lstStyle/>
                    <a:p>
                      <a:r>
                        <a:rPr lang="en-US" sz="2400" dirty="0">
                          <a:latin typeface="Times New Roman" pitchFamily="18" charset="0"/>
                          <a:cs typeface="Times New Roman" pitchFamily="18" charset="0"/>
                        </a:rPr>
                        <a:t>Caffeine, Cocaine</a:t>
                      </a:r>
                    </a:p>
                  </a:txBody>
                  <a:tcPr anchor="ctr"/>
                </a:tc>
              </a:tr>
              <a:tr h="370840">
                <a:tc>
                  <a:txBody>
                    <a:bodyPr/>
                    <a:lstStyle/>
                    <a:p>
                      <a:r>
                        <a:rPr lang="en-US" sz="2400">
                          <a:latin typeface="Times New Roman" pitchFamily="18" charset="0"/>
                          <a:cs typeface="Times New Roman" pitchFamily="18" charset="0"/>
                        </a:rPr>
                        <a:t>Depressants</a:t>
                      </a:r>
                    </a:p>
                  </a:txBody>
                  <a:tcPr anchor="ctr"/>
                </a:tc>
                <a:tc>
                  <a:txBody>
                    <a:bodyPr/>
                    <a:lstStyle/>
                    <a:p>
                      <a:r>
                        <a:rPr lang="en-US" sz="2400">
                          <a:latin typeface="Times New Roman" pitchFamily="18" charset="0"/>
                          <a:cs typeface="Times New Roman" pitchFamily="18" charset="0"/>
                        </a:rPr>
                        <a:t>Slow body functions</a:t>
                      </a:r>
                    </a:p>
                  </a:txBody>
                  <a:tcPr anchor="ctr"/>
                </a:tc>
                <a:tc>
                  <a:txBody>
                    <a:bodyPr/>
                    <a:lstStyle/>
                    <a:p>
                      <a:r>
                        <a:rPr lang="en-US" sz="2400">
                          <a:latin typeface="Times New Roman" pitchFamily="18" charset="0"/>
                          <a:cs typeface="Times New Roman" pitchFamily="18" charset="0"/>
                        </a:rPr>
                        <a:t>Alcohol, Valium</a:t>
                      </a:r>
                    </a:p>
                  </a:txBody>
                  <a:tcPr anchor="ctr"/>
                </a:tc>
              </a:tr>
              <a:tr h="370840">
                <a:tc>
                  <a:txBody>
                    <a:bodyPr/>
                    <a:lstStyle/>
                    <a:p>
                      <a:r>
                        <a:rPr lang="en-US" sz="2400">
                          <a:latin typeface="Times New Roman" pitchFamily="18" charset="0"/>
                          <a:cs typeface="Times New Roman" pitchFamily="18" charset="0"/>
                        </a:rPr>
                        <a:t>Hallucinogens</a:t>
                      </a:r>
                    </a:p>
                  </a:txBody>
                  <a:tcPr anchor="ctr"/>
                </a:tc>
                <a:tc>
                  <a:txBody>
                    <a:bodyPr/>
                    <a:lstStyle/>
                    <a:p>
                      <a:r>
                        <a:rPr lang="en-US" sz="2400" dirty="0">
                          <a:latin typeface="Times New Roman" pitchFamily="18" charset="0"/>
                          <a:cs typeface="Times New Roman" pitchFamily="18" charset="0"/>
                        </a:rPr>
                        <a:t>Distort perception</a:t>
                      </a:r>
                    </a:p>
                  </a:txBody>
                  <a:tcPr anchor="ctr"/>
                </a:tc>
                <a:tc>
                  <a:txBody>
                    <a:bodyPr/>
                    <a:lstStyle/>
                    <a:p>
                      <a:r>
                        <a:rPr lang="en-US" sz="2400">
                          <a:latin typeface="Times New Roman" pitchFamily="18" charset="0"/>
                          <a:cs typeface="Times New Roman" pitchFamily="18" charset="0"/>
                        </a:rPr>
                        <a:t>LSD, Mushrooms</a:t>
                      </a:r>
                    </a:p>
                  </a:txBody>
                  <a:tcPr anchor="ctr"/>
                </a:tc>
              </a:tr>
              <a:tr h="370840">
                <a:tc>
                  <a:txBody>
                    <a:bodyPr/>
                    <a:lstStyle/>
                    <a:p>
                      <a:r>
                        <a:rPr lang="en-US" sz="2400">
                          <a:latin typeface="Times New Roman" pitchFamily="18" charset="0"/>
                          <a:cs typeface="Times New Roman" pitchFamily="18" charset="0"/>
                        </a:rPr>
                        <a:t>Narcotics</a:t>
                      </a:r>
                    </a:p>
                  </a:txBody>
                  <a:tcPr anchor="ctr"/>
                </a:tc>
                <a:tc>
                  <a:txBody>
                    <a:bodyPr/>
                    <a:lstStyle/>
                    <a:p>
                      <a:r>
                        <a:rPr lang="en-US" sz="2400">
                          <a:latin typeface="Times New Roman" pitchFamily="18" charset="0"/>
                          <a:cs typeface="Times New Roman" pitchFamily="18" charset="0"/>
                        </a:rPr>
                        <a:t>Pain relief &amp; euphoria</a:t>
                      </a:r>
                    </a:p>
                  </a:txBody>
                  <a:tcPr anchor="ctr"/>
                </a:tc>
                <a:tc>
                  <a:txBody>
                    <a:bodyPr/>
                    <a:lstStyle/>
                    <a:p>
                      <a:r>
                        <a:rPr lang="en-US" sz="2400">
                          <a:latin typeface="Times New Roman" pitchFamily="18" charset="0"/>
                          <a:cs typeface="Times New Roman" pitchFamily="18" charset="0"/>
                        </a:rPr>
                        <a:t>Heroin, Morphine</a:t>
                      </a:r>
                    </a:p>
                  </a:txBody>
                  <a:tcPr anchor="ctr"/>
                </a:tc>
              </a:tr>
              <a:tr h="370840">
                <a:tc>
                  <a:txBody>
                    <a:bodyPr/>
                    <a:lstStyle/>
                    <a:p>
                      <a:r>
                        <a:rPr lang="en-US" sz="2400" dirty="0">
                          <a:latin typeface="Times New Roman" pitchFamily="18" charset="0"/>
                          <a:cs typeface="Times New Roman" pitchFamily="18" charset="0"/>
                        </a:rPr>
                        <a:t>Inhalants</a:t>
                      </a:r>
                    </a:p>
                  </a:txBody>
                  <a:tcPr anchor="ctr"/>
                </a:tc>
                <a:tc>
                  <a:txBody>
                    <a:bodyPr/>
                    <a:lstStyle/>
                    <a:p>
                      <a:r>
                        <a:rPr lang="en-US" sz="2400" dirty="0">
                          <a:latin typeface="Times New Roman" pitchFamily="18" charset="0"/>
                          <a:cs typeface="Times New Roman" pitchFamily="18" charset="0"/>
                        </a:rPr>
                        <a:t>CNS depression</a:t>
                      </a:r>
                    </a:p>
                  </a:txBody>
                  <a:tcPr anchor="ctr"/>
                </a:tc>
                <a:tc>
                  <a:txBody>
                    <a:bodyPr/>
                    <a:lstStyle/>
                    <a:p>
                      <a:r>
                        <a:rPr lang="en-US" sz="2400">
                          <a:latin typeface="Times New Roman" pitchFamily="18" charset="0"/>
                          <a:cs typeface="Times New Roman" pitchFamily="18" charset="0"/>
                        </a:rPr>
                        <a:t>Glue, Paint thinner</a:t>
                      </a:r>
                    </a:p>
                  </a:txBody>
                  <a:tcPr anchor="ctr"/>
                </a:tc>
              </a:tr>
              <a:tr h="370840">
                <a:tc>
                  <a:txBody>
                    <a:bodyPr/>
                    <a:lstStyle/>
                    <a:p>
                      <a:r>
                        <a:rPr lang="en-US" sz="2400">
                          <a:latin typeface="Times New Roman" pitchFamily="18" charset="0"/>
                          <a:cs typeface="Times New Roman" pitchFamily="18" charset="0"/>
                        </a:rPr>
                        <a:t>Cannabinoids</a:t>
                      </a:r>
                    </a:p>
                  </a:txBody>
                  <a:tcPr anchor="ctr"/>
                </a:tc>
                <a:tc>
                  <a:txBody>
                    <a:bodyPr/>
                    <a:lstStyle/>
                    <a:p>
                      <a:r>
                        <a:rPr lang="en-US" sz="2400">
                          <a:latin typeface="Times New Roman" pitchFamily="18" charset="0"/>
                          <a:cs typeface="Times New Roman" pitchFamily="18" charset="0"/>
                        </a:rPr>
                        <a:t>Alter mood/perception</a:t>
                      </a:r>
                    </a:p>
                  </a:txBody>
                  <a:tcPr anchor="ctr"/>
                </a:tc>
                <a:tc>
                  <a:txBody>
                    <a:bodyPr/>
                    <a:lstStyle/>
                    <a:p>
                      <a:r>
                        <a:rPr lang="en-US" sz="2400">
                          <a:latin typeface="Times New Roman" pitchFamily="18" charset="0"/>
                          <a:cs typeface="Times New Roman" pitchFamily="18" charset="0"/>
                        </a:rPr>
                        <a:t>Marijuana, Hashish</a:t>
                      </a:r>
                    </a:p>
                  </a:txBody>
                  <a:tcPr anchor="ctr"/>
                </a:tc>
              </a:tr>
              <a:tr h="370840">
                <a:tc>
                  <a:txBody>
                    <a:bodyPr/>
                    <a:lstStyle/>
                    <a:p>
                      <a:r>
                        <a:rPr lang="en-US" sz="2400">
                          <a:latin typeface="Times New Roman" pitchFamily="18" charset="0"/>
                          <a:cs typeface="Times New Roman" pitchFamily="18" charset="0"/>
                        </a:rPr>
                        <a:t>Designer Drugs</a:t>
                      </a:r>
                    </a:p>
                  </a:txBody>
                  <a:tcPr anchor="ctr"/>
                </a:tc>
                <a:tc>
                  <a:txBody>
                    <a:bodyPr/>
                    <a:lstStyle/>
                    <a:p>
                      <a:r>
                        <a:rPr lang="en-US" sz="2400" dirty="0">
                          <a:latin typeface="Times New Roman" pitchFamily="18" charset="0"/>
                          <a:cs typeface="Times New Roman" pitchFamily="18" charset="0"/>
                        </a:rPr>
                        <a:t>Mixed/club-related effects</a:t>
                      </a:r>
                    </a:p>
                  </a:txBody>
                  <a:tcPr anchor="ctr"/>
                </a:tc>
                <a:tc>
                  <a:txBody>
                    <a:bodyPr/>
                    <a:lstStyle/>
                    <a:p>
                      <a:r>
                        <a:rPr lang="en-US" sz="2400" dirty="0" smtClean="0">
                          <a:latin typeface="Times New Roman" pitchFamily="18" charset="0"/>
                          <a:cs typeface="Times New Roman" pitchFamily="18" charset="0"/>
                        </a:rPr>
                        <a:t>MDMA, Ketamine</a:t>
                      </a:r>
                      <a:endParaRPr lang="en-US" sz="2400" dirty="0">
                        <a:latin typeface="Times New Roman" pitchFamily="18" charset="0"/>
                        <a:cs typeface="Times New Roman" pitchFamily="18" charset="0"/>
                      </a:endParaRPr>
                    </a:p>
                  </a:txBody>
                  <a:tcPr/>
                </a:tc>
              </a:tr>
            </a:tbl>
          </a:graphicData>
        </a:graphic>
      </p:graphicFrame>
      <p:sp>
        <p:nvSpPr>
          <p:cNvPr id="4" name="Rectangle 3"/>
          <p:cNvSpPr/>
          <p:nvPr/>
        </p:nvSpPr>
        <p:spPr>
          <a:xfrm>
            <a:off x="1887229" y="238780"/>
            <a:ext cx="7713971" cy="523220"/>
          </a:xfrm>
          <a:prstGeom prst="rect">
            <a:avLst/>
          </a:prstGeom>
        </p:spPr>
        <p:txBody>
          <a:bodyPr wrap="none">
            <a:spAutoFit/>
          </a:bodyPr>
          <a:lstStyle/>
          <a:p>
            <a:r>
              <a:rPr lang="en-US" sz="2800" b="1" dirty="0">
                <a:solidFill>
                  <a:srgbClr val="FF0000"/>
                </a:solidFill>
                <a:latin typeface="Times New Roman" pitchFamily="18" charset="0"/>
                <a:cs typeface="Times New Roman" pitchFamily="18" charset="0"/>
              </a:rPr>
              <a:t>Classification of Drugs Based on Effects on Users</a:t>
            </a:r>
          </a:p>
        </p:txBody>
      </p:sp>
      <p:sp>
        <p:nvSpPr>
          <p:cNvPr id="5" name="Rectangle 4"/>
          <p:cNvSpPr/>
          <p:nvPr/>
        </p:nvSpPr>
        <p:spPr>
          <a:xfrm>
            <a:off x="76200" y="927080"/>
            <a:ext cx="4038600" cy="3416320"/>
          </a:xfrm>
          <a:prstGeom prst="rect">
            <a:avLst/>
          </a:prstGeom>
        </p:spPr>
        <p:txBody>
          <a:bodyPr wrap="square">
            <a:spAutoFit/>
          </a:bodyPr>
          <a:lstStyle/>
          <a:p>
            <a:pPr marL="342900" indent="-342900" algn="just">
              <a:buFont typeface="Wingdings" pitchFamily="2" charset="2"/>
              <a:buChar char="v"/>
            </a:pPr>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drug is any substance that, when taken into the body, alters its physiological or psychological functions. It may be used </a:t>
            </a:r>
            <a:r>
              <a:rPr lang="en-US" sz="2400" dirty="0" smtClean="0">
                <a:latin typeface="Times New Roman" pitchFamily="18" charset="0"/>
                <a:cs typeface="Times New Roman" pitchFamily="18" charset="0"/>
              </a:rPr>
              <a:t>for:</a:t>
            </a:r>
          </a:p>
          <a:p>
            <a:pPr marL="342900" indent="-342900" algn="just">
              <a:buFont typeface="Wingdings" pitchFamily="2" charset="2"/>
              <a:buChar char="v"/>
            </a:pPr>
            <a:r>
              <a:rPr lang="en-US" sz="2400" dirty="0" smtClean="0">
                <a:latin typeface="Times New Roman" pitchFamily="18" charset="0"/>
                <a:cs typeface="Times New Roman" pitchFamily="18" charset="0"/>
              </a:rPr>
              <a:t>Prevention </a:t>
            </a:r>
            <a:r>
              <a:rPr lang="en-US" sz="2400" dirty="0">
                <a:latin typeface="Times New Roman" pitchFamily="18" charset="0"/>
                <a:cs typeface="Times New Roman" pitchFamily="18" charset="0"/>
              </a:rPr>
              <a:t>of disease (e.g., </a:t>
            </a:r>
            <a:r>
              <a:rPr lang="en-US" sz="2400" dirty="0" smtClean="0">
                <a:latin typeface="Times New Roman" pitchFamily="18" charset="0"/>
                <a:cs typeface="Times New Roman" pitchFamily="18" charset="0"/>
              </a:rPr>
              <a:t>vaccines)</a:t>
            </a:r>
          </a:p>
          <a:p>
            <a:pPr marL="342900" indent="-342900" algn="just">
              <a:buFont typeface="Wingdings" pitchFamily="2" charset="2"/>
              <a:buChar char="v"/>
            </a:pPr>
            <a:r>
              <a:rPr lang="en-US" sz="2400" dirty="0" smtClean="0">
                <a:latin typeface="Times New Roman" pitchFamily="18" charset="0"/>
                <a:cs typeface="Times New Roman" pitchFamily="18" charset="0"/>
              </a:rPr>
              <a:t>Diagnosis </a:t>
            </a:r>
            <a:r>
              <a:rPr lang="en-US" sz="2400" dirty="0">
                <a:latin typeface="Times New Roman" pitchFamily="18" charset="0"/>
                <a:cs typeface="Times New Roman" pitchFamily="18" charset="0"/>
              </a:rPr>
              <a:t>(e.g., contrast agents in imaging</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6" name="Rectangle 5"/>
          <p:cNvSpPr/>
          <p:nvPr/>
        </p:nvSpPr>
        <p:spPr>
          <a:xfrm>
            <a:off x="228600" y="4800600"/>
            <a:ext cx="11658600" cy="1569660"/>
          </a:xfrm>
          <a:prstGeom prst="rect">
            <a:avLst/>
          </a:prstGeom>
        </p:spPr>
        <p:txBody>
          <a:bodyPr wrap="square">
            <a:spAutoFit/>
          </a:bodyPr>
          <a:lstStyle/>
          <a:p>
            <a:pPr marL="342900" indent="-342900" algn="just">
              <a:buFont typeface="Wingdings" pitchFamily="2" charset="2"/>
              <a:buChar char="v"/>
            </a:pPr>
            <a:r>
              <a:rPr lang="en-US" sz="2400" dirty="0">
                <a:latin typeface="Times New Roman" pitchFamily="18" charset="0"/>
                <a:cs typeface="Times New Roman" pitchFamily="18" charset="0"/>
              </a:rPr>
              <a:t>Treatment or cure of disease (e.g., antibiotics, </a:t>
            </a:r>
            <a:r>
              <a:rPr lang="en-US" sz="2400" dirty="0" smtClean="0">
                <a:latin typeface="Times New Roman" pitchFamily="18" charset="0"/>
                <a:cs typeface="Times New Roman" pitchFamily="18" charset="0"/>
              </a:rPr>
              <a:t>painkillers)</a:t>
            </a:r>
          </a:p>
          <a:p>
            <a:pPr marL="342900" indent="-342900" algn="just">
              <a:buFont typeface="Wingdings" pitchFamily="2" charset="2"/>
              <a:buChar char="v"/>
            </a:pPr>
            <a:r>
              <a:rPr lang="en-US" sz="2400" dirty="0" smtClean="0">
                <a:latin typeface="Times New Roman" pitchFamily="18" charset="0"/>
                <a:cs typeface="Times New Roman" pitchFamily="18" charset="0"/>
              </a:rPr>
              <a:t>Relief </a:t>
            </a:r>
            <a:r>
              <a:rPr lang="en-US" sz="2400" dirty="0">
                <a:latin typeface="Times New Roman" pitchFamily="18" charset="0"/>
                <a:cs typeface="Times New Roman" pitchFamily="18" charset="0"/>
              </a:rPr>
              <a:t>of symptoms (e.g., antihistamines for </a:t>
            </a:r>
            <a:r>
              <a:rPr lang="en-US" sz="2400" dirty="0" smtClean="0">
                <a:latin typeface="Times New Roman" pitchFamily="18" charset="0"/>
                <a:cs typeface="Times New Roman" pitchFamily="18" charset="0"/>
              </a:rPr>
              <a:t>allergies)</a:t>
            </a:r>
          </a:p>
          <a:p>
            <a:pPr marL="342900" indent="-342900" algn="just">
              <a:buFont typeface="Wingdings" pitchFamily="2" charset="2"/>
              <a:buChar char="v"/>
            </a:pPr>
            <a:r>
              <a:rPr lang="en-US" sz="2400" dirty="0" smtClean="0">
                <a:latin typeface="Times New Roman" pitchFamily="18" charset="0"/>
                <a:cs typeface="Times New Roman" pitchFamily="18" charset="0"/>
              </a:rPr>
              <a:t>Drugs </a:t>
            </a:r>
            <a:r>
              <a:rPr lang="en-US" sz="2400" dirty="0">
                <a:latin typeface="Times New Roman" pitchFamily="18" charset="0"/>
                <a:cs typeface="Times New Roman" pitchFamily="18" charset="0"/>
              </a:rPr>
              <a:t>can be natural, synthetic, or semi-synthetic, and they may be classified based on their origin, effects on the body, or therapeutic use</a:t>
            </a:r>
            <a:endParaRPr lang="en-US" sz="2400" dirty="0"/>
          </a:p>
        </p:txBody>
      </p:sp>
    </p:spTree>
    <p:extLst>
      <p:ext uri="{BB962C8B-B14F-4D97-AF65-F5344CB8AC3E}">
        <p14:creationId xmlns:p14="http://schemas.microsoft.com/office/powerpoint/2010/main" val="30637822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924998748"/>
              </p:ext>
            </p:extLst>
          </p:nvPr>
        </p:nvGraphicFramePr>
        <p:xfrm>
          <a:off x="304800" y="914400"/>
          <a:ext cx="12344400" cy="5394960"/>
        </p:xfrm>
        <a:graphic>
          <a:graphicData uri="http://schemas.openxmlformats.org/drawingml/2006/table">
            <a:tbl>
              <a:tblPr firstRow="1" bandRow="1">
                <a:tableStyleId>{5C22544A-7EE6-4342-B048-85BDC9FD1C3A}</a:tableStyleId>
              </a:tblPr>
              <a:tblGrid>
                <a:gridCol w="4114800"/>
                <a:gridCol w="4114800"/>
                <a:gridCol w="4114800"/>
              </a:tblGrid>
              <a:tr h="370840">
                <a:tc>
                  <a:txBody>
                    <a:bodyPr/>
                    <a:lstStyle/>
                    <a:p>
                      <a:r>
                        <a:rPr lang="en-US" sz="2400" b="1" dirty="0">
                          <a:latin typeface="Times New Roman" pitchFamily="18" charset="0"/>
                          <a:cs typeface="Times New Roman" pitchFamily="18" charset="0"/>
                        </a:rPr>
                        <a:t>Therapeutic Class</a:t>
                      </a:r>
                      <a:endParaRPr lang="en-US" sz="2400" dirty="0">
                        <a:latin typeface="Times New Roman" pitchFamily="18" charset="0"/>
                        <a:cs typeface="Times New Roman" pitchFamily="18" charset="0"/>
                      </a:endParaRPr>
                    </a:p>
                  </a:txBody>
                  <a:tcPr anchor="ctr"/>
                </a:tc>
                <a:tc>
                  <a:txBody>
                    <a:bodyPr/>
                    <a:lstStyle/>
                    <a:p>
                      <a:r>
                        <a:rPr lang="en-US" sz="2400" b="1">
                          <a:latin typeface="Times New Roman" pitchFamily="18" charset="0"/>
                          <a:cs typeface="Times New Roman" pitchFamily="18" charset="0"/>
                        </a:rPr>
                        <a:t>Purpose / Use</a:t>
                      </a:r>
                      <a:endParaRPr lang="en-US" sz="2400">
                        <a:latin typeface="Times New Roman" pitchFamily="18" charset="0"/>
                        <a:cs typeface="Times New Roman" pitchFamily="18" charset="0"/>
                      </a:endParaRPr>
                    </a:p>
                  </a:txBody>
                  <a:tcPr anchor="ctr"/>
                </a:tc>
                <a:tc>
                  <a:txBody>
                    <a:bodyPr/>
                    <a:lstStyle/>
                    <a:p>
                      <a:r>
                        <a:rPr lang="en-US" sz="2400" b="1" dirty="0">
                          <a:latin typeface="Times New Roman" pitchFamily="18" charset="0"/>
                          <a:cs typeface="Times New Roman" pitchFamily="18" charset="0"/>
                        </a:rPr>
                        <a:t>Examples</a:t>
                      </a:r>
                      <a:endParaRPr lang="en-US" sz="2400" dirty="0">
                        <a:latin typeface="Times New Roman" pitchFamily="18" charset="0"/>
                        <a:cs typeface="Times New Roman" pitchFamily="18" charset="0"/>
                      </a:endParaRPr>
                    </a:p>
                  </a:txBody>
                  <a:tcPr anchor="ctr"/>
                </a:tc>
              </a:tr>
              <a:tr h="370840">
                <a:tc>
                  <a:txBody>
                    <a:bodyPr/>
                    <a:lstStyle/>
                    <a:p>
                      <a:r>
                        <a:rPr lang="en-US" sz="2400" b="1" dirty="0">
                          <a:latin typeface="Times New Roman" pitchFamily="18" charset="0"/>
                          <a:cs typeface="Times New Roman" pitchFamily="18" charset="0"/>
                        </a:rPr>
                        <a:t>Analgesics</a:t>
                      </a:r>
                      <a:endParaRPr lang="en-US" sz="2400" dirty="0">
                        <a:latin typeface="Times New Roman" pitchFamily="18" charset="0"/>
                        <a:cs typeface="Times New Roman" pitchFamily="18" charset="0"/>
                      </a:endParaRPr>
                    </a:p>
                  </a:txBody>
                  <a:tcPr anchor="ctr"/>
                </a:tc>
                <a:tc>
                  <a:txBody>
                    <a:bodyPr/>
                    <a:lstStyle/>
                    <a:p>
                      <a:r>
                        <a:rPr lang="en-US" sz="2400">
                          <a:latin typeface="Times New Roman" pitchFamily="18" charset="0"/>
                          <a:cs typeface="Times New Roman" pitchFamily="18" charset="0"/>
                        </a:rPr>
                        <a:t>Relieve pain</a:t>
                      </a:r>
                    </a:p>
                  </a:txBody>
                  <a:tcPr anchor="ctr"/>
                </a:tc>
                <a:tc>
                  <a:txBody>
                    <a:bodyPr/>
                    <a:lstStyle/>
                    <a:p>
                      <a:r>
                        <a:rPr lang="en-US" sz="2400" dirty="0">
                          <a:latin typeface="Times New Roman" pitchFamily="18" charset="0"/>
                          <a:cs typeface="Times New Roman" pitchFamily="18" charset="0"/>
                        </a:rPr>
                        <a:t>Paracetamol, </a:t>
                      </a:r>
                      <a:r>
                        <a:rPr lang="en-US" sz="2400" dirty="0" smtClean="0">
                          <a:latin typeface="Times New Roman" pitchFamily="18" charset="0"/>
                          <a:cs typeface="Times New Roman" pitchFamily="18" charset="0"/>
                        </a:rPr>
                        <a:t>Ibuprofen</a:t>
                      </a:r>
                      <a:endParaRPr lang="en-US" sz="2400" dirty="0">
                        <a:latin typeface="Times New Roman" pitchFamily="18" charset="0"/>
                        <a:cs typeface="Times New Roman" pitchFamily="18" charset="0"/>
                      </a:endParaRPr>
                    </a:p>
                  </a:txBody>
                  <a:tcPr anchor="ctr"/>
                </a:tc>
              </a:tr>
              <a:tr h="370840">
                <a:tc>
                  <a:txBody>
                    <a:bodyPr/>
                    <a:lstStyle/>
                    <a:p>
                      <a:r>
                        <a:rPr lang="en-US" sz="2400" b="1" dirty="0">
                          <a:latin typeface="Times New Roman" pitchFamily="18" charset="0"/>
                          <a:cs typeface="Times New Roman" pitchFamily="18" charset="0"/>
                        </a:rPr>
                        <a:t>Antipyretics</a:t>
                      </a:r>
                      <a:endParaRPr lang="en-US" sz="2400" dirty="0">
                        <a:latin typeface="Times New Roman" pitchFamily="18" charset="0"/>
                        <a:cs typeface="Times New Roman" pitchFamily="18" charset="0"/>
                      </a:endParaRPr>
                    </a:p>
                  </a:txBody>
                  <a:tcPr anchor="ctr"/>
                </a:tc>
                <a:tc>
                  <a:txBody>
                    <a:bodyPr/>
                    <a:lstStyle/>
                    <a:p>
                      <a:r>
                        <a:rPr lang="en-US" sz="2400" dirty="0">
                          <a:latin typeface="Times New Roman" pitchFamily="18" charset="0"/>
                          <a:cs typeface="Times New Roman" pitchFamily="18" charset="0"/>
                        </a:rPr>
                        <a:t>Reduce fever</a:t>
                      </a:r>
                    </a:p>
                  </a:txBody>
                  <a:tcPr anchor="ctr"/>
                </a:tc>
                <a:tc>
                  <a:txBody>
                    <a:bodyPr/>
                    <a:lstStyle/>
                    <a:p>
                      <a:r>
                        <a:rPr lang="en-US" sz="2400" dirty="0" smtClean="0">
                          <a:latin typeface="Times New Roman" pitchFamily="18" charset="0"/>
                          <a:cs typeface="Times New Roman" pitchFamily="18" charset="0"/>
                        </a:rPr>
                        <a:t>Aspirin, Paracetamol</a:t>
                      </a:r>
                      <a:endParaRPr lang="en-US" sz="2400" dirty="0">
                        <a:latin typeface="Times New Roman" pitchFamily="18" charset="0"/>
                        <a:cs typeface="Times New Roman" pitchFamily="18" charset="0"/>
                      </a:endParaRPr>
                    </a:p>
                  </a:txBody>
                  <a:tcPr anchor="ctr"/>
                </a:tc>
              </a:tr>
              <a:tr h="370840">
                <a:tc>
                  <a:txBody>
                    <a:bodyPr/>
                    <a:lstStyle/>
                    <a:p>
                      <a:r>
                        <a:rPr lang="en-US" sz="2400" b="1" dirty="0">
                          <a:latin typeface="Times New Roman" pitchFamily="18" charset="0"/>
                          <a:cs typeface="Times New Roman" pitchFamily="18" charset="0"/>
                        </a:rPr>
                        <a:t>Antibiotics</a:t>
                      </a:r>
                      <a:endParaRPr lang="en-US" sz="2400" dirty="0">
                        <a:latin typeface="Times New Roman" pitchFamily="18" charset="0"/>
                        <a:cs typeface="Times New Roman" pitchFamily="18" charset="0"/>
                      </a:endParaRPr>
                    </a:p>
                  </a:txBody>
                  <a:tcPr anchor="ctr"/>
                </a:tc>
                <a:tc>
                  <a:txBody>
                    <a:bodyPr/>
                    <a:lstStyle/>
                    <a:p>
                      <a:r>
                        <a:rPr lang="en-US" sz="2400" dirty="0" smtClean="0">
                          <a:latin typeface="Times New Roman" pitchFamily="18" charset="0"/>
                          <a:cs typeface="Times New Roman" pitchFamily="18" charset="0"/>
                        </a:rPr>
                        <a:t>Treat bacterial infections</a:t>
                      </a:r>
                      <a:endParaRPr lang="en-US" sz="2400" dirty="0">
                        <a:latin typeface="Times New Roman" pitchFamily="18" charset="0"/>
                        <a:cs typeface="Times New Roman" pitchFamily="18" charset="0"/>
                      </a:endParaRPr>
                    </a:p>
                  </a:txBody>
                  <a:tcPr anchor="ctr"/>
                </a:tc>
                <a:tc>
                  <a:txBody>
                    <a:bodyPr/>
                    <a:lstStyle/>
                    <a:p>
                      <a:r>
                        <a:rPr lang="en-US" sz="2400" dirty="0" smtClean="0">
                          <a:latin typeface="Times New Roman" pitchFamily="18" charset="0"/>
                          <a:cs typeface="Times New Roman" pitchFamily="18" charset="0"/>
                        </a:rPr>
                        <a:t>Penicillin, Amoxicillin</a:t>
                      </a:r>
                      <a:endParaRPr lang="en-US" sz="2400" dirty="0">
                        <a:latin typeface="Times New Roman" pitchFamily="18" charset="0"/>
                        <a:cs typeface="Times New Roman" pitchFamily="18" charset="0"/>
                      </a:endParaRPr>
                    </a:p>
                  </a:txBody>
                  <a:tcPr anchor="ctr"/>
                </a:tc>
              </a:tr>
              <a:tr h="370840">
                <a:tc>
                  <a:txBody>
                    <a:bodyPr/>
                    <a:lstStyle/>
                    <a:p>
                      <a:r>
                        <a:rPr lang="en-US" sz="2400" b="1" dirty="0" smtClean="0">
                          <a:latin typeface="Times New Roman" pitchFamily="18" charset="0"/>
                          <a:cs typeface="Times New Roman" pitchFamily="18" charset="0"/>
                        </a:rPr>
                        <a:t>Antiseptics</a:t>
                      </a:r>
                      <a:endParaRPr lang="en-US" sz="2400" b="1" dirty="0">
                        <a:latin typeface="Times New Roman" pitchFamily="18" charset="0"/>
                        <a:cs typeface="Times New Roman" pitchFamily="18" charset="0"/>
                      </a:endParaRPr>
                    </a:p>
                  </a:txBody>
                  <a:tcPr anchor="ctr"/>
                </a:tc>
                <a:tc>
                  <a:txBody>
                    <a:bodyPr/>
                    <a:lstStyle/>
                    <a:p>
                      <a:r>
                        <a:rPr lang="en-US" sz="2400" dirty="0" smtClean="0">
                          <a:latin typeface="Times New Roman" pitchFamily="18" charset="0"/>
                          <a:cs typeface="Times New Roman" pitchFamily="18" charset="0"/>
                        </a:rPr>
                        <a:t>Kill</a:t>
                      </a:r>
                      <a:r>
                        <a:rPr lang="en-US" sz="2400" baseline="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microorganisms</a:t>
                      </a:r>
                      <a:r>
                        <a:rPr lang="en-US" sz="2400" baseline="0" dirty="0" smtClean="0">
                          <a:latin typeface="Times New Roman" pitchFamily="18" charset="0"/>
                          <a:cs typeface="Times New Roman" pitchFamily="18" charset="0"/>
                        </a:rPr>
                        <a:t> on </a:t>
                      </a:r>
                      <a:r>
                        <a:rPr lang="en-US" sz="2400" dirty="0" smtClean="0">
                          <a:latin typeface="Times New Roman" pitchFamily="18" charset="0"/>
                          <a:cs typeface="Times New Roman" pitchFamily="18" charset="0"/>
                        </a:rPr>
                        <a:t>skin</a:t>
                      </a:r>
                      <a:endParaRPr lang="en-US" sz="2400" dirty="0">
                        <a:latin typeface="Times New Roman" pitchFamily="18" charset="0"/>
                        <a:cs typeface="Times New Roman" pitchFamily="18" charset="0"/>
                      </a:endParaRPr>
                    </a:p>
                  </a:txBody>
                  <a:tcPr anchor="ctr"/>
                </a:tc>
                <a:tc>
                  <a:txBody>
                    <a:bodyPr/>
                    <a:lstStyle/>
                    <a:p>
                      <a:r>
                        <a:rPr lang="en-US" sz="2400" dirty="0" smtClean="0">
                          <a:latin typeface="Times New Roman" pitchFamily="18" charset="0"/>
                          <a:cs typeface="Times New Roman" pitchFamily="18" charset="0"/>
                        </a:rPr>
                        <a:t>Dettol, Iodine solution</a:t>
                      </a:r>
                      <a:endParaRPr lang="en-US" sz="2400" dirty="0">
                        <a:latin typeface="Times New Roman" pitchFamily="18" charset="0"/>
                        <a:cs typeface="Times New Roman" pitchFamily="18" charset="0"/>
                      </a:endParaRPr>
                    </a:p>
                  </a:txBody>
                  <a:tcPr anchor="ctr"/>
                </a:tc>
              </a:tr>
              <a:tr h="370840">
                <a:tc>
                  <a:txBody>
                    <a:bodyPr/>
                    <a:lstStyle/>
                    <a:p>
                      <a:r>
                        <a:rPr lang="en-US" sz="2400" b="1" dirty="0" smtClean="0">
                          <a:latin typeface="Times New Roman" pitchFamily="18" charset="0"/>
                          <a:cs typeface="Times New Roman" pitchFamily="18" charset="0"/>
                        </a:rPr>
                        <a:t>Disinfectants</a:t>
                      </a:r>
                      <a:endParaRPr lang="en-US" sz="2400" b="1" dirty="0">
                        <a:latin typeface="Times New Roman" pitchFamily="18" charset="0"/>
                        <a:cs typeface="Times New Roman" pitchFamily="18" charset="0"/>
                      </a:endParaRPr>
                    </a:p>
                  </a:txBody>
                  <a:tcPr anchor="ctr"/>
                </a:tc>
                <a:tc>
                  <a:txBody>
                    <a:bodyPr/>
                    <a:lstStyle/>
                    <a:p>
                      <a:r>
                        <a:rPr lang="en-US" sz="2400" dirty="0" smtClean="0">
                          <a:latin typeface="Times New Roman" pitchFamily="18" charset="0"/>
                          <a:cs typeface="Times New Roman" pitchFamily="18" charset="0"/>
                        </a:rPr>
                        <a:t>Kill microbes on non-living surfaces</a:t>
                      </a:r>
                      <a:endParaRPr lang="en-US" sz="2400" dirty="0">
                        <a:latin typeface="Times New Roman" pitchFamily="18" charset="0"/>
                        <a:cs typeface="Times New Roman" pitchFamily="18" charset="0"/>
                      </a:endParaRPr>
                    </a:p>
                  </a:txBody>
                  <a:tcPr anchor="ctr"/>
                </a:tc>
                <a:tc>
                  <a:txBody>
                    <a:bodyPr/>
                    <a:lstStyle/>
                    <a:p>
                      <a:r>
                        <a:rPr lang="en-US" sz="2400" dirty="0" smtClean="0">
                          <a:latin typeface="Times New Roman" pitchFamily="18" charset="0"/>
                          <a:cs typeface="Times New Roman" pitchFamily="18" charset="0"/>
                        </a:rPr>
                        <a:t>Phenol, Bleach</a:t>
                      </a:r>
                      <a:endParaRPr lang="en-US" sz="2400" dirty="0">
                        <a:latin typeface="Times New Roman" pitchFamily="18" charset="0"/>
                        <a:cs typeface="Times New Roman" pitchFamily="18" charset="0"/>
                      </a:endParaRPr>
                    </a:p>
                  </a:txBody>
                  <a:tcPr anchor="ctr"/>
                </a:tc>
              </a:tr>
              <a:tr h="370840">
                <a:tc>
                  <a:txBody>
                    <a:bodyPr/>
                    <a:lstStyle/>
                    <a:p>
                      <a:r>
                        <a:rPr lang="en-US" sz="2400" b="1" dirty="0" smtClean="0">
                          <a:latin typeface="Times New Roman" pitchFamily="18" charset="0"/>
                          <a:cs typeface="Times New Roman" pitchFamily="18" charset="0"/>
                        </a:rPr>
                        <a:t>Antacids</a:t>
                      </a:r>
                      <a:endParaRPr lang="en-US" sz="2400" b="1" dirty="0">
                        <a:latin typeface="Times New Roman" pitchFamily="18" charset="0"/>
                        <a:cs typeface="Times New Roman" pitchFamily="18" charset="0"/>
                      </a:endParaRPr>
                    </a:p>
                  </a:txBody>
                  <a:tcPr anchor="ctr"/>
                </a:tc>
                <a:tc>
                  <a:txBody>
                    <a:bodyPr/>
                    <a:lstStyle/>
                    <a:p>
                      <a:r>
                        <a:rPr lang="en-US" sz="2400" dirty="0" smtClean="0">
                          <a:latin typeface="Times New Roman" pitchFamily="18" charset="0"/>
                          <a:cs typeface="Times New Roman" pitchFamily="18" charset="0"/>
                        </a:rPr>
                        <a:t>Neutralize stomach acid</a:t>
                      </a:r>
                      <a:endParaRPr lang="en-US" sz="2400" dirty="0">
                        <a:latin typeface="Times New Roman" pitchFamily="18" charset="0"/>
                        <a:cs typeface="Times New Roman" pitchFamily="18" charset="0"/>
                      </a:endParaRPr>
                    </a:p>
                  </a:txBody>
                  <a:tcPr anchor="ctr"/>
                </a:tc>
                <a:tc>
                  <a:txBody>
                    <a:bodyPr/>
                    <a:lstStyle/>
                    <a:p>
                      <a:r>
                        <a:rPr lang="en-US" sz="2400" dirty="0" smtClean="0">
                          <a:latin typeface="Times New Roman" pitchFamily="18" charset="0"/>
                          <a:cs typeface="Times New Roman" pitchFamily="18" charset="0"/>
                        </a:rPr>
                        <a:t>Magnesium hydroxide, Gelusil</a:t>
                      </a:r>
                      <a:endParaRPr lang="en-US" sz="2400" dirty="0">
                        <a:latin typeface="Times New Roman" pitchFamily="18" charset="0"/>
                        <a:cs typeface="Times New Roman" pitchFamily="18" charset="0"/>
                      </a:endParaRPr>
                    </a:p>
                  </a:txBody>
                  <a:tcPr anchor="ctr"/>
                </a:tc>
              </a:tr>
              <a:tr h="370840">
                <a:tc>
                  <a:txBody>
                    <a:bodyPr/>
                    <a:lstStyle/>
                    <a:p>
                      <a:r>
                        <a:rPr lang="en-US" sz="2400" b="1" dirty="0" smtClean="0">
                          <a:latin typeface="Times New Roman" pitchFamily="18" charset="0"/>
                          <a:cs typeface="Times New Roman" pitchFamily="18" charset="0"/>
                        </a:rPr>
                        <a:t>Tranquilizers</a:t>
                      </a:r>
                      <a:endParaRPr lang="en-US" sz="2400" b="1" dirty="0">
                        <a:latin typeface="Times New Roman" pitchFamily="18" charset="0"/>
                        <a:cs typeface="Times New Roman" pitchFamily="18" charset="0"/>
                      </a:endParaRPr>
                    </a:p>
                  </a:txBody>
                  <a:tcPr anchor="ctr"/>
                </a:tc>
                <a:tc>
                  <a:txBody>
                    <a:bodyPr/>
                    <a:lstStyle/>
                    <a:p>
                      <a:r>
                        <a:rPr lang="en-US" sz="2400" dirty="0" smtClean="0">
                          <a:latin typeface="Times New Roman" pitchFamily="18" charset="0"/>
                          <a:cs typeface="Times New Roman" pitchFamily="18" charset="0"/>
                        </a:rPr>
                        <a:t>Reduce anxiety and tension</a:t>
                      </a:r>
                      <a:endParaRPr lang="en-US" sz="2400" dirty="0">
                        <a:latin typeface="Times New Roman" pitchFamily="18" charset="0"/>
                        <a:cs typeface="Times New Roman" pitchFamily="18" charset="0"/>
                      </a:endParaRPr>
                    </a:p>
                  </a:txBody>
                  <a:tcPr anchor="ctr"/>
                </a:tc>
                <a:tc>
                  <a:txBody>
                    <a:bodyPr/>
                    <a:lstStyle/>
                    <a:p>
                      <a:r>
                        <a:rPr lang="en-US" sz="2400" dirty="0" smtClean="0">
                          <a:latin typeface="Times New Roman" pitchFamily="18" charset="0"/>
                          <a:cs typeface="Times New Roman" pitchFamily="18" charset="0"/>
                        </a:rPr>
                        <a:t>Diazepam, Alprazolam</a:t>
                      </a:r>
                      <a:endParaRPr lang="en-US" sz="2400" dirty="0">
                        <a:latin typeface="Times New Roman" pitchFamily="18" charset="0"/>
                        <a:cs typeface="Times New Roman" pitchFamily="18" charset="0"/>
                      </a:endParaRPr>
                    </a:p>
                  </a:txBody>
                  <a:tcPr anchor="ctr"/>
                </a:tc>
              </a:tr>
              <a:tr h="370840">
                <a:tc>
                  <a:txBody>
                    <a:bodyPr/>
                    <a:lstStyle/>
                    <a:p>
                      <a:r>
                        <a:rPr lang="en-US" sz="2400" b="1" dirty="0" smtClean="0">
                          <a:latin typeface="Times New Roman" pitchFamily="18" charset="0"/>
                          <a:cs typeface="Times New Roman" pitchFamily="18" charset="0"/>
                        </a:rPr>
                        <a:t>Antidepressants</a:t>
                      </a:r>
                      <a:endParaRPr lang="en-US" sz="2400" b="1" dirty="0">
                        <a:latin typeface="Times New Roman" pitchFamily="18" charset="0"/>
                        <a:cs typeface="Times New Roman" pitchFamily="18" charset="0"/>
                      </a:endParaRPr>
                    </a:p>
                  </a:txBody>
                  <a:tcPr anchor="ctr"/>
                </a:tc>
                <a:tc>
                  <a:txBody>
                    <a:bodyPr/>
                    <a:lstStyle/>
                    <a:p>
                      <a:r>
                        <a:rPr lang="en-US" sz="2400" dirty="0" smtClean="0">
                          <a:latin typeface="Times New Roman" pitchFamily="18" charset="0"/>
                          <a:cs typeface="Times New Roman" pitchFamily="18" charset="0"/>
                        </a:rPr>
                        <a:t>Treat depression</a:t>
                      </a:r>
                      <a:endParaRPr lang="en-US" sz="2400" dirty="0">
                        <a:latin typeface="Times New Roman" pitchFamily="18" charset="0"/>
                        <a:cs typeface="Times New Roman" pitchFamily="18" charset="0"/>
                      </a:endParaRPr>
                    </a:p>
                  </a:txBody>
                  <a:tcPr anchor="ctr"/>
                </a:tc>
                <a:tc>
                  <a:txBody>
                    <a:bodyPr/>
                    <a:lstStyle/>
                    <a:p>
                      <a:r>
                        <a:rPr lang="en-US" sz="2400" dirty="0" smtClean="0">
                          <a:latin typeface="Times New Roman" pitchFamily="18" charset="0"/>
                          <a:cs typeface="Times New Roman" pitchFamily="18" charset="0"/>
                        </a:rPr>
                        <a:t>Fluoxetine, Sertraline</a:t>
                      </a:r>
                      <a:endParaRPr lang="en-US" sz="2400" dirty="0">
                        <a:latin typeface="Times New Roman" pitchFamily="18" charset="0"/>
                        <a:cs typeface="Times New Roman" pitchFamily="18" charset="0"/>
                      </a:endParaRPr>
                    </a:p>
                  </a:txBody>
                  <a:tcPr anchor="ctr"/>
                </a:tc>
              </a:tr>
              <a:tr h="370840">
                <a:tc>
                  <a:txBody>
                    <a:bodyPr/>
                    <a:lstStyle/>
                    <a:p>
                      <a:r>
                        <a:rPr lang="en-US" sz="2400" b="1" dirty="0" smtClean="0">
                          <a:latin typeface="Times New Roman" pitchFamily="18" charset="0"/>
                          <a:cs typeface="Times New Roman" pitchFamily="18" charset="0"/>
                        </a:rPr>
                        <a:t>Antihistamines</a:t>
                      </a:r>
                      <a:endParaRPr lang="en-US" sz="2400" b="1" dirty="0">
                        <a:latin typeface="Times New Roman" pitchFamily="18" charset="0"/>
                        <a:cs typeface="Times New Roman" pitchFamily="18" charset="0"/>
                      </a:endParaRPr>
                    </a:p>
                  </a:txBody>
                  <a:tcPr anchor="ctr"/>
                </a:tc>
                <a:tc>
                  <a:txBody>
                    <a:bodyPr/>
                    <a:lstStyle/>
                    <a:p>
                      <a:r>
                        <a:rPr lang="en-US" sz="2400" dirty="0" smtClean="0">
                          <a:latin typeface="Times New Roman" pitchFamily="18" charset="0"/>
                          <a:cs typeface="Times New Roman" pitchFamily="18" charset="0"/>
                        </a:rPr>
                        <a:t>Treat allergies</a:t>
                      </a:r>
                      <a:endParaRPr lang="en-US" sz="2400" dirty="0">
                        <a:latin typeface="Times New Roman" pitchFamily="18" charset="0"/>
                        <a:cs typeface="Times New Roman" pitchFamily="18" charset="0"/>
                      </a:endParaRPr>
                    </a:p>
                  </a:txBody>
                  <a:tcPr anchor="ctr"/>
                </a:tc>
                <a:tc>
                  <a:txBody>
                    <a:bodyPr/>
                    <a:lstStyle/>
                    <a:p>
                      <a:r>
                        <a:rPr lang="en-US" sz="2400" dirty="0" smtClean="0">
                          <a:latin typeface="Times New Roman" pitchFamily="18" charset="0"/>
                          <a:cs typeface="Times New Roman" pitchFamily="18" charset="0"/>
                        </a:rPr>
                        <a:t>Cetirizine, Loratadine</a:t>
                      </a:r>
                      <a:endParaRPr lang="en-US" sz="2400" dirty="0">
                        <a:latin typeface="Times New Roman" pitchFamily="18" charset="0"/>
                        <a:cs typeface="Times New Roman" pitchFamily="18" charset="0"/>
                      </a:endParaRPr>
                    </a:p>
                  </a:txBody>
                  <a:tcPr anchor="ctr"/>
                </a:tc>
              </a:tr>
              <a:tr h="370840">
                <a:tc>
                  <a:txBody>
                    <a:bodyPr/>
                    <a:lstStyle/>
                    <a:p>
                      <a:r>
                        <a:rPr lang="en-US" sz="2400" b="1" dirty="0" smtClean="0">
                          <a:latin typeface="Times New Roman" pitchFamily="18" charset="0"/>
                          <a:cs typeface="Times New Roman" pitchFamily="18" charset="0"/>
                        </a:rPr>
                        <a:t>Antimalarial</a:t>
                      </a:r>
                      <a:endParaRPr lang="en-US" sz="2400" b="1" dirty="0">
                        <a:latin typeface="Times New Roman" pitchFamily="18" charset="0"/>
                        <a:cs typeface="Times New Roman" pitchFamily="18" charset="0"/>
                      </a:endParaRPr>
                    </a:p>
                  </a:txBody>
                  <a:tcPr anchor="ctr"/>
                </a:tc>
                <a:tc>
                  <a:txBody>
                    <a:bodyPr/>
                    <a:lstStyle/>
                    <a:p>
                      <a:r>
                        <a:rPr lang="en-US" sz="2400" dirty="0" smtClean="0">
                          <a:latin typeface="Times New Roman" pitchFamily="18" charset="0"/>
                          <a:cs typeface="Times New Roman" pitchFamily="18" charset="0"/>
                        </a:rPr>
                        <a:t>Treat malaria</a:t>
                      </a:r>
                      <a:endParaRPr lang="en-US" sz="2400" dirty="0">
                        <a:latin typeface="Times New Roman" pitchFamily="18" charset="0"/>
                        <a:cs typeface="Times New Roman" pitchFamily="18" charset="0"/>
                      </a:endParaRPr>
                    </a:p>
                  </a:txBody>
                  <a:tcPr anchor="ctr"/>
                </a:tc>
                <a:tc>
                  <a:txBody>
                    <a:bodyPr/>
                    <a:lstStyle/>
                    <a:p>
                      <a:r>
                        <a:rPr lang="en-US" sz="2400" dirty="0" smtClean="0">
                          <a:latin typeface="Times New Roman" pitchFamily="18" charset="0"/>
                          <a:cs typeface="Times New Roman" pitchFamily="18" charset="0"/>
                        </a:rPr>
                        <a:t>Chloroquine, Artemisinin</a:t>
                      </a:r>
                      <a:endParaRPr lang="en-US" sz="2400" dirty="0">
                        <a:latin typeface="Times New Roman" pitchFamily="18" charset="0"/>
                        <a:cs typeface="Times New Roman" pitchFamily="18" charset="0"/>
                      </a:endParaRPr>
                    </a:p>
                  </a:txBody>
                  <a:tcPr anchor="ctr"/>
                </a:tc>
              </a:tr>
            </a:tbl>
          </a:graphicData>
        </a:graphic>
      </p:graphicFrame>
      <p:sp>
        <p:nvSpPr>
          <p:cNvPr id="4" name="Rectangle 3"/>
          <p:cNvSpPr/>
          <p:nvPr/>
        </p:nvSpPr>
        <p:spPr>
          <a:xfrm>
            <a:off x="2743200" y="228600"/>
            <a:ext cx="7224029" cy="584775"/>
          </a:xfrm>
          <a:prstGeom prst="rect">
            <a:avLst/>
          </a:prstGeom>
        </p:spPr>
        <p:txBody>
          <a:bodyPr wrap="none">
            <a:spAutoFit/>
          </a:bodyPr>
          <a:lstStyle/>
          <a:p>
            <a:r>
              <a:rPr lang="en-US" sz="3200" b="1" dirty="0">
                <a:solidFill>
                  <a:srgbClr val="FF0000"/>
                </a:solidFill>
                <a:latin typeface="Times New Roman" pitchFamily="18" charset="0"/>
                <a:cs typeface="Times New Roman" pitchFamily="18" charset="0"/>
              </a:rPr>
              <a:t>Classification </a:t>
            </a:r>
            <a:r>
              <a:rPr lang="en-US" sz="3200" b="1" dirty="0" smtClean="0">
                <a:solidFill>
                  <a:srgbClr val="FF0000"/>
                </a:solidFill>
                <a:latin typeface="Times New Roman" pitchFamily="18" charset="0"/>
                <a:cs typeface="Times New Roman" pitchFamily="18" charset="0"/>
              </a:rPr>
              <a:t>Based </a:t>
            </a:r>
            <a:r>
              <a:rPr lang="en-US" sz="3200" b="1" dirty="0">
                <a:solidFill>
                  <a:srgbClr val="FF0000"/>
                </a:solidFill>
                <a:latin typeface="Times New Roman" pitchFamily="18" charset="0"/>
                <a:cs typeface="Times New Roman" pitchFamily="18" charset="0"/>
              </a:rPr>
              <a:t>on </a:t>
            </a:r>
            <a:r>
              <a:rPr lang="en-US" sz="3200" b="1" dirty="0" smtClean="0">
                <a:solidFill>
                  <a:srgbClr val="FF0000"/>
                </a:solidFill>
                <a:latin typeface="Times New Roman" pitchFamily="18" charset="0"/>
                <a:cs typeface="Times New Roman" pitchFamily="18" charset="0"/>
              </a:rPr>
              <a:t>Therapeutic Use</a:t>
            </a:r>
            <a:endParaRPr lang="en-US" sz="32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40082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52400" y="76200"/>
            <a:ext cx="12268200" cy="6405503"/>
            <a:chOff x="152400" y="76200"/>
            <a:chExt cx="12268200" cy="6405503"/>
          </a:xfrm>
        </p:grpSpPr>
        <p:sp>
          <p:nvSpPr>
            <p:cNvPr id="2" name="Rectangle 1"/>
            <p:cNvSpPr>
              <a:spLocks noChangeArrowheads="1"/>
            </p:cNvSpPr>
            <p:nvPr/>
          </p:nvSpPr>
          <p:spPr bwMode="auto">
            <a:xfrm>
              <a:off x="152400" y="762000"/>
              <a:ext cx="122682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2800" dirty="0" smtClean="0">
                  <a:latin typeface="Times New Roman" pitchFamily="18" charset="0"/>
                  <a:cs typeface="Times New Roman" pitchFamily="18" charset="0"/>
                </a:rPr>
                <a:t>This </a:t>
              </a:r>
              <a:r>
                <a:rPr kumimoji="0" lang="en-US" sz="2800" i="0" u="none" strike="noStrike" cap="none" normalizeH="0" baseline="0" dirty="0" smtClean="0">
                  <a:ln>
                    <a:noFill/>
                  </a:ln>
                  <a:solidFill>
                    <a:schemeClr val="tx1"/>
                  </a:solidFill>
                  <a:effectLst/>
                  <a:latin typeface="Times New Roman" pitchFamily="18" charset="0"/>
                  <a:cs typeface="Times New Roman" pitchFamily="18" charset="0"/>
                </a:rPr>
                <a:t>is a type of chemical reaction where an electrophile reacts with a compound containing a double or triple bond</a:t>
              </a:r>
              <a:r>
                <a:rPr kumimoji="0" lang="en-US" sz="2800" i="0" u="none" strike="noStrike" cap="none" normalizeH="0" dirty="0" smtClean="0">
                  <a:ln>
                    <a:noFill/>
                  </a:ln>
                  <a:solidFill>
                    <a:schemeClr val="tx1"/>
                  </a:solidFill>
                  <a:effectLst/>
                  <a:latin typeface="Times New Roman" pitchFamily="18" charset="0"/>
                  <a:cs typeface="Times New Roman" pitchFamily="18" charset="0"/>
                </a:rPr>
                <a:t> </a:t>
              </a:r>
              <a:r>
                <a:rPr kumimoji="0" lang="en-US" sz="2800" i="0" u="none" strike="noStrike" cap="none" normalizeH="0" baseline="0" dirty="0" smtClean="0">
                  <a:ln>
                    <a:noFill/>
                  </a:ln>
                  <a:solidFill>
                    <a:schemeClr val="tx1"/>
                  </a:solidFill>
                  <a:effectLst/>
                  <a:latin typeface="Times New Roman" pitchFamily="18" charset="0"/>
                  <a:cs typeface="Times New Roman" pitchFamily="18" charset="0"/>
                </a:rPr>
                <a:t>to form a more saturated product.</a:t>
              </a:r>
            </a:p>
          </p:txBody>
        </p:sp>
        <p:sp>
          <p:nvSpPr>
            <p:cNvPr id="5" name="Rectangle 4"/>
            <p:cNvSpPr/>
            <p:nvPr/>
          </p:nvSpPr>
          <p:spPr>
            <a:xfrm>
              <a:off x="2755503" y="76200"/>
              <a:ext cx="7302897" cy="707886"/>
            </a:xfrm>
            <a:prstGeom prst="rect">
              <a:avLst/>
            </a:prstGeom>
          </p:spPr>
          <p:txBody>
            <a:bodyPr wrap="none">
              <a:spAutoFit/>
            </a:bodyPr>
            <a:lstStyle/>
            <a:p>
              <a:r>
                <a:rPr lang="en-US" sz="4000" b="1" dirty="0">
                  <a:solidFill>
                    <a:srgbClr val="C00000"/>
                  </a:solidFill>
                  <a:latin typeface="Times New Roman" pitchFamily="18" charset="0"/>
                  <a:cs typeface="Times New Roman" pitchFamily="18" charset="0"/>
                </a:rPr>
                <a:t>Electrophilic </a:t>
              </a:r>
              <a:r>
                <a:rPr lang="en-US" sz="4000" b="1" dirty="0" smtClean="0">
                  <a:solidFill>
                    <a:srgbClr val="C00000"/>
                  </a:solidFill>
                  <a:latin typeface="Times New Roman" pitchFamily="18" charset="0"/>
                  <a:cs typeface="Times New Roman" pitchFamily="18" charset="0"/>
                </a:rPr>
                <a:t>Addition Reactions</a:t>
              </a:r>
              <a:endParaRPr lang="en-US" sz="4000" b="1" dirty="0">
                <a:solidFill>
                  <a:srgbClr val="C00000"/>
                </a:solidFill>
              </a:endParaRPr>
            </a:p>
          </p:txBody>
        </p:sp>
        <p:pic>
          <p:nvPicPr>
            <p:cNvPr id="512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3147" t="13938" r="2530" b="44650"/>
            <a:stretch/>
          </p:blipFill>
          <p:spPr bwMode="auto">
            <a:xfrm>
              <a:off x="6019800" y="2209800"/>
              <a:ext cx="6400800" cy="1681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066800" y="4419600"/>
              <a:ext cx="11125200" cy="2062103"/>
            </a:xfrm>
            <a:prstGeom prst="rect">
              <a:avLst/>
            </a:prstGeom>
          </p:spPr>
          <p:txBody>
            <a:bodyPr wrap="square">
              <a:spAutoFit/>
            </a:bodyPr>
            <a:lstStyle/>
            <a:p>
              <a:pPr algn="just"/>
              <a:r>
                <a:rPr lang="en-US" sz="3200" b="1" dirty="0">
                  <a:solidFill>
                    <a:schemeClr val="accent4">
                      <a:lumMod val="50000"/>
                    </a:schemeClr>
                  </a:solidFill>
                  <a:latin typeface="Times New Roman" pitchFamily="18" charset="0"/>
                  <a:cs typeface="Times New Roman" pitchFamily="18" charset="0"/>
                </a:rPr>
                <a:t>In electrophilic addition reactions of asymmetric alkenes, the product </a:t>
              </a:r>
              <a:r>
                <a:rPr lang="en-US" sz="3200" b="1" dirty="0" smtClean="0">
                  <a:solidFill>
                    <a:schemeClr val="accent4">
                      <a:lumMod val="50000"/>
                    </a:schemeClr>
                  </a:solidFill>
                  <a:latin typeface="Times New Roman" pitchFamily="18" charset="0"/>
                  <a:cs typeface="Times New Roman" pitchFamily="18" charset="0"/>
                </a:rPr>
                <a:t>formation </a:t>
              </a:r>
              <a:r>
                <a:rPr lang="en-US" sz="3200" b="1" dirty="0">
                  <a:solidFill>
                    <a:schemeClr val="accent4">
                      <a:lumMod val="50000"/>
                    </a:schemeClr>
                  </a:solidFill>
                  <a:latin typeface="Times New Roman" pitchFamily="18" charset="0"/>
                  <a:cs typeface="Times New Roman" pitchFamily="18" charset="0"/>
                </a:rPr>
                <a:t>follows either </a:t>
              </a:r>
              <a:r>
                <a:rPr lang="en-US" sz="3200" b="1" dirty="0">
                  <a:solidFill>
                    <a:srgbClr val="FF0000"/>
                  </a:solidFill>
                  <a:latin typeface="Times New Roman" pitchFamily="18" charset="0"/>
                  <a:cs typeface="Times New Roman" pitchFamily="18" charset="0"/>
                </a:rPr>
                <a:t>Markovnikov’s Rule or Anti-Markovnikov’s Rule</a:t>
              </a:r>
              <a:r>
                <a:rPr lang="en-US" sz="3200" b="1" dirty="0">
                  <a:solidFill>
                    <a:schemeClr val="accent4">
                      <a:lumMod val="50000"/>
                    </a:schemeClr>
                  </a:solidFill>
                  <a:latin typeface="Times New Roman" pitchFamily="18" charset="0"/>
                  <a:cs typeface="Times New Roman" pitchFamily="18" charset="0"/>
                </a:rPr>
                <a:t>, depending on the reagents and reaction conditions.</a:t>
              </a:r>
            </a:p>
          </p:txBody>
        </p:sp>
        <p:sp>
          <p:nvSpPr>
            <p:cNvPr id="7" name="Rectangle 6"/>
            <p:cNvSpPr/>
            <p:nvPr/>
          </p:nvSpPr>
          <p:spPr>
            <a:xfrm>
              <a:off x="304800" y="1894344"/>
              <a:ext cx="5410200" cy="2308324"/>
            </a:xfrm>
            <a:prstGeom prst="rect">
              <a:avLst/>
            </a:prstGeom>
          </p:spPr>
          <p:txBody>
            <a:bodyPr wrap="square">
              <a:spAutoFit/>
            </a:bodyPr>
            <a:lstStyle/>
            <a:p>
              <a:pPr lvl="0" fontAlgn="base">
                <a:spcBef>
                  <a:spcPct val="0"/>
                </a:spcBef>
                <a:spcAft>
                  <a:spcPct val="0"/>
                </a:spcAft>
              </a:pPr>
              <a:r>
                <a:rPr lang="en-US" sz="2400" b="1" dirty="0">
                  <a:solidFill>
                    <a:srgbClr val="002060"/>
                  </a:solidFill>
                  <a:latin typeface="Times New Roman" pitchFamily="18" charset="0"/>
                  <a:cs typeface="Times New Roman" pitchFamily="18" charset="0"/>
                </a:rPr>
                <a:t>Key Characteristics</a:t>
              </a:r>
              <a:r>
                <a:rPr lang="en-US" sz="2400" b="1" dirty="0" smtClean="0">
                  <a:solidFill>
                    <a:srgbClr val="002060"/>
                  </a:solidFill>
                  <a:latin typeface="Times New Roman" pitchFamily="18" charset="0"/>
                  <a:cs typeface="Times New Roman" pitchFamily="18" charset="0"/>
                </a:rPr>
                <a:t>:</a:t>
              </a:r>
            </a:p>
            <a:p>
              <a:pPr lvl="0" fontAlgn="base">
                <a:spcBef>
                  <a:spcPct val="0"/>
                </a:spcBef>
                <a:spcAft>
                  <a:spcPct val="0"/>
                </a:spcAft>
              </a:pPr>
              <a:endParaRPr lang="en-US" sz="2400" b="1" dirty="0">
                <a:solidFill>
                  <a:srgbClr val="002060"/>
                </a:solidFill>
                <a:latin typeface="Times New Roman" pitchFamily="18" charset="0"/>
                <a:cs typeface="Times New Roman" pitchFamily="18" charset="0"/>
              </a:endParaRPr>
            </a:p>
            <a:p>
              <a:pPr marL="684213" lvl="0" indent="-457200" algn="just" fontAlgn="base">
                <a:spcBef>
                  <a:spcPct val="0"/>
                </a:spcBef>
                <a:spcAft>
                  <a:spcPct val="0"/>
                </a:spcAft>
                <a:buFont typeface="Wingdings" pitchFamily="2" charset="2"/>
                <a:buChar char="v"/>
              </a:pPr>
              <a:r>
                <a:rPr lang="en-US" sz="2400" dirty="0">
                  <a:latin typeface="Times New Roman" pitchFamily="18" charset="0"/>
                  <a:cs typeface="Times New Roman" pitchFamily="18" charset="0"/>
                </a:rPr>
                <a:t>A</a:t>
              </a:r>
              <a:r>
                <a:rPr lang="en-US" sz="2400" dirty="0" smtClean="0">
                  <a:latin typeface="Times New Roman" pitchFamily="18" charset="0"/>
                  <a:cs typeface="Times New Roman" pitchFamily="18" charset="0"/>
                </a:rPr>
                <a:t>lkenes </a:t>
              </a:r>
              <a:r>
                <a:rPr lang="en-US" sz="2400" dirty="0">
                  <a:latin typeface="Times New Roman" pitchFamily="18" charset="0"/>
                  <a:cs typeface="Times New Roman" pitchFamily="18" charset="0"/>
                </a:rPr>
                <a:t>attacks</a:t>
              </a:r>
              <a:r>
                <a:rPr lang="en-US" sz="2400" dirty="0" smtClean="0">
                  <a:latin typeface="Times New Roman" pitchFamily="18" charset="0"/>
                  <a:cs typeface="Times New Roman" pitchFamily="18" charset="0"/>
                </a:rPr>
                <a:t> electrophile.</a:t>
              </a:r>
              <a:endParaRPr lang="en-US" sz="2400" dirty="0">
                <a:latin typeface="Times New Roman" pitchFamily="18" charset="0"/>
                <a:cs typeface="Times New Roman" pitchFamily="18" charset="0"/>
              </a:endParaRPr>
            </a:p>
            <a:p>
              <a:pPr marL="684213" lvl="0" indent="-457200" algn="just" fontAlgn="base">
                <a:spcBef>
                  <a:spcPct val="0"/>
                </a:spcBef>
                <a:spcAft>
                  <a:spcPct val="0"/>
                </a:spcAft>
                <a:buFont typeface="Wingdings" pitchFamily="2" charset="2"/>
                <a:buChar char="v"/>
              </a:pPr>
              <a:r>
                <a:rPr lang="en-US" sz="2400" dirty="0" smtClean="0">
                  <a:latin typeface="Times New Roman" pitchFamily="18" charset="0"/>
                  <a:cs typeface="Times New Roman" pitchFamily="18" charset="0"/>
                </a:rPr>
                <a:t>This leads to </a:t>
              </a:r>
              <a:r>
                <a:rPr lang="en-US" sz="2400" dirty="0">
                  <a:latin typeface="Times New Roman" pitchFamily="18" charset="0"/>
                  <a:cs typeface="Times New Roman" pitchFamily="18" charset="0"/>
                </a:rPr>
                <a:t>form carbocation.</a:t>
              </a:r>
            </a:p>
            <a:p>
              <a:pPr marL="684213" lvl="0" indent="-457200" algn="just" fontAlgn="base">
                <a:spcBef>
                  <a:spcPct val="0"/>
                </a:spcBef>
                <a:spcAft>
                  <a:spcPct val="0"/>
                </a:spcAft>
                <a:buFont typeface="Wingdings" pitchFamily="2" charset="2"/>
                <a:buChar char="v"/>
              </a:pPr>
              <a:r>
                <a:rPr lang="en-US" sz="2400" dirty="0">
                  <a:latin typeface="Times New Roman" pitchFamily="18" charset="0"/>
                  <a:cs typeface="Times New Roman" pitchFamily="18" charset="0"/>
                </a:rPr>
                <a:t>A </a:t>
              </a:r>
              <a:r>
                <a:rPr lang="en-US" sz="2400" dirty="0" smtClean="0">
                  <a:latin typeface="Times New Roman" pitchFamily="18" charset="0"/>
                  <a:cs typeface="Times New Roman" pitchFamily="18" charset="0"/>
                </a:rPr>
                <a:t>nucleophile adds </a:t>
              </a:r>
              <a:r>
                <a:rPr lang="en-US" sz="2400" dirty="0">
                  <a:latin typeface="Times New Roman" pitchFamily="18" charset="0"/>
                  <a:cs typeface="Times New Roman" pitchFamily="18" charset="0"/>
                </a:rPr>
                <a:t>to carbocation to complete the reaction.</a:t>
              </a:r>
            </a:p>
          </p:txBody>
        </p:sp>
      </p:grpSp>
    </p:spTree>
    <p:extLst>
      <p:ext uri="{BB962C8B-B14F-4D97-AF65-F5344CB8AC3E}">
        <p14:creationId xmlns:p14="http://schemas.microsoft.com/office/powerpoint/2010/main" val="31814923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685800"/>
            <a:ext cx="6781800" cy="6001643"/>
          </a:xfrm>
          <a:prstGeom prst="rect">
            <a:avLst/>
          </a:prstGeom>
        </p:spPr>
        <p:txBody>
          <a:bodyPr wrap="square">
            <a:spAutoFit/>
          </a:bodyPr>
          <a:lstStyle/>
          <a:p>
            <a:pPr algn="just"/>
            <a:r>
              <a:rPr lang="en-US" sz="2400" b="1" dirty="0" smtClean="0">
                <a:solidFill>
                  <a:srgbClr val="0070C0"/>
                </a:solidFill>
                <a:latin typeface="Times New Roman" pitchFamily="18" charset="0"/>
                <a:cs typeface="Times New Roman" pitchFamily="18" charset="0"/>
              </a:rPr>
              <a:t>Primary Uses: </a:t>
            </a:r>
          </a:p>
          <a:p>
            <a:pPr marL="800100" lvl="1" indent="-342900" algn="just">
              <a:buFont typeface="Wingdings" pitchFamily="2" charset="2"/>
              <a:buChar char="v"/>
            </a:pPr>
            <a:r>
              <a:rPr lang="en-US" sz="2400" dirty="0" smtClean="0">
                <a:latin typeface="Times New Roman" pitchFamily="18" charset="0"/>
                <a:cs typeface="Times New Roman" pitchFamily="18" charset="0"/>
              </a:rPr>
              <a:t>Pain </a:t>
            </a:r>
            <a:r>
              <a:rPr lang="en-US" sz="2400" dirty="0">
                <a:latin typeface="Times New Roman" pitchFamily="18" charset="0"/>
                <a:cs typeface="Times New Roman" pitchFamily="18" charset="0"/>
              </a:rPr>
              <a:t>relief (analgesic): for headaches, muscle aches, backaches, arthritis, toothaches, </a:t>
            </a:r>
            <a:r>
              <a:rPr lang="en-US" sz="2400" dirty="0" smtClean="0">
                <a:latin typeface="Times New Roman" pitchFamily="18" charset="0"/>
                <a:cs typeface="Times New Roman" pitchFamily="18" charset="0"/>
              </a:rPr>
              <a:t>etc.</a:t>
            </a:r>
          </a:p>
          <a:p>
            <a:pPr marL="800100" lvl="1" indent="-342900" algn="just">
              <a:buFont typeface="Wingdings" pitchFamily="2" charset="2"/>
              <a:buChar char="v"/>
            </a:pPr>
            <a:r>
              <a:rPr lang="en-US" sz="2400" dirty="0" smtClean="0">
                <a:latin typeface="Times New Roman" pitchFamily="18" charset="0"/>
                <a:cs typeface="Times New Roman" pitchFamily="18" charset="0"/>
              </a:rPr>
              <a:t>Fever </a:t>
            </a:r>
            <a:r>
              <a:rPr lang="en-US" sz="2400" dirty="0">
                <a:latin typeface="Times New Roman" pitchFamily="18" charset="0"/>
                <a:cs typeface="Times New Roman" pitchFamily="18" charset="0"/>
              </a:rPr>
              <a:t>reduction (antipyretic): often used to reduce fever in both adults and children</a:t>
            </a:r>
            <a:r>
              <a:rPr lang="en-US" sz="2400" dirty="0" smtClean="0">
                <a:latin typeface="Times New Roman" pitchFamily="18" charset="0"/>
                <a:cs typeface="Times New Roman" pitchFamily="18" charset="0"/>
              </a:rPr>
              <a:t>.</a:t>
            </a:r>
          </a:p>
          <a:p>
            <a:pPr algn="just"/>
            <a:r>
              <a:rPr lang="en-US" sz="2400" b="1" dirty="0" smtClean="0">
                <a:solidFill>
                  <a:srgbClr val="0070C0"/>
                </a:solidFill>
                <a:latin typeface="Times New Roman" pitchFamily="18" charset="0"/>
                <a:cs typeface="Times New Roman" pitchFamily="18" charset="0"/>
              </a:rPr>
              <a:t>Mechanism </a:t>
            </a:r>
            <a:r>
              <a:rPr lang="en-US" sz="2400" b="1" dirty="0">
                <a:solidFill>
                  <a:srgbClr val="0070C0"/>
                </a:solidFill>
                <a:latin typeface="Times New Roman" pitchFamily="18" charset="0"/>
                <a:cs typeface="Times New Roman" pitchFamily="18" charset="0"/>
              </a:rPr>
              <a:t>of Action:</a:t>
            </a:r>
          </a:p>
          <a:p>
            <a:pPr marL="800100" lvl="1" indent="-342900" algn="just">
              <a:buFont typeface="Wingdings" pitchFamily="2" charset="2"/>
              <a:buChar char="v"/>
            </a:pPr>
            <a:r>
              <a:rPr lang="en-US" sz="2400" dirty="0">
                <a:latin typeface="Times New Roman" pitchFamily="18" charset="0"/>
                <a:cs typeface="Times New Roman" pitchFamily="18" charset="0"/>
              </a:rPr>
              <a:t>It inhibits the synthesis of prostaglandins in the </a:t>
            </a:r>
            <a:r>
              <a:rPr lang="en-US" sz="2400" dirty="0" smtClean="0">
                <a:latin typeface="Times New Roman" pitchFamily="18" charset="0"/>
                <a:cs typeface="Times New Roman" pitchFamily="18" charset="0"/>
              </a:rPr>
              <a:t>brain, </a:t>
            </a:r>
            <a:r>
              <a:rPr lang="en-US" sz="2400" dirty="0">
                <a:latin typeface="Times New Roman" pitchFamily="18" charset="0"/>
                <a:cs typeface="Times New Roman" pitchFamily="18" charset="0"/>
              </a:rPr>
              <a:t>which helps in reducing pain and fever.</a:t>
            </a:r>
          </a:p>
          <a:p>
            <a:pPr algn="just"/>
            <a:r>
              <a:rPr lang="en-US" sz="2400" b="1" dirty="0">
                <a:solidFill>
                  <a:srgbClr val="0070C0"/>
                </a:solidFill>
                <a:latin typeface="Times New Roman" pitchFamily="18" charset="0"/>
                <a:cs typeface="Times New Roman" pitchFamily="18" charset="0"/>
              </a:rPr>
              <a:t>Dosage (Typical for Adults):</a:t>
            </a:r>
          </a:p>
          <a:p>
            <a:pPr marL="800100" lvl="1" indent="-342900" algn="just">
              <a:buFont typeface="Wingdings" pitchFamily="2" charset="2"/>
              <a:buChar char="v"/>
            </a:pPr>
            <a:r>
              <a:rPr lang="en-US" sz="2400" dirty="0">
                <a:latin typeface="Times New Roman" pitchFamily="18" charset="0"/>
                <a:cs typeface="Times New Roman" pitchFamily="18" charset="0"/>
              </a:rPr>
              <a:t>500 mg to 1000 mg every 4–6 hours as </a:t>
            </a:r>
            <a:r>
              <a:rPr lang="en-US" sz="2400" dirty="0" smtClean="0">
                <a:latin typeface="Times New Roman" pitchFamily="18" charset="0"/>
                <a:cs typeface="Times New Roman" pitchFamily="18" charset="0"/>
              </a:rPr>
              <a:t>needed, Maximum</a:t>
            </a:r>
            <a:r>
              <a:rPr lang="en-US" sz="2400" dirty="0">
                <a:latin typeface="Times New Roman" pitchFamily="18" charset="0"/>
                <a:cs typeface="Times New Roman" pitchFamily="18" charset="0"/>
              </a:rPr>
              <a:t>: 4000 mg per </a:t>
            </a:r>
            <a:r>
              <a:rPr lang="en-US" sz="2400" dirty="0" smtClean="0">
                <a:latin typeface="Times New Roman" pitchFamily="18" charset="0"/>
                <a:cs typeface="Times New Roman" pitchFamily="18" charset="0"/>
              </a:rPr>
              <a:t>day (Exceeding </a:t>
            </a:r>
            <a:r>
              <a:rPr lang="en-US" sz="2400" dirty="0">
                <a:latin typeface="Times New Roman" pitchFamily="18" charset="0"/>
                <a:cs typeface="Times New Roman" pitchFamily="18" charset="0"/>
              </a:rPr>
              <a:t>the limit can cause liver damage.)</a:t>
            </a:r>
          </a:p>
          <a:p>
            <a:pPr algn="just"/>
            <a:r>
              <a:rPr lang="en-US" sz="2400" b="1" dirty="0">
                <a:solidFill>
                  <a:srgbClr val="0070C0"/>
                </a:solidFill>
                <a:latin typeface="Times New Roman" pitchFamily="18" charset="0"/>
                <a:cs typeface="Times New Roman" pitchFamily="18" charset="0"/>
              </a:rPr>
              <a:t>Side Effects (Rare at proper doses):</a:t>
            </a:r>
          </a:p>
          <a:p>
            <a:pPr marL="800100" lvl="1" indent="-342900" algn="just">
              <a:buFont typeface="Wingdings" pitchFamily="2" charset="2"/>
              <a:buChar char="v"/>
            </a:pPr>
            <a:r>
              <a:rPr lang="en-US" sz="2400" dirty="0" smtClean="0">
                <a:latin typeface="Times New Roman" pitchFamily="18" charset="0"/>
                <a:cs typeface="Times New Roman" pitchFamily="18" charset="0"/>
              </a:rPr>
              <a:t>Nausea, Rash </a:t>
            </a:r>
            <a:r>
              <a:rPr lang="en-US" sz="2400" dirty="0">
                <a:latin typeface="Times New Roman" pitchFamily="18" charset="0"/>
                <a:cs typeface="Times New Roman" pitchFamily="18" charset="0"/>
              </a:rPr>
              <a:t>or allergic </a:t>
            </a:r>
            <a:r>
              <a:rPr lang="en-US" sz="2400" dirty="0" smtClean="0">
                <a:latin typeface="Times New Roman" pitchFamily="18" charset="0"/>
                <a:cs typeface="Times New Roman" pitchFamily="18" charset="0"/>
              </a:rPr>
              <a:t>reaction, Liver </a:t>
            </a:r>
            <a:r>
              <a:rPr lang="en-US" sz="2400" dirty="0">
                <a:latin typeface="Times New Roman" pitchFamily="18" charset="0"/>
                <a:cs typeface="Times New Roman" pitchFamily="18" charset="0"/>
              </a:rPr>
              <a:t>toxicity (especially with overdose or chronic alcohol use</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3" name="Rectangle 2"/>
          <p:cNvSpPr/>
          <p:nvPr/>
        </p:nvSpPr>
        <p:spPr>
          <a:xfrm>
            <a:off x="3886200" y="152400"/>
            <a:ext cx="6287234" cy="523220"/>
          </a:xfrm>
          <a:prstGeom prst="rect">
            <a:avLst/>
          </a:prstGeom>
        </p:spPr>
        <p:txBody>
          <a:bodyPr wrap="none">
            <a:spAutoFit/>
          </a:bodyPr>
          <a:lstStyle/>
          <a:p>
            <a:r>
              <a:rPr lang="en-US" sz="2800" b="1" dirty="0">
                <a:solidFill>
                  <a:srgbClr val="FF0000"/>
                </a:solidFill>
                <a:latin typeface="Times New Roman" pitchFamily="18" charset="0"/>
                <a:cs typeface="Times New Roman" pitchFamily="18" charset="0"/>
              </a:rPr>
              <a:t>Paracetamol </a:t>
            </a:r>
            <a:r>
              <a:rPr lang="en-US" sz="2800" b="1" dirty="0" smtClean="0">
                <a:solidFill>
                  <a:srgbClr val="FF0000"/>
                </a:solidFill>
                <a:latin typeface="Times New Roman" pitchFamily="18" charset="0"/>
                <a:cs typeface="Times New Roman" pitchFamily="18" charset="0"/>
              </a:rPr>
              <a:t>(Acetaminophen or APAP)</a:t>
            </a:r>
            <a:endParaRPr lang="en-US" sz="2800" b="1" dirty="0">
              <a:solidFill>
                <a:srgbClr val="FF0000"/>
              </a:solidFill>
              <a:latin typeface="Times New Roman" pitchFamily="18" charset="0"/>
              <a:cs typeface="Times New Roman" pitchFamily="18" charset="0"/>
            </a:endParaRPr>
          </a:p>
        </p:txBody>
      </p:sp>
      <p:grpSp>
        <p:nvGrpSpPr>
          <p:cNvPr id="4" name="Group 3"/>
          <p:cNvGrpSpPr/>
          <p:nvPr/>
        </p:nvGrpSpPr>
        <p:grpSpPr>
          <a:xfrm>
            <a:off x="7706181" y="1828800"/>
            <a:ext cx="4800600" cy="3276600"/>
            <a:chOff x="152400" y="1066800"/>
            <a:chExt cx="5334000" cy="3276600"/>
          </a:xfrm>
        </p:grpSpPr>
        <p:pic>
          <p:nvPicPr>
            <p:cNvPr id="5" name="Picture 4" descr="Image result for paracetamol structure"/>
            <p:cNvPicPr>
              <a:picLocks/>
            </p:cNvPicPr>
            <p:nvPr/>
          </p:nvPicPr>
          <p:blipFill>
            <a:blip r:embed="rId2"/>
            <a:srcRect r="1334" b="22141"/>
            <a:stretch>
              <a:fillRect/>
            </a:stretch>
          </p:blipFill>
          <p:spPr>
            <a:xfrm>
              <a:off x="304800" y="1219200"/>
              <a:ext cx="5029200" cy="3048000"/>
            </a:xfrm>
            <a:prstGeom prst="rect">
              <a:avLst/>
            </a:prstGeom>
            <a:noFill/>
            <a:ln>
              <a:noFill/>
            </a:ln>
          </p:spPr>
        </p:pic>
        <p:sp>
          <p:nvSpPr>
            <p:cNvPr id="6" name="Rectangle 5"/>
            <p:cNvSpPr/>
            <p:nvPr/>
          </p:nvSpPr>
          <p:spPr>
            <a:xfrm>
              <a:off x="152400" y="1066800"/>
              <a:ext cx="5334000" cy="3276600"/>
            </a:xfrm>
            <a:prstGeom prst="rect">
              <a:avLst/>
            </a:prstGeom>
            <a:noFill/>
            <a:ln w="25400" cap="flat" cmpd="sng">
              <a:solidFill>
                <a:srgbClr val="0070C0">
                  <a:alpha val="100000"/>
                </a:srgbClr>
              </a:solidFill>
              <a:prstDash val="solid"/>
              <a:round/>
            </a:ln>
          </p:spPr>
          <p:txBody>
            <a:bodyPr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lgn="ctr"/>
              <a:endParaRPr lang="zh-CN" altLang="en-US">
                <a:solidFill>
                  <a:srgbClr val="FFFFFF"/>
                </a:solidFill>
              </a:endParaRPr>
            </a:p>
          </p:txBody>
        </p:sp>
      </p:grpSp>
      <p:sp>
        <p:nvSpPr>
          <p:cNvPr id="7" name="Rectangle 6"/>
          <p:cNvSpPr/>
          <p:nvPr/>
        </p:nvSpPr>
        <p:spPr>
          <a:xfrm>
            <a:off x="8598376" y="5257800"/>
            <a:ext cx="3365024" cy="461665"/>
          </a:xfrm>
          <a:prstGeom prst="rect">
            <a:avLst/>
          </a:prstGeom>
        </p:spPr>
        <p:txBody>
          <a:bodyPr wrap="none">
            <a:spAutoFit/>
          </a:bodyPr>
          <a:lstStyle/>
          <a:p>
            <a:r>
              <a:rPr lang="zh-CN" altLang="en-US" sz="2400" b="1" dirty="0" smtClean="0">
                <a:solidFill>
                  <a:srgbClr val="0070C0"/>
                </a:solidFill>
                <a:latin typeface="Times New Roman" pitchFamily="18" charset="0"/>
                <a:cs typeface="Times New Roman" pitchFamily="18" charset="0"/>
              </a:rPr>
              <a:t>N-acetyl-p-aminophenol</a:t>
            </a:r>
            <a:endParaRPr lang="en-US" sz="2400"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31984068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685800"/>
            <a:ext cx="123444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r>
              <a:rPr kumimoji="0" lang="en-US" sz="2400" b="1" i="0" u="none" strike="noStrike" cap="none" normalizeH="0" baseline="0" dirty="0" smtClean="0">
                <a:ln>
                  <a:noFill/>
                </a:ln>
                <a:solidFill>
                  <a:srgbClr val="C00000"/>
                </a:solidFill>
                <a:effectLst/>
                <a:latin typeface="Times New Roman" pitchFamily="18" charset="0"/>
                <a:cs typeface="Times New Roman" pitchFamily="18" charset="0"/>
              </a:rPr>
              <a:t>Medical applications:</a:t>
            </a:r>
            <a:endParaRPr lang="en-US" sz="2400" b="1" dirty="0">
              <a:solidFill>
                <a:srgbClr val="C00000"/>
              </a:solidFill>
              <a:latin typeface="Times New Roman" pitchFamily="18" charset="0"/>
              <a:cs typeface="Times New Roman" pitchFamily="18" charset="0"/>
            </a:endParaRPr>
          </a:p>
          <a:p>
            <a:pPr marL="865188" lvl="7" indent="-342900" algn="just">
              <a:buFont typeface="Wingdings" pitchFamily="2" charset="2"/>
              <a:buChar char="v"/>
            </a:pPr>
            <a:r>
              <a:rPr lang="en-US" sz="2400" b="1" dirty="0">
                <a:solidFill>
                  <a:srgbClr val="0070C0"/>
                </a:solidFill>
                <a:latin typeface="Times New Roman" pitchFamily="18" charset="0"/>
                <a:cs typeface="Times New Roman" pitchFamily="18" charset="0"/>
              </a:rPr>
              <a:t>Pain Relief (Analgesic</a:t>
            </a:r>
            <a:r>
              <a:rPr lang="en-US" sz="2400" b="1" dirty="0" smtClean="0">
                <a:solidFill>
                  <a:srgbClr val="0070C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Effective </a:t>
            </a:r>
            <a:r>
              <a:rPr lang="en-US" sz="2400" dirty="0">
                <a:latin typeface="Times New Roman" pitchFamily="18" charset="0"/>
                <a:cs typeface="Times New Roman" pitchFamily="18" charset="0"/>
              </a:rPr>
              <a:t>for mild to moderate pain </a:t>
            </a:r>
            <a:r>
              <a:rPr lang="en-US" sz="2400" dirty="0" smtClean="0">
                <a:latin typeface="Times New Roman" pitchFamily="18" charset="0"/>
                <a:cs typeface="Times New Roman" pitchFamily="18" charset="0"/>
              </a:rPr>
              <a:t>(headache, </a:t>
            </a:r>
            <a:r>
              <a:rPr lang="en-US" sz="2400" dirty="0">
                <a:latin typeface="Times New Roman" pitchFamily="18" charset="0"/>
                <a:cs typeface="Times New Roman" pitchFamily="18" charset="0"/>
              </a:rPr>
              <a:t>muscle pain</a:t>
            </a:r>
            <a:r>
              <a:rPr lang="en-US" sz="2400" dirty="0" smtClean="0">
                <a:latin typeface="Times New Roman" pitchFamily="18" charset="0"/>
                <a:cs typeface="Times New Roman" pitchFamily="18" charset="0"/>
              </a:rPr>
              <a:t>).</a:t>
            </a:r>
          </a:p>
          <a:p>
            <a:pPr marL="865188" lvl="7" indent="-342900" algn="just">
              <a:buFont typeface="Wingdings" pitchFamily="2" charset="2"/>
              <a:buChar char="v"/>
            </a:pPr>
            <a:r>
              <a:rPr lang="en-US" sz="2400" b="1" dirty="0" smtClean="0">
                <a:solidFill>
                  <a:srgbClr val="0070C0"/>
                </a:solidFill>
                <a:latin typeface="Times New Roman" pitchFamily="18" charset="0"/>
                <a:cs typeface="Times New Roman" pitchFamily="18" charset="0"/>
              </a:rPr>
              <a:t>Anti-inflammatory: </a:t>
            </a:r>
            <a:r>
              <a:rPr lang="en-US" sz="2400" dirty="0" smtClean="0">
                <a:latin typeface="Times New Roman" pitchFamily="18" charset="0"/>
                <a:cs typeface="Times New Roman" pitchFamily="18" charset="0"/>
              </a:rPr>
              <a:t>Reduces </a:t>
            </a:r>
            <a:r>
              <a:rPr lang="en-US" sz="2400" dirty="0">
                <a:latin typeface="Times New Roman" pitchFamily="18" charset="0"/>
                <a:cs typeface="Times New Roman" pitchFamily="18" charset="0"/>
              </a:rPr>
              <a:t>inflammation in conditions like </a:t>
            </a:r>
            <a:r>
              <a:rPr lang="en-US" sz="2400" dirty="0" smtClean="0">
                <a:latin typeface="Times New Roman" pitchFamily="18" charset="0"/>
                <a:cs typeface="Times New Roman" pitchFamily="18" charset="0"/>
              </a:rPr>
              <a:t>arthritis.</a:t>
            </a:r>
          </a:p>
          <a:p>
            <a:pPr marL="865188" lvl="7" indent="-342900" algn="just">
              <a:buFont typeface="Wingdings" pitchFamily="2" charset="2"/>
              <a:buChar char="v"/>
            </a:pPr>
            <a:r>
              <a:rPr lang="en-US" sz="2400" b="1" dirty="0" smtClean="0">
                <a:solidFill>
                  <a:srgbClr val="0070C0"/>
                </a:solidFill>
                <a:latin typeface="Times New Roman" pitchFamily="18" charset="0"/>
                <a:cs typeface="Times New Roman" pitchFamily="18" charset="0"/>
              </a:rPr>
              <a:t>Antipyretic </a:t>
            </a:r>
            <a:r>
              <a:rPr lang="en-US" sz="2400" b="1" dirty="0">
                <a:solidFill>
                  <a:srgbClr val="0070C0"/>
                </a:solidFill>
                <a:latin typeface="Times New Roman" pitchFamily="18" charset="0"/>
                <a:cs typeface="Times New Roman" pitchFamily="18" charset="0"/>
              </a:rPr>
              <a:t>(Fever Reducer</a:t>
            </a:r>
            <a:r>
              <a:rPr lang="en-US" sz="2400" b="1" dirty="0" smtClean="0">
                <a:solidFill>
                  <a:srgbClr val="0070C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Lowers </a:t>
            </a:r>
            <a:r>
              <a:rPr lang="en-US" sz="2400" dirty="0">
                <a:latin typeface="Times New Roman" pitchFamily="18" charset="0"/>
                <a:cs typeface="Times New Roman" pitchFamily="18" charset="0"/>
              </a:rPr>
              <a:t>elevated body </a:t>
            </a:r>
            <a:r>
              <a:rPr lang="en-US" sz="2400" dirty="0" smtClean="0">
                <a:latin typeface="Times New Roman" pitchFamily="18" charset="0"/>
                <a:cs typeface="Times New Roman" pitchFamily="18" charset="0"/>
              </a:rPr>
              <a:t>temperature.</a:t>
            </a:r>
          </a:p>
          <a:p>
            <a:pPr marL="865188" lvl="7" indent="-342900" algn="just">
              <a:buFont typeface="Wingdings" pitchFamily="2" charset="2"/>
              <a:buChar char="v"/>
            </a:pPr>
            <a:r>
              <a:rPr lang="en-US" sz="2400" b="1" dirty="0" smtClean="0">
                <a:solidFill>
                  <a:srgbClr val="0070C0"/>
                </a:solidFill>
                <a:latin typeface="Times New Roman" pitchFamily="18" charset="0"/>
                <a:cs typeface="Times New Roman" pitchFamily="18" charset="0"/>
              </a:rPr>
              <a:t>Cardiovascular Benefits: </a:t>
            </a:r>
            <a:r>
              <a:rPr lang="en-US" sz="2400" dirty="0" smtClean="0">
                <a:latin typeface="Times New Roman" pitchFamily="18" charset="0"/>
                <a:cs typeface="Times New Roman" pitchFamily="18" charset="0"/>
              </a:rPr>
              <a:t>Prevents </a:t>
            </a:r>
            <a:r>
              <a:rPr lang="en-US" sz="2400" dirty="0">
                <a:latin typeface="Times New Roman" pitchFamily="18" charset="0"/>
                <a:cs typeface="Times New Roman" pitchFamily="18" charset="0"/>
              </a:rPr>
              <a:t>heart attacks and strokes by </a:t>
            </a:r>
            <a:r>
              <a:rPr lang="en-US" sz="2400" dirty="0" smtClean="0">
                <a:latin typeface="Times New Roman" pitchFamily="18" charset="0"/>
                <a:cs typeface="Times New Roman" pitchFamily="18" charset="0"/>
              </a:rPr>
              <a:t>inhibiting blood thinning.</a:t>
            </a:r>
            <a:endParaRPr lang="en-US" sz="2400" dirty="0">
              <a:latin typeface="Times New Roman" pitchFamily="18" charset="0"/>
              <a:cs typeface="Times New Roman" pitchFamily="18" charset="0"/>
            </a:endParaRPr>
          </a:p>
          <a:p>
            <a:pPr marL="3090863" indent="-3090863" algn="just"/>
            <a:r>
              <a:rPr lang="en-US" sz="2400" b="1" dirty="0" smtClean="0">
                <a:solidFill>
                  <a:srgbClr val="C00000"/>
                </a:solidFill>
                <a:latin typeface="Times New Roman" pitchFamily="18" charset="0"/>
                <a:cs typeface="Times New Roman" pitchFamily="18" charset="0"/>
              </a:rPr>
              <a:t>Mechanism </a:t>
            </a:r>
            <a:r>
              <a:rPr lang="en-US" sz="2400" b="1" dirty="0">
                <a:solidFill>
                  <a:srgbClr val="C00000"/>
                </a:solidFill>
                <a:latin typeface="Times New Roman" pitchFamily="18" charset="0"/>
                <a:cs typeface="Times New Roman" pitchFamily="18" charset="0"/>
              </a:rPr>
              <a:t>of </a:t>
            </a:r>
            <a:r>
              <a:rPr lang="en-US" sz="2400" b="1" dirty="0" smtClean="0">
                <a:solidFill>
                  <a:srgbClr val="C00000"/>
                </a:solidFill>
                <a:latin typeface="Times New Roman" pitchFamily="18" charset="0"/>
                <a:cs typeface="Times New Roman" pitchFamily="18" charset="0"/>
              </a:rPr>
              <a:t>Action: </a:t>
            </a:r>
            <a:r>
              <a:rPr lang="en-US" sz="2400" dirty="0" smtClean="0">
                <a:latin typeface="Times New Roman" pitchFamily="18" charset="0"/>
                <a:cs typeface="Times New Roman" pitchFamily="18" charset="0"/>
              </a:rPr>
              <a:t>Inhibits </a:t>
            </a:r>
            <a:r>
              <a:rPr lang="en-US" sz="2400" dirty="0">
                <a:latin typeface="Times New Roman" pitchFamily="18" charset="0"/>
                <a:cs typeface="Times New Roman" pitchFamily="18" charset="0"/>
              </a:rPr>
              <a:t>cyclooxygenase (COX) </a:t>
            </a:r>
            <a:r>
              <a:rPr lang="en-US" sz="2400" dirty="0" smtClean="0">
                <a:latin typeface="Times New Roman" pitchFamily="18" charset="0"/>
                <a:cs typeface="Times New Roman" pitchFamily="18" charset="0"/>
              </a:rPr>
              <a:t>enzymes. This </a:t>
            </a:r>
            <a:r>
              <a:rPr lang="en-US" sz="2400" dirty="0">
                <a:latin typeface="Times New Roman" pitchFamily="18" charset="0"/>
                <a:cs typeface="Times New Roman" pitchFamily="18" charset="0"/>
              </a:rPr>
              <a:t>blocks the production </a:t>
            </a:r>
            <a:r>
              <a:rPr lang="en-US" sz="2400" dirty="0" smtClean="0">
                <a:latin typeface="Times New Roman" pitchFamily="18" charset="0"/>
                <a:cs typeface="Times New Roman" pitchFamily="18" charset="0"/>
              </a:rPr>
              <a:t>of inflammation mediators and thromboxane (promotes </a:t>
            </a:r>
            <a:r>
              <a:rPr lang="en-US" sz="2400" dirty="0">
                <a:latin typeface="Times New Roman" pitchFamily="18" charset="0"/>
                <a:cs typeface="Times New Roman" pitchFamily="18" charset="0"/>
              </a:rPr>
              <a:t>blood clotting</a:t>
            </a:r>
            <a:r>
              <a:rPr lang="en-US" sz="2400" dirty="0" smtClean="0">
                <a:latin typeface="Times New Roman" pitchFamily="18" charset="0"/>
                <a:cs typeface="Times New Roman" pitchFamily="18" charset="0"/>
              </a:rPr>
              <a:t>).</a:t>
            </a:r>
          </a:p>
          <a:p>
            <a:pPr algn="just"/>
            <a:r>
              <a:rPr lang="en-US" sz="2400" b="1" dirty="0">
                <a:solidFill>
                  <a:srgbClr val="C00000"/>
                </a:solidFill>
                <a:latin typeface="Times New Roman" pitchFamily="18" charset="0"/>
                <a:cs typeface="Times New Roman" pitchFamily="18" charset="0"/>
              </a:rPr>
              <a:t>Side </a:t>
            </a:r>
            <a:r>
              <a:rPr lang="en-US" sz="2400" b="1" dirty="0" smtClean="0">
                <a:solidFill>
                  <a:srgbClr val="C00000"/>
                </a:solidFill>
                <a:latin typeface="Times New Roman" pitchFamily="18" charset="0"/>
                <a:cs typeface="Times New Roman" pitchFamily="18" charset="0"/>
              </a:rPr>
              <a:t>Effects: </a:t>
            </a:r>
            <a:r>
              <a:rPr lang="en-US" sz="2400" dirty="0" smtClean="0">
                <a:latin typeface="Times New Roman" pitchFamily="18" charset="0"/>
                <a:cs typeface="Times New Roman" pitchFamily="18" charset="0"/>
              </a:rPr>
              <a:t>Gastrointestinal bleeding, Vomiting, Allergic reactions, Increased </a:t>
            </a:r>
            <a:r>
              <a:rPr lang="en-US" sz="2400" dirty="0">
                <a:latin typeface="Times New Roman" pitchFamily="18" charset="0"/>
                <a:cs typeface="Times New Roman" pitchFamily="18" charset="0"/>
              </a:rPr>
              <a:t>bleeding </a:t>
            </a:r>
            <a:r>
              <a:rPr lang="en-US" sz="2400" dirty="0" smtClean="0">
                <a:latin typeface="Times New Roman" pitchFamily="18" charset="0"/>
                <a:cs typeface="Times New Roman" pitchFamily="18" charset="0"/>
              </a:rPr>
              <a:t>risk</a:t>
            </a:r>
            <a:endParaRPr kumimoji="0" lang="en-US" sz="240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37801406"/>
              </p:ext>
            </p:extLst>
          </p:nvPr>
        </p:nvGraphicFramePr>
        <p:xfrm>
          <a:off x="6858000" y="3916680"/>
          <a:ext cx="5562600" cy="2560320"/>
        </p:xfrm>
        <a:graphic>
          <a:graphicData uri="http://schemas.openxmlformats.org/drawingml/2006/table">
            <a:tbl>
              <a:tblPr/>
              <a:tblGrid>
                <a:gridCol w="2781300"/>
                <a:gridCol w="2781300"/>
              </a:tblGrid>
              <a:tr h="365760">
                <a:tc>
                  <a:txBody>
                    <a:bodyPr/>
                    <a:lstStyle/>
                    <a:p>
                      <a:r>
                        <a:rPr lang="en-US" sz="2400" b="1" dirty="0">
                          <a:solidFill>
                            <a:srgbClr val="C00000"/>
                          </a:solidFill>
                          <a:latin typeface="Times New Roman" pitchFamily="18" charset="0"/>
                          <a:cs typeface="Times New Roman" pitchFamily="18" charset="0"/>
                        </a:rPr>
                        <a:t>Condition</a:t>
                      </a:r>
                    </a:p>
                  </a:txBody>
                  <a:tcPr anchor="ctr">
                    <a:lnL>
                      <a:noFill/>
                    </a:lnL>
                    <a:lnR>
                      <a:noFill/>
                    </a:lnR>
                    <a:lnT>
                      <a:noFill/>
                    </a:lnT>
                    <a:lnB>
                      <a:noFill/>
                    </a:lnB>
                  </a:tcPr>
                </a:tc>
                <a:tc>
                  <a:txBody>
                    <a:bodyPr/>
                    <a:lstStyle/>
                    <a:p>
                      <a:r>
                        <a:rPr lang="en-US" sz="2400" b="1" dirty="0">
                          <a:solidFill>
                            <a:srgbClr val="C00000"/>
                          </a:solidFill>
                          <a:latin typeface="Times New Roman" pitchFamily="18" charset="0"/>
                          <a:cs typeface="Times New Roman" pitchFamily="18" charset="0"/>
                        </a:rPr>
                        <a:t>Typical Adult Dose</a:t>
                      </a:r>
                    </a:p>
                  </a:txBody>
                  <a:tcPr anchor="ctr">
                    <a:lnL>
                      <a:noFill/>
                    </a:lnL>
                    <a:lnR>
                      <a:noFill/>
                    </a:lnR>
                    <a:lnT>
                      <a:noFill/>
                    </a:lnT>
                    <a:lnB>
                      <a:noFill/>
                    </a:lnB>
                  </a:tcPr>
                </a:tc>
              </a:tr>
              <a:tr h="365760">
                <a:tc>
                  <a:txBody>
                    <a:bodyPr/>
                    <a:lstStyle/>
                    <a:p>
                      <a:r>
                        <a:rPr lang="en-US" sz="2400" dirty="0">
                          <a:latin typeface="Times New Roman" pitchFamily="18" charset="0"/>
                          <a:cs typeface="Times New Roman" pitchFamily="18" charset="0"/>
                        </a:rPr>
                        <a:t>Pain/Fever</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300–600 mg every 4–6 hrs</a:t>
                      </a:r>
                    </a:p>
                  </a:txBody>
                  <a:tcPr anchor="ctr">
                    <a:lnL>
                      <a:noFill/>
                    </a:lnL>
                    <a:lnR>
                      <a:noFill/>
                    </a:lnR>
                    <a:lnT>
                      <a:noFill/>
                    </a:lnT>
                    <a:lnB>
                      <a:noFill/>
                    </a:lnB>
                  </a:tcPr>
                </a:tc>
              </a:tr>
              <a:tr h="365760">
                <a:tc>
                  <a:txBody>
                    <a:bodyPr/>
                    <a:lstStyle/>
                    <a:p>
                      <a:r>
                        <a:rPr lang="en-US" sz="2400" dirty="0">
                          <a:latin typeface="Times New Roman" pitchFamily="18" charset="0"/>
                          <a:cs typeface="Times New Roman" pitchFamily="18" charset="0"/>
                        </a:rPr>
                        <a:t>Cardiovascular protection</a:t>
                      </a: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75–100 mg once daily</a:t>
                      </a:r>
                    </a:p>
                  </a:txBody>
                  <a:tcPr anchor="ctr">
                    <a:lnL>
                      <a:noFill/>
                    </a:lnL>
                    <a:lnR>
                      <a:noFill/>
                    </a:lnR>
                    <a:lnT>
                      <a:noFill/>
                    </a:lnT>
                    <a:lnB>
                      <a:noFill/>
                    </a:lnB>
                  </a:tcPr>
                </a:tc>
              </a:tr>
              <a:tr h="365760">
                <a:tc>
                  <a:txBody>
                    <a:bodyPr/>
                    <a:lstStyle/>
                    <a:p>
                      <a:r>
                        <a:rPr lang="en-US" sz="2400">
                          <a:latin typeface="Times New Roman" pitchFamily="18" charset="0"/>
                          <a:cs typeface="Times New Roman" pitchFamily="18" charset="0"/>
                        </a:rPr>
                        <a:t>Rheumatic diseases</a:t>
                      </a: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2.4–3.6 g </a:t>
                      </a:r>
                      <a:r>
                        <a:rPr lang="en-US" sz="2400" dirty="0" smtClean="0">
                          <a:latin typeface="Times New Roman" pitchFamily="18" charset="0"/>
                          <a:cs typeface="Times New Roman" pitchFamily="18" charset="0"/>
                        </a:rPr>
                        <a:t>daily</a:t>
                      </a:r>
                      <a:endParaRPr lang="en-US" sz="2400" dirty="0">
                        <a:latin typeface="Times New Roman" pitchFamily="18" charset="0"/>
                        <a:cs typeface="Times New Roman" pitchFamily="18" charset="0"/>
                      </a:endParaRPr>
                    </a:p>
                  </a:txBody>
                  <a:tcPr anchor="ctr">
                    <a:lnL>
                      <a:noFill/>
                    </a:lnL>
                    <a:lnR>
                      <a:noFill/>
                    </a:lnR>
                    <a:lnT>
                      <a:noFill/>
                    </a:lnT>
                    <a:lnB>
                      <a:noFill/>
                    </a:lnB>
                  </a:tcPr>
                </a:tc>
              </a:tr>
            </a:tbl>
          </a:graphicData>
        </a:graphic>
      </p:graphicFrame>
      <p:sp>
        <p:nvSpPr>
          <p:cNvPr id="7" name="Rectangle 6"/>
          <p:cNvSpPr/>
          <p:nvPr/>
        </p:nvSpPr>
        <p:spPr>
          <a:xfrm>
            <a:off x="4038600" y="152400"/>
            <a:ext cx="4589718" cy="523220"/>
          </a:xfrm>
          <a:prstGeom prst="rect">
            <a:avLst/>
          </a:prstGeom>
        </p:spPr>
        <p:txBody>
          <a:bodyPr wrap="none">
            <a:spAutoFit/>
          </a:bodyPr>
          <a:lstStyle/>
          <a:p>
            <a:r>
              <a:rPr lang="en-US" sz="2800" b="1" dirty="0">
                <a:solidFill>
                  <a:srgbClr val="FF0000"/>
                </a:solidFill>
                <a:latin typeface="Times New Roman" pitchFamily="18" charset="0"/>
                <a:cs typeface="Times New Roman" pitchFamily="18" charset="0"/>
              </a:rPr>
              <a:t>Aspirin(Acetylsalicylic acid) </a:t>
            </a:r>
            <a:endParaRPr lang="en-US" sz="2800" b="1" dirty="0">
              <a:solidFill>
                <a:srgbClr val="FF0000"/>
              </a:solidFill>
            </a:endParaRPr>
          </a:p>
        </p:txBody>
      </p:sp>
      <p:pic>
        <p:nvPicPr>
          <p:cNvPr id="8" name="Picture 7" descr="Image result for aspirin structure"/>
          <p:cNvPicPr>
            <a:picLocks/>
          </p:cNvPicPr>
          <p:nvPr/>
        </p:nvPicPr>
        <p:blipFill>
          <a:blip r:embed="rId2"/>
          <a:srcRect/>
          <a:stretch>
            <a:fillRect/>
          </a:stretch>
        </p:blipFill>
        <p:spPr>
          <a:xfrm>
            <a:off x="1676400" y="3962400"/>
            <a:ext cx="3678936" cy="2654628"/>
          </a:xfrm>
          <a:prstGeom prst="rect">
            <a:avLst/>
          </a:prstGeom>
          <a:noFill/>
          <a:ln>
            <a:noFill/>
          </a:ln>
        </p:spPr>
      </p:pic>
    </p:spTree>
    <p:extLst>
      <p:ext uri="{BB962C8B-B14F-4D97-AF65-F5344CB8AC3E}">
        <p14:creationId xmlns:p14="http://schemas.microsoft.com/office/powerpoint/2010/main" val="11396746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9200" y="76200"/>
            <a:ext cx="2176878" cy="646331"/>
          </a:xfrm>
          <a:prstGeom prst="rect">
            <a:avLst/>
          </a:prstGeom>
        </p:spPr>
        <p:txBody>
          <a:bodyPr wrap="none">
            <a:spAutoFit/>
          </a:bodyPr>
          <a:lstStyle/>
          <a:p>
            <a:r>
              <a:rPr lang="en-US" sz="3600" b="1" dirty="0">
                <a:solidFill>
                  <a:srgbClr val="C00000"/>
                </a:solidFill>
                <a:latin typeface="Times New Roman" pitchFamily="18" charset="0"/>
                <a:cs typeface="Times New Roman" pitchFamily="18" charset="0"/>
              </a:rPr>
              <a:t>Ibuprofen</a:t>
            </a:r>
          </a:p>
        </p:txBody>
      </p:sp>
      <p:sp>
        <p:nvSpPr>
          <p:cNvPr id="3" name="Rectangle 2"/>
          <p:cNvSpPr/>
          <p:nvPr/>
        </p:nvSpPr>
        <p:spPr>
          <a:xfrm>
            <a:off x="304800" y="823079"/>
            <a:ext cx="8305800" cy="6001643"/>
          </a:xfrm>
          <a:prstGeom prst="rect">
            <a:avLst/>
          </a:prstGeom>
        </p:spPr>
        <p:txBody>
          <a:bodyPr wrap="square">
            <a:spAutoFit/>
          </a:bodyPr>
          <a:lstStyle/>
          <a:p>
            <a:pPr algn="just"/>
            <a:r>
              <a:rPr lang="en-US" sz="2400" b="1" dirty="0">
                <a:solidFill>
                  <a:srgbClr val="C00000"/>
                </a:solidFill>
                <a:latin typeface="Times New Roman" pitchFamily="18" charset="0"/>
                <a:cs typeface="Times New Roman" pitchFamily="18" charset="0"/>
              </a:rPr>
              <a:t>Uses of Ibuprofen:</a:t>
            </a:r>
          </a:p>
          <a:p>
            <a:pPr marL="627063" lvl="2" indent="-342900" algn="just">
              <a:buFont typeface="Wingdings" pitchFamily="2" charset="2"/>
              <a:buChar char="v"/>
            </a:pPr>
            <a:r>
              <a:rPr lang="en-US" sz="2400" b="1" dirty="0">
                <a:solidFill>
                  <a:srgbClr val="0070C0"/>
                </a:solidFill>
                <a:latin typeface="Times New Roman" pitchFamily="18" charset="0"/>
                <a:cs typeface="Times New Roman" pitchFamily="18" charset="0"/>
              </a:rPr>
              <a:t>Pain </a:t>
            </a:r>
            <a:r>
              <a:rPr lang="en-US" sz="2400" b="1" dirty="0" smtClean="0">
                <a:solidFill>
                  <a:srgbClr val="0070C0"/>
                </a:solidFill>
                <a:latin typeface="Times New Roman" pitchFamily="18" charset="0"/>
                <a:cs typeface="Times New Roman" pitchFamily="18" charset="0"/>
              </a:rPr>
              <a:t>relief: </a:t>
            </a:r>
            <a:r>
              <a:rPr lang="en-US" sz="2400" dirty="0" smtClean="0">
                <a:latin typeface="Times New Roman" pitchFamily="18" charset="0"/>
                <a:cs typeface="Times New Roman" pitchFamily="18" charset="0"/>
              </a:rPr>
              <a:t>Headaches</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migraines, Toothaches, Muscle pain, Menstrual cramps, Arthritis pain.</a:t>
            </a:r>
          </a:p>
          <a:p>
            <a:pPr marL="627063" lvl="2" indent="-342900" algn="just">
              <a:buFont typeface="Wingdings" pitchFamily="2" charset="2"/>
              <a:buChar char="v"/>
            </a:pPr>
            <a:r>
              <a:rPr lang="en-US" sz="2400" b="1" dirty="0" smtClean="0">
                <a:solidFill>
                  <a:srgbClr val="0070C0"/>
                </a:solidFill>
                <a:latin typeface="Times New Roman" pitchFamily="18" charset="0"/>
                <a:cs typeface="Times New Roman" pitchFamily="18" charset="0"/>
              </a:rPr>
              <a:t>Anti-inflammatory: </a:t>
            </a:r>
            <a:r>
              <a:rPr lang="en-US" sz="2400" dirty="0" smtClean="0">
                <a:latin typeface="Times New Roman" pitchFamily="18" charset="0"/>
                <a:cs typeface="Times New Roman" pitchFamily="18" charset="0"/>
              </a:rPr>
              <a:t>Reduces swelling in </a:t>
            </a:r>
            <a:r>
              <a:rPr lang="en-US" sz="2400" dirty="0">
                <a:latin typeface="Times New Roman" pitchFamily="18" charset="0"/>
                <a:cs typeface="Times New Roman" pitchFamily="18" charset="0"/>
              </a:rPr>
              <a:t>conditions like rheumatoid arthritis or </a:t>
            </a:r>
            <a:r>
              <a:rPr lang="en-US" sz="2400" dirty="0" smtClean="0">
                <a:latin typeface="Times New Roman" pitchFamily="18" charset="0"/>
                <a:cs typeface="Times New Roman" pitchFamily="18" charset="0"/>
              </a:rPr>
              <a:t>osteoarthritis.</a:t>
            </a:r>
          </a:p>
          <a:p>
            <a:pPr marL="627063" lvl="2" indent="-342900" algn="just">
              <a:buFont typeface="Wingdings" pitchFamily="2" charset="2"/>
              <a:buChar char="v"/>
            </a:pPr>
            <a:r>
              <a:rPr lang="en-US" sz="2400" b="1" dirty="0" smtClean="0">
                <a:solidFill>
                  <a:srgbClr val="0070C0"/>
                </a:solidFill>
                <a:latin typeface="Times New Roman" pitchFamily="18" charset="0"/>
                <a:cs typeface="Times New Roman" pitchFamily="18" charset="0"/>
              </a:rPr>
              <a:t>Fever reduction: </a:t>
            </a:r>
            <a:r>
              <a:rPr lang="en-US" sz="2400" dirty="0" smtClean="0">
                <a:latin typeface="Times New Roman" pitchFamily="18" charset="0"/>
                <a:cs typeface="Times New Roman" pitchFamily="18" charset="0"/>
              </a:rPr>
              <a:t>Commonly </a:t>
            </a:r>
            <a:r>
              <a:rPr lang="en-US" sz="2400" dirty="0">
                <a:latin typeface="Times New Roman" pitchFamily="18" charset="0"/>
                <a:cs typeface="Times New Roman" pitchFamily="18" charset="0"/>
              </a:rPr>
              <a:t>used to reduce fever in both adults and </a:t>
            </a:r>
            <a:r>
              <a:rPr lang="en-US" sz="2400" dirty="0" smtClean="0">
                <a:latin typeface="Times New Roman" pitchFamily="18" charset="0"/>
                <a:cs typeface="Times New Roman" pitchFamily="18" charset="0"/>
              </a:rPr>
              <a:t>children.</a:t>
            </a:r>
          </a:p>
          <a:p>
            <a:pPr marL="631825" indent="-631825" algn="just"/>
            <a:r>
              <a:rPr lang="en-US" sz="2400" b="1" dirty="0" smtClean="0">
                <a:solidFill>
                  <a:srgbClr val="C00000"/>
                </a:solidFill>
                <a:latin typeface="Times New Roman" pitchFamily="18" charset="0"/>
                <a:cs typeface="Times New Roman" pitchFamily="18" charset="0"/>
              </a:rPr>
              <a:t>Mechanism of action: </a:t>
            </a:r>
            <a:r>
              <a:rPr lang="en-US" sz="2400" dirty="0" smtClean="0">
                <a:latin typeface="Times New Roman" pitchFamily="18" charset="0"/>
                <a:cs typeface="Times New Roman" pitchFamily="18" charset="0"/>
              </a:rPr>
              <a:t>Ibuprofen </a:t>
            </a:r>
            <a:r>
              <a:rPr lang="en-US" sz="2400" dirty="0">
                <a:latin typeface="Times New Roman" pitchFamily="18" charset="0"/>
                <a:cs typeface="Times New Roman" pitchFamily="18" charset="0"/>
              </a:rPr>
              <a:t>blocks cyclooxygenase (COX) enzymes, which are involved in the production of </a:t>
            </a:r>
            <a:r>
              <a:rPr lang="en-US" sz="2400" dirty="0" smtClean="0">
                <a:latin typeface="Times New Roman" pitchFamily="18" charset="0"/>
                <a:cs typeface="Times New Roman" pitchFamily="18" charset="0"/>
              </a:rPr>
              <a:t>prostaglandins chemicals </a:t>
            </a:r>
            <a:r>
              <a:rPr lang="en-US" sz="2400" dirty="0">
                <a:latin typeface="Times New Roman" pitchFamily="18" charset="0"/>
                <a:cs typeface="Times New Roman" pitchFamily="18" charset="0"/>
              </a:rPr>
              <a:t>that promote inflammation, pain, and fever</a:t>
            </a:r>
            <a:r>
              <a:rPr lang="en-US" sz="2400" dirty="0" smtClean="0">
                <a:latin typeface="Times New Roman" pitchFamily="18" charset="0"/>
                <a:cs typeface="Times New Roman" pitchFamily="18" charset="0"/>
              </a:rPr>
              <a:t>.</a:t>
            </a:r>
          </a:p>
          <a:p>
            <a:pPr algn="just"/>
            <a:r>
              <a:rPr lang="en-US" sz="2400" b="1" dirty="0">
                <a:solidFill>
                  <a:srgbClr val="C00000"/>
                </a:solidFill>
                <a:latin typeface="Times New Roman" pitchFamily="18" charset="0"/>
                <a:cs typeface="Times New Roman" pitchFamily="18" charset="0"/>
              </a:rPr>
              <a:t>Side </a:t>
            </a:r>
            <a:r>
              <a:rPr lang="en-US" sz="2400" b="1" dirty="0" smtClean="0">
                <a:solidFill>
                  <a:srgbClr val="C00000"/>
                </a:solidFill>
                <a:latin typeface="Times New Roman" pitchFamily="18" charset="0"/>
                <a:cs typeface="Times New Roman" pitchFamily="18" charset="0"/>
              </a:rPr>
              <a:t>Effects: </a:t>
            </a:r>
            <a:r>
              <a:rPr lang="en-US" sz="2400" dirty="0" smtClean="0">
                <a:latin typeface="Times New Roman" pitchFamily="18" charset="0"/>
                <a:cs typeface="Times New Roman" pitchFamily="18" charset="0"/>
              </a:rPr>
              <a:t>Stomach </a:t>
            </a:r>
            <a:r>
              <a:rPr lang="en-US" sz="2400" dirty="0">
                <a:latin typeface="Times New Roman" pitchFamily="18" charset="0"/>
                <a:cs typeface="Times New Roman" pitchFamily="18" charset="0"/>
              </a:rPr>
              <a:t>upset or </a:t>
            </a:r>
            <a:r>
              <a:rPr lang="en-US" sz="2400" dirty="0" smtClean="0">
                <a:latin typeface="Times New Roman" pitchFamily="18" charset="0"/>
                <a:cs typeface="Times New Roman" pitchFamily="18" charset="0"/>
              </a:rPr>
              <a:t>pain, Heartburn, Nausea, Dizziness.</a:t>
            </a:r>
          </a:p>
          <a:p>
            <a:pPr algn="just"/>
            <a:r>
              <a:rPr lang="en-US" sz="2400" b="1" dirty="0">
                <a:solidFill>
                  <a:srgbClr val="C00000"/>
                </a:solidFill>
                <a:latin typeface="Times New Roman" pitchFamily="18" charset="0"/>
                <a:cs typeface="Times New Roman" pitchFamily="18" charset="0"/>
              </a:rPr>
              <a:t>Dosage (Typical Adult</a:t>
            </a:r>
            <a:r>
              <a:rPr lang="en-US" sz="2400" b="1" dirty="0" smtClean="0">
                <a:solidFill>
                  <a:srgbClr val="C00000"/>
                </a:solidFill>
                <a:latin typeface="Times New Roman" pitchFamily="18" charset="0"/>
                <a:cs typeface="Times New Roman" pitchFamily="18" charset="0"/>
              </a:rPr>
              <a:t>):</a:t>
            </a:r>
            <a:endParaRPr lang="en-US" sz="2400" b="1" dirty="0">
              <a:solidFill>
                <a:srgbClr val="C00000"/>
              </a:solidFill>
              <a:latin typeface="Times New Roman" pitchFamily="18" charset="0"/>
              <a:cs typeface="Times New Roman" pitchFamily="18" charset="0"/>
            </a:endParaRPr>
          </a:p>
          <a:p>
            <a:pPr marL="2227263" lvl="2" indent="-1312863"/>
            <a:r>
              <a:rPr lang="en-US" sz="2400" dirty="0">
                <a:latin typeface="Times New Roman" pitchFamily="18" charset="0"/>
                <a:cs typeface="Times New Roman" pitchFamily="18" charset="0"/>
              </a:rPr>
              <a:t>200–400 mg every 4–6 hours, as needed</a:t>
            </a:r>
          </a:p>
          <a:p>
            <a:pPr marL="2227263" lvl="2" indent="-1312863"/>
            <a:r>
              <a:rPr lang="en-US" sz="2400" dirty="0">
                <a:latin typeface="Times New Roman" pitchFamily="18" charset="0"/>
                <a:cs typeface="Times New Roman" pitchFamily="18" charset="0"/>
              </a:rPr>
              <a:t>Maximum daily dose: 1200 mg (OTC), 2400 </a:t>
            </a:r>
            <a:r>
              <a:rPr lang="en-US" sz="2400" dirty="0" smtClean="0">
                <a:latin typeface="Times New Roman" pitchFamily="18" charset="0"/>
                <a:cs typeface="Times New Roman" pitchFamily="18" charset="0"/>
              </a:rPr>
              <a:t>mg.</a:t>
            </a:r>
            <a:endParaRPr lang="en-US" sz="2400" dirty="0">
              <a:latin typeface="Times New Roman" pitchFamily="18" charset="0"/>
              <a:cs typeface="Times New Roman" pitchFamily="18" charset="0"/>
            </a:endParaRPr>
          </a:p>
        </p:txBody>
      </p:sp>
      <p:pic>
        <p:nvPicPr>
          <p:cNvPr id="4" name="Picture 3" descr="Image result for ibuprofen structure"/>
          <p:cNvPicPr>
            <a:picLocks/>
          </p:cNvPicPr>
          <p:nvPr/>
        </p:nvPicPr>
        <p:blipFill>
          <a:blip r:embed="rId2"/>
          <a:srcRect l="24615" t="4922" r="27385"/>
          <a:stretch>
            <a:fillRect/>
          </a:stretch>
        </p:blipFill>
        <p:spPr>
          <a:xfrm>
            <a:off x="9220200" y="1828800"/>
            <a:ext cx="2743200" cy="3048000"/>
          </a:xfrm>
          <a:prstGeom prst="rect">
            <a:avLst/>
          </a:prstGeom>
          <a:noFill/>
          <a:ln>
            <a:noFill/>
          </a:ln>
        </p:spPr>
      </p:pic>
    </p:spTree>
    <p:extLst>
      <p:ext uri="{BB962C8B-B14F-4D97-AF65-F5344CB8AC3E}">
        <p14:creationId xmlns:p14="http://schemas.microsoft.com/office/powerpoint/2010/main" val="15467759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0" y="152400"/>
            <a:ext cx="6335389" cy="584775"/>
          </a:xfrm>
          <a:prstGeom prst="rect">
            <a:avLst/>
          </a:prstGeom>
        </p:spPr>
        <p:txBody>
          <a:bodyPr wrap="none">
            <a:spAutoFit/>
          </a:bodyPr>
          <a:lstStyle/>
          <a:p>
            <a:r>
              <a:rPr lang="en-US" sz="3200" b="1" dirty="0">
                <a:solidFill>
                  <a:srgbClr val="C00000"/>
                </a:solidFill>
                <a:latin typeface="Times New Roman" pitchFamily="18" charset="0"/>
                <a:cs typeface="Times New Roman" pitchFamily="18" charset="0"/>
              </a:rPr>
              <a:t>Diphenhydramine </a:t>
            </a:r>
            <a:r>
              <a:rPr lang="en-US" sz="3200" b="1" dirty="0" smtClean="0">
                <a:solidFill>
                  <a:srgbClr val="C00000"/>
                </a:solidFill>
                <a:latin typeface="Times New Roman" pitchFamily="18" charset="0"/>
                <a:cs typeface="Times New Roman" pitchFamily="18" charset="0"/>
              </a:rPr>
              <a:t>(</a:t>
            </a:r>
            <a:r>
              <a:rPr lang="en-US" sz="3200" b="1" dirty="0">
                <a:solidFill>
                  <a:srgbClr val="C00000"/>
                </a:solidFill>
                <a:latin typeface="Times New Roman" pitchFamily="18" charset="0"/>
                <a:cs typeface="Times New Roman" pitchFamily="18" charset="0"/>
              </a:rPr>
              <a:t>A</a:t>
            </a:r>
            <a:r>
              <a:rPr lang="en-US" sz="3200" b="1" dirty="0" smtClean="0">
                <a:solidFill>
                  <a:srgbClr val="C00000"/>
                </a:solidFill>
                <a:latin typeface="Times New Roman" pitchFamily="18" charset="0"/>
                <a:cs typeface="Times New Roman" pitchFamily="18" charset="0"/>
              </a:rPr>
              <a:t>ntihistamine) </a:t>
            </a:r>
            <a:endParaRPr lang="en-US" sz="3200" b="1" dirty="0">
              <a:solidFill>
                <a:srgbClr val="C00000"/>
              </a:solidFill>
              <a:latin typeface="Times New Roman" pitchFamily="18" charset="0"/>
              <a:cs typeface="Times New Roman" pitchFamily="18" charset="0"/>
            </a:endParaRPr>
          </a:p>
        </p:txBody>
      </p:sp>
      <p:sp>
        <p:nvSpPr>
          <p:cNvPr id="3" name="Rectangle 2"/>
          <p:cNvSpPr/>
          <p:nvPr/>
        </p:nvSpPr>
        <p:spPr>
          <a:xfrm>
            <a:off x="304800" y="903744"/>
            <a:ext cx="6858000" cy="2677656"/>
          </a:xfrm>
          <a:prstGeom prst="rect">
            <a:avLst/>
          </a:prstGeom>
        </p:spPr>
        <p:txBody>
          <a:bodyPr wrap="square">
            <a:spAutoFit/>
          </a:bodyPr>
          <a:lstStyle/>
          <a:p>
            <a:pPr algn="just"/>
            <a:r>
              <a:rPr lang="en-US" sz="2400" b="1" dirty="0">
                <a:solidFill>
                  <a:srgbClr val="C00000"/>
                </a:solidFill>
                <a:latin typeface="Times New Roman" pitchFamily="18" charset="0"/>
                <a:cs typeface="Times New Roman" pitchFamily="18" charset="0"/>
              </a:rPr>
              <a:t>Common Uses</a:t>
            </a:r>
            <a:r>
              <a:rPr lang="en-US" sz="2400" b="1" dirty="0" smtClean="0">
                <a:solidFill>
                  <a:srgbClr val="C00000"/>
                </a:solidFill>
                <a:latin typeface="Times New Roman" pitchFamily="18" charset="0"/>
                <a:cs typeface="Times New Roman" pitchFamily="18" charset="0"/>
              </a:rPr>
              <a:t>:</a:t>
            </a:r>
          </a:p>
          <a:p>
            <a:pPr algn="just"/>
            <a:endParaRPr lang="en-US" sz="2400" b="1" dirty="0">
              <a:solidFill>
                <a:srgbClr val="C00000"/>
              </a:solidFill>
              <a:latin typeface="Times New Roman" pitchFamily="18" charset="0"/>
              <a:cs typeface="Times New Roman" pitchFamily="18" charset="0"/>
            </a:endParaRPr>
          </a:p>
          <a:p>
            <a:pPr marL="920750" lvl="1" indent="-463550" algn="just"/>
            <a:r>
              <a:rPr lang="en-US" sz="2400" b="1" dirty="0">
                <a:solidFill>
                  <a:srgbClr val="0070C0"/>
                </a:solidFill>
                <a:latin typeface="Times New Roman" pitchFamily="18" charset="0"/>
                <a:cs typeface="Times New Roman" pitchFamily="18" charset="0"/>
              </a:rPr>
              <a:t>Allergic </a:t>
            </a:r>
            <a:r>
              <a:rPr lang="en-US" sz="2400" b="1" dirty="0" smtClean="0">
                <a:solidFill>
                  <a:srgbClr val="0070C0"/>
                </a:solidFill>
                <a:latin typeface="Times New Roman" pitchFamily="18" charset="0"/>
                <a:cs typeface="Times New Roman" pitchFamily="18" charset="0"/>
              </a:rPr>
              <a:t>reactions</a:t>
            </a:r>
            <a:r>
              <a:rPr lang="en-US" sz="2400" dirty="0" smtClean="0">
                <a:solidFill>
                  <a:srgbClr val="0070C0"/>
                </a:solidFill>
                <a:latin typeface="Times New Roman" pitchFamily="18" charset="0"/>
                <a:cs typeface="Times New Roman" pitchFamily="18" charset="0"/>
              </a:rPr>
              <a:t>: </a:t>
            </a:r>
            <a:r>
              <a:rPr lang="en-US" sz="2400" dirty="0">
                <a:latin typeface="Times New Roman" pitchFamily="18" charset="0"/>
                <a:cs typeface="Times New Roman" pitchFamily="18" charset="0"/>
              </a:rPr>
              <a:t>S</a:t>
            </a:r>
            <a:r>
              <a:rPr lang="en-US" sz="2400" dirty="0" smtClean="0">
                <a:latin typeface="Times New Roman" pitchFamily="18" charset="0"/>
                <a:cs typeface="Times New Roman" pitchFamily="18" charset="0"/>
              </a:rPr>
              <a:t>neezing</a:t>
            </a:r>
            <a:r>
              <a:rPr lang="en-US" sz="2400" dirty="0">
                <a:latin typeface="Times New Roman" pitchFamily="18" charset="0"/>
                <a:cs typeface="Times New Roman" pitchFamily="18" charset="0"/>
              </a:rPr>
              <a:t>, runny nose, </a:t>
            </a:r>
            <a:r>
              <a:rPr lang="en-US" sz="2400" dirty="0" smtClean="0">
                <a:latin typeface="Times New Roman" pitchFamily="18" charset="0"/>
                <a:cs typeface="Times New Roman" pitchFamily="18" charset="0"/>
              </a:rPr>
              <a:t>itchy.</a:t>
            </a:r>
          </a:p>
          <a:p>
            <a:pPr marL="920750" lvl="1" indent="-463550" algn="just"/>
            <a:r>
              <a:rPr lang="en-US" sz="2400" b="1" dirty="0" smtClean="0">
                <a:solidFill>
                  <a:srgbClr val="0070C0"/>
                </a:solidFill>
                <a:latin typeface="Times New Roman" pitchFamily="18" charset="0"/>
                <a:cs typeface="Times New Roman" pitchFamily="18" charset="0"/>
              </a:rPr>
              <a:t>Motion sickness</a:t>
            </a:r>
            <a:r>
              <a:rPr lang="en-US" sz="2400" dirty="0" smtClean="0">
                <a:solidFill>
                  <a:srgbClr val="0070C0"/>
                </a:solidFill>
                <a:latin typeface="Times New Roman" pitchFamily="18" charset="0"/>
                <a:cs typeface="Times New Roman" pitchFamily="18" charset="0"/>
              </a:rPr>
              <a:t>: </a:t>
            </a:r>
            <a:r>
              <a:rPr lang="en-US" sz="2400" dirty="0">
                <a:latin typeface="Times New Roman" pitchFamily="18" charset="0"/>
                <a:cs typeface="Times New Roman" pitchFamily="18" charset="0"/>
              </a:rPr>
              <a:t>T</a:t>
            </a:r>
            <a:r>
              <a:rPr lang="en-US" sz="2400" dirty="0" smtClean="0">
                <a:latin typeface="Times New Roman" pitchFamily="18" charset="0"/>
                <a:cs typeface="Times New Roman" pitchFamily="18" charset="0"/>
              </a:rPr>
              <a:t>o </a:t>
            </a:r>
            <a:r>
              <a:rPr lang="en-US" sz="2400" dirty="0">
                <a:latin typeface="Times New Roman" pitchFamily="18" charset="0"/>
                <a:cs typeface="Times New Roman" pitchFamily="18" charset="0"/>
              </a:rPr>
              <a:t>prevent nausea, </a:t>
            </a:r>
            <a:r>
              <a:rPr lang="en-US" sz="2400" dirty="0" smtClean="0">
                <a:latin typeface="Times New Roman" pitchFamily="18" charset="0"/>
                <a:cs typeface="Times New Roman" pitchFamily="18" charset="0"/>
              </a:rPr>
              <a:t>vomiting.</a:t>
            </a:r>
            <a:endParaRPr lang="en-US" sz="2400" dirty="0">
              <a:latin typeface="Times New Roman" pitchFamily="18" charset="0"/>
              <a:cs typeface="Times New Roman" pitchFamily="18" charset="0"/>
            </a:endParaRPr>
          </a:p>
          <a:p>
            <a:pPr marL="920750" lvl="1" indent="-463550" algn="just"/>
            <a:r>
              <a:rPr lang="en-US" sz="2400" b="1" dirty="0">
                <a:solidFill>
                  <a:srgbClr val="0070C0"/>
                </a:solidFill>
                <a:latin typeface="Times New Roman" pitchFamily="18" charset="0"/>
                <a:cs typeface="Times New Roman" pitchFamily="18" charset="0"/>
              </a:rPr>
              <a:t>Parkinson's </a:t>
            </a:r>
            <a:r>
              <a:rPr lang="en-US" sz="2400" b="1" dirty="0" smtClean="0">
                <a:solidFill>
                  <a:srgbClr val="0070C0"/>
                </a:solidFill>
                <a:latin typeface="Times New Roman" pitchFamily="18" charset="0"/>
                <a:cs typeface="Times New Roman" pitchFamily="18" charset="0"/>
              </a:rPr>
              <a:t>disease</a:t>
            </a:r>
            <a:r>
              <a:rPr lang="en-US" sz="2400" dirty="0" smtClean="0">
                <a:solidFill>
                  <a:srgbClr val="0070C0"/>
                </a:solidFill>
                <a:latin typeface="Times New Roman" pitchFamily="18" charset="0"/>
                <a:cs typeface="Times New Roman" pitchFamily="18" charset="0"/>
              </a:rPr>
              <a:t>: </a:t>
            </a:r>
            <a:r>
              <a:rPr lang="en-US" sz="2400" dirty="0">
                <a:latin typeface="Times New Roman" pitchFamily="18" charset="0"/>
                <a:cs typeface="Times New Roman" pitchFamily="18" charset="0"/>
              </a:rPr>
              <a:t>F</a:t>
            </a:r>
            <a:r>
              <a:rPr lang="en-US" sz="2400" dirty="0" smtClean="0">
                <a:latin typeface="Times New Roman" pitchFamily="18" charset="0"/>
                <a:cs typeface="Times New Roman" pitchFamily="18" charset="0"/>
              </a:rPr>
              <a:t>or </a:t>
            </a:r>
            <a:r>
              <a:rPr lang="en-US" sz="2400" dirty="0">
                <a:latin typeface="Times New Roman" pitchFamily="18" charset="0"/>
                <a:cs typeface="Times New Roman" pitchFamily="18" charset="0"/>
              </a:rPr>
              <a:t>relief of </a:t>
            </a:r>
            <a:r>
              <a:rPr lang="en-US" sz="2400" dirty="0" smtClean="0">
                <a:latin typeface="Times New Roman" pitchFamily="18" charset="0"/>
                <a:cs typeface="Times New Roman" pitchFamily="18" charset="0"/>
              </a:rPr>
              <a:t>tremors.</a:t>
            </a:r>
            <a:endParaRPr lang="en-US" sz="2400" dirty="0">
              <a:latin typeface="Times New Roman" pitchFamily="18" charset="0"/>
              <a:cs typeface="Times New Roman" pitchFamily="18" charset="0"/>
            </a:endParaRPr>
          </a:p>
          <a:p>
            <a:pPr marL="920750" lvl="1" indent="-463550" algn="just"/>
            <a:r>
              <a:rPr lang="en-US" sz="2400" b="1" dirty="0">
                <a:solidFill>
                  <a:srgbClr val="0070C0"/>
                </a:solidFill>
                <a:latin typeface="Times New Roman" pitchFamily="18" charset="0"/>
                <a:cs typeface="Times New Roman" pitchFamily="18" charset="0"/>
              </a:rPr>
              <a:t>Cold </a:t>
            </a:r>
            <a:r>
              <a:rPr lang="en-US" sz="2400" b="1" dirty="0" smtClean="0">
                <a:solidFill>
                  <a:srgbClr val="0070C0"/>
                </a:solidFill>
                <a:latin typeface="Times New Roman" pitchFamily="18" charset="0"/>
                <a:cs typeface="Times New Roman" pitchFamily="18" charset="0"/>
              </a:rPr>
              <a:t>symptoms</a:t>
            </a:r>
            <a:r>
              <a:rPr lang="en-US" sz="2400" dirty="0" smtClean="0">
                <a:solidFill>
                  <a:srgbClr val="0070C0"/>
                </a:solidFill>
                <a:latin typeface="Times New Roman" pitchFamily="18" charset="0"/>
                <a:cs typeface="Times New Roman" pitchFamily="18" charset="0"/>
              </a:rPr>
              <a:t>: </a:t>
            </a:r>
            <a:r>
              <a:rPr lang="en-US" sz="2400" dirty="0">
                <a:latin typeface="Times New Roman" pitchFamily="18" charset="0"/>
                <a:cs typeface="Times New Roman" pitchFamily="18" charset="0"/>
              </a:rPr>
              <a:t>I</a:t>
            </a:r>
            <a:r>
              <a:rPr lang="en-US" sz="2400" dirty="0" smtClean="0">
                <a:latin typeface="Times New Roman" pitchFamily="18" charset="0"/>
                <a:cs typeface="Times New Roman" pitchFamily="18" charset="0"/>
              </a:rPr>
              <a:t>n </a:t>
            </a:r>
            <a:r>
              <a:rPr lang="en-US" sz="2400" dirty="0">
                <a:latin typeface="Times New Roman" pitchFamily="18" charset="0"/>
                <a:cs typeface="Times New Roman" pitchFamily="18" charset="0"/>
              </a:rPr>
              <a:t>combination with other </a:t>
            </a:r>
            <a:r>
              <a:rPr lang="en-US" sz="2400" dirty="0" smtClean="0">
                <a:latin typeface="Times New Roman" pitchFamily="18" charset="0"/>
                <a:cs typeface="Times New Roman" pitchFamily="18" charset="0"/>
              </a:rPr>
              <a:t>drugs.</a:t>
            </a:r>
            <a:endParaRPr lang="en-US" sz="2400" dirty="0">
              <a:latin typeface="Times New Roman" pitchFamily="18" charset="0"/>
              <a:cs typeface="Times New Roman" pitchFamily="18" charset="0"/>
            </a:endParaRPr>
          </a:p>
          <a:p>
            <a:pPr marL="920750" lvl="1" indent="-463550" algn="just"/>
            <a:r>
              <a:rPr lang="en-US" sz="2400" b="1" dirty="0">
                <a:solidFill>
                  <a:srgbClr val="0070C0"/>
                </a:solidFill>
                <a:latin typeface="Times New Roman" pitchFamily="18" charset="0"/>
                <a:cs typeface="Times New Roman" pitchFamily="18" charset="0"/>
              </a:rPr>
              <a:t>Insect </a:t>
            </a:r>
            <a:r>
              <a:rPr lang="en-US" sz="2400" b="1" dirty="0" smtClean="0">
                <a:solidFill>
                  <a:srgbClr val="0070C0"/>
                </a:solidFill>
                <a:latin typeface="Times New Roman" pitchFamily="18" charset="0"/>
                <a:cs typeface="Times New Roman" pitchFamily="18" charset="0"/>
              </a:rPr>
              <a:t>bites: </a:t>
            </a:r>
            <a:r>
              <a:rPr lang="en-US" sz="2400" dirty="0">
                <a:latin typeface="Times New Roman" pitchFamily="18" charset="0"/>
                <a:cs typeface="Times New Roman" pitchFamily="18" charset="0"/>
              </a:rPr>
              <a:t>R</a:t>
            </a:r>
            <a:r>
              <a:rPr lang="en-US" sz="2400" dirty="0" smtClean="0">
                <a:latin typeface="Times New Roman" pitchFamily="18" charset="0"/>
                <a:cs typeface="Times New Roman" pitchFamily="18" charset="0"/>
              </a:rPr>
              <a:t>educes </a:t>
            </a:r>
            <a:r>
              <a:rPr lang="en-US" sz="2400" dirty="0">
                <a:latin typeface="Times New Roman" pitchFamily="18" charset="0"/>
                <a:cs typeface="Times New Roman" pitchFamily="18" charset="0"/>
              </a:rPr>
              <a:t>itching and </a:t>
            </a:r>
            <a:r>
              <a:rPr lang="en-US" sz="2400" dirty="0" smtClean="0">
                <a:latin typeface="Times New Roman" pitchFamily="18" charset="0"/>
                <a:cs typeface="Times New Roman" pitchFamily="18" charset="0"/>
              </a:rPr>
              <a:t>swelling.</a:t>
            </a:r>
            <a:endParaRPr lang="en-US" sz="2400" dirty="0">
              <a:latin typeface="Times New Roman" pitchFamily="18" charset="0"/>
              <a:cs typeface="Times New Roman" pitchFamily="18" charset="0"/>
            </a:endParaRPr>
          </a:p>
        </p:txBody>
      </p:sp>
      <p:pic>
        <p:nvPicPr>
          <p:cNvPr id="4" name="Picture 3" descr="Image result for diphenhydramine structure"/>
          <p:cNvPicPr>
            <a:picLocks/>
          </p:cNvPicPr>
          <p:nvPr/>
        </p:nvPicPr>
        <p:blipFill>
          <a:blip r:embed="rId2"/>
          <a:srcRect/>
          <a:stretch>
            <a:fillRect/>
          </a:stretch>
        </p:blipFill>
        <p:spPr>
          <a:xfrm>
            <a:off x="8268237" y="657359"/>
            <a:ext cx="3533775" cy="3305041"/>
          </a:xfrm>
          <a:prstGeom prst="rect">
            <a:avLst/>
          </a:prstGeom>
          <a:noFill/>
          <a:ln>
            <a:noFill/>
          </a:ln>
        </p:spPr>
      </p:pic>
      <p:sp>
        <p:nvSpPr>
          <p:cNvPr id="5" name="Rectangle 4"/>
          <p:cNvSpPr/>
          <p:nvPr/>
        </p:nvSpPr>
        <p:spPr>
          <a:xfrm>
            <a:off x="304800" y="3787676"/>
            <a:ext cx="12268200" cy="2308324"/>
          </a:xfrm>
          <a:prstGeom prst="rect">
            <a:avLst/>
          </a:prstGeom>
        </p:spPr>
        <p:txBody>
          <a:bodyPr wrap="square">
            <a:spAutoFit/>
          </a:bodyPr>
          <a:lstStyle/>
          <a:p>
            <a:r>
              <a:rPr lang="en-US" sz="2400" b="1" dirty="0">
                <a:solidFill>
                  <a:srgbClr val="C00000"/>
                </a:solidFill>
                <a:latin typeface="Times New Roman" pitchFamily="18" charset="0"/>
                <a:cs typeface="Times New Roman" pitchFamily="18" charset="0"/>
              </a:rPr>
              <a:t>Mechanism of Action:</a:t>
            </a:r>
          </a:p>
          <a:p>
            <a:pPr marL="463550" algn="just"/>
            <a:r>
              <a:rPr lang="en-US" sz="2400" dirty="0">
                <a:latin typeface="Times New Roman" pitchFamily="18" charset="0"/>
                <a:cs typeface="Times New Roman" pitchFamily="18" charset="0"/>
              </a:rPr>
              <a:t>Diphenhydramine blocks histamine H1 receptors, preventing the effects of histamine, a chemical involved in allergic responses</a:t>
            </a:r>
            <a:r>
              <a:rPr lang="en-US" sz="2400" dirty="0" smtClean="0">
                <a:latin typeface="Times New Roman" pitchFamily="18" charset="0"/>
                <a:cs typeface="Times New Roman" pitchFamily="18" charset="0"/>
              </a:rPr>
              <a:t>.</a:t>
            </a:r>
          </a:p>
          <a:p>
            <a:pPr marL="463550" algn="just"/>
            <a:endParaRPr lang="en-US" sz="2400" dirty="0" smtClean="0">
              <a:latin typeface="Times New Roman" pitchFamily="18" charset="0"/>
              <a:cs typeface="Times New Roman" pitchFamily="18" charset="0"/>
            </a:endParaRPr>
          </a:p>
          <a:p>
            <a:pPr marL="463550" indent="-463550"/>
            <a:r>
              <a:rPr lang="en-US" sz="2400" b="1" dirty="0">
                <a:solidFill>
                  <a:srgbClr val="C00000"/>
                </a:solidFill>
                <a:latin typeface="Times New Roman" pitchFamily="18" charset="0"/>
                <a:cs typeface="Times New Roman" pitchFamily="18" charset="0"/>
              </a:rPr>
              <a:t>Side </a:t>
            </a:r>
            <a:r>
              <a:rPr lang="en-US" sz="2400" b="1" dirty="0" smtClean="0">
                <a:solidFill>
                  <a:srgbClr val="C00000"/>
                </a:solidFill>
                <a:latin typeface="Times New Roman" pitchFamily="18" charset="0"/>
                <a:cs typeface="Times New Roman" pitchFamily="18" charset="0"/>
              </a:rPr>
              <a:t>Effects: </a:t>
            </a:r>
            <a:r>
              <a:rPr lang="en-US" sz="2400" dirty="0" smtClean="0">
                <a:latin typeface="Times New Roman" pitchFamily="18" charset="0"/>
                <a:cs typeface="Times New Roman" pitchFamily="18" charset="0"/>
              </a:rPr>
              <a:t>Drowsiness, Dizziness, Dry </a:t>
            </a:r>
            <a:r>
              <a:rPr lang="en-US" sz="2400" dirty="0">
                <a:latin typeface="Times New Roman" pitchFamily="18" charset="0"/>
                <a:cs typeface="Times New Roman" pitchFamily="18" charset="0"/>
              </a:rPr>
              <a:t>mouth, nose, or </a:t>
            </a:r>
            <a:r>
              <a:rPr lang="en-US" sz="2400" dirty="0" smtClean="0">
                <a:latin typeface="Times New Roman" pitchFamily="18" charset="0"/>
                <a:cs typeface="Times New Roman" pitchFamily="18" charset="0"/>
              </a:rPr>
              <a:t>throat, Constipation </a:t>
            </a:r>
            <a:r>
              <a:rPr lang="en-US" sz="2400" dirty="0">
                <a:latin typeface="Times New Roman" pitchFamily="18" charset="0"/>
                <a:cs typeface="Times New Roman" pitchFamily="18" charset="0"/>
              </a:rPr>
              <a:t>or urinary </a:t>
            </a:r>
            <a:r>
              <a:rPr lang="en-US" sz="2400" dirty="0" smtClean="0">
                <a:latin typeface="Times New Roman" pitchFamily="18" charset="0"/>
                <a:cs typeface="Times New Roman" pitchFamily="18" charset="0"/>
              </a:rPr>
              <a:t>retention, Confusion </a:t>
            </a:r>
            <a:r>
              <a:rPr lang="en-US" sz="2400" dirty="0">
                <a:latin typeface="Times New Roman" pitchFamily="18" charset="0"/>
                <a:cs typeface="Times New Roman" pitchFamily="18" charset="0"/>
              </a:rPr>
              <a:t>(especially in older adults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5847178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85800"/>
            <a:ext cx="12344400" cy="2369880"/>
          </a:xfrm>
          <a:prstGeom prst="rect">
            <a:avLst/>
          </a:prstGeom>
        </p:spPr>
        <p:txBody>
          <a:bodyPr wrap="square">
            <a:spAutoFit/>
          </a:bodyPr>
          <a:lstStyle/>
          <a:p>
            <a:pPr algn="just"/>
            <a:r>
              <a:rPr lang="en-US" sz="2400" dirty="0">
                <a:latin typeface="Times New Roman" pitchFamily="18" charset="0"/>
                <a:cs typeface="Times New Roman" pitchFamily="18" charset="0"/>
              </a:rPr>
              <a:t>Spectroscopy is the study of the interaction between matter and electromagnetic radiation. It is a powerful analytical tool used in physics, chemistry, astronomy, and many other fields to determine the composition, structure, and properties of substances</a:t>
            </a:r>
            <a:r>
              <a:rPr lang="en-US" sz="2400" dirty="0" smtClean="0">
                <a:latin typeface="Times New Roman" pitchFamily="18" charset="0"/>
                <a:cs typeface="Times New Roman" pitchFamily="18" charset="0"/>
              </a:rPr>
              <a:t>.</a:t>
            </a:r>
          </a:p>
          <a:p>
            <a:pPr algn="just"/>
            <a:r>
              <a:rPr lang="en-US" sz="2800" b="1" dirty="0">
                <a:solidFill>
                  <a:srgbClr val="C00000"/>
                </a:solidFill>
                <a:latin typeface="Times New Roman" pitchFamily="18" charset="0"/>
                <a:cs typeface="Times New Roman" pitchFamily="18" charset="0"/>
              </a:rPr>
              <a:t>Basic </a:t>
            </a:r>
            <a:r>
              <a:rPr lang="en-US" sz="2800" b="1" dirty="0" smtClean="0">
                <a:solidFill>
                  <a:srgbClr val="C00000"/>
                </a:solidFill>
                <a:latin typeface="Times New Roman" pitchFamily="18" charset="0"/>
                <a:cs typeface="Times New Roman" pitchFamily="18" charset="0"/>
              </a:rPr>
              <a:t>Principle: </a:t>
            </a:r>
            <a:r>
              <a:rPr lang="en-US" sz="2400" dirty="0" smtClean="0">
                <a:latin typeface="Times New Roman" pitchFamily="18" charset="0"/>
                <a:cs typeface="Times New Roman" pitchFamily="18" charset="0"/>
              </a:rPr>
              <a:t>When </a:t>
            </a:r>
            <a:r>
              <a:rPr lang="en-US" sz="2400" dirty="0">
                <a:latin typeface="Times New Roman" pitchFamily="18" charset="0"/>
                <a:cs typeface="Times New Roman" pitchFamily="18" charset="0"/>
              </a:rPr>
              <a:t>electromagnetic </a:t>
            </a:r>
            <a:r>
              <a:rPr lang="en-US" sz="2400" dirty="0" smtClean="0">
                <a:latin typeface="Times New Roman" pitchFamily="18" charset="0"/>
                <a:cs typeface="Times New Roman" pitchFamily="18" charset="0"/>
              </a:rPr>
              <a:t>radiation interacts </a:t>
            </a:r>
            <a:r>
              <a:rPr lang="en-US" sz="2400" dirty="0">
                <a:latin typeface="Times New Roman" pitchFamily="18" charset="0"/>
                <a:cs typeface="Times New Roman" pitchFamily="18" charset="0"/>
              </a:rPr>
              <a:t>with matter, it can </a:t>
            </a:r>
            <a:r>
              <a:rPr lang="en-US" sz="2400" dirty="0" smtClean="0">
                <a:latin typeface="Times New Roman" pitchFamily="18" charset="0"/>
                <a:cs typeface="Times New Roman" pitchFamily="18" charset="0"/>
              </a:rPr>
              <a:t>be absorbed, Emitted and scattered. Each </a:t>
            </a:r>
            <a:r>
              <a:rPr lang="en-US" sz="2400" dirty="0">
                <a:latin typeface="Times New Roman" pitchFamily="18" charset="0"/>
                <a:cs typeface="Times New Roman" pitchFamily="18" charset="0"/>
              </a:rPr>
              <a:t>element or molecule absorbs or emits radiation at specific wavelengths, producing a unique spectral fingerprint</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3" name="Rectangle 2"/>
          <p:cNvSpPr/>
          <p:nvPr/>
        </p:nvSpPr>
        <p:spPr>
          <a:xfrm>
            <a:off x="5029200" y="24825"/>
            <a:ext cx="2605778" cy="584775"/>
          </a:xfrm>
          <a:prstGeom prst="rect">
            <a:avLst/>
          </a:prstGeom>
        </p:spPr>
        <p:txBody>
          <a:bodyPr wrap="none">
            <a:spAutoFit/>
          </a:bodyPr>
          <a:lstStyle/>
          <a:p>
            <a:r>
              <a:rPr lang="en-US" sz="3200" b="1" dirty="0">
                <a:solidFill>
                  <a:srgbClr val="C00000"/>
                </a:solidFill>
                <a:latin typeface="Times New Roman" pitchFamily="18" charset="0"/>
                <a:cs typeface="Times New Roman" pitchFamily="18" charset="0"/>
              </a:rPr>
              <a:t>Spectroscopy</a:t>
            </a:r>
            <a:r>
              <a:rPr lang="en-US" sz="3200" dirty="0">
                <a:solidFill>
                  <a:srgbClr val="C00000"/>
                </a:solidFill>
                <a:latin typeface="Times New Roman" pitchFamily="18" charset="0"/>
                <a:cs typeface="Times New Roman"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2418944027"/>
              </p:ext>
            </p:extLst>
          </p:nvPr>
        </p:nvGraphicFramePr>
        <p:xfrm>
          <a:off x="457200" y="3571220"/>
          <a:ext cx="11734800" cy="2956560"/>
        </p:xfrm>
        <a:graphic>
          <a:graphicData uri="http://schemas.openxmlformats.org/drawingml/2006/table">
            <a:tbl>
              <a:tblPr/>
              <a:tblGrid>
                <a:gridCol w="3911600"/>
                <a:gridCol w="3911600"/>
                <a:gridCol w="3911600"/>
              </a:tblGrid>
              <a:tr h="365760">
                <a:tc>
                  <a:txBody>
                    <a:bodyPr/>
                    <a:lstStyle/>
                    <a:p>
                      <a:pPr algn="ctr"/>
                      <a:r>
                        <a:rPr lang="en-US" sz="2000" b="1" dirty="0">
                          <a:solidFill>
                            <a:srgbClr val="002060"/>
                          </a:solidFill>
                          <a:latin typeface="Times New Roman" pitchFamily="18" charset="0"/>
                          <a:cs typeface="Times New Roman" pitchFamily="18" charset="0"/>
                        </a:rPr>
                        <a:t>Type</a:t>
                      </a:r>
                    </a:p>
                  </a:txBody>
                  <a:tcPr anchor="ctr">
                    <a:lnL>
                      <a:noFill/>
                    </a:lnL>
                    <a:lnR>
                      <a:noFill/>
                    </a:lnR>
                    <a:lnT>
                      <a:noFill/>
                    </a:lnT>
                    <a:lnB>
                      <a:noFill/>
                    </a:lnB>
                  </a:tcPr>
                </a:tc>
                <a:tc>
                  <a:txBody>
                    <a:bodyPr/>
                    <a:lstStyle/>
                    <a:p>
                      <a:pPr algn="ctr"/>
                      <a:r>
                        <a:rPr lang="en-US" sz="2000" b="1" dirty="0">
                          <a:solidFill>
                            <a:srgbClr val="002060"/>
                          </a:solidFill>
                          <a:latin typeface="Times New Roman" pitchFamily="18" charset="0"/>
                          <a:cs typeface="Times New Roman" pitchFamily="18" charset="0"/>
                        </a:rPr>
                        <a:t>Radiation Involved</a:t>
                      </a:r>
                    </a:p>
                  </a:txBody>
                  <a:tcPr anchor="ctr">
                    <a:lnL>
                      <a:noFill/>
                    </a:lnL>
                    <a:lnR>
                      <a:noFill/>
                    </a:lnR>
                    <a:lnT>
                      <a:noFill/>
                    </a:lnT>
                    <a:lnB>
                      <a:noFill/>
                    </a:lnB>
                  </a:tcPr>
                </a:tc>
                <a:tc>
                  <a:txBody>
                    <a:bodyPr/>
                    <a:lstStyle/>
                    <a:p>
                      <a:pPr algn="ctr"/>
                      <a:r>
                        <a:rPr lang="en-US" sz="2000" b="1" dirty="0">
                          <a:solidFill>
                            <a:srgbClr val="002060"/>
                          </a:solidFill>
                          <a:latin typeface="Times New Roman" pitchFamily="18" charset="0"/>
                          <a:cs typeface="Times New Roman" pitchFamily="18" charset="0"/>
                        </a:rPr>
                        <a:t>Common Use</a:t>
                      </a:r>
                    </a:p>
                  </a:txBody>
                  <a:tcPr anchor="ctr">
                    <a:lnL>
                      <a:noFill/>
                    </a:lnL>
                    <a:lnR>
                      <a:noFill/>
                    </a:lnR>
                    <a:lnT>
                      <a:noFill/>
                    </a:lnT>
                    <a:lnB>
                      <a:noFill/>
                    </a:lnB>
                  </a:tcPr>
                </a:tc>
              </a:tr>
              <a:tr h="640080">
                <a:tc>
                  <a:txBody>
                    <a:bodyPr/>
                    <a:lstStyle/>
                    <a:p>
                      <a:pPr algn="ctr"/>
                      <a:r>
                        <a:rPr lang="en-US" sz="1800" b="1" dirty="0">
                          <a:solidFill>
                            <a:srgbClr val="002060"/>
                          </a:solidFill>
                          <a:latin typeface="Times New Roman" pitchFamily="18" charset="0"/>
                          <a:cs typeface="Times New Roman" pitchFamily="18" charset="0"/>
                        </a:rPr>
                        <a:t>UV-Visible Spectroscopy</a:t>
                      </a:r>
                      <a:endParaRPr lang="en-US" sz="1800" dirty="0">
                        <a:solidFill>
                          <a:srgbClr val="002060"/>
                        </a:solidFill>
                        <a:latin typeface="Times New Roman" pitchFamily="18" charset="0"/>
                        <a:cs typeface="Times New Roman" pitchFamily="18" charset="0"/>
                      </a:endParaRPr>
                    </a:p>
                  </a:txBody>
                  <a:tcPr anchor="ctr">
                    <a:lnL>
                      <a:noFill/>
                    </a:lnL>
                    <a:lnR>
                      <a:noFill/>
                    </a:lnR>
                    <a:lnT>
                      <a:noFill/>
                    </a:lnT>
                    <a:lnB>
                      <a:noFill/>
                    </a:lnB>
                  </a:tcPr>
                </a:tc>
                <a:tc>
                  <a:txBody>
                    <a:bodyPr/>
                    <a:lstStyle/>
                    <a:p>
                      <a:pPr algn="ctr"/>
                      <a:r>
                        <a:rPr lang="en-US" sz="1800" dirty="0">
                          <a:latin typeface="Times New Roman" pitchFamily="18" charset="0"/>
                          <a:cs typeface="Times New Roman" pitchFamily="18" charset="0"/>
                        </a:rPr>
                        <a:t>Ultraviolet/Visible light</a:t>
                      </a:r>
                    </a:p>
                  </a:txBody>
                  <a:tcPr anchor="ctr">
                    <a:lnL>
                      <a:noFill/>
                    </a:lnL>
                    <a:lnR>
                      <a:noFill/>
                    </a:lnR>
                    <a:lnT>
                      <a:noFill/>
                    </a:lnT>
                    <a:lnB>
                      <a:noFill/>
                    </a:lnB>
                  </a:tcPr>
                </a:tc>
                <a:tc>
                  <a:txBody>
                    <a:bodyPr/>
                    <a:lstStyle/>
                    <a:p>
                      <a:pPr algn="ctr"/>
                      <a:r>
                        <a:rPr lang="en-US" sz="1800" dirty="0" smtClean="0">
                          <a:latin typeface="Times New Roman" pitchFamily="18" charset="0"/>
                          <a:cs typeface="Times New Roman" pitchFamily="18" charset="0"/>
                        </a:rPr>
                        <a:t> Identifying</a:t>
                      </a:r>
                      <a:r>
                        <a:rPr lang="en-US" sz="1800" baseline="0" dirty="0" smtClean="0">
                          <a:latin typeface="Times New Roman" pitchFamily="18" charset="0"/>
                          <a:cs typeface="Times New Roman" pitchFamily="18" charset="0"/>
                        </a:rPr>
                        <a:t> c</a:t>
                      </a:r>
                      <a:r>
                        <a:rPr lang="en-US" sz="1800" dirty="0" smtClean="0">
                          <a:latin typeface="Times New Roman" pitchFamily="18" charset="0"/>
                          <a:cs typeface="Times New Roman" pitchFamily="18" charset="0"/>
                        </a:rPr>
                        <a:t>oncentration, compounds.</a:t>
                      </a:r>
                      <a:endParaRPr lang="en-US" sz="1800" dirty="0">
                        <a:latin typeface="Times New Roman" pitchFamily="18" charset="0"/>
                        <a:cs typeface="Times New Roman" pitchFamily="18" charset="0"/>
                      </a:endParaRPr>
                    </a:p>
                  </a:txBody>
                  <a:tcPr anchor="ctr">
                    <a:lnL>
                      <a:noFill/>
                    </a:lnL>
                    <a:lnR>
                      <a:noFill/>
                    </a:lnR>
                    <a:lnT>
                      <a:noFill/>
                    </a:lnT>
                    <a:lnB>
                      <a:noFill/>
                    </a:lnB>
                  </a:tcPr>
                </a:tc>
              </a:tr>
              <a:tr h="640080">
                <a:tc>
                  <a:txBody>
                    <a:bodyPr/>
                    <a:lstStyle/>
                    <a:p>
                      <a:pPr algn="ctr"/>
                      <a:r>
                        <a:rPr lang="en-US" sz="1800" b="1" dirty="0">
                          <a:solidFill>
                            <a:srgbClr val="002060"/>
                          </a:solidFill>
                          <a:latin typeface="Times New Roman" pitchFamily="18" charset="0"/>
                          <a:cs typeface="Times New Roman" pitchFamily="18" charset="0"/>
                        </a:rPr>
                        <a:t>Infrared (IR) Spectroscopy</a:t>
                      </a:r>
                      <a:endParaRPr lang="en-US" sz="1800" dirty="0">
                        <a:solidFill>
                          <a:srgbClr val="002060"/>
                        </a:solidFill>
                        <a:latin typeface="Times New Roman" pitchFamily="18" charset="0"/>
                        <a:cs typeface="Times New Roman" pitchFamily="18" charset="0"/>
                      </a:endParaRPr>
                    </a:p>
                  </a:txBody>
                  <a:tcPr anchor="ctr">
                    <a:lnL>
                      <a:noFill/>
                    </a:lnL>
                    <a:lnR>
                      <a:noFill/>
                    </a:lnR>
                    <a:lnT>
                      <a:noFill/>
                    </a:lnT>
                    <a:lnB>
                      <a:noFill/>
                    </a:lnB>
                  </a:tcPr>
                </a:tc>
                <a:tc>
                  <a:txBody>
                    <a:bodyPr/>
                    <a:lstStyle/>
                    <a:p>
                      <a:pPr algn="ctr"/>
                      <a:r>
                        <a:rPr lang="en-US" sz="1800" dirty="0">
                          <a:latin typeface="Times New Roman" pitchFamily="18" charset="0"/>
                          <a:cs typeface="Times New Roman" pitchFamily="18" charset="0"/>
                        </a:rPr>
                        <a:t>Infrared light</a:t>
                      </a:r>
                    </a:p>
                  </a:txBody>
                  <a:tcPr anchor="ctr">
                    <a:lnL>
                      <a:noFill/>
                    </a:lnL>
                    <a:lnR>
                      <a:noFill/>
                    </a:lnR>
                    <a:lnT>
                      <a:noFill/>
                    </a:lnT>
                    <a:lnB>
                      <a:noFill/>
                    </a:lnB>
                  </a:tcPr>
                </a:tc>
                <a:tc>
                  <a:txBody>
                    <a:bodyPr/>
                    <a:lstStyle/>
                    <a:p>
                      <a:pPr algn="ctr"/>
                      <a:r>
                        <a:rPr lang="en-US" sz="1800" dirty="0">
                          <a:latin typeface="Times New Roman" pitchFamily="18" charset="0"/>
                          <a:cs typeface="Times New Roman" pitchFamily="18" charset="0"/>
                        </a:rPr>
                        <a:t>Identifying functional </a:t>
                      </a:r>
                      <a:r>
                        <a:rPr lang="en-US" sz="1800" dirty="0" smtClean="0">
                          <a:latin typeface="Times New Roman" pitchFamily="18" charset="0"/>
                          <a:cs typeface="Times New Roman" pitchFamily="18" charset="0"/>
                        </a:rPr>
                        <a:t>groups.</a:t>
                      </a:r>
                      <a:endParaRPr lang="en-US" sz="1800" dirty="0">
                        <a:latin typeface="Times New Roman" pitchFamily="18" charset="0"/>
                        <a:cs typeface="Times New Roman" pitchFamily="18" charset="0"/>
                      </a:endParaRPr>
                    </a:p>
                  </a:txBody>
                  <a:tcPr anchor="ctr">
                    <a:lnL>
                      <a:noFill/>
                    </a:lnL>
                    <a:lnR>
                      <a:noFill/>
                    </a:lnR>
                    <a:lnT>
                      <a:noFill/>
                    </a:lnT>
                    <a:lnB>
                      <a:noFill/>
                    </a:lnB>
                  </a:tcPr>
                </a:tc>
              </a:tr>
              <a:tr h="640080">
                <a:tc>
                  <a:txBody>
                    <a:bodyPr/>
                    <a:lstStyle/>
                    <a:p>
                      <a:pPr algn="ctr"/>
                      <a:r>
                        <a:rPr lang="en-US" sz="1800" b="1" dirty="0">
                          <a:solidFill>
                            <a:srgbClr val="002060"/>
                          </a:solidFill>
                          <a:latin typeface="Times New Roman" pitchFamily="18" charset="0"/>
                          <a:cs typeface="Times New Roman" pitchFamily="18" charset="0"/>
                        </a:rPr>
                        <a:t>Nuclear Magnetic Resonance </a:t>
                      </a:r>
                      <a:endParaRPr lang="en-US" sz="1800" dirty="0">
                        <a:solidFill>
                          <a:srgbClr val="002060"/>
                        </a:solidFill>
                        <a:latin typeface="Times New Roman" pitchFamily="18" charset="0"/>
                        <a:cs typeface="Times New Roman" pitchFamily="18" charset="0"/>
                      </a:endParaRPr>
                    </a:p>
                  </a:txBody>
                  <a:tcPr anchor="ctr">
                    <a:lnL>
                      <a:noFill/>
                    </a:lnL>
                    <a:lnR>
                      <a:noFill/>
                    </a:lnR>
                    <a:lnT>
                      <a:noFill/>
                    </a:lnT>
                    <a:lnB>
                      <a:noFill/>
                    </a:lnB>
                  </a:tcPr>
                </a:tc>
                <a:tc>
                  <a:txBody>
                    <a:bodyPr/>
                    <a:lstStyle/>
                    <a:p>
                      <a:pPr algn="ctr"/>
                      <a:r>
                        <a:rPr lang="en-US" sz="1800" dirty="0">
                          <a:latin typeface="Times New Roman" pitchFamily="18" charset="0"/>
                          <a:cs typeface="Times New Roman" pitchFamily="18" charset="0"/>
                        </a:rPr>
                        <a:t>Radio waves in magnetic field</a:t>
                      </a:r>
                    </a:p>
                  </a:txBody>
                  <a:tcPr anchor="ctr">
                    <a:lnL>
                      <a:noFill/>
                    </a:lnL>
                    <a:lnR>
                      <a:noFill/>
                    </a:lnR>
                    <a:lnT>
                      <a:noFill/>
                    </a:lnT>
                    <a:lnB>
                      <a:noFill/>
                    </a:lnB>
                  </a:tcPr>
                </a:tc>
                <a:tc>
                  <a:txBody>
                    <a:bodyPr/>
                    <a:lstStyle/>
                    <a:p>
                      <a:pPr algn="ctr"/>
                      <a:r>
                        <a:rPr lang="en-US" sz="1800" dirty="0">
                          <a:latin typeface="Times New Roman" pitchFamily="18" charset="0"/>
                          <a:cs typeface="Times New Roman" pitchFamily="18" charset="0"/>
                        </a:rPr>
                        <a:t>Determining molecular </a:t>
                      </a:r>
                      <a:r>
                        <a:rPr lang="en-US" sz="1800" dirty="0" smtClean="0">
                          <a:latin typeface="Times New Roman" pitchFamily="18" charset="0"/>
                          <a:cs typeface="Times New Roman" pitchFamily="18" charset="0"/>
                        </a:rPr>
                        <a:t>structure</a:t>
                      </a:r>
                      <a:endParaRPr lang="en-US" sz="1800" dirty="0">
                        <a:latin typeface="Times New Roman" pitchFamily="18" charset="0"/>
                        <a:cs typeface="Times New Roman" pitchFamily="18" charset="0"/>
                      </a:endParaRPr>
                    </a:p>
                  </a:txBody>
                  <a:tcPr anchor="ctr">
                    <a:lnL>
                      <a:noFill/>
                    </a:lnL>
                    <a:lnR>
                      <a:noFill/>
                    </a:lnR>
                    <a:lnT>
                      <a:noFill/>
                    </a:lnT>
                    <a:lnB>
                      <a:noFill/>
                    </a:lnB>
                  </a:tcPr>
                </a:tc>
              </a:tr>
              <a:tr h="640080">
                <a:tc>
                  <a:txBody>
                    <a:bodyPr/>
                    <a:lstStyle/>
                    <a:p>
                      <a:pPr algn="ctr"/>
                      <a:r>
                        <a:rPr lang="en-US" sz="1800" b="1" dirty="0">
                          <a:solidFill>
                            <a:srgbClr val="002060"/>
                          </a:solidFill>
                          <a:latin typeface="Times New Roman" pitchFamily="18" charset="0"/>
                          <a:cs typeface="Times New Roman" pitchFamily="18" charset="0"/>
                        </a:rPr>
                        <a:t>Mass </a:t>
                      </a:r>
                      <a:r>
                        <a:rPr lang="en-US" sz="1800" b="1" dirty="0" smtClean="0">
                          <a:solidFill>
                            <a:srgbClr val="002060"/>
                          </a:solidFill>
                          <a:latin typeface="Times New Roman" pitchFamily="18" charset="0"/>
                          <a:cs typeface="Times New Roman" pitchFamily="18" charset="0"/>
                        </a:rPr>
                        <a:t>Spectrometry</a:t>
                      </a:r>
                      <a:endParaRPr lang="en-US" sz="1800" dirty="0">
                        <a:solidFill>
                          <a:srgbClr val="002060"/>
                        </a:solidFill>
                        <a:latin typeface="Times New Roman" pitchFamily="18" charset="0"/>
                        <a:cs typeface="Times New Roman" pitchFamily="18" charset="0"/>
                      </a:endParaRPr>
                    </a:p>
                  </a:txBody>
                  <a:tcPr anchor="ctr">
                    <a:lnL>
                      <a:noFill/>
                    </a:lnL>
                    <a:lnR>
                      <a:noFill/>
                    </a:lnR>
                    <a:lnT>
                      <a:noFill/>
                    </a:lnT>
                    <a:lnB>
                      <a:noFill/>
                    </a:lnB>
                  </a:tcPr>
                </a:tc>
                <a:tc>
                  <a:txBody>
                    <a:bodyPr/>
                    <a:lstStyle/>
                    <a:p>
                      <a:pPr algn="ctr"/>
                      <a:r>
                        <a:rPr lang="en-US" sz="1800" dirty="0">
                          <a:latin typeface="Times New Roman" pitchFamily="18" charset="0"/>
                          <a:cs typeface="Times New Roman" pitchFamily="18" charset="0"/>
                        </a:rPr>
                        <a:t>Ionized particles (mass/charge)</a:t>
                      </a:r>
                    </a:p>
                  </a:txBody>
                  <a:tcPr anchor="ctr">
                    <a:lnL>
                      <a:noFill/>
                    </a:lnL>
                    <a:lnR>
                      <a:noFill/>
                    </a:lnR>
                    <a:lnT>
                      <a:noFill/>
                    </a:lnT>
                    <a:lnB>
                      <a:noFill/>
                    </a:lnB>
                  </a:tcPr>
                </a:tc>
                <a:tc>
                  <a:txBody>
                    <a:bodyPr/>
                    <a:lstStyle/>
                    <a:p>
                      <a:pPr algn="ctr"/>
                      <a:r>
                        <a:rPr lang="en-US" sz="1800" dirty="0">
                          <a:latin typeface="Times New Roman" pitchFamily="18" charset="0"/>
                          <a:cs typeface="Times New Roman" pitchFamily="18" charset="0"/>
                        </a:rPr>
                        <a:t>Determining molecular </a:t>
                      </a:r>
                      <a:r>
                        <a:rPr lang="en-US" sz="1800" dirty="0" smtClean="0">
                          <a:latin typeface="Times New Roman" pitchFamily="18" charset="0"/>
                          <a:cs typeface="Times New Roman" pitchFamily="18" charset="0"/>
                        </a:rPr>
                        <a:t>mass</a:t>
                      </a:r>
                      <a:endParaRPr lang="en-US" sz="1800" dirty="0">
                        <a:latin typeface="Times New Roman" pitchFamily="18" charset="0"/>
                        <a:cs typeface="Times New Roman" pitchFamily="18" charset="0"/>
                      </a:endParaRPr>
                    </a:p>
                  </a:txBody>
                  <a:tcPr anchor="ctr">
                    <a:lnL>
                      <a:noFill/>
                    </a:lnL>
                    <a:lnR>
                      <a:noFill/>
                    </a:lnR>
                    <a:lnT>
                      <a:noFill/>
                    </a:lnT>
                    <a:lnB>
                      <a:noFill/>
                    </a:lnB>
                  </a:tcPr>
                </a:tc>
              </a:tr>
            </a:tbl>
          </a:graphicData>
        </a:graphic>
      </p:graphicFrame>
      <p:sp>
        <p:nvSpPr>
          <p:cNvPr id="5" name="Rectangle 1"/>
          <p:cNvSpPr>
            <a:spLocks noChangeArrowheads="1"/>
          </p:cNvSpPr>
          <p:nvPr/>
        </p:nvSpPr>
        <p:spPr bwMode="auto">
          <a:xfrm>
            <a:off x="304800" y="3048000"/>
            <a:ext cx="37021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C00000"/>
                </a:solidFill>
                <a:effectLst/>
                <a:latin typeface="Times New Roman" pitchFamily="18" charset="0"/>
                <a:cs typeface="Times New Roman" pitchFamily="18" charset="0"/>
              </a:rPr>
              <a:t>Types of Spectroscopy:</a:t>
            </a:r>
            <a:endParaRPr kumimoji="0" lang="en-US" sz="2800" b="0" i="0" u="none" strike="noStrike" cap="none" normalizeH="0" baseline="0" dirty="0" smtClean="0">
              <a:ln>
                <a:noFill/>
              </a:ln>
              <a:solidFill>
                <a:srgbClr val="C0000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4867752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38888066"/>
              </p:ext>
            </p:extLst>
          </p:nvPr>
        </p:nvGraphicFramePr>
        <p:xfrm>
          <a:off x="228600" y="1648827"/>
          <a:ext cx="12192000" cy="4828173"/>
        </p:xfrm>
        <a:graphic>
          <a:graphicData uri="http://schemas.openxmlformats.org/drawingml/2006/table">
            <a:tbl>
              <a:tblPr>
                <a:tableStyleId>{284E427A-3D55-4303-BF80-6455036E1DE7}</a:tableStyleId>
              </a:tblPr>
              <a:tblGrid>
                <a:gridCol w="5943600"/>
                <a:gridCol w="6248400"/>
              </a:tblGrid>
              <a:tr h="292629">
                <a:tc>
                  <a:txBody>
                    <a:bodyPr/>
                    <a:lstStyle/>
                    <a:p>
                      <a:pPr algn="ctr"/>
                      <a:r>
                        <a:rPr lang="en-US" sz="2400" b="1" dirty="0">
                          <a:solidFill>
                            <a:srgbClr val="C00000"/>
                          </a:solidFill>
                          <a:latin typeface="Times New Roman" pitchFamily="18" charset="0"/>
                          <a:cs typeface="Times New Roman" pitchFamily="18" charset="0"/>
                        </a:rPr>
                        <a:t>Absorption Spectroscopy</a:t>
                      </a:r>
                    </a:p>
                  </a:txBody>
                  <a:tcPr marL="73157" marR="73157" marT="36579" marB="36579" anchor="ctr"/>
                </a:tc>
                <a:tc>
                  <a:txBody>
                    <a:bodyPr/>
                    <a:lstStyle/>
                    <a:p>
                      <a:pPr algn="ctr"/>
                      <a:r>
                        <a:rPr lang="en-US" sz="2400" b="1" dirty="0">
                          <a:solidFill>
                            <a:srgbClr val="C00000"/>
                          </a:solidFill>
                          <a:latin typeface="Times New Roman" pitchFamily="18" charset="0"/>
                          <a:cs typeface="Times New Roman" pitchFamily="18" charset="0"/>
                        </a:rPr>
                        <a:t>Emission Spectroscopy</a:t>
                      </a:r>
                    </a:p>
                  </a:txBody>
                  <a:tcPr marL="73157" marR="73157" marT="36579" marB="36579" anchor="ctr"/>
                </a:tc>
              </a:tr>
              <a:tr h="512101">
                <a:tc>
                  <a:txBody>
                    <a:bodyPr/>
                    <a:lstStyle/>
                    <a:p>
                      <a:pPr algn="l"/>
                      <a:r>
                        <a:rPr lang="en-US" sz="2400">
                          <a:latin typeface="Times New Roman" pitchFamily="18" charset="0"/>
                          <a:cs typeface="Times New Roman" pitchFamily="18" charset="0"/>
                        </a:rPr>
                        <a:t>Measures how much light is absorbed by a sample.</a:t>
                      </a:r>
                    </a:p>
                  </a:txBody>
                  <a:tcPr marL="73157" marR="73157" marT="36579" marB="36579" anchor="ctr"/>
                </a:tc>
                <a:tc>
                  <a:txBody>
                    <a:bodyPr/>
                    <a:lstStyle/>
                    <a:p>
                      <a:r>
                        <a:rPr lang="en-US" sz="2400">
                          <a:latin typeface="Times New Roman" pitchFamily="18" charset="0"/>
                          <a:cs typeface="Times New Roman" pitchFamily="18" charset="0"/>
                        </a:rPr>
                        <a:t>Measures the light emitted by a sample.</a:t>
                      </a:r>
                    </a:p>
                  </a:txBody>
                  <a:tcPr marL="73157" marR="73157" marT="36579" marB="36579" anchor="ctr"/>
                </a:tc>
              </a:tr>
              <a:tr h="731573">
                <a:tc>
                  <a:txBody>
                    <a:bodyPr/>
                    <a:lstStyle/>
                    <a:p>
                      <a:pPr algn="l"/>
                      <a:r>
                        <a:rPr lang="en-US" sz="2400" dirty="0">
                          <a:latin typeface="Times New Roman" pitchFamily="18" charset="0"/>
                          <a:cs typeface="Times New Roman" pitchFamily="18" charset="0"/>
                        </a:rPr>
                        <a:t>Electrons absorb energy and move to higher energy levels (excited state).</a:t>
                      </a:r>
                    </a:p>
                  </a:txBody>
                  <a:tcPr marL="73157" marR="73157" marT="36579" marB="36579" anchor="ctr"/>
                </a:tc>
                <a:tc>
                  <a:txBody>
                    <a:bodyPr/>
                    <a:lstStyle/>
                    <a:p>
                      <a:r>
                        <a:rPr lang="en-US" sz="2400" dirty="0">
                          <a:latin typeface="Times New Roman" pitchFamily="18" charset="0"/>
                          <a:cs typeface="Times New Roman" pitchFamily="18" charset="0"/>
                        </a:rPr>
                        <a:t>Electrons fall from higher to lower energy levels, </a:t>
                      </a:r>
                      <a:r>
                        <a:rPr lang="en-US" sz="2400" dirty="0" smtClean="0">
                          <a:latin typeface="Times New Roman" pitchFamily="18" charset="0"/>
                          <a:cs typeface="Times New Roman" pitchFamily="18" charset="0"/>
                        </a:rPr>
                        <a:t>release energy </a:t>
                      </a:r>
                      <a:r>
                        <a:rPr lang="en-US" sz="2400" dirty="0">
                          <a:latin typeface="Times New Roman" pitchFamily="18" charset="0"/>
                          <a:cs typeface="Times New Roman" pitchFamily="18" charset="0"/>
                        </a:rPr>
                        <a:t>as light.</a:t>
                      </a:r>
                    </a:p>
                  </a:txBody>
                  <a:tcPr marL="73157" marR="73157" marT="36579" marB="36579" anchor="ctr"/>
                </a:tc>
              </a:tr>
              <a:tr h="512101">
                <a:tc>
                  <a:txBody>
                    <a:bodyPr/>
                    <a:lstStyle/>
                    <a:p>
                      <a:pPr algn="l"/>
                      <a:r>
                        <a:rPr lang="en-US" sz="2400" dirty="0">
                          <a:latin typeface="Times New Roman" pitchFamily="18" charset="0"/>
                          <a:cs typeface="Times New Roman" pitchFamily="18" charset="0"/>
                        </a:rPr>
                        <a:t>External light source required.</a:t>
                      </a:r>
                    </a:p>
                  </a:txBody>
                  <a:tcPr marL="73157" marR="73157" marT="36579" marB="36579" anchor="ctr"/>
                </a:tc>
                <a:tc>
                  <a:txBody>
                    <a:bodyPr/>
                    <a:lstStyle/>
                    <a:p>
                      <a:r>
                        <a:rPr lang="en-US" sz="2400" dirty="0" smtClean="0">
                          <a:latin typeface="Times New Roman" pitchFamily="18" charset="0"/>
                          <a:cs typeface="Times New Roman" pitchFamily="18" charset="0"/>
                        </a:rPr>
                        <a:t>Sample</a:t>
                      </a:r>
                      <a:r>
                        <a:rPr lang="en-US" sz="2400" baseline="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emits </a:t>
                      </a:r>
                      <a:r>
                        <a:rPr lang="en-US" sz="2400" dirty="0">
                          <a:latin typeface="Times New Roman" pitchFamily="18" charset="0"/>
                          <a:cs typeface="Times New Roman" pitchFamily="18" charset="0"/>
                        </a:rPr>
                        <a:t>light after excitation.</a:t>
                      </a:r>
                    </a:p>
                  </a:txBody>
                  <a:tcPr marL="73157" marR="73157" marT="36579" marB="36579" anchor="ctr"/>
                </a:tc>
              </a:tr>
              <a:tr h="512101">
                <a:tc>
                  <a:txBody>
                    <a:bodyPr/>
                    <a:lstStyle/>
                    <a:p>
                      <a:pPr algn="l"/>
                      <a:r>
                        <a:rPr lang="en-US" sz="2400" dirty="0">
                          <a:latin typeface="Times New Roman" pitchFamily="18" charset="0"/>
                          <a:cs typeface="Times New Roman" pitchFamily="18" charset="0"/>
                        </a:rPr>
                        <a:t>Decrease in intensity of transmitted light.</a:t>
                      </a:r>
                    </a:p>
                  </a:txBody>
                  <a:tcPr marL="73157" marR="73157" marT="36579" marB="36579" anchor="ctr"/>
                </a:tc>
                <a:tc>
                  <a:txBody>
                    <a:bodyPr/>
                    <a:lstStyle/>
                    <a:p>
                      <a:r>
                        <a:rPr lang="en-US" sz="2400" dirty="0">
                          <a:latin typeface="Times New Roman" pitchFamily="18" charset="0"/>
                          <a:cs typeface="Times New Roman" pitchFamily="18" charset="0"/>
                        </a:rPr>
                        <a:t>Detection of emitted light at specific wavelengths.</a:t>
                      </a:r>
                    </a:p>
                  </a:txBody>
                  <a:tcPr marL="73157" marR="73157" marT="36579" marB="36579" anchor="ctr"/>
                </a:tc>
              </a:tr>
              <a:tr h="292629">
                <a:tc>
                  <a:txBody>
                    <a:bodyPr/>
                    <a:lstStyle/>
                    <a:p>
                      <a:pPr algn="l"/>
                      <a:r>
                        <a:rPr lang="en-US" sz="2400">
                          <a:latin typeface="Times New Roman" pitchFamily="18" charset="0"/>
                          <a:cs typeface="Times New Roman" pitchFamily="18" charset="0"/>
                        </a:rPr>
                        <a:t>Energy is absorbed into the sample.</a:t>
                      </a:r>
                    </a:p>
                  </a:txBody>
                  <a:tcPr marL="73157" marR="73157" marT="36579" marB="36579" anchor="ctr"/>
                </a:tc>
                <a:tc>
                  <a:txBody>
                    <a:bodyPr/>
                    <a:lstStyle/>
                    <a:p>
                      <a:r>
                        <a:rPr lang="en-US" sz="2400" dirty="0">
                          <a:latin typeface="Times New Roman" pitchFamily="18" charset="0"/>
                          <a:cs typeface="Times New Roman" pitchFamily="18" charset="0"/>
                        </a:rPr>
                        <a:t>Energy is released by the sample.</a:t>
                      </a:r>
                    </a:p>
                  </a:txBody>
                  <a:tcPr marL="73157" marR="73157" marT="36579" marB="36579" anchor="ctr"/>
                </a:tc>
              </a:tr>
              <a:tr h="512101">
                <a:tc>
                  <a:txBody>
                    <a:bodyPr/>
                    <a:lstStyle/>
                    <a:p>
                      <a:pPr algn="l"/>
                      <a:r>
                        <a:rPr lang="en-US" sz="2400" dirty="0">
                          <a:latin typeface="Times New Roman" pitchFamily="18" charset="0"/>
                          <a:cs typeface="Times New Roman" pitchFamily="18" charset="0"/>
                        </a:rPr>
                        <a:t>UV-Vis, IR, Atomic Absorption </a:t>
                      </a:r>
                      <a:r>
                        <a:rPr lang="en-US" sz="2400" dirty="0" smtClean="0">
                          <a:latin typeface="Times New Roman" pitchFamily="18" charset="0"/>
                          <a:cs typeface="Times New Roman" pitchFamily="18" charset="0"/>
                        </a:rPr>
                        <a:t>Spectroscopy</a:t>
                      </a:r>
                      <a:endParaRPr lang="en-US" sz="2400" dirty="0">
                        <a:latin typeface="Times New Roman" pitchFamily="18" charset="0"/>
                        <a:cs typeface="Times New Roman" pitchFamily="18" charset="0"/>
                      </a:endParaRPr>
                    </a:p>
                  </a:txBody>
                  <a:tcPr marL="73157" marR="73157" marT="36579" marB="36579" anchor="ctr"/>
                </a:tc>
                <a:tc>
                  <a:txBody>
                    <a:bodyPr/>
                    <a:lstStyle/>
                    <a:p>
                      <a:r>
                        <a:rPr lang="en-US" sz="2400" dirty="0">
                          <a:latin typeface="Times New Roman" pitchFamily="18" charset="0"/>
                          <a:cs typeface="Times New Roman" pitchFamily="18" charset="0"/>
                        </a:rPr>
                        <a:t>Fluorescence, Atomic Emission </a:t>
                      </a:r>
                      <a:r>
                        <a:rPr lang="en-US" sz="2400" dirty="0" smtClean="0">
                          <a:latin typeface="Times New Roman" pitchFamily="18" charset="0"/>
                          <a:cs typeface="Times New Roman" pitchFamily="18" charset="0"/>
                        </a:rPr>
                        <a:t>Spectroscopy.</a:t>
                      </a:r>
                      <a:endParaRPr lang="en-US" sz="2400" dirty="0">
                        <a:latin typeface="Times New Roman" pitchFamily="18" charset="0"/>
                        <a:cs typeface="Times New Roman" pitchFamily="18" charset="0"/>
                      </a:endParaRPr>
                    </a:p>
                  </a:txBody>
                  <a:tcPr marL="73157" marR="73157" marT="36579" marB="36579" anchor="ctr"/>
                </a:tc>
              </a:tr>
              <a:tr h="512101">
                <a:tc>
                  <a:txBody>
                    <a:bodyPr/>
                    <a:lstStyle/>
                    <a:p>
                      <a:pPr algn="l"/>
                      <a:r>
                        <a:rPr lang="en-US" sz="2400">
                          <a:latin typeface="Times New Roman" pitchFamily="18" charset="0"/>
                          <a:cs typeface="Times New Roman" pitchFamily="18" charset="0"/>
                        </a:rPr>
                        <a:t>Dark lines/bands on a bright background.</a:t>
                      </a:r>
                    </a:p>
                  </a:txBody>
                  <a:tcPr marL="73157" marR="73157" marT="36579" marB="36579" anchor="ctr"/>
                </a:tc>
                <a:tc>
                  <a:txBody>
                    <a:bodyPr/>
                    <a:lstStyle/>
                    <a:p>
                      <a:r>
                        <a:rPr lang="en-US" sz="2400" dirty="0">
                          <a:latin typeface="Times New Roman" pitchFamily="18" charset="0"/>
                          <a:cs typeface="Times New Roman" pitchFamily="18" charset="0"/>
                        </a:rPr>
                        <a:t>Bright lines/bands on a dark background.</a:t>
                      </a:r>
                    </a:p>
                  </a:txBody>
                  <a:tcPr marL="73157" marR="73157" marT="36579" marB="36579" anchor="ctr"/>
                </a:tc>
              </a:tr>
            </a:tbl>
          </a:graphicData>
        </a:graphic>
      </p:graphicFrame>
      <p:sp>
        <p:nvSpPr>
          <p:cNvPr id="3" name="Rectangle 1"/>
          <p:cNvSpPr>
            <a:spLocks noChangeArrowheads="1"/>
          </p:cNvSpPr>
          <p:nvPr/>
        </p:nvSpPr>
        <p:spPr bwMode="auto">
          <a:xfrm>
            <a:off x="228600" y="616803"/>
            <a:ext cx="12344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smtClean="0">
                <a:ln>
                  <a:noFill/>
                </a:ln>
                <a:solidFill>
                  <a:schemeClr val="tx1"/>
                </a:solidFill>
                <a:effectLst/>
                <a:latin typeface="Times New Roman" pitchFamily="18" charset="0"/>
                <a:cs typeface="Times New Roman" pitchFamily="18" charset="0"/>
              </a:rPr>
              <a:t>Absorption and emission spectroscopy are two fundamental techniques in the field of spectroscopy, used to study the interaction between matter and electromagnetic radiation.</a:t>
            </a:r>
          </a:p>
        </p:txBody>
      </p:sp>
    </p:spTree>
    <p:extLst>
      <p:ext uri="{BB962C8B-B14F-4D97-AF65-F5344CB8AC3E}">
        <p14:creationId xmlns:p14="http://schemas.microsoft.com/office/powerpoint/2010/main" val="15380956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800" y="152400"/>
            <a:ext cx="10668000" cy="954107"/>
          </a:xfrm>
          <a:prstGeom prst="rect">
            <a:avLst/>
          </a:prstGeom>
        </p:spPr>
        <p:txBody>
          <a:bodyPr wrap="square">
            <a:spAutoFit/>
          </a:bodyPr>
          <a:lstStyle/>
          <a:p>
            <a:pPr algn="ctr"/>
            <a:r>
              <a:rPr lang="en-US" sz="2800" b="1" dirty="0">
                <a:solidFill>
                  <a:srgbClr val="C00000"/>
                </a:solidFill>
                <a:latin typeface="Times New Roman" pitchFamily="18" charset="0"/>
                <a:cs typeface="Times New Roman" pitchFamily="18" charset="0"/>
              </a:rPr>
              <a:t>Electronic S</a:t>
            </a:r>
            <a:r>
              <a:rPr lang="en-US" sz="2800" b="1" dirty="0" smtClean="0">
                <a:solidFill>
                  <a:srgbClr val="C00000"/>
                </a:solidFill>
                <a:latin typeface="Times New Roman" pitchFamily="18" charset="0"/>
                <a:cs typeface="Times New Roman" pitchFamily="18" charset="0"/>
              </a:rPr>
              <a:t>pectroscopy or UV-Visible Spectroscopy or Rotational-Vibrational-Electronic Spectroscopy</a:t>
            </a:r>
            <a:endParaRPr lang="en-US" sz="2800" b="1" dirty="0">
              <a:solidFill>
                <a:srgbClr val="C00000"/>
              </a:solidFill>
              <a:latin typeface="Times New Roman" pitchFamily="18" charset="0"/>
              <a:cs typeface="Times New Roman" pitchFamily="18" charset="0"/>
            </a:endParaRPr>
          </a:p>
        </p:txBody>
      </p:sp>
      <p:sp>
        <p:nvSpPr>
          <p:cNvPr id="3" name="Rectangle 2"/>
          <p:cNvSpPr/>
          <p:nvPr/>
        </p:nvSpPr>
        <p:spPr>
          <a:xfrm>
            <a:off x="152400" y="1143000"/>
            <a:ext cx="12496800" cy="1200329"/>
          </a:xfrm>
          <a:prstGeom prst="rect">
            <a:avLst/>
          </a:prstGeom>
        </p:spPr>
        <p:txBody>
          <a:bodyPr wrap="square">
            <a:spAutoFit/>
          </a:bodyPr>
          <a:lstStyle/>
          <a:p>
            <a:pPr algn="just"/>
            <a:r>
              <a:rPr lang="en-US" sz="2400" b="1" dirty="0">
                <a:solidFill>
                  <a:srgbClr val="002060"/>
                </a:solidFill>
                <a:latin typeface="Times New Roman" pitchFamily="18" charset="0"/>
                <a:cs typeface="Times New Roman" pitchFamily="18" charset="0"/>
              </a:rPr>
              <a:t>Basic </a:t>
            </a:r>
            <a:r>
              <a:rPr lang="en-US" sz="2400" b="1" dirty="0" smtClean="0">
                <a:solidFill>
                  <a:srgbClr val="002060"/>
                </a:solidFill>
                <a:latin typeface="Times New Roman" pitchFamily="18" charset="0"/>
                <a:cs typeface="Times New Roman" pitchFamily="18" charset="0"/>
              </a:rPr>
              <a:t>Principle: </a:t>
            </a:r>
            <a:r>
              <a:rPr lang="en-US" sz="2400" dirty="0" smtClean="0">
                <a:latin typeface="Times New Roman" pitchFamily="18" charset="0"/>
                <a:cs typeface="Times New Roman" pitchFamily="18" charset="0"/>
              </a:rPr>
              <a:t>When </a:t>
            </a:r>
            <a:r>
              <a:rPr lang="en-US" sz="2400" dirty="0">
                <a:latin typeface="Times New Roman" pitchFamily="18" charset="0"/>
                <a:cs typeface="Times New Roman" pitchFamily="18" charset="0"/>
              </a:rPr>
              <a:t>a molecule absorbs light in the </a:t>
            </a:r>
            <a:r>
              <a:rPr lang="en-US" sz="2400" dirty="0" smtClean="0">
                <a:latin typeface="Times New Roman" pitchFamily="18" charset="0"/>
                <a:cs typeface="Times New Roman" pitchFamily="18" charset="0"/>
              </a:rPr>
              <a:t>UV(</a:t>
            </a:r>
            <a:r>
              <a:rPr lang="en-US" sz="2400" dirty="0">
                <a:latin typeface="Times New Roman" pitchFamily="18" charset="0"/>
                <a:cs typeface="Times New Roman" pitchFamily="18" charset="0"/>
              </a:rPr>
              <a:t>~200–400 nm</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or </a:t>
            </a:r>
            <a:r>
              <a:rPr lang="en-US" sz="2400" dirty="0" smtClean="0">
                <a:latin typeface="Times New Roman" pitchFamily="18" charset="0"/>
                <a:cs typeface="Times New Roman" pitchFamily="18" charset="0"/>
              </a:rPr>
              <a:t> visible region(</a:t>
            </a:r>
            <a:r>
              <a:rPr lang="en-US" sz="2400" dirty="0">
                <a:latin typeface="Times New Roman" pitchFamily="18" charset="0"/>
                <a:cs typeface="Times New Roman" pitchFamily="18" charset="0"/>
              </a:rPr>
              <a:t>~400–800 nm</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electrons in the molecule are excited from a lower energy level (usually a bonding or non-bonding orbital) to a higher energy level (usually an anti-bonding orbital).</a:t>
            </a:r>
          </a:p>
        </p:txBody>
      </p:sp>
      <p:pic>
        <p:nvPicPr>
          <p:cNvPr id="4" name="Picture 3" descr="Image result for possible electronic transitions in electronic spectroscopy"/>
          <p:cNvPicPr>
            <a:picLocks/>
          </p:cNvPicPr>
          <p:nvPr/>
        </p:nvPicPr>
        <p:blipFill>
          <a:blip r:embed="rId2"/>
          <a:srcRect/>
          <a:stretch>
            <a:fillRect/>
          </a:stretch>
        </p:blipFill>
        <p:spPr>
          <a:xfrm>
            <a:off x="173865" y="2514600"/>
            <a:ext cx="6553200" cy="4114800"/>
          </a:xfrm>
          <a:prstGeom prst="rect">
            <a:avLst/>
          </a:prstGeom>
          <a:noFill/>
          <a:ln>
            <a:noFill/>
          </a:ln>
        </p:spPr>
      </p:pic>
      <p:sp>
        <p:nvSpPr>
          <p:cNvPr id="5" name="Rectangle 4"/>
          <p:cNvSpPr/>
          <p:nvPr/>
        </p:nvSpPr>
        <p:spPr>
          <a:xfrm>
            <a:off x="6934200" y="2884944"/>
            <a:ext cx="5638800" cy="2677656"/>
          </a:xfrm>
          <a:prstGeom prst="rect">
            <a:avLst/>
          </a:prstGeom>
        </p:spPr>
        <p:txBody>
          <a:bodyPr wrap="square">
            <a:spAutoFit/>
          </a:bodyPr>
          <a:lstStyle/>
          <a:p>
            <a:pPr algn="just"/>
            <a:r>
              <a:rPr lang="en-US" sz="2400" dirty="0">
                <a:latin typeface="Times New Roman" pitchFamily="18" charset="0"/>
                <a:cs typeface="Times New Roman" pitchFamily="18" charset="0"/>
              </a:rPr>
              <a:t>UV-Visible spectroscopy is sometimes referred to as rotational-vibrational-electronic spectroscopy because when molecules absorb UV or visible light, they don't only undergo electronic </a:t>
            </a:r>
            <a:r>
              <a:rPr lang="en-US" sz="2400" dirty="0" smtClean="0">
                <a:latin typeface="Times New Roman" pitchFamily="18" charset="0"/>
                <a:cs typeface="Times New Roman" pitchFamily="18" charset="0"/>
              </a:rPr>
              <a:t>transitions they </a:t>
            </a:r>
            <a:r>
              <a:rPr lang="en-US" sz="2400" dirty="0">
                <a:latin typeface="Times New Roman" pitchFamily="18" charset="0"/>
                <a:cs typeface="Times New Roman" pitchFamily="18" charset="0"/>
              </a:rPr>
              <a:t>also undergo accompanying vibrational and rotational </a:t>
            </a:r>
            <a:r>
              <a:rPr lang="en-US" sz="2400" dirty="0" smtClean="0">
                <a:latin typeface="Times New Roman" pitchFamily="18" charset="0"/>
                <a:cs typeface="Times New Roman" pitchFamily="18" charset="0"/>
              </a:rPr>
              <a:t>transitions.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56881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Perrin Jablonski diagram of fluorescence and phosphorescence...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5181600" cy="4784401"/>
          </a:xfrm>
          <a:prstGeom prst="rect">
            <a:avLst/>
          </a:prstGeom>
          <a:noFill/>
          <a:ln w="3175">
            <a:solidFill>
              <a:schemeClr val="tx1"/>
            </a:solidFill>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152400" y="533400"/>
            <a:ext cx="5029200" cy="1077218"/>
          </a:xfrm>
          <a:prstGeom prst="rect">
            <a:avLst/>
          </a:prstGeom>
        </p:spPr>
        <p:txBody>
          <a:bodyPr wrap="square">
            <a:spAutoFit/>
          </a:bodyPr>
          <a:lstStyle/>
          <a:p>
            <a:pPr algn="ctr"/>
            <a:r>
              <a:rPr lang="en-US" sz="3200" b="1" dirty="0" smtClean="0">
                <a:solidFill>
                  <a:srgbClr val="0070C0"/>
                </a:solidFill>
                <a:latin typeface="Times New Roman" pitchFamily="18" charset="0"/>
                <a:cs typeface="Times New Roman" pitchFamily="18" charset="0"/>
              </a:rPr>
              <a:t>The Perrin-Jablonski diagram</a:t>
            </a:r>
            <a:endParaRPr lang="en-US" sz="3200" b="1" dirty="0">
              <a:solidFill>
                <a:srgbClr val="0070C0"/>
              </a:solidFill>
              <a:latin typeface="Times New Roman" pitchFamily="18" charset="0"/>
              <a:cs typeface="Times New Roman" pitchFamily="18" charset="0"/>
            </a:endParaRPr>
          </a:p>
        </p:txBody>
      </p:sp>
      <p:sp>
        <p:nvSpPr>
          <p:cNvPr id="3" name="Rectangle 2"/>
          <p:cNvSpPr/>
          <p:nvPr/>
        </p:nvSpPr>
        <p:spPr>
          <a:xfrm>
            <a:off x="5715000" y="381000"/>
            <a:ext cx="6858000" cy="6124754"/>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Post-Excitation </a:t>
            </a:r>
            <a:r>
              <a:rPr lang="en-US" sz="3200" b="1" dirty="0" smtClean="0">
                <a:solidFill>
                  <a:srgbClr val="C00000"/>
                </a:solidFill>
                <a:latin typeface="Times New Roman" pitchFamily="18" charset="0"/>
                <a:cs typeface="Times New Roman" pitchFamily="18" charset="0"/>
              </a:rPr>
              <a:t>Processes</a:t>
            </a:r>
          </a:p>
          <a:p>
            <a:pPr algn="ctr"/>
            <a:endParaRPr lang="en-US" sz="2400" b="1" dirty="0">
              <a:solidFill>
                <a:srgbClr val="C00000"/>
              </a:solidFill>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After excitation, several things can happen:</a:t>
            </a:r>
          </a:p>
          <a:p>
            <a:pPr marL="457200" indent="-457200" algn="just">
              <a:buFont typeface="+mj-lt"/>
              <a:buAutoNum type="arabicPeriod"/>
            </a:pPr>
            <a:r>
              <a:rPr lang="en-US" sz="2400" b="1" dirty="0">
                <a:solidFill>
                  <a:srgbClr val="002060"/>
                </a:solidFill>
                <a:latin typeface="Times New Roman" pitchFamily="18" charset="0"/>
                <a:cs typeface="Times New Roman" pitchFamily="18" charset="0"/>
              </a:rPr>
              <a:t>Internal conversion (IC)</a:t>
            </a:r>
            <a:r>
              <a:rPr lang="en-US" sz="2400" dirty="0">
                <a:solidFill>
                  <a:srgbClr val="002060"/>
                </a:solidFill>
                <a:latin typeface="Times New Roman" pitchFamily="18" charset="0"/>
                <a:cs typeface="Times New Roman" pitchFamily="18" charset="0"/>
              </a:rPr>
              <a:t>: </a:t>
            </a:r>
            <a:r>
              <a:rPr lang="en-US" sz="2400" dirty="0">
                <a:latin typeface="Times New Roman" pitchFamily="18" charset="0"/>
                <a:cs typeface="Times New Roman" pitchFamily="18" charset="0"/>
              </a:rPr>
              <a:t>Non-</a:t>
            </a:r>
            <a:r>
              <a:rPr lang="en-US" sz="2400" dirty="0" err="1">
                <a:latin typeface="Times New Roman" pitchFamily="18" charset="0"/>
                <a:cs typeface="Times New Roman" pitchFamily="18" charset="0"/>
              </a:rPr>
              <a:t>radiative</a:t>
            </a:r>
            <a:r>
              <a:rPr lang="en-US" sz="2400" dirty="0">
                <a:latin typeface="Times New Roman" pitchFamily="18" charset="0"/>
                <a:cs typeface="Times New Roman" pitchFamily="18" charset="0"/>
              </a:rPr>
              <a:t> transition between electronic states of the same multiplicity (e.g., S₂ → S₁</a:t>
            </a:r>
            <a:r>
              <a:rPr lang="en-US" sz="2400" dirty="0" smtClean="0">
                <a:latin typeface="Times New Roman" pitchFamily="18" charset="0"/>
                <a:cs typeface="Times New Roman" pitchFamily="18" charset="0"/>
              </a:rPr>
              <a:t>).</a:t>
            </a:r>
          </a:p>
          <a:p>
            <a:pPr marL="457200" indent="-457200" algn="just">
              <a:buFont typeface="+mj-lt"/>
              <a:buAutoNum type="arabicPeriod"/>
            </a:pPr>
            <a:r>
              <a:rPr lang="en-US" sz="2400" b="1" dirty="0" smtClean="0">
                <a:solidFill>
                  <a:srgbClr val="002060"/>
                </a:solidFill>
                <a:latin typeface="Times New Roman" pitchFamily="18" charset="0"/>
                <a:cs typeface="Times New Roman" pitchFamily="18" charset="0"/>
              </a:rPr>
              <a:t>Vibrational </a:t>
            </a:r>
            <a:r>
              <a:rPr lang="en-US" sz="2400" b="1" dirty="0">
                <a:solidFill>
                  <a:srgbClr val="002060"/>
                </a:solidFill>
                <a:latin typeface="Times New Roman" pitchFamily="18" charset="0"/>
                <a:cs typeface="Times New Roman" pitchFamily="18" charset="0"/>
              </a:rPr>
              <a:t>relaxation</a:t>
            </a:r>
            <a:r>
              <a:rPr lang="en-US" sz="2400" dirty="0">
                <a:solidFill>
                  <a:srgbClr val="002060"/>
                </a:solidFill>
                <a:latin typeface="Times New Roman" pitchFamily="18" charset="0"/>
                <a:cs typeface="Times New Roman" pitchFamily="18" charset="0"/>
              </a:rPr>
              <a:t>: </a:t>
            </a:r>
            <a:r>
              <a:rPr lang="en-US" sz="2400" dirty="0">
                <a:latin typeface="Times New Roman" pitchFamily="18" charset="0"/>
                <a:cs typeface="Times New Roman" pitchFamily="18" charset="0"/>
              </a:rPr>
              <a:t>Electron loses energy and falls to the lowest vibrational level of S₁</a:t>
            </a:r>
            <a:r>
              <a:rPr lang="en-US" sz="2400" dirty="0" smtClean="0">
                <a:latin typeface="Times New Roman" pitchFamily="18" charset="0"/>
                <a:cs typeface="Times New Roman" pitchFamily="18" charset="0"/>
              </a:rPr>
              <a:t>.</a:t>
            </a:r>
          </a:p>
          <a:p>
            <a:pPr marL="457200" indent="-457200" algn="just">
              <a:buFont typeface="+mj-lt"/>
              <a:buAutoNum type="arabicPeriod"/>
            </a:pPr>
            <a:r>
              <a:rPr lang="en-US" sz="2400" b="1" dirty="0" smtClean="0">
                <a:solidFill>
                  <a:srgbClr val="002060"/>
                </a:solidFill>
                <a:latin typeface="Times New Roman" pitchFamily="18" charset="0"/>
                <a:cs typeface="Times New Roman" pitchFamily="18" charset="0"/>
              </a:rPr>
              <a:t>Fluorescence</a:t>
            </a:r>
            <a:r>
              <a:rPr lang="en-US" sz="2400" dirty="0">
                <a:solidFill>
                  <a:srgbClr val="002060"/>
                </a:solidFill>
                <a:latin typeface="Times New Roman" pitchFamily="18" charset="0"/>
                <a:cs typeface="Times New Roman" pitchFamily="18" charset="0"/>
              </a:rPr>
              <a:t>: </a:t>
            </a:r>
            <a:r>
              <a:rPr lang="en-US" sz="2400" dirty="0">
                <a:latin typeface="Times New Roman" pitchFamily="18" charset="0"/>
                <a:cs typeface="Times New Roman" pitchFamily="18" charset="0"/>
              </a:rPr>
              <a:t>Emission of light as the electron falls from S₁ to S₀</a:t>
            </a:r>
            <a:r>
              <a:rPr lang="en-US" sz="2400" dirty="0" smtClean="0">
                <a:latin typeface="Times New Roman" pitchFamily="18" charset="0"/>
                <a:cs typeface="Times New Roman" pitchFamily="18" charset="0"/>
              </a:rPr>
              <a:t>.</a:t>
            </a:r>
          </a:p>
          <a:p>
            <a:pPr marL="457200" indent="-457200" algn="just">
              <a:buFont typeface="+mj-lt"/>
              <a:buAutoNum type="arabicPeriod"/>
            </a:pPr>
            <a:r>
              <a:rPr lang="en-US" sz="2400" b="1" dirty="0" smtClean="0">
                <a:solidFill>
                  <a:srgbClr val="002060"/>
                </a:solidFill>
                <a:latin typeface="Times New Roman" pitchFamily="18" charset="0"/>
                <a:cs typeface="Times New Roman" pitchFamily="18" charset="0"/>
              </a:rPr>
              <a:t>Intersystem </a:t>
            </a:r>
            <a:r>
              <a:rPr lang="en-US" sz="2400" b="1" dirty="0">
                <a:solidFill>
                  <a:srgbClr val="002060"/>
                </a:solidFill>
                <a:latin typeface="Times New Roman" pitchFamily="18" charset="0"/>
                <a:cs typeface="Times New Roman" pitchFamily="18" charset="0"/>
              </a:rPr>
              <a:t>crossing (ISC)</a:t>
            </a:r>
            <a:r>
              <a:rPr lang="en-US" sz="2400" dirty="0">
                <a:solidFill>
                  <a:srgbClr val="002060"/>
                </a:solidFill>
                <a:latin typeface="Times New Roman" pitchFamily="18" charset="0"/>
                <a:cs typeface="Times New Roman" pitchFamily="18" charset="0"/>
              </a:rPr>
              <a:t>: </a:t>
            </a:r>
            <a:r>
              <a:rPr lang="en-US" sz="2400" dirty="0">
                <a:latin typeface="Times New Roman" pitchFamily="18" charset="0"/>
                <a:cs typeface="Times New Roman" pitchFamily="18" charset="0"/>
              </a:rPr>
              <a:t>Electron transitions from singlet S₁ to triplet T₁</a:t>
            </a:r>
            <a:r>
              <a:rPr lang="en-US" sz="2400" dirty="0" smtClean="0">
                <a:latin typeface="Times New Roman" pitchFamily="18" charset="0"/>
                <a:cs typeface="Times New Roman" pitchFamily="18" charset="0"/>
              </a:rPr>
              <a:t>.</a:t>
            </a:r>
          </a:p>
          <a:p>
            <a:pPr marL="457200" indent="-457200" algn="just">
              <a:buFont typeface="+mj-lt"/>
              <a:buAutoNum type="arabicPeriod"/>
            </a:pPr>
            <a:r>
              <a:rPr lang="en-US" sz="2400" b="1" dirty="0" smtClean="0">
                <a:solidFill>
                  <a:srgbClr val="002060"/>
                </a:solidFill>
                <a:latin typeface="Times New Roman" pitchFamily="18" charset="0"/>
                <a:cs typeface="Times New Roman" pitchFamily="18" charset="0"/>
              </a:rPr>
              <a:t>Phosphorescence</a:t>
            </a:r>
            <a:r>
              <a:rPr lang="en-US" sz="2400" dirty="0">
                <a:solidFill>
                  <a:srgbClr val="002060"/>
                </a:solidFill>
                <a:latin typeface="Times New Roman" pitchFamily="18" charset="0"/>
                <a:cs typeface="Times New Roman" pitchFamily="18" charset="0"/>
              </a:rPr>
              <a:t>: </a:t>
            </a:r>
            <a:r>
              <a:rPr lang="en-US" sz="2400" dirty="0">
                <a:latin typeface="Times New Roman" pitchFamily="18" charset="0"/>
                <a:cs typeface="Times New Roman" pitchFamily="18" charset="0"/>
              </a:rPr>
              <a:t>Emission from T₁ to S₀ (slower than fluorescence</a:t>
            </a:r>
            <a:r>
              <a:rPr lang="en-US" sz="2400" dirty="0" smtClean="0">
                <a:latin typeface="Times New Roman" pitchFamily="18" charset="0"/>
                <a:cs typeface="Times New Roman" pitchFamily="18" charset="0"/>
              </a:rPr>
              <a:t>).</a:t>
            </a:r>
          </a:p>
          <a:p>
            <a:pPr marL="457200" indent="-457200" algn="just">
              <a:buFont typeface="+mj-lt"/>
              <a:buAutoNum type="arabicPeriod"/>
            </a:pPr>
            <a:r>
              <a:rPr lang="en-US" sz="2400" b="1" dirty="0" smtClean="0">
                <a:solidFill>
                  <a:srgbClr val="002060"/>
                </a:solidFill>
                <a:latin typeface="Times New Roman" pitchFamily="18" charset="0"/>
                <a:cs typeface="Times New Roman" pitchFamily="18" charset="0"/>
              </a:rPr>
              <a:t>Non-</a:t>
            </a:r>
            <a:r>
              <a:rPr lang="en-US" sz="2400" b="1" dirty="0" err="1" smtClean="0">
                <a:solidFill>
                  <a:srgbClr val="002060"/>
                </a:solidFill>
                <a:latin typeface="Times New Roman" pitchFamily="18" charset="0"/>
                <a:cs typeface="Times New Roman" pitchFamily="18" charset="0"/>
              </a:rPr>
              <a:t>radiative</a:t>
            </a:r>
            <a:r>
              <a:rPr lang="en-US" sz="2400" b="1" dirty="0" smtClean="0">
                <a:solidFill>
                  <a:srgbClr val="002060"/>
                </a:solidFill>
                <a:latin typeface="Times New Roman" pitchFamily="18" charset="0"/>
                <a:cs typeface="Times New Roman" pitchFamily="18" charset="0"/>
              </a:rPr>
              <a:t> </a:t>
            </a:r>
            <a:r>
              <a:rPr lang="en-US" sz="2400" b="1" dirty="0">
                <a:solidFill>
                  <a:srgbClr val="002060"/>
                </a:solidFill>
                <a:latin typeface="Times New Roman" pitchFamily="18" charset="0"/>
                <a:cs typeface="Times New Roman" pitchFamily="18" charset="0"/>
              </a:rPr>
              <a:t>decay</a:t>
            </a:r>
            <a:r>
              <a:rPr lang="en-US" sz="2400" dirty="0">
                <a:solidFill>
                  <a:srgbClr val="002060"/>
                </a:solidFill>
                <a:latin typeface="Times New Roman" pitchFamily="18" charset="0"/>
                <a:cs typeface="Times New Roman" pitchFamily="18" charset="0"/>
              </a:rPr>
              <a:t>: </a:t>
            </a:r>
            <a:r>
              <a:rPr lang="en-US" sz="2400" dirty="0">
                <a:latin typeface="Times New Roman" pitchFamily="18" charset="0"/>
                <a:cs typeface="Times New Roman" pitchFamily="18" charset="0"/>
              </a:rPr>
              <a:t>Energy lost as heat (without light emission).</a:t>
            </a:r>
          </a:p>
        </p:txBody>
      </p:sp>
    </p:spTree>
    <p:extLst>
      <p:ext uri="{BB962C8B-B14F-4D97-AF65-F5344CB8AC3E}">
        <p14:creationId xmlns:p14="http://schemas.microsoft.com/office/powerpoint/2010/main" val="2488341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20880888"/>
              </p:ext>
            </p:extLst>
          </p:nvPr>
        </p:nvGraphicFramePr>
        <p:xfrm>
          <a:off x="304801" y="2042160"/>
          <a:ext cx="7696199" cy="3931920"/>
        </p:xfrm>
        <a:graphic>
          <a:graphicData uri="http://schemas.openxmlformats.org/drawingml/2006/table">
            <a:tbl>
              <a:tblPr>
                <a:tableStyleId>{284E427A-3D55-4303-BF80-6455036E1DE7}</a:tableStyleId>
              </a:tblPr>
              <a:tblGrid>
                <a:gridCol w="2421782"/>
                <a:gridCol w="2209559"/>
                <a:gridCol w="3064858"/>
              </a:tblGrid>
              <a:tr h="365760">
                <a:tc>
                  <a:txBody>
                    <a:bodyPr/>
                    <a:lstStyle/>
                    <a:p>
                      <a:pPr algn="ctr"/>
                      <a:r>
                        <a:rPr lang="en-US" sz="2800" b="1" dirty="0">
                          <a:solidFill>
                            <a:srgbClr val="C00000"/>
                          </a:solidFill>
                          <a:latin typeface="Times New Roman" pitchFamily="18" charset="0"/>
                          <a:cs typeface="Times New Roman" pitchFamily="18" charset="0"/>
                        </a:rPr>
                        <a:t>Feature</a:t>
                      </a:r>
                    </a:p>
                  </a:txBody>
                  <a:tcPr anchor="ctr"/>
                </a:tc>
                <a:tc>
                  <a:txBody>
                    <a:bodyPr/>
                    <a:lstStyle/>
                    <a:p>
                      <a:pPr algn="ctr"/>
                      <a:r>
                        <a:rPr lang="en-US" sz="2800" b="1" dirty="0">
                          <a:solidFill>
                            <a:srgbClr val="C00000"/>
                          </a:solidFill>
                          <a:latin typeface="Times New Roman" pitchFamily="18" charset="0"/>
                          <a:cs typeface="Times New Roman" pitchFamily="18" charset="0"/>
                        </a:rPr>
                        <a:t>Singlet Excited State (</a:t>
                      </a:r>
                      <a:r>
                        <a:rPr lang="en-US" sz="2800" b="1" dirty="0" smtClean="0">
                          <a:solidFill>
                            <a:srgbClr val="C00000"/>
                          </a:solidFill>
                          <a:latin typeface="Times New Roman" pitchFamily="18" charset="0"/>
                          <a:cs typeface="Times New Roman" pitchFamily="18" charset="0"/>
                        </a:rPr>
                        <a:t>S)</a:t>
                      </a:r>
                      <a:endParaRPr lang="en-US" sz="2800" b="1" dirty="0">
                        <a:solidFill>
                          <a:srgbClr val="C00000"/>
                        </a:solidFill>
                        <a:latin typeface="Times New Roman" pitchFamily="18" charset="0"/>
                        <a:cs typeface="Times New Roman" pitchFamily="18" charset="0"/>
                      </a:endParaRPr>
                    </a:p>
                  </a:txBody>
                  <a:tcPr anchor="ctr"/>
                </a:tc>
                <a:tc>
                  <a:txBody>
                    <a:bodyPr/>
                    <a:lstStyle/>
                    <a:p>
                      <a:pPr algn="ctr"/>
                      <a:r>
                        <a:rPr lang="en-US" sz="2800" b="1" dirty="0">
                          <a:solidFill>
                            <a:srgbClr val="C00000"/>
                          </a:solidFill>
                          <a:latin typeface="Times New Roman" pitchFamily="18" charset="0"/>
                          <a:cs typeface="Times New Roman" pitchFamily="18" charset="0"/>
                        </a:rPr>
                        <a:t>Triplet Excited State (</a:t>
                      </a:r>
                      <a:r>
                        <a:rPr lang="en-US" sz="2800" b="1" dirty="0" smtClean="0">
                          <a:solidFill>
                            <a:srgbClr val="C00000"/>
                          </a:solidFill>
                          <a:latin typeface="Times New Roman" pitchFamily="18" charset="0"/>
                          <a:cs typeface="Times New Roman" pitchFamily="18" charset="0"/>
                        </a:rPr>
                        <a:t>T)</a:t>
                      </a:r>
                      <a:endParaRPr lang="en-US" sz="2800" b="1" dirty="0">
                        <a:solidFill>
                          <a:srgbClr val="C00000"/>
                        </a:solidFill>
                        <a:latin typeface="Times New Roman" pitchFamily="18" charset="0"/>
                        <a:cs typeface="Times New Roman" pitchFamily="18" charset="0"/>
                      </a:endParaRPr>
                    </a:p>
                  </a:txBody>
                  <a:tcPr anchor="ctr"/>
                </a:tc>
              </a:tr>
              <a:tr h="365760">
                <a:tc>
                  <a:txBody>
                    <a:bodyPr/>
                    <a:lstStyle/>
                    <a:p>
                      <a:r>
                        <a:rPr lang="en-US" sz="2400" b="1">
                          <a:solidFill>
                            <a:srgbClr val="7030A0"/>
                          </a:solidFill>
                          <a:latin typeface="Times New Roman" pitchFamily="18" charset="0"/>
                          <a:cs typeface="Times New Roman" pitchFamily="18" charset="0"/>
                        </a:rPr>
                        <a:t>Spin of Electrons</a:t>
                      </a:r>
                    </a:p>
                  </a:txBody>
                  <a:tcPr anchor="ctr"/>
                </a:tc>
                <a:tc>
                  <a:txBody>
                    <a:bodyPr/>
                    <a:lstStyle/>
                    <a:p>
                      <a:r>
                        <a:rPr lang="en-US" sz="2400" dirty="0">
                          <a:latin typeface="Times New Roman" pitchFamily="18" charset="0"/>
                          <a:cs typeface="Times New Roman" pitchFamily="18" charset="0"/>
                        </a:rPr>
                        <a:t>Opposite spins (paired)</a:t>
                      </a:r>
                    </a:p>
                  </a:txBody>
                  <a:tcPr anchor="ctr"/>
                </a:tc>
                <a:tc>
                  <a:txBody>
                    <a:bodyPr/>
                    <a:lstStyle/>
                    <a:p>
                      <a:r>
                        <a:rPr lang="en-US" sz="2400">
                          <a:latin typeface="Times New Roman" pitchFamily="18" charset="0"/>
                          <a:cs typeface="Times New Roman" pitchFamily="18" charset="0"/>
                        </a:rPr>
                        <a:t>Same spin (unpaired, parallel)</a:t>
                      </a:r>
                    </a:p>
                  </a:txBody>
                  <a:tcPr anchor="ctr"/>
                </a:tc>
              </a:tr>
              <a:tr h="365760">
                <a:tc>
                  <a:txBody>
                    <a:bodyPr/>
                    <a:lstStyle/>
                    <a:p>
                      <a:r>
                        <a:rPr lang="en-US" sz="2400" b="1">
                          <a:solidFill>
                            <a:srgbClr val="7030A0"/>
                          </a:solidFill>
                          <a:latin typeface="Times New Roman" pitchFamily="18" charset="0"/>
                          <a:cs typeface="Times New Roman" pitchFamily="18" charset="0"/>
                        </a:rPr>
                        <a:t>Spin Multiplicity</a:t>
                      </a:r>
                    </a:p>
                  </a:txBody>
                  <a:tcPr anchor="ctr"/>
                </a:tc>
                <a:tc>
                  <a:txBody>
                    <a:bodyPr/>
                    <a:lstStyle/>
                    <a:p>
                      <a:pPr marL="115888" indent="-115888"/>
                      <a:r>
                        <a:rPr lang="en-US" sz="2400" baseline="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(2S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1) </a:t>
                      </a:r>
                      <a:r>
                        <a:rPr lang="en-US" sz="2400" dirty="0">
                          <a:latin typeface="Times New Roman" pitchFamily="18" charset="0"/>
                          <a:cs typeface="Times New Roman" pitchFamily="18" charset="0"/>
                        </a:rPr>
                        <a:t>= 1</a:t>
                      </a:r>
                      <a:r>
                        <a:rPr lang="en-US" sz="2400" dirty="0" smtClean="0">
                          <a:latin typeface="Times New Roman" pitchFamily="18" charset="0"/>
                          <a:cs typeface="Times New Roman" pitchFamily="18" charset="0"/>
                        </a:rPr>
                        <a:t>;      (S=0)</a:t>
                      </a:r>
                      <a:endParaRPr lang="en-US" sz="2400" dirty="0">
                        <a:latin typeface="Times New Roman" pitchFamily="18" charset="0"/>
                        <a:cs typeface="Times New Roman" pitchFamily="18" charset="0"/>
                      </a:endParaRPr>
                    </a:p>
                  </a:txBody>
                  <a:tcPr anchor="ctr"/>
                </a:tc>
                <a:tc>
                  <a:txBody>
                    <a:bodyPr/>
                    <a:lstStyle/>
                    <a:p>
                      <a:pPr marL="115888" indent="-115888"/>
                      <a:r>
                        <a:rPr lang="en-US" sz="2400" baseline="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(2S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1) </a:t>
                      </a:r>
                      <a:r>
                        <a:rPr lang="en-US" sz="2400" dirty="0">
                          <a:latin typeface="Times New Roman" pitchFamily="18" charset="0"/>
                          <a:cs typeface="Times New Roman" pitchFamily="18" charset="0"/>
                        </a:rPr>
                        <a:t>= 3; </a:t>
                      </a:r>
                      <a:endParaRPr lang="en-US" sz="2400" dirty="0" smtClean="0">
                        <a:latin typeface="Times New Roman" pitchFamily="18" charset="0"/>
                        <a:cs typeface="Times New Roman" pitchFamily="18" charset="0"/>
                      </a:endParaRPr>
                    </a:p>
                    <a:p>
                      <a:pPr marL="115888" indent="-115888"/>
                      <a:r>
                        <a:rPr lang="en-US" sz="2400" dirty="0" smtClean="0">
                          <a:latin typeface="Times New Roman" pitchFamily="18" charset="0"/>
                          <a:cs typeface="Times New Roman" pitchFamily="18" charset="0"/>
                        </a:rPr>
                        <a:t>(S </a:t>
                      </a:r>
                      <a:r>
                        <a:rPr lang="en-US" sz="2400" dirty="0">
                          <a:latin typeface="Times New Roman" pitchFamily="18" charset="0"/>
                          <a:cs typeface="Times New Roman" pitchFamily="18" charset="0"/>
                        </a:rPr>
                        <a:t>= 1</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nchor="ctr"/>
                </a:tc>
              </a:tr>
              <a:tr h="914400">
                <a:tc>
                  <a:txBody>
                    <a:bodyPr/>
                    <a:lstStyle/>
                    <a:p>
                      <a:r>
                        <a:rPr lang="en-US" sz="2400" b="1" dirty="0">
                          <a:solidFill>
                            <a:srgbClr val="7030A0"/>
                          </a:solidFill>
                          <a:latin typeface="Times New Roman" pitchFamily="18" charset="0"/>
                          <a:cs typeface="Times New Roman" pitchFamily="18" charset="0"/>
                        </a:rPr>
                        <a:t>Energy Level</a:t>
                      </a:r>
                    </a:p>
                  </a:txBody>
                  <a:tcPr anchor="ctr"/>
                </a:tc>
                <a:tc>
                  <a:txBody>
                    <a:bodyPr/>
                    <a:lstStyle/>
                    <a:p>
                      <a:r>
                        <a:rPr lang="en-US" sz="2400" dirty="0" smtClean="0">
                          <a:latin typeface="Times New Roman" pitchFamily="18" charset="0"/>
                          <a:cs typeface="Times New Roman" pitchFamily="18" charset="0"/>
                        </a:rPr>
                        <a:t>Usually </a:t>
                      </a:r>
                      <a:r>
                        <a:rPr lang="en-US" sz="2400" dirty="0">
                          <a:latin typeface="Times New Roman" pitchFamily="18" charset="0"/>
                          <a:cs typeface="Times New Roman" pitchFamily="18" charset="0"/>
                        </a:rPr>
                        <a:t>higher than </a:t>
                      </a:r>
                      <a:r>
                        <a:rPr lang="en-US" sz="2400" dirty="0" smtClean="0">
                          <a:latin typeface="Times New Roman" pitchFamily="18" charset="0"/>
                          <a:cs typeface="Times New Roman" pitchFamily="18" charset="0"/>
                        </a:rPr>
                        <a:t>triplet.</a:t>
                      </a:r>
                      <a:endParaRPr lang="en-US" sz="2400" dirty="0">
                        <a:latin typeface="Times New Roman" pitchFamily="18" charset="0"/>
                        <a:cs typeface="Times New Roman" pitchFamily="18" charset="0"/>
                      </a:endParaRPr>
                    </a:p>
                  </a:txBody>
                  <a:tcPr anchor="ctr"/>
                </a:tc>
                <a:tc>
                  <a:txBody>
                    <a:bodyPr/>
                    <a:lstStyle/>
                    <a:p>
                      <a:r>
                        <a:rPr lang="en-US" sz="2400" dirty="0">
                          <a:latin typeface="Times New Roman" pitchFamily="18" charset="0"/>
                          <a:cs typeface="Times New Roman" pitchFamily="18" charset="0"/>
                        </a:rPr>
                        <a:t>Lower than singlet </a:t>
                      </a:r>
                      <a:r>
                        <a:rPr lang="en-US" sz="2400" dirty="0" smtClean="0">
                          <a:latin typeface="Times New Roman" pitchFamily="18" charset="0"/>
                          <a:cs typeface="Times New Roman" pitchFamily="18" charset="0"/>
                        </a:rPr>
                        <a:t>state.</a:t>
                      </a:r>
                      <a:endParaRPr lang="en-US" sz="2400" dirty="0">
                        <a:latin typeface="Times New Roman" pitchFamily="18" charset="0"/>
                        <a:cs typeface="Times New Roman" pitchFamily="18" charset="0"/>
                      </a:endParaRPr>
                    </a:p>
                  </a:txBody>
                  <a:tcPr anchor="ctr"/>
                </a:tc>
              </a:tr>
            </a:tbl>
          </a:graphicData>
        </a:graphic>
      </p:graphicFrame>
      <p:sp>
        <p:nvSpPr>
          <p:cNvPr id="3" name="Rectangle 1"/>
          <p:cNvSpPr>
            <a:spLocks noChangeArrowheads="1"/>
          </p:cNvSpPr>
          <p:nvPr/>
        </p:nvSpPr>
        <p:spPr bwMode="auto">
          <a:xfrm>
            <a:off x="3488566" y="482025"/>
            <a:ext cx="573163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C00000"/>
                </a:solidFill>
                <a:effectLst/>
                <a:latin typeface="Times New Roman" pitchFamily="18" charset="0"/>
                <a:cs typeface="Times New Roman" pitchFamily="18" charset="0"/>
              </a:rPr>
              <a:t>Singlet vs Triplet Excited States</a:t>
            </a:r>
            <a:endParaRPr kumimoji="0" lang="en-US" sz="3200" b="0" i="0" u="none" strike="noStrike" cap="none" normalizeH="0" baseline="0" dirty="0" smtClean="0">
              <a:ln>
                <a:noFill/>
              </a:ln>
              <a:solidFill>
                <a:srgbClr val="C00000"/>
              </a:solidFill>
              <a:effectLst/>
              <a:latin typeface="Times New Roman" pitchFamily="18" charset="0"/>
              <a:cs typeface="Times New Roman" pitchFamily="18" charset="0"/>
            </a:endParaRPr>
          </a:p>
        </p:txBody>
      </p:sp>
      <p:sp>
        <p:nvSpPr>
          <p:cNvPr id="4" name="AutoShape 3" descr="Singlet vs. Triplet State - Atomic Structure - PSIBER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5" descr="Singlet vs. Triplet State - Atomic Structure - PSIBER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15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1765300"/>
            <a:ext cx="426720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43089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0441837"/>
              </p:ext>
            </p:extLst>
          </p:nvPr>
        </p:nvGraphicFramePr>
        <p:xfrm>
          <a:off x="304799" y="1447800"/>
          <a:ext cx="12115800" cy="3749040"/>
        </p:xfrm>
        <a:graphic>
          <a:graphicData uri="http://schemas.openxmlformats.org/drawingml/2006/table">
            <a:tbl>
              <a:tblPr>
                <a:tableStyleId>{284E427A-3D55-4303-BF80-6455036E1DE7}</a:tableStyleId>
              </a:tblPr>
              <a:tblGrid>
                <a:gridCol w="1752601"/>
                <a:gridCol w="4305299"/>
                <a:gridCol w="3028950"/>
                <a:gridCol w="3028950"/>
              </a:tblGrid>
              <a:tr h="365760">
                <a:tc>
                  <a:txBody>
                    <a:bodyPr/>
                    <a:lstStyle/>
                    <a:p>
                      <a:pPr algn="ctr"/>
                      <a:r>
                        <a:rPr lang="en-US" sz="2400" b="1" dirty="0">
                          <a:solidFill>
                            <a:srgbClr val="C00000"/>
                          </a:solidFill>
                          <a:latin typeface="Times New Roman" pitchFamily="18" charset="0"/>
                          <a:cs typeface="Times New Roman" pitchFamily="18" charset="0"/>
                        </a:rPr>
                        <a:t>Excitation</a:t>
                      </a:r>
                    </a:p>
                  </a:txBody>
                  <a:tcPr anchor="ctr"/>
                </a:tc>
                <a:tc>
                  <a:txBody>
                    <a:bodyPr/>
                    <a:lstStyle/>
                    <a:p>
                      <a:pPr algn="ctr"/>
                      <a:r>
                        <a:rPr lang="en-US" sz="2400" b="1" dirty="0">
                          <a:solidFill>
                            <a:srgbClr val="C00000"/>
                          </a:solidFill>
                          <a:latin typeface="Times New Roman" pitchFamily="18" charset="0"/>
                          <a:cs typeface="Times New Roman" pitchFamily="18" charset="0"/>
                        </a:rPr>
                        <a:t>Transition</a:t>
                      </a:r>
                    </a:p>
                  </a:txBody>
                  <a:tcPr anchor="ctr"/>
                </a:tc>
                <a:tc>
                  <a:txBody>
                    <a:bodyPr/>
                    <a:lstStyle/>
                    <a:p>
                      <a:pPr algn="ctr"/>
                      <a:r>
                        <a:rPr lang="en-US" sz="2400" b="1">
                          <a:solidFill>
                            <a:srgbClr val="C00000"/>
                          </a:solidFill>
                          <a:latin typeface="Times New Roman" pitchFamily="18" charset="0"/>
                          <a:cs typeface="Times New Roman" pitchFamily="18" charset="0"/>
                        </a:rPr>
                        <a:t>Energy Level</a:t>
                      </a:r>
                    </a:p>
                  </a:txBody>
                  <a:tcPr anchor="ctr"/>
                </a:tc>
                <a:tc>
                  <a:txBody>
                    <a:bodyPr/>
                    <a:lstStyle/>
                    <a:p>
                      <a:pPr algn="ctr"/>
                      <a:r>
                        <a:rPr lang="en-US" sz="2400" b="1" dirty="0">
                          <a:solidFill>
                            <a:srgbClr val="C00000"/>
                          </a:solidFill>
                          <a:latin typeface="Times New Roman" pitchFamily="18" charset="0"/>
                          <a:cs typeface="Times New Roman" pitchFamily="18" charset="0"/>
                        </a:rPr>
                        <a:t>Example</a:t>
                      </a:r>
                    </a:p>
                  </a:txBody>
                  <a:tcPr anchor="ctr"/>
                </a:tc>
              </a:tr>
              <a:tr h="640080">
                <a:tc>
                  <a:txBody>
                    <a:bodyPr/>
                    <a:lstStyle/>
                    <a:p>
                      <a:r>
                        <a:rPr lang="el-GR" sz="2400" b="1">
                          <a:latin typeface="Times New Roman" pitchFamily="18" charset="0"/>
                          <a:cs typeface="Times New Roman" pitchFamily="18" charset="0"/>
                        </a:rPr>
                        <a:t>σ → σ*</a:t>
                      </a:r>
                    </a:p>
                  </a:txBody>
                  <a:tcPr anchor="ctr"/>
                </a:tc>
                <a:tc>
                  <a:txBody>
                    <a:bodyPr/>
                    <a:lstStyle/>
                    <a:p>
                      <a:r>
                        <a:rPr lang="en-US" sz="2400" dirty="0">
                          <a:latin typeface="Times New Roman" pitchFamily="18" charset="0"/>
                          <a:cs typeface="Times New Roman" pitchFamily="18" charset="0"/>
                        </a:rPr>
                        <a:t>From </a:t>
                      </a:r>
                      <a:r>
                        <a:rPr lang="en-US" sz="2400" dirty="0" smtClean="0">
                          <a:latin typeface="Times New Roman" pitchFamily="18" charset="0"/>
                          <a:cs typeface="Times New Roman" pitchFamily="18" charset="0"/>
                        </a:rPr>
                        <a:t>bonding</a:t>
                      </a:r>
                      <a:r>
                        <a:rPr lang="en-US" sz="2400" baseline="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to antibonding</a:t>
                      </a:r>
                      <a:r>
                        <a:rPr lang="en-US" sz="2400" baseline="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orbitals.</a:t>
                      </a:r>
                      <a:endParaRPr lang="en-US" sz="2400" dirty="0">
                        <a:latin typeface="Times New Roman" pitchFamily="18" charset="0"/>
                        <a:cs typeface="Times New Roman" pitchFamily="18" charset="0"/>
                      </a:endParaRPr>
                    </a:p>
                  </a:txBody>
                  <a:tcPr anchor="ctr"/>
                </a:tc>
                <a:tc>
                  <a:txBody>
                    <a:bodyPr/>
                    <a:lstStyle/>
                    <a:p>
                      <a:r>
                        <a:rPr lang="en-US" sz="2400">
                          <a:latin typeface="Times New Roman" pitchFamily="18" charset="0"/>
                          <a:cs typeface="Times New Roman" pitchFamily="18" charset="0"/>
                        </a:rPr>
                        <a:t>Highest energy (requires far UV)</a:t>
                      </a:r>
                    </a:p>
                  </a:txBody>
                  <a:tcPr anchor="ctr"/>
                </a:tc>
                <a:tc>
                  <a:txBody>
                    <a:bodyPr/>
                    <a:lstStyle/>
                    <a:p>
                      <a:r>
                        <a:rPr lang="en-US" sz="2400">
                          <a:latin typeface="Times New Roman" pitchFamily="18" charset="0"/>
                          <a:cs typeface="Times New Roman" pitchFamily="18" charset="0"/>
                        </a:rPr>
                        <a:t>Alkanes (C–C, C–H bonds)</a:t>
                      </a:r>
                    </a:p>
                  </a:txBody>
                  <a:tcPr anchor="ctr"/>
                </a:tc>
              </a:tr>
              <a:tr h="640080">
                <a:tc>
                  <a:txBody>
                    <a:bodyPr/>
                    <a:lstStyle/>
                    <a:p>
                      <a:r>
                        <a:rPr lang="en-US" sz="2400" b="1">
                          <a:latin typeface="Times New Roman" pitchFamily="18" charset="0"/>
                          <a:cs typeface="Times New Roman" pitchFamily="18" charset="0"/>
                        </a:rPr>
                        <a:t>n → </a:t>
                      </a:r>
                      <a:r>
                        <a:rPr lang="el-GR" sz="2400" b="1">
                          <a:latin typeface="Times New Roman" pitchFamily="18" charset="0"/>
                          <a:cs typeface="Times New Roman" pitchFamily="18" charset="0"/>
                        </a:rPr>
                        <a:t>σ*</a:t>
                      </a:r>
                    </a:p>
                  </a:txBody>
                  <a:tcPr anchor="ctr"/>
                </a:tc>
                <a:tc>
                  <a:txBody>
                    <a:bodyPr/>
                    <a:lstStyle/>
                    <a:p>
                      <a:r>
                        <a:rPr lang="en-US" sz="2400" dirty="0">
                          <a:latin typeface="Times New Roman" pitchFamily="18" charset="0"/>
                          <a:cs typeface="Times New Roman" pitchFamily="18" charset="0"/>
                        </a:rPr>
                        <a:t>From non-bonding (lone pair) to </a:t>
                      </a:r>
                      <a:r>
                        <a:rPr lang="en-US" sz="2400" dirty="0" smtClean="0">
                          <a:latin typeface="Times New Roman" pitchFamily="18" charset="0"/>
                          <a:cs typeface="Times New Roman" pitchFamily="18" charset="0"/>
                        </a:rPr>
                        <a:t>antibonding</a:t>
                      </a:r>
                      <a:r>
                        <a:rPr lang="en-US" sz="2400" baseline="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orbitals.</a:t>
                      </a:r>
                      <a:endParaRPr lang="en-US" sz="2400" dirty="0">
                        <a:latin typeface="Times New Roman" pitchFamily="18" charset="0"/>
                        <a:cs typeface="Times New Roman" pitchFamily="18" charset="0"/>
                      </a:endParaRPr>
                    </a:p>
                  </a:txBody>
                  <a:tcPr anchor="ctr"/>
                </a:tc>
                <a:tc>
                  <a:txBody>
                    <a:bodyPr/>
                    <a:lstStyle/>
                    <a:p>
                      <a:r>
                        <a:rPr lang="en-US" sz="2400">
                          <a:latin typeface="Times New Roman" pitchFamily="18" charset="0"/>
                          <a:cs typeface="Times New Roman" pitchFamily="18" charset="0"/>
                        </a:rPr>
                        <a:t>Medium-high energy</a:t>
                      </a:r>
                    </a:p>
                  </a:txBody>
                  <a:tcPr anchor="ctr"/>
                </a:tc>
                <a:tc>
                  <a:txBody>
                    <a:bodyPr/>
                    <a:lstStyle/>
                    <a:p>
                      <a:r>
                        <a:rPr lang="en-US" sz="2400">
                          <a:latin typeface="Times New Roman" pitchFamily="18" charset="0"/>
                          <a:cs typeface="Times New Roman" pitchFamily="18" charset="0"/>
                        </a:rPr>
                        <a:t>Saturated compounds with O, N, or halogens</a:t>
                      </a:r>
                    </a:p>
                  </a:txBody>
                  <a:tcPr anchor="ctr"/>
                </a:tc>
              </a:tr>
              <a:tr h="640080">
                <a:tc>
                  <a:txBody>
                    <a:bodyPr/>
                    <a:lstStyle/>
                    <a:p>
                      <a:r>
                        <a:rPr lang="el-GR" sz="2400" b="1">
                          <a:latin typeface="Times New Roman" pitchFamily="18" charset="0"/>
                          <a:cs typeface="Times New Roman" pitchFamily="18" charset="0"/>
                        </a:rPr>
                        <a:t>π → π*</a:t>
                      </a:r>
                    </a:p>
                  </a:txBody>
                  <a:tcPr anchor="ctr"/>
                </a:tc>
                <a:tc>
                  <a:txBody>
                    <a:bodyPr/>
                    <a:lstStyle/>
                    <a:p>
                      <a:r>
                        <a:rPr lang="en-US" sz="2400" dirty="0">
                          <a:latin typeface="Times New Roman" pitchFamily="18" charset="0"/>
                          <a:cs typeface="Times New Roman" pitchFamily="18" charset="0"/>
                        </a:rPr>
                        <a:t>From </a:t>
                      </a:r>
                      <a:r>
                        <a:rPr lang="en-US" sz="2400" dirty="0" smtClean="0">
                          <a:latin typeface="Times New Roman" pitchFamily="18" charset="0"/>
                          <a:cs typeface="Times New Roman" pitchFamily="18" charset="0"/>
                        </a:rPr>
                        <a:t>bonding</a:t>
                      </a:r>
                      <a:r>
                        <a:rPr lang="en-US" sz="2400" baseline="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to antibonding orbitals.</a:t>
                      </a:r>
                      <a:endParaRPr lang="en-US" sz="2400" dirty="0">
                        <a:latin typeface="Times New Roman" pitchFamily="18" charset="0"/>
                        <a:cs typeface="Times New Roman" pitchFamily="18" charset="0"/>
                      </a:endParaRPr>
                    </a:p>
                  </a:txBody>
                  <a:tcPr anchor="ctr"/>
                </a:tc>
                <a:tc>
                  <a:txBody>
                    <a:bodyPr/>
                    <a:lstStyle/>
                    <a:p>
                      <a:r>
                        <a:rPr lang="en-US" sz="2400">
                          <a:latin typeface="Times New Roman" pitchFamily="18" charset="0"/>
                          <a:cs typeface="Times New Roman" pitchFamily="18" charset="0"/>
                        </a:rPr>
                        <a:t>Moderate energy</a:t>
                      </a:r>
                    </a:p>
                  </a:txBody>
                  <a:tcPr anchor="ctr"/>
                </a:tc>
                <a:tc>
                  <a:txBody>
                    <a:bodyPr/>
                    <a:lstStyle/>
                    <a:p>
                      <a:r>
                        <a:rPr lang="en-US" sz="2400">
                          <a:latin typeface="Times New Roman" pitchFamily="18" charset="0"/>
                          <a:cs typeface="Times New Roman" pitchFamily="18" charset="0"/>
                        </a:rPr>
                        <a:t>Alkenes, aromatic compounds</a:t>
                      </a:r>
                    </a:p>
                  </a:txBody>
                  <a:tcPr anchor="ctr"/>
                </a:tc>
              </a:tr>
              <a:tr h="640080">
                <a:tc>
                  <a:txBody>
                    <a:bodyPr/>
                    <a:lstStyle/>
                    <a:p>
                      <a:r>
                        <a:rPr lang="en-US" sz="2400" b="1" dirty="0">
                          <a:latin typeface="Times New Roman" pitchFamily="18" charset="0"/>
                          <a:cs typeface="Times New Roman" pitchFamily="18" charset="0"/>
                        </a:rPr>
                        <a:t>n → </a:t>
                      </a:r>
                      <a:r>
                        <a:rPr lang="el-GR" sz="2400" b="1" dirty="0">
                          <a:latin typeface="Times New Roman" pitchFamily="18" charset="0"/>
                          <a:cs typeface="Times New Roman" pitchFamily="18" charset="0"/>
                        </a:rPr>
                        <a:t>π*</a:t>
                      </a:r>
                    </a:p>
                  </a:txBody>
                  <a:tcPr anchor="ctr"/>
                </a:tc>
                <a:tc>
                  <a:txBody>
                    <a:bodyPr/>
                    <a:lstStyle/>
                    <a:p>
                      <a:r>
                        <a:rPr lang="en-US" sz="2400" dirty="0">
                          <a:latin typeface="Times New Roman" pitchFamily="18" charset="0"/>
                          <a:cs typeface="Times New Roman" pitchFamily="18" charset="0"/>
                        </a:rPr>
                        <a:t>From non-bonding (lone pair) to </a:t>
                      </a:r>
                      <a:r>
                        <a:rPr lang="en-US" sz="2400" dirty="0" smtClean="0">
                          <a:latin typeface="Times New Roman" pitchFamily="18" charset="0"/>
                          <a:cs typeface="Times New Roman" pitchFamily="18" charset="0"/>
                        </a:rPr>
                        <a:t>antibonding orbitals.</a:t>
                      </a:r>
                      <a:endParaRPr lang="en-US" sz="2400" dirty="0">
                        <a:latin typeface="Times New Roman" pitchFamily="18" charset="0"/>
                        <a:cs typeface="Times New Roman" pitchFamily="18" charset="0"/>
                      </a:endParaRPr>
                    </a:p>
                  </a:txBody>
                  <a:tcPr anchor="ctr"/>
                </a:tc>
                <a:tc>
                  <a:txBody>
                    <a:bodyPr/>
                    <a:lstStyle/>
                    <a:p>
                      <a:r>
                        <a:rPr lang="en-US" sz="2400" dirty="0">
                          <a:latin typeface="Times New Roman" pitchFamily="18" charset="0"/>
                          <a:cs typeface="Times New Roman" pitchFamily="18" charset="0"/>
                        </a:rPr>
                        <a:t>Lower energy</a:t>
                      </a:r>
                    </a:p>
                  </a:txBody>
                  <a:tcPr anchor="ctr"/>
                </a:tc>
                <a:tc>
                  <a:txBody>
                    <a:bodyPr/>
                    <a:lstStyle/>
                    <a:p>
                      <a:r>
                        <a:rPr lang="en-US" sz="2400" dirty="0">
                          <a:latin typeface="Times New Roman" pitchFamily="18" charset="0"/>
                          <a:cs typeface="Times New Roman" pitchFamily="18" charset="0"/>
                        </a:rPr>
                        <a:t>Carbonyls (C=O), nitro compounds</a:t>
                      </a:r>
                    </a:p>
                  </a:txBody>
                  <a:tcPr anchor="ctr"/>
                </a:tc>
              </a:tr>
            </a:tbl>
          </a:graphicData>
        </a:graphic>
      </p:graphicFrame>
      <p:sp>
        <p:nvSpPr>
          <p:cNvPr id="3" name="Rectangle 1"/>
          <p:cNvSpPr>
            <a:spLocks noChangeArrowheads="1"/>
          </p:cNvSpPr>
          <p:nvPr/>
        </p:nvSpPr>
        <p:spPr bwMode="auto">
          <a:xfrm>
            <a:off x="1143000" y="558225"/>
            <a:ext cx="1041855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C00000"/>
                </a:solidFill>
                <a:effectLst/>
                <a:latin typeface="Times New Roman" pitchFamily="18" charset="0"/>
                <a:cs typeface="Times New Roman" pitchFamily="18" charset="0"/>
              </a:rPr>
              <a:t>Possible Molecular Excitations in UV-Visible Spectroscopy</a:t>
            </a:r>
            <a:endParaRPr kumimoji="0" lang="en-US" sz="3200" b="0" i="0" u="none" strike="noStrike" cap="none" normalizeH="0" baseline="0" dirty="0" smtClean="0">
              <a:ln>
                <a:noFill/>
              </a:ln>
              <a:solidFill>
                <a:srgbClr val="C0000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213575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329625"/>
            <a:ext cx="10020244" cy="584775"/>
          </a:xfrm>
          <a:prstGeom prst="rect">
            <a:avLst/>
          </a:prstGeom>
        </p:spPr>
        <p:txBody>
          <a:bodyPr wrap="none">
            <a:spAutoFit/>
          </a:bodyPr>
          <a:lstStyle/>
          <a:p>
            <a:r>
              <a:rPr lang="en-US" sz="3200" b="1" dirty="0">
                <a:solidFill>
                  <a:srgbClr val="C00000"/>
                </a:solidFill>
                <a:latin typeface="Times New Roman" pitchFamily="18" charset="0"/>
                <a:cs typeface="Times New Roman" pitchFamily="18" charset="0"/>
              </a:rPr>
              <a:t>Markovnikov’s Rule in Electrophilic Addition Reactions</a:t>
            </a:r>
          </a:p>
        </p:txBody>
      </p:sp>
      <p:sp>
        <p:nvSpPr>
          <p:cNvPr id="3" name="Rectangle 1"/>
          <p:cNvSpPr>
            <a:spLocks noChangeArrowheads="1"/>
          </p:cNvSpPr>
          <p:nvPr/>
        </p:nvSpPr>
        <p:spPr bwMode="auto">
          <a:xfrm>
            <a:off x="228600" y="997803"/>
            <a:ext cx="12268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smtClean="0">
                <a:ln>
                  <a:noFill/>
                </a:ln>
                <a:solidFill>
                  <a:schemeClr val="tx1"/>
                </a:solidFill>
                <a:effectLst/>
                <a:latin typeface="Times New Roman" pitchFamily="18" charset="0"/>
                <a:cs typeface="Times New Roman" pitchFamily="18" charset="0"/>
              </a:rPr>
              <a:t>Markovnikov’s Rule helps predict the major and minor product formed when an electrophile</a:t>
            </a:r>
            <a:r>
              <a:rPr kumimoji="0" lang="en-US" sz="2400" i="0" u="none" strike="noStrike" cap="none" normalizeH="0" dirty="0" smtClean="0">
                <a:ln>
                  <a:noFill/>
                </a:ln>
                <a:solidFill>
                  <a:schemeClr val="tx1"/>
                </a:solidFill>
                <a:effectLst/>
                <a:latin typeface="Times New Roman" pitchFamily="18" charset="0"/>
                <a:cs typeface="Times New Roman" pitchFamily="18" charset="0"/>
              </a:rPr>
              <a:t> </a:t>
            </a:r>
            <a:r>
              <a:rPr kumimoji="0" lang="en-US" sz="2400" i="0" u="none" strike="noStrike" cap="none" normalizeH="0" baseline="0" dirty="0" smtClean="0">
                <a:ln>
                  <a:noFill/>
                </a:ln>
                <a:solidFill>
                  <a:schemeClr val="tx1"/>
                </a:solidFill>
                <a:effectLst/>
                <a:latin typeface="Times New Roman" pitchFamily="18" charset="0"/>
                <a:cs typeface="Times New Roman" pitchFamily="18" charset="0"/>
              </a:rPr>
              <a:t>adds to an asymmetric alkene.</a:t>
            </a:r>
          </a:p>
        </p:txBody>
      </p:sp>
      <p:sp>
        <p:nvSpPr>
          <p:cNvPr id="6" name="Rectangle 5"/>
          <p:cNvSpPr/>
          <p:nvPr/>
        </p:nvSpPr>
        <p:spPr>
          <a:xfrm>
            <a:off x="304800" y="1905000"/>
            <a:ext cx="5257800" cy="3847207"/>
          </a:xfrm>
          <a:prstGeom prst="rect">
            <a:avLst/>
          </a:prstGeom>
        </p:spPr>
        <p:txBody>
          <a:bodyPr wrap="square">
            <a:spAutoFit/>
          </a:bodyPr>
          <a:lstStyle/>
          <a:p>
            <a:pPr lvl="0" algn="just" fontAlgn="base">
              <a:spcBef>
                <a:spcPct val="0"/>
              </a:spcBef>
              <a:spcAft>
                <a:spcPct val="0"/>
              </a:spcAft>
            </a:pPr>
            <a:r>
              <a:rPr lang="en-US" sz="2400" b="1" dirty="0">
                <a:solidFill>
                  <a:srgbClr val="002060"/>
                </a:solidFill>
                <a:latin typeface="Times New Roman" pitchFamily="18" charset="0"/>
                <a:cs typeface="Times New Roman" pitchFamily="18" charset="0"/>
              </a:rPr>
              <a:t>Markovnikov’s Rule (Definition</a:t>
            </a:r>
            <a:r>
              <a:rPr lang="en-US" sz="2400" b="1" dirty="0" smtClean="0">
                <a:solidFill>
                  <a:srgbClr val="002060"/>
                </a:solidFill>
                <a:latin typeface="Times New Roman" pitchFamily="18" charset="0"/>
                <a:cs typeface="Times New Roman" pitchFamily="18" charset="0"/>
              </a:rPr>
              <a:t>):</a:t>
            </a:r>
          </a:p>
          <a:p>
            <a:pPr lvl="0" algn="just" fontAlgn="base">
              <a:spcBef>
                <a:spcPct val="0"/>
              </a:spcBef>
              <a:spcAft>
                <a:spcPct val="0"/>
              </a:spcAft>
            </a:pPr>
            <a:endParaRPr lang="en-US" sz="2400" b="1" dirty="0">
              <a:solidFill>
                <a:srgbClr val="002060"/>
              </a:solidFill>
              <a:latin typeface="Times New Roman" pitchFamily="18" charset="0"/>
              <a:cs typeface="Times New Roman" pitchFamily="18" charset="0"/>
            </a:endParaRPr>
          </a:p>
          <a:p>
            <a:pPr lvl="0" algn="just" eaLnBrk="0" fontAlgn="base" hangingPunct="0">
              <a:spcBef>
                <a:spcPct val="0"/>
              </a:spcBef>
              <a:spcAft>
                <a:spcPct val="0"/>
              </a:spcAft>
            </a:pPr>
            <a:r>
              <a:rPr lang="en-US" sz="2800" b="1" dirty="0" smtClean="0">
                <a:solidFill>
                  <a:schemeClr val="accent5">
                    <a:lumMod val="50000"/>
                  </a:schemeClr>
                </a:solidFill>
                <a:latin typeface="Times New Roman" pitchFamily="18" charset="0"/>
                <a:cs typeface="Times New Roman" pitchFamily="18" charset="0"/>
              </a:rPr>
              <a:t>In </a:t>
            </a:r>
            <a:r>
              <a:rPr lang="en-US" sz="2800" b="1" dirty="0">
                <a:solidFill>
                  <a:schemeClr val="accent5">
                    <a:lumMod val="50000"/>
                  </a:schemeClr>
                </a:solidFill>
                <a:latin typeface="Times New Roman" pitchFamily="18" charset="0"/>
                <a:cs typeface="Times New Roman" pitchFamily="18" charset="0"/>
              </a:rPr>
              <a:t>the addition of </a:t>
            </a:r>
            <a:r>
              <a:rPr lang="en-US" sz="2800" b="1" dirty="0" smtClean="0">
                <a:solidFill>
                  <a:schemeClr val="accent5">
                    <a:lumMod val="50000"/>
                  </a:schemeClr>
                </a:solidFill>
                <a:latin typeface="Times New Roman" pitchFamily="18" charset="0"/>
                <a:cs typeface="Times New Roman" pitchFamily="18" charset="0"/>
              </a:rPr>
              <a:t>HX(HF, HCl, HBr and HI) </a:t>
            </a:r>
            <a:r>
              <a:rPr lang="en-US" sz="2800" b="1" dirty="0">
                <a:solidFill>
                  <a:schemeClr val="accent5">
                    <a:lumMod val="50000"/>
                  </a:schemeClr>
                </a:solidFill>
                <a:latin typeface="Times New Roman" pitchFamily="18" charset="0"/>
                <a:cs typeface="Times New Roman" pitchFamily="18" charset="0"/>
              </a:rPr>
              <a:t>to an asymmetric alkene, the hydrogen (H⁺) attaches to the carbon with </a:t>
            </a:r>
            <a:r>
              <a:rPr lang="en-US" sz="2800" b="1" dirty="0">
                <a:solidFill>
                  <a:srgbClr val="FF0000"/>
                </a:solidFill>
                <a:latin typeface="Times New Roman" pitchFamily="18" charset="0"/>
                <a:cs typeface="Times New Roman" pitchFamily="18" charset="0"/>
              </a:rPr>
              <a:t>more hydrogen atoms</a:t>
            </a:r>
            <a:r>
              <a:rPr lang="en-US" sz="2800" b="1" dirty="0">
                <a:solidFill>
                  <a:schemeClr val="accent5">
                    <a:lumMod val="50000"/>
                  </a:schemeClr>
                </a:solidFill>
                <a:latin typeface="Times New Roman" pitchFamily="18" charset="0"/>
                <a:cs typeface="Times New Roman" pitchFamily="18" charset="0"/>
              </a:rPr>
              <a:t>, and the halide (X⁻) attaches to the carbon with </a:t>
            </a:r>
            <a:r>
              <a:rPr lang="en-US" sz="2800" b="1" dirty="0">
                <a:solidFill>
                  <a:srgbClr val="FF0000"/>
                </a:solidFill>
                <a:latin typeface="Times New Roman" pitchFamily="18" charset="0"/>
                <a:cs typeface="Times New Roman" pitchFamily="18" charset="0"/>
              </a:rPr>
              <a:t>fewer hydrogen atoms</a:t>
            </a:r>
            <a:r>
              <a:rPr lang="en-US" sz="2800" b="1" dirty="0" smtClean="0">
                <a:solidFill>
                  <a:srgbClr val="FF0000"/>
                </a:solidFill>
                <a:latin typeface="Times New Roman" pitchFamily="18" charset="0"/>
                <a:cs typeface="Times New Roman" pitchFamily="18" charset="0"/>
              </a:rPr>
              <a:t>.</a:t>
            </a:r>
            <a:endParaRPr lang="en-US" sz="2800" b="1" dirty="0">
              <a:solidFill>
                <a:srgbClr val="FF0000"/>
              </a:solidFill>
              <a:latin typeface="Times New Roman" pitchFamily="18" charset="0"/>
              <a:cs typeface="Times New Roman" pitchFamily="18" charset="0"/>
            </a:endParaRP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676401"/>
            <a:ext cx="68580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3979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295400"/>
            <a:ext cx="12039600" cy="4893647"/>
          </a:xfrm>
          <a:prstGeom prst="rect">
            <a:avLst/>
          </a:prstGeom>
        </p:spPr>
        <p:txBody>
          <a:bodyPr wrap="square">
            <a:spAutoFit/>
          </a:bodyPr>
          <a:lstStyle/>
          <a:p>
            <a:pPr algn="just"/>
            <a:r>
              <a:rPr lang="en-US" sz="2400" dirty="0" smtClean="0">
                <a:latin typeface="Times New Roman" pitchFamily="18" charset="0"/>
                <a:cs typeface="Times New Roman" pitchFamily="18" charset="0"/>
              </a:rPr>
              <a:t>Selection </a:t>
            </a:r>
            <a:r>
              <a:rPr lang="en-US" sz="2400" dirty="0">
                <a:latin typeface="Times New Roman" pitchFamily="18" charset="0"/>
                <a:cs typeface="Times New Roman" pitchFamily="18" charset="0"/>
              </a:rPr>
              <a:t>rules are principles in quantum mechanics that determine whether an electronic transition is allowed or forbidden during the absorption or emission of light</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Here are the key selection rules for electronic transitions in UV-Visible </a:t>
            </a:r>
            <a:r>
              <a:rPr lang="en-US" sz="2400" dirty="0" smtClean="0">
                <a:latin typeface="Times New Roman" pitchFamily="18" charset="0"/>
                <a:cs typeface="Times New Roman" pitchFamily="18" charset="0"/>
              </a:rPr>
              <a:t>spectroscopy:</a:t>
            </a:r>
          </a:p>
          <a:p>
            <a:pPr algn="just"/>
            <a:endParaRPr lang="en-US" sz="2400" dirty="0" smtClean="0">
              <a:latin typeface="Times New Roman" pitchFamily="18" charset="0"/>
              <a:cs typeface="Times New Roman" pitchFamily="18" charset="0"/>
            </a:endParaRPr>
          </a:p>
          <a:p>
            <a:pPr marL="457200" indent="-457200" algn="just">
              <a:buFont typeface="+mj-lt"/>
              <a:buAutoNum type="arabicPeriod"/>
            </a:pPr>
            <a:r>
              <a:rPr lang="en-US" sz="2400" b="1" dirty="0" smtClean="0">
                <a:solidFill>
                  <a:srgbClr val="C00000"/>
                </a:solidFill>
                <a:latin typeface="Times New Roman" pitchFamily="18" charset="0"/>
                <a:cs typeface="Times New Roman" pitchFamily="18" charset="0"/>
              </a:rPr>
              <a:t>Spin </a:t>
            </a:r>
            <a:r>
              <a:rPr lang="en-US" sz="2400" b="1" dirty="0">
                <a:solidFill>
                  <a:srgbClr val="C00000"/>
                </a:solidFill>
                <a:latin typeface="Times New Roman" pitchFamily="18" charset="0"/>
                <a:cs typeface="Times New Roman" pitchFamily="18" charset="0"/>
              </a:rPr>
              <a:t>Selection </a:t>
            </a:r>
            <a:r>
              <a:rPr lang="en-US" sz="2400" b="1" dirty="0" smtClean="0">
                <a:solidFill>
                  <a:srgbClr val="C00000"/>
                </a:solidFill>
                <a:latin typeface="Times New Roman" pitchFamily="18" charset="0"/>
                <a:cs typeface="Times New Roman" pitchFamily="18" charset="0"/>
              </a:rPr>
              <a:t>Rule: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total spin quantum number must not change during a </a:t>
            </a:r>
            <a:r>
              <a:rPr lang="en-US" sz="2400" dirty="0" smtClean="0">
                <a:latin typeface="Times New Roman" pitchFamily="18" charset="0"/>
                <a:cs typeface="Times New Roman" pitchFamily="18" charset="0"/>
              </a:rPr>
              <a:t>transition. </a:t>
            </a:r>
            <a:r>
              <a:rPr lang="el-GR" sz="2400" dirty="0" smtClean="0">
                <a:latin typeface="Times New Roman" pitchFamily="18" charset="0"/>
                <a:cs typeface="Times New Roman" pitchFamily="18" charset="0"/>
              </a:rPr>
              <a:t>Δ</a:t>
            </a:r>
            <a:r>
              <a:rPr lang="en-US" sz="2400" dirty="0" smtClean="0">
                <a:latin typeface="Times New Roman" pitchFamily="18" charset="0"/>
                <a:cs typeface="Times New Roman" pitchFamily="18" charset="0"/>
              </a:rPr>
              <a:t>S=0. Transitions </a:t>
            </a:r>
            <a:r>
              <a:rPr lang="en-US" sz="2400" dirty="0">
                <a:latin typeface="Times New Roman" pitchFamily="18" charset="0"/>
                <a:cs typeface="Times New Roman" pitchFamily="18" charset="0"/>
              </a:rPr>
              <a:t>between singlet and triplet states (e.g., S1→</a:t>
            </a:r>
            <a:r>
              <a:rPr lang="en-US" sz="2400" dirty="0" smtClean="0">
                <a:latin typeface="Times New Roman" pitchFamily="18" charset="0"/>
                <a:cs typeface="Times New Roman" pitchFamily="18" charset="0"/>
              </a:rPr>
              <a:t>T1​</a:t>
            </a:r>
            <a:r>
              <a:rPr lang="en-US" sz="2400" dirty="0">
                <a:latin typeface="Times New Roman" pitchFamily="18" charset="0"/>
                <a:cs typeface="Times New Roman" pitchFamily="18" charset="0"/>
              </a:rPr>
              <a:t>) are </a:t>
            </a:r>
            <a:r>
              <a:rPr lang="en-US" sz="2400" dirty="0" smtClean="0">
                <a:latin typeface="Times New Roman" pitchFamily="18" charset="0"/>
                <a:cs typeface="Times New Roman" pitchFamily="18" charset="0"/>
              </a:rPr>
              <a:t>forbidden.</a:t>
            </a:r>
          </a:p>
          <a:p>
            <a:pPr marL="457200" indent="-457200" algn="just">
              <a:buFont typeface="+mj-lt"/>
              <a:buAutoNum type="arabicPeriod"/>
            </a:pPr>
            <a:endParaRPr lang="en-US" sz="2400" dirty="0" smtClean="0">
              <a:latin typeface="Times New Roman" pitchFamily="18" charset="0"/>
              <a:cs typeface="Times New Roman" pitchFamily="18" charset="0"/>
            </a:endParaRPr>
          </a:p>
          <a:p>
            <a:pPr marL="457200" indent="-457200" algn="just">
              <a:buFont typeface="+mj-lt"/>
              <a:buAutoNum type="arabicPeriod"/>
            </a:pPr>
            <a:r>
              <a:rPr lang="en-US" sz="2400" b="1" dirty="0" smtClean="0">
                <a:solidFill>
                  <a:srgbClr val="C00000"/>
                </a:solidFill>
                <a:latin typeface="Times New Roman" pitchFamily="18" charset="0"/>
                <a:cs typeface="Times New Roman" pitchFamily="18" charset="0"/>
              </a:rPr>
              <a:t>Laporte </a:t>
            </a:r>
            <a:r>
              <a:rPr lang="en-US" sz="2400" b="1" dirty="0">
                <a:solidFill>
                  <a:srgbClr val="C00000"/>
                </a:solidFill>
                <a:latin typeface="Times New Roman" pitchFamily="18" charset="0"/>
                <a:cs typeface="Times New Roman" pitchFamily="18" charset="0"/>
              </a:rPr>
              <a:t>Selection </a:t>
            </a:r>
            <a:r>
              <a:rPr lang="en-US" sz="2400" b="1" dirty="0" smtClean="0">
                <a:solidFill>
                  <a:srgbClr val="C00000"/>
                </a:solidFill>
                <a:latin typeface="Times New Roman" pitchFamily="18" charset="0"/>
                <a:cs typeface="Times New Roman" pitchFamily="18" charset="0"/>
              </a:rPr>
              <a:t>Rule: </a:t>
            </a:r>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a </a:t>
            </a:r>
            <a:r>
              <a:rPr lang="en-US" sz="2400" dirty="0" smtClean="0">
                <a:latin typeface="Times New Roman" pitchFamily="18" charset="0"/>
                <a:cs typeface="Times New Roman" pitchFamily="18" charset="0"/>
              </a:rPr>
              <a:t>centro-symmetric </a:t>
            </a:r>
            <a:r>
              <a:rPr lang="en-US" sz="2400" dirty="0">
                <a:latin typeface="Times New Roman" pitchFamily="18" charset="0"/>
                <a:cs typeface="Times New Roman" pitchFamily="18" charset="0"/>
              </a:rPr>
              <a:t>molecule, transitions that do not involve a change in parity (symmetry) are </a:t>
            </a:r>
            <a:r>
              <a:rPr lang="en-US" sz="2400" dirty="0" smtClean="0">
                <a:latin typeface="Times New Roman" pitchFamily="18" charset="0"/>
                <a:cs typeface="Times New Roman" pitchFamily="18" charset="0"/>
              </a:rPr>
              <a:t>forbidden.</a:t>
            </a:r>
          </a:p>
          <a:p>
            <a:pPr marL="457200" indent="-457200" algn="just">
              <a:buFont typeface="+mj-lt"/>
              <a:buAutoNum type="arabicPeriod"/>
            </a:pPr>
            <a:endParaRPr lang="en-US" sz="2400" dirty="0" smtClean="0">
              <a:latin typeface="Times New Roman" pitchFamily="18" charset="0"/>
              <a:cs typeface="Times New Roman" pitchFamily="18" charset="0"/>
            </a:endParaRPr>
          </a:p>
          <a:p>
            <a:pPr lvl="8" algn="just"/>
            <a:r>
              <a:rPr lang="en-US" sz="2400" b="1" dirty="0" smtClean="0">
                <a:latin typeface="Times New Roman" pitchFamily="18" charset="0"/>
                <a:cs typeface="Times New Roman" pitchFamily="18" charset="0"/>
              </a:rPr>
              <a:t>Allowed</a:t>
            </a:r>
            <a:r>
              <a:rPr lang="en-US" sz="2400" b="1" dirty="0">
                <a:latin typeface="Times New Roman" pitchFamily="18" charset="0"/>
                <a:cs typeface="Times New Roman" pitchFamily="18" charset="0"/>
              </a:rPr>
              <a:t>: g → u or u → </a:t>
            </a:r>
            <a:r>
              <a:rPr lang="en-US" sz="2400" b="1" dirty="0" smtClean="0">
                <a:latin typeface="Times New Roman" pitchFamily="18" charset="0"/>
                <a:cs typeface="Times New Roman" pitchFamily="18" charset="0"/>
              </a:rPr>
              <a:t>g</a:t>
            </a:r>
          </a:p>
          <a:p>
            <a:pPr lvl="8" algn="just"/>
            <a:r>
              <a:rPr lang="en-US" sz="2400" b="1" dirty="0" smtClean="0">
                <a:latin typeface="Times New Roman" pitchFamily="18" charset="0"/>
                <a:cs typeface="Times New Roman" pitchFamily="18" charset="0"/>
              </a:rPr>
              <a:t>Forbidden</a:t>
            </a:r>
            <a:r>
              <a:rPr lang="en-US" sz="2400" b="1" dirty="0">
                <a:latin typeface="Times New Roman" pitchFamily="18" charset="0"/>
                <a:cs typeface="Times New Roman" pitchFamily="18" charset="0"/>
              </a:rPr>
              <a:t>: g → g or u → </a:t>
            </a:r>
            <a:r>
              <a:rPr lang="en-US" sz="2400" b="1" dirty="0" smtClean="0">
                <a:latin typeface="Times New Roman" pitchFamily="18" charset="0"/>
                <a:cs typeface="Times New Roman" pitchFamily="18" charset="0"/>
              </a:rPr>
              <a:t>u</a:t>
            </a:r>
            <a:endParaRPr lang="en-US" sz="2400" b="1" dirty="0">
              <a:latin typeface="Times New Roman" pitchFamily="18" charset="0"/>
              <a:cs typeface="Times New Roman" pitchFamily="18" charset="0"/>
            </a:endParaRPr>
          </a:p>
        </p:txBody>
      </p:sp>
      <p:sp>
        <p:nvSpPr>
          <p:cNvPr id="3" name="Rectangle 2"/>
          <p:cNvSpPr/>
          <p:nvPr/>
        </p:nvSpPr>
        <p:spPr>
          <a:xfrm>
            <a:off x="3048000" y="482025"/>
            <a:ext cx="6629315" cy="584775"/>
          </a:xfrm>
          <a:prstGeom prst="rect">
            <a:avLst/>
          </a:prstGeom>
        </p:spPr>
        <p:txBody>
          <a:bodyPr wrap="none">
            <a:spAutoFit/>
          </a:bodyPr>
          <a:lstStyle/>
          <a:p>
            <a:r>
              <a:rPr lang="en-US" sz="3200" b="1" dirty="0">
                <a:solidFill>
                  <a:srgbClr val="C00000"/>
                </a:solidFill>
                <a:latin typeface="Times New Roman" pitchFamily="18" charset="0"/>
                <a:cs typeface="Times New Roman" pitchFamily="18" charset="0"/>
              </a:rPr>
              <a:t>Selection Rules of Electronic Spectra</a:t>
            </a:r>
          </a:p>
        </p:txBody>
      </p:sp>
    </p:spTree>
    <p:extLst>
      <p:ext uri="{BB962C8B-B14F-4D97-AF65-F5344CB8AC3E}">
        <p14:creationId xmlns:p14="http://schemas.microsoft.com/office/powerpoint/2010/main" val="11895114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214021"/>
            <a:ext cx="12268200" cy="5262979"/>
          </a:xfrm>
          <a:prstGeom prst="rect">
            <a:avLst/>
          </a:prstGeom>
        </p:spPr>
        <p:txBody>
          <a:bodyPr wrap="square">
            <a:spAutoFit/>
          </a:bodyPr>
          <a:lstStyle/>
          <a:p>
            <a:pPr algn="just"/>
            <a:r>
              <a:rPr lang="en-US" sz="2400" dirty="0" smtClean="0">
                <a:latin typeface="Times New Roman" pitchFamily="18" charset="0"/>
                <a:cs typeface="Times New Roman" pitchFamily="18" charset="0"/>
              </a:rPr>
              <a:t>Fluorescence </a:t>
            </a:r>
            <a:r>
              <a:rPr lang="en-US" sz="2400" dirty="0">
                <a:latin typeface="Times New Roman" pitchFamily="18" charset="0"/>
                <a:cs typeface="Times New Roman" pitchFamily="18" charset="0"/>
              </a:rPr>
              <a:t>is widely used in medical diagnostics and research due to its high sensitivity, specificity, and ability to provide real-time imaging. Here are the main applications</a:t>
            </a:r>
            <a:r>
              <a:rPr lang="en-US" sz="2400" dirty="0" smtClean="0">
                <a:latin typeface="Times New Roman" pitchFamily="18" charset="0"/>
                <a:cs typeface="Times New Roman" pitchFamily="18" charset="0"/>
              </a:rPr>
              <a:t>:</a:t>
            </a:r>
          </a:p>
          <a:p>
            <a:pPr marL="457200" indent="-457200" algn="just">
              <a:buFont typeface="+mj-lt"/>
              <a:buAutoNum type="arabicPeriod"/>
            </a:pPr>
            <a:r>
              <a:rPr lang="en-US" sz="2400" b="1" dirty="0" smtClean="0">
                <a:solidFill>
                  <a:srgbClr val="002060"/>
                </a:solidFill>
                <a:latin typeface="Times New Roman" pitchFamily="18" charset="0"/>
                <a:cs typeface="Times New Roman" pitchFamily="18" charset="0"/>
              </a:rPr>
              <a:t>Fluorescence Microscopy: </a:t>
            </a:r>
            <a:r>
              <a:rPr lang="en-US" sz="2400" dirty="0" smtClean="0">
                <a:latin typeface="Times New Roman" pitchFamily="18" charset="0"/>
                <a:cs typeface="Times New Roman" pitchFamily="18" charset="0"/>
              </a:rPr>
              <a:t>Used </a:t>
            </a:r>
            <a:r>
              <a:rPr lang="en-US" sz="2400" dirty="0">
                <a:latin typeface="Times New Roman" pitchFamily="18" charset="0"/>
                <a:cs typeface="Times New Roman" pitchFamily="18" charset="0"/>
              </a:rPr>
              <a:t>to visualize cells, tissues, and </a:t>
            </a:r>
            <a:r>
              <a:rPr lang="en-US" sz="2400" dirty="0" smtClean="0">
                <a:latin typeface="Times New Roman" pitchFamily="18" charset="0"/>
                <a:cs typeface="Times New Roman" pitchFamily="18" charset="0"/>
              </a:rPr>
              <a:t>organelles. Helps </a:t>
            </a:r>
            <a:r>
              <a:rPr lang="en-US" sz="2400" dirty="0">
                <a:latin typeface="Times New Roman" pitchFamily="18" charset="0"/>
                <a:cs typeface="Times New Roman" pitchFamily="18" charset="0"/>
              </a:rPr>
              <a:t>detect cancer cells, bacteria, and </a:t>
            </a:r>
            <a:r>
              <a:rPr lang="en-US" sz="2400" dirty="0" smtClean="0">
                <a:latin typeface="Times New Roman" pitchFamily="18" charset="0"/>
                <a:cs typeface="Times New Roman" pitchFamily="18" charset="0"/>
              </a:rPr>
              <a:t>viruses.</a:t>
            </a:r>
          </a:p>
          <a:p>
            <a:pPr marL="457200" indent="-457200" algn="just">
              <a:buFont typeface="+mj-lt"/>
              <a:buAutoNum type="arabicPeriod"/>
            </a:pPr>
            <a:r>
              <a:rPr lang="en-US" sz="2400" b="1" dirty="0" smtClean="0">
                <a:solidFill>
                  <a:srgbClr val="002060"/>
                </a:solidFill>
                <a:latin typeface="Times New Roman" pitchFamily="18" charset="0"/>
                <a:cs typeface="Times New Roman" pitchFamily="18" charset="0"/>
              </a:rPr>
              <a:t>Fluorescence-Guided Surgery: </a:t>
            </a:r>
            <a:r>
              <a:rPr lang="en-US" sz="2400" dirty="0" smtClean="0">
                <a:latin typeface="Times New Roman" pitchFamily="18" charset="0"/>
                <a:cs typeface="Times New Roman" pitchFamily="18" charset="0"/>
              </a:rPr>
              <a:t>Real-time </a:t>
            </a:r>
            <a:r>
              <a:rPr lang="en-US" sz="2400" dirty="0">
                <a:latin typeface="Times New Roman" pitchFamily="18" charset="0"/>
                <a:cs typeface="Times New Roman" pitchFamily="18" charset="0"/>
              </a:rPr>
              <a:t>imaging technique used during tumor </a:t>
            </a:r>
            <a:r>
              <a:rPr lang="en-US" sz="2400" dirty="0" smtClean="0">
                <a:latin typeface="Times New Roman" pitchFamily="18" charset="0"/>
                <a:cs typeface="Times New Roman" pitchFamily="18" charset="0"/>
              </a:rPr>
              <a:t>removal. Fluorescent </a:t>
            </a:r>
            <a:r>
              <a:rPr lang="en-US" sz="2400" dirty="0">
                <a:latin typeface="Times New Roman" pitchFamily="18" charset="0"/>
                <a:cs typeface="Times New Roman" pitchFamily="18" charset="0"/>
              </a:rPr>
              <a:t>dyes </a:t>
            </a:r>
            <a:r>
              <a:rPr lang="en-US" sz="2400" dirty="0" smtClean="0">
                <a:latin typeface="Times New Roman" pitchFamily="18" charset="0"/>
                <a:cs typeface="Times New Roman" pitchFamily="18" charset="0"/>
              </a:rPr>
              <a:t>highlight brain tumors. Improves </a:t>
            </a:r>
            <a:r>
              <a:rPr lang="en-US" sz="2400" dirty="0">
                <a:latin typeface="Times New Roman" pitchFamily="18" charset="0"/>
                <a:cs typeface="Times New Roman" pitchFamily="18" charset="0"/>
              </a:rPr>
              <a:t>surgical </a:t>
            </a:r>
            <a:r>
              <a:rPr lang="en-US" sz="2400" dirty="0" smtClean="0">
                <a:latin typeface="Times New Roman" pitchFamily="18" charset="0"/>
                <a:cs typeface="Times New Roman" pitchFamily="18" charset="0"/>
              </a:rPr>
              <a:t>accuracy.</a:t>
            </a:r>
          </a:p>
          <a:p>
            <a:pPr marL="457200" indent="-457200" algn="just">
              <a:buFont typeface="+mj-lt"/>
              <a:buAutoNum type="arabicPeriod"/>
            </a:pPr>
            <a:r>
              <a:rPr lang="en-US" sz="2400" b="1" dirty="0" smtClean="0">
                <a:solidFill>
                  <a:srgbClr val="002060"/>
                </a:solidFill>
                <a:latin typeface="Times New Roman" pitchFamily="18" charset="0"/>
                <a:cs typeface="Times New Roman" pitchFamily="18" charset="0"/>
              </a:rPr>
              <a:t>Flow Cytometry: </a:t>
            </a:r>
            <a:r>
              <a:rPr lang="en-US" sz="2400" dirty="0" smtClean="0">
                <a:latin typeface="Times New Roman" pitchFamily="18" charset="0"/>
                <a:cs typeface="Times New Roman" pitchFamily="18" charset="0"/>
              </a:rPr>
              <a:t>Measures </a:t>
            </a:r>
            <a:r>
              <a:rPr lang="en-US" sz="2400" dirty="0">
                <a:latin typeface="Times New Roman" pitchFamily="18" charset="0"/>
                <a:cs typeface="Times New Roman" pitchFamily="18" charset="0"/>
              </a:rPr>
              <a:t>cell size, complexity, and protein </a:t>
            </a:r>
            <a:r>
              <a:rPr lang="en-US" sz="2400" dirty="0" smtClean="0">
                <a:latin typeface="Times New Roman" pitchFamily="18" charset="0"/>
                <a:cs typeface="Times New Roman" pitchFamily="18" charset="0"/>
              </a:rPr>
              <a:t>markers. Widely </a:t>
            </a:r>
            <a:r>
              <a:rPr lang="en-US" sz="2400" dirty="0">
                <a:latin typeface="Times New Roman" pitchFamily="18" charset="0"/>
                <a:cs typeface="Times New Roman" pitchFamily="18" charset="0"/>
              </a:rPr>
              <a:t>used in immunology, cancer diagnostics, and HIV </a:t>
            </a:r>
            <a:r>
              <a:rPr lang="en-US" sz="2400" dirty="0" smtClean="0">
                <a:latin typeface="Times New Roman" pitchFamily="18" charset="0"/>
                <a:cs typeface="Times New Roman" pitchFamily="18" charset="0"/>
              </a:rPr>
              <a:t>monitoring.</a:t>
            </a:r>
          </a:p>
          <a:p>
            <a:pPr marL="457200" indent="-457200" algn="just">
              <a:buFont typeface="+mj-lt"/>
              <a:buAutoNum type="arabicPeriod"/>
            </a:pPr>
            <a:r>
              <a:rPr lang="en-US" sz="2400" b="1" dirty="0" smtClean="0">
                <a:solidFill>
                  <a:srgbClr val="002060"/>
                </a:solidFill>
                <a:latin typeface="Times New Roman" pitchFamily="18" charset="0"/>
                <a:cs typeface="Times New Roman" pitchFamily="18" charset="0"/>
              </a:rPr>
              <a:t>Fluorescence </a:t>
            </a:r>
            <a:r>
              <a:rPr lang="en-US" sz="2400" b="1" dirty="0">
                <a:solidFill>
                  <a:srgbClr val="002060"/>
                </a:solidFill>
                <a:latin typeface="Times New Roman" pitchFamily="18" charset="0"/>
                <a:cs typeface="Times New Roman" pitchFamily="18" charset="0"/>
              </a:rPr>
              <a:t>In Situ Hybridization (FISH</a:t>
            </a:r>
            <a:r>
              <a:rPr lang="en-US" sz="2400" b="1" dirty="0" smtClean="0">
                <a:solidFill>
                  <a:srgbClr val="00206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Detects </a:t>
            </a:r>
            <a:r>
              <a:rPr lang="en-US" sz="2400" dirty="0">
                <a:latin typeface="Times New Roman" pitchFamily="18" charset="0"/>
                <a:cs typeface="Times New Roman" pitchFamily="18" charset="0"/>
              </a:rPr>
              <a:t>specific DNA or RNA sequences in </a:t>
            </a:r>
            <a:r>
              <a:rPr lang="en-US" sz="2400" dirty="0" smtClean="0">
                <a:latin typeface="Times New Roman" pitchFamily="18" charset="0"/>
                <a:cs typeface="Times New Roman" pitchFamily="18" charset="0"/>
              </a:rPr>
              <a:t>cells. Used </a:t>
            </a:r>
            <a:r>
              <a:rPr lang="en-US" sz="2400" dirty="0">
                <a:latin typeface="Times New Roman" pitchFamily="18" charset="0"/>
                <a:cs typeface="Times New Roman" pitchFamily="18" charset="0"/>
              </a:rPr>
              <a:t>for genetic testing, cancer </a:t>
            </a:r>
            <a:r>
              <a:rPr lang="en-US" sz="2400" dirty="0" smtClean="0">
                <a:latin typeface="Times New Roman" pitchFamily="18" charset="0"/>
                <a:cs typeface="Times New Roman" pitchFamily="18" charset="0"/>
              </a:rPr>
              <a:t>diagnosis.</a:t>
            </a:r>
          </a:p>
          <a:p>
            <a:pPr marL="457200" indent="-457200" algn="just">
              <a:buFont typeface="+mj-lt"/>
              <a:buAutoNum type="arabicPeriod"/>
            </a:pPr>
            <a:r>
              <a:rPr lang="en-US" sz="2400" b="1" dirty="0" smtClean="0">
                <a:solidFill>
                  <a:srgbClr val="002060"/>
                </a:solidFill>
                <a:latin typeface="Times New Roman" pitchFamily="18" charset="0"/>
                <a:cs typeface="Times New Roman" pitchFamily="18" charset="0"/>
              </a:rPr>
              <a:t>Fluorescent Biosensors: </a:t>
            </a:r>
            <a:r>
              <a:rPr lang="en-US" sz="2400" dirty="0" smtClean="0">
                <a:latin typeface="Times New Roman" pitchFamily="18" charset="0"/>
                <a:cs typeface="Times New Roman" pitchFamily="18" charset="0"/>
              </a:rPr>
              <a:t>Used </a:t>
            </a:r>
            <a:r>
              <a:rPr lang="en-US" sz="2400" dirty="0">
                <a:latin typeface="Times New Roman" pitchFamily="18" charset="0"/>
                <a:cs typeface="Times New Roman" pitchFamily="18" charset="0"/>
              </a:rPr>
              <a:t>for real-time detection of </a:t>
            </a:r>
            <a:r>
              <a:rPr lang="en-US" sz="2400" dirty="0" smtClean="0">
                <a:latin typeface="Times New Roman" pitchFamily="18" charset="0"/>
                <a:cs typeface="Times New Roman" pitchFamily="18" charset="0"/>
              </a:rPr>
              <a:t>biomolecules. Employed </a:t>
            </a:r>
            <a:r>
              <a:rPr lang="en-US" sz="2400" dirty="0">
                <a:latin typeface="Times New Roman" pitchFamily="18" charset="0"/>
                <a:cs typeface="Times New Roman" pitchFamily="18" charset="0"/>
              </a:rPr>
              <a:t>in diabetes </a:t>
            </a:r>
            <a:r>
              <a:rPr lang="en-US" sz="2400" dirty="0" smtClean="0">
                <a:latin typeface="Times New Roman" pitchFamily="18" charset="0"/>
                <a:cs typeface="Times New Roman" pitchFamily="18" charset="0"/>
              </a:rPr>
              <a:t>monitoring and </a:t>
            </a:r>
            <a:r>
              <a:rPr lang="en-US" sz="2400" dirty="0">
                <a:latin typeface="Times New Roman" pitchFamily="18" charset="0"/>
                <a:cs typeface="Times New Roman" pitchFamily="18" charset="0"/>
              </a:rPr>
              <a:t>pathogen </a:t>
            </a:r>
            <a:r>
              <a:rPr lang="en-US" sz="2400" dirty="0" smtClean="0">
                <a:latin typeface="Times New Roman" pitchFamily="18" charset="0"/>
                <a:cs typeface="Times New Roman" pitchFamily="18" charset="0"/>
              </a:rPr>
              <a:t>detection.</a:t>
            </a:r>
          </a:p>
          <a:p>
            <a:pPr marL="457200" indent="-457200" algn="just">
              <a:buFont typeface="+mj-lt"/>
              <a:buAutoNum type="arabicPeriod"/>
            </a:pPr>
            <a:r>
              <a:rPr lang="en-US" sz="2400" b="1" dirty="0" smtClean="0">
                <a:solidFill>
                  <a:srgbClr val="002060"/>
                </a:solidFill>
                <a:latin typeface="Times New Roman" pitchFamily="18" charset="0"/>
                <a:cs typeface="Times New Roman" pitchFamily="18" charset="0"/>
              </a:rPr>
              <a:t>Molecular Imaging: </a:t>
            </a:r>
            <a:r>
              <a:rPr lang="en-US" sz="2400" dirty="0" smtClean="0">
                <a:latin typeface="Times New Roman" pitchFamily="18" charset="0"/>
                <a:cs typeface="Times New Roman" pitchFamily="18" charset="0"/>
              </a:rPr>
              <a:t>Combines </a:t>
            </a:r>
            <a:r>
              <a:rPr lang="en-US" sz="2400" dirty="0">
                <a:latin typeface="Times New Roman" pitchFamily="18" charset="0"/>
                <a:cs typeface="Times New Roman" pitchFamily="18" charset="0"/>
              </a:rPr>
              <a:t>fluorescence with </a:t>
            </a:r>
            <a:r>
              <a:rPr lang="en-US" sz="2400" dirty="0" smtClean="0">
                <a:latin typeface="Times New Roman" pitchFamily="18" charset="0"/>
                <a:cs typeface="Times New Roman" pitchFamily="18" charset="0"/>
              </a:rPr>
              <a:t>MRI for </a:t>
            </a:r>
            <a:r>
              <a:rPr lang="en-US" sz="2400" dirty="0">
                <a:latin typeface="Times New Roman" pitchFamily="18" charset="0"/>
                <a:cs typeface="Times New Roman" pitchFamily="18" charset="0"/>
              </a:rPr>
              <a:t>targeted </a:t>
            </a:r>
            <a:r>
              <a:rPr lang="en-US" sz="2400" dirty="0" smtClean="0">
                <a:latin typeface="Times New Roman" pitchFamily="18" charset="0"/>
                <a:cs typeface="Times New Roman" pitchFamily="18" charset="0"/>
              </a:rPr>
              <a:t>imaging. Tracks </a:t>
            </a:r>
            <a:r>
              <a:rPr lang="en-US" sz="2400" dirty="0">
                <a:latin typeface="Times New Roman" pitchFamily="18" charset="0"/>
                <a:cs typeface="Times New Roman" pitchFamily="18" charset="0"/>
              </a:rPr>
              <a:t>drug delivery, disease progression, or therapy response</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3" name="Rectangle 2"/>
          <p:cNvSpPr/>
          <p:nvPr/>
        </p:nvSpPr>
        <p:spPr>
          <a:xfrm>
            <a:off x="2590800" y="344269"/>
            <a:ext cx="7524689" cy="646331"/>
          </a:xfrm>
          <a:prstGeom prst="rect">
            <a:avLst/>
          </a:prstGeom>
        </p:spPr>
        <p:txBody>
          <a:bodyPr wrap="none">
            <a:spAutoFit/>
          </a:bodyPr>
          <a:lstStyle/>
          <a:p>
            <a:r>
              <a:rPr lang="en-US" sz="3600" b="1" dirty="0">
                <a:solidFill>
                  <a:srgbClr val="C00000"/>
                </a:solidFill>
                <a:latin typeface="Times New Roman" pitchFamily="18" charset="0"/>
                <a:cs typeface="Times New Roman" pitchFamily="18" charset="0"/>
              </a:rPr>
              <a:t>Medical Applications of Fluorescence</a:t>
            </a:r>
          </a:p>
        </p:txBody>
      </p:sp>
    </p:spTree>
    <p:extLst>
      <p:ext uri="{BB962C8B-B14F-4D97-AF65-F5344CB8AC3E}">
        <p14:creationId xmlns:p14="http://schemas.microsoft.com/office/powerpoint/2010/main" val="21837693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997089"/>
            <a:ext cx="12344400" cy="5632311"/>
          </a:xfrm>
          <a:prstGeom prst="rect">
            <a:avLst/>
          </a:prstGeom>
        </p:spPr>
        <p:txBody>
          <a:bodyPr wrap="square">
            <a:spAutoFit/>
          </a:bodyPr>
          <a:lstStyle/>
          <a:p>
            <a:pPr marL="342900" indent="-342900" algn="just">
              <a:buFont typeface="Wingdings" pitchFamily="2" charset="2"/>
              <a:buChar char="v"/>
            </a:pPr>
            <a:r>
              <a:rPr lang="en-US" sz="2400" dirty="0" smtClean="0">
                <a:latin typeface="Times New Roman" pitchFamily="18" charset="0"/>
                <a:cs typeface="Times New Roman" pitchFamily="18" charset="0"/>
              </a:rPr>
              <a:t>Infrared </a:t>
            </a:r>
            <a:r>
              <a:rPr lang="en-US" sz="2400" dirty="0">
                <a:latin typeface="Times New Roman" pitchFamily="18" charset="0"/>
                <a:cs typeface="Times New Roman" pitchFamily="18" charset="0"/>
              </a:rPr>
              <a:t>spectroscopy is a powerful analytical technique used to identify and study chemical bonds and functional groups in molecules based on their vibrational </a:t>
            </a:r>
            <a:r>
              <a:rPr lang="en-US" sz="2400" dirty="0" smtClean="0">
                <a:latin typeface="Times New Roman" pitchFamily="18" charset="0"/>
                <a:cs typeface="Times New Roman" pitchFamily="18" charset="0"/>
              </a:rPr>
              <a:t>transitions.</a:t>
            </a:r>
          </a:p>
          <a:p>
            <a:pPr marL="342900" indent="-342900" algn="just">
              <a:buFont typeface="Wingdings" pitchFamily="2" charset="2"/>
              <a:buChar char="v"/>
            </a:pPr>
            <a:endParaRPr lang="en-US" sz="2400" dirty="0" smtClean="0">
              <a:latin typeface="Times New Roman" pitchFamily="18" charset="0"/>
              <a:cs typeface="Times New Roman" pitchFamily="18" charset="0"/>
            </a:endParaRPr>
          </a:p>
          <a:p>
            <a:pPr marL="342900" indent="-342900" algn="just">
              <a:buFont typeface="Wingdings" pitchFamily="2" charset="2"/>
              <a:buChar char="v"/>
            </a:pPr>
            <a:r>
              <a:rPr lang="en-US" sz="2400" dirty="0" smtClean="0">
                <a:latin typeface="Times New Roman" pitchFamily="18" charset="0"/>
                <a:cs typeface="Times New Roman" pitchFamily="18" charset="0"/>
              </a:rPr>
              <a:t>IR </a:t>
            </a:r>
            <a:r>
              <a:rPr lang="en-US" sz="2400" dirty="0">
                <a:latin typeface="Times New Roman" pitchFamily="18" charset="0"/>
                <a:cs typeface="Times New Roman" pitchFamily="18" charset="0"/>
              </a:rPr>
              <a:t>spectroscopy involves low-energy </a:t>
            </a:r>
            <a:r>
              <a:rPr lang="en-US" sz="2400" dirty="0" smtClean="0">
                <a:latin typeface="Times New Roman" pitchFamily="18" charset="0"/>
                <a:cs typeface="Times New Roman" pitchFamily="18" charset="0"/>
              </a:rPr>
              <a:t>radiation. </a:t>
            </a:r>
            <a:r>
              <a:rPr lang="en-US" sz="2400" dirty="0">
                <a:latin typeface="Times New Roman" pitchFamily="18" charset="0"/>
                <a:cs typeface="Times New Roman" pitchFamily="18" charset="0"/>
              </a:rPr>
              <a:t>This energy </a:t>
            </a:r>
            <a:r>
              <a:rPr lang="en-US" sz="2400" dirty="0" smtClean="0">
                <a:latin typeface="Times New Roman" pitchFamily="18" charset="0"/>
                <a:cs typeface="Times New Roman" pitchFamily="18" charset="0"/>
              </a:rPr>
              <a:t>is sufficient </a:t>
            </a:r>
            <a:r>
              <a:rPr lang="en-US" sz="2400" dirty="0">
                <a:latin typeface="Times New Roman" pitchFamily="18" charset="0"/>
                <a:cs typeface="Times New Roman" pitchFamily="18" charset="0"/>
              </a:rPr>
              <a:t>to </a:t>
            </a:r>
            <a:r>
              <a:rPr lang="en-US" sz="2400" dirty="0" smtClean="0">
                <a:latin typeface="Times New Roman" pitchFamily="18" charset="0"/>
                <a:cs typeface="Times New Roman" pitchFamily="18" charset="0"/>
              </a:rPr>
              <a:t>excite vibrational transitions and rotational transitions, insufficient </a:t>
            </a:r>
            <a:r>
              <a:rPr lang="en-US" sz="2400" dirty="0">
                <a:latin typeface="Times New Roman" pitchFamily="18" charset="0"/>
                <a:cs typeface="Times New Roman" pitchFamily="18" charset="0"/>
              </a:rPr>
              <a:t>to </a:t>
            </a:r>
            <a:r>
              <a:rPr lang="en-US" sz="2400" dirty="0" smtClean="0">
                <a:latin typeface="Times New Roman" pitchFamily="18" charset="0"/>
                <a:cs typeface="Times New Roman" pitchFamily="18" charset="0"/>
              </a:rPr>
              <a:t>excite electronic </a:t>
            </a:r>
            <a:r>
              <a:rPr lang="en-US" sz="2400" dirty="0">
                <a:latin typeface="Times New Roman" pitchFamily="18" charset="0"/>
                <a:cs typeface="Times New Roman" pitchFamily="18" charset="0"/>
              </a:rPr>
              <a:t>transitions, which require much higher </a:t>
            </a:r>
            <a:r>
              <a:rPr lang="en-US" sz="2400" dirty="0" smtClean="0">
                <a:latin typeface="Times New Roman" pitchFamily="18" charset="0"/>
                <a:cs typeface="Times New Roman" pitchFamily="18" charset="0"/>
              </a:rPr>
              <a:t>energy.</a:t>
            </a:r>
          </a:p>
          <a:p>
            <a:pPr marL="342900" indent="-342900" algn="just">
              <a:buFont typeface="Wingdings" pitchFamily="2" charset="2"/>
              <a:buChar char="v"/>
            </a:pPr>
            <a:endParaRPr lang="en-US" sz="2400" dirty="0" smtClean="0">
              <a:latin typeface="Times New Roman" pitchFamily="18" charset="0"/>
              <a:cs typeface="Times New Roman" pitchFamily="18" charset="0"/>
            </a:endParaRPr>
          </a:p>
          <a:p>
            <a:pPr algn="just"/>
            <a:r>
              <a:rPr lang="en-US" sz="2400" b="1" dirty="0">
                <a:solidFill>
                  <a:srgbClr val="C00000"/>
                </a:solidFill>
                <a:latin typeface="Times New Roman" pitchFamily="18" charset="0"/>
                <a:cs typeface="Times New Roman" pitchFamily="18" charset="0"/>
              </a:rPr>
              <a:t>Selection Rules in IR </a:t>
            </a:r>
            <a:r>
              <a:rPr lang="en-US" sz="2400" b="1" dirty="0" smtClean="0">
                <a:solidFill>
                  <a:srgbClr val="C00000"/>
                </a:solidFill>
                <a:latin typeface="Times New Roman" pitchFamily="18" charset="0"/>
                <a:cs typeface="Times New Roman" pitchFamily="18" charset="0"/>
              </a:rPr>
              <a:t>Spectroscopy: </a:t>
            </a:r>
            <a:r>
              <a:rPr lang="en-US" sz="2400" dirty="0" smtClean="0">
                <a:latin typeface="Times New Roman" pitchFamily="18" charset="0"/>
                <a:cs typeface="Times New Roman" pitchFamily="18" charset="0"/>
              </a:rPr>
              <a:t>Selection </a:t>
            </a:r>
            <a:r>
              <a:rPr lang="en-US" sz="2400" dirty="0">
                <a:latin typeface="Times New Roman" pitchFamily="18" charset="0"/>
                <a:cs typeface="Times New Roman" pitchFamily="18" charset="0"/>
              </a:rPr>
              <a:t>rules determine which molecular vibrations can absorb infrared (IR) radiation and appear in an IR spectrum</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b="1" dirty="0">
                <a:solidFill>
                  <a:srgbClr val="002060"/>
                </a:solidFill>
                <a:latin typeface="Times New Roman" pitchFamily="18" charset="0"/>
                <a:cs typeface="Times New Roman" pitchFamily="18" charset="0"/>
              </a:rPr>
              <a:t>Dipole Moment Change </a:t>
            </a:r>
            <a:r>
              <a:rPr lang="en-US" sz="2400" b="1" dirty="0" smtClean="0">
                <a:solidFill>
                  <a:srgbClr val="002060"/>
                </a:solidFill>
                <a:latin typeface="Times New Roman" pitchFamily="18" charset="0"/>
                <a:cs typeface="Times New Roman" pitchFamily="18" charset="0"/>
              </a:rPr>
              <a:t>Rule: </a:t>
            </a:r>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vibrational mode is IR active only if it causes a change in the molecule’s dipole moment</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marL="800100" lvl="1" indent="-342900" algn="just">
              <a:buFont typeface="Wingdings" pitchFamily="2" charset="2"/>
              <a:buChar char="v"/>
            </a:pPr>
            <a:r>
              <a:rPr lang="en-US" sz="2400" dirty="0" smtClean="0">
                <a:latin typeface="Times New Roman" pitchFamily="18" charset="0"/>
                <a:cs typeface="Times New Roman" pitchFamily="18" charset="0"/>
              </a:rPr>
              <a:t>IR </a:t>
            </a:r>
            <a:r>
              <a:rPr lang="en-US" sz="2400" dirty="0">
                <a:latin typeface="Times New Roman" pitchFamily="18" charset="0"/>
                <a:cs typeface="Times New Roman" pitchFamily="18" charset="0"/>
              </a:rPr>
              <a:t>Active: Polar bonds like C=O, O–H, N–H (large dipole moment </a:t>
            </a:r>
            <a:r>
              <a:rPr lang="en-US" sz="2400" dirty="0" smtClean="0">
                <a:latin typeface="Times New Roman" pitchFamily="18" charset="0"/>
                <a:cs typeface="Times New Roman" pitchFamily="18" charset="0"/>
              </a:rPr>
              <a:t>change)</a:t>
            </a:r>
          </a:p>
          <a:p>
            <a:pPr marL="800100" lvl="1" indent="-342900" algn="just">
              <a:buFont typeface="Wingdings" pitchFamily="2" charset="2"/>
              <a:buChar char="v"/>
            </a:pPr>
            <a:r>
              <a:rPr lang="en-US" sz="2400" dirty="0" smtClean="0">
                <a:latin typeface="Times New Roman" pitchFamily="18" charset="0"/>
                <a:cs typeface="Times New Roman" pitchFamily="18" charset="0"/>
              </a:rPr>
              <a:t>IR </a:t>
            </a:r>
            <a:r>
              <a:rPr lang="en-US" sz="2400" dirty="0">
                <a:latin typeface="Times New Roman" pitchFamily="18" charset="0"/>
                <a:cs typeface="Times New Roman" pitchFamily="18" charset="0"/>
              </a:rPr>
              <a:t>Inactive: Symmetrical nonpolar molecules like O₂, N₂, Cl₂ (no dipole moment change</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3" name="Rectangle 2"/>
          <p:cNvSpPr/>
          <p:nvPr/>
        </p:nvSpPr>
        <p:spPr>
          <a:xfrm>
            <a:off x="228600" y="391180"/>
            <a:ext cx="11811000" cy="523220"/>
          </a:xfrm>
          <a:prstGeom prst="rect">
            <a:avLst/>
          </a:prstGeom>
        </p:spPr>
        <p:txBody>
          <a:bodyPr wrap="square">
            <a:spAutoFit/>
          </a:bodyPr>
          <a:lstStyle/>
          <a:p>
            <a:pPr algn="ctr"/>
            <a:r>
              <a:rPr lang="en-US" sz="2800" b="1" dirty="0">
                <a:solidFill>
                  <a:srgbClr val="C00000"/>
                </a:solidFill>
                <a:latin typeface="Times New Roman" pitchFamily="18" charset="0"/>
                <a:cs typeface="Times New Roman" pitchFamily="18" charset="0"/>
              </a:rPr>
              <a:t>Infrared (IR) </a:t>
            </a:r>
            <a:r>
              <a:rPr lang="en-US" sz="2800" b="1" dirty="0" smtClean="0">
                <a:solidFill>
                  <a:srgbClr val="C00000"/>
                </a:solidFill>
                <a:latin typeface="Times New Roman" pitchFamily="18" charset="0"/>
                <a:cs typeface="Times New Roman" pitchFamily="18" charset="0"/>
              </a:rPr>
              <a:t>Spectroscopy (or) Rotational-Vibrational Spectroscopy</a:t>
            </a:r>
            <a:endParaRPr lang="en-US" sz="2800"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3092119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76200"/>
            <a:ext cx="8030340" cy="584775"/>
          </a:xfrm>
          <a:prstGeom prst="rect">
            <a:avLst/>
          </a:prstGeom>
        </p:spPr>
        <p:txBody>
          <a:bodyPr wrap="none">
            <a:spAutoFit/>
          </a:bodyPr>
          <a:lstStyle/>
          <a:p>
            <a:pPr algn="ctr"/>
            <a:r>
              <a:rPr lang="en-US" sz="3200" b="1" dirty="0">
                <a:solidFill>
                  <a:srgbClr val="C00000"/>
                </a:solidFill>
                <a:latin typeface="Times New Roman" pitchFamily="18" charset="0"/>
                <a:cs typeface="Times New Roman" pitchFamily="18" charset="0"/>
              </a:rPr>
              <a:t>Possible Excitations with Infrared (IR) Light</a:t>
            </a:r>
          </a:p>
        </p:txBody>
      </p:sp>
      <p:sp>
        <p:nvSpPr>
          <p:cNvPr id="3" name="Rectangle 2"/>
          <p:cNvSpPr/>
          <p:nvPr/>
        </p:nvSpPr>
        <p:spPr>
          <a:xfrm>
            <a:off x="228600" y="457200"/>
            <a:ext cx="12496800" cy="3785652"/>
          </a:xfrm>
          <a:prstGeom prst="rect">
            <a:avLst/>
          </a:prstGeom>
          <a:noFill/>
          <a:ln>
            <a:noFill/>
          </a:ln>
        </p:spPr>
        <p:txBody>
          <a:bodyPr wrap="square" lIns="91440" tIns="45720" rIns="91440" bIns="45720" anchor="t">
            <a:spAutoFit/>
          </a:bodyP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Constantia" pitchFamily="18" charset="0"/>
                <a:sym typeface="Constantia" pitchFamily="18" charset="0"/>
              </a:defRPr>
            </a:lvl5pPr>
          </a:lstStyle>
          <a:p>
            <a:pPr lvl="0" algn="just"/>
            <a:r>
              <a:rPr lang="en-US" altLang="en-US" sz="2400" dirty="0">
                <a:latin typeface="Times New Roman" pitchFamily="18" charset="0"/>
                <a:ea typeface="Times New Roman" pitchFamily="18" charset="0"/>
                <a:cs typeface="Times New Roman" pitchFamily="18" charset="0"/>
              </a:rPr>
              <a:t>Stretching vibrations change bond lengths. Bending vibrations change bond angles.</a:t>
            </a:r>
          </a:p>
          <a:p>
            <a:pPr lvl="0" algn="just" latinLnBrk="1">
              <a:buFont typeface="Calibri" pitchFamily="34" charset="0"/>
              <a:buAutoNum type="romanUcPeriod"/>
            </a:pPr>
            <a:r>
              <a:rPr lang="en-US" altLang="en-US" sz="2400" b="1" dirty="0">
                <a:solidFill>
                  <a:srgbClr val="C00000"/>
                </a:solidFill>
                <a:latin typeface="Times New Roman" pitchFamily="18" charset="0"/>
                <a:ea typeface="Times New Roman" pitchFamily="18" charset="0"/>
                <a:cs typeface="Times New Roman" pitchFamily="18" charset="0"/>
              </a:rPr>
              <a:t>Stretching </a:t>
            </a:r>
            <a:r>
              <a:rPr lang="en-US" altLang="en-US" sz="2400" b="1" dirty="0" smtClean="0">
                <a:solidFill>
                  <a:srgbClr val="C00000"/>
                </a:solidFill>
                <a:latin typeface="Times New Roman" pitchFamily="18" charset="0"/>
                <a:ea typeface="Times New Roman" pitchFamily="18" charset="0"/>
                <a:cs typeface="Times New Roman" pitchFamily="18" charset="0"/>
              </a:rPr>
              <a:t>Vibrations: </a:t>
            </a:r>
            <a:r>
              <a:rPr lang="en-US" altLang="en-US" sz="2400" dirty="0" smtClean="0">
                <a:latin typeface="Times New Roman" pitchFamily="18" charset="0"/>
                <a:ea typeface="Times New Roman" pitchFamily="18" charset="0"/>
                <a:cs typeface="Times New Roman" pitchFamily="18" charset="0"/>
              </a:rPr>
              <a:t>A </a:t>
            </a:r>
            <a:r>
              <a:rPr lang="en-US" altLang="en-US" sz="2400" dirty="0">
                <a:latin typeface="Times New Roman" pitchFamily="18" charset="0"/>
                <a:ea typeface="Times New Roman" pitchFamily="18" charset="0"/>
                <a:cs typeface="Times New Roman" pitchFamily="18" charset="0"/>
              </a:rPr>
              <a:t>stretching vibration changes the bond length. There are two types of stretching </a:t>
            </a:r>
            <a:r>
              <a:rPr lang="en-US" altLang="en-US" sz="2400" dirty="0" smtClean="0">
                <a:latin typeface="Times New Roman" pitchFamily="18" charset="0"/>
                <a:ea typeface="Times New Roman" pitchFamily="18" charset="0"/>
                <a:cs typeface="Times New Roman" pitchFamily="18" charset="0"/>
              </a:rPr>
              <a:t>vibrations.</a:t>
            </a:r>
          </a:p>
          <a:p>
            <a:pPr marL="393700" lvl="2" indent="-342900" algn="just">
              <a:buFont typeface="Wingdings" pitchFamily="2" charset="2"/>
              <a:buChar char="v"/>
            </a:pPr>
            <a:r>
              <a:rPr lang="en-US" altLang="en-US" sz="2400" dirty="0" smtClean="0">
                <a:latin typeface="Times New Roman" pitchFamily="18" charset="0"/>
                <a:ea typeface="Times New Roman" pitchFamily="18" charset="0"/>
                <a:cs typeface="Times New Roman" pitchFamily="18" charset="0"/>
              </a:rPr>
              <a:t>In</a:t>
            </a:r>
            <a:r>
              <a:rPr lang="en-US" altLang="en-US" sz="2400" dirty="0">
                <a:solidFill>
                  <a:srgbClr val="002060"/>
                </a:solidFill>
                <a:latin typeface="Times New Roman" pitchFamily="18" charset="0"/>
                <a:ea typeface="Times New Roman" pitchFamily="18" charset="0"/>
                <a:cs typeface="Times New Roman" pitchFamily="18" charset="0"/>
              </a:rPr>
              <a:t> </a:t>
            </a:r>
            <a:r>
              <a:rPr lang="en-US" altLang="en-US" sz="2400" b="1" dirty="0">
                <a:solidFill>
                  <a:srgbClr val="002060"/>
                </a:solidFill>
                <a:latin typeface="Times New Roman" pitchFamily="18" charset="0"/>
                <a:ea typeface="Times New Roman" pitchFamily="18" charset="0"/>
                <a:cs typeface="Times New Roman" pitchFamily="18" charset="0"/>
              </a:rPr>
              <a:t>symmetric stretching</a:t>
            </a:r>
            <a:r>
              <a:rPr lang="en-US" altLang="en-US" sz="2400" dirty="0">
                <a:latin typeface="Times New Roman" pitchFamily="18" charset="0"/>
                <a:ea typeface="Times New Roman" pitchFamily="18" charset="0"/>
                <a:cs typeface="Times New Roman" pitchFamily="18" charset="0"/>
              </a:rPr>
              <a:t>, two or more bonds vibrate in and out </a:t>
            </a:r>
            <a:r>
              <a:rPr lang="en-US" altLang="en-US" sz="2400" dirty="0" smtClean="0">
                <a:latin typeface="Times New Roman" pitchFamily="18" charset="0"/>
                <a:ea typeface="Times New Roman" pitchFamily="18" charset="0"/>
                <a:cs typeface="Times New Roman" pitchFamily="18" charset="0"/>
              </a:rPr>
              <a:t>together.</a:t>
            </a:r>
          </a:p>
          <a:p>
            <a:pPr marL="393700" lvl="2" indent="-342900" algn="just">
              <a:buFont typeface="Wingdings" pitchFamily="2" charset="2"/>
              <a:buChar char="v"/>
            </a:pPr>
            <a:r>
              <a:rPr lang="en-US" altLang="en-US" sz="2400" dirty="0" smtClean="0">
                <a:latin typeface="Times New Roman" pitchFamily="18" charset="0"/>
                <a:ea typeface="Times New Roman" pitchFamily="18" charset="0"/>
                <a:cs typeface="Times New Roman" pitchFamily="18" charset="0"/>
              </a:rPr>
              <a:t>In</a:t>
            </a:r>
            <a:r>
              <a:rPr lang="en-US" altLang="en-US" sz="2400" dirty="0">
                <a:latin typeface="Times New Roman" pitchFamily="18" charset="0"/>
                <a:ea typeface="Times New Roman" pitchFamily="18" charset="0"/>
                <a:cs typeface="Times New Roman" pitchFamily="18" charset="0"/>
              </a:rPr>
              <a:t> </a:t>
            </a:r>
            <a:r>
              <a:rPr lang="en-US" altLang="en-US" sz="2400" b="1" dirty="0">
                <a:solidFill>
                  <a:srgbClr val="002060"/>
                </a:solidFill>
                <a:latin typeface="Times New Roman" pitchFamily="18" charset="0"/>
                <a:ea typeface="Times New Roman" pitchFamily="18" charset="0"/>
                <a:cs typeface="Times New Roman" pitchFamily="18" charset="0"/>
              </a:rPr>
              <a:t>asymmetric </a:t>
            </a:r>
            <a:r>
              <a:rPr lang="en-US" altLang="en-US" sz="2400" b="1" dirty="0" smtClean="0">
                <a:solidFill>
                  <a:srgbClr val="002060"/>
                </a:solidFill>
                <a:latin typeface="Times New Roman" pitchFamily="18" charset="0"/>
                <a:ea typeface="Times New Roman" pitchFamily="18" charset="0"/>
                <a:cs typeface="Times New Roman" pitchFamily="18" charset="0"/>
              </a:rPr>
              <a:t>stretching </a:t>
            </a:r>
            <a:r>
              <a:rPr lang="en-US" altLang="en-US" sz="2400" dirty="0" smtClean="0">
                <a:latin typeface="Times New Roman" pitchFamily="18" charset="0"/>
                <a:ea typeface="Times New Roman" pitchFamily="18" charset="0"/>
                <a:cs typeface="Times New Roman" pitchFamily="18" charset="0"/>
              </a:rPr>
              <a:t>bonds </a:t>
            </a:r>
            <a:r>
              <a:rPr lang="en-US" altLang="en-US" sz="2400" dirty="0">
                <a:latin typeface="Times New Roman" pitchFamily="18" charset="0"/>
                <a:ea typeface="Times New Roman" pitchFamily="18" charset="0"/>
                <a:cs typeface="Times New Roman" pitchFamily="18" charset="0"/>
              </a:rPr>
              <a:t>are getting shorter at the same time as others are getting longer </a:t>
            </a:r>
          </a:p>
          <a:p>
            <a:pPr marL="50800" lvl="2" algn="just"/>
            <a:r>
              <a:rPr lang="en-US" altLang="en-US" sz="2400" b="1" dirty="0" smtClean="0">
                <a:solidFill>
                  <a:srgbClr val="C00000"/>
                </a:solidFill>
                <a:latin typeface="Times New Roman" pitchFamily="18" charset="0"/>
                <a:ea typeface="Times New Roman" pitchFamily="18" charset="0"/>
                <a:cs typeface="Times New Roman" pitchFamily="18" charset="0"/>
              </a:rPr>
              <a:t>Bending Vibrations: </a:t>
            </a:r>
            <a:r>
              <a:rPr lang="en-US" altLang="en-US" sz="2400" dirty="0" smtClean="0">
                <a:latin typeface="Times New Roman" pitchFamily="18" charset="0"/>
                <a:ea typeface="Times New Roman" pitchFamily="18" charset="0"/>
                <a:cs typeface="Times New Roman" pitchFamily="18" charset="0"/>
              </a:rPr>
              <a:t>Bending </a:t>
            </a:r>
            <a:r>
              <a:rPr lang="en-US" altLang="en-US" sz="2400" dirty="0">
                <a:latin typeface="Times New Roman" pitchFamily="18" charset="0"/>
                <a:ea typeface="Times New Roman" pitchFamily="18" charset="0"/>
                <a:cs typeface="Times New Roman" pitchFamily="18" charset="0"/>
              </a:rPr>
              <a:t>vibrations change the angle between two </a:t>
            </a:r>
            <a:r>
              <a:rPr lang="en-US" altLang="en-US" sz="2400" dirty="0" smtClean="0">
                <a:latin typeface="Times New Roman" pitchFamily="18" charset="0"/>
                <a:ea typeface="Times New Roman" pitchFamily="18" charset="0"/>
                <a:cs typeface="Times New Roman" pitchFamily="18" charset="0"/>
              </a:rPr>
              <a:t>bonds.</a:t>
            </a:r>
            <a:endParaRPr lang="en-US" altLang="en-US" sz="2400" dirty="0">
              <a:latin typeface="Times New Roman" pitchFamily="18" charset="0"/>
              <a:ea typeface="Times New Roman" pitchFamily="18" charset="0"/>
              <a:cs typeface="Times New Roman" pitchFamily="18" charset="0"/>
            </a:endParaRPr>
          </a:p>
          <a:p>
            <a:pPr marL="342900" lvl="0" indent="-342900" algn="just" latinLnBrk="1">
              <a:buFont typeface="Wingdings" pitchFamily="2" charset="2"/>
              <a:buChar char="v"/>
            </a:pPr>
            <a:r>
              <a:rPr lang="zh-CN" altLang="en-US" sz="2400" b="1" dirty="0">
                <a:solidFill>
                  <a:srgbClr val="002060"/>
                </a:solidFill>
                <a:latin typeface="Times New Roman" pitchFamily="18" charset="0"/>
                <a:cs typeface="Times New Roman" pitchFamily="18" charset="0"/>
              </a:rPr>
              <a:t>Scissoring </a:t>
            </a:r>
            <a:r>
              <a:rPr lang="en-US" altLang="zh-CN" sz="2400" b="1" dirty="0" smtClean="0">
                <a:solidFill>
                  <a:srgbClr val="002060"/>
                </a:solidFill>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atoms </a:t>
            </a:r>
            <a:r>
              <a:rPr lang="zh-CN" altLang="en-US" sz="2400" dirty="0">
                <a:latin typeface="Times New Roman" pitchFamily="18" charset="0"/>
                <a:cs typeface="Times New Roman" pitchFamily="18" charset="0"/>
              </a:rPr>
              <a:t>move opposite direction with </a:t>
            </a:r>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change </a:t>
            </a:r>
            <a:r>
              <a:rPr lang="en-US" altLang="zh-CN" sz="2400" dirty="0">
                <a:latin typeface="Times New Roman" pitchFamily="18" charset="0"/>
                <a:cs typeface="Times New Roman" pitchFamily="18" charset="0"/>
              </a:rPr>
              <a:t>in b</a:t>
            </a:r>
            <a:r>
              <a:rPr lang="zh-CN" altLang="en-US" sz="2400" dirty="0">
                <a:latin typeface="Times New Roman" pitchFamily="18" charset="0"/>
                <a:cs typeface="Times New Roman" pitchFamily="18" charset="0"/>
              </a:rPr>
              <a:t>ond </a:t>
            </a:r>
            <a:r>
              <a:rPr lang="zh-CN" altLang="en-US" sz="2400" dirty="0" smtClean="0">
                <a:latin typeface="Times New Roman" pitchFamily="18" charset="0"/>
                <a:cs typeface="Times New Roman" pitchFamily="18" charset="0"/>
              </a:rPr>
              <a:t>angle</a:t>
            </a:r>
            <a:r>
              <a:rPr lang="en-US" altLang="zh-CN" sz="2400" dirty="0" smtClean="0">
                <a:latin typeface="Times New Roman" pitchFamily="18" charset="0"/>
                <a:cs typeface="Times New Roman" pitchFamily="18" charset="0"/>
              </a:rPr>
              <a:t>.</a:t>
            </a:r>
          </a:p>
          <a:p>
            <a:pPr marL="342900" lvl="0" indent="-342900" algn="just" latinLnBrk="1">
              <a:buFont typeface="Wingdings" pitchFamily="2" charset="2"/>
              <a:buChar char="v"/>
            </a:pPr>
            <a:r>
              <a:rPr lang="zh-CN" altLang="en-US" sz="2400" b="1" dirty="0" smtClean="0">
                <a:solidFill>
                  <a:srgbClr val="002060"/>
                </a:solidFill>
                <a:latin typeface="Times New Roman" pitchFamily="18" charset="0"/>
                <a:cs typeface="Times New Roman" pitchFamily="18" charset="0"/>
              </a:rPr>
              <a:t>Rocking</a:t>
            </a:r>
            <a:r>
              <a:rPr lang="en-US" altLang="zh-CN" sz="2400" b="1" dirty="0" smtClean="0">
                <a:solidFill>
                  <a:srgbClr val="002060"/>
                </a:solidFill>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atoms </a:t>
            </a:r>
            <a:r>
              <a:rPr lang="zh-CN" altLang="en-US" sz="2400" dirty="0">
                <a:latin typeface="Times New Roman" pitchFamily="18" charset="0"/>
                <a:cs typeface="Times New Roman" pitchFamily="18" charset="0"/>
              </a:rPr>
              <a:t>move same direction with change in bond </a:t>
            </a:r>
            <a:r>
              <a:rPr lang="zh-CN" altLang="en-US" sz="2400" dirty="0" smtClean="0">
                <a:latin typeface="Times New Roman" pitchFamily="18" charset="0"/>
                <a:cs typeface="Times New Roman" pitchFamily="18" charset="0"/>
              </a:rPr>
              <a:t>angle</a:t>
            </a:r>
            <a:r>
              <a:rPr lang="en-US" altLang="zh-CN" sz="2400" dirty="0" smtClean="0">
                <a:latin typeface="Times New Roman" pitchFamily="18" charset="0"/>
                <a:cs typeface="Times New Roman" pitchFamily="18" charset="0"/>
              </a:rPr>
              <a:t>.</a:t>
            </a:r>
          </a:p>
          <a:p>
            <a:pPr marL="342900" lvl="0" indent="-342900" algn="just" latinLnBrk="1">
              <a:buFont typeface="Wingdings" pitchFamily="2" charset="2"/>
              <a:buChar char="v"/>
            </a:pPr>
            <a:r>
              <a:rPr lang="en-US" altLang="en-US" sz="2400" b="1" dirty="0" smtClean="0">
                <a:solidFill>
                  <a:srgbClr val="002060"/>
                </a:solidFill>
                <a:latin typeface="Times New Roman" pitchFamily="18" charset="0"/>
                <a:ea typeface="Times New Roman" pitchFamily="18" charset="0"/>
                <a:cs typeface="Times New Roman" pitchFamily="18" charset="0"/>
              </a:rPr>
              <a:t>Wagging: </a:t>
            </a:r>
            <a:r>
              <a:rPr lang="en-US" altLang="en-US" sz="2400" dirty="0" smtClean="0">
                <a:latin typeface="Times New Roman" pitchFamily="18" charset="0"/>
                <a:ea typeface="Times New Roman" pitchFamily="18" charset="0"/>
                <a:cs typeface="Times New Roman" pitchFamily="18" charset="0"/>
              </a:rPr>
              <a:t>make </a:t>
            </a:r>
            <a:r>
              <a:rPr lang="en-US" altLang="en-US" sz="2400" dirty="0">
                <a:latin typeface="Times New Roman" pitchFamily="18" charset="0"/>
                <a:ea typeface="Times New Roman" pitchFamily="18" charset="0"/>
                <a:cs typeface="Times New Roman" pitchFamily="18" charset="0"/>
              </a:rPr>
              <a:t>a "V" sign with your fingers and bend them back and forth from your </a:t>
            </a:r>
            <a:r>
              <a:rPr lang="en-US" altLang="en-US" sz="2400" dirty="0" smtClean="0">
                <a:latin typeface="Times New Roman" pitchFamily="18" charset="0"/>
                <a:ea typeface="Times New Roman" pitchFamily="18" charset="0"/>
                <a:cs typeface="Times New Roman" pitchFamily="18" charset="0"/>
              </a:rPr>
              <a:t>wrist.</a:t>
            </a:r>
          </a:p>
          <a:p>
            <a:pPr marL="342900" lvl="0" indent="-342900" algn="just" latinLnBrk="1">
              <a:buFont typeface="Wingdings" pitchFamily="2" charset="2"/>
              <a:buChar char="v"/>
            </a:pPr>
            <a:r>
              <a:rPr lang="en-US" altLang="en-US" sz="2400" b="1" dirty="0" smtClean="0">
                <a:solidFill>
                  <a:srgbClr val="002060"/>
                </a:solidFill>
                <a:latin typeface="Times New Roman" pitchFamily="18" charset="0"/>
                <a:ea typeface="Times New Roman" pitchFamily="18" charset="0"/>
                <a:cs typeface="Times New Roman" pitchFamily="18" charset="0"/>
              </a:rPr>
              <a:t>Twisting</a:t>
            </a:r>
            <a:r>
              <a:rPr lang="en-US" altLang="en-US" sz="2400" dirty="0" smtClean="0">
                <a:solidFill>
                  <a:srgbClr val="002060"/>
                </a:solidFill>
                <a:latin typeface="Times New Roman" pitchFamily="18" charset="0"/>
                <a:ea typeface="Times New Roman" pitchFamily="18" charset="0"/>
                <a:cs typeface="Times New Roman" pitchFamily="18" charset="0"/>
              </a:rPr>
              <a:t>: </a:t>
            </a:r>
            <a:r>
              <a:rPr lang="en-US" altLang="en-US" sz="2400" dirty="0" smtClean="0">
                <a:latin typeface="Times New Roman" pitchFamily="18" charset="0"/>
                <a:ea typeface="Times New Roman" pitchFamily="18" charset="0"/>
                <a:cs typeface="Times New Roman" pitchFamily="18" charset="0"/>
              </a:rPr>
              <a:t>It is a motion as if the atoms were walking on a treadmill.</a:t>
            </a:r>
          </a:p>
        </p:txBody>
      </p:sp>
      <p:pic>
        <p:nvPicPr>
          <p:cNvPr id="5" name="Picture 4" descr="Image result for types of ir vibrations"/>
          <p:cNvPicPr>
            <a:picLocks/>
          </p:cNvPicPr>
          <p:nvPr/>
        </p:nvPicPr>
        <p:blipFill>
          <a:blip r:embed="rId2"/>
          <a:srcRect/>
          <a:stretch>
            <a:fillRect/>
          </a:stretch>
        </p:blipFill>
        <p:spPr>
          <a:xfrm>
            <a:off x="2567370" y="4242852"/>
            <a:ext cx="7620000" cy="2498764"/>
          </a:xfrm>
          <a:prstGeom prst="rect">
            <a:avLst/>
          </a:prstGeom>
          <a:noFill/>
          <a:ln>
            <a:noFill/>
          </a:ln>
        </p:spPr>
      </p:pic>
    </p:spTree>
    <p:extLst>
      <p:ext uri="{BB962C8B-B14F-4D97-AF65-F5344CB8AC3E}">
        <p14:creationId xmlns:p14="http://schemas.microsoft.com/office/powerpoint/2010/main" val="41236507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12496800" cy="2308324"/>
          </a:xfrm>
          <a:prstGeom prst="rect">
            <a:avLst/>
          </a:prstGeom>
        </p:spPr>
        <p:txBody>
          <a:bodyPr wrap="square">
            <a:spAutoFit/>
          </a:bodyPr>
          <a:lstStyle/>
          <a:p>
            <a:pPr algn="just"/>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IR spectroscopy, degrees of freedom refer to the independent ways a molecule can </a:t>
            </a:r>
            <a:r>
              <a:rPr lang="en-US" sz="2400" dirty="0" smtClean="0">
                <a:latin typeface="Times New Roman" pitchFamily="18" charset="0"/>
                <a:cs typeface="Times New Roman" pitchFamily="18" charset="0"/>
              </a:rPr>
              <a:t>move through </a:t>
            </a:r>
            <a:r>
              <a:rPr lang="en-US" sz="2400" dirty="0">
                <a:latin typeface="Times New Roman" pitchFamily="18" charset="0"/>
                <a:cs typeface="Times New Roman" pitchFamily="18" charset="0"/>
              </a:rPr>
              <a:t>translation, rotation, and vibration. These are crucial in understanding how many vibrational modes a molecule can </a:t>
            </a:r>
            <a:r>
              <a:rPr lang="en-US" sz="2400" dirty="0" smtClean="0">
                <a:latin typeface="Times New Roman" pitchFamily="18" charset="0"/>
                <a:cs typeface="Times New Roman" pitchFamily="18" charset="0"/>
              </a:rPr>
              <a:t>have.</a:t>
            </a:r>
          </a:p>
          <a:p>
            <a:pPr algn="just"/>
            <a:endParaRPr lang="en-US" sz="2400" dirty="0" smtClean="0">
              <a:latin typeface="Times New Roman" pitchFamily="18" charset="0"/>
              <a:cs typeface="Times New Roman" pitchFamily="18" charset="0"/>
            </a:endParaRPr>
          </a:p>
          <a:p>
            <a:pPr algn="just"/>
            <a:r>
              <a:rPr lang="en-US" sz="2400" b="1" dirty="0">
                <a:solidFill>
                  <a:srgbClr val="C00000"/>
                </a:solidFill>
                <a:latin typeface="Times New Roman" pitchFamily="18" charset="0"/>
                <a:cs typeface="Times New Roman" pitchFamily="18" charset="0"/>
              </a:rPr>
              <a:t>Total Degrees of </a:t>
            </a:r>
            <a:r>
              <a:rPr lang="en-US" sz="2400" b="1" dirty="0" smtClean="0">
                <a:solidFill>
                  <a:srgbClr val="C00000"/>
                </a:solidFill>
                <a:latin typeface="Times New Roman" pitchFamily="18" charset="0"/>
                <a:cs typeface="Times New Roman" pitchFamily="18" charset="0"/>
              </a:rPr>
              <a:t>Freedom: </a:t>
            </a:r>
            <a:r>
              <a:rPr lang="en-US" sz="2400" dirty="0" smtClean="0">
                <a:latin typeface="Times New Roman" pitchFamily="18" charset="0"/>
                <a:cs typeface="Times New Roman" pitchFamily="18" charset="0"/>
              </a:rPr>
              <a:t>Each </a:t>
            </a:r>
            <a:r>
              <a:rPr lang="en-US" sz="2400" dirty="0">
                <a:latin typeface="Times New Roman" pitchFamily="18" charset="0"/>
                <a:cs typeface="Times New Roman" pitchFamily="18" charset="0"/>
              </a:rPr>
              <a:t>atom in a molecule can move in 3 directions (x, y, z</a:t>
            </a:r>
            <a:r>
              <a:rPr lang="en-US" sz="2400" dirty="0" smtClean="0">
                <a:latin typeface="Times New Roman" pitchFamily="18" charset="0"/>
                <a:cs typeface="Times New Roman" pitchFamily="18" charset="0"/>
              </a:rPr>
              <a:t>). Total</a:t>
            </a:r>
            <a:r>
              <a:rPr lang="en-US" sz="2400" dirty="0">
                <a:latin typeface="Times New Roman" pitchFamily="18" charset="0"/>
                <a:cs typeface="Times New Roman" pitchFamily="18" charset="0"/>
              </a:rPr>
              <a:t> degrees of </a:t>
            </a:r>
            <a:r>
              <a:rPr lang="en-US" sz="2400" dirty="0" smtClean="0">
                <a:latin typeface="Times New Roman" pitchFamily="18" charset="0"/>
                <a:cs typeface="Times New Roman" pitchFamily="18" charset="0"/>
              </a:rPr>
              <a:t>freedom=3N  (Where </a:t>
            </a:r>
            <a:r>
              <a:rPr lang="en-US" sz="2400" dirty="0">
                <a:latin typeface="Times New Roman" pitchFamily="18" charset="0"/>
                <a:cs typeface="Times New Roman" pitchFamily="18" charset="0"/>
              </a:rPr>
              <a:t>N = number of atoms in the </a:t>
            </a:r>
            <a:r>
              <a:rPr lang="en-US" sz="2400" dirty="0" smtClean="0">
                <a:latin typeface="Times New Roman" pitchFamily="18" charset="0"/>
                <a:cs typeface="Times New Roman" pitchFamily="18" charset="0"/>
              </a:rPr>
              <a:t>molecule).</a:t>
            </a:r>
            <a:endParaRPr lang="en-US" sz="2400" dirty="0">
              <a:latin typeface="Times New Roman" pitchFamily="18" charset="0"/>
              <a:cs typeface="Times New Roman" pitchFamily="18" charset="0"/>
            </a:endParaRPr>
          </a:p>
        </p:txBody>
      </p:sp>
      <p:sp>
        <p:nvSpPr>
          <p:cNvPr id="3" name="Rectangle 2"/>
          <p:cNvSpPr/>
          <p:nvPr/>
        </p:nvSpPr>
        <p:spPr>
          <a:xfrm>
            <a:off x="2799439" y="177225"/>
            <a:ext cx="7106561" cy="584775"/>
          </a:xfrm>
          <a:prstGeom prst="rect">
            <a:avLst/>
          </a:prstGeom>
        </p:spPr>
        <p:txBody>
          <a:bodyPr wrap="none">
            <a:spAutoFit/>
          </a:bodyPr>
          <a:lstStyle/>
          <a:p>
            <a:pPr algn="ctr"/>
            <a:r>
              <a:rPr lang="en-US" sz="3200" b="1" dirty="0">
                <a:solidFill>
                  <a:srgbClr val="C00000"/>
                </a:solidFill>
                <a:latin typeface="Times New Roman" pitchFamily="18" charset="0"/>
                <a:cs typeface="Times New Roman" pitchFamily="18" charset="0"/>
              </a:rPr>
              <a:t>Degrees of Freedom in IR Spectroscopy</a:t>
            </a:r>
          </a:p>
        </p:txBody>
      </p:sp>
      <p:pic>
        <p:nvPicPr>
          <p:cNvPr id="8" name="Picture 7" descr="Image result for how to calculate degrees of freedom of molecules"/>
          <p:cNvPicPr>
            <a:picLocks/>
          </p:cNvPicPr>
          <p:nvPr/>
        </p:nvPicPr>
        <p:blipFill>
          <a:blip r:embed="rId2"/>
          <a:srcRect/>
          <a:stretch>
            <a:fillRect/>
          </a:stretch>
        </p:blipFill>
        <p:spPr>
          <a:xfrm>
            <a:off x="8686800" y="3407536"/>
            <a:ext cx="3733800" cy="3025604"/>
          </a:xfrm>
          <a:prstGeom prst="rect">
            <a:avLst/>
          </a:prstGeom>
          <a:noFill/>
          <a:ln>
            <a:noFill/>
          </a:ln>
        </p:spPr>
      </p:pic>
      <p:pic>
        <p:nvPicPr>
          <p:cNvPr id="9" name="Picture 8" descr="Image result for how to calculate degrees of freedom of molecules"/>
          <p:cNvPicPr>
            <a:picLocks/>
          </p:cNvPicPr>
          <p:nvPr/>
        </p:nvPicPr>
        <p:blipFill rotWithShape="1">
          <a:blip r:embed="rId3"/>
          <a:srcRect l="2498" t="29947" r="4618" b="4443"/>
          <a:stretch/>
        </p:blipFill>
        <p:spPr>
          <a:xfrm>
            <a:off x="228600" y="3407535"/>
            <a:ext cx="8077200" cy="3025605"/>
          </a:xfrm>
          <a:prstGeom prst="roundRect">
            <a:avLst/>
          </a:prstGeom>
          <a:noFill/>
          <a:ln>
            <a:noFill/>
          </a:ln>
        </p:spPr>
      </p:pic>
    </p:spTree>
    <p:extLst>
      <p:ext uri="{BB962C8B-B14F-4D97-AF65-F5344CB8AC3E}">
        <p14:creationId xmlns:p14="http://schemas.microsoft.com/office/powerpoint/2010/main" val="32294731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 result for diatomic molecules calculate degrees of freedom of molecules examples"/>
          <p:cNvPicPr>
            <a:picLocks/>
          </p:cNvPicPr>
          <p:nvPr/>
        </p:nvPicPr>
        <p:blipFill>
          <a:blip r:embed="rId2"/>
          <a:srcRect/>
          <a:stretch>
            <a:fillRect/>
          </a:stretch>
        </p:blipFill>
        <p:spPr>
          <a:xfrm>
            <a:off x="155575" y="228600"/>
            <a:ext cx="12417425" cy="6324600"/>
          </a:xfrm>
          <a:prstGeom prst="rect">
            <a:avLst/>
          </a:prstGeom>
          <a:noFill/>
          <a:ln>
            <a:noFill/>
          </a:ln>
        </p:spPr>
      </p:pic>
    </p:spTree>
    <p:extLst>
      <p:ext uri="{BB962C8B-B14F-4D97-AF65-F5344CB8AC3E}">
        <p14:creationId xmlns:p14="http://schemas.microsoft.com/office/powerpoint/2010/main" val="10627603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0" y="152400"/>
            <a:ext cx="3750707" cy="523220"/>
          </a:xfrm>
          <a:prstGeom prst="rect">
            <a:avLst/>
          </a:prstGeom>
          <a:noFill/>
        </p:spPr>
        <p:txBody>
          <a:bodyPr wrap="none" rtlCol="0">
            <a:spAutoFit/>
          </a:bodyPr>
          <a:lstStyle/>
          <a:p>
            <a:r>
              <a:rPr lang="en-US" sz="2800" b="1" dirty="0" smtClean="0">
                <a:solidFill>
                  <a:srgbClr val="FF0000"/>
                </a:solidFill>
                <a:latin typeface="Times New Roman" pitchFamily="18" charset="0"/>
                <a:cs typeface="Times New Roman" pitchFamily="18" charset="0"/>
              </a:rPr>
              <a:t>Long Answer questions</a:t>
            </a:r>
            <a:endParaRPr lang="en-US" sz="2800" b="1" dirty="0">
              <a:solidFill>
                <a:srgbClr val="FF0000"/>
              </a:solidFill>
              <a:latin typeface="Times New Roman" pitchFamily="18" charset="0"/>
              <a:cs typeface="Times New Roman" pitchFamily="18" charset="0"/>
            </a:endParaRPr>
          </a:p>
        </p:txBody>
      </p:sp>
      <p:sp>
        <p:nvSpPr>
          <p:cNvPr id="3" name="Rectangle 2"/>
          <p:cNvSpPr/>
          <p:nvPr/>
        </p:nvSpPr>
        <p:spPr>
          <a:xfrm>
            <a:off x="152400" y="762000"/>
            <a:ext cx="12344400" cy="5262979"/>
          </a:xfrm>
          <a:prstGeom prst="rect">
            <a:avLst/>
          </a:prstGeom>
        </p:spPr>
        <p:txBody>
          <a:bodyPr wrap="square">
            <a:spAutoFit/>
          </a:bodyPr>
          <a:lstStyle/>
          <a:p>
            <a:pPr marL="342900" indent="-342900" algn="just">
              <a:buFont typeface="+mj-lt"/>
              <a:buAutoNum type="arabicPeriod"/>
            </a:pPr>
            <a:r>
              <a:rPr lang="en-US" sz="2400" dirty="0">
                <a:solidFill>
                  <a:srgbClr val="002060"/>
                </a:solidFill>
                <a:latin typeface="Times New Roman" pitchFamily="18" charset="0"/>
                <a:cs typeface="Times New Roman" pitchFamily="18" charset="0"/>
              </a:rPr>
              <a:t>Explain the mechanism of electrophilic addition reactions with suitable examples</a:t>
            </a:r>
            <a:r>
              <a:rPr lang="en-US" sz="2400" dirty="0" smtClean="0">
                <a:solidFill>
                  <a:srgbClr val="002060"/>
                </a:solidFill>
                <a:latin typeface="Times New Roman" pitchFamily="18" charset="0"/>
                <a:cs typeface="Times New Roman" pitchFamily="18" charset="0"/>
              </a:rPr>
              <a:t>.</a:t>
            </a:r>
          </a:p>
          <a:p>
            <a:pPr marL="342900" indent="-342900" algn="just">
              <a:buFont typeface="+mj-lt"/>
              <a:buAutoNum type="arabicPeriod"/>
            </a:pPr>
            <a:r>
              <a:rPr lang="en-US" sz="2400" dirty="0" smtClean="0">
                <a:solidFill>
                  <a:srgbClr val="002060"/>
                </a:solidFill>
                <a:latin typeface="Times New Roman" pitchFamily="18" charset="0"/>
                <a:cs typeface="Times New Roman" pitchFamily="18" charset="0"/>
              </a:rPr>
              <a:t>Discuss Markovnikov's </a:t>
            </a:r>
            <a:r>
              <a:rPr lang="en-US" sz="2400" dirty="0">
                <a:solidFill>
                  <a:srgbClr val="002060"/>
                </a:solidFill>
                <a:latin typeface="Times New Roman" pitchFamily="18" charset="0"/>
                <a:cs typeface="Times New Roman" pitchFamily="18" charset="0"/>
              </a:rPr>
              <a:t>Rule with the help of a suitable example. What is its significance in electrophilic addition reactions</a:t>
            </a:r>
            <a:r>
              <a:rPr lang="en-US" sz="2400" dirty="0" smtClean="0">
                <a:solidFill>
                  <a:srgbClr val="002060"/>
                </a:solidFill>
                <a:latin typeface="Times New Roman" pitchFamily="18" charset="0"/>
                <a:cs typeface="Times New Roman" pitchFamily="18" charset="0"/>
              </a:rPr>
              <a:t>?</a:t>
            </a:r>
          </a:p>
          <a:p>
            <a:pPr marL="342900" indent="-342900" algn="just">
              <a:buFont typeface="+mj-lt"/>
              <a:buAutoNum type="arabicPeriod"/>
            </a:pPr>
            <a:r>
              <a:rPr lang="en-US" sz="2400" dirty="0">
                <a:solidFill>
                  <a:srgbClr val="002060"/>
                </a:solidFill>
                <a:latin typeface="Times New Roman" pitchFamily="18" charset="0"/>
                <a:cs typeface="Times New Roman" pitchFamily="18" charset="0"/>
              </a:rPr>
              <a:t>Discuss </a:t>
            </a:r>
            <a:r>
              <a:rPr lang="en-US" sz="2400" dirty="0" smtClean="0">
                <a:solidFill>
                  <a:srgbClr val="002060"/>
                </a:solidFill>
                <a:latin typeface="Times New Roman" pitchFamily="18" charset="0"/>
                <a:cs typeface="Times New Roman" pitchFamily="18" charset="0"/>
              </a:rPr>
              <a:t>Anti-Markovnikov's </a:t>
            </a:r>
            <a:r>
              <a:rPr lang="en-US" sz="2400" dirty="0">
                <a:solidFill>
                  <a:srgbClr val="002060"/>
                </a:solidFill>
                <a:latin typeface="Times New Roman" pitchFamily="18" charset="0"/>
                <a:cs typeface="Times New Roman" pitchFamily="18" charset="0"/>
              </a:rPr>
              <a:t>Rule with the help of a suitable example. What is its </a:t>
            </a:r>
            <a:r>
              <a:rPr lang="en-US" sz="2400" dirty="0" smtClean="0">
                <a:solidFill>
                  <a:srgbClr val="002060"/>
                </a:solidFill>
                <a:latin typeface="Times New Roman" pitchFamily="18" charset="0"/>
                <a:cs typeface="Times New Roman" pitchFamily="18" charset="0"/>
              </a:rPr>
              <a:t>per-oxide effect?</a:t>
            </a:r>
          </a:p>
          <a:p>
            <a:pPr marL="342900" indent="-342900" algn="just">
              <a:buFont typeface="+mj-lt"/>
              <a:buAutoNum type="arabicPeriod"/>
            </a:pPr>
            <a:r>
              <a:rPr lang="en-US" sz="2400" dirty="0" smtClean="0">
                <a:solidFill>
                  <a:srgbClr val="002060"/>
                </a:solidFill>
                <a:latin typeface="Times New Roman" pitchFamily="18" charset="0"/>
                <a:cs typeface="Times New Roman" pitchFamily="18" charset="0"/>
              </a:rPr>
              <a:t>Write the </a:t>
            </a:r>
            <a:r>
              <a:rPr lang="en-US" sz="2400" dirty="0">
                <a:solidFill>
                  <a:srgbClr val="002060"/>
                </a:solidFill>
                <a:latin typeface="Times New Roman" pitchFamily="18" charset="0"/>
                <a:cs typeface="Times New Roman" pitchFamily="18" charset="0"/>
              </a:rPr>
              <a:t>SN1 reaction mechanism with an example</a:t>
            </a:r>
            <a:r>
              <a:rPr lang="en-US" sz="2400" dirty="0" smtClean="0">
                <a:solidFill>
                  <a:srgbClr val="002060"/>
                </a:solidFill>
                <a:latin typeface="Times New Roman" pitchFamily="18" charset="0"/>
                <a:cs typeface="Times New Roman" pitchFamily="18" charset="0"/>
              </a:rPr>
              <a:t>. Compare retention and inversion products.</a:t>
            </a:r>
          </a:p>
          <a:p>
            <a:pPr marL="342900" indent="-342900" algn="just">
              <a:buFont typeface="+mj-lt"/>
              <a:buAutoNum type="arabicPeriod"/>
            </a:pPr>
            <a:r>
              <a:rPr lang="en-US" sz="2400" dirty="0" smtClean="0">
                <a:solidFill>
                  <a:srgbClr val="002060"/>
                </a:solidFill>
                <a:latin typeface="Times New Roman" pitchFamily="18" charset="0"/>
                <a:cs typeface="Times New Roman" pitchFamily="18" charset="0"/>
              </a:rPr>
              <a:t>Illustrate </a:t>
            </a:r>
            <a:r>
              <a:rPr lang="en-US" sz="2400" dirty="0">
                <a:solidFill>
                  <a:srgbClr val="002060"/>
                </a:solidFill>
                <a:latin typeface="Times New Roman" pitchFamily="18" charset="0"/>
                <a:cs typeface="Times New Roman" pitchFamily="18" charset="0"/>
              </a:rPr>
              <a:t>the </a:t>
            </a:r>
            <a:r>
              <a:rPr lang="en-US" sz="2400" dirty="0" smtClean="0">
                <a:solidFill>
                  <a:srgbClr val="002060"/>
                </a:solidFill>
                <a:latin typeface="Times New Roman" pitchFamily="18" charset="0"/>
                <a:cs typeface="Times New Roman" pitchFamily="18" charset="0"/>
              </a:rPr>
              <a:t>SN2 </a:t>
            </a:r>
            <a:r>
              <a:rPr lang="en-US" sz="2400" dirty="0">
                <a:solidFill>
                  <a:srgbClr val="002060"/>
                </a:solidFill>
                <a:latin typeface="Times New Roman" pitchFamily="18" charset="0"/>
                <a:cs typeface="Times New Roman" pitchFamily="18" charset="0"/>
              </a:rPr>
              <a:t>reaction mechanism with an example. Compare retention and inversion products</a:t>
            </a:r>
            <a:r>
              <a:rPr lang="en-US" sz="2400" dirty="0" smtClean="0">
                <a:solidFill>
                  <a:srgbClr val="002060"/>
                </a:solidFill>
                <a:latin typeface="Times New Roman" pitchFamily="18" charset="0"/>
                <a:cs typeface="Times New Roman" pitchFamily="18" charset="0"/>
              </a:rPr>
              <a:t>.</a:t>
            </a:r>
          </a:p>
          <a:p>
            <a:pPr marL="342900" indent="-342900" algn="just">
              <a:buFont typeface="+mj-lt"/>
              <a:buAutoNum type="arabicPeriod"/>
            </a:pPr>
            <a:r>
              <a:rPr lang="en-US" sz="2400" dirty="0" smtClean="0">
                <a:solidFill>
                  <a:srgbClr val="002060"/>
                </a:solidFill>
                <a:latin typeface="Times New Roman" pitchFamily="18" charset="0"/>
                <a:cs typeface="Times New Roman" pitchFamily="18" charset="0"/>
              </a:rPr>
              <a:t>Compare SN1 reaction with SN2 reaction.</a:t>
            </a:r>
          </a:p>
          <a:p>
            <a:pPr marL="342900" indent="-342900" algn="just">
              <a:buFont typeface="+mj-lt"/>
              <a:buAutoNum type="arabicPeriod"/>
            </a:pPr>
            <a:r>
              <a:rPr lang="en-US" sz="2400" dirty="0">
                <a:solidFill>
                  <a:srgbClr val="002060"/>
                </a:solidFill>
                <a:latin typeface="Times New Roman" pitchFamily="18" charset="0"/>
                <a:cs typeface="Times New Roman" pitchFamily="18" charset="0"/>
              </a:rPr>
              <a:t>Describe the E1 reaction mechanism with a suitable example</a:t>
            </a:r>
            <a:r>
              <a:rPr lang="en-US" sz="2400" dirty="0" smtClean="0">
                <a:solidFill>
                  <a:srgbClr val="002060"/>
                </a:solidFill>
                <a:latin typeface="Times New Roman" pitchFamily="18" charset="0"/>
                <a:cs typeface="Times New Roman" pitchFamily="18" charset="0"/>
              </a:rPr>
              <a:t>.</a:t>
            </a:r>
          </a:p>
          <a:p>
            <a:pPr marL="342900" indent="-342900" algn="just">
              <a:buFont typeface="+mj-lt"/>
              <a:buAutoNum type="arabicPeriod"/>
            </a:pPr>
            <a:r>
              <a:rPr lang="en-US" sz="2400" dirty="0" smtClean="0">
                <a:solidFill>
                  <a:srgbClr val="002060"/>
                </a:solidFill>
                <a:latin typeface="Times New Roman" pitchFamily="18" charset="0"/>
                <a:cs typeface="Times New Roman" pitchFamily="18" charset="0"/>
              </a:rPr>
              <a:t>Develop the E2 </a:t>
            </a:r>
            <a:r>
              <a:rPr lang="en-US" sz="2400" dirty="0">
                <a:solidFill>
                  <a:srgbClr val="002060"/>
                </a:solidFill>
                <a:latin typeface="Times New Roman" pitchFamily="18" charset="0"/>
                <a:cs typeface="Times New Roman" pitchFamily="18" charset="0"/>
              </a:rPr>
              <a:t>reaction mechanism with a suitable example</a:t>
            </a:r>
            <a:r>
              <a:rPr lang="en-US" sz="2400" dirty="0" smtClean="0">
                <a:solidFill>
                  <a:srgbClr val="002060"/>
                </a:solidFill>
                <a:latin typeface="Times New Roman" pitchFamily="18" charset="0"/>
                <a:cs typeface="Times New Roman" pitchFamily="18" charset="0"/>
              </a:rPr>
              <a:t>.</a:t>
            </a:r>
          </a:p>
          <a:p>
            <a:pPr marL="342900" indent="-342900" algn="just">
              <a:buFont typeface="+mj-lt"/>
              <a:buAutoNum type="arabicPeriod"/>
            </a:pPr>
            <a:r>
              <a:rPr lang="en-US" sz="2400" dirty="0" smtClean="0">
                <a:solidFill>
                  <a:srgbClr val="002060"/>
                </a:solidFill>
                <a:latin typeface="Times New Roman" pitchFamily="18" charset="0"/>
                <a:cs typeface="Times New Roman" pitchFamily="18" charset="0"/>
              </a:rPr>
              <a:t>Sketch modes of electronic  excitations with UV-Visible light.</a:t>
            </a:r>
          </a:p>
          <a:p>
            <a:pPr marL="342900" indent="-342900" algn="just">
              <a:buFont typeface="+mj-lt"/>
              <a:buAutoNum type="arabicPeriod"/>
            </a:pPr>
            <a:r>
              <a:rPr lang="en-US" sz="2400" dirty="0" smtClean="0">
                <a:solidFill>
                  <a:srgbClr val="002060"/>
                </a:solidFill>
                <a:latin typeface="Times New Roman" pitchFamily="18" charset="0"/>
                <a:cs typeface="Times New Roman" pitchFamily="18" charset="0"/>
              </a:rPr>
              <a:t>Explain modes vibration with IR-light. What is degrees of freedom.</a:t>
            </a:r>
          </a:p>
          <a:p>
            <a:pPr marL="342900" indent="-342900" algn="just">
              <a:buFont typeface="+mj-lt"/>
              <a:buAutoNum type="arabicPeriod"/>
            </a:pPr>
            <a:r>
              <a:rPr lang="en-US" sz="2400" dirty="0" smtClean="0">
                <a:solidFill>
                  <a:srgbClr val="002060"/>
                </a:solidFill>
                <a:latin typeface="Times New Roman" pitchFamily="18" charset="0"/>
                <a:cs typeface="Times New Roman" pitchFamily="18" charset="0"/>
              </a:rPr>
              <a:t>Write medical applications of Fluorescence.</a:t>
            </a:r>
            <a:endParaRPr lang="en-US" sz="24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29936847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58574" y="152400"/>
            <a:ext cx="3242426" cy="461665"/>
          </a:xfrm>
          <a:prstGeom prst="rect">
            <a:avLst/>
          </a:prstGeom>
          <a:noFill/>
        </p:spPr>
        <p:txBody>
          <a:bodyPr wrap="none" rtlCol="0">
            <a:spAutoFit/>
          </a:bodyPr>
          <a:lstStyle/>
          <a:p>
            <a:r>
              <a:rPr lang="en-US" sz="2400" b="1" dirty="0" smtClean="0">
                <a:solidFill>
                  <a:srgbClr val="C00000"/>
                </a:solidFill>
                <a:latin typeface="Times New Roman" pitchFamily="18" charset="0"/>
                <a:cs typeface="Times New Roman" pitchFamily="18" charset="0"/>
              </a:rPr>
              <a:t>Short answer questions</a:t>
            </a:r>
            <a:endParaRPr lang="en-US" sz="2400" b="1" dirty="0">
              <a:solidFill>
                <a:srgbClr val="C00000"/>
              </a:solidFill>
              <a:latin typeface="Times New Roman" pitchFamily="18" charset="0"/>
              <a:cs typeface="Times New Roman" pitchFamily="18" charset="0"/>
            </a:endParaRPr>
          </a:p>
        </p:txBody>
      </p:sp>
      <p:sp>
        <p:nvSpPr>
          <p:cNvPr id="3" name="Rectangle 2"/>
          <p:cNvSpPr/>
          <p:nvPr/>
        </p:nvSpPr>
        <p:spPr>
          <a:xfrm>
            <a:off x="457200" y="609600"/>
            <a:ext cx="11122788" cy="5632311"/>
          </a:xfrm>
          <a:prstGeom prst="rect">
            <a:avLst/>
          </a:prstGeom>
        </p:spPr>
        <p:txBody>
          <a:bodyPr wrap="none">
            <a:spAutoFit/>
          </a:bodyPr>
          <a:lstStyle/>
          <a:p>
            <a:pPr marL="342900" indent="-342900" algn="just">
              <a:buFont typeface="+mj-lt"/>
              <a:buAutoNum type="arabicPeriod"/>
            </a:pPr>
            <a:r>
              <a:rPr lang="en-US" sz="2400" dirty="0">
                <a:solidFill>
                  <a:srgbClr val="002060"/>
                </a:solidFill>
                <a:latin typeface="Times New Roman" pitchFamily="18" charset="0"/>
                <a:cs typeface="Times New Roman" pitchFamily="18" charset="0"/>
              </a:rPr>
              <a:t>What is an electrophilic addition reaction</a:t>
            </a:r>
            <a:r>
              <a:rPr lang="en-US" sz="2400" dirty="0" smtClean="0">
                <a:solidFill>
                  <a:srgbClr val="002060"/>
                </a:solidFill>
                <a:latin typeface="Times New Roman" pitchFamily="18" charset="0"/>
                <a:cs typeface="Times New Roman" pitchFamily="18" charset="0"/>
              </a:rPr>
              <a:t>?</a:t>
            </a:r>
          </a:p>
          <a:p>
            <a:pPr marL="342900" indent="-342900" algn="just">
              <a:buFont typeface="+mj-lt"/>
              <a:buAutoNum type="arabicPeriod"/>
            </a:pPr>
            <a:r>
              <a:rPr lang="en-US" sz="2400" dirty="0">
                <a:solidFill>
                  <a:srgbClr val="002060"/>
                </a:solidFill>
                <a:latin typeface="Times New Roman" pitchFamily="18" charset="0"/>
                <a:cs typeface="Times New Roman" pitchFamily="18" charset="0"/>
              </a:rPr>
              <a:t>What is Markovnikov’s rule? How does it apply to electrophilic addition</a:t>
            </a:r>
            <a:r>
              <a:rPr lang="en-US" sz="2400" dirty="0" smtClean="0">
                <a:solidFill>
                  <a:srgbClr val="002060"/>
                </a:solidFill>
                <a:latin typeface="Times New Roman" pitchFamily="18" charset="0"/>
                <a:cs typeface="Times New Roman" pitchFamily="18" charset="0"/>
              </a:rPr>
              <a:t>?</a:t>
            </a:r>
          </a:p>
          <a:p>
            <a:pPr marL="342900" indent="-342900" algn="just">
              <a:buFont typeface="+mj-lt"/>
              <a:buAutoNum type="arabicPeriod"/>
            </a:pPr>
            <a:r>
              <a:rPr lang="en-US" sz="2400" dirty="0" smtClean="0">
                <a:solidFill>
                  <a:srgbClr val="002060"/>
                </a:solidFill>
                <a:latin typeface="Times New Roman" pitchFamily="18" charset="0"/>
                <a:cs typeface="Times New Roman" pitchFamily="18" charset="0"/>
              </a:rPr>
              <a:t>Define  Anti-Markovnikov’s </a:t>
            </a:r>
            <a:r>
              <a:rPr lang="en-US" sz="2400" dirty="0">
                <a:solidFill>
                  <a:srgbClr val="002060"/>
                </a:solidFill>
                <a:latin typeface="Times New Roman" pitchFamily="18" charset="0"/>
                <a:cs typeface="Times New Roman" pitchFamily="18" charset="0"/>
              </a:rPr>
              <a:t>Rule</a:t>
            </a:r>
            <a:r>
              <a:rPr lang="en-US" sz="2400" dirty="0" smtClean="0">
                <a:solidFill>
                  <a:srgbClr val="002060"/>
                </a:solidFill>
                <a:latin typeface="Times New Roman" pitchFamily="18" charset="0"/>
                <a:cs typeface="Times New Roman" pitchFamily="18" charset="0"/>
              </a:rPr>
              <a:t>?</a:t>
            </a:r>
          </a:p>
          <a:p>
            <a:pPr marL="342900" indent="-342900" algn="just">
              <a:buFont typeface="+mj-lt"/>
              <a:buAutoNum type="arabicPeriod"/>
            </a:pPr>
            <a:r>
              <a:rPr lang="en-US" sz="2400" dirty="0">
                <a:solidFill>
                  <a:srgbClr val="002060"/>
                </a:solidFill>
                <a:latin typeface="Times New Roman" pitchFamily="18" charset="0"/>
                <a:cs typeface="Times New Roman" pitchFamily="18" charset="0"/>
              </a:rPr>
              <a:t>How does Anti-Markovnikov’s product differ from Markovnikov’s product</a:t>
            </a:r>
            <a:r>
              <a:rPr lang="en-US" sz="2400" dirty="0" smtClean="0">
                <a:solidFill>
                  <a:srgbClr val="002060"/>
                </a:solidFill>
                <a:latin typeface="Times New Roman" pitchFamily="18" charset="0"/>
                <a:cs typeface="Times New Roman" pitchFamily="18" charset="0"/>
              </a:rPr>
              <a:t>?</a:t>
            </a:r>
          </a:p>
          <a:p>
            <a:pPr marL="342900" indent="-342900" algn="just">
              <a:buFont typeface="+mj-lt"/>
              <a:buAutoNum type="arabicPeriod"/>
            </a:pPr>
            <a:r>
              <a:rPr lang="en-US" sz="2400" dirty="0" smtClean="0">
                <a:solidFill>
                  <a:srgbClr val="002060"/>
                </a:solidFill>
                <a:latin typeface="Times New Roman" pitchFamily="18" charset="0"/>
                <a:cs typeface="Times New Roman" pitchFamily="18" charset="0"/>
              </a:rPr>
              <a:t>Write per-oxide effect.</a:t>
            </a:r>
          </a:p>
          <a:p>
            <a:pPr marL="342900" indent="-342900" algn="just">
              <a:buFont typeface="+mj-lt"/>
              <a:buAutoNum type="arabicPeriod"/>
            </a:pPr>
            <a:r>
              <a:rPr lang="en-US" sz="2400" dirty="0">
                <a:solidFill>
                  <a:srgbClr val="002060"/>
                </a:solidFill>
                <a:latin typeface="Times New Roman" pitchFamily="18" charset="0"/>
                <a:cs typeface="Times New Roman" pitchFamily="18" charset="0"/>
              </a:rPr>
              <a:t>Does the SN1 reaction lead to retention or inversion of configuration? Explain briefly</a:t>
            </a:r>
            <a:r>
              <a:rPr lang="en-US" sz="2400" dirty="0" smtClean="0">
                <a:solidFill>
                  <a:srgbClr val="002060"/>
                </a:solidFill>
                <a:latin typeface="Times New Roman" pitchFamily="18" charset="0"/>
                <a:cs typeface="Times New Roman" pitchFamily="18" charset="0"/>
              </a:rPr>
              <a:t>.</a:t>
            </a:r>
          </a:p>
          <a:p>
            <a:pPr marL="342900" indent="-342900" algn="just">
              <a:buFont typeface="+mj-lt"/>
              <a:buAutoNum type="arabicPeriod"/>
            </a:pPr>
            <a:r>
              <a:rPr lang="en-US" sz="2400" dirty="0">
                <a:solidFill>
                  <a:srgbClr val="002060"/>
                </a:solidFill>
                <a:latin typeface="Times New Roman" pitchFamily="18" charset="0"/>
                <a:cs typeface="Times New Roman" pitchFamily="18" charset="0"/>
              </a:rPr>
              <a:t>Why are tertiary carbocations more stable than primary ones</a:t>
            </a:r>
            <a:r>
              <a:rPr lang="en-US" sz="2400" dirty="0" smtClean="0">
                <a:solidFill>
                  <a:srgbClr val="002060"/>
                </a:solidFill>
                <a:latin typeface="Times New Roman" pitchFamily="18" charset="0"/>
                <a:cs typeface="Times New Roman" pitchFamily="18" charset="0"/>
              </a:rPr>
              <a:t>?</a:t>
            </a:r>
          </a:p>
          <a:p>
            <a:pPr marL="342900" indent="-342900" algn="just">
              <a:buFont typeface="+mj-lt"/>
              <a:buAutoNum type="arabicPeriod"/>
            </a:pPr>
            <a:r>
              <a:rPr lang="en-US" sz="2400" dirty="0">
                <a:solidFill>
                  <a:srgbClr val="002060"/>
                </a:solidFill>
                <a:latin typeface="Times New Roman" pitchFamily="18" charset="0"/>
                <a:cs typeface="Times New Roman" pitchFamily="18" charset="0"/>
              </a:rPr>
              <a:t>What happens to the configuration of the product in an SN2 reaction</a:t>
            </a:r>
            <a:r>
              <a:rPr lang="en-US" sz="2400" dirty="0" smtClean="0">
                <a:solidFill>
                  <a:srgbClr val="002060"/>
                </a:solidFill>
                <a:latin typeface="Times New Roman" pitchFamily="18" charset="0"/>
                <a:cs typeface="Times New Roman" pitchFamily="18" charset="0"/>
              </a:rPr>
              <a:t>?</a:t>
            </a:r>
          </a:p>
          <a:p>
            <a:pPr marL="342900" indent="-342900" algn="just">
              <a:buFont typeface="+mj-lt"/>
              <a:buAutoNum type="arabicPeriod"/>
            </a:pPr>
            <a:r>
              <a:rPr lang="en-US" sz="2400" dirty="0">
                <a:solidFill>
                  <a:srgbClr val="002060"/>
                </a:solidFill>
                <a:latin typeface="Times New Roman" pitchFamily="18" charset="0"/>
                <a:cs typeface="Times New Roman" pitchFamily="18" charset="0"/>
              </a:rPr>
              <a:t>Does the SN2 reaction proceed via a carbocation intermediate? Explain</a:t>
            </a:r>
            <a:r>
              <a:rPr lang="en-US" sz="2400" dirty="0" smtClean="0">
                <a:solidFill>
                  <a:srgbClr val="002060"/>
                </a:solidFill>
                <a:latin typeface="Times New Roman" pitchFamily="18" charset="0"/>
                <a:cs typeface="Times New Roman" pitchFamily="18" charset="0"/>
              </a:rPr>
              <a:t>.</a:t>
            </a:r>
          </a:p>
          <a:p>
            <a:pPr marL="342900" indent="-342900" algn="just">
              <a:buFont typeface="+mj-lt"/>
              <a:buAutoNum type="arabicPeriod"/>
            </a:pPr>
            <a:r>
              <a:rPr lang="en-US" sz="2400" dirty="0">
                <a:solidFill>
                  <a:srgbClr val="002060"/>
                </a:solidFill>
                <a:latin typeface="Times New Roman" pitchFamily="18" charset="0"/>
                <a:cs typeface="Times New Roman" pitchFamily="18" charset="0"/>
              </a:rPr>
              <a:t>What is the major product formed according to Zaitsev’s Rule in E1 reactions</a:t>
            </a:r>
            <a:r>
              <a:rPr lang="en-US" sz="2400" dirty="0" smtClean="0">
                <a:solidFill>
                  <a:srgbClr val="002060"/>
                </a:solidFill>
                <a:latin typeface="Times New Roman" pitchFamily="18" charset="0"/>
                <a:cs typeface="Times New Roman" pitchFamily="18" charset="0"/>
              </a:rPr>
              <a:t>?</a:t>
            </a:r>
          </a:p>
          <a:p>
            <a:pPr marL="342900" indent="-342900" algn="just">
              <a:buFont typeface="+mj-lt"/>
              <a:buAutoNum type="arabicPeriod"/>
            </a:pPr>
            <a:r>
              <a:rPr lang="en-US" sz="2400" dirty="0">
                <a:solidFill>
                  <a:srgbClr val="002060"/>
                </a:solidFill>
                <a:latin typeface="Times New Roman" pitchFamily="18" charset="0"/>
                <a:cs typeface="Times New Roman" pitchFamily="18" charset="0"/>
              </a:rPr>
              <a:t>Which type of alkyl </a:t>
            </a:r>
            <a:r>
              <a:rPr lang="en-US" sz="2400" dirty="0" smtClean="0">
                <a:solidFill>
                  <a:srgbClr val="002060"/>
                </a:solidFill>
                <a:latin typeface="Times New Roman" pitchFamily="18" charset="0"/>
                <a:cs typeface="Times New Roman" pitchFamily="18" charset="0"/>
              </a:rPr>
              <a:t>halide favors </a:t>
            </a:r>
            <a:r>
              <a:rPr lang="en-US" sz="2400" dirty="0">
                <a:solidFill>
                  <a:srgbClr val="002060"/>
                </a:solidFill>
                <a:latin typeface="Times New Roman" pitchFamily="18" charset="0"/>
                <a:cs typeface="Times New Roman" pitchFamily="18" charset="0"/>
              </a:rPr>
              <a:t>the E1 mechanism most? Why</a:t>
            </a:r>
            <a:r>
              <a:rPr lang="en-US" sz="2400" dirty="0" smtClean="0">
                <a:solidFill>
                  <a:srgbClr val="002060"/>
                </a:solidFill>
                <a:latin typeface="Times New Roman" pitchFamily="18" charset="0"/>
                <a:cs typeface="Times New Roman" pitchFamily="18" charset="0"/>
              </a:rPr>
              <a:t>?</a:t>
            </a:r>
          </a:p>
          <a:p>
            <a:pPr marL="342900" indent="-342900" algn="just">
              <a:buFont typeface="+mj-lt"/>
              <a:buAutoNum type="arabicPeriod"/>
            </a:pPr>
            <a:r>
              <a:rPr lang="en-US" sz="2400" dirty="0" smtClean="0">
                <a:solidFill>
                  <a:srgbClr val="002060"/>
                </a:solidFill>
                <a:latin typeface="Times New Roman" pitchFamily="18" charset="0"/>
                <a:cs typeface="Times New Roman" pitchFamily="18" charset="0"/>
              </a:rPr>
              <a:t>Write Alcohol oxidation by KMnO4.</a:t>
            </a:r>
          </a:p>
          <a:p>
            <a:pPr marL="342900" indent="-342900" algn="just">
              <a:buFont typeface="+mj-lt"/>
              <a:buAutoNum type="arabicPeriod"/>
            </a:pPr>
            <a:r>
              <a:rPr lang="en-US" sz="2400" dirty="0" smtClean="0">
                <a:solidFill>
                  <a:srgbClr val="002060"/>
                </a:solidFill>
                <a:latin typeface="Times New Roman" pitchFamily="18" charset="0"/>
                <a:cs typeface="Times New Roman" pitchFamily="18" charset="0"/>
              </a:rPr>
              <a:t>Write Structure two applications of Paracetamol, Aspirin, Ibuprofen.</a:t>
            </a:r>
          </a:p>
          <a:p>
            <a:pPr marL="342900" indent="-342900" algn="just">
              <a:buFont typeface="+mj-lt"/>
              <a:buAutoNum type="arabicPeriod"/>
            </a:pPr>
            <a:r>
              <a:rPr lang="en-US" sz="2400" dirty="0" smtClean="0">
                <a:solidFill>
                  <a:srgbClr val="002060"/>
                </a:solidFill>
                <a:latin typeface="Times New Roman" pitchFamily="18" charset="0"/>
                <a:cs typeface="Times New Roman" pitchFamily="18" charset="0"/>
              </a:rPr>
              <a:t>Compare Singlet excitation state with Triplet </a:t>
            </a:r>
            <a:r>
              <a:rPr lang="en-US" sz="2400" dirty="0">
                <a:solidFill>
                  <a:srgbClr val="002060"/>
                </a:solidFill>
                <a:latin typeface="Times New Roman" pitchFamily="18" charset="0"/>
                <a:cs typeface="Times New Roman" pitchFamily="18" charset="0"/>
              </a:rPr>
              <a:t>excitation state </a:t>
            </a:r>
            <a:r>
              <a:rPr lang="en-US" sz="2400" dirty="0" smtClean="0">
                <a:solidFill>
                  <a:srgbClr val="002060"/>
                </a:solidFill>
                <a:latin typeface="Times New Roman" pitchFamily="18" charset="0"/>
                <a:cs typeface="Times New Roman" pitchFamily="18" charset="0"/>
              </a:rPr>
              <a:t>.</a:t>
            </a:r>
          </a:p>
          <a:p>
            <a:pPr marL="342900" indent="-342900" algn="just">
              <a:buFont typeface="+mj-lt"/>
              <a:buAutoNum type="arabicPeriod"/>
            </a:pPr>
            <a:r>
              <a:rPr lang="en-US" sz="2400" dirty="0" smtClean="0">
                <a:solidFill>
                  <a:srgbClr val="002060"/>
                </a:solidFill>
                <a:latin typeface="Times New Roman" pitchFamily="18" charset="0"/>
                <a:cs typeface="Times New Roman" pitchFamily="18" charset="0"/>
              </a:rPr>
              <a:t>Write selection rules for UV-Visible spectroscopy.</a:t>
            </a:r>
            <a:endParaRPr lang="en-US" sz="24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494876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52400" y="304800"/>
            <a:ext cx="12496800" cy="6400799"/>
            <a:chOff x="152400" y="304800"/>
            <a:chExt cx="12496800" cy="6400799"/>
          </a:xfrm>
        </p:grpSpPr>
        <p:sp>
          <p:nvSpPr>
            <p:cNvPr id="2" name="Rectangle 1"/>
            <p:cNvSpPr/>
            <p:nvPr/>
          </p:nvSpPr>
          <p:spPr>
            <a:xfrm>
              <a:off x="152400" y="304800"/>
              <a:ext cx="12496800" cy="3785652"/>
            </a:xfrm>
            <a:prstGeom prst="rect">
              <a:avLst/>
            </a:prstGeom>
          </p:spPr>
          <p:txBody>
            <a:bodyPr wrap="square">
              <a:spAutoFit/>
            </a:bodyPr>
            <a:lstStyle/>
            <a:p>
              <a:pPr marL="342900" indent="-342900" algn="just">
                <a:buFont typeface="Wingdings" pitchFamily="2" charset="2"/>
                <a:buChar char="v"/>
              </a:pPr>
              <a:r>
                <a:rPr lang="en-US" sz="2400" dirty="0">
                  <a:latin typeface="Times New Roman" pitchFamily="18" charset="0"/>
                  <a:cs typeface="Times New Roman" pitchFamily="18" charset="0"/>
                </a:rPr>
                <a:t>The chemical basis for </a:t>
              </a:r>
              <a:r>
                <a:rPr lang="en-US" sz="2400" dirty="0" smtClean="0">
                  <a:latin typeface="Times New Roman" pitchFamily="18" charset="0"/>
                  <a:cs typeface="Times New Roman" pitchFamily="18" charset="0"/>
                </a:rPr>
                <a:t>this rule lies </a:t>
              </a:r>
              <a:r>
                <a:rPr lang="en-US" sz="2400" dirty="0">
                  <a:latin typeface="Times New Roman" pitchFamily="18" charset="0"/>
                  <a:cs typeface="Times New Roman" pitchFamily="18" charset="0"/>
                </a:rPr>
                <a:t>in the stability of the </a:t>
              </a:r>
              <a:r>
                <a:rPr lang="en-US" sz="2400" dirty="0" smtClean="0">
                  <a:latin typeface="Times New Roman" pitchFamily="18" charset="0"/>
                  <a:cs typeface="Times New Roman" pitchFamily="18" charset="0"/>
                </a:rPr>
                <a:t>carbocation intermediate. When </a:t>
              </a:r>
              <a:r>
                <a:rPr lang="en-US" sz="2400" dirty="0">
                  <a:latin typeface="Times New Roman" pitchFamily="18" charset="0"/>
                  <a:cs typeface="Times New Roman" pitchFamily="18" charset="0"/>
                </a:rPr>
                <a:t>an alkene reacts </a:t>
              </a:r>
              <a:r>
                <a:rPr lang="en-US" sz="2400" dirty="0" smtClean="0">
                  <a:latin typeface="Times New Roman" pitchFamily="18" charset="0"/>
                  <a:cs typeface="Times New Roman" pitchFamily="18" charset="0"/>
                </a:rPr>
                <a:t>with HX</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the H⁺ </a:t>
              </a:r>
              <a:r>
                <a:rPr lang="en-US" sz="2400" dirty="0">
                  <a:latin typeface="Times New Roman" pitchFamily="18" charset="0"/>
                  <a:cs typeface="Times New Roman" pitchFamily="18" charset="0"/>
                </a:rPr>
                <a:t>adds to the carbon with </a:t>
              </a:r>
              <a:r>
                <a:rPr lang="en-US" sz="2400" dirty="0" smtClean="0">
                  <a:latin typeface="Times New Roman" pitchFamily="18" charset="0"/>
                  <a:cs typeface="Times New Roman" pitchFamily="18" charset="0"/>
                </a:rPr>
                <a:t>more H-atoms</a:t>
              </a:r>
              <a:r>
                <a:rPr lang="en-US" sz="2400" dirty="0">
                  <a:latin typeface="Times New Roman" pitchFamily="18" charset="0"/>
                  <a:cs typeface="Times New Roman" pitchFamily="18" charset="0"/>
                </a:rPr>
                <a:t>, leading to the formation of a </a:t>
              </a:r>
              <a:r>
                <a:rPr lang="en-US" sz="2400" dirty="0" smtClean="0">
                  <a:latin typeface="Times New Roman" pitchFamily="18" charset="0"/>
                  <a:cs typeface="Times New Roman" pitchFamily="18" charset="0"/>
                </a:rPr>
                <a:t>more</a:t>
              </a:r>
              <a:r>
                <a:rPr lang="en-US" sz="2400" dirty="0">
                  <a:latin typeface="Times New Roman" pitchFamily="18" charset="0"/>
                  <a:cs typeface="Times New Roman" pitchFamily="18" charset="0"/>
                </a:rPr>
                <a:t> substituted</a:t>
              </a:r>
              <a:r>
                <a:rPr lang="en-US" sz="2400" dirty="0" smtClean="0">
                  <a:latin typeface="Times New Roman" pitchFamily="18" charset="0"/>
                  <a:cs typeface="Times New Roman" pitchFamily="18" charset="0"/>
                </a:rPr>
                <a:t> stable carbocation. This </a:t>
              </a:r>
              <a:r>
                <a:rPr lang="en-US" sz="2400" dirty="0">
                  <a:latin typeface="Times New Roman" pitchFamily="18" charset="0"/>
                  <a:cs typeface="Times New Roman" pitchFamily="18" charset="0"/>
                </a:rPr>
                <a:t>is </a:t>
              </a:r>
              <a:r>
                <a:rPr lang="en-US" sz="2400" dirty="0" smtClean="0">
                  <a:latin typeface="Times New Roman" pitchFamily="18" charset="0"/>
                  <a:cs typeface="Times New Roman" pitchFamily="18" charset="0"/>
                </a:rPr>
                <a:t>because, more </a:t>
              </a:r>
              <a:r>
                <a:rPr lang="en-US" sz="2400" dirty="0">
                  <a:latin typeface="Times New Roman" pitchFamily="18" charset="0"/>
                  <a:cs typeface="Times New Roman" pitchFamily="18" charset="0"/>
                </a:rPr>
                <a:t>substituted </a:t>
              </a:r>
              <a:r>
                <a:rPr lang="en-US" sz="2400" dirty="0" smtClean="0">
                  <a:latin typeface="Times New Roman" pitchFamily="18" charset="0"/>
                  <a:cs typeface="Times New Roman" pitchFamily="18" charset="0"/>
                </a:rPr>
                <a:t>carbocations </a:t>
              </a:r>
              <a:r>
                <a:rPr lang="en-US" sz="2400" dirty="0">
                  <a:latin typeface="Times New Roman" pitchFamily="18" charset="0"/>
                  <a:cs typeface="Times New Roman" pitchFamily="18" charset="0"/>
                </a:rPr>
                <a:t>(like tertiary or secondary) are more stable than primary </a:t>
              </a:r>
              <a:r>
                <a:rPr lang="en-US" sz="2400" dirty="0" smtClean="0">
                  <a:latin typeface="Times New Roman" pitchFamily="18" charset="0"/>
                  <a:cs typeface="Times New Roman" pitchFamily="18" charset="0"/>
                </a:rPr>
                <a:t>carbocations. </a:t>
              </a:r>
            </a:p>
            <a:p>
              <a:pPr algn="just"/>
              <a:endParaRPr lang="en-US" sz="2400" dirty="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marL="342900" indent="-342900" algn="just">
                <a:buFont typeface="Wingdings" pitchFamily="2" charset="2"/>
                <a:buChar char="v"/>
              </a:pPr>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stability arises from </a:t>
              </a:r>
              <a:r>
                <a:rPr lang="en-US" sz="2400" dirty="0" smtClean="0">
                  <a:latin typeface="Times New Roman" pitchFamily="18" charset="0"/>
                  <a:cs typeface="Times New Roman" pitchFamily="18" charset="0"/>
                </a:rPr>
                <a:t>hyper-conjugation </a:t>
              </a:r>
              <a:r>
                <a:rPr lang="en-US" sz="2400" dirty="0">
                  <a:latin typeface="Times New Roman" pitchFamily="18" charset="0"/>
                  <a:cs typeface="Times New Roman" pitchFamily="18" charset="0"/>
                </a:rPr>
                <a:t>and inductive effects, where adjacent alkyl groups donate electron density and stabilize the positive </a:t>
              </a:r>
              <a:r>
                <a:rPr lang="en-US" sz="2400" dirty="0" smtClean="0">
                  <a:latin typeface="Times New Roman" pitchFamily="18" charset="0"/>
                  <a:cs typeface="Times New Roman" pitchFamily="18" charset="0"/>
                </a:rPr>
                <a:t>charge. As </a:t>
              </a:r>
              <a:r>
                <a:rPr lang="en-US" sz="2400" dirty="0">
                  <a:latin typeface="Times New Roman" pitchFamily="18" charset="0"/>
                  <a:cs typeface="Times New Roman" pitchFamily="18" charset="0"/>
                </a:rPr>
                <a:t>a result, the major product of the addition is the one that forms through the more stable carbocation </a:t>
              </a:r>
              <a:r>
                <a:rPr lang="en-US" sz="2400" dirty="0" smtClean="0">
                  <a:latin typeface="Times New Roman" pitchFamily="18" charset="0"/>
                  <a:cs typeface="Times New Roman" pitchFamily="18" charset="0"/>
                </a:rPr>
                <a:t>intermediate.</a:t>
              </a:r>
              <a:endParaRPr lang="en-US" sz="2400" dirty="0">
                <a:latin typeface="Times New Roman" pitchFamily="18" charset="0"/>
                <a:cs typeface="Times New Roman" pitchFamily="18" charset="0"/>
              </a:endParaRPr>
            </a:p>
          </p:txBody>
        </p:sp>
        <p:sp>
          <p:nvSpPr>
            <p:cNvPr id="4" name="Rectangle 3"/>
            <p:cNvSpPr/>
            <p:nvPr/>
          </p:nvSpPr>
          <p:spPr>
            <a:xfrm>
              <a:off x="685800" y="1905000"/>
              <a:ext cx="11887200" cy="1015663"/>
            </a:xfrm>
            <a:prstGeom prst="rect">
              <a:avLst/>
            </a:prstGeom>
          </p:spPr>
          <p:txBody>
            <a:bodyPr wrap="square">
              <a:spAutoFit/>
            </a:bodyPr>
            <a:lstStyle/>
            <a:p>
              <a:r>
                <a:rPr lang="en-US" sz="2000" b="1" dirty="0">
                  <a:solidFill>
                    <a:srgbClr val="C00000"/>
                  </a:solidFill>
                  <a:latin typeface="Times New Roman" pitchFamily="18" charset="0"/>
                  <a:cs typeface="Times New Roman" pitchFamily="18" charset="0"/>
                </a:rPr>
                <a:t>Example (Stability Order</a:t>
              </a:r>
              <a:r>
                <a:rPr lang="en-US" sz="2000" b="1" dirty="0" smtClean="0">
                  <a:solidFill>
                    <a:srgbClr val="C00000"/>
                  </a:solidFill>
                  <a:latin typeface="Times New Roman" pitchFamily="18" charset="0"/>
                  <a:cs typeface="Times New Roman" pitchFamily="18" charset="0"/>
                </a:rPr>
                <a:t>):</a:t>
              </a:r>
              <a:endParaRPr lang="en-US" sz="2000" b="1" dirty="0">
                <a:solidFill>
                  <a:srgbClr val="C00000"/>
                </a:solidFill>
                <a:latin typeface="Times New Roman" pitchFamily="18" charset="0"/>
                <a:cs typeface="Times New Roman" pitchFamily="18" charset="0"/>
              </a:endParaRPr>
            </a:p>
            <a:p>
              <a:pPr marL="2862263"/>
              <a:r>
                <a:rPr lang="en-US" sz="2000" b="1" dirty="0">
                  <a:solidFill>
                    <a:srgbClr val="C00000"/>
                  </a:solidFill>
                  <a:latin typeface="Times New Roman" pitchFamily="18" charset="0"/>
                  <a:cs typeface="Times New Roman" pitchFamily="18" charset="0"/>
                </a:rPr>
                <a:t>(CH</a:t>
              </a:r>
              <a:r>
                <a:rPr lang="en-US" sz="2000" b="1" baseline="-25000" dirty="0">
                  <a:solidFill>
                    <a:srgbClr val="C00000"/>
                  </a:solidFill>
                  <a:latin typeface="Times New Roman" pitchFamily="18" charset="0"/>
                  <a:cs typeface="Times New Roman" pitchFamily="18" charset="0"/>
                </a:rPr>
                <a:t>3</a:t>
              </a:r>
              <a:r>
                <a:rPr lang="en-US" sz="2000" b="1" dirty="0">
                  <a:solidFill>
                    <a:srgbClr val="C00000"/>
                  </a:solidFill>
                  <a:latin typeface="Times New Roman" pitchFamily="18" charset="0"/>
                  <a:cs typeface="Times New Roman" pitchFamily="18" charset="0"/>
                </a:rPr>
                <a:t>)</a:t>
              </a:r>
              <a:r>
                <a:rPr lang="en-US" sz="2000" b="1" baseline="-25000" dirty="0">
                  <a:solidFill>
                    <a:srgbClr val="C00000"/>
                  </a:solidFill>
                  <a:latin typeface="Times New Roman" pitchFamily="18" charset="0"/>
                  <a:cs typeface="Times New Roman" pitchFamily="18" charset="0"/>
                </a:rPr>
                <a:t>3</a:t>
              </a:r>
              <a:r>
                <a:rPr lang="en-US" sz="2000" b="1" dirty="0">
                  <a:solidFill>
                    <a:srgbClr val="C00000"/>
                  </a:solidFill>
                  <a:latin typeface="Times New Roman" pitchFamily="18" charset="0"/>
                  <a:cs typeface="Times New Roman" pitchFamily="18" charset="0"/>
                </a:rPr>
                <a:t>C</a:t>
              </a:r>
              <a:r>
                <a:rPr lang="en-US" sz="2000" b="1" baseline="30000" dirty="0">
                  <a:solidFill>
                    <a:srgbClr val="C00000"/>
                  </a:solidFill>
                  <a:latin typeface="Times New Roman" pitchFamily="18" charset="0"/>
                  <a:cs typeface="Times New Roman" pitchFamily="18" charset="0"/>
                </a:rPr>
                <a:t>+ </a:t>
              </a:r>
              <a:r>
                <a:rPr lang="en-US" sz="2000" b="1" baseline="30000" dirty="0" smtClean="0">
                  <a:solidFill>
                    <a:srgbClr val="C00000"/>
                  </a:solidFill>
                  <a:latin typeface="Times New Roman" pitchFamily="18" charset="0"/>
                  <a:cs typeface="Times New Roman" pitchFamily="18" charset="0"/>
                </a:rPr>
                <a:t> </a:t>
              </a:r>
              <a:r>
                <a:rPr lang="en-US" sz="2000" b="1" dirty="0">
                  <a:solidFill>
                    <a:srgbClr val="C00000"/>
                  </a:solidFill>
                  <a:latin typeface="Times New Roman" pitchFamily="18" charset="0"/>
                  <a:cs typeface="Times New Roman" pitchFamily="18" charset="0"/>
                </a:rPr>
                <a:t> </a:t>
              </a:r>
              <a:r>
                <a:rPr lang="en-US" sz="2000" b="1" dirty="0" smtClean="0">
                  <a:solidFill>
                    <a:srgbClr val="C00000"/>
                  </a:solidFill>
                  <a:latin typeface="Times New Roman" pitchFamily="18" charset="0"/>
                  <a:cs typeface="Times New Roman" pitchFamily="18" charset="0"/>
                </a:rPr>
                <a:t> &gt;    (</a:t>
              </a:r>
              <a:r>
                <a:rPr lang="en-US" sz="2000" b="1" dirty="0">
                  <a:solidFill>
                    <a:srgbClr val="C00000"/>
                  </a:solidFill>
                  <a:latin typeface="Times New Roman" pitchFamily="18" charset="0"/>
                  <a:cs typeface="Times New Roman" pitchFamily="18" charset="0"/>
                </a:rPr>
                <a:t>CH</a:t>
              </a:r>
              <a:r>
                <a:rPr lang="en-US" sz="2000" b="1" baseline="-25000" dirty="0">
                  <a:solidFill>
                    <a:srgbClr val="C00000"/>
                  </a:solidFill>
                  <a:latin typeface="Times New Roman" pitchFamily="18" charset="0"/>
                  <a:cs typeface="Times New Roman" pitchFamily="18" charset="0"/>
                </a:rPr>
                <a:t>3</a:t>
              </a:r>
              <a:r>
                <a:rPr lang="en-US" sz="2000" b="1" dirty="0">
                  <a:solidFill>
                    <a:srgbClr val="C00000"/>
                  </a:solidFill>
                  <a:latin typeface="Times New Roman" pitchFamily="18" charset="0"/>
                  <a:cs typeface="Times New Roman" pitchFamily="18" charset="0"/>
                </a:rPr>
                <a:t>)</a:t>
              </a:r>
              <a:r>
                <a:rPr lang="en-US" sz="2000" b="1" baseline="-25000" dirty="0">
                  <a:solidFill>
                    <a:srgbClr val="C00000"/>
                  </a:solidFill>
                  <a:latin typeface="Times New Roman" pitchFamily="18" charset="0"/>
                  <a:cs typeface="Times New Roman" pitchFamily="18" charset="0"/>
                </a:rPr>
                <a:t>2</a:t>
              </a:r>
              <a:r>
                <a:rPr lang="en-US" sz="2000" b="1" dirty="0">
                  <a:solidFill>
                    <a:srgbClr val="C00000"/>
                  </a:solidFill>
                  <a:latin typeface="Times New Roman" pitchFamily="18" charset="0"/>
                  <a:cs typeface="Times New Roman" pitchFamily="18" charset="0"/>
                </a:rPr>
                <a:t>CH</a:t>
              </a:r>
              <a:r>
                <a:rPr lang="en-US" sz="2000" b="1" baseline="30000" dirty="0">
                  <a:solidFill>
                    <a:srgbClr val="C00000"/>
                  </a:solidFill>
                  <a:latin typeface="Times New Roman" pitchFamily="18" charset="0"/>
                  <a:cs typeface="Times New Roman" pitchFamily="18" charset="0"/>
                </a:rPr>
                <a:t>+</a:t>
              </a:r>
              <a:r>
                <a:rPr lang="en-US" sz="2000" b="1" dirty="0">
                  <a:solidFill>
                    <a:srgbClr val="C00000"/>
                  </a:solidFill>
                  <a:latin typeface="Times New Roman" pitchFamily="18" charset="0"/>
                  <a:cs typeface="Times New Roman" pitchFamily="18" charset="0"/>
                </a:rPr>
                <a:t> </a:t>
              </a:r>
              <a:r>
                <a:rPr lang="en-US" sz="2000" b="1" dirty="0" smtClean="0">
                  <a:solidFill>
                    <a:srgbClr val="C00000"/>
                  </a:solidFill>
                  <a:latin typeface="Times New Roman" pitchFamily="18" charset="0"/>
                  <a:cs typeface="Times New Roman" pitchFamily="18" charset="0"/>
                </a:rPr>
                <a:t>  &gt;   CH</a:t>
              </a:r>
              <a:r>
                <a:rPr lang="en-US" sz="2000" b="1" baseline="-25000" dirty="0" smtClean="0">
                  <a:solidFill>
                    <a:srgbClr val="C00000"/>
                  </a:solidFill>
                  <a:latin typeface="Times New Roman" pitchFamily="18" charset="0"/>
                  <a:cs typeface="Times New Roman" pitchFamily="18" charset="0"/>
                </a:rPr>
                <a:t>3</a:t>
              </a:r>
              <a:r>
                <a:rPr lang="en-US" sz="2000" b="1" dirty="0" smtClean="0">
                  <a:solidFill>
                    <a:srgbClr val="C00000"/>
                  </a:solidFill>
                  <a:latin typeface="Times New Roman" pitchFamily="18" charset="0"/>
                  <a:cs typeface="Times New Roman" pitchFamily="18" charset="0"/>
                </a:rPr>
                <a:t>CH</a:t>
              </a:r>
              <a:r>
                <a:rPr lang="en-US" sz="2000" b="1" baseline="-25000" dirty="0" smtClean="0">
                  <a:solidFill>
                    <a:srgbClr val="C00000"/>
                  </a:solidFill>
                  <a:latin typeface="Times New Roman" pitchFamily="18" charset="0"/>
                  <a:cs typeface="Times New Roman" pitchFamily="18" charset="0"/>
                </a:rPr>
                <a:t>2</a:t>
              </a:r>
              <a:r>
                <a:rPr lang="en-US" sz="2000" b="1" baseline="30000" dirty="0">
                  <a:solidFill>
                    <a:srgbClr val="C00000"/>
                  </a:solidFill>
                  <a:latin typeface="Times New Roman" pitchFamily="18" charset="0"/>
                  <a:cs typeface="Times New Roman" pitchFamily="18" charset="0"/>
                </a:rPr>
                <a:t>+</a:t>
              </a:r>
              <a:r>
                <a:rPr lang="en-US" sz="2000" b="1" dirty="0">
                  <a:solidFill>
                    <a:srgbClr val="C00000"/>
                  </a:solidFill>
                  <a:latin typeface="Times New Roman" pitchFamily="18" charset="0"/>
                  <a:cs typeface="Times New Roman" pitchFamily="18" charset="0"/>
                </a:rPr>
                <a:t> </a:t>
              </a:r>
              <a:r>
                <a:rPr lang="en-US" sz="2000" b="1" dirty="0" smtClean="0">
                  <a:solidFill>
                    <a:srgbClr val="C00000"/>
                  </a:solidFill>
                  <a:latin typeface="Times New Roman" pitchFamily="18" charset="0"/>
                  <a:cs typeface="Times New Roman" pitchFamily="18" charset="0"/>
                </a:rPr>
                <a:t> &gt;    CH</a:t>
              </a:r>
              <a:r>
                <a:rPr lang="en-US" sz="2000" b="1" baseline="-25000" dirty="0" smtClean="0">
                  <a:solidFill>
                    <a:srgbClr val="C00000"/>
                  </a:solidFill>
                  <a:latin typeface="Times New Roman" pitchFamily="18" charset="0"/>
                  <a:cs typeface="Times New Roman" pitchFamily="18" charset="0"/>
                </a:rPr>
                <a:t>3</a:t>
              </a:r>
              <a:r>
                <a:rPr lang="en-US" sz="2000" b="1" baseline="30000" dirty="0">
                  <a:solidFill>
                    <a:srgbClr val="C00000"/>
                  </a:solidFill>
                  <a:latin typeface="Times New Roman" pitchFamily="18" charset="0"/>
                  <a:cs typeface="Times New Roman" pitchFamily="18" charset="0"/>
                </a:rPr>
                <a:t>+</a:t>
              </a:r>
              <a:r>
                <a:rPr lang="en-US" sz="2000" b="1" dirty="0">
                  <a:solidFill>
                    <a:srgbClr val="C00000"/>
                  </a:solidFill>
                  <a:latin typeface="Times New Roman" pitchFamily="18" charset="0"/>
                  <a:cs typeface="Times New Roman" pitchFamily="18" charset="0"/>
                </a:rPr>
                <a:t> </a:t>
              </a:r>
            </a:p>
            <a:p>
              <a:pPr marL="2862263"/>
              <a:r>
                <a:rPr lang="en-US" sz="2000" b="1" dirty="0" smtClean="0">
                  <a:solidFill>
                    <a:srgbClr val="C00000"/>
                  </a:solidFill>
                  <a:latin typeface="Times New Roman" pitchFamily="18" charset="0"/>
                  <a:cs typeface="Times New Roman" pitchFamily="18" charset="0"/>
                </a:rPr>
                <a:t>(Tertiary</a:t>
              </a:r>
              <a:r>
                <a:rPr lang="en-US" sz="2000" b="1" dirty="0">
                  <a:solidFill>
                    <a:srgbClr val="C00000"/>
                  </a:solidFill>
                  <a:latin typeface="Times New Roman" pitchFamily="18" charset="0"/>
                  <a:cs typeface="Times New Roman" pitchFamily="18" charset="0"/>
                </a:rPr>
                <a:t>), </a:t>
              </a:r>
              <a:r>
                <a:rPr lang="en-US" sz="2000" b="1" dirty="0" smtClean="0">
                  <a:solidFill>
                    <a:srgbClr val="C00000"/>
                  </a:solidFill>
                  <a:latin typeface="Times New Roman" pitchFamily="18" charset="0"/>
                  <a:cs typeface="Times New Roman" pitchFamily="18" charset="0"/>
                </a:rPr>
                <a:t>      (Secondary</a:t>
              </a:r>
              <a:r>
                <a:rPr lang="en-US" sz="2000" b="1" dirty="0">
                  <a:solidFill>
                    <a:srgbClr val="C00000"/>
                  </a:solidFill>
                  <a:latin typeface="Times New Roman" pitchFamily="18" charset="0"/>
                  <a:cs typeface="Times New Roman" pitchFamily="18" charset="0"/>
                </a:rPr>
                <a:t>), </a:t>
              </a:r>
              <a:r>
                <a:rPr lang="en-US" sz="2000" b="1" dirty="0" smtClean="0">
                  <a:solidFill>
                    <a:srgbClr val="C00000"/>
                  </a:solidFill>
                  <a:latin typeface="Times New Roman" pitchFamily="18" charset="0"/>
                  <a:cs typeface="Times New Roman" pitchFamily="18" charset="0"/>
                </a:rPr>
                <a:t>      (</a:t>
              </a:r>
              <a:r>
                <a:rPr lang="en-US" sz="2000" b="1" dirty="0">
                  <a:solidFill>
                    <a:srgbClr val="C00000"/>
                  </a:solidFill>
                  <a:latin typeface="Times New Roman" pitchFamily="18" charset="0"/>
                  <a:cs typeface="Times New Roman" pitchFamily="18" charset="0"/>
                </a:rPr>
                <a:t>P</a:t>
              </a:r>
              <a:r>
                <a:rPr lang="en-US" sz="2000" b="1" dirty="0" smtClean="0">
                  <a:solidFill>
                    <a:srgbClr val="C00000"/>
                  </a:solidFill>
                  <a:latin typeface="Times New Roman" pitchFamily="18" charset="0"/>
                  <a:cs typeface="Times New Roman" pitchFamily="18" charset="0"/>
                </a:rPr>
                <a:t>rimary</a:t>
              </a:r>
              <a:r>
                <a:rPr lang="en-US" sz="2000" b="1" dirty="0">
                  <a:solidFill>
                    <a:srgbClr val="C00000"/>
                  </a:solidFill>
                  <a:latin typeface="Times New Roman" pitchFamily="18" charset="0"/>
                  <a:cs typeface="Times New Roman" pitchFamily="18" charset="0"/>
                </a:rPr>
                <a:t>), </a:t>
              </a:r>
              <a:r>
                <a:rPr lang="en-US" sz="2000" b="1" dirty="0" smtClean="0">
                  <a:solidFill>
                    <a:srgbClr val="C00000"/>
                  </a:solidFill>
                  <a:latin typeface="Times New Roman" pitchFamily="18" charset="0"/>
                  <a:cs typeface="Times New Roman" pitchFamily="18" charset="0"/>
                </a:rPr>
                <a:t>   (Methyl</a:t>
              </a:r>
              <a:r>
                <a:rPr lang="en-US" sz="2000" b="1" dirty="0">
                  <a:solidFill>
                    <a:srgbClr val="C00000"/>
                  </a:solidFill>
                  <a:latin typeface="Times New Roman" pitchFamily="18" charset="0"/>
                  <a:cs typeface="Times New Roman" pitchFamily="18" charset="0"/>
                </a:rPr>
                <a:t>)</a:t>
              </a:r>
            </a:p>
          </p:txBody>
        </p:sp>
        <p:graphicFrame>
          <p:nvGraphicFramePr>
            <p:cNvPr id="5" name="Object 4"/>
            <p:cNvGraphicFramePr>
              <a:graphicFrameLocks noChangeAspect="1"/>
            </p:cNvGraphicFramePr>
            <p:nvPr>
              <p:extLst>
                <p:ext uri="{D42A27DB-BD31-4B8C-83A1-F6EECF244321}">
                  <p14:modId xmlns:p14="http://schemas.microsoft.com/office/powerpoint/2010/main" val="1554808487"/>
                </p:ext>
              </p:extLst>
            </p:nvPr>
          </p:nvGraphicFramePr>
          <p:xfrm>
            <a:off x="2438400" y="4090452"/>
            <a:ext cx="8077200" cy="2615147"/>
          </p:xfrm>
          <a:graphic>
            <a:graphicData uri="http://schemas.openxmlformats.org/presentationml/2006/ole">
              <mc:AlternateContent xmlns:mc="http://schemas.openxmlformats.org/markup-compatibility/2006">
                <mc:Choice xmlns:v="urn:schemas-microsoft-com:vml" Requires="v">
                  <p:oleObj spid="_x0000_s7254" name="CS ChemDraw Drawing" r:id="rId3" imgW="5038425" imgH="1871610" progId="ChemDraw.Document.6.0">
                    <p:embed/>
                  </p:oleObj>
                </mc:Choice>
                <mc:Fallback>
                  <p:oleObj name="CS ChemDraw Drawing" r:id="rId3" imgW="5038425" imgH="1871610" progId="ChemDraw.Document.6.0">
                    <p:embed/>
                    <p:pic>
                      <p:nvPicPr>
                        <p:cNvPr id="0" name=""/>
                        <p:cNvPicPr/>
                        <p:nvPr/>
                      </p:nvPicPr>
                      <p:blipFill>
                        <a:blip r:embed="rId4"/>
                        <a:stretch>
                          <a:fillRect/>
                        </a:stretch>
                      </p:blipFill>
                      <p:spPr>
                        <a:xfrm>
                          <a:off x="2438400" y="4090452"/>
                          <a:ext cx="8077200" cy="2615147"/>
                        </a:xfrm>
                        <a:prstGeom prst="rect">
                          <a:avLst/>
                        </a:prstGeom>
                      </p:spPr>
                    </p:pic>
                  </p:oleObj>
                </mc:Fallback>
              </mc:AlternateContent>
            </a:graphicData>
          </a:graphic>
        </p:graphicFrame>
      </p:grpSp>
    </p:spTree>
    <p:extLst>
      <p:ext uri="{BB962C8B-B14F-4D97-AF65-F5344CB8AC3E}">
        <p14:creationId xmlns:p14="http://schemas.microsoft.com/office/powerpoint/2010/main" val="1552387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76200"/>
            <a:ext cx="10930749" cy="584775"/>
          </a:xfrm>
          <a:prstGeom prst="rect">
            <a:avLst/>
          </a:prstGeom>
        </p:spPr>
        <p:txBody>
          <a:bodyPr wrap="none">
            <a:spAutoFit/>
          </a:bodyPr>
          <a:lstStyle/>
          <a:p>
            <a:r>
              <a:rPr lang="en-US" sz="3200" b="1" dirty="0" smtClean="0">
                <a:solidFill>
                  <a:srgbClr val="C00000"/>
                </a:solidFill>
                <a:latin typeface="Times New Roman" pitchFamily="18" charset="0"/>
                <a:cs typeface="Times New Roman" pitchFamily="18" charset="0"/>
              </a:rPr>
              <a:t>Anti-Markovnikov’s </a:t>
            </a:r>
            <a:r>
              <a:rPr lang="en-US" sz="3200" b="1" dirty="0">
                <a:solidFill>
                  <a:srgbClr val="C00000"/>
                </a:solidFill>
                <a:latin typeface="Times New Roman" pitchFamily="18" charset="0"/>
                <a:cs typeface="Times New Roman" pitchFamily="18" charset="0"/>
              </a:rPr>
              <a:t>Rule in Electrophilic Addition Reactions</a:t>
            </a:r>
          </a:p>
        </p:txBody>
      </p:sp>
      <p:sp>
        <p:nvSpPr>
          <p:cNvPr id="3" name="Rectangle 2"/>
          <p:cNvSpPr/>
          <p:nvPr/>
        </p:nvSpPr>
        <p:spPr>
          <a:xfrm>
            <a:off x="152400" y="685800"/>
            <a:ext cx="12420600" cy="830997"/>
          </a:xfrm>
          <a:prstGeom prst="rect">
            <a:avLst/>
          </a:prstGeom>
        </p:spPr>
        <p:txBody>
          <a:bodyPr wrap="square">
            <a:spAutoFit/>
          </a:bodyPr>
          <a:lstStyle/>
          <a:p>
            <a:pPr lvl="0" algn="just" fontAlgn="base">
              <a:spcBef>
                <a:spcPct val="0"/>
              </a:spcBef>
              <a:spcAft>
                <a:spcPct val="0"/>
              </a:spcAft>
            </a:pPr>
            <a:r>
              <a:rPr lang="en-US" sz="2400" dirty="0" smtClean="0">
                <a:latin typeface="Times New Roman" pitchFamily="18" charset="0"/>
                <a:cs typeface="Times New Roman" pitchFamily="18" charset="0"/>
              </a:rPr>
              <a:t>Anti-Markovnikov’s </a:t>
            </a:r>
            <a:r>
              <a:rPr lang="en-US" sz="2400" dirty="0">
                <a:latin typeface="Times New Roman" pitchFamily="18" charset="0"/>
                <a:cs typeface="Times New Roman" pitchFamily="18" charset="0"/>
              </a:rPr>
              <a:t>Rule helps predict the major and minor product formed when an electrophile adds to an asymmetric </a:t>
            </a:r>
            <a:r>
              <a:rPr lang="en-US" sz="2400" dirty="0" smtClean="0">
                <a:latin typeface="Times New Roman" pitchFamily="18" charset="0"/>
                <a:cs typeface="Times New Roman" pitchFamily="18" charset="0"/>
              </a:rPr>
              <a:t>alkene in the presence of peroxide.</a:t>
            </a:r>
            <a:endParaRPr lang="en-US" sz="2400" dirty="0">
              <a:latin typeface="Times New Roman" pitchFamily="18" charset="0"/>
              <a:cs typeface="Times New Roman" pitchFamily="18" charset="0"/>
            </a:endParaRPr>
          </a:p>
        </p:txBody>
      </p:sp>
      <p:sp>
        <p:nvSpPr>
          <p:cNvPr id="4" name="Rectangle 3"/>
          <p:cNvSpPr/>
          <p:nvPr/>
        </p:nvSpPr>
        <p:spPr>
          <a:xfrm>
            <a:off x="228600" y="2057400"/>
            <a:ext cx="6400800" cy="3539430"/>
          </a:xfrm>
          <a:prstGeom prst="rect">
            <a:avLst/>
          </a:prstGeom>
        </p:spPr>
        <p:txBody>
          <a:bodyPr>
            <a:spAutoFit/>
          </a:bodyPr>
          <a:lstStyle/>
          <a:p>
            <a:pPr lvl="0" algn="just" fontAlgn="base">
              <a:spcBef>
                <a:spcPct val="0"/>
              </a:spcBef>
              <a:spcAft>
                <a:spcPct val="0"/>
              </a:spcAft>
            </a:pPr>
            <a:r>
              <a:rPr lang="en-US" sz="2800" b="1" dirty="0" smtClean="0">
                <a:solidFill>
                  <a:srgbClr val="002060"/>
                </a:solidFill>
                <a:latin typeface="Times New Roman" pitchFamily="18" charset="0"/>
                <a:cs typeface="Times New Roman" pitchFamily="18" charset="0"/>
              </a:rPr>
              <a:t>Anti-Markovnikov’s </a:t>
            </a:r>
            <a:r>
              <a:rPr lang="en-US" sz="2800" b="1" dirty="0">
                <a:solidFill>
                  <a:srgbClr val="002060"/>
                </a:solidFill>
                <a:latin typeface="Times New Roman" pitchFamily="18" charset="0"/>
                <a:cs typeface="Times New Roman" pitchFamily="18" charset="0"/>
              </a:rPr>
              <a:t>Rule (Definition):</a:t>
            </a:r>
          </a:p>
          <a:p>
            <a:pPr lvl="0" algn="just" fontAlgn="base">
              <a:spcBef>
                <a:spcPct val="0"/>
              </a:spcBef>
              <a:spcAft>
                <a:spcPct val="0"/>
              </a:spcAft>
            </a:pPr>
            <a:endParaRPr lang="en-US" sz="2800" b="1" dirty="0">
              <a:solidFill>
                <a:srgbClr val="002060"/>
              </a:solidFill>
              <a:latin typeface="Times New Roman" pitchFamily="18" charset="0"/>
              <a:cs typeface="Times New Roman" pitchFamily="18" charset="0"/>
            </a:endParaRPr>
          </a:p>
          <a:p>
            <a:pPr lvl="0" algn="just" eaLnBrk="0" fontAlgn="base" hangingPunct="0">
              <a:spcBef>
                <a:spcPct val="0"/>
              </a:spcBef>
              <a:spcAft>
                <a:spcPct val="0"/>
              </a:spcAft>
            </a:pPr>
            <a:r>
              <a:rPr lang="en-US" sz="2800" b="1" dirty="0" smtClean="0">
                <a:solidFill>
                  <a:srgbClr val="C00000"/>
                </a:solidFill>
                <a:latin typeface="Times New Roman" pitchFamily="18" charset="0"/>
                <a:cs typeface="Times New Roman" pitchFamily="18" charset="0"/>
              </a:rPr>
              <a:t>In </a:t>
            </a:r>
            <a:r>
              <a:rPr lang="en-US" sz="2800" b="1" dirty="0">
                <a:solidFill>
                  <a:srgbClr val="C00000"/>
                </a:solidFill>
                <a:latin typeface="Times New Roman" pitchFamily="18" charset="0"/>
                <a:cs typeface="Times New Roman" pitchFamily="18" charset="0"/>
              </a:rPr>
              <a:t>the presence of peroxides </a:t>
            </a:r>
            <a:r>
              <a:rPr lang="en-US" sz="2800" b="1" dirty="0">
                <a:solidFill>
                  <a:schemeClr val="accent5">
                    <a:lumMod val="50000"/>
                  </a:schemeClr>
                </a:solidFill>
                <a:latin typeface="Times New Roman" pitchFamily="18" charset="0"/>
                <a:cs typeface="Times New Roman" pitchFamily="18" charset="0"/>
              </a:rPr>
              <a:t>(</a:t>
            </a:r>
            <a:r>
              <a:rPr lang="en-US" sz="2800" b="1" dirty="0" smtClean="0">
                <a:solidFill>
                  <a:schemeClr val="accent5">
                    <a:lumMod val="50000"/>
                  </a:schemeClr>
                </a:solidFill>
                <a:latin typeface="Times New Roman" pitchFamily="18" charset="0"/>
                <a:cs typeface="Times New Roman" pitchFamily="18" charset="0"/>
              </a:rPr>
              <a:t>ROOR) addition of </a:t>
            </a:r>
            <a:r>
              <a:rPr lang="en-US" sz="2800" b="1" dirty="0" smtClean="0">
                <a:solidFill>
                  <a:srgbClr val="C00000"/>
                </a:solidFill>
                <a:latin typeface="Times New Roman" pitchFamily="18" charset="0"/>
                <a:cs typeface="Times New Roman" pitchFamily="18" charset="0"/>
              </a:rPr>
              <a:t>HBr</a:t>
            </a:r>
            <a:r>
              <a:rPr lang="en-US" sz="2800" b="1" dirty="0" smtClean="0">
                <a:solidFill>
                  <a:schemeClr val="accent5">
                    <a:lumMod val="50000"/>
                  </a:schemeClr>
                </a:solidFill>
                <a:latin typeface="Times New Roman" pitchFamily="18" charset="0"/>
                <a:cs typeface="Times New Roman" pitchFamily="18" charset="0"/>
              </a:rPr>
              <a:t> to the asymmetric alkene, the </a:t>
            </a:r>
            <a:r>
              <a:rPr lang="en-US" sz="2800" b="1" dirty="0">
                <a:solidFill>
                  <a:schemeClr val="accent5">
                    <a:lumMod val="50000"/>
                  </a:schemeClr>
                </a:solidFill>
                <a:latin typeface="Times New Roman" pitchFamily="18" charset="0"/>
                <a:cs typeface="Times New Roman" pitchFamily="18" charset="0"/>
              </a:rPr>
              <a:t>hydrogen </a:t>
            </a:r>
            <a:r>
              <a:rPr lang="en-US" sz="2800" b="1" dirty="0">
                <a:solidFill>
                  <a:srgbClr val="C00000"/>
                </a:solidFill>
                <a:latin typeface="Times New Roman" pitchFamily="18" charset="0"/>
                <a:cs typeface="Times New Roman" pitchFamily="18" charset="0"/>
              </a:rPr>
              <a:t>(H•)</a:t>
            </a:r>
            <a:r>
              <a:rPr lang="en-US" sz="2800" b="1" dirty="0">
                <a:solidFill>
                  <a:schemeClr val="accent5">
                    <a:lumMod val="50000"/>
                  </a:schemeClr>
                </a:solidFill>
                <a:latin typeface="Times New Roman" pitchFamily="18" charset="0"/>
                <a:cs typeface="Times New Roman" pitchFamily="18" charset="0"/>
              </a:rPr>
              <a:t> adds to the </a:t>
            </a:r>
            <a:r>
              <a:rPr lang="en-US" sz="2800" b="1" dirty="0">
                <a:solidFill>
                  <a:srgbClr val="C00000"/>
                </a:solidFill>
                <a:latin typeface="Times New Roman" pitchFamily="18" charset="0"/>
                <a:cs typeface="Times New Roman" pitchFamily="18" charset="0"/>
              </a:rPr>
              <a:t>carbon with fewer hydrogen atoms</a:t>
            </a:r>
            <a:r>
              <a:rPr lang="en-US" sz="2800" b="1" dirty="0">
                <a:solidFill>
                  <a:schemeClr val="accent5">
                    <a:lumMod val="50000"/>
                  </a:schemeClr>
                </a:solidFill>
                <a:latin typeface="Times New Roman" pitchFamily="18" charset="0"/>
                <a:cs typeface="Times New Roman" pitchFamily="18" charset="0"/>
              </a:rPr>
              <a:t>, and </a:t>
            </a:r>
            <a:r>
              <a:rPr lang="en-US" sz="2800" b="1" dirty="0" smtClean="0">
                <a:solidFill>
                  <a:schemeClr val="accent5">
                    <a:lumMod val="50000"/>
                  </a:schemeClr>
                </a:solidFill>
                <a:latin typeface="Times New Roman" pitchFamily="18" charset="0"/>
                <a:cs typeface="Times New Roman" pitchFamily="18" charset="0"/>
              </a:rPr>
              <a:t>the bromide </a:t>
            </a:r>
            <a:r>
              <a:rPr lang="en-US" sz="2800" b="1" dirty="0" smtClean="0">
                <a:solidFill>
                  <a:srgbClr val="C00000"/>
                </a:solidFill>
                <a:latin typeface="Times New Roman" pitchFamily="18" charset="0"/>
                <a:cs typeface="Times New Roman" pitchFamily="18" charset="0"/>
              </a:rPr>
              <a:t>(Br</a:t>
            </a:r>
            <a:r>
              <a:rPr lang="en-US" sz="2800" b="1" dirty="0">
                <a:solidFill>
                  <a:srgbClr val="C00000"/>
                </a:solidFill>
                <a:latin typeface="Times New Roman" pitchFamily="18" charset="0"/>
                <a:cs typeface="Times New Roman" pitchFamily="18" charset="0"/>
              </a:rPr>
              <a:t>•) </a:t>
            </a:r>
            <a:r>
              <a:rPr lang="en-US" sz="2800" b="1" dirty="0">
                <a:solidFill>
                  <a:schemeClr val="accent5">
                    <a:lumMod val="50000"/>
                  </a:schemeClr>
                </a:solidFill>
                <a:latin typeface="Times New Roman" pitchFamily="18" charset="0"/>
                <a:cs typeface="Times New Roman" pitchFamily="18" charset="0"/>
              </a:rPr>
              <a:t>adds to the </a:t>
            </a:r>
            <a:r>
              <a:rPr lang="en-US" sz="2800" b="1" dirty="0">
                <a:solidFill>
                  <a:srgbClr val="C00000"/>
                </a:solidFill>
                <a:latin typeface="Times New Roman" pitchFamily="18" charset="0"/>
                <a:cs typeface="Times New Roman" pitchFamily="18" charset="0"/>
              </a:rPr>
              <a:t>carbon with more hydrogens.</a:t>
            </a:r>
          </a:p>
        </p:txBody>
      </p:sp>
      <p:graphicFrame>
        <p:nvGraphicFramePr>
          <p:cNvPr id="5" name="Object 4"/>
          <p:cNvGraphicFramePr>
            <a:graphicFrameLocks noChangeAspect="1"/>
          </p:cNvGraphicFramePr>
          <p:nvPr>
            <p:extLst>
              <p:ext uri="{D42A27DB-BD31-4B8C-83A1-F6EECF244321}">
                <p14:modId xmlns:p14="http://schemas.microsoft.com/office/powerpoint/2010/main" val="3196276745"/>
              </p:ext>
            </p:extLst>
          </p:nvPr>
        </p:nvGraphicFramePr>
        <p:xfrm>
          <a:off x="6781800" y="2279650"/>
          <a:ext cx="5789613" cy="3517900"/>
        </p:xfrm>
        <a:graphic>
          <a:graphicData uri="http://schemas.openxmlformats.org/presentationml/2006/ole">
            <mc:AlternateContent xmlns:mc="http://schemas.openxmlformats.org/markup-compatibility/2006">
              <mc:Choice xmlns:v="urn:schemas-microsoft-com:vml" Requires="v">
                <p:oleObj spid="_x0000_s8273" name="CS ChemDraw Drawing" r:id="rId3" imgW="3642495" imgH="1848699" progId="ChemDraw.Document.6.0">
                  <p:embed/>
                </p:oleObj>
              </mc:Choice>
              <mc:Fallback>
                <p:oleObj name="CS ChemDraw Drawing" r:id="rId3" imgW="3642495" imgH="1848699" progId="ChemDraw.Document.6.0">
                  <p:embed/>
                  <p:pic>
                    <p:nvPicPr>
                      <p:cNvPr id="0" name=""/>
                      <p:cNvPicPr/>
                      <p:nvPr/>
                    </p:nvPicPr>
                    <p:blipFill>
                      <a:blip r:embed="rId4"/>
                      <a:stretch>
                        <a:fillRect/>
                      </a:stretch>
                    </p:blipFill>
                    <p:spPr>
                      <a:xfrm>
                        <a:off x="6781800" y="2279650"/>
                        <a:ext cx="5789613" cy="3517900"/>
                      </a:xfrm>
                      <a:prstGeom prst="rect">
                        <a:avLst/>
                      </a:prstGeom>
                    </p:spPr>
                  </p:pic>
                </p:oleObj>
              </mc:Fallback>
            </mc:AlternateContent>
          </a:graphicData>
        </a:graphic>
      </p:graphicFrame>
    </p:spTree>
    <p:extLst>
      <p:ext uri="{BB962C8B-B14F-4D97-AF65-F5344CB8AC3E}">
        <p14:creationId xmlns:p14="http://schemas.microsoft.com/office/powerpoint/2010/main" val="550379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12344400" cy="1323439"/>
          </a:xfrm>
          <a:prstGeom prst="rect">
            <a:avLst/>
          </a:prstGeom>
        </p:spPr>
        <p:txBody>
          <a:bodyPr wrap="square">
            <a:spAutoFit/>
          </a:bodyPr>
          <a:lstStyle/>
          <a:p>
            <a:pPr marL="342900" indent="-342900" algn="just">
              <a:buFont typeface="Wingdings" pitchFamily="2" charset="2"/>
              <a:buChar char="v"/>
            </a:pPr>
            <a:r>
              <a:rPr lang="en-US" sz="2000" dirty="0" smtClean="0">
                <a:latin typeface="Times New Roman" pitchFamily="18" charset="0"/>
                <a:cs typeface="Times New Roman" pitchFamily="18" charset="0"/>
              </a:rPr>
              <a:t>Peroxides </a:t>
            </a:r>
            <a:r>
              <a:rPr lang="en-US" sz="2000" dirty="0">
                <a:latin typeface="Times New Roman" pitchFamily="18" charset="0"/>
                <a:cs typeface="Times New Roman" pitchFamily="18" charset="0"/>
              </a:rPr>
              <a:t>(ROOR) cause the reaction to proceed through a free radical </a:t>
            </a:r>
            <a:r>
              <a:rPr lang="en-US" sz="2000" dirty="0" smtClean="0">
                <a:latin typeface="Times New Roman" pitchFamily="18" charset="0"/>
                <a:cs typeface="Times New Roman" pitchFamily="18" charset="0"/>
              </a:rPr>
              <a:t>mechanism. When </a:t>
            </a:r>
            <a:r>
              <a:rPr lang="en-US" sz="2000" dirty="0">
                <a:latin typeface="Times New Roman" pitchFamily="18" charset="0"/>
                <a:cs typeface="Times New Roman" pitchFamily="18" charset="0"/>
              </a:rPr>
              <a:t>an alkene reacts with </a:t>
            </a:r>
            <a:r>
              <a:rPr lang="en-US" sz="2000" dirty="0" smtClean="0">
                <a:latin typeface="Times New Roman" pitchFamily="18" charset="0"/>
                <a:cs typeface="Times New Roman" pitchFamily="18" charset="0"/>
              </a:rPr>
              <a:t>HBr in the presence of peroxides, </a:t>
            </a:r>
            <a:r>
              <a:rPr lang="en-US" sz="2000" dirty="0">
                <a:latin typeface="Times New Roman" pitchFamily="18" charset="0"/>
                <a:cs typeface="Times New Roman" pitchFamily="18" charset="0"/>
              </a:rPr>
              <a:t>the Br•</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adds to the carbon with more H-atoms, leading to the formation of a more substituted stable </a:t>
            </a:r>
            <a:r>
              <a:rPr lang="en-US" sz="2000" dirty="0" smtClean="0">
                <a:latin typeface="Times New Roman" pitchFamily="18" charset="0"/>
                <a:cs typeface="Times New Roman" pitchFamily="18" charset="0"/>
              </a:rPr>
              <a:t>carbon free radical. </a:t>
            </a:r>
            <a:r>
              <a:rPr lang="en-US" sz="2000" dirty="0">
                <a:latin typeface="Times New Roman" pitchFamily="18" charset="0"/>
                <a:cs typeface="Times New Roman" pitchFamily="18" charset="0"/>
              </a:rPr>
              <a:t>This is because, more substituted </a:t>
            </a:r>
            <a:r>
              <a:rPr lang="en-US" sz="2000" dirty="0" smtClean="0">
                <a:latin typeface="Times New Roman" pitchFamily="18" charset="0"/>
                <a:cs typeface="Times New Roman" pitchFamily="18" charset="0"/>
              </a:rPr>
              <a:t>carbon free radicals </a:t>
            </a:r>
            <a:r>
              <a:rPr lang="en-US" sz="2000" dirty="0">
                <a:latin typeface="Times New Roman" pitchFamily="18" charset="0"/>
                <a:cs typeface="Times New Roman" pitchFamily="18" charset="0"/>
              </a:rPr>
              <a:t>(like tertiary or secondary) are more stable than primary </a:t>
            </a:r>
            <a:r>
              <a:rPr lang="en-US" sz="2000" dirty="0" smtClean="0">
                <a:latin typeface="Times New Roman" pitchFamily="18" charset="0"/>
                <a:cs typeface="Times New Roman" pitchFamily="18" charset="0"/>
              </a:rPr>
              <a:t>carbon free radicals. </a:t>
            </a:r>
            <a:endParaRPr lang="en-US" sz="2000" dirty="0">
              <a:latin typeface="Times New Roman" pitchFamily="18" charset="0"/>
              <a:cs typeface="Times New Roman" pitchFamily="18" charset="0"/>
            </a:endParaRPr>
          </a:p>
        </p:txBody>
      </p:sp>
      <p:sp>
        <p:nvSpPr>
          <p:cNvPr id="3" name="Rectangle 2"/>
          <p:cNvSpPr/>
          <p:nvPr/>
        </p:nvSpPr>
        <p:spPr>
          <a:xfrm>
            <a:off x="685800" y="1600200"/>
            <a:ext cx="11734800" cy="914400"/>
          </a:xfrm>
          <a:prstGeom prst="rect">
            <a:avLst/>
          </a:prstGeom>
        </p:spPr>
        <p:txBody>
          <a:bodyPr wrap="square">
            <a:noAutofit/>
          </a:bodyPr>
          <a:lstStyle/>
          <a:p>
            <a:pPr marL="0" marR="0">
              <a:spcBef>
                <a:spcPts val="0"/>
              </a:spcBef>
              <a:spcAft>
                <a:spcPts val="0"/>
              </a:spcAft>
            </a:pPr>
            <a:r>
              <a:rPr lang="en-US" sz="1600" b="1" kern="1200" dirty="0">
                <a:solidFill>
                  <a:srgbClr val="C00000"/>
                </a:solidFill>
                <a:effectLst/>
                <a:latin typeface="Times New Roman"/>
                <a:ea typeface="Times New Roman"/>
              </a:rPr>
              <a:t>Example (Stability Order):</a:t>
            </a:r>
            <a:endParaRPr lang="en-US" sz="1600" dirty="0">
              <a:effectLst/>
              <a:latin typeface="Times New Roman"/>
              <a:ea typeface="Times New Roman"/>
            </a:endParaRPr>
          </a:p>
          <a:p>
            <a:pPr marL="2861945" marR="0">
              <a:spcBef>
                <a:spcPts val="0"/>
              </a:spcBef>
              <a:spcAft>
                <a:spcPts val="0"/>
              </a:spcAft>
            </a:pPr>
            <a:r>
              <a:rPr lang="en-US" sz="1600" b="1" kern="1200" dirty="0">
                <a:solidFill>
                  <a:srgbClr val="C00000"/>
                </a:solidFill>
                <a:effectLst/>
                <a:latin typeface="Times New Roman"/>
                <a:ea typeface="Times New Roman"/>
              </a:rPr>
              <a:t>(CH</a:t>
            </a:r>
            <a:r>
              <a:rPr lang="en-US" sz="1600" b="1" kern="1200" baseline="-25000" dirty="0">
                <a:solidFill>
                  <a:srgbClr val="C00000"/>
                </a:solidFill>
                <a:effectLst/>
                <a:latin typeface="Times New Roman"/>
                <a:ea typeface="Times New Roman"/>
              </a:rPr>
              <a:t>3</a:t>
            </a:r>
            <a:r>
              <a:rPr lang="en-US" sz="1600" b="1" kern="1200" dirty="0">
                <a:solidFill>
                  <a:srgbClr val="C00000"/>
                </a:solidFill>
                <a:effectLst/>
                <a:latin typeface="Times New Roman"/>
                <a:ea typeface="Times New Roman"/>
              </a:rPr>
              <a:t>)</a:t>
            </a:r>
            <a:r>
              <a:rPr lang="en-US" sz="1600" b="1" kern="1200" baseline="-25000" dirty="0">
                <a:solidFill>
                  <a:srgbClr val="C00000"/>
                </a:solidFill>
                <a:effectLst/>
                <a:latin typeface="Times New Roman"/>
                <a:ea typeface="Times New Roman"/>
              </a:rPr>
              <a:t>3</a:t>
            </a:r>
            <a:r>
              <a:rPr lang="en-US" sz="1600" b="1" kern="1200" dirty="0">
                <a:solidFill>
                  <a:srgbClr val="C00000"/>
                </a:solidFill>
                <a:effectLst/>
                <a:latin typeface="Times New Roman"/>
                <a:ea typeface="Times New Roman"/>
              </a:rPr>
              <a:t>C</a:t>
            </a:r>
            <a:r>
              <a:rPr lang="en-US" sz="1600" b="1" kern="1200" baseline="30000" dirty="0">
                <a:solidFill>
                  <a:srgbClr val="C00000"/>
                </a:solidFill>
                <a:effectLst/>
                <a:latin typeface="Times New Roman"/>
                <a:ea typeface="Times New Roman"/>
              </a:rPr>
              <a:t>*  </a:t>
            </a:r>
            <a:r>
              <a:rPr lang="en-US" sz="1600" b="1" kern="1200" dirty="0">
                <a:solidFill>
                  <a:srgbClr val="C00000"/>
                </a:solidFill>
                <a:effectLst/>
                <a:latin typeface="Times New Roman"/>
                <a:ea typeface="Times New Roman"/>
              </a:rPr>
              <a:t>  &gt;    (CH</a:t>
            </a:r>
            <a:r>
              <a:rPr lang="en-US" sz="1600" b="1" kern="1200" baseline="-25000" dirty="0">
                <a:solidFill>
                  <a:srgbClr val="C00000"/>
                </a:solidFill>
                <a:effectLst/>
                <a:latin typeface="Times New Roman"/>
                <a:ea typeface="Times New Roman"/>
              </a:rPr>
              <a:t>3</a:t>
            </a:r>
            <a:r>
              <a:rPr lang="en-US" sz="1600" b="1" kern="1200" dirty="0">
                <a:solidFill>
                  <a:srgbClr val="C00000"/>
                </a:solidFill>
                <a:effectLst/>
                <a:latin typeface="Times New Roman"/>
                <a:ea typeface="Times New Roman"/>
              </a:rPr>
              <a:t>)</a:t>
            </a:r>
            <a:r>
              <a:rPr lang="en-US" sz="1600" b="1" kern="1200" baseline="-25000" dirty="0">
                <a:solidFill>
                  <a:srgbClr val="C00000"/>
                </a:solidFill>
                <a:effectLst/>
                <a:latin typeface="Times New Roman"/>
                <a:ea typeface="Times New Roman"/>
              </a:rPr>
              <a:t>2</a:t>
            </a:r>
            <a:r>
              <a:rPr lang="en-US" sz="1600" b="1" kern="1200" dirty="0">
                <a:solidFill>
                  <a:srgbClr val="C00000"/>
                </a:solidFill>
                <a:effectLst/>
                <a:latin typeface="Times New Roman"/>
                <a:ea typeface="Times New Roman"/>
              </a:rPr>
              <a:t>CH</a:t>
            </a:r>
            <a:r>
              <a:rPr lang="en-US" sz="1600" b="1" kern="1200" baseline="30000" dirty="0">
                <a:solidFill>
                  <a:srgbClr val="C00000"/>
                </a:solidFill>
                <a:effectLst/>
                <a:latin typeface="Times New Roman"/>
                <a:ea typeface="Times New Roman"/>
              </a:rPr>
              <a:t>*</a:t>
            </a:r>
            <a:r>
              <a:rPr lang="en-US" sz="1600" b="1" kern="1200" dirty="0">
                <a:solidFill>
                  <a:srgbClr val="C00000"/>
                </a:solidFill>
                <a:effectLst/>
                <a:latin typeface="Times New Roman"/>
                <a:ea typeface="Times New Roman"/>
              </a:rPr>
              <a:t>   &gt;   CH</a:t>
            </a:r>
            <a:r>
              <a:rPr lang="en-US" sz="1600" b="1" kern="1200" baseline="-25000" dirty="0">
                <a:solidFill>
                  <a:srgbClr val="C00000"/>
                </a:solidFill>
                <a:effectLst/>
                <a:latin typeface="Times New Roman"/>
                <a:ea typeface="Times New Roman"/>
              </a:rPr>
              <a:t>3</a:t>
            </a:r>
            <a:r>
              <a:rPr lang="en-US" sz="1600" b="1" kern="1200" dirty="0">
                <a:solidFill>
                  <a:srgbClr val="C00000"/>
                </a:solidFill>
                <a:effectLst/>
                <a:latin typeface="Times New Roman"/>
                <a:ea typeface="Times New Roman"/>
              </a:rPr>
              <a:t>CH</a:t>
            </a:r>
            <a:r>
              <a:rPr lang="en-US" sz="1600" b="1" kern="1200" baseline="-25000" dirty="0">
                <a:solidFill>
                  <a:srgbClr val="C00000"/>
                </a:solidFill>
                <a:effectLst/>
                <a:latin typeface="Times New Roman"/>
                <a:ea typeface="Times New Roman"/>
              </a:rPr>
              <a:t>2</a:t>
            </a:r>
            <a:r>
              <a:rPr lang="en-US" sz="1600" b="1" kern="1200" baseline="30000" dirty="0">
                <a:solidFill>
                  <a:srgbClr val="C00000"/>
                </a:solidFill>
                <a:effectLst/>
                <a:latin typeface="Times New Roman"/>
                <a:ea typeface="Times New Roman"/>
              </a:rPr>
              <a:t>*</a:t>
            </a:r>
            <a:r>
              <a:rPr lang="en-US" sz="1600" b="1" kern="1200" dirty="0">
                <a:solidFill>
                  <a:srgbClr val="C00000"/>
                </a:solidFill>
                <a:effectLst/>
                <a:latin typeface="Times New Roman"/>
                <a:ea typeface="Times New Roman"/>
              </a:rPr>
              <a:t>  &gt;    CH</a:t>
            </a:r>
            <a:r>
              <a:rPr lang="en-US" sz="1600" b="1" kern="1200" baseline="-25000" dirty="0">
                <a:solidFill>
                  <a:srgbClr val="C00000"/>
                </a:solidFill>
                <a:effectLst/>
                <a:latin typeface="Times New Roman"/>
                <a:ea typeface="Times New Roman"/>
              </a:rPr>
              <a:t>3</a:t>
            </a:r>
            <a:r>
              <a:rPr lang="en-US" sz="1600" b="1" kern="1200" baseline="30000" dirty="0">
                <a:solidFill>
                  <a:srgbClr val="C00000"/>
                </a:solidFill>
                <a:effectLst/>
                <a:latin typeface="Times New Roman"/>
                <a:ea typeface="Times New Roman"/>
              </a:rPr>
              <a:t>*</a:t>
            </a:r>
            <a:r>
              <a:rPr lang="en-US" sz="1600" b="1" kern="1200" dirty="0">
                <a:solidFill>
                  <a:srgbClr val="C00000"/>
                </a:solidFill>
                <a:effectLst/>
                <a:latin typeface="Times New Roman"/>
                <a:ea typeface="Times New Roman"/>
              </a:rPr>
              <a:t> </a:t>
            </a:r>
            <a:endParaRPr lang="en-US" sz="1600" dirty="0">
              <a:effectLst/>
              <a:latin typeface="Times New Roman"/>
              <a:ea typeface="Times New Roman"/>
            </a:endParaRPr>
          </a:p>
          <a:p>
            <a:pPr marL="2861945" marR="0">
              <a:spcBef>
                <a:spcPts val="0"/>
              </a:spcBef>
              <a:spcAft>
                <a:spcPts val="0"/>
              </a:spcAft>
            </a:pPr>
            <a:r>
              <a:rPr lang="en-US" sz="1600" b="1" kern="1200" dirty="0">
                <a:solidFill>
                  <a:srgbClr val="C00000"/>
                </a:solidFill>
                <a:effectLst/>
                <a:latin typeface="Times New Roman"/>
                <a:ea typeface="Times New Roman"/>
              </a:rPr>
              <a:t>(Tertiary),       (Secondary),      </a:t>
            </a:r>
            <a:r>
              <a:rPr lang="en-US" sz="1600" b="1" kern="1200" dirty="0" smtClean="0">
                <a:solidFill>
                  <a:srgbClr val="C00000"/>
                </a:solidFill>
                <a:effectLst/>
                <a:latin typeface="Times New Roman"/>
                <a:ea typeface="Times New Roman"/>
              </a:rPr>
              <a:t>(</a:t>
            </a:r>
            <a:r>
              <a:rPr lang="en-US" sz="1600" b="1" kern="1200" dirty="0">
                <a:solidFill>
                  <a:srgbClr val="C00000"/>
                </a:solidFill>
                <a:effectLst/>
                <a:latin typeface="Times New Roman"/>
                <a:ea typeface="Times New Roman"/>
              </a:rPr>
              <a:t>Primary),  </a:t>
            </a:r>
            <a:r>
              <a:rPr lang="en-US" sz="1600" b="1" kern="1200" dirty="0" smtClean="0">
                <a:solidFill>
                  <a:srgbClr val="C00000"/>
                </a:solidFill>
                <a:effectLst/>
                <a:latin typeface="Times New Roman"/>
                <a:ea typeface="Times New Roman"/>
              </a:rPr>
              <a:t> (</a:t>
            </a:r>
            <a:r>
              <a:rPr lang="en-US" sz="1600" b="1" kern="1200" dirty="0">
                <a:solidFill>
                  <a:srgbClr val="C00000"/>
                </a:solidFill>
                <a:effectLst/>
                <a:latin typeface="Times New Roman"/>
                <a:ea typeface="Times New Roman"/>
              </a:rPr>
              <a:t>Methyl)</a:t>
            </a:r>
            <a:endParaRPr lang="en-US" sz="1600" dirty="0">
              <a:effectLst/>
              <a:latin typeface="Times New Roman"/>
              <a:ea typeface="Times New Roman"/>
            </a:endParaRPr>
          </a:p>
        </p:txBody>
      </p:sp>
      <p:sp>
        <p:nvSpPr>
          <p:cNvPr id="4" name="Rectangle 3"/>
          <p:cNvSpPr/>
          <p:nvPr/>
        </p:nvSpPr>
        <p:spPr>
          <a:xfrm>
            <a:off x="228600" y="2514600"/>
            <a:ext cx="12192000" cy="1015663"/>
          </a:xfrm>
          <a:prstGeom prst="rect">
            <a:avLst/>
          </a:prstGeom>
        </p:spPr>
        <p:txBody>
          <a:bodyPr wrap="square">
            <a:spAutoFit/>
          </a:bodyPr>
          <a:lstStyle/>
          <a:p>
            <a:pPr marL="342900" indent="-342900" algn="just">
              <a:buFont typeface="Wingdings" pitchFamily="2" charset="2"/>
              <a:buChar char="v"/>
            </a:pPr>
            <a:r>
              <a:rPr lang="en-US" sz="2000" dirty="0">
                <a:latin typeface="Times New Roman" pitchFamily="18" charset="0"/>
                <a:cs typeface="Times New Roman" pitchFamily="18" charset="0"/>
              </a:rPr>
              <a:t>This stability arises from hyper-conjugation and inductive effects, where adjacent alkyl groups donate electron density and stabilize the </a:t>
            </a:r>
            <a:r>
              <a:rPr lang="en-US" sz="2000" dirty="0" smtClean="0">
                <a:latin typeface="Times New Roman" pitchFamily="18" charset="0"/>
                <a:cs typeface="Times New Roman" pitchFamily="18" charset="0"/>
              </a:rPr>
              <a:t>free radical centre. </a:t>
            </a:r>
            <a:r>
              <a:rPr lang="en-US" sz="2000" dirty="0">
                <a:latin typeface="Times New Roman" pitchFamily="18" charset="0"/>
                <a:cs typeface="Times New Roman" pitchFamily="18" charset="0"/>
              </a:rPr>
              <a:t>As a result, the major product of the addition is the one that forms through the more stable </a:t>
            </a:r>
            <a:r>
              <a:rPr lang="en-US" sz="2000" dirty="0" smtClean="0">
                <a:latin typeface="Times New Roman" pitchFamily="18" charset="0"/>
                <a:cs typeface="Times New Roman" pitchFamily="18" charset="0"/>
              </a:rPr>
              <a:t>free radical </a:t>
            </a:r>
            <a:r>
              <a:rPr lang="en-US" sz="2000" dirty="0">
                <a:latin typeface="Times New Roman" pitchFamily="18" charset="0"/>
                <a:cs typeface="Times New Roman" pitchFamily="18" charset="0"/>
              </a:rPr>
              <a:t>intermediate.</a:t>
            </a:r>
          </a:p>
        </p:txBody>
      </p:sp>
      <p:graphicFrame>
        <p:nvGraphicFramePr>
          <p:cNvPr id="5" name="Object 4"/>
          <p:cNvGraphicFramePr>
            <a:graphicFrameLocks noChangeAspect="1"/>
          </p:cNvGraphicFramePr>
          <p:nvPr>
            <p:extLst>
              <p:ext uri="{D42A27DB-BD31-4B8C-83A1-F6EECF244321}">
                <p14:modId xmlns:p14="http://schemas.microsoft.com/office/powerpoint/2010/main" val="3389175773"/>
              </p:ext>
            </p:extLst>
          </p:nvPr>
        </p:nvGraphicFramePr>
        <p:xfrm>
          <a:off x="1752600" y="3530264"/>
          <a:ext cx="9220200" cy="3251536"/>
        </p:xfrm>
        <a:graphic>
          <a:graphicData uri="http://schemas.openxmlformats.org/presentationml/2006/ole">
            <mc:AlternateContent xmlns:mc="http://schemas.openxmlformats.org/markup-compatibility/2006">
              <mc:Choice xmlns:v="urn:schemas-microsoft-com:vml" Requires="v">
                <p:oleObj spid="_x0000_s9295" name="CS ChemDraw Drawing" r:id="rId3" imgW="5107045" imgH="2776615" progId="ChemDraw.Document.6.0">
                  <p:embed/>
                </p:oleObj>
              </mc:Choice>
              <mc:Fallback>
                <p:oleObj name="CS ChemDraw Drawing" r:id="rId3" imgW="5107045" imgH="2776615" progId="ChemDraw.Document.6.0">
                  <p:embed/>
                  <p:pic>
                    <p:nvPicPr>
                      <p:cNvPr id="0" name=""/>
                      <p:cNvPicPr/>
                      <p:nvPr/>
                    </p:nvPicPr>
                    <p:blipFill>
                      <a:blip r:embed="rId4"/>
                      <a:stretch>
                        <a:fillRect/>
                      </a:stretch>
                    </p:blipFill>
                    <p:spPr>
                      <a:xfrm>
                        <a:off x="1752600" y="3530264"/>
                        <a:ext cx="9220200" cy="3251536"/>
                      </a:xfrm>
                      <a:prstGeom prst="rect">
                        <a:avLst/>
                      </a:prstGeom>
                    </p:spPr>
                  </p:pic>
                </p:oleObj>
              </mc:Fallback>
            </mc:AlternateContent>
          </a:graphicData>
        </a:graphic>
      </p:graphicFrame>
    </p:spTree>
    <p:extLst>
      <p:ext uri="{BB962C8B-B14F-4D97-AF65-F5344CB8AC3E}">
        <p14:creationId xmlns:p14="http://schemas.microsoft.com/office/powerpoint/2010/main" val="3617648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132344"/>
            <a:ext cx="12268200" cy="2677656"/>
          </a:xfrm>
          <a:prstGeom prst="rect">
            <a:avLst/>
          </a:prstGeom>
        </p:spPr>
        <p:txBody>
          <a:bodyPr wrap="square">
            <a:spAutoFit/>
          </a:bodyPr>
          <a:lstStyle/>
          <a:p>
            <a:pPr marL="342900" lvl="0" indent="-342900" algn="just">
              <a:buFont typeface="Wingdings" pitchFamily="2" charset="2"/>
              <a:buChar char="v"/>
            </a:pPr>
            <a:r>
              <a:rPr lang="en-US" sz="2400" dirty="0" smtClean="0">
                <a:latin typeface="Times New Roman" pitchFamily="18" charset="0"/>
                <a:cs typeface="Times New Roman" pitchFamily="18" charset="0"/>
              </a:rPr>
              <a:t>Substitution </a:t>
            </a:r>
            <a:r>
              <a:rPr lang="en-US" sz="2400" dirty="0">
                <a:latin typeface="Times New Roman" pitchFamily="18" charset="0"/>
                <a:cs typeface="Times New Roman" pitchFamily="18" charset="0"/>
              </a:rPr>
              <a:t>reactions involve the replacement of one atom or group in a molecule with another atom or group</a:t>
            </a:r>
            <a:r>
              <a:rPr lang="en-US" sz="2400" dirty="0" smtClean="0">
                <a:latin typeface="Times New Roman" pitchFamily="18" charset="0"/>
                <a:cs typeface="Times New Roman" pitchFamily="18" charset="0"/>
              </a:rPr>
              <a:t>.</a:t>
            </a:r>
            <a:r>
              <a:rPr lang="en-US" altLang="en-US" sz="2400" dirty="0">
                <a:latin typeface="Times New Roman" pitchFamily="18" charset="0"/>
                <a:ea typeface="Times New Roman" pitchFamily="18" charset="0"/>
              </a:rPr>
              <a:t> Nucleophilic Substitution reaction is a reaction during which one Nucleophile in a compound is replaced by another </a:t>
            </a:r>
            <a:r>
              <a:rPr lang="en-US" altLang="en-US" sz="2400" dirty="0" smtClean="0">
                <a:latin typeface="Times New Roman" pitchFamily="18" charset="0"/>
                <a:ea typeface="Times New Roman" pitchFamily="18" charset="0"/>
              </a:rPr>
              <a:t>Nucleophile.</a:t>
            </a:r>
          </a:p>
          <a:p>
            <a:pPr lvl="0" algn="just"/>
            <a:endParaRPr lang="en-US" altLang="en-US" sz="2400" dirty="0" smtClean="0">
              <a:latin typeface="Times New Roman" pitchFamily="18" charset="0"/>
              <a:ea typeface="Times New Roman" pitchFamily="18" charset="0"/>
            </a:endParaRPr>
          </a:p>
          <a:p>
            <a:pPr marL="342900" lvl="0" indent="-342900" algn="just">
              <a:buFont typeface="Wingdings" pitchFamily="2" charset="2"/>
              <a:buChar char="v"/>
            </a:pPr>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nucleophile is a species that is electron-rich and looks for positive or electron-deficient centers to attack. Basically, it donates a pair of electrons to form a new </a:t>
            </a:r>
            <a:r>
              <a:rPr lang="en-US" sz="2400" dirty="0" smtClean="0">
                <a:latin typeface="Times New Roman" pitchFamily="18" charset="0"/>
                <a:cs typeface="Times New Roman" pitchFamily="18" charset="0"/>
              </a:rPr>
              <a:t>bond.</a:t>
            </a:r>
          </a:p>
          <a:p>
            <a:pPr lvl="0" algn="just"/>
            <a:r>
              <a:rPr lang="en-US" sz="2400" dirty="0" smtClean="0">
                <a:latin typeface="Times New Roman" pitchFamily="18" charset="0"/>
                <a:cs typeface="Times New Roman" pitchFamily="18" charset="0"/>
              </a:rPr>
              <a:t>     Ex: All anions, Molecules with lone pairs.</a:t>
            </a:r>
            <a:endParaRPr lang="en-US" sz="2400" dirty="0">
              <a:latin typeface="Times New Roman" pitchFamily="18" charset="0"/>
              <a:cs typeface="Times New Roman" pitchFamily="18" charset="0"/>
            </a:endParaRPr>
          </a:p>
        </p:txBody>
      </p:sp>
      <p:sp>
        <p:nvSpPr>
          <p:cNvPr id="3" name="Rectangle 2"/>
          <p:cNvSpPr/>
          <p:nvPr/>
        </p:nvSpPr>
        <p:spPr>
          <a:xfrm>
            <a:off x="3070245" y="405825"/>
            <a:ext cx="6530955" cy="584775"/>
          </a:xfrm>
          <a:prstGeom prst="rect">
            <a:avLst/>
          </a:prstGeom>
        </p:spPr>
        <p:txBody>
          <a:bodyPr wrap="none">
            <a:spAutoFit/>
          </a:bodyPr>
          <a:lstStyle/>
          <a:p>
            <a:r>
              <a:rPr lang="en-US" altLang="en-US" sz="3200" b="1" dirty="0">
                <a:solidFill>
                  <a:srgbClr val="C00000"/>
                </a:solidFill>
                <a:latin typeface="Times New Roman" pitchFamily="18" charset="0"/>
                <a:ea typeface="Times New Roman" pitchFamily="18" charset="0"/>
              </a:rPr>
              <a:t> Nucleophilic </a:t>
            </a:r>
            <a:r>
              <a:rPr lang="en-US" sz="3200" b="1" dirty="0" smtClean="0">
                <a:solidFill>
                  <a:srgbClr val="C00000"/>
                </a:solidFill>
                <a:latin typeface="Times New Roman" pitchFamily="18" charset="0"/>
                <a:cs typeface="Times New Roman" pitchFamily="18" charset="0"/>
              </a:rPr>
              <a:t>Substitution Reactions</a:t>
            </a:r>
            <a:endParaRPr lang="en-US" sz="3200" b="1" dirty="0">
              <a:solidFill>
                <a:srgbClr val="C00000"/>
              </a:solidFill>
              <a:latin typeface="Times New Roman" pitchFamily="18" charset="0"/>
              <a:cs typeface="Times New Roman" pitchFamily="18" charset="0"/>
            </a:endParaRPr>
          </a:p>
        </p:txBody>
      </p:sp>
      <p:sp>
        <p:nvSpPr>
          <p:cNvPr id="4" name="Rectangle 3"/>
          <p:cNvSpPr/>
          <p:nvPr/>
        </p:nvSpPr>
        <p:spPr>
          <a:xfrm>
            <a:off x="609600" y="3960674"/>
            <a:ext cx="8991600" cy="1754326"/>
          </a:xfrm>
          <a:prstGeom prst="rect">
            <a:avLst/>
          </a:prstGeom>
        </p:spPr>
        <p:txBody>
          <a:bodyPr wrap="square">
            <a:spAutoFit/>
          </a:bodyPr>
          <a:lstStyle/>
          <a:p>
            <a:pPr lvl="0" algn="just">
              <a:lnSpc>
                <a:spcPct val="90000"/>
              </a:lnSpc>
              <a:buNone/>
            </a:pPr>
            <a:r>
              <a:rPr lang="en-US" altLang="en-US" sz="2400" b="1" dirty="0">
                <a:latin typeface="Times New Roman" pitchFamily="18" charset="0"/>
                <a:ea typeface="Times New Roman" pitchFamily="18" charset="0"/>
              </a:rPr>
              <a:t>There are two types of Nucleophilic Substitution Reactions</a:t>
            </a:r>
            <a:r>
              <a:rPr lang="en-US" altLang="en-US" sz="2400" b="1" dirty="0" smtClean="0">
                <a:latin typeface="Times New Roman" pitchFamily="18" charset="0"/>
                <a:ea typeface="Times New Roman" pitchFamily="18" charset="0"/>
              </a:rPr>
              <a:t>:</a:t>
            </a:r>
          </a:p>
          <a:p>
            <a:pPr lvl="0" algn="just">
              <a:lnSpc>
                <a:spcPct val="90000"/>
              </a:lnSpc>
              <a:buNone/>
            </a:pPr>
            <a:endParaRPr lang="en-US" altLang="en-US" sz="2400" b="1" dirty="0">
              <a:latin typeface="Times New Roman" pitchFamily="18" charset="0"/>
              <a:ea typeface="Times New Roman" pitchFamily="18" charset="0"/>
            </a:endParaRPr>
          </a:p>
          <a:p>
            <a:pPr lvl="0" algn="just">
              <a:lnSpc>
                <a:spcPct val="90000"/>
              </a:lnSpc>
              <a:buClr>
                <a:srgbClr val="FF0000"/>
              </a:buClr>
              <a:buFont typeface="Calibri" pitchFamily="34" charset="0"/>
              <a:buAutoNum type="alphaUcPeriod"/>
            </a:pPr>
            <a:r>
              <a:rPr lang="en-US" altLang="en-US" sz="2400" dirty="0">
                <a:latin typeface="Times New Roman" pitchFamily="18" charset="0"/>
                <a:ea typeface="Times New Roman" pitchFamily="18" charset="0"/>
              </a:rPr>
              <a:t> </a:t>
            </a:r>
            <a:r>
              <a:rPr lang="en-US" altLang="en-US" sz="2400" b="1" dirty="0">
                <a:solidFill>
                  <a:srgbClr val="002060"/>
                </a:solidFill>
                <a:latin typeface="Times New Roman" pitchFamily="18" charset="0"/>
                <a:ea typeface="Times New Roman" pitchFamily="18" charset="0"/>
              </a:rPr>
              <a:t>Unimolecular Nucleophilic Substitution </a:t>
            </a:r>
            <a:r>
              <a:rPr lang="en-US" altLang="en-US" sz="2400" b="1" dirty="0" smtClean="0">
                <a:solidFill>
                  <a:srgbClr val="002060"/>
                </a:solidFill>
                <a:latin typeface="Times New Roman" pitchFamily="18" charset="0"/>
                <a:ea typeface="Times New Roman" pitchFamily="18" charset="0"/>
              </a:rPr>
              <a:t>Reactions (</a:t>
            </a:r>
            <a:r>
              <a:rPr lang="en-US" sz="2400" b="1" dirty="0">
                <a:solidFill>
                  <a:srgbClr val="002060"/>
                </a:solidFill>
                <a:latin typeface="Times New Roman" pitchFamily="18" charset="0"/>
                <a:cs typeface="Times New Roman" pitchFamily="18" charset="0"/>
              </a:rPr>
              <a:t>S</a:t>
            </a:r>
            <a:r>
              <a:rPr lang="en-US" sz="2400" b="1" baseline="-25000" dirty="0">
                <a:solidFill>
                  <a:srgbClr val="002060"/>
                </a:solidFill>
                <a:latin typeface="Times New Roman" pitchFamily="18" charset="0"/>
                <a:cs typeface="Times New Roman" pitchFamily="18" charset="0"/>
              </a:rPr>
              <a:t>N</a:t>
            </a:r>
            <a:r>
              <a:rPr lang="en-US" sz="2400" b="1" baseline="30000" dirty="0">
                <a:solidFill>
                  <a:srgbClr val="002060"/>
                </a:solidFill>
                <a:latin typeface="Times New Roman" pitchFamily="18" charset="0"/>
                <a:cs typeface="Times New Roman" pitchFamily="18" charset="0"/>
              </a:rPr>
              <a:t>1</a:t>
            </a:r>
            <a:r>
              <a:rPr lang="en-US" sz="2400" b="1" dirty="0">
                <a:solidFill>
                  <a:srgbClr val="002060"/>
                </a:solidFill>
                <a:latin typeface="Times New Roman" pitchFamily="18" charset="0"/>
                <a:cs typeface="Times New Roman" pitchFamily="18" charset="0"/>
              </a:rPr>
              <a:t> </a:t>
            </a:r>
            <a:r>
              <a:rPr lang="en-US" altLang="en-US" sz="2400" b="1" dirty="0" smtClean="0">
                <a:solidFill>
                  <a:srgbClr val="002060"/>
                </a:solidFill>
                <a:latin typeface="Times New Roman" pitchFamily="18" charset="0"/>
                <a:ea typeface="Times New Roman" pitchFamily="18" charset="0"/>
              </a:rPr>
              <a:t>)</a:t>
            </a:r>
          </a:p>
          <a:p>
            <a:pPr lvl="0" algn="just">
              <a:lnSpc>
                <a:spcPct val="90000"/>
              </a:lnSpc>
              <a:buClr>
                <a:srgbClr val="FF0000"/>
              </a:buClr>
              <a:buFont typeface="Calibri" pitchFamily="34" charset="0"/>
              <a:buAutoNum type="alphaUcPeriod"/>
            </a:pPr>
            <a:endParaRPr lang="en-US" altLang="en-US" sz="2400" b="1" dirty="0" smtClean="0">
              <a:solidFill>
                <a:srgbClr val="002060"/>
              </a:solidFill>
              <a:latin typeface="Times New Roman" pitchFamily="18" charset="0"/>
              <a:ea typeface="Times New Roman" pitchFamily="18" charset="0"/>
            </a:endParaRPr>
          </a:p>
          <a:p>
            <a:pPr marL="398463" lvl="0" indent="-398463" algn="just">
              <a:lnSpc>
                <a:spcPct val="90000"/>
              </a:lnSpc>
              <a:buClr>
                <a:srgbClr val="FF0000"/>
              </a:buClr>
              <a:buFont typeface="Calibri" pitchFamily="34" charset="0"/>
              <a:buAutoNum type="alphaUcPeriod"/>
            </a:pPr>
            <a:r>
              <a:rPr lang="en-US" altLang="en-US" sz="2400" b="1" dirty="0" smtClean="0">
                <a:solidFill>
                  <a:srgbClr val="002060"/>
                </a:solidFill>
                <a:latin typeface="Times New Roman" pitchFamily="18" charset="0"/>
                <a:ea typeface="Times New Roman" pitchFamily="18" charset="0"/>
              </a:rPr>
              <a:t>Bimolecular </a:t>
            </a:r>
            <a:r>
              <a:rPr lang="en-US" altLang="en-US" sz="2400" b="1" dirty="0">
                <a:solidFill>
                  <a:srgbClr val="002060"/>
                </a:solidFill>
                <a:latin typeface="Times New Roman" pitchFamily="18" charset="0"/>
                <a:ea typeface="Times New Roman" pitchFamily="18" charset="0"/>
              </a:rPr>
              <a:t>Nucleophilic Substitution </a:t>
            </a:r>
            <a:r>
              <a:rPr lang="en-US" altLang="en-US" sz="2400" b="1" dirty="0" smtClean="0">
                <a:solidFill>
                  <a:srgbClr val="002060"/>
                </a:solidFill>
                <a:latin typeface="Times New Roman" pitchFamily="18" charset="0"/>
                <a:ea typeface="Times New Roman" pitchFamily="18" charset="0"/>
              </a:rPr>
              <a:t>Reactions (</a:t>
            </a:r>
            <a:r>
              <a:rPr lang="en-US" sz="2400" b="1" dirty="0" smtClean="0">
                <a:solidFill>
                  <a:srgbClr val="002060"/>
                </a:solidFill>
                <a:latin typeface="Times New Roman" pitchFamily="18" charset="0"/>
                <a:cs typeface="Times New Roman" pitchFamily="18" charset="0"/>
              </a:rPr>
              <a:t>S</a:t>
            </a:r>
            <a:r>
              <a:rPr lang="en-US" sz="2400" b="1" baseline="-25000" dirty="0" smtClean="0">
                <a:solidFill>
                  <a:srgbClr val="002060"/>
                </a:solidFill>
                <a:latin typeface="Times New Roman" pitchFamily="18" charset="0"/>
                <a:cs typeface="Times New Roman" pitchFamily="18" charset="0"/>
              </a:rPr>
              <a:t>N</a:t>
            </a:r>
            <a:r>
              <a:rPr lang="en-US" sz="2400" b="1" baseline="30000" dirty="0">
                <a:solidFill>
                  <a:srgbClr val="002060"/>
                </a:solidFill>
                <a:latin typeface="Times New Roman" pitchFamily="18" charset="0"/>
                <a:cs typeface="Times New Roman" pitchFamily="18" charset="0"/>
              </a:rPr>
              <a:t>2</a:t>
            </a:r>
            <a:r>
              <a:rPr lang="en-US" altLang="en-US" sz="2400" b="1" dirty="0" smtClean="0">
                <a:solidFill>
                  <a:srgbClr val="002060"/>
                </a:solidFill>
                <a:latin typeface="Times New Roman" pitchFamily="18" charset="0"/>
                <a:ea typeface="Times New Roman" pitchFamily="18" charset="0"/>
              </a:rPr>
              <a:t>)</a:t>
            </a:r>
            <a:endParaRPr lang="en-US" altLang="en-US" sz="2400" b="1" dirty="0">
              <a:solidFill>
                <a:srgbClr val="002060"/>
              </a:solidFill>
              <a:latin typeface="Times New Roman" pitchFamily="18" charset="0"/>
              <a:ea typeface="Times New Roman" pitchFamily="18" charset="0"/>
            </a:endParaRPr>
          </a:p>
        </p:txBody>
      </p:sp>
    </p:spTree>
    <p:extLst>
      <p:ext uri="{BB962C8B-B14F-4D97-AF65-F5344CB8AC3E}">
        <p14:creationId xmlns:p14="http://schemas.microsoft.com/office/powerpoint/2010/main" val="1166331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 y="592515"/>
            <a:ext cx="12573000" cy="6247864"/>
          </a:xfrm>
          <a:prstGeom prst="rect">
            <a:avLst/>
          </a:prstGeom>
        </p:spPr>
        <p:txBody>
          <a:bodyPr wrap="square">
            <a:spAutoFit/>
          </a:bodyPr>
          <a:lstStyle/>
          <a:p>
            <a:pPr marL="344488" indent="-344488" algn="just">
              <a:buFont typeface="+mj-lt"/>
              <a:buAutoNum type="arabicPeriod"/>
            </a:pPr>
            <a:r>
              <a:rPr lang="en-US" sz="2000" dirty="0">
                <a:latin typeface="Times New Roman" pitchFamily="18" charset="0"/>
                <a:cs typeface="Times New Roman" pitchFamily="18" charset="0"/>
              </a:rPr>
              <a:t>The S</a:t>
            </a:r>
            <a:r>
              <a:rPr lang="en-US" sz="2000" baseline="-25000" dirty="0">
                <a:latin typeface="Times New Roman" pitchFamily="18" charset="0"/>
                <a:cs typeface="Times New Roman" pitchFamily="18" charset="0"/>
              </a:rPr>
              <a:t>N</a:t>
            </a:r>
            <a:r>
              <a:rPr lang="en-US" sz="2000" baseline="30000" dirty="0">
                <a:latin typeface="Times New Roman" pitchFamily="18" charset="0"/>
                <a:cs typeface="Times New Roman" pitchFamily="18" charset="0"/>
              </a:rPr>
              <a:t>1 </a:t>
            </a:r>
            <a:r>
              <a:rPr lang="en-US" sz="2000" dirty="0">
                <a:latin typeface="Times New Roman" pitchFamily="18" charset="0"/>
                <a:cs typeface="Times New Roman" pitchFamily="18" charset="0"/>
              </a:rPr>
              <a:t>mechanism involves two steps: first, the ionization of the substrate to form a carbocation intermediate, followed by the Nucleophilic  attack on the carbocation to produce the final product.</a:t>
            </a:r>
          </a:p>
          <a:p>
            <a:pPr marL="344488" indent="-344488" algn="just">
              <a:buFont typeface="+mj-lt"/>
              <a:buAutoNum type="arabicPeriod"/>
            </a:pPr>
            <a:r>
              <a:rPr lang="en-US" sz="2000" dirty="0" smtClean="0">
                <a:latin typeface="Times New Roman" pitchFamily="18" charset="0"/>
                <a:cs typeface="Times New Roman" pitchFamily="18" charset="0"/>
              </a:rPr>
              <a:t>Molecularity </a:t>
            </a:r>
            <a:r>
              <a:rPr lang="en-US" sz="2000" dirty="0">
                <a:latin typeface="Times New Roman" pitchFamily="18" charset="0"/>
                <a:cs typeface="Times New Roman" pitchFamily="18" charset="0"/>
              </a:rPr>
              <a:t>refers to the number of reacting species involved in the rate-determining step of a </a:t>
            </a:r>
            <a:r>
              <a:rPr lang="en-US" sz="2000" dirty="0" smtClean="0">
                <a:latin typeface="Times New Roman" pitchFamily="18" charset="0"/>
                <a:cs typeface="Times New Roman" pitchFamily="18" charset="0"/>
              </a:rPr>
              <a:t>reaction. For </a:t>
            </a:r>
            <a:r>
              <a:rPr lang="en-US" sz="2000" dirty="0">
                <a:latin typeface="Times New Roman" pitchFamily="18" charset="0"/>
                <a:cs typeface="Times New Roman" pitchFamily="18" charset="0"/>
              </a:rPr>
              <a:t>an S</a:t>
            </a:r>
            <a:r>
              <a:rPr lang="en-US" sz="2000" baseline="-25000" dirty="0">
                <a:latin typeface="Times New Roman" pitchFamily="18" charset="0"/>
                <a:cs typeface="Times New Roman" pitchFamily="18" charset="0"/>
              </a:rPr>
              <a:t>N</a:t>
            </a:r>
            <a:r>
              <a:rPr lang="en-US" sz="2000" baseline="30000" dirty="0">
                <a:latin typeface="Times New Roman" pitchFamily="18" charset="0"/>
                <a:cs typeface="Times New Roman" pitchFamily="18" charset="0"/>
              </a:rPr>
              <a:t>1</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reaction, the </a:t>
            </a:r>
            <a:r>
              <a:rPr lang="en-US" sz="2000" dirty="0" smtClean="0">
                <a:latin typeface="Times New Roman" pitchFamily="18" charset="0"/>
                <a:cs typeface="Times New Roman" pitchFamily="18" charset="0"/>
              </a:rPr>
              <a:t>Molecularity </a:t>
            </a:r>
            <a:r>
              <a:rPr lang="en-US" sz="2000" dirty="0">
                <a:latin typeface="Times New Roman" pitchFamily="18" charset="0"/>
                <a:cs typeface="Times New Roman" pitchFamily="18" charset="0"/>
              </a:rPr>
              <a:t>is </a:t>
            </a:r>
            <a:r>
              <a:rPr lang="en-US" sz="2000" dirty="0" smtClean="0">
                <a:latin typeface="Times New Roman" pitchFamily="18" charset="0"/>
                <a:cs typeface="Times New Roman" pitchFamily="18" charset="0"/>
              </a:rPr>
              <a:t>one (unimolecular) </a:t>
            </a:r>
            <a:r>
              <a:rPr lang="en-US" sz="2000" dirty="0">
                <a:latin typeface="Times New Roman" pitchFamily="18" charset="0"/>
                <a:cs typeface="Times New Roman" pitchFamily="18" charset="0"/>
              </a:rPr>
              <a:t>because only one </a:t>
            </a:r>
            <a:r>
              <a:rPr lang="en-US" sz="2000" dirty="0" smtClean="0">
                <a:latin typeface="Times New Roman" pitchFamily="18" charset="0"/>
                <a:cs typeface="Times New Roman" pitchFamily="18" charset="0"/>
              </a:rPr>
              <a:t>molecule is involved in rate-determining step.</a:t>
            </a:r>
          </a:p>
          <a:p>
            <a:pPr marL="344488" indent="-344488" algn="just">
              <a:buFont typeface="+mj-lt"/>
              <a:buAutoNum type="arabicPeriod"/>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rate </a:t>
            </a:r>
            <a:r>
              <a:rPr lang="en-US" sz="2000" dirty="0" smtClean="0">
                <a:latin typeface="Times New Roman" pitchFamily="18" charset="0"/>
                <a:cs typeface="Times New Roman" pitchFamily="18" charset="0"/>
              </a:rPr>
              <a:t>of S</a:t>
            </a:r>
            <a:r>
              <a:rPr lang="en-US" sz="2000" baseline="-25000" dirty="0" smtClean="0">
                <a:latin typeface="Times New Roman" pitchFamily="18" charset="0"/>
                <a:cs typeface="Times New Roman" pitchFamily="18" charset="0"/>
              </a:rPr>
              <a:t>N</a:t>
            </a:r>
            <a:r>
              <a:rPr lang="en-US" sz="2000" baseline="30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reaction is first-order because it depends only on the concentration of the substrate </a:t>
            </a:r>
            <a:r>
              <a:rPr lang="en-US" sz="2000" dirty="0" smtClean="0">
                <a:latin typeface="Times New Roman" pitchFamily="18" charset="0"/>
                <a:cs typeface="Times New Roman" pitchFamily="18" charset="0"/>
              </a:rPr>
              <a:t>(in the </a:t>
            </a:r>
            <a:r>
              <a:rPr lang="en-US" sz="2000" dirty="0">
                <a:latin typeface="Times New Roman" pitchFamily="18" charset="0"/>
                <a:cs typeface="Times New Roman" pitchFamily="18" charset="0"/>
              </a:rPr>
              <a:t>rate-determining </a:t>
            </a:r>
            <a:r>
              <a:rPr lang="en-US" sz="2000" dirty="0" smtClean="0">
                <a:latin typeface="Times New Roman" pitchFamily="18" charset="0"/>
                <a:cs typeface="Times New Roman" pitchFamily="18" charset="0"/>
              </a:rPr>
              <a:t>step nucleophile absent). </a:t>
            </a:r>
            <a:r>
              <a:rPr lang="en-US" sz="2000" dirty="0">
                <a:latin typeface="Times New Roman" pitchFamily="18" charset="0"/>
                <a:cs typeface="Times New Roman" pitchFamily="18" charset="0"/>
              </a:rPr>
              <a:t>The reaction rate is independent of the concentration of the nucleophile</a:t>
            </a:r>
            <a:r>
              <a:rPr lang="en-US" sz="2000" dirty="0" smtClean="0">
                <a:latin typeface="Times New Roman" pitchFamily="18" charset="0"/>
                <a:cs typeface="Times New Roman" pitchFamily="18" charset="0"/>
              </a:rPr>
              <a:t>.</a:t>
            </a:r>
          </a:p>
          <a:p>
            <a:pPr marL="344488" indent="-344488" algn="just">
              <a:buFont typeface="+mj-lt"/>
              <a:buAutoNum type="arabicPeriod"/>
            </a:pPr>
            <a:r>
              <a:rPr lang="en-US" sz="2000" dirty="0">
                <a:latin typeface="Times New Roman" pitchFamily="18" charset="0"/>
                <a:cs typeface="Times New Roman" pitchFamily="18" charset="0"/>
              </a:rPr>
              <a:t>Racemization is the process by which an optically active </a:t>
            </a:r>
            <a:r>
              <a:rPr lang="en-US" sz="2000" dirty="0" smtClean="0">
                <a:latin typeface="Times New Roman" pitchFamily="18" charset="0"/>
                <a:cs typeface="Times New Roman" pitchFamily="18" charset="0"/>
              </a:rPr>
              <a:t>compound is </a:t>
            </a:r>
            <a:r>
              <a:rPr lang="en-US" sz="2000" dirty="0">
                <a:latin typeface="Times New Roman" pitchFamily="18" charset="0"/>
                <a:cs typeface="Times New Roman" pitchFamily="18" charset="0"/>
              </a:rPr>
              <a:t>converted into a racemic </a:t>
            </a:r>
            <a:r>
              <a:rPr lang="en-US" sz="2000" dirty="0" smtClean="0">
                <a:latin typeface="Times New Roman" pitchFamily="18" charset="0"/>
                <a:cs typeface="Times New Roman" pitchFamily="18" charset="0"/>
              </a:rPr>
              <a:t>mixture 50:50 mixture </a:t>
            </a:r>
            <a:r>
              <a:rPr lang="en-US" sz="2000" dirty="0">
                <a:latin typeface="Times New Roman" pitchFamily="18" charset="0"/>
                <a:cs typeface="Times New Roman" pitchFamily="18" charset="0"/>
              </a:rPr>
              <a:t>of two </a:t>
            </a:r>
            <a:r>
              <a:rPr lang="en-US" sz="2000" dirty="0" smtClean="0">
                <a:latin typeface="Times New Roman" pitchFamily="18" charset="0"/>
                <a:cs typeface="Times New Roman" pitchFamily="18" charset="0"/>
              </a:rPr>
              <a:t>enantiomers. S</a:t>
            </a:r>
            <a:r>
              <a:rPr lang="en-US" sz="2000" baseline="-25000" dirty="0" smtClean="0">
                <a:latin typeface="Times New Roman" pitchFamily="18" charset="0"/>
                <a:cs typeface="Times New Roman" pitchFamily="18" charset="0"/>
              </a:rPr>
              <a:t>N</a:t>
            </a:r>
            <a:r>
              <a:rPr lang="en-US" sz="2000" baseline="30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reactions </a:t>
            </a:r>
            <a:r>
              <a:rPr lang="en-US" sz="2000" dirty="0">
                <a:latin typeface="Times New Roman" pitchFamily="18" charset="0"/>
                <a:cs typeface="Times New Roman" pitchFamily="18" charset="0"/>
              </a:rPr>
              <a:t>often lead to racemization because the carbocation intermediate is </a:t>
            </a:r>
            <a:r>
              <a:rPr lang="en-US" sz="2000" dirty="0" smtClean="0">
                <a:latin typeface="Times New Roman" pitchFamily="18" charset="0"/>
                <a:cs typeface="Times New Roman" pitchFamily="18" charset="0"/>
              </a:rPr>
              <a:t>planar and </a:t>
            </a:r>
            <a:r>
              <a:rPr lang="en-US" sz="2000" dirty="0">
                <a:latin typeface="Times New Roman" pitchFamily="18" charset="0"/>
                <a:cs typeface="Times New Roman" pitchFamily="18" charset="0"/>
              </a:rPr>
              <a:t>the nucleophile can attack from either the front or the back side of the plane, leading to both inversion and retention </a:t>
            </a:r>
            <a:r>
              <a:rPr lang="en-US" sz="2000" dirty="0" smtClean="0">
                <a:latin typeface="Times New Roman" pitchFamily="18" charset="0"/>
                <a:cs typeface="Times New Roman" pitchFamily="18" charset="0"/>
              </a:rPr>
              <a:t>products. </a:t>
            </a:r>
          </a:p>
          <a:p>
            <a:pPr marL="344488" indent="-344488" algn="just">
              <a:buFont typeface="+mj-lt"/>
              <a:buAutoNum type="arabicPeriod"/>
            </a:pPr>
            <a:r>
              <a:rPr lang="en-US" sz="2000" dirty="0" smtClean="0">
                <a:latin typeface="Times New Roman" pitchFamily="18" charset="0"/>
                <a:cs typeface="Times New Roman" pitchFamily="18" charset="0"/>
              </a:rPr>
              <a:t>Polar</a:t>
            </a:r>
            <a:r>
              <a:rPr lang="en-US" sz="2000" dirty="0">
                <a:latin typeface="Times New Roman" pitchFamily="18" charset="0"/>
                <a:cs typeface="Times New Roman" pitchFamily="18" charset="0"/>
              </a:rPr>
              <a:t>, protic solvents (like water or alcohol) are favored for </a:t>
            </a:r>
            <a:r>
              <a:rPr lang="en-US" sz="2000" dirty="0" smtClean="0">
                <a:latin typeface="Times New Roman" pitchFamily="18" charset="0"/>
                <a:cs typeface="Times New Roman" pitchFamily="18" charset="0"/>
              </a:rPr>
              <a:t>S</a:t>
            </a:r>
            <a:r>
              <a:rPr lang="en-US" sz="2000" baseline="-25000" dirty="0" smtClean="0">
                <a:latin typeface="Times New Roman" pitchFamily="18" charset="0"/>
                <a:cs typeface="Times New Roman" pitchFamily="18" charset="0"/>
              </a:rPr>
              <a:t>N</a:t>
            </a:r>
            <a:r>
              <a:rPr lang="en-US" sz="2000" baseline="30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reactions. These solvents can solvate the leaving group and the carbocation, stabilizing them and thus facilitating the </a:t>
            </a:r>
            <a:r>
              <a:rPr lang="en-US" sz="2000" dirty="0" smtClean="0">
                <a:latin typeface="Times New Roman" pitchFamily="18" charset="0"/>
                <a:cs typeface="Times New Roman" pitchFamily="18" charset="0"/>
              </a:rPr>
              <a:t>reaction.</a:t>
            </a:r>
          </a:p>
          <a:p>
            <a:pPr marL="344488" indent="-344488" algn="just">
              <a:buFont typeface="+mj-lt"/>
              <a:buAutoNum type="arabicPeriod"/>
            </a:pPr>
            <a:r>
              <a:rPr lang="en-US" sz="2000" dirty="0" smtClean="0">
                <a:latin typeface="Times New Roman" pitchFamily="18" charset="0"/>
                <a:cs typeface="Times New Roman" pitchFamily="18" charset="0"/>
              </a:rPr>
              <a:t>Rearrangements </a:t>
            </a:r>
            <a:r>
              <a:rPr lang="en-US" sz="2000" dirty="0">
                <a:latin typeface="Times New Roman" pitchFamily="18" charset="0"/>
                <a:cs typeface="Times New Roman" pitchFamily="18" charset="0"/>
              </a:rPr>
              <a:t>can occur during the formation of the carbocation intermediate, and they play a significant role in determining the final product</a:t>
            </a:r>
          </a:p>
          <a:p>
            <a:pPr marL="344488" indent="-344488" algn="just">
              <a:buFont typeface="+mj-lt"/>
              <a:buAutoNum type="arabicPeriod"/>
            </a:pPr>
            <a:r>
              <a:rPr lang="en-US" sz="2000" dirty="0" smtClean="0">
                <a:latin typeface="Times New Roman" pitchFamily="18" charset="0"/>
                <a:cs typeface="Times New Roman" pitchFamily="18" charset="0"/>
              </a:rPr>
              <a:t>Substrates with tertiary carbons, allylic or benzyllic carbons are most likely to undergo S</a:t>
            </a:r>
            <a:r>
              <a:rPr lang="en-US" sz="2000" baseline="-25000" dirty="0" smtClean="0">
                <a:latin typeface="Times New Roman" pitchFamily="18" charset="0"/>
                <a:cs typeface="Times New Roman" pitchFamily="18" charset="0"/>
              </a:rPr>
              <a:t>N</a:t>
            </a:r>
            <a:r>
              <a:rPr lang="en-US" sz="2000" baseline="30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because they can form relatively stable carbocations. Secondary carbons can also undergo S</a:t>
            </a:r>
            <a:r>
              <a:rPr lang="en-US" sz="2000" baseline="-25000" dirty="0" smtClean="0">
                <a:latin typeface="Times New Roman" pitchFamily="18" charset="0"/>
                <a:cs typeface="Times New Roman" pitchFamily="18" charset="0"/>
              </a:rPr>
              <a:t>N</a:t>
            </a:r>
            <a:r>
              <a:rPr lang="en-US" sz="2000" baseline="30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but primary carbons are highly unfavorable for this mechanism.</a:t>
            </a:r>
          </a:p>
          <a:p>
            <a:pPr marL="344488" indent="-344488"/>
            <a:r>
              <a:rPr lang="en-US" sz="2000" dirty="0" smtClean="0">
                <a:latin typeface="Times New Roman" pitchFamily="18" charset="0"/>
                <a:cs typeface="Times New Roman" pitchFamily="18" charset="0"/>
              </a:rPr>
              <a:t>	</a:t>
            </a:r>
            <a:r>
              <a:rPr lang="en-US" sz="2000" b="1" dirty="0" smtClean="0">
                <a:solidFill>
                  <a:srgbClr val="002060"/>
                </a:solidFill>
                <a:latin typeface="Times New Roman" pitchFamily="18" charset="0"/>
                <a:cs typeface="Times New Roman" pitchFamily="18" charset="0"/>
              </a:rPr>
              <a:t>Order </a:t>
            </a:r>
            <a:r>
              <a:rPr lang="en-US" sz="2000" b="1" dirty="0">
                <a:solidFill>
                  <a:srgbClr val="002060"/>
                </a:solidFill>
                <a:latin typeface="Times New Roman" pitchFamily="18" charset="0"/>
                <a:cs typeface="Times New Roman" pitchFamily="18" charset="0"/>
              </a:rPr>
              <a:t>of </a:t>
            </a:r>
            <a:r>
              <a:rPr lang="en-US" sz="2000" b="1" dirty="0" smtClean="0">
                <a:solidFill>
                  <a:srgbClr val="002060"/>
                </a:solidFill>
                <a:latin typeface="Times New Roman" pitchFamily="18" charset="0"/>
                <a:cs typeface="Times New Roman" pitchFamily="18" charset="0"/>
              </a:rPr>
              <a:t>Reactivity of substrate: Tertiary </a:t>
            </a:r>
            <a:r>
              <a:rPr lang="en-US" sz="2000" b="1" dirty="0">
                <a:solidFill>
                  <a:srgbClr val="002060"/>
                </a:solidFill>
                <a:latin typeface="Times New Roman" pitchFamily="18" charset="0"/>
                <a:cs typeface="Times New Roman" pitchFamily="18" charset="0"/>
              </a:rPr>
              <a:t>(3°) &gt; Secondary (2°) &gt; Primary (1°) &gt; Methyl</a:t>
            </a:r>
          </a:p>
          <a:p>
            <a:pPr marL="344488" indent="-344488" algn="just"/>
            <a:r>
              <a:rPr lang="en-US" sz="2000" dirty="0" smtClean="0">
                <a:latin typeface="Times New Roman" pitchFamily="18" charset="0"/>
                <a:cs typeface="Times New Roman" pitchFamily="18" charset="0"/>
              </a:rPr>
              <a:t>8.    A </a:t>
            </a:r>
            <a:r>
              <a:rPr lang="en-US" sz="2000" dirty="0">
                <a:latin typeface="Times New Roman" pitchFamily="18" charset="0"/>
                <a:cs typeface="Times New Roman" pitchFamily="18" charset="0"/>
              </a:rPr>
              <a:t>good leaving nucleophile </a:t>
            </a:r>
            <a:r>
              <a:rPr lang="en-US" sz="2000" dirty="0" smtClean="0">
                <a:latin typeface="Times New Roman" pitchFamily="18" charset="0"/>
                <a:cs typeface="Times New Roman" pitchFamily="18" charset="0"/>
              </a:rPr>
              <a:t>and weak incoming nucleophile </a:t>
            </a:r>
            <a:r>
              <a:rPr lang="en-US" sz="2000" dirty="0">
                <a:latin typeface="Times New Roman" pitchFamily="18" charset="0"/>
                <a:cs typeface="Times New Roman" pitchFamily="18" charset="0"/>
              </a:rPr>
              <a:t>is essential for the reaction to proceed</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a:t>
            </a:r>
            <a:r>
              <a:rPr lang="en-US" sz="2000" b="1" dirty="0" smtClean="0">
                <a:solidFill>
                  <a:srgbClr val="002060"/>
                </a:solidFill>
                <a:latin typeface="Times New Roman" pitchFamily="18" charset="0"/>
                <a:cs typeface="Times New Roman" pitchFamily="18" charset="0"/>
              </a:rPr>
              <a:t>Order of Leaving Group: I⁻ &gt; Br⁻ &gt; Cl⁻ &gt; H₂O &gt; </a:t>
            </a:r>
            <a:r>
              <a:rPr lang="en-US" sz="2000" b="1" dirty="0" err="1" smtClean="0">
                <a:solidFill>
                  <a:srgbClr val="002060"/>
                </a:solidFill>
                <a:latin typeface="Times New Roman" pitchFamily="18" charset="0"/>
                <a:cs typeface="Times New Roman" pitchFamily="18" charset="0"/>
              </a:rPr>
              <a:t>TosO</a:t>
            </a:r>
            <a:r>
              <a:rPr lang="en-US" sz="2000" b="1" dirty="0" smtClean="0">
                <a:solidFill>
                  <a:srgbClr val="002060"/>
                </a:solidFill>
                <a:latin typeface="Times New Roman" pitchFamily="18" charset="0"/>
                <a:cs typeface="Times New Roman" pitchFamily="18" charset="0"/>
              </a:rPr>
              <a:t>⁻ &gt;&gt; F⁻ &gt; OH⁻ &gt; NH₂⁻</a:t>
            </a:r>
            <a:endParaRPr lang="en-US" sz="2000" dirty="0">
              <a:solidFill>
                <a:srgbClr val="0070C0"/>
              </a:solidFill>
              <a:latin typeface="Times New Roman" pitchFamily="18" charset="0"/>
              <a:cs typeface="Times New Roman" pitchFamily="18" charset="0"/>
            </a:endParaRPr>
          </a:p>
        </p:txBody>
      </p:sp>
      <p:sp>
        <p:nvSpPr>
          <p:cNvPr id="4" name="Rectangle 3"/>
          <p:cNvSpPr/>
          <p:nvPr/>
        </p:nvSpPr>
        <p:spPr>
          <a:xfrm>
            <a:off x="838201" y="0"/>
            <a:ext cx="11277599" cy="523220"/>
          </a:xfrm>
          <a:prstGeom prst="rect">
            <a:avLst/>
          </a:prstGeom>
        </p:spPr>
        <p:txBody>
          <a:bodyPr wrap="square">
            <a:spAutoFit/>
          </a:bodyPr>
          <a:lstStyle/>
          <a:p>
            <a:r>
              <a:rPr lang="en-US" sz="2800" b="1" dirty="0">
                <a:solidFill>
                  <a:srgbClr val="C00000"/>
                </a:solidFill>
                <a:latin typeface="Times New Roman" pitchFamily="18" charset="0"/>
                <a:cs typeface="Times New Roman" pitchFamily="18" charset="0"/>
              </a:rPr>
              <a:t> </a:t>
            </a:r>
            <a:r>
              <a:rPr lang="en-US" sz="2800" b="1" dirty="0" smtClean="0">
                <a:solidFill>
                  <a:srgbClr val="C00000"/>
                </a:solidFill>
                <a:latin typeface="Times New Roman" pitchFamily="18" charset="0"/>
                <a:cs typeface="Times New Roman" pitchFamily="18" charset="0"/>
              </a:rPr>
              <a:t>Unimolecular Nucleophilic Substitution Reaction (</a:t>
            </a:r>
            <a:r>
              <a:rPr lang="en-US" sz="2800" dirty="0" smtClean="0">
                <a:solidFill>
                  <a:srgbClr val="C00000"/>
                </a:solidFill>
                <a:latin typeface="Times New Roman" pitchFamily="18" charset="0"/>
                <a:cs typeface="Times New Roman" pitchFamily="18" charset="0"/>
              </a:rPr>
              <a:t>S</a:t>
            </a:r>
            <a:r>
              <a:rPr lang="en-US" sz="2800" baseline="-25000" dirty="0" smtClean="0">
                <a:solidFill>
                  <a:srgbClr val="C00000"/>
                </a:solidFill>
                <a:latin typeface="Times New Roman" pitchFamily="18" charset="0"/>
                <a:cs typeface="Times New Roman" pitchFamily="18" charset="0"/>
              </a:rPr>
              <a:t>N</a:t>
            </a:r>
            <a:r>
              <a:rPr lang="en-US" sz="2800" baseline="30000" dirty="0" smtClean="0">
                <a:solidFill>
                  <a:srgbClr val="C00000"/>
                </a:solidFill>
                <a:latin typeface="Times New Roman" pitchFamily="18" charset="0"/>
                <a:cs typeface="Times New Roman" pitchFamily="18" charset="0"/>
              </a:rPr>
              <a:t>1</a:t>
            </a:r>
            <a:r>
              <a:rPr lang="en-US" sz="2800" b="1" dirty="0" smtClean="0">
                <a:solidFill>
                  <a:srgbClr val="C00000"/>
                </a:solidFill>
                <a:latin typeface="Times New Roman" pitchFamily="18" charset="0"/>
                <a:cs typeface="Times New Roman" pitchFamily="18" charset="0"/>
              </a:rPr>
              <a:t>) Characteristics</a:t>
            </a:r>
            <a:endParaRPr lang="en-US" sz="2800" b="1"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5055090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1321</TotalTime>
  <Words>4093</Words>
  <Application>Microsoft Office PowerPoint</Application>
  <PresentationFormat>Custom</PresentationFormat>
  <Paragraphs>486</Paragraphs>
  <Slides>47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49" baseType="lpstr">
      <vt:lpstr>Flow</vt:lpstr>
      <vt:lpstr>CS ChemDraw Drawing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Oxidation by Potassium Permanganate </vt:lpstr>
      <vt:lpstr>PowerPoint Presentation</vt:lpstr>
      <vt:lpstr>PowerPoint Presentation</vt:lpstr>
      <vt:lpstr> Chromium trioxide</vt:lpstr>
      <vt:lpstr>PowerPoint Presentation</vt:lpstr>
      <vt:lpstr>Reduction by Catalysts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snist</dc:creator>
  <cp:lastModifiedBy>snist</cp:lastModifiedBy>
  <cp:revision>120</cp:revision>
  <dcterms:created xsi:type="dcterms:W3CDTF">2006-08-16T00:00:00Z</dcterms:created>
  <dcterms:modified xsi:type="dcterms:W3CDTF">2025-05-28T09:59:48Z</dcterms:modified>
</cp:coreProperties>
</file>