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59.xml" ContentType="application/vnd.openxmlformats-officedocument.presentationml.slide+xml"/>
  <Override PartName="/ppt/notesSlides/notesSlide3.xml" ContentType="application/vnd.openxmlformats-officedocument.presentationml.notesSlide+xml"/>
  <Override PartName="/ppt/slides/slide60.xml" ContentType="application/vnd.openxmlformats-officedocument.presentationml.slide+xml"/>
  <Override PartName="/ppt/notesSlides/notesSlide4.xml" ContentType="application/vnd.openxmlformats-officedocument.presentationml.notesSlide+xml"/>
  <Override PartName="/ppt/slides/slide61.xml" ContentType="application/vnd.openxmlformats-officedocument.presentationml.slide+xml"/>
  <Override PartName="/ppt/notesSlides/notesSlide5.xml" ContentType="application/vnd.openxmlformats-officedocument.presentationml.notesSlide+xml"/>
  <Override PartName="/ppt/slides/slide62.xml" ContentType="application/vnd.openxmlformats-officedocument.presentationml.slide+xml"/>
  <Override PartName="/ppt/notesSlides/notesSlide6.xml" ContentType="application/vnd.openxmlformats-officedocument.presentationml.notesSlide+xml"/>
  <Override PartName="/ppt/slides/slide63.xml" ContentType="application/vnd.openxmlformats-officedocument.presentationml.slide+xml"/>
  <Override PartName="/ppt/notesSlides/notesSlide7.xml" ContentType="application/vnd.openxmlformats-officedocument.presentationml.notesSlide+xml"/>
  <Override PartName="/ppt/slides/slide64.xml" ContentType="application/vnd.openxmlformats-officedocument.presentationml.slide+xml"/>
  <Override PartName="/ppt/notesSlides/notesSlide8.xml" ContentType="application/vnd.openxmlformats-officedocument.presentationml.notesSlide+xml"/>
  <Override PartName="/ppt/slides/slide65.xml" ContentType="application/vnd.openxmlformats-officedocument.presentationml.slide+xml"/>
  <Override PartName="/ppt/notesSlides/notesSlide9.xml" ContentType="application/vnd.openxmlformats-officedocument.presentationml.notesSlide+xml"/>
  <Override PartName="/ppt/slides/slide66.xml" ContentType="application/vnd.openxmlformats-officedocument.presentationml.slide+xml"/>
  <Override PartName="/ppt/notesSlides/notesSlide10.xml" ContentType="application/vnd.openxmlformats-officedocument.presentationml.notesSlide+xml"/>
  <Override PartName="/ppt/slides/slide67.xml" ContentType="application/vnd.openxmlformats-officedocument.presentationml.slide+xml"/>
  <Override PartName="/ppt/notesSlides/notesSlide11.xml" ContentType="application/vnd.openxmlformats-officedocument.presentationml.notesSlide+xml"/>
  <Override PartName="/ppt/slides/slide6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99CC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00"/>
    </p:cViewPr>
  </p:sorter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tableStyles" Target="tableStyles.xml"/><Relationship Id="rId72" Type="http://schemas.openxmlformats.org/officeDocument/2006/relationships/presProps" Target="presProps.xml"/><Relationship Id="rId73" Type="http://schemas.openxmlformats.org/officeDocument/2006/relationships/viewProps" Target="viewProps.xml"/><Relationship Id="rId7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86" name=""/>
        <p:cNvGrpSpPr/>
        <p:nvPr/>
      </p:nvGrpSpPr>
      <p:grpSpPr>
        <a:xfrm>
          <a:off x="0" y="0"/>
          <a:ext cx="0" cy="0"/>
          <a:chOff x="0" y="0"/>
          <a:chExt cx="0" cy="0"/>
        </a:xfrm>
      </p:grpSpPr>
      <p:sp>
        <p:nvSpPr>
          <p:cNvPr id="104891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91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19207-5B5E-40AF-BFF3-D2C6EDF2B2DF}" type="datetimeFigureOut">
              <a:rPr lang="en-US" smtClean="0"/>
              <a:t>10/13/2022</a:t>
            </a:fld>
            <a:endParaRPr lang="en-US"/>
          </a:p>
        </p:txBody>
      </p:sp>
      <p:sp>
        <p:nvSpPr>
          <p:cNvPr id="104891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91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1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92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3170CC9-C219-4F26-8219-93332B8F55D3}"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76" name="Slide Image Placeholder 1"/>
          <p:cNvSpPr>
            <a:spLocks noChangeAspect="1" noRot="1" noGrp="1" noTextEdit="1"/>
          </p:cNvSpPr>
          <p:nvPr>
            <p:ph type="sldImg"/>
          </p:nvPr>
        </p:nvSpPr>
        <p:spPr/>
      </p:sp>
      <p:sp>
        <p:nvSpPr>
          <p:cNvPr id="1048777" name="Notes Placeholder 2"/>
          <p:cNvSpPr>
            <a:spLocks noGrp="1"/>
          </p:cNvSpPr>
          <p:nvPr>
            <p:ph type="body" idx="1"/>
          </p:nvPr>
        </p:nvSpPr>
        <p:spPr>
          <a:noFill/>
        </p:spPr>
        <p:txBody>
          <a:bodyPr/>
          <a:p>
            <a:pPr eaLnBrk="1" hangingPunct="1"/>
            <a:endParaRPr lang="en-US" smtClean="0"/>
          </a:p>
        </p:txBody>
      </p:sp>
      <p:sp>
        <p:nvSpPr>
          <p:cNvPr id="1048778" name="Slide Number Placeholder 3"/>
          <p:cNvSpPr>
            <a:spLocks noGrp="1"/>
          </p:cNvSpPr>
          <p:nvPr>
            <p:ph type="sldNum" sz="quarter" idx="5"/>
          </p:nvPr>
        </p:nvSpPr>
        <p:spPr>
          <a:noFill/>
        </p:spPr>
        <p:txBody>
          <a:bodyPr/>
          <a:p>
            <a:fld id="{358731C3-62ED-44C8-8497-71B3F7BD8912}" type="slidenum">
              <a:rPr altLang="ko-KR" lang="ko-KR"/>
              <a:t>57</a:t>
            </a:fld>
            <a:endParaRPr altLang="ko-KR" 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03" name="Slide Image Placeholder 1"/>
          <p:cNvSpPr>
            <a:spLocks noChangeAspect="1" noRot="1" noGrp="1" noTextEdit="1"/>
          </p:cNvSpPr>
          <p:nvPr>
            <p:ph type="sldImg"/>
          </p:nvPr>
        </p:nvSpPr>
        <p:spPr/>
      </p:sp>
      <p:sp>
        <p:nvSpPr>
          <p:cNvPr id="1048604" name="Notes Placeholder 2"/>
          <p:cNvSpPr>
            <a:spLocks noGrp="1"/>
          </p:cNvSpPr>
          <p:nvPr>
            <p:ph type="body" idx="1"/>
          </p:nvPr>
        </p:nvSpPr>
        <p:spPr>
          <a:noFill/>
        </p:spPr>
        <p:txBody>
          <a:bodyPr/>
          <a:p>
            <a:pPr eaLnBrk="1" hangingPunct="1"/>
            <a:endParaRPr lang="en-US" smtClean="0"/>
          </a:p>
        </p:txBody>
      </p:sp>
      <p:sp>
        <p:nvSpPr>
          <p:cNvPr id="1048605" name="Slide Number Placeholder 3"/>
          <p:cNvSpPr>
            <a:spLocks noGrp="1"/>
          </p:cNvSpPr>
          <p:nvPr>
            <p:ph type="sldNum" sz="quarter" idx="5"/>
          </p:nvPr>
        </p:nvSpPr>
        <p:spPr>
          <a:noFill/>
        </p:spPr>
        <p:txBody>
          <a:bodyPr/>
          <a:p>
            <a:fld id="{22BC86CD-4DEA-42A6-97BD-8E09FD4C34F8}" type="slidenum">
              <a:rPr altLang="ko-KR" lang="ko-KR"/>
              <a:t>66</a:t>
            </a:fld>
            <a:endParaRPr altLang="ko-KR" 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596" name="Slide Image Placeholder 1"/>
          <p:cNvSpPr>
            <a:spLocks noChangeAspect="1" noRot="1" noGrp="1" noTextEdit="1"/>
          </p:cNvSpPr>
          <p:nvPr>
            <p:ph type="sldImg"/>
          </p:nvPr>
        </p:nvSpPr>
        <p:spPr/>
      </p:sp>
      <p:sp>
        <p:nvSpPr>
          <p:cNvPr id="1048597" name="Notes Placeholder 2"/>
          <p:cNvSpPr>
            <a:spLocks noGrp="1"/>
          </p:cNvSpPr>
          <p:nvPr>
            <p:ph type="body" idx="1"/>
          </p:nvPr>
        </p:nvSpPr>
        <p:spPr>
          <a:noFill/>
        </p:spPr>
        <p:txBody>
          <a:bodyPr/>
          <a:p>
            <a:pPr eaLnBrk="1" hangingPunct="1"/>
            <a:endParaRPr lang="en-US" smtClean="0"/>
          </a:p>
        </p:txBody>
      </p:sp>
      <p:sp>
        <p:nvSpPr>
          <p:cNvPr id="1048598" name="Slide Number Placeholder 3"/>
          <p:cNvSpPr>
            <a:spLocks noGrp="1"/>
          </p:cNvSpPr>
          <p:nvPr>
            <p:ph type="sldNum" sz="quarter" idx="5"/>
          </p:nvPr>
        </p:nvSpPr>
        <p:spPr>
          <a:noFill/>
        </p:spPr>
        <p:txBody>
          <a:bodyPr/>
          <a:p>
            <a:fld id="{AA90E739-6C29-4D52-99D8-E43FDC0CE17D}" type="slidenum">
              <a:rPr altLang="ko-KR" lang="ko-KR"/>
              <a:t>67</a:t>
            </a:fld>
            <a:endParaRPr altLang="ko-KR" 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82" name="Slide Image Placeholder 1"/>
          <p:cNvSpPr>
            <a:spLocks noChangeAspect="1" noRot="1" noGrp="1" noTextEdit="1"/>
          </p:cNvSpPr>
          <p:nvPr>
            <p:ph type="sldImg"/>
          </p:nvPr>
        </p:nvSpPr>
        <p:spPr/>
      </p:sp>
      <p:sp>
        <p:nvSpPr>
          <p:cNvPr id="1048783" name="Notes Placeholder 2"/>
          <p:cNvSpPr>
            <a:spLocks noGrp="1"/>
          </p:cNvSpPr>
          <p:nvPr>
            <p:ph type="body" idx="1"/>
          </p:nvPr>
        </p:nvSpPr>
        <p:spPr>
          <a:noFill/>
        </p:spPr>
        <p:txBody>
          <a:bodyPr/>
          <a:p>
            <a:pPr eaLnBrk="1" hangingPunct="1"/>
            <a:endParaRPr lang="en-US" smtClean="0"/>
          </a:p>
        </p:txBody>
      </p:sp>
      <p:sp>
        <p:nvSpPr>
          <p:cNvPr id="1048784" name="Slide Number Placeholder 3"/>
          <p:cNvSpPr>
            <a:spLocks noGrp="1"/>
          </p:cNvSpPr>
          <p:nvPr>
            <p:ph type="sldNum" sz="quarter" idx="5"/>
          </p:nvPr>
        </p:nvSpPr>
        <p:spPr>
          <a:noFill/>
        </p:spPr>
        <p:txBody>
          <a:bodyPr/>
          <a:p>
            <a:fld id="{52E6C2EB-2C39-4752-83C8-AEA1C80AAA7B}" type="slidenum">
              <a:rPr altLang="ko-KR" lang="ko-KR"/>
              <a:t>58</a:t>
            </a:fld>
            <a:endParaRPr altLang="ko-KR" 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94" name="Slide Image Placeholder 1"/>
          <p:cNvSpPr>
            <a:spLocks noChangeAspect="1" noRot="1" noGrp="1" noTextEdit="1"/>
          </p:cNvSpPr>
          <p:nvPr>
            <p:ph type="sldImg"/>
          </p:nvPr>
        </p:nvSpPr>
        <p:spPr/>
      </p:sp>
      <p:sp>
        <p:nvSpPr>
          <p:cNvPr id="1048795" name="Notes Placeholder 2"/>
          <p:cNvSpPr>
            <a:spLocks noGrp="1"/>
          </p:cNvSpPr>
          <p:nvPr>
            <p:ph type="body" idx="1"/>
          </p:nvPr>
        </p:nvSpPr>
        <p:spPr>
          <a:noFill/>
        </p:spPr>
        <p:txBody>
          <a:bodyPr/>
          <a:p>
            <a:pPr eaLnBrk="1" hangingPunct="1"/>
            <a:endParaRPr lang="en-US" smtClean="0"/>
          </a:p>
        </p:txBody>
      </p:sp>
      <p:sp>
        <p:nvSpPr>
          <p:cNvPr id="1048796" name="Slide Number Placeholder 3"/>
          <p:cNvSpPr>
            <a:spLocks noGrp="1"/>
          </p:cNvSpPr>
          <p:nvPr>
            <p:ph type="sldNum" sz="quarter" idx="5"/>
          </p:nvPr>
        </p:nvSpPr>
        <p:spPr>
          <a:noFill/>
        </p:spPr>
        <p:txBody>
          <a:bodyPr/>
          <a:p>
            <a:fld id="{63BB51E4-89BA-4932-9578-7BE61CD0C696}" type="slidenum">
              <a:rPr altLang="ko-KR" lang="ko-KR"/>
              <a:t>59</a:t>
            </a:fld>
            <a:endParaRPr altLang="ko-KR" 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801" name="Slide Image Placeholder 1"/>
          <p:cNvSpPr>
            <a:spLocks noChangeAspect="1" noRot="1" noGrp="1" noTextEdit="1"/>
          </p:cNvSpPr>
          <p:nvPr>
            <p:ph type="sldImg"/>
          </p:nvPr>
        </p:nvSpPr>
        <p:spPr/>
      </p:sp>
      <p:sp>
        <p:nvSpPr>
          <p:cNvPr id="1048802" name="Notes Placeholder 2"/>
          <p:cNvSpPr>
            <a:spLocks noGrp="1"/>
          </p:cNvSpPr>
          <p:nvPr>
            <p:ph type="body" idx="1"/>
          </p:nvPr>
        </p:nvSpPr>
        <p:spPr>
          <a:noFill/>
        </p:spPr>
        <p:txBody>
          <a:bodyPr/>
          <a:p>
            <a:pPr eaLnBrk="1" hangingPunct="1"/>
            <a:endParaRPr lang="en-US" smtClean="0"/>
          </a:p>
        </p:txBody>
      </p:sp>
      <p:sp>
        <p:nvSpPr>
          <p:cNvPr id="1048803" name="Slide Number Placeholder 3"/>
          <p:cNvSpPr>
            <a:spLocks noGrp="1"/>
          </p:cNvSpPr>
          <p:nvPr>
            <p:ph type="sldNum" sz="quarter" idx="5"/>
          </p:nvPr>
        </p:nvSpPr>
        <p:spPr>
          <a:noFill/>
        </p:spPr>
        <p:txBody>
          <a:bodyPr/>
          <a:p>
            <a:fld id="{DE9BA07C-5F64-4759-B167-DF0EE2FBCAE4}" type="slidenum">
              <a:rPr altLang="ko-KR" lang="ko-KR"/>
              <a:t>60</a:t>
            </a:fld>
            <a:endParaRPr altLang="ko-KR" 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809" name="Slide Image Placeholder 1"/>
          <p:cNvSpPr>
            <a:spLocks noChangeAspect="1" noRot="1" noGrp="1" noTextEdit="1"/>
          </p:cNvSpPr>
          <p:nvPr>
            <p:ph type="sldImg"/>
          </p:nvPr>
        </p:nvSpPr>
        <p:spPr/>
      </p:sp>
      <p:sp>
        <p:nvSpPr>
          <p:cNvPr id="1048810" name="Notes Placeholder 2"/>
          <p:cNvSpPr>
            <a:spLocks noGrp="1"/>
          </p:cNvSpPr>
          <p:nvPr>
            <p:ph type="body" idx="1"/>
          </p:nvPr>
        </p:nvSpPr>
        <p:spPr>
          <a:noFill/>
        </p:spPr>
        <p:txBody>
          <a:bodyPr/>
          <a:p>
            <a:pPr eaLnBrk="1" hangingPunct="1"/>
            <a:endParaRPr lang="en-US" smtClean="0"/>
          </a:p>
        </p:txBody>
      </p:sp>
      <p:sp>
        <p:nvSpPr>
          <p:cNvPr id="1048811" name="Slide Number Placeholder 3"/>
          <p:cNvSpPr>
            <a:spLocks noGrp="1"/>
          </p:cNvSpPr>
          <p:nvPr>
            <p:ph type="sldNum" sz="quarter" idx="5"/>
          </p:nvPr>
        </p:nvSpPr>
        <p:spPr>
          <a:noFill/>
        </p:spPr>
        <p:txBody>
          <a:bodyPr/>
          <a:p>
            <a:fld id="{1132BBFD-66A2-460A-83F8-634A5D711104}" type="slidenum">
              <a:rPr altLang="ko-KR" lang="ko-KR"/>
              <a:t>61</a:t>
            </a:fld>
            <a:endParaRPr altLang="ko-KR" 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831" name="Slide Image Placeholder 1"/>
          <p:cNvSpPr>
            <a:spLocks noChangeAspect="1" noRot="1" noGrp="1" noTextEdit="1"/>
          </p:cNvSpPr>
          <p:nvPr>
            <p:ph type="sldImg"/>
          </p:nvPr>
        </p:nvSpPr>
        <p:spPr/>
      </p:sp>
      <p:sp>
        <p:nvSpPr>
          <p:cNvPr id="1048832" name="Notes Placeholder 2"/>
          <p:cNvSpPr>
            <a:spLocks noGrp="1"/>
          </p:cNvSpPr>
          <p:nvPr>
            <p:ph type="body" idx="1"/>
          </p:nvPr>
        </p:nvSpPr>
        <p:spPr>
          <a:noFill/>
        </p:spPr>
        <p:txBody>
          <a:bodyPr/>
          <a:p>
            <a:pPr eaLnBrk="1" hangingPunct="1"/>
            <a:endParaRPr lang="en-US" smtClean="0"/>
          </a:p>
        </p:txBody>
      </p:sp>
      <p:sp>
        <p:nvSpPr>
          <p:cNvPr id="1048833" name="Slide Number Placeholder 3"/>
          <p:cNvSpPr>
            <a:spLocks noGrp="1"/>
          </p:cNvSpPr>
          <p:nvPr>
            <p:ph type="sldNum" sz="quarter" idx="5"/>
          </p:nvPr>
        </p:nvSpPr>
        <p:spPr>
          <a:noFill/>
        </p:spPr>
        <p:txBody>
          <a:bodyPr/>
          <a:p>
            <a:fld id="{F2B2A689-1B80-43BD-B875-2F016F8F6C9D}" type="slidenum">
              <a:rPr altLang="ko-KR" lang="ko-KR"/>
              <a:t>62</a:t>
            </a:fld>
            <a:endParaRPr altLang="ko-KR" 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844" name="Slide Image Placeholder 1"/>
          <p:cNvSpPr>
            <a:spLocks noChangeAspect="1" noRot="1" noGrp="1" noTextEdit="1"/>
          </p:cNvSpPr>
          <p:nvPr>
            <p:ph type="sldImg"/>
          </p:nvPr>
        </p:nvSpPr>
        <p:spPr/>
      </p:sp>
      <p:sp>
        <p:nvSpPr>
          <p:cNvPr id="1048845" name="Notes Placeholder 2"/>
          <p:cNvSpPr>
            <a:spLocks noGrp="1"/>
          </p:cNvSpPr>
          <p:nvPr>
            <p:ph type="body" idx="1"/>
          </p:nvPr>
        </p:nvSpPr>
        <p:spPr>
          <a:noFill/>
        </p:spPr>
        <p:txBody>
          <a:bodyPr/>
          <a:p>
            <a:pPr eaLnBrk="1" hangingPunct="1"/>
            <a:endParaRPr lang="en-US" smtClean="0"/>
          </a:p>
        </p:txBody>
      </p:sp>
      <p:sp>
        <p:nvSpPr>
          <p:cNvPr id="1048846" name="Slide Number Placeholder 3"/>
          <p:cNvSpPr>
            <a:spLocks noGrp="1"/>
          </p:cNvSpPr>
          <p:nvPr>
            <p:ph type="sldNum" sz="quarter" idx="5"/>
          </p:nvPr>
        </p:nvSpPr>
        <p:spPr>
          <a:noFill/>
        </p:spPr>
        <p:txBody>
          <a:bodyPr/>
          <a:p>
            <a:fld id="{1327C3F6-F6B9-4E50-A227-39A7B6BBCA91}" type="slidenum">
              <a:rPr altLang="ko-KR" lang="ko-KR"/>
              <a:t>63</a:t>
            </a:fld>
            <a:endParaRPr altLang="ko-KR" 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863" name="Slide Image Placeholder 1"/>
          <p:cNvSpPr>
            <a:spLocks noChangeAspect="1" noRot="1" noGrp="1" noTextEdit="1"/>
          </p:cNvSpPr>
          <p:nvPr>
            <p:ph type="sldImg"/>
          </p:nvPr>
        </p:nvSpPr>
        <p:spPr/>
      </p:sp>
      <p:sp>
        <p:nvSpPr>
          <p:cNvPr id="1048864" name="Notes Placeholder 2"/>
          <p:cNvSpPr>
            <a:spLocks noGrp="1"/>
          </p:cNvSpPr>
          <p:nvPr>
            <p:ph type="body" idx="1"/>
          </p:nvPr>
        </p:nvSpPr>
        <p:spPr>
          <a:noFill/>
        </p:spPr>
        <p:txBody>
          <a:bodyPr/>
          <a:p>
            <a:pPr eaLnBrk="1" hangingPunct="1"/>
            <a:endParaRPr lang="en-US" smtClean="0"/>
          </a:p>
        </p:txBody>
      </p:sp>
      <p:sp>
        <p:nvSpPr>
          <p:cNvPr id="1048865" name="Slide Number Placeholder 3"/>
          <p:cNvSpPr>
            <a:spLocks noGrp="1"/>
          </p:cNvSpPr>
          <p:nvPr>
            <p:ph type="sldNum" sz="quarter" idx="5"/>
          </p:nvPr>
        </p:nvSpPr>
        <p:spPr>
          <a:noFill/>
        </p:spPr>
        <p:txBody>
          <a:bodyPr/>
          <a:p>
            <a:fld id="{194F3718-A1DD-4B00-B5D8-E1DA11136F0F}" type="slidenum">
              <a:rPr altLang="ko-KR" lang="ko-KR"/>
              <a:t>64</a:t>
            </a:fld>
            <a:endParaRPr altLang="ko-KR" 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10" name="Slide Image Placeholder 1"/>
          <p:cNvSpPr>
            <a:spLocks noChangeAspect="1" noRot="1" noGrp="1" noTextEdit="1"/>
          </p:cNvSpPr>
          <p:nvPr>
            <p:ph type="sldImg"/>
          </p:nvPr>
        </p:nvSpPr>
        <p:spPr/>
      </p:sp>
      <p:sp>
        <p:nvSpPr>
          <p:cNvPr id="1048611" name="Notes Placeholder 2"/>
          <p:cNvSpPr>
            <a:spLocks noGrp="1"/>
          </p:cNvSpPr>
          <p:nvPr>
            <p:ph type="body" idx="1"/>
          </p:nvPr>
        </p:nvSpPr>
        <p:spPr>
          <a:noFill/>
        </p:spPr>
        <p:txBody>
          <a:bodyPr/>
          <a:p>
            <a:pPr eaLnBrk="1" hangingPunct="1"/>
            <a:endParaRPr lang="en-US" smtClean="0"/>
          </a:p>
        </p:txBody>
      </p:sp>
      <p:sp>
        <p:nvSpPr>
          <p:cNvPr id="1048612" name="Slide Number Placeholder 3"/>
          <p:cNvSpPr>
            <a:spLocks noGrp="1"/>
          </p:cNvSpPr>
          <p:nvPr>
            <p:ph type="sldNum" sz="quarter" idx="5"/>
          </p:nvPr>
        </p:nvSpPr>
        <p:spPr>
          <a:noFill/>
        </p:spPr>
        <p:txBody>
          <a:bodyPr/>
          <a:p>
            <a:fld id="{BD0F92D5-A526-4113-93E6-B18A07BF37F6}" type="slidenum">
              <a:rPr altLang="ko-KR" lang="ko-KR"/>
              <a:t>65</a:t>
            </a:fld>
            <a:endParaRPr altLang="ko-KR" 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95" name=""/>
        <p:cNvGrpSpPr/>
        <p:nvPr/>
      </p:nvGrpSpPr>
      <p:grpSpPr>
        <a:xfrm>
          <a:off x="0" y="0"/>
          <a:ext cx="0" cy="0"/>
          <a:chOff x="0" y="0"/>
          <a:chExt cx="0" cy="0"/>
        </a:xfrm>
      </p:grpSpPr>
      <p:sp>
        <p:nvSpPr>
          <p:cNvPr id="1048613"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14"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5" name="Date Placeholder 29"/>
          <p:cNvSpPr>
            <a:spLocks noGrp="1"/>
          </p:cNvSpPr>
          <p:nvPr>
            <p:ph type="dt" sz="half" idx="10"/>
          </p:nvPr>
        </p:nvSpPr>
        <p:spPr/>
        <p:txBody>
          <a:bodyPr/>
          <a:p>
            <a:fld id="{62B885A0-23A6-4E69-BEF8-76B0113D7096}" type="datetimeFigureOut">
              <a:rPr lang="en-US" smtClean="0"/>
              <a:t>10/13/2022</a:t>
            </a:fld>
            <a:endParaRPr lang="en-US"/>
          </a:p>
        </p:txBody>
      </p:sp>
      <p:sp>
        <p:nvSpPr>
          <p:cNvPr id="1048616" name="Footer Placeholder 18"/>
          <p:cNvSpPr>
            <a:spLocks noGrp="1"/>
          </p:cNvSpPr>
          <p:nvPr>
            <p:ph type="ftr" sz="quarter" idx="11"/>
          </p:nvPr>
        </p:nvSpPr>
        <p:spPr/>
        <p:txBody>
          <a:bodyPr/>
          <a:p>
            <a:endParaRPr lang="en-US"/>
          </a:p>
        </p:txBody>
      </p:sp>
      <p:sp>
        <p:nvSpPr>
          <p:cNvPr id="1048617" name="Slide Number Placeholder 26"/>
          <p:cNvSpPr>
            <a:spLocks noGrp="1"/>
          </p:cNvSpPr>
          <p:nvPr>
            <p:ph type="sldNum" sz="quarter" idx="12"/>
          </p:nvPr>
        </p:nvSpPr>
        <p:spPr/>
        <p:txBody>
          <a:bodyPr/>
          <a:p>
            <a:fld id="{E06F5066-2EB9-4E69-AD6A-04F7FA51B596}"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1" name=""/>
        <p:cNvGrpSpPr/>
        <p:nvPr/>
      </p:nvGrpSpPr>
      <p:grpSpPr>
        <a:xfrm>
          <a:off x="0" y="0"/>
          <a:ext cx="0" cy="0"/>
          <a:chOff x="0" y="0"/>
          <a:chExt cx="0" cy="0"/>
        </a:xfrm>
      </p:grpSpPr>
      <p:sp>
        <p:nvSpPr>
          <p:cNvPr id="1048885" name="Title 1"/>
          <p:cNvSpPr>
            <a:spLocks noGrp="1"/>
          </p:cNvSpPr>
          <p:nvPr>
            <p:ph type="title"/>
          </p:nvPr>
        </p:nvSpPr>
        <p:spPr/>
        <p:txBody>
          <a:bodyPr/>
          <a:p>
            <a:r>
              <a:rPr kumimoji="0" lang="en-US" smtClean="0"/>
              <a:t>Click to edit Master title style</a:t>
            </a:r>
            <a:endParaRPr kumimoji="0" lang="en-US"/>
          </a:p>
        </p:txBody>
      </p:sp>
      <p:sp>
        <p:nvSpPr>
          <p:cNvPr id="104888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87" name="Date Placeholder 3"/>
          <p:cNvSpPr>
            <a:spLocks noGrp="1"/>
          </p:cNvSpPr>
          <p:nvPr>
            <p:ph type="dt" sz="half" idx="10"/>
          </p:nvPr>
        </p:nvSpPr>
        <p:spPr/>
        <p:txBody>
          <a:bodyPr/>
          <a:p>
            <a:fld id="{62B885A0-23A6-4E69-BEF8-76B0113D7096}" type="datetimeFigureOut">
              <a:rPr lang="en-US" smtClean="0"/>
              <a:t>10/13/2022</a:t>
            </a:fld>
            <a:endParaRPr lang="en-US"/>
          </a:p>
        </p:txBody>
      </p:sp>
      <p:sp>
        <p:nvSpPr>
          <p:cNvPr id="1048888" name="Footer Placeholder 4"/>
          <p:cNvSpPr>
            <a:spLocks noGrp="1"/>
          </p:cNvSpPr>
          <p:nvPr>
            <p:ph type="ftr" sz="quarter" idx="11"/>
          </p:nvPr>
        </p:nvSpPr>
        <p:spPr/>
        <p:txBody>
          <a:bodyPr/>
          <a:p>
            <a:endParaRPr lang="en-US"/>
          </a:p>
        </p:txBody>
      </p:sp>
      <p:sp>
        <p:nvSpPr>
          <p:cNvPr id="1048889" name="Slide Number Placeholder 5"/>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9" name=""/>
        <p:cNvGrpSpPr/>
        <p:nvPr/>
      </p:nvGrpSpPr>
      <p:grpSpPr>
        <a:xfrm>
          <a:off x="0" y="0"/>
          <a:ext cx="0" cy="0"/>
          <a:chOff x="0" y="0"/>
          <a:chExt cx="0" cy="0"/>
        </a:xfrm>
      </p:grpSpPr>
      <p:sp>
        <p:nvSpPr>
          <p:cNvPr id="104887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87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72" name="Date Placeholder 3"/>
          <p:cNvSpPr>
            <a:spLocks noGrp="1"/>
          </p:cNvSpPr>
          <p:nvPr>
            <p:ph type="dt" sz="half" idx="10"/>
          </p:nvPr>
        </p:nvSpPr>
        <p:spPr/>
        <p:txBody>
          <a:bodyPr/>
          <a:p>
            <a:fld id="{62B885A0-23A6-4E69-BEF8-76B0113D7096}" type="datetimeFigureOut">
              <a:rPr lang="en-US" smtClean="0"/>
              <a:t>10/13/2022</a:t>
            </a:fld>
            <a:endParaRPr lang="en-US"/>
          </a:p>
        </p:txBody>
      </p:sp>
      <p:sp>
        <p:nvSpPr>
          <p:cNvPr id="1048873" name="Footer Placeholder 4"/>
          <p:cNvSpPr>
            <a:spLocks noGrp="1"/>
          </p:cNvSpPr>
          <p:nvPr>
            <p:ph type="ftr" sz="quarter" idx="11"/>
          </p:nvPr>
        </p:nvSpPr>
        <p:spPr/>
        <p:txBody>
          <a:bodyPr/>
          <a:p>
            <a:endParaRPr lang="en-US"/>
          </a:p>
        </p:txBody>
      </p:sp>
      <p:sp>
        <p:nvSpPr>
          <p:cNvPr id="1048874" name="Slide Number Placeholder 5"/>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5" name=""/>
        <p:cNvGrpSpPr/>
        <p:nvPr/>
      </p:nvGrpSpPr>
      <p:grpSpPr>
        <a:xfrm>
          <a:off x="0" y="0"/>
          <a:ext cx="0" cy="0"/>
          <a:chOff x="0" y="0"/>
          <a:chExt cx="0" cy="0"/>
        </a:xfrm>
      </p:grpSpPr>
      <p:sp>
        <p:nvSpPr>
          <p:cNvPr id="1048589" name="Title 1"/>
          <p:cNvSpPr>
            <a:spLocks noGrp="1"/>
          </p:cNvSpPr>
          <p:nvPr>
            <p:ph type="title"/>
          </p:nvPr>
        </p:nvSpPr>
        <p:spPr/>
        <p:txBody>
          <a:bodyPr/>
          <a:p>
            <a:r>
              <a:rPr kumimoji="0" lang="en-US" smtClean="0"/>
              <a:t>Click to edit Master title style</a:t>
            </a:r>
            <a:endParaRPr kumimoji="0" lang="en-US"/>
          </a:p>
        </p:txBody>
      </p:sp>
      <p:sp>
        <p:nvSpPr>
          <p:cNvPr id="1048590"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1" name="Date Placeholder 3"/>
          <p:cNvSpPr>
            <a:spLocks noGrp="1"/>
          </p:cNvSpPr>
          <p:nvPr>
            <p:ph type="dt" sz="half" idx="10"/>
          </p:nvPr>
        </p:nvSpPr>
        <p:spPr/>
        <p:txBody>
          <a:bodyPr/>
          <a:p>
            <a:fld id="{62B885A0-23A6-4E69-BEF8-76B0113D7096}" type="datetimeFigureOut">
              <a:rPr lang="en-US" smtClean="0"/>
              <a:t>10/13/2022</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182" name=""/>
        <p:cNvGrpSpPr/>
        <p:nvPr/>
      </p:nvGrpSpPr>
      <p:grpSpPr>
        <a:xfrm>
          <a:off x="0" y="0"/>
          <a:ext cx="0" cy="0"/>
          <a:chOff x="0" y="0"/>
          <a:chExt cx="0" cy="0"/>
        </a:xfrm>
      </p:grpSpPr>
      <p:sp>
        <p:nvSpPr>
          <p:cNvPr id="104889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89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892" name="Date Placeholder 3"/>
          <p:cNvSpPr>
            <a:spLocks noGrp="1"/>
          </p:cNvSpPr>
          <p:nvPr>
            <p:ph type="dt" sz="half" idx="10"/>
          </p:nvPr>
        </p:nvSpPr>
        <p:spPr/>
        <p:txBody>
          <a:bodyPr/>
          <a:p>
            <a:fld id="{62B885A0-23A6-4E69-BEF8-76B0113D7096}" type="datetimeFigureOut">
              <a:rPr lang="en-US" smtClean="0"/>
              <a:t>10/13/2022</a:t>
            </a:fld>
            <a:endParaRPr lang="en-US"/>
          </a:p>
        </p:txBody>
      </p:sp>
      <p:sp>
        <p:nvSpPr>
          <p:cNvPr id="1048893" name="Footer Placeholder 4"/>
          <p:cNvSpPr>
            <a:spLocks noGrp="1"/>
          </p:cNvSpPr>
          <p:nvPr>
            <p:ph type="ftr" sz="quarter" idx="11"/>
          </p:nvPr>
        </p:nvSpPr>
        <p:spPr/>
        <p:txBody>
          <a:bodyPr/>
          <a:p>
            <a:endParaRPr lang="en-US"/>
          </a:p>
        </p:txBody>
      </p:sp>
      <p:sp>
        <p:nvSpPr>
          <p:cNvPr id="1048894" name="Slide Number Placeholder 5"/>
          <p:cNvSpPr>
            <a:spLocks noGrp="1"/>
          </p:cNvSpPr>
          <p:nvPr>
            <p:ph type="sldNum" sz="quarter" idx="12"/>
          </p:nvPr>
        </p:nvSpPr>
        <p:spPr/>
        <p:txBody>
          <a:bodyPr/>
          <a:p>
            <a:fld id="{E06F5066-2EB9-4E69-AD6A-04F7FA51B596}"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83" name=""/>
        <p:cNvGrpSpPr/>
        <p:nvPr/>
      </p:nvGrpSpPr>
      <p:grpSpPr>
        <a:xfrm>
          <a:off x="0" y="0"/>
          <a:ext cx="0" cy="0"/>
          <a:chOff x="0" y="0"/>
          <a:chExt cx="0" cy="0"/>
        </a:xfrm>
      </p:grpSpPr>
      <p:sp>
        <p:nvSpPr>
          <p:cNvPr id="104889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89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9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98" name="Date Placeholder 4"/>
          <p:cNvSpPr>
            <a:spLocks noGrp="1"/>
          </p:cNvSpPr>
          <p:nvPr>
            <p:ph type="dt" sz="half" idx="10"/>
          </p:nvPr>
        </p:nvSpPr>
        <p:spPr/>
        <p:txBody>
          <a:bodyPr/>
          <a:p>
            <a:fld id="{62B885A0-23A6-4E69-BEF8-76B0113D7096}" type="datetimeFigureOut">
              <a:rPr lang="en-US" smtClean="0"/>
              <a:t>10/13/2022</a:t>
            </a:fld>
            <a:endParaRPr lang="en-US"/>
          </a:p>
        </p:txBody>
      </p:sp>
      <p:sp>
        <p:nvSpPr>
          <p:cNvPr id="1048899" name="Footer Placeholder 5"/>
          <p:cNvSpPr>
            <a:spLocks noGrp="1"/>
          </p:cNvSpPr>
          <p:nvPr>
            <p:ph type="ftr" sz="quarter" idx="11"/>
          </p:nvPr>
        </p:nvSpPr>
        <p:spPr/>
        <p:txBody>
          <a:bodyPr/>
          <a:p>
            <a:endParaRPr lang="en-US"/>
          </a:p>
        </p:txBody>
      </p:sp>
      <p:sp>
        <p:nvSpPr>
          <p:cNvPr id="1048900" name="Slide Number Placeholder 6"/>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4" name=""/>
        <p:cNvGrpSpPr/>
        <p:nvPr/>
      </p:nvGrpSpPr>
      <p:grpSpPr>
        <a:xfrm>
          <a:off x="0" y="0"/>
          <a:ext cx="0" cy="0"/>
          <a:chOff x="0" y="0"/>
          <a:chExt cx="0" cy="0"/>
        </a:xfrm>
      </p:grpSpPr>
      <p:sp>
        <p:nvSpPr>
          <p:cNvPr id="104890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90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90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90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0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06" name="Date Placeholder 6"/>
          <p:cNvSpPr>
            <a:spLocks noGrp="1"/>
          </p:cNvSpPr>
          <p:nvPr>
            <p:ph type="dt" sz="half" idx="10"/>
          </p:nvPr>
        </p:nvSpPr>
        <p:spPr/>
        <p:txBody>
          <a:bodyPr/>
          <a:p>
            <a:fld id="{62B885A0-23A6-4E69-BEF8-76B0113D7096}" type="datetimeFigureOut">
              <a:rPr lang="en-US" smtClean="0"/>
              <a:t>10/13/2022</a:t>
            </a:fld>
            <a:endParaRPr lang="en-US"/>
          </a:p>
        </p:txBody>
      </p:sp>
      <p:sp>
        <p:nvSpPr>
          <p:cNvPr id="1048907" name="Footer Placeholder 7"/>
          <p:cNvSpPr>
            <a:spLocks noGrp="1"/>
          </p:cNvSpPr>
          <p:nvPr>
            <p:ph type="ftr" sz="quarter" idx="11"/>
          </p:nvPr>
        </p:nvSpPr>
        <p:spPr/>
        <p:txBody>
          <a:bodyPr/>
          <a:p>
            <a:endParaRPr lang="en-US"/>
          </a:p>
        </p:txBody>
      </p:sp>
      <p:sp>
        <p:nvSpPr>
          <p:cNvPr id="1048908" name="Slide Number Placeholder 8"/>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78" name=""/>
        <p:cNvGrpSpPr/>
        <p:nvPr/>
      </p:nvGrpSpPr>
      <p:grpSpPr>
        <a:xfrm>
          <a:off x="0" y="0"/>
          <a:ext cx="0" cy="0"/>
          <a:chOff x="0" y="0"/>
          <a:chExt cx="0" cy="0"/>
        </a:xfrm>
      </p:grpSpPr>
      <p:sp>
        <p:nvSpPr>
          <p:cNvPr id="104886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867" name="Date Placeholder 2"/>
          <p:cNvSpPr>
            <a:spLocks noGrp="1"/>
          </p:cNvSpPr>
          <p:nvPr>
            <p:ph type="dt" sz="half" idx="10"/>
          </p:nvPr>
        </p:nvSpPr>
        <p:spPr/>
        <p:txBody>
          <a:bodyPr/>
          <a:p>
            <a:fld id="{62B885A0-23A6-4E69-BEF8-76B0113D7096}" type="datetimeFigureOut">
              <a:rPr lang="en-US" smtClean="0"/>
              <a:t>10/13/2022</a:t>
            </a:fld>
            <a:endParaRPr lang="en-US"/>
          </a:p>
        </p:txBody>
      </p:sp>
      <p:sp>
        <p:nvSpPr>
          <p:cNvPr id="1048868" name="Footer Placeholder 3"/>
          <p:cNvSpPr>
            <a:spLocks noGrp="1"/>
          </p:cNvSpPr>
          <p:nvPr>
            <p:ph type="ftr" sz="quarter" idx="11"/>
          </p:nvPr>
        </p:nvSpPr>
        <p:spPr/>
        <p:txBody>
          <a:bodyPr/>
          <a:p>
            <a:endParaRPr lang="en-US"/>
          </a:p>
        </p:txBody>
      </p:sp>
      <p:sp>
        <p:nvSpPr>
          <p:cNvPr id="1048869" name="Slide Number Placeholder 4"/>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3" name=""/>
        <p:cNvGrpSpPr/>
        <p:nvPr/>
      </p:nvGrpSpPr>
      <p:grpSpPr>
        <a:xfrm>
          <a:off x="0" y="0"/>
          <a:ext cx="0" cy="0"/>
          <a:chOff x="0" y="0"/>
          <a:chExt cx="0" cy="0"/>
        </a:xfrm>
      </p:grpSpPr>
      <p:sp>
        <p:nvSpPr>
          <p:cNvPr id="1048585" name="Date Placeholder 1"/>
          <p:cNvSpPr>
            <a:spLocks noGrp="1"/>
          </p:cNvSpPr>
          <p:nvPr>
            <p:ph type="dt" sz="half" idx="10"/>
          </p:nvPr>
        </p:nvSpPr>
        <p:spPr/>
        <p:txBody>
          <a:bodyPr/>
          <a:p>
            <a:fld id="{62B885A0-23A6-4E69-BEF8-76B0113D7096}" type="datetimeFigureOut">
              <a:rPr lang="en-US" smtClean="0"/>
              <a:t>10/13/2022</a:t>
            </a:fld>
            <a:endParaRPr lang="en-US"/>
          </a:p>
        </p:txBody>
      </p:sp>
      <p:sp>
        <p:nvSpPr>
          <p:cNvPr id="1048586" name="Footer Placeholder 2"/>
          <p:cNvSpPr>
            <a:spLocks noGrp="1"/>
          </p:cNvSpPr>
          <p:nvPr>
            <p:ph type="ftr" sz="quarter" idx="11"/>
          </p:nvPr>
        </p:nvSpPr>
        <p:spPr/>
        <p:txBody>
          <a:bodyPr/>
          <a:p>
            <a:endParaRPr lang="en-US"/>
          </a:p>
        </p:txBody>
      </p:sp>
      <p:sp>
        <p:nvSpPr>
          <p:cNvPr id="1048587" name="Slide Number Placeholder 3"/>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5" name=""/>
        <p:cNvGrpSpPr/>
        <p:nvPr/>
      </p:nvGrpSpPr>
      <p:grpSpPr>
        <a:xfrm>
          <a:off x="0" y="0"/>
          <a:ext cx="0" cy="0"/>
          <a:chOff x="0" y="0"/>
          <a:chExt cx="0" cy="0"/>
        </a:xfrm>
      </p:grpSpPr>
      <p:sp>
        <p:nvSpPr>
          <p:cNvPr id="1048909"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910"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911"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12" name="Date Placeholder 4"/>
          <p:cNvSpPr>
            <a:spLocks noGrp="1"/>
          </p:cNvSpPr>
          <p:nvPr>
            <p:ph type="dt" sz="half" idx="10"/>
          </p:nvPr>
        </p:nvSpPr>
        <p:spPr/>
        <p:txBody>
          <a:bodyPr/>
          <a:p>
            <a:fld id="{62B885A0-23A6-4E69-BEF8-76B0113D7096}" type="datetimeFigureOut">
              <a:rPr lang="en-US" smtClean="0"/>
              <a:t>10/13/2022</a:t>
            </a:fld>
            <a:endParaRPr lang="en-US"/>
          </a:p>
        </p:txBody>
      </p:sp>
      <p:sp>
        <p:nvSpPr>
          <p:cNvPr id="1048913" name="Footer Placeholder 5"/>
          <p:cNvSpPr>
            <a:spLocks noGrp="1"/>
          </p:cNvSpPr>
          <p:nvPr>
            <p:ph type="ftr" sz="quarter" idx="11"/>
          </p:nvPr>
        </p:nvSpPr>
        <p:spPr/>
        <p:txBody>
          <a:bodyPr/>
          <a:p>
            <a:endParaRPr lang="en-US"/>
          </a:p>
        </p:txBody>
      </p:sp>
      <p:sp>
        <p:nvSpPr>
          <p:cNvPr id="1048914" name="Slide Number Placeholder 6"/>
          <p:cNvSpPr>
            <a:spLocks noGrp="1"/>
          </p:cNvSpPr>
          <p:nvPr>
            <p:ph type="sldNum" sz="quarter" idx="12"/>
          </p:nvPr>
        </p:nvSpPr>
        <p:spPr/>
        <p:txBody>
          <a:bodyPr/>
          <a:p>
            <a:fld id="{E06F5066-2EB9-4E69-AD6A-04F7FA51B5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80" name=""/>
        <p:cNvGrpSpPr/>
        <p:nvPr/>
      </p:nvGrpSpPr>
      <p:grpSpPr>
        <a:xfrm>
          <a:off x="0" y="0"/>
          <a:ext cx="0" cy="0"/>
          <a:chOff x="0" y="0"/>
          <a:chExt cx="0" cy="0"/>
        </a:xfrm>
      </p:grpSpPr>
      <p:sp>
        <p:nvSpPr>
          <p:cNvPr id="104887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87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87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87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879" name="Date Placeholder 4"/>
          <p:cNvSpPr>
            <a:spLocks noGrp="1"/>
          </p:cNvSpPr>
          <p:nvPr>
            <p:ph type="dt" sz="half" idx="10"/>
          </p:nvPr>
        </p:nvSpPr>
        <p:spPr/>
        <p:txBody>
          <a:bodyPr/>
          <a:p>
            <a:fld id="{62B885A0-23A6-4E69-BEF8-76B0113D7096}" type="datetimeFigureOut">
              <a:rPr lang="en-US" smtClean="0"/>
              <a:t>10/13/2022</a:t>
            </a:fld>
            <a:endParaRPr lang="en-US"/>
          </a:p>
        </p:txBody>
      </p:sp>
      <p:sp>
        <p:nvSpPr>
          <p:cNvPr id="1048880" name="Footer Placeholder 5"/>
          <p:cNvSpPr>
            <a:spLocks noGrp="1"/>
          </p:cNvSpPr>
          <p:nvPr>
            <p:ph type="ftr" sz="quarter" idx="11"/>
          </p:nvPr>
        </p:nvSpPr>
        <p:spPr/>
        <p:txBody>
          <a:bodyPr/>
          <a:p>
            <a:endParaRPr lang="en-US"/>
          </a:p>
        </p:txBody>
      </p:sp>
      <p:sp>
        <p:nvSpPr>
          <p:cNvPr id="1048881" name="Slide Number Placeholder 6"/>
          <p:cNvSpPr>
            <a:spLocks noGrp="1"/>
          </p:cNvSpPr>
          <p:nvPr>
            <p:ph type="sldNum" sz="quarter" idx="12"/>
          </p:nvPr>
        </p:nvSpPr>
        <p:spPr>
          <a:xfrm>
            <a:off x="8077200" y="6356350"/>
            <a:ext cx="609600" cy="365125"/>
          </a:xfrm>
        </p:spPr>
        <p:txBody>
          <a:bodyPr/>
          <a:p>
            <a:fld id="{E06F5066-2EB9-4E69-AD6A-04F7FA51B596}" type="slidenum">
              <a:rPr lang="en-US" smtClean="0"/>
              <a:t>‹#›</a:t>
            </a:fld>
            <a:endParaRPr lang="en-US"/>
          </a:p>
        </p:txBody>
      </p:sp>
      <p:sp>
        <p:nvSpPr>
          <p:cNvPr id="104888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88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88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70"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62B885A0-23A6-4E69-BEF8-76B0113D7096}" type="datetimeFigureOut">
              <a:rPr lang="en-US" smtClean="0"/>
              <a:t>10/13/2022</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E06F5066-2EB9-4E69-AD6A-04F7FA51B596}" type="slidenum">
              <a:rPr lang="en-US" smtClean="0"/>
              <a:t>‹#›</a:t>
            </a:fld>
            <a:endParaRPr lang="en-US"/>
          </a:p>
        </p:txBody>
      </p:sp>
      <p:grpSp>
        <p:nvGrpSpPr>
          <p:cNvPr id="71"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18" name="Title 1"/>
          <p:cNvSpPr>
            <a:spLocks noGrp="1"/>
          </p:cNvSpPr>
          <p:nvPr>
            <p:ph type="ctrTitle"/>
          </p:nvPr>
        </p:nvSpPr>
        <p:spPr/>
        <p:txBody>
          <a:bodyPr/>
          <a:p>
            <a:r>
              <a:rPr dirty="0" lang="en-US" smtClean="0"/>
              <a:t>Computer Organization</a:t>
            </a:r>
            <a:endParaRPr dirty="0" lang="en-US"/>
          </a:p>
        </p:txBody>
      </p:sp>
      <p:sp>
        <p:nvSpPr>
          <p:cNvPr id="1048619" name="Subtitle 2"/>
          <p:cNvSpPr>
            <a:spLocks noGrp="1"/>
          </p:cNvSpPr>
          <p:nvPr>
            <p:ph type="subTitle" idx="1"/>
          </p:nvPr>
        </p:nvSpPr>
        <p:spPr/>
        <p:txBody>
          <a:bodyPr/>
          <a:p>
            <a:r>
              <a:rPr lang="en-US" smtClean="0"/>
              <a:t>II-I CSE(autonomous</a:t>
            </a:r>
            <a:r>
              <a:rPr dirty="0" lang="en-US" smtClean="0"/>
              <a:t>)</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05" name=""/>
        <p:cNvGrpSpPr/>
        <p:nvPr/>
      </p:nvGrpSpPr>
      <p:grpSpPr>
        <a:xfrm>
          <a:off x="0" y="0"/>
          <a:ext cx="0" cy="0"/>
          <a:chOff x="0" y="0"/>
          <a:chExt cx="0" cy="0"/>
        </a:xfrm>
      </p:grpSpPr>
      <p:sp>
        <p:nvSpPr>
          <p:cNvPr id="1048635" name="Rectangle 2"/>
          <p:cNvSpPr>
            <a:spLocks noGrp="1" noChangeArrowheads="1"/>
          </p:cNvSpPr>
          <p:nvPr>
            <p:ph type="title"/>
          </p:nvPr>
        </p:nvSpPr>
        <p:spPr>
          <a:xfrm>
            <a:off x="304800" y="304800"/>
            <a:ext cx="8229600" cy="1143000"/>
          </a:xfrm>
        </p:spPr>
        <p:txBody>
          <a:bodyPr/>
          <a:p>
            <a:r>
              <a:rPr dirty="0" sz="3200" lang="en-US" smtClean="0"/>
              <a:t>2. Functional </a:t>
            </a:r>
            <a:r>
              <a:rPr dirty="0" sz="3200" lang="en-US"/>
              <a:t>units</a:t>
            </a:r>
          </a:p>
        </p:txBody>
      </p:sp>
      <p:sp>
        <p:nvSpPr>
          <p:cNvPr id="1048636" name="Rectangle 3"/>
          <p:cNvSpPr>
            <a:spLocks noGrp="1" noChangeArrowheads="1"/>
          </p:cNvSpPr>
          <p:nvPr>
            <p:ph idx="1"/>
          </p:nvPr>
        </p:nvSpPr>
        <p:spPr>
          <a:xfrm>
            <a:off x="304800" y="1676400"/>
            <a:ext cx="8229600" cy="2865120"/>
          </a:xfrm>
          <a:ln>
            <a:solidFill>
              <a:schemeClr val="tx1"/>
            </a:solidFill>
          </a:ln>
        </p:spPr>
        <p:txBody>
          <a:bodyPr/>
          <a:p>
            <a:pPr>
              <a:buNone/>
            </a:pPr>
            <a:r>
              <a:rPr dirty="0" sz="2000" lang="en-US"/>
              <a:t>A computer consists of five functionally independent main parts:</a:t>
            </a:r>
          </a:p>
          <a:p>
            <a:r>
              <a:rPr dirty="0" sz="2000" lang="en-US"/>
              <a:t>Input unit</a:t>
            </a:r>
          </a:p>
          <a:p>
            <a:r>
              <a:rPr dirty="0" sz="2000" lang="en-US"/>
              <a:t>Memory unit </a:t>
            </a:r>
          </a:p>
          <a:p>
            <a:r>
              <a:rPr dirty="0" sz="2000" lang="en-US"/>
              <a:t>Arithmetic and logic unit (ALU)</a:t>
            </a:r>
          </a:p>
          <a:p>
            <a:r>
              <a:rPr dirty="0" sz="2000" lang="en-US"/>
              <a:t>Output unit</a:t>
            </a:r>
          </a:p>
          <a:p>
            <a:r>
              <a:rPr dirty="0" sz="2000" lang="en-US"/>
              <a:t>Control </a:t>
            </a:r>
            <a:r>
              <a:rPr dirty="0" sz="2000" lang="en-US" smtClean="0"/>
              <a:t>unit</a:t>
            </a: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36">
                                            <p:txEl>
                                              <p:pRg st="0" end="0"/>
                                            </p:txEl>
                                          </p:spTgt>
                                        </p:tgtEl>
                                        <p:attrNameLst>
                                          <p:attrName>style.visibility</p:attrName>
                                        </p:attrNameLst>
                                      </p:cBhvr>
                                      <p:to>
                                        <p:strVal val="visible"/>
                                      </p:to>
                                    </p:set>
                                    <p:animEffect transition="in" filter="blinds(horizontal)">
                                      <p:cBhvr>
                                        <p:cTn dur="500" id="7"/>
                                        <p:tgtEl>
                                          <p:spTgt spid="1048636">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36">
                                            <p:txEl>
                                              <p:pRg st="1" end="1"/>
                                            </p:txEl>
                                          </p:spTgt>
                                        </p:tgtEl>
                                        <p:attrNameLst>
                                          <p:attrName>style.visibility</p:attrName>
                                        </p:attrNameLst>
                                      </p:cBhvr>
                                      <p:to>
                                        <p:strVal val="visible"/>
                                      </p:to>
                                    </p:set>
                                    <p:animEffect transition="in" filter="blinds(horizontal)">
                                      <p:cBhvr>
                                        <p:cTn dur="500" id="12"/>
                                        <p:tgtEl>
                                          <p:spTgt spid="1048636">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36">
                                            <p:txEl>
                                              <p:pRg st="2" end="2"/>
                                            </p:txEl>
                                          </p:spTgt>
                                        </p:tgtEl>
                                        <p:attrNameLst>
                                          <p:attrName>style.visibility</p:attrName>
                                        </p:attrNameLst>
                                      </p:cBhvr>
                                      <p:to>
                                        <p:strVal val="visible"/>
                                      </p:to>
                                    </p:set>
                                    <p:animEffect transition="in" filter="blinds(horizontal)">
                                      <p:cBhvr>
                                        <p:cTn dur="500" id="17"/>
                                        <p:tgtEl>
                                          <p:spTgt spid="1048636">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36">
                                            <p:txEl>
                                              <p:pRg st="3" end="3"/>
                                            </p:txEl>
                                          </p:spTgt>
                                        </p:tgtEl>
                                        <p:attrNameLst>
                                          <p:attrName>style.visibility</p:attrName>
                                        </p:attrNameLst>
                                      </p:cBhvr>
                                      <p:to>
                                        <p:strVal val="visible"/>
                                      </p:to>
                                    </p:set>
                                    <p:animEffect transition="in" filter="blinds(horizontal)">
                                      <p:cBhvr>
                                        <p:cTn dur="500" id="22"/>
                                        <p:tgtEl>
                                          <p:spTgt spid="1048636">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36">
                                            <p:txEl>
                                              <p:pRg st="4" end="4"/>
                                            </p:txEl>
                                          </p:spTgt>
                                        </p:tgtEl>
                                        <p:attrNameLst>
                                          <p:attrName>style.visibility</p:attrName>
                                        </p:attrNameLst>
                                      </p:cBhvr>
                                      <p:to>
                                        <p:strVal val="visible"/>
                                      </p:to>
                                    </p:set>
                                    <p:animEffect transition="in" filter="blinds(horizontal)">
                                      <p:cBhvr>
                                        <p:cTn dur="500" id="27"/>
                                        <p:tgtEl>
                                          <p:spTgt spid="1048636">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636">
                                            <p:txEl>
                                              <p:pRg st="5" end="5"/>
                                            </p:txEl>
                                          </p:spTgt>
                                        </p:tgtEl>
                                        <p:attrNameLst>
                                          <p:attrName>style.visibility</p:attrName>
                                        </p:attrNameLst>
                                      </p:cBhvr>
                                      <p:to>
                                        <p:strVal val="visible"/>
                                      </p:to>
                                    </p:set>
                                    <p:animEffect transition="in" filter="blinds(horizontal)">
                                      <p:cBhvr>
                                        <p:cTn dur="500" id="32"/>
                                        <p:tgtEl>
                                          <p:spTgt spid="10486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grpSp>
        <p:nvGrpSpPr>
          <p:cNvPr id="107" name="Group 2"/>
          <p:cNvGrpSpPr/>
          <p:nvPr/>
        </p:nvGrpSpPr>
        <p:grpSpPr bwMode="auto">
          <a:xfrm>
            <a:off x="1308100" y="1524000"/>
            <a:ext cx="5829300" cy="4000500"/>
            <a:chOff x="2061" y="4486"/>
            <a:chExt cx="9180" cy="6300"/>
          </a:xfrm>
        </p:grpSpPr>
        <p:sp>
          <p:nvSpPr>
            <p:cNvPr id="1048637" name="Text Box 3"/>
            <p:cNvSpPr txBox="1">
              <a:spLocks noChangeArrowheads="1"/>
            </p:cNvSpPr>
            <p:nvPr/>
          </p:nvSpPr>
          <p:spPr bwMode="auto">
            <a:xfrm>
              <a:off x="2061" y="4666"/>
              <a:ext cx="2160" cy="6120"/>
            </a:xfrm>
            <a:prstGeom prst="rect"/>
            <a:solidFill>
              <a:srgbClr val="FFFFFF"/>
            </a:solidFill>
            <a:ln w="9525">
              <a:solidFill>
                <a:srgbClr val="000000"/>
              </a:solidFill>
              <a:miter lim="800000"/>
              <a:headEnd/>
              <a:tailEnd/>
            </a:ln>
          </p:spPr>
          <p:txBody>
            <a:bodyPr/>
            <a:p>
              <a:pPr eaLnBrk="0" hangingPunct="0"/>
              <a:r>
                <a:rPr sz="1200" lang="en-US"/>
                <a:t> </a:t>
              </a:r>
              <a:br>
                <a:rPr sz="1200" lang="en-US"/>
              </a:br>
              <a:r>
                <a:rPr sz="1200" lang="en-US"/>
                <a:t/>
              </a:r>
              <a:br>
                <a:rPr sz="1200" lang="en-US"/>
              </a:br>
              <a:r>
                <a:rPr sz="1200" lang="en-US"/>
                <a:t/>
              </a:r>
              <a:br>
                <a:rPr sz="1200" lang="en-US"/>
              </a:br>
              <a:endParaRPr sz="1200" lang="en-US"/>
            </a:p>
            <a:p>
              <a:pPr eaLnBrk="0" hangingPunct="0"/>
              <a:endParaRPr sz="1200" lang="en-US"/>
            </a:p>
            <a:p>
              <a:pPr eaLnBrk="0" hangingPunct="0"/>
              <a:endParaRPr sz="1200" lang="en-US"/>
            </a:p>
            <a:p>
              <a:pPr eaLnBrk="0" hangingPunct="0"/>
              <a:endParaRPr sz="1200" lang="en-US"/>
            </a:p>
            <a:p>
              <a:pPr eaLnBrk="0" hangingPunct="0"/>
              <a:endParaRPr sz="1200" lang="en-US"/>
            </a:p>
            <a:p>
              <a:pPr eaLnBrk="0" hangingPunct="0"/>
              <a:endParaRPr sz="1200" lang="en-US"/>
            </a:p>
            <a:p>
              <a:pPr algn="ctr" eaLnBrk="0" hangingPunct="0"/>
              <a:r>
                <a:rPr b="1" sz="1800" lang="en-US"/>
                <a:t>I / O</a:t>
              </a:r>
            </a:p>
            <a:p>
              <a:pPr algn="ctr" eaLnBrk="0" hangingPunct="0"/>
              <a:r>
                <a:rPr b="1" sz="2000" lang="en-US"/>
                <a:t>EQUIP-</a:t>
              </a:r>
            </a:p>
            <a:p>
              <a:pPr algn="ctr" eaLnBrk="0" hangingPunct="0"/>
              <a:r>
                <a:rPr b="1" sz="2000" lang="en-US"/>
                <a:t>MENT</a:t>
              </a:r>
              <a:endParaRPr b="1" sz="2600" lang="en-US"/>
            </a:p>
          </p:txBody>
        </p:sp>
        <p:sp>
          <p:nvSpPr>
            <p:cNvPr id="1048638" name="Text Box 4"/>
            <p:cNvSpPr txBox="1">
              <a:spLocks noChangeArrowheads="1"/>
            </p:cNvSpPr>
            <p:nvPr/>
          </p:nvSpPr>
          <p:spPr bwMode="auto">
            <a:xfrm>
              <a:off x="8901" y="4486"/>
              <a:ext cx="2340" cy="6300"/>
            </a:xfrm>
            <a:prstGeom prst="rect"/>
            <a:solidFill>
              <a:srgbClr val="FFFFFF"/>
            </a:solidFill>
            <a:ln w="9525">
              <a:solidFill>
                <a:srgbClr val="000000"/>
              </a:solidFill>
              <a:miter lim="800000"/>
              <a:headEnd/>
              <a:tailEnd/>
            </a:ln>
          </p:spPr>
          <p:txBody>
            <a:bodyPr/>
            <a:p>
              <a:pPr algn="ctr" eaLnBrk="0" hangingPunct="0"/>
              <a:endParaRPr b="1" sz="2000" lang="en-US"/>
            </a:p>
            <a:p>
              <a:pPr algn="ctr" eaLnBrk="0" hangingPunct="0"/>
              <a:endParaRPr b="1" sz="2000" lang="en-US"/>
            </a:p>
            <a:p>
              <a:pPr algn="ctr" eaLnBrk="0" hangingPunct="0"/>
              <a:endParaRPr b="1" sz="2000" lang="en-US"/>
            </a:p>
            <a:p>
              <a:pPr algn="ctr" eaLnBrk="0" hangingPunct="0"/>
              <a:endParaRPr b="1" sz="2000" lang="en-US"/>
            </a:p>
            <a:p>
              <a:pPr algn="ctr" eaLnBrk="0" hangingPunct="0"/>
              <a:endParaRPr b="1" sz="2000" lang="en-US"/>
            </a:p>
            <a:p>
              <a:pPr algn="ctr" eaLnBrk="0" hangingPunct="0"/>
              <a:r>
                <a:rPr b="1" sz="2000" lang="en-US"/>
                <a:t>MAIN</a:t>
              </a:r>
            </a:p>
            <a:p>
              <a:pPr algn="ctr" eaLnBrk="0" hangingPunct="0"/>
              <a:r>
                <a:rPr b="1" sz="2000" lang="en-US"/>
                <a:t>MEMORY</a:t>
              </a:r>
              <a:endParaRPr sz="1200" lang="en-US"/>
            </a:p>
          </p:txBody>
        </p:sp>
        <p:sp>
          <p:nvSpPr>
            <p:cNvPr id="1048639" name="Text Box 5"/>
            <p:cNvSpPr txBox="1">
              <a:spLocks noChangeArrowheads="1"/>
            </p:cNvSpPr>
            <p:nvPr/>
          </p:nvSpPr>
          <p:spPr bwMode="auto">
            <a:xfrm>
              <a:off x="5481" y="5566"/>
              <a:ext cx="2340" cy="1260"/>
            </a:xfrm>
            <a:prstGeom prst="rect"/>
            <a:solidFill>
              <a:srgbClr val="FFFFFF"/>
            </a:solidFill>
            <a:ln w="9525">
              <a:solidFill>
                <a:srgbClr val="000000"/>
              </a:solidFill>
              <a:miter lim="800000"/>
              <a:headEnd/>
              <a:tailEnd/>
            </a:ln>
          </p:spPr>
          <p:txBody>
            <a:bodyPr/>
            <a:p>
              <a:pPr algn="ctr" eaLnBrk="0" hangingPunct="0"/>
              <a:r>
                <a:rPr b="1" sz="3600" lang="en-US"/>
                <a:t>ALU</a:t>
              </a:r>
              <a:endParaRPr b="1" sz="2000" lang="en-US"/>
            </a:p>
          </p:txBody>
        </p:sp>
        <p:sp>
          <p:nvSpPr>
            <p:cNvPr id="1048640" name="Text Box 6"/>
            <p:cNvSpPr txBox="1">
              <a:spLocks noChangeArrowheads="1"/>
            </p:cNvSpPr>
            <p:nvPr/>
          </p:nvSpPr>
          <p:spPr bwMode="auto">
            <a:xfrm>
              <a:off x="5481" y="8626"/>
              <a:ext cx="2340" cy="1440"/>
            </a:xfrm>
            <a:prstGeom prst="rect"/>
            <a:solidFill>
              <a:srgbClr val="FFFFFF"/>
            </a:solidFill>
            <a:ln w="9525">
              <a:solidFill>
                <a:srgbClr val="000000"/>
              </a:solidFill>
              <a:miter lim="800000"/>
              <a:headEnd/>
              <a:tailEnd/>
            </a:ln>
          </p:spPr>
          <p:txBody>
            <a:bodyPr/>
            <a:p>
              <a:pPr algn="ctr" eaLnBrk="0" hangingPunct="0"/>
              <a:r>
                <a:rPr b="1" sz="2000" lang="en-US"/>
                <a:t>CONTROL</a:t>
              </a:r>
            </a:p>
            <a:p>
              <a:pPr algn="ctr" eaLnBrk="0" hangingPunct="0"/>
              <a:r>
                <a:rPr b="1" sz="2000" lang="en-US"/>
                <a:t>UNIT</a:t>
              </a:r>
              <a:endParaRPr sz="1600" lang="en-US"/>
            </a:p>
          </p:txBody>
        </p:sp>
        <p:sp>
          <p:nvSpPr>
            <p:cNvPr id="1048641" name="Line 7"/>
            <p:cNvSpPr>
              <a:spLocks noChangeShapeType="1"/>
            </p:cNvSpPr>
            <p:nvPr/>
          </p:nvSpPr>
          <p:spPr bwMode="auto">
            <a:xfrm>
              <a:off x="4221" y="5926"/>
              <a:ext cx="1260" cy="0"/>
            </a:xfrm>
            <a:prstGeom prst="line"/>
            <a:noFill/>
            <a:ln w="9525">
              <a:solidFill>
                <a:srgbClr val="000000"/>
              </a:solidFill>
              <a:round/>
              <a:headEnd/>
              <a:tailEnd type="triangle" w="med" len="med"/>
            </a:ln>
          </p:spPr>
          <p:txBody>
            <a:bodyPr/>
            <a:p>
              <a:endParaRPr lang="en-US"/>
            </a:p>
          </p:txBody>
        </p:sp>
        <p:sp>
          <p:nvSpPr>
            <p:cNvPr id="1048642" name="Line 8"/>
            <p:cNvSpPr>
              <a:spLocks noChangeShapeType="1"/>
            </p:cNvSpPr>
            <p:nvPr/>
          </p:nvSpPr>
          <p:spPr bwMode="auto">
            <a:xfrm>
              <a:off x="7821" y="5926"/>
              <a:ext cx="1080" cy="0"/>
            </a:xfrm>
            <a:prstGeom prst="line"/>
            <a:noFill/>
            <a:ln w="9525">
              <a:solidFill>
                <a:srgbClr val="000000"/>
              </a:solidFill>
              <a:round/>
              <a:headEnd/>
              <a:tailEnd type="triangle" w="med" len="med"/>
            </a:ln>
          </p:spPr>
          <p:txBody>
            <a:bodyPr/>
            <a:p>
              <a:endParaRPr lang="en-US"/>
            </a:p>
          </p:txBody>
        </p:sp>
        <p:sp>
          <p:nvSpPr>
            <p:cNvPr id="1048643" name="Line 9"/>
            <p:cNvSpPr>
              <a:spLocks noChangeShapeType="1"/>
            </p:cNvSpPr>
            <p:nvPr/>
          </p:nvSpPr>
          <p:spPr bwMode="auto">
            <a:xfrm flipH="1">
              <a:off x="4221" y="6646"/>
              <a:ext cx="1260" cy="0"/>
            </a:xfrm>
            <a:prstGeom prst="line"/>
            <a:noFill/>
            <a:ln w="9525">
              <a:solidFill>
                <a:srgbClr val="000000"/>
              </a:solidFill>
              <a:round/>
              <a:headEnd/>
              <a:tailEnd type="triangle" w="med" len="med"/>
            </a:ln>
          </p:spPr>
          <p:txBody>
            <a:bodyPr/>
            <a:p>
              <a:endParaRPr lang="en-US"/>
            </a:p>
          </p:txBody>
        </p:sp>
        <p:sp>
          <p:nvSpPr>
            <p:cNvPr id="1048644" name="Line 10"/>
            <p:cNvSpPr>
              <a:spLocks noChangeShapeType="1"/>
            </p:cNvSpPr>
            <p:nvPr/>
          </p:nvSpPr>
          <p:spPr bwMode="auto">
            <a:xfrm flipH="1">
              <a:off x="7821" y="6646"/>
              <a:ext cx="1080" cy="0"/>
            </a:xfrm>
            <a:prstGeom prst="line"/>
            <a:noFill/>
            <a:ln w="9525">
              <a:solidFill>
                <a:srgbClr val="000000"/>
              </a:solidFill>
              <a:round/>
              <a:headEnd/>
              <a:tailEnd type="triangle" w="med" len="med"/>
            </a:ln>
          </p:spPr>
          <p:txBody>
            <a:bodyPr/>
            <a:p>
              <a:endParaRPr lang="en-US"/>
            </a:p>
          </p:txBody>
        </p:sp>
        <p:sp>
          <p:nvSpPr>
            <p:cNvPr id="1048645" name="Line 11"/>
            <p:cNvSpPr>
              <a:spLocks noChangeShapeType="1"/>
            </p:cNvSpPr>
            <p:nvPr/>
          </p:nvSpPr>
          <p:spPr bwMode="auto">
            <a:xfrm flipV="1">
              <a:off x="6201" y="6826"/>
              <a:ext cx="0" cy="1800"/>
            </a:xfrm>
            <a:prstGeom prst="line"/>
            <a:noFill/>
            <a:ln w="9525">
              <a:solidFill>
                <a:srgbClr val="000000"/>
              </a:solidFill>
              <a:round/>
              <a:headEnd/>
              <a:tailEnd type="triangle" w="med" len="med"/>
            </a:ln>
          </p:spPr>
          <p:txBody>
            <a:bodyPr/>
            <a:p>
              <a:endParaRPr lang="en-US"/>
            </a:p>
          </p:txBody>
        </p:sp>
        <p:sp>
          <p:nvSpPr>
            <p:cNvPr id="1048646" name="Line 12"/>
            <p:cNvSpPr>
              <a:spLocks noChangeShapeType="1"/>
            </p:cNvSpPr>
            <p:nvPr/>
          </p:nvSpPr>
          <p:spPr bwMode="auto">
            <a:xfrm>
              <a:off x="7461" y="6826"/>
              <a:ext cx="0" cy="1800"/>
            </a:xfrm>
            <a:prstGeom prst="line"/>
            <a:noFill/>
            <a:ln w="9525">
              <a:solidFill>
                <a:srgbClr val="000000"/>
              </a:solidFill>
              <a:round/>
              <a:headEnd/>
              <a:tailEnd type="triangle" w="med" len="med"/>
            </a:ln>
          </p:spPr>
          <p:txBody>
            <a:bodyPr/>
            <a:p>
              <a:endParaRPr lang="en-US"/>
            </a:p>
          </p:txBody>
        </p:sp>
        <p:sp>
          <p:nvSpPr>
            <p:cNvPr id="1048647" name="Line 13"/>
            <p:cNvSpPr>
              <a:spLocks noChangeShapeType="1"/>
            </p:cNvSpPr>
            <p:nvPr/>
          </p:nvSpPr>
          <p:spPr bwMode="auto">
            <a:xfrm>
              <a:off x="4221" y="9166"/>
              <a:ext cx="1260" cy="0"/>
            </a:xfrm>
            <a:prstGeom prst="line"/>
            <a:noFill/>
            <a:ln w="9525">
              <a:solidFill>
                <a:srgbClr val="000000"/>
              </a:solidFill>
              <a:round/>
              <a:headEnd/>
              <a:tailEnd type="triangle" w="med" len="med"/>
            </a:ln>
          </p:spPr>
          <p:txBody>
            <a:bodyPr/>
            <a:p>
              <a:endParaRPr lang="en-US"/>
            </a:p>
          </p:txBody>
        </p:sp>
        <p:sp>
          <p:nvSpPr>
            <p:cNvPr id="1048648" name="Line 14"/>
            <p:cNvSpPr>
              <a:spLocks noChangeShapeType="1"/>
            </p:cNvSpPr>
            <p:nvPr/>
          </p:nvSpPr>
          <p:spPr bwMode="auto">
            <a:xfrm flipH="1">
              <a:off x="4221" y="9706"/>
              <a:ext cx="1260" cy="0"/>
            </a:xfrm>
            <a:prstGeom prst="line"/>
            <a:noFill/>
            <a:ln w="9525">
              <a:solidFill>
                <a:srgbClr val="000000"/>
              </a:solidFill>
              <a:round/>
              <a:headEnd/>
              <a:tailEnd type="triangle" w="med" len="med"/>
            </a:ln>
          </p:spPr>
          <p:txBody>
            <a:bodyPr/>
            <a:p>
              <a:endParaRPr lang="en-US"/>
            </a:p>
          </p:txBody>
        </p:sp>
      </p:grpSp>
      <p:sp>
        <p:nvSpPr>
          <p:cNvPr id="1048649" name="Rectangle 14"/>
          <p:cNvSpPr/>
          <p:nvPr/>
        </p:nvSpPr>
        <p:spPr>
          <a:xfrm>
            <a:off x="1066800" y="914400"/>
            <a:ext cx="5791200" cy="369332"/>
          </a:xfrm>
          <a:prstGeom prst="rect"/>
        </p:spPr>
        <p:txBody>
          <a:bodyPr wrap="square">
            <a:spAutoFit/>
          </a:bodyPr>
          <a:p>
            <a:r>
              <a:rPr dirty="0" lang="en-US" smtClean="0"/>
              <a:t>The structure of a digital computer is shown below </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08" name=""/>
        <p:cNvGrpSpPr/>
        <p:nvPr/>
      </p:nvGrpSpPr>
      <p:grpSpPr>
        <a:xfrm>
          <a:off x="0" y="0"/>
          <a:ext cx="0" cy="0"/>
          <a:chOff x="0" y="0"/>
          <a:chExt cx="0" cy="0"/>
        </a:xfrm>
      </p:grpSpPr>
      <p:sp>
        <p:nvSpPr>
          <p:cNvPr id="1048650" name="Rectangle 2"/>
          <p:cNvSpPr>
            <a:spLocks noGrp="1" noChangeArrowheads="1"/>
          </p:cNvSpPr>
          <p:nvPr>
            <p:ph type="title"/>
          </p:nvPr>
        </p:nvSpPr>
        <p:spPr>
          <a:xfrm>
            <a:off x="381000" y="304800"/>
            <a:ext cx="8229600" cy="1143000"/>
          </a:xfrm>
        </p:spPr>
        <p:txBody>
          <a:bodyPr/>
          <a:p>
            <a:r>
              <a:rPr dirty="0" sz="3200" lang="en-US"/>
              <a:t>Operation of a computer</a:t>
            </a:r>
          </a:p>
        </p:txBody>
      </p:sp>
      <p:sp>
        <p:nvSpPr>
          <p:cNvPr id="1048651" name="Rectangle 3"/>
          <p:cNvSpPr>
            <a:spLocks noGrp="1" noChangeArrowheads="1"/>
          </p:cNvSpPr>
          <p:nvPr>
            <p:ph idx="1"/>
          </p:nvPr>
        </p:nvSpPr>
        <p:spPr>
          <a:xfrm>
            <a:off x="457200" y="1828800"/>
            <a:ext cx="8229600" cy="3733800"/>
          </a:xfrm>
        </p:spPr>
        <p:txBody>
          <a:bodyPr>
            <a:normAutofit/>
          </a:bodyPr>
          <a:p>
            <a:pPr algn="just">
              <a:lnSpc>
                <a:spcPct val="150000"/>
              </a:lnSpc>
            </a:pPr>
            <a:r>
              <a:rPr dirty="0" sz="2000" lang="en-US"/>
              <a:t>The computer accepts information in the form of programs and data through an input unit and stores it in the memory.</a:t>
            </a:r>
          </a:p>
          <a:p>
            <a:pPr algn="just">
              <a:lnSpc>
                <a:spcPct val="150000"/>
              </a:lnSpc>
            </a:pPr>
            <a:r>
              <a:rPr dirty="0" sz="2000" lang="en-US" smtClean="0"/>
              <a:t>Information </a:t>
            </a:r>
            <a:r>
              <a:rPr dirty="0" sz="2000" lang="en-US"/>
              <a:t>stored in the memory is fetched, under program control, into an arithmetic and logic unit, where it is processed.</a:t>
            </a:r>
          </a:p>
          <a:p>
            <a:pPr algn="just">
              <a:lnSpc>
                <a:spcPct val="150000"/>
              </a:lnSpc>
            </a:pPr>
            <a:r>
              <a:rPr dirty="0" sz="2000" lang="en-US" smtClean="0"/>
              <a:t>Processed </a:t>
            </a:r>
            <a:r>
              <a:rPr dirty="0" sz="2000" lang="en-US"/>
              <a:t>information leaves through an output.</a:t>
            </a:r>
          </a:p>
          <a:p>
            <a:pPr algn="just">
              <a:lnSpc>
                <a:spcPct val="150000"/>
              </a:lnSpc>
            </a:pPr>
            <a:r>
              <a:rPr dirty="0" sz="2000" lang="en-US" smtClean="0"/>
              <a:t>All </a:t>
            </a:r>
            <a:r>
              <a:rPr dirty="0" sz="2000" lang="en-US"/>
              <a:t>activities inside the machine are directed by the control unit.</a:t>
            </a:r>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51">
                                            <p:txEl>
                                              <p:pRg st="0" end="0"/>
                                            </p:txEl>
                                          </p:spTgt>
                                        </p:tgtEl>
                                        <p:attrNameLst>
                                          <p:attrName>style.visibility</p:attrName>
                                        </p:attrNameLst>
                                      </p:cBhvr>
                                      <p:to>
                                        <p:strVal val="visible"/>
                                      </p:to>
                                    </p:set>
                                    <p:animEffect transition="in" filter="blinds(horizontal)">
                                      <p:cBhvr>
                                        <p:cTn dur="500" id="7"/>
                                        <p:tgtEl>
                                          <p:spTgt spid="104865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51">
                                            <p:txEl>
                                              <p:pRg st="1" end="1"/>
                                            </p:txEl>
                                          </p:spTgt>
                                        </p:tgtEl>
                                        <p:attrNameLst>
                                          <p:attrName>style.visibility</p:attrName>
                                        </p:attrNameLst>
                                      </p:cBhvr>
                                      <p:to>
                                        <p:strVal val="visible"/>
                                      </p:to>
                                    </p:set>
                                    <p:animEffect transition="in" filter="blinds(horizontal)">
                                      <p:cBhvr>
                                        <p:cTn dur="500" id="12"/>
                                        <p:tgtEl>
                                          <p:spTgt spid="104865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51">
                                            <p:txEl>
                                              <p:pRg st="2" end="2"/>
                                            </p:txEl>
                                          </p:spTgt>
                                        </p:tgtEl>
                                        <p:attrNameLst>
                                          <p:attrName>style.visibility</p:attrName>
                                        </p:attrNameLst>
                                      </p:cBhvr>
                                      <p:to>
                                        <p:strVal val="visible"/>
                                      </p:to>
                                    </p:set>
                                    <p:animEffect transition="in" filter="blinds(horizontal)">
                                      <p:cBhvr>
                                        <p:cTn dur="500" id="17"/>
                                        <p:tgtEl>
                                          <p:spTgt spid="104865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51">
                                            <p:txEl>
                                              <p:pRg st="3" end="3"/>
                                            </p:txEl>
                                          </p:spTgt>
                                        </p:tgtEl>
                                        <p:attrNameLst>
                                          <p:attrName>style.visibility</p:attrName>
                                        </p:attrNameLst>
                                      </p:cBhvr>
                                      <p:to>
                                        <p:strVal val="visible"/>
                                      </p:to>
                                    </p:set>
                                    <p:animEffect transition="in" filter="blinds(horizontal)">
                                      <p:cBhvr>
                                        <p:cTn dur="500" id="22"/>
                                        <p:tgtEl>
                                          <p:spTgt spid="1048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09" name=""/>
        <p:cNvGrpSpPr/>
        <p:nvPr/>
      </p:nvGrpSpPr>
      <p:grpSpPr>
        <a:xfrm>
          <a:off x="0" y="0"/>
          <a:ext cx="0" cy="0"/>
          <a:chOff x="0" y="0"/>
          <a:chExt cx="0" cy="0"/>
        </a:xfrm>
      </p:grpSpPr>
      <p:sp>
        <p:nvSpPr>
          <p:cNvPr id="1048652" name="Rectangle 2"/>
          <p:cNvSpPr>
            <a:spLocks noGrp="1" noChangeArrowheads="1"/>
          </p:cNvSpPr>
          <p:nvPr>
            <p:ph type="title"/>
          </p:nvPr>
        </p:nvSpPr>
        <p:spPr>
          <a:xfrm>
            <a:off x="762000" y="609600"/>
            <a:ext cx="6934200" cy="1143000"/>
          </a:xfrm>
        </p:spPr>
        <p:txBody>
          <a:bodyPr/>
          <a:p>
            <a:r>
              <a:rPr dirty="0" sz="3200" lang="en-US"/>
              <a:t>Input unit</a:t>
            </a:r>
          </a:p>
        </p:txBody>
      </p:sp>
      <p:sp>
        <p:nvSpPr>
          <p:cNvPr id="1048653" name="Rectangle 3"/>
          <p:cNvSpPr>
            <a:spLocks noGrp="1" noChangeArrowheads="1"/>
          </p:cNvSpPr>
          <p:nvPr>
            <p:ph idx="1"/>
          </p:nvPr>
        </p:nvSpPr>
        <p:spPr/>
        <p:txBody>
          <a:bodyPr/>
          <a:p>
            <a:pPr algn="just">
              <a:lnSpc>
                <a:spcPct val="150000"/>
              </a:lnSpc>
            </a:pPr>
            <a:r>
              <a:rPr dirty="0" sz="2000" lang="en-US"/>
              <a:t>Computers accept coded information through input units.</a:t>
            </a:r>
          </a:p>
          <a:p>
            <a:pPr algn="just">
              <a:lnSpc>
                <a:spcPct val="150000"/>
              </a:lnSpc>
            </a:pPr>
            <a:r>
              <a:rPr dirty="0" sz="2000" lang="en-US" smtClean="0"/>
              <a:t>The </a:t>
            </a:r>
            <a:r>
              <a:rPr dirty="0" sz="2000" lang="en-US"/>
              <a:t>most well known input device is key board.</a:t>
            </a:r>
          </a:p>
          <a:p>
            <a:pPr algn="just">
              <a:lnSpc>
                <a:spcPct val="150000"/>
              </a:lnSpc>
            </a:pPr>
            <a:r>
              <a:rPr dirty="0" sz="2000" lang="en-US" smtClean="0"/>
              <a:t>Whenever </a:t>
            </a:r>
            <a:r>
              <a:rPr dirty="0" sz="2000" lang="en-US"/>
              <a:t>a key is pressed, the corresponding letter or digit is automatically translated into its corresponding binary code and transmitted over a cable to either the memory or the processor.</a:t>
            </a:r>
          </a:p>
          <a:p>
            <a:pPr algn="just">
              <a:lnSpc>
                <a:spcPct val="150000"/>
              </a:lnSpc>
              <a:buFont typeface="Wingdings" pitchFamily="2" charset="2"/>
              <a:buNone/>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53">
                                            <p:txEl>
                                              <p:pRg st="0" end="0"/>
                                            </p:txEl>
                                          </p:spTgt>
                                        </p:tgtEl>
                                        <p:attrNameLst>
                                          <p:attrName>style.visibility</p:attrName>
                                        </p:attrNameLst>
                                      </p:cBhvr>
                                      <p:to>
                                        <p:strVal val="visible"/>
                                      </p:to>
                                    </p:set>
                                    <p:animEffect transition="in" filter="blinds(horizontal)">
                                      <p:cBhvr>
                                        <p:cTn dur="500" id="7"/>
                                        <p:tgtEl>
                                          <p:spTgt spid="104865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53">
                                            <p:txEl>
                                              <p:pRg st="1" end="1"/>
                                            </p:txEl>
                                          </p:spTgt>
                                        </p:tgtEl>
                                        <p:attrNameLst>
                                          <p:attrName>style.visibility</p:attrName>
                                        </p:attrNameLst>
                                      </p:cBhvr>
                                      <p:to>
                                        <p:strVal val="visible"/>
                                      </p:to>
                                    </p:set>
                                    <p:animEffect transition="in" filter="blinds(horizontal)">
                                      <p:cBhvr>
                                        <p:cTn dur="500" id="12"/>
                                        <p:tgtEl>
                                          <p:spTgt spid="1048653">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53">
                                            <p:txEl>
                                              <p:pRg st="2" end="2"/>
                                            </p:txEl>
                                          </p:spTgt>
                                        </p:tgtEl>
                                        <p:attrNameLst>
                                          <p:attrName>style.visibility</p:attrName>
                                        </p:attrNameLst>
                                      </p:cBhvr>
                                      <p:to>
                                        <p:strVal val="visible"/>
                                      </p:to>
                                    </p:set>
                                    <p:animEffect transition="in" filter="blinds(horizontal)">
                                      <p:cBhvr>
                                        <p:cTn dur="500" id="17"/>
                                        <p:tgtEl>
                                          <p:spTgt spid="10486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10" name=""/>
        <p:cNvGrpSpPr/>
        <p:nvPr/>
      </p:nvGrpSpPr>
      <p:grpSpPr>
        <a:xfrm>
          <a:off x="0" y="0"/>
          <a:ext cx="0" cy="0"/>
          <a:chOff x="0" y="0"/>
          <a:chExt cx="0" cy="0"/>
        </a:xfrm>
      </p:grpSpPr>
      <p:sp>
        <p:nvSpPr>
          <p:cNvPr id="1048654" name="Rectangle 2"/>
          <p:cNvSpPr>
            <a:spLocks noGrp="1" noChangeArrowheads="1"/>
          </p:cNvSpPr>
          <p:nvPr>
            <p:ph type="title"/>
          </p:nvPr>
        </p:nvSpPr>
        <p:spPr>
          <a:xfrm>
            <a:off x="457200" y="228600"/>
            <a:ext cx="8229600" cy="1143000"/>
          </a:xfrm>
        </p:spPr>
        <p:txBody>
          <a:bodyPr/>
          <a:p>
            <a:r>
              <a:rPr dirty="0" sz="3200" lang="en-US"/>
              <a:t>Memory unit</a:t>
            </a:r>
          </a:p>
        </p:txBody>
      </p:sp>
      <p:sp>
        <p:nvSpPr>
          <p:cNvPr id="1048655" name="Rectangle 3"/>
          <p:cNvSpPr>
            <a:spLocks noGrp="1" noChangeArrowheads="1"/>
          </p:cNvSpPr>
          <p:nvPr>
            <p:ph idx="1"/>
          </p:nvPr>
        </p:nvSpPr>
        <p:spPr>
          <a:xfrm>
            <a:off x="457200" y="1447800"/>
            <a:ext cx="8229600" cy="5181600"/>
          </a:xfrm>
        </p:spPr>
        <p:txBody>
          <a:bodyPr>
            <a:normAutofit/>
          </a:bodyPr>
          <a:p>
            <a:pPr algn="just">
              <a:lnSpc>
                <a:spcPct val="150000"/>
              </a:lnSpc>
              <a:buNone/>
            </a:pPr>
            <a:r>
              <a:rPr dirty="0" sz="2000" lang="en-US"/>
              <a:t>The function of the memory is to store programs and data.</a:t>
            </a:r>
          </a:p>
          <a:p>
            <a:pPr algn="just">
              <a:lnSpc>
                <a:spcPct val="150000"/>
              </a:lnSpc>
            </a:pPr>
            <a:r>
              <a:rPr dirty="0" sz="2000" lang="en-US"/>
              <a:t>There are two classes of storage, called </a:t>
            </a:r>
            <a:r>
              <a:rPr dirty="0" sz="2000" lang="en-US" u="sng"/>
              <a:t>primary</a:t>
            </a:r>
            <a:r>
              <a:rPr dirty="0" sz="2000" lang="en-US"/>
              <a:t> and </a:t>
            </a:r>
            <a:r>
              <a:rPr dirty="0" sz="2000" lang="en-US" u="sng"/>
              <a:t>secondary</a:t>
            </a:r>
            <a:r>
              <a:rPr dirty="0" sz="2000" lang="en-US"/>
              <a:t>.</a:t>
            </a:r>
          </a:p>
          <a:p>
            <a:pPr algn="just">
              <a:lnSpc>
                <a:spcPct val="150000"/>
              </a:lnSpc>
            </a:pPr>
            <a:r>
              <a:rPr dirty="0" sz="2000" lang="en-US" u="sng" smtClean="0">
                <a:solidFill>
                  <a:srgbClr val="C00000"/>
                </a:solidFill>
              </a:rPr>
              <a:t>Primary </a:t>
            </a:r>
            <a:r>
              <a:rPr dirty="0" sz="2000" lang="en-US" u="sng">
                <a:solidFill>
                  <a:srgbClr val="C00000"/>
                </a:solidFill>
              </a:rPr>
              <a:t>storage</a:t>
            </a:r>
            <a:r>
              <a:rPr dirty="0" sz="2000" lang="en-US">
                <a:solidFill>
                  <a:srgbClr val="C00000"/>
                </a:solidFill>
              </a:rPr>
              <a:t> </a:t>
            </a:r>
            <a:r>
              <a:rPr dirty="0" sz="2000" lang="en-US"/>
              <a:t>is a fast memory that operates at electronic speeds.</a:t>
            </a:r>
          </a:p>
          <a:p>
            <a:pPr algn="just">
              <a:lnSpc>
                <a:spcPct val="150000"/>
              </a:lnSpc>
              <a:buFont typeface="Wingdings" pitchFamily="2" charset="2"/>
              <a:buNone/>
            </a:pPr>
            <a:r>
              <a:rPr dirty="0" sz="2000" lang="en-US"/>
              <a:t>       Programs must stay in memory while they are being executed.</a:t>
            </a:r>
          </a:p>
          <a:p>
            <a:pPr algn="just">
              <a:lnSpc>
                <a:spcPct val="150000"/>
              </a:lnSpc>
              <a:buFont typeface="Wingdings" pitchFamily="2" charset="2"/>
              <a:buNone/>
            </a:pPr>
            <a:r>
              <a:rPr dirty="0" sz="2000" lang="en-US"/>
              <a:t>       The memory contains a large number of semiconductor storage cells, each capable of storing one bit of information.</a:t>
            </a:r>
          </a:p>
          <a:p>
            <a:pPr algn="just">
              <a:lnSpc>
                <a:spcPct val="150000"/>
              </a:lnSpc>
              <a:buNone/>
            </a:pPr>
            <a:r>
              <a:rPr dirty="0" sz="2000" lang="en-US" u="sng" smtClean="0">
                <a:solidFill>
                  <a:schemeClr val="accent4">
                    <a:lumMod val="50000"/>
                  </a:schemeClr>
                </a:solidFill>
              </a:rPr>
              <a:t>Random </a:t>
            </a:r>
            <a:r>
              <a:rPr dirty="0" sz="2000" lang="en-US" u="sng">
                <a:solidFill>
                  <a:schemeClr val="accent4">
                    <a:lumMod val="50000"/>
                  </a:schemeClr>
                </a:solidFill>
              </a:rPr>
              <a:t>access memory</a:t>
            </a:r>
            <a:r>
              <a:rPr dirty="0" sz="2000" lang="en-US">
                <a:solidFill>
                  <a:schemeClr val="accent4">
                    <a:lumMod val="50000"/>
                  </a:schemeClr>
                </a:solidFill>
              </a:rPr>
              <a:t>: </a:t>
            </a:r>
            <a:r>
              <a:rPr dirty="0" sz="2000" lang="en-US"/>
              <a:t>Memory in which any location can be reached in a short and fixed amount of time after specifying its address is called random access memory (RAM).</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55">
                                            <p:txEl>
                                              <p:pRg st="0" end="0"/>
                                            </p:txEl>
                                          </p:spTgt>
                                        </p:tgtEl>
                                        <p:attrNameLst>
                                          <p:attrName>style.visibility</p:attrName>
                                        </p:attrNameLst>
                                      </p:cBhvr>
                                      <p:to>
                                        <p:strVal val="visible"/>
                                      </p:to>
                                    </p:set>
                                    <p:animEffect transition="in" filter="blinds(horizontal)">
                                      <p:cBhvr>
                                        <p:cTn dur="500" id="7"/>
                                        <p:tgtEl>
                                          <p:spTgt spid="104865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55">
                                            <p:txEl>
                                              <p:pRg st="1" end="1"/>
                                            </p:txEl>
                                          </p:spTgt>
                                        </p:tgtEl>
                                        <p:attrNameLst>
                                          <p:attrName>style.visibility</p:attrName>
                                        </p:attrNameLst>
                                      </p:cBhvr>
                                      <p:to>
                                        <p:strVal val="visible"/>
                                      </p:to>
                                    </p:set>
                                    <p:animEffect transition="in" filter="blinds(horizontal)">
                                      <p:cBhvr>
                                        <p:cTn dur="500" id="12"/>
                                        <p:tgtEl>
                                          <p:spTgt spid="104865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55">
                                            <p:txEl>
                                              <p:pRg st="2" end="2"/>
                                            </p:txEl>
                                          </p:spTgt>
                                        </p:tgtEl>
                                        <p:attrNameLst>
                                          <p:attrName>style.visibility</p:attrName>
                                        </p:attrNameLst>
                                      </p:cBhvr>
                                      <p:to>
                                        <p:strVal val="visible"/>
                                      </p:to>
                                    </p:set>
                                    <p:animEffect transition="in" filter="blinds(horizontal)">
                                      <p:cBhvr>
                                        <p:cTn dur="500" id="17"/>
                                        <p:tgtEl>
                                          <p:spTgt spid="104865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55">
                                            <p:txEl>
                                              <p:pRg st="3" end="3"/>
                                            </p:txEl>
                                          </p:spTgt>
                                        </p:tgtEl>
                                        <p:attrNameLst>
                                          <p:attrName>style.visibility</p:attrName>
                                        </p:attrNameLst>
                                      </p:cBhvr>
                                      <p:to>
                                        <p:strVal val="visible"/>
                                      </p:to>
                                    </p:set>
                                    <p:animEffect transition="in" filter="blinds(horizontal)">
                                      <p:cBhvr>
                                        <p:cTn dur="500" id="22"/>
                                        <p:tgtEl>
                                          <p:spTgt spid="1048655">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55">
                                            <p:txEl>
                                              <p:pRg st="4" end="4"/>
                                            </p:txEl>
                                          </p:spTgt>
                                        </p:tgtEl>
                                        <p:attrNameLst>
                                          <p:attrName>style.visibility</p:attrName>
                                        </p:attrNameLst>
                                      </p:cBhvr>
                                      <p:to>
                                        <p:strVal val="visible"/>
                                      </p:to>
                                    </p:set>
                                    <p:animEffect transition="in" filter="blinds(horizontal)">
                                      <p:cBhvr>
                                        <p:cTn dur="500" id="27"/>
                                        <p:tgtEl>
                                          <p:spTgt spid="1048655">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655">
                                            <p:txEl>
                                              <p:pRg st="5" end="5"/>
                                            </p:txEl>
                                          </p:spTgt>
                                        </p:tgtEl>
                                        <p:attrNameLst>
                                          <p:attrName>style.visibility</p:attrName>
                                        </p:attrNameLst>
                                      </p:cBhvr>
                                      <p:to>
                                        <p:strVal val="visible"/>
                                      </p:to>
                                    </p:set>
                                    <p:animEffect transition="in" filter="blinds(horizontal)">
                                      <p:cBhvr>
                                        <p:cTn dur="500" id="32"/>
                                        <p:tgtEl>
                                          <p:spTgt spid="10486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11" name=""/>
        <p:cNvGrpSpPr/>
        <p:nvPr/>
      </p:nvGrpSpPr>
      <p:grpSpPr>
        <a:xfrm>
          <a:off x="0" y="0"/>
          <a:ext cx="0" cy="0"/>
          <a:chOff x="0" y="0"/>
          <a:chExt cx="0" cy="0"/>
        </a:xfrm>
      </p:grpSpPr>
      <p:sp>
        <p:nvSpPr>
          <p:cNvPr id="1048656" name="Rectangle 2"/>
          <p:cNvSpPr>
            <a:spLocks noGrp="1" noChangeArrowheads="1"/>
          </p:cNvSpPr>
          <p:nvPr>
            <p:ph type="title"/>
          </p:nvPr>
        </p:nvSpPr>
        <p:spPr/>
        <p:txBody>
          <a:bodyPr/>
          <a:p>
            <a:r>
              <a:rPr dirty="0" sz="3200" lang="en-US"/>
              <a:t>Memory unit (Contd.,)</a:t>
            </a:r>
          </a:p>
        </p:txBody>
      </p:sp>
      <p:sp>
        <p:nvSpPr>
          <p:cNvPr id="1048657" name="Rectangle 3"/>
          <p:cNvSpPr>
            <a:spLocks noGrp="1" noChangeArrowheads="1"/>
          </p:cNvSpPr>
          <p:nvPr>
            <p:ph idx="1"/>
          </p:nvPr>
        </p:nvSpPr>
        <p:spPr>
          <a:xfrm>
            <a:off x="457200" y="1935480"/>
            <a:ext cx="8229600" cy="3474720"/>
          </a:xfrm>
        </p:spPr>
        <p:txBody>
          <a:bodyPr/>
          <a:p>
            <a:pPr algn="just">
              <a:lnSpc>
                <a:spcPct val="150000"/>
              </a:lnSpc>
            </a:pPr>
            <a:r>
              <a:rPr dirty="0" sz="2000" lang="en-US"/>
              <a:t>The time required to access one word is called the memory access time.</a:t>
            </a:r>
          </a:p>
          <a:p>
            <a:pPr algn="just">
              <a:lnSpc>
                <a:spcPct val="150000"/>
              </a:lnSpc>
            </a:pPr>
            <a:r>
              <a:rPr dirty="0" sz="2000" lang="en-US" u="sng" smtClean="0">
                <a:solidFill>
                  <a:schemeClr val="accent4">
                    <a:lumMod val="50000"/>
                  </a:schemeClr>
                </a:solidFill>
              </a:rPr>
              <a:t>Cache </a:t>
            </a:r>
            <a:r>
              <a:rPr dirty="0" sz="2000" lang="en-US" u="sng">
                <a:solidFill>
                  <a:schemeClr val="accent4">
                    <a:lumMod val="50000"/>
                  </a:schemeClr>
                </a:solidFill>
              </a:rPr>
              <a:t>memory</a:t>
            </a:r>
            <a:r>
              <a:rPr dirty="0" sz="2000" lang="en-US">
                <a:solidFill>
                  <a:schemeClr val="accent4">
                    <a:lumMod val="50000"/>
                  </a:schemeClr>
                </a:solidFill>
              </a:rPr>
              <a:t>: </a:t>
            </a:r>
            <a:r>
              <a:rPr dirty="0" sz="2000" lang="en-US"/>
              <a:t>The small, fast, </a:t>
            </a:r>
            <a:r>
              <a:rPr dirty="0" sz="2000" lang="en-US" smtClean="0"/>
              <a:t>RAM </a:t>
            </a:r>
            <a:r>
              <a:rPr dirty="0" sz="2000" lang="en-US"/>
              <a:t>units are called caches. </a:t>
            </a:r>
          </a:p>
          <a:p>
            <a:pPr algn="just">
              <a:lnSpc>
                <a:spcPct val="150000"/>
              </a:lnSpc>
              <a:buFont typeface="Wingdings" pitchFamily="2" charset="2"/>
              <a:buNone/>
            </a:pPr>
            <a:r>
              <a:rPr dirty="0" sz="2000" lang="en-US"/>
              <a:t>    </a:t>
            </a:r>
            <a:r>
              <a:rPr dirty="0" sz="2000" lang="en-US" smtClean="0"/>
              <a:t>They </a:t>
            </a:r>
            <a:r>
              <a:rPr dirty="0" sz="2000" lang="en-US"/>
              <a:t>are tightly coupled with the processor and are often contained on the same integrated circuit chip to achieve high performance. </a:t>
            </a:r>
          </a:p>
          <a:p>
            <a:pPr algn="just">
              <a:lnSpc>
                <a:spcPct val="150000"/>
              </a:lnSpc>
            </a:pPr>
            <a:r>
              <a:rPr dirty="0" sz="2000" lang="en-US" u="sng" smtClean="0">
                <a:solidFill>
                  <a:schemeClr val="accent4">
                    <a:lumMod val="50000"/>
                  </a:schemeClr>
                </a:solidFill>
              </a:rPr>
              <a:t>Main </a:t>
            </a:r>
            <a:r>
              <a:rPr dirty="0" sz="2000" lang="en-US" u="sng">
                <a:solidFill>
                  <a:schemeClr val="accent4">
                    <a:lumMod val="50000"/>
                  </a:schemeClr>
                </a:solidFill>
              </a:rPr>
              <a:t>memory</a:t>
            </a:r>
            <a:r>
              <a:rPr dirty="0" sz="2000" lang="en-US">
                <a:solidFill>
                  <a:schemeClr val="accent4">
                    <a:lumMod val="50000"/>
                  </a:schemeClr>
                </a:solidFill>
              </a:rPr>
              <a:t>: </a:t>
            </a:r>
            <a:r>
              <a:rPr dirty="0" sz="2000" lang="en-US"/>
              <a:t>The largest and slowest unit is referred to as the main memory.</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57">
                                            <p:txEl>
                                              <p:pRg st="0" end="0"/>
                                            </p:txEl>
                                          </p:spTgt>
                                        </p:tgtEl>
                                        <p:attrNameLst>
                                          <p:attrName>style.visibility</p:attrName>
                                        </p:attrNameLst>
                                      </p:cBhvr>
                                      <p:to>
                                        <p:strVal val="visible"/>
                                      </p:to>
                                    </p:set>
                                    <p:animEffect transition="in" filter="blinds(horizontal)">
                                      <p:cBhvr>
                                        <p:cTn dur="500" id="7"/>
                                        <p:tgtEl>
                                          <p:spTgt spid="1048657">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57">
                                            <p:txEl>
                                              <p:pRg st="1" end="1"/>
                                            </p:txEl>
                                          </p:spTgt>
                                        </p:tgtEl>
                                        <p:attrNameLst>
                                          <p:attrName>style.visibility</p:attrName>
                                        </p:attrNameLst>
                                      </p:cBhvr>
                                      <p:to>
                                        <p:strVal val="visible"/>
                                      </p:to>
                                    </p:set>
                                    <p:animEffect transition="in" filter="blinds(horizontal)">
                                      <p:cBhvr>
                                        <p:cTn dur="500" id="12"/>
                                        <p:tgtEl>
                                          <p:spTgt spid="1048657">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57">
                                            <p:txEl>
                                              <p:pRg st="2" end="2"/>
                                            </p:txEl>
                                          </p:spTgt>
                                        </p:tgtEl>
                                        <p:attrNameLst>
                                          <p:attrName>style.visibility</p:attrName>
                                        </p:attrNameLst>
                                      </p:cBhvr>
                                      <p:to>
                                        <p:strVal val="visible"/>
                                      </p:to>
                                    </p:set>
                                    <p:animEffect transition="in" filter="blinds(horizontal)">
                                      <p:cBhvr>
                                        <p:cTn dur="500" id="17"/>
                                        <p:tgtEl>
                                          <p:spTgt spid="1048657">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57">
                                            <p:txEl>
                                              <p:pRg st="3" end="3"/>
                                            </p:txEl>
                                          </p:spTgt>
                                        </p:tgtEl>
                                        <p:attrNameLst>
                                          <p:attrName>style.visibility</p:attrName>
                                        </p:attrNameLst>
                                      </p:cBhvr>
                                      <p:to>
                                        <p:strVal val="visible"/>
                                      </p:to>
                                    </p:set>
                                    <p:animEffect transition="in" filter="blinds(horizontal)">
                                      <p:cBhvr>
                                        <p:cTn dur="500" id="22"/>
                                        <p:tgtEl>
                                          <p:spTgt spid="10486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58" name="Rectangle 2"/>
          <p:cNvSpPr>
            <a:spLocks noGrp="1" noChangeArrowheads="1"/>
          </p:cNvSpPr>
          <p:nvPr>
            <p:ph type="title"/>
          </p:nvPr>
        </p:nvSpPr>
        <p:spPr>
          <a:xfrm>
            <a:off x="381000" y="381000"/>
            <a:ext cx="8229600" cy="1143000"/>
          </a:xfrm>
        </p:spPr>
        <p:txBody>
          <a:bodyPr/>
          <a:p>
            <a:r>
              <a:rPr dirty="0" sz="3200" lang="en-US"/>
              <a:t>Memory unit (Contd.,)</a:t>
            </a:r>
          </a:p>
        </p:txBody>
      </p:sp>
      <p:sp>
        <p:nvSpPr>
          <p:cNvPr id="1048659" name="Rectangle 3"/>
          <p:cNvSpPr>
            <a:spLocks noGrp="1" noChangeArrowheads="1"/>
          </p:cNvSpPr>
          <p:nvPr>
            <p:ph idx="1"/>
          </p:nvPr>
        </p:nvSpPr>
        <p:spPr>
          <a:xfrm>
            <a:off x="381000" y="1600200"/>
            <a:ext cx="8229600" cy="4389120"/>
          </a:xfrm>
        </p:spPr>
        <p:txBody>
          <a:bodyPr>
            <a:normAutofit/>
          </a:bodyPr>
          <a:p>
            <a:pPr algn="just">
              <a:lnSpc>
                <a:spcPct val="150000"/>
              </a:lnSpc>
            </a:pPr>
            <a:r>
              <a:rPr dirty="0" sz="2000" lang="en-US" u="sng">
                <a:solidFill>
                  <a:srgbClr val="C00000"/>
                </a:solidFill>
              </a:rPr>
              <a:t>Secondary storage</a:t>
            </a:r>
            <a:r>
              <a:rPr dirty="0" sz="2000" lang="en-US">
                <a:solidFill>
                  <a:srgbClr val="C00000"/>
                </a:solidFill>
              </a:rPr>
              <a:t>:</a:t>
            </a:r>
          </a:p>
          <a:p>
            <a:pPr algn="just">
              <a:lnSpc>
                <a:spcPct val="150000"/>
              </a:lnSpc>
            </a:pPr>
            <a:r>
              <a:rPr dirty="0" sz="2000" lang="en-US"/>
              <a:t>Although primary storage is essential, it tends to be expensive.</a:t>
            </a:r>
          </a:p>
          <a:p>
            <a:pPr algn="just">
              <a:lnSpc>
                <a:spcPct val="150000"/>
              </a:lnSpc>
            </a:pPr>
            <a:r>
              <a:rPr dirty="0" sz="2000" lang="en-US" smtClean="0"/>
              <a:t>Thus </a:t>
            </a:r>
            <a:r>
              <a:rPr dirty="0" sz="2000" lang="en-US"/>
              <a:t>additional, cheaper, secondary storage is used when large amounts of data and many programs have to be stored, particularly for information that is accessed infrequently. </a:t>
            </a:r>
          </a:p>
          <a:p>
            <a:pPr algn="just">
              <a:lnSpc>
                <a:spcPct val="150000"/>
              </a:lnSpc>
            </a:pPr>
            <a:r>
              <a:rPr dirty="0" sz="2000" lang="en-US" smtClean="0"/>
              <a:t>A </a:t>
            </a:r>
            <a:r>
              <a:rPr dirty="0" sz="2000" lang="en-US"/>
              <a:t>wide selection of secondary storage devices is available, including magnetic disks</a:t>
            </a:r>
            <a:r>
              <a:rPr dirty="0" sz="2000" lang="en-US" smtClean="0"/>
              <a:t>, tapes </a:t>
            </a:r>
            <a:r>
              <a:rPr dirty="0" sz="2000" lang="en-US"/>
              <a:t>and optical disks (CD-ROMs)    </a:t>
            </a:r>
          </a:p>
          <a:p>
            <a:pPr algn="just">
              <a:lnSpc>
                <a:spcPct val="150000"/>
              </a:lnSpc>
            </a:pPr>
            <a:endParaRPr dirty="0" sz="20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13" name=""/>
        <p:cNvGrpSpPr/>
        <p:nvPr/>
      </p:nvGrpSpPr>
      <p:grpSpPr>
        <a:xfrm>
          <a:off x="0" y="0"/>
          <a:ext cx="0" cy="0"/>
          <a:chOff x="0" y="0"/>
          <a:chExt cx="0" cy="0"/>
        </a:xfrm>
      </p:grpSpPr>
      <p:sp>
        <p:nvSpPr>
          <p:cNvPr id="1048660" name="Rectangle 2"/>
          <p:cNvSpPr>
            <a:spLocks noGrp="1" noChangeArrowheads="1"/>
          </p:cNvSpPr>
          <p:nvPr>
            <p:ph type="title"/>
          </p:nvPr>
        </p:nvSpPr>
        <p:spPr>
          <a:xfrm>
            <a:off x="381000" y="228600"/>
            <a:ext cx="8229600" cy="1143000"/>
          </a:xfrm>
        </p:spPr>
        <p:txBody>
          <a:bodyPr/>
          <a:p>
            <a:r>
              <a:rPr dirty="0" sz="3200" lang="en-US"/>
              <a:t>Arithmetic and logic unit (ALU)</a:t>
            </a:r>
          </a:p>
        </p:txBody>
      </p:sp>
      <p:sp>
        <p:nvSpPr>
          <p:cNvPr id="1048661" name="Rectangle 3"/>
          <p:cNvSpPr>
            <a:spLocks noGrp="1" noChangeArrowheads="1"/>
          </p:cNvSpPr>
          <p:nvPr>
            <p:ph idx="1"/>
          </p:nvPr>
        </p:nvSpPr>
        <p:spPr>
          <a:xfrm>
            <a:off x="304800" y="1524000"/>
            <a:ext cx="8229600" cy="5105400"/>
          </a:xfrm>
        </p:spPr>
        <p:txBody>
          <a:bodyPr>
            <a:normAutofit/>
          </a:bodyPr>
          <a:p>
            <a:pPr algn="just">
              <a:lnSpc>
                <a:spcPct val="150000"/>
              </a:lnSpc>
            </a:pPr>
            <a:r>
              <a:rPr dirty="0" sz="2000" lang="en-US"/>
              <a:t>Most computer operations are executed in </a:t>
            </a:r>
            <a:r>
              <a:rPr dirty="0" sz="2000" lang="en-US" smtClean="0"/>
              <a:t>the </a:t>
            </a:r>
            <a:r>
              <a:rPr dirty="0" sz="2000" lang="en-US"/>
              <a:t>arithmetic and logic unit (ALU) of the processor.</a:t>
            </a:r>
          </a:p>
          <a:p>
            <a:pPr algn="just">
              <a:lnSpc>
                <a:spcPct val="150000"/>
              </a:lnSpc>
            </a:pPr>
            <a:r>
              <a:rPr dirty="0" sz="2000" lang="en-US" u="sng" smtClean="0"/>
              <a:t>For </a:t>
            </a:r>
            <a:r>
              <a:rPr dirty="0" sz="2000" lang="en-US" u="sng"/>
              <a:t>example</a:t>
            </a:r>
            <a:r>
              <a:rPr dirty="0" sz="2000" lang="en-US"/>
              <a:t>, Suppose two numbers are to be added. </a:t>
            </a:r>
          </a:p>
          <a:p>
            <a:pPr algn="just">
              <a:lnSpc>
                <a:spcPct val="150000"/>
              </a:lnSpc>
            </a:pPr>
            <a:r>
              <a:rPr dirty="0" sz="2000" lang="en-US"/>
              <a:t>They are brought into the processor, and the actual addition is carried out by the ALU. </a:t>
            </a:r>
          </a:p>
          <a:p>
            <a:pPr algn="just">
              <a:lnSpc>
                <a:spcPct val="150000"/>
              </a:lnSpc>
            </a:pPr>
            <a:r>
              <a:rPr dirty="0" sz="2000" lang="en-US" smtClean="0"/>
              <a:t>The </a:t>
            </a:r>
            <a:r>
              <a:rPr dirty="0" sz="2000" lang="en-US"/>
              <a:t>sum may then be stored in the memory or retained in the processor for immediate use. </a:t>
            </a:r>
          </a:p>
          <a:p>
            <a:pPr algn="just">
              <a:lnSpc>
                <a:spcPct val="150000"/>
              </a:lnSpc>
            </a:pPr>
            <a:r>
              <a:rPr dirty="0" sz="2000" lang="en-US" smtClean="0"/>
              <a:t>When </a:t>
            </a:r>
            <a:r>
              <a:rPr dirty="0" sz="2000" lang="en-US"/>
              <a:t>operands are brought into the processor, they are stored in high-speed storage elements called </a:t>
            </a:r>
            <a:r>
              <a:rPr dirty="0" sz="2000" lang="en-US" u="sng"/>
              <a:t>registers</a:t>
            </a:r>
            <a:r>
              <a:rPr dirty="0" sz="2000" lang="en-US"/>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61">
                                            <p:txEl>
                                              <p:pRg st="0" end="0"/>
                                            </p:txEl>
                                          </p:spTgt>
                                        </p:tgtEl>
                                        <p:attrNameLst>
                                          <p:attrName>style.visibility</p:attrName>
                                        </p:attrNameLst>
                                      </p:cBhvr>
                                      <p:to>
                                        <p:strVal val="visible"/>
                                      </p:to>
                                    </p:set>
                                    <p:animEffect transition="in" filter="blinds(horizontal)">
                                      <p:cBhvr>
                                        <p:cTn dur="500" id="7"/>
                                        <p:tgtEl>
                                          <p:spTgt spid="104866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61">
                                            <p:txEl>
                                              <p:pRg st="1" end="1"/>
                                            </p:txEl>
                                          </p:spTgt>
                                        </p:tgtEl>
                                        <p:attrNameLst>
                                          <p:attrName>style.visibility</p:attrName>
                                        </p:attrNameLst>
                                      </p:cBhvr>
                                      <p:to>
                                        <p:strVal val="visible"/>
                                      </p:to>
                                    </p:set>
                                    <p:animEffect transition="in" filter="blinds(horizontal)">
                                      <p:cBhvr>
                                        <p:cTn dur="500" id="12"/>
                                        <p:tgtEl>
                                          <p:spTgt spid="104866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61">
                                            <p:txEl>
                                              <p:pRg st="2" end="2"/>
                                            </p:txEl>
                                          </p:spTgt>
                                        </p:tgtEl>
                                        <p:attrNameLst>
                                          <p:attrName>style.visibility</p:attrName>
                                        </p:attrNameLst>
                                      </p:cBhvr>
                                      <p:to>
                                        <p:strVal val="visible"/>
                                      </p:to>
                                    </p:set>
                                    <p:animEffect transition="in" filter="blinds(horizontal)">
                                      <p:cBhvr>
                                        <p:cTn dur="500" id="17"/>
                                        <p:tgtEl>
                                          <p:spTgt spid="104866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61">
                                            <p:txEl>
                                              <p:pRg st="3" end="3"/>
                                            </p:txEl>
                                          </p:spTgt>
                                        </p:tgtEl>
                                        <p:attrNameLst>
                                          <p:attrName>style.visibility</p:attrName>
                                        </p:attrNameLst>
                                      </p:cBhvr>
                                      <p:to>
                                        <p:strVal val="visible"/>
                                      </p:to>
                                    </p:set>
                                    <p:animEffect transition="in" filter="blinds(horizontal)">
                                      <p:cBhvr>
                                        <p:cTn dur="500" id="22"/>
                                        <p:tgtEl>
                                          <p:spTgt spid="1048661">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61">
                                            <p:txEl>
                                              <p:pRg st="4" end="4"/>
                                            </p:txEl>
                                          </p:spTgt>
                                        </p:tgtEl>
                                        <p:attrNameLst>
                                          <p:attrName>style.visibility</p:attrName>
                                        </p:attrNameLst>
                                      </p:cBhvr>
                                      <p:to>
                                        <p:strVal val="visible"/>
                                      </p:to>
                                    </p:set>
                                    <p:animEffect transition="in" filter="blinds(horizontal)">
                                      <p:cBhvr>
                                        <p:cTn dur="500" id="27"/>
                                        <p:tgtEl>
                                          <p:spTgt spid="10486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14" name=""/>
        <p:cNvGrpSpPr/>
        <p:nvPr/>
      </p:nvGrpSpPr>
      <p:grpSpPr>
        <a:xfrm>
          <a:off x="0" y="0"/>
          <a:ext cx="0" cy="0"/>
          <a:chOff x="0" y="0"/>
          <a:chExt cx="0" cy="0"/>
        </a:xfrm>
      </p:grpSpPr>
      <p:sp>
        <p:nvSpPr>
          <p:cNvPr id="1048662" name="Rectangle 2"/>
          <p:cNvSpPr>
            <a:spLocks noGrp="1" noChangeArrowheads="1"/>
          </p:cNvSpPr>
          <p:nvPr>
            <p:ph type="title"/>
          </p:nvPr>
        </p:nvSpPr>
        <p:spPr>
          <a:xfrm>
            <a:off x="457200" y="609600"/>
            <a:ext cx="8229600" cy="1143000"/>
          </a:xfrm>
        </p:spPr>
        <p:txBody>
          <a:bodyPr/>
          <a:p>
            <a:r>
              <a:rPr dirty="0" sz="3200" lang="en-US"/>
              <a:t>Output unit</a:t>
            </a:r>
          </a:p>
        </p:txBody>
      </p:sp>
      <p:sp>
        <p:nvSpPr>
          <p:cNvPr id="1048663" name="Rectangle 3"/>
          <p:cNvSpPr>
            <a:spLocks noGrp="1" noChangeArrowheads="1"/>
          </p:cNvSpPr>
          <p:nvPr>
            <p:ph idx="1"/>
          </p:nvPr>
        </p:nvSpPr>
        <p:spPr>
          <a:xfrm>
            <a:off x="457200" y="1905000"/>
            <a:ext cx="7772400" cy="4114800"/>
          </a:xfrm>
        </p:spPr>
        <p:txBody>
          <a:bodyPr>
            <a:normAutofit/>
          </a:bodyPr>
          <a:p>
            <a:pPr algn="just">
              <a:lnSpc>
                <a:spcPct val="150000"/>
              </a:lnSpc>
            </a:pPr>
            <a:r>
              <a:rPr dirty="0" sz="2000" lang="en-US"/>
              <a:t>The output unit is the counterpart of input unit.</a:t>
            </a:r>
          </a:p>
          <a:p>
            <a:pPr algn="just">
              <a:lnSpc>
                <a:spcPct val="150000"/>
              </a:lnSpc>
            </a:pPr>
            <a:r>
              <a:rPr dirty="0" sz="2000" lang="en-US" smtClean="0"/>
              <a:t>Its </a:t>
            </a:r>
            <a:r>
              <a:rPr dirty="0" sz="2000" lang="en-US"/>
              <a:t>function is to send processed results to the outside world.</a:t>
            </a:r>
          </a:p>
          <a:p>
            <a:pPr algn="just">
              <a:lnSpc>
                <a:spcPct val="150000"/>
              </a:lnSpc>
            </a:pPr>
            <a:r>
              <a:rPr dirty="0" sz="2000" lang="en-US" smtClean="0"/>
              <a:t>The </a:t>
            </a:r>
            <a:r>
              <a:rPr dirty="0" sz="2000" lang="en-US"/>
              <a:t>most familiar example of such a device is a </a:t>
            </a:r>
            <a:r>
              <a:rPr dirty="0" sz="2000" lang="en-US" u="sng"/>
              <a:t> printer</a:t>
            </a:r>
            <a:r>
              <a:rPr dirty="0" sz="2000" lang="en-US"/>
              <a:t>.</a:t>
            </a:r>
          </a:p>
          <a:p>
            <a:pPr algn="just">
              <a:lnSpc>
                <a:spcPct val="150000"/>
              </a:lnSpc>
            </a:pPr>
            <a:r>
              <a:rPr dirty="0" sz="2000" lang="en-US" smtClean="0"/>
              <a:t>Some </a:t>
            </a:r>
            <a:r>
              <a:rPr dirty="0" sz="2000" lang="en-US"/>
              <a:t>units,  such as graphic displays, provide an input function and an output function. The dual role of such units is the reason for using the single name I/O unit in many cases.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63">
                                            <p:txEl>
                                              <p:pRg st="0" end="0"/>
                                            </p:txEl>
                                          </p:spTgt>
                                        </p:tgtEl>
                                        <p:attrNameLst>
                                          <p:attrName>style.visibility</p:attrName>
                                        </p:attrNameLst>
                                      </p:cBhvr>
                                      <p:to>
                                        <p:strVal val="visible"/>
                                      </p:to>
                                    </p:set>
                                    <p:animEffect transition="in" filter="blinds(horizontal)">
                                      <p:cBhvr>
                                        <p:cTn dur="500" id="7"/>
                                        <p:tgtEl>
                                          <p:spTgt spid="104866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63">
                                            <p:txEl>
                                              <p:pRg st="1" end="1"/>
                                            </p:txEl>
                                          </p:spTgt>
                                        </p:tgtEl>
                                        <p:attrNameLst>
                                          <p:attrName>style.visibility</p:attrName>
                                        </p:attrNameLst>
                                      </p:cBhvr>
                                      <p:to>
                                        <p:strVal val="visible"/>
                                      </p:to>
                                    </p:set>
                                    <p:animEffect transition="in" filter="blinds(horizontal)">
                                      <p:cBhvr>
                                        <p:cTn dur="500" id="12"/>
                                        <p:tgtEl>
                                          <p:spTgt spid="1048663">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63">
                                            <p:txEl>
                                              <p:pRg st="2" end="2"/>
                                            </p:txEl>
                                          </p:spTgt>
                                        </p:tgtEl>
                                        <p:attrNameLst>
                                          <p:attrName>style.visibility</p:attrName>
                                        </p:attrNameLst>
                                      </p:cBhvr>
                                      <p:to>
                                        <p:strVal val="visible"/>
                                      </p:to>
                                    </p:set>
                                    <p:animEffect transition="in" filter="blinds(horizontal)">
                                      <p:cBhvr>
                                        <p:cTn dur="500" id="17"/>
                                        <p:tgtEl>
                                          <p:spTgt spid="1048663">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63">
                                            <p:txEl>
                                              <p:pRg st="3" end="3"/>
                                            </p:txEl>
                                          </p:spTgt>
                                        </p:tgtEl>
                                        <p:attrNameLst>
                                          <p:attrName>style.visibility</p:attrName>
                                        </p:attrNameLst>
                                      </p:cBhvr>
                                      <p:to>
                                        <p:strVal val="visible"/>
                                      </p:to>
                                    </p:set>
                                    <p:animEffect transition="in" filter="blinds(horizontal)">
                                      <p:cBhvr>
                                        <p:cTn dur="500" id="22"/>
                                        <p:tgtEl>
                                          <p:spTgt spid="10486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15" name=""/>
        <p:cNvGrpSpPr/>
        <p:nvPr/>
      </p:nvGrpSpPr>
      <p:grpSpPr>
        <a:xfrm>
          <a:off x="0" y="0"/>
          <a:ext cx="0" cy="0"/>
          <a:chOff x="0" y="0"/>
          <a:chExt cx="0" cy="0"/>
        </a:xfrm>
      </p:grpSpPr>
      <p:sp>
        <p:nvSpPr>
          <p:cNvPr id="1048664" name="Rectangle 2"/>
          <p:cNvSpPr>
            <a:spLocks noGrp="1" noChangeArrowheads="1"/>
          </p:cNvSpPr>
          <p:nvPr>
            <p:ph type="title"/>
          </p:nvPr>
        </p:nvSpPr>
        <p:spPr/>
        <p:txBody>
          <a:bodyPr/>
          <a:p>
            <a:r>
              <a:rPr dirty="0" sz="3200" lang="en-US"/>
              <a:t>Control unit</a:t>
            </a:r>
          </a:p>
        </p:txBody>
      </p:sp>
      <p:sp>
        <p:nvSpPr>
          <p:cNvPr id="1048665" name="Rectangle 3"/>
          <p:cNvSpPr>
            <a:spLocks noGrp="1" noChangeArrowheads="1"/>
          </p:cNvSpPr>
          <p:nvPr>
            <p:ph idx="1"/>
          </p:nvPr>
        </p:nvSpPr>
        <p:spPr>
          <a:xfrm>
            <a:off x="609600" y="2057400"/>
            <a:ext cx="7772400" cy="3276600"/>
          </a:xfrm>
        </p:spPr>
        <p:txBody>
          <a:bodyPr/>
          <a:p>
            <a:pPr algn="just">
              <a:lnSpc>
                <a:spcPct val="150000"/>
              </a:lnSpc>
            </a:pPr>
            <a:r>
              <a:rPr dirty="0" sz="2000" lang="en-US"/>
              <a:t>The memory, arithmetic and logic, and I/O units store and process information and perform input and output operations.</a:t>
            </a:r>
          </a:p>
          <a:p>
            <a:pPr algn="just">
              <a:lnSpc>
                <a:spcPct val="150000"/>
              </a:lnSpc>
            </a:pPr>
            <a:r>
              <a:rPr dirty="0" sz="2000" lang="en-US" smtClean="0"/>
              <a:t>The </a:t>
            </a:r>
            <a:r>
              <a:rPr dirty="0" sz="2000" lang="en-US"/>
              <a:t>operations of these units are coordinated by control unit.</a:t>
            </a:r>
          </a:p>
          <a:p>
            <a:pPr algn="just">
              <a:lnSpc>
                <a:spcPct val="150000"/>
              </a:lnSpc>
            </a:pPr>
            <a:r>
              <a:rPr dirty="0" sz="2000" lang="en-US" smtClean="0"/>
              <a:t>The </a:t>
            </a:r>
            <a:r>
              <a:rPr dirty="0" sz="2000" lang="en-US"/>
              <a:t>control unit is effectively the nerve center that sends control signals to other units and senses their states.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65">
                                            <p:txEl>
                                              <p:pRg st="0" end="0"/>
                                            </p:txEl>
                                          </p:spTgt>
                                        </p:tgtEl>
                                        <p:attrNameLst>
                                          <p:attrName>style.visibility</p:attrName>
                                        </p:attrNameLst>
                                      </p:cBhvr>
                                      <p:to>
                                        <p:strVal val="visible"/>
                                      </p:to>
                                    </p:set>
                                    <p:animEffect transition="in" filter="blinds(horizontal)">
                                      <p:cBhvr>
                                        <p:cTn dur="500" id="7"/>
                                        <p:tgtEl>
                                          <p:spTgt spid="104866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65">
                                            <p:txEl>
                                              <p:pRg st="1" end="1"/>
                                            </p:txEl>
                                          </p:spTgt>
                                        </p:tgtEl>
                                        <p:attrNameLst>
                                          <p:attrName>style.visibility</p:attrName>
                                        </p:attrNameLst>
                                      </p:cBhvr>
                                      <p:to>
                                        <p:strVal val="visible"/>
                                      </p:to>
                                    </p:set>
                                    <p:animEffect transition="in" filter="blinds(horizontal)">
                                      <p:cBhvr>
                                        <p:cTn dur="500" id="12"/>
                                        <p:tgtEl>
                                          <p:spTgt spid="104866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65">
                                            <p:txEl>
                                              <p:pRg st="2" end="2"/>
                                            </p:txEl>
                                          </p:spTgt>
                                        </p:tgtEl>
                                        <p:attrNameLst>
                                          <p:attrName>style.visibility</p:attrName>
                                        </p:attrNameLst>
                                      </p:cBhvr>
                                      <p:to>
                                        <p:strVal val="visible"/>
                                      </p:to>
                                    </p:set>
                                    <p:animEffect transition="in" filter="blinds(horizontal)">
                                      <p:cBhvr>
                                        <p:cTn dur="500" id="17"/>
                                        <p:tgtEl>
                                          <p:spTgt spid="10486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20" name="Title 1"/>
          <p:cNvSpPr>
            <a:spLocks noGrp="1"/>
          </p:cNvSpPr>
          <p:nvPr>
            <p:ph type="title"/>
          </p:nvPr>
        </p:nvSpPr>
        <p:spPr/>
        <p:txBody>
          <a:bodyPr>
            <a:normAutofit/>
          </a:bodyPr>
          <a:p>
            <a:r>
              <a:rPr dirty="0" sz="3600" lang="en-US" smtClean="0"/>
              <a:t>Units:</a:t>
            </a:r>
            <a:endParaRPr dirty="0" sz="3600" lang="en-US"/>
          </a:p>
        </p:txBody>
      </p:sp>
      <p:sp>
        <p:nvSpPr>
          <p:cNvPr id="1048621" name="Content Placeholder 2"/>
          <p:cNvSpPr>
            <a:spLocks noGrp="1"/>
          </p:cNvSpPr>
          <p:nvPr>
            <p:ph idx="1"/>
          </p:nvPr>
        </p:nvSpPr>
        <p:spPr/>
        <p:txBody>
          <a:bodyPr/>
          <a:p>
            <a:pPr indent="-514350" marL="514350">
              <a:buFont typeface="+mj-lt"/>
              <a:buAutoNum type="arabicPeriod"/>
            </a:pPr>
            <a:r>
              <a:rPr dirty="0" lang="en-US" smtClean="0"/>
              <a:t>Basic Structure of Computers</a:t>
            </a:r>
          </a:p>
          <a:p>
            <a:pPr indent="-514350" marL="514350">
              <a:buFont typeface="+mj-lt"/>
              <a:buAutoNum type="arabicPeriod"/>
            </a:pPr>
            <a:r>
              <a:rPr dirty="0" lang="en-US" smtClean="0"/>
              <a:t>Register Transfer Language and </a:t>
            </a:r>
            <a:r>
              <a:rPr dirty="0" lang="en-US" err="1" smtClean="0"/>
              <a:t>Microoperations</a:t>
            </a:r>
            <a:endParaRPr dirty="0" lang="en-US" smtClean="0"/>
          </a:p>
          <a:p>
            <a:pPr indent="-514350" marL="514350">
              <a:buFont typeface="+mj-lt"/>
              <a:buAutoNum type="arabicPeriod"/>
            </a:pPr>
            <a:r>
              <a:rPr dirty="0" lang="en-US" smtClean="0"/>
              <a:t>Control Unit Design, Arithmetic &amp; Logic Operations</a:t>
            </a:r>
          </a:p>
          <a:p>
            <a:pPr indent="-514350" marL="514350">
              <a:buFont typeface="+mj-lt"/>
              <a:buAutoNum type="arabicPeriod"/>
            </a:pPr>
            <a:r>
              <a:rPr dirty="0" lang="en-US" smtClean="0"/>
              <a:t>8086 Microprocessors architecture</a:t>
            </a:r>
          </a:p>
          <a:p>
            <a:pPr indent="-514350" marL="514350">
              <a:buFont typeface="+mj-lt"/>
              <a:buAutoNum type="arabicPeriod"/>
            </a:pPr>
            <a:r>
              <a:rPr dirty="0" lang="en-US" smtClean="0"/>
              <a:t>ALP using 8086 Microprocessors </a:t>
            </a:r>
          </a:p>
          <a:p>
            <a:pPr indent="-514350" marL="514350">
              <a:buFont typeface="+mj-lt"/>
              <a:buAutoNum type="arabicPeriod"/>
            </a:pPr>
            <a:r>
              <a:rPr dirty="0" lang="en-US" smtClean="0"/>
              <a:t>8255-PPI</a:t>
            </a:r>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16" name=""/>
        <p:cNvGrpSpPr/>
        <p:nvPr/>
      </p:nvGrpSpPr>
      <p:grpSpPr>
        <a:xfrm>
          <a:off x="0" y="0"/>
          <a:ext cx="0" cy="0"/>
          <a:chOff x="0" y="0"/>
          <a:chExt cx="0" cy="0"/>
        </a:xfrm>
      </p:grpSpPr>
      <p:sp>
        <p:nvSpPr>
          <p:cNvPr id="1048666" name="Rectangle 2"/>
          <p:cNvSpPr>
            <a:spLocks noGrp="1" noChangeArrowheads="1"/>
          </p:cNvSpPr>
          <p:nvPr>
            <p:ph type="title"/>
          </p:nvPr>
        </p:nvSpPr>
        <p:spPr>
          <a:xfrm>
            <a:off x="533400" y="762000"/>
            <a:ext cx="8229600" cy="1143000"/>
          </a:xfrm>
        </p:spPr>
        <p:txBody>
          <a:bodyPr>
            <a:normAutofit/>
          </a:bodyPr>
          <a:p>
            <a:r>
              <a:rPr dirty="0" sz="3200" lang="en-US" smtClean="0"/>
              <a:t>3. Basic </a:t>
            </a:r>
            <a:r>
              <a:rPr dirty="0" sz="3200" lang="en-US"/>
              <a:t>operational concepts</a:t>
            </a:r>
          </a:p>
        </p:txBody>
      </p:sp>
      <p:sp>
        <p:nvSpPr>
          <p:cNvPr id="1048667" name="Rectangle 3"/>
          <p:cNvSpPr>
            <a:spLocks noGrp="1" noChangeArrowheads="1"/>
          </p:cNvSpPr>
          <p:nvPr>
            <p:ph idx="1"/>
          </p:nvPr>
        </p:nvSpPr>
        <p:spPr/>
        <p:txBody>
          <a:bodyPr/>
          <a:p>
            <a:pPr algn="just">
              <a:lnSpc>
                <a:spcPct val="150000"/>
              </a:lnSpc>
            </a:pPr>
            <a:r>
              <a:rPr dirty="0" sz="2000" lang="en-US"/>
              <a:t>To perform a given task, an appropriate program consisting of a list of instructions is stored in the memory.</a:t>
            </a:r>
          </a:p>
          <a:p>
            <a:pPr algn="just">
              <a:lnSpc>
                <a:spcPct val="150000"/>
              </a:lnSpc>
            </a:pPr>
            <a:r>
              <a:rPr dirty="0" sz="2000" lang="en-US" smtClean="0"/>
              <a:t>Individual </a:t>
            </a:r>
            <a:r>
              <a:rPr dirty="0" sz="2000" lang="en-US"/>
              <a:t>instructions are brought from the memory into the processor, which execute the specified operations.</a:t>
            </a:r>
          </a:p>
          <a:p>
            <a:pPr algn="just">
              <a:lnSpc>
                <a:spcPct val="150000"/>
              </a:lnSpc>
            </a:pPr>
            <a:r>
              <a:rPr dirty="0" sz="2000" lang="en-US" smtClean="0"/>
              <a:t>Data </a:t>
            </a:r>
            <a:r>
              <a:rPr dirty="0" sz="2000" lang="en-US"/>
              <a:t>to be used as operands are also stored in the memory  </a:t>
            </a:r>
          </a:p>
          <a:p>
            <a:pPr algn="just">
              <a:lnSpc>
                <a:spcPct val="150000"/>
              </a:lnSpc>
              <a:buFont typeface="Wingdings" pitchFamily="2" charset="2"/>
              <a:buNone/>
            </a:pPr>
            <a:endParaRPr dirty="0" sz="2000" lang="en-US"/>
          </a:p>
          <a:p>
            <a:pPr algn="just">
              <a:lnSpc>
                <a:spcPct val="150000"/>
              </a:lnSpc>
              <a:buFont typeface="Wingdings" pitchFamily="2" charset="2"/>
              <a:buNone/>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67">
                                            <p:txEl>
                                              <p:pRg st="0" end="0"/>
                                            </p:txEl>
                                          </p:spTgt>
                                        </p:tgtEl>
                                        <p:attrNameLst>
                                          <p:attrName>style.visibility</p:attrName>
                                        </p:attrNameLst>
                                      </p:cBhvr>
                                      <p:to>
                                        <p:strVal val="visible"/>
                                      </p:to>
                                    </p:set>
                                    <p:animEffect transition="in" filter="blinds(horizontal)">
                                      <p:cBhvr>
                                        <p:cTn dur="500" id="7"/>
                                        <p:tgtEl>
                                          <p:spTgt spid="1048667">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67">
                                            <p:txEl>
                                              <p:pRg st="1" end="1"/>
                                            </p:txEl>
                                          </p:spTgt>
                                        </p:tgtEl>
                                        <p:attrNameLst>
                                          <p:attrName>style.visibility</p:attrName>
                                        </p:attrNameLst>
                                      </p:cBhvr>
                                      <p:to>
                                        <p:strVal val="visible"/>
                                      </p:to>
                                    </p:set>
                                    <p:animEffect transition="in" filter="blinds(horizontal)">
                                      <p:cBhvr>
                                        <p:cTn dur="500" id="12"/>
                                        <p:tgtEl>
                                          <p:spTgt spid="1048667">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67">
                                            <p:txEl>
                                              <p:pRg st="2" end="2"/>
                                            </p:txEl>
                                          </p:spTgt>
                                        </p:tgtEl>
                                        <p:attrNameLst>
                                          <p:attrName>style.visibility</p:attrName>
                                        </p:attrNameLst>
                                      </p:cBhvr>
                                      <p:to>
                                        <p:strVal val="visible"/>
                                      </p:to>
                                    </p:set>
                                    <p:animEffect transition="in" filter="blinds(horizontal)">
                                      <p:cBhvr>
                                        <p:cTn dur="500" id="17"/>
                                        <p:tgtEl>
                                          <p:spTgt spid="1048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17" name=""/>
        <p:cNvGrpSpPr/>
        <p:nvPr/>
      </p:nvGrpSpPr>
      <p:grpSpPr>
        <a:xfrm>
          <a:off x="0" y="0"/>
          <a:ext cx="0" cy="0"/>
          <a:chOff x="0" y="0"/>
          <a:chExt cx="0" cy="0"/>
        </a:xfrm>
      </p:grpSpPr>
      <p:sp>
        <p:nvSpPr>
          <p:cNvPr id="1048668" name="Rectangle 2"/>
          <p:cNvSpPr>
            <a:spLocks noGrp="1" noChangeArrowheads="1"/>
          </p:cNvSpPr>
          <p:nvPr>
            <p:ph type="title"/>
          </p:nvPr>
        </p:nvSpPr>
        <p:spPr>
          <a:xfrm>
            <a:off x="304800" y="152400"/>
            <a:ext cx="8229600" cy="1143000"/>
          </a:xfrm>
        </p:spPr>
        <p:txBody>
          <a:bodyPr>
            <a:normAutofit/>
          </a:bodyPr>
          <a:p>
            <a:r>
              <a:rPr dirty="0" sz="3200" lang="en-US"/>
              <a:t>Basic operational concepts  (Contd.,)</a:t>
            </a:r>
          </a:p>
        </p:txBody>
      </p:sp>
      <p:sp>
        <p:nvSpPr>
          <p:cNvPr id="1048669" name="Rectangle 3"/>
          <p:cNvSpPr>
            <a:spLocks noGrp="1" noChangeArrowheads="1"/>
          </p:cNvSpPr>
          <p:nvPr>
            <p:ph idx="1"/>
          </p:nvPr>
        </p:nvSpPr>
        <p:spPr>
          <a:xfrm>
            <a:off x="304800" y="1524000"/>
            <a:ext cx="8229600" cy="4876800"/>
          </a:xfrm>
        </p:spPr>
        <p:txBody>
          <a:bodyPr>
            <a:normAutofit fontScale="95000" lnSpcReduction="10000"/>
          </a:bodyPr>
          <a:p>
            <a:pPr algn="just">
              <a:lnSpc>
                <a:spcPct val="170000"/>
              </a:lnSpc>
            </a:pPr>
            <a:r>
              <a:rPr dirty="0" sz="2000" lang="en-US"/>
              <a:t>Consider, the two instruction sequence</a:t>
            </a:r>
          </a:p>
          <a:p>
            <a:pPr algn="just">
              <a:lnSpc>
                <a:spcPct val="170000"/>
              </a:lnSpc>
              <a:buFont typeface="Wingdings" pitchFamily="2" charset="2"/>
              <a:buNone/>
            </a:pPr>
            <a:r>
              <a:rPr dirty="0" sz="2000" lang="en-US"/>
              <a:t>           Load  LOCA, R1</a:t>
            </a:r>
          </a:p>
          <a:p>
            <a:pPr algn="just">
              <a:lnSpc>
                <a:spcPct val="170000"/>
              </a:lnSpc>
              <a:buFont typeface="Wingdings" pitchFamily="2" charset="2"/>
              <a:buNone/>
            </a:pPr>
            <a:r>
              <a:rPr dirty="0" sz="2000" lang="en-US"/>
              <a:t>           Add   R1, R0</a:t>
            </a:r>
          </a:p>
          <a:p>
            <a:pPr algn="just">
              <a:lnSpc>
                <a:spcPct val="170000"/>
              </a:lnSpc>
            </a:pPr>
            <a:r>
              <a:rPr dirty="0" sz="2000" lang="en-US" smtClean="0"/>
              <a:t>The </a:t>
            </a:r>
            <a:r>
              <a:rPr dirty="0" sz="2000" lang="en-US"/>
              <a:t>first of these instructions transfers the contents of memory location LOCA into processor register R1, and second instruction adds the contents of register R1 as well as those of R0 and places the sum into R0. </a:t>
            </a:r>
          </a:p>
          <a:p>
            <a:pPr algn="just">
              <a:lnSpc>
                <a:spcPct val="170000"/>
              </a:lnSpc>
            </a:pPr>
            <a:r>
              <a:rPr dirty="0" sz="2000" lang="en-US" smtClean="0"/>
              <a:t>Note </a:t>
            </a:r>
            <a:r>
              <a:rPr dirty="0" sz="2000" lang="en-US"/>
              <a:t>that this destroys the former contents of R1 as well as R0, where as the original contents of memory location  LOCA are preserved.</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69">
                                            <p:txEl>
                                              <p:pRg st="0" end="0"/>
                                            </p:txEl>
                                          </p:spTgt>
                                        </p:tgtEl>
                                        <p:attrNameLst>
                                          <p:attrName>style.visibility</p:attrName>
                                        </p:attrNameLst>
                                      </p:cBhvr>
                                      <p:to>
                                        <p:strVal val="visible"/>
                                      </p:to>
                                    </p:set>
                                    <p:animEffect transition="in" filter="blinds(horizontal)">
                                      <p:cBhvr>
                                        <p:cTn dur="500" id="7"/>
                                        <p:tgtEl>
                                          <p:spTgt spid="104866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69">
                                            <p:txEl>
                                              <p:pRg st="1" end="1"/>
                                            </p:txEl>
                                          </p:spTgt>
                                        </p:tgtEl>
                                        <p:attrNameLst>
                                          <p:attrName>style.visibility</p:attrName>
                                        </p:attrNameLst>
                                      </p:cBhvr>
                                      <p:to>
                                        <p:strVal val="visible"/>
                                      </p:to>
                                    </p:set>
                                    <p:animEffect transition="in" filter="blinds(horizontal)">
                                      <p:cBhvr>
                                        <p:cTn dur="500" id="12"/>
                                        <p:tgtEl>
                                          <p:spTgt spid="104866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69">
                                            <p:txEl>
                                              <p:pRg st="2" end="2"/>
                                            </p:txEl>
                                          </p:spTgt>
                                        </p:tgtEl>
                                        <p:attrNameLst>
                                          <p:attrName>style.visibility</p:attrName>
                                        </p:attrNameLst>
                                      </p:cBhvr>
                                      <p:to>
                                        <p:strVal val="visible"/>
                                      </p:to>
                                    </p:set>
                                    <p:animEffect transition="in" filter="blinds(horizontal)">
                                      <p:cBhvr>
                                        <p:cTn dur="500" id="17"/>
                                        <p:tgtEl>
                                          <p:spTgt spid="104866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69">
                                            <p:txEl>
                                              <p:pRg st="3" end="3"/>
                                            </p:txEl>
                                          </p:spTgt>
                                        </p:tgtEl>
                                        <p:attrNameLst>
                                          <p:attrName>style.visibility</p:attrName>
                                        </p:attrNameLst>
                                      </p:cBhvr>
                                      <p:to>
                                        <p:strVal val="visible"/>
                                      </p:to>
                                    </p:set>
                                    <p:animEffect transition="in" filter="blinds(horizontal)">
                                      <p:cBhvr>
                                        <p:cTn dur="500" id="22"/>
                                        <p:tgtEl>
                                          <p:spTgt spid="1048669">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69">
                                            <p:txEl>
                                              <p:pRg st="4" end="4"/>
                                            </p:txEl>
                                          </p:spTgt>
                                        </p:tgtEl>
                                        <p:attrNameLst>
                                          <p:attrName>style.visibility</p:attrName>
                                        </p:attrNameLst>
                                      </p:cBhvr>
                                      <p:to>
                                        <p:strVal val="visible"/>
                                      </p:to>
                                    </p:set>
                                    <p:animEffect transition="in" filter="blinds(horizontal)">
                                      <p:cBhvr>
                                        <p:cTn dur="500" id="27"/>
                                        <p:tgtEl>
                                          <p:spTgt spid="10486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70" name="Rectangle 2"/>
          <p:cNvSpPr>
            <a:spLocks noGrp="1" noChangeArrowheads="1"/>
          </p:cNvSpPr>
          <p:nvPr>
            <p:ph type="title"/>
          </p:nvPr>
        </p:nvSpPr>
        <p:spPr>
          <a:xfrm>
            <a:off x="512762" y="5859463"/>
            <a:ext cx="7793038" cy="465137"/>
          </a:xfrm>
        </p:spPr>
        <p:txBody>
          <a:bodyPr/>
          <a:p>
            <a:r>
              <a:rPr sz="2400" lang="en-US"/>
              <a:t>        Connections between the processor and the memory</a:t>
            </a:r>
          </a:p>
        </p:txBody>
      </p:sp>
      <p:grpSp>
        <p:nvGrpSpPr>
          <p:cNvPr id="119" name="Group 3"/>
          <p:cNvGrpSpPr/>
          <p:nvPr/>
        </p:nvGrpSpPr>
        <p:grpSpPr bwMode="auto">
          <a:xfrm>
            <a:off x="817562" y="2590800"/>
            <a:ext cx="6629400" cy="3124200"/>
            <a:chOff x="672" y="1632"/>
            <a:chExt cx="4176" cy="1968"/>
          </a:xfrm>
        </p:grpSpPr>
        <p:sp>
          <p:nvSpPr>
            <p:cNvPr id="1048671" name="Rectangle 4"/>
            <p:cNvSpPr>
              <a:spLocks noChangeArrowheads="1"/>
            </p:cNvSpPr>
            <p:nvPr/>
          </p:nvSpPr>
          <p:spPr bwMode="auto">
            <a:xfrm>
              <a:off x="672" y="1632"/>
              <a:ext cx="4176" cy="1968"/>
            </a:xfrm>
            <a:prstGeom prst="rect"/>
            <a:solidFill>
              <a:srgbClr val="DDDDDD"/>
            </a:solidFill>
            <a:ln w="9525">
              <a:solidFill>
                <a:schemeClr val="tx1"/>
              </a:solidFill>
              <a:miter lim="800000"/>
              <a:headEnd/>
              <a:tailEnd/>
            </a:ln>
            <a:effectLst/>
          </p:spPr>
          <p:txBody>
            <a:bodyPr anchor="ctr" wrap="none"/>
            <a:p>
              <a:endParaRPr lang="en-US"/>
            </a:p>
          </p:txBody>
        </p:sp>
        <p:sp>
          <p:nvSpPr>
            <p:cNvPr id="1048672" name="Rectangle 5"/>
            <p:cNvSpPr>
              <a:spLocks noChangeArrowheads="1"/>
            </p:cNvSpPr>
            <p:nvPr/>
          </p:nvSpPr>
          <p:spPr bwMode="auto">
            <a:xfrm>
              <a:off x="864" y="1776"/>
              <a:ext cx="1056" cy="240"/>
            </a:xfrm>
            <a:prstGeom prst="rect"/>
            <a:solidFill>
              <a:schemeClr val="bg1"/>
            </a:solidFill>
            <a:ln w="9525">
              <a:solidFill>
                <a:schemeClr val="tx1"/>
              </a:solidFill>
              <a:miter lim="800000"/>
              <a:headEnd/>
              <a:tailEnd/>
            </a:ln>
            <a:effectLst/>
          </p:spPr>
          <p:txBody>
            <a:bodyPr anchor="ctr" wrap="none"/>
            <a:p>
              <a:pPr algn="ctr"/>
              <a:r>
                <a:rPr sz="2000" lang="en-US">
                  <a:latin typeface="Tahoma" pitchFamily="34" charset="0"/>
                </a:rPr>
                <a:t>MAR</a:t>
              </a:r>
            </a:p>
          </p:txBody>
        </p:sp>
        <p:sp>
          <p:nvSpPr>
            <p:cNvPr id="1048673" name="Rectangle 6"/>
            <p:cNvSpPr>
              <a:spLocks noChangeArrowheads="1"/>
            </p:cNvSpPr>
            <p:nvPr/>
          </p:nvSpPr>
          <p:spPr bwMode="auto">
            <a:xfrm>
              <a:off x="864" y="2208"/>
              <a:ext cx="1056" cy="240"/>
            </a:xfrm>
            <a:prstGeom prst="rect"/>
            <a:solidFill>
              <a:schemeClr val="bg1"/>
            </a:solidFill>
            <a:ln w="9525">
              <a:solidFill>
                <a:schemeClr val="tx1"/>
              </a:solidFill>
              <a:miter lim="800000"/>
              <a:headEnd/>
              <a:tailEnd/>
            </a:ln>
            <a:effectLst/>
          </p:spPr>
          <p:txBody>
            <a:bodyPr anchor="ctr" wrap="none"/>
            <a:p>
              <a:pPr algn="ctr"/>
              <a:r>
                <a:rPr sz="2000" lang="en-US">
                  <a:latin typeface="Tahoma" pitchFamily="34" charset="0"/>
                </a:rPr>
                <a:t>PC</a:t>
              </a:r>
            </a:p>
          </p:txBody>
        </p:sp>
        <p:sp>
          <p:nvSpPr>
            <p:cNvPr id="1048674" name="Rectangle 7"/>
            <p:cNvSpPr>
              <a:spLocks noChangeArrowheads="1"/>
            </p:cNvSpPr>
            <p:nvPr/>
          </p:nvSpPr>
          <p:spPr bwMode="auto">
            <a:xfrm>
              <a:off x="864" y="2592"/>
              <a:ext cx="1056" cy="240"/>
            </a:xfrm>
            <a:prstGeom prst="rect"/>
            <a:solidFill>
              <a:schemeClr val="bg1"/>
            </a:solidFill>
            <a:ln w="9525">
              <a:solidFill>
                <a:schemeClr val="tx1"/>
              </a:solidFill>
              <a:miter lim="800000"/>
              <a:headEnd/>
              <a:tailEnd/>
            </a:ln>
            <a:effectLst/>
          </p:spPr>
          <p:txBody>
            <a:bodyPr anchor="ctr" wrap="none"/>
            <a:p>
              <a:pPr algn="ctr"/>
              <a:r>
                <a:rPr sz="2000" lang="en-US">
                  <a:latin typeface="Tahoma" pitchFamily="34" charset="0"/>
                </a:rPr>
                <a:t>IR</a:t>
              </a:r>
            </a:p>
          </p:txBody>
        </p:sp>
        <p:sp>
          <p:nvSpPr>
            <p:cNvPr id="1048675" name="Rectangle 8"/>
            <p:cNvSpPr>
              <a:spLocks noChangeArrowheads="1"/>
            </p:cNvSpPr>
            <p:nvPr/>
          </p:nvSpPr>
          <p:spPr bwMode="auto">
            <a:xfrm>
              <a:off x="2400" y="1776"/>
              <a:ext cx="768" cy="240"/>
            </a:xfrm>
            <a:prstGeom prst="rect"/>
            <a:solidFill>
              <a:schemeClr val="bg1"/>
            </a:solidFill>
            <a:ln w="9525">
              <a:solidFill>
                <a:schemeClr val="tx1"/>
              </a:solidFill>
              <a:miter lim="800000"/>
              <a:headEnd/>
              <a:tailEnd/>
            </a:ln>
            <a:effectLst/>
          </p:spPr>
          <p:txBody>
            <a:bodyPr anchor="ctr" wrap="none"/>
            <a:p>
              <a:pPr algn="ctr"/>
              <a:r>
                <a:rPr sz="2000" lang="en-US">
                  <a:latin typeface="Tahoma" pitchFamily="34" charset="0"/>
                </a:rPr>
                <a:t>MDR</a:t>
              </a:r>
            </a:p>
          </p:txBody>
        </p:sp>
        <p:sp>
          <p:nvSpPr>
            <p:cNvPr id="1048676" name="Rectangle 9"/>
            <p:cNvSpPr>
              <a:spLocks noChangeArrowheads="1"/>
            </p:cNvSpPr>
            <p:nvPr/>
          </p:nvSpPr>
          <p:spPr bwMode="auto">
            <a:xfrm>
              <a:off x="2400" y="2112"/>
              <a:ext cx="768" cy="240"/>
            </a:xfrm>
            <a:prstGeom prst="rect"/>
            <a:solidFill>
              <a:schemeClr val="bg1"/>
            </a:solidFill>
            <a:ln w="9525">
              <a:solidFill>
                <a:schemeClr val="tx1"/>
              </a:solidFill>
              <a:miter lim="800000"/>
              <a:headEnd/>
              <a:tailEnd/>
            </a:ln>
            <a:effectLst/>
          </p:spPr>
          <p:txBody>
            <a:bodyPr anchor="ctr" wrap="none"/>
            <a:p>
              <a:pPr algn="ctr"/>
              <a:r>
                <a:rPr sz="2000" lang="en-US">
                  <a:latin typeface="Tahoma" pitchFamily="34" charset="0"/>
                </a:rPr>
                <a:t>R</a:t>
              </a:r>
              <a:r>
                <a:rPr baseline="-25000" sz="2000" lang="en-US">
                  <a:latin typeface="Tahoma" pitchFamily="34" charset="0"/>
                </a:rPr>
                <a:t>0</a:t>
              </a:r>
              <a:endParaRPr sz="2000" lang="en-US">
                <a:latin typeface="Tahoma" pitchFamily="34" charset="0"/>
              </a:endParaRPr>
            </a:p>
          </p:txBody>
        </p:sp>
        <p:sp>
          <p:nvSpPr>
            <p:cNvPr id="1048677" name="Rectangle 10"/>
            <p:cNvSpPr>
              <a:spLocks noChangeArrowheads="1"/>
            </p:cNvSpPr>
            <p:nvPr/>
          </p:nvSpPr>
          <p:spPr bwMode="auto">
            <a:xfrm>
              <a:off x="2400" y="2343"/>
              <a:ext cx="768" cy="240"/>
            </a:xfrm>
            <a:prstGeom prst="rect"/>
            <a:solidFill>
              <a:schemeClr val="bg1"/>
            </a:solidFill>
            <a:ln w="9525">
              <a:solidFill>
                <a:schemeClr val="tx1"/>
              </a:solidFill>
              <a:miter lim="800000"/>
              <a:headEnd/>
              <a:tailEnd/>
            </a:ln>
            <a:effectLst/>
          </p:spPr>
          <p:txBody>
            <a:bodyPr anchor="ctr" wrap="none"/>
            <a:p>
              <a:pPr algn="ctr"/>
              <a:r>
                <a:rPr sz="2000" lang="en-US">
                  <a:latin typeface="Tahoma" pitchFamily="34" charset="0"/>
                </a:rPr>
                <a:t>R</a:t>
              </a:r>
              <a:r>
                <a:rPr baseline="-25000" sz="2000" lang="en-US">
                  <a:latin typeface="Tahoma" pitchFamily="34" charset="0"/>
                </a:rPr>
                <a:t>1</a:t>
              </a:r>
            </a:p>
          </p:txBody>
        </p:sp>
        <p:sp>
          <p:nvSpPr>
            <p:cNvPr id="1048678" name="Rectangle 11"/>
            <p:cNvSpPr>
              <a:spLocks noChangeArrowheads="1"/>
            </p:cNvSpPr>
            <p:nvPr/>
          </p:nvSpPr>
          <p:spPr bwMode="auto">
            <a:xfrm>
              <a:off x="2400" y="2583"/>
              <a:ext cx="768" cy="393"/>
            </a:xfrm>
            <a:prstGeom prst="rect"/>
            <a:solidFill>
              <a:schemeClr val="bg1"/>
            </a:solidFill>
            <a:ln w="9525">
              <a:solidFill>
                <a:schemeClr val="tx1"/>
              </a:solidFill>
              <a:miter lim="800000"/>
              <a:headEnd/>
              <a:tailEnd/>
            </a:ln>
            <a:effectLst/>
          </p:spPr>
          <p:txBody>
            <a:bodyPr anchor="ctr" wrap="none"/>
            <a:p>
              <a:pPr algn="ctr">
                <a:lnSpc>
                  <a:spcPct val="10000"/>
                </a:lnSpc>
              </a:pPr>
              <a:r>
                <a:rPr sz="2000" lang="en-US">
                  <a:latin typeface="Tahoma" pitchFamily="34" charset="0"/>
                </a:rPr>
                <a:t>.</a:t>
              </a:r>
            </a:p>
            <a:p>
              <a:pPr algn="ctr">
                <a:lnSpc>
                  <a:spcPct val="10000"/>
                </a:lnSpc>
              </a:pPr>
              <a:r>
                <a:rPr sz="2000" lang="en-US">
                  <a:latin typeface="Tahoma" pitchFamily="34" charset="0"/>
                </a:rPr>
                <a:t>.</a:t>
              </a:r>
            </a:p>
            <a:p>
              <a:pPr algn="ctr"/>
              <a:r>
                <a:rPr sz="2000" lang="en-US">
                  <a:latin typeface="Tahoma" pitchFamily="34" charset="0"/>
                </a:rPr>
                <a:t>.</a:t>
              </a:r>
            </a:p>
          </p:txBody>
        </p:sp>
        <p:sp>
          <p:nvSpPr>
            <p:cNvPr id="1048679" name="Rectangle 12"/>
            <p:cNvSpPr>
              <a:spLocks noChangeArrowheads="1"/>
            </p:cNvSpPr>
            <p:nvPr/>
          </p:nvSpPr>
          <p:spPr bwMode="auto">
            <a:xfrm>
              <a:off x="2400" y="2976"/>
              <a:ext cx="768" cy="240"/>
            </a:xfrm>
            <a:prstGeom prst="rect"/>
            <a:solidFill>
              <a:schemeClr val="bg1"/>
            </a:solidFill>
            <a:ln w="9525">
              <a:solidFill>
                <a:schemeClr val="tx1"/>
              </a:solidFill>
              <a:miter lim="800000"/>
              <a:headEnd/>
              <a:tailEnd/>
            </a:ln>
            <a:effectLst/>
          </p:spPr>
          <p:txBody>
            <a:bodyPr anchor="ctr" wrap="none"/>
            <a:p>
              <a:pPr algn="ctr"/>
              <a:r>
                <a:rPr sz="2000" lang="en-US">
                  <a:latin typeface="Tahoma" pitchFamily="34" charset="0"/>
                </a:rPr>
                <a:t>R</a:t>
              </a:r>
              <a:r>
                <a:rPr baseline="-25000" sz="2000" lang="en-US">
                  <a:latin typeface="Tahoma" pitchFamily="34" charset="0"/>
                </a:rPr>
                <a:t>n-1</a:t>
              </a:r>
            </a:p>
          </p:txBody>
        </p:sp>
        <p:sp>
          <p:nvSpPr>
            <p:cNvPr id="1048680" name="Rectangle 13"/>
            <p:cNvSpPr>
              <a:spLocks noChangeArrowheads="1"/>
            </p:cNvSpPr>
            <p:nvPr/>
          </p:nvSpPr>
          <p:spPr bwMode="auto">
            <a:xfrm>
              <a:off x="3840" y="1770"/>
              <a:ext cx="768" cy="528"/>
            </a:xfrm>
            <a:prstGeom prst="rect"/>
            <a:solidFill>
              <a:schemeClr val="bg1"/>
            </a:solidFill>
            <a:ln w="9525">
              <a:solidFill>
                <a:schemeClr val="tx1"/>
              </a:solidFill>
              <a:miter lim="800000"/>
              <a:headEnd/>
              <a:tailEnd/>
            </a:ln>
            <a:effectLst/>
          </p:spPr>
          <p:txBody>
            <a:bodyPr anchor="ctr" wrap="none"/>
            <a:p>
              <a:pPr algn="ctr"/>
              <a:r>
                <a:rPr b="1" sz="1800" lang="en-US">
                  <a:latin typeface="Tahoma" pitchFamily="34" charset="0"/>
                </a:rPr>
                <a:t>Control</a:t>
              </a:r>
            </a:p>
          </p:txBody>
        </p:sp>
        <p:sp>
          <p:nvSpPr>
            <p:cNvPr id="1048681" name="Rectangle 14"/>
            <p:cNvSpPr>
              <a:spLocks noChangeArrowheads="1"/>
            </p:cNvSpPr>
            <p:nvPr/>
          </p:nvSpPr>
          <p:spPr bwMode="auto">
            <a:xfrm>
              <a:off x="3840" y="2685"/>
              <a:ext cx="768" cy="528"/>
            </a:xfrm>
            <a:prstGeom prst="rect"/>
            <a:solidFill>
              <a:schemeClr val="bg1"/>
            </a:solidFill>
            <a:ln w="9525">
              <a:solidFill>
                <a:schemeClr val="tx1"/>
              </a:solidFill>
              <a:miter lim="800000"/>
              <a:headEnd/>
              <a:tailEnd/>
            </a:ln>
            <a:effectLst/>
          </p:spPr>
          <p:txBody>
            <a:bodyPr anchor="ctr" wrap="none"/>
            <a:p>
              <a:pPr algn="ctr"/>
              <a:r>
                <a:rPr b="1" sz="1800" lang="en-US">
                  <a:latin typeface="Tahoma" pitchFamily="34" charset="0"/>
                </a:rPr>
                <a:t>ALU</a:t>
              </a:r>
            </a:p>
          </p:txBody>
        </p:sp>
        <p:sp>
          <p:nvSpPr>
            <p:cNvPr id="1048682" name="Rectangle 15"/>
            <p:cNvSpPr>
              <a:spLocks noChangeArrowheads="1"/>
            </p:cNvSpPr>
            <p:nvPr/>
          </p:nvSpPr>
          <p:spPr bwMode="auto">
            <a:xfrm>
              <a:off x="2400" y="3264"/>
              <a:ext cx="768" cy="240"/>
            </a:xfrm>
            <a:prstGeom prst="rect"/>
            <a:noFill/>
            <a:ln w="9525">
              <a:noFill/>
              <a:miter lim="800000"/>
              <a:headEnd/>
              <a:tailEnd/>
            </a:ln>
            <a:effectLst/>
          </p:spPr>
          <p:txBody>
            <a:bodyPr anchor="ctr" wrap="none"/>
            <a:p>
              <a:pPr algn="ctr"/>
              <a:r>
                <a:rPr sz="1400" i="1" lang="en-US">
                  <a:latin typeface="Tahoma" pitchFamily="34" charset="0"/>
                </a:rPr>
                <a:t>n</a:t>
              </a:r>
              <a:r>
                <a:rPr sz="1400" lang="en-US">
                  <a:latin typeface="Tahoma" pitchFamily="34" charset="0"/>
                </a:rPr>
                <a:t>  general purpose</a:t>
              </a:r>
            </a:p>
            <a:p>
              <a:pPr algn="ctr"/>
              <a:r>
                <a:rPr sz="1400" lang="en-US">
                  <a:latin typeface="Tahoma" pitchFamily="34" charset="0"/>
                </a:rPr>
                <a:t> registers</a:t>
              </a:r>
            </a:p>
          </p:txBody>
        </p:sp>
      </p:grpSp>
      <p:sp>
        <p:nvSpPr>
          <p:cNvPr id="1048683" name="Rectangle 16"/>
          <p:cNvSpPr>
            <a:spLocks noChangeArrowheads="1"/>
          </p:cNvSpPr>
          <p:nvPr/>
        </p:nvSpPr>
        <p:spPr bwMode="auto">
          <a:xfrm>
            <a:off x="3027362" y="762000"/>
            <a:ext cx="2362200" cy="762000"/>
          </a:xfrm>
          <a:prstGeom prst="rect"/>
          <a:solidFill>
            <a:srgbClr val="FFFFFF"/>
          </a:solidFill>
          <a:ln w="9525">
            <a:solidFill>
              <a:schemeClr val="tx1"/>
            </a:solidFill>
            <a:miter lim="800000"/>
            <a:headEnd/>
            <a:tailEnd/>
          </a:ln>
          <a:effectLst/>
        </p:spPr>
        <p:txBody>
          <a:bodyPr anchor="ctr" wrap="none"/>
          <a:p>
            <a:pPr algn="ctr"/>
            <a:r>
              <a:rPr dirty="0" sz="2000" lang="en-US">
                <a:latin typeface="Tahoma" pitchFamily="34" charset="0"/>
              </a:rPr>
              <a:t>Memory</a:t>
            </a:r>
          </a:p>
        </p:txBody>
      </p:sp>
      <p:sp>
        <p:nvSpPr>
          <p:cNvPr id="1048684" name="AutoShape 17"/>
          <p:cNvSpPr>
            <a:spLocks noChangeArrowheads="1"/>
          </p:cNvSpPr>
          <p:nvPr/>
        </p:nvSpPr>
        <p:spPr bwMode="auto">
          <a:xfrm>
            <a:off x="4108450" y="1557338"/>
            <a:ext cx="228600" cy="1219200"/>
          </a:xfrm>
          <a:prstGeom prst="upDownArrow">
            <a:avLst>
              <a:gd name="adj1" fmla="val 50000"/>
              <a:gd name="adj2" fmla="val 106667"/>
            </a:avLst>
          </a:prstGeom>
          <a:solidFill>
            <a:srgbClr val="FFFFFF"/>
          </a:solidFill>
          <a:ln w="9525">
            <a:solidFill>
              <a:schemeClr val="tx1"/>
            </a:solidFill>
            <a:miter lim="800000"/>
            <a:headEnd/>
            <a:tailEnd/>
          </a:ln>
          <a:effectLst/>
        </p:spPr>
        <p:txBody>
          <a:bodyPr anchor="ctr" wrap="none"/>
          <a:p>
            <a:endParaRPr lang="en-US"/>
          </a:p>
        </p:txBody>
      </p:sp>
      <p:sp>
        <p:nvSpPr>
          <p:cNvPr id="1048685" name="AutoShape 18"/>
          <p:cNvSpPr>
            <a:spLocks noChangeArrowheads="1"/>
          </p:cNvSpPr>
          <p:nvPr/>
        </p:nvSpPr>
        <p:spPr bwMode="auto">
          <a:xfrm rot="1819523">
            <a:off x="2787650" y="1420813"/>
            <a:ext cx="228600" cy="1447800"/>
          </a:xfrm>
          <a:prstGeom prst="upArrow">
            <a:avLst>
              <a:gd name="adj1" fmla="val 50000"/>
              <a:gd name="adj2" fmla="val 158333"/>
            </a:avLst>
          </a:prstGeom>
          <a:noFill/>
          <a:ln w="9525">
            <a:solidFill>
              <a:schemeClr val="tx1"/>
            </a:solidFill>
            <a:miter lim="800000"/>
            <a:headEnd/>
            <a:tailEnd/>
          </a:ln>
          <a:effectLst/>
        </p:spPr>
        <p:txBody>
          <a:bodyPr anchor="ctr" wrap="none"/>
          <a:p>
            <a:endParaRPr lang="en-US"/>
          </a:p>
        </p:txBody>
      </p:sp>
      <p:sp>
        <p:nvSpPr>
          <p:cNvPr id="1048686" name="AutoShape 19"/>
          <p:cNvSpPr>
            <a:spLocks noChangeArrowheads="1"/>
          </p:cNvSpPr>
          <p:nvPr/>
        </p:nvSpPr>
        <p:spPr bwMode="auto">
          <a:xfrm rot="-2835048">
            <a:off x="5387181" y="1235869"/>
            <a:ext cx="269875" cy="1833563"/>
          </a:xfrm>
          <a:prstGeom prst="upDownArrow">
            <a:avLst>
              <a:gd name="adj1" fmla="val 50000"/>
              <a:gd name="adj2" fmla="val 135882"/>
            </a:avLst>
          </a:prstGeom>
          <a:noFill/>
          <a:ln w="9525">
            <a:solidFill>
              <a:schemeClr val="tx1"/>
            </a:solidFill>
            <a:miter lim="800000"/>
            <a:headEnd/>
            <a:tailEnd/>
          </a:ln>
          <a:effectLst/>
        </p:spPr>
        <p:txBody>
          <a:bodyPr anchor="ctr" wrap="none"/>
          <a:p>
            <a:endParaRPr lang="en-US"/>
          </a:p>
        </p:txBody>
      </p:sp>
      <p:sp>
        <p:nvSpPr>
          <p:cNvPr id="1048687" name="Rectangle 20"/>
          <p:cNvSpPr>
            <a:spLocks noChangeArrowheads="1"/>
          </p:cNvSpPr>
          <p:nvPr/>
        </p:nvSpPr>
        <p:spPr bwMode="auto">
          <a:xfrm>
            <a:off x="6989762" y="1295400"/>
            <a:ext cx="1295400" cy="609600"/>
          </a:xfrm>
          <a:prstGeom prst="rect"/>
          <a:solidFill>
            <a:srgbClr val="FFFFFF"/>
          </a:solidFill>
          <a:ln w="9525">
            <a:solidFill>
              <a:schemeClr val="tx1"/>
            </a:solidFill>
            <a:miter lim="800000"/>
            <a:headEnd/>
            <a:tailEnd/>
          </a:ln>
          <a:effectLst/>
        </p:spPr>
        <p:txBody>
          <a:bodyPr anchor="ctr" wrap="none"/>
          <a:p>
            <a:pPr algn="ctr"/>
            <a:endParaRPr sz="2000" lang="en-US">
              <a:latin typeface="Tahoma" pitchFamily="34" charset="0"/>
            </a:endParaRPr>
          </a:p>
          <a:p>
            <a:pPr algn="ctr"/>
            <a:r>
              <a:rPr sz="2000" lang="en-US">
                <a:latin typeface="Tahoma" pitchFamily="34" charset="0"/>
              </a:rPr>
              <a:t>Processor</a:t>
            </a:r>
          </a:p>
          <a:p>
            <a:pPr algn="ctr"/>
            <a:endParaRPr sz="2000" lang="en-US">
              <a:latin typeface="Tahoma" pitchFamily="34" charset="0"/>
            </a:endParaRPr>
          </a:p>
        </p:txBody>
      </p:sp>
      <p:sp>
        <p:nvSpPr>
          <p:cNvPr id="1048688" name="Line 21"/>
          <p:cNvSpPr>
            <a:spLocks noChangeShapeType="1"/>
          </p:cNvSpPr>
          <p:nvPr/>
        </p:nvSpPr>
        <p:spPr bwMode="auto">
          <a:xfrm flipH="1">
            <a:off x="6989762" y="1981200"/>
            <a:ext cx="533400" cy="609600"/>
          </a:xfrm>
          <a:prstGeom prst="line"/>
          <a:noFill/>
          <a:ln w="9525">
            <a:solidFill>
              <a:schemeClr val="tx1"/>
            </a:solidFill>
            <a:miter lim="800000"/>
            <a:headEnd/>
            <a:tailEnd type="triangle" w="med" len="med"/>
          </a:ln>
          <a:effectLst/>
        </p:spPr>
        <p:txBody>
          <a:bodyPr wrap="non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20" name=""/>
        <p:cNvGrpSpPr/>
        <p:nvPr/>
      </p:nvGrpSpPr>
      <p:grpSpPr>
        <a:xfrm>
          <a:off x="0" y="0"/>
          <a:ext cx="0" cy="0"/>
          <a:chOff x="0" y="0"/>
          <a:chExt cx="0" cy="0"/>
        </a:xfrm>
      </p:grpSpPr>
      <p:sp>
        <p:nvSpPr>
          <p:cNvPr id="1048689" name="Rectangle 2"/>
          <p:cNvSpPr>
            <a:spLocks noGrp="1" noChangeArrowheads="1"/>
          </p:cNvSpPr>
          <p:nvPr>
            <p:ph type="title"/>
          </p:nvPr>
        </p:nvSpPr>
        <p:spPr/>
        <p:txBody>
          <a:bodyPr>
            <a:normAutofit/>
          </a:bodyPr>
          <a:p>
            <a:r>
              <a:rPr dirty="0" sz="3200" lang="en-US"/>
              <a:t>Instruction register (IR)</a:t>
            </a:r>
          </a:p>
        </p:txBody>
      </p:sp>
      <p:sp>
        <p:nvSpPr>
          <p:cNvPr id="1048690" name="Rectangle 3"/>
          <p:cNvSpPr>
            <a:spLocks noGrp="1" noChangeArrowheads="1"/>
          </p:cNvSpPr>
          <p:nvPr>
            <p:ph idx="1"/>
          </p:nvPr>
        </p:nvSpPr>
        <p:spPr/>
        <p:txBody>
          <a:bodyPr/>
          <a:p>
            <a:pPr algn="just">
              <a:lnSpc>
                <a:spcPct val="150000"/>
              </a:lnSpc>
            </a:pPr>
            <a:r>
              <a:rPr dirty="0" sz="2000" lang="en-US"/>
              <a:t>The instruction register holds the instruction that is currently being executed. </a:t>
            </a:r>
          </a:p>
          <a:p>
            <a:pPr algn="just">
              <a:lnSpc>
                <a:spcPct val="150000"/>
              </a:lnSpc>
            </a:pPr>
            <a:r>
              <a:rPr dirty="0" sz="2000" lang="en-US" smtClean="0"/>
              <a:t>Its </a:t>
            </a:r>
            <a:r>
              <a:rPr dirty="0" sz="2000" lang="en-US"/>
              <a:t>output is available to the control circuits, which generate the timing signals that control the various processing elements involved in executing the instruction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90">
                                            <p:txEl>
                                              <p:pRg st="0" end="0"/>
                                            </p:txEl>
                                          </p:spTgt>
                                        </p:tgtEl>
                                        <p:attrNameLst>
                                          <p:attrName>style.visibility</p:attrName>
                                        </p:attrNameLst>
                                      </p:cBhvr>
                                      <p:to>
                                        <p:strVal val="visible"/>
                                      </p:to>
                                    </p:set>
                                    <p:animEffect transition="in" filter="blinds(horizontal)">
                                      <p:cBhvr>
                                        <p:cTn dur="500" id="7"/>
                                        <p:tgtEl>
                                          <p:spTgt spid="104869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90">
                                            <p:txEl>
                                              <p:pRg st="1" end="1"/>
                                            </p:txEl>
                                          </p:spTgt>
                                        </p:tgtEl>
                                        <p:attrNameLst>
                                          <p:attrName>style.visibility</p:attrName>
                                        </p:attrNameLst>
                                      </p:cBhvr>
                                      <p:to>
                                        <p:strVal val="visible"/>
                                      </p:to>
                                    </p:set>
                                    <p:animEffect transition="in" filter="blinds(horizontal)">
                                      <p:cBhvr>
                                        <p:cTn dur="500" id="12"/>
                                        <p:tgtEl>
                                          <p:spTgt spid="10486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21" name=""/>
        <p:cNvGrpSpPr/>
        <p:nvPr/>
      </p:nvGrpSpPr>
      <p:grpSpPr>
        <a:xfrm>
          <a:off x="0" y="0"/>
          <a:ext cx="0" cy="0"/>
          <a:chOff x="0" y="0"/>
          <a:chExt cx="0" cy="0"/>
        </a:xfrm>
      </p:grpSpPr>
      <p:sp>
        <p:nvSpPr>
          <p:cNvPr id="1048691" name="Rectangle 2"/>
          <p:cNvSpPr>
            <a:spLocks noGrp="1" noChangeArrowheads="1"/>
          </p:cNvSpPr>
          <p:nvPr>
            <p:ph type="title"/>
          </p:nvPr>
        </p:nvSpPr>
        <p:spPr>
          <a:xfrm>
            <a:off x="457200" y="152400"/>
            <a:ext cx="8229600" cy="1143000"/>
          </a:xfrm>
        </p:spPr>
        <p:txBody>
          <a:bodyPr>
            <a:normAutofit/>
          </a:bodyPr>
          <a:p>
            <a:r>
              <a:rPr dirty="0" sz="3200" lang="en-US"/>
              <a:t>Program </a:t>
            </a:r>
            <a:r>
              <a:rPr dirty="0" sz="3200" lang="en-US" smtClean="0"/>
              <a:t>Counter </a:t>
            </a:r>
            <a:r>
              <a:rPr dirty="0" sz="3200" lang="en-US"/>
              <a:t>(PC)</a:t>
            </a:r>
          </a:p>
        </p:txBody>
      </p:sp>
      <p:sp>
        <p:nvSpPr>
          <p:cNvPr id="1048692" name="Rectangle 3"/>
          <p:cNvSpPr>
            <a:spLocks noGrp="1" noChangeArrowheads="1"/>
          </p:cNvSpPr>
          <p:nvPr>
            <p:ph idx="1"/>
          </p:nvPr>
        </p:nvSpPr>
        <p:spPr>
          <a:xfrm>
            <a:off x="304800" y="1524000"/>
            <a:ext cx="8229600" cy="4389120"/>
          </a:xfrm>
        </p:spPr>
        <p:txBody>
          <a:bodyPr>
            <a:normAutofit fontScale="95000" lnSpcReduction="10000"/>
          </a:bodyPr>
          <a:p>
            <a:pPr algn="just">
              <a:lnSpc>
                <a:spcPct val="150000"/>
              </a:lnSpc>
            </a:pPr>
            <a:r>
              <a:rPr dirty="0" sz="2000" lang="en-US"/>
              <a:t>The program counter is another specialized register.</a:t>
            </a:r>
          </a:p>
          <a:p>
            <a:pPr algn="just">
              <a:lnSpc>
                <a:spcPct val="150000"/>
              </a:lnSpc>
            </a:pPr>
            <a:r>
              <a:rPr dirty="0" sz="2000" lang="en-US"/>
              <a:t>It keeps track of the execution of a program.</a:t>
            </a:r>
          </a:p>
          <a:p>
            <a:pPr algn="just">
              <a:lnSpc>
                <a:spcPct val="150000"/>
              </a:lnSpc>
            </a:pPr>
            <a:r>
              <a:rPr dirty="0" sz="2000" lang="en-US"/>
              <a:t>It contains the memory address of the next instruction to be fetched and executed.</a:t>
            </a:r>
          </a:p>
          <a:p>
            <a:pPr algn="just">
              <a:lnSpc>
                <a:spcPct val="150000"/>
              </a:lnSpc>
            </a:pPr>
            <a:r>
              <a:rPr dirty="0" sz="2000" lang="en-US"/>
              <a:t>During the execution of an instruction, the contents of </a:t>
            </a:r>
            <a:r>
              <a:rPr dirty="0" sz="2000" lang="en-US" smtClean="0"/>
              <a:t>the </a:t>
            </a:r>
            <a:r>
              <a:rPr dirty="0" sz="2000" lang="en-US"/>
              <a:t>PC are updated to correspond to the address of the next instruction to be executed.</a:t>
            </a:r>
          </a:p>
          <a:p>
            <a:pPr algn="just">
              <a:lnSpc>
                <a:spcPct val="150000"/>
              </a:lnSpc>
            </a:pPr>
            <a:r>
              <a:rPr dirty="0" sz="2000" lang="en-US"/>
              <a:t>It is customary to say that PC points to the next instruction that is to be fetched from the memory.</a:t>
            </a:r>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92">
                                            <p:txEl>
                                              <p:pRg st="0" end="0"/>
                                            </p:txEl>
                                          </p:spTgt>
                                        </p:tgtEl>
                                        <p:attrNameLst>
                                          <p:attrName>style.visibility</p:attrName>
                                        </p:attrNameLst>
                                      </p:cBhvr>
                                      <p:to>
                                        <p:strVal val="visible"/>
                                      </p:to>
                                    </p:set>
                                    <p:animEffect transition="in" filter="blinds(horizontal)">
                                      <p:cBhvr>
                                        <p:cTn dur="500" id="7"/>
                                        <p:tgtEl>
                                          <p:spTgt spid="1048692">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92">
                                            <p:txEl>
                                              <p:pRg st="1" end="1"/>
                                            </p:txEl>
                                          </p:spTgt>
                                        </p:tgtEl>
                                        <p:attrNameLst>
                                          <p:attrName>style.visibility</p:attrName>
                                        </p:attrNameLst>
                                      </p:cBhvr>
                                      <p:to>
                                        <p:strVal val="visible"/>
                                      </p:to>
                                    </p:set>
                                    <p:animEffect transition="in" filter="blinds(horizontal)">
                                      <p:cBhvr>
                                        <p:cTn dur="500" id="12"/>
                                        <p:tgtEl>
                                          <p:spTgt spid="1048692">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92">
                                            <p:txEl>
                                              <p:pRg st="2" end="2"/>
                                            </p:txEl>
                                          </p:spTgt>
                                        </p:tgtEl>
                                        <p:attrNameLst>
                                          <p:attrName>style.visibility</p:attrName>
                                        </p:attrNameLst>
                                      </p:cBhvr>
                                      <p:to>
                                        <p:strVal val="visible"/>
                                      </p:to>
                                    </p:set>
                                    <p:animEffect transition="in" filter="blinds(horizontal)">
                                      <p:cBhvr>
                                        <p:cTn dur="500" id="17"/>
                                        <p:tgtEl>
                                          <p:spTgt spid="1048692">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92">
                                            <p:txEl>
                                              <p:pRg st="3" end="3"/>
                                            </p:txEl>
                                          </p:spTgt>
                                        </p:tgtEl>
                                        <p:attrNameLst>
                                          <p:attrName>style.visibility</p:attrName>
                                        </p:attrNameLst>
                                      </p:cBhvr>
                                      <p:to>
                                        <p:strVal val="visible"/>
                                      </p:to>
                                    </p:set>
                                    <p:animEffect transition="in" filter="blinds(horizontal)">
                                      <p:cBhvr>
                                        <p:cTn dur="500" id="22"/>
                                        <p:tgtEl>
                                          <p:spTgt spid="1048692">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92">
                                            <p:txEl>
                                              <p:pRg st="4" end="4"/>
                                            </p:txEl>
                                          </p:spTgt>
                                        </p:tgtEl>
                                        <p:attrNameLst>
                                          <p:attrName>style.visibility</p:attrName>
                                        </p:attrNameLst>
                                      </p:cBhvr>
                                      <p:to>
                                        <p:strVal val="visible"/>
                                      </p:to>
                                    </p:set>
                                    <p:animEffect transition="in" filter="blinds(horizontal)">
                                      <p:cBhvr>
                                        <p:cTn dur="500" id="27"/>
                                        <p:tgtEl>
                                          <p:spTgt spid="10486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22" name=""/>
        <p:cNvGrpSpPr/>
        <p:nvPr/>
      </p:nvGrpSpPr>
      <p:grpSpPr>
        <a:xfrm>
          <a:off x="0" y="0"/>
          <a:ext cx="0" cy="0"/>
          <a:chOff x="0" y="0"/>
          <a:chExt cx="0" cy="0"/>
        </a:xfrm>
      </p:grpSpPr>
      <p:sp>
        <p:nvSpPr>
          <p:cNvPr id="1048693" name="Rectangle 2"/>
          <p:cNvSpPr>
            <a:spLocks noGrp="1" noChangeArrowheads="1"/>
          </p:cNvSpPr>
          <p:nvPr>
            <p:ph type="title"/>
          </p:nvPr>
        </p:nvSpPr>
        <p:spPr/>
        <p:txBody>
          <a:bodyPr>
            <a:normAutofit/>
          </a:bodyPr>
          <a:p>
            <a:pPr algn="ctr"/>
            <a:r>
              <a:rPr b="1" dirty="0" sz="3200" lang="en-US"/>
              <a:t>Memory address register (MAR)  &amp; </a:t>
            </a:r>
            <a:r>
              <a:rPr b="1" dirty="0" sz="3200" lang="en-US" smtClean="0"/>
              <a:t/>
            </a:r>
            <a:br>
              <a:rPr b="1" dirty="0" sz="3200" lang="en-US" smtClean="0"/>
            </a:br>
            <a:r>
              <a:rPr b="1" dirty="0" sz="3200" lang="en-US" smtClean="0"/>
              <a:t>Memory </a:t>
            </a:r>
            <a:r>
              <a:rPr b="1" dirty="0" sz="3200" lang="en-US"/>
              <a:t>data register (MDR)</a:t>
            </a:r>
          </a:p>
        </p:txBody>
      </p:sp>
      <p:sp>
        <p:nvSpPr>
          <p:cNvPr id="1048694" name="Rectangle 3"/>
          <p:cNvSpPr>
            <a:spLocks noGrp="1" noChangeArrowheads="1"/>
          </p:cNvSpPr>
          <p:nvPr>
            <p:ph idx="1"/>
          </p:nvPr>
        </p:nvSpPr>
        <p:spPr>
          <a:xfrm>
            <a:off x="457200" y="1935480"/>
            <a:ext cx="8229600" cy="2712720"/>
          </a:xfrm>
        </p:spPr>
        <p:txBody>
          <a:bodyPr/>
          <a:p>
            <a:pPr algn="just">
              <a:lnSpc>
                <a:spcPct val="150000"/>
              </a:lnSpc>
              <a:buNone/>
            </a:pPr>
            <a:r>
              <a:rPr dirty="0" sz="2000" lang="en-US"/>
              <a:t>These two registers facilitate communication with the memory.</a:t>
            </a:r>
          </a:p>
          <a:p>
            <a:pPr algn="just">
              <a:lnSpc>
                <a:spcPct val="150000"/>
              </a:lnSpc>
            </a:pPr>
            <a:r>
              <a:rPr dirty="0" sz="2000" lang="en-US" smtClean="0"/>
              <a:t>The </a:t>
            </a:r>
            <a:r>
              <a:rPr dirty="0" sz="2000" lang="en-US"/>
              <a:t>MAR holds the address of the location to be accessed.</a:t>
            </a:r>
          </a:p>
          <a:p>
            <a:pPr algn="just">
              <a:lnSpc>
                <a:spcPct val="150000"/>
              </a:lnSpc>
            </a:pPr>
            <a:r>
              <a:rPr dirty="0" sz="2000" lang="en-US" smtClean="0"/>
              <a:t>The </a:t>
            </a:r>
            <a:r>
              <a:rPr dirty="0" sz="2000" lang="en-US"/>
              <a:t>MDR contains the data to be written into or read out of the addressed location.</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94">
                                            <p:txEl>
                                              <p:pRg st="0" end="0"/>
                                            </p:txEl>
                                          </p:spTgt>
                                        </p:tgtEl>
                                        <p:attrNameLst>
                                          <p:attrName>style.visibility</p:attrName>
                                        </p:attrNameLst>
                                      </p:cBhvr>
                                      <p:to>
                                        <p:strVal val="visible"/>
                                      </p:to>
                                    </p:set>
                                    <p:animEffect transition="in" filter="blinds(horizontal)">
                                      <p:cBhvr>
                                        <p:cTn dur="500" id="7"/>
                                        <p:tgtEl>
                                          <p:spTgt spid="104869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94">
                                            <p:txEl>
                                              <p:pRg st="1" end="1"/>
                                            </p:txEl>
                                          </p:spTgt>
                                        </p:tgtEl>
                                        <p:attrNameLst>
                                          <p:attrName>style.visibility</p:attrName>
                                        </p:attrNameLst>
                                      </p:cBhvr>
                                      <p:to>
                                        <p:strVal val="visible"/>
                                      </p:to>
                                    </p:set>
                                    <p:animEffect transition="in" filter="blinds(horizontal)">
                                      <p:cBhvr>
                                        <p:cTn dur="500" id="12"/>
                                        <p:tgtEl>
                                          <p:spTgt spid="1048694">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94">
                                            <p:txEl>
                                              <p:pRg st="2" end="2"/>
                                            </p:txEl>
                                          </p:spTgt>
                                        </p:tgtEl>
                                        <p:attrNameLst>
                                          <p:attrName>style.visibility</p:attrName>
                                        </p:attrNameLst>
                                      </p:cBhvr>
                                      <p:to>
                                        <p:strVal val="visible"/>
                                      </p:to>
                                    </p:set>
                                    <p:animEffect transition="in" filter="blinds(horizontal)">
                                      <p:cBhvr>
                                        <p:cTn dur="500" id="17"/>
                                        <p:tgtEl>
                                          <p:spTgt spid="10486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23" name=""/>
        <p:cNvGrpSpPr/>
        <p:nvPr/>
      </p:nvGrpSpPr>
      <p:grpSpPr>
        <a:xfrm>
          <a:off x="0" y="0"/>
          <a:ext cx="0" cy="0"/>
          <a:chOff x="0" y="0"/>
          <a:chExt cx="0" cy="0"/>
        </a:xfrm>
      </p:grpSpPr>
      <p:sp>
        <p:nvSpPr>
          <p:cNvPr id="1048695" name="Rectangle 2"/>
          <p:cNvSpPr>
            <a:spLocks noGrp="1" noChangeArrowheads="1"/>
          </p:cNvSpPr>
          <p:nvPr>
            <p:ph type="title"/>
          </p:nvPr>
        </p:nvSpPr>
        <p:spPr>
          <a:xfrm>
            <a:off x="381000" y="152400"/>
            <a:ext cx="8229600" cy="1143000"/>
          </a:xfrm>
        </p:spPr>
        <p:txBody>
          <a:bodyPr>
            <a:normAutofit/>
          </a:bodyPr>
          <a:p>
            <a:r>
              <a:rPr dirty="0" sz="3200" lang="en-US"/>
              <a:t>Operating steps for Program execution</a:t>
            </a:r>
          </a:p>
        </p:txBody>
      </p:sp>
      <p:sp>
        <p:nvSpPr>
          <p:cNvPr id="1048696" name="Rectangle 3"/>
          <p:cNvSpPr>
            <a:spLocks noGrp="1" noChangeArrowheads="1"/>
          </p:cNvSpPr>
          <p:nvPr>
            <p:ph idx="1"/>
          </p:nvPr>
        </p:nvSpPr>
        <p:spPr>
          <a:xfrm>
            <a:off x="381000" y="1524000"/>
            <a:ext cx="8229600" cy="4876800"/>
          </a:xfrm>
        </p:spPr>
        <p:txBody>
          <a:bodyPr>
            <a:normAutofit/>
          </a:bodyPr>
          <a:p>
            <a:pPr algn="just">
              <a:lnSpc>
                <a:spcPct val="150000"/>
              </a:lnSpc>
            </a:pPr>
            <a:r>
              <a:rPr dirty="0" sz="2000" lang="en-US"/>
              <a:t>Programs are stored in the memory through the input unit.</a:t>
            </a:r>
          </a:p>
          <a:p>
            <a:pPr algn="just">
              <a:lnSpc>
                <a:spcPct val="150000"/>
              </a:lnSpc>
            </a:pPr>
            <a:r>
              <a:rPr dirty="0" sz="2000" lang="en-US" smtClean="0"/>
              <a:t>Execution </a:t>
            </a:r>
            <a:r>
              <a:rPr dirty="0" sz="2000" lang="en-US"/>
              <a:t>of the program starts when the PC is set to point to the first instruction of the program.</a:t>
            </a:r>
          </a:p>
          <a:p>
            <a:pPr algn="just">
              <a:lnSpc>
                <a:spcPct val="150000"/>
              </a:lnSpc>
            </a:pPr>
            <a:r>
              <a:rPr dirty="0" sz="2000" lang="en-US" smtClean="0"/>
              <a:t>The </a:t>
            </a:r>
            <a:r>
              <a:rPr dirty="0" sz="2000" lang="en-US"/>
              <a:t>contents of the PC are transferred to the MAR and a Read control signal is sent to the memory.</a:t>
            </a:r>
          </a:p>
          <a:p>
            <a:pPr algn="just">
              <a:lnSpc>
                <a:spcPct val="150000"/>
              </a:lnSpc>
            </a:pPr>
            <a:r>
              <a:rPr dirty="0" sz="2000" lang="en-US" smtClean="0"/>
              <a:t>After </a:t>
            </a:r>
            <a:r>
              <a:rPr dirty="0" sz="2000" lang="en-US"/>
              <a:t>the time required to access the memory elapses, the addressed word (in this case, the first instruction of the program) is read out of the memory and loaded into the MDR.</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96">
                                            <p:txEl>
                                              <p:pRg st="0" end="0"/>
                                            </p:txEl>
                                          </p:spTgt>
                                        </p:tgtEl>
                                        <p:attrNameLst>
                                          <p:attrName>style.visibility</p:attrName>
                                        </p:attrNameLst>
                                      </p:cBhvr>
                                      <p:to>
                                        <p:strVal val="visible"/>
                                      </p:to>
                                    </p:set>
                                    <p:animEffect transition="in" filter="blinds(horizontal)">
                                      <p:cBhvr>
                                        <p:cTn dur="500" id="7"/>
                                        <p:tgtEl>
                                          <p:spTgt spid="1048696">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96">
                                            <p:txEl>
                                              <p:pRg st="1" end="1"/>
                                            </p:txEl>
                                          </p:spTgt>
                                        </p:tgtEl>
                                        <p:attrNameLst>
                                          <p:attrName>style.visibility</p:attrName>
                                        </p:attrNameLst>
                                      </p:cBhvr>
                                      <p:to>
                                        <p:strVal val="visible"/>
                                      </p:to>
                                    </p:set>
                                    <p:animEffect transition="in" filter="blinds(horizontal)">
                                      <p:cBhvr>
                                        <p:cTn dur="500" id="12"/>
                                        <p:tgtEl>
                                          <p:spTgt spid="1048696">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96">
                                            <p:txEl>
                                              <p:pRg st="2" end="2"/>
                                            </p:txEl>
                                          </p:spTgt>
                                        </p:tgtEl>
                                        <p:attrNameLst>
                                          <p:attrName>style.visibility</p:attrName>
                                        </p:attrNameLst>
                                      </p:cBhvr>
                                      <p:to>
                                        <p:strVal val="visible"/>
                                      </p:to>
                                    </p:set>
                                    <p:animEffect transition="in" filter="blinds(horizontal)">
                                      <p:cBhvr>
                                        <p:cTn dur="500" id="17"/>
                                        <p:tgtEl>
                                          <p:spTgt spid="1048696">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96">
                                            <p:txEl>
                                              <p:pRg st="3" end="3"/>
                                            </p:txEl>
                                          </p:spTgt>
                                        </p:tgtEl>
                                        <p:attrNameLst>
                                          <p:attrName>style.visibility</p:attrName>
                                        </p:attrNameLst>
                                      </p:cBhvr>
                                      <p:to>
                                        <p:strVal val="visible"/>
                                      </p:to>
                                    </p:set>
                                    <p:animEffect transition="in" filter="blinds(horizontal)">
                                      <p:cBhvr>
                                        <p:cTn dur="500" id="22"/>
                                        <p:tgtEl>
                                          <p:spTgt spid="10486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24" name=""/>
        <p:cNvGrpSpPr/>
        <p:nvPr/>
      </p:nvGrpSpPr>
      <p:grpSpPr>
        <a:xfrm>
          <a:off x="0" y="0"/>
          <a:ext cx="0" cy="0"/>
          <a:chOff x="0" y="0"/>
          <a:chExt cx="0" cy="0"/>
        </a:xfrm>
      </p:grpSpPr>
      <p:sp>
        <p:nvSpPr>
          <p:cNvPr id="1048697" name="Rectangle 2"/>
          <p:cNvSpPr>
            <a:spLocks noGrp="1" noChangeArrowheads="1"/>
          </p:cNvSpPr>
          <p:nvPr>
            <p:ph type="title"/>
          </p:nvPr>
        </p:nvSpPr>
        <p:spPr>
          <a:xfrm>
            <a:off x="457200" y="228600"/>
            <a:ext cx="8229600" cy="1143000"/>
          </a:xfrm>
        </p:spPr>
        <p:txBody>
          <a:bodyPr>
            <a:normAutofit/>
          </a:bodyPr>
          <a:p>
            <a:r>
              <a:rPr dirty="0" sz="3200" lang="en-US"/>
              <a:t>Operating steps for Program execution (Contd.,)</a:t>
            </a:r>
          </a:p>
        </p:txBody>
      </p:sp>
      <p:sp>
        <p:nvSpPr>
          <p:cNvPr id="1048698" name="Rectangle 3"/>
          <p:cNvSpPr>
            <a:spLocks noGrp="1" noChangeArrowheads="1"/>
          </p:cNvSpPr>
          <p:nvPr>
            <p:ph idx="1"/>
          </p:nvPr>
        </p:nvSpPr>
        <p:spPr>
          <a:xfrm>
            <a:off x="457200" y="1524000"/>
            <a:ext cx="8229600" cy="4953000"/>
          </a:xfrm>
        </p:spPr>
        <p:txBody>
          <a:bodyPr>
            <a:normAutofit/>
          </a:bodyPr>
          <a:p>
            <a:pPr algn="just">
              <a:lnSpc>
                <a:spcPct val="150000"/>
              </a:lnSpc>
            </a:pPr>
            <a:r>
              <a:rPr dirty="0" sz="2000" lang="en-US"/>
              <a:t>Next, the contents of the MDR are transferred to the IR .</a:t>
            </a:r>
          </a:p>
          <a:p>
            <a:pPr algn="just">
              <a:lnSpc>
                <a:spcPct val="150000"/>
              </a:lnSpc>
            </a:pPr>
            <a:r>
              <a:rPr dirty="0" sz="2000" lang="en-US" smtClean="0"/>
              <a:t>At </a:t>
            </a:r>
            <a:r>
              <a:rPr dirty="0" sz="2000" lang="en-US"/>
              <a:t>this point, the instruction is ready to be decoded and executed.</a:t>
            </a:r>
          </a:p>
          <a:p>
            <a:pPr algn="just">
              <a:lnSpc>
                <a:spcPct val="150000"/>
              </a:lnSpc>
            </a:pPr>
            <a:r>
              <a:rPr dirty="0" sz="2000" lang="en-US" smtClean="0"/>
              <a:t>If </a:t>
            </a:r>
            <a:r>
              <a:rPr dirty="0" sz="2000" lang="en-US"/>
              <a:t>the instruction involves an operation to be performed by the ALU, it is necessary to obtain the required operands.</a:t>
            </a:r>
          </a:p>
          <a:p>
            <a:pPr algn="just">
              <a:lnSpc>
                <a:spcPct val="150000"/>
              </a:lnSpc>
            </a:pPr>
            <a:r>
              <a:rPr dirty="0" sz="2000" lang="en-US" smtClean="0"/>
              <a:t>If </a:t>
            </a:r>
            <a:r>
              <a:rPr dirty="0" sz="2000" lang="en-US"/>
              <a:t>an operand resides in memory ( it could also be in a general-purpose register in the processor), it has to be fetched by sending its address to the MAR and initiating a Read cycle.</a:t>
            </a:r>
          </a:p>
          <a:p>
            <a:pPr algn="just">
              <a:lnSpc>
                <a:spcPct val="150000"/>
              </a:lnSpc>
              <a:buFont typeface="Wingdings" pitchFamily="2" charset="2"/>
              <a:buNone/>
            </a:pPr>
            <a:r>
              <a:rPr dirty="0" sz="2000" lang="en-US"/>
              <a:t>  </a:t>
            </a:r>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98">
                                            <p:txEl>
                                              <p:pRg st="0" end="0"/>
                                            </p:txEl>
                                          </p:spTgt>
                                        </p:tgtEl>
                                        <p:attrNameLst>
                                          <p:attrName>style.visibility</p:attrName>
                                        </p:attrNameLst>
                                      </p:cBhvr>
                                      <p:to>
                                        <p:strVal val="visible"/>
                                      </p:to>
                                    </p:set>
                                    <p:animEffect transition="in" filter="blinds(horizontal)">
                                      <p:cBhvr>
                                        <p:cTn dur="500" id="7"/>
                                        <p:tgtEl>
                                          <p:spTgt spid="1048698">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98">
                                            <p:txEl>
                                              <p:pRg st="1" end="1"/>
                                            </p:txEl>
                                          </p:spTgt>
                                        </p:tgtEl>
                                        <p:attrNameLst>
                                          <p:attrName>style.visibility</p:attrName>
                                        </p:attrNameLst>
                                      </p:cBhvr>
                                      <p:to>
                                        <p:strVal val="visible"/>
                                      </p:to>
                                    </p:set>
                                    <p:animEffect transition="in" filter="blinds(horizontal)">
                                      <p:cBhvr>
                                        <p:cTn dur="500" id="12"/>
                                        <p:tgtEl>
                                          <p:spTgt spid="1048698">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98">
                                            <p:txEl>
                                              <p:pRg st="2" end="2"/>
                                            </p:txEl>
                                          </p:spTgt>
                                        </p:tgtEl>
                                        <p:attrNameLst>
                                          <p:attrName>style.visibility</p:attrName>
                                        </p:attrNameLst>
                                      </p:cBhvr>
                                      <p:to>
                                        <p:strVal val="visible"/>
                                      </p:to>
                                    </p:set>
                                    <p:animEffect transition="in" filter="blinds(horizontal)">
                                      <p:cBhvr>
                                        <p:cTn dur="500" id="17"/>
                                        <p:tgtEl>
                                          <p:spTgt spid="1048698">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98">
                                            <p:txEl>
                                              <p:pRg st="3" end="3"/>
                                            </p:txEl>
                                          </p:spTgt>
                                        </p:tgtEl>
                                        <p:attrNameLst>
                                          <p:attrName>style.visibility</p:attrName>
                                        </p:attrNameLst>
                                      </p:cBhvr>
                                      <p:to>
                                        <p:strVal val="visible"/>
                                      </p:to>
                                    </p:set>
                                    <p:animEffect transition="in" filter="blinds(horizontal)">
                                      <p:cBhvr>
                                        <p:cTn dur="500" id="22"/>
                                        <p:tgtEl>
                                          <p:spTgt spid="1048698">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98">
                                            <p:txEl>
                                              <p:pRg st="4" end="4"/>
                                            </p:txEl>
                                          </p:spTgt>
                                        </p:tgtEl>
                                        <p:attrNameLst>
                                          <p:attrName>style.visibility</p:attrName>
                                        </p:attrNameLst>
                                      </p:cBhvr>
                                      <p:to>
                                        <p:strVal val="visible"/>
                                      </p:to>
                                    </p:set>
                                    <p:animEffect transition="in" filter="blinds(horizontal)">
                                      <p:cBhvr>
                                        <p:cTn dur="500" id="27"/>
                                        <p:tgtEl>
                                          <p:spTgt spid="10486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25" name=""/>
        <p:cNvGrpSpPr/>
        <p:nvPr/>
      </p:nvGrpSpPr>
      <p:grpSpPr>
        <a:xfrm>
          <a:off x="0" y="0"/>
          <a:ext cx="0" cy="0"/>
          <a:chOff x="0" y="0"/>
          <a:chExt cx="0" cy="0"/>
        </a:xfrm>
      </p:grpSpPr>
      <p:sp>
        <p:nvSpPr>
          <p:cNvPr id="1048699" name="Rectangle 2"/>
          <p:cNvSpPr>
            <a:spLocks noGrp="1" noChangeArrowheads="1"/>
          </p:cNvSpPr>
          <p:nvPr>
            <p:ph type="title"/>
          </p:nvPr>
        </p:nvSpPr>
        <p:spPr>
          <a:xfrm>
            <a:off x="381000" y="228600"/>
            <a:ext cx="8229600" cy="1143000"/>
          </a:xfrm>
        </p:spPr>
        <p:txBody>
          <a:bodyPr>
            <a:normAutofit/>
          </a:bodyPr>
          <a:p>
            <a:r>
              <a:rPr dirty="0" sz="3200" lang="en-US"/>
              <a:t>Operating steps for Program execution (Contd.,)</a:t>
            </a:r>
          </a:p>
        </p:txBody>
      </p:sp>
      <p:sp>
        <p:nvSpPr>
          <p:cNvPr id="1048700" name="Rectangle 3"/>
          <p:cNvSpPr>
            <a:spLocks noGrp="1" noChangeArrowheads="1"/>
          </p:cNvSpPr>
          <p:nvPr>
            <p:ph idx="1"/>
          </p:nvPr>
        </p:nvSpPr>
        <p:spPr>
          <a:xfrm>
            <a:off x="457200" y="1524000"/>
            <a:ext cx="8229600" cy="4389120"/>
          </a:xfrm>
        </p:spPr>
        <p:txBody>
          <a:bodyPr>
            <a:normAutofit/>
          </a:bodyPr>
          <a:p>
            <a:pPr algn="just">
              <a:lnSpc>
                <a:spcPct val="150000"/>
              </a:lnSpc>
            </a:pPr>
            <a:r>
              <a:rPr dirty="0" sz="2000" lang="en-US"/>
              <a:t>When the operand has been read from the memory into the MDR, it is </a:t>
            </a:r>
            <a:r>
              <a:rPr dirty="0" sz="2000" lang="en-US" smtClean="0"/>
              <a:t> </a:t>
            </a:r>
            <a:r>
              <a:rPr dirty="0" sz="2000" lang="en-US"/>
              <a:t>transferred from the MDR to the ALU.</a:t>
            </a:r>
          </a:p>
          <a:p>
            <a:pPr algn="just">
              <a:lnSpc>
                <a:spcPct val="150000"/>
              </a:lnSpc>
            </a:pPr>
            <a:r>
              <a:rPr dirty="0" sz="2000" lang="en-US" smtClean="0"/>
              <a:t>After </a:t>
            </a:r>
            <a:r>
              <a:rPr dirty="0" sz="2000" lang="en-US"/>
              <a:t>one or more operands are fetched in this way, the ALU can perform the desired operation.</a:t>
            </a:r>
          </a:p>
          <a:p>
            <a:pPr algn="just">
              <a:lnSpc>
                <a:spcPct val="150000"/>
              </a:lnSpc>
            </a:pPr>
            <a:r>
              <a:rPr dirty="0" sz="2000" lang="en-US" smtClean="0"/>
              <a:t>If </a:t>
            </a:r>
            <a:r>
              <a:rPr dirty="0" sz="2000" lang="en-US"/>
              <a:t>the result of the operation is to be stored in the memory, then the result is sent to the MDR.</a:t>
            </a:r>
          </a:p>
          <a:p>
            <a:pPr algn="just">
              <a:lnSpc>
                <a:spcPct val="150000"/>
              </a:lnSpc>
            </a:pPr>
            <a:r>
              <a:rPr dirty="0" sz="2000" lang="en-US" smtClean="0"/>
              <a:t>The </a:t>
            </a:r>
            <a:r>
              <a:rPr dirty="0" sz="2000" lang="en-US"/>
              <a:t>address of the location where the result is to be stored is sent to the MAR, and a write cycle is initiated.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00">
                                            <p:txEl>
                                              <p:pRg st="0" end="0"/>
                                            </p:txEl>
                                          </p:spTgt>
                                        </p:tgtEl>
                                        <p:attrNameLst>
                                          <p:attrName>style.visibility</p:attrName>
                                        </p:attrNameLst>
                                      </p:cBhvr>
                                      <p:to>
                                        <p:strVal val="visible"/>
                                      </p:to>
                                    </p:set>
                                    <p:animEffect transition="in" filter="blinds(horizontal)">
                                      <p:cBhvr>
                                        <p:cTn dur="500" id="7"/>
                                        <p:tgtEl>
                                          <p:spTgt spid="104870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00">
                                            <p:txEl>
                                              <p:pRg st="1" end="1"/>
                                            </p:txEl>
                                          </p:spTgt>
                                        </p:tgtEl>
                                        <p:attrNameLst>
                                          <p:attrName>style.visibility</p:attrName>
                                        </p:attrNameLst>
                                      </p:cBhvr>
                                      <p:to>
                                        <p:strVal val="visible"/>
                                      </p:to>
                                    </p:set>
                                    <p:animEffect transition="in" filter="blinds(horizontal)">
                                      <p:cBhvr>
                                        <p:cTn dur="500" id="12"/>
                                        <p:tgtEl>
                                          <p:spTgt spid="1048700">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00">
                                            <p:txEl>
                                              <p:pRg st="2" end="2"/>
                                            </p:txEl>
                                          </p:spTgt>
                                        </p:tgtEl>
                                        <p:attrNameLst>
                                          <p:attrName>style.visibility</p:attrName>
                                        </p:attrNameLst>
                                      </p:cBhvr>
                                      <p:to>
                                        <p:strVal val="visible"/>
                                      </p:to>
                                    </p:set>
                                    <p:animEffect transition="in" filter="blinds(horizontal)">
                                      <p:cBhvr>
                                        <p:cTn dur="500" id="17"/>
                                        <p:tgtEl>
                                          <p:spTgt spid="1048700">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00">
                                            <p:txEl>
                                              <p:pRg st="3" end="3"/>
                                            </p:txEl>
                                          </p:spTgt>
                                        </p:tgtEl>
                                        <p:attrNameLst>
                                          <p:attrName>style.visibility</p:attrName>
                                        </p:attrNameLst>
                                      </p:cBhvr>
                                      <p:to>
                                        <p:strVal val="visible"/>
                                      </p:to>
                                    </p:set>
                                    <p:animEffect transition="in" filter="blinds(horizontal)">
                                      <p:cBhvr>
                                        <p:cTn dur="500" id="22"/>
                                        <p:tgtEl>
                                          <p:spTgt spid="10487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26" name=""/>
        <p:cNvGrpSpPr/>
        <p:nvPr/>
      </p:nvGrpSpPr>
      <p:grpSpPr>
        <a:xfrm>
          <a:off x="0" y="0"/>
          <a:ext cx="0" cy="0"/>
          <a:chOff x="0" y="0"/>
          <a:chExt cx="0" cy="0"/>
        </a:xfrm>
      </p:grpSpPr>
      <p:sp>
        <p:nvSpPr>
          <p:cNvPr id="1048701" name="Rectangle 2"/>
          <p:cNvSpPr>
            <a:spLocks noGrp="1" noChangeArrowheads="1"/>
          </p:cNvSpPr>
          <p:nvPr>
            <p:ph type="title"/>
          </p:nvPr>
        </p:nvSpPr>
        <p:spPr>
          <a:xfrm>
            <a:off x="457200" y="304800"/>
            <a:ext cx="8229600" cy="1143000"/>
          </a:xfrm>
        </p:spPr>
        <p:txBody>
          <a:bodyPr/>
          <a:p>
            <a:r>
              <a:rPr dirty="0" sz="2800" lang="en-US"/>
              <a:t>Operating steps for Program execution (Contd.,)</a:t>
            </a:r>
          </a:p>
        </p:txBody>
      </p:sp>
      <p:sp>
        <p:nvSpPr>
          <p:cNvPr id="1048702" name="Rectangle 3"/>
          <p:cNvSpPr>
            <a:spLocks noGrp="1" noChangeArrowheads="1"/>
          </p:cNvSpPr>
          <p:nvPr>
            <p:ph idx="1"/>
          </p:nvPr>
        </p:nvSpPr>
        <p:spPr>
          <a:xfrm>
            <a:off x="381000" y="1600200"/>
            <a:ext cx="8229600" cy="4876800"/>
          </a:xfrm>
        </p:spPr>
        <p:txBody>
          <a:bodyPr>
            <a:normAutofit/>
          </a:bodyPr>
          <a:p>
            <a:pPr algn="just">
              <a:lnSpc>
                <a:spcPct val="150000"/>
              </a:lnSpc>
            </a:pPr>
            <a:r>
              <a:rPr dirty="0" sz="2000" lang="en-US"/>
              <a:t>At some point during the execution of the current instruction, the contents of the PC are incremented so that the PC points to the next instruction to be executed.</a:t>
            </a:r>
          </a:p>
          <a:p>
            <a:pPr algn="just">
              <a:lnSpc>
                <a:spcPct val="150000"/>
              </a:lnSpc>
            </a:pPr>
            <a:r>
              <a:rPr dirty="0" sz="2000" lang="en-US" smtClean="0"/>
              <a:t>Thus</a:t>
            </a:r>
            <a:r>
              <a:rPr dirty="0" sz="2000" lang="en-US"/>
              <a:t>, as soon as the execution of the current instruction is completed, a new instruction fetch may be started.</a:t>
            </a:r>
          </a:p>
          <a:p>
            <a:pPr algn="just">
              <a:lnSpc>
                <a:spcPct val="150000"/>
              </a:lnSpc>
            </a:pPr>
            <a:r>
              <a:rPr dirty="0" sz="2000" lang="en-US" smtClean="0"/>
              <a:t>In </a:t>
            </a:r>
            <a:r>
              <a:rPr dirty="0" sz="2000" lang="en-US"/>
              <a:t>addition to transferring data between the memory and the processor, the computer accepts data from input devices and sends data to output devices. Thus, some machine instructions with the ability to handle I/O transfers are provided.</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02">
                                            <p:txEl>
                                              <p:pRg st="0" end="0"/>
                                            </p:txEl>
                                          </p:spTgt>
                                        </p:tgtEl>
                                        <p:attrNameLst>
                                          <p:attrName>style.visibility</p:attrName>
                                        </p:attrNameLst>
                                      </p:cBhvr>
                                      <p:to>
                                        <p:strVal val="visible"/>
                                      </p:to>
                                    </p:set>
                                    <p:animEffect transition="in" filter="blinds(horizontal)">
                                      <p:cBhvr>
                                        <p:cTn dur="500" id="7"/>
                                        <p:tgtEl>
                                          <p:spTgt spid="1048702">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02">
                                            <p:txEl>
                                              <p:pRg st="1" end="1"/>
                                            </p:txEl>
                                          </p:spTgt>
                                        </p:tgtEl>
                                        <p:attrNameLst>
                                          <p:attrName>style.visibility</p:attrName>
                                        </p:attrNameLst>
                                      </p:cBhvr>
                                      <p:to>
                                        <p:strVal val="visible"/>
                                      </p:to>
                                    </p:set>
                                    <p:animEffect transition="in" filter="blinds(horizontal)">
                                      <p:cBhvr>
                                        <p:cTn dur="500" id="12"/>
                                        <p:tgtEl>
                                          <p:spTgt spid="1048702">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02">
                                            <p:txEl>
                                              <p:pRg st="2" end="2"/>
                                            </p:txEl>
                                          </p:spTgt>
                                        </p:tgtEl>
                                        <p:attrNameLst>
                                          <p:attrName>style.visibility</p:attrName>
                                        </p:attrNameLst>
                                      </p:cBhvr>
                                      <p:to>
                                        <p:strVal val="visible"/>
                                      </p:to>
                                    </p:set>
                                    <p:animEffect transition="in" filter="blinds(horizontal)">
                                      <p:cBhvr>
                                        <p:cTn dur="500" id="17"/>
                                        <p:tgtEl>
                                          <p:spTgt spid="10487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22" name="Title 1"/>
          <p:cNvSpPr>
            <a:spLocks noGrp="1"/>
          </p:cNvSpPr>
          <p:nvPr>
            <p:ph type="title"/>
          </p:nvPr>
        </p:nvSpPr>
        <p:spPr/>
        <p:txBody>
          <a:bodyPr>
            <a:normAutofit/>
          </a:bodyPr>
          <a:p>
            <a:r>
              <a:rPr dirty="0" sz="3600" lang="en-US" smtClean="0"/>
              <a:t>Books:</a:t>
            </a:r>
            <a:endParaRPr dirty="0" sz="3600" lang="en-US"/>
          </a:p>
        </p:txBody>
      </p:sp>
      <p:sp>
        <p:nvSpPr>
          <p:cNvPr id="1048623" name="Content Placeholder 2"/>
          <p:cNvSpPr>
            <a:spLocks noGrp="1"/>
          </p:cNvSpPr>
          <p:nvPr>
            <p:ph idx="1"/>
          </p:nvPr>
        </p:nvSpPr>
        <p:spPr>
          <a:xfrm>
            <a:off x="457200" y="1981200"/>
            <a:ext cx="8229600" cy="2057400"/>
          </a:xfrm>
        </p:spPr>
        <p:txBody>
          <a:bodyPr/>
          <a:p>
            <a:r>
              <a:rPr dirty="0" lang="en-US" smtClean="0"/>
              <a:t>“</a:t>
            </a:r>
            <a:r>
              <a:rPr dirty="0" lang="en-US" smtClean="0">
                <a:solidFill>
                  <a:srgbClr val="FF0000"/>
                </a:solidFill>
              </a:rPr>
              <a:t>Computer System Architecture</a:t>
            </a:r>
            <a:r>
              <a:rPr dirty="0" lang="en-US" smtClean="0"/>
              <a:t>” by Morris </a:t>
            </a:r>
            <a:r>
              <a:rPr dirty="0" lang="en-US" err="1" smtClean="0"/>
              <a:t>Mano</a:t>
            </a:r>
            <a:r>
              <a:rPr dirty="0" lang="en-US" smtClean="0"/>
              <a:t>.</a:t>
            </a:r>
          </a:p>
          <a:p>
            <a:r>
              <a:rPr dirty="0" lang="en-US" smtClean="0"/>
              <a:t>“ </a:t>
            </a:r>
            <a:r>
              <a:rPr dirty="0" lang="en-US" smtClean="0">
                <a:solidFill>
                  <a:schemeClr val="accent1"/>
                </a:solidFill>
              </a:rPr>
              <a:t>Computer Organization and Architecture</a:t>
            </a:r>
            <a:r>
              <a:rPr dirty="0" lang="en-US" smtClean="0"/>
              <a:t>” by William Stallings.</a:t>
            </a:r>
          </a:p>
          <a:p>
            <a:r>
              <a:rPr dirty="0" lang="en-US" smtClean="0"/>
              <a:t>“</a:t>
            </a:r>
            <a:r>
              <a:rPr dirty="0" lang="en-US" smtClean="0">
                <a:solidFill>
                  <a:schemeClr val="accent4">
                    <a:lumMod val="50000"/>
                  </a:schemeClr>
                </a:solidFill>
              </a:rPr>
              <a:t>Computer Organization</a:t>
            </a:r>
            <a:r>
              <a:rPr dirty="0" lang="en-US" smtClean="0"/>
              <a:t>” by Carl </a:t>
            </a:r>
            <a:r>
              <a:rPr dirty="0" lang="en-US" err="1" smtClean="0"/>
              <a:t>Hamacher</a:t>
            </a:r>
            <a:endParaRPr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27" name=""/>
        <p:cNvGrpSpPr/>
        <p:nvPr/>
      </p:nvGrpSpPr>
      <p:grpSpPr>
        <a:xfrm>
          <a:off x="0" y="0"/>
          <a:ext cx="0" cy="0"/>
          <a:chOff x="0" y="0"/>
          <a:chExt cx="0" cy="0"/>
        </a:xfrm>
      </p:grpSpPr>
      <p:sp>
        <p:nvSpPr>
          <p:cNvPr id="1048703" name="Rectangle 2"/>
          <p:cNvSpPr>
            <a:spLocks noGrp="1" noChangeArrowheads="1"/>
          </p:cNvSpPr>
          <p:nvPr>
            <p:ph type="title"/>
          </p:nvPr>
        </p:nvSpPr>
        <p:spPr>
          <a:xfrm>
            <a:off x="381000" y="304800"/>
            <a:ext cx="8229600" cy="1143000"/>
          </a:xfrm>
        </p:spPr>
        <p:txBody>
          <a:bodyPr/>
          <a:p>
            <a:r>
              <a:rPr dirty="0" sz="3200" lang="en-US"/>
              <a:t>Interrupt service routine</a:t>
            </a:r>
          </a:p>
        </p:txBody>
      </p:sp>
      <p:sp>
        <p:nvSpPr>
          <p:cNvPr id="1048704" name="Rectangle 3"/>
          <p:cNvSpPr>
            <a:spLocks noGrp="1" noChangeArrowheads="1"/>
          </p:cNvSpPr>
          <p:nvPr>
            <p:ph idx="1"/>
          </p:nvPr>
        </p:nvSpPr>
        <p:spPr>
          <a:xfrm>
            <a:off x="304800" y="1524000"/>
            <a:ext cx="8229600" cy="5029200"/>
          </a:xfrm>
        </p:spPr>
        <p:txBody>
          <a:bodyPr>
            <a:normAutofit fontScale="90000" lnSpcReduction="20000"/>
          </a:bodyPr>
          <a:p>
            <a:pPr algn="just">
              <a:lnSpc>
                <a:spcPct val="150000"/>
              </a:lnSpc>
            </a:pPr>
            <a:r>
              <a:rPr dirty="0" sz="2000" lang="en-US"/>
              <a:t>Normal execution of a programs may be preempted if some device requires urgent servicing.</a:t>
            </a:r>
          </a:p>
          <a:p>
            <a:pPr algn="just">
              <a:lnSpc>
                <a:spcPct val="150000"/>
              </a:lnSpc>
            </a:pPr>
            <a:r>
              <a:rPr dirty="0" sz="2000" lang="en-US"/>
              <a:t>For example, a monitoring device in a computer-controlled industrial process may detect a dangerous condition. </a:t>
            </a:r>
          </a:p>
          <a:p>
            <a:pPr algn="just">
              <a:lnSpc>
                <a:spcPct val="150000"/>
              </a:lnSpc>
              <a:buFont typeface="Wingdings" pitchFamily="2" charset="2"/>
              <a:buNone/>
            </a:pPr>
            <a:r>
              <a:rPr dirty="0" sz="2000" lang="en-US"/>
              <a:t>      In order to deal with the situation immediately, the normal execution of the current program must be interrupted. </a:t>
            </a:r>
          </a:p>
          <a:p>
            <a:pPr algn="just">
              <a:lnSpc>
                <a:spcPct val="150000"/>
              </a:lnSpc>
              <a:buFont typeface="Wingdings" pitchFamily="2" charset="2"/>
              <a:buNone/>
            </a:pPr>
            <a:r>
              <a:rPr dirty="0" sz="2000" lang="en-US"/>
              <a:t>      To do this, the device raises an </a:t>
            </a:r>
            <a:r>
              <a:rPr dirty="0" sz="2000" lang="en-US" u="sng">
                <a:solidFill>
                  <a:srgbClr val="FF0000"/>
                </a:solidFill>
              </a:rPr>
              <a:t>interrupt signal</a:t>
            </a:r>
            <a:r>
              <a:rPr dirty="0" sz="2000" lang="en-US"/>
              <a:t>.</a:t>
            </a:r>
          </a:p>
          <a:p>
            <a:pPr algn="just">
              <a:lnSpc>
                <a:spcPct val="150000"/>
              </a:lnSpc>
              <a:buFont typeface="Wingdings" pitchFamily="2" charset="2"/>
              <a:buNone/>
            </a:pPr>
            <a:endParaRPr dirty="0" sz="2000" lang="en-US"/>
          </a:p>
          <a:p>
            <a:pPr algn="just">
              <a:lnSpc>
                <a:spcPct val="150000"/>
              </a:lnSpc>
            </a:pPr>
            <a:r>
              <a:rPr dirty="0" sz="2000" lang="en-US"/>
              <a:t>An </a:t>
            </a:r>
            <a:r>
              <a:rPr dirty="0" sz="2000" lang="en-US" u="sng">
                <a:solidFill>
                  <a:schemeClr val="accent1">
                    <a:lumMod val="75000"/>
                  </a:schemeClr>
                </a:solidFill>
              </a:rPr>
              <a:t>interrupt</a:t>
            </a:r>
            <a:r>
              <a:rPr dirty="0" sz="2000" lang="en-US" u="sng"/>
              <a:t> </a:t>
            </a:r>
            <a:r>
              <a:rPr dirty="0" sz="2000" lang="en-US"/>
              <a:t> is a request from an I/O device for service by the processor.</a:t>
            </a:r>
          </a:p>
          <a:p>
            <a:pPr algn="just">
              <a:lnSpc>
                <a:spcPct val="150000"/>
              </a:lnSpc>
              <a:buFont typeface="Wingdings" pitchFamily="2" charset="2"/>
              <a:buNone/>
            </a:pPr>
            <a:r>
              <a:rPr dirty="0" sz="2000" lang="en-US"/>
              <a:t>       The processor provides the requested service by executing an appropriate </a:t>
            </a:r>
            <a:r>
              <a:rPr dirty="0" sz="2000" lang="en-US" u="sng">
                <a:solidFill>
                  <a:srgbClr val="C00000"/>
                </a:solidFill>
              </a:rPr>
              <a:t>interrupt-service routine</a:t>
            </a:r>
            <a:r>
              <a:rPr dirty="0" sz="2000" lang="en-US"/>
              <a:t>.</a:t>
            </a:r>
          </a:p>
          <a:p>
            <a:pPr algn="just">
              <a:lnSpc>
                <a:spcPct val="150000"/>
              </a:lnSpc>
              <a:buFont typeface="Wingdings" pitchFamily="2" charset="2"/>
              <a:buNone/>
            </a:pPr>
            <a:r>
              <a:rPr dirty="0" sz="2000" lang="en-US"/>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04">
                                            <p:txEl>
                                              <p:pRg st="0" end="0"/>
                                            </p:txEl>
                                          </p:spTgt>
                                        </p:tgtEl>
                                        <p:attrNameLst>
                                          <p:attrName>style.visibility</p:attrName>
                                        </p:attrNameLst>
                                      </p:cBhvr>
                                      <p:to>
                                        <p:strVal val="visible"/>
                                      </p:to>
                                    </p:set>
                                    <p:animEffect transition="in" filter="blinds(horizontal)">
                                      <p:cBhvr>
                                        <p:cTn dur="500" id="7"/>
                                        <p:tgtEl>
                                          <p:spTgt spid="104870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04">
                                            <p:txEl>
                                              <p:pRg st="1" end="1"/>
                                            </p:txEl>
                                          </p:spTgt>
                                        </p:tgtEl>
                                        <p:attrNameLst>
                                          <p:attrName>style.visibility</p:attrName>
                                        </p:attrNameLst>
                                      </p:cBhvr>
                                      <p:to>
                                        <p:strVal val="visible"/>
                                      </p:to>
                                    </p:set>
                                    <p:animEffect transition="in" filter="blinds(horizontal)">
                                      <p:cBhvr>
                                        <p:cTn dur="500" id="12"/>
                                        <p:tgtEl>
                                          <p:spTgt spid="1048704">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04">
                                            <p:txEl>
                                              <p:pRg st="2" end="2"/>
                                            </p:txEl>
                                          </p:spTgt>
                                        </p:tgtEl>
                                        <p:attrNameLst>
                                          <p:attrName>style.visibility</p:attrName>
                                        </p:attrNameLst>
                                      </p:cBhvr>
                                      <p:to>
                                        <p:strVal val="visible"/>
                                      </p:to>
                                    </p:set>
                                    <p:animEffect transition="in" filter="blinds(horizontal)">
                                      <p:cBhvr>
                                        <p:cTn dur="500" id="17"/>
                                        <p:tgtEl>
                                          <p:spTgt spid="1048704">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04">
                                            <p:txEl>
                                              <p:pRg st="3" end="3"/>
                                            </p:txEl>
                                          </p:spTgt>
                                        </p:tgtEl>
                                        <p:attrNameLst>
                                          <p:attrName>style.visibility</p:attrName>
                                        </p:attrNameLst>
                                      </p:cBhvr>
                                      <p:to>
                                        <p:strVal val="visible"/>
                                      </p:to>
                                    </p:set>
                                    <p:animEffect transition="in" filter="blinds(horizontal)">
                                      <p:cBhvr>
                                        <p:cTn dur="500" id="22"/>
                                        <p:tgtEl>
                                          <p:spTgt spid="1048704">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04">
                                            <p:txEl>
                                              <p:pRg st="5" end="5"/>
                                            </p:txEl>
                                          </p:spTgt>
                                        </p:tgtEl>
                                        <p:attrNameLst>
                                          <p:attrName>style.visibility</p:attrName>
                                        </p:attrNameLst>
                                      </p:cBhvr>
                                      <p:to>
                                        <p:strVal val="visible"/>
                                      </p:to>
                                    </p:set>
                                    <p:animEffect transition="in" filter="blinds(horizontal)">
                                      <p:cBhvr>
                                        <p:cTn dur="500" id="27"/>
                                        <p:tgtEl>
                                          <p:spTgt spid="1048704">
                                            <p:txEl>
                                              <p:pRg st="5" end="5"/>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04">
                                            <p:txEl>
                                              <p:pRg st="6" end="6"/>
                                            </p:txEl>
                                          </p:spTgt>
                                        </p:tgtEl>
                                        <p:attrNameLst>
                                          <p:attrName>style.visibility</p:attrName>
                                        </p:attrNameLst>
                                      </p:cBhvr>
                                      <p:to>
                                        <p:strVal val="visible"/>
                                      </p:to>
                                    </p:set>
                                    <p:animEffect transition="in" filter="blinds(horizontal)">
                                      <p:cBhvr>
                                        <p:cTn dur="500" id="32"/>
                                        <p:tgtEl>
                                          <p:spTgt spid="1048704">
                                            <p:txEl>
                                              <p:pRg st="6" end="6"/>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704">
                                            <p:txEl>
                                              <p:pRg st="7" end="7"/>
                                            </p:txEl>
                                          </p:spTgt>
                                        </p:tgtEl>
                                        <p:attrNameLst>
                                          <p:attrName>style.visibility</p:attrName>
                                        </p:attrNameLst>
                                      </p:cBhvr>
                                      <p:to>
                                        <p:strVal val="visible"/>
                                      </p:to>
                                    </p:set>
                                    <p:animEffect transition="in" filter="blinds(horizontal)">
                                      <p:cBhvr>
                                        <p:cTn dur="500" id="37"/>
                                        <p:tgtEl>
                                          <p:spTgt spid="104870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28" name=""/>
        <p:cNvGrpSpPr/>
        <p:nvPr/>
      </p:nvGrpSpPr>
      <p:grpSpPr>
        <a:xfrm>
          <a:off x="0" y="0"/>
          <a:ext cx="0" cy="0"/>
          <a:chOff x="0" y="0"/>
          <a:chExt cx="0" cy="0"/>
        </a:xfrm>
      </p:grpSpPr>
      <p:sp>
        <p:nvSpPr>
          <p:cNvPr id="1048705" name="Rectangle 2"/>
          <p:cNvSpPr>
            <a:spLocks noGrp="1" noChangeArrowheads="1"/>
          </p:cNvSpPr>
          <p:nvPr>
            <p:ph type="title"/>
          </p:nvPr>
        </p:nvSpPr>
        <p:spPr>
          <a:xfrm>
            <a:off x="457200" y="228600"/>
            <a:ext cx="8229600" cy="1143000"/>
          </a:xfrm>
        </p:spPr>
        <p:txBody>
          <a:bodyPr/>
          <a:p>
            <a:r>
              <a:rPr dirty="0" sz="3200" lang="en-US"/>
              <a:t>Interrupt service routine (contd.,)</a:t>
            </a:r>
          </a:p>
        </p:txBody>
      </p:sp>
      <p:sp>
        <p:nvSpPr>
          <p:cNvPr id="1048706" name="Rectangle 3"/>
          <p:cNvSpPr>
            <a:spLocks noGrp="1" noChangeArrowheads="1"/>
          </p:cNvSpPr>
          <p:nvPr>
            <p:ph idx="1"/>
          </p:nvPr>
        </p:nvSpPr>
        <p:spPr>
          <a:xfrm>
            <a:off x="381000" y="1600200"/>
            <a:ext cx="8229600" cy="4389120"/>
          </a:xfrm>
        </p:spPr>
        <p:txBody>
          <a:bodyPr>
            <a:normAutofit/>
          </a:bodyPr>
          <a:p>
            <a:pPr algn="just">
              <a:lnSpc>
                <a:spcPct val="150000"/>
              </a:lnSpc>
            </a:pPr>
            <a:r>
              <a:rPr dirty="0" sz="2000" lang="en-US"/>
              <a:t>Because such diversions may alter the internal state of the processor, its state must be saved in the memory locations before servicing the interrupt.</a:t>
            </a:r>
          </a:p>
          <a:p>
            <a:pPr algn="just">
              <a:lnSpc>
                <a:spcPct val="150000"/>
              </a:lnSpc>
            </a:pPr>
            <a:r>
              <a:rPr dirty="0" sz="2000" lang="en-US" smtClean="0"/>
              <a:t>Normally</a:t>
            </a:r>
            <a:r>
              <a:rPr dirty="0" sz="2000" lang="en-US"/>
              <a:t>, the contents of the PC,  the general registers, and some control information are stored in memory.</a:t>
            </a:r>
          </a:p>
          <a:p>
            <a:pPr algn="just">
              <a:lnSpc>
                <a:spcPct val="150000"/>
              </a:lnSpc>
            </a:pPr>
            <a:r>
              <a:rPr dirty="0" sz="2000" lang="en-US" smtClean="0"/>
              <a:t>When </a:t>
            </a:r>
            <a:r>
              <a:rPr dirty="0" sz="2000" lang="en-US"/>
              <a:t>the interrupt service routine is completed, the state of the processor is restored so that the interrupted program may continue.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06">
                                            <p:txEl>
                                              <p:pRg st="0" end="0"/>
                                            </p:txEl>
                                          </p:spTgt>
                                        </p:tgtEl>
                                        <p:attrNameLst>
                                          <p:attrName>style.visibility</p:attrName>
                                        </p:attrNameLst>
                                      </p:cBhvr>
                                      <p:to>
                                        <p:strVal val="visible"/>
                                      </p:to>
                                    </p:set>
                                    <p:animEffect transition="in" filter="blinds(horizontal)">
                                      <p:cBhvr>
                                        <p:cTn dur="500" id="7"/>
                                        <p:tgtEl>
                                          <p:spTgt spid="1048706">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06">
                                            <p:txEl>
                                              <p:pRg st="1" end="1"/>
                                            </p:txEl>
                                          </p:spTgt>
                                        </p:tgtEl>
                                        <p:attrNameLst>
                                          <p:attrName>style.visibility</p:attrName>
                                        </p:attrNameLst>
                                      </p:cBhvr>
                                      <p:to>
                                        <p:strVal val="visible"/>
                                      </p:to>
                                    </p:set>
                                    <p:animEffect transition="in" filter="blinds(horizontal)">
                                      <p:cBhvr>
                                        <p:cTn dur="500" id="12"/>
                                        <p:tgtEl>
                                          <p:spTgt spid="1048706">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06">
                                            <p:txEl>
                                              <p:pRg st="2" end="2"/>
                                            </p:txEl>
                                          </p:spTgt>
                                        </p:tgtEl>
                                        <p:attrNameLst>
                                          <p:attrName>style.visibility</p:attrName>
                                        </p:attrNameLst>
                                      </p:cBhvr>
                                      <p:to>
                                        <p:strVal val="visible"/>
                                      </p:to>
                                    </p:set>
                                    <p:animEffect transition="in" filter="blinds(horizontal)">
                                      <p:cBhvr>
                                        <p:cTn dur="500" id="17"/>
                                        <p:tgtEl>
                                          <p:spTgt spid="10487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29" name=""/>
        <p:cNvGrpSpPr/>
        <p:nvPr/>
      </p:nvGrpSpPr>
      <p:grpSpPr>
        <a:xfrm>
          <a:off x="0" y="0"/>
          <a:ext cx="0" cy="0"/>
          <a:chOff x="0" y="0"/>
          <a:chExt cx="0" cy="0"/>
        </a:xfrm>
      </p:grpSpPr>
      <p:sp>
        <p:nvSpPr>
          <p:cNvPr id="1048707" name="Rectangle 2"/>
          <p:cNvSpPr>
            <a:spLocks noGrp="1" noChangeArrowheads="1"/>
          </p:cNvSpPr>
          <p:nvPr>
            <p:ph type="title"/>
          </p:nvPr>
        </p:nvSpPr>
        <p:spPr>
          <a:xfrm>
            <a:off x="457200" y="228600"/>
            <a:ext cx="8229600" cy="1143000"/>
          </a:xfrm>
        </p:spPr>
        <p:txBody>
          <a:bodyPr/>
          <a:p>
            <a:r>
              <a:rPr dirty="0" sz="3200" lang="en-US" smtClean="0"/>
              <a:t>4. Bus </a:t>
            </a:r>
            <a:r>
              <a:rPr dirty="0" sz="3200" lang="en-US"/>
              <a:t>structures</a:t>
            </a:r>
          </a:p>
        </p:txBody>
      </p:sp>
      <p:sp>
        <p:nvSpPr>
          <p:cNvPr id="1048708" name="Rectangle 3"/>
          <p:cNvSpPr>
            <a:spLocks noGrp="1" noChangeArrowheads="1"/>
          </p:cNvSpPr>
          <p:nvPr>
            <p:ph idx="1"/>
          </p:nvPr>
        </p:nvSpPr>
        <p:spPr>
          <a:xfrm>
            <a:off x="381000" y="1371600"/>
            <a:ext cx="8229600" cy="4389120"/>
          </a:xfrm>
        </p:spPr>
        <p:txBody>
          <a:bodyPr/>
          <a:p>
            <a:pPr algn="just">
              <a:lnSpc>
                <a:spcPct val="150000"/>
              </a:lnSpc>
            </a:pPr>
            <a:r>
              <a:rPr dirty="0" sz="2000" lang="en-US"/>
              <a:t>A group of lines(wires) that serves as a connecting path for several devices of a computer is called a </a:t>
            </a:r>
            <a:r>
              <a:rPr dirty="0" sz="2000" lang="en-US" u="sng">
                <a:solidFill>
                  <a:srgbClr val="FF0000"/>
                </a:solidFill>
              </a:rPr>
              <a:t>bus</a:t>
            </a:r>
            <a:r>
              <a:rPr dirty="0" sz="2000" lang="en-US"/>
              <a:t>.</a:t>
            </a:r>
          </a:p>
          <a:p>
            <a:pPr algn="just">
              <a:lnSpc>
                <a:spcPct val="150000"/>
              </a:lnSpc>
            </a:pPr>
            <a:r>
              <a:rPr dirty="0" sz="2000" lang="en-US"/>
              <a:t>In addition to the lines that carry the data, the bus must have lines for address and control purposes.</a:t>
            </a:r>
          </a:p>
          <a:p>
            <a:pPr algn="just">
              <a:lnSpc>
                <a:spcPct val="150000"/>
              </a:lnSpc>
            </a:pPr>
            <a:r>
              <a:rPr dirty="0" sz="2000" lang="en-US"/>
              <a:t>The simplest way to interconnect functional units is to use a single bus, as shown </a:t>
            </a:r>
            <a:r>
              <a:rPr dirty="0" sz="2000" lang="en-US" smtClean="0"/>
              <a:t>below.</a:t>
            </a:r>
            <a:endParaRPr dirty="0" sz="2000" lang="en-US"/>
          </a:p>
          <a:p>
            <a:pPr algn="just">
              <a:lnSpc>
                <a:spcPct val="150000"/>
              </a:lnSpc>
              <a:buFont typeface="Wingdings" pitchFamily="2" charset="2"/>
              <a:buNone/>
            </a:pPr>
            <a:r>
              <a:rPr dirty="0" sz="2000" lang="en-US"/>
              <a:t>                                </a:t>
            </a:r>
          </a:p>
          <a:p>
            <a:pPr algn="just">
              <a:lnSpc>
                <a:spcPct val="150000"/>
              </a:lnSpc>
            </a:pPr>
            <a:endParaRPr dirty="0" sz="2000" lang="en-US"/>
          </a:p>
          <a:p>
            <a:pPr algn="just">
              <a:lnSpc>
                <a:spcPct val="150000"/>
              </a:lnSpc>
            </a:pPr>
            <a:endParaRPr dirty="0" sz="2000" lang="en-US"/>
          </a:p>
          <a:p>
            <a:pPr algn="just">
              <a:lnSpc>
                <a:spcPct val="150000"/>
              </a:lnSpc>
            </a:pPr>
            <a:endParaRPr dirty="0" sz="2000" lang="en-US"/>
          </a:p>
          <a:p>
            <a:pPr algn="just">
              <a:lnSpc>
                <a:spcPct val="150000"/>
              </a:lnSpc>
            </a:pPr>
            <a:endParaRPr dirty="0" sz="2000" lang="en-US"/>
          </a:p>
          <a:p>
            <a:pPr algn="just">
              <a:lnSpc>
                <a:spcPct val="150000"/>
              </a:lnSpc>
            </a:pPr>
            <a:endParaRPr dirty="0" sz="2000" lang="en-US"/>
          </a:p>
        </p:txBody>
      </p:sp>
      <p:sp>
        <p:nvSpPr>
          <p:cNvPr id="1048709" name="Rectangle 4"/>
          <p:cNvSpPr>
            <a:spLocks noChangeArrowheads="1"/>
          </p:cNvSpPr>
          <p:nvPr/>
        </p:nvSpPr>
        <p:spPr bwMode="auto">
          <a:xfrm>
            <a:off x="1981200" y="4419600"/>
            <a:ext cx="914400" cy="533400"/>
          </a:xfrm>
          <a:prstGeom prst="rect"/>
          <a:noFill/>
          <a:ln w="9525">
            <a:solidFill>
              <a:schemeClr val="tx1"/>
            </a:solidFill>
            <a:miter lim="800000"/>
            <a:headEnd/>
            <a:tailEnd/>
          </a:ln>
          <a:effectLst/>
        </p:spPr>
        <p:txBody>
          <a:bodyPr anchor="ctr" wrap="none"/>
          <a:p>
            <a:pPr algn="ctr"/>
            <a:r>
              <a:rPr lang="en-US"/>
              <a:t>input</a:t>
            </a:r>
          </a:p>
        </p:txBody>
      </p:sp>
      <p:sp>
        <p:nvSpPr>
          <p:cNvPr id="1048710" name="Rectangle 5"/>
          <p:cNvSpPr>
            <a:spLocks noChangeArrowheads="1"/>
          </p:cNvSpPr>
          <p:nvPr/>
        </p:nvSpPr>
        <p:spPr bwMode="auto">
          <a:xfrm>
            <a:off x="3352800" y="4419600"/>
            <a:ext cx="914400" cy="533400"/>
          </a:xfrm>
          <a:prstGeom prst="rect"/>
          <a:noFill/>
          <a:ln w="9525">
            <a:solidFill>
              <a:schemeClr val="tx1"/>
            </a:solidFill>
            <a:miter lim="800000"/>
            <a:headEnd/>
            <a:tailEnd/>
          </a:ln>
          <a:effectLst/>
        </p:spPr>
        <p:txBody>
          <a:bodyPr anchor="ctr" wrap="none"/>
          <a:p>
            <a:pPr algn="ctr"/>
            <a:r>
              <a:rPr dirty="0" lang="en-US"/>
              <a:t>output</a:t>
            </a:r>
          </a:p>
        </p:txBody>
      </p:sp>
      <p:sp>
        <p:nvSpPr>
          <p:cNvPr id="1048711" name="Rectangle 6"/>
          <p:cNvSpPr>
            <a:spLocks noChangeArrowheads="1"/>
          </p:cNvSpPr>
          <p:nvPr/>
        </p:nvSpPr>
        <p:spPr bwMode="auto">
          <a:xfrm>
            <a:off x="4648200" y="4419600"/>
            <a:ext cx="1066800" cy="533400"/>
          </a:xfrm>
          <a:prstGeom prst="rect"/>
          <a:noFill/>
          <a:ln w="9525">
            <a:solidFill>
              <a:schemeClr val="tx1"/>
            </a:solidFill>
            <a:miter lim="800000"/>
            <a:headEnd/>
            <a:tailEnd/>
          </a:ln>
          <a:effectLst/>
        </p:spPr>
        <p:txBody>
          <a:bodyPr anchor="ctr" wrap="none"/>
          <a:p>
            <a:pPr algn="ctr"/>
            <a:r>
              <a:rPr dirty="0" lang="en-US"/>
              <a:t>memory</a:t>
            </a:r>
          </a:p>
        </p:txBody>
      </p:sp>
      <p:sp>
        <p:nvSpPr>
          <p:cNvPr id="1048712" name="Rectangle 7"/>
          <p:cNvSpPr>
            <a:spLocks noChangeArrowheads="1"/>
          </p:cNvSpPr>
          <p:nvPr/>
        </p:nvSpPr>
        <p:spPr bwMode="auto">
          <a:xfrm>
            <a:off x="6248400" y="4343400"/>
            <a:ext cx="1600200" cy="609600"/>
          </a:xfrm>
          <a:prstGeom prst="rect"/>
          <a:noFill/>
          <a:ln w="9525">
            <a:solidFill>
              <a:schemeClr val="tx1"/>
            </a:solidFill>
            <a:miter lim="800000"/>
            <a:headEnd/>
            <a:tailEnd/>
          </a:ln>
          <a:effectLst/>
        </p:spPr>
        <p:txBody>
          <a:bodyPr anchor="ctr" wrap="none"/>
          <a:p>
            <a:pPr algn="ctr"/>
            <a:r>
              <a:rPr lang="en-US"/>
              <a:t>processor</a:t>
            </a:r>
          </a:p>
        </p:txBody>
      </p:sp>
      <p:sp>
        <p:nvSpPr>
          <p:cNvPr id="1048713" name="AutoShape 8"/>
          <p:cNvSpPr>
            <a:spLocks noChangeArrowheads="1"/>
          </p:cNvSpPr>
          <p:nvPr/>
        </p:nvSpPr>
        <p:spPr bwMode="auto">
          <a:xfrm>
            <a:off x="381000" y="5791200"/>
            <a:ext cx="8229600" cy="304800"/>
          </a:xfrm>
          <a:prstGeom prst="leftRightArrow">
            <a:avLst>
              <a:gd name="adj1" fmla="val 50000"/>
              <a:gd name="adj2" fmla="val 833333"/>
            </a:avLst>
          </a:prstGeom>
          <a:solidFill>
            <a:schemeClr val="accent1"/>
          </a:solidFill>
          <a:ln w="9525">
            <a:solidFill>
              <a:schemeClr val="tx1"/>
            </a:solidFill>
            <a:miter lim="800000"/>
            <a:headEnd/>
            <a:tailEnd/>
          </a:ln>
          <a:effectLst/>
        </p:spPr>
        <p:txBody>
          <a:bodyPr anchor="ctr" wrap="none"/>
          <a:p>
            <a:endParaRPr lang="en-US"/>
          </a:p>
        </p:txBody>
      </p:sp>
      <p:sp>
        <p:nvSpPr>
          <p:cNvPr id="1048714" name="AutoShape 9"/>
          <p:cNvSpPr>
            <a:spLocks noChangeArrowheads="1"/>
          </p:cNvSpPr>
          <p:nvPr/>
        </p:nvSpPr>
        <p:spPr bwMode="auto">
          <a:xfrm>
            <a:off x="2362200" y="4953000"/>
            <a:ext cx="228600" cy="838200"/>
          </a:xfrm>
          <a:prstGeom prst="downArrow">
            <a:avLst>
              <a:gd name="adj1" fmla="val 50000"/>
              <a:gd name="adj2" fmla="val 91667"/>
            </a:avLst>
          </a:prstGeom>
          <a:solidFill>
            <a:schemeClr val="accent1"/>
          </a:solidFill>
          <a:ln w="9525">
            <a:solidFill>
              <a:schemeClr val="tx1"/>
            </a:solidFill>
            <a:miter lim="800000"/>
            <a:headEnd/>
            <a:tailEnd/>
          </a:ln>
          <a:effectLst/>
        </p:spPr>
        <p:txBody>
          <a:bodyPr anchor="ctr" wrap="none"/>
          <a:p>
            <a:endParaRPr lang="en-US"/>
          </a:p>
        </p:txBody>
      </p:sp>
      <p:sp>
        <p:nvSpPr>
          <p:cNvPr id="1048715" name="AutoShape 10"/>
          <p:cNvSpPr>
            <a:spLocks noChangeArrowheads="1"/>
          </p:cNvSpPr>
          <p:nvPr/>
        </p:nvSpPr>
        <p:spPr bwMode="auto">
          <a:xfrm>
            <a:off x="3733800" y="4953000"/>
            <a:ext cx="228600" cy="823913"/>
          </a:xfrm>
          <a:prstGeom prst="upArrow">
            <a:avLst>
              <a:gd name="adj1" fmla="val 50000"/>
              <a:gd name="adj2" fmla="val 90104"/>
            </a:avLst>
          </a:prstGeom>
          <a:solidFill>
            <a:schemeClr val="accent1"/>
          </a:solidFill>
          <a:ln w="9525">
            <a:solidFill>
              <a:schemeClr val="tx1"/>
            </a:solidFill>
            <a:miter lim="800000"/>
            <a:headEnd/>
            <a:tailEnd/>
          </a:ln>
          <a:effectLst/>
        </p:spPr>
        <p:txBody>
          <a:bodyPr anchor="ctr" wrap="none"/>
          <a:p>
            <a:endParaRPr lang="en-US"/>
          </a:p>
        </p:txBody>
      </p:sp>
      <p:sp>
        <p:nvSpPr>
          <p:cNvPr id="1048716" name="AutoShape 11"/>
          <p:cNvSpPr>
            <a:spLocks noChangeArrowheads="1"/>
          </p:cNvSpPr>
          <p:nvPr/>
        </p:nvSpPr>
        <p:spPr bwMode="auto">
          <a:xfrm>
            <a:off x="5029200" y="4953000"/>
            <a:ext cx="228600" cy="838200"/>
          </a:xfrm>
          <a:prstGeom prst="upDownArrow">
            <a:avLst>
              <a:gd name="adj1" fmla="val 50000"/>
              <a:gd name="adj2" fmla="val 73333"/>
            </a:avLst>
          </a:prstGeom>
          <a:solidFill>
            <a:schemeClr val="accent1"/>
          </a:solidFill>
          <a:ln w="9525">
            <a:solidFill>
              <a:schemeClr val="tx1"/>
            </a:solidFill>
            <a:miter lim="800000"/>
            <a:headEnd/>
            <a:tailEnd/>
          </a:ln>
          <a:effectLst/>
        </p:spPr>
        <p:txBody>
          <a:bodyPr anchor="ctr" wrap="none"/>
          <a:p>
            <a:endParaRPr lang="en-US"/>
          </a:p>
        </p:txBody>
      </p:sp>
      <p:sp>
        <p:nvSpPr>
          <p:cNvPr id="1048717" name="AutoShape 12"/>
          <p:cNvSpPr>
            <a:spLocks noChangeArrowheads="1"/>
          </p:cNvSpPr>
          <p:nvPr/>
        </p:nvSpPr>
        <p:spPr bwMode="auto">
          <a:xfrm>
            <a:off x="6781800" y="4953000"/>
            <a:ext cx="228600" cy="838200"/>
          </a:xfrm>
          <a:prstGeom prst="upDownArrow">
            <a:avLst>
              <a:gd name="adj1" fmla="val 50000"/>
              <a:gd name="adj2" fmla="val 73333"/>
            </a:avLst>
          </a:prstGeom>
          <a:solidFill>
            <a:schemeClr val="accent1"/>
          </a:solidFill>
          <a:ln w="9525">
            <a:solidFill>
              <a:schemeClr val="tx1"/>
            </a:solidFill>
            <a:miter lim="800000"/>
            <a:headEnd/>
            <a:tailEnd/>
          </a:ln>
          <a:effectLst/>
        </p:spPr>
        <p:txBody>
          <a:bodyPr anchor="ctr" wrap="none"/>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08">
                                            <p:txEl>
                                              <p:pRg st="0" end="0"/>
                                            </p:txEl>
                                          </p:spTgt>
                                        </p:tgtEl>
                                        <p:attrNameLst>
                                          <p:attrName>style.visibility</p:attrName>
                                        </p:attrNameLst>
                                      </p:cBhvr>
                                      <p:to>
                                        <p:strVal val="visible"/>
                                      </p:to>
                                    </p:set>
                                    <p:animEffect transition="in" filter="blinds(horizontal)">
                                      <p:cBhvr>
                                        <p:cTn dur="500" id="7"/>
                                        <p:tgtEl>
                                          <p:spTgt spid="1048708">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08">
                                            <p:txEl>
                                              <p:pRg st="1" end="1"/>
                                            </p:txEl>
                                          </p:spTgt>
                                        </p:tgtEl>
                                        <p:attrNameLst>
                                          <p:attrName>style.visibility</p:attrName>
                                        </p:attrNameLst>
                                      </p:cBhvr>
                                      <p:to>
                                        <p:strVal val="visible"/>
                                      </p:to>
                                    </p:set>
                                    <p:animEffect transition="in" filter="blinds(horizontal)">
                                      <p:cBhvr>
                                        <p:cTn dur="500" id="12"/>
                                        <p:tgtEl>
                                          <p:spTgt spid="1048708">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08">
                                            <p:txEl>
                                              <p:pRg st="2" end="2"/>
                                            </p:txEl>
                                          </p:spTgt>
                                        </p:tgtEl>
                                        <p:attrNameLst>
                                          <p:attrName>style.visibility</p:attrName>
                                        </p:attrNameLst>
                                      </p:cBhvr>
                                      <p:to>
                                        <p:strVal val="visible"/>
                                      </p:to>
                                    </p:set>
                                    <p:animEffect transition="in" filter="blinds(horizontal)">
                                      <p:cBhvr>
                                        <p:cTn dur="500" id="17"/>
                                        <p:tgtEl>
                                          <p:spTgt spid="1048708">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08">
                                            <p:txEl>
                                              <p:pRg st="3" end="3"/>
                                            </p:txEl>
                                          </p:spTgt>
                                        </p:tgtEl>
                                        <p:attrNameLst>
                                          <p:attrName>style.visibility</p:attrName>
                                        </p:attrNameLst>
                                      </p:cBhvr>
                                      <p:to>
                                        <p:strVal val="visible"/>
                                      </p:to>
                                    </p:set>
                                    <p:animEffect transition="in" filter="blinds(horizontal)">
                                      <p:cBhvr>
                                        <p:cTn dur="500" id="22"/>
                                        <p:tgtEl>
                                          <p:spTgt spid="10487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30" name=""/>
        <p:cNvGrpSpPr/>
        <p:nvPr/>
      </p:nvGrpSpPr>
      <p:grpSpPr>
        <a:xfrm>
          <a:off x="0" y="0"/>
          <a:ext cx="0" cy="0"/>
          <a:chOff x="0" y="0"/>
          <a:chExt cx="0" cy="0"/>
        </a:xfrm>
      </p:grpSpPr>
      <p:sp>
        <p:nvSpPr>
          <p:cNvPr id="1048718" name="Rectangle 2"/>
          <p:cNvSpPr>
            <a:spLocks noGrp="1" noChangeArrowheads="1"/>
          </p:cNvSpPr>
          <p:nvPr>
            <p:ph type="title"/>
          </p:nvPr>
        </p:nvSpPr>
        <p:spPr>
          <a:xfrm>
            <a:off x="381000" y="381000"/>
            <a:ext cx="8229600" cy="1143000"/>
          </a:xfrm>
        </p:spPr>
        <p:txBody>
          <a:bodyPr/>
          <a:p>
            <a:r>
              <a:rPr dirty="0" sz="3200" lang="en-US"/>
              <a:t>Bus structures (contd.,)</a:t>
            </a:r>
          </a:p>
        </p:txBody>
      </p:sp>
      <p:sp>
        <p:nvSpPr>
          <p:cNvPr id="1048719" name="Rectangle 3"/>
          <p:cNvSpPr>
            <a:spLocks noGrp="1" noChangeArrowheads="1"/>
          </p:cNvSpPr>
          <p:nvPr>
            <p:ph idx="1"/>
          </p:nvPr>
        </p:nvSpPr>
        <p:spPr>
          <a:xfrm>
            <a:off x="457200" y="1676400"/>
            <a:ext cx="8229600" cy="4389120"/>
          </a:xfrm>
        </p:spPr>
        <p:txBody>
          <a:bodyPr>
            <a:normAutofit fontScale="95000" lnSpcReduction="20000"/>
          </a:bodyPr>
          <a:p>
            <a:pPr algn="just">
              <a:lnSpc>
                <a:spcPct val="150000"/>
              </a:lnSpc>
            </a:pPr>
            <a:r>
              <a:rPr dirty="0" sz="2000" lang="en-US"/>
              <a:t>All units are connected to this bus. Because the bus can be used for only one transfer at a time, only two units can actively use the bus at any given time.</a:t>
            </a:r>
          </a:p>
          <a:p>
            <a:pPr algn="just">
              <a:lnSpc>
                <a:spcPct val="150000"/>
              </a:lnSpc>
            </a:pPr>
            <a:r>
              <a:rPr dirty="0" sz="2000" lang="en-US"/>
              <a:t>Bus control lines are used to arbitrate multiple requests for use of the bus.</a:t>
            </a:r>
          </a:p>
          <a:p>
            <a:pPr algn="just">
              <a:lnSpc>
                <a:spcPct val="150000"/>
              </a:lnSpc>
            </a:pPr>
            <a:r>
              <a:rPr dirty="0" sz="2000" lang="en-US"/>
              <a:t>The main virtue of the single-bus structure is its low cost and its flexibility for attaching peripheral devices.</a:t>
            </a:r>
          </a:p>
          <a:p>
            <a:pPr algn="just">
              <a:lnSpc>
                <a:spcPct val="150000"/>
              </a:lnSpc>
            </a:pPr>
            <a:r>
              <a:rPr dirty="0" sz="2000" lang="en-US"/>
              <a:t>Systems that contain multiple buses achieve more concurrency in operations by allowing two or more transfers to be carried out at the same time</a:t>
            </a:r>
            <a:r>
              <a:rPr dirty="0" sz="2000" lang="en-US" smtClean="0"/>
              <a:t>. This </a:t>
            </a:r>
            <a:r>
              <a:rPr dirty="0" sz="2000" lang="en-US"/>
              <a:t>leads to better performance but at an increased cost.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19">
                                            <p:txEl>
                                              <p:pRg st="0" end="0"/>
                                            </p:txEl>
                                          </p:spTgt>
                                        </p:tgtEl>
                                        <p:attrNameLst>
                                          <p:attrName>style.visibility</p:attrName>
                                        </p:attrNameLst>
                                      </p:cBhvr>
                                      <p:to>
                                        <p:strVal val="visible"/>
                                      </p:to>
                                    </p:set>
                                    <p:animEffect transition="in" filter="blinds(horizontal)">
                                      <p:cBhvr>
                                        <p:cTn dur="500" id="7"/>
                                        <p:tgtEl>
                                          <p:spTgt spid="104871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19">
                                            <p:txEl>
                                              <p:pRg st="1" end="1"/>
                                            </p:txEl>
                                          </p:spTgt>
                                        </p:tgtEl>
                                        <p:attrNameLst>
                                          <p:attrName>style.visibility</p:attrName>
                                        </p:attrNameLst>
                                      </p:cBhvr>
                                      <p:to>
                                        <p:strVal val="visible"/>
                                      </p:to>
                                    </p:set>
                                    <p:animEffect transition="in" filter="blinds(horizontal)">
                                      <p:cBhvr>
                                        <p:cTn dur="500" id="12"/>
                                        <p:tgtEl>
                                          <p:spTgt spid="104871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19">
                                            <p:txEl>
                                              <p:pRg st="2" end="2"/>
                                            </p:txEl>
                                          </p:spTgt>
                                        </p:tgtEl>
                                        <p:attrNameLst>
                                          <p:attrName>style.visibility</p:attrName>
                                        </p:attrNameLst>
                                      </p:cBhvr>
                                      <p:to>
                                        <p:strVal val="visible"/>
                                      </p:to>
                                    </p:set>
                                    <p:animEffect transition="in" filter="blinds(horizontal)">
                                      <p:cBhvr>
                                        <p:cTn dur="500" id="17"/>
                                        <p:tgtEl>
                                          <p:spTgt spid="104871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19">
                                            <p:txEl>
                                              <p:pRg st="3" end="3"/>
                                            </p:txEl>
                                          </p:spTgt>
                                        </p:tgtEl>
                                        <p:attrNameLst>
                                          <p:attrName>style.visibility</p:attrName>
                                        </p:attrNameLst>
                                      </p:cBhvr>
                                      <p:to>
                                        <p:strVal val="visible"/>
                                      </p:to>
                                    </p:set>
                                    <p:animEffect transition="in" filter="blinds(horizontal)">
                                      <p:cBhvr>
                                        <p:cTn dur="500" id="22"/>
                                        <p:tgtEl>
                                          <p:spTgt spid="10487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31" name=""/>
        <p:cNvGrpSpPr/>
        <p:nvPr/>
      </p:nvGrpSpPr>
      <p:grpSpPr>
        <a:xfrm>
          <a:off x="0" y="0"/>
          <a:ext cx="0" cy="0"/>
          <a:chOff x="0" y="0"/>
          <a:chExt cx="0" cy="0"/>
        </a:xfrm>
      </p:grpSpPr>
      <p:sp>
        <p:nvSpPr>
          <p:cNvPr id="1048720" name="Rectangle 2"/>
          <p:cNvSpPr>
            <a:spLocks noGrp="1" noChangeArrowheads="1"/>
          </p:cNvSpPr>
          <p:nvPr>
            <p:ph type="title"/>
          </p:nvPr>
        </p:nvSpPr>
        <p:spPr>
          <a:xfrm>
            <a:off x="457200" y="533400"/>
            <a:ext cx="8229600" cy="1143000"/>
          </a:xfrm>
        </p:spPr>
        <p:txBody>
          <a:bodyPr/>
          <a:p>
            <a:r>
              <a:rPr dirty="0" sz="2400" lang="en-US" smtClean="0"/>
              <a:t>How </a:t>
            </a:r>
            <a:r>
              <a:rPr dirty="0" sz="2400" lang="en-US"/>
              <a:t>timing differences are smoothed out among processors, memories and I/O </a:t>
            </a:r>
            <a:r>
              <a:rPr dirty="0" sz="2400" lang="en-US" smtClean="0"/>
              <a:t>devices?.</a:t>
            </a:r>
            <a:endParaRPr dirty="0" sz="2400" lang="en-US"/>
          </a:p>
        </p:txBody>
      </p:sp>
      <p:sp>
        <p:nvSpPr>
          <p:cNvPr id="1048721" name="Rectangle 3"/>
          <p:cNvSpPr>
            <a:spLocks noGrp="1" noChangeArrowheads="1"/>
          </p:cNvSpPr>
          <p:nvPr>
            <p:ph idx="1"/>
          </p:nvPr>
        </p:nvSpPr>
        <p:spPr>
          <a:xfrm>
            <a:off x="228600" y="1752600"/>
            <a:ext cx="8534400" cy="4541520"/>
          </a:xfrm>
        </p:spPr>
        <p:txBody>
          <a:bodyPr>
            <a:normAutofit fontScale="95000" lnSpcReduction="20000"/>
          </a:bodyPr>
          <a:p>
            <a:pPr algn="just">
              <a:lnSpc>
                <a:spcPct val="150000"/>
              </a:lnSpc>
            </a:pPr>
            <a:r>
              <a:rPr dirty="0" sz="2000" lang="en-US"/>
              <a:t>The devices connected to a bus vary widely in their speed of operation. </a:t>
            </a:r>
          </a:p>
          <a:p>
            <a:pPr algn="just">
              <a:lnSpc>
                <a:spcPct val="150000"/>
              </a:lnSpc>
            </a:pPr>
            <a:r>
              <a:rPr dirty="0" sz="2000" lang="en-US" smtClean="0"/>
              <a:t>Electro </a:t>
            </a:r>
            <a:r>
              <a:rPr dirty="0" sz="2000" lang="en-US"/>
              <a:t>mechanical devices such as key board and printers are relatively slow. </a:t>
            </a:r>
            <a:endParaRPr dirty="0" sz="2000" lang="en-US" smtClean="0"/>
          </a:p>
          <a:p>
            <a:pPr algn="just">
              <a:lnSpc>
                <a:spcPct val="150000"/>
              </a:lnSpc>
            </a:pPr>
            <a:r>
              <a:rPr dirty="0" sz="2000" lang="en-US" smtClean="0"/>
              <a:t>Others </a:t>
            </a:r>
            <a:r>
              <a:rPr dirty="0" sz="2000" lang="en-US"/>
              <a:t>like magnetic or optical disks, are considerably faster. </a:t>
            </a:r>
          </a:p>
          <a:p>
            <a:pPr algn="just">
              <a:lnSpc>
                <a:spcPct val="150000"/>
              </a:lnSpc>
            </a:pPr>
            <a:r>
              <a:rPr dirty="0" sz="2000" lang="en-US" smtClean="0"/>
              <a:t>Memory </a:t>
            </a:r>
            <a:r>
              <a:rPr dirty="0" sz="2000" lang="en-US"/>
              <a:t>and processor units operate at electronic speeds.</a:t>
            </a:r>
          </a:p>
          <a:p>
            <a:pPr algn="just">
              <a:lnSpc>
                <a:spcPct val="150000"/>
              </a:lnSpc>
            </a:pPr>
            <a:r>
              <a:rPr dirty="0" sz="2000" lang="en-US"/>
              <a:t> A common approach to smooth out the timing differences is to include </a:t>
            </a:r>
            <a:r>
              <a:rPr dirty="0" sz="2000" lang="en-US" u="sng">
                <a:solidFill>
                  <a:srgbClr val="C00000"/>
                </a:solidFill>
              </a:rPr>
              <a:t>buffer registers</a:t>
            </a:r>
            <a:r>
              <a:rPr dirty="0" sz="2000" lang="en-US">
                <a:solidFill>
                  <a:srgbClr val="C00000"/>
                </a:solidFill>
              </a:rPr>
              <a:t> </a:t>
            </a:r>
            <a:r>
              <a:rPr dirty="0" sz="2000" lang="en-US"/>
              <a:t>with the devices to hold the information during transfers.</a:t>
            </a:r>
          </a:p>
          <a:p>
            <a:pPr algn="just">
              <a:lnSpc>
                <a:spcPct val="150000"/>
              </a:lnSpc>
            </a:pPr>
            <a:r>
              <a:rPr dirty="0" sz="2000" lang="en-US"/>
              <a:t>They prevent a high speed processor from being locked to a slow I/O device during a sequence of data transfers.</a:t>
            </a:r>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21">
                                            <p:txEl>
                                              <p:pRg st="0" end="0"/>
                                            </p:txEl>
                                          </p:spTgt>
                                        </p:tgtEl>
                                        <p:attrNameLst>
                                          <p:attrName>style.visibility</p:attrName>
                                        </p:attrNameLst>
                                      </p:cBhvr>
                                      <p:to>
                                        <p:strVal val="visible"/>
                                      </p:to>
                                    </p:set>
                                    <p:animEffect transition="in" filter="blinds(horizontal)">
                                      <p:cBhvr>
                                        <p:cTn dur="500" id="7"/>
                                        <p:tgtEl>
                                          <p:spTgt spid="104872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21">
                                            <p:txEl>
                                              <p:pRg st="1" end="1"/>
                                            </p:txEl>
                                          </p:spTgt>
                                        </p:tgtEl>
                                        <p:attrNameLst>
                                          <p:attrName>style.visibility</p:attrName>
                                        </p:attrNameLst>
                                      </p:cBhvr>
                                      <p:to>
                                        <p:strVal val="visible"/>
                                      </p:to>
                                    </p:set>
                                    <p:animEffect transition="in" filter="blinds(horizontal)">
                                      <p:cBhvr>
                                        <p:cTn dur="500" id="12"/>
                                        <p:tgtEl>
                                          <p:spTgt spid="104872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21">
                                            <p:txEl>
                                              <p:pRg st="2" end="2"/>
                                            </p:txEl>
                                          </p:spTgt>
                                        </p:tgtEl>
                                        <p:attrNameLst>
                                          <p:attrName>style.visibility</p:attrName>
                                        </p:attrNameLst>
                                      </p:cBhvr>
                                      <p:to>
                                        <p:strVal val="visible"/>
                                      </p:to>
                                    </p:set>
                                    <p:animEffect transition="in" filter="blinds(horizontal)">
                                      <p:cBhvr>
                                        <p:cTn dur="500" id="17"/>
                                        <p:tgtEl>
                                          <p:spTgt spid="104872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21">
                                            <p:txEl>
                                              <p:pRg st="3" end="3"/>
                                            </p:txEl>
                                          </p:spTgt>
                                        </p:tgtEl>
                                        <p:attrNameLst>
                                          <p:attrName>style.visibility</p:attrName>
                                        </p:attrNameLst>
                                      </p:cBhvr>
                                      <p:to>
                                        <p:strVal val="visible"/>
                                      </p:to>
                                    </p:set>
                                    <p:animEffect transition="in" filter="blinds(horizontal)">
                                      <p:cBhvr>
                                        <p:cTn dur="500" id="22"/>
                                        <p:tgtEl>
                                          <p:spTgt spid="1048721">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21">
                                            <p:txEl>
                                              <p:pRg st="4" end="4"/>
                                            </p:txEl>
                                          </p:spTgt>
                                        </p:tgtEl>
                                        <p:attrNameLst>
                                          <p:attrName>style.visibility</p:attrName>
                                        </p:attrNameLst>
                                      </p:cBhvr>
                                      <p:to>
                                        <p:strVal val="visible"/>
                                      </p:to>
                                    </p:set>
                                    <p:animEffect transition="in" filter="blinds(horizontal)">
                                      <p:cBhvr>
                                        <p:cTn dur="500" id="27"/>
                                        <p:tgtEl>
                                          <p:spTgt spid="1048721">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21">
                                            <p:txEl>
                                              <p:pRg st="5" end="5"/>
                                            </p:txEl>
                                          </p:spTgt>
                                        </p:tgtEl>
                                        <p:attrNameLst>
                                          <p:attrName>style.visibility</p:attrName>
                                        </p:attrNameLst>
                                      </p:cBhvr>
                                      <p:to>
                                        <p:strVal val="visible"/>
                                      </p:to>
                                    </p:set>
                                    <p:animEffect transition="in" filter="blinds(horizontal)">
                                      <p:cBhvr>
                                        <p:cTn dur="500" id="32"/>
                                        <p:tgtEl>
                                          <p:spTgt spid="10487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32" name=""/>
        <p:cNvGrpSpPr/>
        <p:nvPr/>
      </p:nvGrpSpPr>
      <p:grpSpPr>
        <a:xfrm>
          <a:off x="0" y="0"/>
          <a:ext cx="0" cy="0"/>
          <a:chOff x="0" y="0"/>
          <a:chExt cx="0" cy="0"/>
        </a:xfrm>
      </p:grpSpPr>
      <p:sp>
        <p:nvSpPr>
          <p:cNvPr id="1048722" name="Rectangle 2"/>
          <p:cNvSpPr>
            <a:spLocks noGrp="1" noChangeArrowheads="1"/>
          </p:cNvSpPr>
          <p:nvPr>
            <p:ph type="title"/>
          </p:nvPr>
        </p:nvSpPr>
        <p:spPr>
          <a:xfrm>
            <a:off x="457200" y="228600"/>
            <a:ext cx="8229600" cy="1143000"/>
          </a:xfrm>
        </p:spPr>
        <p:txBody>
          <a:bodyPr/>
          <a:p>
            <a:r>
              <a:rPr dirty="0" sz="2400" lang="en-US"/>
              <a:t>Contd.,</a:t>
            </a:r>
          </a:p>
        </p:txBody>
      </p:sp>
      <p:sp>
        <p:nvSpPr>
          <p:cNvPr id="1048723" name="Rectangle 3"/>
          <p:cNvSpPr>
            <a:spLocks noGrp="1" noChangeArrowheads="1"/>
          </p:cNvSpPr>
          <p:nvPr>
            <p:ph idx="1"/>
          </p:nvPr>
        </p:nvSpPr>
        <p:spPr>
          <a:xfrm>
            <a:off x="381000" y="1524000"/>
            <a:ext cx="8229600" cy="4389120"/>
          </a:xfrm>
        </p:spPr>
        <p:txBody>
          <a:bodyPr/>
          <a:p>
            <a:pPr algn="just">
              <a:lnSpc>
                <a:spcPct val="150000"/>
              </a:lnSpc>
            </a:pPr>
            <a:r>
              <a:rPr dirty="0" sz="2000" lang="en-US"/>
              <a:t>This allows the processor to switch rapidly from one device to another, interweaving its process activity with data transfers involving several I/O devices.</a:t>
            </a:r>
          </a:p>
          <a:p>
            <a:pPr algn="just">
              <a:lnSpc>
                <a:spcPct val="150000"/>
              </a:lnSpc>
            </a:pPr>
            <a:r>
              <a:rPr dirty="0" sz="2000" lang="en-US"/>
              <a:t>Thus, buffer registers smooth out timing differences among processors, memories and I/O devices</a:t>
            </a:r>
            <a:r>
              <a:rPr dirty="0" sz="2000" lang="en-US" smtClean="0"/>
              <a:t>.</a:t>
            </a: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23">
                                            <p:txEl>
                                              <p:pRg st="0" end="0"/>
                                            </p:txEl>
                                          </p:spTgt>
                                        </p:tgtEl>
                                        <p:attrNameLst>
                                          <p:attrName>style.visibility</p:attrName>
                                        </p:attrNameLst>
                                      </p:cBhvr>
                                      <p:to>
                                        <p:strVal val="visible"/>
                                      </p:to>
                                    </p:set>
                                    <p:animEffect transition="in" filter="blinds(horizontal)">
                                      <p:cBhvr>
                                        <p:cTn dur="500" id="7"/>
                                        <p:tgtEl>
                                          <p:spTgt spid="104872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23">
                                            <p:txEl>
                                              <p:pRg st="1" end="1"/>
                                            </p:txEl>
                                          </p:spTgt>
                                        </p:tgtEl>
                                        <p:attrNameLst>
                                          <p:attrName>style.visibility</p:attrName>
                                        </p:attrNameLst>
                                      </p:cBhvr>
                                      <p:to>
                                        <p:strVal val="visible"/>
                                      </p:to>
                                    </p:set>
                                    <p:animEffect transition="in" filter="blinds(horizontal)">
                                      <p:cBhvr>
                                        <p:cTn dur="500" id="12"/>
                                        <p:tgtEl>
                                          <p:spTgt spid="1048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33" name=""/>
        <p:cNvGrpSpPr/>
        <p:nvPr/>
      </p:nvGrpSpPr>
      <p:grpSpPr>
        <a:xfrm>
          <a:off x="0" y="0"/>
          <a:ext cx="0" cy="0"/>
          <a:chOff x="0" y="0"/>
          <a:chExt cx="0" cy="0"/>
        </a:xfrm>
      </p:grpSpPr>
      <p:sp>
        <p:nvSpPr>
          <p:cNvPr id="1048724" name="Rectangle 2"/>
          <p:cNvSpPr>
            <a:spLocks noGrp="1" noChangeArrowheads="1"/>
          </p:cNvSpPr>
          <p:nvPr>
            <p:ph type="title"/>
          </p:nvPr>
        </p:nvSpPr>
        <p:spPr>
          <a:xfrm>
            <a:off x="533400" y="228600"/>
            <a:ext cx="7772400" cy="1066800"/>
          </a:xfrm>
        </p:spPr>
        <p:txBody>
          <a:bodyPr/>
          <a:p>
            <a:r>
              <a:rPr dirty="0" sz="3200" lang="en-US" smtClean="0"/>
              <a:t>5. Software</a:t>
            </a:r>
            <a:endParaRPr dirty="0" sz="3200" lang="en-US"/>
          </a:p>
        </p:txBody>
      </p:sp>
      <p:sp>
        <p:nvSpPr>
          <p:cNvPr id="1048725" name="Rectangle 3"/>
          <p:cNvSpPr>
            <a:spLocks noGrp="1" noChangeArrowheads="1"/>
          </p:cNvSpPr>
          <p:nvPr>
            <p:ph idx="1"/>
          </p:nvPr>
        </p:nvSpPr>
        <p:spPr>
          <a:xfrm>
            <a:off x="381000" y="1371600"/>
            <a:ext cx="8229600" cy="5029200"/>
          </a:xfrm>
        </p:spPr>
        <p:txBody>
          <a:bodyPr>
            <a:normAutofit fontScale="95000" lnSpcReduction="20000"/>
          </a:bodyPr>
          <a:p>
            <a:pPr algn="just">
              <a:lnSpc>
                <a:spcPct val="150000"/>
              </a:lnSpc>
              <a:buNone/>
            </a:pPr>
            <a:r>
              <a:rPr b="1" dirty="0" sz="2000" lang="en-US" smtClean="0"/>
              <a:t>The </a:t>
            </a:r>
            <a:r>
              <a:rPr b="1" dirty="0" sz="2000" lang="en-US"/>
              <a:t>role of system software in a computer.</a:t>
            </a:r>
          </a:p>
          <a:p>
            <a:pPr algn="just">
              <a:lnSpc>
                <a:spcPct val="150000"/>
              </a:lnSpc>
            </a:pPr>
            <a:r>
              <a:rPr dirty="0" sz="2000" lang="en-US" smtClean="0"/>
              <a:t>System </a:t>
            </a:r>
            <a:r>
              <a:rPr dirty="0" sz="2000" lang="en-US"/>
              <a:t>software is responsible for the coordination of all activities in a computing system.</a:t>
            </a:r>
          </a:p>
          <a:p>
            <a:pPr algn="just">
              <a:lnSpc>
                <a:spcPct val="150000"/>
              </a:lnSpc>
            </a:pPr>
            <a:r>
              <a:rPr dirty="0" sz="2000" lang="en-US"/>
              <a:t>System software is a collection of programs that are executed as needed to perform functions such as </a:t>
            </a:r>
          </a:p>
          <a:p>
            <a:pPr algn="just">
              <a:lnSpc>
                <a:spcPct val="150000"/>
              </a:lnSpc>
              <a:buFont typeface="Wingdings" pitchFamily="2" charset="2"/>
              <a:buNone/>
            </a:pPr>
            <a:r>
              <a:rPr dirty="0" sz="2000" lang="en-US">
                <a:cs typeface="Times New Roman" pitchFamily="18" charset="0"/>
              </a:rPr>
              <a:t>     </a:t>
            </a:r>
            <a:r>
              <a:rPr dirty="0" sz="2000" lang="en-US">
                <a:cs typeface="Times New Roman" pitchFamily="18" charset="0"/>
                <a:sym typeface="Symbol" pitchFamily="18" charset="2"/>
              </a:rPr>
              <a:t>1)</a:t>
            </a:r>
            <a:r>
              <a:rPr dirty="0" sz="2000" lang="en-US">
                <a:cs typeface="Times New Roman" pitchFamily="18" charset="0"/>
              </a:rPr>
              <a:t>  </a:t>
            </a:r>
            <a:r>
              <a:rPr dirty="0" sz="2000" lang="en-US"/>
              <a:t>Receiving and interpreting user commands.</a:t>
            </a:r>
          </a:p>
          <a:p>
            <a:pPr algn="just">
              <a:lnSpc>
                <a:spcPct val="150000"/>
              </a:lnSpc>
              <a:buFont typeface="Wingdings" pitchFamily="2" charset="2"/>
              <a:buNone/>
            </a:pPr>
            <a:r>
              <a:rPr dirty="0" sz="2000" lang="en-US">
                <a:cs typeface="Times New Roman" pitchFamily="18" charset="0"/>
              </a:rPr>
              <a:t>     </a:t>
            </a:r>
            <a:r>
              <a:rPr dirty="0" sz="2000" lang="en-US">
                <a:cs typeface="Times New Roman" pitchFamily="18" charset="0"/>
                <a:sym typeface="Symbol" pitchFamily="18" charset="2"/>
              </a:rPr>
              <a:t>2)</a:t>
            </a:r>
            <a:r>
              <a:rPr dirty="0" sz="2000" lang="en-US">
                <a:cs typeface="Times New Roman" pitchFamily="18" charset="0"/>
              </a:rPr>
              <a:t> </a:t>
            </a:r>
            <a:r>
              <a:rPr dirty="0" sz="2000" lang="en-US"/>
              <a:t>Entering and editing application programs and storing them as files in secondary storage devices.</a:t>
            </a:r>
          </a:p>
          <a:p>
            <a:pPr algn="just">
              <a:lnSpc>
                <a:spcPct val="150000"/>
              </a:lnSpc>
              <a:buFont typeface="Wingdings" pitchFamily="2" charset="2"/>
              <a:buNone/>
            </a:pPr>
            <a:r>
              <a:rPr dirty="0" sz="2000" lang="en-US">
                <a:cs typeface="Times New Roman" pitchFamily="18" charset="0"/>
              </a:rPr>
              <a:t>     </a:t>
            </a:r>
            <a:r>
              <a:rPr dirty="0" sz="2000" lang="en-US">
                <a:cs typeface="Times New Roman" pitchFamily="18" charset="0"/>
                <a:sym typeface="Symbol" pitchFamily="18" charset="2"/>
              </a:rPr>
              <a:t>3)</a:t>
            </a:r>
            <a:r>
              <a:rPr dirty="0" sz="2000" lang="en-US">
                <a:cs typeface="Times New Roman" pitchFamily="18" charset="0"/>
              </a:rPr>
              <a:t>  Managing the storage and retrieval of files in secondary storage devices.</a:t>
            </a:r>
          </a:p>
          <a:p>
            <a:pPr algn="just">
              <a:lnSpc>
                <a:spcPct val="150000"/>
              </a:lnSpc>
              <a:buFont typeface="Wingdings" pitchFamily="2" charset="2"/>
              <a:buNone/>
            </a:pPr>
            <a:r>
              <a:rPr dirty="0" sz="2000" lang="en-US">
                <a:cs typeface="Times New Roman" pitchFamily="18" charset="0"/>
              </a:rPr>
              <a:t> </a:t>
            </a:r>
            <a:endParaRPr dirty="0" sz="2000" lang="en-US">
              <a:cs typeface="Times New Roman" pitchFamily="18" charset="0"/>
              <a:sym typeface="Symbol" pitchFamily="18" charset="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25">
                                            <p:txEl>
                                              <p:pRg st="0" end="0"/>
                                            </p:txEl>
                                          </p:spTgt>
                                        </p:tgtEl>
                                        <p:attrNameLst>
                                          <p:attrName>style.visibility</p:attrName>
                                        </p:attrNameLst>
                                      </p:cBhvr>
                                      <p:to>
                                        <p:strVal val="visible"/>
                                      </p:to>
                                    </p:set>
                                    <p:animEffect transition="in" filter="blinds(horizontal)">
                                      <p:cBhvr>
                                        <p:cTn dur="500" id="7"/>
                                        <p:tgtEl>
                                          <p:spTgt spid="104872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25">
                                            <p:txEl>
                                              <p:pRg st="1" end="1"/>
                                            </p:txEl>
                                          </p:spTgt>
                                        </p:tgtEl>
                                        <p:attrNameLst>
                                          <p:attrName>style.visibility</p:attrName>
                                        </p:attrNameLst>
                                      </p:cBhvr>
                                      <p:to>
                                        <p:strVal val="visible"/>
                                      </p:to>
                                    </p:set>
                                    <p:animEffect transition="in" filter="blinds(horizontal)">
                                      <p:cBhvr>
                                        <p:cTn dur="500" id="12"/>
                                        <p:tgtEl>
                                          <p:spTgt spid="104872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25">
                                            <p:txEl>
                                              <p:pRg st="2" end="2"/>
                                            </p:txEl>
                                          </p:spTgt>
                                        </p:tgtEl>
                                        <p:attrNameLst>
                                          <p:attrName>style.visibility</p:attrName>
                                        </p:attrNameLst>
                                      </p:cBhvr>
                                      <p:to>
                                        <p:strVal val="visible"/>
                                      </p:to>
                                    </p:set>
                                    <p:animEffect transition="in" filter="blinds(horizontal)">
                                      <p:cBhvr>
                                        <p:cTn dur="500" id="17"/>
                                        <p:tgtEl>
                                          <p:spTgt spid="104872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25">
                                            <p:txEl>
                                              <p:pRg st="3" end="3"/>
                                            </p:txEl>
                                          </p:spTgt>
                                        </p:tgtEl>
                                        <p:attrNameLst>
                                          <p:attrName>style.visibility</p:attrName>
                                        </p:attrNameLst>
                                      </p:cBhvr>
                                      <p:to>
                                        <p:strVal val="visible"/>
                                      </p:to>
                                    </p:set>
                                    <p:animEffect transition="in" filter="blinds(horizontal)">
                                      <p:cBhvr>
                                        <p:cTn dur="500" id="22"/>
                                        <p:tgtEl>
                                          <p:spTgt spid="1048725">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25">
                                            <p:txEl>
                                              <p:pRg st="4" end="4"/>
                                            </p:txEl>
                                          </p:spTgt>
                                        </p:tgtEl>
                                        <p:attrNameLst>
                                          <p:attrName>style.visibility</p:attrName>
                                        </p:attrNameLst>
                                      </p:cBhvr>
                                      <p:to>
                                        <p:strVal val="visible"/>
                                      </p:to>
                                    </p:set>
                                    <p:animEffect transition="in" filter="blinds(horizontal)">
                                      <p:cBhvr>
                                        <p:cTn dur="500" id="27"/>
                                        <p:tgtEl>
                                          <p:spTgt spid="1048725">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25">
                                            <p:txEl>
                                              <p:pRg st="5" end="5"/>
                                            </p:txEl>
                                          </p:spTgt>
                                        </p:tgtEl>
                                        <p:attrNameLst>
                                          <p:attrName>style.visibility</p:attrName>
                                        </p:attrNameLst>
                                      </p:cBhvr>
                                      <p:to>
                                        <p:strVal val="visible"/>
                                      </p:to>
                                    </p:set>
                                    <p:animEffect transition="in" filter="blinds(horizontal)">
                                      <p:cBhvr>
                                        <p:cTn dur="500" id="32"/>
                                        <p:tgtEl>
                                          <p:spTgt spid="1048725">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725">
                                            <p:txEl>
                                              <p:pRg st="6" end="6"/>
                                            </p:txEl>
                                          </p:spTgt>
                                        </p:tgtEl>
                                        <p:attrNameLst>
                                          <p:attrName>style.visibility</p:attrName>
                                        </p:attrNameLst>
                                      </p:cBhvr>
                                      <p:to>
                                        <p:strVal val="visible"/>
                                      </p:to>
                                    </p:set>
                                    <p:animEffect transition="in" filter="blinds(horizontal)">
                                      <p:cBhvr>
                                        <p:cTn dur="500" id="37"/>
                                        <p:tgtEl>
                                          <p:spTgt spid="10487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34" name=""/>
        <p:cNvGrpSpPr/>
        <p:nvPr/>
      </p:nvGrpSpPr>
      <p:grpSpPr>
        <a:xfrm>
          <a:off x="0" y="0"/>
          <a:ext cx="0" cy="0"/>
          <a:chOff x="0" y="0"/>
          <a:chExt cx="0" cy="0"/>
        </a:xfrm>
      </p:grpSpPr>
      <p:sp>
        <p:nvSpPr>
          <p:cNvPr id="1048726" name="Rectangle 2"/>
          <p:cNvSpPr>
            <a:spLocks noGrp="1" noChangeArrowheads="1"/>
          </p:cNvSpPr>
          <p:nvPr>
            <p:ph type="title"/>
          </p:nvPr>
        </p:nvSpPr>
        <p:spPr>
          <a:xfrm>
            <a:off x="457200" y="304800"/>
            <a:ext cx="8229600" cy="1143000"/>
          </a:xfrm>
        </p:spPr>
        <p:txBody>
          <a:bodyPr/>
          <a:p>
            <a:r>
              <a:rPr dirty="0" sz="2800" lang="en-US"/>
              <a:t>Contd.,</a:t>
            </a:r>
          </a:p>
        </p:txBody>
      </p:sp>
      <p:sp>
        <p:nvSpPr>
          <p:cNvPr id="1048727" name="Rectangle 3"/>
          <p:cNvSpPr>
            <a:spLocks noGrp="1" noChangeArrowheads="1"/>
          </p:cNvSpPr>
          <p:nvPr>
            <p:ph idx="1"/>
          </p:nvPr>
        </p:nvSpPr>
        <p:spPr>
          <a:xfrm>
            <a:off x="304800" y="1524000"/>
            <a:ext cx="8229600" cy="4389120"/>
          </a:xfrm>
        </p:spPr>
        <p:txBody>
          <a:bodyPr/>
          <a:p>
            <a:pPr algn="just">
              <a:lnSpc>
                <a:spcPct val="150000"/>
              </a:lnSpc>
              <a:buFont typeface="Wingdings" pitchFamily="2" charset="2"/>
              <a:buNone/>
            </a:pPr>
            <a:r>
              <a:rPr dirty="0" sz="2000" lang="en-US">
                <a:cs typeface="Times New Roman" pitchFamily="18" charset="0"/>
                <a:sym typeface="Symbol" pitchFamily="18" charset="2"/>
              </a:rPr>
              <a:t> 4)  Running standard application programs such as word processors, spread sheets, or games, with data supplied by the user.</a:t>
            </a:r>
          </a:p>
          <a:p>
            <a:pPr algn="just">
              <a:lnSpc>
                <a:spcPct val="150000"/>
              </a:lnSpc>
              <a:buFont typeface="Wingdings" pitchFamily="2" charset="2"/>
              <a:buNone/>
            </a:pPr>
            <a:r>
              <a:rPr dirty="0" sz="2000" lang="en-US">
                <a:cs typeface="Times New Roman" pitchFamily="18" charset="0"/>
                <a:sym typeface="Symbol" pitchFamily="18" charset="2"/>
              </a:rPr>
              <a:t> 5)  Controlling I/O units to receive input information and produce output results.</a:t>
            </a:r>
          </a:p>
          <a:p>
            <a:pPr algn="just">
              <a:lnSpc>
                <a:spcPct val="150000"/>
              </a:lnSpc>
              <a:buFont typeface="Wingdings" pitchFamily="2" charset="2"/>
              <a:buNone/>
            </a:pPr>
            <a:r>
              <a:rPr dirty="0" sz="2000" lang="en-US">
                <a:cs typeface="Times New Roman" pitchFamily="18" charset="0"/>
                <a:sym typeface="Symbol" pitchFamily="18" charset="2"/>
              </a:rPr>
              <a:t> 6)  Translating programs from high level language to low level language.</a:t>
            </a:r>
          </a:p>
          <a:p>
            <a:pPr algn="just">
              <a:lnSpc>
                <a:spcPct val="150000"/>
              </a:lnSpc>
              <a:buFont typeface="Wingdings" pitchFamily="2" charset="2"/>
              <a:buNone/>
            </a:pPr>
            <a:r>
              <a:rPr dirty="0" sz="2000" lang="en-US">
                <a:cs typeface="Times New Roman" pitchFamily="18" charset="0"/>
                <a:sym typeface="Symbol" pitchFamily="18" charset="2"/>
              </a:rPr>
              <a:t> 7)  Linking and running user-written application programs with existing standard library routines, such as numerical computation packages</a:t>
            </a:r>
            <a:r>
              <a:rPr dirty="0" sz="2000" lang="en-US" smtClean="0">
                <a:cs typeface="Times New Roman" pitchFamily="18" charset="0"/>
                <a:sym typeface="Symbol" pitchFamily="18" charset="2"/>
              </a:rPr>
              <a:t>.</a:t>
            </a:r>
            <a:endParaRPr dirty="0" sz="2000" lang="en-US">
              <a:cs typeface="Times New Roman" pitchFamily="18" charset="0"/>
              <a:sym typeface="Symbol" pitchFamily="18" charset="2"/>
            </a:endParaRPr>
          </a:p>
          <a:p>
            <a:pPr algn="just">
              <a:lnSpc>
                <a:spcPct val="150000"/>
              </a:lnSpc>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27">
                                            <p:txEl>
                                              <p:pRg st="0" end="0"/>
                                            </p:txEl>
                                          </p:spTgt>
                                        </p:tgtEl>
                                        <p:attrNameLst>
                                          <p:attrName>style.visibility</p:attrName>
                                        </p:attrNameLst>
                                      </p:cBhvr>
                                      <p:to>
                                        <p:strVal val="visible"/>
                                      </p:to>
                                    </p:set>
                                    <p:anim calcmode="lin" valueType="num">
                                      <p:cBhvr additive="base">
                                        <p:cTn dur="500" fill="hold" id="7"/>
                                        <p:tgtEl>
                                          <p:spTgt spid="104872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7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8727">
                                            <p:txEl>
                                              <p:pRg st="1" end="1"/>
                                            </p:txEl>
                                          </p:spTgt>
                                        </p:tgtEl>
                                        <p:attrNameLst>
                                          <p:attrName>style.visibility</p:attrName>
                                        </p:attrNameLst>
                                      </p:cBhvr>
                                      <p:to>
                                        <p:strVal val="visible"/>
                                      </p:to>
                                    </p:set>
                                    <p:anim calcmode="lin" valueType="num">
                                      <p:cBhvr additive="base">
                                        <p:cTn dur="500" fill="hold" id="13"/>
                                        <p:tgtEl>
                                          <p:spTgt spid="1048727">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4"/>
                                        <p:tgtEl>
                                          <p:spTgt spid="10487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8">
                                  <p:stCondLst>
                                    <p:cond delay="0"/>
                                  </p:stCondLst>
                                  <p:childTnLst>
                                    <p:set>
                                      <p:cBhvr>
                                        <p:cTn dur="1" fill="hold" id="18">
                                          <p:stCondLst>
                                            <p:cond delay="0"/>
                                          </p:stCondLst>
                                        </p:cTn>
                                        <p:tgtEl>
                                          <p:spTgt spid="1048727">
                                            <p:txEl>
                                              <p:pRg st="2" end="2"/>
                                            </p:txEl>
                                          </p:spTgt>
                                        </p:tgtEl>
                                        <p:attrNameLst>
                                          <p:attrName>style.visibility</p:attrName>
                                        </p:attrNameLst>
                                      </p:cBhvr>
                                      <p:to>
                                        <p:strVal val="visible"/>
                                      </p:to>
                                    </p:set>
                                    <p:anim calcmode="lin" valueType="num">
                                      <p:cBhvr additive="base">
                                        <p:cTn dur="500" fill="hold" id="19"/>
                                        <p:tgtEl>
                                          <p:spTgt spid="1048727">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0"/>
                                        <p:tgtEl>
                                          <p:spTgt spid="10487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8">
                                  <p:stCondLst>
                                    <p:cond delay="0"/>
                                  </p:stCondLst>
                                  <p:childTnLst>
                                    <p:set>
                                      <p:cBhvr>
                                        <p:cTn dur="1" fill="hold" id="24">
                                          <p:stCondLst>
                                            <p:cond delay="0"/>
                                          </p:stCondLst>
                                        </p:cTn>
                                        <p:tgtEl>
                                          <p:spTgt spid="1048727">
                                            <p:txEl>
                                              <p:pRg st="3" end="3"/>
                                            </p:txEl>
                                          </p:spTgt>
                                        </p:tgtEl>
                                        <p:attrNameLst>
                                          <p:attrName>style.visibility</p:attrName>
                                        </p:attrNameLst>
                                      </p:cBhvr>
                                      <p:to>
                                        <p:strVal val="visible"/>
                                      </p:to>
                                    </p:set>
                                    <p:anim calcmode="lin" valueType="num">
                                      <p:cBhvr additive="base">
                                        <p:cTn dur="500" fill="hold" id="25"/>
                                        <p:tgtEl>
                                          <p:spTgt spid="1048727">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6"/>
                                        <p:tgtEl>
                                          <p:spTgt spid="10487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28" name="Rectangle 2"/>
          <p:cNvSpPr>
            <a:spLocks noGrp="1" noChangeArrowheads="1"/>
          </p:cNvSpPr>
          <p:nvPr>
            <p:ph type="title"/>
          </p:nvPr>
        </p:nvSpPr>
        <p:spPr>
          <a:xfrm>
            <a:off x="457200" y="228600"/>
            <a:ext cx="8229600" cy="1143000"/>
          </a:xfrm>
        </p:spPr>
        <p:txBody>
          <a:bodyPr>
            <a:normAutofit/>
          </a:bodyPr>
          <a:p>
            <a:r>
              <a:rPr dirty="0" sz="3200" lang="en-US" smtClean="0"/>
              <a:t>Various </a:t>
            </a:r>
            <a:r>
              <a:rPr dirty="0" sz="3200" lang="en-US"/>
              <a:t>components of system software.</a:t>
            </a:r>
          </a:p>
        </p:txBody>
      </p:sp>
      <p:sp>
        <p:nvSpPr>
          <p:cNvPr id="1048729" name="Rectangle 3"/>
          <p:cNvSpPr>
            <a:spLocks noGrp="1" noChangeArrowheads="1"/>
          </p:cNvSpPr>
          <p:nvPr>
            <p:ph idx="1"/>
          </p:nvPr>
        </p:nvSpPr>
        <p:spPr>
          <a:xfrm>
            <a:off x="381000" y="1447800"/>
            <a:ext cx="8229600" cy="4389120"/>
          </a:xfrm>
        </p:spPr>
        <p:txBody>
          <a:bodyPr>
            <a:normAutofit fontScale="95000" lnSpcReduction="10000"/>
          </a:bodyPr>
          <a:p>
            <a:pPr algn="just">
              <a:lnSpc>
                <a:spcPct val="150000"/>
              </a:lnSpc>
            </a:pPr>
            <a:r>
              <a:rPr b="1" dirty="0" sz="2000" lang="en-US">
                <a:solidFill>
                  <a:srgbClr val="C00000"/>
                </a:solidFill>
              </a:rPr>
              <a:t>Compiler</a:t>
            </a:r>
            <a:r>
              <a:rPr dirty="0" sz="2000" lang="en-US">
                <a:solidFill>
                  <a:srgbClr val="C00000"/>
                </a:solidFill>
              </a:rPr>
              <a:t> : </a:t>
            </a:r>
            <a:r>
              <a:rPr dirty="0" sz="2000" lang="en-US"/>
              <a:t>A system software program which translates the high-level language program into a suitable machine language program.</a:t>
            </a:r>
          </a:p>
          <a:p>
            <a:pPr algn="just">
              <a:lnSpc>
                <a:spcPct val="150000"/>
              </a:lnSpc>
              <a:buFont typeface="Wingdings" pitchFamily="2" charset="2"/>
              <a:buNone/>
            </a:pPr>
            <a:endParaRPr dirty="0" sz="2000" lang="en-US"/>
          </a:p>
          <a:p>
            <a:pPr algn="just">
              <a:lnSpc>
                <a:spcPct val="150000"/>
              </a:lnSpc>
            </a:pPr>
            <a:r>
              <a:rPr dirty="0" sz="2000" lang="en-US"/>
              <a:t> </a:t>
            </a:r>
            <a:r>
              <a:rPr b="1" dirty="0" sz="2000" lang="en-US">
                <a:solidFill>
                  <a:srgbClr val="C00000"/>
                </a:solidFill>
              </a:rPr>
              <a:t>Text editor</a:t>
            </a:r>
            <a:r>
              <a:rPr dirty="0" sz="2000" lang="en-US">
                <a:solidFill>
                  <a:srgbClr val="C00000"/>
                </a:solidFill>
              </a:rPr>
              <a:t>: </a:t>
            </a:r>
            <a:r>
              <a:rPr dirty="0" sz="2000" lang="en-US"/>
              <a:t>Another important system program that all programmers use is a text editor.</a:t>
            </a:r>
          </a:p>
          <a:p>
            <a:pPr algn="just">
              <a:lnSpc>
                <a:spcPct val="150000"/>
              </a:lnSpc>
            </a:pPr>
            <a:r>
              <a:rPr dirty="0" sz="2000" lang="en-US"/>
              <a:t>It is used for entering and editing application programs.</a:t>
            </a:r>
          </a:p>
          <a:p>
            <a:pPr algn="just">
              <a:lnSpc>
                <a:spcPct val="150000"/>
              </a:lnSpc>
            </a:pPr>
            <a:r>
              <a:rPr dirty="0" sz="2000" lang="en-US"/>
              <a:t>The user of this program interactively execute commands that allow statements of a source program entered at a keyboard to be accumulated in a file.</a:t>
            </a:r>
          </a:p>
          <a:p>
            <a:pPr algn="just">
              <a:lnSpc>
                <a:spcPct val="150000"/>
              </a:lnSpc>
            </a:pPr>
            <a:endParaRPr dirty="0" sz="200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36" name=""/>
        <p:cNvGrpSpPr/>
        <p:nvPr/>
      </p:nvGrpSpPr>
      <p:grpSpPr>
        <a:xfrm>
          <a:off x="0" y="0"/>
          <a:ext cx="0" cy="0"/>
          <a:chOff x="0" y="0"/>
          <a:chExt cx="0" cy="0"/>
        </a:xfrm>
      </p:grpSpPr>
      <p:sp>
        <p:nvSpPr>
          <p:cNvPr id="1048730" name="Rectangle 2"/>
          <p:cNvSpPr>
            <a:spLocks noGrp="1" noChangeArrowheads="1"/>
          </p:cNvSpPr>
          <p:nvPr>
            <p:ph type="title"/>
          </p:nvPr>
        </p:nvSpPr>
        <p:spPr>
          <a:xfrm>
            <a:off x="381000" y="228600"/>
            <a:ext cx="8229600" cy="1143000"/>
          </a:xfrm>
        </p:spPr>
        <p:txBody>
          <a:bodyPr/>
          <a:p>
            <a:r>
              <a:rPr dirty="0" sz="2800" lang="en-US"/>
              <a:t>Contd.,</a:t>
            </a:r>
          </a:p>
        </p:txBody>
      </p:sp>
      <p:sp>
        <p:nvSpPr>
          <p:cNvPr id="1048731" name="Rectangle 3"/>
          <p:cNvSpPr>
            <a:spLocks noGrp="1" noChangeArrowheads="1"/>
          </p:cNvSpPr>
          <p:nvPr>
            <p:ph idx="1"/>
          </p:nvPr>
        </p:nvSpPr>
        <p:spPr>
          <a:xfrm>
            <a:off x="381000" y="1447800"/>
            <a:ext cx="8229600" cy="4389120"/>
          </a:xfrm>
        </p:spPr>
        <p:txBody>
          <a:bodyPr>
            <a:normAutofit fontScale="95000" lnSpcReduction="20000"/>
          </a:bodyPr>
          <a:p>
            <a:pPr algn="just">
              <a:lnSpc>
                <a:spcPct val="150000"/>
              </a:lnSpc>
            </a:pPr>
            <a:r>
              <a:rPr b="1" dirty="0" sz="2000" lang="en-US"/>
              <a:t>Operating system</a:t>
            </a:r>
            <a:r>
              <a:rPr dirty="0" sz="2000" lang="en-US"/>
              <a:t>  (OS)</a:t>
            </a:r>
          </a:p>
          <a:p>
            <a:pPr algn="just">
              <a:lnSpc>
                <a:spcPct val="150000"/>
              </a:lnSpc>
            </a:pPr>
            <a:r>
              <a:rPr dirty="0" sz="2000" lang="en-US"/>
              <a:t>It is a key system software component.</a:t>
            </a:r>
          </a:p>
          <a:p>
            <a:pPr algn="just">
              <a:lnSpc>
                <a:spcPct val="150000"/>
              </a:lnSpc>
            </a:pPr>
            <a:r>
              <a:rPr dirty="0" sz="2000" lang="en-US"/>
              <a:t>This is a large program, or actually a collection of routines , that is used to control the sharing of and interaction among various computer units as they execute application programs.</a:t>
            </a:r>
          </a:p>
          <a:p>
            <a:pPr algn="just">
              <a:lnSpc>
                <a:spcPct val="150000"/>
              </a:lnSpc>
            </a:pPr>
            <a:r>
              <a:rPr dirty="0" sz="2000" lang="en-US"/>
              <a:t>The OS routines perform the tasks required to assign computer resources to individual application programs.</a:t>
            </a:r>
          </a:p>
          <a:p>
            <a:pPr algn="just">
              <a:lnSpc>
                <a:spcPct val="150000"/>
              </a:lnSpc>
            </a:pPr>
            <a:r>
              <a:rPr dirty="0" sz="2000" lang="en-US"/>
              <a:t>These tasks include assigning memory to program and data files, moving data between memory and disk units, and handling I/O operations. </a:t>
            </a:r>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31">
                                            <p:txEl>
                                              <p:pRg st="0" end="0"/>
                                            </p:txEl>
                                          </p:spTgt>
                                        </p:tgtEl>
                                        <p:attrNameLst>
                                          <p:attrName>style.visibility</p:attrName>
                                        </p:attrNameLst>
                                      </p:cBhvr>
                                      <p:to>
                                        <p:strVal val="visible"/>
                                      </p:to>
                                    </p:set>
                                    <p:animEffect transition="in" filter="blinds(horizontal)">
                                      <p:cBhvr>
                                        <p:cTn dur="500" id="7"/>
                                        <p:tgtEl>
                                          <p:spTgt spid="104873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31">
                                            <p:txEl>
                                              <p:pRg st="1" end="1"/>
                                            </p:txEl>
                                          </p:spTgt>
                                        </p:tgtEl>
                                        <p:attrNameLst>
                                          <p:attrName>style.visibility</p:attrName>
                                        </p:attrNameLst>
                                      </p:cBhvr>
                                      <p:to>
                                        <p:strVal val="visible"/>
                                      </p:to>
                                    </p:set>
                                    <p:animEffect transition="in" filter="blinds(horizontal)">
                                      <p:cBhvr>
                                        <p:cTn dur="500" id="12"/>
                                        <p:tgtEl>
                                          <p:spTgt spid="104873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31">
                                            <p:txEl>
                                              <p:pRg st="2" end="2"/>
                                            </p:txEl>
                                          </p:spTgt>
                                        </p:tgtEl>
                                        <p:attrNameLst>
                                          <p:attrName>style.visibility</p:attrName>
                                        </p:attrNameLst>
                                      </p:cBhvr>
                                      <p:to>
                                        <p:strVal val="visible"/>
                                      </p:to>
                                    </p:set>
                                    <p:animEffect transition="in" filter="blinds(horizontal)">
                                      <p:cBhvr>
                                        <p:cTn dur="500" id="17"/>
                                        <p:tgtEl>
                                          <p:spTgt spid="104873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31">
                                            <p:txEl>
                                              <p:pRg st="3" end="3"/>
                                            </p:txEl>
                                          </p:spTgt>
                                        </p:tgtEl>
                                        <p:attrNameLst>
                                          <p:attrName>style.visibility</p:attrName>
                                        </p:attrNameLst>
                                      </p:cBhvr>
                                      <p:to>
                                        <p:strVal val="visible"/>
                                      </p:to>
                                    </p:set>
                                    <p:animEffect transition="in" filter="blinds(horizontal)">
                                      <p:cBhvr>
                                        <p:cTn dur="500" id="22"/>
                                        <p:tgtEl>
                                          <p:spTgt spid="1048731">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31">
                                            <p:txEl>
                                              <p:pRg st="4" end="4"/>
                                            </p:txEl>
                                          </p:spTgt>
                                        </p:tgtEl>
                                        <p:attrNameLst>
                                          <p:attrName>style.visibility</p:attrName>
                                        </p:attrNameLst>
                                      </p:cBhvr>
                                      <p:to>
                                        <p:strVal val="visible"/>
                                      </p:to>
                                    </p:set>
                                    <p:animEffect transition="in" filter="blinds(horizontal)">
                                      <p:cBhvr>
                                        <p:cTn dur="500" id="27"/>
                                        <p:tgtEl>
                                          <p:spTgt spid="1048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24" name="Title 1"/>
          <p:cNvSpPr>
            <a:spLocks noGrp="1"/>
          </p:cNvSpPr>
          <p:nvPr>
            <p:ph type="title"/>
          </p:nvPr>
        </p:nvSpPr>
        <p:spPr>
          <a:xfrm>
            <a:off x="457200" y="1981200"/>
            <a:ext cx="8229600" cy="1447800"/>
          </a:xfrm>
        </p:spPr>
        <p:txBody>
          <a:bodyPr>
            <a:normAutofit/>
          </a:bodyPr>
          <a:p>
            <a:pPr algn="ctr"/>
            <a:r>
              <a:rPr dirty="0" lang="en-US" smtClean="0"/>
              <a:t>Basic Structure of Computers</a:t>
            </a:r>
            <a:br>
              <a:rPr dirty="0" lang="en-US" smtClean="0"/>
            </a:br>
            <a:r>
              <a:rPr dirty="0" sz="3100" lang="en-US" smtClean="0"/>
              <a:t>Unit-1</a:t>
            </a:r>
            <a:endParaRPr dirty="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37" name=""/>
        <p:cNvGrpSpPr/>
        <p:nvPr/>
      </p:nvGrpSpPr>
      <p:grpSpPr>
        <a:xfrm>
          <a:off x="0" y="0"/>
          <a:ext cx="0" cy="0"/>
          <a:chOff x="0" y="0"/>
          <a:chExt cx="0" cy="0"/>
        </a:xfrm>
      </p:grpSpPr>
      <p:sp>
        <p:nvSpPr>
          <p:cNvPr id="1048732" name="Rectangle 2"/>
          <p:cNvSpPr>
            <a:spLocks noGrp="1" noChangeArrowheads="1"/>
          </p:cNvSpPr>
          <p:nvPr>
            <p:ph type="title"/>
          </p:nvPr>
        </p:nvSpPr>
        <p:spPr>
          <a:xfrm>
            <a:off x="381000" y="304800"/>
            <a:ext cx="8229600" cy="1143000"/>
          </a:xfrm>
        </p:spPr>
        <p:txBody>
          <a:bodyPr>
            <a:normAutofit/>
          </a:bodyPr>
          <a:p>
            <a:r>
              <a:rPr dirty="0" sz="3200" lang="en-US" smtClean="0"/>
              <a:t>6. Performance</a:t>
            </a:r>
            <a:endParaRPr dirty="0" sz="3200" lang="en-US"/>
          </a:p>
        </p:txBody>
      </p:sp>
      <p:sp>
        <p:nvSpPr>
          <p:cNvPr id="1048733" name="Rectangle 3"/>
          <p:cNvSpPr>
            <a:spLocks noGrp="1" noChangeArrowheads="1"/>
          </p:cNvSpPr>
          <p:nvPr>
            <p:ph idx="1"/>
          </p:nvPr>
        </p:nvSpPr>
        <p:spPr>
          <a:xfrm>
            <a:off x="381000" y="1447800"/>
            <a:ext cx="8229600" cy="4876800"/>
          </a:xfrm>
        </p:spPr>
        <p:txBody>
          <a:bodyPr>
            <a:normAutofit fontScale="95000" lnSpcReduction="10000"/>
          </a:bodyPr>
          <a:p>
            <a:pPr algn="just">
              <a:lnSpc>
                <a:spcPct val="150000"/>
              </a:lnSpc>
              <a:buNone/>
            </a:pPr>
            <a:r>
              <a:rPr b="1" dirty="0" sz="2000" lang="en-US" smtClean="0"/>
              <a:t>Various </a:t>
            </a:r>
            <a:r>
              <a:rPr b="1" dirty="0" sz="2000" lang="en-US"/>
              <a:t>parameters for improving the performance of a computer.</a:t>
            </a:r>
          </a:p>
          <a:p>
            <a:pPr algn="just">
              <a:lnSpc>
                <a:spcPct val="150000"/>
              </a:lnSpc>
            </a:pPr>
            <a:r>
              <a:rPr dirty="0" sz="2000" lang="en-US"/>
              <a:t>The most important measure of the performance of a computer is how quickly it can execute a programs.</a:t>
            </a:r>
          </a:p>
          <a:p>
            <a:pPr algn="just">
              <a:lnSpc>
                <a:spcPct val="150000"/>
              </a:lnSpc>
            </a:pPr>
            <a:r>
              <a:rPr dirty="0" sz="2000" lang="en-US"/>
              <a:t>The speed with which a computer executes programs is affected by the design of its hardware and its machine language instructions.</a:t>
            </a:r>
          </a:p>
          <a:p>
            <a:pPr algn="just">
              <a:lnSpc>
                <a:spcPct val="150000"/>
              </a:lnSpc>
              <a:buFont typeface="Wingdings" pitchFamily="2" charset="2"/>
              <a:buNone/>
            </a:pPr>
            <a:endParaRPr dirty="0" sz="2000" lang="en-US"/>
          </a:p>
          <a:p>
            <a:pPr algn="just">
              <a:lnSpc>
                <a:spcPct val="150000"/>
              </a:lnSpc>
            </a:pPr>
            <a:r>
              <a:rPr b="1" dirty="0" sz="2000" lang="en-US"/>
              <a:t>Elapsed time</a:t>
            </a:r>
            <a:r>
              <a:rPr dirty="0" sz="2000" lang="en-US"/>
              <a:t>: The total time required to execute a program .</a:t>
            </a:r>
          </a:p>
          <a:p>
            <a:pPr algn="just">
              <a:lnSpc>
                <a:spcPct val="150000"/>
              </a:lnSpc>
            </a:pPr>
            <a:r>
              <a:rPr dirty="0" sz="2000" lang="en-US"/>
              <a:t>This </a:t>
            </a:r>
            <a:r>
              <a:rPr dirty="0" sz="2000" lang="en-US" u="sng">
                <a:solidFill>
                  <a:srgbClr val="FF0000"/>
                </a:solidFill>
              </a:rPr>
              <a:t>elapsed time </a:t>
            </a:r>
            <a:r>
              <a:rPr dirty="0" sz="2000" lang="en-US"/>
              <a:t>is a measure of the performance of the entire computer system.</a:t>
            </a:r>
          </a:p>
          <a:p>
            <a:pPr algn="just">
              <a:lnSpc>
                <a:spcPct val="150000"/>
              </a:lnSpc>
            </a:pPr>
            <a:r>
              <a:rPr dirty="0" sz="2000" lang="en-US"/>
              <a:t>It is affected by the speed of the processor, the disk and the printer. </a:t>
            </a:r>
            <a:endParaRPr dirty="0" sz="2000" lang="en-US" u="sng"/>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33">
                                            <p:txEl>
                                              <p:pRg st="0" end="0"/>
                                            </p:txEl>
                                          </p:spTgt>
                                        </p:tgtEl>
                                        <p:attrNameLst>
                                          <p:attrName>style.visibility</p:attrName>
                                        </p:attrNameLst>
                                      </p:cBhvr>
                                      <p:to>
                                        <p:strVal val="visible"/>
                                      </p:to>
                                    </p:set>
                                    <p:animEffect transition="in" filter="blinds(horizontal)">
                                      <p:cBhvr>
                                        <p:cTn dur="500" id="7"/>
                                        <p:tgtEl>
                                          <p:spTgt spid="104873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33">
                                            <p:txEl>
                                              <p:pRg st="1" end="1"/>
                                            </p:txEl>
                                          </p:spTgt>
                                        </p:tgtEl>
                                        <p:attrNameLst>
                                          <p:attrName>style.visibility</p:attrName>
                                        </p:attrNameLst>
                                      </p:cBhvr>
                                      <p:to>
                                        <p:strVal val="visible"/>
                                      </p:to>
                                    </p:set>
                                    <p:animEffect transition="in" filter="blinds(horizontal)">
                                      <p:cBhvr>
                                        <p:cTn dur="500" id="12"/>
                                        <p:tgtEl>
                                          <p:spTgt spid="1048733">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33">
                                            <p:txEl>
                                              <p:pRg st="2" end="2"/>
                                            </p:txEl>
                                          </p:spTgt>
                                        </p:tgtEl>
                                        <p:attrNameLst>
                                          <p:attrName>style.visibility</p:attrName>
                                        </p:attrNameLst>
                                      </p:cBhvr>
                                      <p:to>
                                        <p:strVal val="visible"/>
                                      </p:to>
                                    </p:set>
                                    <p:animEffect transition="in" filter="blinds(horizontal)">
                                      <p:cBhvr>
                                        <p:cTn dur="500" id="17"/>
                                        <p:tgtEl>
                                          <p:spTgt spid="1048733">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33">
                                            <p:txEl>
                                              <p:pRg st="4" end="4"/>
                                            </p:txEl>
                                          </p:spTgt>
                                        </p:tgtEl>
                                        <p:attrNameLst>
                                          <p:attrName>style.visibility</p:attrName>
                                        </p:attrNameLst>
                                      </p:cBhvr>
                                      <p:to>
                                        <p:strVal val="visible"/>
                                      </p:to>
                                    </p:set>
                                    <p:animEffect transition="in" filter="blinds(horizontal)">
                                      <p:cBhvr>
                                        <p:cTn dur="500" id="22"/>
                                        <p:tgtEl>
                                          <p:spTgt spid="1048733">
                                            <p:txEl>
                                              <p:pRg st="4" end="4"/>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33">
                                            <p:txEl>
                                              <p:pRg st="5" end="5"/>
                                            </p:txEl>
                                          </p:spTgt>
                                        </p:tgtEl>
                                        <p:attrNameLst>
                                          <p:attrName>style.visibility</p:attrName>
                                        </p:attrNameLst>
                                      </p:cBhvr>
                                      <p:to>
                                        <p:strVal val="visible"/>
                                      </p:to>
                                    </p:set>
                                    <p:animEffect transition="in" filter="blinds(horizontal)">
                                      <p:cBhvr>
                                        <p:cTn dur="500" id="27"/>
                                        <p:tgtEl>
                                          <p:spTgt spid="1048733">
                                            <p:txEl>
                                              <p:pRg st="5" end="5"/>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33">
                                            <p:txEl>
                                              <p:pRg st="6" end="6"/>
                                            </p:txEl>
                                          </p:spTgt>
                                        </p:tgtEl>
                                        <p:attrNameLst>
                                          <p:attrName>style.visibility</p:attrName>
                                        </p:attrNameLst>
                                      </p:cBhvr>
                                      <p:to>
                                        <p:strVal val="visible"/>
                                      </p:to>
                                    </p:set>
                                    <p:animEffect transition="in" filter="blinds(horizontal)">
                                      <p:cBhvr>
                                        <p:cTn dur="500" id="32"/>
                                        <p:tgtEl>
                                          <p:spTgt spid="10487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38" name=""/>
        <p:cNvGrpSpPr/>
        <p:nvPr/>
      </p:nvGrpSpPr>
      <p:grpSpPr>
        <a:xfrm>
          <a:off x="0" y="0"/>
          <a:ext cx="0" cy="0"/>
          <a:chOff x="0" y="0"/>
          <a:chExt cx="0" cy="0"/>
        </a:xfrm>
      </p:grpSpPr>
      <p:sp>
        <p:nvSpPr>
          <p:cNvPr id="1048734" name="Rectangle 2"/>
          <p:cNvSpPr>
            <a:spLocks noGrp="1" noChangeArrowheads="1"/>
          </p:cNvSpPr>
          <p:nvPr>
            <p:ph type="title"/>
          </p:nvPr>
        </p:nvSpPr>
        <p:spPr>
          <a:xfrm>
            <a:off x="381000" y="228600"/>
            <a:ext cx="8229600" cy="1143000"/>
          </a:xfrm>
        </p:spPr>
        <p:txBody>
          <a:bodyPr/>
          <a:p>
            <a:r>
              <a:rPr dirty="0" sz="2800" lang="en-US"/>
              <a:t>Contd.,</a:t>
            </a:r>
          </a:p>
        </p:txBody>
      </p:sp>
      <p:sp>
        <p:nvSpPr>
          <p:cNvPr id="1048735" name="Rectangle 3"/>
          <p:cNvSpPr>
            <a:spLocks noGrp="1" noChangeArrowheads="1"/>
          </p:cNvSpPr>
          <p:nvPr>
            <p:ph idx="1"/>
          </p:nvPr>
        </p:nvSpPr>
        <p:spPr>
          <a:xfrm>
            <a:off x="304800" y="1524000"/>
            <a:ext cx="8229600" cy="5029200"/>
          </a:xfrm>
        </p:spPr>
        <p:txBody>
          <a:bodyPr>
            <a:normAutofit fontScale="90000" lnSpcReduction="20000"/>
          </a:bodyPr>
          <a:p>
            <a:pPr algn="just">
              <a:lnSpc>
                <a:spcPct val="150000"/>
              </a:lnSpc>
              <a:buNone/>
            </a:pPr>
            <a:r>
              <a:rPr b="1" dirty="0" sz="2000" lang="en-US"/>
              <a:t>Processor time</a:t>
            </a:r>
            <a:r>
              <a:rPr dirty="0" sz="2000" lang="en-US"/>
              <a:t>: </a:t>
            </a:r>
          </a:p>
          <a:p>
            <a:pPr algn="just">
              <a:lnSpc>
                <a:spcPct val="150000"/>
              </a:lnSpc>
            </a:pPr>
            <a:r>
              <a:rPr dirty="0" sz="2000" lang="en-US"/>
              <a:t>Here we have to consider only those periods of the elapsed time, during which the processor is active. </a:t>
            </a:r>
          </a:p>
          <a:p>
            <a:pPr algn="just">
              <a:lnSpc>
                <a:spcPct val="150000"/>
              </a:lnSpc>
            </a:pPr>
            <a:r>
              <a:rPr dirty="0" sz="2000" lang="en-US"/>
              <a:t>The sum of these periods is called </a:t>
            </a:r>
            <a:r>
              <a:rPr dirty="0" sz="2000" lang="en-US">
                <a:solidFill>
                  <a:srgbClr val="FF0000"/>
                </a:solidFill>
              </a:rPr>
              <a:t>processor time</a:t>
            </a:r>
            <a:r>
              <a:rPr dirty="0" sz="2000" lang="en-US"/>
              <a:t>.</a:t>
            </a:r>
          </a:p>
          <a:p>
            <a:pPr algn="just">
              <a:lnSpc>
                <a:spcPct val="150000"/>
              </a:lnSpc>
            </a:pPr>
            <a:r>
              <a:rPr dirty="0" sz="2000" lang="en-US"/>
              <a:t>The processor time depends on the hardware involved in the execution of individual machine instructions.</a:t>
            </a:r>
          </a:p>
          <a:p>
            <a:pPr algn="just">
              <a:lnSpc>
                <a:spcPct val="150000"/>
              </a:lnSpc>
              <a:buNone/>
            </a:pPr>
            <a:r>
              <a:rPr b="1" dirty="0" sz="2000" lang="en-US"/>
              <a:t>Cache memory:</a:t>
            </a:r>
          </a:p>
          <a:p>
            <a:pPr algn="just">
              <a:lnSpc>
                <a:spcPct val="150000"/>
              </a:lnSpc>
            </a:pPr>
            <a:r>
              <a:rPr dirty="0" sz="2000" lang="en-US"/>
              <a:t>The processor and a relatively small cache memory can be fabricated on a single IC chip.</a:t>
            </a:r>
          </a:p>
          <a:p>
            <a:pPr algn="just">
              <a:lnSpc>
                <a:spcPct val="150000"/>
              </a:lnSpc>
            </a:pPr>
            <a:r>
              <a:rPr dirty="0" sz="2000" lang="en-US"/>
              <a:t>The internal speed of performing the basic steps of instruction processing on such chips is very high and considerably faster than the speed at which instructions and data can be fetched from the main memory.</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35">
                                            <p:txEl>
                                              <p:pRg st="0" end="0"/>
                                            </p:txEl>
                                          </p:spTgt>
                                        </p:tgtEl>
                                        <p:attrNameLst>
                                          <p:attrName>style.visibility</p:attrName>
                                        </p:attrNameLst>
                                      </p:cBhvr>
                                      <p:to>
                                        <p:strVal val="visible"/>
                                      </p:to>
                                    </p:set>
                                    <p:animEffect transition="in" filter="blinds(horizontal)">
                                      <p:cBhvr>
                                        <p:cTn dur="500" id="7"/>
                                        <p:tgtEl>
                                          <p:spTgt spid="104873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35">
                                            <p:txEl>
                                              <p:pRg st="1" end="1"/>
                                            </p:txEl>
                                          </p:spTgt>
                                        </p:tgtEl>
                                        <p:attrNameLst>
                                          <p:attrName>style.visibility</p:attrName>
                                        </p:attrNameLst>
                                      </p:cBhvr>
                                      <p:to>
                                        <p:strVal val="visible"/>
                                      </p:to>
                                    </p:set>
                                    <p:animEffect transition="in" filter="blinds(horizontal)">
                                      <p:cBhvr>
                                        <p:cTn dur="500" id="12"/>
                                        <p:tgtEl>
                                          <p:spTgt spid="104873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35">
                                            <p:txEl>
                                              <p:pRg st="2" end="2"/>
                                            </p:txEl>
                                          </p:spTgt>
                                        </p:tgtEl>
                                        <p:attrNameLst>
                                          <p:attrName>style.visibility</p:attrName>
                                        </p:attrNameLst>
                                      </p:cBhvr>
                                      <p:to>
                                        <p:strVal val="visible"/>
                                      </p:to>
                                    </p:set>
                                    <p:animEffect transition="in" filter="blinds(horizontal)">
                                      <p:cBhvr>
                                        <p:cTn dur="500" id="17"/>
                                        <p:tgtEl>
                                          <p:spTgt spid="104873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35">
                                            <p:txEl>
                                              <p:pRg st="3" end="3"/>
                                            </p:txEl>
                                          </p:spTgt>
                                        </p:tgtEl>
                                        <p:attrNameLst>
                                          <p:attrName>style.visibility</p:attrName>
                                        </p:attrNameLst>
                                      </p:cBhvr>
                                      <p:to>
                                        <p:strVal val="visible"/>
                                      </p:to>
                                    </p:set>
                                    <p:animEffect transition="in" filter="blinds(horizontal)">
                                      <p:cBhvr>
                                        <p:cTn dur="500" id="22"/>
                                        <p:tgtEl>
                                          <p:spTgt spid="1048735">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35">
                                            <p:txEl>
                                              <p:pRg st="4" end="4"/>
                                            </p:txEl>
                                          </p:spTgt>
                                        </p:tgtEl>
                                        <p:attrNameLst>
                                          <p:attrName>style.visibility</p:attrName>
                                        </p:attrNameLst>
                                      </p:cBhvr>
                                      <p:to>
                                        <p:strVal val="visible"/>
                                      </p:to>
                                    </p:set>
                                    <p:animEffect transition="in" filter="blinds(horizontal)">
                                      <p:cBhvr>
                                        <p:cTn dur="500" id="27"/>
                                        <p:tgtEl>
                                          <p:spTgt spid="1048735">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35">
                                            <p:txEl>
                                              <p:pRg st="5" end="5"/>
                                            </p:txEl>
                                          </p:spTgt>
                                        </p:tgtEl>
                                        <p:attrNameLst>
                                          <p:attrName>style.visibility</p:attrName>
                                        </p:attrNameLst>
                                      </p:cBhvr>
                                      <p:to>
                                        <p:strVal val="visible"/>
                                      </p:to>
                                    </p:set>
                                    <p:animEffect transition="in" filter="blinds(horizontal)">
                                      <p:cBhvr>
                                        <p:cTn dur="500" id="32"/>
                                        <p:tgtEl>
                                          <p:spTgt spid="1048735">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735">
                                            <p:txEl>
                                              <p:pRg st="6" end="6"/>
                                            </p:txEl>
                                          </p:spTgt>
                                        </p:tgtEl>
                                        <p:attrNameLst>
                                          <p:attrName>style.visibility</p:attrName>
                                        </p:attrNameLst>
                                      </p:cBhvr>
                                      <p:to>
                                        <p:strVal val="visible"/>
                                      </p:to>
                                    </p:set>
                                    <p:animEffect transition="in" filter="blinds(horizontal)">
                                      <p:cBhvr>
                                        <p:cTn dur="500" id="37"/>
                                        <p:tgtEl>
                                          <p:spTgt spid="10487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39" name=""/>
        <p:cNvGrpSpPr/>
        <p:nvPr/>
      </p:nvGrpSpPr>
      <p:grpSpPr>
        <a:xfrm>
          <a:off x="0" y="0"/>
          <a:ext cx="0" cy="0"/>
          <a:chOff x="0" y="0"/>
          <a:chExt cx="0" cy="0"/>
        </a:xfrm>
      </p:grpSpPr>
      <p:sp>
        <p:nvSpPr>
          <p:cNvPr id="1048736" name="Rectangle 2"/>
          <p:cNvSpPr>
            <a:spLocks noGrp="1" noChangeArrowheads="1"/>
          </p:cNvSpPr>
          <p:nvPr>
            <p:ph type="title"/>
          </p:nvPr>
        </p:nvSpPr>
        <p:spPr>
          <a:xfrm>
            <a:off x="457200" y="304800"/>
            <a:ext cx="8229600" cy="1143000"/>
          </a:xfrm>
        </p:spPr>
        <p:txBody>
          <a:bodyPr/>
          <a:p>
            <a:r>
              <a:rPr dirty="0" sz="2400" lang="en-US"/>
              <a:t>Contd.,</a:t>
            </a:r>
          </a:p>
        </p:txBody>
      </p:sp>
      <p:sp>
        <p:nvSpPr>
          <p:cNvPr id="1048737" name="Rectangle 3"/>
          <p:cNvSpPr>
            <a:spLocks noGrp="1" noChangeArrowheads="1"/>
          </p:cNvSpPr>
          <p:nvPr>
            <p:ph idx="1"/>
          </p:nvPr>
        </p:nvSpPr>
        <p:spPr>
          <a:xfrm>
            <a:off x="381000" y="1524000"/>
            <a:ext cx="8229600" cy="4343400"/>
          </a:xfrm>
        </p:spPr>
        <p:txBody>
          <a:bodyPr/>
          <a:p>
            <a:pPr algn="just">
              <a:lnSpc>
                <a:spcPct val="150000"/>
              </a:lnSpc>
            </a:pPr>
            <a:r>
              <a:rPr dirty="0" sz="2000" lang="en-US"/>
              <a:t>A program will be executed faster if the movement of instructions and data between the main memory and processor is minimized, which is achieved by using the cache.</a:t>
            </a:r>
          </a:p>
        </p:txBody>
      </p:sp>
      <p:sp>
        <p:nvSpPr>
          <p:cNvPr id="1048738" name="Rectangle 4"/>
          <p:cNvSpPr>
            <a:spLocks noChangeArrowheads="1"/>
          </p:cNvSpPr>
          <p:nvPr/>
        </p:nvSpPr>
        <p:spPr bwMode="auto">
          <a:xfrm>
            <a:off x="1981200" y="3505200"/>
            <a:ext cx="1219200" cy="1143000"/>
          </a:xfrm>
          <a:prstGeom prst="rect"/>
          <a:noFill/>
          <a:ln w="9525">
            <a:solidFill>
              <a:schemeClr val="tx1"/>
            </a:solidFill>
            <a:miter lim="800000"/>
            <a:headEnd/>
            <a:tailEnd/>
          </a:ln>
          <a:effectLst/>
        </p:spPr>
        <p:txBody>
          <a:bodyPr anchor="ctr" wrap="none"/>
          <a:p>
            <a:pPr algn="ctr"/>
            <a:r>
              <a:rPr dirty="0" sz="2000" lang="en-US"/>
              <a:t>Main </a:t>
            </a:r>
          </a:p>
          <a:p>
            <a:pPr algn="ctr"/>
            <a:r>
              <a:rPr dirty="0" sz="2000" lang="en-US"/>
              <a:t>memory</a:t>
            </a:r>
          </a:p>
        </p:txBody>
      </p:sp>
      <p:sp>
        <p:nvSpPr>
          <p:cNvPr id="1048739" name="Rectangle 5"/>
          <p:cNvSpPr>
            <a:spLocks noChangeArrowheads="1"/>
          </p:cNvSpPr>
          <p:nvPr/>
        </p:nvSpPr>
        <p:spPr bwMode="auto">
          <a:xfrm>
            <a:off x="4572000" y="3429000"/>
            <a:ext cx="2819400" cy="1295400"/>
          </a:xfrm>
          <a:prstGeom prst="rect"/>
          <a:noFill/>
          <a:ln w="9525">
            <a:solidFill>
              <a:schemeClr val="tx1"/>
            </a:solidFill>
            <a:miter lim="800000"/>
            <a:headEnd/>
            <a:tailEnd/>
          </a:ln>
          <a:effectLst/>
        </p:spPr>
        <p:txBody>
          <a:bodyPr anchor="ctr" wrap="none"/>
          <a:p>
            <a:pPr algn="r"/>
            <a:r>
              <a:rPr lang="en-US"/>
              <a:t>       Processor</a:t>
            </a:r>
          </a:p>
        </p:txBody>
      </p:sp>
      <p:sp>
        <p:nvSpPr>
          <p:cNvPr id="1048740" name="Rectangle 6"/>
          <p:cNvSpPr>
            <a:spLocks noChangeArrowheads="1"/>
          </p:cNvSpPr>
          <p:nvPr/>
        </p:nvSpPr>
        <p:spPr bwMode="auto">
          <a:xfrm>
            <a:off x="4876800" y="3657600"/>
            <a:ext cx="914400" cy="914400"/>
          </a:xfrm>
          <a:prstGeom prst="rect"/>
          <a:noFill/>
          <a:ln w="9525">
            <a:solidFill>
              <a:schemeClr val="tx1"/>
            </a:solidFill>
            <a:miter lim="800000"/>
            <a:headEnd/>
            <a:tailEnd/>
          </a:ln>
          <a:effectLst/>
        </p:spPr>
        <p:txBody>
          <a:bodyPr anchor="ctr" wrap="none"/>
          <a:p>
            <a:pPr algn="ctr"/>
            <a:r>
              <a:rPr dirty="0" sz="2000" lang="en-US"/>
              <a:t>Cache</a:t>
            </a:r>
          </a:p>
          <a:p>
            <a:pPr algn="ctr"/>
            <a:r>
              <a:rPr dirty="0" sz="2000" lang="en-US"/>
              <a:t>memory</a:t>
            </a:r>
          </a:p>
        </p:txBody>
      </p:sp>
      <p:sp>
        <p:nvSpPr>
          <p:cNvPr id="1048741" name="AutoShape 7"/>
          <p:cNvSpPr>
            <a:spLocks noChangeArrowheads="1"/>
          </p:cNvSpPr>
          <p:nvPr/>
        </p:nvSpPr>
        <p:spPr bwMode="auto">
          <a:xfrm>
            <a:off x="0" y="5943600"/>
            <a:ext cx="9144000" cy="457200"/>
          </a:xfrm>
          <a:prstGeom prst="leftRightArrow">
            <a:avLst>
              <a:gd name="adj1" fmla="val 50000"/>
              <a:gd name="adj2" fmla="val 382090"/>
            </a:avLst>
          </a:prstGeom>
          <a:solidFill>
            <a:schemeClr val="accent1"/>
          </a:solidFill>
          <a:ln w="9525">
            <a:solidFill>
              <a:schemeClr val="tx1"/>
            </a:solidFill>
            <a:miter lim="800000"/>
            <a:headEnd/>
            <a:tailEnd/>
          </a:ln>
          <a:effectLst/>
        </p:spPr>
        <p:txBody>
          <a:bodyPr anchor="ctr" wrap="none"/>
          <a:p>
            <a:pPr algn="ctr"/>
            <a:r>
              <a:rPr dirty="0" sz="1600" lang="en-US">
                <a:solidFill>
                  <a:schemeClr val="bg1">
                    <a:lumMod val="95000"/>
                  </a:schemeClr>
                </a:solidFill>
              </a:rPr>
              <a:t>Bus</a:t>
            </a:r>
          </a:p>
        </p:txBody>
      </p:sp>
      <p:sp>
        <p:nvSpPr>
          <p:cNvPr id="1048742" name="AutoShape 8"/>
          <p:cNvSpPr>
            <a:spLocks noChangeArrowheads="1"/>
          </p:cNvSpPr>
          <p:nvPr/>
        </p:nvSpPr>
        <p:spPr bwMode="auto">
          <a:xfrm>
            <a:off x="2514600" y="4648200"/>
            <a:ext cx="228600" cy="1371600"/>
          </a:xfrm>
          <a:prstGeom prst="upDownArrow">
            <a:avLst>
              <a:gd name="adj1" fmla="val 50000"/>
              <a:gd name="adj2" fmla="val 120000"/>
            </a:avLst>
          </a:prstGeom>
          <a:solidFill>
            <a:schemeClr val="accent1"/>
          </a:solidFill>
          <a:ln w="9525">
            <a:solidFill>
              <a:schemeClr val="tx1"/>
            </a:solidFill>
            <a:miter lim="800000"/>
            <a:headEnd/>
            <a:tailEnd/>
          </a:ln>
          <a:effectLst/>
        </p:spPr>
        <p:txBody>
          <a:bodyPr anchor="ctr" wrap="none"/>
          <a:p>
            <a:endParaRPr lang="en-US"/>
          </a:p>
        </p:txBody>
      </p:sp>
      <p:sp>
        <p:nvSpPr>
          <p:cNvPr id="1048743" name="AutoShape 9"/>
          <p:cNvSpPr>
            <a:spLocks noChangeArrowheads="1"/>
          </p:cNvSpPr>
          <p:nvPr/>
        </p:nvSpPr>
        <p:spPr bwMode="auto">
          <a:xfrm>
            <a:off x="6019800" y="4724400"/>
            <a:ext cx="228600" cy="1295400"/>
          </a:xfrm>
          <a:prstGeom prst="upDownArrow">
            <a:avLst>
              <a:gd name="adj1" fmla="val 50000"/>
              <a:gd name="adj2" fmla="val 113333"/>
            </a:avLst>
          </a:prstGeom>
          <a:solidFill>
            <a:schemeClr val="accent1"/>
          </a:solidFill>
          <a:ln w="9525">
            <a:solidFill>
              <a:schemeClr val="tx1"/>
            </a:solidFill>
            <a:miter lim="800000"/>
            <a:headEnd/>
            <a:tailEnd/>
          </a:ln>
          <a:effectLst/>
        </p:spPr>
        <p:txBody>
          <a:bodyPr anchor="ctr" wrap="none"/>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37">
                                            <p:txEl>
                                              <p:pRg st="0" end="0"/>
                                            </p:txEl>
                                          </p:spTgt>
                                        </p:tgtEl>
                                        <p:attrNameLst>
                                          <p:attrName>style.visibility</p:attrName>
                                        </p:attrNameLst>
                                      </p:cBhvr>
                                      <p:to>
                                        <p:strVal val="visible"/>
                                      </p:to>
                                    </p:set>
                                    <p:animEffect transition="in" filter="blinds(horizontal)">
                                      <p:cBhvr>
                                        <p:cTn dur="500" id="7"/>
                                        <p:tgtEl>
                                          <p:spTgt spid="10487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40" name=""/>
        <p:cNvGrpSpPr/>
        <p:nvPr/>
      </p:nvGrpSpPr>
      <p:grpSpPr>
        <a:xfrm>
          <a:off x="0" y="0"/>
          <a:ext cx="0" cy="0"/>
          <a:chOff x="0" y="0"/>
          <a:chExt cx="0" cy="0"/>
        </a:xfrm>
      </p:grpSpPr>
      <p:sp>
        <p:nvSpPr>
          <p:cNvPr id="1048744" name="Rectangle 2"/>
          <p:cNvSpPr>
            <a:spLocks noGrp="1" noChangeArrowheads="1"/>
          </p:cNvSpPr>
          <p:nvPr>
            <p:ph type="title"/>
          </p:nvPr>
        </p:nvSpPr>
        <p:spPr>
          <a:xfrm>
            <a:off x="381000" y="304800"/>
            <a:ext cx="8229600" cy="1143000"/>
          </a:xfrm>
        </p:spPr>
        <p:txBody>
          <a:bodyPr>
            <a:normAutofit/>
          </a:bodyPr>
          <a:p>
            <a:r>
              <a:rPr dirty="0" sz="3200" lang="en-US"/>
              <a:t>Processor clock</a:t>
            </a:r>
          </a:p>
        </p:txBody>
      </p:sp>
      <p:sp>
        <p:nvSpPr>
          <p:cNvPr id="1048745" name="Rectangle 3"/>
          <p:cNvSpPr>
            <a:spLocks noGrp="1" noChangeArrowheads="1"/>
          </p:cNvSpPr>
          <p:nvPr>
            <p:ph idx="1"/>
          </p:nvPr>
        </p:nvSpPr>
        <p:spPr>
          <a:xfrm>
            <a:off x="381000" y="1600200"/>
            <a:ext cx="8229600" cy="5029200"/>
          </a:xfrm>
        </p:spPr>
        <p:txBody>
          <a:bodyPr>
            <a:normAutofit fontScale="95000" lnSpcReduction="10000"/>
          </a:bodyPr>
          <a:p>
            <a:pPr algn="just">
              <a:lnSpc>
                <a:spcPct val="150000"/>
              </a:lnSpc>
            </a:pPr>
            <a:r>
              <a:rPr dirty="0" sz="2000" lang="en-US"/>
              <a:t>Processor circuits are controlled by a timing signal called a </a:t>
            </a:r>
            <a:r>
              <a:rPr dirty="0" sz="2000" lang="en-US" u="sng">
                <a:solidFill>
                  <a:srgbClr val="FF0000"/>
                </a:solidFill>
              </a:rPr>
              <a:t>clock</a:t>
            </a:r>
            <a:r>
              <a:rPr b="1" dirty="0" sz="2000" lang="en-US"/>
              <a:t> .</a:t>
            </a:r>
          </a:p>
          <a:p>
            <a:pPr algn="just">
              <a:lnSpc>
                <a:spcPct val="150000"/>
              </a:lnSpc>
            </a:pPr>
            <a:r>
              <a:rPr dirty="0" sz="2000" lang="en-US"/>
              <a:t>The clock defines regular time intervals, called clock cycles.</a:t>
            </a:r>
          </a:p>
          <a:p>
            <a:pPr algn="just">
              <a:lnSpc>
                <a:spcPct val="150000"/>
              </a:lnSpc>
            </a:pPr>
            <a:r>
              <a:rPr dirty="0" sz="2000" lang="en-US"/>
              <a:t>To execute a machine instruction, the processor divides the action to be performed into a sequence of basic steps, such that each step can be completed in one clock cycle.</a:t>
            </a:r>
          </a:p>
          <a:p>
            <a:pPr algn="just">
              <a:lnSpc>
                <a:spcPct val="150000"/>
              </a:lnSpc>
            </a:pPr>
            <a:r>
              <a:rPr dirty="0" sz="2000" lang="en-US"/>
              <a:t>The length P of one clock cycle is an important parameter that affects processor performance.</a:t>
            </a:r>
          </a:p>
          <a:p>
            <a:pPr algn="just">
              <a:lnSpc>
                <a:spcPct val="150000"/>
              </a:lnSpc>
            </a:pPr>
            <a:r>
              <a:rPr dirty="0" sz="2000" lang="en-US"/>
              <a:t>Its inverse is the clock rate, R = 1/P , which is measured in cycles per second .</a:t>
            </a:r>
          </a:p>
          <a:p>
            <a:pPr algn="just">
              <a:lnSpc>
                <a:spcPct val="150000"/>
              </a:lnSpc>
            </a:pPr>
            <a:r>
              <a:rPr dirty="0" sz="2000" lang="en-US"/>
              <a:t>If the clock rate is 500 million cycles per second,  then the corresponding clock period is 2 nanoseconds.</a:t>
            </a:r>
          </a:p>
          <a:p>
            <a:pPr algn="just">
              <a:lnSpc>
                <a:spcPct val="150000"/>
              </a:lnSpc>
            </a:pPr>
            <a:endParaRPr dirty="0" sz="2000" lang="en-US"/>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45">
                                            <p:txEl>
                                              <p:pRg st="0" end="0"/>
                                            </p:txEl>
                                          </p:spTgt>
                                        </p:tgtEl>
                                        <p:attrNameLst>
                                          <p:attrName>style.visibility</p:attrName>
                                        </p:attrNameLst>
                                      </p:cBhvr>
                                      <p:to>
                                        <p:strVal val="visible"/>
                                      </p:to>
                                    </p:set>
                                    <p:animEffect transition="in" filter="blinds(horizontal)">
                                      <p:cBhvr>
                                        <p:cTn dur="500" id="7"/>
                                        <p:tgtEl>
                                          <p:spTgt spid="104874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45">
                                            <p:txEl>
                                              <p:pRg st="1" end="1"/>
                                            </p:txEl>
                                          </p:spTgt>
                                        </p:tgtEl>
                                        <p:attrNameLst>
                                          <p:attrName>style.visibility</p:attrName>
                                        </p:attrNameLst>
                                      </p:cBhvr>
                                      <p:to>
                                        <p:strVal val="visible"/>
                                      </p:to>
                                    </p:set>
                                    <p:animEffect transition="in" filter="blinds(horizontal)">
                                      <p:cBhvr>
                                        <p:cTn dur="500" id="12"/>
                                        <p:tgtEl>
                                          <p:spTgt spid="104874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45">
                                            <p:txEl>
                                              <p:pRg st="2" end="2"/>
                                            </p:txEl>
                                          </p:spTgt>
                                        </p:tgtEl>
                                        <p:attrNameLst>
                                          <p:attrName>style.visibility</p:attrName>
                                        </p:attrNameLst>
                                      </p:cBhvr>
                                      <p:to>
                                        <p:strVal val="visible"/>
                                      </p:to>
                                    </p:set>
                                    <p:animEffect transition="in" filter="blinds(horizontal)">
                                      <p:cBhvr>
                                        <p:cTn dur="500" id="17"/>
                                        <p:tgtEl>
                                          <p:spTgt spid="104874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45">
                                            <p:txEl>
                                              <p:pRg st="3" end="3"/>
                                            </p:txEl>
                                          </p:spTgt>
                                        </p:tgtEl>
                                        <p:attrNameLst>
                                          <p:attrName>style.visibility</p:attrName>
                                        </p:attrNameLst>
                                      </p:cBhvr>
                                      <p:to>
                                        <p:strVal val="visible"/>
                                      </p:to>
                                    </p:set>
                                    <p:animEffect transition="in" filter="blinds(horizontal)">
                                      <p:cBhvr>
                                        <p:cTn dur="500" id="22"/>
                                        <p:tgtEl>
                                          <p:spTgt spid="1048745">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45">
                                            <p:txEl>
                                              <p:pRg st="4" end="4"/>
                                            </p:txEl>
                                          </p:spTgt>
                                        </p:tgtEl>
                                        <p:attrNameLst>
                                          <p:attrName>style.visibility</p:attrName>
                                        </p:attrNameLst>
                                      </p:cBhvr>
                                      <p:to>
                                        <p:strVal val="visible"/>
                                      </p:to>
                                    </p:set>
                                    <p:animEffect transition="in" filter="blinds(horizontal)">
                                      <p:cBhvr>
                                        <p:cTn dur="500" id="27"/>
                                        <p:tgtEl>
                                          <p:spTgt spid="1048745">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45">
                                            <p:txEl>
                                              <p:pRg st="5" end="5"/>
                                            </p:txEl>
                                          </p:spTgt>
                                        </p:tgtEl>
                                        <p:attrNameLst>
                                          <p:attrName>style.visibility</p:attrName>
                                        </p:attrNameLst>
                                      </p:cBhvr>
                                      <p:to>
                                        <p:strVal val="visible"/>
                                      </p:to>
                                    </p:set>
                                    <p:animEffect transition="in" filter="blinds(horizontal)">
                                      <p:cBhvr>
                                        <p:cTn dur="500" id="32"/>
                                        <p:tgtEl>
                                          <p:spTgt spid="10487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41" name=""/>
        <p:cNvGrpSpPr/>
        <p:nvPr/>
      </p:nvGrpSpPr>
      <p:grpSpPr>
        <a:xfrm>
          <a:off x="0" y="0"/>
          <a:ext cx="0" cy="0"/>
          <a:chOff x="0" y="0"/>
          <a:chExt cx="0" cy="0"/>
        </a:xfrm>
      </p:grpSpPr>
      <p:sp>
        <p:nvSpPr>
          <p:cNvPr id="1048746" name="Rectangle 2"/>
          <p:cNvSpPr>
            <a:spLocks noGrp="1" noChangeArrowheads="1"/>
          </p:cNvSpPr>
          <p:nvPr>
            <p:ph type="title"/>
          </p:nvPr>
        </p:nvSpPr>
        <p:spPr>
          <a:xfrm>
            <a:off x="533400" y="228600"/>
            <a:ext cx="8229600" cy="1143000"/>
          </a:xfrm>
        </p:spPr>
        <p:txBody>
          <a:bodyPr>
            <a:normAutofit/>
          </a:bodyPr>
          <a:p>
            <a:r>
              <a:rPr dirty="0" sz="3200" lang="en-US"/>
              <a:t>Basic performance equation</a:t>
            </a:r>
          </a:p>
        </p:txBody>
      </p:sp>
      <p:sp>
        <p:nvSpPr>
          <p:cNvPr id="1048747" name="Rectangle 3"/>
          <p:cNvSpPr>
            <a:spLocks noGrp="1" noChangeArrowheads="1"/>
          </p:cNvSpPr>
          <p:nvPr>
            <p:ph idx="1"/>
          </p:nvPr>
        </p:nvSpPr>
        <p:spPr>
          <a:xfrm>
            <a:off x="381000" y="1600200"/>
            <a:ext cx="8229600" cy="4953000"/>
          </a:xfrm>
        </p:spPr>
        <p:txBody>
          <a:bodyPr>
            <a:normAutofit fontScale="95000" lnSpcReduction="10000"/>
          </a:bodyPr>
          <a:p>
            <a:pPr algn="just">
              <a:lnSpc>
                <a:spcPct val="150000"/>
              </a:lnSpc>
            </a:pPr>
            <a:r>
              <a:rPr dirty="0" sz="2000" lang="en-US"/>
              <a:t>Let ‘</a:t>
            </a:r>
            <a:r>
              <a:rPr dirty="0" sz="2000" lang="en-US">
                <a:solidFill>
                  <a:srgbClr val="FF0000"/>
                </a:solidFill>
              </a:rPr>
              <a:t>T</a:t>
            </a:r>
            <a:r>
              <a:rPr dirty="0" sz="2000" lang="en-US"/>
              <a:t>’ be the processor time required to execute a program that has been prepared in some high level language.</a:t>
            </a:r>
          </a:p>
          <a:p>
            <a:pPr algn="just">
              <a:lnSpc>
                <a:spcPct val="150000"/>
              </a:lnSpc>
            </a:pPr>
            <a:r>
              <a:rPr dirty="0" sz="2000" lang="en-US"/>
              <a:t>Assume that the complete execution of the program requires the execution of ‘</a:t>
            </a:r>
            <a:r>
              <a:rPr dirty="0" sz="2000" lang="en-US">
                <a:solidFill>
                  <a:srgbClr val="FF0000"/>
                </a:solidFill>
              </a:rPr>
              <a:t>N</a:t>
            </a:r>
            <a:r>
              <a:rPr dirty="0" sz="2000" lang="en-US"/>
              <a:t>’ machine language instructions.</a:t>
            </a:r>
          </a:p>
          <a:p>
            <a:pPr algn="just">
              <a:lnSpc>
                <a:spcPct val="150000"/>
              </a:lnSpc>
            </a:pPr>
            <a:r>
              <a:rPr dirty="0" sz="2000" lang="en-US"/>
              <a:t>Suppose that the average number of basic steps needed to execute one machine instruction is ‘</a:t>
            </a:r>
            <a:r>
              <a:rPr dirty="0" sz="2000" lang="en-US">
                <a:solidFill>
                  <a:srgbClr val="FF0000"/>
                </a:solidFill>
              </a:rPr>
              <a:t>S</a:t>
            </a:r>
            <a:r>
              <a:rPr dirty="0" sz="2000" lang="en-US"/>
              <a:t>’.</a:t>
            </a:r>
          </a:p>
          <a:p>
            <a:pPr algn="just">
              <a:lnSpc>
                <a:spcPct val="150000"/>
              </a:lnSpc>
            </a:pPr>
            <a:r>
              <a:rPr dirty="0" sz="2000" lang="en-US"/>
              <a:t>If the clock rate is ‘R’ cycles per second, the program execution time is given by</a:t>
            </a:r>
          </a:p>
          <a:p>
            <a:pPr algn="just">
              <a:lnSpc>
                <a:spcPct val="150000"/>
              </a:lnSpc>
            </a:pPr>
            <a:r>
              <a:rPr dirty="0" sz="2000" lang="en-US"/>
              <a:t>                      </a:t>
            </a:r>
            <a:r>
              <a:rPr dirty="0" sz="2000" lang="en-US">
                <a:solidFill>
                  <a:srgbClr val="FF0000"/>
                </a:solidFill>
              </a:rPr>
              <a:t>T      =      </a:t>
            </a:r>
            <a:r>
              <a:rPr dirty="0" sz="2000" lang="en-US" u="sng">
                <a:solidFill>
                  <a:srgbClr val="FF0000"/>
                </a:solidFill>
              </a:rPr>
              <a:t>N  .  S</a:t>
            </a:r>
          </a:p>
          <a:p>
            <a:pPr algn="just">
              <a:lnSpc>
                <a:spcPct val="150000"/>
              </a:lnSpc>
            </a:pPr>
            <a:r>
              <a:rPr dirty="0" sz="2000" lang="en-US">
                <a:solidFill>
                  <a:srgbClr val="FF0000"/>
                </a:solidFill>
              </a:rPr>
              <a:t>                                          R </a:t>
            </a:r>
          </a:p>
          <a:p>
            <a:pPr algn="just">
              <a:lnSpc>
                <a:spcPct val="150000"/>
              </a:lnSpc>
            </a:pPr>
            <a:r>
              <a:rPr dirty="0" sz="2000" lang="en-US"/>
              <a:t>This is often referred to as the basic performance equation.</a:t>
            </a:r>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47">
                                            <p:txEl>
                                              <p:pRg st="0" end="0"/>
                                            </p:txEl>
                                          </p:spTgt>
                                        </p:tgtEl>
                                        <p:attrNameLst>
                                          <p:attrName>style.visibility</p:attrName>
                                        </p:attrNameLst>
                                      </p:cBhvr>
                                      <p:to>
                                        <p:strVal val="visible"/>
                                      </p:to>
                                    </p:set>
                                    <p:animEffect transition="in" filter="blinds(horizontal)">
                                      <p:cBhvr>
                                        <p:cTn dur="500" id="7"/>
                                        <p:tgtEl>
                                          <p:spTgt spid="1048747">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47">
                                            <p:txEl>
                                              <p:pRg st="1" end="1"/>
                                            </p:txEl>
                                          </p:spTgt>
                                        </p:tgtEl>
                                        <p:attrNameLst>
                                          <p:attrName>style.visibility</p:attrName>
                                        </p:attrNameLst>
                                      </p:cBhvr>
                                      <p:to>
                                        <p:strVal val="visible"/>
                                      </p:to>
                                    </p:set>
                                    <p:animEffect transition="in" filter="blinds(horizontal)">
                                      <p:cBhvr>
                                        <p:cTn dur="500" id="12"/>
                                        <p:tgtEl>
                                          <p:spTgt spid="1048747">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47">
                                            <p:txEl>
                                              <p:pRg st="2" end="2"/>
                                            </p:txEl>
                                          </p:spTgt>
                                        </p:tgtEl>
                                        <p:attrNameLst>
                                          <p:attrName>style.visibility</p:attrName>
                                        </p:attrNameLst>
                                      </p:cBhvr>
                                      <p:to>
                                        <p:strVal val="visible"/>
                                      </p:to>
                                    </p:set>
                                    <p:animEffect transition="in" filter="blinds(horizontal)">
                                      <p:cBhvr>
                                        <p:cTn dur="500" id="17"/>
                                        <p:tgtEl>
                                          <p:spTgt spid="1048747">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47">
                                            <p:txEl>
                                              <p:pRg st="3" end="3"/>
                                            </p:txEl>
                                          </p:spTgt>
                                        </p:tgtEl>
                                        <p:attrNameLst>
                                          <p:attrName>style.visibility</p:attrName>
                                        </p:attrNameLst>
                                      </p:cBhvr>
                                      <p:to>
                                        <p:strVal val="visible"/>
                                      </p:to>
                                    </p:set>
                                    <p:animEffect transition="in" filter="blinds(horizontal)">
                                      <p:cBhvr>
                                        <p:cTn dur="500" id="22"/>
                                        <p:tgtEl>
                                          <p:spTgt spid="1048747">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47">
                                            <p:txEl>
                                              <p:pRg st="4" end="4"/>
                                            </p:txEl>
                                          </p:spTgt>
                                        </p:tgtEl>
                                        <p:attrNameLst>
                                          <p:attrName>style.visibility</p:attrName>
                                        </p:attrNameLst>
                                      </p:cBhvr>
                                      <p:to>
                                        <p:strVal val="visible"/>
                                      </p:to>
                                    </p:set>
                                    <p:animEffect transition="in" filter="blinds(horizontal)">
                                      <p:cBhvr>
                                        <p:cTn dur="500" id="27"/>
                                        <p:tgtEl>
                                          <p:spTgt spid="1048747">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47">
                                            <p:txEl>
                                              <p:pRg st="5" end="5"/>
                                            </p:txEl>
                                          </p:spTgt>
                                        </p:tgtEl>
                                        <p:attrNameLst>
                                          <p:attrName>style.visibility</p:attrName>
                                        </p:attrNameLst>
                                      </p:cBhvr>
                                      <p:to>
                                        <p:strVal val="visible"/>
                                      </p:to>
                                    </p:set>
                                    <p:animEffect transition="in" filter="blinds(horizontal)">
                                      <p:cBhvr>
                                        <p:cTn dur="500" id="32"/>
                                        <p:tgtEl>
                                          <p:spTgt spid="1048747">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747">
                                            <p:txEl>
                                              <p:pRg st="6" end="6"/>
                                            </p:txEl>
                                          </p:spTgt>
                                        </p:tgtEl>
                                        <p:attrNameLst>
                                          <p:attrName>style.visibility</p:attrName>
                                        </p:attrNameLst>
                                      </p:cBhvr>
                                      <p:to>
                                        <p:strVal val="visible"/>
                                      </p:to>
                                    </p:set>
                                    <p:animEffect transition="in" filter="blinds(horizontal)">
                                      <p:cBhvr>
                                        <p:cTn dur="500" id="37"/>
                                        <p:tgtEl>
                                          <p:spTgt spid="1048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42" name=""/>
        <p:cNvGrpSpPr/>
        <p:nvPr/>
      </p:nvGrpSpPr>
      <p:grpSpPr>
        <a:xfrm>
          <a:off x="0" y="0"/>
          <a:ext cx="0" cy="0"/>
          <a:chOff x="0" y="0"/>
          <a:chExt cx="0" cy="0"/>
        </a:xfrm>
      </p:grpSpPr>
      <p:sp>
        <p:nvSpPr>
          <p:cNvPr id="1048748" name="Rectangle 2"/>
          <p:cNvSpPr>
            <a:spLocks noGrp="1" noChangeArrowheads="1"/>
          </p:cNvSpPr>
          <p:nvPr>
            <p:ph type="title"/>
          </p:nvPr>
        </p:nvSpPr>
        <p:spPr>
          <a:xfrm>
            <a:off x="533400" y="152400"/>
            <a:ext cx="8229600" cy="1143000"/>
          </a:xfrm>
        </p:spPr>
        <p:txBody>
          <a:bodyPr>
            <a:normAutofit/>
          </a:bodyPr>
          <a:p>
            <a:r>
              <a:rPr dirty="0" sz="3200" lang="en-US"/>
              <a:t>Pipelining and Super scalar operation</a:t>
            </a:r>
          </a:p>
        </p:txBody>
      </p:sp>
      <p:sp>
        <p:nvSpPr>
          <p:cNvPr id="1048749" name="Rectangle 3"/>
          <p:cNvSpPr>
            <a:spLocks noGrp="1" noChangeArrowheads="1"/>
          </p:cNvSpPr>
          <p:nvPr>
            <p:ph idx="1"/>
          </p:nvPr>
        </p:nvSpPr>
        <p:spPr>
          <a:xfrm>
            <a:off x="457200" y="1447800"/>
            <a:ext cx="8229600" cy="4876800"/>
          </a:xfrm>
        </p:spPr>
        <p:txBody>
          <a:bodyPr>
            <a:normAutofit fontScale="95000" lnSpcReduction="10000"/>
          </a:bodyPr>
          <a:p>
            <a:pPr algn="just">
              <a:lnSpc>
                <a:spcPct val="150000"/>
              </a:lnSpc>
            </a:pPr>
            <a:r>
              <a:rPr dirty="0" sz="2000" lang="en-US"/>
              <a:t>A substantial improvement in performance can be achieved by overlapping the execution of successive instructions, using a technique called </a:t>
            </a:r>
            <a:r>
              <a:rPr dirty="0" sz="2000" lang="en-US" u="sng">
                <a:solidFill>
                  <a:srgbClr val="FF0000"/>
                </a:solidFill>
              </a:rPr>
              <a:t>pipelining</a:t>
            </a:r>
            <a:r>
              <a:rPr dirty="0" sz="2000" lang="en-US"/>
              <a:t>  .</a:t>
            </a:r>
          </a:p>
          <a:p>
            <a:pPr algn="just">
              <a:lnSpc>
                <a:spcPct val="150000"/>
              </a:lnSpc>
            </a:pPr>
            <a:r>
              <a:rPr dirty="0" sz="2000" lang="en-US"/>
              <a:t>Consider the instruction </a:t>
            </a:r>
            <a:r>
              <a:rPr dirty="0" sz="2000" lang="en-US" smtClean="0"/>
              <a:t> </a:t>
            </a:r>
            <a:r>
              <a:rPr dirty="0" sz="2000" lang="en-US" smtClean="0">
                <a:solidFill>
                  <a:srgbClr val="FF0000"/>
                </a:solidFill>
              </a:rPr>
              <a:t>Add  </a:t>
            </a:r>
            <a:r>
              <a:rPr dirty="0" sz="2000" lang="en-US">
                <a:solidFill>
                  <a:srgbClr val="FF0000"/>
                </a:solidFill>
              </a:rPr>
              <a:t>R1, R2, R3</a:t>
            </a:r>
          </a:p>
          <a:p>
            <a:pPr algn="just">
              <a:lnSpc>
                <a:spcPct val="150000"/>
              </a:lnSpc>
            </a:pPr>
            <a:r>
              <a:rPr dirty="0" sz="2000" lang="en-US"/>
              <a:t>Which adds the contents of registers R1 and R2, and places the sum into R3.</a:t>
            </a:r>
          </a:p>
          <a:p>
            <a:pPr algn="just">
              <a:lnSpc>
                <a:spcPct val="150000"/>
              </a:lnSpc>
            </a:pPr>
            <a:r>
              <a:rPr dirty="0" sz="2000" lang="en-US"/>
              <a:t>The contents of R1 and R2 are first transferred to the inputs of the ALU.</a:t>
            </a:r>
          </a:p>
          <a:p>
            <a:pPr algn="just">
              <a:lnSpc>
                <a:spcPct val="150000"/>
              </a:lnSpc>
            </a:pPr>
            <a:r>
              <a:rPr dirty="0" sz="2000" lang="en-US"/>
              <a:t>After the add operation is performed, the sum is transferred to R3.</a:t>
            </a:r>
          </a:p>
          <a:p>
            <a:pPr algn="just">
              <a:lnSpc>
                <a:spcPct val="150000"/>
              </a:lnSpc>
            </a:pPr>
            <a:r>
              <a:rPr dirty="0" sz="2000" lang="en-US"/>
              <a:t>Processor can read the next instruction from the memory while the addition operation is being performed</a:t>
            </a:r>
            <a:r>
              <a:rPr dirty="0" sz="2000" lang="en-US" smtClean="0"/>
              <a:t>.</a:t>
            </a:r>
            <a:endParaRPr dirty="0" sz="2000" lang="en-US"/>
          </a:p>
          <a:p>
            <a:pPr algn="just">
              <a:lnSpc>
                <a:spcPct val="150000"/>
              </a:lnSpc>
            </a:pP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49">
                                            <p:txEl>
                                              <p:pRg st="0" end="0"/>
                                            </p:txEl>
                                          </p:spTgt>
                                        </p:tgtEl>
                                        <p:attrNameLst>
                                          <p:attrName>style.visibility</p:attrName>
                                        </p:attrNameLst>
                                      </p:cBhvr>
                                      <p:to>
                                        <p:strVal val="visible"/>
                                      </p:to>
                                    </p:set>
                                    <p:animEffect transition="in" filter="blinds(horizontal)">
                                      <p:cBhvr>
                                        <p:cTn dur="500" id="7"/>
                                        <p:tgtEl>
                                          <p:spTgt spid="104874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49">
                                            <p:txEl>
                                              <p:pRg st="1" end="1"/>
                                            </p:txEl>
                                          </p:spTgt>
                                        </p:tgtEl>
                                        <p:attrNameLst>
                                          <p:attrName>style.visibility</p:attrName>
                                        </p:attrNameLst>
                                      </p:cBhvr>
                                      <p:to>
                                        <p:strVal val="visible"/>
                                      </p:to>
                                    </p:set>
                                    <p:animEffect transition="in" filter="blinds(horizontal)">
                                      <p:cBhvr>
                                        <p:cTn dur="500" id="12"/>
                                        <p:tgtEl>
                                          <p:spTgt spid="104874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49">
                                            <p:txEl>
                                              <p:pRg st="2" end="2"/>
                                            </p:txEl>
                                          </p:spTgt>
                                        </p:tgtEl>
                                        <p:attrNameLst>
                                          <p:attrName>style.visibility</p:attrName>
                                        </p:attrNameLst>
                                      </p:cBhvr>
                                      <p:to>
                                        <p:strVal val="visible"/>
                                      </p:to>
                                    </p:set>
                                    <p:animEffect transition="in" filter="blinds(horizontal)">
                                      <p:cBhvr>
                                        <p:cTn dur="500" id="17"/>
                                        <p:tgtEl>
                                          <p:spTgt spid="104874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49">
                                            <p:txEl>
                                              <p:pRg st="3" end="3"/>
                                            </p:txEl>
                                          </p:spTgt>
                                        </p:tgtEl>
                                        <p:attrNameLst>
                                          <p:attrName>style.visibility</p:attrName>
                                        </p:attrNameLst>
                                      </p:cBhvr>
                                      <p:to>
                                        <p:strVal val="visible"/>
                                      </p:to>
                                    </p:set>
                                    <p:animEffect transition="in" filter="blinds(horizontal)">
                                      <p:cBhvr>
                                        <p:cTn dur="500" id="22"/>
                                        <p:tgtEl>
                                          <p:spTgt spid="1048749">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49">
                                            <p:txEl>
                                              <p:pRg st="4" end="4"/>
                                            </p:txEl>
                                          </p:spTgt>
                                        </p:tgtEl>
                                        <p:attrNameLst>
                                          <p:attrName>style.visibility</p:attrName>
                                        </p:attrNameLst>
                                      </p:cBhvr>
                                      <p:to>
                                        <p:strVal val="visible"/>
                                      </p:to>
                                    </p:set>
                                    <p:animEffect transition="in" filter="blinds(horizontal)">
                                      <p:cBhvr>
                                        <p:cTn dur="500" id="27"/>
                                        <p:tgtEl>
                                          <p:spTgt spid="1048749">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49">
                                            <p:txEl>
                                              <p:pRg st="5" end="5"/>
                                            </p:txEl>
                                          </p:spTgt>
                                        </p:tgtEl>
                                        <p:attrNameLst>
                                          <p:attrName>style.visibility</p:attrName>
                                        </p:attrNameLst>
                                      </p:cBhvr>
                                      <p:to>
                                        <p:strVal val="visible"/>
                                      </p:to>
                                    </p:set>
                                    <p:animEffect transition="in" filter="blinds(horizontal)">
                                      <p:cBhvr>
                                        <p:cTn dur="500" id="32"/>
                                        <p:tgtEl>
                                          <p:spTgt spid="10487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43" name=""/>
        <p:cNvGrpSpPr/>
        <p:nvPr/>
      </p:nvGrpSpPr>
      <p:grpSpPr>
        <a:xfrm>
          <a:off x="0" y="0"/>
          <a:ext cx="0" cy="0"/>
          <a:chOff x="0" y="0"/>
          <a:chExt cx="0" cy="0"/>
        </a:xfrm>
      </p:grpSpPr>
      <p:sp>
        <p:nvSpPr>
          <p:cNvPr id="1048750" name="Rectangle 2"/>
          <p:cNvSpPr>
            <a:spLocks noGrp="1" noChangeArrowheads="1"/>
          </p:cNvSpPr>
          <p:nvPr>
            <p:ph type="title"/>
          </p:nvPr>
        </p:nvSpPr>
        <p:spPr>
          <a:xfrm>
            <a:off x="457200" y="228600"/>
            <a:ext cx="8229600" cy="1143000"/>
          </a:xfrm>
        </p:spPr>
        <p:txBody>
          <a:bodyPr>
            <a:normAutofit/>
          </a:bodyPr>
          <a:p>
            <a:r>
              <a:rPr dirty="0" sz="3200" lang="en-US"/>
              <a:t>Pipelining (contd.,)</a:t>
            </a:r>
          </a:p>
        </p:txBody>
      </p:sp>
      <p:sp>
        <p:nvSpPr>
          <p:cNvPr id="1048751" name="Rectangle 3"/>
          <p:cNvSpPr>
            <a:spLocks noGrp="1" noChangeArrowheads="1"/>
          </p:cNvSpPr>
          <p:nvPr>
            <p:ph idx="1"/>
          </p:nvPr>
        </p:nvSpPr>
        <p:spPr>
          <a:xfrm>
            <a:off x="381000" y="1600200"/>
            <a:ext cx="8229600" cy="4389120"/>
          </a:xfrm>
        </p:spPr>
        <p:txBody>
          <a:bodyPr/>
          <a:p>
            <a:pPr algn="just">
              <a:lnSpc>
                <a:spcPct val="150000"/>
              </a:lnSpc>
            </a:pPr>
            <a:r>
              <a:rPr dirty="0" sz="2000" lang="en-US"/>
              <a:t>Then, if that instruction also uses the ALU, its operands can be transferred to the ALU inputs at the same time that the result of Add instruction is being transferred to R3.</a:t>
            </a:r>
          </a:p>
          <a:p>
            <a:pPr algn="just">
              <a:lnSpc>
                <a:spcPct val="150000"/>
              </a:lnSpc>
            </a:pPr>
            <a:r>
              <a:rPr dirty="0" sz="2000" lang="en-US" smtClean="0"/>
              <a:t>Thus</a:t>
            </a:r>
            <a:r>
              <a:rPr dirty="0" sz="2000" lang="en-US"/>
              <a:t>, pipelining increases the rate of executing instructions significantly and cause the effective value of </a:t>
            </a:r>
            <a:r>
              <a:rPr dirty="0" sz="2000" lang="en-US" smtClean="0"/>
              <a:t> </a:t>
            </a:r>
            <a:r>
              <a:rPr dirty="0" sz="2000" lang="en-US" smtClean="0">
                <a:solidFill>
                  <a:srgbClr val="FF0000"/>
                </a:solidFill>
              </a:rPr>
              <a:t>S</a:t>
            </a:r>
            <a:r>
              <a:rPr dirty="0" sz="2000" lang="en-US" smtClean="0"/>
              <a:t> </a:t>
            </a:r>
            <a:r>
              <a:rPr dirty="0" sz="2000" lang="en-US"/>
              <a:t>to approach 1</a:t>
            </a:r>
            <a:r>
              <a:rPr dirty="0" sz="2000" lang="en-US" smtClean="0"/>
              <a:t>.</a:t>
            </a:r>
            <a:endParaRPr b="1"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51">
                                            <p:txEl>
                                              <p:pRg st="0" end="0"/>
                                            </p:txEl>
                                          </p:spTgt>
                                        </p:tgtEl>
                                        <p:attrNameLst>
                                          <p:attrName>style.visibility</p:attrName>
                                        </p:attrNameLst>
                                      </p:cBhvr>
                                      <p:to>
                                        <p:strVal val="visible"/>
                                      </p:to>
                                    </p:set>
                                    <p:animEffect transition="in" filter="blinds(horizontal)">
                                      <p:cBhvr>
                                        <p:cTn dur="500" id="7"/>
                                        <p:tgtEl>
                                          <p:spTgt spid="104875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51">
                                            <p:txEl>
                                              <p:pRg st="1" end="1"/>
                                            </p:txEl>
                                          </p:spTgt>
                                        </p:tgtEl>
                                        <p:attrNameLst>
                                          <p:attrName>style.visibility</p:attrName>
                                        </p:attrNameLst>
                                      </p:cBhvr>
                                      <p:to>
                                        <p:strVal val="visible"/>
                                      </p:to>
                                    </p:set>
                                    <p:animEffect transition="in" filter="blinds(horizontal)">
                                      <p:cBhvr>
                                        <p:cTn dur="500" id="12"/>
                                        <p:tgtEl>
                                          <p:spTgt spid="10487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44" name=""/>
        <p:cNvGrpSpPr/>
        <p:nvPr/>
      </p:nvGrpSpPr>
      <p:grpSpPr>
        <a:xfrm>
          <a:off x="0" y="0"/>
          <a:ext cx="0" cy="0"/>
          <a:chOff x="0" y="0"/>
          <a:chExt cx="0" cy="0"/>
        </a:xfrm>
      </p:grpSpPr>
      <p:sp>
        <p:nvSpPr>
          <p:cNvPr id="1048752" name="Rectangle 2"/>
          <p:cNvSpPr>
            <a:spLocks noGrp="1" noChangeArrowheads="1"/>
          </p:cNvSpPr>
          <p:nvPr>
            <p:ph type="title"/>
          </p:nvPr>
        </p:nvSpPr>
        <p:spPr>
          <a:xfrm>
            <a:off x="533400" y="228600"/>
            <a:ext cx="8229600" cy="1143000"/>
          </a:xfrm>
        </p:spPr>
        <p:txBody>
          <a:bodyPr>
            <a:normAutofit/>
          </a:bodyPr>
          <a:p>
            <a:r>
              <a:rPr dirty="0" sz="3200" lang="en-US"/>
              <a:t>Super scalar operation</a:t>
            </a:r>
          </a:p>
        </p:txBody>
      </p:sp>
      <p:sp>
        <p:nvSpPr>
          <p:cNvPr id="1048753" name="Rectangle 3"/>
          <p:cNvSpPr>
            <a:spLocks noGrp="1" noChangeArrowheads="1"/>
          </p:cNvSpPr>
          <p:nvPr>
            <p:ph idx="1"/>
          </p:nvPr>
        </p:nvSpPr>
        <p:spPr>
          <a:xfrm>
            <a:off x="304800" y="1600200"/>
            <a:ext cx="8229600" cy="4389120"/>
          </a:xfrm>
        </p:spPr>
        <p:txBody>
          <a:bodyPr>
            <a:normAutofit/>
          </a:bodyPr>
          <a:p>
            <a:pPr algn="just">
              <a:lnSpc>
                <a:spcPct val="150000"/>
              </a:lnSpc>
            </a:pPr>
            <a:r>
              <a:rPr dirty="0" sz="2000" lang="en-US"/>
              <a:t>A higher degree of concurrency can be achieved if multiple instruction pipelines are implemented in the processor.</a:t>
            </a:r>
          </a:p>
          <a:p>
            <a:pPr algn="just">
              <a:lnSpc>
                <a:spcPct val="150000"/>
              </a:lnSpc>
            </a:pPr>
            <a:r>
              <a:rPr dirty="0" sz="2000" lang="en-US" smtClean="0"/>
              <a:t>This </a:t>
            </a:r>
            <a:r>
              <a:rPr dirty="0" sz="2000" lang="en-US"/>
              <a:t>means that </a:t>
            </a:r>
            <a:r>
              <a:rPr dirty="0" sz="2000" lang="en-US">
                <a:solidFill>
                  <a:srgbClr val="FF0000"/>
                </a:solidFill>
              </a:rPr>
              <a:t>multiple function units </a:t>
            </a:r>
            <a:r>
              <a:rPr dirty="0" sz="2000" lang="en-US"/>
              <a:t>are used, creating parallel paths through which different instructions can be executed in parallel.</a:t>
            </a:r>
          </a:p>
          <a:p>
            <a:pPr algn="just">
              <a:lnSpc>
                <a:spcPct val="150000"/>
              </a:lnSpc>
            </a:pPr>
            <a:r>
              <a:rPr dirty="0" sz="2000" lang="en-US" smtClean="0"/>
              <a:t>With </a:t>
            </a:r>
            <a:r>
              <a:rPr dirty="0" sz="2000" lang="en-US"/>
              <a:t>such an arrangement, it becomes possible to start the execution of several instructions in every clock cycle.</a:t>
            </a:r>
          </a:p>
          <a:p>
            <a:pPr algn="just">
              <a:lnSpc>
                <a:spcPct val="150000"/>
              </a:lnSpc>
            </a:pPr>
            <a:r>
              <a:rPr dirty="0" sz="2000" lang="en-US" smtClean="0"/>
              <a:t>This </a:t>
            </a:r>
            <a:r>
              <a:rPr dirty="0" sz="2000" lang="en-US"/>
              <a:t>mode of execution is called </a:t>
            </a:r>
            <a:r>
              <a:rPr dirty="0" sz="2000" lang="en-US" u="sng">
                <a:solidFill>
                  <a:srgbClr val="FF0000"/>
                </a:solidFill>
              </a:rPr>
              <a:t>Super scalar </a:t>
            </a:r>
            <a:r>
              <a:rPr dirty="0" sz="2000" lang="en-US" u="sng" smtClean="0">
                <a:solidFill>
                  <a:srgbClr val="FF0000"/>
                </a:solidFill>
              </a:rPr>
              <a:t>operation</a:t>
            </a:r>
            <a:r>
              <a:rPr dirty="0" sz="2000" lang="en-US" u="sng" smtClean="0"/>
              <a:t>.</a:t>
            </a:r>
            <a:endParaRPr dirty="0" sz="2000" lang="en-US" u="sng"/>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53">
                                            <p:txEl>
                                              <p:pRg st="0" end="0"/>
                                            </p:txEl>
                                          </p:spTgt>
                                        </p:tgtEl>
                                        <p:attrNameLst>
                                          <p:attrName>style.visibility</p:attrName>
                                        </p:attrNameLst>
                                      </p:cBhvr>
                                      <p:to>
                                        <p:strVal val="visible"/>
                                      </p:to>
                                    </p:set>
                                    <p:animEffect transition="in" filter="blinds(horizontal)">
                                      <p:cBhvr>
                                        <p:cTn dur="500" id="7"/>
                                        <p:tgtEl>
                                          <p:spTgt spid="104875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53">
                                            <p:txEl>
                                              <p:pRg st="1" end="1"/>
                                            </p:txEl>
                                          </p:spTgt>
                                        </p:tgtEl>
                                        <p:attrNameLst>
                                          <p:attrName>style.visibility</p:attrName>
                                        </p:attrNameLst>
                                      </p:cBhvr>
                                      <p:to>
                                        <p:strVal val="visible"/>
                                      </p:to>
                                    </p:set>
                                    <p:animEffect transition="in" filter="blinds(horizontal)">
                                      <p:cBhvr>
                                        <p:cTn dur="500" id="12"/>
                                        <p:tgtEl>
                                          <p:spTgt spid="1048753">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53">
                                            <p:txEl>
                                              <p:pRg st="2" end="2"/>
                                            </p:txEl>
                                          </p:spTgt>
                                        </p:tgtEl>
                                        <p:attrNameLst>
                                          <p:attrName>style.visibility</p:attrName>
                                        </p:attrNameLst>
                                      </p:cBhvr>
                                      <p:to>
                                        <p:strVal val="visible"/>
                                      </p:to>
                                    </p:set>
                                    <p:animEffect transition="in" filter="blinds(horizontal)">
                                      <p:cBhvr>
                                        <p:cTn dur="500" id="17"/>
                                        <p:tgtEl>
                                          <p:spTgt spid="1048753">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53">
                                            <p:txEl>
                                              <p:pRg st="3" end="3"/>
                                            </p:txEl>
                                          </p:spTgt>
                                        </p:tgtEl>
                                        <p:attrNameLst>
                                          <p:attrName>style.visibility</p:attrName>
                                        </p:attrNameLst>
                                      </p:cBhvr>
                                      <p:to>
                                        <p:strVal val="visible"/>
                                      </p:to>
                                    </p:set>
                                    <p:animEffect transition="in" filter="blinds(horizontal)">
                                      <p:cBhvr>
                                        <p:cTn dur="500" id="22"/>
                                        <p:tgtEl>
                                          <p:spTgt spid="10487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45" name=""/>
        <p:cNvGrpSpPr/>
        <p:nvPr/>
      </p:nvGrpSpPr>
      <p:grpSpPr>
        <a:xfrm>
          <a:off x="0" y="0"/>
          <a:ext cx="0" cy="0"/>
          <a:chOff x="0" y="0"/>
          <a:chExt cx="0" cy="0"/>
        </a:xfrm>
      </p:grpSpPr>
      <p:sp>
        <p:nvSpPr>
          <p:cNvPr id="1048754" name="Rectangle 2"/>
          <p:cNvSpPr>
            <a:spLocks noGrp="1" noChangeArrowheads="1"/>
          </p:cNvSpPr>
          <p:nvPr>
            <p:ph type="title"/>
          </p:nvPr>
        </p:nvSpPr>
        <p:spPr>
          <a:xfrm>
            <a:off x="457200" y="457200"/>
            <a:ext cx="8229600" cy="1143000"/>
          </a:xfrm>
        </p:spPr>
        <p:txBody>
          <a:bodyPr>
            <a:normAutofit/>
          </a:bodyPr>
          <a:p>
            <a:r>
              <a:rPr dirty="0" sz="3200" lang="en-US"/>
              <a:t>Clock rate</a:t>
            </a:r>
          </a:p>
        </p:txBody>
      </p:sp>
      <p:sp>
        <p:nvSpPr>
          <p:cNvPr id="1048755" name="Rectangle 3"/>
          <p:cNvSpPr>
            <a:spLocks noGrp="1" noChangeArrowheads="1"/>
          </p:cNvSpPr>
          <p:nvPr>
            <p:ph idx="1"/>
          </p:nvPr>
        </p:nvSpPr>
        <p:spPr>
          <a:xfrm>
            <a:off x="381000" y="1676400"/>
            <a:ext cx="8229600" cy="4389120"/>
          </a:xfrm>
        </p:spPr>
        <p:txBody>
          <a:bodyPr/>
          <a:p>
            <a:pPr algn="just">
              <a:lnSpc>
                <a:spcPct val="150000"/>
              </a:lnSpc>
            </a:pPr>
            <a:r>
              <a:rPr dirty="0" sz="2000" lang="en-US"/>
              <a:t>There are two possibilities for increasing the clock rate, </a:t>
            </a:r>
            <a:r>
              <a:rPr dirty="0" sz="2000" lang="en-US">
                <a:solidFill>
                  <a:srgbClr val="FF0000"/>
                </a:solidFill>
              </a:rPr>
              <a:t>R</a:t>
            </a:r>
            <a:r>
              <a:rPr dirty="0" sz="2000" lang="en-US"/>
              <a:t>.</a:t>
            </a:r>
          </a:p>
          <a:p>
            <a:pPr algn="just">
              <a:lnSpc>
                <a:spcPct val="150000"/>
              </a:lnSpc>
            </a:pPr>
            <a:r>
              <a:rPr dirty="0" sz="2000" lang="en-US"/>
              <a:t>First, improving the IC technology makes logic circuit faster, which reduces the </a:t>
            </a:r>
            <a:r>
              <a:rPr dirty="0" sz="2000" lang="en-US" smtClean="0"/>
              <a:t>time needed </a:t>
            </a:r>
            <a:r>
              <a:rPr dirty="0" sz="2000" lang="en-US"/>
              <a:t>to complete a basic step. This allows the clock period, </a:t>
            </a:r>
            <a:r>
              <a:rPr dirty="0" sz="2000" lang="en-US">
                <a:solidFill>
                  <a:srgbClr val="FF0000"/>
                </a:solidFill>
              </a:rPr>
              <a:t>P</a:t>
            </a:r>
            <a:r>
              <a:rPr dirty="0" sz="2000" lang="en-US"/>
              <a:t>, to be reduced and the clock rate, </a:t>
            </a:r>
            <a:r>
              <a:rPr dirty="0" sz="2000" lang="en-US">
                <a:solidFill>
                  <a:srgbClr val="FF0000"/>
                </a:solidFill>
              </a:rPr>
              <a:t>R</a:t>
            </a:r>
            <a:r>
              <a:rPr dirty="0" sz="2000" lang="en-US"/>
              <a:t>, to be increased.</a:t>
            </a:r>
          </a:p>
          <a:p>
            <a:pPr algn="just">
              <a:lnSpc>
                <a:spcPct val="150000"/>
              </a:lnSpc>
            </a:pPr>
            <a:r>
              <a:rPr dirty="0" sz="2000" lang="en-US"/>
              <a:t>Second, reducing the amount of processing done in one basic step also makes it possible to reduce the clock period </a:t>
            </a:r>
            <a:r>
              <a:rPr dirty="0" sz="2000" lang="en-US">
                <a:solidFill>
                  <a:srgbClr val="FF0000"/>
                </a:solidFill>
              </a:rPr>
              <a:t>, P</a:t>
            </a:r>
            <a:r>
              <a:rPr dirty="0" sz="2000" lang="en-US"/>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55">
                                            <p:txEl>
                                              <p:pRg st="0" end="0"/>
                                            </p:txEl>
                                          </p:spTgt>
                                        </p:tgtEl>
                                        <p:attrNameLst>
                                          <p:attrName>style.visibility</p:attrName>
                                        </p:attrNameLst>
                                      </p:cBhvr>
                                      <p:to>
                                        <p:strVal val="visible"/>
                                      </p:to>
                                    </p:set>
                                    <p:animEffect transition="in" filter="blinds(horizontal)">
                                      <p:cBhvr>
                                        <p:cTn dur="500" id="7"/>
                                        <p:tgtEl>
                                          <p:spTgt spid="104875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55">
                                            <p:txEl>
                                              <p:pRg st="1" end="1"/>
                                            </p:txEl>
                                          </p:spTgt>
                                        </p:tgtEl>
                                        <p:attrNameLst>
                                          <p:attrName>style.visibility</p:attrName>
                                        </p:attrNameLst>
                                      </p:cBhvr>
                                      <p:to>
                                        <p:strVal val="visible"/>
                                      </p:to>
                                    </p:set>
                                    <p:animEffect transition="in" filter="blinds(horizontal)">
                                      <p:cBhvr>
                                        <p:cTn dur="500" id="12"/>
                                        <p:tgtEl>
                                          <p:spTgt spid="104875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55">
                                            <p:txEl>
                                              <p:pRg st="2" end="2"/>
                                            </p:txEl>
                                          </p:spTgt>
                                        </p:tgtEl>
                                        <p:attrNameLst>
                                          <p:attrName>style.visibility</p:attrName>
                                        </p:attrNameLst>
                                      </p:cBhvr>
                                      <p:to>
                                        <p:strVal val="visible"/>
                                      </p:to>
                                    </p:set>
                                    <p:animEffect transition="in" filter="blinds(horizontal)">
                                      <p:cBhvr>
                                        <p:cTn dur="500" id="17"/>
                                        <p:tgtEl>
                                          <p:spTgt spid="104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46" name=""/>
        <p:cNvGrpSpPr/>
        <p:nvPr/>
      </p:nvGrpSpPr>
      <p:grpSpPr>
        <a:xfrm>
          <a:off x="0" y="0"/>
          <a:ext cx="0" cy="0"/>
          <a:chOff x="0" y="0"/>
          <a:chExt cx="0" cy="0"/>
        </a:xfrm>
      </p:grpSpPr>
      <p:sp>
        <p:nvSpPr>
          <p:cNvPr id="1048756" name="Rectangle 2"/>
          <p:cNvSpPr>
            <a:spLocks noGrp="1" noChangeArrowheads="1"/>
          </p:cNvSpPr>
          <p:nvPr>
            <p:ph type="title"/>
          </p:nvPr>
        </p:nvSpPr>
        <p:spPr>
          <a:xfrm>
            <a:off x="457200" y="228600"/>
            <a:ext cx="8229600" cy="1143000"/>
          </a:xfrm>
        </p:spPr>
        <p:txBody>
          <a:bodyPr>
            <a:normAutofit/>
          </a:bodyPr>
          <a:p>
            <a:r>
              <a:rPr dirty="0" sz="3200" lang="en-US"/>
              <a:t>Instruction set : CISC and RISC</a:t>
            </a:r>
          </a:p>
        </p:txBody>
      </p:sp>
      <p:sp>
        <p:nvSpPr>
          <p:cNvPr id="1048757" name="Rectangle 3"/>
          <p:cNvSpPr>
            <a:spLocks noGrp="1" noChangeArrowheads="1"/>
          </p:cNvSpPr>
          <p:nvPr>
            <p:ph idx="1"/>
          </p:nvPr>
        </p:nvSpPr>
        <p:spPr>
          <a:xfrm>
            <a:off x="304800" y="1600200"/>
            <a:ext cx="8229600" cy="4389120"/>
          </a:xfrm>
        </p:spPr>
        <p:txBody>
          <a:bodyPr>
            <a:normAutofit/>
          </a:bodyPr>
          <a:p>
            <a:pPr algn="just">
              <a:lnSpc>
                <a:spcPct val="150000"/>
              </a:lnSpc>
            </a:pPr>
            <a:r>
              <a:rPr dirty="0" sz="2000" lang="en-US"/>
              <a:t>The terms CISC and RISC refer to design principles and techniques.</a:t>
            </a:r>
          </a:p>
          <a:p>
            <a:pPr algn="just">
              <a:lnSpc>
                <a:spcPct val="150000"/>
              </a:lnSpc>
            </a:pPr>
            <a:r>
              <a:rPr dirty="0" sz="2000" lang="en-US" u="sng" smtClean="0">
                <a:solidFill>
                  <a:srgbClr val="C00000"/>
                </a:solidFill>
              </a:rPr>
              <a:t>RISC</a:t>
            </a:r>
            <a:r>
              <a:rPr dirty="0" sz="2000" lang="en-US" smtClean="0"/>
              <a:t> </a:t>
            </a:r>
            <a:r>
              <a:rPr dirty="0" sz="2000" lang="en-US"/>
              <a:t>: Reduced instruction set computers</a:t>
            </a:r>
          </a:p>
          <a:p>
            <a:pPr algn="just">
              <a:lnSpc>
                <a:spcPct val="150000"/>
              </a:lnSpc>
            </a:pPr>
            <a:r>
              <a:rPr dirty="0" sz="2000" lang="en-US"/>
              <a:t>Simple instructions require a small number of basic steps to execute.</a:t>
            </a:r>
          </a:p>
          <a:p>
            <a:pPr algn="just">
              <a:lnSpc>
                <a:spcPct val="150000"/>
              </a:lnSpc>
            </a:pPr>
            <a:r>
              <a:rPr dirty="0" sz="2000" lang="en-US" smtClean="0"/>
              <a:t>For </a:t>
            </a:r>
            <a:r>
              <a:rPr dirty="0" sz="2000" lang="en-US"/>
              <a:t>a processor that has only simple instructions, a large number of instructions may be needed to perform a given programming task</a:t>
            </a:r>
            <a:r>
              <a:rPr dirty="0" sz="2000" lang="en-US" smtClean="0"/>
              <a:t>.</a:t>
            </a:r>
          </a:p>
          <a:p>
            <a:pPr algn="just">
              <a:lnSpc>
                <a:spcPct val="150000"/>
              </a:lnSpc>
            </a:pPr>
            <a:r>
              <a:rPr dirty="0" sz="2000" lang="en-US" smtClean="0"/>
              <a:t>This </a:t>
            </a:r>
            <a:r>
              <a:rPr dirty="0" sz="2000" lang="en-US"/>
              <a:t>could lead to a large value of N and a small value for S.</a:t>
            </a:r>
          </a:p>
          <a:p>
            <a:pPr algn="just">
              <a:lnSpc>
                <a:spcPct val="150000"/>
              </a:lnSpc>
            </a:pPr>
            <a:r>
              <a:rPr dirty="0" sz="2000" lang="en-US" smtClean="0"/>
              <a:t>It </a:t>
            </a:r>
            <a:r>
              <a:rPr dirty="0" sz="2000" lang="en-US"/>
              <a:t>is much easier to implement efficient pipelining in processors with simple instruction sets.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57">
                                            <p:txEl>
                                              <p:pRg st="0" end="0"/>
                                            </p:txEl>
                                          </p:spTgt>
                                        </p:tgtEl>
                                        <p:attrNameLst>
                                          <p:attrName>style.visibility</p:attrName>
                                        </p:attrNameLst>
                                      </p:cBhvr>
                                      <p:to>
                                        <p:strVal val="visible"/>
                                      </p:to>
                                    </p:set>
                                    <p:animEffect transition="in" filter="blinds(horizontal)">
                                      <p:cBhvr>
                                        <p:cTn dur="500" id="7"/>
                                        <p:tgtEl>
                                          <p:spTgt spid="1048757">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57">
                                            <p:txEl>
                                              <p:pRg st="1" end="1"/>
                                            </p:txEl>
                                          </p:spTgt>
                                        </p:tgtEl>
                                        <p:attrNameLst>
                                          <p:attrName>style.visibility</p:attrName>
                                        </p:attrNameLst>
                                      </p:cBhvr>
                                      <p:to>
                                        <p:strVal val="visible"/>
                                      </p:to>
                                    </p:set>
                                    <p:animEffect transition="in" filter="blinds(horizontal)">
                                      <p:cBhvr>
                                        <p:cTn dur="500" id="12"/>
                                        <p:tgtEl>
                                          <p:spTgt spid="1048757">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57">
                                            <p:txEl>
                                              <p:pRg st="2" end="2"/>
                                            </p:txEl>
                                          </p:spTgt>
                                        </p:tgtEl>
                                        <p:attrNameLst>
                                          <p:attrName>style.visibility</p:attrName>
                                        </p:attrNameLst>
                                      </p:cBhvr>
                                      <p:to>
                                        <p:strVal val="visible"/>
                                      </p:to>
                                    </p:set>
                                    <p:animEffect transition="in" filter="blinds(horizontal)">
                                      <p:cBhvr>
                                        <p:cTn dur="500" id="17"/>
                                        <p:tgtEl>
                                          <p:spTgt spid="1048757">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57">
                                            <p:txEl>
                                              <p:pRg st="3" end="3"/>
                                            </p:txEl>
                                          </p:spTgt>
                                        </p:tgtEl>
                                        <p:attrNameLst>
                                          <p:attrName>style.visibility</p:attrName>
                                        </p:attrNameLst>
                                      </p:cBhvr>
                                      <p:to>
                                        <p:strVal val="visible"/>
                                      </p:to>
                                    </p:set>
                                    <p:animEffect transition="in" filter="blinds(horizontal)">
                                      <p:cBhvr>
                                        <p:cTn dur="500" id="22"/>
                                        <p:tgtEl>
                                          <p:spTgt spid="1048757">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57">
                                            <p:txEl>
                                              <p:pRg st="4" end="4"/>
                                            </p:txEl>
                                          </p:spTgt>
                                        </p:tgtEl>
                                        <p:attrNameLst>
                                          <p:attrName>style.visibility</p:attrName>
                                        </p:attrNameLst>
                                      </p:cBhvr>
                                      <p:to>
                                        <p:strVal val="visible"/>
                                      </p:to>
                                    </p:set>
                                    <p:animEffect transition="in" filter="blinds(horizontal)">
                                      <p:cBhvr>
                                        <p:cTn dur="500" id="27"/>
                                        <p:tgtEl>
                                          <p:spTgt spid="1048757">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57">
                                            <p:txEl>
                                              <p:pRg st="5" end="5"/>
                                            </p:txEl>
                                          </p:spTgt>
                                        </p:tgtEl>
                                        <p:attrNameLst>
                                          <p:attrName>style.visibility</p:attrName>
                                        </p:attrNameLst>
                                      </p:cBhvr>
                                      <p:to>
                                        <p:strVal val="visible"/>
                                      </p:to>
                                    </p:set>
                                    <p:animEffect transition="in" filter="blinds(horizontal)">
                                      <p:cBhvr>
                                        <p:cTn dur="500" id="32"/>
                                        <p:tgtEl>
                                          <p:spTgt spid="10487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25" name="Title 1"/>
          <p:cNvSpPr>
            <a:spLocks noGrp="1"/>
          </p:cNvSpPr>
          <p:nvPr>
            <p:ph type="title"/>
          </p:nvPr>
        </p:nvSpPr>
        <p:spPr>
          <a:xfrm>
            <a:off x="533400" y="304800"/>
            <a:ext cx="8229600" cy="1143000"/>
          </a:xfrm>
        </p:spPr>
        <p:txBody>
          <a:bodyPr>
            <a:normAutofit/>
          </a:bodyPr>
          <a:p>
            <a:r>
              <a:rPr dirty="0" sz="3600" lang="en-US" smtClean="0"/>
              <a:t>Contents:</a:t>
            </a:r>
            <a:endParaRPr dirty="0" sz="3600" lang="en-US"/>
          </a:p>
        </p:txBody>
      </p:sp>
      <p:sp>
        <p:nvSpPr>
          <p:cNvPr id="1048626" name="Content Placeholder 2"/>
          <p:cNvSpPr>
            <a:spLocks noGrp="1"/>
          </p:cNvSpPr>
          <p:nvPr>
            <p:ph idx="1"/>
          </p:nvPr>
        </p:nvSpPr>
        <p:spPr>
          <a:xfrm>
            <a:off x="457200" y="1447800"/>
            <a:ext cx="8229600" cy="5105400"/>
          </a:xfrm>
        </p:spPr>
        <p:txBody>
          <a:bodyPr>
            <a:normAutofit fontScale="73077" lnSpcReduction="20000"/>
          </a:bodyPr>
          <a:p>
            <a:pPr algn="just" indent="-514350" marL="514350">
              <a:lnSpc>
                <a:spcPct val="170000"/>
              </a:lnSpc>
              <a:buFont typeface="+mj-lt"/>
              <a:buAutoNum type="arabicPeriod"/>
            </a:pPr>
            <a:r>
              <a:rPr b="1" dirty="0" lang="en-US" smtClean="0"/>
              <a:t>Computer Types</a:t>
            </a:r>
          </a:p>
          <a:p>
            <a:pPr algn="just" indent="-514350" marL="514350">
              <a:lnSpc>
                <a:spcPct val="170000"/>
              </a:lnSpc>
              <a:buFont typeface="+mj-lt"/>
              <a:buAutoNum type="arabicPeriod"/>
            </a:pPr>
            <a:r>
              <a:rPr b="1" dirty="0" lang="en-US" smtClean="0"/>
              <a:t>Functional Unit</a:t>
            </a:r>
          </a:p>
          <a:p>
            <a:pPr algn="just" indent="-514350" marL="514350">
              <a:lnSpc>
                <a:spcPct val="170000"/>
              </a:lnSpc>
              <a:buFont typeface="+mj-lt"/>
              <a:buAutoNum type="arabicPeriod"/>
            </a:pPr>
            <a:r>
              <a:rPr b="1" dirty="0" lang="en-US" smtClean="0"/>
              <a:t>Basic OPERATIONAL concepts</a:t>
            </a:r>
          </a:p>
          <a:p>
            <a:pPr algn="just" indent="-514350" marL="514350">
              <a:lnSpc>
                <a:spcPct val="170000"/>
              </a:lnSpc>
              <a:buFont typeface="+mj-lt"/>
              <a:buAutoNum type="arabicPeriod"/>
            </a:pPr>
            <a:r>
              <a:rPr b="1" dirty="0" lang="en-US" smtClean="0"/>
              <a:t>Bus structures</a:t>
            </a:r>
          </a:p>
          <a:p>
            <a:pPr algn="just" indent="-514350" marL="514350">
              <a:lnSpc>
                <a:spcPct val="170000"/>
              </a:lnSpc>
              <a:buFont typeface="+mj-lt"/>
              <a:buAutoNum type="arabicPeriod"/>
            </a:pPr>
            <a:r>
              <a:rPr b="1" dirty="0" lang="en-US" smtClean="0"/>
              <a:t>Software</a:t>
            </a:r>
          </a:p>
          <a:p>
            <a:pPr algn="just" indent="-514350" marL="514350">
              <a:lnSpc>
                <a:spcPct val="170000"/>
              </a:lnSpc>
              <a:buFont typeface="+mj-lt"/>
              <a:buAutoNum type="arabicPeriod"/>
            </a:pPr>
            <a:r>
              <a:rPr b="1" dirty="0" lang="en-US" smtClean="0"/>
              <a:t>Performance</a:t>
            </a:r>
          </a:p>
          <a:p>
            <a:pPr algn="just" indent="-514350" marL="514350">
              <a:lnSpc>
                <a:spcPct val="170000"/>
              </a:lnSpc>
              <a:buFont typeface="+mj-lt"/>
              <a:buAutoNum type="arabicPeriod"/>
            </a:pPr>
            <a:r>
              <a:rPr b="1" dirty="0" lang="en-US" smtClean="0"/>
              <a:t>Multiprocessors and Multi computers</a:t>
            </a:r>
          </a:p>
          <a:p>
            <a:pPr algn="just" indent="-514350" marL="514350">
              <a:lnSpc>
                <a:spcPct val="170000"/>
              </a:lnSpc>
              <a:buFont typeface="+mj-lt"/>
              <a:buAutoNum type="arabicPeriod"/>
            </a:pPr>
            <a:r>
              <a:rPr b="1" dirty="0" lang="en-US" smtClean="0"/>
              <a:t>Data Representation</a:t>
            </a:r>
          </a:p>
          <a:p>
            <a:pPr algn="just" indent="-514350" marL="514350">
              <a:lnSpc>
                <a:spcPct val="170000"/>
              </a:lnSpc>
              <a:buFont typeface="+mj-lt"/>
              <a:buAutoNum type="arabicPeriod"/>
            </a:pPr>
            <a:r>
              <a:rPr b="1" dirty="0" lang="en-US" smtClean="0"/>
              <a:t>Fixed Point Representation</a:t>
            </a:r>
          </a:p>
          <a:p>
            <a:pPr algn="just" indent="-514350" marL="514350">
              <a:lnSpc>
                <a:spcPct val="170000"/>
              </a:lnSpc>
              <a:buFont typeface="+mj-lt"/>
              <a:buAutoNum type="arabicPeriod"/>
            </a:pPr>
            <a:r>
              <a:rPr b="1" dirty="0" lang="en-US" smtClean="0"/>
              <a:t>Floating Point Representation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47" name=""/>
        <p:cNvGrpSpPr/>
        <p:nvPr/>
      </p:nvGrpSpPr>
      <p:grpSpPr>
        <a:xfrm>
          <a:off x="0" y="0"/>
          <a:ext cx="0" cy="0"/>
          <a:chOff x="0" y="0"/>
          <a:chExt cx="0" cy="0"/>
        </a:xfrm>
      </p:grpSpPr>
      <p:sp>
        <p:nvSpPr>
          <p:cNvPr id="1048758" name="Rectangle 2"/>
          <p:cNvSpPr>
            <a:spLocks noGrp="1" noChangeArrowheads="1"/>
          </p:cNvSpPr>
          <p:nvPr>
            <p:ph type="title"/>
          </p:nvPr>
        </p:nvSpPr>
        <p:spPr>
          <a:xfrm>
            <a:off x="457200" y="381000"/>
            <a:ext cx="8229600" cy="1143000"/>
          </a:xfrm>
        </p:spPr>
        <p:txBody>
          <a:bodyPr>
            <a:normAutofit/>
          </a:bodyPr>
          <a:p>
            <a:r>
              <a:rPr dirty="0" sz="3200" lang="en-US"/>
              <a:t>Instruction set : CISC and RISC (contd.,)</a:t>
            </a:r>
          </a:p>
        </p:txBody>
      </p:sp>
      <p:sp>
        <p:nvSpPr>
          <p:cNvPr id="1048759" name="Rectangle 3"/>
          <p:cNvSpPr>
            <a:spLocks noGrp="1" noChangeArrowheads="1"/>
          </p:cNvSpPr>
          <p:nvPr>
            <p:ph idx="1"/>
          </p:nvPr>
        </p:nvSpPr>
        <p:spPr>
          <a:xfrm>
            <a:off x="533400" y="1676400"/>
            <a:ext cx="8229600" cy="4389120"/>
          </a:xfrm>
        </p:spPr>
        <p:txBody>
          <a:bodyPr>
            <a:normAutofit/>
          </a:bodyPr>
          <a:p>
            <a:pPr algn="just">
              <a:lnSpc>
                <a:spcPct val="150000"/>
              </a:lnSpc>
            </a:pPr>
            <a:r>
              <a:rPr dirty="0" sz="2000" lang="en-US">
                <a:solidFill>
                  <a:srgbClr val="C00000"/>
                </a:solidFill>
              </a:rPr>
              <a:t>CISC</a:t>
            </a:r>
            <a:r>
              <a:rPr dirty="0" sz="2000" lang="en-US"/>
              <a:t>: Complex instruction set computers.</a:t>
            </a:r>
          </a:p>
          <a:p>
            <a:pPr algn="just">
              <a:lnSpc>
                <a:spcPct val="150000"/>
              </a:lnSpc>
            </a:pPr>
            <a:r>
              <a:rPr dirty="0" sz="2000" lang="en-US" smtClean="0"/>
              <a:t>Complex </a:t>
            </a:r>
            <a:r>
              <a:rPr dirty="0" sz="2000" lang="en-US"/>
              <a:t>instructions involve a large number of  steps.</a:t>
            </a:r>
          </a:p>
          <a:p>
            <a:pPr algn="just">
              <a:lnSpc>
                <a:spcPct val="150000"/>
              </a:lnSpc>
            </a:pPr>
            <a:r>
              <a:rPr dirty="0" sz="2000" lang="en-US" smtClean="0"/>
              <a:t>If </a:t>
            </a:r>
            <a:r>
              <a:rPr dirty="0" sz="2000" lang="en-US"/>
              <a:t>individual instructions perform more complex </a:t>
            </a:r>
            <a:r>
              <a:rPr dirty="0" sz="2000" lang="en-US" smtClean="0"/>
              <a:t>operations, fewer </a:t>
            </a:r>
            <a:r>
              <a:rPr dirty="0" sz="2000" lang="en-US"/>
              <a:t>instructions will be needed, leading to a lower value of N and a larger value of S.</a:t>
            </a:r>
          </a:p>
          <a:p>
            <a:pPr algn="just">
              <a:lnSpc>
                <a:spcPct val="150000"/>
              </a:lnSpc>
            </a:pPr>
            <a:r>
              <a:rPr dirty="0" sz="2000" lang="en-US" smtClean="0"/>
              <a:t>Complex </a:t>
            </a:r>
            <a:r>
              <a:rPr dirty="0" sz="2000" lang="en-US"/>
              <a:t>instructions combined with pipelining would achieve good performance.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59">
                                            <p:txEl>
                                              <p:pRg st="0" end="0"/>
                                            </p:txEl>
                                          </p:spTgt>
                                        </p:tgtEl>
                                        <p:attrNameLst>
                                          <p:attrName>style.visibility</p:attrName>
                                        </p:attrNameLst>
                                      </p:cBhvr>
                                      <p:to>
                                        <p:strVal val="visible"/>
                                      </p:to>
                                    </p:set>
                                    <p:animEffect transition="in" filter="blinds(horizontal)">
                                      <p:cBhvr>
                                        <p:cTn dur="500" id="7"/>
                                        <p:tgtEl>
                                          <p:spTgt spid="104875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59">
                                            <p:txEl>
                                              <p:pRg st="1" end="1"/>
                                            </p:txEl>
                                          </p:spTgt>
                                        </p:tgtEl>
                                        <p:attrNameLst>
                                          <p:attrName>style.visibility</p:attrName>
                                        </p:attrNameLst>
                                      </p:cBhvr>
                                      <p:to>
                                        <p:strVal val="visible"/>
                                      </p:to>
                                    </p:set>
                                    <p:animEffect transition="in" filter="blinds(horizontal)">
                                      <p:cBhvr>
                                        <p:cTn dur="500" id="12"/>
                                        <p:tgtEl>
                                          <p:spTgt spid="104875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59">
                                            <p:txEl>
                                              <p:pRg st="2" end="2"/>
                                            </p:txEl>
                                          </p:spTgt>
                                        </p:tgtEl>
                                        <p:attrNameLst>
                                          <p:attrName>style.visibility</p:attrName>
                                        </p:attrNameLst>
                                      </p:cBhvr>
                                      <p:to>
                                        <p:strVal val="visible"/>
                                      </p:to>
                                    </p:set>
                                    <p:animEffect transition="in" filter="blinds(horizontal)">
                                      <p:cBhvr>
                                        <p:cTn dur="500" id="17"/>
                                        <p:tgtEl>
                                          <p:spTgt spid="104875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59">
                                            <p:txEl>
                                              <p:pRg st="3" end="3"/>
                                            </p:txEl>
                                          </p:spTgt>
                                        </p:tgtEl>
                                        <p:attrNameLst>
                                          <p:attrName>style.visibility</p:attrName>
                                        </p:attrNameLst>
                                      </p:cBhvr>
                                      <p:to>
                                        <p:strVal val="visible"/>
                                      </p:to>
                                    </p:set>
                                    <p:animEffect transition="in" filter="blinds(horizontal)">
                                      <p:cBhvr>
                                        <p:cTn dur="500" id="22"/>
                                        <p:tgtEl>
                                          <p:spTgt spid="10487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48" name=""/>
        <p:cNvGrpSpPr/>
        <p:nvPr/>
      </p:nvGrpSpPr>
      <p:grpSpPr>
        <a:xfrm>
          <a:off x="0" y="0"/>
          <a:ext cx="0" cy="0"/>
          <a:chOff x="0" y="0"/>
          <a:chExt cx="0" cy="0"/>
        </a:xfrm>
      </p:grpSpPr>
      <p:sp>
        <p:nvSpPr>
          <p:cNvPr id="1048760" name="Rectangle 2"/>
          <p:cNvSpPr>
            <a:spLocks noGrp="1" noChangeArrowheads="1"/>
          </p:cNvSpPr>
          <p:nvPr>
            <p:ph type="title"/>
          </p:nvPr>
        </p:nvSpPr>
        <p:spPr>
          <a:xfrm>
            <a:off x="609600" y="304800"/>
            <a:ext cx="8229600" cy="1143000"/>
          </a:xfrm>
        </p:spPr>
        <p:txBody>
          <a:bodyPr/>
          <a:p>
            <a:r>
              <a:rPr dirty="0" sz="3200" lang="en-US"/>
              <a:t>Compiler</a:t>
            </a:r>
          </a:p>
        </p:txBody>
      </p:sp>
      <p:sp>
        <p:nvSpPr>
          <p:cNvPr id="1048761" name="Rectangle 3"/>
          <p:cNvSpPr>
            <a:spLocks noGrp="1" noChangeArrowheads="1"/>
          </p:cNvSpPr>
          <p:nvPr>
            <p:ph idx="1"/>
          </p:nvPr>
        </p:nvSpPr>
        <p:spPr>
          <a:xfrm>
            <a:off x="457200" y="1524000"/>
            <a:ext cx="8229600" cy="4389120"/>
          </a:xfrm>
        </p:spPr>
        <p:txBody>
          <a:bodyPr>
            <a:normAutofit/>
          </a:bodyPr>
          <a:p>
            <a:pPr algn="just">
              <a:lnSpc>
                <a:spcPct val="150000"/>
              </a:lnSpc>
            </a:pPr>
            <a:r>
              <a:rPr dirty="0" sz="2000" lang="en-US"/>
              <a:t>A compiler translates a high-level language program into a sequence of machine </a:t>
            </a:r>
            <a:r>
              <a:rPr dirty="0" sz="2000" lang="en-US" smtClean="0"/>
              <a:t>instructions.</a:t>
            </a:r>
            <a:endParaRPr dirty="0" sz="2000" lang="en-US"/>
          </a:p>
          <a:p>
            <a:pPr algn="just">
              <a:lnSpc>
                <a:spcPct val="150000"/>
              </a:lnSpc>
            </a:pPr>
            <a:r>
              <a:rPr dirty="0" sz="2000" lang="en-US" smtClean="0"/>
              <a:t>To </a:t>
            </a:r>
            <a:r>
              <a:rPr dirty="0" sz="2000" lang="en-US"/>
              <a:t>reduce N, we need to have a suitable machine instruction set and a compiler that makes good use of it.</a:t>
            </a:r>
          </a:p>
          <a:p>
            <a:pPr algn="just">
              <a:lnSpc>
                <a:spcPct val="150000"/>
              </a:lnSpc>
            </a:pPr>
            <a:r>
              <a:rPr dirty="0" sz="2000" lang="en-US" smtClean="0"/>
              <a:t>An </a:t>
            </a:r>
            <a:r>
              <a:rPr b="1" dirty="0" sz="2000" lang="en-US"/>
              <a:t>optimizing compiler </a:t>
            </a:r>
            <a:r>
              <a:rPr dirty="0" sz="2000" lang="en-US"/>
              <a:t>takes advantage of various features of the target processor to reduce the product  </a:t>
            </a:r>
            <a:r>
              <a:rPr dirty="0" sz="2000" lang="en-US">
                <a:solidFill>
                  <a:srgbClr val="FF0000"/>
                </a:solidFill>
              </a:rPr>
              <a:t>N.S </a:t>
            </a:r>
            <a:r>
              <a:rPr dirty="0" sz="2000" lang="en-US"/>
              <a:t>.</a:t>
            </a:r>
          </a:p>
          <a:p>
            <a:pPr algn="just">
              <a:lnSpc>
                <a:spcPct val="150000"/>
              </a:lnSpc>
            </a:pPr>
            <a:r>
              <a:rPr dirty="0" sz="2000" lang="en-US" smtClean="0"/>
              <a:t>The </a:t>
            </a:r>
            <a:r>
              <a:rPr dirty="0" sz="2000" lang="en-US"/>
              <a:t>compiler may rearrange program instructions to achieve better performance.</a:t>
            </a:r>
            <a:endParaRPr b="1"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61">
                                            <p:txEl>
                                              <p:pRg st="0" end="0"/>
                                            </p:txEl>
                                          </p:spTgt>
                                        </p:tgtEl>
                                        <p:attrNameLst>
                                          <p:attrName>style.visibility</p:attrName>
                                        </p:attrNameLst>
                                      </p:cBhvr>
                                      <p:to>
                                        <p:strVal val="visible"/>
                                      </p:to>
                                    </p:set>
                                    <p:animEffect transition="in" filter="blinds(horizontal)">
                                      <p:cBhvr>
                                        <p:cTn dur="500" id="7"/>
                                        <p:tgtEl>
                                          <p:spTgt spid="104876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61">
                                            <p:txEl>
                                              <p:pRg st="1" end="1"/>
                                            </p:txEl>
                                          </p:spTgt>
                                        </p:tgtEl>
                                        <p:attrNameLst>
                                          <p:attrName>style.visibility</p:attrName>
                                        </p:attrNameLst>
                                      </p:cBhvr>
                                      <p:to>
                                        <p:strVal val="visible"/>
                                      </p:to>
                                    </p:set>
                                    <p:animEffect transition="in" filter="blinds(horizontal)">
                                      <p:cBhvr>
                                        <p:cTn dur="500" id="12"/>
                                        <p:tgtEl>
                                          <p:spTgt spid="104876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61">
                                            <p:txEl>
                                              <p:pRg st="2" end="2"/>
                                            </p:txEl>
                                          </p:spTgt>
                                        </p:tgtEl>
                                        <p:attrNameLst>
                                          <p:attrName>style.visibility</p:attrName>
                                        </p:attrNameLst>
                                      </p:cBhvr>
                                      <p:to>
                                        <p:strVal val="visible"/>
                                      </p:to>
                                    </p:set>
                                    <p:animEffect transition="in" filter="blinds(horizontal)">
                                      <p:cBhvr>
                                        <p:cTn dur="500" id="17"/>
                                        <p:tgtEl>
                                          <p:spTgt spid="104876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61">
                                            <p:txEl>
                                              <p:pRg st="3" end="3"/>
                                            </p:txEl>
                                          </p:spTgt>
                                        </p:tgtEl>
                                        <p:attrNameLst>
                                          <p:attrName>style.visibility</p:attrName>
                                        </p:attrNameLst>
                                      </p:cBhvr>
                                      <p:to>
                                        <p:strVal val="visible"/>
                                      </p:to>
                                    </p:set>
                                    <p:animEffect transition="in" filter="blinds(horizontal)">
                                      <p:cBhvr>
                                        <p:cTn dur="500" id="22"/>
                                        <p:tgtEl>
                                          <p:spTgt spid="10487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49" name=""/>
        <p:cNvGrpSpPr/>
        <p:nvPr/>
      </p:nvGrpSpPr>
      <p:grpSpPr>
        <a:xfrm>
          <a:off x="0" y="0"/>
          <a:ext cx="0" cy="0"/>
          <a:chOff x="0" y="0"/>
          <a:chExt cx="0" cy="0"/>
        </a:xfrm>
      </p:grpSpPr>
      <p:sp>
        <p:nvSpPr>
          <p:cNvPr id="1048762" name="Rectangle 2"/>
          <p:cNvSpPr>
            <a:spLocks noGrp="1" noChangeArrowheads="1"/>
          </p:cNvSpPr>
          <p:nvPr>
            <p:ph type="title"/>
          </p:nvPr>
        </p:nvSpPr>
        <p:spPr>
          <a:xfrm>
            <a:off x="609600" y="228600"/>
            <a:ext cx="8229600" cy="1143000"/>
          </a:xfrm>
        </p:spPr>
        <p:txBody>
          <a:bodyPr/>
          <a:p>
            <a:r>
              <a:rPr dirty="0" sz="3200" lang="en-US"/>
              <a:t>Performance measurement</a:t>
            </a:r>
          </a:p>
        </p:txBody>
      </p:sp>
      <p:sp>
        <p:nvSpPr>
          <p:cNvPr id="1048763" name="Rectangle 3"/>
          <p:cNvSpPr>
            <a:spLocks noGrp="1" noChangeArrowheads="1"/>
          </p:cNvSpPr>
          <p:nvPr>
            <p:ph idx="1"/>
          </p:nvPr>
        </p:nvSpPr>
        <p:spPr>
          <a:xfrm>
            <a:off x="533400" y="1447800"/>
            <a:ext cx="8229600" cy="4876800"/>
          </a:xfrm>
        </p:spPr>
        <p:txBody>
          <a:bodyPr>
            <a:normAutofit fontScale="95000" lnSpcReduction="20000"/>
          </a:bodyPr>
          <a:p>
            <a:pPr algn="just">
              <a:lnSpc>
                <a:spcPct val="150000"/>
              </a:lnSpc>
            </a:pPr>
            <a:r>
              <a:rPr dirty="0" sz="2000" lang="en-US" u="sng"/>
              <a:t>SPEC rating.</a:t>
            </a:r>
          </a:p>
          <a:p>
            <a:pPr algn="just">
              <a:lnSpc>
                <a:spcPct val="150000"/>
              </a:lnSpc>
            </a:pPr>
            <a:r>
              <a:rPr dirty="0" sz="2000" lang="en-US"/>
              <a:t>A non profit organization called “System Performance Evaluation Corporation” (SPEC) selects and publishes representative application programs for different application domains.</a:t>
            </a:r>
          </a:p>
          <a:p>
            <a:pPr algn="just">
              <a:lnSpc>
                <a:spcPct val="150000"/>
              </a:lnSpc>
            </a:pPr>
            <a:r>
              <a:rPr dirty="0" sz="2000" lang="en-US"/>
              <a:t>The SPEC rating is computed as follows</a:t>
            </a:r>
          </a:p>
          <a:p>
            <a:pPr algn="just">
              <a:lnSpc>
                <a:spcPct val="150000"/>
              </a:lnSpc>
            </a:pPr>
            <a:r>
              <a:rPr dirty="0" sz="2000" lang="en-US" smtClean="0"/>
              <a:t>SPEC </a:t>
            </a:r>
            <a:r>
              <a:rPr dirty="0" sz="2000" lang="en-US"/>
              <a:t>rating  =       </a:t>
            </a:r>
            <a:r>
              <a:rPr dirty="0" sz="2000" lang="en-US" u="sng"/>
              <a:t>Running time on the reference computer</a:t>
            </a:r>
          </a:p>
          <a:p>
            <a:pPr algn="just">
              <a:lnSpc>
                <a:spcPct val="150000"/>
              </a:lnSpc>
            </a:pPr>
            <a:r>
              <a:rPr dirty="0" sz="2000" lang="en-US"/>
              <a:t>                               Running time on the computer under test</a:t>
            </a:r>
          </a:p>
          <a:p>
            <a:pPr algn="just">
              <a:lnSpc>
                <a:spcPct val="150000"/>
              </a:lnSpc>
            </a:pPr>
            <a:r>
              <a:rPr dirty="0" sz="2000" lang="en-US" smtClean="0"/>
              <a:t>Thus </a:t>
            </a:r>
            <a:r>
              <a:rPr dirty="0" sz="2000" lang="en-US"/>
              <a:t>SPEC rating of 50 means that the computer under test is 50 times faster than the reference computer for this particular benchmark.</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63">
                                            <p:txEl>
                                              <p:pRg st="0" end="0"/>
                                            </p:txEl>
                                          </p:spTgt>
                                        </p:tgtEl>
                                        <p:attrNameLst>
                                          <p:attrName>style.visibility</p:attrName>
                                        </p:attrNameLst>
                                      </p:cBhvr>
                                      <p:to>
                                        <p:strVal val="visible"/>
                                      </p:to>
                                    </p:set>
                                    <p:animEffect transition="in" filter="blinds(horizontal)">
                                      <p:cBhvr>
                                        <p:cTn dur="500" id="7"/>
                                        <p:tgtEl>
                                          <p:spTgt spid="104876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63">
                                            <p:txEl>
                                              <p:pRg st="1" end="1"/>
                                            </p:txEl>
                                          </p:spTgt>
                                        </p:tgtEl>
                                        <p:attrNameLst>
                                          <p:attrName>style.visibility</p:attrName>
                                        </p:attrNameLst>
                                      </p:cBhvr>
                                      <p:to>
                                        <p:strVal val="visible"/>
                                      </p:to>
                                    </p:set>
                                    <p:animEffect transition="in" filter="blinds(horizontal)">
                                      <p:cBhvr>
                                        <p:cTn dur="500" id="12"/>
                                        <p:tgtEl>
                                          <p:spTgt spid="1048763">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63">
                                            <p:txEl>
                                              <p:pRg st="2" end="2"/>
                                            </p:txEl>
                                          </p:spTgt>
                                        </p:tgtEl>
                                        <p:attrNameLst>
                                          <p:attrName>style.visibility</p:attrName>
                                        </p:attrNameLst>
                                      </p:cBhvr>
                                      <p:to>
                                        <p:strVal val="visible"/>
                                      </p:to>
                                    </p:set>
                                    <p:animEffect transition="in" filter="blinds(horizontal)">
                                      <p:cBhvr>
                                        <p:cTn dur="500" id="17"/>
                                        <p:tgtEl>
                                          <p:spTgt spid="1048763">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63">
                                            <p:txEl>
                                              <p:pRg st="3" end="3"/>
                                            </p:txEl>
                                          </p:spTgt>
                                        </p:tgtEl>
                                        <p:attrNameLst>
                                          <p:attrName>style.visibility</p:attrName>
                                        </p:attrNameLst>
                                      </p:cBhvr>
                                      <p:to>
                                        <p:strVal val="visible"/>
                                      </p:to>
                                    </p:set>
                                    <p:animEffect transition="in" filter="blinds(horizontal)">
                                      <p:cBhvr>
                                        <p:cTn dur="500" id="22"/>
                                        <p:tgtEl>
                                          <p:spTgt spid="1048763">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63">
                                            <p:txEl>
                                              <p:pRg st="4" end="4"/>
                                            </p:txEl>
                                          </p:spTgt>
                                        </p:tgtEl>
                                        <p:attrNameLst>
                                          <p:attrName>style.visibility</p:attrName>
                                        </p:attrNameLst>
                                      </p:cBhvr>
                                      <p:to>
                                        <p:strVal val="visible"/>
                                      </p:to>
                                    </p:set>
                                    <p:animEffect transition="in" filter="blinds(horizontal)">
                                      <p:cBhvr>
                                        <p:cTn dur="500" id="27"/>
                                        <p:tgtEl>
                                          <p:spTgt spid="1048763">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63">
                                            <p:txEl>
                                              <p:pRg st="5" end="5"/>
                                            </p:txEl>
                                          </p:spTgt>
                                        </p:tgtEl>
                                        <p:attrNameLst>
                                          <p:attrName>style.visibility</p:attrName>
                                        </p:attrNameLst>
                                      </p:cBhvr>
                                      <p:to>
                                        <p:strVal val="visible"/>
                                      </p:to>
                                    </p:set>
                                    <p:animEffect transition="in" filter="blinds(horizontal)">
                                      <p:cBhvr>
                                        <p:cTn dur="500" id="32"/>
                                        <p:tgtEl>
                                          <p:spTgt spid="1048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50" name=""/>
        <p:cNvGrpSpPr/>
        <p:nvPr/>
      </p:nvGrpSpPr>
      <p:grpSpPr>
        <a:xfrm>
          <a:off x="0" y="0"/>
          <a:ext cx="0" cy="0"/>
          <a:chOff x="0" y="0"/>
          <a:chExt cx="0" cy="0"/>
        </a:xfrm>
      </p:grpSpPr>
      <p:sp>
        <p:nvSpPr>
          <p:cNvPr id="1048764" name="Rectangle 2"/>
          <p:cNvSpPr>
            <a:spLocks noGrp="1" noChangeArrowheads="1"/>
          </p:cNvSpPr>
          <p:nvPr>
            <p:ph type="title"/>
          </p:nvPr>
        </p:nvSpPr>
        <p:spPr>
          <a:xfrm>
            <a:off x="457200" y="304800"/>
            <a:ext cx="8229600" cy="1143000"/>
          </a:xfrm>
        </p:spPr>
        <p:txBody>
          <a:bodyPr/>
          <a:p>
            <a:r>
              <a:rPr dirty="0" sz="2800" lang="en-US"/>
              <a:t>Contd.,</a:t>
            </a:r>
          </a:p>
        </p:txBody>
      </p:sp>
      <p:sp>
        <p:nvSpPr>
          <p:cNvPr id="1048765" name="Rectangle 3"/>
          <p:cNvSpPr>
            <a:spLocks noGrp="1" noChangeArrowheads="1"/>
          </p:cNvSpPr>
          <p:nvPr>
            <p:ph idx="1"/>
          </p:nvPr>
        </p:nvSpPr>
        <p:spPr/>
        <p:txBody>
          <a:bodyPr/>
          <a:p>
            <a:r>
              <a:rPr dirty="0" sz="2000" lang="en-US"/>
              <a:t>The test is repeated for all the programs in the SPEC suite, and the geometric mean of the results is computed. </a:t>
            </a:r>
          </a:p>
          <a:p>
            <a:pPr>
              <a:buFont typeface="Wingdings" pitchFamily="2" charset="2"/>
              <a:buNone/>
            </a:pPr>
            <a:endParaRPr dirty="0" sz="2000" lang="en-US"/>
          </a:p>
          <a:p>
            <a:r>
              <a:rPr dirty="0" sz="2000" lang="en-US"/>
              <a:t>Let  </a:t>
            </a:r>
            <a:r>
              <a:rPr dirty="0" sz="2000" lang="en-US" err="1"/>
              <a:t>SPEC</a:t>
            </a:r>
            <a:r>
              <a:rPr baseline="-25000" dirty="0" sz="2000" lang="en-US" err="1"/>
              <a:t>i</a:t>
            </a:r>
            <a:r>
              <a:rPr baseline="-25000" dirty="0" sz="2000" lang="en-US"/>
              <a:t>  </a:t>
            </a:r>
            <a:r>
              <a:rPr dirty="0" sz="2000" lang="en-US"/>
              <a:t>be the rating for program ‘</a:t>
            </a:r>
            <a:r>
              <a:rPr dirty="0" sz="2000" lang="en-US" err="1"/>
              <a:t>i</a:t>
            </a:r>
            <a:r>
              <a:rPr dirty="0" sz="2000" lang="en-US"/>
              <a:t>’ in the suite.</a:t>
            </a:r>
          </a:p>
          <a:p>
            <a:pPr>
              <a:buFont typeface="Wingdings" pitchFamily="2" charset="2"/>
              <a:buNone/>
            </a:pPr>
            <a:r>
              <a:rPr dirty="0" sz="2000" lang="en-US"/>
              <a:t>      The overall SPEC rating for the computer is given by </a:t>
            </a:r>
          </a:p>
          <a:p>
            <a:endParaRPr dirty="0" sz="2000" lang="en-US"/>
          </a:p>
          <a:p>
            <a:pPr>
              <a:buFont typeface="Wingdings" pitchFamily="2" charset="2"/>
              <a:buNone/>
            </a:pPr>
            <a:r>
              <a:rPr dirty="0" sz="2000" lang="en-US"/>
              <a:t>      SPEC rating  </a:t>
            </a:r>
            <a:r>
              <a:rPr dirty="0" sz="2000" lang="en-US" smtClean="0"/>
              <a:t>=[</a:t>
            </a:r>
            <a:r>
              <a:rPr dirty="0" sz="2000" lang="en-US" smtClean="0">
                <a:solidFill>
                  <a:srgbClr val="FF0000"/>
                </a:solidFill>
              </a:rPr>
              <a:t>   </a:t>
            </a:r>
            <a:r>
              <a:rPr dirty="0" sz="2000" lang="en-US">
                <a:sym typeface="Symbol" pitchFamily="18" charset="2"/>
              </a:rPr>
              <a:t> </a:t>
            </a:r>
            <a:r>
              <a:rPr dirty="0" sz="2000" lang="en-US">
                <a:solidFill>
                  <a:srgbClr val="FF0000"/>
                </a:solidFill>
                <a:sym typeface="Symbol" pitchFamily="18" charset="2"/>
              </a:rPr>
              <a:t>(</a:t>
            </a:r>
            <a:r>
              <a:rPr dirty="0" sz="2000" lang="en-US">
                <a:sym typeface="Symbol" pitchFamily="18" charset="2"/>
              </a:rPr>
              <a:t> </a:t>
            </a:r>
            <a:r>
              <a:rPr dirty="0" sz="2000" lang="en-US" err="1"/>
              <a:t>SPEC</a:t>
            </a:r>
            <a:r>
              <a:rPr baseline="-25000" dirty="0" sz="2000" lang="en-US" err="1"/>
              <a:t>i</a:t>
            </a:r>
            <a:r>
              <a:rPr baseline="-25000" dirty="0" sz="2000" lang="en-US"/>
              <a:t> </a:t>
            </a:r>
            <a:r>
              <a:rPr dirty="0" sz="2000" lang="en-US" smtClean="0">
                <a:solidFill>
                  <a:srgbClr val="FF0000"/>
                </a:solidFill>
              </a:rPr>
              <a:t>) </a:t>
            </a:r>
            <a:r>
              <a:rPr dirty="0" sz="2000" lang="en-US" smtClean="0"/>
              <a:t>]</a:t>
            </a:r>
            <a:r>
              <a:rPr baseline="30000" dirty="0" sz="2000" lang="en-US" smtClean="0">
                <a:solidFill>
                  <a:srgbClr val="FF0000"/>
                </a:solidFill>
              </a:rPr>
              <a:t>1/n</a:t>
            </a:r>
            <a:endParaRPr dirty="0" sz="2000" lang="en-US">
              <a:solidFill>
                <a:srgbClr val="FF0000"/>
              </a:solidFill>
            </a:endParaRPr>
          </a:p>
          <a:p>
            <a:pPr>
              <a:buFont typeface="Wingdings" pitchFamily="2" charset="2"/>
              <a:buNone/>
            </a:pPr>
            <a:endParaRPr dirty="0" sz="2000" lang="en-US"/>
          </a:p>
          <a:p>
            <a:pPr>
              <a:buFont typeface="Wingdings" pitchFamily="2" charset="2"/>
              <a:buNone/>
            </a:pPr>
            <a:r>
              <a:rPr dirty="0" sz="2000" lang="en-US"/>
              <a:t>    where n is the number of programs in the suite.</a:t>
            </a:r>
          </a:p>
        </p:txBody>
      </p:sp>
      <p:sp>
        <p:nvSpPr>
          <p:cNvPr id="1048766" name="Text Box 4"/>
          <p:cNvSpPr txBox="1">
            <a:spLocks noChangeArrowheads="1"/>
          </p:cNvSpPr>
          <p:nvPr/>
        </p:nvSpPr>
        <p:spPr bwMode="auto">
          <a:xfrm>
            <a:off x="2652596" y="4419600"/>
            <a:ext cx="471604" cy="338554"/>
          </a:xfrm>
          <a:prstGeom prst="rect"/>
          <a:noFill/>
          <a:ln w="9525">
            <a:noFill/>
            <a:miter lim="800000"/>
            <a:headEnd/>
            <a:tailEnd/>
          </a:ln>
          <a:effectLst/>
        </p:spPr>
        <p:txBody>
          <a:bodyPr wrap="square">
            <a:spAutoFit/>
          </a:bodyPr>
          <a:p>
            <a:r>
              <a:rPr dirty="0" sz="1600" lang="en-US" smtClean="0"/>
              <a:t> </a:t>
            </a:r>
            <a:r>
              <a:rPr dirty="0" sz="1600" lang="en-US" err="1" smtClean="0">
                <a:solidFill>
                  <a:srgbClr val="FF0000"/>
                </a:solidFill>
              </a:rPr>
              <a:t>i</a:t>
            </a:r>
            <a:r>
              <a:rPr dirty="0" sz="1600" lang="en-US" smtClean="0">
                <a:solidFill>
                  <a:srgbClr val="FF0000"/>
                </a:solidFill>
              </a:rPr>
              <a:t>=1</a:t>
            </a:r>
            <a:endParaRPr dirty="0" sz="1600" lang="en-US">
              <a:solidFill>
                <a:srgbClr val="FF0000"/>
              </a:solidFill>
            </a:endParaRPr>
          </a:p>
        </p:txBody>
      </p:sp>
      <p:sp>
        <p:nvSpPr>
          <p:cNvPr id="1048767" name="Text Box 5"/>
          <p:cNvSpPr txBox="1">
            <a:spLocks noChangeArrowheads="1"/>
          </p:cNvSpPr>
          <p:nvPr/>
        </p:nvSpPr>
        <p:spPr bwMode="auto">
          <a:xfrm>
            <a:off x="2743200" y="3733800"/>
            <a:ext cx="304892" cy="338554"/>
          </a:xfrm>
          <a:prstGeom prst="rect"/>
          <a:noFill/>
          <a:ln w="9525">
            <a:noFill/>
            <a:miter lim="800000"/>
            <a:headEnd/>
            <a:tailEnd/>
          </a:ln>
          <a:effectLst/>
        </p:spPr>
        <p:txBody>
          <a:bodyPr wrap="none">
            <a:spAutoFit/>
          </a:bodyPr>
          <a:p>
            <a:r>
              <a:rPr dirty="0" sz="1600" lang="en-US">
                <a:solidFill>
                  <a:srgbClr val="FF0000"/>
                </a:solidFill>
              </a:rPr>
              <a:t>n</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65">
                                            <p:txEl>
                                              <p:pRg st="0" end="0"/>
                                            </p:txEl>
                                          </p:spTgt>
                                        </p:tgtEl>
                                        <p:attrNameLst>
                                          <p:attrName>style.visibility</p:attrName>
                                        </p:attrNameLst>
                                      </p:cBhvr>
                                      <p:to>
                                        <p:strVal val="visible"/>
                                      </p:to>
                                    </p:set>
                                    <p:animEffect transition="in" filter="blinds(horizontal)">
                                      <p:cBhvr>
                                        <p:cTn dur="500" id="7"/>
                                        <p:tgtEl>
                                          <p:spTgt spid="104876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65">
                                            <p:txEl>
                                              <p:pRg st="2" end="2"/>
                                            </p:txEl>
                                          </p:spTgt>
                                        </p:tgtEl>
                                        <p:attrNameLst>
                                          <p:attrName>style.visibility</p:attrName>
                                        </p:attrNameLst>
                                      </p:cBhvr>
                                      <p:to>
                                        <p:strVal val="visible"/>
                                      </p:to>
                                    </p:set>
                                    <p:animEffect transition="in" filter="blinds(horizontal)">
                                      <p:cBhvr>
                                        <p:cTn dur="500" id="12"/>
                                        <p:tgtEl>
                                          <p:spTgt spid="1048765">
                                            <p:txEl>
                                              <p:pRg st="2" end="2"/>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65">
                                            <p:txEl>
                                              <p:pRg st="3" end="3"/>
                                            </p:txEl>
                                          </p:spTgt>
                                        </p:tgtEl>
                                        <p:attrNameLst>
                                          <p:attrName>style.visibility</p:attrName>
                                        </p:attrNameLst>
                                      </p:cBhvr>
                                      <p:to>
                                        <p:strVal val="visible"/>
                                      </p:to>
                                    </p:set>
                                    <p:animEffect transition="in" filter="blinds(horizontal)">
                                      <p:cBhvr>
                                        <p:cTn dur="500" id="17"/>
                                        <p:tgtEl>
                                          <p:spTgt spid="1048765">
                                            <p:txEl>
                                              <p:pRg st="3" end="3"/>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65">
                                            <p:txEl>
                                              <p:pRg st="5" end="5"/>
                                            </p:txEl>
                                          </p:spTgt>
                                        </p:tgtEl>
                                        <p:attrNameLst>
                                          <p:attrName>style.visibility</p:attrName>
                                        </p:attrNameLst>
                                      </p:cBhvr>
                                      <p:to>
                                        <p:strVal val="visible"/>
                                      </p:to>
                                    </p:set>
                                    <p:animEffect transition="in" filter="blinds(horizontal)">
                                      <p:cBhvr>
                                        <p:cTn dur="500" id="22"/>
                                        <p:tgtEl>
                                          <p:spTgt spid="1048765">
                                            <p:txEl>
                                              <p:pRg st="5" end="5"/>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65">
                                            <p:txEl>
                                              <p:pRg st="7" end="7"/>
                                            </p:txEl>
                                          </p:spTgt>
                                        </p:tgtEl>
                                        <p:attrNameLst>
                                          <p:attrName>style.visibility</p:attrName>
                                        </p:attrNameLst>
                                      </p:cBhvr>
                                      <p:to>
                                        <p:strVal val="visible"/>
                                      </p:to>
                                    </p:set>
                                    <p:animEffect transition="in" filter="blinds(horizontal)">
                                      <p:cBhvr>
                                        <p:cTn dur="500" id="27"/>
                                        <p:tgtEl>
                                          <p:spTgt spid="10487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51" name=""/>
        <p:cNvGrpSpPr/>
        <p:nvPr/>
      </p:nvGrpSpPr>
      <p:grpSpPr>
        <a:xfrm>
          <a:off x="0" y="0"/>
          <a:ext cx="0" cy="0"/>
          <a:chOff x="0" y="0"/>
          <a:chExt cx="0" cy="0"/>
        </a:xfrm>
      </p:grpSpPr>
      <p:sp>
        <p:nvSpPr>
          <p:cNvPr id="1048768" name="Rectangle 2"/>
          <p:cNvSpPr>
            <a:spLocks noGrp="1" noChangeArrowheads="1"/>
          </p:cNvSpPr>
          <p:nvPr>
            <p:ph type="title"/>
          </p:nvPr>
        </p:nvSpPr>
        <p:spPr/>
        <p:txBody>
          <a:bodyPr/>
          <a:p>
            <a:r>
              <a:rPr dirty="0" sz="3200" lang="en-US" smtClean="0"/>
              <a:t>7. Multiprocessors and Multi-computers</a:t>
            </a:r>
            <a:endParaRPr dirty="0" sz="3200" lang="en-US"/>
          </a:p>
        </p:txBody>
      </p:sp>
      <p:sp>
        <p:nvSpPr>
          <p:cNvPr id="1048769" name="Rectangle 3"/>
          <p:cNvSpPr>
            <a:spLocks noGrp="1" noChangeArrowheads="1"/>
          </p:cNvSpPr>
          <p:nvPr>
            <p:ph idx="1"/>
          </p:nvPr>
        </p:nvSpPr>
        <p:spPr/>
        <p:txBody>
          <a:bodyPr>
            <a:normAutofit/>
          </a:bodyPr>
          <a:p>
            <a:pPr algn="just">
              <a:lnSpc>
                <a:spcPct val="150000"/>
              </a:lnSpc>
            </a:pPr>
            <a:r>
              <a:rPr dirty="0" sz="2000" lang="en-US"/>
              <a:t>Large computer systems may contain a number of processor units, in which case they are called </a:t>
            </a:r>
            <a:r>
              <a:rPr dirty="0" sz="2000" lang="en-US" u="sng">
                <a:solidFill>
                  <a:srgbClr val="C00000"/>
                </a:solidFill>
              </a:rPr>
              <a:t>multiprocessor</a:t>
            </a:r>
            <a:r>
              <a:rPr dirty="0" sz="2000" lang="en-US">
                <a:solidFill>
                  <a:srgbClr val="C00000"/>
                </a:solidFill>
              </a:rPr>
              <a:t> </a:t>
            </a:r>
            <a:r>
              <a:rPr dirty="0" sz="2000" lang="en-US"/>
              <a:t>systems.</a:t>
            </a:r>
          </a:p>
          <a:p>
            <a:pPr algn="just">
              <a:lnSpc>
                <a:spcPct val="150000"/>
              </a:lnSpc>
            </a:pPr>
            <a:r>
              <a:rPr dirty="0" sz="2000" lang="en-US" smtClean="0"/>
              <a:t>These </a:t>
            </a:r>
            <a:r>
              <a:rPr dirty="0" sz="2000" lang="en-US"/>
              <a:t>systems either execute a number of different application tasks in parallel, or they execute subtasks of a single large task in parallel.</a:t>
            </a:r>
          </a:p>
          <a:p>
            <a:pPr algn="just">
              <a:lnSpc>
                <a:spcPct val="150000"/>
              </a:lnSpc>
            </a:pPr>
            <a:r>
              <a:rPr dirty="0" sz="2000" lang="en-US" smtClean="0"/>
              <a:t>All </a:t>
            </a:r>
            <a:r>
              <a:rPr dirty="0" sz="2000" lang="en-US"/>
              <a:t>processors usually have access to all of the memory in such systems, and the term shared-memory multiprocessor systems is often used to make this clear.</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69">
                                            <p:txEl>
                                              <p:pRg st="0" end="0"/>
                                            </p:txEl>
                                          </p:spTgt>
                                        </p:tgtEl>
                                        <p:attrNameLst>
                                          <p:attrName>style.visibility</p:attrName>
                                        </p:attrNameLst>
                                      </p:cBhvr>
                                      <p:to>
                                        <p:strVal val="visible"/>
                                      </p:to>
                                    </p:set>
                                    <p:animEffect transition="in" filter="blinds(horizontal)">
                                      <p:cBhvr>
                                        <p:cTn dur="500" id="7"/>
                                        <p:tgtEl>
                                          <p:spTgt spid="104876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69">
                                            <p:txEl>
                                              <p:pRg st="1" end="1"/>
                                            </p:txEl>
                                          </p:spTgt>
                                        </p:tgtEl>
                                        <p:attrNameLst>
                                          <p:attrName>style.visibility</p:attrName>
                                        </p:attrNameLst>
                                      </p:cBhvr>
                                      <p:to>
                                        <p:strVal val="visible"/>
                                      </p:to>
                                    </p:set>
                                    <p:animEffect transition="in" filter="blinds(horizontal)">
                                      <p:cBhvr>
                                        <p:cTn dur="500" id="12"/>
                                        <p:tgtEl>
                                          <p:spTgt spid="104876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69">
                                            <p:txEl>
                                              <p:pRg st="2" end="2"/>
                                            </p:txEl>
                                          </p:spTgt>
                                        </p:tgtEl>
                                        <p:attrNameLst>
                                          <p:attrName>style.visibility</p:attrName>
                                        </p:attrNameLst>
                                      </p:cBhvr>
                                      <p:to>
                                        <p:strVal val="visible"/>
                                      </p:to>
                                    </p:set>
                                    <p:animEffect transition="in" filter="blinds(horizontal)">
                                      <p:cBhvr>
                                        <p:cTn dur="500" id="17"/>
                                        <p:tgtEl>
                                          <p:spTgt spid="10487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70" name="Rectangle 2"/>
          <p:cNvSpPr>
            <a:spLocks noGrp="1" noChangeArrowheads="1"/>
          </p:cNvSpPr>
          <p:nvPr>
            <p:ph type="title"/>
          </p:nvPr>
        </p:nvSpPr>
        <p:spPr>
          <a:xfrm>
            <a:off x="381000" y="685800"/>
            <a:ext cx="8229600" cy="1143000"/>
          </a:xfrm>
        </p:spPr>
        <p:txBody>
          <a:bodyPr/>
          <a:p>
            <a:r>
              <a:rPr dirty="0" sz="3200" i="1" lang="en-US" u="sng">
                <a:solidFill>
                  <a:srgbClr val="FF0000"/>
                </a:solidFill>
              </a:rPr>
              <a:t>Multiprocessors (contd.,)</a:t>
            </a:r>
          </a:p>
        </p:txBody>
      </p:sp>
      <p:sp>
        <p:nvSpPr>
          <p:cNvPr id="1048771" name="Rectangle 3"/>
          <p:cNvSpPr>
            <a:spLocks noGrp="1" noChangeArrowheads="1"/>
          </p:cNvSpPr>
          <p:nvPr>
            <p:ph idx="1"/>
          </p:nvPr>
        </p:nvSpPr>
        <p:spPr/>
        <p:txBody>
          <a:bodyPr/>
          <a:p>
            <a:pPr algn="just">
              <a:lnSpc>
                <a:spcPct val="150000"/>
              </a:lnSpc>
            </a:pPr>
            <a:r>
              <a:rPr dirty="0" sz="2000" lang="en-US"/>
              <a:t>The high performance of these systems comes with much increased complexity and </a:t>
            </a:r>
            <a:r>
              <a:rPr dirty="0" sz="2000" lang="en-US" smtClean="0"/>
              <a:t>cost.</a:t>
            </a:r>
          </a:p>
          <a:p>
            <a:pPr algn="just">
              <a:lnSpc>
                <a:spcPct val="150000"/>
              </a:lnSpc>
            </a:pPr>
            <a:r>
              <a:rPr dirty="0" sz="2000" lang="en-US" smtClean="0"/>
              <a:t>In </a:t>
            </a:r>
            <a:r>
              <a:rPr dirty="0" sz="2000" lang="en-US"/>
              <a:t>addition to multiple processors and memory units, cost is increased because of the need for more complex interconnection networks. </a:t>
            </a:r>
          </a:p>
          <a:p>
            <a:pPr algn="just">
              <a:lnSpc>
                <a:spcPct val="150000"/>
              </a:lnSpc>
            </a:pPr>
            <a:endParaRPr dirty="0" sz="200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53" name=""/>
        <p:cNvGrpSpPr/>
        <p:nvPr/>
      </p:nvGrpSpPr>
      <p:grpSpPr>
        <a:xfrm>
          <a:off x="0" y="0"/>
          <a:ext cx="0" cy="0"/>
          <a:chOff x="0" y="0"/>
          <a:chExt cx="0" cy="0"/>
        </a:xfrm>
      </p:grpSpPr>
      <p:sp>
        <p:nvSpPr>
          <p:cNvPr id="1048772" name="Rectangle 2"/>
          <p:cNvSpPr>
            <a:spLocks noGrp="1" noChangeArrowheads="1"/>
          </p:cNvSpPr>
          <p:nvPr>
            <p:ph type="title"/>
          </p:nvPr>
        </p:nvSpPr>
        <p:spPr>
          <a:xfrm>
            <a:off x="457200" y="381000"/>
            <a:ext cx="8229600" cy="1143000"/>
          </a:xfrm>
        </p:spPr>
        <p:txBody>
          <a:bodyPr/>
          <a:p>
            <a:r>
              <a:rPr dirty="0" sz="3200" i="1" lang="en-US" u="sng" smtClean="0">
                <a:solidFill>
                  <a:srgbClr val="FF0000"/>
                </a:solidFill>
              </a:rPr>
              <a:t>Multi-Computers:</a:t>
            </a:r>
            <a:endParaRPr dirty="0" sz="3200" lang="en-US"/>
          </a:p>
        </p:txBody>
      </p:sp>
      <p:sp>
        <p:nvSpPr>
          <p:cNvPr id="1048773" name="Rectangle 3"/>
          <p:cNvSpPr>
            <a:spLocks noGrp="1" noChangeArrowheads="1"/>
          </p:cNvSpPr>
          <p:nvPr>
            <p:ph idx="1"/>
          </p:nvPr>
        </p:nvSpPr>
        <p:spPr>
          <a:xfrm>
            <a:off x="457200" y="1600200"/>
            <a:ext cx="8229600" cy="4693920"/>
          </a:xfrm>
        </p:spPr>
        <p:txBody>
          <a:bodyPr>
            <a:normAutofit/>
          </a:bodyPr>
          <a:p>
            <a:pPr algn="just">
              <a:lnSpc>
                <a:spcPct val="150000"/>
              </a:lnSpc>
            </a:pPr>
            <a:r>
              <a:rPr dirty="0" sz="2000" lang="en-US" smtClean="0"/>
              <a:t>In </a:t>
            </a:r>
            <a:r>
              <a:rPr dirty="0" sz="2000" lang="en-US"/>
              <a:t>contrast to multiprocessor systems, it is possible to use an interconnected group of complete computers to achieve high total computational power.</a:t>
            </a:r>
          </a:p>
          <a:p>
            <a:pPr algn="just">
              <a:lnSpc>
                <a:spcPct val="150000"/>
              </a:lnSpc>
            </a:pPr>
            <a:r>
              <a:rPr dirty="0" sz="2000" lang="en-US" smtClean="0"/>
              <a:t>The </a:t>
            </a:r>
            <a:r>
              <a:rPr dirty="0" sz="2000" lang="en-US"/>
              <a:t>computers normally have access only to their own memory </a:t>
            </a:r>
            <a:r>
              <a:rPr dirty="0" sz="2000" lang="en-US" smtClean="0"/>
              <a:t>units.  When </a:t>
            </a:r>
            <a:r>
              <a:rPr dirty="0" sz="2000" lang="en-US"/>
              <a:t>the tasks they are executing need to communicate data, they do so by exchanging </a:t>
            </a:r>
            <a:r>
              <a:rPr b="1" dirty="0" sz="2000" lang="en-US"/>
              <a:t>messages</a:t>
            </a:r>
            <a:r>
              <a:rPr dirty="0" sz="2000" lang="en-US"/>
              <a:t> over a communication network.</a:t>
            </a:r>
          </a:p>
          <a:p>
            <a:pPr algn="just">
              <a:lnSpc>
                <a:spcPct val="150000"/>
              </a:lnSpc>
            </a:pPr>
            <a:r>
              <a:rPr dirty="0" sz="2000" lang="en-US" smtClean="0"/>
              <a:t>This </a:t>
            </a:r>
            <a:r>
              <a:rPr dirty="0" sz="2000" lang="en-US"/>
              <a:t>property distinguishes them from shared-memory multiprocessors, leading to the </a:t>
            </a:r>
            <a:r>
              <a:rPr dirty="0" sz="2000" lang="en-US" smtClean="0"/>
              <a:t>name </a:t>
            </a:r>
            <a:r>
              <a:rPr b="1" dirty="0" sz="2000" lang="en-US" smtClean="0">
                <a:solidFill>
                  <a:srgbClr val="C00000"/>
                </a:solidFill>
              </a:rPr>
              <a:t>message-passing </a:t>
            </a:r>
            <a:r>
              <a:rPr b="1" dirty="0" sz="2000" lang="en-US">
                <a:solidFill>
                  <a:srgbClr val="C00000"/>
                </a:solidFill>
              </a:rPr>
              <a:t>multi- computers</a:t>
            </a:r>
            <a:r>
              <a:rPr dirty="0" sz="2000" lang="en-US">
                <a:solidFill>
                  <a:srgbClr val="C00000"/>
                </a:solidFill>
              </a:rPr>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73">
                                            <p:txEl>
                                              <p:pRg st="0" end="0"/>
                                            </p:txEl>
                                          </p:spTgt>
                                        </p:tgtEl>
                                        <p:attrNameLst>
                                          <p:attrName>style.visibility</p:attrName>
                                        </p:attrNameLst>
                                      </p:cBhvr>
                                      <p:to>
                                        <p:strVal val="visible"/>
                                      </p:to>
                                    </p:set>
                                    <p:animEffect transition="in" filter="blinds(horizontal)">
                                      <p:cBhvr>
                                        <p:cTn dur="500" id="7"/>
                                        <p:tgtEl>
                                          <p:spTgt spid="1048773">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73">
                                            <p:txEl>
                                              <p:pRg st="1" end="1"/>
                                            </p:txEl>
                                          </p:spTgt>
                                        </p:tgtEl>
                                        <p:attrNameLst>
                                          <p:attrName>style.visibility</p:attrName>
                                        </p:attrNameLst>
                                      </p:cBhvr>
                                      <p:to>
                                        <p:strVal val="visible"/>
                                      </p:to>
                                    </p:set>
                                    <p:animEffect transition="in" filter="blinds(horizontal)">
                                      <p:cBhvr>
                                        <p:cTn dur="500" id="12"/>
                                        <p:tgtEl>
                                          <p:spTgt spid="1048773">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73">
                                            <p:txEl>
                                              <p:pRg st="2" end="2"/>
                                            </p:txEl>
                                          </p:spTgt>
                                        </p:tgtEl>
                                        <p:attrNameLst>
                                          <p:attrName>style.visibility</p:attrName>
                                        </p:attrNameLst>
                                      </p:cBhvr>
                                      <p:to>
                                        <p:strVal val="visible"/>
                                      </p:to>
                                    </p:set>
                                    <p:animEffect transition="in" filter="blinds(horizontal)">
                                      <p:cBhvr>
                                        <p:cTn dur="500" id="17"/>
                                        <p:tgtEl>
                                          <p:spTgt spid="10487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74" name="Rectangle 3"/>
          <p:cNvSpPr>
            <a:spLocks noGrp="1" noChangeArrowheads="1"/>
          </p:cNvSpPr>
          <p:nvPr>
            <p:ph type="body" idx="1"/>
          </p:nvPr>
        </p:nvSpPr>
        <p:spPr>
          <a:xfrm>
            <a:off x="457200" y="1447800"/>
            <a:ext cx="8229600" cy="5181600"/>
          </a:xfrm>
        </p:spPr>
        <p:txBody>
          <a:bodyPr>
            <a:normAutofit fontScale="91667" lnSpcReduction="10000"/>
          </a:bodyPr>
          <a:p>
            <a:pPr>
              <a:buNone/>
            </a:pPr>
            <a:r>
              <a:rPr altLang="ko-KR" dirty="0" lang="en-US" smtClean="0"/>
              <a:t>Data Types</a:t>
            </a:r>
          </a:p>
          <a:p>
            <a:pPr lvl="1"/>
            <a:r>
              <a:rPr altLang="ko-KR" dirty="0" sz="1800" lang="en-US" smtClean="0"/>
              <a:t>Binary information is stored in </a:t>
            </a:r>
            <a:r>
              <a:rPr altLang="ko-KR" b="1" dirty="0" sz="1800" i="1" lang="en-US" smtClean="0"/>
              <a:t>memory</a:t>
            </a:r>
            <a:r>
              <a:rPr altLang="ko-KR" dirty="0" sz="1800" lang="en-US" smtClean="0"/>
              <a:t> or </a:t>
            </a:r>
            <a:r>
              <a:rPr altLang="ko-KR" b="1" dirty="0" sz="1800" i="1" lang="en-US" smtClean="0"/>
              <a:t>processor registers</a:t>
            </a:r>
            <a:endParaRPr altLang="ko-KR" dirty="0" sz="1800" lang="en-US" smtClean="0"/>
          </a:p>
          <a:p>
            <a:pPr lvl="1"/>
            <a:r>
              <a:rPr altLang="ko-KR" dirty="0" sz="1800" lang="en-US" smtClean="0"/>
              <a:t>Registers contain either </a:t>
            </a:r>
            <a:r>
              <a:rPr altLang="ko-KR" b="1" dirty="0" sz="1800" i="1" lang="en-US" smtClean="0"/>
              <a:t>data </a:t>
            </a:r>
            <a:r>
              <a:rPr altLang="ko-KR" dirty="0" sz="1800" lang="en-US" smtClean="0"/>
              <a:t>or </a:t>
            </a:r>
            <a:r>
              <a:rPr altLang="ko-KR" b="1" dirty="0" sz="1800" i="1" lang="en-US" smtClean="0"/>
              <a:t>control information</a:t>
            </a:r>
            <a:endParaRPr altLang="ko-KR" dirty="0" sz="1800" lang="en-US" smtClean="0"/>
          </a:p>
          <a:p>
            <a:pPr lvl="2"/>
            <a:r>
              <a:rPr altLang="ko-KR" b="1" dirty="0" i="1" lang="en-US" smtClean="0">
                <a:solidFill>
                  <a:schemeClr val="accent1"/>
                </a:solidFill>
              </a:rPr>
              <a:t>Data</a:t>
            </a:r>
            <a:r>
              <a:rPr altLang="ko-KR" dirty="0" lang="en-US" smtClean="0"/>
              <a:t> are numbers and other binary-coded information</a:t>
            </a:r>
          </a:p>
          <a:p>
            <a:pPr lvl="2"/>
            <a:r>
              <a:rPr altLang="ko-KR" b="1" dirty="0" i="1" lang="en-US" smtClean="0">
                <a:solidFill>
                  <a:schemeClr val="accent1"/>
                </a:solidFill>
              </a:rPr>
              <a:t>Control information</a:t>
            </a:r>
            <a:r>
              <a:rPr altLang="ko-KR" dirty="0" lang="en-US" smtClean="0"/>
              <a:t> is a bit or a group of bits used to specify the sequence of command signals</a:t>
            </a:r>
          </a:p>
          <a:p>
            <a:pPr lvl="1"/>
            <a:r>
              <a:rPr altLang="ko-KR" dirty="0" sz="1800" lang="en-US" smtClean="0"/>
              <a:t>Data types found in the registers of digital computers</a:t>
            </a:r>
          </a:p>
          <a:p>
            <a:pPr lvl="2"/>
            <a:r>
              <a:rPr altLang="ko-KR" b="1" dirty="0" i="1" lang="en-US" smtClean="0">
                <a:solidFill>
                  <a:schemeClr val="accent1"/>
                </a:solidFill>
              </a:rPr>
              <a:t>Numbers </a:t>
            </a:r>
            <a:r>
              <a:rPr altLang="ko-KR" dirty="0" lang="en-US" smtClean="0"/>
              <a:t>used in arithmetic computations</a:t>
            </a:r>
          </a:p>
          <a:p>
            <a:pPr lvl="2"/>
            <a:r>
              <a:rPr altLang="ko-KR" b="1" dirty="0" i="1" lang="en-US" smtClean="0">
                <a:solidFill>
                  <a:schemeClr val="accent1"/>
                </a:solidFill>
              </a:rPr>
              <a:t>Letters</a:t>
            </a:r>
            <a:r>
              <a:rPr altLang="ko-KR" dirty="0" lang="en-US" smtClean="0"/>
              <a:t> of the alphabet used in data processing</a:t>
            </a:r>
          </a:p>
          <a:p>
            <a:pPr lvl="2"/>
            <a:r>
              <a:rPr altLang="ko-KR" b="1" dirty="0" i="1" lang="en-US" smtClean="0">
                <a:solidFill>
                  <a:schemeClr val="accent1"/>
                </a:solidFill>
              </a:rPr>
              <a:t>Other discrete symbols</a:t>
            </a:r>
            <a:r>
              <a:rPr altLang="ko-KR" dirty="0" lang="en-US" smtClean="0"/>
              <a:t> used for specific purpose</a:t>
            </a:r>
          </a:p>
          <a:p>
            <a:pPr lvl="1"/>
            <a:r>
              <a:rPr altLang="ko-KR" dirty="0" sz="1800" lang="en-US" smtClean="0"/>
              <a:t>Number Systems</a:t>
            </a:r>
          </a:p>
          <a:p>
            <a:pPr lvl="2"/>
            <a:r>
              <a:rPr altLang="ko-KR" b="1" dirty="0" i="1" lang="en-US" smtClean="0">
                <a:solidFill>
                  <a:schemeClr val="accent1"/>
                </a:solidFill>
              </a:rPr>
              <a:t>Base</a:t>
            </a:r>
            <a:r>
              <a:rPr altLang="ko-KR" dirty="0" lang="en-US" smtClean="0"/>
              <a:t> or </a:t>
            </a:r>
            <a:r>
              <a:rPr altLang="ko-KR" b="1" dirty="0" i="1" lang="en-US" smtClean="0">
                <a:solidFill>
                  <a:schemeClr val="accent1"/>
                </a:solidFill>
              </a:rPr>
              <a:t>Radix</a:t>
            </a:r>
            <a:r>
              <a:rPr altLang="ko-KR" dirty="0" lang="en-US" smtClean="0"/>
              <a:t> </a:t>
            </a:r>
            <a:r>
              <a:rPr altLang="ko-KR" b="1" dirty="0" i="1" lang="en-US" smtClean="0">
                <a:solidFill>
                  <a:srgbClr val="008000"/>
                </a:solidFill>
              </a:rPr>
              <a:t>r</a:t>
            </a:r>
            <a:r>
              <a:rPr altLang="ko-KR" dirty="0" lang="en-US" smtClean="0"/>
              <a:t> </a:t>
            </a:r>
            <a:r>
              <a:rPr altLang="ko-KR" b="1" dirty="0" i="1" lang="en-US" smtClean="0">
                <a:solidFill>
                  <a:schemeClr val="accent1"/>
                </a:solidFill>
              </a:rPr>
              <a:t>system</a:t>
            </a:r>
            <a:r>
              <a:rPr altLang="ko-KR" dirty="0" lang="en-US" smtClean="0"/>
              <a:t> : uses distinct symbols for </a:t>
            </a:r>
            <a:r>
              <a:rPr altLang="ko-KR" b="1" dirty="0" i="1" lang="en-US" smtClean="0">
                <a:solidFill>
                  <a:srgbClr val="008000"/>
                </a:solidFill>
              </a:rPr>
              <a:t>r digits</a:t>
            </a:r>
            <a:endParaRPr altLang="ko-KR" dirty="0" lang="en-US" smtClean="0"/>
          </a:p>
          <a:p>
            <a:pPr lvl="2"/>
            <a:r>
              <a:rPr altLang="ko-KR" dirty="0" lang="en-US" smtClean="0"/>
              <a:t>Most common number system :Decimal, Binary, Octal, Hexadecimal</a:t>
            </a:r>
          </a:p>
          <a:p>
            <a:pPr lvl="2"/>
            <a:r>
              <a:rPr altLang="ko-KR" dirty="0" lang="en-US" smtClean="0"/>
              <a:t>Positional-value(weight) System : </a:t>
            </a:r>
            <a:r>
              <a:rPr altLang="ko-KR" b="1" dirty="0" lang="en-US" smtClean="0"/>
              <a:t>r</a:t>
            </a:r>
            <a:r>
              <a:rPr altLang="ko-KR" baseline="30000" b="1" dirty="0" lang="en-US" smtClean="0"/>
              <a:t>2  </a:t>
            </a:r>
            <a:r>
              <a:rPr altLang="ko-KR" b="1" dirty="0" lang="en-US" smtClean="0"/>
              <a:t>r </a:t>
            </a:r>
            <a:r>
              <a:rPr altLang="ko-KR" baseline="30000" b="1" dirty="0" lang="en-US" smtClean="0"/>
              <a:t>1</a:t>
            </a:r>
            <a:r>
              <a:rPr altLang="ko-KR" b="1" dirty="0" lang="en-US" smtClean="0"/>
              <a:t>r</a:t>
            </a:r>
            <a:r>
              <a:rPr altLang="ko-KR" baseline="30000" b="1" dirty="0" lang="en-US" smtClean="0"/>
              <a:t>0</a:t>
            </a:r>
            <a:r>
              <a:rPr altLang="ko-KR" b="1" dirty="0" lang="en-US" smtClean="0"/>
              <a:t>.r</a:t>
            </a:r>
            <a:r>
              <a:rPr altLang="ko-KR" baseline="30000" b="1" dirty="0" lang="en-US" smtClean="0"/>
              <a:t>-1 </a:t>
            </a:r>
            <a:r>
              <a:rPr altLang="ko-KR" b="1" dirty="0" lang="en-US" smtClean="0"/>
              <a:t>r</a:t>
            </a:r>
            <a:r>
              <a:rPr altLang="ko-KR" baseline="30000" b="1" dirty="0" lang="en-US" smtClean="0"/>
              <a:t>-2 </a:t>
            </a:r>
            <a:r>
              <a:rPr altLang="ko-KR" b="1" dirty="0" lang="en-US" smtClean="0"/>
              <a:t>r</a:t>
            </a:r>
            <a:r>
              <a:rPr altLang="ko-KR" baseline="30000" b="1" dirty="0" lang="en-US" smtClean="0"/>
              <a:t>-3</a:t>
            </a:r>
            <a:endParaRPr altLang="ko-KR" dirty="0" lang="en-US" smtClean="0"/>
          </a:p>
          <a:p>
            <a:pPr lvl="3"/>
            <a:r>
              <a:rPr altLang="ko-KR" dirty="0" lang="en-US" smtClean="0"/>
              <a:t>Multiply each digit by an integer power of r and then form he sum of all weighted digits</a:t>
            </a:r>
          </a:p>
          <a:p>
            <a:pPr lvl="3"/>
            <a:endParaRPr altLang="ko-KR" dirty="0" sz="1200" lang="ko-KR" smtClean="0"/>
          </a:p>
        </p:txBody>
      </p:sp>
      <p:sp>
        <p:nvSpPr>
          <p:cNvPr id="1048775" name="Rectangle 5"/>
          <p:cNvSpPr>
            <a:spLocks noGrp="1" noChangeArrowheads="1"/>
          </p:cNvSpPr>
          <p:nvPr>
            <p:ph type="title"/>
          </p:nvPr>
        </p:nvSpPr>
        <p:spPr>
          <a:xfrm>
            <a:off x="457200" y="304800"/>
            <a:ext cx="8229600" cy="1143000"/>
          </a:xfrm>
          <a:noFill/>
        </p:spPr>
        <p:txBody>
          <a:bodyPr>
            <a:normAutofit/>
          </a:bodyPr>
          <a:p>
            <a:r>
              <a:rPr altLang="ko-KR" dirty="0" sz="3200" lang="en-US" smtClean="0"/>
              <a:t>8. Data Representation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79" name="AutoShape 6"/>
          <p:cNvSpPr>
            <a:spLocks noChangeArrowheads="1"/>
          </p:cNvSpPr>
          <p:nvPr/>
        </p:nvSpPr>
        <p:spPr bwMode="auto">
          <a:xfrm>
            <a:off x="6172200" y="4114800"/>
            <a:ext cx="2895600" cy="1066800"/>
          </a:xfrm>
          <a:prstGeom prst="wedgeRoundRectCallout">
            <a:avLst>
              <a:gd name="adj1" fmla="val -61676"/>
              <a:gd name="adj2" fmla="val -894"/>
              <a:gd name="adj3" fmla="val 16667"/>
            </a:avLst>
          </a:prstGeom>
          <a:noFill/>
          <a:ln w="12700">
            <a:solidFill>
              <a:schemeClr val="tx1"/>
            </a:solidFill>
            <a:miter lim="800000"/>
            <a:headEnd/>
            <a:tailEnd/>
          </a:ln>
        </p:spPr>
        <p:txBody>
          <a:bodyPr anchor="ctr" anchorCtr="1" lIns="0" rIns="0" wrap="none"/>
          <a:p>
            <a:pPr algn="ctr" lvl="1"/>
            <a:endParaRPr altLang="en-US" sz="1200" kumimoji="1" lang="ko-KR"/>
          </a:p>
        </p:txBody>
      </p:sp>
      <p:sp>
        <p:nvSpPr>
          <p:cNvPr id="1048780" name="Rectangle 3"/>
          <p:cNvSpPr>
            <a:spLocks noGrp="1" noChangeArrowheads="1"/>
          </p:cNvSpPr>
          <p:nvPr>
            <p:ph type="body" idx="1"/>
          </p:nvPr>
        </p:nvSpPr>
        <p:spPr>
          <a:xfrm>
            <a:off x="457200" y="990600"/>
            <a:ext cx="8242300" cy="5486400"/>
          </a:xfrm>
          <a:noFill/>
        </p:spPr>
        <p:txBody>
          <a:bodyPr>
            <a:normAutofit fontScale="91667" lnSpcReduction="10000"/>
          </a:bodyPr>
          <a:p>
            <a:pPr lvl="1">
              <a:lnSpc>
                <a:spcPct val="90000"/>
              </a:lnSpc>
            </a:pPr>
            <a:r>
              <a:rPr altLang="ko-KR" dirty="0" sz="1800" lang="en-US" smtClean="0"/>
              <a:t>Decimal System/Base-10 System</a:t>
            </a:r>
          </a:p>
          <a:p>
            <a:pPr lvl="2">
              <a:lnSpc>
                <a:spcPct val="90000"/>
              </a:lnSpc>
            </a:pPr>
            <a:r>
              <a:rPr altLang="ko-KR" dirty="0" lang="en-US" smtClean="0"/>
              <a:t>Composed of 10 symbols or numerals(0, 1, 2, 3, 4, 5, 6, 7, 8, 9, 0)</a:t>
            </a:r>
          </a:p>
          <a:p>
            <a:pPr lvl="1">
              <a:lnSpc>
                <a:spcPct val="90000"/>
              </a:lnSpc>
            </a:pPr>
            <a:r>
              <a:rPr altLang="ko-KR" dirty="0" sz="1800" lang="en-US" smtClean="0"/>
              <a:t>Binary System/Base-2 System</a:t>
            </a:r>
          </a:p>
          <a:p>
            <a:pPr lvl="2">
              <a:lnSpc>
                <a:spcPct val="90000"/>
              </a:lnSpc>
            </a:pPr>
            <a:r>
              <a:rPr altLang="ko-KR" dirty="0" lang="en-US" smtClean="0"/>
              <a:t>Composed of 10 symbols or numerals(0, 1)</a:t>
            </a:r>
          </a:p>
          <a:p>
            <a:pPr lvl="2">
              <a:lnSpc>
                <a:spcPct val="90000"/>
              </a:lnSpc>
            </a:pPr>
            <a:r>
              <a:rPr altLang="ko-KR" dirty="0" lang="en-US" smtClean="0">
                <a:solidFill>
                  <a:schemeClr val="accent1"/>
                </a:solidFill>
              </a:rPr>
              <a:t>Bit</a:t>
            </a:r>
            <a:r>
              <a:rPr altLang="ko-KR" dirty="0" lang="en-US" smtClean="0"/>
              <a:t> = Binary digit</a:t>
            </a:r>
          </a:p>
          <a:p>
            <a:pPr lvl="1">
              <a:lnSpc>
                <a:spcPct val="90000"/>
              </a:lnSpc>
            </a:pPr>
            <a:r>
              <a:rPr altLang="ko-KR" dirty="0" sz="1800" lang="en-US" smtClean="0"/>
              <a:t>Hexadecimal System/Base-16 System</a:t>
            </a:r>
          </a:p>
          <a:p>
            <a:pPr lvl="2">
              <a:lnSpc>
                <a:spcPct val="90000"/>
              </a:lnSpc>
            </a:pPr>
            <a:r>
              <a:rPr altLang="ko-KR" dirty="0" lang="en-US" smtClean="0"/>
              <a:t>Composed of 16 symbols or numerals(0, 1, 2, 3, 4, 5, 6, 7, 8, 9, A, B, C, D, E, F)</a:t>
            </a:r>
          </a:p>
          <a:p>
            <a:pPr lvl="1">
              <a:lnSpc>
                <a:spcPct val="90000"/>
              </a:lnSpc>
            </a:pPr>
            <a:r>
              <a:rPr altLang="ko-KR" dirty="0" sz="1800" lang="en-US" smtClean="0"/>
              <a:t>Binary-to-Decimal Conversions</a:t>
            </a:r>
          </a:p>
          <a:p>
            <a:pPr>
              <a:lnSpc>
                <a:spcPct val="90000"/>
              </a:lnSpc>
              <a:buFont typeface="Monotype Sorts" pitchFamily="2" charset="2"/>
              <a:buNone/>
            </a:pPr>
            <a:r>
              <a:rPr altLang="ko-KR" dirty="0" sz="1400" lang="en-US" smtClean="0">
                <a:solidFill>
                  <a:srgbClr val="FF0000"/>
                </a:solidFill>
              </a:rPr>
              <a:t>                 1011.101</a:t>
            </a:r>
            <a:r>
              <a:rPr altLang="ko-KR" baseline="-10000" dirty="0" sz="1400" lang="en-US" smtClean="0">
                <a:solidFill>
                  <a:srgbClr val="FF0000"/>
                </a:solidFill>
              </a:rPr>
              <a:t>2 </a:t>
            </a:r>
            <a:r>
              <a:rPr altLang="ko-KR" dirty="0" sz="1400" lang="en-US" smtClean="0">
                <a:solidFill>
                  <a:srgbClr val="FF0000"/>
                </a:solidFill>
              </a:rPr>
              <a:t>=  (1 x 2</a:t>
            </a:r>
            <a:r>
              <a:rPr altLang="ko-KR" baseline="36000" dirty="0" sz="1400" lang="en-US" smtClean="0">
                <a:solidFill>
                  <a:srgbClr val="FF0000"/>
                </a:solidFill>
              </a:rPr>
              <a:t>3</a:t>
            </a:r>
            <a:r>
              <a:rPr altLang="ko-KR" dirty="0" sz="1400" lang="en-US" smtClean="0">
                <a:solidFill>
                  <a:srgbClr val="FF0000"/>
                </a:solidFill>
              </a:rPr>
              <a:t>) + (0 x 2</a:t>
            </a:r>
            <a:r>
              <a:rPr altLang="ko-KR" baseline="36000" dirty="0" sz="1400" lang="en-US" smtClean="0">
                <a:solidFill>
                  <a:srgbClr val="FF0000"/>
                </a:solidFill>
              </a:rPr>
              <a:t>2</a:t>
            </a:r>
            <a:r>
              <a:rPr altLang="ko-KR" dirty="0" sz="1400" lang="en-US" smtClean="0">
                <a:solidFill>
                  <a:srgbClr val="FF0000"/>
                </a:solidFill>
              </a:rPr>
              <a:t>)+ (1 x 2</a:t>
            </a:r>
            <a:r>
              <a:rPr altLang="ko-KR" baseline="36000" dirty="0" sz="1400" lang="en-US" smtClean="0">
                <a:solidFill>
                  <a:srgbClr val="FF0000"/>
                </a:solidFill>
              </a:rPr>
              <a:t>1</a:t>
            </a:r>
            <a:r>
              <a:rPr altLang="ko-KR" dirty="0" sz="1400" lang="en-US" smtClean="0">
                <a:solidFill>
                  <a:srgbClr val="FF0000"/>
                </a:solidFill>
              </a:rPr>
              <a:t>) + (1 x 2</a:t>
            </a:r>
            <a:r>
              <a:rPr altLang="ko-KR" baseline="36000" dirty="0" sz="1400" lang="en-US" smtClean="0">
                <a:solidFill>
                  <a:srgbClr val="FF0000"/>
                </a:solidFill>
              </a:rPr>
              <a:t>o</a:t>
            </a:r>
            <a:r>
              <a:rPr altLang="ko-KR" dirty="0" sz="1400" lang="en-US" smtClean="0">
                <a:solidFill>
                  <a:srgbClr val="FF0000"/>
                </a:solidFill>
              </a:rPr>
              <a:t>) + (1 x 2</a:t>
            </a:r>
            <a:r>
              <a:rPr altLang="ko-KR" baseline="36000" dirty="0" sz="1400" lang="en-US" smtClean="0">
                <a:solidFill>
                  <a:srgbClr val="FF0000"/>
                </a:solidFill>
              </a:rPr>
              <a:t>-1</a:t>
            </a:r>
            <a:r>
              <a:rPr altLang="ko-KR" dirty="0" sz="1400" lang="en-US" smtClean="0">
                <a:solidFill>
                  <a:srgbClr val="FF0000"/>
                </a:solidFill>
              </a:rPr>
              <a:t>) + (0 x 2</a:t>
            </a:r>
            <a:r>
              <a:rPr altLang="ko-KR" baseline="36000" dirty="0" sz="1400" lang="en-US" smtClean="0">
                <a:solidFill>
                  <a:srgbClr val="FF0000"/>
                </a:solidFill>
              </a:rPr>
              <a:t>-2</a:t>
            </a:r>
            <a:r>
              <a:rPr altLang="ko-KR" dirty="0" sz="1400" lang="en-US" smtClean="0">
                <a:solidFill>
                  <a:srgbClr val="FF0000"/>
                </a:solidFill>
              </a:rPr>
              <a:t>) + (1 x 2</a:t>
            </a:r>
            <a:r>
              <a:rPr altLang="ko-KR" baseline="36000" dirty="0" sz="1400" lang="en-US" smtClean="0">
                <a:solidFill>
                  <a:srgbClr val="FF0000"/>
                </a:solidFill>
              </a:rPr>
              <a:t>-3</a:t>
            </a:r>
            <a:r>
              <a:rPr altLang="ko-KR" dirty="0" sz="1400" lang="en-US" smtClean="0">
                <a:solidFill>
                  <a:srgbClr val="FF0000"/>
                </a:solidFill>
              </a:rPr>
              <a:t>)</a:t>
            </a:r>
          </a:p>
          <a:p>
            <a:pPr>
              <a:lnSpc>
                <a:spcPct val="90000"/>
              </a:lnSpc>
              <a:buFont typeface="Monotype Sorts" pitchFamily="2" charset="2"/>
              <a:buNone/>
            </a:pPr>
            <a:r>
              <a:rPr altLang="ko-KR" dirty="0" sz="1400" lang="en-US" smtClean="0">
                <a:solidFill>
                  <a:srgbClr val="FF0000"/>
                </a:solidFill>
              </a:rPr>
              <a:t>          	               =  8</a:t>
            </a:r>
            <a:r>
              <a:rPr altLang="ko-KR" baseline="-10000" dirty="0" sz="1400" lang="en-US" smtClean="0">
                <a:solidFill>
                  <a:srgbClr val="FF0000"/>
                </a:solidFill>
              </a:rPr>
              <a:t>10</a:t>
            </a:r>
            <a:r>
              <a:rPr altLang="ko-KR" dirty="0" sz="1400" lang="en-US" smtClean="0">
                <a:solidFill>
                  <a:srgbClr val="FF0000"/>
                </a:solidFill>
              </a:rPr>
              <a:t>+ 0 + 2</a:t>
            </a:r>
            <a:r>
              <a:rPr altLang="ko-KR" baseline="-10000" dirty="0" sz="1400" lang="en-US" smtClean="0">
                <a:solidFill>
                  <a:srgbClr val="FF0000"/>
                </a:solidFill>
              </a:rPr>
              <a:t>10 </a:t>
            </a:r>
            <a:r>
              <a:rPr altLang="ko-KR" dirty="0" sz="1400" lang="en-US" smtClean="0">
                <a:solidFill>
                  <a:srgbClr val="FF0000"/>
                </a:solidFill>
              </a:rPr>
              <a:t>+ 1</a:t>
            </a:r>
            <a:r>
              <a:rPr altLang="ko-KR" baseline="-10000" dirty="0" sz="1400" lang="en-US" smtClean="0">
                <a:solidFill>
                  <a:srgbClr val="FF0000"/>
                </a:solidFill>
              </a:rPr>
              <a:t>10</a:t>
            </a:r>
            <a:r>
              <a:rPr altLang="ko-KR" dirty="0" sz="1400" lang="en-US" smtClean="0">
                <a:solidFill>
                  <a:srgbClr val="FF0000"/>
                </a:solidFill>
              </a:rPr>
              <a:t> + 0.5</a:t>
            </a:r>
            <a:r>
              <a:rPr altLang="ko-KR" baseline="-10000" dirty="0" sz="1400" lang="en-US" smtClean="0">
                <a:solidFill>
                  <a:srgbClr val="FF0000"/>
                </a:solidFill>
              </a:rPr>
              <a:t>10</a:t>
            </a:r>
            <a:r>
              <a:rPr altLang="ko-KR" dirty="0" sz="1400" lang="en-US" smtClean="0">
                <a:solidFill>
                  <a:srgbClr val="FF0000"/>
                </a:solidFill>
              </a:rPr>
              <a:t> + 0 + 0.125</a:t>
            </a:r>
            <a:r>
              <a:rPr altLang="ko-KR" baseline="-10000" dirty="0" sz="1400" lang="en-US" smtClean="0">
                <a:solidFill>
                  <a:srgbClr val="FF0000"/>
                </a:solidFill>
              </a:rPr>
              <a:t>10</a:t>
            </a:r>
          </a:p>
          <a:p>
            <a:pPr>
              <a:lnSpc>
                <a:spcPct val="90000"/>
              </a:lnSpc>
              <a:buFont typeface="Monotype Sorts" pitchFamily="2" charset="2"/>
              <a:buNone/>
            </a:pPr>
            <a:r>
              <a:rPr altLang="ko-KR" dirty="0" sz="1400" lang="en-US" smtClean="0">
                <a:solidFill>
                  <a:srgbClr val="FF0000"/>
                </a:solidFill>
              </a:rPr>
              <a:t>		               =  11.625</a:t>
            </a:r>
            <a:r>
              <a:rPr altLang="ko-KR" baseline="-10000" dirty="0" sz="1400" lang="en-US" smtClean="0">
                <a:solidFill>
                  <a:srgbClr val="FF0000"/>
                </a:solidFill>
              </a:rPr>
              <a:t>10</a:t>
            </a:r>
          </a:p>
          <a:p>
            <a:pPr lvl="1">
              <a:lnSpc>
                <a:spcPct val="90000"/>
              </a:lnSpc>
            </a:pPr>
            <a:r>
              <a:rPr altLang="ko-KR" dirty="0" sz="1800" lang="en-US" smtClean="0"/>
              <a:t>Decimal-to-Binary Conversions</a:t>
            </a:r>
            <a:endParaRPr altLang="ko-KR" dirty="0" sz="1600" lang="en-US" smtClean="0"/>
          </a:p>
          <a:p>
            <a:pPr lvl="2">
              <a:lnSpc>
                <a:spcPct val="90000"/>
              </a:lnSpc>
              <a:buFont typeface="Monotype Sorts" pitchFamily="2" charset="2"/>
              <a:buNone/>
            </a:pPr>
            <a:r>
              <a:rPr altLang="ko-KR" dirty="0" sz="1200" lang="en-US" smtClean="0"/>
              <a:t>37 / 2 =  18    remainder 1 (binary number will end with 1) : </a:t>
            </a:r>
            <a:r>
              <a:rPr altLang="ko-KR" b="1" dirty="0" sz="1400" lang="en-US" smtClean="0">
                <a:solidFill>
                  <a:schemeClr val="accent1"/>
                </a:solidFill>
              </a:rPr>
              <a:t>LSB</a:t>
            </a:r>
          </a:p>
          <a:p>
            <a:pPr>
              <a:lnSpc>
                <a:spcPct val="90000"/>
              </a:lnSpc>
              <a:buFont typeface="Monotype Sorts" pitchFamily="2" charset="2"/>
              <a:buNone/>
            </a:pPr>
            <a:r>
              <a:rPr altLang="ko-KR" dirty="0" sz="1200" lang="en-US" smtClean="0"/>
              <a:t>                           18 / 2 =    9    remainder 0</a:t>
            </a:r>
          </a:p>
          <a:p>
            <a:pPr>
              <a:lnSpc>
                <a:spcPct val="90000"/>
              </a:lnSpc>
              <a:buFont typeface="Monotype Sorts" pitchFamily="2" charset="2"/>
              <a:buNone/>
            </a:pPr>
            <a:r>
              <a:rPr altLang="ko-KR" dirty="0" sz="1200" lang="en-US" smtClean="0"/>
              <a:t>		        9 / 2 =    4    remainder 1</a:t>
            </a:r>
          </a:p>
          <a:p>
            <a:pPr>
              <a:lnSpc>
                <a:spcPct val="90000"/>
              </a:lnSpc>
              <a:buFont typeface="Monotype Sorts" pitchFamily="2" charset="2"/>
              <a:buNone/>
            </a:pPr>
            <a:r>
              <a:rPr altLang="ko-KR" dirty="0" sz="1200" lang="en-US" smtClean="0"/>
              <a:t>                             4 / 2 =    2    remainder 0</a:t>
            </a:r>
          </a:p>
          <a:p>
            <a:pPr>
              <a:lnSpc>
                <a:spcPct val="90000"/>
              </a:lnSpc>
              <a:buFont typeface="Monotype Sorts" pitchFamily="2" charset="2"/>
              <a:buNone/>
            </a:pPr>
            <a:r>
              <a:rPr altLang="ko-KR" dirty="0" sz="1200" lang="en-US" smtClean="0"/>
              <a:t>                             2 / 2 =	 1    remainder 0</a:t>
            </a:r>
          </a:p>
          <a:p>
            <a:pPr>
              <a:lnSpc>
                <a:spcPct val="90000"/>
              </a:lnSpc>
              <a:buFont typeface="Monotype Sorts" pitchFamily="2" charset="2"/>
              <a:buNone/>
            </a:pPr>
            <a:r>
              <a:rPr altLang="ko-KR" dirty="0" sz="1200" lang="en-US" smtClean="0"/>
              <a:t>                             1 / 2 =	 0    remainder 1 (binary number will start with 1) : </a:t>
            </a:r>
            <a:r>
              <a:rPr altLang="ko-KR" b="1" dirty="0" sz="1400" lang="en-US" smtClean="0">
                <a:solidFill>
                  <a:schemeClr val="accent1"/>
                </a:solidFill>
              </a:rPr>
              <a:t>MSB</a:t>
            </a:r>
            <a:endParaRPr altLang="ko-KR" dirty="0" sz="1200" lang="en-US" smtClean="0"/>
          </a:p>
          <a:p>
            <a:pPr lvl="1">
              <a:lnSpc>
                <a:spcPct val="60000"/>
              </a:lnSpc>
              <a:buFont typeface="Wingdings" pitchFamily="2" charset="2"/>
              <a:buNone/>
            </a:pPr>
            <a:r>
              <a:rPr altLang="ko-KR" dirty="0" sz="1200" lang="en-US" smtClean="0"/>
              <a:t>                Read the result upward to give an answer of  37</a:t>
            </a:r>
            <a:r>
              <a:rPr altLang="ko-KR" baseline="-25000" dirty="0" sz="1200" lang="en-US" smtClean="0"/>
              <a:t>10</a:t>
            </a:r>
            <a:r>
              <a:rPr altLang="ko-KR" dirty="0" sz="1200" lang="en-US" smtClean="0"/>
              <a:t> =  100101</a:t>
            </a:r>
            <a:r>
              <a:rPr altLang="ko-KR" baseline="-25000" dirty="0" sz="1200" lang="en-US" smtClean="0"/>
              <a:t>2</a:t>
            </a:r>
            <a:r>
              <a:rPr altLang="ko-KR" dirty="0" sz="1800" lang="en-US" smtClean="0"/>
              <a:t>	</a:t>
            </a:r>
          </a:p>
          <a:p>
            <a:pPr lvl="2"/>
            <a:endParaRPr altLang="ko-KR" dirty="0" lang="en-US" smtClean="0"/>
          </a:p>
          <a:p>
            <a:pPr>
              <a:buNone/>
            </a:pPr>
            <a:endParaRPr altLang="en-US" dirty="0" lang="ko-KR" smtClean="0"/>
          </a:p>
        </p:txBody>
      </p:sp>
      <p:sp>
        <p:nvSpPr>
          <p:cNvPr id="1048781" name="Text Box 5"/>
          <p:cNvSpPr txBox="1">
            <a:spLocks noChangeArrowheads="1"/>
          </p:cNvSpPr>
          <p:nvPr/>
        </p:nvSpPr>
        <p:spPr bwMode="auto">
          <a:xfrm>
            <a:off x="5334000" y="4191000"/>
            <a:ext cx="4037013" cy="1246495"/>
          </a:xfrm>
          <a:prstGeom prst="rect"/>
          <a:noFill/>
          <a:ln w="12700">
            <a:noFill/>
            <a:miter lim="800000"/>
            <a:headEnd/>
            <a:tailEnd/>
          </a:ln>
        </p:spPr>
        <p:txBody>
          <a:bodyPr wrap="square">
            <a:spAutoFit/>
          </a:bodyPr>
          <a:p>
            <a:pPr lvl="1"/>
            <a:r>
              <a:rPr altLang="ko-KR" dirty="0" sz="1200" lang="ko-KR">
                <a:solidFill>
                  <a:schemeClr val="folHlink"/>
                </a:solidFill>
              </a:rPr>
              <a:t>             </a:t>
            </a:r>
            <a:r>
              <a:rPr altLang="ko-KR" dirty="0" sz="1200" lang="ko-KR" smtClean="0"/>
              <a:t>0.375 </a:t>
            </a:r>
            <a:r>
              <a:rPr altLang="ko-KR" dirty="0" sz="1200" lang="en-US"/>
              <a:t>x 2 = 0.750   integer  0 </a:t>
            </a:r>
            <a:r>
              <a:rPr altLang="ko-KR" b="1" dirty="0" sz="1200" lang="en-US">
                <a:solidFill>
                  <a:schemeClr val="accent1"/>
                </a:solidFill>
              </a:rPr>
              <a:t>MSB</a:t>
            </a:r>
          </a:p>
          <a:p>
            <a:pPr lvl="2"/>
            <a:r>
              <a:rPr altLang="ko-KR" dirty="0" sz="1200" lang="en-US"/>
              <a:t>0.750 x 2 = 1.500   integer  1                 .</a:t>
            </a:r>
          </a:p>
          <a:p>
            <a:pPr lvl="2"/>
            <a:r>
              <a:rPr altLang="ko-KR" dirty="0" sz="1200" lang="en-US"/>
              <a:t>0.500 x 2 = 1.000   integer  1 </a:t>
            </a:r>
            <a:r>
              <a:rPr altLang="ko-KR" b="1" dirty="0" sz="1200" lang="en-US">
                <a:solidFill>
                  <a:schemeClr val="accent1"/>
                </a:solidFill>
              </a:rPr>
              <a:t>LSB</a:t>
            </a:r>
          </a:p>
          <a:p>
            <a:pPr lvl="1"/>
            <a:r>
              <a:rPr altLang="ko-KR" dirty="0" sz="1200" lang="en-US"/>
              <a:t>           </a:t>
            </a:r>
            <a:r>
              <a:rPr altLang="ko-KR" dirty="0" sz="1200" lang="en-US">
                <a:solidFill>
                  <a:schemeClr val="tx2"/>
                </a:solidFill>
              </a:rPr>
              <a:t>Read the result downward   .375</a:t>
            </a:r>
            <a:r>
              <a:rPr altLang="ko-KR" baseline="-25000" dirty="0" sz="1200" lang="en-US">
                <a:solidFill>
                  <a:schemeClr val="tx2"/>
                </a:solidFill>
              </a:rPr>
              <a:t>10</a:t>
            </a:r>
            <a:r>
              <a:rPr altLang="ko-KR" dirty="0" sz="1200" lang="en-US">
                <a:solidFill>
                  <a:schemeClr val="tx2"/>
                </a:solidFill>
              </a:rPr>
              <a:t> =  .011</a:t>
            </a:r>
            <a:r>
              <a:rPr altLang="ko-KR" baseline="-25000" dirty="0" sz="1200" lang="en-US">
                <a:solidFill>
                  <a:schemeClr val="tx2"/>
                </a:solidFill>
              </a:rPr>
              <a:t>2</a:t>
            </a:r>
            <a:endParaRPr altLang="en-US" dirty="0" sz="1200" kumimoji="1" lang="ko-KR"/>
          </a:p>
          <a:p>
            <a:pPr eaLnBrk="1" hangingPunct="1" latinLnBrk="1">
              <a:spcBef>
                <a:spcPct val="50000"/>
              </a:spcBef>
            </a:pPr>
            <a:endParaRPr altLang="en-US" dirty="0" kumimoji="1" lang="ko-K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85" name="Rectangle 3"/>
          <p:cNvSpPr>
            <a:spLocks noChangeArrowheads="1"/>
          </p:cNvSpPr>
          <p:nvPr/>
        </p:nvSpPr>
        <p:spPr bwMode="auto">
          <a:xfrm>
            <a:off x="228600" y="990600"/>
            <a:ext cx="8534400" cy="5486400"/>
          </a:xfrm>
          <a:prstGeom prst="rect"/>
          <a:noFill/>
          <a:ln w="12700">
            <a:noFill/>
            <a:miter lim="800000"/>
            <a:headEnd/>
            <a:tailEnd/>
          </a:ln>
        </p:spPr>
        <p:txBody>
          <a:bodyPr bIns="44450" lIns="90488" rIns="90488" tIns="44450"/>
          <a:p>
            <a:pPr indent="-285750" lvl="1" marL="742950">
              <a:spcBef>
                <a:spcPct val="20000"/>
              </a:spcBef>
              <a:buClr>
                <a:schemeClr val="hlink"/>
              </a:buClr>
              <a:buSzPct val="90000"/>
              <a:buFont typeface="Wingdings" pitchFamily="2" charset="2"/>
              <a:buChar char="u"/>
            </a:pPr>
            <a:r>
              <a:rPr altLang="ko-KR" dirty="0" sz="1800" lang="en-US">
                <a:latin typeface="Arial" charset="0"/>
              </a:rPr>
              <a:t>Hex-to-Decimal Conversion</a:t>
            </a:r>
          </a:p>
          <a:p>
            <a:pPr indent="-342900" marL="342900">
              <a:spcBef>
                <a:spcPct val="20000"/>
              </a:spcBef>
              <a:buClr>
                <a:schemeClr val="accent1"/>
              </a:buClr>
              <a:buSzPct val="75000"/>
              <a:buFont typeface="Monotype Sorts" pitchFamily="2" charset="2"/>
              <a:buNone/>
            </a:pPr>
            <a:r>
              <a:rPr altLang="ko-KR" dirty="0" sz="1400" lang="en-US">
                <a:latin typeface="Arial" charset="0"/>
              </a:rPr>
              <a:t>               2AF</a:t>
            </a:r>
            <a:r>
              <a:rPr altLang="ko-KR" baseline="-10000" dirty="0" sz="1400" lang="en-US">
                <a:latin typeface="Arial" charset="0"/>
              </a:rPr>
              <a:t>16 </a:t>
            </a:r>
            <a:r>
              <a:rPr altLang="ko-KR" dirty="0" sz="1400" lang="en-US">
                <a:latin typeface="Arial" charset="0"/>
              </a:rPr>
              <a:t>=  (2 x 16</a:t>
            </a:r>
            <a:r>
              <a:rPr altLang="ko-KR" baseline="36000" dirty="0" sz="1400" lang="en-US">
                <a:latin typeface="Arial" charset="0"/>
              </a:rPr>
              <a:t>2</a:t>
            </a:r>
            <a:r>
              <a:rPr altLang="ko-KR" dirty="0" sz="1400" lang="en-US">
                <a:latin typeface="Arial" charset="0"/>
              </a:rPr>
              <a:t>) + (10 x 16</a:t>
            </a:r>
            <a:r>
              <a:rPr altLang="ko-KR" baseline="36000" dirty="0" sz="1400" lang="en-US">
                <a:latin typeface="Arial" charset="0"/>
              </a:rPr>
              <a:t>1</a:t>
            </a:r>
            <a:r>
              <a:rPr altLang="ko-KR" dirty="0" sz="1400" lang="en-US">
                <a:latin typeface="Arial" charset="0"/>
              </a:rPr>
              <a:t>) + (15 x 16</a:t>
            </a:r>
            <a:r>
              <a:rPr altLang="ko-KR" baseline="36000" dirty="0" sz="1400" lang="en-US">
                <a:latin typeface="Arial" charset="0"/>
              </a:rPr>
              <a:t>o</a:t>
            </a:r>
            <a:r>
              <a:rPr altLang="ko-KR" dirty="0" sz="1400" lang="en-US">
                <a:latin typeface="Arial" charset="0"/>
              </a:rPr>
              <a:t>) </a:t>
            </a:r>
          </a:p>
          <a:p>
            <a:pPr indent="-342900" marL="342900">
              <a:spcBef>
                <a:spcPct val="20000"/>
              </a:spcBef>
              <a:buClr>
                <a:schemeClr val="accent1"/>
              </a:buClr>
              <a:buSzPct val="75000"/>
              <a:buFont typeface="Monotype Sorts" pitchFamily="2" charset="2"/>
              <a:buNone/>
            </a:pPr>
            <a:r>
              <a:rPr altLang="ko-KR" dirty="0" sz="1400" lang="en-US">
                <a:latin typeface="Arial" charset="0"/>
              </a:rPr>
              <a:t>                            =  512</a:t>
            </a:r>
            <a:r>
              <a:rPr altLang="ko-KR" baseline="-10000" dirty="0" sz="1400" lang="en-US">
                <a:latin typeface="Arial" charset="0"/>
              </a:rPr>
              <a:t>10 </a:t>
            </a:r>
            <a:r>
              <a:rPr altLang="ko-KR" dirty="0" sz="1400" lang="en-US">
                <a:latin typeface="Arial" charset="0"/>
              </a:rPr>
              <a:t>+  160</a:t>
            </a:r>
            <a:r>
              <a:rPr altLang="ko-KR" baseline="-10000" dirty="0" sz="1400" lang="en-US">
                <a:latin typeface="Arial" charset="0"/>
              </a:rPr>
              <a:t>10 </a:t>
            </a:r>
            <a:r>
              <a:rPr altLang="ko-KR" dirty="0" sz="1400" lang="en-US">
                <a:latin typeface="Arial" charset="0"/>
              </a:rPr>
              <a:t>+ 15</a:t>
            </a:r>
            <a:r>
              <a:rPr altLang="ko-KR" baseline="-10000" dirty="0" sz="1400" lang="en-US">
                <a:latin typeface="Arial" charset="0"/>
              </a:rPr>
              <a:t>10</a:t>
            </a:r>
          </a:p>
          <a:p>
            <a:pPr indent="-342900" marL="342900">
              <a:spcBef>
                <a:spcPct val="20000"/>
              </a:spcBef>
              <a:buClr>
                <a:schemeClr val="accent1"/>
              </a:buClr>
              <a:buSzPct val="75000"/>
              <a:buFont typeface="Monotype Sorts" pitchFamily="2" charset="2"/>
              <a:buNone/>
            </a:pPr>
            <a:r>
              <a:rPr altLang="ko-KR" dirty="0" sz="1400" lang="en-US">
                <a:latin typeface="Arial" charset="0"/>
              </a:rPr>
              <a:t>	                     =  687</a:t>
            </a:r>
            <a:r>
              <a:rPr altLang="ko-KR" baseline="-10000" dirty="0" sz="1400" lang="en-US">
                <a:latin typeface="Arial" charset="0"/>
              </a:rPr>
              <a:t>10</a:t>
            </a:r>
          </a:p>
          <a:p>
            <a:pPr indent="-285750" lvl="1" marL="742950">
              <a:spcBef>
                <a:spcPct val="20000"/>
              </a:spcBef>
              <a:buClr>
                <a:schemeClr val="hlink"/>
              </a:buClr>
              <a:buSzPct val="90000"/>
              <a:buFont typeface="Wingdings" pitchFamily="2" charset="2"/>
              <a:buChar char="u"/>
            </a:pPr>
            <a:r>
              <a:rPr altLang="ko-KR" dirty="0" sz="1800" lang="en-US">
                <a:latin typeface="Arial" charset="0"/>
              </a:rPr>
              <a:t>Decimal-to-Hex Conversion</a:t>
            </a:r>
          </a:p>
          <a:p>
            <a:pPr indent="-342900" marL="342900">
              <a:spcBef>
                <a:spcPct val="20000"/>
              </a:spcBef>
              <a:buClr>
                <a:schemeClr val="accent1"/>
              </a:buClr>
              <a:buSzPct val="75000"/>
              <a:buFont typeface="Monotype Sorts" pitchFamily="2" charset="2"/>
              <a:buNone/>
            </a:pPr>
            <a:r>
              <a:rPr altLang="ko-KR" dirty="0" sz="1400" lang="en-US">
                <a:latin typeface="Arial" charset="0"/>
              </a:rPr>
              <a:t>                423</a:t>
            </a:r>
            <a:r>
              <a:rPr altLang="ko-KR" baseline="-10000" dirty="0" sz="1400" lang="en-US">
                <a:latin typeface="Arial" charset="0"/>
              </a:rPr>
              <a:t>10 </a:t>
            </a:r>
            <a:r>
              <a:rPr altLang="ko-KR" dirty="0" sz="1400" lang="en-US">
                <a:latin typeface="Arial" charset="0"/>
              </a:rPr>
              <a:t> / 16 =   26   remainder  7 (Hex number will end with 7) : </a:t>
            </a:r>
            <a:r>
              <a:rPr altLang="ko-KR" b="1" dirty="0" sz="1400" lang="en-US">
                <a:latin typeface="Arial" charset="0"/>
              </a:rPr>
              <a:t>LSB</a:t>
            </a:r>
          </a:p>
          <a:p>
            <a:pPr indent="-342900" marL="342900">
              <a:lnSpc>
                <a:spcPct val="90000"/>
              </a:lnSpc>
              <a:spcBef>
                <a:spcPct val="20000"/>
              </a:spcBef>
              <a:buClr>
                <a:schemeClr val="accent1"/>
              </a:buClr>
              <a:buSzPct val="75000"/>
              <a:buFont typeface="Monotype Sorts" pitchFamily="2" charset="2"/>
              <a:buNone/>
            </a:pPr>
            <a:r>
              <a:rPr altLang="ko-KR" dirty="0" sz="1400" lang="en-US">
                <a:latin typeface="Arial" charset="0"/>
              </a:rPr>
              <a:t>                  26</a:t>
            </a:r>
            <a:r>
              <a:rPr altLang="ko-KR" baseline="-10000" dirty="0" sz="1400" lang="en-US">
                <a:latin typeface="Arial" charset="0"/>
              </a:rPr>
              <a:t>10 </a:t>
            </a:r>
            <a:r>
              <a:rPr altLang="ko-KR" dirty="0" sz="1400" lang="en-US">
                <a:latin typeface="Arial" charset="0"/>
              </a:rPr>
              <a:t> / 16 =     1   remainder 10</a:t>
            </a:r>
          </a:p>
          <a:p>
            <a:pPr indent="-342900" marL="342900">
              <a:lnSpc>
                <a:spcPct val="90000"/>
              </a:lnSpc>
              <a:spcBef>
                <a:spcPct val="20000"/>
              </a:spcBef>
              <a:buClr>
                <a:schemeClr val="accent1"/>
              </a:buClr>
              <a:buSzPct val="75000"/>
              <a:buFont typeface="Monotype Sorts" pitchFamily="2" charset="2"/>
              <a:buNone/>
            </a:pPr>
            <a:r>
              <a:rPr altLang="ko-KR" dirty="0" sz="1400" lang="en-US">
                <a:latin typeface="Arial" charset="0"/>
              </a:rPr>
              <a:t>                    1</a:t>
            </a:r>
            <a:r>
              <a:rPr altLang="ko-KR" baseline="-10000" dirty="0" sz="1400" lang="en-US">
                <a:latin typeface="Arial" charset="0"/>
              </a:rPr>
              <a:t>10</a:t>
            </a:r>
            <a:r>
              <a:rPr altLang="ko-KR" dirty="0" sz="1400" lang="en-US">
                <a:latin typeface="Arial" charset="0"/>
              </a:rPr>
              <a:t>  / 16 =     0   remainder 1 (Hex number will start with 1) : </a:t>
            </a:r>
            <a:r>
              <a:rPr altLang="ko-KR" b="1" dirty="0" sz="1400" lang="en-US">
                <a:latin typeface="Arial" charset="0"/>
              </a:rPr>
              <a:t>MSB</a:t>
            </a:r>
            <a:endParaRPr altLang="ko-KR" dirty="0" sz="1400" lang="en-US">
              <a:latin typeface="Arial" charset="0"/>
            </a:endParaRPr>
          </a:p>
          <a:p>
            <a:pPr indent="-285750" lvl="1" marL="742950">
              <a:spcBef>
                <a:spcPct val="20000"/>
              </a:spcBef>
              <a:buClr>
                <a:schemeClr val="hlink"/>
              </a:buClr>
              <a:buSzPct val="90000"/>
              <a:buFont typeface="Wingdings" pitchFamily="2" charset="2"/>
              <a:buNone/>
            </a:pPr>
            <a:r>
              <a:rPr altLang="ko-KR" dirty="0" sz="1400" lang="en-US">
                <a:latin typeface="Arial" charset="0"/>
              </a:rPr>
              <a:t>         Read the result upward to give an answer of  423</a:t>
            </a:r>
            <a:r>
              <a:rPr altLang="ko-KR" baseline="-25000" dirty="0" sz="1400" lang="en-US">
                <a:latin typeface="Arial" charset="0"/>
              </a:rPr>
              <a:t>10</a:t>
            </a:r>
            <a:r>
              <a:rPr altLang="ko-KR" dirty="0" sz="1400" lang="en-US">
                <a:latin typeface="Arial" charset="0"/>
              </a:rPr>
              <a:t> =  1A7</a:t>
            </a:r>
            <a:r>
              <a:rPr altLang="ko-KR" baseline="-25000" dirty="0" sz="1400" lang="en-US">
                <a:latin typeface="Arial" charset="0"/>
              </a:rPr>
              <a:t>16</a:t>
            </a:r>
          </a:p>
          <a:p>
            <a:pPr indent="-285750" lvl="1" marL="742950">
              <a:spcBef>
                <a:spcPct val="20000"/>
              </a:spcBef>
              <a:buClr>
                <a:schemeClr val="hlink"/>
              </a:buClr>
              <a:buSzPct val="90000"/>
              <a:buFont typeface="Wingdings" pitchFamily="2" charset="2"/>
              <a:buChar char="u"/>
            </a:pPr>
            <a:endParaRPr altLang="ko-KR" dirty="0" sz="1800" lang="en-US">
              <a:latin typeface="Arial" charset="0"/>
            </a:endParaRPr>
          </a:p>
          <a:p>
            <a:pPr indent="-285750" lvl="1" marL="742950">
              <a:spcBef>
                <a:spcPct val="20000"/>
              </a:spcBef>
              <a:buClr>
                <a:schemeClr val="hlink"/>
              </a:buClr>
              <a:buSzPct val="90000"/>
              <a:buFont typeface="Wingdings" pitchFamily="2" charset="2"/>
              <a:buChar char="u"/>
            </a:pPr>
            <a:r>
              <a:rPr altLang="ko-KR" dirty="0" sz="1800" lang="en-US">
                <a:latin typeface="Arial" charset="0"/>
              </a:rPr>
              <a:t>Hex-to-Binary Conversion</a:t>
            </a:r>
          </a:p>
          <a:p>
            <a:pPr indent="-342900" marL="342900">
              <a:spcBef>
                <a:spcPct val="20000"/>
              </a:spcBef>
              <a:buClr>
                <a:schemeClr val="accent1"/>
              </a:buClr>
              <a:buSzPct val="75000"/>
              <a:buFont typeface="Monotype Sorts" pitchFamily="2" charset="2"/>
              <a:buNone/>
            </a:pPr>
            <a:r>
              <a:rPr altLang="ko-KR" dirty="0" sz="1400" lang="en-US">
                <a:latin typeface="Arial" charset="0"/>
              </a:rPr>
              <a:t>               9F2</a:t>
            </a:r>
            <a:r>
              <a:rPr altLang="ko-KR" baseline="-25000" dirty="0" sz="1400" lang="en-US">
                <a:latin typeface="Arial" charset="0"/>
              </a:rPr>
              <a:t>16</a:t>
            </a:r>
            <a:r>
              <a:rPr altLang="ko-KR" dirty="0" sz="1400" lang="en-US">
                <a:latin typeface="Arial" charset="0"/>
              </a:rPr>
              <a:t> =    9           F          2</a:t>
            </a:r>
          </a:p>
          <a:p>
            <a:pPr indent="-342900" marL="342900">
              <a:spcBef>
                <a:spcPct val="20000"/>
              </a:spcBef>
              <a:buClr>
                <a:schemeClr val="accent1"/>
              </a:buClr>
              <a:buSzPct val="75000"/>
              <a:buFont typeface="Monotype Sorts" pitchFamily="2" charset="2"/>
              <a:buNone/>
            </a:pPr>
            <a:endParaRPr altLang="ko-KR" dirty="0" sz="1400" lang="en-US">
              <a:latin typeface="Arial" charset="0"/>
            </a:endParaRPr>
          </a:p>
          <a:p>
            <a:pPr indent="-342900" marL="342900">
              <a:spcBef>
                <a:spcPct val="20000"/>
              </a:spcBef>
              <a:buClr>
                <a:schemeClr val="accent1"/>
              </a:buClr>
              <a:buSzPct val="75000"/>
              <a:buFont typeface="Monotype Sorts" pitchFamily="2" charset="2"/>
              <a:buNone/>
            </a:pPr>
            <a:r>
              <a:rPr altLang="ko-KR" dirty="0" sz="1400" lang="en-US">
                <a:latin typeface="Arial" charset="0"/>
              </a:rPr>
              <a:t>                         = 1001     1111     0010</a:t>
            </a:r>
          </a:p>
          <a:p>
            <a:pPr indent="-342900" marL="342900">
              <a:spcBef>
                <a:spcPct val="20000"/>
              </a:spcBef>
              <a:buClr>
                <a:schemeClr val="accent1"/>
              </a:buClr>
              <a:buSzPct val="75000"/>
              <a:buFont typeface="Monotype Sorts" pitchFamily="2" charset="2"/>
              <a:buNone/>
            </a:pPr>
            <a:r>
              <a:rPr altLang="ko-KR" dirty="0" sz="1400" lang="en-US">
                <a:latin typeface="Arial" charset="0"/>
              </a:rPr>
              <a:t>                         = 100111110010</a:t>
            </a:r>
            <a:r>
              <a:rPr altLang="ko-KR" baseline="-25000" dirty="0" sz="1400" lang="en-US">
                <a:latin typeface="Arial" charset="0"/>
              </a:rPr>
              <a:t>2</a:t>
            </a:r>
            <a:endParaRPr altLang="ko-KR" dirty="0" sz="1400" lang="en-US">
              <a:latin typeface="Arial" charset="0"/>
            </a:endParaRPr>
          </a:p>
          <a:p>
            <a:pPr indent="-342900" marL="342900">
              <a:spcBef>
                <a:spcPct val="20000"/>
              </a:spcBef>
              <a:buClr>
                <a:schemeClr val="accent1"/>
              </a:buClr>
              <a:buSzPct val="75000"/>
              <a:buFont typeface="Monotype Sorts" pitchFamily="2" charset="2"/>
              <a:buNone/>
            </a:pPr>
            <a:endParaRPr altLang="ko-KR" dirty="0" sz="1400" lang="en-US">
              <a:solidFill>
                <a:srgbClr val="FF0000"/>
              </a:solidFill>
              <a:latin typeface="Arial" charset="0"/>
            </a:endParaRPr>
          </a:p>
        </p:txBody>
      </p:sp>
      <p:sp>
        <p:nvSpPr>
          <p:cNvPr id="1048786" name="Rectangle 4"/>
          <p:cNvSpPr>
            <a:spLocks noChangeArrowheads="1"/>
          </p:cNvSpPr>
          <p:nvPr/>
        </p:nvSpPr>
        <p:spPr bwMode="auto">
          <a:xfrm>
            <a:off x="6477000" y="990600"/>
            <a:ext cx="2514600" cy="2444259"/>
          </a:xfrm>
          <a:prstGeom prst="rect"/>
          <a:noFill/>
          <a:ln w="12700">
            <a:solidFill>
              <a:schemeClr val="tx1"/>
            </a:solidFill>
            <a:miter lim="800000"/>
            <a:headEnd/>
            <a:tailEnd/>
          </a:ln>
        </p:spPr>
        <p:txBody>
          <a:bodyPr bIns="44450" lIns="90487" rIns="90487" tIns="44450">
            <a:spAutoFit/>
          </a:bodyPr>
          <a:p>
            <a:pPr defTabSz="919163" indent="-115888" marL="115888">
              <a:lnSpc>
                <a:spcPct val="90000"/>
              </a:lnSpc>
              <a:tabLst>
                <a:tab algn="l" pos="798513"/>
                <a:tab algn="l" pos="912813"/>
                <a:tab algn="l" pos="1825625"/>
                <a:tab algn="l" pos="2173288"/>
              </a:tabLst>
            </a:pPr>
            <a:r>
              <a:rPr altLang="ko-KR" b="1" dirty="0" sz="1000" lang="en-US" u="sng" smtClean="0">
                <a:latin typeface="Arial" charset="0"/>
              </a:rPr>
              <a:t>Hex</a:t>
            </a:r>
            <a:r>
              <a:rPr altLang="ko-KR" b="1" dirty="0" sz="1000" lang="en-US" u="sng">
                <a:latin typeface="Arial" charset="0"/>
              </a:rPr>
              <a:t>	Binary	Decimal</a:t>
            </a:r>
            <a:endParaRPr altLang="ko-KR" b="1" dirty="0" sz="1000" lang="en-US">
              <a:latin typeface="Arial" charset="0"/>
            </a:endParaRPr>
          </a:p>
          <a:p>
            <a:pPr defTabSz="919163" indent="-115888" marL="115888">
              <a:lnSpc>
                <a:spcPct val="90000"/>
              </a:lnSpc>
              <a:tabLst>
                <a:tab algn="l" pos="798513"/>
                <a:tab algn="l" pos="912813"/>
                <a:tab algn="l" pos="1825625"/>
                <a:tab algn="l" pos="2173288"/>
              </a:tabLst>
            </a:pPr>
            <a:r>
              <a:rPr altLang="ko-KR" b="1" dirty="0" sz="1000" lang="en-US">
                <a:latin typeface="Arial" charset="0"/>
              </a:rPr>
              <a:t>	0	0000	     0</a:t>
            </a:r>
          </a:p>
          <a:p>
            <a:pPr defTabSz="919163" indent="-115888" marL="115888">
              <a:lnSpc>
                <a:spcPct val="90000"/>
              </a:lnSpc>
              <a:tabLst>
                <a:tab algn="l" pos="798513"/>
                <a:tab algn="l" pos="912813"/>
                <a:tab algn="l" pos="1825625"/>
                <a:tab algn="l" pos="2173288"/>
              </a:tabLst>
            </a:pPr>
            <a:r>
              <a:rPr altLang="ko-KR" b="1" dirty="0" sz="1000" lang="en-US">
                <a:latin typeface="Arial" charset="0"/>
              </a:rPr>
              <a:t>	1	0001	     1</a:t>
            </a:r>
          </a:p>
          <a:p>
            <a:pPr defTabSz="919163" indent="-115888" marL="115888">
              <a:lnSpc>
                <a:spcPct val="90000"/>
              </a:lnSpc>
              <a:tabLst>
                <a:tab algn="l" pos="798513"/>
                <a:tab algn="l" pos="912813"/>
                <a:tab algn="l" pos="1825625"/>
                <a:tab algn="l" pos="2173288"/>
              </a:tabLst>
            </a:pPr>
            <a:r>
              <a:rPr altLang="ko-KR" b="1" dirty="0" sz="1000" lang="en-US">
                <a:latin typeface="Arial" charset="0"/>
              </a:rPr>
              <a:t>	2	0010	     2</a:t>
            </a:r>
          </a:p>
          <a:p>
            <a:pPr defTabSz="919163" indent="-115888" marL="115888">
              <a:lnSpc>
                <a:spcPct val="90000"/>
              </a:lnSpc>
              <a:tabLst>
                <a:tab algn="l" pos="798513"/>
                <a:tab algn="l" pos="912813"/>
                <a:tab algn="l" pos="1825625"/>
                <a:tab algn="l" pos="2173288"/>
              </a:tabLst>
            </a:pPr>
            <a:r>
              <a:rPr altLang="ko-KR" b="1" dirty="0" sz="1000" lang="en-US">
                <a:latin typeface="Arial" charset="0"/>
              </a:rPr>
              <a:t>	3	0011	     3</a:t>
            </a:r>
          </a:p>
          <a:p>
            <a:pPr defTabSz="919163" indent="-115888" marL="115888">
              <a:lnSpc>
                <a:spcPct val="90000"/>
              </a:lnSpc>
              <a:tabLst>
                <a:tab algn="l" pos="798513"/>
                <a:tab algn="l" pos="912813"/>
                <a:tab algn="l" pos="1825625"/>
                <a:tab algn="l" pos="2173288"/>
              </a:tabLst>
            </a:pPr>
            <a:r>
              <a:rPr altLang="ko-KR" b="1" dirty="0" sz="1000" lang="en-US">
                <a:latin typeface="Arial" charset="0"/>
              </a:rPr>
              <a:t>	4 	0100	     4</a:t>
            </a:r>
          </a:p>
          <a:p>
            <a:pPr defTabSz="919163" indent="-115888" marL="115888">
              <a:lnSpc>
                <a:spcPct val="90000"/>
              </a:lnSpc>
              <a:tabLst>
                <a:tab algn="l" pos="798513"/>
                <a:tab algn="l" pos="912813"/>
                <a:tab algn="l" pos="1825625"/>
                <a:tab algn="l" pos="2173288"/>
              </a:tabLst>
            </a:pPr>
            <a:r>
              <a:rPr altLang="ko-KR" b="1" dirty="0" sz="1000" lang="en-US">
                <a:latin typeface="Arial" charset="0"/>
              </a:rPr>
              <a:t>	5</a:t>
            </a:r>
            <a:r>
              <a:rPr altLang="ko-KR" dirty="0" sz="1000" lang="en-US">
                <a:latin typeface="Arial" charset="0"/>
              </a:rPr>
              <a:t> 	</a:t>
            </a:r>
            <a:r>
              <a:rPr altLang="ko-KR" b="1" dirty="0" sz="1000" lang="en-US">
                <a:latin typeface="Arial" charset="0"/>
              </a:rPr>
              <a:t>0101	     5</a:t>
            </a:r>
          </a:p>
          <a:p>
            <a:pPr defTabSz="919163" indent="-115888" marL="115888">
              <a:lnSpc>
                <a:spcPct val="90000"/>
              </a:lnSpc>
              <a:tabLst>
                <a:tab algn="l" pos="798513"/>
                <a:tab algn="l" pos="912813"/>
                <a:tab algn="l" pos="1825625"/>
                <a:tab algn="l" pos="2173288"/>
              </a:tabLst>
            </a:pPr>
            <a:r>
              <a:rPr altLang="ko-KR" b="1" dirty="0" sz="1000" lang="en-US">
                <a:latin typeface="Arial" charset="0"/>
              </a:rPr>
              <a:t>	6 	0110	     6</a:t>
            </a:r>
          </a:p>
          <a:p>
            <a:pPr defTabSz="919163" indent="-115888" marL="115888">
              <a:lnSpc>
                <a:spcPct val="90000"/>
              </a:lnSpc>
              <a:tabLst>
                <a:tab algn="l" pos="798513"/>
                <a:tab algn="l" pos="912813"/>
                <a:tab algn="l" pos="1825625"/>
                <a:tab algn="l" pos="2173288"/>
              </a:tabLst>
            </a:pPr>
            <a:r>
              <a:rPr altLang="ko-KR" b="1" dirty="0" sz="1000" lang="en-US">
                <a:latin typeface="Arial" charset="0"/>
              </a:rPr>
              <a:t>	7	0111	     7</a:t>
            </a:r>
          </a:p>
          <a:p>
            <a:pPr defTabSz="919163" indent="-115888" marL="115888">
              <a:lnSpc>
                <a:spcPct val="90000"/>
              </a:lnSpc>
              <a:tabLst>
                <a:tab algn="l" pos="798513"/>
                <a:tab algn="l" pos="912813"/>
                <a:tab algn="l" pos="1825625"/>
                <a:tab algn="l" pos="2173288"/>
              </a:tabLst>
            </a:pPr>
            <a:r>
              <a:rPr altLang="ko-KR" b="1" dirty="0" sz="1000" lang="en-US">
                <a:latin typeface="Arial" charset="0"/>
              </a:rPr>
              <a:t>	8	1000	     8</a:t>
            </a:r>
          </a:p>
          <a:p>
            <a:pPr defTabSz="919163" indent="-115888" marL="115888">
              <a:lnSpc>
                <a:spcPct val="90000"/>
              </a:lnSpc>
              <a:tabLst>
                <a:tab algn="l" pos="798513"/>
                <a:tab algn="l" pos="912813"/>
                <a:tab algn="l" pos="1825625"/>
                <a:tab algn="l" pos="2173288"/>
              </a:tabLst>
            </a:pPr>
            <a:r>
              <a:rPr altLang="ko-KR" b="1" dirty="0" sz="1000" lang="en-US">
                <a:latin typeface="Arial" charset="0"/>
              </a:rPr>
              <a:t>	9	1001	     9</a:t>
            </a:r>
          </a:p>
          <a:p>
            <a:pPr defTabSz="919163" indent="-115888" marL="115888">
              <a:lnSpc>
                <a:spcPct val="90000"/>
              </a:lnSpc>
              <a:tabLst>
                <a:tab algn="l" pos="798513"/>
                <a:tab algn="l" pos="912813"/>
                <a:tab algn="l" pos="1825625"/>
                <a:tab algn="l" pos="2173288"/>
              </a:tabLst>
            </a:pPr>
            <a:r>
              <a:rPr altLang="ko-KR" b="1" dirty="0" sz="1000" lang="en-US">
                <a:latin typeface="Arial" charset="0"/>
              </a:rPr>
              <a:t>	A	1010	    10</a:t>
            </a:r>
          </a:p>
          <a:p>
            <a:pPr defTabSz="919163" indent="-115888" marL="115888">
              <a:lnSpc>
                <a:spcPct val="90000"/>
              </a:lnSpc>
              <a:tabLst>
                <a:tab algn="l" pos="798513"/>
                <a:tab algn="l" pos="912813"/>
                <a:tab algn="l" pos="1825625"/>
                <a:tab algn="l" pos="2173288"/>
              </a:tabLst>
            </a:pPr>
            <a:r>
              <a:rPr altLang="ko-KR" dirty="0" sz="1000" lang="en-US">
                <a:latin typeface="Arial" charset="0"/>
              </a:rPr>
              <a:t>	B</a:t>
            </a:r>
            <a:r>
              <a:rPr altLang="ko-KR" b="1" dirty="0" sz="1000" lang="en-US">
                <a:latin typeface="Arial" charset="0"/>
              </a:rPr>
              <a:t>	1011	    11</a:t>
            </a:r>
          </a:p>
          <a:p>
            <a:pPr defTabSz="919163" indent="-115888" marL="115888">
              <a:lnSpc>
                <a:spcPct val="90000"/>
              </a:lnSpc>
              <a:tabLst>
                <a:tab algn="l" pos="798513"/>
                <a:tab algn="l" pos="912813"/>
                <a:tab algn="l" pos="1825625"/>
                <a:tab algn="l" pos="2173288"/>
              </a:tabLst>
            </a:pPr>
            <a:r>
              <a:rPr altLang="ko-KR" b="1" dirty="0" sz="1000" lang="en-US">
                <a:latin typeface="Arial" charset="0"/>
              </a:rPr>
              <a:t>	C	1100	    12</a:t>
            </a:r>
          </a:p>
          <a:p>
            <a:pPr defTabSz="919163" indent="-115888" marL="115888">
              <a:lnSpc>
                <a:spcPct val="90000"/>
              </a:lnSpc>
              <a:tabLst>
                <a:tab algn="l" pos="798513"/>
                <a:tab algn="l" pos="912813"/>
                <a:tab algn="l" pos="1825625"/>
                <a:tab algn="l" pos="2173288"/>
              </a:tabLst>
            </a:pPr>
            <a:r>
              <a:rPr altLang="ko-KR" b="1" dirty="0" sz="1000" lang="en-US">
                <a:latin typeface="Arial" charset="0"/>
              </a:rPr>
              <a:t>	D	1101	    13</a:t>
            </a:r>
          </a:p>
          <a:p>
            <a:pPr defTabSz="919163" indent="-115888" marL="115888">
              <a:lnSpc>
                <a:spcPct val="90000"/>
              </a:lnSpc>
              <a:tabLst>
                <a:tab algn="l" pos="798513"/>
                <a:tab algn="l" pos="912813"/>
                <a:tab algn="l" pos="1825625"/>
                <a:tab algn="l" pos="2173288"/>
              </a:tabLst>
            </a:pPr>
            <a:r>
              <a:rPr altLang="ko-KR" b="1" dirty="0" sz="1000" lang="en-US">
                <a:latin typeface="Arial" charset="0"/>
              </a:rPr>
              <a:t>	E	1110	    14</a:t>
            </a:r>
          </a:p>
          <a:p>
            <a:pPr defTabSz="919163" indent="-115888" marL="115888">
              <a:lnSpc>
                <a:spcPct val="90000"/>
              </a:lnSpc>
              <a:tabLst>
                <a:tab algn="l" pos="798513"/>
                <a:tab algn="l" pos="912813"/>
                <a:tab algn="l" pos="1825625"/>
                <a:tab algn="l" pos="2173288"/>
              </a:tabLst>
            </a:pPr>
            <a:r>
              <a:rPr altLang="ko-KR" b="1" dirty="0" sz="1000" lang="en-US">
                <a:latin typeface="Arial" charset="0"/>
              </a:rPr>
              <a:t>	F	1111	    15</a:t>
            </a:r>
          </a:p>
        </p:txBody>
      </p:sp>
      <p:sp>
        <p:nvSpPr>
          <p:cNvPr id="1048787" name="Line 5"/>
          <p:cNvSpPr>
            <a:spLocks noChangeShapeType="1"/>
          </p:cNvSpPr>
          <p:nvPr/>
        </p:nvSpPr>
        <p:spPr bwMode="auto">
          <a:xfrm>
            <a:off x="1905000" y="4343400"/>
            <a:ext cx="0" cy="228600"/>
          </a:xfrm>
          <a:prstGeom prst="line"/>
          <a:noFill/>
          <a:ln w="12700">
            <a:solidFill>
              <a:schemeClr val="tx1"/>
            </a:solidFill>
            <a:round/>
            <a:headEnd/>
            <a:tailEnd type="triangle" w="med" len="med"/>
          </a:ln>
        </p:spPr>
        <p:txBody>
          <a:bodyPr anchor="ctr" wrap="none"/>
          <a:p>
            <a:endParaRPr lang="en-US"/>
          </a:p>
        </p:txBody>
      </p:sp>
      <p:sp>
        <p:nvSpPr>
          <p:cNvPr id="1048788" name="Line 6"/>
          <p:cNvSpPr>
            <a:spLocks noChangeShapeType="1"/>
          </p:cNvSpPr>
          <p:nvPr/>
        </p:nvSpPr>
        <p:spPr bwMode="auto">
          <a:xfrm>
            <a:off x="2514600" y="4343400"/>
            <a:ext cx="0" cy="228600"/>
          </a:xfrm>
          <a:prstGeom prst="line"/>
          <a:noFill/>
          <a:ln w="12700">
            <a:solidFill>
              <a:schemeClr val="tx1"/>
            </a:solidFill>
            <a:round/>
            <a:headEnd/>
            <a:tailEnd type="triangle" w="med" len="med"/>
          </a:ln>
        </p:spPr>
        <p:txBody>
          <a:bodyPr anchor="ctr" wrap="none"/>
          <a:p>
            <a:endParaRPr lang="en-US"/>
          </a:p>
        </p:txBody>
      </p:sp>
      <p:sp>
        <p:nvSpPr>
          <p:cNvPr id="1048789" name="Line 7"/>
          <p:cNvSpPr>
            <a:spLocks noChangeShapeType="1"/>
          </p:cNvSpPr>
          <p:nvPr/>
        </p:nvSpPr>
        <p:spPr bwMode="auto">
          <a:xfrm>
            <a:off x="3124200" y="4343400"/>
            <a:ext cx="0" cy="228600"/>
          </a:xfrm>
          <a:prstGeom prst="line"/>
          <a:noFill/>
          <a:ln w="12700">
            <a:solidFill>
              <a:schemeClr val="tx1"/>
            </a:solidFill>
            <a:round/>
            <a:headEnd/>
            <a:tailEnd type="triangle" w="med" len="med"/>
          </a:ln>
        </p:spPr>
        <p:txBody>
          <a:bodyPr anchor="ctr" wrap="none"/>
          <a:p>
            <a:endParaRPr lang="en-US"/>
          </a:p>
        </p:txBody>
      </p:sp>
      <p:sp>
        <p:nvSpPr>
          <p:cNvPr id="1048790" name="Rectangle 8"/>
          <p:cNvSpPr>
            <a:spLocks noChangeArrowheads="1"/>
          </p:cNvSpPr>
          <p:nvPr/>
        </p:nvSpPr>
        <p:spPr bwMode="auto">
          <a:xfrm>
            <a:off x="3810000" y="3733800"/>
            <a:ext cx="5181600" cy="1752600"/>
          </a:xfrm>
          <a:prstGeom prst="rect"/>
          <a:noFill/>
          <a:ln w="12700">
            <a:noFill/>
            <a:miter lim="800000"/>
            <a:headEnd/>
            <a:tailEnd/>
          </a:ln>
          <a:effectLst/>
        </p:spPr>
        <p:txBody>
          <a:bodyPr bIns="44450" lIns="90488" rIns="90488" tIns="44450"/>
          <a:p>
            <a:pPr indent="-285750" lvl="1" marL="742950">
              <a:spcBef>
                <a:spcPct val="20000"/>
              </a:spcBef>
              <a:buClr>
                <a:schemeClr val="hlink"/>
              </a:buClr>
              <a:buSzPct val="90000"/>
              <a:buFont typeface="Wingdings" pitchFamily="2" charset="2"/>
              <a:buChar char="u"/>
            </a:pPr>
            <a:r>
              <a:rPr altLang="ko-KR" dirty="0" sz="1800" lang="en-US">
                <a:latin typeface="Arial" charset="0"/>
              </a:rPr>
              <a:t>Binary-to-Hex Conversion </a:t>
            </a:r>
          </a:p>
          <a:p>
            <a:pPr indent="-342900" marL="342900">
              <a:spcBef>
                <a:spcPct val="20000"/>
              </a:spcBef>
              <a:buClr>
                <a:schemeClr val="accent1"/>
              </a:buClr>
              <a:buSzPct val="75000"/>
              <a:buFont typeface="Monotype Sorts" pitchFamily="2" charset="2"/>
              <a:buNone/>
            </a:pPr>
            <a:r>
              <a:rPr altLang="ko-KR" dirty="0" sz="1400" lang="en-US">
                <a:latin typeface="Arial" charset="0"/>
              </a:rPr>
              <a:t>       1 1 1 0 1 0 0 1 1 0</a:t>
            </a:r>
            <a:r>
              <a:rPr altLang="ko-KR" baseline="-25000" dirty="0" sz="1400" lang="en-US">
                <a:latin typeface="Arial" charset="0"/>
              </a:rPr>
              <a:t>2</a:t>
            </a:r>
            <a:r>
              <a:rPr altLang="ko-KR" dirty="0" sz="1400" lang="en-US">
                <a:latin typeface="Arial" charset="0"/>
              </a:rPr>
              <a:t> =   </a:t>
            </a:r>
            <a:r>
              <a:rPr altLang="ko-KR" dirty="0" sz="1400" lang="en-US">
                <a:effectLst>
                  <a:outerShdw algn="tl" blurRad="38100" dir="2700000" dist="38100">
                    <a:srgbClr val="C0C0C0"/>
                  </a:outerShdw>
                </a:effectLst>
                <a:latin typeface="Arial" charset="0"/>
              </a:rPr>
              <a:t>0 0</a:t>
            </a:r>
            <a:r>
              <a:rPr altLang="ko-KR" dirty="0" sz="1400" lang="en-US">
                <a:latin typeface="Arial" charset="0"/>
              </a:rPr>
              <a:t> 1 1  1 0 1 0  0 1 1 0</a:t>
            </a:r>
          </a:p>
          <a:p>
            <a:pPr indent="-342900" marL="342900">
              <a:spcBef>
                <a:spcPct val="20000"/>
              </a:spcBef>
              <a:buClr>
                <a:schemeClr val="accent1"/>
              </a:buClr>
              <a:buSzPct val="75000"/>
              <a:buFont typeface="Monotype Sorts" pitchFamily="2" charset="2"/>
              <a:buNone/>
            </a:pPr>
            <a:endParaRPr altLang="ko-KR" dirty="0" sz="1400" lang="en-US">
              <a:latin typeface="Arial" charset="0"/>
            </a:endParaRPr>
          </a:p>
          <a:p>
            <a:pPr indent="-342900" marL="342900">
              <a:spcBef>
                <a:spcPct val="20000"/>
              </a:spcBef>
              <a:buClr>
                <a:schemeClr val="accent1"/>
              </a:buClr>
              <a:buSzPct val="75000"/>
              <a:buFont typeface="Monotype Sorts" pitchFamily="2" charset="2"/>
              <a:buNone/>
            </a:pPr>
            <a:r>
              <a:rPr altLang="ko-KR" dirty="0" sz="1400" lang="en-US">
                <a:latin typeface="Arial" charset="0"/>
              </a:rPr>
              <a:t>                                                3            A          6</a:t>
            </a:r>
          </a:p>
          <a:p>
            <a:pPr indent="-342900" marL="342900">
              <a:spcBef>
                <a:spcPct val="20000"/>
              </a:spcBef>
              <a:buClr>
                <a:schemeClr val="accent1"/>
              </a:buClr>
              <a:buSzPct val="75000"/>
              <a:buFont typeface="Monotype Sorts" pitchFamily="2" charset="2"/>
              <a:buNone/>
            </a:pPr>
            <a:r>
              <a:rPr altLang="ko-KR" dirty="0" sz="1400" lang="en-US">
                <a:latin typeface="Arial" charset="0"/>
              </a:rPr>
              <a:t>                                       =  </a:t>
            </a:r>
            <a:r>
              <a:rPr altLang="ko-KR" dirty="0" sz="1400" lang="en-US" smtClean="0">
                <a:latin typeface="Arial" charset="0"/>
              </a:rPr>
              <a:t>3A6</a:t>
            </a:r>
            <a:r>
              <a:rPr altLang="ko-KR" baseline="-25000" dirty="0" sz="1400" lang="en-US" smtClean="0">
                <a:latin typeface="Arial" charset="0"/>
              </a:rPr>
              <a:t>16</a:t>
            </a:r>
            <a:endParaRPr altLang="ko-KR" dirty="0" sz="2000" lang="en-US">
              <a:latin typeface="Arial" charset="0"/>
            </a:endParaRPr>
          </a:p>
          <a:p>
            <a:pPr indent="-342900" marL="342900">
              <a:spcBef>
                <a:spcPct val="20000"/>
              </a:spcBef>
              <a:buClr>
                <a:schemeClr val="accent1"/>
              </a:buClr>
              <a:buSzPct val="75000"/>
              <a:buFont typeface="Monotype Sorts" pitchFamily="2" charset="2"/>
              <a:buChar char="n"/>
            </a:pPr>
            <a:endParaRPr altLang="ko-KR" dirty="0" sz="2000" lang="ko-KR">
              <a:solidFill>
                <a:srgbClr val="FF0000"/>
              </a:solidFill>
              <a:latin typeface="Arial" charset="0"/>
            </a:endParaRPr>
          </a:p>
        </p:txBody>
      </p:sp>
      <p:sp>
        <p:nvSpPr>
          <p:cNvPr id="1048791" name="AutoShape 9"/>
          <p:cNvSpPr/>
          <p:nvPr/>
        </p:nvSpPr>
        <p:spPr bwMode="auto">
          <a:xfrm rot="-5400000">
            <a:off x="6362700" y="4152900"/>
            <a:ext cx="152400" cy="533400"/>
          </a:xfrm>
          <a:prstGeom prst="leftBrace">
            <a:avLst>
              <a:gd name="adj1" fmla="val 29167"/>
              <a:gd name="adj2" fmla="val 50000"/>
            </a:avLst>
          </a:prstGeom>
          <a:noFill/>
          <a:ln w="28575">
            <a:solidFill>
              <a:schemeClr val="tx1"/>
            </a:solidFill>
            <a:round/>
            <a:headEnd/>
            <a:tailEnd/>
          </a:ln>
        </p:spPr>
        <p:txBody>
          <a:bodyPr anchor="ctr" wrap="none"/>
          <a:p>
            <a:endParaRPr lang="en-US"/>
          </a:p>
        </p:txBody>
      </p:sp>
      <p:sp>
        <p:nvSpPr>
          <p:cNvPr id="1048792" name="AutoShape 10"/>
          <p:cNvSpPr/>
          <p:nvPr/>
        </p:nvSpPr>
        <p:spPr bwMode="auto">
          <a:xfrm rot="-5400000">
            <a:off x="7048500" y="4152900"/>
            <a:ext cx="152400" cy="533400"/>
          </a:xfrm>
          <a:prstGeom prst="leftBrace">
            <a:avLst>
              <a:gd name="adj1" fmla="val 29167"/>
              <a:gd name="adj2" fmla="val 50000"/>
            </a:avLst>
          </a:prstGeom>
          <a:noFill/>
          <a:ln w="28575">
            <a:solidFill>
              <a:schemeClr val="tx1"/>
            </a:solidFill>
            <a:round/>
            <a:headEnd/>
            <a:tailEnd/>
          </a:ln>
        </p:spPr>
        <p:txBody>
          <a:bodyPr anchor="ctr" wrap="none"/>
          <a:p>
            <a:endParaRPr lang="en-US"/>
          </a:p>
        </p:txBody>
      </p:sp>
      <p:sp>
        <p:nvSpPr>
          <p:cNvPr id="1048793" name="AutoShape 11"/>
          <p:cNvSpPr/>
          <p:nvPr/>
        </p:nvSpPr>
        <p:spPr bwMode="auto">
          <a:xfrm rot="-5400000">
            <a:off x="7658100" y="4152900"/>
            <a:ext cx="152400" cy="533400"/>
          </a:xfrm>
          <a:prstGeom prst="leftBrace">
            <a:avLst>
              <a:gd name="adj1" fmla="val 29167"/>
              <a:gd name="adj2" fmla="val 50000"/>
            </a:avLst>
          </a:prstGeom>
          <a:noFill/>
          <a:ln w="28575">
            <a:solidFill>
              <a:schemeClr val="tx1"/>
            </a:solidFill>
            <a:round/>
            <a:headEnd/>
            <a:tailEnd/>
          </a:ln>
        </p:spPr>
        <p:txBody>
          <a:bodyPr anchor="ctr" wrap="non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01" name=""/>
        <p:cNvGrpSpPr/>
        <p:nvPr/>
      </p:nvGrpSpPr>
      <p:grpSpPr>
        <a:xfrm>
          <a:off x="0" y="0"/>
          <a:ext cx="0" cy="0"/>
          <a:chOff x="0" y="0"/>
          <a:chExt cx="0" cy="0"/>
        </a:xfrm>
      </p:grpSpPr>
      <p:sp>
        <p:nvSpPr>
          <p:cNvPr id="1048627" name="Rectangle 2"/>
          <p:cNvSpPr>
            <a:spLocks noGrp="1" noChangeArrowheads="1"/>
          </p:cNvSpPr>
          <p:nvPr>
            <p:ph type="title"/>
          </p:nvPr>
        </p:nvSpPr>
        <p:spPr/>
        <p:txBody>
          <a:bodyPr>
            <a:normAutofit/>
          </a:bodyPr>
          <a:p>
            <a:r>
              <a:rPr dirty="0" sz="3600" lang="en-US" smtClean="0"/>
              <a:t>Introduction:</a:t>
            </a:r>
            <a:endParaRPr dirty="0" sz="3600" lang="en-US"/>
          </a:p>
        </p:txBody>
      </p:sp>
      <p:sp>
        <p:nvSpPr>
          <p:cNvPr id="1048628" name="Rectangle 3"/>
          <p:cNvSpPr>
            <a:spLocks noGrp="1" noChangeArrowheads="1"/>
          </p:cNvSpPr>
          <p:nvPr>
            <p:ph idx="1"/>
          </p:nvPr>
        </p:nvSpPr>
        <p:spPr>
          <a:ln>
            <a:solidFill>
              <a:schemeClr val="tx1"/>
            </a:solidFill>
          </a:ln>
        </p:spPr>
        <p:txBody>
          <a:bodyPr>
            <a:normAutofit/>
          </a:bodyPr>
          <a:p>
            <a:pPr>
              <a:lnSpc>
                <a:spcPct val="150000"/>
              </a:lnSpc>
              <a:buNone/>
            </a:pPr>
            <a:r>
              <a:rPr dirty="0" sz="2000" lang="en-US" smtClean="0"/>
              <a:t>Computer Organization</a:t>
            </a:r>
          </a:p>
          <a:p>
            <a:pPr>
              <a:lnSpc>
                <a:spcPct val="150000"/>
              </a:lnSpc>
            </a:pPr>
            <a:r>
              <a:rPr dirty="0" sz="2000" lang="en-US" smtClean="0"/>
              <a:t>It </a:t>
            </a:r>
            <a:r>
              <a:rPr dirty="0" sz="2000" lang="en-US"/>
              <a:t>describes the function and design of the various units of digital computers that store and process information.</a:t>
            </a:r>
          </a:p>
          <a:p>
            <a:pPr>
              <a:lnSpc>
                <a:spcPct val="150000"/>
              </a:lnSpc>
              <a:buFont typeface="Wingdings" pitchFamily="2" charset="2"/>
              <a:buNone/>
            </a:pPr>
            <a:endParaRPr dirty="0" sz="2000" lang="en-US"/>
          </a:p>
          <a:p>
            <a:pPr>
              <a:lnSpc>
                <a:spcPct val="150000"/>
              </a:lnSpc>
            </a:pPr>
            <a:r>
              <a:rPr dirty="0" sz="2000" lang="en-US"/>
              <a:t>It also deals with the units of computer that receive information from external sources and send computed results to external </a:t>
            </a:r>
            <a:r>
              <a:rPr dirty="0" sz="2000" lang="en-US" smtClean="0"/>
              <a:t>destinations.</a:t>
            </a:r>
            <a:endParaRPr dirty="0"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28">
                                            <p:txEl>
                                              <p:pRg st="0" end="0"/>
                                            </p:txEl>
                                          </p:spTgt>
                                        </p:tgtEl>
                                        <p:attrNameLst>
                                          <p:attrName>style.visibility</p:attrName>
                                        </p:attrNameLst>
                                      </p:cBhvr>
                                      <p:to>
                                        <p:strVal val="visible"/>
                                      </p:to>
                                    </p:set>
                                    <p:animEffect transition="in" filter="blinds(horizontal)">
                                      <p:cBhvr>
                                        <p:cTn dur="500" id="7"/>
                                        <p:tgtEl>
                                          <p:spTgt spid="1048628">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28">
                                            <p:txEl>
                                              <p:pRg st="1" end="1"/>
                                            </p:txEl>
                                          </p:spTgt>
                                        </p:tgtEl>
                                        <p:attrNameLst>
                                          <p:attrName>style.visibility</p:attrName>
                                        </p:attrNameLst>
                                      </p:cBhvr>
                                      <p:to>
                                        <p:strVal val="visible"/>
                                      </p:to>
                                    </p:set>
                                    <p:animEffect transition="in" filter="blinds(horizontal)">
                                      <p:cBhvr>
                                        <p:cTn dur="500" id="12"/>
                                        <p:tgtEl>
                                          <p:spTgt spid="1048628">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28">
                                            <p:txEl>
                                              <p:pRg st="3" end="3"/>
                                            </p:txEl>
                                          </p:spTgt>
                                        </p:tgtEl>
                                        <p:attrNameLst>
                                          <p:attrName>style.visibility</p:attrName>
                                        </p:attrNameLst>
                                      </p:cBhvr>
                                      <p:to>
                                        <p:strVal val="visible"/>
                                      </p:to>
                                    </p:set>
                                    <p:animEffect transition="in" filter="blinds(horizontal)">
                                      <p:cBhvr>
                                        <p:cTn dur="500" id="17"/>
                                        <p:tgtEl>
                                          <p:spTgt spid="10486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97" name="Rectangle 3"/>
          <p:cNvSpPr>
            <a:spLocks noChangeArrowheads="1"/>
          </p:cNvSpPr>
          <p:nvPr/>
        </p:nvSpPr>
        <p:spPr bwMode="auto">
          <a:xfrm>
            <a:off x="381000" y="381000"/>
            <a:ext cx="8242300" cy="6096000"/>
          </a:xfrm>
          <a:prstGeom prst="rect"/>
          <a:noFill/>
          <a:ln w="12700">
            <a:noFill/>
            <a:miter lim="800000"/>
            <a:headEnd/>
            <a:tailEnd/>
          </a:ln>
        </p:spPr>
        <p:txBody>
          <a:bodyPr bIns="44450" lIns="90488" rIns="90488" tIns="44450"/>
          <a:p>
            <a:pPr indent="-285750" lvl="1" marL="742950">
              <a:lnSpc>
                <a:spcPct val="150000"/>
              </a:lnSpc>
              <a:spcBef>
                <a:spcPct val="20000"/>
              </a:spcBef>
              <a:buClr>
                <a:schemeClr val="hlink"/>
              </a:buClr>
              <a:buSzPct val="90000"/>
              <a:buFont typeface="Wingdings" pitchFamily="2" charset="2"/>
              <a:buChar char="u"/>
            </a:pPr>
            <a:r>
              <a:rPr altLang="ko-KR" b="1" dirty="0" sz="1800" i="1" lang="en-US">
                <a:latin typeface="Arial" charset="0"/>
              </a:rPr>
              <a:t>Binary-Coded-Decimal Code</a:t>
            </a:r>
          </a:p>
          <a:p>
            <a:pPr indent="-228600" lvl="2" marL="1143000">
              <a:lnSpc>
                <a:spcPct val="150000"/>
              </a:lnSpc>
              <a:spcBef>
                <a:spcPct val="20000"/>
              </a:spcBef>
              <a:buClr>
                <a:schemeClr val="accent1"/>
              </a:buClr>
              <a:buSzPct val="75000"/>
              <a:buFont typeface="Monotype Sorts" pitchFamily="2" charset="2"/>
              <a:buChar char="l"/>
            </a:pPr>
            <a:r>
              <a:rPr altLang="ko-KR" dirty="0" sz="1600" lang="en-US">
                <a:latin typeface="Arial" charset="0"/>
              </a:rPr>
              <a:t>Each digit of a decimal number is represented by its binary equivalent</a:t>
            </a:r>
          </a:p>
          <a:p>
            <a:pPr indent="-342900" marL="342900">
              <a:lnSpc>
                <a:spcPct val="150000"/>
              </a:lnSpc>
              <a:spcBef>
                <a:spcPct val="20000"/>
              </a:spcBef>
              <a:buClr>
                <a:schemeClr val="accent1"/>
              </a:buClr>
              <a:buSzPct val="75000"/>
              <a:buFont typeface="Monotype Sorts" pitchFamily="2" charset="2"/>
              <a:buNone/>
            </a:pPr>
            <a:r>
              <a:rPr altLang="ko-KR" dirty="0" sz="1400" lang="en-US">
                <a:solidFill>
                  <a:srgbClr val="C00000"/>
                </a:solidFill>
                <a:latin typeface="Arial" charset="0"/>
              </a:rPr>
              <a:t>                       8           7          4            </a:t>
            </a:r>
            <a:r>
              <a:rPr altLang="ko-KR" b="1" dirty="0" sz="1400" lang="en-US">
                <a:solidFill>
                  <a:schemeClr val="accent1"/>
                </a:solidFill>
                <a:latin typeface="Arial" charset="0"/>
              </a:rPr>
              <a:t>(Decimal)</a:t>
            </a:r>
          </a:p>
          <a:p>
            <a:pPr indent="-342900" marL="342900">
              <a:lnSpc>
                <a:spcPct val="150000"/>
              </a:lnSpc>
              <a:spcBef>
                <a:spcPct val="20000"/>
              </a:spcBef>
              <a:buClr>
                <a:schemeClr val="accent1"/>
              </a:buClr>
              <a:buSzPct val="75000"/>
              <a:buFont typeface="Monotype Sorts" pitchFamily="2" charset="2"/>
              <a:buNone/>
            </a:pPr>
            <a:endParaRPr altLang="ko-KR" dirty="0" sz="1400" lang="en-US">
              <a:solidFill>
                <a:schemeClr val="accent2"/>
              </a:solidFill>
              <a:latin typeface="Arial" charset="0"/>
            </a:endParaRPr>
          </a:p>
          <a:p>
            <a:pPr indent="-342900" marL="342900">
              <a:lnSpc>
                <a:spcPct val="150000"/>
              </a:lnSpc>
              <a:spcBef>
                <a:spcPct val="20000"/>
              </a:spcBef>
              <a:buClr>
                <a:schemeClr val="accent1"/>
              </a:buClr>
              <a:buSzPct val="75000"/>
              <a:buFont typeface="Monotype Sorts" pitchFamily="2" charset="2"/>
              <a:buNone/>
            </a:pPr>
            <a:r>
              <a:rPr altLang="ko-KR" dirty="0" sz="1400" lang="en-US">
                <a:solidFill>
                  <a:schemeClr val="accent2"/>
                </a:solidFill>
                <a:latin typeface="Arial" charset="0"/>
              </a:rPr>
              <a:t>                    </a:t>
            </a:r>
            <a:r>
              <a:rPr altLang="ko-KR" dirty="0" sz="1400" lang="en-US">
                <a:solidFill>
                  <a:srgbClr val="C00000"/>
                </a:solidFill>
                <a:latin typeface="Arial" charset="0"/>
              </a:rPr>
              <a:t>1000     0111     0100         </a:t>
            </a:r>
            <a:r>
              <a:rPr altLang="ko-KR" b="1" dirty="0" sz="1400" lang="en-US">
                <a:solidFill>
                  <a:schemeClr val="accent1"/>
                </a:solidFill>
                <a:latin typeface="Arial" charset="0"/>
              </a:rPr>
              <a:t>(BCD)</a:t>
            </a:r>
          </a:p>
          <a:p>
            <a:pPr indent="-228600" lvl="2" marL="1143000">
              <a:lnSpc>
                <a:spcPct val="150000"/>
              </a:lnSpc>
              <a:spcBef>
                <a:spcPct val="20000"/>
              </a:spcBef>
              <a:buClr>
                <a:schemeClr val="accent1"/>
              </a:buClr>
              <a:buSzPct val="75000"/>
              <a:buFont typeface="Monotype Sorts" pitchFamily="2" charset="2"/>
              <a:buChar char="l"/>
            </a:pPr>
            <a:r>
              <a:rPr altLang="ko-KR" dirty="0" sz="1600" lang="en-US">
                <a:latin typeface="Arial" charset="0"/>
              </a:rPr>
              <a:t>Only the four bit binary numbers from 0000 through 1001 are used</a:t>
            </a:r>
          </a:p>
          <a:p>
            <a:pPr indent="-228600" lvl="2" marL="1143000">
              <a:lnSpc>
                <a:spcPct val="150000"/>
              </a:lnSpc>
              <a:spcBef>
                <a:spcPct val="20000"/>
              </a:spcBef>
              <a:buClr>
                <a:schemeClr val="accent1"/>
              </a:buClr>
              <a:buSzPct val="75000"/>
              <a:buFont typeface="Monotype Sorts" pitchFamily="2" charset="2"/>
              <a:buChar char="l"/>
            </a:pPr>
            <a:r>
              <a:rPr altLang="ko-KR" dirty="0" sz="1600" lang="en-US">
                <a:latin typeface="Arial" charset="0"/>
              </a:rPr>
              <a:t>Comparison of BCD and Binary</a:t>
            </a:r>
          </a:p>
          <a:p>
            <a:pPr indent="-342900" marL="342900">
              <a:lnSpc>
                <a:spcPct val="150000"/>
              </a:lnSpc>
              <a:spcBef>
                <a:spcPct val="20000"/>
              </a:spcBef>
              <a:buClr>
                <a:schemeClr val="accent1"/>
              </a:buClr>
              <a:buSzPct val="75000"/>
              <a:buFont typeface="Monotype Sorts" pitchFamily="2" charset="2"/>
              <a:buNone/>
            </a:pPr>
            <a:r>
              <a:rPr altLang="ko-KR" dirty="0" sz="1400" lang="en-US">
                <a:solidFill>
                  <a:schemeClr val="accent2"/>
                </a:solidFill>
                <a:latin typeface="Arial" charset="0"/>
              </a:rPr>
              <a:t>                  	</a:t>
            </a:r>
            <a:r>
              <a:rPr altLang="ko-KR" dirty="0" sz="1400" lang="en-US">
                <a:solidFill>
                  <a:srgbClr val="C00000"/>
                </a:solidFill>
                <a:latin typeface="Arial" charset="0"/>
              </a:rPr>
              <a:t>137</a:t>
            </a:r>
            <a:r>
              <a:rPr altLang="ko-KR" baseline="-25000" dirty="0" sz="1400" lang="en-US">
                <a:solidFill>
                  <a:srgbClr val="C00000"/>
                </a:solidFill>
                <a:latin typeface="Arial" charset="0"/>
              </a:rPr>
              <a:t>10</a:t>
            </a:r>
            <a:r>
              <a:rPr altLang="ko-KR" dirty="0" sz="1400" lang="en-US">
                <a:solidFill>
                  <a:srgbClr val="C00000"/>
                </a:solidFill>
                <a:latin typeface="Arial" charset="0"/>
              </a:rPr>
              <a:t>     =  10001001</a:t>
            </a:r>
            <a:r>
              <a:rPr altLang="ko-KR" baseline="-25000" dirty="0" sz="1400" lang="en-US">
                <a:solidFill>
                  <a:srgbClr val="C00000"/>
                </a:solidFill>
                <a:latin typeface="Arial" charset="0"/>
              </a:rPr>
              <a:t>2</a:t>
            </a:r>
            <a:r>
              <a:rPr altLang="ko-KR" baseline="-25000" dirty="0" sz="1400" lang="en-US">
                <a:solidFill>
                  <a:schemeClr val="accent2"/>
                </a:solidFill>
                <a:latin typeface="Arial" charset="0"/>
              </a:rPr>
              <a:t> </a:t>
            </a:r>
            <a:r>
              <a:rPr altLang="ko-KR" dirty="0" sz="1400" lang="en-US">
                <a:solidFill>
                  <a:schemeClr val="accent2"/>
                </a:solidFill>
                <a:latin typeface="Arial" charset="0"/>
              </a:rPr>
              <a:t>               </a:t>
            </a:r>
            <a:r>
              <a:rPr altLang="ko-KR" b="1" dirty="0" sz="1400" lang="en-US">
                <a:solidFill>
                  <a:schemeClr val="accent1"/>
                </a:solidFill>
                <a:latin typeface="Arial" charset="0"/>
              </a:rPr>
              <a:t>(Binary) - </a:t>
            </a:r>
            <a:r>
              <a:rPr altLang="ko-KR" dirty="0" sz="1400" i="1" lang="en-US">
                <a:solidFill>
                  <a:srgbClr val="FF0000"/>
                </a:solidFill>
                <a:latin typeface="Arial" charset="0"/>
              </a:rPr>
              <a:t>require only 8 bits</a:t>
            </a:r>
            <a:endParaRPr altLang="ko-KR" b="1" dirty="0" sz="1400" lang="en-US">
              <a:solidFill>
                <a:srgbClr val="FF0000"/>
              </a:solidFill>
              <a:latin typeface="Arial" charset="0"/>
            </a:endParaRPr>
          </a:p>
          <a:p>
            <a:pPr indent="-342900" marL="342900">
              <a:lnSpc>
                <a:spcPct val="150000"/>
              </a:lnSpc>
              <a:spcBef>
                <a:spcPct val="20000"/>
              </a:spcBef>
              <a:buClr>
                <a:schemeClr val="accent1"/>
              </a:buClr>
              <a:buSzPct val="75000"/>
              <a:buFont typeface="Monotype Sorts" pitchFamily="2" charset="2"/>
              <a:buNone/>
            </a:pPr>
            <a:r>
              <a:rPr altLang="ko-KR" dirty="0" sz="1400" lang="en-US">
                <a:solidFill>
                  <a:schemeClr val="accent2"/>
                </a:solidFill>
                <a:latin typeface="Arial" charset="0"/>
              </a:rPr>
              <a:t>                  	</a:t>
            </a:r>
            <a:r>
              <a:rPr altLang="ko-KR" dirty="0" sz="1400" lang="en-US">
                <a:solidFill>
                  <a:srgbClr val="C00000"/>
                </a:solidFill>
                <a:latin typeface="Arial" charset="0"/>
              </a:rPr>
              <a:t>137</a:t>
            </a:r>
            <a:r>
              <a:rPr altLang="ko-KR" baseline="-25000" dirty="0" sz="1400" lang="en-US">
                <a:solidFill>
                  <a:srgbClr val="C00000"/>
                </a:solidFill>
                <a:latin typeface="Arial" charset="0"/>
              </a:rPr>
              <a:t>10  </a:t>
            </a:r>
            <a:r>
              <a:rPr altLang="ko-KR" dirty="0" sz="1400" lang="en-US">
                <a:solidFill>
                  <a:srgbClr val="C00000"/>
                </a:solidFill>
                <a:latin typeface="Arial" charset="0"/>
              </a:rPr>
              <a:t>   =  0001  0011  0111</a:t>
            </a:r>
            <a:r>
              <a:rPr altLang="ko-KR" baseline="-25000" dirty="0" sz="1400" lang="en-US">
                <a:solidFill>
                  <a:srgbClr val="C00000"/>
                </a:solidFill>
                <a:latin typeface="Arial" charset="0"/>
              </a:rPr>
              <a:t>BCD</a:t>
            </a:r>
            <a:r>
              <a:rPr altLang="ko-KR" dirty="0" sz="1400" lang="en-US">
                <a:solidFill>
                  <a:srgbClr val="C00000"/>
                </a:solidFill>
                <a:latin typeface="Arial" charset="0"/>
              </a:rPr>
              <a:t>  </a:t>
            </a:r>
            <a:r>
              <a:rPr altLang="ko-KR" b="1" dirty="0" sz="1400" lang="en-US">
                <a:solidFill>
                  <a:schemeClr val="accent1"/>
                </a:solidFill>
                <a:latin typeface="Arial" charset="0"/>
              </a:rPr>
              <a:t>(BCD) - </a:t>
            </a:r>
            <a:r>
              <a:rPr altLang="ko-KR" dirty="0" sz="1400" i="1" lang="en-US">
                <a:solidFill>
                  <a:srgbClr val="FF0000"/>
                </a:solidFill>
                <a:latin typeface="Arial" charset="0"/>
              </a:rPr>
              <a:t>require 12 bits</a:t>
            </a:r>
            <a:endParaRPr altLang="ko-KR" b="1" dirty="0" sz="1400" lang="en-US">
              <a:solidFill>
                <a:srgbClr val="FF0000"/>
              </a:solidFill>
              <a:latin typeface="Arial" charset="0"/>
            </a:endParaRPr>
          </a:p>
          <a:p>
            <a:pPr indent="-285750" lvl="1" marL="742950">
              <a:lnSpc>
                <a:spcPct val="150000"/>
              </a:lnSpc>
              <a:spcBef>
                <a:spcPct val="20000"/>
              </a:spcBef>
              <a:buClr>
                <a:schemeClr val="hlink"/>
              </a:buClr>
              <a:buSzPct val="90000"/>
              <a:buFont typeface="Wingdings" pitchFamily="2" charset="2"/>
              <a:buChar char="u"/>
            </a:pPr>
            <a:r>
              <a:rPr altLang="ko-KR" b="1" dirty="0" sz="1800" i="1" lang="en-US">
                <a:latin typeface="Arial" charset="0"/>
              </a:rPr>
              <a:t>Alphanumeric Representation</a:t>
            </a:r>
          </a:p>
          <a:p>
            <a:pPr indent="-228600" lvl="2" marL="1143000">
              <a:lnSpc>
                <a:spcPct val="150000"/>
              </a:lnSpc>
              <a:spcBef>
                <a:spcPct val="20000"/>
              </a:spcBef>
              <a:buClr>
                <a:schemeClr val="accent1"/>
              </a:buClr>
              <a:buSzPct val="75000"/>
              <a:buFont typeface="Monotype Sorts" pitchFamily="2" charset="2"/>
              <a:buChar char="l"/>
            </a:pPr>
            <a:r>
              <a:rPr altLang="ko-KR" dirty="0" sz="1600" lang="en-US">
                <a:latin typeface="Arial" charset="0"/>
              </a:rPr>
              <a:t>Alphanumeric character </a:t>
            </a:r>
            <a:r>
              <a:rPr altLang="ko-KR" dirty="0" sz="1600" lang="en-US" smtClean="0">
                <a:latin typeface="Arial" charset="0"/>
              </a:rPr>
              <a:t>set</a:t>
            </a:r>
            <a:endParaRPr altLang="ko-KR" dirty="0" sz="1600" lang="en-US">
              <a:latin typeface="Arial" charset="0"/>
            </a:endParaRPr>
          </a:p>
          <a:p>
            <a:pPr indent="-228600" lvl="3" marL="1600200">
              <a:lnSpc>
                <a:spcPct val="150000"/>
              </a:lnSpc>
              <a:spcBef>
                <a:spcPct val="20000"/>
              </a:spcBef>
              <a:buClr>
                <a:schemeClr val="accent2"/>
              </a:buClr>
              <a:buFontTx/>
              <a:buChar char="»"/>
            </a:pPr>
            <a:r>
              <a:rPr altLang="ko-KR" dirty="0" sz="1400" lang="en-US">
                <a:latin typeface="Arial" charset="0"/>
              </a:rPr>
              <a:t>10 decimal digits, 26 letters, special character($, +, =,….)</a:t>
            </a:r>
          </a:p>
          <a:p>
            <a:pPr indent="-228600" lvl="3" marL="1600200">
              <a:lnSpc>
                <a:spcPct val="150000"/>
              </a:lnSpc>
              <a:spcBef>
                <a:spcPct val="20000"/>
              </a:spcBef>
              <a:buClr>
                <a:schemeClr val="accent2"/>
              </a:buClr>
              <a:buFontTx/>
              <a:buChar char="»"/>
            </a:pPr>
            <a:r>
              <a:rPr altLang="ko-KR" dirty="0" sz="1400" lang="en-US">
                <a:latin typeface="Arial" charset="0"/>
              </a:rPr>
              <a:t>A complete list of ASCII : p. 384, Tab. </a:t>
            </a:r>
            <a:r>
              <a:rPr altLang="ko-KR" dirty="0" sz="1400" lang="en-US" smtClean="0">
                <a:latin typeface="Arial" charset="0"/>
              </a:rPr>
              <a:t>11-1, Morris </a:t>
            </a:r>
            <a:r>
              <a:rPr altLang="ko-KR" dirty="0" sz="1400" lang="en-US" err="1" smtClean="0">
                <a:latin typeface="Arial" charset="0"/>
              </a:rPr>
              <a:t>Mano</a:t>
            </a:r>
            <a:r>
              <a:rPr altLang="ko-KR" dirty="0" sz="1400" lang="en-US" smtClean="0">
                <a:latin typeface="Arial" charset="0"/>
              </a:rPr>
              <a:t> Text Book</a:t>
            </a:r>
            <a:endParaRPr altLang="ko-KR" dirty="0" sz="1400" lang="en-US">
              <a:latin typeface="Arial" charset="0"/>
            </a:endParaRPr>
          </a:p>
          <a:p>
            <a:pPr indent="-228600" lvl="2" marL="1143000">
              <a:lnSpc>
                <a:spcPct val="150000"/>
              </a:lnSpc>
              <a:spcBef>
                <a:spcPct val="20000"/>
              </a:spcBef>
              <a:buClr>
                <a:schemeClr val="accent1"/>
              </a:buClr>
              <a:buSzPct val="75000"/>
              <a:buFont typeface="Monotype Sorts" pitchFamily="2" charset="2"/>
              <a:buChar char="l"/>
            </a:pPr>
            <a:r>
              <a:rPr altLang="ko-KR" dirty="0" sz="1600" lang="en-US">
                <a:latin typeface="Arial" charset="0"/>
              </a:rPr>
              <a:t>ASCII(American Standard Code for Information Interchange)</a:t>
            </a:r>
          </a:p>
          <a:p>
            <a:pPr indent="-228600" lvl="3" marL="1600200">
              <a:lnSpc>
                <a:spcPct val="150000"/>
              </a:lnSpc>
              <a:spcBef>
                <a:spcPct val="20000"/>
              </a:spcBef>
              <a:buClr>
                <a:schemeClr val="accent2"/>
              </a:buClr>
              <a:buFontTx/>
              <a:buChar char="»"/>
            </a:pPr>
            <a:r>
              <a:rPr altLang="ko-KR" dirty="0" sz="1400" lang="en-US">
                <a:latin typeface="Arial" charset="0"/>
              </a:rPr>
              <a:t>Standard alphanumeric binary code uses seven bits to code 128 characters</a:t>
            </a:r>
          </a:p>
        </p:txBody>
      </p:sp>
      <p:sp>
        <p:nvSpPr>
          <p:cNvPr id="1048798" name="Line 4"/>
          <p:cNvSpPr>
            <a:spLocks noChangeShapeType="1"/>
          </p:cNvSpPr>
          <p:nvPr/>
        </p:nvSpPr>
        <p:spPr bwMode="auto">
          <a:xfrm>
            <a:off x="1676400" y="1905000"/>
            <a:ext cx="0" cy="228600"/>
          </a:xfrm>
          <a:prstGeom prst="line"/>
          <a:noFill/>
          <a:ln w="12700">
            <a:solidFill>
              <a:schemeClr val="tx1"/>
            </a:solidFill>
            <a:round/>
            <a:headEnd/>
            <a:tailEnd type="triangle" w="med" len="med"/>
          </a:ln>
        </p:spPr>
        <p:txBody>
          <a:bodyPr anchor="ctr" wrap="none"/>
          <a:p>
            <a:endParaRPr lang="en-US"/>
          </a:p>
        </p:txBody>
      </p:sp>
      <p:sp>
        <p:nvSpPr>
          <p:cNvPr id="1048799" name="Line 5"/>
          <p:cNvSpPr>
            <a:spLocks noChangeShapeType="1"/>
          </p:cNvSpPr>
          <p:nvPr/>
        </p:nvSpPr>
        <p:spPr bwMode="auto">
          <a:xfrm>
            <a:off x="2286000" y="1905000"/>
            <a:ext cx="0" cy="228600"/>
          </a:xfrm>
          <a:prstGeom prst="line"/>
          <a:noFill/>
          <a:ln w="12700">
            <a:solidFill>
              <a:schemeClr val="tx1"/>
            </a:solidFill>
            <a:round/>
            <a:headEnd/>
            <a:tailEnd type="triangle" w="med" len="med"/>
          </a:ln>
        </p:spPr>
        <p:txBody>
          <a:bodyPr anchor="ctr" wrap="none"/>
          <a:p>
            <a:endParaRPr lang="en-US"/>
          </a:p>
        </p:txBody>
      </p:sp>
      <p:sp>
        <p:nvSpPr>
          <p:cNvPr id="1048800" name="Line 6"/>
          <p:cNvSpPr>
            <a:spLocks noChangeShapeType="1"/>
          </p:cNvSpPr>
          <p:nvPr/>
        </p:nvSpPr>
        <p:spPr bwMode="auto">
          <a:xfrm>
            <a:off x="2895600" y="1905000"/>
            <a:ext cx="0" cy="228600"/>
          </a:xfrm>
          <a:prstGeom prst="line"/>
          <a:noFill/>
          <a:ln w="12700">
            <a:solidFill>
              <a:schemeClr val="tx1"/>
            </a:solidFill>
            <a:round/>
            <a:headEnd/>
            <a:tailEnd type="triangle" w="med" len="med"/>
          </a:ln>
        </p:spPr>
        <p:txBody>
          <a:bodyPr anchor="ctr" wrap="non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804" name="Rectangle 3"/>
          <p:cNvSpPr>
            <a:spLocks noGrp="1" noChangeArrowheads="1"/>
          </p:cNvSpPr>
          <p:nvPr>
            <p:ph type="body" idx="1"/>
          </p:nvPr>
        </p:nvSpPr>
        <p:spPr>
          <a:xfrm>
            <a:off x="457200" y="381000"/>
            <a:ext cx="8229600" cy="5943600"/>
          </a:xfrm>
        </p:spPr>
        <p:txBody>
          <a:bodyPr>
            <a:normAutofit fontScale="94444" lnSpcReduction="10000"/>
          </a:bodyPr>
          <a:p>
            <a:pPr>
              <a:buNone/>
            </a:pPr>
            <a:r>
              <a:rPr altLang="ko-KR" dirty="0" lang="en-US" smtClean="0"/>
              <a:t>Complements</a:t>
            </a:r>
          </a:p>
          <a:p>
            <a:pPr lvl="1"/>
            <a:r>
              <a:rPr altLang="ko-KR" b="1" dirty="0" sz="1800" i="1" lang="en-US" smtClean="0"/>
              <a:t>Complements</a:t>
            </a:r>
            <a:r>
              <a:rPr altLang="ko-KR" dirty="0" sz="1800" lang="en-US" smtClean="0"/>
              <a:t> are used in digital computers for simplifying the </a:t>
            </a:r>
            <a:r>
              <a:rPr altLang="ko-KR" b="1" dirty="0" sz="1800" i="1" lang="en-US" smtClean="0">
                <a:solidFill>
                  <a:schemeClr val="accent1"/>
                </a:solidFill>
              </a:rPr>
              <a:t>subtraction operation</a:t>
            </a:r>
            <a:r>
              <a:rPr altLang="ko-KR" dirty="0" sz="1800" lang="en-US" smtClean="0"/>
              <a:t> and for logical manipulation</a:t>
            </a:r>
          </a:p>
          <a:p>
            <a:pPr lvl="1"/>
            <a:r>
              <a:rPr altLang="ko-KR" dirty="0" sz="1800" lang="en-US" smtClean="0"/>
              <a:t>There are two types of complements for base r system</a:t>
            </a:r>
          </a:p>
          <a:p>
            <a:pPr lvl="2"/>
            <a:r>
              <a:rPr altLang="ko-KR" dirty="0" lang="en-US" smtClean="0"/>
              <a:t>1) </a:t>
            </a:r>
            <a:r>
              <a:rPr altLang="ko-KR" dirty="0" lang="en-US" err="1" smtClean="0"/>
              <a:t>r’s</a:t>
            </a:r>
            <a:r>
              <a:rPr altLang="ko-KR" dirty="0" lang="en-US" smtClean="0"/>
              <a:t> complement            2) (r-1)’s complement</a:t>
            </a:r>
          </a:p>
          <a:p>
            <a:pPr lvl="3"/>
            <a:r>
              <a:rPr altLang="ko-KR" dirty="0" lang="en-US" smtClean="0"/>
              <a:t>Binary number : 2’s or 1’s complement</a:t>
            </a:r>
          </a:p>
          <a:p>
            <a:pPr lvl="3"/>
            <a:r>
              <a:rPr altLang="ko-KR" dirty="0" lang="en-US" smtClean="0"/>
              <a:t>Decimal number : 10’s or 9’s complement</a:t>
            </a:r>
          </a:p>
          <a:p>
            <a:pPr lvl="1"/>
            <a:r>
              <a:rPr altLang="ko-KR" dirty="0" sz="1800" lang="en-US" smtClean="0"/>
              <a:t>(r-1)’s Complement</a:t>
            </a:r>
          </a:p>
          <a:p>
            <a:pPr lvl="2"/>
            <a:r>
              <a:rPr altLang="ko-KR" dirty="0" lang="en-US" smtClean="0"/>
              <a:t>(r-1)’s Complement of N = (r</a:t>
            </a:r>
            <a:r>
              <a:rPr altLang="ko-KR" baseline="30000" dirty="0" lang="en-US" smtClean="0"/>
              <a:t>n</a:t>
            </a:r>
            <a:r>
              <a:rPr altLang="ko-KR" dirty="0" lang="en-US" smtClean="0"/>
              <a:t>-1)-N</a:t>
            </a:r>
          </a:p>
          <a:p>
            <a:pPr lvl="3"/>
            <a:r>
              <a:rPr altLang="ko-KR" dirty="0" lang="en-US" smtClean="0"/>
              <a:t>9’s complement of N=</a:t>
            </a:r>
            <a:r>
              <a:rPr altLang="ko-KR" b="1" dirty="0" i="1" lang="en-US" smtClean="0">
                <a:solidFill>
                  <a:schemeClr val="accent2"/>
                </a:solidFill>
              </a:rPr>
              <a:t>546700</a:t>
            </a:r>
          </a:p>
          <a:p>
            <a:pPr lvl="3">
              <a:buFontTx/>
              <a:buNone/>
            </a:pPr>
            <a:r>
              <a:rPr altLang="ko-KR" dirty="0" lang="en-US" smtClean="0"/>
              <a:t>    (10</a:t>
            </a:r>
            <a:r>
              <a:rPr altLang="ko-KR" baseline="30000" dirty="0" lang="en-US" smtClean="0"/>
              <a:t>6</a:t>
            </a:r>
            <a:r>
              <a:rPr altLang="ko-KR" dirty="0" lang="en-US" smtClean="0"/>
              <a:t>-1)-546700= (1000000-1)-546700= 999999-546700</a:t>
            </a:r>
          </a:p>
          <a:p>
            <a:pPr lvl="3">
              <a:buFontTx/>
              <a:buNone/>
            </a:pPr>
            <a:r>
              <a:rPr altLang="ko-KR" dirty="0" lang="en-US" smtClean="0"/>
              <a:t>       = </a:t>
            </a:r>
            <a:r>
              <a:rPr altLang="ko-KR" b="1" dirty="0" i="1" lang="en-US" smtClean="0"/>
              <a:t>453299</a:t>
            </a:r>
            <a:endParaRPr altLang="ko-KR" dirty="0" lang="en-US" smtClean="0"/>
          </a:p>
          <a:p>
            <a:pPr lvl="3"/>
            <a:r>
              <a:rPr altLang="ko-KR" dirty="0" lang="en-US" smtClean="0"/>
              <a:t>1’s complement of N=</a:t>
            </a:r>
            <a:r>
              <a:rPr altLang="ko-KR" b="1" dirty="0" i="1" lang="en-US" smtClean="0">
                <a:solidFill>
                  <a:schemeClr val="accent2"/>
                </a:solidFill>
              </a:rPr>
              <a:t>101101</a:t>
            </a:r>
            <a:endParaRPr altLang="ko-KR" dirty="0" lang="en-US" smtClean="0"/>
          </a:p>
          <a:p>
            <a:pPr lvl="3">
              <a:buFontTx/>
              <a:buNone/>
            </a:pPr>
            <a:r>
              <a:rPr altLang="ko-KR" dirty="0" lang="en-US" smtClean="0"/>
              <a:t>(2</a:t>
            </a:r>
            <a:r>
              <a:rPr altLang="ko-KR" baseline="30000" dirty="0" lang="en-US" smtClean="0"/>
              <a:t>6</a:t>
            </a:r>
            <a:r>
              <a:rPr altLang="ko-KR" dirty="0" lang="en-US" smtClean="0"/>
              <a:t>-1)-101101= (1000000-1)-101101= 111111-101101</a:t>
            </a:r>
          </a:p>
          <a:p>
            <a:pPr lvl="3">
              <a:buFontTx/>
              <a:buNone/>
            </a:pPr>
            <a:r>
              <a:rPr altLang="ko-KR" dirty="0" lang="en-US" smtClean="0"/>
              <a:t>       = </a:t>
            </a:r>
            <a:r>
              <a:rPr altLang="ko-KR" b="1" dirty="0" i="1" lang="en-US" smtClean="0"/>
              <a:t>010010</a:t>
            </a:r>
          </a:p>
          <a:p>
            <a:pPr lvl="1"/>
            <a:r>
              <a:rPr altLang="ko-KR" dirty="0" sz="1800" lang="en-US" err="1" smtClean="0"/>
              <a:t>r’s</a:t>
            </a:r>
            <a:r>
              <a:rPr altLang="ko-KR" dirty="0" sz="1800" lang="en-US" smtClean="0"/>
              <a:t> Complement</a:t>
            </a:r>
          </a:p>
          <a:p>
            <a:pPr lvl="2"/>
            <a:r>
              <a:rPr altLang="ko-KR" dirty="0" lang="en-US" err="1" smtClean="0"/>
              <a:t>r’s</a:t>
            </a:r>
            <a:r>
              <a:rPr altLang="ko-KR" dirty="0" lang="en-US" smtClean="0"/>
              <a:t> Complement of N = </a:t>
            </a:r>
            <a:r>
              <a:rPr altLang="ko-KR" dirty="0" lang="en-US" err="1" smtClean="0"/>
              <a:t>r</a:t>
            </a:r>
            <a:r>
              <a:rPr altLang="ko-KR" baseline="30000" dirty="0" lang="en-US" err="1" smtClean="0"/>
              <a:t>n</a:t>
            </a:r>
            <a:r>
              <a:rPr altLang="ko-KR" dirty="0" lang="en-US" smtClean="0"/>
              <a:t>-N</a:t>
            </a:r>
          </a:p>
          <a:p>
            <a:pPr lvl="3"/>
            <a:r>
              <a:rPr altLang="ko-KR" dirty="0" lang="en-US" smtClean="0"/>
              <a:t>10’s complement of </a:t>
            </a:r>
            <a:r>
              <a:rPr altLang="ko-KR" b="1" dirty="0" i="1" lang="en-US" smtClean="0">
                <a:solidFill>
                  <a:schemeClr val="accent2"/>
                </a:solidFill>
              </a:rPr>
              <a:t>2389</a:t>
            </a:r>
            <a:r>
              <a:rPr altLang="ko-KR" dirty="0" lang="en-US" smtClean="0"/>
              <a:t>= 7610+1= </a:t>
            </a:r>
            <a:r>
              <a:rPr altLang="ko-KR" b="1" dirty="0" i="1" lang="en-US" smtClean="0"/>
              <a:t>7611</a:t>
            </a:r>
            <a:endParaRPr altLang="ko-KR" dirty="0" lang="en-US" smtClean="0"/>
          </a:p>
          <a:p>
            <a:pPr lvl="3"/>
            <a:r>
              <a:rPr altLang="ko-KR" dirty="0" lang="en-US" smtClean="0"/>
              <a:t>2’s complement of </a:t>
            </a:r>
            <a:r>
              <a:rPr altLang="ko-KR" b="1" dirty="0" i="1" lang="en-US" smtClean="0">
                <a:solidFill>
                  <a:schemeClr val="accent2"/>
                </a:solidFill>
              </a:rPr>
              <a:t>1101100</a:t>
            </a:r>
            <a:r>
              <a:rPr altLang="ko-KR" dirty="0" lang="en-US" smtClean="0"/>
              <a:t>= 0010011+1= </a:t>
            </a:r>
            <a:r>
              <a:rPr altLang="ko-KR" b="1" dirty="0" i="1" lang="en-US" smtClean="0"/>
              <a:t>0010100</a:t>
            </a:r>
            <a:endParaRPr altLang="ko-KR" dirty="0" lang="en-US" smtClean="0"/>
          </a:p>
        </p:txBody>
      </p:sp>
      <p:sp>
        <p:nvSpPr>
          <p:cNvPr id="1048805" name="AutoShape 4"/>
          <p:cNvSpPr>
            <a:spLocks noChangeArrowheads="1"/>
          </p:cNvSpPr>
          <p:nvPr/>
        </p:nvSpPr>
        <p:spPr bwMode="auto">
          <a:xfrm>
            <a:off x="6172200" y="2438400"/>
            <a:ext cx="1752600" cy="685800"/>
          </a:xfrm>
          <a:prstGeom prst="wedgeRoundRectCallout">
            <a:avLst>
              <a:gd name="adj1" fmla="val -92394"/>
              <a:gd name="adj2" fmla="val 35880"/>
              <a:gd name="adj3" fmla="val 16667"/>
            </a:avLst>
          </a:prstGeom>
          <a:noFill/>
          <a:ln w="12700">
            <a:solidFill>
              <a:schemeClr val="accent1"/>
            </a:solidFill>
            <a:miter lim="800000"/>
            <a:headEnd/>
            <a:tailEnd/>
          </a:ln>
        </p:spPr>
        <p:txBody>
          <a:bodyPr anchor="ctr" anchorCtr="1"/>
          <a:p>
            <a:pPr eaLnBrk="1" hangingPunct="1" latinLnBrk="1"/>
            <a:r>
              <a:rPr altLang="ko-KR" dirty="0" sz="1400" kumimoji="1" lang="en-US"/>
              <a:t>N : given number</a:t>
            </a:r>
          </a:p>
          <a:p>
            <a:pPr eaLnBrk="1" hangingPunct="1" latinLnBrk="1"/>
            <a:r>
              <a:rPr altLang="ko-KR" dirty="0" sz="1400" kumimoji="1" lang="en-US"/>
              <a:t>r : base</a:t>
            </a:r>
          </a:p>
          <a:p>
            <a:pPr eaLnBrk="1" hangingPunct="1" latinLnBrk="1"/>
            <a:r>
              <a:rPr altLang="ko-KR" dirty="0" sz="1400" kumimoji="1" lang="en-US"/>
              <a:t>n : digit number</a:t>
            </a:r>
          </a:p>
        </p:txBody>
      </p:sp>
      <p:sp>
        <p:nvSpPr>
          <p:cNvPr id="1048806" name="AutoShape 5"/>
          <p:cNvSpPr>
            <a:spLocks noChangeArrowheads="1"/>
          </p:cNvSpPr>
          <p:nvPr/>
        </p:nvSpPr>
        <p:spPr bwMode="auto">
          <a:xfrm>
            <a:off x="6700837" y="3733800"/>
            <a:ext cx="2443163" cy="457200"/>
          </a:xfrm>
          <a:prstGeom prst="wedgeRoundRectCallout">
            <a:avLst>
              <a:gd name="adj1" fmla="val -90417"/>
              <a:gd name="adj2" fmla="val -19097"/>
              <a:gd name="adj3" fmla="val 16667"/>
            </a:avLst>
          </a:prstGeom>
          <a:noFill/>
          <a:ln w="12700">
            <a:solidFill>
              <a:schemeClr val="accent1"/>
            </a:solidFill>
            <a:miter lim="800000"/>
            <a:headEnd/>
            <a:tailEnd/>
          </a:ln>
        </p:spPr>
        <p:txBody>
          <a:bodyPr anchorCtr="1" bIns="0" lIns="0" rIns="0" tIns="0"/>
          <a:p>
            <a:pPr eaLnBrk="1" hangingPunct="1" latinLnBrk="1"/>
            <a:r>
              <a:rPr altLang="ko-KR" dirty="0" sz="1400" kumimoji="1" lang="ko-KR"/>
              <a:t>546700(</a:t>
            </a:r>
            <a:r>
              <a:rPr altLang="ko-KR" dirty="0" sz="1400" kumimoji="1" lang="en-US"/>
              <a:t>N) + 453299(9’s com)</a:t>
            </a:r>
          </a:p>
          <a:p>
            <a:pPr eaLnBrk="1" hangingPunct="1" latinLnBrk="1"/>
            <a:r>
              <a:rPr altLang="ko-KR" dirty="0" sz="1400" kumimoji="1" lang="en-US"/>
              <a:t>=999999</a:t>
            </a:r>
          </a:p>
        </p:txBody>
      </p:sp>
      <p:sp>
        <p:nvSpPr>
          <p:cNvPr id="1048807" name="AutoShape 6"/>
          <p:cNvSpPr>
            <a:spLocks noChangeArrowheads="1"/>
          </p:cNvSpPr>
          <p:nvPr/>
        </p:nvSpPr>
        <p:spPr bwMode="auto">
          <a:xfrm>
            <a:off x="6324600" y="4648200"/>
            <a:ext cx="2443162" cy="457200"/>
          </a:xfrm>
          <a:prstGeom prst="wedgeRoundRectCallout">
            <a:avLst>
              <a:gd name="adj1" fmla="val -90352"/>
              <a:gd name="adj2" fmla="val -21875"/>
              <a:gd name="adj3" fmla="val 16667"/>
            </a:avLst>
          </a:prstGeom>
          <a:noFill/>
          <a:ln w="12700">
            <a:solidFill>
              <a:schemeClr val="accent1"/>
            </a:solidFill>
            <a:miter lim="800000"/>
            <a:headEnd/>
            <a:tailEnd/>
          </a:ln>
        </p:spPr>
        <p:txBody>
          <a:bodyPr anchorCtr="1" bIns="0" lIns="0" rIns="0" tIns="0"/>
          <a:p>
            <a:pPr eaLnBrk="1" hangingPunct="1" latinLnBrk="1"/>
            <a:r>
              <a:rPr altLang="ko-KR" dirty="0" sz="1400" kumimoji="1" lang="ko-KR"/>
              <a:t>101101(</a:t>
            </a:r>
            <a:r>
              <a:rPr altLang="ko-KR" dirty="0" sz="1400" kumimoji="1" lang="en-US"/>
              <a:t>N) + 010010(1’s com)</a:t>
            </a:r>
          </a:p>
          <a:p>
            <a:pPr eaLnBrk="1" hangingPunct="1" latinLnBrk="1"/>
            <a:r>
              <a:rPr altLang="ko-KR" dirty="0" sz="1400" kumimoji="1" lang="en-US"/>
              <a:t>=111111</a:t>
            </a:r>
          </a:p>
        </p:txBody>
      </p:sp>
      <p:sp>
        <p:nvSpPr>
          <p:cNvPr id="1048808" name="AutoShape 7"/>
          <p:cNvSpPr>
            <a:spLocks noChangeArrowheads="1"/>
          </p:cNvSpPr>
          <p:nvPr/>
        </p:nvSpPr>
        <p:spPr bwMode="auto">
          <a:xfrm>
            <a:off x="5791200" y="5181600"/>
            <a:ext cx="3352800" cy="533400"/>
          </a:xfrm>
          <a:prstGeom prst="wedgeRoundRectCallout">
            <a:avLst>
              <a:gd name="adj1" fmla="val -83713"/>
              <a:gd name="adj2" fmla="val -4167"/>
              <a:gd name="adj3" fmla="val 16667"/>
            </a:avLst>
          </a:prstGeom>
          <a:noFill/>
          <a:ln w="12700">
            <a:solidFill>
              <a:schemeClr val="accent1"/>
            </a:solidFill>
            <a:miter lim="800000"/>
            <a:headEnd/>
            <a:tailEnd/>
          </a:ln>
        </p:spPr>
        <p:txBody>
          <a:bodyPr anchor="ctr" anchorCtr="1" bIns="0" lIns="0" rIns="0" tIns="0"/>
          <a:p>
            <a:pPr eaLnBrk="1" hangingPunct="1" latinLnBrk="1"/>
            <a:r>
              <a:rPr altLang="ko-KR" dirty="0" sz="1400" lang="ko-KR"/>
              <a:t>* </a:t>
            </a:r>
            <a:r>
              <a:rPr altLang="ko-KR" b="1" dirty="0" sz="1400" i="1" lang="en-US" err="1">
                <a:solidFill>
                  <a:schemeClr val="accent1"/>
                </a:solidFill>
              </a:rPr>
              <a:t>r’s</a:t>
            </a:r>
            <a:r>
              <a:rPr altLang="ko-KR" b="1" dirty="0" sz="1400" i="1" lang="en-US">
                <a:solidFill>
                  <a:schemeClr val="accent1"/>
                </a:solidFill>
              </a:rPr>
              <a:t> Complement</a:t>
            </a:r>
            <a:endParaRPr altLang="ko-KR" dirty="0" sz="1400" lang="en-US"/>
          </a:p>
          <a:p>
            <a:pPr eaLnBrk="1" hangingPunct="1" latinLnBrk="1"/>
            <a:r>
              <a:rPr altLang="ko-KR" dirty="0" sz="1400" lang="en-US"/>
              <a:t>(r-1)’s Complement +1 =(r</a:t>
            </a:r>
            <a:r>
              <a:rPr altLang="ko-KR" baseline="30000" dirty="0" sz="1400" lang="en-US"/>
              <a:t>n</a:t>
            </a:r>
            <a:r>
              <a:rPr altLang="ko-KR" dirty="0" sz="1400" lang="en-US"/>
              <a:t>-1)-N+1= </a:t>
            </a:r>
            <a:r>
              <a:rPr altLang="ko-KR" dirty="0" sz="1400" lang="en-US" err="1"/>
              <a:t>r</a:t>
            </a:r>
            <a:r>
              <a:rPr altLang="ko-KR" baseline="30000" dirty="0" sz="1400" lang="en-US" err="1"/>
              <a:t>n</a:t>
            </a:r>
            <a:r>
              <a:rPr altLang="ko-KR" dirty="0" sz="1400" lang="en-US"/>
              <a:t>-N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812" name="Rectangle 3"/>
          <p:cNvSpPr>
            <a:spLocks noGrp="1" noChangeArrowheads="1"/>
          </p:cNvSpPr>
          <p:nvPr>
            <p:ph type="body" idx="1"/>
          </p:nvPr>
        </p:nvSpPr>
        <p:spPr>
          <a:xfrm>
            <a:off x="228600" y="304800"/>
            <a:ext cx="8610600" cy="6248400"/>
          </a:xfrm>
        </p:spPr>
        <p:txBody>
          <a:bodyPr>
            <a:normAutofit fontScale="93750" lnSpcReduction="10000"/>
          </a:bodyPr>
          <a:p>
            <a:pPr lvl="1"/>
            <a:r>
              <a:rPr altLang="ko-KR" dirty="0" sz="1800" lang="en-US" smtClean="0"/>
              <a:t>Subtraction of Unsigned Numbers</a:t>
            </a:r>
          </a:p>
          <a:p>
            <a:pPr lvl="2"/>
            <a:r>
              <a:rPr altLang="ko-KR" dirty="0" lang="en-US" smtClean="0"/>
              <a:t>1) M + (</a:t>
            </a:r>
            <a:r>
              <a:rPr altLang="ko-KR" dirty="0" lang="en-US" err="1" smtClean="0"/>
              <a:t>r</a:t>
            </a:r>
            <a:r>
              <a:rPr altLang="ko-KR" baseline="30000" dirty="0" lang="en-US" err="1" smtClean="0"/>
              <a:t>n</a:t>
            </a:r>
            <a:r>
              <a:rPr altLang="ko-KR" dirty="0" lang="en-US" smtClean="0"/>
              <a:t>-N)</a:t>
            </a:r>
          </a:p>
          <a:p>
            <a:pPr lvl="2"/>
            <a:r>
              <a:rPr altLang="ko-KR" dirty="0" lang="en-US" smtClean="0"/>
              <a:t>2) M </a:t>
            </a:r>
            <a:r>
              <a:rPr altLang="ko-KR" dirty="0" lang="en-US" smtClean="0">
                <a:sym typeface="Symbol" pitchFamily="18" charset="2"/>
              </a:rPr>
              <a:t> N : Discard end carry, Result = M-N</a:t>
            </a:r>
          </a:p>
          <a:p>
            <a:pPr lvl="2"/>
            <a:r>
              <a:rPr altLang="ko-KR" dirty="0" lang="en-US" smtClean="0">
                <a:sym typeface="Symbol" pitchFamily="18" charset="2"/>
              </a:rPr>
              <a:t>3) M  N : No end carry, Result = - </a:t>
            </a:r>
            <a:r>
              <a:rPr altLang="ko-KR" dirty="0" lang="en-US" err="1" smtClean="0">
                <a:sym typeface="Symbol" pitchFamily="18" charset="2"/>
              </a:rPr>
              <a:t>r’s</a:t>
            </a:r>
            <a:r>
              <a:rPr altLang="ko-KR" dirty="0" lang="en-US" smtClean="0">
                <a:sym typeface="Symbol" pitchFamily="18" charset="2"/>
              </a:rPr>
              <a:t> complement of (N-M)</a:t>
            </a:r>
          </a:p>
          <a:p>
            <a:pPr lvl="3"/>
            <a:endParaRPr altLang="ko-KR" dirty="0" sz="1600" lang="en-US" smtClean="0">
              <a:sym typeface="Symbol" pitchFamily="18" charset="2"/>
            </a:endParaRPr>
          </a:p>
          <a:p>
            <a:pPr lvl="3"/>
            <a:r>
              <a:rPr altLang="ko-KR" b="1" dirty="0" i="1" lang="en-US" smtClean="0">
                <a:solidFill>
                  <a:srgbClr val="996633"/>
                </a:solidFill>
                <a:sym typeface="Symbol" pitchFamily="18" charset="2"/>
              </a:rPr>
              <a:t>Decimal Example)</a:t>
            </a:r>
          </a:p>
          <a:p>
            <a:pPr lvl="3">
              <a:buFontTx/>
              <a:buNone/>
            </a:pPr>
            <a:r>
              <a:rPr altLang="ko-KR" b="1" dirty="0" i="1" lang="en-US" smtClean="0">
                <a:solidFill>
                  <a:schemeClr val="folHlink"/>
                </a:solidFill>
                <a:sym typeface="Symbol" pitchFamily="18" charset="2"/>
              </a:rPr>
              <a:t>72532(M) - 13250(N) = 59282</a:t>
            </a:r>
            <a:endParaRPr altLang="ko-KR" dirty="0" lang="en-US" smtClean="0">
              <a:sym typeface="Symbol" pitchFamily="18" charset="2"/>
            </a:endParaRPr>
          </a:p>
          <a:p>
            <a:pPr lvl="3">
              <a:buFontTx/>
              <a:buNone/>
            </a:pPr>
            <a:r>
              <a:rPr altLang="ko-KR" dirty="0" lang="en-US" smtClean="0">
                <a:sym typeface="Symbol" pitchFamily="18" charset="2"/>
              </a:rPr>
              <a:t>   </a:t>
            </a:r>
            <a:r>
              <a:rPr altLang="ko-KR" b="1" dirty="0" i="1" lang="en-US" smtClean="0">
                <a:solidFill>
                  <a:schemeClr val="accent2"/>
                </a:solidFill>
                <a:sym typeface="Symbol" pitchFamily="18" charset="2"/>
              </a:rPr>
              <a:t>72532</a:t>
            </a:r>
          </a:p>
          <a:p>
            <a:pPr lvl="3">
              <a:buFontTx/>
              <a:buNone/>
            </a:pPr>
            <a:r>
              <a:rPr altLang="ko-KR" b="1" dirty="0" i="1" lang="en-US" smtClean="0">
                <a:solidFill>
                  <a:schemeClr val="accent2"/>
                </a:solidFill>
                <a:sym typeface="Symbol" pitchFamily="18" charset="2"/>
              </a:rPr>
              <a:t>+ 86750</a:t>
            </a:r>
            <a:r>
              <a:rPr altLang="ko-KR" dirty="0" lang="en-US" smtClean="0">
                <a:sym typeface="Symbol" pitchFamily="18" charset="2"/>
              </a:rPr>
              <a:t> (10’s complement of 13250)</a:t>
            </a:r>
          </a:p>
          <a:p>
            <a:pPr lvl="3">
              <a:buFontTx/>
              <a:buNone/>
            </a:pPr>
            <a:r>
              <a:rPr altLang="ko-KR" dirty="0" lang="en-US" smtClean="0">
                <a:sym typeface="Symbol" pitchFamily="18" charset="2"/>
              </a:rPr>
              <a:t>1 59282 </a:t>
            </a:r>
          </a:p>
          <a:p>
            <a:pPr lvl="3">
              <a:buFontTx/>
              <a:buNone/>
            </a:pPr>
            <a:r>
              <a:rPr altLang="ko-KR" dirty="0" lang="en-US" smtClean="0">
                <a:sym typeface="Symbol" pitchFamily="18" charset="2"/>
              </a:rPr>
              <a:t>Result = </a:t>
            </a:r>
            <a:r>
              <a:rPr altLang="ko-KR" b="1" dirty="0" i="1" lang="en-US" smtClean="0">
                <a:solidFill>
                  <a:schemeClr val="accent1"/>
                </a:solidFill>
                <a:sym typeface="Symbol" pitchFamily="18" charset="2"/>
              </a:rPr>
              <a:t>59282</a:t>
            </a:r>
            <a:endParaRPr altLang="ko-KR" dirty="0" lang="en-US" smtClean="0">
              <a:sym typeface="Symbol" pitchFamily="18" charset="2"/>
            </a:endParaRPr>
          </a:p>
          <a:p>
            <a:pPr lvl="3">
              <a:buFontTx/>
              <a:buNone/>
            </a:pPr>
            <a:endParaRPr altLang="ko-KR" dirty="0" lang="en-US" smtClean="0"/>
          </a:p>
          <a:p>
            <a:pPr lvl="3"/>
            <a:r>
              <a:rPr altLang="ko-KR" b="1" dirty="0" i="1" lang="en-US" smtClean="0">
                <a:solidFill>
                  <a:srgbClr val="996633"/>
                </a:solidFill>
                <a:sym typeface="Symbol" pitchFamily="18" charset="2"/>
              </a:rPr>
              <a:t>Binary Example)</a:t>
            </a:r>
          </a:p>
          <a:p>
            <a:pPr lvl="3">
              <a:buFontTx/>
              <a:buNone/>
            </a:pPr>
            <a:r>
              <a:rPr altLang="ko-KR" b="1" dirty="0" i="1" lang="en-US" smtClean="0">
                <a:solidFill>
                  <a:schemeClr val="folHlink"/>
                </a:solidFill>
                <a:sym typeface="Symbol" pitchFamily="18" charset="2"/>
              </a:rPr>
              <a:t>1010100(X) - 1000011(Y) = 0010001</a:t>
            </a:r>
            <a:endParaRPr altLang="ko-KR" dirty="0" lang="en-US" smtClean="0">
              <a:sym typeface="Symbol" pitchFamily="18" charset="2"/>
            </a:endParaRPr>
          </a:p>
          <a:p>
            <a:pPr lvl="3">
              <a:buFontTx/>
              <a:buNone/>
            </a:pPr>
            <a:r>
              <a:rPr altLang="ko-KR" dirty="0" lang="en-US" smtClean="0">
                <a:sym typeface="Symbol" pitchFamily="18" charset="2"/>
              </a:rPr>
              <a:t>   </a:t>
            </a:r>
            <a:r>
              <a:rPr altLang="ko-KR" b="1" dirty="0" i="1" lang="en-US" smtClean="0">
                <a:solidFill>
                  <a:schemeClr val="accent2"/>
                </a:solidFill>
                <a:sym typeface="Symbol" pitchFamily="18" charset="2"/>
              </a:rPr>
              <a:t>1010100</a:t>
            </a:r>
          </a:p>
          <a:p>
            <a:pPr lvl="3">
              <a:buFontTx/>
              <a:buNone/>
            </a:pPr>
            <a:r>
              <a:rPr altLang="ko-KR" b="1" dirty="0" i="1" lang="en-US" smtClean="0">
                <a:solidFill>
                  <a:schemeClr val="accent2"/>
                </a:solidFill>
                <a:sym typeface="Symbol" pitchFamily="18" charset="2"/>
              </a:rPr>
              <a:t>+ 0111101</a:t>
            </a:r>
            <a:r>
              <a:rPr altLang="ko-KR" dirty="0" lang="en-US" smtClean="0">
                <a:sym typeface="Symbol" pitchFamily="18" charset="2"/>
              </a:rPr>
              <a:t> (2’s complement of 1000011)</a:t>
            </a:r>
          </a:p>
          <a:p>
            <a:pPr lvl="3">
              <a:buFontTx/>
              <a:buNone/>
            </a:pPr>
            <a:r>
              <a:rPr altLang="ko-KR" dirty="0" lang="en-US" smtClean="0">
                <a:sym typeface="Symbol" pitchFamily="18" charset="2"/>
              </a:rPr>
              <a:t>1 0010001 </a:t>
            </a:r>
          </a:p>
          <a:p>
            <a:pPr lvl="3">
              <a:buFontTx/>
              <a:buNone/>
            </a:pPr>
            <a:r>
              <a:rPr altLang="ko-KR" dirty="0" lang="en-US" smtClean="0">
                <a:sym typeface="Symbol" pitchFamily="18" charset="2"/>
              </a:rPr>
              <a:t>Result = </a:t>
            </a:r>
            <a:r>
              <a:rPr altLang="ko-KR" b="1" dirty="0" i="1" lang="en-US" smtClean="0">
                <a:solidFill>
                  <a:schemeClr val="accent1"/>
                </a:solidFill>
                <a:sym typeface="Symbol" pitchFamily="18" charset="2"/>
              </a:rPr>
              <a:t>0010001</a:t>
            </a:r>
            <a:endParaRPr altLang="ko-KR" dirty="0" lang="en-US" smtClean="0"/>
          </a:p>
          <a:p>
            <a:pPr lvl="2"/>
            <a:endParaRPr altLang="ko-KR" dirty="0" lang="en-US" smtClean="0"/>
          </a:p>
          <a:p>
            <a:pPr lvl="3"/>
            <a:endParaRPr altLang="ko-KR" dirty="0" lang="ko-KR" smtClean="0"/>
          </a:p>
        </p:txBody>
      </p:sp>
      <p:sp>
        <p:nvSpPr>
          <p:cNvPr id="1048813" name="AutoShape 4"/>
          <p:cNvSpPr>
            <a:spLocks noChangeArrowheads="1"/>
          </p:cNvSpPr>
          <p:nvPr/>
        </p:nvSpPr>
        <p:spPr bwMode="auto">
          <a:xfrm>
            <a:off x="4800600" y="304800"/>
            <a:ext cx="1371600" cy="304800"/>
          </a:xfrm>
          <a:prstGeom prst="wedgeRoundRectCallout">
            <a:avLst>
              <a:gd name="adj1" fmla="val -79514"/>
              <a:gd name="adj2" fmla="val -18750"/>
              <a:gd name="adj3" fmla="val 16667"/>
            </a:avLst>
          </a:prstGeom>
          <a:noFill/>
          <a:ln w="12700">
            <a:solidFill>
              <a:schemeClr val="accent1"/>
            </a:solidFill>
            <a:miter lim="800000"/>
            <a:headEnd/>
            <a:tailEnd/>
          </a:ln>
        </p:spPr>
        <p:txBody>
          <a:bodyPr anchor="ctr" wrap="none"/>
          <a:p>
            <a:pPr algn="ctr" eaLnBrk="1" hangingPunct="1" latinLnBrk="1"/>
            <a:r>
              <a:rPr altLang="en-US" dirty="0" sz="1400" kumimoji="1" lang="ko-KR"/>
              <a:t>(</a:t>
            </a:r>
            <a:r>
              <a:rPr altLang="ko-KR" dirty="0" sz="1400" kumimoji="1" lang="en-US"/>
              <a:t>M-N), N</a:t>
            </a:r>
            <a:r>
              <a:rPr altLang="ko-KR" dirty="0" sz="1400" kumimoji="1" lang="en-US">
                <a:sym typeface="Symbol" pitchFamily="18" charset="2"/>
              </a:rPr>
              <a:t>0</a:t>
            </a:r>
            <a:endParaRPr altLang="ko-KR" dirty="0" sz="1400" kumimoji="1" lang="en-US"/>
          </a:p>
        </p:txBody>
      </p:sp>
      <p:sp>
        <p:nvSpPr>
          <p:cNvPr id="1048814" name="Rectangle 5"/>
          <p:cNvSpPr>
            <a:spLocks noChangeArrowheads="1"/>
          </p:cNvSpPr>
          <p:nvPr/>
        </p:nvSpPr>
        <p:spPr bwMode="auto">
          <a:xfrm>
            <a:off x="4114800" y="2819400"/>
            <a:ext cx="5029200" cy="2514600"/>
          </a:xfrm>
          <a:prstGeom prst="rect"/>
          <a:noFill/>
          <a:ln w="12700">
            <a:noFill/>
            <a:miter lim="800000"/>
            <a:headEnd/>
            <a:tailEnd/>
          </a:ln>
        </p:spPr>
        <p:txBody>
          <a:bodyPr bIns="44450" lIns="90488" rIns="90488" tIns="44450"/>
          <a:p>
            <a:pPr indent="-228600" lvl="3" marL="1600200">
              <a:spcBef>
                <a:spcPct val="20000"/>
              </a:spcBef>
              <a:buClr>
                <a:schemeClr val="accent2"/>
              </a:buClr>
            </a:pPr>
            <a:r>
              <a:rPr altLang="ko-KR" b="1" sz="1400" i="1" lang="ko-KR">
                <a:solidFill>
                  <a:schemeClr val="folHlink"/>
                </a:solidFill>
                <a:latin typeface="Arial" charset="0"/>
                <a:sym typeface="Symbol" pitchFamily="18" charset="2"/>
              </a:rPr>
              <a:t>13250(</a:t>
            </a:r>
            <a:r>
              <a:rPr altLang="ko-KR" b="1" sz="1400" i="1" lang="en-US">
                <a:solidFill>
                  <a:schemeClr val="folHlink"/>
                </a:solidFill>
                <a:latin typeface="Arial" charset="0"/>
                <a:sym typeface="Symbol" pitchFamily="18" charset="2"/>
              </a:rPr>
              <a:t>M) - 72532(N) = -59282</a:t>
            </a:r>
            <a:endParaRPr altLang="ko-KR" sz="1400" lang="en-US">
              <a:latin typeface="Arial" charset="0"/>
              <a:sym typeface="Symbol" pitchFamily="18" charset="2"/>
            </a:endParaRPr>
          </a:p>
          <a:p>
            <a:pPr indent="-228600" lvl="3" marL="1600200">
              <a:spcBef>
                <a:spcPct val="20000"/>
              </a:spcBef>
              <a:buClr>
                <a:schemeClr val="accent2"/>
              </a:buClr>
            </a:pPr>
            <a:r>
              <a:rPr altLang="ko-KR" b="1" sz="1400" i="1" lang="en-US">
                <a:solidFill>
                  <a:schemeClr val="accent2"/>
                </a:solidFill>
                <a:latin typeface="Arial" charset="0"/>
                <a:sym typeface="Symbol" pitchFamily="18" charset="2"/>
              </a:rPr>
              <a:t>   13250</a:t>
            </a:r>
          </a:p>
          <a:p>
            <a:pPr indent="-228600" lvl="3" marL="1600200">
              <a:spcBef>
                <a:spcPct val="20000"/>
              </a:spcBef>
              <a:buClr>
                <a:schemeClr val="accent2"/>
              </a:buClr>
            </a:pPr>
            <a:r>
              <a:rPr altLang="ko-KR" b="1" sz="1400" i="1" lang="en-US">
                <a:solidFill>
                  <a:schemeClr val="accent2"/>
                </a:solidFill>
                <a:latin typeface="Arial" charset="0"/>
                <a:sym typeface="Symbol" pitchFamily="18" charset="2"/>
              </a:rPr>
              <a:t>+ 27468</a:t>
            </a:r>
            <a:r>
              <a:rPr altLang="ko-KR" sz="1400" lang="en-US">
                <a:latin typeface="Arial" charset="0"/>
                <a:sym typeface="Symbol" pitchFamily="18" charset="2"/>
              </a:rPr>
              <a:t> (10’s complement of 72532)</a:t>
            </a:r>
          </a:p>
          <a:p>
            <a:pPr indent="-228600" lvl="3" marL="1600200">
              <a:spcBef>
                <a:spcPct val="20000"/>
              </a:spcBef>
              <a:buClr>
                <a:schemeClr val="accent2"/>
              </a:buClr>
            </a:pPr>
            <a:r>
              <a:rPr altLang="ko-KR" sz="1400" lang="en-US">
                <a:latin typeface="Arial" charset="0"/>
                <a:sym typeface="Symbol" pitchFamily="18" charset="2"/>
              </a:rPr>
              <a:t>0  40718</a:t>
            </a:r>
          </a:p>
          <a:p>
            <a:pPr indent="-228600" lvl="3" marL="1600200">
              <a:spcBef>
                <a:spcPct val="20000"/>
              </a:spcBef>
              <a:buClr>
                <a:schemeClr val="accent2"/>
              </a:buClr>
            </a:pPr>
            <a:r>
              <a:rPr altLang="ko-KR" sz="1400" lang="en-US">
                <a:latin typeface="Arial" charset="0"/>
                <a:sym typeface="Symbol" pitchFamily="18" charset="2"/>
              </a:rPr>
              <a:t>Result = -(10’s complement of 40718)</a:t>
            </a:r>
          </a:p>
          <a:p>
            <a:pPr indent="-228600" lvl="3" marL="1600200">
              <a:spcBef>
                <a:spcPct val="20000"/>
              </a:spcBef>
              <a:buClr>
                <a:schemeClr val="accent2"/>
              </a:buClr>
            </a:pPr>
            <a:r>
              <a:rPr altLang="ko-KR" sz="1400" lang="en-US">
                <a:latin typeface="Arial" charset="0"/>
                <a:sym typeface="Symbol" pitchFamily="18" charset="2"/>
              </a:rPr>
              <a:t>           = -(59281+1) = </a:t>
            </a:r>
            <a:r>
              <a:rPr altLang="ko-KR" b="1" sz="1400" i="1" lang="en-US">
                <a:solidFill>
                  <a:schemeClr val="accent1"/>
                </a:solidFill>
                <a:latin typeface="Arial" charset="0"/>
                <a:sym typeface="Symbol" pitchFamily="18" charset="2"/>
              </a:rPr>
              <a:t>-59282</a:t>
            </a:r>
            <a:r>
              <a:rPr altLang="ko-KR" sz="1400" lang="en-US">
                <a:latin typeface="Arial" charset="0"/>
                <a:sym typeface="Symbol" pitchFamily="18" charset="2"/>
              </a:rPr>
              <a:t> </a:t>
            </a:r>
            <a:endParaRPr altLang="ko-KR" sz="1400" lang="en-US">
              <a:latin typeface="Arial" charset="0"/>
            </a:endParaRPr>
          </a:p>
          <a:p>
            <a:pPr indent="-228600" lvl="2" marL="1143000">
              <a:spcBef>
                <a:spcPct val="20000"/>
              </a:spcBef>
              <a:buClr>
                <a:schemeClr val="accent1"/>
              </a:buClr>
              <a:buSzPct val="75000"/>
              <a:buFont typeface="Monotype Sorts" pitchFamily="2" charset="2"/>
              <a:buChar char="l"/>
            </a:pPr>
            <a:endParaRPr altLang="ko-KR" sz="1600" lang="ko-KR">
              <a:latin typeface="Arial" charset="0"/>
            </a:endParaRPr>
          </a:p>
        </p:txBody>
      </p:sp>
      <p:sp>
        <p:nvSpPr>
          <p:cNvPr id="1048815" name="Line 6"/>
          <p:cNvSpPr>
            <a:spLocks noChangeShapeType="1"/>
          </p:cNvSpPr>
          <p:nvPr/>
        </p:nvSpPr>
        <p:spPr bwMode="auto">
          <a:xfrm>
            <a:off x="1676400" y="3505200"/>
            <a:ext cx="0" cy="0"/>
          </a:xfrm>
          <a:prstGeom prst="line"/>
          <a:noFill/>
          <a:ln w="12700">
            <a:solidFill>
              <a:schemeClr val="tx1"/>
            </a:solidFill>
            <a:round/>
            <a:headEnd/>
            <a:tailEnd/>
          </a:ln>
        </p:spPr>
        <p:txBody>
          <a:bodyPr anchor="ctr" wrap="none"/>
          <a:p>
            <a:endParaRPr lang="en-US"/>
          </a:p>
        </p:txBody>
      </p:sp>
      <p:sp>
        <p:nvSpPr>
          <p:cNvPr id="1048816" name="Line 7"/>
          <p:cNvSpPr>
            <a:spLocks noChangeShapeType="1"/>
          </p:cNvSpPr>
          <p:nvPr/>
        </p:nvSpPr>
        <p:spPr bwMode="auto">
          <a:xfrm>
            <a:off x="1600200" y="3352800"/>
            <a:ext cx="762000" cy="0"/>
          </a:xfrm>
          <a:prstGeom prst="line"/>
          <a:noFill/>
          <a:ln w="28575">
            <a:solidFill>
              <a:schemeClr val="tx1"/>
            </a:solidFill>
            <a:round/>
            <a:headEnd/>
            <a:tailEnd/>
          </a:ln>
        </p:spPr>
        <p:txBody>
          <a:bodyPr anchor="ctr" wrap="none"/>
          <a:p>
            <a:endParaRPr lang="en-US"/>
          </a:p>
        </p:txBody>
      </p:sp>
      <p:sp>
        <p:nvSpPr>
          <p:cNvPr id="1048817" name="Line 8"/>
          <p:cNvSpPr>
            <a:spLocks noChangeShapeType="1"/>
          </p:cNvSpPr>
          <p:nvPr/>
        </p:nvSpPr>
        <p:spPr bwMode="auto">
          <a:xfrm>
            <a:off x="5486400" y="3352800"/>
            <a:ext cx="762000" cy="0"/>
          </a:xfrm>
          <a:prstGeom prst="line"/>
          <a:noFill/>
          <a:ln w="28575">
            <a:solidFill>
              <a:schemeClr val="tx1"/>
            </a:solidFill>
            <a:round/>
            <a:headEnd/>
            <a:tailEnd/>
          </a:ln>
        </p:spPr>
        <p:txBody>
          <a:bodyPr anchor="ctr" wrap="none"/>
          <a:p>
            <a:endParaRPr lang="en-US"/>
          </a:p>
        </p:txBody>
      </p:sp>
      <p:sp>
        <p:nvSpPr>
          <p:cNvPr id="1048818" name="Rectangle 9"/>
          <p:cNvSpPr>
            <a:spLocks noChangeArrowheads="1"/>
          </p:cNvSpPr>
          <p:nvPr/>
        </p:nvSpPr>
        <p:spPr bwMode="auto">
          <a:xfrm>
            <a:off x="5105400" y="2590800"/>
            <a:ext cx="609600" cy="304800"/>
          </a:xfrm>
          <a:prstGeom prst="rect"/>
          <a:noFill/>
          <a:ln w="12700">
            <a:solidFill>
              <a:srgbClr val="FF0000"/>
            </a:solidFill>
            <a:miter lim="800000"/>
            <a:headEnd/>
            <a:tailEnd/>
          </a:ln>
        </p:spPr>
        <p:txBody>
          <a:bodyPr anchor="ctr" wrap="none"/>
          <a:p>
            <a:pPr algn="ctr" eaLnBrk="1" hangingPunct="1" latinLnBrk="1"/>
            <a:r>
              <a:rPr altLang="ko-KR" dirty="0" sz="1400" lang="en-US">
                <a:sym typeface="Symbol" pitchFamily="18" charset="2"/>
              </a:rPr>
              <a:t>M  N</a:t>
            </a:r>
            <a:endParaRPr altLang="en-US" dirty="0" sz="1400" lang="ko-KR">
              <a:sym typeface="Symbol" pitchFamily="18" charset="2"/>
            </a:endParaRPr>
          </a:p>
        </p:txBody>
      </p:sp>
      <p:sp>
        <p:nvSpPr>
          <p:cNvPr id="1048819" name="Rectangle 10"/>
          <p:cNvSpPr>
            <a:spLocks noChangeArrowheads="1"/>
          </p:cNvSpPr>
          <p:nvPr/>
        </p:nvSpPr>
        <p:spPr bwMode="auto">
          <a:xfrm>
            <a:off x="457200" y="2362200"/>
            <a:ext cx="609600" cy="304800"/>
          </a:xfrm>
          <a:prstGeom prst="rect"/>
          <a:noFill/>
          <a:ln w="12700">
            <a:solidFill>
              <a:srgbClr val="FF0000"/>
            </a:solidFill>
            <a:miter lim="800000"/>
            <a:headEnd/>
            <a:tailEnd/>
          </a:ln>
        </p:spPr>
        <p:txBody>
          <a:bodyPr anchor="ctr" wrap="none"/>
          <a:p>
            <a:pPr algn="ctr" eaLnBrk="1" hangingPunct="1" latinLnBrk="1"/>
            <a:r>
              <a:rPr altLang="ko-KR" dirty="0" sz="1400" lang="en-US"/>
              <a:t>M </a:t>
            </a:r>
            <a:r>
              <a:rPr altLang="ko-KR" dirty="0" sz="1400" lang="en-US">
                <a:sym typeface="Symbol" pitchFamily="18" charset="2"/>
              </a:rPr>
              <a:t> N</a:t>
            </a:r>
            <a:endParaRPr altLang="en-US" dirty="0" sz="1400" lang="ko-KR">
              <a:sym typeface="Symbol" pitchFamily="18" charset="2"/>
            </a:endParaRPr>
          </a:p>
        </p:txBody>
      </p:sp>
      <p:sp>
        <p:nvSpPr>
          <p:cNvPr id="1048820" name="Oval 11"/>
          <p:cNvSpPr>
            <a:spLocks noChangeArrowheads="1"/>
          </p:cNvSpPr>
          <p:nvPr/>
        </p:nvSpPr>
        <p:spPr bwMode="auto">
          <a:xfrm>
            <a:off x="1219200" y="3429000"/>
            <a:ext cx="228600" cy="152400"/>
          </a:xfrm>
          <a:prstGeom prst="ellipse"/>
          <a:noFill/>
          <a:ln w="28575">
            <a:solidFill>
              <a:srgbClr val="FF00FF"/>
            </a:solidFill>
            <a:round/>
            <a:headEnd/>
            <a:tailEnd/>
          </a:ln>
        </p:spPr>
        <p:txBody>
          <a:bodyPr anchor="ctr" wrap="none"/>
          <a:p>
            <a:endParaRPr lang="en-US"/>
          </a:p>
        </p:txBody>
      </p:sp>
      <p:sp>
        <p:nvSpPr>
          <p:cNvPr id="1048821" name="AutoShape 12"/>
          <p:cNvSpPr>
            <a:spLocks noChangeArrowheads="1"/>
          </p:cNvSpPr>
          <p:nvPr/>
        </p:nvSpPr>
        <p:spPr bwMode="auto">
          <a:xfrm>
            <a:off x="0" y="3157537"/>
            <a:ext cx="1141413" cy="355601"/>
          </a:xfrm>
          <a:prstGeom prst="cloudCallout">
            <a:avLst>
              <a:gd name="adj1" fmla="val 67940"/>
              <a:gd name="adj2" fmla="val 20440"/>
            </a:avLst>
          </a:prstGeom>
          <a:solidFill>
            <a:srgbClr val="FFCC00"/>
          </a:solidFill>
          <a:ln w="12700">
            <a:solidFill>
              <a:srgbClr val="FF0000"/>
            </a:solidFill>
            <a:round/>
            <a:headEnd/>
            <a:tailEnd/>
          </a:ln>
        </p:spPr>
        <p:txBody>
          <a:bodyPr anchor="ctr" bIns="0" lIns="0" rIns="0" tIns="0">
            <a:spAutoFit/>
          </a:bodyPr>
          <a:p>
            <a:pPr algn="ctr" eaLnBrk="1" hangingPunct="1" latinLnBrk="1"/>
            <a:r>
              <a:rPr altLang="ko-KR" dirty="0" sz="1200" kumimoji="1" lang="en-US"/>
              <a:t>Discard End Cary</a:t>
            </a:r>
          </a:p>
        </p:txBody>
      </p:sp>
      <p:sp>
        <p:nvSpPr>
          <p:cNvPr id="1048822" name="Oval 13"/>
          <p:cNvSpPr>
            <a:spLocks noChangeArrowheads="1"/>
          </p:cNvSpPr>
          <p:nvPr/>
        </p:nvSpPr>
        <p:spPr bwMode="auto">
          <a:xfrm>
            <a:off x="5486400" y="3657600"/>
            <a:ext cx="228600" cy="152400"/>
          </a:xfrm>
          <a:prstGeom prst="ellipse"/>
          <a:noFill/>
          <a:ln w="28575">
            <a:solidFill>
              <a:srgbClr val="FF00FF"/>
            </a:solidFill>
            <a:round/>
            <a:headEnd/>
            <a:tailEnd/>
          </a:ln>
        </p:spPr>
        <p:txBody>
          <a:bodyPr anchor="ctr" wrap="none"/>
          <a:p>
            <a:endParaRPr lang="en-US"/>
          </a:p>
        </p:txBody>
      </p:sp>
      <p:sp>
        <p:nvSpPr>
          <p:cNvPr id="1048823" name="AutoShape 14"/>
          <p:cNvSpPr>
            <a:spLocks noChangeArrowheads="1"/>
          </p:cNvSpPr>
          <p:nvPr/>
        </p:nvSpPr>
        <p:spPr bwMode="auto">
          <a:xfrm>
            <a:off x="3886200" y="3656746"/>
            <a:ext cx="1447800" cy="177801"/>
          </a:xfrm>
          <a:prstGeom prst="cloudCallout">
            <a:avLst>
              <a:gd name="adj1" fmla="val 59319"/>
              <a:gd name="adj2" fmla="val 1759"/>
            </a:avLst>
          </a:prstGeom>
          <a:solidFill>
            <a:srgbClr val="FFCC00"/>
          </a:solidFill>
          <a:ln w="12700">
            <a:solidFill>
              <a:srgbClr val="FF0000"/>
            </a:solidFill>
            <a:round/>
            <a:headEnd/>
            <a:tailEnd/>
          </a:ln>
        </p:spPr>
        <p:txBody>
          <a:bodyPr anchor="ctr" bIns="0" lIns="0" rIns="0" tIns="0" wrap="square">
            <a:spAutoFit/>
          </a:bodyPr>
          <a:p>
            <a:pPr algn="ctr" eaLnBrk="1" hangingPunct="1" latinLnBrk="1"/>
            <a:r>
              <a:rPr altLang="ko-KR" sz="1200" kumimoji="1" lang="en-US"/>
              <a:t>No End Carry</a:t>
            </a:r>
          </a:p>
        </p:txBody>
      </p:sp>
      <p:sp>
        <p:nvSpPr>
          <p:cNvPr id="1048824" name="Rectangle 15"/>
          <p:cNvSpPr>
            <a:spLocks noChangeArrowheads="1"/>
          </p:cNvSpPr>
          <p:nvPr/>
        </p:nvSpPr>
        <p:spPr bwMode="auto">
          <a:xfrm>
            <a:off x="4116388" y="4572000"/>
            <a:ext cx="5029200" cy="1981200"/>
          </a:xfrm>
          <a:prstGeom prst="rect"/>
          <a:noFill/>
          <a:ln w="12700">
            <a:noFill/>
            <a:miter lim="800000"/>
            <a:headEnd/>
            <a:tailEnd/>
          </a:ln>
        </p:spPr>
        <p:txBody>
          <a:bodyPr bIns="44450" lIns="90488" rIns="90488" tIns="44450"/>
          <a:p>
            <a:pPr indent="-228600" lvl="3" marL="1600200">
              <a:spcBef>
                <a:spcPct val="20000"/>
              </a:spcBef>
              <a:buClr>
                <a:schemeClr val="accent2"/>
              </a:buClr>
            </a:pPr>
            <a:r>
              <a:rPr altLang="ko-KR" b="1" dirty="0" sz="1400" i="1" lang="ko-KR">
                <a:solidFill>
                  <a:schemeClr val="folHlink"/>
                </a:solidFill>
                <a:latin typeface="Arial" charset="0"/>
                <a:sym typeface="Symbol" pitchFamily="18" charset="2"/>
              </a:rPr>
              <a:t>1000011(</a:t>
            </a:r>
            <a:r>
              <a:rPr altLang="ko-KR" b="1" dirty="0" sz="1400" i="1" lang="en-US">
                <a:solidFill>
                  <a:schemeClr val="folHlink"/>
                </a:solidFill>
                <a:latin typeface="Arial" charset="0"/>
                <a:sym typeface="Symbol" pitchFamily="18" charset="2"/>
              </a:rPr>
              <a:t>X) - 1010100(Y) = -0010001</a:t>
            </a:r>
            <a:endParaRPr altLang="ko-KR" dirty="0" sz="1400" lang="en-US">
              <a:latin typeface="Arial" charset="0"/>
              <a:sym typeface="Symbol" pitchFamily="18" charset="2"/>
            </a:endParaRPr>
          </a:p>
          <a:p>
            <a:pPr indent="-228600" lvl="3" marL="1600200">
              <a:spcBef>
                <a:spcPct val="20000"/>
              </a:spcBef>
              <a:buClr>
                <a:schemeClr val="accent2"/>
              </a:buClr>
            </a:pPr>
            <a:r>
              <a:rPr altLang="ko-KR" b="1" dirty="0" sz="1400" i="1" lang="en-US">
                <a:solidFill>
                  <a:schemeClr val="accent2"/>
                </a:solidFill>
                <a:latin typeface="Arial" charset="0"/>
                <a:sym typeface="Symbol" pitchFamily="18" charset="2"/>
              </a:rPr>
              <a:t>   1000011</a:t>
            </a:r>
          </a:p>
          <a:p>
            <a:pPr indent="-228600" lvl="3" marL="1600200">
              <a:spcBef>
                <a:spcPct val="20000"/>
              </a:spcBef>
              <a:buClr>
                <a:schemeClr val="accent2"/>
              </a:buClr>
            </a:pPr>
            <a:r>
              <a:rPr altLang="ko-KR" b="1" dirty="0" sz="1400" i="1" lang="en-US">
                <a:solidFill>
                  <a:schemeClr val="accent2"/>
                </a:solidFill>
                <a:latin typeface="Arial" charset="0"/>
                <a:sym typeface="Symbol" pitchFamily="18" charset="2"/>
              </a:rPr>
              <a:t>+ 0101100</a:t>
            </a:r>
            <a:r>
              <a:rPr altLang="ko-KR" dirty="0" sz="1400" lang="en-US">
                <a:latin typeface="Arial" charset="0"/>
                <a:sym typeface="Symbol" pitchFamily="18" charset="2"/>
              </a:rPr>
              <a:t> (2’s complement of 1010100)</a:t>
            </a:r>
          </a:p>
          <a:p>
            <a:pPr indent="-228600" lvl="3" marL="1600200">
              <a:spcBef>
                <a:spcPct val="20000"/>
              </a:spcBef>
              <a:buClr>
                <a:schemeClr val="accent2"/>
              </a:buClr>
            </a:pPr>
            <a:r>
              <a:rPr altLang="ko-KR" dirty="0" sz="1400" lang="en-US">
                <a:latin typeface="Arial" charset="0"/>
                <a:sym typeface="Symbol" pitchFamily="18" charset="2"/>
              </a:rPr>
              <a:t>0  1101111</a:t>
            </a:r>
          </a:p>
          <a:p>
            <a:pPr indent="-228600" lvl="3" marL="1600200">
              <a:spcBef>
                <a:spcPct val="20000"/>
              </a:spcBef>
              <a:buClr>
                <a:schemeClr val="accent2"/>
              </a:buClr>
            </a:pPr>
            <a:r>
              <a:rPr altLang="ko-KR" dirty="0" sz="1400" lang="en-US">
                <a:latin typeface="Arial" charset="0"/>
                <a:sym typeface="Symbol" pitchFamily="18" charset="2"/>
              </a:rPr>
              <a:t>Result = -(2’s complement of 1101111)</a:t>
            </a:r>
          </a:p>
          <a:p>
            <a:pPr indent="-228600" lvl="3" marL="1600200">
              <a:spcBef>
                <a:spcPct val="20000"/>
              </a:spcBef>
              <a:buClr>
                <a:schemeClr val="accent2"/>
              </a:buClr>
            </a:pPr>
            <a:r>
              <a:rPr altLang="ko-KR" dirty="0" sz="1400" lang="en-US">
                <a:latin typeface="Arial" charset="0"/>
                <a:sym typeface="Symbol" pitchFamily="18" charset="2"/>
              </a:rPr>
              <a:t>           = -(0010000+1) = </a:t>
            </a:r>
            <a:r>
              <a:rPr altLang="ko-KR" b="1" dirty="0" sz="1400" i="1" lang="en-US">
                <a:solidFill>
                  <a:schemeClr val="accent1"/>
                </a:solidFill>
                <a:latin typeface="Arial" charset="0"/>
                <a:sym typeface="Symbol" pitchFamily="18" charset="2"/>
              </a:rPr>
              <a:t>-0010001</a:t>
            </a:r>
            <a:r>
              <a:rPr altLang="ko-KR" dirty="0" sz="1400" lang="en-US">
                <a:latin typeface="Arial" charset="0"/>
                <a:sym typeface="Symbol" pitchFamily="18" charset="2"/>
              </a:rPr>
              <a:t> </a:t>
            </a:r>
            <a:endParaRPr altLang="ko-KR" dirty="0" sz="1400" lang="en-US">
              <a:latin typeface="Arial" charset="0"/>
            </a:endParaRPr>
          </a:p>
          <a:p>
            <a:pPr indent="-228600" lvl="2" marL="1143000">
              <a:spcBef>
                <a:spcPct val="20000"/>
              </a:spcBef>
              <a:buClr>
                <a:schemeClr val="accent1"/>
              </a:buClr>
              <a:buSzPct val="75000"/>
              <a:buFont typeface="Monotype Sorts" pitchFamily="2" charset="2"/>
              <a:buChar char="l"/>
            </a:pPr>
            <a:endParaRPr altLang="ko-KR" dirty="0" sz="1600" lang="ko-KR">
              <a:latin typeface="Arial" charset="0"/>
            </a:endParaRPr>
          </a:p>
        </p:txBody>
      </p:sp>
      <p:sp>
        <p:nvSpPr>
          <p:cNvPr id="1048825" name="Oval 16"/>
          <p:cNvSpPr>
            <a:spLocks noChangeArrowheads="1"/>
          </p:cNvSpPr>
          <p:nvPr/>
        </p:nvSpPr>
        <p:spPr bwMode="auto">
          <a:xfrm>
            <a:off x="1219200" y="5715000"/>
            <a:ext cx="228600" cy="152400"/>
          </a:xfrm>
          <a:prstGeom prst="ellipse"/>
          <a:noFill/>
          <a:ln w="28575">
            <a:solidFill>
              <a:srgbClr val="FF00FF"/>
            </a:solidFill>
            <a:round/>
            <a:headEnd/>
            <a:tailEnd/>
          </a:ln>
        </p:spPr>
        <p:txBody>
          <a:bodyPr anchor="ctr" wrap="none"/>
          <a:p>
            <a:endParaRPr lang="en-US"/>
          </a:p>
        </p:txBody>
      </p:sp>
      <p:sp>
        <p:nvSpPr>
          <p:cNvPr id="1048826" name="Line 17"/>
          <p:cNvSpPr>
            <a:spLocks noChangeShapeType="1"/>
          </p:cNvSpPr>
          <p:nvPr/>
        </p:nvSpPr>
        <p:spPr bwMode="auto">
          <a:xfrm>
            <a:off x="1447800" y="5638800"/>
            <a:ext cx="762000" cy="0"/>
          </a:xfrm>
          <a:prstGeom prst="line"/>
          <a:noFill/>
          <a:ln w="28575">
            <a:solidFill>
              <a:schemeClr val="tx1"/>
            </a:solidFill>
            <a:round/>
            <a:headEnd/>
            <a:tailEnd/>
          </a:ln>
        </p:spPr>
        <p:txBody>
          <a:bodyPr anchor="ctr" wrap="none"/>
          <a:p>
            <a:endParaRPr lang="en-US"/>
          </a:p>
        </p:txBody>
      </p:sp>
      <p:sp>
        <p:nvSpPr>
          <p:cNvPr id="1048827" name="Oval 18"/>
          <p:cNvSpPr>
            <a:spLocks noChangeArrowheads="1"/>
          </p:cNvSpPr>
          <p:nvPr/>
        </p:nvSpPr>
        <p:spPr bwMode="auto">
          <a:xfrm>
            <a:off x="5486400" y="5410200"/>
            <a:ext cx="228600" cy="152400"/>
          </a:xfrm>
          <a:prstGeom prst="ellipse"/>
          <a:noFill/>
          <a:ln w="28575">
            <a:solidFill>
              <a:srgbClr val="FF00FF"/>
            </a:solidFill>
            <a:round/>
            <a:headEnd/>
            <a:tailEnd/>
          </a:ln>
        </p:spPr>
        <p:txBody>
          <a:bodyPr anchor="ctr" wrap="none"/>
          <a:p>
            <a:endParaRPr lang="en-US"/>
          </a:p>
        </p:txBody>
      </p:sp>
      <p:sp>
        <p:nvSpPr>
          <p:cNvPr id="1048828" name="Rectangle 19"/>
          <p:cNvSpPr>
            <a:spLocks noChangeArrowheads="1"/>
          </p:cNvSpPr>
          <p:nvPr/>
        </p:nvSpPr>
        <p:spPr bwMode="auto">
          <a:xfrm>
            <a:off x="4953000" y="4343400"/>
            <a:ext cx="609600" cy="304800"/>
          </a:xfrm>
          <a:prstGeom prst="rect"/>
          <a:noFill/>
          <a:ln w="12700">
            <a:solidFill>
              <a:srgbClr val="FF0000"/>
            </a:solidFill>
            <a:miter lim="800000"/>
            <a:headEnd/>
            <a:tailEnd/>
          </a:ln>
        </p:spPr>
        <p:txBody>
          <a:bodyPr anchor="ctr" wrap="none"/>
          <a:p>
            <a:pPr algn="ctr" eaLnBrk="1" hangingPunct="1" latinLnBrk="1"/>
            <a:r>
              <a:rPr altLang="ko-KR" dirty="0" sz="1400" lang="en-US">
                <a:sym typeface="Symbol" pitchFamily="18" charset="2"/>
              </a:rPr>
              <a:t>X  Y</a:t>
            </a:r>
            <a:endParaRPr altLang="en-US" dirty="0" sz="1400" lang="ko-KR">
              <a:sym typeface="Symbol" pitchFamily="18" charset="2"/>
            </a:endParaRPr>
          </a:p>
        </p:txBody>
      </p:sp>
      <p:sp>
        <p:nvSpPr>
          <p:cNvPr id="1048829" name="Rectangle 20"/>
          <p:cNvSpPr>
            <a:spLocks noChangeArrowheads="1"/>
          </p:cNvSpPr>
          <p:nvPr/>
        </p:nvSpPr>
        <p:spPr bwMode="auto">
          <a:xfrm>
            <a:off x="533400" y="4648200"/>
            <a:ext cx="609600" cy="304800"/>
          </a:xfrm>
          <a:prstGeom prst="rect"/>
          <a:noFill/>
          <a:ln w="12700">
            <a:solidFill>
              <a:schemeClr val="accent1"/>
            </a:solidFill>
            <a:miter lim="800000"/>
            <a:headEnd/>
            <a:tailEnd/>
          </a:ln>
        </p:spPr>
        <p:txBody>
          <a:bodyPr anchor="ctr" wrap="none"/>
          <a:p>
            <a:pPr algn="ctr" eaLnBrk="1" hangingPunct="1" latinLnBrk="1"/>
            <a:r>
              <a:rPr altLang="ko-KR" dirty="0" sz="1400" lang="en-US"/>
              <a:t>X </a:t>
            </a:r>
            <a:r>
              <a:rPr altLang="ko-KR" dirty="0" sz="1400" lang="en-US">
                <a:sym typeface="Symbol" pitchFamily="18" charset="2"/>
              </a:rPr>
              <a:t> Y</a:t>
            </a:r>
            <a:endParaRPr altLang="en-US" dirty="0" sz="1400" lang="ko-KR">
              <a:sym typeface="Symbol" pitchFamily="18" charset="2"/>
            </a:endParaRPr>
          </a:p>
        </p:txBody>
      </p:sp>
      <p:sp>
        <p:nvSpPr>
          <p:cNvPr id="1048830" name="Line 21"/>
          <p:cNvSpPr>
            <a:spLocks noChangeShapeType="1"/>
          </p:cNvSpPr>
          <p:nvPr/>
        </p:nvSpPr>
        <p:spPr bwMode="auto">
          <a:xfrm>
            <a:off x="5638800" y="5334000"/>
            <a:ext cx="762000" cy="0"/>
          </a:xfrm>
          <a:prstGeom prst="line"/>
          <a:noFill/>
          <a:ln w="28575">
            <a:solidFill>
              <a:schemeClr val="tx1"/>
            </a:solidFill>
            <a:round/>
            <a:headEnd/>
            <a:tailEnd/>
          </a:ln>
        </p:spPr>
        <p:txBody>
          <a:bodyPr anchor="ctr" wrap="non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834" name="Rectangle 3"/>
          <p:cNvSpPr>
            <a:spLocks noGrp="1" noChangeArrowheads="1"/>
          </p:cNvSpPr>
          <p:nvPr>
            <p:ph type="body" idx="1"/>
          </p:nvPr>
        </p:nvSpPr>
        <p:spPr>
          <a:xfrm>
            <a:off x="457200" y="914400"/>
            <a:ext cx="8229600" cy="5562600"/>
          </a:xfrm>
        </p:spPr>
        <p:txBody>
          <a:bodyPr>
            <a:normAutofit fontScale="94444" lnSpcReduction="20000"/>
          </a:bodyPr>
          <a:p>
            <a:pPr lvl="1"/>
            <a:r>
              <a:rPr altLang="ko-KR" dirty="0" sz="1800" lang="en-US" smtClean="0"/>
              <a:t>Computers must represent everything with 1’s and 0’s, including the sign of a number and fixed/floating point number </a:t>
            </a:r>
          </a:p>
          <a:p>
            <a:pPr lvl="1"/>
            <a:r>
              <a:rPr altLang="ko-KR" dirty="0" sz="1800" lang="en-US" smtClean="0"/>
              <a:t>Binary/Decimal Point</a:t>
            </a:r>
          </a:p>
          <a:p>
            <a:pPr lvl="2"/>
            <a:r>
              <a:rPr altLang="ko-KR" dirty="0" lang="en-US" smtClean="0"/>
              <a:t>The position of the binary/decimal point is needed to represent </a:t>
            </a:r>
            <a:r>
              <a:rPr altLang="ko-KR" b="1" dirty="0" i="1" lang="en-US" smtClean="0">
                <a:solidFill>
                  <a:schemeClr val="accent1"/>
                </a:solidFill>
              </a:rPr>
              <a:t>fractions</a:t>
            </a:r>
            <a:r>
              <a:rPr altLang="ko-KR" dirty="0" lang="en-US" smtClean="0"/>
              <a:t>, </a:t>
            </a:r>
            <a:r>
              <a:rPr altLang="ko-KR" b="1" dirty="0" i="1" lang="en-US" smtClean="0">
                <a:solidFill>
                  <a:schemeClr val="accent1"/>
                </a:solidFill>
              </a:rPr>
              <a:t>integers</a:t>
            </a:r>
            <a:r>
              <a:rPr altLang="ko-KR" dirty="0" lang="en-US" smtClean="0"/>
              <a:t>, or </a:t>
            </a:r>
            <a:r>
              <a:rPr altLang="ko-KR" b="1" dirty="0" i="1" lang="en-US" smtClean="0">
                <a:solidFill>
                  <a:schemeClr val="accent1"/>
                </a:solidFill>
              </a:rPr>
              <a:t>mixed integer-fraction</a:t>
            </a:r>
            <a:r>
              <a:rPr altLang="ko-KR" dirty="0" lang="en-US" smtClean="0"/>
              <a:t> number</a:t>
            </a:r>
          </a:p>
          <a:p>
            <a:pPr lvl="1"/>
            <a:r>
              <a:rPr altLang="ko-KR" dirty="0" sz="1800" lang="en-US" smtClean="0"/>
              <a:t>Two ways of specifying the position of the binary point in a register</a:t>
            </a:r>
          </a:p>
          <a:p>
            <a:pPr lvl="2"/>
            <a:r>
              <a:rPr altLang="ko-KR" dirty="0" lang="en-US" smtClean="0"/>
              <a:t>1) Fixed Point : the binary point is always fixed in one position</a:t>
            </a:r>
          </a:p>
          <a:p>
            <a:pPr lvl="3"/>
            <a:r>
              <a:rPr altLang="ko-KR" dirty="0" lang="en-US" smtClean="0"/>
              <a:t>A binary point in the </a:t>
            </a:r>
            <a:r>
              <a:rPr altLang="ko-KR" b="1" dirty="0" i="1" lang="en-US" smtClean="0">
                <a:solidFill>
                  <a:srgbClr val="008000"/>
                </a:solidFill>
              </a:rPr>
              <a:t>extreme left</a:t>
            </a:r>
            <a:r>
              <a:rPr altLang="ko-KR" dirty="0" lang="en-US" smtClean="0"/>
              <a:t> of the register(</a:t>
            </a:r>
            <a:r>
              <a:rPr altLang="ko-KR" b="1" dirty="0" i="1" lang="en-US" smtClean="0">
                <a:solidFill>
                  <a:schemeClr val="accent1"/>
                </a:solidFill>
              </a:rPr>
              <a:t>Fraction </a:t>
            </a:r>
            <a:r>
              <a:rPr altLang="ko-KR" dirty="0" lang="en-US" smtClean="0"/>
              <a:t>: 0.xxxxx)</a:t>
            </a:r>
          </a:p>
          <a:p>
            <a:pPr lvl="3"/>
            <a:r>
              <a:rPr altLang="ko-KR" dirty="0" lang="en-US" smtClean="0"/>
              <a:t>A binary point in the </a:t>
            </a:r>
            <a:r>
              <a:rPr altLang="ko-KR" b="1" dirty="0" i="1" lang="en-US" smtClean="0">
                <a:solidFill>
                  <a:srgbClr val="008000"/>
                </a:solidFill>
              </a:rPr>
              <a:t>extreme right</a:t>
            </a:r>
            <a:r>
              <a:rPr altLang="ko-KR" dirty="0" lang="en-US" smtClean="0"/>
              <a:t> of the register(</a:t>
            </a:r>
            <a:r>
              <a:rPr altLang="ko-KR" b="1" dirty="0" i="1" lang="en-US" smtClean="0">
                <a:solidFill>
                  <a:schemeClr val="accent1"/>
                </a:solidFill>
              </a:rPr>
              <a:t>Integer</a:t>
            </a:r>
            <a:r>
              <a:rPr altLang="ko-KR" dirty="0" lang="en-US" smtClean="0"/>
              <a:t> : xxxxx.0)</a:t>
            </a:r>
          </a:p>
          <a:p>
            <a:pPr lvl="4"/>
            <a:r>
              <a:rPr altLang="ko-KR" dirty="0" i="1" lang="en-US" smtClean="0">
                <a:solidFill>
                  <a:schemeClr val="accent2"/>
                </a:solidFill>
              </a:rPr>
              <a:t>The binary point is not actually present, but the number stored in the register is treated as a fraction or as an integer</a:t>
            </a:r>
            <a:endParaRPr altLang="ko-KR" dirty="0" lang="en-US" smtClean="0"/>
          </a:p>
          <a:p>
            <a:pPr lvl="2"/>
            <a:r>
              <a:rPr altLang="ko-KR" dirty="0" lang="en-US" smtClean="0"/>
              <a:t>2) Floating Point : the second register is used to designate the</a:t>
            </a:r>
          </a:p>
          <a:p>
            <a:pPr lvl="2">
              <a:buNone/>
            </a:pPr>
            <a:r>
              <a:rPr altLang="ko-KR" dirty="0" lang="en-US" smtClean="0"/>
              <a:t>	     position of the binary point in the first register.</a:t>
            </a:r>
          </a:p>
          <a:p>
            <a:pPr lvl="1"/>
            <a:r>
              <a:rPr altLang="ko-KR" dirty="0" sz="1800" lang="en-US" smtClean="0"/>
              <a:t>Integer Representation</a:t>
            </a:r>
          </a:p>
          <a:p>
            <a:pPr lvl="2"/>
            <a:r>
              <a:rPr altLang="ko-KR" dirty="0" lang="en-US" smtClean="0"/>
              <a:t>Signed-magnitude representation</a:t>
            </a:r>
          </a:p>
          <a:p>
            <a:pPr lvl="2"/>
            <a:r>
              <a:rPr altLang="ko-KR" dirty="0" lang="en-US" smtClean="0"/>
              <a:t>Signed-1’s complement representation</a:t>
            </a:r>
          </a:p>
          <a:p>
            <a:pPr lvl="2"/>
            <a:r>
              <a:rPr altLang="ko-KR" dirty="0" lang="en-US" smtClean="0"/>
              <a:t>Signed-2’s complement representation</a:t>
            </a:r>
          </a:p>
          <a:p>
            <a:pPr lvl="1"/>
            <a:endParaRPr altLang="ko-KR" dirty="0" sz="1800" lang="en-US" smtClean="0"/>
          </a:p>
        </p:txBody>
      </p:sp>
      <p:sp>
        <p:nvSpPr>
          <p:cNvPr id="1048835" name="AutoShape 4"/>
          <p:cNvSpPr>
            <a:spLocks noChangeArrowheads="1"/>
          </p:cNvSpPr>
          <p:nvPr/>
        </p:nvSpPr>
        <p:spPr bwMode="auto">
          <a:xfrm>
            <a:off x="7391400" y="0"/>
            <a:ext cx="1752600" cy="685800"/>
          </a:xfrm>
          <a:prstGeom prst="wedgeRoundRectCallout">
            <a:avLst>
              <a:gd name="adj1" fmla="val -99727"/>
              <a:gd name="adj2" fmla="val 28241"/>
              <a:gd name="adj3" fmla="val 16667"/>
            </a:avLst>
          </a:prstGeom>
          <a:noFill/>
          <a:ln w="12700">
            <a:solidFill>
              <a:schemeClr val="accent1"/>
            </a:solidFill>
            <a:miter lim="800000"/>
            <a:headEnd/>
            <a:tailEnd/>
          </a:ln>
        </p:spPr>
        <p:txBody>
          <a:bodyPr anchor="ctr" anchorCtr="1"/>
          <a:p>
            <a:pPr eaLnBrk="1" hangingPunct="1" latinLnBrk="1"/>
            <a:r>
              <a:rPr altLang="ko-KR" dirty="0" sz="1400" kumimoji="1" lang="en-US"/>
              <a:t>*Numeric Data</a:t>
            </a:r>
          </a:p>
          <a:p>
            <a:pPr eaLnBrk="1" hangingPunct="1" latinLnBrk="1"/>
            <a:r>
              <a:rPr altLang="ko-KR" dirty="0" sz="1400" kumimoji="1" lang="en-US"/>
              <a:t>1) Fixed Point</a:t>
            </a:r>
          </a:p>
          <a:p>
            <a:pPr eaLnBrk="1" hangingPunct="1" latinLnBrk="1"/>
            <a:r>
              <a:rPr altLang="ko-KR" dirty="0" sz="1400" kumimoji="1" lang="en-US"/>
              <a:t>2) Floating Point</a:t>
            </a:r>
          </a:p>
        </p:txBody>
      </p:sp>
      <p:sp>
        <p:nvSpPr>
          <p:cNvPr id="1048836" name="AutoShape 5"/>
          <p:cNvSpPr>
            <a:spLocks noChangeArrowheads="1"/>
          </p:cNvSpPr>
          <p:nvPr/>
        </p:nvSpPr>
        <p:spPr bwMode="auto">
          <a:xfrm>
            <a:off x="6934200" y="1219200"/>
            <a:ext cx="1981200" cy="457200"/>
          </a:xfrm>
          <a:prstGeom prst="wedgeRoundRectCallout">
            <a:avLst>
              <a:gd name="adj1" fmla="val 27245"/>
              <a:gd name="adj2" fmla="val 77083"/>
              <a:gd name="adj3" fmla="val 16667"/>
            </a:avLst>
          </a:prstGeom>
          <a:noFill/>
          <a:ln w="12700">
            <a:solidFill>
              <a:schemeClr val="accent1"/>
            </a:solidFill>
            <a:miter lim="800000"/>
            <a:headEnd/>
            <a:tailEnd/>
          </a:ln>
        </p:spPr>
        <p:txBody>
          <a:bodyPr anchorCtr="1" bIns="0" lIns="0" rIns="0" tIns="0"/>
          <a:p>
            <a:pPr eaLnBrk="1" hangingPunct="1" latinLnBrk="1"/>
            <a:r>
              <a:rPr altLang="ko-KR" dirty="0" sz="1400" kumimoji="1" lang="ko-KR"/>
              <a:t>* 32.25</a:t>
            </a:r>
          </a:p>
          <a:p>
            <a:pPr eaLnBrk="1" hangingPunct="1" latinLnBrk="1"/>
            <a:r>
              <a:rPr altLang="ko-KR" dirty="0" sz="1400" kumimoji="1" lang="ko-KR"/>
              <a:t>1) 0.25, 2) 32.0, 3) 32.25</a:t>
            </a:r>
            <a:endParaRPr altLang="ko-KR" dirty="0" sz="1400" kumimoji="1" lang="en-US"/>
          </a:p>
        </p:txBody>
      </p:sp>
      <p:sp>
        <p:nvSpPr>
          <p:cNvPr id="1048837" name="Text Box 6"/>
          <p:cNvSpPr txBox="1">
            <a:spLocks noChangeArrowheads="1"/>
          </p:cNvSpPr>
          <p:nvPr/>
        </p:nvSpPr>
        <p:spPr bwMode="auto">
          <a:xfrm>
            <a:off x="5943600" y="5029200"/>
            <a:ext cx="2362200" cy="1224281"/>
          </a:xfrm>
          <a:prstGeom prst="rect"/>
          <a:solidFill>
            <a:srgbClr val="FFFF99"/>
          </a:solidFill>
          <a:ln w="19050">
            <a:solidFill>
              <a:srgbClr val="FF6600"/>
            </a:solidFill>
            <a:miter lim="800000"/>
            <a:headEnd/>
            <a:tailEnd/>
          </a:ln>
        </p:spPr>
        <p:txBody>
          <a:bodyPr>
            <a:spAutoFit/>
          </a:bodyPr>
          <a:p>
            <a:pPr eaLnBrk="1" hangingPunct="1" latinLnBrk="1">
              <a:spcBef>
                <a:spcPct val="50000"/>
              </a:spcBef>
            </a:pPr>
            <a:r>
              <a:rPr altLang="en-US" dirty="0" sz="1400" kumimoji="1" lang="ko-KR"/>
              <a:t>    </a:t>
            </a:r>
            <a:r>
              <a:rPr altLang="en-US" b="1" dirty="0" sz="1400" kumimoji="1" lang="ko-KR">
                <a:solidFill>
                  <a:schemeClr val="accent1"/>
                </a:solidFill>
              </a:rPr>
              <a:t>+14                       -14</a:t>
            </a:r>
          </a:p>
          <a:p>
            <a:pPr eaLnBrk="1" hangingPunct="1" latinLnBrk="1">
              <a:spcBef>
                <a:spcPct val="50000"/>
              </a:spcBef>
            </a:pPr>
            <a:r>
              <a:rPr altLang="en-US" dirty="0" sz="1400" kumimoji="1" lang="ko-KR"/>
              <a:t>0 0001110           1 0001110</a:t>
            </a:r>
          </a:p>
          <a:p>
            <a:pPr eaLnBrk="1" hangingPunct="1" latinLnBrk="1">
              <a:spcBef>
                <a:spcPct val="50000"/>
              </a:spcBef>
            </a:pPr>
            <a:r>
              <a:rPr altLang="en-US" dirty="0" sz="1400" kumimoji="1" lang="ko-KR"/>
              <a:t>0 0001110            1 1110001 </a:t>
            </a:r>
          </a:p>
          <a:p>
            <a:pPr eaLnBrk="1" hangingPunct="1" latinLnBrk="1">
              <a:spcBef>
                <a:spcPct val="50000"/>
              </a:spcBef>
            </a:pPr>
            <a:r>
              <a:rPr altLang="en-US" dirty="0" sz="1400" kumimoji="1" lang="ko-KR"/>
              <a:t>0 0001110            1 1110010 </a:t>
            </a:r>
          </a:p>
        </p:txBody>
      </p:sp>
      <p:sp>
        <p:nvSpPr>
          <p:cNvPr id="1048838" name="AutoShape 9"/>
          <p:cNvSpPr/>
          <p:nvPr/>
        </p:nvSpPr>
        <p:spPr bwMode="auto">
          <a:xfrm>
            <a:off x="8077200" y="4876800"/>
            <a:ext cx="1066800" cy="609600"/>
          </a:xfrm>
          <a:prstGeom prst="borderCallout2">
            <a:avLst>
              <a:gd name="adj1" fmla="val 18750"/>
              <a:gd name="adj2" fmla="val -7144"/>
              <a:gd name="adj3" fmla="val 18750"/>
              <a:gd name="adj4" fmla="val -26935"/>
              <a:gd name="adj5" fmla="val 20833"/>
              <a:gd name="adj6" fmla="val -47472"/>
            </a:avLst>
          </a:prstGeom>
          <a:solidFill>
            <a:srgbClr val="FFCC99"/>
          </a:solidFill>
          <a:ln w="12700">
            <a:solidFill>
              <a:srgbClr val="FF00FF"/>
            </a:solidFill>
            <a:miter lim="800000"/>
            <a:headEnd/>
            <a:tailEnd/>
          </a:ln>
        </p:spPr>
        <p:txBody>
          <a:bodyPr bIns="0" lIns="0" rIns="0" tIns="0"/>
          <a:p>
            <a:r>
              <a:rPr altLang="ko-KR" dirty="0" sz="1200" lang="en-US"/>
              <a:t>* MSB for Sign</a:t>
            </a:r>
          </a:p>
          <a:p>
            <a:r>
              <a:rPr altLang="ko-KR" dirty="0" sz="1200" lang="en-US"/>
              <a:t> “0”  is plus     +</a:t>
            </a:r>
          </a:p>
          <a:p>
            <a:r>
              <a:rPr altLang="ko-KR" dirty="0" sz="1200" lang="en-US"/>
              <a:t> “1”  is minus  -</a:t>
            </a:r>
          </a:p>
        </p:txBody>
      </p:sp>
      <p:sp>
        <p:nvSpPr>
          <p:cNvPr id="1048839" name="Line 10"/>
          <p:cNvSpPr>
            <a:spLocks noChangeShapeType="1"/>
          </p:cNvSpPr>
          <p:nvPr/>
        </p:nvSpPr>
        <p:spPr bwMode="auto">
          <a:xfrm>
            <a:off x="5638800" y="5486400"/>
            <a:ext cx="228600" cy="0"/>
          </a:xfrm>
          <a:prstGeom prst="line"/>
          <a:noFill/>
          <a:ln w="28575">
            <a:solidFill>
              <a:srgbClr val="FF00FF"/>
            </a:solidFill>
            <a:round/>
            <a:headEnd/>
            <a:tailEnd type="triangle" w="med" len="med"/>
          </a:ln>
        </p:spPr>
        <p:txBody>
          <a:bodyPr anchor="ctr" wrap="none"/>
          <a:p>
            <a:endParaRPr lang="en-US"/>
          </a:p>
        </p:txBody>
      </p:sp>
      <p:sp>
        <p:nvSpPr>
          <p:cNvPr id="1048840" name="Line 11"/>
          <p:cNvSpPr>
            <a:spLocks noChangeShapeType="1"/>
          </p:cNvSpPr>
          <p:nvPr/>
        </p:nvSpPr>
        <p:spPr bwMode="auto">
          <a:xfrm>
            <a:off x="5638800" y="5791200"/>
            <a:ext cx="228600" cy="0"/>
          </a:xfrm>
          <a:prstGeom prst="line"/>
          <a:noFill/>
          <a:ln w="28575">
            <a:solidFill>
              <a:srgbClr val="FF00FF"/>
            </a:solidFill>
            <a:round/>
            <a:headEnd/>
            <a:tailEnd type="triangle" w="med" len="med"/>
          </a:ln>
        </p:spPr>
        <p:txBody>
          <a:bodyPr anchor="ctr" wrap="none"/>
          <a:p>
            <a:endParaRPr lang="en-US"/>
          </a:p>
        </p:txBody>
      </p:sp>
      <p:sp>
        <p:nvSpPr>
          <p:cNvPr id="1048841" name="Line 12"/>
          <p:cNvSpPr>
            <a:spLocks noChangeShapeType="1"/>
          </p:cNvSpPr>
          <p:nvPr/>
        </p:nvSpPr>
        <p:spPr bwMode="auto">
          <a:xfrm>
            <a:off x="5638800" y="6096000"/>
            <a:ext cx="228600" cy="0"/>
          </a:xfrm>
          <a:prstGeom prst="line"/>
          <a:noFill/>
          <a:ln w="28575">
            <a:solidFill>
              <a:srgbClr val="FF00FF"/>
            </a:solidFill>
            <a:round/>
            <a:headEnd/>
            <a:tailEnd type="triangle" w="med" len="med"/>
          </a:ln>
        </p:spPr>
        <p:txBody>
          <a:bodyPr anchor="ctr" wrap="none"/>
          <a:p>
            <a:endParaRPr lang="en-US"/>
          </a:p>
        </p:txBody>
      </p:sp>
      <p:sp>
        <p:nvSpPr>
          <p:cNvPr id="1048842" name="AutoShape 14"/>
          <p:cNvSpPr>
            <a:spLocks noChangeArrowheads="1"/>
          </p:cNvSpPr>
          <p:nvPr/>
        </p:nvSpPr>
        <p:spPr bwMode="auto">
          <a:xfrm>
            <a:off x="0" y="5608637"/>
            <a:ext cx="1141413" cy="177801"/>
          </a:xfrm>
          <a:prstGeom prst="cloudCallout">
            <a:avLst>
              <a:gd name="adj1" fmla="val 76565"/>
              <a:gd name="adj2" fmla="val 66852"/>
            </a:avLst>
          </a:prstGeom>
          <a:solidFill>
            <a:srgbClr val="FFCC00"/>
          </a:solidFill>
          <a:ln w="12700">
            <a:solidFill>
              <a:srgbClr val="FF0000"/>
            </a:solidFill>
            <a:round/>
            <a:headEnd/>
            <a:tailEnd/>
          </a:ln>
        </p:spPr>
        <p:txBody>
          <a:bodyPr anchor="ctr" bIns="0" lIns="0" rIns="0" tIns="0">
            <a:spAutoFit/>
          </a:bodyPr>
          <a:p>
            <a:pPr algn="ctr" eaLnBrk="1" hangingPunct="1" latinLnBrk="1"/>
            <a:r>
              <a:rPr altLang="ko-KR" sz="1200" kumimoji="1" lang="en-US"/>
              <a:t>Most Common</a:t>
            </a:r>
          </a:p>
        </p:txBody>
      </p:sp>
      <p:sp>
        <p:nvSpPr>
          <p:cNvPr id="1048843" name="TextBox 10"/>
          <p:cNvSpPr txBox="1"/>
          <p:nvPr/>
        </p:nvSpPr>
        <p:spPr>
          <a:xfrm>
            <a:off x="533400" y="152400"/>
            <a:ext cx="7391400" cy="646331"/>
          </a:xfrm>
          <a:prstGeom prst="rect"/>
          <a:noFill/>
        </p:spPr>
        <p:txBody>
          <a:bodyPr rtlCol="0" wrap="square">
            <a:spAutoFit/>
          </a:bodyPr>
          <a:p>
            <a:pPr>
              <a:buNone/>
            </a:pPr>
            <a:r>
              <a:rPr altLang="ko-KR" dirty="0" sz="3600" lang="en-US" smtClean="0"/>
              <a:t>9. Fixed-Point Representation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847" name="Rectangle 3"/>
          <p:cNvSpPr>
            <a:spLocks noGrp="1" noChangeArrowheads="1"/>
          </p:cNvSpPr>
          <p:nvPr>
            <p:ph type="body" idx="1"/>
          </p:nvPr>
        </p:nvSpPr>
        <p:spPr>
          <a:xfrm>
            <a:off x="457200" y="533400"/>
            <a:ext cx="8229600" cy="5791200"/>
          </a:xfrm>
        </p:spPr>
        <p:txBody>
          <a:bodyPr>
            <a:normAutofit fontScale="83333" lnSpcReduction="10000"/>
          </a:bodyPr>
          <a:p>
            <a:pPr lvl="1"/>
            <a:r>
              <a:rPr altLang="ko-KR" dirty="0" sz="1800" lang="en-US" smtClean="0"/>
              <a:t>Arithmetic Addition</a:t>
            </a:r>
          </a:p>
          <a:p>
            <a:pPr lvl="2"/>
            <a:r>
              <a:rPr altLang="ko-KR" dirty="0" lang="en-US" smtClean="0"/>
              <a:t>Addition Rules of Ordinary Arithmetic</a:t>
            </a:r>
          </a:p>
          <a:p>
            <a:pPr lvl="3"/>
            <a:r>
              <a:rPr altLang="ko-KR" dirty="0" lang="en-US" smtClean="0"/>
              <a:t>The signs are</a:t>
            </a:r>
            <a:r>
              <a:rPr altLang="ko-KR" b="1" dirty="0" i="1" lang="en-US" smtClean="0">
                <a:solidFill>
                  <a:srgbClr val="996633"/>
                </a:solidFill>
              </a:rPr>
              <a:t> same</a:t>
            </a:r>
            <a:r>
              <a:rPr altLang="ko-KR" dirty="0" lang="en-US" smtClean="0"/>
              <a:t> : sign= </a:t>
            </a:r>
            <a:r>
              <a:rPr altLang="ko-KR" b="1" dirty="0" i="1" lang="en-US" smtClean="0">
                <a:solidFill>
                  <a:schemeClr val="accent1"/>
                </a:solidFill>
              </a:rPr>
              <a:t>common</a:t>
            </a:r>
            <a:r>
              <a:rPr altLang="ko-KR" dirty="0" lang="en-US" smtClean="0"/>
              <a:t> sign, result=</a:t>
            </a:r>
            <a:r>
              <a:rPr altLang="ko-KR" b="1" dirty="0" i="1" lang="en-US" smtClean="0">
                <a:solidFill>
                  <a:schemeClr val="accent1"/>
                </a:solidFill>
              </a:rPr>
              <a:t> add</a:t>
            </a:r>
            <a:r>
              <a:rPr altLang="ko-KR" dirty="0" lang="en-US" smtClean="0"/>
              <a:t> </a:t>
            </a:r>
          </a:p>
          <a:p>
            <a:pPr lvl="3"/>
            <a:r>
              <a:rPr altLang="ko-KR" dirty="0" lang="en-US" smtClean="0"/>
              <a:t>The signs are </a:t>
            </a:r>
            <a:r>
              <a:rPr altLang="ko-KR" b="1" dirty="0" i="1" lang="en-US" smtClean="0">
                <a:solidFill>
                  <a:srgbClr val="996633"/>
                </a:solidFill>
              </a:rPr>
              <a:t>different</a:t>
            </a:r>
            <a:r>
              <a:rPr altLang="ko-KR" dirty="0" lang="en-US" smtClean="0"/>
              <a:t> : sign= </a:t>
            </a:r>
            <a:r>
              <a:rPr altLang="ko-KR" b="1" dirty="0" i="1" lang="en-US" smtClean="0">
                <a:solidFill>
                  <a:schemeClr val="accent1"/>
                </a:solidFill>
              </a:rPr>
              <a:t>larger</a:t>
            </a:r>
            <a:r>
              <a:rPr altLang="ko-KR" dirty="0" lang="en-US" smtClean="0"/>
              <a:t> sign, result= </a:t>
            </a:r>
            <a:r>
              <a:rPr altLang="ko-KR" b="1" dirty="0" i="1" lang="en-US" smtClean="0">
                <a:solidFill>
                  <a:schemeClr val="accent1"/>
                </a:solidFill>
              </a:rPr>
              <a:t>larger-smaller</a:t>
            </a:r>
          </a:p>
          <a:p>
            <a:pPr lvl="2"/>
            <a:r>
              <a:rPr altLang="ko-KR" dirty="0" lang="en-US" smtClean="0"/>
              <a:t>Addition Rules of the signed 2’s complement</a:t>
            </a:r>
          </a:p>
          <a:p>
            <a:pPr lvl="3"/>
            <a:r>
              <a:rPr altLang="ko-KR" dirty="0" lang="en-US" smtClean="0"/>
              <a:t>Add the two numbers including their sign bits</a:t>
            </a:r>
          </a:p>
          <a:p>
            <a:pPr lvl="3"/>
            <a:r>
              <a:rPr altLang="ko-KR" dirty="0" lang="en-US" smtClean="0"/>
              <a:t>Discard any carry out of the sign bit position</a:t>
            </a:r>
          </a:p>
          <a:p>
            <a:pPr lvl="1"/>
            <a:r>
              <a:rPr altLang="ko-KR" dirty="0" sz="1800" lang="en-US" smtClean="0"/>
              <a:t>Arithmetic Subtraction</a:t>
            </a:r>
          </a:p>
          <a:p>
            <a:pPr lvl="2"/>
            <a:r>
              <a:rPr altLang="ko-KR" dirty="0" lang="en-US" smtClean="0"/>
              <a:t>Subtraction is changed to an Addition</a:t>
            </a:r>
          </a:p>
          <a:p>
            <a:pPr lvl="3"/>
            <a:r>
              <a:rPr altLang="ko-KR" dirty="0" lang="en-US" smtClean="0"/>
              <a:t>(± A) - (+ B) = (± A) + (- B) </a:t>
            </a:r>
          </a:p>
          <a:p>
            <a:pPr lvl="3"/>
            <a:r>
              <a:rPr altLang="ko-KR" dirty="0" lang="en-US" smtClean="0"/>
              <a:t>(± A) - ( - B) = (± A) + (+ B) </a:t>
            </a:r>
          </a:p>
          <a:p>
            <a:pPr lvl="3"/>
            <a:endParaRPr altLang="ko-KR" dirty="0" lang="en-US" smtClean="0"/>
          </a:p>
          <a:p>
            <a:pPr lvl="3"/>
            <a:endParaRPr altLang="ko-KR" dirty="0" lang="en-US" smtClean="0"/>
          </a:p>
          <a:p>
            <a:pPr lvl="3"/>
            <a:endParaRPr altLang="ko-KR" dirty="0" lang="en-US" smtClean="0"/>
          </a:p>
          <a:p>
            <a:pPr lvl="3"/>
            <a:endParaRPr altLang="ko-KR" dirty="0" lang="en-US" smtClean="0"/>
          </a:p>
          <a:p>
            <a:pPr lvl="1">
              <a:lnSpc>
                <a:spcPct val="80000"/>
              </a:lnSpc>
            </a:pPr>
            <a:r>
              <a:rPr altLang="ko-KR" dirty="0" sz="1800" lang="en-US" smtClean="0"/>
              <a:t>Overflow</a:t>
            </a:r>
          </a:p>
          <a:p>
            <a:pPr lvl="2"/>
            <a:r>
              <a:rPr altLang="ko-KR" dirty="0" lang="en-US" smtClean="0"/>
              <a:t>Two numbers of n digits each are added and the sum occupies n+1 digits</a:t>
            </a:r>
          </a:p>
          <a:p>
            <a:pPr lvl="2"/>
            <a:r>
              <a:rPr altLang="ko-KR" dirty="0" lang="en-US" smtClean="0"/>
              <a:t>n + 1 bit cannot be accommodated in a register with a standard length of n </a:t>
            </a:r>
            <a:r>
              <a:rPr altLang="ko-KR" dirty="0" lang="en-US" smtClean="0">
                <a:solidFill>
                  <a:srgbClr val="C00000"/>
                </a:solidFill>
              </a:rPr>
              <a:t>bits(</a:t>
            </a:r>
            <a:r>
              <a:rPr altLang="ko-KR" dirty="0" i="1" lang="en-US" smtClean="0">
                <a:solidFill>
                  <a:srgbClr val="C00000"/>
                </a:solidFill>
              </a:rPr>
              <a:t>many computer detect the occurrence of an overflow, and a corresponding F/F is set</a:t>
            </a:r>
            <a:r>
              <a:rPr altLang="ko-KR" dirty="0" lang="en-US" smtClean="0"/>
              <a:t>)</a:t>
            </a:r>
          </a:p>
          <a:p>
            <a:pPr lvl="2"/>
            <a:endParaRPr altLang="ko-KR" dirty="0" lang="en-US" smtClean="0"/>
          </a:p>
        </p:txBody>
      </p:sp>
      <p:sp>
        <p:nvSpPr>
          <p:cNvPr id="1048848" name="AutoShape 4"/>
          <p:cNvSpPr>
            <a:spLocks noChangeArrowheads="1"/>
          </p:cNvSpPr>
          <p:nvPr/>
        </p:nvSpPr>
        <p:spPr bwMode="auto">
          <a:xfrm>
            <a:off x="6858000" y="533400"/>
            <a:ext cx="1600200" cy="457200"/>
          </a:xfrm>
          <a:prstGeom prst="wedgeRoundRectCallout">
            <a:avLst>
              <a:gd name="adj1" fmla="val -61407"/>
              <a:gd name="adj2" fmla="val 73611"/>
              <a:gd name="adj3" fmla="val 16667"/>
            </a:avLst>
          </a:prstGeom>
          <a:noFill/>
          <a:ln w="12700">
            <a:solidFill>
              <a:schemeClr val="accent1"/>
            </a:solidFill>
            <a:miter lim="800000"/>
            <a:headEnd/>
            <a:tailEnd/>
          </a:ln>
        </p:spPr>
        <p:txBody>
          <a:bodyPr bIns="0" lIns="0" rIns="0" tIns="0"/>
          <a:p>
            <a:pPr eaLnBrk="1" hangingPunct="1" latinLnBrk="1"/>
            <a:r>
              <a:rPr altLang="ko-KR" dirty="0" sz="1400" kumimoji="1" lang="en-US"/>
              <a:t>(-12) + (-13) = -25</a:t>
            </a:r>
          </a:p>
          <a:p>
            <a:pPr eaLnBrk="1" hangingPunct="1" latinLnBrk="1"/>
            <a:r>
              <a:rPr altLang="ko-KR" dirty="0" sz="1400" kumimoji="1" lang="en-US"/>
              <a:t>(+12) + (+13) = +25</a:t>
            </a:r>
          </a:p>
        </p:txBody>
      </p:sp>
      <p:sp>
        <p:nvSpPr>
          <p:cNvPr id="1048849" name="AutoShape 5"/>
          <p:cNvSpPr>
            <a:spLocks noChangeArrowheads="1"/>
          </p:cNvSpPr>
          <p:nvPr/>
        </p:nvSpPr>
        <p:spPr bwMode="auto">
          <a:xfrm>
            <a:off x="7848600" y="1066800"/>
            <a:ext cx="1295400" cy="457200"/>
          </a:xfrm>
          <a:prstGeom prst="wedgeRoundRectCallout">
            <a:avLst>
              <a:gd name="adj1" fmla="val -71444"/>
              <a:gd name="adj2" fmla="val 48958"/>
              <a:gd name="adj3" fmla="val 16667"/>
            </a:avLst>
          </a:prstGeom>
          <a:noFill/>
          <a:ln w="12700">
            <a:solidFill>
              <a:schemeClr val="accent1"/>
            </a:solidFill>
            <a:miter lim="800000"/>
            <a:headEnd/>
            <a:tailEnd/>
          </a:ln>
        </p:spPr>
        <p:txBody>
          <a:bodyPr bIns="0" lIns="0" rIns="0" tIns="0"/>
          <a:p>
            <a:pPr eaLnBrk="1" hangingPunct="1" latinLnBrk="1"/>
            <a:r>
              <a:rPr altLang="ko-KR" dirty="0" sz="1400" kumimoji="1" lang="en-US"/>
              <a:t>(+25) + (-37)</a:t>
            </a:r>
          </a:p>
          <a:p>
            <a:pPr eaLnBrk="1" hangingPunct="1" latinLnBrk="1"/>
            <a:r>
              <a:rPr altLang="ko-KR" dirty="0" sz="1400" kumimoji="1" lang="en-US"/>
              <a:t> = 37 - 25 = </a:t>
            </a:r>
            <a:r>
              <a:rPr altLang="ko-KR" b="1" dirty="0" sz="1400" kumimoji="1" lang="en-US">
                <a:solidFill>
                  <a:schemeClr val="accent1"/>
                </a:solidFill>
              </a:rPr>
              <a:t>-</a:t>
            </a:r>
            <a:r>
              <a:rPr altLang="ko-KR" dirty="0" sz="1400" kumimoji="1" lang="en-US"/>
              <a:t>12</a:t>
            </a:r>
          </a:p>
        </p:txBody>
      </p:sp>
      <p:sp>
        <p:nvSpPr>
          <p:cNvPr id="1048850" name="Text Box 7"/>
          <p:cNvSpPr txBox="1">
            <a:spLocks noChangeArrowheads="1"/>
          </p:cNvSpPr>
          <p:nvPr/>
        </p:nvSpPr>
        <p:spPr bwMode="auto">
          <a:xfrm>
            <a:off x="6096000" y="1905000"/>
            <a:ext cx="2971800" cy="1828800"/>
          </a:xfrm>
          <a:prstGeom prst="rect"/>
          <a:solidFill>
            <a:srgbClr val="FFFF99"/>
          </a:solidFill>
          <a:ln w="12700">
            <a:noFill/>
            <a:miter lim="800000"/>
            <a:headEnd/>
            <a:tailEnd/>
          </a:ln>
        </p:spPr>
        <p:txBody>
          <a:bodyPr anchor="ctr" anchorCtr="1" bIns="0" lIns="0" rIns="0" tIns="0"/>
          <a:p>
            <a:pPr eaLnBrk="1" hangingPunct="1" latinLnBrk="1">
              <a:lnSpc>
                <a:spcPct val="50000"/>
              </a:lnSpc>
              <a:spcBef>
                <a:spcPct val="50000"/>
              </a:spcBef>
            </a:pPr>
            <a:r>
              <a:rPr altLang="ko-KR" b="1" dirty="0" sz="1400" kumimoji="1" lang="en-US">
                <a:solidFill>
                  <a:srgbClr val="C00000"/>
                </a:solidFill>
              </a:rPr>
              <a:t>*Addition </a:t>
            </a:r>
            <a:r>
              <a:rPr altLang="ko-KR" b="1" dirty="0" sz="1400" kumimoji="1" lang="en-US" smtClean="0">
                <a:solidFill>
                  <a:srgbClr val="C00000"/>
                </a:solidFill>
              </a:rPr>
              <a:t>Example</a:t>
            </a:r>
            <a:endParaRPr altLang="ko-KR" dirty="0" sz="1400" kumimoji="1" lang="en-US">
              <a:solidFill>
                <a:srgbClr val="C00000"/>
              </a:solidFill>
            </a:endParaRPr>
          </a:p>
          <a:p>
            <a:pPr eaLnBrk="1" hangingPunct="1" latinLnBrk="1">
              <a:lnSpc>
                <a:spcPct val="50000"/>
              </a:lnSpc>
              <a:spcBef>
                <a:spcPct val="50000"/>
              </a:spcBef>
            </a:pPr>
            <a:r>
              <a:rPr altLang="en-US" dirty="0" sz="1400" kumimoji="1" lang="ko-KR"/>
              <a:t>+  6   00000110           - 6    11111010</a:t>
            </a:r>
          </a:p>
          <a:p>
            <a:pPr eaLnBrk="1" hangingPunct="1" latinLnBrk="1">
              <a:lnSpc>
                <a:spcPct val="50000"/>
              </a:lnSpc>
              <a:spcBef>
                <a:spcPct val="50000"/>
              </a:spcBef>
            </a:pPr>
            <a:r>
              <a:rPr altLang="en-US" dirty="0" sz="1400" kumimoji="1" lang="ko-KR"/>
              <a:t>+ 13 </a:t>
            </a:r>
            <a:r>
              <a:rPr altLang="en-US" dirty="0" sz="1400" kumimoji="1" lang="ko-KR" smtClean="0"/>
              <a:t>   </a:t>
            </a:r>
            <a:r>
              <a:rPr altLang="en-US" dirty="0" sz="1400" kumimoji="1" lang="ko-KR"/>
              <a:t>00001101      + 13   00001101</a:t>
            </a:r>
          </a:p>
          <a:p>
            <a:pPr eaLnBrk="1" hangingPunct="1" latinLnBrk="1">
              <a:lnSpc>
                <a:spcPct val="50000"/>
              </a:lnSpc>
              <a:spcBef>
                <a:spcPct val="50000"/>
              </a:spcBef>
            </a:pPr>
            <a:r>
              <a:rPr altLang="en-US" dirty="0" sz="1400" kumimoji="1" lang="ko-KR"/>
              <a:t>+ 19  00010011           + 7   00000111</a:t>
            </a:r>
          </a:p>
          <a:p>
            <a:pPr eaLnBrk="1" hangingPunct="1" latinLnBrk="1">
              <a:lnSpc>
                <a:spcPct val="50000"/>
              </a:lnSpc>
              <a:spcBef>
                <a:spcPct val="50000"/>
              </a:spcBef>
            </a:pPr>
            <a:endParaRPr altLang="en-US" dirty="0" sz="1400" kumimoji="1" lang="ko-KR"/>
          </a:p>
          <a:p>
            <a:pPr eaLnBrk="1" hangingPunct="1" latinLnBrk="1">
              <a:lnSpc>
                <a:spcPct val="50000"/>
              </a:lnSpc>
              <a:spcBef>
                <a:spcPct val="50000"/>
              </a:spcBef>
            </a:pPr>
            <a:r>
              <a:rPr altLang="en-US" dirty="0" sz="1400" kumimoji="1" lang="ko-KR"/>
              <a:t>+  6   00000110           - 6    11111010</a:t>
            </a:r>
          </a:p>
          <a:p>
            <a:pPr eaLnBrk="1" hangingPunct="1" latinLnBrk="1">
              <a:lnSpc>
                <a:spcPct val="50000"/>
              </a:lnSpc>
              <a:spcBef>
                <a:spcPct val="50000"/>
              </a:spcBef>
            </a:pPr>
            <a:r>
              <a:rPr altLang="en-US" dirty="0" sz="1400" kumimoji="1" lang="ko-KR"/>
              <a:t>-  13</a:t>
            </a:r>
            <a:r>
              <a:rPr altLang="en-US" dirty="0" sz="1400" kumimoji="1" lang="ko-KR" smtClean="0"/>
              <a:t>  11110011          - </a:t>
            </a:r>
            <a:r>
              <a:rPr altLang="en-US" dirty="0" sz="1400" kumimoji="1" lang="ko-KR"/>
              <a:t>13   11110011</a:t>
            </a:r>
          </a:p>
          <a:p>
            <a:pPr eaLnBrk="1" hangingPunct="1" latinLnBrk="1">
              <a:lnSpc>
                <a:spcPct val="50000"/>
              </a:lnSpc>
              <a:spcBef>
                <a:spcPct val="50000"/>
              </a:spcBef>
            </a:pPr>
            <a:r>
              <a:rPr altLang="en-US" dirty="0" sz="1400" kumimoji="1" lang="ko-KR"/>
              <a:t> -  </a:t>
            </a:r>
            <a:r>
              <a:rPr altLang="en-US" dirty="0" sz="1400" kumimoji="1" lang="ko-KR" smtClean="0"/>
              <a:t>7    </a:t>
            </a:r>
            <a:r>
              <a:rPr altLang="en-US" dirty="0" sz="1400" kumimoji="1" lang="ko-KR"/>
              <a:t>11111001     </a:t>
            </a:r>
            <a:r>
              <a:rPr altLang="en-US" dirty="0" sz="1400" kumimoji="1" lang="ko-KR" smtClean="0"/>
              <a:t>     - </a:t>
            </a:r>
            <a:r>
              <a:rPr altLang="en-US" dirty="0" sz="1400" kumimoji="1" lang="ko-KR"/>
              <a:t>19   11101101</a:t>
            </a:r>
          </a:p>
        </p:txBody>
      </p:sp>
      <p:sp>
        <p:nvSpPr>
          <p:cNvPr id="1048851" name="Line 8"/>
          <p:cNvSpPr>
            <a:spLocks noChangeShapeType="1"/>
          </p:cNvSpPr>
          <p:nvPr/>
        </p:nvSpPr>
        <p:spPr bwMode="auto">
          <a:xfrm>
            <a:off x="6400800" y="2590800"/>
            <a:ext cx="304800" cy="0"/>
          </a:xfrm>
          <a:prstGeom prst="line"/>
          <a:noFill/>
          <a:ln w="12700">
            <a:solidFill>
              <a:schemeClr val="tx1"/>
            </a:solidFill>
            <a:round/>
            <a:headEnd/>
            <a:tailEnd/>
          </a:ln>
        </p:spPr>
        <p:txBody>
          <a:bodyPr anchor="ctr" wrap="none"/>
          <a:p>
            <a:endParaRPr lang="en-US"/>
          </a:p>
        </p:txBody>
      </p:sp>
      <p:sp>
        <p:nvSpPr>
          <p:cNvPr id="1048852" name="Line 16"/>
          <p:cNvSpPr>
            <a:spLocks noChangeShapeType="1"/>
          </p:cNvSpPr>
          <p:nvPr/>
        </p:nvSpPr>
        <p:spPr bwMode="auto">
          <a:xfrm>
            <a:off x="6705600" y="2590800"/>
            <a:ext cx="762000" cy="0"/>
          </a:xfrm>
          <a:prstGeom prst="line"/>
          <a:noFill/>
          <a:ln w="12700">
            <a:solidFill>
              <a:schemeClr val="tx1"/>
            </a:solidFill>
            <a:round/>
            <a:headEnd/>
            <a:tailEnd/>
          </a:ln>
        </p:spPr>
        <p:txBody>
          <a:bodyPr anchor="ctr" wrap="none"/>
          <a:p>
            <a:endParaRPr lang="en-US"/>
          </a:p>
        </p:txBody>
      </p:sp>
      <p:sp>
        <p:nvSpPr>
          <p:cNvPr id="1048853" name="Line 17"/>
          <p:cNvSpPr>
            <a:spLocks noChangeShapeType="1"/>
          </p:cNvSpPr>
          <p:nvPr/>
        </p:nvSpPr>
        <p:spPr bwMode="auto">
          <a:xfrm>
            <a:off x="5715000" y="2819400"/>
            <a:ext cx="228600" cy="0"/>
          </a:xfrm>
          <a:prstGeom prst="line"/>
          <a:noFill/>
          <a:ln w="28575">
            <a:solidFill>
              <a:srgbClr val="FF00FF"/>
            </a:solidFill>
            <a:round/>
            <a:headEnd/>
            <a:tailEnd type="triangle" w="med" len="med"/>
          </a:ln>
        </p:spPr>
        <p:txBody>
          <a:bodyPr anchor="ctr" wrap="none"/>
          <a:p>
            <a:endParaRPr lang="en-US"/>
          </a:p>
        </p:txBody>
      </p:sp>
      <p:sp>
        <p:nvSpPr>
          <p:cNvPr id="1048854" name="Text Box 18"/>
          <p:cNvSpPr txBox="1">
            <a:spLocks noChangeArrowheads="1"/>
          </p:cNvSpPr>
          <p:nvPr/>
        </p:nvSpPr>
        <p:spPr bwMode="auto">
          <a:xfrm>
            <a:off x="1600200" y="3810000"/>
            <a:ext cx="4495800" cy="838200"/>
          </a:xfrm>
          <a:prstGeom prst="rect"/>
          <a:solidFill>
            <a:srgbClr val="FFCC99"/>
          </a:solidFill>
          <a:ln w="12700">
            <a:noFill/>
            <a:miter lim="800000"/>
            <a:headEnd/>
            <a:tailEnd/>
          </a:ln>
        </p:spPr>
        <p:txBody>
          <a:bodyPr anchor="ctr" anchorCtr="1" bIns="0" lIns="0" rIns="0" tIns="0"/>
          <a:p>
            <a:pPr eaLnBrk="1" hangingPunct="1" latinLnBrk="1">
              <a:lnSpc>
                <a:spcPct val="50000"/>
              </a:lnSpc>
              <a:spcBef>
                <a:spcPct val="50000"/>
              </a:spcBef>
            </a:pPr>
            <a:r>
              <a:rPr altLang="ko-KR" b="1" dirty="0" sz="1400" kumimoji="1" lang="en-US">
                <a:solidFill>
                  <a:schemeClr val="folHlink"/>
                </a:solidFill>
              </a:rPr>
              <a:t>* </a:t>
            </a:r>
            <a:r>
              <a:rPr altLang="ko-KR" b="1" dirty="0" sz="1400" kumimoji="1" lang="en-US">
                <a:solidFill>
                  <a:srgbClr val="C00000"/>
                </a:solidFill>
              </a:rPr>
              <a:t>Subtraction </a:t>
            </a:r>
            <a:r>
              <a:rPr altLang="ko-KR" b="1" dirty="0" sz="1400" kumimoji="1" lang="en-US" smtClean="0">
                <a:solidFill>
                  <a:srgbClr val="C00000"/>
                </a:solidFill>
              </a:rPr>
              <a:t>Example  </a:t>
            </a:r>
            <a:r>
              <a:rPr altLang="en-US" dirty="0" sz="1400" kumimoji="1" lang="ko-KR"/>
              <a:t>(- 6) - ( - 13) = +7</a:t>
            </a:r>
          </a:p>
          <a:p>
            <a:pPr eaLnBrk="1" hangingPunct="1" latinLnBrk="1">
              <a:lnSpc>
                <a:spcPct val="50000"/>
              </a:lnSpc>
              <a:spcBef>
                <a:spcPct val="50000"/>
              </a:spcBef>
            </a:pPr>
            <a:r>
              <a:rPr altLang="en-US" dirty="0" sz="1400" kumimoji="1" lang="ko-KR"/>
              <a:t>11111010 - 11110011 = 11111010 + 2’</a:t>
            </a:r>
            <a:r>
              <a:rPr altLang="ko-KR" dirty="0" sz="1400" kumimoji="1" lang="en-US"/>
              <a:t>s comp of 11110011</a:t>
            </a:r>
          </a:p>
          <a:p>
            <a:pPr eaLnBrk="1" hangingPunct="1" latinLnBrk="1">
              <a:lnSpc>
                <a:spcPct val="50000"/>
              </a:lnSpc>
              <a:spcBef>
                <a:spcPct val="50000"/>
              </a:spcBef>
            </a:pPr>
            <a:r>
              <a:rPr altLang="ko-KR" dirty="0" sz="1400" kumimoji="1" lang="en-US"/>
              <a:t>                                     = 11111010 + 00001101</a:t>
            </a:r>
          </a:p>
          <a:p>
            <a:pPr eaLnBrk="1" hangingPunct="1" latinLnBrk="1">
              <a:lnSpc>
                <a:spcPct val="50000"/>
              </a:lnSpc>
              <a:spcBef>
                <a:spcPct val="50000"/>
              </a:spcBef>
            </a:pPr>
            <a:r>
              <a:rPr altLang="ko-KR" dirty="0" sz="1400" kumimoji="1" lang="en-US"/>
              <a:t>                                     = 1 00000111 = +7 	</a:t>
            </a:r>
          </a:p>
        </p:txBody>
      </p:sp>
      <p:sp>
        <p:nvSpPr>
          <p:cNvPr id="1048855" name="Oval 19"/>
          <p:cNvSpPr>
            <a:spLocks noChangeArrowheads="1"/>
          </p:cNvSpPr>
          <p:nvPr/>
        </p:nvSpPr>
        <p:spPr bwMode="auto">
          <a:xfrm>
            <a:off x="3657600" y="4495800"/>
            <a:ext cx="228600" cy="152400"/>
          </a:xfrm>
          <a:prstGeom prst="ellipse"/>
          <a:noFill/>
          <a:ln w="28575">
            <a:solidFill>
              <a:srgbClr val="FF00FF"/>
            </a:solidFill>
            <a:round/>
            <a:headEnd/>
            <a:tailEnd/>
          </a:ln>
        </p:spPr>
        <p:txBody>
          <a:bodyPr anchor="ctr" wrap="none"/>
          <a:p>
            <a:endParaRPr lang="en-US"/>
          </a:p>
        </p:txBody>
      </p:sp>
      <p:sp>
        <p:nvSpPr>
          <p:cNvPr id="1048856" name="AutoShape 20"/>
          <p:cNvSpPr>
            <a:spLocks noChangeArrowheads="1"/>
          </p:cNvSpPr>
          <p:nvPr/>
        </p:nvSpPr>
        <p:spPr bwMode="auto">
          <a:xfrm>
            <a:off x="609600" y="4224337"/>
            <a:ext cx="1141413" cy="355601"/>
          </a:xfrm>
          <a:prstGeom prst="cloudCallout">
            <a:avLst>
              <a:gd name="adj1" fmla="val 178792"/>
              <a:gd name="adj2" fmla="val 12431"/>
            </a:avLst>
          </a:prstGeom>
          <a:solidFill>
            <a:srgbClr val="FFCC00"/>
          </a:solidFill>
          <a:ln w="12700">
            <a:solidFill>
              <a:srgbClr val="FF0000"/>
            </a:solidFill>
            <a:round/>
            <a:headEnd/>
            <a:tailEnd/>
          </a:ln>
        </p:spPr>
        <p:txBody>
          <a:bodyPr anchor="ctr" bIns="0" lIns="0" rIns="0" tIns="0">
            <a:spAutoFit/>
          </a:bodyPr>
          <a:p>
            <a:pPr algn="ctr" eaLnBrk="1" hangingPunct="1" latinLnBrk="1"/>
            <a:r>
              <a:rPr altLang="ko-KR" dirty="0" sz="1200" kumimoji="1" lang="en-US"/>
              <a:t>Discard End Carry</a:t>
            </a:r>
          </a:p>
        </p:txBody>
      </p:sp>
      <p:sp>
        <p:nvSpPr>
          <p:cNvPr id="1048857" name="Line 8"/>
          <p:cNvSpPr>
            <a:spLocks noChangeShapeType="1"/>
          </p:cNvSpPr>
          <p:nvPr/>
        </p:nvSpPr>
        <p:spPr bwMode="auto">
          <a:xfrm>
            <a:off x="6400800" y="3429000"/>
            <a:ext cx="304800" cy="0"/>
          </a:xfrm>
          <a:prstGeom prst="line"/>
          <a:noFill/>
          <a:ln w="12700">
            <a:solidFill>
              <a:schemeClr val="tx1"/>
            </a:solidFill>
            <a:round/>
            <a:headEnd/>
            <a:tailEnd/>
          </a:ln>
        </p:spPr>
        <p:txBody>
          <a:bodyPr anchor="ctr" wrap="none"/>
          <a:p>
            <a:endParaRPr lang="en-US"/>
          </a:p>
        </p:txBody>
      </p:sp>
      <p:sp>
        <p:nvSpPr>
          <p:cNvPr id="1048858" name="Line 16"/>
          <p:cNvSpPr>
            <a:spLocks noChangeShapeType="1"/>
          </p:cNvSpPr>
          <p:nvPr/>
        </p:nvSpPr>
        <p:spPr bwMode="auto">
          <a:xfrm>
            <a:off x="6705600" y="3429000"/>
            <a:ext cx="762000" cy="0"/>
          </a:xfrm>
          <a:prstGeom prst="line"/>
          <a:noFill/>
          <a:ln w="12700">
            <a:solidFill>
              <a:schemeClr val="tx1"/>
            </a:solidFill>
            <a:round/>
            <a:headEnd/>
            <a:tailEnd/>
          </a:ln>
        </p:spPr>
        <p:txBody>
          <a:bodyPr anchor="ctr" wrap="none"/>
          <a:p>
            <a:endParaRPr lang="en-US"/>
          </a:p>
        </p:txBody>
      </p:sp>
      <p:sp>
        <p:nvSpPr>
          <p:cNvPr id="1048859" name="Line 8"/>
          <p:cNvSpPr>
            <a:spLocks noChangeShapeType="1"/>
          </p:cNvSpPr>
          <p:nvPr/>
        </p:nvSpPr>
        <p:spPr bwMode="auto">
          <a:xfrm>
            <a:off x="7848600" y="2590800"/>
            <a:ext cx="304800" cy="0"/>
          </a:xfrm>
          <a:prstGeom prst="line"/>
          <a:noFill/>
          <a:ln w="12700">
            <a:solidFill>
              <a:schemeClr val="tx1"/>
            </a:solidFill>
            <a:round/>
            <a:headEnd/>
            <a:tailEnd/>
          </a:ln>
        </p:spPr>
        <p:txBody>
          <a:bodyPr anchor="ctr" wrap="none"/>
          <a:p>
            <a:endParaRPr lang="en-US"/>
          </a:p>
        </p:txBody>
      </p:sp>
      <p:sp>
        <p:nvSpPr>
          <p:cNvPr id="1048860" name="Line 16"/>
          <p:cNvSpPr>
            <a:spLocks noChangeShapeType="1"/>
          </p:cNvSpPr>
          <p:nvPr/>
        </p:nvSpPr>
        <p:spPr bwMode="auto">
          <a:xfrm>
            <a:off x="8153400" y="2590800"/>
            <a:ext cx="762000" cy="0"/>
          </a:xfrm>
          <a:prstGeom prst="line"/>
          <a:noFill/>
          <a:ln w="12700">
            <a:solidFill>
              <a:schemeClr val="tx1"/>
            </a:solidFill>
            <a:round/>
            <a:headEnd/>
            <a:tailEnd/>
          </a:ln>
        </p:spPr>
        <p:txBody>
          <a:bodyPr anchor="ctr" wrap="none"/>
          <a:p>
            <a:endParaRPr lang="en-US"/>
          </a:p>
        </p:txBody>
      </p:sp>
      <p:sp>
        <p:nvSpPr>
          <p:cNvPr id="1048861" name="Line 8"/>
          <p:cNvSpPr>
            <a:spLocks noChangeShapeType="1"/>
          </p:cNvSpPr>
          <p:nvPr/>
        </p:nvSpPr>
        <p:spPr bwMode="auto">
          <a:xfrm>
            <a:off x="7848600" y="3429000"/>
            <a:ext cx="304800" cy="0"/>
          </a:xfrm>
          <a:prstGeom prst="line"/>
          <a:noFill/>
          <a:ln w="12700">
            <a:solidFill>
              <a:schemeClr val="tx1"/>
            </a:solidFill>
            <a:round/>
            <a:headEnd/>
            <a:tailEnd/>
          </a:ln>
        </p:spPr>
        <p:txBody>
          <a:bodyPr anchor="ctr" wrap="none"/>
          <a:p>
            <a:endParaRPr lang="en-US"/>
          </a:p>
        </p:txBody>
      </p:sp>
      <p:sp>
        <p:nvSpPr>
          <p:cNvPr id="1048862" name="Line 16"/>
          <p:cNvSpPr>
            <a:spLocks noChangeShapeType="1"/>
          </p:cNvSpPr>
          <p:nvPr/>
        </p:nvSpPr>
        <p:spPr bwMode="auto">
          <a:xfrm>
            <a:off x="8153400" y="3429000"/>
            <a:ext cx="762000" cy="0"/>
          </a:xfrm>
          <a:prstGeom prst="line"/>
          <a:noFill/>
          <a:ln w="12700">
            <a:solidFill>
              <a:schemeClr val="tx1"/>
            </a:solidFill>
            <a:round/>
            <a:headEnd/>
            <a:tailEnd/>
          </a:ln>
        </p:spPr>
        <p:txBody>
          <a:bodyPr anchor="ctr" wrap="non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06" name="Rectangle 3"/>
          <p:cNvSpPr>
            <a:spLocks noGrp="1" noChangeArrowheads="1"/>
          </p:cNvSpPr>
          <p:nvPr>
            <p:ph type="body" idx="1"/>
          </p:nvPr>
        </p:nvSpPr>
        <p:spPr>
          <a:xfrm>
            <a:off x="457200" y="762000"/>
            <a:ext cx="8242300" cy="5715000"/>
          </a:xfrm>
        </p:spPr>
        <p:txBody>
          <a:bodyPr>
            <a:normAutofit lnSpcReduction="10000"/>
          </a:bodyPr>
          <a:p>
            <a:pPr lvl="1"/>
            <a:r>
              <a:rPr altLang="ko-KR" dirty="0" sz="1400" lang="en-US" smtClean="0"/>
              <a:t>Overflow</a:t>
            </a:r>
          </a:p>
          <a:p>
            <a:pPr lvl="2"/>
            <a:r>
              <a:rPr altLang="ko-KR" dirty="0" sz="1400" lang="en-US" smtClean="0"/>
              <a:t>An overflow may occur if the two numbers added are both positive or both negative	</a:t>
            </a:r>
          </a:p>
          <a:p>
            <a:pPr lvl="3"/>
            <a:r>
              <a:rPr altLang="ko-KR" dirty="0" sz="1400" lang="en-US" smtClean="0"/>
              <a:t>When two unsigned numbers are added</a:t>
            </a:r>
          </a:p>
          <a:p>
            <a:pPr lvl="4"/>
            <a:r>
              <a:rPr altLang="ko-KR" dirty="0" sz="1400" lang="en-US" smtClean="0"/>
              <a:t>an overflow is detected from the end carry out of the MSB position</a:t>
            </a:r>
          </a:p>
          <a:p>
            <a:pPr lvl="3"/>
            <a:r>
              <a:rPr altLang="ko-KR" dirty="0" sz="1400" lang="en-US" smtClean="0"/>
              <a:t>When two signed numbers are added</a:t>
            </a:r>
          </a:p>
          <a:p>
            <a:pPr lvl="4"/>
            <a:r>
              <a:rPr altLang="ko-KR" dirty="0" sz="1400" lang="en-US" smtClean="0"/>
              <a:t>the MSB always represents the sign</a:t>
            </a:r>
          </a:p>
          <a:p>
            <a:pPr lvl="4">
              <a:buFont typeface="Monotype Sorts" pitchFamily="2" charset="2"/>
              <a:buNone/>
            </a:pPr>
            <a:r>
              <a:rPr altLang="ko-KR" dirty="0" sz="1400" lang="en-US" smtClean="0"/>
              <a:t>     </a:t>
            </a:r>
            <a:r>
              <a:rPr altLang="ko-KR" dirty="0" sz="1400" lang="en-US" smtClean="0">
                <a:solidFill>
                  <a:schemeClr val="accent1"/>
                </a:solidFill>
              </a:rPr>
              <a:t>- </a:t>
            </a:r>
            <a:r>
              <a:rPr altLang="ko-KR" dirty="0" sz="1400" i="1" lang="en-US" smtClean="0">
                <a:solidFill>
                  <a:schemeClr val="accent1"/>
                </a:solidFill>
              </a:rPr>
              <a:t>the sign bit is treated as part of the number</a:t>
            </a:r>
          </a:p>
          <a:p>
            <a:pPr lvl="4">
              <a:buFont typeface="Monotype Sorts" pitchFamily="2" charset="2"/>
              <a:buNone/>
            </a:pPr>
            <a:r>
              <a:rPr altLang="ko-KR" dirty="0" sz="1400" i="1" lang="en-US" smtClean="0">
                <a:solidFill>
                  <a:schemeClr val="accent1"/>
                </a:solidFill>
              </a:rPr>
              <a:t>     - the end carry does not indicate an overflow</a:t>
            </a:r>
          </a:p>
          <a:p>
            <a:pPr indent="-285750" lvl="1" marL="742950">
              <a:buClr>
                <a:schemeClr val="hlink"/>
              </a:buClr>
              <a:buSzPct val="90000"/>
              <a:buFont typeface="Wingdings" pitchFamily="2" charset="2"/>
              <a:buChar char="u"/>
            </a:pPr>
            <a:endParaRPr altLang="ko-KR" dirty="0" sz="1800" lang="en-US" smtClean="0">
              <a:solidFill>
                <a:schemeClr val="accent2"/>
              </a:solidFill>
              <a:latin typeface="Arial" charset="0"/>
            </a:endParaRPr>
          </a:p>
          <a:p>
            <a:pPr indent="-285750" lvl="1" marL="742950">
              <a:lnSpc>
                <a:spcPct val="90000"/>
              </a:lnSpc>
              <a:buClr>
                <a:schemeClr val="hlink"/>
              </a:buClr>
              <a:buSzPct val="90000"/>
              <a:buFont typeface="Wingdings" pitchFamily="2" charset="2"/>
              <a:buChar char="u"/>
            </a:pPr>
            <a:r>
              <a:rPr altLang="ko-KR" dirty="0" sz="1800" lang="en-US" smtClean="0">
                <a:solidFill>
                  <a:schemeClr val="accent2"/>
                </a:solidFill>
                <a:latin typeface="Arial" charset="0"/>
              </a:rPr>
              <a:t>Overflow Detection</a:t>
            </a:r>
          </a:p>
          <a:p>
            <a:pPr indent="-228600" lvl="2" marL="1143000">
              <a:buClr>
                <a:schemeClr val="accent1"/>
              </a:buClr>
              <a:buSzPct val="75000"/>
              <a:buFont typeface="Monotype Sorts" pitchFamily="2" charset="2"/>
              <a:buChar char="l"/>
            </a:pPr>
            <a:r>
              <a:rPr altLang="ko-KR" dirty="0" sz="1600" lang="en-US" smtClean="0">
                <a:latin typeface="Arial" charset="0"/>
              </a:rPr>
              <a:t>Detected by observing the </a:t>
            </a:r>
            <a:r>
              <a:rPr altLang="ko-KR" b="1" dirty="0" sz="1600" i="1" lang="en-US" smtClean="0">
                <a:solidFill>
                  <a:schemeClr val="accent1"/>
                </a:solidFill>
                <a:latin typeface="Arial" charset="0"/>
              </a:rPr>
              <a:t>carry into</a:t>
            </a:r>
            <a:r>
              <a:rPr altLang="ko-KR" dirty="0" sz="1600" lang="en-US" smtClean="0">
                <a:latin typeface="Arial" charset="0"/>
              </a:rPr>
              <a:t> the sign bit position and the </a:t>
            </a:r>
            <a:r>
              <a:rPr altLang="ko-KR" b="1" dirty="0" sz="1600" i="1" lang="en-US" smtClean="0">
                <a:solidFill>
                  <a:schemeClr val="accent1"/>
                </a:solidFill>
                <a:latin typeface="Arial" charset="0"/>
              </a:rPr>
              <a:t>carry out</a:t>
            </a:r>
            <a:r>
              <a:rPr altLang="ko-KR" dirty="0" sz="1600" lang="en-US" smtClean="0">
                <a:latin typeface="Arial" charset="0"/>
              </a:rPr>
              <a:t> of the sign bit position</a:t>
            </a:r>
          </a:p>
          <a:p>
            <a:pPr indent="-228600" lvl="2" marL="1143000">
              <a:buClr>
                <a:schemeClr val="accent1"/>
              </a:buClr>
              <a:buSzPct val="75000"/>
              <a:buFont typeface="Monotype Sorts" pitchFamily="2" charset="2"/>
              <a:buChar char="l"/>
            </a:pPr>
            <a:r>
              <a:rPr altLang="ko-KR" dirty="0" sz="1600" lang="en-US" smtClean="0">
                <a:latin typeface="Arial" charset="0"/>
              </a:rPr>
              <a:t>If these two carries are not equal, an overflow</a:t>
            </a:r>
          </a:p>
          <a:p>
            <a:pPr indent="-228600" lvl="2" marL="1143000">
              <a:buClr>
                <a:schemeClr val="accent1"/>
              </a:buClr>
              <a:buSzPct val="75000"/>
              <a:buNone/>
            </a:pPr>
            <a:r>
              <a:rPr altLang="ko-KR" dirty="0" sz="1600" lang="en-US" smtClean="0">
                <a:latin typeface="Arial" charset="0"/>
              </a:rPr>
              <a:t>     condition is produced(</a:t>
            </a:r>
            <a:r>
              <a:rPr altLang="ko-KR" b="1" dirty="0" sz="1600" i="1" lang="en-US" smtClean="0">
                <a:solidFill>
                  <a:schemeClr val="accent2"/>
                </a:solidFill>
                <a:latin typeface="Arial" charset="0"/>
              </a:rPr>
              <a:t>Exclusive-OR gate = 1</a:t>
            </a:r>
            <a:r>
              <a:rPr altLang="ko-KR" dirty="0" sz="1600" lang="en-US" smtClean="0">
                <a:latin typeface="Arial" charset="0"/>
              </a:rPr>
              <a:t>)</a:t>
            </a:r>
          </a:p>
          <a:p>
            <a:pPr indent="-285750" lvl="1" marL="742950">
              <a:buClr>
                <a:schemeClr val="hlink"/>
              </a:buClr>
              <a:buSzPct val="90000"/>
              <a:buFont typeface="Wingdings" pitchFamily="2" charset="2"/>
              <a:buChar char="u"/>
            </a:pPr>
            <a:r>
              <a:rPr altLang="ko-KR" dirty="0" sz="1800" lang="en-US" smtClean="0">
                <a:solidFill>
                  <a:schemeClr val="accent2"/>
                </a:solidFill>
                <a:latin typeface="Arial" charset="0"/>
              </a:rPr>
              <a:t>Decimal Fixed-Point Representation</a:t>
            </a:r>
          </a:p>
          <a:p>
            <a:pPr indent="-228600" lvl="2" marL="1143000">
              <a:buClr>
                <a:schemeClr val="accent1"/>
              </a:buClr>
              <a:buSzPct val="75000"/>
              <a:buFont typeface="Monotype Sorts" pitchFamily="2" charset="2"/>
              <a:buChar char="l"/>
            </a:pPr>
            <a:r>
              <a:rPr altLang="ko-KR" dirty="0" sz="1600" lang="en-US" smtClean="0">
                <a:latin typeface="Arial" charset="0"/>
              </a:rPr>
              <a:t>A 4 bit decimal code requires four F/Fs </a:t>
            </a:r>
          </a:p>
          <a:p>
            <a:pPr indent="-228600" lvl="2" marL="1143000">
              <a:buClr>
                <a:schemeClr val="accent1"/>
              </a:buClr>
              <a:buSzPct val="75000"/>
              <a:buNone/>
            </a:pPr>
            <a:r>
              <a:rPr altLang="ko-KR" dirty="0" sz="1600" lang="en-US" smtClean="0">
                <a:latin typeface="Arial" charset="0"/>
              </a:rPr>
              <a:t>     for each decimal digit</a:t>
            </a:r>
          </a:p>
          <a:p>
            <a:pPr indent="-228600" lvl="2" marL="1143000">
              <a:buClr>
                <a:schemeClr val="accent1"/>
              </a:buClr>
              <a:buSzPct val="75000"/>
              <a:buFont typeface="Monotype Sorts" pitchFamily="2" charset="2"/>
              <a:buChar char="l"/>
            </a:pPr>
            <a:r>
              <a:rPr altLang="ko-KR" dirty="0" sz="1600" lang="en-US" smtClean="0">
                <a:latin typeface="Arial" charset="0"/>
              </a:rPr>
              <a:t>The representation of 4385 in BCD requires 16 F/Fs (0100 0011 1000 0101)</a:t>
            </a:r>
          </a:p>
          <a:p>
            <a:pPr indent="-228600" lvl="2" marL="1143000">
              <a:buClr>
                <a:schemeClr val="accent1"/>
              </a:buClr>
              <a:buSzPct val="75000"/>
              <a:buFont typeface="Monotype Sorts" pitchFamily="2" charset="2"/>
              <a:buChar char="l"/>
            </a:pPr>
            <a:r>
              <a:rPr altLang="ko-KR" dirty="0" sz="1600" lang="en-US" smtClean="0">
                <a:latin typeface="Arial" charset="0"/>
              </a:rPr>
              <a:t>The representation in decimal is </a:t>
            </a:r>
            <a:r>
              <a:rPr altLang="ko-KR" dirty="0" sz="1600" i="1" lang="en-US" smtClean="0">
                <a:solidFill>
                  <a:schemeClr val="accent1"/>
                </a:solidFill>
                <a:latin typeface="Arial" charset="0"/>
              </a:rPr>
              <a:t>wasting a considerable amount of storage</a:t>
            </a:r>
            <a:r>
              <a:rPr altLang="ko-KR" dirty="0" sz="1600" lang="en-US" smtClean="0">
                <a:latin typeface="Arial" charset="0"/>
              </a:rPr>
              <a:t> space and the circuits required to perform decimal arithmetic are </a:t>
            </a:r>
            <a:r>
              <a:rPr altLang="ko-KR" dirty="0" sz="1600" i="1" lang="en-US" smtClean="0">
                <a:solidFill>
                  <a:schemeClr val="accent1"/>
                </a:solidFill>
                <a:latin typeface="Arial" charset="0"/>
              </a:rPr>
              <a:t>more complex</a:t>
            </a:r>
            <a:r>
              <a:rPr altLang="ko-KR" dirty="0" sz="1600" lang="en-US" smtClean="0">
                <a:latin typeface="Arial" charset="0"/>
              </a:rPr>
              <a:t>  </a:t>
            </a:r>
          </a:p>
          <a:p>
            <a:pPr lvl="4">
              <a:buFont typeface="Monotype Sorts" pitchFamily="2" charset="2"/>
              <a:buNone/>
            </a:pPr>
            <a:endParaRPr altLang="ko-KR" dirty="0" sz="1400" lang="en-US" smtClean="0"/>
          </a:p>
          <a:p>
            <a:pPr lvl="1"/>
            <a:endParaRPr altLang="ko-KR" dirty="0" sz="1200" lang="en-US" smtClean="0"/>
          </a:p>
        </p:txBody>
      </p:sp>
      <p:sp>
        <p:nvSpPr>
          <p:cNvPr id="1048607" name="Text Box 4"/>
          <p:cNvSpPr txBox="1">
            <a:spLocks noChangeArrowheads="1"/>
          </p:cNvSpPr>
          <p:nvPr/>
        </p:nvSpPr>
        <p:spPr bwMode="auto">
          <a:xfrm>
            <a:off x="5715000" y="1752600"/>
            <a:ext cx="3200400" cy="1371600"/>
          </a:xfrm>
          <a:prstGeom prst="rect"/>
          <a:solidFill>
            <a:srgbClr val="FFFF99"/>
          </a:solidFill>
          <a:ln w="12700">
            <a:noFill/>
            <a:miter lim="800000"/>
            <a:headEnd/>
            <a:tailEnd/>
          </a:ln>
        </p:spPr>
        <p:txBody>
          <a:bodyPr anchor="ctr" anchorCtr="1" bIns="0" lIns="0" rIns="0" tIns="0"/>
          <a:p>
            <a:pPr eaLnBrk="1" hangingPunct="1" latinLnBrk="1">
              <a:lnSpc>
                <a:spcPct val="50000"/>
              </a:lnSpc>
              <a:spcBef>
                <a:spcPct val="50000"/>
              </a:spcBef>
              <a:buFont typeface="Arial" charset="0"/>
              <a:buChar char="•"/>
            </a:pPr>
            <a:r>
              <a:rPr altLang="ko-KR" b="1" dirty="0" sz="1400" kumimoji="1" lang="en-US" smtClean="0">
                <a:solidFill>
                  <a:srgbClr val="C00000"/>
                </a:solidFill>
              </a:rPr>
              <a:t>Overflow Example</a:t>
            </a:r>
            <a:endParaRPr altLang="ko-KR" dirty="0" sz="1400" kumimoji="1" lang="en-US">
              <a:solidFill>
                <a:srgbClr val="C00000"/>
              </a:solidFill>
            </a:endParaRPr>
          </a:p>
          <a:p>
            <a:pPr eaLnBrk="1" hangingPunct="1" latinLnBrk="1">
              <a:lnSpc>
                <a:spcPct val="50000"/>
              </a:lnSpc>
              <a:spcBef>
                <a:spcPct val="50000"/>
              </a:spcBef>
            </a:pPr>
            <a:r>
              <a:rPr altLang="ko-KR" dirty="0" sz="1400" kumimoji="1" lang="en-US" smtClean="0">
                <a:solidFill>
                  <a:schemeClr val="accent2"/>
                </a:solidFill>
              </a:rPr>
              <a:t>Carries:</a:t>
            </a:r>
            <a:r>
              <a:rPr altLang="ko-KR" dirty="0" sz="1400" i="1" kumimoji="1" lang="en-US" smtClean="0">
                <a:solidFill>
                  <a:schemeClr val="accent2"/>
                </a:solidFill>
              </a:rPr>
              <a:t> </a:t>
            </a:r>
            <a:r>
              <a:rPr altLang="ko-KR" dirty="0" sz="1400" kumimoji="1" lang="en-US" smtClean="0"/>
              <a:t> </a:t>
            </a:r>
            <a:r>
              <a:rPr altLang="ko-KR" dirty="0" sz="1400" kumimoji="1" lang="en-US"/>
              <a:t>0  1                </a:t>
            </a:r>
            <a:r>
              <a:rPr altLang="ko-KR" dirty="0" sz="1400" kumimoji="1" lang="en-US" smtClean="0">
                <a:solidFill>
                  <a:schemeClr val="accent2"/>
                </a:solidFill>
              </a:rPr>
              <a:t>carries: </a:t>
            </a:r>
            <a:r>
              <a:rPr altLang="ko-KR" dirty="0" sz="1400" kumimoji="1" lang="en-US" smtClean="0"/>
              <a:t>1  </a:t>
            </a:r>
            <a:r>
              <a:rPr altLang="ko-KR" dirty="0" sz="1400" kumimoji="1" lang="en-US"/>
              <a:t>0</a:t>
            </a:r>
          </a:p>
          <a:p>
            <a:pPr eaLnBrk="1" hangingPunct="1" latinLnBrk="1">
              <a:lnSpc>
                <a:spcPct val="50000"/>
              </a:lnSpc>
              <a:spcBef>
                <a:spcPct val="50000"/>
              </a:spcBef>
            </a:pPr>
            <a:r>
              <a:rPr altLang="en-US" dirty="0" sz="1400" kumimoji="1" lang="ko-KR"/>
              <a:t> + 70      0 1000110      - 70    </a:t>
            </a:r>
            <a:r>
              <a:rPr altLang="en-US" dirty="0" sz="1400" kumimoji="1" lang="ko-KR" smtClean="0"/>
              <a:t>    </a:t>
            </a:r>
            <a:r>
              <a:rPr altLang="en-US" dirty="0" sz="1400" kumimoji="1" lang="ko-KR"/>
              <a:t>1 0111010</a:t>
            </a:r>
          </a:p>
          <a:p>
            <a:pPr eaLnBrk="1" hangingPunct="1" latinLnBrk="1">
              <a:lnSpc>
                <a:spcPct val="50000"/>
              </a:lnSpc>
              <a:spcBef>
                <a:spcPct val="50000"/>
              </a:spcBef>
            </a:pPr>
            <a:r>
              <a:rPr altLang="en-US" dirty="0" sz="1400" kumimoji="1" lang="ko-KR"/>
              <a:t>  </a:t>
            </a:r>
            <a:r>
              <a:rPr altLang="en-US" dirty="0" sz="1400" kumimoji="1" lang="ko-KR"/>
              <a:t>+ 80      0 1010000      - 80     </a:t>
            </a:r>
            <a:r>
              <a:rPr altLang="en-US" dirty="0" sz="1400" kumimoji="1" lang="ko-KR" smtClean="0"/>
              <a:t>  1 </a:t>
            </a:r>
            <a:r>
              <a:rPr altLang="en-US" dirty="0" sz="1400" kumimoji="1" lang="ko-KR"/>
              <a:t>0110000</a:t>
            </a:r>
          </a:p>
          <a:p>
            <a:pPr eaLnBrk="1" hangingPunct="1" latinLnBrk="1">
              <a:lnSpc>
                <a:spcPct val="50000"/>
              </a:lnSpc>
              <a:spcBef>
                <a:spcPct val="50000"/>
              </a:spcBef>
            </a:pPr>
            <a:r>
              <a:rPr altLang="en-US" dirty="0" sz="1400" kumimoji="1" lang="ko-KR"/>
              <a:t>+ 150     </a:t>
            </a:r>
            <a:r>
              <a:rPr altLang="en-US" dirty="0" sz="1400" kumimoji="1" lang="ko-KR" smtClean="0"/>
              <a:t>  </a:t>
            </a:r>
            <a:r>
              <a:rPr altLang="en-US" dirty="0" sz="1400" kumimoji="1" lang="ko-KR"/>
              <a:t>1 0010110   </a:t>
            </a:r>
            <a:r>
              <a:rPr altLang="en-US" dirty="0" sz="1400" kumimoji="1" lang="ko-KR" smtClean="0"/>
              <a:t>- </a:t>
            </a:r>
            <a:r>
              <a:rPr altLang="en-US" dirty="0" sz="1400" kumimoji="1" lang="ko-KR"/>
              <a:t>150   </a:t>
            </a:r>
            <a:r>
              <a:rPr altLang="en-US" dirty="0" sz="1400" kumimoji="1" lang="ko-KR" smtClean="0"/>
              <a:t>   0 </a:t>
            </a:r>
            <a:r>
              <a:rPr altLang="en-US" dirty="0" sz="1400" kumimoji="1" lang="ko-KR"/>
              <a:t>1101010</a:t>
            </a:r>
            <a:endParaRPr altLang="en-US" lang="zh-CN"/>
          </a:p>
        </p:txBody>
      </p:sp>
      <p:sp>
        <p:nvSpPr>
          <p:cNvPr id="1048608" name="AutoShape 12"/>
          <p:cNvSpPr/>
          <p:nvPr/>
        </p:nvSpPr>
        <p:spPr bwMode="auto">
          <a:xfrm>
            <a:off x="76200" y="4876800"/>
            <a:ext cx="1143000" cy="1244600"/>
          </a:xfrm>
          <a:prstGeom prst="borderCallout2">
            <a:avLst>
              <a:gd name="adj1" fmla="val 10315"/>
              <a:gd name="adj2" fmla="val 106667"/>
              <a:gd name="adj3" fmla="val 10315"/>
              <a:gd name="adj4" fmla="val 111111"/>
              <a:gd name="adj5" fmla="val 56588"/>
              <a:gd name="adj6" fmla="val 115972"/>
            </a:avLst>
          </a:prstGeom>
          <a:solidFill>
            <a:srgbClr val="FFCC99"/>
          </a:solidFill>
          <a:ln w="12700">
            <a:solidFill>
              <a:srgbClr val="FF00FF"/>
            </a:solidFill>
            <a:miter lim="800000"/>
            <a:headEnd/>
            <a:tailEnd/>
          </a:ln>
        </p:spPr>
        <p:txBody>
          <a:bodyPr bIns="0" lIns="0" rIns="0" tIns="0" wrap="square">
            <a:spAutoFit/>
          </a:bodyPr>
          <a:p>
            <a:r>
              <a:rPr altLang="ko-KR" dirty="0" sz="1200" lang="en-US"/>
              <a:t>* Advantage *</a:t>
            </a:r>
          </a:p>
          <a:p>
            <a:r>
              <a:rPr altLang="ko-KR" dirty="0" sz="1200" lang="en-US"/>
              <a:t>Computer I/O data are generated by people who use the decimal system</a:t>
            </a:r>
          </a:p>
        </p:txBody>
      </p:sp>
      <p:sp>
        <p:nvSpPr>
          <p:cNvPr id="1048609" name="Text Box 13"/>
          <p:cNvSpPr txBox="1">
            <a:spLocks noChangeArrowheads="1"/>
          </p:cNvSpPr>
          <p:nvPr/>
        </p:nvSpPr>
        <p:spPr bwMode="auto">
          <a:xfrm>
            <a:off x="5943600" y="3657600"/>
            <a:ext cx="2895600" cy="1295400"/>
          </a:xfrm>
          <a:prstGeom prst="rect"/>
          <a:solidFill>
            <a:srgbClr val="CCFFFF"/>
          </a:solidFill>
          <a:ln w="12700">
            <a:noFill/>
            <a:miter lim="800000"/>
            <a:headEnd/>
            <a:tailEnd/>
          </a:ln>
        </p:spPr>
        <p:txBody>
          <a:bodyPr anchor="ctr" anchorCtr="1" bIns="0" lIns="0" rIns="0" tIns="0"/>
          <a:p>
            <a:pPr eaLnBrk="1" hangingPunct="1" latinLnBrk="1">
              <a:lnSpc>
                <a:spcPct val="50000"/>
              </a:lnSpc>
              <a:spcBef>
                <a:spcPct val="50000"/>
              </a:spcBef>
            </a:pPr>
            <a:r>
              <a:rPr altLang="ko-KR" b="1" dirty="0" sz="1400" kumimoji="1" lang="en-US">
                <a:solidFill>
                  <a:schemeClr val="folHlink"/>
                </a:solidFill>
              </a:rPr>
              <a:t>*</a:t>
            </a:r>
            <a:r>
              <a:rPr altLang="ko-KR" b="1" dirty="0" sz="1400" kumimoji="1" lang="en-US">
                <a:solidFill>
                  <a:srgbClr val="C00000"/>
                </a:solidFill>
              </a:rPr>
              <a:t>Decimal </a:t>
            </a:r>
            <a:r>
              <a:rPr altLang="ko-KR" b="1" dirty="0" sz="1400" kumimoji="1" lang="en-US" smtClean="0">
                <a:solidFill>
                  <a:srgbClr val="C00000"/>
                </a:solidFill>
              </a:rPr>
              <a:t>Example </a:t>
            </a:r>
            <a:r>
              <a:rPr altLang="ko-KR" b="1" dirty="0" sz="1400" kumimoji="1" lang="en-US">
                <a:solidFill>
                  <a:srgbClr val="C00000"/>
                </a:solidFill>
              </a:rPr>
              <a:t>(+375) + (-240)</a:t>
            </a:r>
            <a:endParaRPr altLang="ko-KR" dirty="0" sz="1400" kumimoji="1" lang="en-US">
              <a:solidFill>
                <a:srgbClr val="C00000"/>
              </a:solidFill>
            </a:endParaRPr>
          </a:p>
          <a:p>
            <a:pPr eaLnBrk="1" hangingPunct="1" latinLnBrk="1">
              <a:lnSpc>
                <a:spcPct val="50000"/>
              </a:lnSpc>
              <a:spcBef>
                <a:spcPct val="50000"/>
              </a:spcBef>
            </a:pPr>
            <a:r>
              <a:rPr altLang="en-US" dirty="0" sz="1400" kumimoji="1" lang="ko-KR"/>
              <a:t>375 + (10’</a:t>
            </a:r>
            <a:r>
              <a:rPr altLang="ko-KR" dirty="0" sz="1400" kumimoji="1" lang="en-US"/>
              <a:t>s comp of 240)= 375 </a:t>
            </a:r>
            <a:r>
              <a:rPr altLang="ko-KR" dirty="0" sz="1400" kumimoji="1" lang="en-US" smtClean="0"/>
              <a:t>+9 </a:t>
            </a:r>
            <a:r>
              <a:rPr altLang="ko-KR" dirty="0" sz="1400" kumimoji="1" lang="en-US"/>
              <a:t>760</a:t>
            </a:r>
            <a:endParaRPr altLang="ko-KR" dirty="0" sz="1400" kumimoji="1" lang="en-US">
              <a:solidFill>
                <a:srgbClr val="C00000"/>
              </a:solidFill>
            </a:endParaRPr>
          </a:p>
          <a:p>
            <a:pPr eaLnBrk="1" hangingPunct="1" latinLnBrk="1">
              <a:lnSpc>
                <a:spcPct val="50000"/>
              </a:lnSpc>
              <a:spcBef>
                <a:spcPct val="50000"/>
              </a:spcBef>
            </a:pPr>
            <a:r>
              <a:rPr altLang="ko-KR" dirty="0" sz="1400" kumimoji="1" lang="en-US"/>
              <a:t>  </a:t>
            </a:r>
          </a:p>
          <a:p>
            <a:pPr eaLnBrk="1" hangingPunct="1" latinLnBrk="1">
              <a:lnSpc>
                <a:spcPct val="50000"/>
              </a:lnSpc>
              <a:spcBef>
                <a:spcPct val="50000"/>
              </a:spcBef>
            </a:pPr>
            <a:r>
              <a:rPr altLang="en-US" dirty="0" sz="1400" kumimoji="1" lang="ko-KR"/>
              <a:t>  0 375   (0000  0011  0111  0101)</a:t>
            </a:r>
          </a:p>
          <a:p>
            <a:pPr eaLnBrk="1" hangingPunct="1" latinLnBrk="1">
              <a:lnSpc>
                <a:spcPct val="50000"/>
              </a:lnSpc>
              <a:spcBef>
                <a:spcPct val="50000"/>
              </a:spcBef>
            </a:pPr>
            <a:r>
              <a:rPr altLang="en-US" dirty="0" sz="1400" kumimoji="1" lang="ko-KR"/>
              <a:t>+9 760   (1001  0111  0110  0000)</a:t>
            </a:r>
          </a:p>
          <a:p>
            <a:pPr eaLnBrk="1" hangingPunct="1" latinLnBrk="1">
              <a:lnSpc>
                <a:spcPct val="50000"/>
              </a:lnSpc>
              <a:spcBef>
                <a:spcPct val="50000"/>
              </a:spcBef>
            </a:pPr>
            <a:r>
              <a:rPr altLang="en-US" dirty="0" sz="1400" kumimoji="1" lang="ko-KR"/>
              <a:t>  0 135   (0000  0001  0011  0101)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599" name="Rectangle 3"/>
          <p:cNvSpPr>
            <a:spLocks noGrp="1" noChangeArrowheads="1"/>
          </p:cNvSpPr>
          <p:nvPr>
            <p:ph type="body" idx="1"/>
          </p:nvPr>
        </p:nvSpPr>
        <p:spPr>
          <a:xfrm>
            <a:off x="457200" y="1295400"/>
            <a:ext cx="8229600" cy="5486400"/>
          </a:xfrm>
        </p:spPr>
        <p:txBody>
          <a:bodyPr>
            <a:normAutofit/>
          </a:bodyPr>
          <a:p>
            <a:pPr lvl="1"/>
            <a:r>
              <a:rPr altLang="ko-KR" dirty="0" sz="1800" lang="en-US" smtClean="0"/>
              <a:t>The floating-point representation of a number has two parts</a:t>
            </a:r>
          </a:p>
          <a:p>
            <a:pPr lvl="2"/>
            <a:r>
              <a:rPr altLang="ko-KR" dirty="0" lang="en-US" smtClean="0"/>
              <a:t>1) Mantissa : signed, fixed-point number</a:t>
            </a:r>
          </a:p>
          <a:p>
            <a:pPr lvl="2"/>
            <a:r>
              <a:rPr altLang="ko-KR" dirty="0" lang="en-US" smtClean="0"/>
              <a:t>2) Exponent : position of binary(decimal) point</a:t>
            </a:r>
          </a:p>
          <a:p>
            <a:pPr lvl="1"/>
            <a:r>
              <a:rPr altLang="ko-KR" dirty="0" sz="1800" lang="en-US" smtClean="0"/>
              <a:t>Scientific notation : </a:t>
            </a:r>
            <a:r>
              <a:rPr altLang="ko-KR" dirty="0" sz="1600" lang="en-US" smtClean="0">
                <a:solidFill>
                  <a:srgbClr val="C00000"/>
                </a:solidFill>
              </a:rPr>
              <a:t>m x r</a:t>
            </a:r>
            <a:r>
              <a:rPr altLang="ko-KR" baseline="30000" dirty="0" sz="1600" lang="en-US" smtClean="0">
                <a:solidFill>
                  <a:srgbClr val="C00000"/>
                </a:solidFill>
              </a:rPr>
              <a:t>e</a:t>
            </a:r>
            <a:r>
              <a:rPr altLang="ko-KR" dirty="0" sz="1600" lang="en-US" smtClean="0">
                <a:solidFill>
                  <a:srgbClr val="C00000"/>
                </a:solidFill>
              </a:rPr>
              <a:t> </a:t>
            </a:r>
            <a:r>
              <a:rPr altLang="ko-KR" dirty="0" sz="1600" lang="en-US" smtClean="0"/>
              <a:t>(+0.6132789 x 10</a:t>
            </a:r>
            <a:r>
              <a:rPr altLang="ko-KR" baseline="30000" dirty="0" sz="1600" lang="en-US" smtClean="0"/>
              <a:t>+4</a:t>
            </a:r>
            <a:r>
              <a:rPr altLang="ko-KR" dirty="0" sz="1600" lang="en-US" smtClean="0"/>
              <a:t>)</a:t>
            </a:r>
          </a:p>
          <a:p>
            <a:pPr lvl="2"/>
            <a:r>
              <a:rPr altLang="ko-KR" b="1" dirty="0" i="1" lang="en-US" smtClean="0">
                <a:solidFill>
                  <a:srgbClr val="FF0000"/>
                </a:solidFill>
              </a:rPr>
              <a:t>m</a:t>
            </a:r>
            <a:r>
              <a:rPr altLang="ko-KR" dirty="0" lang="en-US" smtClean="0"/>
              <a:t> : mantissa,</a:t>
            </a:r>
            <a:r>
              <a:rPr altLang="ko-KR" b="1" dirty="0" i="1" lang="en-US" smtClean="0">
                <a:solidFill>
                  <a:schemeClr val="folHlink"/>
                </a:solidFill>
              </a:rPr>
              <a:t> </a:t>
            </a:r>
            <a:r>
              <a:rPr altLang="ko-KR" b="1" dirty="0" i="1" lang="en-US" smtClean="0">
                <a:solidFill>
                  <a:srgbClr val="FF0000"/>
                </a:solidFill>
              </a:rPr>
              <a:t>r</a:t>
            </a:r>
            <a:r>
              <a:rPr altLang="ko-KR" dirty="0" lang="en-US" smtClean="0"/>
              <a:t> : radix,</a:t>
            </a:r>
            <a:r>
              <a:rPr altLang="ko-KR" b="1" dirty="0" i="1" lang="en-US" smtClean="0">
                <a:solidFill>
                  <a:schemeClr val="folHlink"/>
                </a:solidFill>
              </a:rPr>
              <a:t> </a:t>
            </a:r>
            <a:r>
              <a:rPr altLang="ko-KR" b="1" dirty="0" i="1" lang="en-US" smtClean="0">
                <a:solidFill>
                  <a:srgbClr val="FF0000"/>
                </a:solidFill>
              </a:rPr>
              <a:t>e</a:t>
            </a:r>
            <a:r>
              <a:rPr altLang="ko-KR" b="1" dirty="0" i="1" lang="en-US" smtClean="0">
                <a:solidFill>
                  <a:schemeClr val="folHlink"/>
                </a:solidFill>
              </a:rPr>
              <a:t> </a:t>
            </a:r>
            <a:r>
              <a:rPr altLang="ko-KR" dirty="0" lang="en-US" smtClean="0"/>
              <a:t>: exponent</a:t>
            </a:r>
          </a:p>
          <a:p>
            <a:pPr lvl="1"/>
            <a:r>
              <a:rPr altLang="ko-KR" dirty="0" sz="1800" lang="en-US" smtClean="0"/>
              <a:t>Example : </a:t>
            </a:r>
            <a:r>
              <a:rPr altLang="ko-KR" dirty="0" sz="1600" lang="en-US" smtClean="0">
                <a:solidFill>
                  <a:srgbClr val="C00000"/>
                </a:solidFill>
              </a:rPr>
              <a:t>m x 2</a:t>
            </a:r>
            <a:r>
              <a:rPr altLang="ko-KR" baseline="30000" dirty="0" sz="1600" lang="en-US" smtClean="0">
                <a:solidFill>
                  <a:srgbClr val="C00000"/>
                </a:solidFill>
              </a:rPr>
              <a:t>e</a:t>
            </a:r>
            <a:r>
              <a:rPr altLang="ko-KR" dirty="0" sz="1600" lang="en-US" smtClean="0"/>
              <a:t> = +(.1001110)</a:t>
            </a:r>
            <a:r>
              <a:rPr altLang="ko-KR" baseline="-25000" dirty="0" sz="1600" lang="en-US" smtClean="0"/>
              <a:t>2</a:t>
            </a:r>
            <a:r>
              <a:rPr altLang="ko-KR" dirty="0" sz="1600" lang="en-US" smtClean="0"/>
              <a:t> x 2</a:t>
            </a:r>
            <a:r>
              <a:rPr altLang="ko-KR" baseline="30000" dirty="0" sz="1600" lang="en-US" smtClean="0"/>
              <a:t>+4</a:t>
            </a:r>
            <a:endParaRPr altLang="ko-KR" dirty="0" sz="1800" lang="en-US" smtClean="0"/>
          </a:p>
          <a:p>
            <a:pPr lvl="1"/>
            <a:r>
              <a:rPr altLang="ko-KR" dirty="0" sz="1800" lang="en-US" smtClean="0"/>
              <a:t>Normalization</a:t>
            </a:r>
          </a:p>
          <a:p>
            <a:pPr lvl="2"/>
            <a:r>
              <a:rPr altLang="ko-KR" dirty="0" lang="en-US" smtClean="0"/>
              <a:t>Most significant digit of mantissa is </a:t>
            </a:r>
            <a:r>
              <a:rPr altLang="ko-KR" b="1" dirty="0" i="1" lang="en-US" smtClean="0">
                <a:solidFill>
                  <a:schemeClr val="accent1"/>
                </a:solidFill>
              </a:rPr>
              <a:t>nonzero</a:t>
            </a:r>
            <a:endParaRPr altLang="ko-KR" dirty="0" lang="en-US" smtClean="0"/>
          </a:p>
          <a:p>
            <a:r>
              <a:rPr altLang="ko-KR" dirty="0" lang="en-US" smtClean="0"/>
              <a:t>Other Binary Codes</a:t>
            </a:r>
          </a:p>
          <a:p>
            <a:pPr lvl="1"/>
            <a:r>
              <a:rPr altLang="ko-KR" dirty="0" sz="1800" lang="en-US" smtClean="0"/>
              <a:t>Gray Code</a:t>
            </a:r>
          </a:p>
          <a:p>
            <a:pPr lvl="2">
              <a:buNone/>
            </a:pPr>
            <a:r>
              <a:rPr altLang="ko-KR" dirty="0" lang="en-US" smtClean="0"/>
              <a:t> </a:t>
            </a:r>
            <a:r>
              <a:rPr altLang="ko-KR" b="1" dirty="0" i="1" lang="en-US" smtClean="0">
                <a:solidFill>
                  <a:schemeClr val="accent1"/>
                </a:solidFill>
              </a:rPr>
              <a:t>changes by only one bit</a:t>
            </a:r>
            <a:r>
              <a:rPr altLang="ko-KR" dirty="0" lang="en-US" smtClean="0"/>
              <a:t> </a:t>
            </a:r>
            <a:endParaRPr altLang="en-US" dirty="0" lang="ko-KR" smtClean="0"/>
          </a:p>
          <a:p>
            <a:pPr lvl="2"/>
            <a:endParaRPr altLang="ko-KR" dirty="0" lang="en-US" smtClean="0"/>
          </a:p>
        </p:txBody>
      </p:sp>
      <p:sp>
        <p:nvSpPr>
          <p:cNvPr id="1048600" name="AutoShape 4"/>
          <p:cNvSpPr>
            <a:spLocks noChangeArrowheads="1"/>
          </p:cNvSpPr>
          <p:nvPr/>
        </p:nvSpPr>
        <p:spPr bwMode="auto">
          <a:xfrm>
            <a:off x="7010400" y="457200"/>
            <a:ext cx="2133600" cy="609600"/>
          </a:xfrm>
          <a:prstGeom prst="wedgeRoundRectCallout">
            <a:avLst>
              <a:gd name="adj1" fmla="val -86829"/>
              <a:gd name="adj2" fmla="val -6787"/>
              <a:gd name="adj3" fmla="val 16667"/>
            </a:avLst>
          </a:prstGeom>
          <a:noFill/>
          <a:ln w="12700">
            <a:solidFill>
              <a:schemeClr val="accent1"/>
            </a:solidFill>
            <a:miter lim="800000"/>
            <a:headEnd/>
            <a:tailEnd/>
          </a:ln>
        </p:spPr>
        <p:txBody>
          <a:bodyPr bIns="0" lIns="0" rIns="0" tIns="0">
            <a:spAutoFit/>
          </a:bodyPr>
          <a:p>
            <a:pPr eaLnBrk="1" hangingPunct="1" latinLnBrk="1"/>
            <a:r>
              <a:rPr altLang="ko-KR" dirty="0" sz="1400" kumimoji="1" lang="en-US"/>
              <a:t>* Decimal + 6132.789</a:t>
            </a:r>
          </a:p>
          <a:p>
            <a:pPr eaLnBrk="1" hangingPunct="1" latinLnBrk="1"/>
            <a:r>
              <a:rPr altLang="ko-KR" dirty="0" sz="1400" kumimoji="1" lang="en-US"/>
              <a:t>   </a:t>
            </a:r>
            <a:r>
              <a:rPr altLang="ko-KR" b="1" dirty="0" sz="1400" i="1" kumimoji="1" lang="en-US">
                <a:solidFill>
                  <a:schemeClr val="accent1"/>
                </a:solidFill>
              </a:rPr>
              <a:t>Fraction        Exponent</a:t>
            </a:r>
            <a:endParaRPr altLang="ko-KR" dirty="0" sz="1400" kumimoji="1" lang="en-US"/>
          </a:p>
          <a:p>
            <a:pPr eaLnBrk="1" hangingPunct="1" latinLnBrk="1"/>
            <a:r>
              <a:rPr altLang="ko-KR" dirty="0" sz="1400" kumimoji="1" lang="en-US"/>
              <a:t>+0.6132789           +4</a:t>
            </a:r>
          </a:p>
        </p:txBody>
      </p:sp>
      <p:sp>
        <p:nvSpPr>
          <p:cNvPr id="1048601" name="AutoShape 6"/>
          <p:cNvSpPr>
            <a:spLocks noChangeArrowheads="1"/>
          </p:cNvSpPr>
          <p:nvPr/>
        </p:nvSpPr>
        <p:spPr bwMode="auto">
          <a:xfrm>
            <a:off x="4953000" y="3048000"/>
            <a:ext cx="2133600" cy="406400"/>
          </a:xfrm>
          <a:prstGeom prst="wedgeRoundRectCallout">
            <a:avLst>
              <a:gd name="adj1" fmla="val -81472"/>
              <a:gd name="adj2" fmla="val 6333"/>
              <a:gd name="adj3" fmla="val 16667"/>
            </a:avLst>
          </a:prstGeom>
          <a:noFill/>
          <a:ln w="12700">
            <a:solidFill>
              <a:schemeClr val="accent1"/>
            </a:solidFill>
            <a:miter lim="800000"/>
            <a:headEnd/>
            <a:tailEnd/>
          </a:ln>
        </p:spPr>
        <p:txBody>
          <a:bodyPr bIns="0" lIns="0" rIns="0" tIns="0">
            <a:spAutoFit/>
          </a:bodyPr>
          <a:p>
            <a:pPr eaLnBrk="1" hangingPunct="1" latinLnBrk="1"/>
            <a:r>
              <a:rPr altLang="ko-KR" dirty="0" sz="1400" kumimoji="1" lang="en-US"/>
              <a:t>   </a:t>
            </a:r>
            <a:r>
              <a:rPr altLang="ko-KR" b="1" dirty="0" sz="1400" i="1" kumimoji="1" lang="en-US">
                <a:solidFill>
                  <a:schemeClr val="accent1"/>
                </a:solidFill>
              </a:rPr>
              <a:t>Fraction        Exponent</a:t>
            </a:r>
            <a:endParaRPr altLang="ko-KR" dirty="0" sz="1400" kumimoji="1" lang="en-US"/>
          </a:p>
          <a:p>
            <a:pPr eaLnBrk="1" hangingPunct="1" latinLnBrk="1"/>
            <a:r>
              <a:rPr altLang="ko-KR" dirty="0" sz="1400" kumimoji="1" lang="en-US"/>
              <a:t>  01001110          000100</a:t>
            </a:r>
          </a:p>
        </p:txBody>
      </p:sp>
      <p:sp>
        <p:nvSpPr>
          <p:cNvPr id="1048602" name="TextBox 4"/>
          <p:cNvSpPr txBox="1"/>
          <p:nvPr/>
        </p:nvSpPr>
        <p:spPr>
          <a:xfrm>
            <a:off x="457200" y="685800"/>
            <a:ext cx="6553200" cy="584775"/>
          </a:xfrm>
          <a:prstGeom prst="rect"/>
          <a:noFill/>
        </p:spPr>
        <p:txBody>
          <a:bodyPr rtlCol="0" wrap="square">
            <a:spAutoFit/>
          </a:bodyPr>
          <a:p>
            <a:r>
              <a:rPr altLang="ko-KR" dirty="0" sz="3200" lang="en-US" smtClean="0"/>
              <a:t>10. Floating-Point Representation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594" name="Rectangle 3"/>
          <p:cNvSpPr>
            <a:spLocks noGrp="1" noChangeArrowheads="1"/>
          </p:cNvSpPr>
          <p:nvPr>
            <p:ph type="body" idx="1"/>
          </p:nvPr>
        </p:nvSpPr>
        <p:spPr>
          <a:xfrm>
            <a:off x="457200" y="914400"/>
            <a:ext cx="8242300" cy="5486400"/>
          </a:xfrm>
        </p:spPr>
        <p:txBody>
          <a:bodyPr>
            <a:normAutofit fontScale="94444" lnSpcReduction="20000"/>
          </a:bodyPr>
          <a:p>
            <a:pPr lvl="1"/>
            <a:r>
              <a:rPr altLang="ko-KR" dirty="0" sz="1800" lang="en-US" smtClean="0"/>
              <a:t>Other Decimal Codes</a:t>
            </a:r>
          </a:p>
          <a:p>
            <a:pPr lvl="2"/>
            <a:r>
              <a:rPr altLang="ko-KR" dirty="0" lang="en-US" smtClean="0"/>
              <a:t>Self-Complementing : excess-3 code </a:t>
            </a:r>
          </a:p>
          <a:p>
            <a:pPr lvl="3"/>
            <a:r>
              <a:rPr altLang="ko-KR" dirty="0" lang="en-US" smtClean="0"/>
              <a:t>9’s complement of a decimal number is easily obtained by 1’s complement(=changing 1’s to 0’s and 0’s to 1’s)</a:t>
            </a:r>
          </a:p>
          <a:p>
            <a:pPr lvl="2"/>
            <a:r>
              <a:rPr altLang="ko-KR" dirty="0" lang="en-US" smtClean="0"/>
              <a:t>Weighted Code : 2421 code</a:t>
            </a:r>
          </a:p>
          <a:p>
            <a:pPr lvl="3"/>
            <a:r>
              <a:rPr altLang="ko-KR" dirty="0" lang="en-US" smtClean="0"/>
              <a:t>The bits are multiplied by the weights, and the sum </a:t>
            </a:r>
          </a:p>
          <a:p>
            <a:pPr lvl="3">
              <a:buFontTx/>
              <a:buNone/>
            </a:pPr>
            <a:r>
              <a:rPr altLang="ko-KR" dirty="0" lang="en-US" smtClean="0"/>
              <a:t>     of the weighted bits gives the decimal digit</a:t>
            </a:r>
          </a:p>
          <a:p>
            <a:pPr lvl="1"/>
            <a:r>
              <a:rPr altLang="ko-KR" dirty="0" sz="1800" lang="en-US" smtClean="0"/>
              <a:t>Other Alphanumeric Codes</a:t>
            </a:r>
          </a:p>
          <a:p>
            <a:pPr lvl="2"/>
            <a:r>
              <a:rPr altLang="ko-KR" dirty="0" lang="en-US" smtClean="0"/>
              <a:t>ASCII Code</a:t>
            </a:r>
          </a:p>
          <a:p>
            <a:pPr lvl="2"/>
            <a:r>
              <a:rPr altLang="ko-KR" dirty="0" lang="en-US" smtClean="0"/>
              <a:t>The code consists of 128 characters.  95 characters represent graphic symbols that include upper and lower case letters, numerals zero to nine, punctuation marks and special symbols.  23 characters represent format effectors.</a:t>
            </a:r>
          </a:p>
          <a:p>
            <a:pPr lvl="3"/>
            <a:r>
              <a:rPr altLang="ko-KR" dirty="0" lang="en-US" smtClean="0"/>
              <a:t>Format </a:t>
            </a:r>
            <a:r>
              <a:rPr altLang="ko-KR" dirty="0" lang="en-US" err="1" smtClean="0"/>
              <a:t>effector</a:t>
            </a:r>
            <a:r>
              <a:rPr altLang="ko-KR" dirty="0" lang="en-US" smtClean="0"/>
              <a:t> : Functional characters for controlling the layout of printing or display devices(carriage return-CR, line feed-LF, horizontal tab-HT,…)</a:t>
            </a:r>
          </a:p>
          <a:p>
            <a:pPr lvl="3"/>
            <a:r>
              <a:rPr altLang="ko-KR" dirty="0" lang="en-US" smtClean="0"/>
              <a:t>The other 10 characters are for Data communication flow control(acknowledge-ACK, escape-ESC, synchronous-SYN,…)</a:t>
            </a:r>
          </a:p>
          <a:p>
            <a:pPr lvl="2"/>
            <a:r>
              <a:rPr altLang="ko-KR" dirty="0" lang="en-US" smtClean="0"/>
              <a:t>EBCDIC(Extended BCD Interchange Code)</a:t>
            </a:r>
          </a:p>
          <a:p>
            <a:pPr lvl="3"/>
            <a:r>
              <a:rPr altLang="ko-KR" dirty="0" lang="en-US" smtClean="0"/>
              <a:t>Used in IBM equipment</a:t>
            </a:r>
            <a:r>
              <a:rPr altLang="en-US" dirty="0" lang="ko-KR" smtClean="0"/>
              <a:t> </a:t>
            </a:r>
          </a:p>
          <a:p>
            <a:pPr lvl="2"/>
            <a:endParaRPr altLang="en-US" dirty="0" lang="ko-KR" smtClean="0"/>
          </a:p>
        </p:txBody>
      </p:sp>
      <p:sp>
        <p:nvSpPr>
          <p:cNvPr id="1048595" name="Text Box 4"/>
          <p:cNvSpPr txBox="1">
            <a:spLocks noChangeArrowheads="1"/>
          </p:cNvSpPr>
          <p:nvPr/>
        </p:nvSpPr>
        <p:spPr bwMode="auto">
          <a:xfrm>
            <a:off x="6477000" y="990600"/>
            <a:ext cx="2514600" cy="1066800"/>
          </a:xfrm>
          <a:prstGeom prst="rect"/>
          <a:solidFill>
            <a:srgbClr val="FFCC99"/>
          </a:solidFill>
          <a:ln w="12700">
            <a:noFill/>
            <a:miter lim="800000"/>
            <a:headEnd/>
            <a:tailEnd/>
          </a:ln>
        </p:spPr>
        <p:txBody>
          <a:bodyPr anchor="ctr" anchorCtr="1" bIns="0" lIns="0" rIns="0" tIns="0"/>
          <a:p>
            <a:pPr eaLnBrk="1" hangingPunct="1" latinLnBrk="1">
              <a:lnSpc>
                <a:spcPct val="50000"/>
              </a:lnSpc>
              <a:spcBef>
                <a:spcPct val="50000"/>
              </a:spcBef>
            </a:pPr>
            <a:r>
              <a:rPr altLang="ko-KR" b="1" dirty="0" sz="1400" kumimoji="1" lang="en-US">
                <a:solidFill>
                  <a:srgbClr val="C00000"/>
                </a:solidFill>
              </a:rPr>
              <a:t>* Self-Complement </a:t>
            </a:r>
            <a:r>
              <a:rPr altLang="ko-KR" b="1" dirty="0" sz="1400" kumimoji="1" lang="en-US" smtClean="0">
                <a:solidFill>
                  <a:srgbClr val="C00000"/>
                </a:solidFill>
              </a:rPr>
              <a:t>Example  </a:t>
            </a:r>
            <a:endParaRPr altLang="ko-KR" b="1" dirty="0" sz="1400" kumimoji="1" lang="en-US">
              <a:solidFill>
                <a:srgbClr val="C00000"/>
              </a:solidFill>
            </a:endParaRPr>
          </a:p>
          <a:p>
            <a:pPr eaLnBrk="1" hangingPunct="1" latinLnBrk="1">
              <a:lnSpc>
                <a:spcPct val="50000"/>
              </a:lnSpc>
              <a:spcBef>
                <a:spcPct val="50000"/>
              </a:spcBef>
            </a:pPr>
            <a:r>
              <a:rPr altLang="ko-KR" dirty="0" sz="1400" kumimoji="1" lang="en-US"/>
              <a:t>4</a:t>
            </a:r>
            <a:r>
              <a:rPr altLang="ko-KR" baseline="-25000" dirty="0" sz="1400" kumimoji="1" lang="en-US"/>
              <a:t>10</a:t>
            </a:r>
            <a:r>
              <a:rPr altLang="ko-KR" dirty="0" sz="1400" kumimoji="1" lang="en-US"/>
              <a:t> = 0111 (3-excess)</a:t>
            </a:r>
          </a:p>
          <a:p>
            <a:pPr eaLnBrk="1" hangingPunct="1" latinLnBrk="1">
              <a:lnSpc>
                <a:spcPct val="50000"/>
              </a:lnSpc>
              <a:spcBef>
                <a:spcPct val="50000"/>
              </a:spcBef>
            </a:pPr>
            <a:r>
              <a:rPr altLang="ko-KR" dirty="0" sz="1400" kumimoji="1" lang="en-US"/>
              <a:t>       = 1000 ( 1’s comp) </a:t>
            </a:r>
          </a:p>
          <a:p>
            <a:pPr eaLnBrk="1" hangingPunct="1" latinLnBrk="1">
              <a:lnSpc>
                <a:spcPct val="50000"/>
              </a:lnSpc>
              <a:spcBef>
                <a:spcPct val="50000"/>
              </a:spcBef>
            </a:pPr>
            <a:r>
              <a:rPr altLang="ko-KR" dirty="0" sz="1400" kumimoji="1" lang="en-US"/>
              <a:t>       = 5</a:t>
            </a:r>
            <a:r>
              <a:rPr altLang="ko-KR" baseline="-25000" dirty="0" sz="1400" kumimoji="1" lang="en-US"/>
              <a:t>10</a:t>
            </a:r>
            <a:r>
              <a:rPr altLang="ko-KR" dirty="0" sz="1400" kumimoji="1" lang="en-US"/>
              <a:t> (3-excess in Tab. 3-6)</a:t>
            </a:r>
          </a:p>
          <a:p>
            <a:pPr eaLnBrk="1" hangingPunct="1" latinLnBrk="1">
              <a:lnSpc>
                <a:spcPct val="50000"/>
              </a:lnSpc>
              <a:spcBef>
                <a:spcPct val="50000"/>
              </a:spcBef>
            </a:pPr>
            <a:r>
              <a:rPr altLang="ko-KR" dirty="0" sz="1400" kumimoji="1" lang="en-US"/>
              <a:t>       = 5</a:t>
            </a:r>
            <a:r>
              <a:rPr altLang="ko-KR" baseline="-25000" dirty="0" sz="1400" kumimoji="1" lang="en-US"/>
              <a:t>10</a:t>
            </a:r>
            <a:r>
              <a:rPr altLang="ko-KR" dirty="0" sz="1400" kumimoji="1" lang="en-US"/>
              <a:t>( </a:t>
            </a:r>
            <a:r>
              <a:rPr altLang="ko-KR" b="1" dirty="0" sz="1400" i="1" kumimoji="1" lang="en-US">
                <a:solidFill>
                  <a:schemeClr val="accent1"/>
                </a:solidFill>
              </a:rPr>
              <a:t>9’s comp of 4</a:t>
            </a:r>
            <a:r>
              <a:rPr altLang="ko-KR" dirty="0" sz="1400" kumimoji="1" lang="en-US"/>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588" name="Rectangle 1"/>
          <p:cNvSpPr/>
          <p:nvPr/>
        </p:nvSpPr>
        <p:spPr>
          <a:xfrm>
            <a:off x="2514600" y="2667000"/>
            <a:ext cx="4094481" cy="891540"/>
          </a:xfrm>
          <a:prstGeom prst="rect"/>
          <a:noFill/>
        </p:spPr>
        <p:txBody>
          <a:bodyPr bIns="45720" lIns="91440" rIns="91440" tIns="45720" wrap="none">
            <a:spAutoFit/>
            <a:scene3d>
              <a:camera prst="orthographicFront"/>
              <a:lightRig dir="tl" rig="flat">
                <a:rot lat="0" lon="0" rev="6600000"/>
              </a:lightRig>
            </a:scene3d>
            <a:sp3d extrusionH="25400" contourW="8890">
              <a:bevelT w="38100" h="31750"/>
              <a:contourClr>
                <a:schemeClr val="accent2">
                  <a:shade val="75000"/>
                </a:schemeClr>
              </a:contourClr>
            </a:sp3d>
          </a:bodyPr>
          <a:p>
            <a:pPr algn="ctr"/>
            <a:r>
              <a:rPr b="1" cap="none" dirty="0" sz="5400" lang="en-US"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End of Unit-1</a:t>
            </a:r>
            <a:endParaRPr b="1" cap="none" dirty="0" sz="540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02" name=""/>
        <p:cNvGrpSpPr/>
        <p:nvPr/>
      </p:nvGrpSpPr>
      <p:grpSpPr>
        <a:xfrm>
          <a:off x="0" y="0"/>
          <a:ext cx="0" cy="0"/>
          <a:chOff x="0" y="0"/>
          <a:chExt cx="0" cy="0"/>
        </a:xfrm>
      </p:grpSpPr>
      <p:sp>
        <p:nvSpPr>
          <p:cNvPr id="1048629" name="Rectangle 2"/>
          <p:cNvSpPr>
            <a:spLocks noGrp="1" noChangeArrowheads="1"/>
          </p:cNvSpPr>
          <p:nvPr>
            <p:ph type="title"/>
          </p:nvPr>
        </p:nvSpPr>
        <p:spPr>
          <a:xfrm>
            <a:off x="381000" y="228600"/>
            <a:ext cx="8229600" cy="1143000"/>
          </a:xfrm>
        </p:spPr>
        <p:txBody>
          <a:bodyPr/>
          <a:p>
            <a:r>
              <a:rPr dirty="0" sz="3200" lang="en-US" smtClean="0"/>
              <a:t>1. Computer </a:t>
            </a:r>
            <a:r>
              <a:rPr dirty="0" sz="3200" lang="en-US"/>
              <a:t>types</a:t>
            </a:r>
          </a:p>
        </p:txBody>
      </p:sp>
      <p:sp>
        <p:nvSpPr>
          <p:cNvPr id="1048630" name="Rectangle 3"/>
          <p:cNvSpPr>
            <a:spLocks noGrp="1" noChangeArrowheads="1"/>
          </p:cNvSpPr>
          <p:nvPr>
            <p:ph idx="1"/>
          </p:nvPr>
        </p:nvSpPr>
        <p:spPr>
          <a:xfrm>
            <a:off x="304800" y="1371600"/>
            <a:ext cx="8610600" cy="5334000"/>
          </a:xfrm>
        </p:spPr>
        <p:txBody>
          <a:bodyPr>
            <a:normAutofit fontScale="90000" lnSpcReduction="10000"/>
          </a:bodyPr>
          <a:p>
            <a:pPr algn="just">
              <a:lnSpc>
                <a:spcPct val="150000"/>
              </a:lnSpc>
              <a:buNone/>
            </a:pPr>
            <a:r>
              <a:rPr b="1" dirty="0" sz="2000" lang="en-US" u="sng">
                <a:solidFill>
                  <a:srgbClr val="C00000"/>
                </a:solidFill>
              </a:rPr>
              <a:t>Digital computer</a:t>
            </a:r>
            <a:r>
              <a:rPr b="1" dirty="0" sz="2000" lang="en-US">
                <a:solidFill>
                  <a:srgbClr val="C00000"/>
                </a:solidFill>
              </a:rPr>
              <a:t> :</a:t>
            </a:r>
          </a:p>
          <a:p>
            <a:pPr algn="just">
              <a:lnSpc>
                <a:spcPct val="150000"/>
              </a:lnSpc>
              <a:buNone/>
            </a:pPr>
            <a:r>
              <a:rPr dirty="0" sz="2000" lang="en-US"/>
              <a:t>It is a fast electronic calculating machine that accepts digitized input information, processes it according to a list of internally stored instructions, and produces the resulting output information.</a:t>
            </a:r>
          </a:p>
          <a:p>
            <a:pPr algn="just">
              <a:lnSpc>
                <a:spcPct val="150000"/>
              </a:lnSpc>
              <a:buNone/>
            </a:pPr>
            <a:r>
              <a:rPr dirty="0" sz="2000" lang="en-US"/>
              <a:t>(1) </a:t>
            </a:r>
            <a:r>
              <a:rPr dirty="0" sz="2000" lang="en-US" u="sng">
                <a:solidFill>
                  <a:srgbClr val="C00000"/>
                </a:solidFill>
              </a:rPr>
              <a:t>Personal computer</a:t>
            </a:r>
            <a:r>
              <a:rPr dirty="0" sz="2000" lang="en-US">
                <a:solidFill>
                  <a:srgbClr val="C00000"/>
                </a:solidFill>
              </a:rPr>
              <a:t> : </a:t>
            </a:r>
          </a:p>
          <a:p>
            <a:pPr algn="just">
              <a:lnSpc>
                <a:spcPct val="150000"/>
              </a:lnSpc>
            </a:pPr>
            <a:r>
              <a:rPr dirty="0" sz="2000" lang="en-US"/>
              <a:t>It is the most common form of </a:t>
            </a:r>
            <a:r>
              <a:rPr dirty="0" sz="2000" lang="en-US" u="sng"/>
              <a:t>desktop computers</a:t>
            </a:r>
            <a:r>
              <a:rPr dirty="0" sz="2000" lang="en-US"/>
              <a:t>.</a:t>
            </a:r>
          </a:p>
          <a:p>
            <a:pPr algn="just">
              <a:lnSpc>
                <a:spcPct val="150000"/>
              </a:lnSpc>
            </a:pPr>
            <a:r>
              <a:rPr dirty="0" sz="2000" lang="en-US" u="sng"/>
              <a:t>Desk top computers</a:t>
            </a:r>
            <a:r>
              <a:rPr dirty="0" sz="2000" lang="en-US"/>
              <a:t> have processing and storage units, visual display and audio output units, and a keyboard that can all be located easily on a home or office desk. The storage media include hard </a:t>
            </a:r>
            <a:r>
              <a:rPr dirty="0" sz="2000" lang="en-US" smtClean="0"/>
              <a:t>disks, CD-ROMs </a:t>
            </a:r>
            <a:r>
              <a:rPr dirty="0" sz="2000" lang="en-US"/>
              <a:t>and diskettes.</a:t>
            </a:r>
          </a:p>
          <a:p>
            <a:pPr algn="just">
              <a:lnSpc>
                <a:spcPct val="150000"/>
              </a:lnSpc>
            </a:pPr>
            <a:r>
              <a:rPr dirty="0" sz="2000" lang="en-US" u="sng"/>
              <a:t>Portable notebook computers</a:t>
            </a:r>
            <a:r>
              <a:rPr dirty="0" sz="2000" lang="en-US"/>
              <a:t> are a compact version of the personal computers with all of these components packaged into single unit the size of a thin briefcase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30">
                                            <p:txEl>
                                              <p:pRg st="0" end="0"/>
                                            </p:txEl>
                                          </p:spTgt>
                                        </p:tgtEl>
                                        <p:attrNameLst>
                                          <p:attrName>style.visibility</p:attrName>
                                        </p:attrNameLst>
                                      </p:cBhvr>
                                      <p:to>
                                        <p:strVal val="visible"/>
                                      </p:to>
                                    </p:set>
                                    <p:animEffect transition="in" filter="blinds(horizontal)">
                                      <p:cBhvr>
                                        <p:cTn dur="500" id="7"/>
                                        <p:tgtEl>
                                          <p:spTgt spid="104863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30">
                                            <p:txEl>
                                              <p:pRg st="1" end="1"/>
                                            </p:txEl>
                                          </p:spTgt>
                                        </p:tgtEl>
                                        <p:attrNameLst>
                                          <p:attrName>style.visibility</p:attrName>
                                        </p:attrNameLst>
                                      </p:cBhvr>
                                      <p:to>
                                        <p:strVal val="visible"/>
                                      </p:to>
                                    </p:set>
                                    <p:animEffect transition="in" filter="blinds(horizontal)">
                                      <p:cBhvr>
                                        <p:cTn dur="500" id="12"/>
                                        <p:tgtEl>
                                          <p:spTgt spid="1048630">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30">
                                            <p:txEl>
                                              <p:pRg st="2" end="2"/>
                                            </p:txEl>
                                          </p:spTgt>
                                        </p:tgtEl>
                                        <p:attrNameLst>
                                          <p:attrName>style.visibility</p:attrName>
                                        </p:attrNameLst>
                                      </p:cBhvr>
                                      <p:to>
                                        <p:strVal val="visible"/>
                                      </p:to>
                                    </p:set>
                                    <p:animEffect transition="in" filter="blinds(horizontal)">
                                      <p:cBhvr>
                                        <p:cTn dur="500" id="17"/>
                                        <p:tgtEl>
                                          <p:spTgt spid="1048630">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30">
                                            <p:txEl>
                                              <p:pRg st="3" end="3"/>
                                            </p:txEl>
                                          </p:spTgt>
                                        </p:tgtEl>
                                        <p:attrNameLst>
                                          <p:attrName>style.visibility</p:attrName>
                                        </p:attrNameLst>
                                      </p:cBhvr>
                                      <p:to>
                                        <p:strVal val="visible"/>
                                      </p:to>
                                    </p:set>
                                    <p:animEffect transition="in" filter="blinds(horizontal)">
                                      <p:cBhvr>
                                        <p:cTn dur="500" id="22"/>
                                        <p:tgtEl>
                                          <p:spTgt spid="1048630">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30">
                                            <p:txEl>
                                              <p:pRg st="4" end="4"/>
                                            </p:txEl>
                                          </p:spTgt>
                                        </p:tgtEl>
                                        <p:attrNameLst>
                                          <p:attrName>style.visibility</p:attrName>
                                        </p:attrNameLst>
                                      </p:cBhvr>
                                      <p:to>
                                        <p:strVal val="visible"/>
                                      </p:to>
                                    </p:set>
                                    <p:animEffect transition="in" filter="blinds(horizontal)">
                                      <p:cBhvr>
                                        <p:cTn dur="500" id="27"/>
                                        <p:tgtEl>
                                          <p:spTgt spid="1048630">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630">
                                            <p:txEl>
                                              <p:pRg st="5" end="5"/>
                                            </p:txEl>
                                          </p:spTgt>
                                        </p:tgtEl>
                                        <p:attrNameLst>
                                          <p:attrName>style.visibility</p:attrName>
                                        </p:attrNameLst>
                                      </p:cBhvr>
                                      <p:to>
                                        <p:strVal val="visible"/>
                                      </p:to>
                                    </p:set>
                                    <p:animEffect transition="in" filter="blinds(horizontal)">
                                      <p:cBhvr>
                                        <p:cTn dur="500" id="32"/>
                                        <p:tgtEl>
                                          <p:spTgt spid="10486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03" name=""/>
        <p:cNvGrpSpPr/>
        <p:nvPr/>
      </p:nvGrpSpPr>
      <p:grpSpPr>
        <a:xfrm>
          <a:off x="0" y="0"/>
          <a:ext cx="0" cy="0"/>
          <a:chOff x="0" y="0"/>
          <a:chExt cx="0" cy="0"/>
        </a:xfrm>
      </p:grpSpPr>
      <p:sp>
        <p:nvSpPr>
          <p:cNvPr id="1048631" name="Rectangle 2"/>
          <p:cNvSpPr>
            <a:spLocks noGrp="1" noChangeArrowheads="1"/>
          </p:cNvSpPr>
          <p:nvPr>
            <p:ph type="title"/>
          </p:nvPr>
        </p:nvSpPr>
        <p:spPr>
          <a:xfrm>
            <a:off x="381000" y="304800"/>
            <a:ext cx="8229600" cy="1143000"/>
          </a:xfrm>
        </p:spPr>
        <p:txBody>
          <a:bodyPr/>
          <a:p>
            <a:r>
              <a:rPr dirty="0" sz="3200" lang="en-US"/>
              <a:t>Computer types (contd.,)</a:t>
            </a:r>
          </a:p>
        </p:txBody>
      </p:sp>
      <p:sp>
        <p:nvSpPr>
          <p:cNvPr id="1048632" name="Rectangle 3"/>
          <p:cNvSpPr>
            <a:spLocks noGrp="1" noChangeArrowheads="1"/>
          </p:cNvSpPr>
          <p:nvPr>
            <p:ph idx="1"/>
          </p:nvPr>
        </p:nvSpPr>
        <p:spPr>
          <a:xfrm>
            <a:off x="228600" y="1447800"/>
            <a:ext cx="8686800" cy="5105400"/>
          </a:xfrm>
        </p:spPr>
        <p:txBody>
          <a:bodyPr>
            <a:normAutofit/>
          </a:bodyPr>
          <a:p>
            <a:pPr algn="just">
              <a:lnSpc>
                <a:spcPct val="150000"/>
              </a:lnSpc>
              <a:buNone/>
            </a:pPr>
            <a:r>
              <a:rPr dirty="0" sz="2000" lang="en-US"/>
              <a:t>(2) </a:t>
            </a:r>
            <a:r>
              <a:rPr dirty="0" sz="2000" lang="en-US" u="sng"/>
              <a:t> </a:t>
            </a:r>
            <a:r>
              <a:rPr dirty="0" sz="2000" lang="en-US" u="sng">
                <a:solidFill>
                  <a:srgbClr val="C00000"/>
                </a:solidFill>
              </a:rPr>
              <a:t>Workstations</a:t>
            </a:r>
            <a:r>
              <a:rPr dirty="0" sz="2000" lang="en-US">
                <a:solidFill>
                  <a:srgbClr val="C00000"/>
                </a:solidFill>
              </a:rPr>
              <a:t>: </a:t>
            </a:r>
          </a:p>
          <a:p>
            <a:pPr algn="just">
              <a:lnSpc>
                <a:spcPct val="150000"/>
              </a:lnSpc>
            </a:pPr>
            <a:r>
              <a:rPr dirty="0" sz="2000" lang="en-US"/>
              <a:t>Work stations with high resolution graphics input/output capability, although still retaining the dimensions of desktop computers, have significantly more computational power than personal computers.</a:t>
            </a:r>
          </a:p>
          <a:p>
            <a:pPr algn="just">
              <a:lnSpc>
                <a:spcPct val="150000"/>
              </a:lnSpc>
            </a:pPr>
            <a:r>
              <a:rPr dirty="0" sz="2000" lang="en-US"/>
              <a:t>Workstations are often used in engineering applications, especially for interactive design works.</a:t>
            </a:r>
          </a:p>
          <a:p>
            <a:pPr algn="just">
              <a:lnSpc>
                <a:spcPct val="150000"/>
              </a:lnSpc>
              <a:buNone/>
            </a:pPr>
            <a:r>
              <a:rPr dirty="0" sz="2000" lang="en-US" smtClean="0"/>
              <a:t>(</a:t>
            </a:r>
            <a:r>
              <a:rPr dirty="0" sz="2000" lang="en-US"/>
              <a:t>3) </a:t>
            </a:r>
            <a:r>
              <a:rPr dirty="0" sz="2000" lang="en-US" u="sng">
                <a:solidFill>
                  <a:srgbClr val="C00000"/>
                </a:solidFill>
              </a:rPr>
              <a:t>Enterprise systems or mainframes</a:t>
            </a:r>
            <a:r>
              <a:rPr dirty="0" sz="2000" lang="en-US">
                <a:solidFill>
                  <a:srgbClr val="C00000"/>
                </a:solidFill>
              </a:rPr>
              <a:t>:</a:t>
            </a:r>
          </a:p>
          <a:p>
            <a:pPr algn="just">
              <a:lnSpc>
                <a:spcPct val="150000"/>
              </a:lnSpc>
            </a:pPr>
            <a:r>
              <a:rPr dirty="0" sz="2000" lang="en-US"/>
              <a:t>These are used for business data processing in medium to large corporations that require much more computing power and storage capacity than workstations can provide.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32">
                                            <p:txEl>
                                              <p:pRg st="0" end="0"/>
                                            </p:txEl>
                                          </p:spTgt>
                                        </p:tgtEl>
                                        <p:attrNameLst>
                                          <p:attrName>style.visibility</p:attrName>
                                        </p:attrNameLst>
                                      </p:cBhvr>
                                      <p:to>
                                        <p:strVal val="visible"/>
                                      </p:to>
                                    </p:set>
                                    <p:animEffect transition="in" filter="blinds(horizontal)">
                                      <p:cBhvr>
                                        <p:cTn dur="500" id="7"/>
                                        <p:tgtEl>
                                          <p:spTgt spid="1048632">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32">
                                            <p:txEl>
                                              <p:pRg st="1" end="1"/>
                                            </p:txEl>
                                          </p:spTgt>
                                        </p:tgtEl>
                                        <p:attrNameLst>
                                          <p:attrName>style.visibility</p:attrName>
                                        </p:attrNameLst>
                                      </p:cBhvr>
                                      <p:to>
                                        <p:strVal val="visible"/>
                                      </p:to>
                                    </p:set>
                                    <p:animEffect transition="in" filter="blinds(horizontal)">
                                      <p:cBhvr>
                                        <p:cTn dur="500" id="12"/>
                                        <p:tgtEl>
                                          <p:spTgt spid="1048632">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32">
                                            <p:txEl>
                                              <p:pRg st="2" end="2"/>
                                            </p:txEl>
                                          </p:spTgt>
                                        </p:tgtEl>
                                        <p:attrNameLst>
                                          <p:attrName>style.visibility</p:attrName>
                                        </p:attrNameLst>
                                      </p:cBhvr>
                                      <p:to>
                                        <p:strVal val="visible"/>
                                      </p:to>
                                    </p:set>
                                    <p:animEffect transition="in" filter="blinds(horizontal)">
                                      <p:cBhvr>
                                        <p:cTn dur="500" id="17"/>
                                        <p:tgtEl>
                                          <p:spTgt spid="1048632">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32">
                                            <p:txEl>
                                              <p:pRg st="3" end="3"/>
                                            </p:txEl>
                                          </p:spTgt>
                                        </p:tgtEl>
                                        <p:attrNameLst>
                                          <p:attrName>style.visibility</p:attrName>
                                        </p:attrNameLst>
                                      </p:cBhvr>
                                      <p:to>
                                        <p:strVal val="visible"/>
                                      </p:to>
                                    </p:set>
                                    <p:animEffect transition="in" filter="blinds(horizontal)">
                                      <p:cBhvr>
                                        <p:cTn dur="500" id="22"/>
                                        <p:tgtEl>
                                          <p:spTgt spid="1048632">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32">
                                            <p:txEl>
                                              <p:pRg st="4" end="4"/>
                                            </p:txEl>
                                          </p:spTgt>
                                        </p:tgtEl>
                                        <p:attrNameLst>
                                          <p:attrName>style.visibility</p:attrName>
                                        </p:attrNameLst>
                                      </p:cBhvr>
                                      <p:to>
                                        <p:strVal val="visible"/>
                                      </p:to>
                                    </p:set>
                                    <p:animEffect transition="in" filter="blinds(horizontal)">
                                      <p:cBhvr>
                                        <p:cTn dur="500" id="27"/>
                                        <p:tgtEl>
                                          <p:spTgt spid="10486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04" name=""/>
        <p:cNvGrpSpPr/>
        <p:nvPr/>
      </p:nvGrpSpPr>
      <p:grpSpPr>
        <a:xfrm>
          <a:off x="0" y="0"/>
          <a:ext cx="0" cy="0"/>
          <a:chOff x="0" y="0"/>
          <a:chExt cx="0" cy="0"/>
        </a:xfrm>
      </p:grpSpPr>
      <p:sp>
        <p:nvSpPr>
          <p:cNvPr id="1048633" name="Rectangle 2"/>
          <p:cNvSpPr>
            <a:spLocks noGrp="1" noChangeArrowheads="1"/>
          </p:cNvSpPr>
          <p:nvPr>
            <p:ph type="title"/>
          </p:nvPr>
        </p:nvSpPr>
        <p:spPr>
          <a:xfrm>
            <a:off x="304800" y="304800"/>
            <a:ext cx="8229600" cy="1143000"/>
          </a:xfrm>
        </p:spPr>
        <p:txBody>
          <a:bodyPr/>
          <a:p>
            <a:r>
              <a:rPr dirty="0" sz="3200" lang="en-US"/>
              <a:t>Computer types (contd.,)</a:t>
            </a:r>
          </a:p>
        </p:txBody>
      </p:sp>
      <p:sp>
        <p:nvSpPr>
          <p:cNvPr id="1048634" name="Rectangle 3"/>
          <p:cNvSpPr>
            <a:spLocks noGrp="1" noChangeArrowheads="1"/>
          </p:cNvSpPr>
          <p:nvPr>
            <p:ph idx="1"/>
          </p:nvPr>
        </p:nvSpPr>
        <p:spPr>
          <a:xfrm>
            <a:off x="228600" y="1600200"/>
            <a:ext cx="8726488" cy="4953000"/>
          </a:xfrm>
        </p:spPr>
        <p:txBody>
          <a:bodyPr>
            <a:normAutofit/>
          </a:bodyPr>
          <a:p>
            <a:pPr algn="just">
              <a:lnSpc>
                <a:spcPct val="150000"/>
              </a:lnSpc>
              <a:buNone/>
            </a:pPr>
            <a:r>
              <a:rPr dirty="0" sz="2000" lang="en-US"/>
              <a:t>4) </a:t>
            </a:r>
            <a:r>
              <a:rPr dirty="0" sz="2000" lang="en-US" u="sng">
                <a:solidFill>
                  <a:srgbClr val="C00000"/>
                </a:solidFill>
              </a:rPr>
              <a:t>Servers</a:t>
            </a:r>
            <a:r>
              <a:rPr dirty="0" sz="2000" lang="en-US">
                <a:solidFill>
                  <a:srgbClr val="C00000"/>
                </a:solidFill>
              </a:rPr>
              <a:t> :</a:t>
            </a:r>
          </a:p>
          <a:p>
            <a:pPr algn="just">
              <a:lnSpc>
                <a:spcPct val="150000"/>
              </a:lnSpc>
            </a:pPr>
            <a:r>
              <a:rPr dirty="0" sz="2000" lang="en-US" u="sng"/>
              <a:t>Servers </a:t>
            </a:r>
            <a:r>
              <a:rPr dirty="0" sz="2000" lang="en-US"/>
              <a:t>contain sizable database storage units and are capable of handling large volumes of requests to access the data.</a:t>
            </a:r>
          </a:p>
          <a:p>
            <a:pPr algn="just">
              <a:lnSpc>
                <a:spcPct val="150000"/>
              </a:lnSpc>
            </a:pPr>
            <a:r>
              <a:rPr dirty="0" sz="2000" lang="en-US"/>
              <a:t>The Internet and its associated servers have become a dominant world wide source of all types of information.</a:t>
            </a:r>
          </a:p>
          <a:p>
            <a:pPr algn="just">
              <a:lnSpc>
                <a:spcPct val="150000"/>
              </a:lnSpc>
              <a:buNone/>
            </a:pPr>
            <a:r>
              <a:rPr dirty="0" sz="2000" lang="en-US" smtClean="0"/>
              <a:t>5</a:t>
            </a:r>
            <a:r>
              <a:rPr dirty="0" sz="2000" lang="en-US"/>
              <a:t>) </a:t>
            </a:r>
            <a:r>
              <a:rPr dirty="0" sz="2000" lang="en-US" u="sng">
                <a:solidFill>
                  <a:srgbClr val="C00000"/>
                </a:solidFill>
              </a:rPr>
              <a:t>Super Computers</a:t>
            </a:r>
            <a:r>
              <a:rPr dirty="0" sz="2000" lang="en-US">
                <a:solidFill>
                  <a:srgbClr val="C00000"/>
                </a:solidFill>
              </a:rPr>
              <a:t> :</a:t>
            </a:r>
          </a:p>
          <a:p>
            <a:pPr algn="just">
              <a:lnSpc>
                <a:spcPct val="150000"/>
              </a:lnSpc>
            </a:pPr>
            <a:r>
              <a:rPr dirty="0" sz="2000" lang="en-US"/>
              <a:t>Super Computers are used for the large scale numerical calculations required in applications such as  weather forecasting, aircraft design and simulation.</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34">
                                            <p:txEl>
                                              <p:pRg st="0" end="0"/>
                                            </p:txEl>
                                          </p:spTgt>
                                        </p:tgtEl>
                                        <p:attrNameLst>
                                          <p:attrName>style.visibility</p:attrName>
                                        </p:attrNameLst>
                                      </p:cBhvr>
                                      <p:to>
                                        <p:strVal val="visible"/>
                                      </p:to>
                                    </p:set>
                                    <p:animEffect transition="in" filter="blinds(horizontal)">
                                      <p:cBhvr>
                                        <p:cTn dur="500" id="7"/>
                                        <p:tgtEl>
                                          <p:spTgt spid="104863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34">
                                            <p:txEl>
                                              <p:pRg st="1" end="1"/>
                                            </p:txEl>
                                          </p:spTgt>
                                        </p:tgtEl>
                                        <p:attrNameLst>
                                          <p:attrName>style.visibility</p:attrName>
                                        </p:attrNameLst>
                                      </p:cBhvr>
                                      <p:to>
                                        <p:strVal val="visible"/>
                                      </p:to>
                                    </p:set>
                                    <p:animEffect transition="in" filter="blinds(horizontal)">
                                      <p:cBhvr>
                                        <p:cTn dur="500" id="12"/>
                                        <p:tgtEl>
                                          <p:spTgt spid="1048634">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34">
                                            <p:txEl>
                                              <p:pRg st="2" end="2"/>
                                            </p:txEl>
                                          </p:spTgt>
                                        </p:tgtEl>
                                        <p:attrNameLst>
                                          <p:attrName>style.visibility</p:attrName>
                                        </p:attrNameLst>
                                      </p:cBhvr>
                                      <p:to>
                                        <p:strVal val="visible"/>
                                      </p:to>
                                    </p:set>
                                    <p:animEffect transition="in" filter="blinds(horizontal)">
                                      <p:cBhvr>
                                        <p:cTn dur="500" id="17"/>
                                        <p:tgtEl>
                                          <p:spTgt spid="1048634">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34">
                                            <p:txEl>
                                              <p:pRg st="3" end="3"/>
                                            </p:txEl>
                                          </p:spTgt>
                                        </p:tgtEl>
                                        <p:attrNameLst>
                                          <p:attrName>style.visibility</p:attrName>
                                        </p:attrNameLst>
                                      </p:cBhvr>
                                      <p:to>
                                        <p:strVal val="visible"/>
                                      </p:to>
                                    </p:set>
                                    <p:animEffect transition="in" filter="blinds(horizontal)">
                                      <p:cBhvr>
                                        <p:cTn dur="500" id="22"/>
                                        <p:tgtEl>
                                          <p:spTgt spid="1048634">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34">
                                            <p:txEl>
                                              <p:pRg st="4" end="4"/>
                                            </p:txEl>
                                          </p:spTgt>
                                        </p:tgtEl>
                                        <p:attrNameLst>
                                          <p:attrName>style.visibility</p:attrName>
                                        </p:attrNameLst>
                                      </p:cBhvr>
                                      <p:to>
                                        <p:strVal val="visible"/>
                                      </p:to>
                                    </p:set>
                                    <p:animEffect transition="in" filter="blinds(horizontal)">
                                      <p:cBhvr>
                                        <p:cTn dur="500" id="27"/>
                                        <p:tgtEl>
                                          <p:spTgt spid="10486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4"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SNIST</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Computer Organization</dc:title>
  <dc:creator>Student</dc:creator>
  <cp:lastModifiedBy>Admin</cp:lastModifiedBy>
  <dcterms:created xsi:type="dcterms:W3CDTF">2013-12-19T08:17:45Z</dcterms:created>
  <dcterms:modified xsi:type="dcterms:W3CDTF">2022-11-09T04:33:45Z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0edda137f38242a1ae3b724be189fcc0</vt:lpwstr>
  </property>
</Properties>
</file>