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type="screen4x3" cy="6858000" cx="9144000"/>
  <p:notesSz cx="6815138" cy="9942513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003300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822"/>
    </p:cViewPr>
  </p:sorter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tableStyles" Target="tableStyles.xml"/><Relationship Id="rId72" Type="http://schemas.openxmlformats.org/officeDocument/2006/relationships/presProps" Target="presProps.xml"/><Relationship Id="rId73" Type="http://schemas.openxmlformats.org/officeDocument/2006/relationships/viewProps" Target="viewProps.xml"/><Relationship Id="rId74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0709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8CC810A-740C-4378-B233-64791396B470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50710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2750" cy="4968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0711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0800" y="9444038"/>
            <a:ext cx="2952750" cy="4968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83343B3-92ED-4C01-BE59-40E3AF5EFD42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126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0703" name="Date Placeholder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126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71E09AA-5EA3-412E-B09E-A3FC6A6E59B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50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50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514" y="4722694"/>
            <a:ext cx="5452110" cy="447413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50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3226" cy="497126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0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335" y="9443662"/>
            <a:ext cx="2953226" cy="497126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EE1D3C4B-3430-45FC-BA43-60302B94BC78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7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EE1D3C4B-3430-45FC-BA43-60302B94BC7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2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919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0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920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7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921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2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933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5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937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7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941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1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946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2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95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6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95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1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959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6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967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86" name="Rectangle 4"/>
          <p:cNvSpPr txBox="1">
            <a:spLocks noGrp="1" noChangeArrowheads="1"/>
          </p:cNvSpPr>
          <p:nvPr/>
        </p:nvSpPr>
        <p:spPr bwMode="auto">
          <a:xfrm>
            <a:off x="-22155" y="9475308"/>
            <a:ext cx="2958914" cy="441889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bIns="0" lIns="18003" rIns="18003" tIns="0"/>
          <a:p>
            <a:pPr algn="l" defTabSz="863600">
              <a:lnSpc>
                <a:spcPct val="100000"/>
              </a:lnSpc>
            </a:pPr>
            <a:r>
              <a:rPr b="0" sz="1000" i="1" kumimoji="0" lang="en-US">
                <a:latin typeface="Times New Roman" pitchFamily="18" charset="0"/>
              </a:rPr>
              <a:t>CS252 S05</a:t>
            </a:r>
          </a:p>
        </p:txBody>
      </p:sp>
      <p:sp>
        <p:nvSpPr>
          <p:cNvPr id="1050487" name="Rectangle 5"/>
          <p:cNvSpPr txBox="1">
            <a:spLocks noGrp="1" noChangeArrowheads="1"/>
          </p:cNvSpPr>
          <p:nvPr/>
        </p:nvSpPr>
        <p:spPr bwMode="auto">
          <a:xfrm>
            <a:off x="3878381" y="9475308"/>
            <a:ext cx="2958913" cy="441889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bIns="0" lIns="18003" rIns="18003" tIns="0"/>
          <a:p>
            <a:pPr algn="r" defTabSz="863600">
              <a:lnSpc>
                <a:spcPct val="100000"/>
              </a:lnSpc>
            </a:pPr>
            <a:fld id="{7B52FD9C-6629-484C-ADD9-E8B5E8A50AB6}" type="slidenum">
              <a:rPr b="0" sz="1000" i="1" kumimoji="0" lang="en-US">
                <a:latin typeface="Times New Roman" pitchFamily="18" charset="0"/>
              </a:rPr>
              <a:pPr algn="r" defTabSz="863600">
                <a:lnSpc>
                  <a:spcPct val="100000"/>
                </a:lnSpc>
              </a:pPr>
              <a:t>59</a:t>
            </a:fld>
            <a:endParaRPr b="0" sz="1000" i="1" kumimoji="0" lang="en-US">
              <a:latin typeface="Times New Roman" pitchFamily="18" charset="0"/>
            </a:endParaRPr>
          </a:p>
        </p:txBody>
      </p:sp>
      <p:sp>
        <p:nvSpPr>
          <p:cNvPr id="1050488" name="Rectangle 2"/>
          <p:cNvSpPr>
            <a:spLocks noChangeAspect="1" noRot="1" noGrp="1" noChangeArrowheads="1" noTextEdit="1"/>
          </p:cNvSpPr>
          <p:nvPr>
            <p:ph type="sldImg"/>
          </p:nvPr>
        </p:nvSpPr>
        <p:spPr>
          <a:xfrm>
            <a:off x="923925" y="746125"/>
            <a:ext cx="4968875" cy="372745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05048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0605" y="4722694"/>
            <a:ext cx="4993928" cy="4474131"/>
          </a:xfrm>
          <a:prstGeom prst="rect"/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bIns="47540" lIns="95079" rIns="95079" tIns="47540"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0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3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4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4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7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lide Image Placeholder 1"/>
          <p:cNvSpPr>
            <a:spLocks noChangeAspect="1" noRot="1" noGrp="1" noTextEdit="1"/>
          </p:cNvSpPr>
          <p:nvPr>
            <p:ph type="sldImg"/>
          </p:nvPr>
        </p:nvSpPr>
        <p:spPr/>
      </p:sp>
      <p:sp>
        <p:nvSpPr>
          <p:cNvPr id="104868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/>
          <a:noFill/>
          <a:ln>
            <a:miter lim="800000"/>
            <a:headEnd/>
            <a:tailEnd/>
          </a:ln>
        </p:spPr>
        <p:txBody>
          <a:bodyPr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5067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50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50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50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506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50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50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50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2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77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50678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50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50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50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8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5068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5068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50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50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50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8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5068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50690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50691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5069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5069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5069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5069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3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5065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5065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506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3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5043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5043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96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50697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50698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50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50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50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2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62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50663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50664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50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50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50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5066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  <p:sp>
        <p:nvSpPr>
          <p:cNvPr id="1050669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5067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5067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542418-A033-4D2E-BEE9-EE530A7D43E6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1BE8CA-0EDE-4822-B6EB-21DC221EE618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533400" y="2181664"/>
            <a:ext cx="7851648" cy="1828800"/>
          </a:xfrm>
        </p:spPr>
        <p:txBody>
          <a:bodyPr>
            <a:normAutofit fontScale="90000"/>
          </a:bodyPr>
          <a:p>
            <a:r>
              <a:rPr dirty="0" lang="en-US" smtClean="0"/>
              <a:t>Register Transfer Language and </a:t>
            </a:r>
            <a:r>
              <a:rPr dirty="0" lang="en-US" err="1" smtClean="0"/>
              <a:t>Microoperations</a:t>
            </a:r>
            <a:endParaRPr dirty="0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p>
            <a:r>
              <a:rPr dirty="0" lang="en-US" smtClean="0"/>
              <a:t>Unit-2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1143000"/>
            <a:ext cx="7391400" cy="434975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Basic Symbols For Register Transfers</a:t>
            </a:r>
          </a:p>
        </p:txBody>
      </p:sp>
      <p:sp>
        <p:nvSpPr>
          <p:cNvPr id="1048676" name="Rectangle 10"/>
          <p:cNvSpPr>
            <a:spLocks noChangeArrowheads="1"/>
          </p:cNvSpPr>
          <p:nvPr/>
        </p:nvSpPr>
        <p:spPr bwMode="auto">
          <a:xfrm>
            <a:off x="246063" y="2678113"/>
            <a:ext cx="44450" cy="150812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8677" name="Rectangle 11"/>
          <p:cNvSpPr>
            <a:spLocks noChangeArrowheads="1"/>
          </p:cNvSpPr>
          <p:nvPr/>
        </p:nvSpPr>
        <p:spPr bwMode="auto">
          <a:xfrm>
            <a:off x="325438" y="2717800"/>
            <a:ext cx="8561387" cy="2057401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bIns="25400" lIns="63500" rIns="63500" tIns="25400">
            <a:spAutoFit/>
          </a:bodyPr>
          <a:p>
            <a:pPr defTabSz="152400" indent="-381000" marL="381000">
              <a:lnSpc>
                <a:spcPct val="105000"/>
              </a:lnSpc>
              <a:spcBef>
                <a:spcPct val="10000"/>
              </a:spcBef>
              <a:tabLst>
                <a:tab algn="l" pos="1143000"/>
                <a:tab algn="l" pos="4191000"/>
              </a:tabLst>
            </a:pPr>
            <a:r>
              <a:rPr altLang="ko-KR" dirty="0" sz="1800" lang="en-US">
                <a:solidFill>
                  <a:schemeClr val="tx1"/>
                </a:solidFill>
              </a:rPr>
              <a:t>Capital letters      Denotes a register	               	             </a:t>
            </a:r>
            <a:r>
              <a:rPr altLang="ko-KR" dirty="0" sz="1800" lang="en-US" smtClean="0">
                <a:solidFill>
                  <a:schemeClr val="tx1"/>
                </a:solidFill>
              </a:rPr>
              <a:t>MAR</a:t>
            </a:r>
            <a:r>
              <a:rPr altLang="ko-KR" dirty="0" sz="1800" lang="en-US">
                <a:solidFill>
                  <a:schemeClr val="tx1"/>
                </a:solidFill>
              </a:rPr>
              <a:t>, R2</a:t>
            </a:r>
          </a:p>
          <a:p>
            <a:pPr defTabSz="152400" indent="-381000" marL="381000">
              <a:lnSpc>
                <a:spcPct val="105000"/>
              </a:lnSpc>
              <a:spcBef>
                <a:spcPct val="10000"/>
              </a:spcBef>
              <a:tabLst>
                <a:tab algn="l" pos="1143000"/>
                <a:tab algn="l" pos="4191000"/>
              </a:tabLst>
            </a:pPr>
            <a:r>
              <a:rPr altLang="ko-KR" dirty="0" sz="1800" lang="en-US">
                <a:solidFill>
                  <a:schemeClr val="tx1"/>
                </a:solidFill>
              </a:rPr>
              <a:t>  &amp; numerals               </a:t>
            </a:r>
          </a:p>
          <a:p>
            <a:pPr defTabSz="152400" indent="-381000" marL="381000">
              <a:lnSpc>
                <a:spcPct val="105000"/>
              </a:lnSpc>
              <a:spcBef>
                <a:spcPct val="10000"/>
              </a:spcBef>
              <a:tabLst>
                <a:tab algn="l" pos="1143000"/>
                <a:tab algn="l" pos="4191000"/>
              </a:tabLst>
            </a:pPr>
            <a:r>
              <a:rPr altLang="ko-KR" dirty="0" sz="1800" lang="en-US">
                <a:solidFill>
                  <a:schemeClr val="tx1"/>
                </a:solidFill>
              </a:rPr>
              <a:t>Parentheses ()     Denotes a part of a register	                          R2(0-7), R2(L)</a:t>
            </a:r>
          </a:p>
          <a:p>
            <a:pPr defTabSz="152400" indent="-381000" marL="381000">
              <a:lnSpc>
                <a:spcPct val="105000"/>
              </a:lnSpc>
              <a:spcBef>
                <a:spcPct val="10000"/>
              </a:spcBef>
              <a:tabLst>
                <a:tab algn="l" pos="1143000"/>
                <a:tab algn="l" pos="4191000"/>
              </a:tabLst>
            </a:pPr>
            <a:r>
              <a:rPr altLang="ko-KR" dirty="0" sz="1800" lang="en-US">
                <a:solidFill>
                  <a:schemeClr val="tx1"/>
                </a:solidFill>
              </a:rPr>
              <a:t>Arrow    </a:t>
            </a:r>
            <a:r>
              <a:rPr altLang="ko-KR" dirty="0" sz="18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2800" lang="en-US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altLang="ko-KR" dirty="0" sz="1800" lang="en-US">
                <a:solidFill>
                  <a:schemeClr val="tx1"/>
                </a:solidFill>
              </a:rPr>
              <a:t>           Denotes transfer of information	                 R2 </a:t>
            </a:r>
            <a:r>
              <a:rPr altLang="ko-KR" dirty="0" sz="18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800" lang="en-US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altLang="ko-KR" dirty="0" sz="1800" lang="en-US">
                <a:solidFill>
                  <a:schemeClr val="tx1"/>
                </a:solidFill>
              </a:rPr>
              <a:t>R1</a:t>
            </a:r>
          </a:p>
          <a:p>
            <a:pPr defTabSz="152400" indent="-381000" marL="381000">
              <a:lnSpc>
                <a:spcPct val="105000"/>
              </a:lnSpc>
              <a:spcBef>
                <a:spcPct val="10000"/>
              </a:spcBef>
              <a:tabLst>
                <a:tab algn="l" pos="1143000"/>
                <a:tab algn="l" pos="4191000"/>
              </a:tabLst>
            </a:pPr>
            <a:r>
              <a:rPr altLang="ko-KR" dirty="0" sz="1800" lang="en-US">
                <a:solidFill>
                  <a:schemeClr val="tx1"/>
                </a:solidFill>
              </a:rPr>
              <a:t>Colon    :	            Denotes termination of control function	     P:</a:t>
            </a:r>
          </a:p>
          <a:p>
            <a:pPr defTabSz="152400" indent="-381000" marL="381000">
              <a:lnSpc>
                <a:spcPct val="105000"/>
              </a:lnSpc>
              <a:spcBef>
                <a:spcPct val="10000"/>
              </a:spcBef>
              <a:tabLst>
                <a:tab algn="l" pos="1143000"/>
                <a:tab algn="l" pos="4191000"/>
              </a:tabLst>
            </a:pPr>
            <a:r>
              <a:rPr altLang="ko-KR" dirty="0" sz="1800" lang="en-US">
                <a:solidFill>
                  <a:schemeClr val="tx1"/>
                </a:solidFill>
              </a:rPr>
              <a:t>Comma  ,	            Separates two micro-operations	                 A </a:t>
            </a:r>
            <a:r>
              <a:rPr altLang="ko-KR" dirty="0" sz="18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800" lang="en-US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altLang="ko-KR" dirty="0" sz="1800" lang="en-US">
                <a:solidFill>
                  <a:schemeClr val="tx1"/>
                </a:solidFill>
              </a:rPr>
              <a:t>B,  B </a:t>
            </a:r>
            <a:r>
              <a:rPr altLang="ko-KR" dirty="0" sz="18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800" lang="en-US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altLang="ko-KR" dirty="0" sz="1800"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48678" name="Rectangle 12"/>
          <p:cNvSpPr>
            <a:spLocks noChangeArrowheads="1"/>
          </p:cNvSpPr>
          <p:nvPr/>
        </p:nvSpPr>
        <p:spPr bwMode="auto">
          <a:xfrm>
            <a:off x="307975" y="2347913"/>
            <a:ext cx="8415338" cy="2490787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8679" name="Line 13"/>
          <p:cNvSpPr>
            <a:spLocks noChangeShapeType="1"/>
          </p:cNvSpPr>
          <p:nvPr/>
        </p:nvSpPr>
        <p:spPr bwMode="auto">
          <a:xfrm>
            <a:off x="2073275" y="2347913"/>
            <a:ext cx="0" cy="2500312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8680" name="Line 14"/>
          <p:cNvSpPr>
            <a:spLocks noChangeShapeType="1"/>
          </p:cNvSpPr>
          <p:nvPr/>
        </p:nvSpPr>
        <p:spPr bwMode="auto">
          <a:xfrm>
            <a:off x="6248400" y="2438400"/>
            <a:ext cx="0" cy="2481262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8681" name="Rectangle 15"/>
          <p:cNvSpPr>
            <a:spLocks noChangeArrowheads="1"/>
          </p:cNvSpPr>
          <p:nvPr/>
        </p:nvSpPr>
        <p:spPr bwMode="auto">
          <a:xfrm>
            <a:off x="411163" y="2360613"/>
            <a:ext cx="1146176" cy="3937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algn="ctr" defTabSz="762000"/>
            <a:r>
              <a:rPr altLang="ko-KR" sz="2000" lang="en-US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1048682" name="Rectangle 16"/>
          <p:cNvSpPr>
            <a:spLocks noChangeArrowheads="1"/>
          </p:cNvSpPr>
          <p:nvPr/>
        </p:nvSpPr>
        <p:spPr bwMode="auto">
          <a:xfrm>
            <a:off x="2714625" y="2360613"/>
            <a:ext cx="5045076" cy="3937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2000" lang="en-US">
                <a:solidFill>
                  <a:schemeClr val="tx1"/>
                </a:solidFill>
              </a:rPr>
              <a:t>Description                                       Examples</a:t>
            </a:r>
          </a:p>
        </p:txBody>
      </p:sp>
      <p:sp>
        <p:nvSpPr>
          <p:cNvPr id="1048683" name="Line 48"/>
          <p:cNvSpPr>
            <a:spLocks noChangeShapeType="1"/>
          </p:cNvSpPr>
          <p:nvPr/>
        </p:nvSpPr>
        <p:spPr bwMode="auto">
          <a:xfrm>
            <a:off x="319088" y="2733675"/>
            <a:ext cx="8386762" cy="1588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914400"/>
            <a:ext cx="8809038" cy="434975"/>
          </a:xfrm>
        </p:spPr>
        <p:txBody>
          <a:bodyPr>
            <a:noAutofit/>
          </a:bodyPr>
          <a:p>
            <a:r>
              <a:rPr dirty="0" sz="3200" lang="en-US" smtClean="0"/>
              <a:t>2. Arithmetic </a:t>
            </a:r>
            <a:r>
              <a:rPr dirty="0" sz="3200" lang="en-US" err="1" smtClean="0"/>
              <a:t>Microoperations</a:t>
            </a:r>
            <a:endParaRPr dirty="0" sz="3200" lang="en-US" smtClean="0"/>
          </a:p>
        </p:txBody>
      </p:sp>
      <p:sp>
        <p:nvSpPr>
          <p:cNvPr id="10486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229600" cy="438912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algn="just">
              <a:lnSpc>
                <a:spcPct val="150000"/>
              </a:lnSpc>
            </a:pPr>
            <a:r>
              <a:rPr dirty="0" sz="2000" lang="en-US" smtClean="0"/>
              <a:t>The </a:t>
            </a:r>
            <a:r>
              <a:rPr dirty="0" sz="2000" lang="en-US" err="1" smtClean="0">
                <a:solidFill>
                  <a:srgbClr val="FF0000"/>
                </a:solidFill>
              </a:rPr>
              <a:t>microoperations</a:t>
            </a:r>
            <a:r>
              <a:rPr dirty="0" sz="2000" lang="en-US" smtClean="0">
                <a:solidFill>
                  <a:srgbClr val="FF0000"/>
                </a:solidFill>
              </a:rPr>
              <a:t> </a:t>
            </a:r>
            <a:r>
              <a:rPr dirty="0" sz="2000" lang="en-US" smtClean="0"/>
              <a:t>most often encountered in digital computers are classified into four categories:</a:t>
            </a:r>
          </a:p>
          <a:p>
            <a:pPr algn="just" lvl="1">
              <a:lnSpc>
                <a:spcPct val="150000"/>
              </a:lnSpc>
            </a:pPr>
            <a:r>
              <a:rPr dirty="0" sz="2000" i="1" lang="en-US" smtClean="0">
                <a:solidFill>
                  <a:srgbClr val="000066"/>
                </a:solidFill>
              </a:rPr>
              <a:t>Register transfer</a:t>
            </a:r>
            <a:r>
              <a:rPr dirty="0" sz="2000" lang="en-US" smtClean="0"/>
              <a:t> </a:t>
            </a:r>
            <a:r>
              <a:rPr dirty="0" sz="2000" lang="en-US" err="1" smtClean="0"/>
              <a:t>microoperations</a:t>
            </a:r>
            <a:endParaRPr dirty="0" sz="2000" lang="en-US" smtClean="0"/>
          </a:p>
          <a:p>
            <a:pPr algn="just" lvl="1">
              <a:lnSpc>
                <a:spcPct val="150000"/>
              </a:lnSpc>
            </a:pPr>
            <a:r>
              <a:rPr dirty="0" sz="2000" i="1" lang="en-US" smtClean="0">
                <a:solidFill>
                  <a:srgbClr val="FF0000"/>
                </a:solidFill>
              </a:rPr>
              <a:t>Arithmetic</a:t>
            </a:r>
            <a:r>
              <a:rPr dirty="0" sz="2000" lang="en-US" smtClean="0">
                <a:solidFill>
                  <a:srgbClr val="FF0000"/>
                </a:solidFill>
              </a:rPr>
              <a:t> </a:t>
            </a:r>
            <a:r>
              <a:rPr dirty="0" sz="2000" lang="en-US" err="1" smtClean="0"/>
              <a:t>microoperations</a:t>
            </a:r>
            <a:r>
              <a:rPr dirty="0" sz="2000" lang="en-US" smtClean="0"/>
              <a:t> (on numeric data stored in the registers)</a:t>
            </a:r>
          </a:p>
          <a:p>
            <a:pPr algn="just" lvl="1">
              <a:lnSpc>
                <a:spcPct val="150000"/>
              </a:lnSpc>
            </a:pPr>
            <a:r>
              <a:rPr dirty="0" sz="2000" i="1" lang="en-US" smtClean="0">
                <a:solidFill>
                  <a:srgbClr val="003399"/>
                </a:solidFill>
              </a:rPr>
              <a:t>Logic</a:t>
            </a:r>
            <a:r>
              <a:rPr dirty="0" sz="2000" i="1" lang="en-US" smtClean="0">
                <a:solidFill>
                  <a:srgbClr val="CC3300"/>
                </a:solidFill>
              </a:rPr>
              <a:t> </a:t>
            </a:r>
            <a:r>
              <a:rPr dirty="0" sz="2000" i="1" lang="en-US" err="1" smtClean="0"/>
              <a:t>microoperations</a:t>
            </a:r>
            <a:r>
              <a:rPr dirty="0" sz="2000" lang="en-US" smtClean="0"/>
              <a:t> (bit manipulations on non-numeric data)</a:t>
            </a:r>
          </a:p>
          <a:p>
            <a:pPr algn="just" lvl="1">
              <a:lnSpc>
                <a:spcPct val="150000"/>
              </a:lnSpc>
            </a:pPr>
            <a:r>
              <a:rPr dirty="0" sz="2000" i="1" lang="en-US" smtClean="0">
                <a:solidFill>
                  <a:srgbClr val="003300"/>
                </a:solidFill>
              </a:rPr>
              <a:t>Shift </a:t>
            </a:r>
            <a:r>
              <a:rPr dirty="0" sz="2000" i="1" lang="en-US" err="1" smtClean="0"/>
              <a:t>microoperations</a:t>
            </a:r>
            <a:endParaRPr dirty="0" sz="2000" i="1" lang="en-US" smtClean="0"/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20663"/>
            <a:ext cx="8809038" cy="693737"/>
          </a:xfrm>
        </p:spPr>
        <p:txBody>
          <a:bodyPr>
            <a:normAutofit/>
          </a:bodyPr>
          <a:p>
            <a:r>
              <a:rPr dirty="0" sz="3200" lang="en-US" smtClean="0"/>
              <a:t>Arithmetic </a:t>
            </a:r>
            <a:r>
              <a:rPr dirty="0" sz="3200" lang="en-US" err="1" smtClean="0"/>
              <a:t>Microoperations</a:t>
            </a:r>
            <a:r>
              <a:rPr dirty="0" sz="3200" lang="en-US" smtClean="0"/>
              <a:t> </a:t>
            </a:r>
            <a:r>
              <a:rPr baseline="30000" dirty="0" sz="3200" lang="en-US" smtClean="0"/>
              <a:t>cont.</a:t>
            </a:r>
          </a:p>
        </p:txBody>
      </p:sp>
      <p:sp>
        <p:nvSpPr>
          <p:cNvPr id="104868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103313"/>
            <a:ext cx="8229600" cy="502285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 fontScale="94444" lnSpcReduction="10000"/>
          </a:bodyPr>
          <a:p>
            <a:pPr>
              <a:lnSpc>
                <a:spcPct val="150000"/>
              </a:lnSpc>
            </a:pPr>
            <a:r>
              <a:rPr dirty="0" sz="2000" lang="en-US" smtClean="0"/>
              <a:t>The basic arithmetic </a:t>
            </a:r>
            <a:r>
              <a:rPr dirty="0" sz="2000" lang="en-US" err="1" smtClean="0">
                <a:solidFill>
                  <a:srgbClr val="000066"/>
                </a:solidFill>
              </a:rPr>
              <a:t>microoperations</a:t>
            </a:r>
            <a:r>
              <a:rPr dirty="0" sz="2000" lang="en-US" smtClean="0"/>
              <a:t> are: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dirty="0" sz="1800" lang="en-US" smtClean="0"/>
              <a:t>addition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dirty="0" sz="1800" lang="en-US" smtClean="0"/>
              <a:t>subtraction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dirty="0" sz="1800" lang="en-US" smtClean="0"/>
              <a:t>increment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dirty="0" sz="1800" lang="en-US" smtClean="0"/>
              <a:t>decrement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dirty="0" sz="1800" lang="en-US" smtClean="0"/>
              <a:t>shift</a:t>
            </a:r>
          </a:p>
          <a:p>
            <a:pPr>
              <a:lnSpc>
                <a:spcPct val="80000"/>
              </a:lnSpc>
            </a:pPr>
            <a:r>
              <a:rPr dirty="0" sz="2000" lang="en-US" smtClean="0">
                <a:solidFill>
                  <a:srgbClr val="FF0000"/>
                </a:solidFill>
              </a:rPr>
              <a:t>Addition </a:t>
            </a:r>
            <a:r>
              <a:rPr dirty="0" sz="2000" lang="en-US" err="1" smtClean="0">
                <a:solidFill>
                  <a:srgbClr val="FF0000"/>
                </a:solidFill>
              </a:rPr>
              <a:t>Microoperation</a:t>
            </a:r>
            <a:r>
              <a:rPr dirty="0" sz="2000" lang="en-US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endParaRPr dirty="0" sz="2000" lang="en-US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b="0" dirty="0" sz="2000" lang="en-US" smtClean="0"/>
              <a:t>R3          R1+R2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b="0" dirty="0" sz="2000" lang="en-US" smtClean="0"/>
          </a:p>
          <a:p>
            <a:pPr>
              <a:lnSpc>
                <a:spcPct val="80000"/>
              </a:lnSpc>
            </a:pPr>
            <a:r>
              <a:rPr dirty="0" sz="2000" lang="en-US" smtClean="0">
                <a:solidFill>
                  <a:srgbClr val="FF0000"/>
                </a:solidFill>
              </a:rPr>
              <a:t>Subtraction </a:t>
            </a:r>
            <a:r>
              <a:rPr dirty="0" sz="2000" lang="en-US" err="1" smtClean="0">
                <a:solidFill>
                  <a:srgbClr val="FF0000"/>
                </a:solidFill>
              </a:rPr>
              <a:t>Microoperation</a:t>
            </a:r>
            <a:r>
              <a:rPr dirty="0" sz="2000" lang="en-US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dirty="0" sz="2000" lang="en-US" smtClean="0"/>
          </a:p>
          <a:p>
            <a:pPr>
              <a:lnSpc>
                <a:spcPct val="80000"/>
              </a:lnSpc>
              <a:buFontTx/>
              <a:buNone/>
            </a:pPr>
            <a:r>
              <a:rPr b="0" dirty="0" sz="2000" lang="en-US" smtClean="0"/>
              <a:t>   			 R3        R1-R2 (or)</a:t>
            </a:r>
          </a:p>
          <a:p>
            <a:pPr>
              <a:lnSpc>
                <a:spcPct val="80000"/>
              </a:lnSpc>
              <a:buFontTx/>
              <a:buNone/>
            </a:pPr>
            <a:endParaRPr b="0" dirty="0" sz="2000" lang="en-US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b="0" dirty="0" sz="2000" lang="en-US" smtClean="0"/>
              <a:t>R3         R1+ R2 +1</a:t>
            </a:r>
          </a:p>
        </p:txBody>
      </p:sp>
      <p:sp>
        <p:nvSpPr>
          <p:cNvPr id="1048690" name="Line 4"/>
          <p:cNvSpPr>
            <a:spLocks noChangeShapeType="1"/>
          </p:cNvSpPr>
          <p:nvPr/>
        </p:nvSpPr>
        <p:spPr bwMode="auto">
          <a:xfrm>
            <a:off x="4876800" y="5654675"/>
            <a:ext cx="301625" cy="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8691" name="Text Box 5"/>
          <p:cNvSpPr txBox="1">
            <a:spLocks noChangeArrowheads="1"/>
          </p:cNvSpPr>
          <p:nvPr/>
        </p:nvSpPr>
        <p:spPr bwMode="auto">
          <a:xfrm>
            <a:off x="5308600" y="5067300"/>
            <a:ext cx="2133600" cy="366713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1’s complement</a:t>
            </a:r>
          </a:p>
        </p:txBody>
      </p:sp>
      <p:sp>
        <p:nvSpPr>
          <p:cNvPr id="1048692" name="Line 8"/>
          <p:cNvSpPr>
            <a:spLocks noChangeShapeType="1"/>
          </p:cNvSpPr>
          <p:nvPr/>
        </p:nvSpPr>
        <p:spPr bwMode="auto">
          <a:xfrm flipH="1">
            <a:off x="2717800" y="5334000"/>
            <a:ext cx="482600" cy="0"/>
          </a:xfrm>
          <a:prstGeom prst="line"/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8693" name="Line 9"/>
          <p:cNvSpPr>
            <a:spLocks noChangeShapeType="1"/>
          </p:cNvSpPr>
          <p:nvPr/>
        </p:nvSpPr>
        <p:spPr bwMode="auto">
          <a:xfrm flipH="1">
            <a:off x="4108450" y="4267200"/>
            <a:ext cx="482600" cy="0"/>
          </a:xfrm>
          <a:prstGeom prst="line"/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8694" name="Line 11"/>
          <p:cNvSpPr>
            <a:spLocks noChangeShapeType="1"/>
          </p:cNvSpPr>
          <p:nvPr/>
        </p:nvSpPr>
        <p:spPr bwMode="auto">
          <a:xfrm flipH="1">
            <a:off x="3940175" y="5767388"/>
            <a:ext cx="482600" cy="0"/>
          </a:xfrm>
          <a:prstGeom prst="line"/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8695" name="Line 12"/>
          <p:cNvSpPr>
            <a:spLocks noChangeShapeType="1"/>
          </p:cNvSpPr>
          <p:nvPr/>
        </p:nvSpPr>
        <p:spPr bwMode="auto">
          <a:xfrm flipH="1">
            <a:off x="5224463" y="5343525"/>
            <a:ext cx="339725" cy="209550"/>
          </a:xfrm>
          <a:prstGeom prst="line"/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lang="en-US"/>
          </a:p>
        </p:txBody>
      </p:sp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6019800" cy="434975"/>
          </a:xfrm>
        </p:spPr>
        <p:txBody>
          <a:bodyPr>
            <a:noAutofit/>
          </a:bodyPr>
          <a:p>
            <a:r>
              <a:rPr dirty="0" sz="3200" lang="en-US" smtClean="0"/>
              <a:t>Arithmetic </a:t>
            </a:r>
            <a:r>
              <a:rPr dirty="0" sz="3200" lang="en-US" err="1" smtClean="0"/>
              <a:t>Microoperations</a:t>
            </a:r>
            <a:r>
              <a:rPr dirty="0" sz="3200" lang="en-US" smtClean="0"/>
              <a:t> </a:t>
            </a:r>
            <a:r>
              <a:rPr baseline="30000" dirty="0" sz="3200" lang="en-US" smtClean="0"/>
              <a:t>cont</a:t>
            </a:r>
          </a:p>
        </p:txBody>
      </p:sp>
      <p:sp>
        <p:nvSpPr>
          <p:cNvPr id="104869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71488" y="1285875"/>
            <a:ext cx="8229600" cy="4525963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>
              <a:lnSpc>
                <a:spcPct val="70000"/>
              </a:lnSpc>
            </a:pPr>
            <a:r>
              <a:rPr dirty="0" sz="1800" lang="en-US" smtClean="0"/>
              <a:t>One’s Complement </a:t>
            </a:r>
            <a:r>
              <a:rPr dirty="0" sz="1800" lang="en-US" err="1" smtClean="0"/>
              <a:t>Microoperation</a:t>
            </a:r>
            <a:r>
              <a:rPr dirty="0" sz="1800" lang="en-US" smtClean="0"/>
              <a:t>:</a:t>
            </a:r>
          </a:p>
          <a:p>
            <a:pPr>
              <a:lnSpc>
                <a:spcPct val="70000"/>
              </a:lnSpc>
              <a:buFontTx/>
              <a:buNone/>
            </a:pPr>
            <a:endParaRPr dirty="0" sz="1800" lang="en-US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b="0" dirty="0" sz="1800" lang="en-US" smtClean="0"/>
              <a:t> R2            </a:t>
            </a:r>
            <a:r>
              <a:rPr b="0" dirty="0" sz="1800" lang="en-US" err="1" smtClean="0"/>
              <a:t>R2</a:t>
            </a:r>
            <a:endParaRPr b="0" dirty="0" sz="1800" lang="en-US" smtClean="0"/>
          </a:p>
          <a:p>
            <a:pPr algn="ctr">
              <a:lnSpc>
                <a:spcPct val="70000"/>
              </a:lnSpc>
              <a:buFontTx/>
              <a:buNone/>
            </a:pPr>
            <a:endParaRPr dirty="0" sz="1800" lang="en-US" smtClean="0"/>
          </a:p>
          <a:p>
            <a:pPr>
              <a:lnSpc>
                <a:spcPct val="70000"/>
              </a:lnSpc>
            </a:pPr>
            <a:r>
              <a:rPr dirty="0" sz="1800" lang="en-US" smtClean="0"/>
              <a:t>Two’s Complement </a:t>
            </a:r>
            <a:r>
              <a:rPr dirty="0" sz="1800" lang="en-US" err="1" smtClean="0"/>
              <a:t>Microoperation</a:t>
            </a:r>
            <a:r>
              <a:rPr dirty="0" sz="1800" lang="en-US" smtClean="0"/>
              <a:t>:</a:t>
            </a:r>
          </a:p>
          <a:p>
            <a:pPr>
              <a:lnSpc>
                <a:spcPct val="70000"/>
              </a:lnSpc>
              <a:buFontTx/>
              <a:buNone/>
            </a:pPr>
            <a:endParaRPr dirty="0" sz="1800" lang="en-US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b="0" dirty="0" sz="1800" lang="en-US" smtClean="0"/>
              <a:t>      R2            R2+1</a:t>
            </a:r>
          </a:p>
          <a:p>
            <a:pPr algn="ctr">
              <a:lnSpc>
                <a:spcPct val="70000"/>
              </a:lnSpc>
              <a:buFontTx/>
              <a:buNone/>
            </a:pPr>
            <a:endParaRPr dirty="0" sz="1800" lang="en-US" smtClean="0"/>
          </a:p>
          <a:p>
            <a:pPr>
              <a:lnSpc>
                <a:spcPct val="70000"/>
              </a:lnSpc>
            </a:pPr>
            <a:r>
              <a:rPr dirty="0" sz="1800" lang="en-US" smtClean="0"/>
              <a:t>Increment </a:t>
            </a:r>
            <a:r>
              <a:rPr dirty="0" sz="1800" lang="en-US" err="1" smtClean="0"/>
              <a:t>Microoperation</a:t>
            </a:r>
            <a:r>
              <a:rPr dirty="0" sz="1800" lang="en-US" smtClean="0"/>
              <a:t>:</a:t>
            </a:r>
          </a:p>
          <a:p>
            <a:pPr>
              <a:lnSpc>
                <a:spcPct val="70000"/>
              </a:lnSpc>
              <a:buFontTx/>
              <a:buNone/>
            </a:pPr>
            <a:endParaRPr dirty="0" sz="1800" lang="en-US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b="0" dirty="0" sz="1800" lang="en-US" smtClean="0"/>
              <a:t>      R2             R2+1</a:t>
            </a:r>
          </a:p>
          <a:p>
            <a:pPr algn="ctr">
              <a:lnSpc>
                <a:spcPct val="70000"/>
              </a:lnSpc>
              <a:buFontTx/>
              <a:buNone/>
            </a:pPr>
            <a:endParaRPr b="0" dirty="0" sz="1800" lang="en-US" smtClean="0"/>
          </a:p>
          <a:p>
            <a:pPr>
              <a:lnSpc>
                <a:spcPct val="70000"/>
              </a:lnSpc>
            </a:pPr>
            <a:r>
              <a:rPr dirty="0" sz="1800" lang="en-US" smtClean="0"/>
              <a:t>Decrement </a:t>
            </a:r>
            <a:r>
              <a:rPr dirty="0" sz="1800" lang="en-US" err="1" smtClean="0"/>
              <a:t>Microoperation</a:t>
            </a:r>
            <a:r>
              <a:rPr dirty="0" sz="1800" lang="en-US" smtClean="0"/>
              <a:t>:</a:t>
            </a:r>
          </a:p>
          <a:p>
            <a:pPr>
              <a:lnSpc>
                <a:spcPct val="70000"/>
              </a:lnSpc>
            </a:pPr>
            <a:endParaRPr dirty="0" sz="1800" lang="en-US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b="0" dirty="0" sz="1800" lang="en-US" smtClean="0"/>
              <a:t>      R2             </a:t>
            </a:r>
            <a:r>
              <a:rPr b="0" dirty="0" sz="1800" lang="en-US" err="1" smtClean="0"/>
              <a:t>R2</a:t>
            </a:r>
            <a:r>
              <a:rPr b="0" dirty="0" sz="1800" lang="en-US" smtClean="0"/>
              <a:t>-1</a:t>
            </a:r>
          </a:p>
          <a:p>
            <a:pPr>
              <a:lnSpc>
                <a:spcPct val="70000"/>
              </a:lnSpc>
            </a:pPr>
            <a:endParaRPr dirty="0" sz="1800" lang="en-US" smtClean="0"/>
          </a:p>
        </p:txBody>
      </p:sp>
      <p:sp>
        <p:nvSpPr>
          <p:cNvPr id="1048698" name="Line 5"/>
          <p:cNvSpPr>
            <a:spLocks noChangeShapeType="1"/>
          </p:cNvSpPr>
          <p:nvPr/>
        </p:nvSpPr>
        <p:spPr bwMode="auto">
          <a:xfrm flipH="1">
            <a:off x="4364038" y="2895600"/>
            <a:ext cx="587375" cy="0"/>
          </a:xfrm>
          <a:prstGeom prst="line"/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8699" name="Line 7"/>
          <p:cNvSpPr>
            <a:spLocks noChangeShapeType="1"/>
          </p:cNvSpPr>
          <p:nvPr/>
        </p:nvSpPr>
        <p:spPr bwMode="auto">
          <a:xfrm flipH="1">
            <a:off x="4362450" y="3886200"/>
            <a:ext cx="587375" cy="0"/>
          </a:xfrm>
          <a:prstGeom prst="line"/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8700" name="Line 9"/>
          <p:cNvSpPr>
            <a:spLocks noChangeShapeType="1"/>
          </p:cNvSpPr>
          <p:nvPr/>
        </p:nvSpPr>
        <p:spPr bwMode="auto">
          <a:xfrm flipH="1">
            <a:off x="4349750" y="4876800"/>
            <a:ext cx="627063" cy="0"/>
          </a:xfrm>
          <a:prstGeom prst="line"/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8701" name="Line 10"/>
          <p:cNvSpPr>
            <a:spLocks noChangeShapeType="1"/>
          </p:cNvSpPr>
          <p:nvPr/>
        </p:nvSpPr>
        <p:spPr bwMode="auto">
          <a:xfrm>
            <a:off x="4953000" y="1752600"/>
            <a:ext cx="300037" cy="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8702" name="Line 11"/>
          <p:cNvSpPr>
            <a:spLocks noChangeShapeType="1"/>
          </p:cNvSpPr>
          <p:nvPr/>
        </p:nvSpPr>
        <p:spPr bwMode="auto">
          <a:xfrm flipV="1">
            <a:off x="4953000" y="2667000"/>
            <a:ext cx="300037" cy="1270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8703" name="Line 12"/>
          <p:cNvSpPr>
            <a:spLocks noChangeShapeType="1"/>
          </p:cNvSpPr>
          <p:nvPr/>
        </p:nvSpPr>
        <p:spPr bwMode="auto">
          <a:xfrm flipH="1">
            <a:off x="4286250" y="1905000"/>
            <a:ext cx="574675" cy="0"/>
          </a:xfrm>
          <a:prstGeom prst="line"/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p>
            <a:endParaRPr lang="en-US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62050"/>
            <a:ext cx="8610600" cy="819150"/>
          </a:xfrm>
        </p:spPr>
        <p:txBody>
          <a:bodyPr>
            <a:normAutofit fontScale="90000"/>
          </a:bodyPr>
          <a:p>
            <a:r>
              <a:rPr altLang="ko-KR" dirty="0" sz="3600" lang="en-US" smtClean="0"/>
              <a:t>Summary of Typical Arithmetic Micro-Operations</a:t>
            </a:r>
            <a:r>
              <a:rPr altLang="ko-KR" dirty="0" sz="2800" lang="en-US" smtClean="0"/>
              <a:t/>
            </a:r>
            <a:br>
              <a:rPr altLang="ko-KR" dirty="0" sz="2800" lang="en-US" smtClean="0"/>
            </a:br>
            <a:endParaRPr dirty="0" sz="2800" lang="en-US" smtClean="0"/>
          </a:p>
        </p:txBody>
      </p:sp>
      <p:grpSp>
        <p:nvGrpSpPr>
          <p:cNvPr id="118" name="Group 19"/>
          <p:cNvGrpSpPr/>
          <p:nvPr/>
        </p:nvGrpSpPr>
        <p:grpSpPr>
          <a:xfrm>
            <a:off x="685800" y="2133600"/>
            <a:ext cx="7105650" cy="3171914"/>
            <a:chOff x="685800" y="2466975"/>
            <a:chExt cx="7105650" cy="3171914"/>
          </a:xfrm>
        </p:grpSpPr>
        <p:sp>
          <p:nvSpPr>
            <p:cNvPr id="1048705" name="Rectangle 6"/>
            <p:cNvSpPr>
              <a:spLocks noChangeArrowheads="1"/>
            </p:cNvSpPr>
            <p:nvPr/>
          </p:nvSpPr>
          <p:spPr bwMode="auto">
            <a:xfrm>
              <a:off x="5899150" y="4641850"/>
              <a:ext cx="34925" cy="193675"/>
            </a:xfrm>
            <a:prstGeom prst="rect"/>
            <a:noFill/>
            <a:ln w="12700">
              <a:noFill/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706" name="Rectangle 3"/>
            <p:cNvSpPr>
              <a:spLocks noChangeArrowheads="1"/>
            </p:cNvSpPr>
            <p:nvPr/>
          </p:nvSpPr>
          <p:spPr bwMode="auto">
            <a:xfrm>
              <a:off x="5080000" y="4024313"/>
              <a:ext cx="34925" cy="368300"/>
            </a:xfrm>
            <a:prstGeom prst="rect"/>
            <a:noFill/>
            <a:ln w="12700">
              <a:noFill/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707" name="Rectangle 4"/>
            <p:cNvSpPr>
              <a:spLocks noChangeArrowheads="1"/>
            </p:cNvSpPr>
            <p:nvPr/>
          </p:nvSpPr>
          <p:spPr bwMode="auto">
            <a:xfrm>
              <a:off x="5291137" y="4129088"/>
              <a:ext cx="34925" cy="369887"/>
            </a:xfrm>
            <a:prstGeom prst="rect"/>
            <a:noFill/>
            <a:ln w="12700">
              <a:noFill/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708" name="Rectangle 12"/>
            <p:cNvSpPr>
              <a:spLocks noChangeArrowheads="1"/>
            </p:cNvSpPr>
            <p:nvPr/>
          </p:nvSpPr>
          <p:spPr bwMode="auto">
            <a:xfrm>
              <a:off x="685800" y="3154363"/>
              <a:ext cx="6938962" cy="2484526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>
              <a:spAutoFit/>
            </a:bodyPr>
            <a:p>
              <a:pPr defTabSz="762000" lvl="1" marL="571500">
                <a:lnSpc>
                  <a:spcPct val="94000"/>
                </a:lnSpc>
                <a:spcBef>
                  <a:spcPct val="28000"/>
                </a:spcBef>
              </a:pPr>
              <a:r>
                <a:rPr altLang="ko-KR" dirty="0" sz="1600" lang="en-US">
                  <a:solidFill>
                    <a:schemeClr val="tx1"/>
                  </a:solidFill>
                </a:rPr>
                <a:t>R3 </a:t>
              </a:r>
              <a:r>
                <a:rPr altLang="ko-KR" dirty="0" sz="1600" lang="en-US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altLang="ko-KR" dirty="0" sz="1600" lang="en-US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altLang="ko-KR" dirty="0" sz="1600" lang="en-US">
                  <a:solidFill>
                    <a:schemeClr val="tx1"/>
                  </a:solidFill>
                </a:rPr>
                <a:t> R1 + R2 	    Contents of R1 plus R2 transferred to R3</a:t>
              </a:r>
            </a:p>
            <a:p>
              <a:pPr defTabSz="762000" lvl="1" marL="571500">
                <a:lnSpc>
                  <a:spcPct val="94000"/>
                </a:lnSpc>
                <a:spcBef>
                  <a:spcPct val="28000"/>
                </a:spcBef>
              </a:pPr>
              <a:r>
                <a:rPr altLang="ko-KR" dirty="0" sz="1600" lang="en-US">
                  <a:solidFill>
                    <a:schemeClr val="tx1"/>
                  </a:solidFill>
                </a:rPr>
                <a:t>R3 </a:t>
              </a:r>
              <a:r>
                <a:rPr altLang="ko-KR" dirty="0" sz="1600" lang="en-US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altLang="ko-KR" dirty="0" sz="1600" lang="en-US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altLang="ko-KR" dirty="0" sz="1600" lang="en-US">
                  <a:solidFill>
                    <a:schemeClr val="tx1"/>
                  </a:solidFill>
                </a:rPr>
                <a:t> R1 - R2	    Contents of R1 minus R2 transferred to R3</a:t>
              </a:r>
            </a:p>
            <a:p>
              <a:pPr defTabSz="762000" lvl="1" marL="571500">
                <a:lnSpc>
                  <a:spcPct val="94000"/>
                </a:lnSpc>
                <a:spcBef>
                  <a:spcPct val="28000"/>
                </a:spcBef>
              </a:pPr>
              <a:r>
                <a:rPr altLang="ko-KR" dirty="0" sz="1600" lang="en-US">
                  <a:solidFill>
                    <a:schemeClr val="tx1"/>
                  </a:solidFill>
                </a:rPr>
                <a:t>R2 </a:t>
              </a:r>
              <a:r>
                <a:rPr altLang="ko-KR" dirty="0" sz="1600" lang="en-US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altLang="ko-KR" dirty="0" sz="1600" lang="en-US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altLang="ko-KR" dirty="0" sz="1600" lang="en-US">
                  <a:solidFill>
                    <a:schemeClr val="tx1"/>
                  </a:solidFill>
                </a:rPr>
                <a:t> R2		    Complement the contents of R2 </a:t>
              </a:r>
            </a:p>
            <a:p>
              <a:pPr defTabSz="762000" lvl="1" marL="571500">
                <a:lnSpc>
                  <a:spcPct val="94000"/>
                </a:lnSpc>
                <a:spcBef>
                  <a:spcPct val="28000"/>
                </a:spcBef>
              </a:pPr>
              <a:r>
                <a:rPr altLang="ko-KR" dirty="0" sz="1600" lang="en-US">
                  <a:solidFill>
                    <a:schemeClr val="tx1"/>
                  </a:solidFill>
                </a:rPr>
                <a:t>R2 </a:t>
              </a:r>
              <a:r>
                <a:rPr altLang="ko-KR" dirty="0" sz="1600" lang="en-US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altLang="ko-KR" dirty="0" sz="1600" lang="en-US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altLang="ko-KR" dirty="0" sz="1600" lang="en-US">
                  <a:solidFill>
                    <a:schemeClr val="tx1"/>
                  </a:solidFill>
                </a:rPr>
                <a:t> R2+ 1	    2's complement the contents of R2 (negate)</a:t>
              </a:r>
            </a:p>
            <a:p>
              <a:pPr defTabSz="762000" lvl="1" marL="571500">
                <a:lnSpc>
                  <a:spcPct val="94000"/>
                </a:lnSpc>
                <a:spcBef>
                  <a:spcPct val="28000"/>
                </a:spcBef>
              </a:pPr>
              <a:r>
                <a:rPr altLang="ko-KR" dirty="0" sz="1600" lang="en-US">
                  <a:solidFill>
                    <a:schemeClr val="tx1"/>
                  </a:solidFill>
                </a:rPr>
                <a:t>R3 </a:t>
              </a:r>
              <a:r>
                <a:rPr altLang="ko-KR" dirty="0" sz="1600" lang="en-US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altLang="ko-KR" dirty="0" sz="1600" lang="en-US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altLang="ko-KR" dirty="0" sz="1600" lang="en-US">
                  <a:solidFill>
                    <a:schemeClr val="tx1"/>
                  </a:solidFill>
                </a:rPr>
                <a:t> R1 + R2+ 1    </a:t>
              </a:r>
              <a:r>
                <a:rPr altLang="ko-KR" dirty="0" sz="1600" lang="en-US" smtClean="0">
                  <a:solidFill>
                    <a:schemeClr val="tx1"/>
                  </a:solidFill>
                </a:rPr>
                <a:t>      subtraction</a:t>
              </a:r>
              <a:endParaRPr altLang="ko-KR" dirty="0" sz="1600" lang="en-US">
                <a:solidFill>
                  <a:schemeClr val="tx1"/>
                </a:solidFill>
              </a:endParaRPr>
            </a:p>
            <a:p>
              <a:pPr defTabSz="762000" lvl="1" marL="571500">
                <a:lnSpc>
                  <a:spcPct val="94000"/>
                </a:lnSpc>
                <a:spcBef>
                  <a:spcPct val="28000"/>
                </a:spcBef>
              </a:pPr>
              <a:r>
                <a:rPr altLang="ko-KR" dirty="0" sz="1600" lang="en-US">
                  <a:solidFill>
                    <a:schemeClr val="tx1"/>
                  </a:solidFill>
                </a:rPr>
                <a:t>R1 </a:t>
              </a:r>
              <a:r>
                <a:rPr altLang="ko-KR" dirty="0" sz="1600" lang="en-US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altLang="ko-KR" dirty="0" sz="1600" lang="en-US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altLang="ko-KR" dirty="0" sz="1600" lang="en-US">
                  <a:solidFill>
                    <a:schemeClr val="tx1"/>
                  </a:solidFill>
                </a:rPr>
                <a:t> R1 + 1	    Increment</a:t>
              </a:r>
            </a:p>
            <a:p>
              <a:pPr defTabSz="762000" lvl="1" marL="571500">
                <a:lnSpc>
                  <a:spcPct val="94000"/>
                </a:lnSpc>
                <a:spcBef>
                  <a:spcPct val="28000"/>
                </a:spcBef>
              </a:pPr>
              <a:r>
                <a:rPr altLang="ko-KR" dirty="0" sz="1600" lang="en-US">
                  <a:solidFill>
                    <a:schemeClr val="tx1"/>
                  </a:solidFill>
                </a:rPr>
                <a:t>R1 </a:t>
              </a:r>
              <a:r>
                <a:rPr altLang="ko-KR" dirty="0" sz="1600" lang="en-US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altLang="ko-KR" dirty="0" sz="1600" lang="en-US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altLang="ko-KR" dirty="0" sz="1600" lang="en-US">
                  <a:solidFill>
                    <a:schemeClr val="tx1"/>
                  </a:solidFill>
                </a:rPr>
                <a:t> R1 - 1	    Decrement</a:t>
              </a:r>
            </a:p>
            <a:p>
              <a:pPr defTabSz="762000" lvl="1" marL="571500">
                <a:lnSpc>
                  <a:spcPct val="94000"/>
                </a:lnSpc>
                <a:spcBef>
                  <a:spcPct val="28000"/>
                </a:spcBef>
              </a:pPr>
              <a:endParaRPr altLang="ko-KR" dirty="0" sz="1600" lang="en-US">
                <a:solidFill>
                  <a:schemeClr val="tx1"/>
                </a:solidFill>
              </a:endParaRPr>
            </a:p>
          </p:txBody>
        </p:sp>
        <p:sp>
          <p:nvSpPr>
            <p:cNvPr id="1048709" name="Line 13"/>
            <p:cNvSpPr>
              <a:spLocks noChangeShapeType="1"/>
            </p:cNvSpPr>
            <p:nvPr/>
          </p:nvSpPr>
          <p:spPr bwMode="auto">
            <a:xfrm flipV="1">
              <a:off x="3148012" y="2474913"/>
              <a:ext cx="1588" cy="2943225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710" name="Line 11"/>
            <p:cNvSpPr>
              <a:spLocks noChangeShapeType="1"/>
            </p:cNvSpPr>
            <p:nvPr/>
          </p:nvSpPr>
          <p:spPr bwMode="auto">
            <a:xfrm>
              <a:off x="1052512" y="5367338"/>
              <a:ext cx="6661150" cy="52387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lang="en-US"/>
            </a:p>
          </p:txBody>
        </p:sp>
        <p:sp>
          <p:nvSpPr>
            <p:cNvPr id="1048711" name="Line 12"/>
            <p:cNvSpPr>
              <a:spLocks noChangeShapeType="1"/>
            </p:cNvSpPr>
            <p:nvPr/>
          </p:nvSpPr>
          <p:spPr bwMode="auto">
            <a:xfrm flipH="1">
              <a:off x="1090612" y="2466975"/>
              <a:ext cx="12700" cy="2911475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lang="en-US"/>
            </a:p>
          </p:txBody>
        </p:sp>
        <p:sp>
          <p:nvSpPr>
            <p:cNvPr id="1048712" name="Line 13"/>
            <p:cNvSpPr>
              <a:spLocks noChangeShapeType="1"/>
            </p:cNvSpPr>
            <p:nvPr/>
          </p:nvSpPr>
          <p:spPr bwMode="auto">
            <a:xfrm>
              <a:off x="1103312" y="2976563"/>
              <a:ext cx="6648450" cy="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lang="en-US"/>
            </a:p>
          </p:txBody>
        </p:sp>
        <p:sp>
          <p:nvSpPr>
            <p:cNvPr id="1048713" name="Line 14"/>
            <p:cNvSpPr>
              <a:spLocks noChangeShapeType="1"/>
            </p:cNvSpPr>
            <p:nvPr/>
          </p:nvSpPr>
          <p:spPr bwMode="auto">
            <a:xfrm flipH="1">
              <a:off x="7712075" y="2479675"/>
              <a:ext cx="26987" cy="2963863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lang="en-US"/>
            </a:p>
          </p:txBody>
        </p:sp>
        <p:sp>
          <p:nvSpPr>
            <p:cNvPr id="1048714" name="Line 15"/>
            <p:cNvSpPr>
              <a:spLocks noChangeShapeType="1"/>
            </p:cNvSpPr>
            <p:nvPr/>
          </p:nvSpPr>
          <p:spPr bwMode="auto">
            <a:xfrm flipV="1">
              <a:off x="1103312" y="2466975"/>
              <a:ext cx="6688138" cy="1270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lang="en-US"/>
            </a:p>
          </p:txBody>
        </p:sp>
        <p:sp>
          <p:nvSpPr>
            <p:cNvPr id="1048715" name="Text Box 16"/>
            <p:cNvSpPr txBox="1">
              <a:spLocks noChangeArrowheads="1"/>
            </p:cNvSpPr>
            <p:nvPr/>
          </p:nvSpPr>
          <p:spPr bwMode="auto">
            <a:xfrm>
              <a:off x="1116012" y="2568575"/>
              <a:ext cx="1797050" cy="39624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sz="2000" lang="en-US">
                  <a:solidFill>
                    <a:srgbClr val="000066"/>
                  </a:solidFill>
                </a:rPr>
                <a:t>Operations</a:t>
              </a:r>
            </a:p>
          </p:txBody>
        </p:sp>
        <p:sp>
          <p:nvSpPr>
            <p:cNvPr id="1048716" name="Text Box 17"/>
            <p:cNvSpPr txBox="1">
              <a:spLocks noChangeArrowheads="1"/>
            </p:cNvSpPr>
            <p:nvPr/>
          </p:nvSpPr>
          <p:spPr bwMode="auto">
            <a:xfrm>
              <a:off x="3375025" y="2589213"/>
              <a:ext cx="3776662" cy="396240"/>
            </a:xfrm>
            <a:prstGeom prst="rect"/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r>
                <a:rPr sz="2000" lang="en-US">
                  <a:solidFill>
                    <a:srgbClr val="996633"/>
                  </a:solidFill>
                </a:rPr>
                <a:t>Description</a:t>
              </a:r>
            </a:p>
          </p:txBody>
        </p:sp>
        <p:sp>
          <p:nvSpPr>
            <p:cNvPr id="1048717" name="Line 18"/>
            <p:cNvSpPr>
              <a:spLocks noChangeShapeType="1"/>
            </p:cNvSpPr>
            <p:nvPr/>
          </p:nvSpPr>
          <p:spPr bwMode="auto">
            <a:xfrm>
              <a:off x="1979612" y="3773488"/>
              <a:ext cx="234950" cy="1270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lang="en-US"/>
            </a:p>
          </p:txBody>
        </p:sp>
        <p:sp>
          <p:nvSpPr>
            <p:cNvPr id="1048718" name="Line 19"/>
            <p:cNvSpPr>
              <a:spLocks noChangeShapeType="1"/>
            </p:cNvSpPr>
            <p:nvPr/>
          </p:nvSpPr>
          <p:spPr bwMode="auto">
            <a:xfrm>
              <a:off x="1992312" y="4113213"/>
              <a:ext cx="247650" cy="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lang="en-US"/>
            </a:p>
          </p:txBody>
        </p:sp>
        <p:sp>
          <p:nvSpPr>
            <p:cNvPr id="1048719" name="Line 20"/>
            <p:cNvSpPr>
              <a:spLocks noChangeShapeType="1"/>
            </p:cNvSpPr>
            <p:nvPr/>
          </p:nvSpPr>
          <p:spPr bwMode="auto">
            <a:xfrm>
              <a:off x="2286000" y="4386263"/>
              <a:ext cx="274638" cy="0"/>
            </a:xfrm>
            <a:prstGeom prst="line"/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p>
              <a:endParaRPr lang="en-US"/>
            </a:p>
          </p:txBody>
        </p:sp>
      </p:grpSp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1143000"/>
            <a:ext cx="8809038" cy="488950"/>
          </a:xfrm>
        </p:spPr>
        <p:txBody>
          <a:bodyPr>
            <a:noAutofit/>
          </a:bodyPr>
          <a:p>
            <a:r>
              <a:rPr dirty="0" sz="3200" lang="en-US" smtClean="0"/>
              <a:t>Arithmetic </a:t>
            </a:r>
            <a:r>
              <a:rPr dirty="0" sz="3200" lang="en-US" err="1" smtClean="0"/>
              <a:t>Microoperations</a:t>
            </a:r>
            <a:r>
              <a:rPr dirty="0" sz="3200" lang="en-US" smtClean="0"/>
              <a:t>: Binary Adder</a:t>
            </a:r>
          </a:p>
        </p:txBody>
      </p:sp>
      <p:sp>
        <p:nvSpPr>
          <p:cNvPr id="1048724" name="Text Box 54"/>
          <p:cNvSpPr txBox="1">
            <a:spLocks noChangeArrowheads="1"/>
          </p:cNvSpPr>
          <p:nvPr/>
        </p:nvSpPr>
        <p:spPr bwMode="auto">
          <a:xfrm>
            <a:off x="2362200" y="5105400"/>
            <a:ext cx="4267200" cy="369332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dirty="0" sz="1800" kumimoji="0" lang="en-US">
                <a:solidFill>
                  <a:srgbClr val="CC3300"/>
                </a:solidFill>
                <a:cs typeface="Arial" charset="0"/>
              </a:rPr>
              <a:t>4-bit binary adder (connection of </a:t>
            </a:r>
            <a:r>
              <a:rPr dirty="0" sz="1800" kumimoji="0" lang="en-US" smtClean="0">
                <a:solidFill>
                  <a:srgbClr val="CC3300"/>
                </a:solidFill>
                <a:cs typeface="Arial" charset="0"/>
              </a:rPr>
              <a:t> FAs</a:t>
            </a:r>
            <a:r>
              <a:rPr dirty="0" sz="1800" kumimoji="0" lang="en-US">
                <a:solidFill>
                  <a:srgbClr val="CC3300"/>
                </a:solidFill>
                <a:cs typeface="Arial" charset="0"/>
              </a:rPr>
              <a:t>)</a:t>
            </a:r>
          </a:p>
        </p:txBody>
      </p:sp>
      <p:grpSp>
        <p:nvGrpSpPr>
          <p:cNvPr id="122" name="Group 106"/>
          <p:cNvGrpSpPr/>
          <p:nvPr/>
        </p:nvGrpSpPr>
        <p:grpSpPr>
          <a:xfrm>
            <a:off x="1371600" y="2349500"/>
            <a:ext cx="6553200" cy="2375853"/>
            <a:chOff x="1371600" y="2349500"/>
            <a:chExt cx="6553200" cy="2375853"/>
          </a:xfrm>
        </p:grpSpPr>
        <p:grpSp>
          <p:nvGrpSpPr>
            <p:cNvPr id="123" name="Group 4"/>
            <p:cNvGrpSpPr/>
            <p:nvPr/>
          </p:nvGrpSpPr>
          <p:grpSpPr bwMode="auto">
            <a:xfrm>
              <a:off x="1600200" y="2701925"/>
              <a:ext cx="5867400" cy="1614488"/>
              <a:chOff x="1104" y="1872"/>
              <a:chExt cx="3696" cy="1017"/>
            </a:xfrm>
          </p:grpSpPr>
          <p:grpSp>
            <p:nvGrpSpPr>
              <p:cNvPr id="124" name="Group 5"/>
              <p:cNvGrpSpPr/>
              <p:nvPr/>
            </p:nvGrpSpPr>
            <p:grpSpPr bwMode="auto">
              <a:xfrm>
                <a:off x="3696" y="1872"/>
                <a:ext cx="1104" cy="1008"/>
                <a:chOff x="4416" y="1104"/>
                <a:chExt cx="1104" cy="1008"/>
              </a:xfrm>
            </p:grpSpPr>
            <p:sp>
              <p:nvSpPr>
                <p:cNvPr id="1048725" name="Rectangle 6"/>
                <p:cNvSpPr>
                  <a:spLocks noChangeArrowheads="1"/>
                </p:cNvSpPr>
                <p:nvPr/>
              </p:nvSpPr>
              <p:spPr bwMode="auto">
                <a:xfrm>
                  <a:off x="4656" y="1344"/>
                  <a:ext cx="624" cy="528"/>
                </a:xfrm>
                <a:prstGeom prst="rect"/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726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722" y="1496"/>
                  <a:ext cx="480" cy="231"/>
                </a:xfrm>
                <a:prstGeom prst="rect"/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sz="1800" kumimoji="0" lang="en-US">
                      <a:solidFill>
                        <a:schemeClr val="bg1"/>
                      </a:solidFill>
                      <a:cs typeface="Arial" charset="0"/>
                    </a:rPr>
                    <a:t>FA</a:t>
                  </a:r>
                </a:p>
              </p:txBody>
            </p:sp>
            <p:sp>
              <p:nvSpPr>
                <p:cNvPr id="1048727" name="Line 8"/>
                <p:cNvSpPr>
                  <a:spLocks noChangeShapeType="1"/>
                </p:cNvSpPr>
                <p:nvPr/>
              </p:nvSpPr>
              <p:spPr bwMode="auto">
                <a:xfrm>
                  <a:off x="4800" y="1104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28" name="Line 9"/>
                <p:cNvSpPr>
                  <a:spLocks noChangeShapeType="1"/>
                </p:cNvSpPr>
                <p:nvPr/>
              </p:nvSpPr>
              <p:spPr bwMode="auto">
                <a:xfrm>
                  <a:off x="5136" y="1104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29" name="Line 10"/>
                <p:cNvSpPr>
                  <a:spLocks noChangeShapeType="1"/>
                </p:cNvSpPr>
                <p:nvPr/>
              </p:nvSpPr>
              <p:spPr bwMode="auto">
                <a:xfrm rot="5400000">
                  <a:off x="5400" y="1512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30" name="Line 11"/>
                <p:cNvSpPr>
                  <a:spLocks noChangeShapeType="1"/>
                </p:cNvSpPr>
                <p:nvPr/>
              </p:nvSpPr>
              <p:spPr bwMode="auto">
                <a:xfrm rot="5400000">
                  <a:off x="4536" y="1512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31" name="Line 12"/>
                <p:cNvSpPr>
                  <a:spLocks noChangeShapeType="1"/>
                </p:cNvSpPr>
                <p:nvPr/>
              </p:nvSpPr>
              <p:spPr bwMode="auto">
                <a:xfrm>
                  <a:off x="4964" y="1872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</p:grpSp>
          <p:grpSp>
            <p:nvGrpSpPr>
              <p:cNvPr id="125" name="Group 13"/>
              <p:cNvGrpSpPr/>
              <p:nvPr/>
            </p:nvGrpSpPr>
            <p:grpSpPr bwMode="auto">
              <a:xfrm>
                <a:off x="2832" y="1872"/>
                <a:ext cx="1104" cy="1008"/>
                <a:chOff x="4416" y="1104"/>
                <a:chExt cx="1104" cy="1008"/>
              </a:xfrm>
            </p:grpSpPr>
            <p:sp>
              <p:nvSpPr>
                <p:cNvPr id="1048732" name="Rectangle 14"/>
                <p:cNvSpPr>
                  <a:spLocks noChangeArrowheads="1"/>
                </p:cNvSpPr>
                <p:nvPr/>
              </p:nvSpPr>
              <p:spPr bwMode="auto">
                <a:xfrm>
                  <a:off x="4656" y="1344"/>
                  <a:ext cx="624" cy="528"/>
                </a:xfrm>
                <a:prstGeom prst="rect"/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73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22" y="1496"/>
                  <a:ext cx="480" cy="231"/>
                </a:xfrm>
                <a:prstGeom prst="rect"/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sz="1800" kumimoji="0" lang="en-US">
                      <a:solidFill>
                        <a:schemeClr val="bg1"/>
                      </a:solidFill>
                      <a:cs typeface="Arial" charset="0"/>
                    </a:rPr>
                    <a:t>FA</a:t>
                  </a:r>
                </a:p>
              </p:txBody>
            </p:sp>
            <p:sp>
              <p:nvSpPr>
                <p:cNvPr id="1048734" name="Line 16"/>
                <p:cNvSpPr>
                  <a:spLocks noChangeShapeType="1"/>
                </p:cNvSpPr>
                <p:nvPr/>
              </p:nvSpPr>
              <p:spPr bwMode="auto">
                <a:xfrm>
                  <a:off x="4800" y="1104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35" name="Line 17"/>
                <p:cNvSpPr>
                  <a:spLocks noChangeShapeType="1"/>
                </p:cNvSpPr>
                <p:nvPr/>
              </p:nvSpPr>
              <p:spPr bwMode="auto">
                <a:xfrm>
                  <a:off x="5136" y="1104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36" name="Line 18"/>
                <p:cNvSpPr>
                  <a:spLocks noChangeShapeType="1"/>
                </p:cNvSpPr>
                <p:nvPr/>
              </p:nvSpPr>
              <p:spPr bwMode="auto">
                <a:xfrm rot="5400000">
                  <a:off x="5400" y="1512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37" name="Line 19"/>
                <p:cNvSpPr>
                  <a:spLocks noChangeShapeType="1"/>
                </p:cNvSpPr>
                <p:nvPr/>
              </p:nvSpPr>
              <p:spPr bwMode="auto">
                <a:xfrm rot="5400000">
                  <a:off x="4536" y="1512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38" name="Line 20"/>
                <p:cNvSpPr>
                  <a:spLocks noChangeShapeType="1"/>
                </p:cNvSpPr>
                <p:nvPr/>
              </p:nvSpPr>
              <p:spPr bwMode="auto">
                <a:xfrm>
                  <a:off x="4964" y="1872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</p:grpSp>
          <p:grpSp>
            <p:nvGrpSpPr>
              <p:cNvPr id="126" name="Group 21"/>
              <p:cNvGrpSpPr/>
              <p:nvPr/>
            </p:nvGrpSpPr>
            <p:grpSpPr bwMode="auto">
              <a:xfrm>
                <a:off x="1968" y="1872"/>
                <a:ext cx="1104" cy="1008"/>
                <a:chOff x="4416" y="1104"/>
                <a:chExt cx="1104" cy="1008"/>
              </a:xfrm>
            </p:grpSpPr>
            <p:sp>
              <p:nvSpPr>
                <p:cNvPr id="1048739" name="Rectangle 22"/>
                <p:cNvSpPr>
                  <a:spLocks noChangeArrowheads="1"/>
                </p:cNvSpPr>
                <p:nvPr/>
              </p:nvSpPr>
              <p:spPr bwMode="auto">
                <a:xfrm>
                  <a:off x="4656" y="1344"/>
                  <a:ext cx="624" cy="528"/>
                </a:xfrm>
                <a:prstGeom prst="rect"/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 wrap="none"/>
                <a:p>
                  <a:endParaRPr lang="en-US"/>
                </a:p>
              </p:txBody>
            </p:sp>
            <p:sp>
              <p:nvSpPr>
                <p:cNvPr id="104874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722" y="1496"/>
                  <a:ext cx="480" cy="231"/>
                </a:xfrm>
                <a:prstGeom prst="rect"/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sz="1800" kumimoji="0" lang="en-US">
                      <a:solidFill>
                        <a:schemeClr val="bg1"/>
                      </a:solidFill>
                      <a:cs typeface="Arial" charset="0"/>
                    </a:rPr>
                    <a:t>FA</a:t>
                  </a:r>
                </a:p>
              </p:txBody>
            </p:sp>
            <p:sp>
              <p:nvSpPr>
                <p:cNvPr id="1048741" name="Line 24"/>
                <p:cNvSpPr>
                  <a:spLocks noChangeShapeType="1"/>
                </p:cNvSpPr>
                <p:nvPr/>
              </p:nvSpPr>
              <p:spPr bwMode="auto">
                <a:xfrm>
                  <a:off x="4800" y="1104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42" name="Line 25"/>
                <p:cNvSpPr>
                  <a:spLocks noChangeShapeType="1"/>
                </p:cNvSpPr>
                <p:nvPr/>
              </p:nvSpPr>
              <p:spPr bwMode="auto">
                <a:xfrm>
                  <a:off x="5136" y="1104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43" name="Line 26"/>
                <p:cNvSpPr>
                  <a:spLocks noChangeShapeType="1"/>
                </p:cNvSpPr>
                <p:nvPr/>
              </p:nvSpPr>
              <p:spPr bwMode="auto">
                <a:xfrm rot="5400000">
                  <a:off x="5400" y="1512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44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4536" y="1512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745" name="Line 28"/>
                <p:cNvSpPr>
                  <a:spLocks noChangeShapeType="1"/>
                </p:cNvSpPr>
                <p:nvPr/>
              </p:nvSpPr>
              <p:spPr bwMode="auto">
                <a:xfrm>
                  <a:off x="4964" y="1872"/>
                  <a:ext cx="0" cy="240"/>
                </a:xfrm>
                <a:prstGeom prst="line"/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p>
                  <a:endParaRPr lang="en-US"/>
                </a:p>
              </p:txBody>
            </p:sp>
          </p:grpSp>
          <p:sp>
            <p:nvSpPr>
              <p:cNvPr id="1048746" name="Rectangle 29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624" cy="528"/>
              </a:xfrm>
              <a:prstGeom prst="rect"/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47" name="Text Box 30"/>
              <p:cNvSpPr txBox="1">
                <a:spLocks noChangeArrowheads="1"/>
              </p:cNvSpPr>
              <p:nvPr/>
            </p:nvSpPr>
            <p:spPr bwMode="auto">
              <a:xfrm>
                <a:off x="1410" y="2264"/>
                <a:ext cx="480" cy="231"/>
              </a:xfrm>
              <a:prstGeom prst="rect"/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sz="1800" kumimoji="0" lang="en-US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1048748" name="Line 31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49" name="Line 32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50" name="Line 33"/>
              <p:cNvSpPr>
                <a:spLocks noChangeShapeType="1"/>
              </p:cNvSpPr>
              <p:nvPr/>
            </p:nvSpPr>
            <p:spPr bwMode="auto">
              <a:xfrm rot="5400000">
                <a:off x="2088" y="2280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51" name="Line 34"/>
              <p:cNvSpPr>
                <a:spLocks noChangeShapeType="1"/>
              </p:cNvSpPr>
              <p:nvPr/>
            </p:nvSpPr>
            <p:spPr bwMode="auto">
              <a:xfrm rot="5400000">
                <a:off x="1224" y="2280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52" name="Line 35"/>
              <p:cNvSpPr>
                <a:spLocks noChangeShapeType="1"/>
              </p:cNvSpPr>
              <p:nvPr/>
            </p:nvSpPr>
            <p:spPr bwMode="auto">
              <a:xfrm>
                <a:off x="1652" y="2640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53" name="Line 36"/>
              <p:cNvSpPr>
                <a:spLocks noChangeShapeType="1"/>
              </p:cNvSpPr>
              <p:nvPr/>
            </p:nvSpPr>
            <p:spPr bwMode="auto">
              <a:xfrm>
                <a:off x="1104" y="2400"/>
                <a:ext cx="0" cy="489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048754" name="Text Box 37"/>
            <p:cNvSpPr txBox="1">
              <a:spLocks noChangeArrowheads="1"/>
            </p:cNvSpPr>
            <p:nvPr/>
          </p:nvSpPr>
          <p:spPr bwMode="auto">
            <a:xfrm>
              <a:off x="7391400" y="3325813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0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55" name="Text Box 38"/>
            <p:cNvSpPr txBox="1">
              <a:spLocks noChangeArrowheads="1"/>
            </p:cNvSpPr>
            <p:nvPr/>
          </p:nvSpPr>
          <p:spPr bwMode="auto">
            <a:xfrm>
              <a:off x="6584950" y="2351088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0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56" name="Text Box 39"/>
            <p:cNvSpPr txBox="1">
              <a:spLocks noChangeArrowheads="1"/>
            </p:cNvSpPr>
            <p:nvPr/>
          </p:nvSpPr>
          <p:spPr bwMode="auto">
            <a:xfrm>
              <a:off x="6064250" y="2349500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0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57" name="Text Box 40"/>
            <p:cNvSpPr txBox="1">
              <a:spLocks noChangeArrowheads="1"/>
            </p:cNvSpPr>
            <p:nvPr/>
          </p:nvSpPr>
          <p:spPr bwMode="auto">
            <a:xfrm>
              <a:off x="6308725" y="4300538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0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58" name="Text Box 41"/>
            <p:cNvSpPr txBox="1">
              <a:spLocks noChangeArrowheads="1"/>
            </p:cNvSpPr>
            <p:nvPr/>
          </p:nvSpPr>
          <p:spPr bwMode="auto">
            <a:xfrm>
              <a:off x="5226050" y="2354263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1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59" name="Text Box 42"/>
            <p:cNvSpPr txBox="1">
              <a:spLocks noChangeArrowheads="1"/>
            </p:cNvSpPr>
            <p:nvPr/>
          </p:nvSpPr>
          <p:spPr bwMode="auto">
            <a:xfrm>
              <a:off x="4705350" y="2352675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1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60" name="Text Box 43"/>
            <p:cNvSpPr txBox="1">
              <a:spLocks noChangeArrowheads="1"/>
            </p:cNvSpPr>
            <p:nvPr/>
          </p:nvSpPr>
          <p:spPr bwMode="auto">
            <a:xfrm>
              <a:off x="4949825" y="4303713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1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61" name="Text Box 44"/>
            <p:cNvSpPr txBox="1">
              <a:spLocks noChangeArrowheads="1"/>
            </p:cNvSpPr>
            <p:nvPr/>
          </p:nvSpPr>
          <p:spPr bwMode="auto">
            <a:xfrm>
              <a:off x="3844925" y="2354263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2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62" name="Text Box 45"/>
            <p:cNvSpPr txBox="1">
              <a:spLocks noChangeArrowheads="1"/>
            </p:cNvSpPr>
            <p:nvPr/>
          </p:nvSpPr>
          <p:spPr bwMode="auto">
            <a:xfrm>
              <a:off x="3324225" y="2352675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2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63" name="Text Box 46"/>
            <p:cNvSpPr txBox="1">
              <a:spLocks noChangeArrowheads="1"/>
            </p:cNvSpPr>
            <p:nvPr/>
          </p:nvSpPr>
          <p:spPr bwMode="auto">
            <a:xfrm>
              <a:off x="3568700" y="4303713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2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64" name="Text Box 47"/>
            <p:cNvSpPr txBox="1">
              <a:spLocks noChangeArrowheads="1"/>
            </p:cNvSpPr>
            <p:nvPr/>
          </p:nvSpPr>
          <p:spPr bwMode="auto">
            <a:xfrm>
              <a:off x="2473325" y="2354263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3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65" name="Text Box 48"/>
            <p:cNvSpPr txBox="1">
              <a:spLocks noChangeArrowheads="1"/>
            </p:cNvSpPr>
            <p:nvPr/>
          </p:nvSpPr>
          <p:spPr bwMode="auto">
            <a:xfrm>
              <a:off x="1952625" y="2352675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3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66" name="Text Box 49"/>
            <p:cNvSpPr txBox="1">
              <a:spLocks noChangeArrowheads="1"/>
            </p:cNvSpPr>
            <p:nvPr/>
          </p:nvSpPr>
          <p:spPr bwMode="auto">
            <a:xfrm>
              <a:off x="2197100" y="4303713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3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67" name="Text Box 50"/>
            <p:cNvSpPr txBox="1">
              <a:spLocks noChangeArrowheads="1"/>
            </p:cNvSpPr>
            <p:nvPr/>
          </p:nvSpPr>
          <p:spPr bwMode="auto">
            <a:xfrm>
              <a:off x="5638800" y="3159125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1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68" name="Text Box 51"/>
            <p:cNvSpPr txBox="1">
              <a:spLocks noChangeArrowheads="1"/>
            </p:cNvSpPr>
            <p:nvPr/>
          </p:nvSpPr>
          <p:spPr bwMode="auto">
            <a:xfrm>
              <a:off x="4267200" y="3159125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2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69" name="Text Box 52"/>
            <p:cNvSpPr txBox="1">
              <a:spLocks noChangeArrowheads="1"/>
            </p:cNvSpPr>
            <p:nvPr/>
          </p:nvSpPr>
          <p:spPr bwMode="auto">
            <a:xfrm>
              <a:off x="2895600" y="3159125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3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770" name="Text Box 53"/>
            <p:cNvSpPr txBox="1">
              <a:spLocks noChangeArrowheads="1"/>
            </p:cNvSpPr>
            <p:nvPr/>
          </p:nvSpPr>
          <p:spPr bwMode="auto">
            <a:xfrm>
              <a:off x="1371600" y="4268788"/>
              <a:ext cx="533400" cy="421640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 rtl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4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868363"/>
            <a:ext cx="8229600" cy="525780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>
              <a:buFontTx/>
              <a:buNone/>
            </a:pPr>
            <a:r>
              <a:rPr dirty="0" lang="en-US" smtClean="0"/>
              <a:t>.</a:t>
            </a:r>
          </a:p>
        </p:txBody>
      </p:sp>
      <p:sp>
        <p:nvSpPr>
          <p:cNvPr id="1048772" name="Rectangle 5"/>
          <p:cNvSpPr>
            <a:spLocks noChangeArrowheads="1"/>
          </p:cNvSpPr>
          <p:nvPr/>
        </p:nvSpPr>
        <p:spPr bwMode="auto">
          <a:xfrm>
            <a:off x="228600" y="762000"/>
            <a:ext cx="8153400" cy="1077218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 algn="ctr">
              <a:spcBef>
                <a:spcPct val="30000"/>
              </a:spcBef>
              <a:buSzPct val="100000"/>
            </a:pPr>
            <a:r>
              <a:rPr dirty="0" sz="3200" lang="en-US">
                <a:solidFill>
                  <a:schemeClr val="tx2"/>
                </a:solidFill>
                <a:latin typeface="+mj-lt"/>
              </a:rPr>
              <a:t>Arithmetic </a:t>
            </a:r>
            <a:r>
              <a:rPr dirty="0" sz="3200" lang="en-US" err="1">
                <a:solidFill>
                  <a:schemeClr val="tx2"/>
                </a:solidFill>
                <a:latin typeface="+mj-lt"/>
              </a:rPr>
              <a:t>Microoperations</a:t>
            </a:r>
            <a:r>
              <a:rPr dirty="0" sz="3200" lang="en-US">
                <a:solidFill>
                  <a:schemeClr val="tx2"/>
                </a:solidFill>
                <a:latin typeface="+mj-lt"/>
              </a:rPr>
              <a:t>: </a:t>
            </a:r>
            <a:r>
              <a:rPr dirty="0" sz="3200" lang="en-US" smtClean="0">
                <a:solidFill>
                  <a:schemeClr val="tx2"/>
                </a:solidFill>
                <a:latin typeface="+mj-lt"/>
              </a:rPr>
              <a:t> Binary </a:t>
            </a:r>
            <a:r>
              <a:rPr dirty="0" sz="3200" lang="en-US">
                <a:solidFill>
                  <a:schemeClr val="tx2"/>
                </a:solidFill>
                <a:latin typeface="+mj-lt"/>
              </a:rPr>
              <a:t>Adder-</a:t>
            </a:r>
            <a:r>
              <a:rPr dirty="0" sz="3200" lang="en-US" err="1">
                <a:solidFill>
                  <a:schemeClr val="tx2"/>
                </a:solidFill>
                <a:latin typeface="+mj-lt"/>
              </a:rPr>
              <a:t>Subtractor</a:t>
            </a:r>
            <a:endParaRPr dirty="0" sz="3200" lang="en-US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28" name="Group 6"/>
          <p:cNvGrpSpPr/>
          <p:nvPr/>
        </p:nvGrpSpPr>
        <p:grpSpPr bwMode="auto">
          <a:xfrm>
            <a:off x="1816100" y="3540125"/>
            <a:ext cx="5867400" cy="1614488"/>
            <a:chOff x="1104" y="1872"/>
            <a:chExt cx="3696" cy="1017"/>
          </a:xfrm>
        </p:grpSpPr>
        <p:grpSp>
          <p:nvGrpSpPr>
            <p:cNvPr id="129" name="Group 7"/>
            <p:cNvGrpSpPr/>
            <p:nvPr/>
          </p:nvGrpSpPr>
          <p:grpSpPr bwMode="auto">
            <a:xfrm>
              <a:off x="3696" y="1872"/>
              <a:ext cx="1104" cy="1008"/>
              <a:chOff x="4416" y="1104"/>
              <a:chExt cx="1104" cy="1008"/>
            </a:xfrm>
          </p:grpSpPr>
          <p:sp>
            <p:nvSpPr>
              <p:cNvPr id="1048773" name="Rectangle 8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/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74" name="Text Box 9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/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sz="1800" kumimoji="0" lang="en-US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1048775" name="Line 10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76" name="Line 11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77" name="Line 12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78" name="Line 13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79" name="Line 14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0" name="Group 15"/>
            <p:cNvGrpSpPr/>
            <p:nvPr/>
          </p:nvGrpSpPr>
          <p:grpSpPr bwMode="auto">
            <a:xfrm>
              <a:off x="2832" y="1872"/>
              <a:ext cx="1104" cy="1008"/>
              <a:chOff x="4416" y="1104"/>
              <a:chExt cx="1104" cy="1008"/>
            </a:xfrm>
          </p:grpSpPr>
          <p:sp>
            <p:nvSpPr>
              <p:cNvPr id="1048780" name="Rectangle 16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/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1" name="Text Box 17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/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sz="1800" kumimoji="0" lang="en-US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1048782" name="Line 18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83" name="Line 19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84" name="Line 20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85" name="Line 21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86" name="Line 22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</p:grpSp>
        <p:grpSp>
          <p:nvGrpSpPr>
            <p:cNvPr id="131" name="Group 23"/>
            <p:cNvGrpSpPr/>
            <p:nvPr/>
          </p:nvGrpSpPr>
          <p:grpSpPr bwMode="auto">
            <a:xfrm>
              <a:off x="1968" y="1872"/>
              <a:ext cx="1104" cy="1008"/>
              <a:chOff x="4416" y="1104"/>
              <a:chExt cx="1104" cy="1008"/>
            </a:xfrm>
          </p:grpSpPr>
          <p:sp>
            <p:nvSpPr>
              <p:cNvPr id="1048787" name="Rectangle 24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/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8788" name="Text Box 25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/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sz="1800" kumimoji="0" lang="en-US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1048789" name="Line 26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90" name="Line 27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91" name="Line 28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92" name="Line 29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  <p:sp>
            <p:nvSpPr>
              <p:cNvPr id="1048793" name="Line 30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/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p>
                <a:endParaRPr lang="en-US"/>
              </a:p>
            </p:txBody>
          </p:sp>
        </p:grpSp>
        <p:sp>
          <p:nvSpPr>
            <p:cNvPr id="1048794" name="Rectangle 31"/>
            <p:cNvSpPr>
              <a:spLocks noChangeArrowheads="1"/>
            </p:cNvSpPr>
            <p:nvPr/>
          </p:nvSpPr>
          <p:spPr bwMode="auto">
            <a:xfrm>
              <a:off x="1344" y="2112"/>
              <a:ext cx="624" cy="528"/>
            </a:xfrm>
            <a:prstGeom prst="rect"/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795" name="Text Box 32"/>
            <p:cNvSpPr txBox="1">
              <a:spLocks noChangeArrowheads="1"/>
            </p:cNvSpPr>
            <p:nvPr/>
          </p:nvSpPr>
          <p:spPr bwMode="auto">
            <a:xfrm>
              <a:off x="1410" y="2264"/>
              <a:ext cx="480" cy="23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sz="1800" kumimoji="0" lang="en-US">
                  <a:solidFill>
                    <a:schemeClr val="bg1"/>
                  </a:solidFill>
                  <a:cs typeface="Arial" charset="0"/>
                </a:rPr>
                <a:t>FA</a:t>
              </a:r>
            </a:p>
          </p:txBody>
        </p:sp>
        <p:sp>
          <p:nvSpPr>
            <p:cNvPr id="1048796" name="Line 33"/>
            <p:cNvSpPr>
              <a:spLocks noChangeShapeType="1"/>
            </p:cNvSpPr>
            <p:nvPr/>
          </p:nvSpPr>
          <p:spPr bwMode="auto">
            <a:xfrm>
              <a:off x="1488" y="1872"/>
              <a:ext cx="0" cy="24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797" name="Line 34"/>
            <p:cNvSpPr>
              <a:spLocks noChangeShapeType="1"/>
            </p:cNvSpPr>
            <p:nvPr/>
          </p:nvSpPr>
          <p:spPr bwMode="auto">
            <a:xfrm>
              <a:off x="1824" y="1872"/>
              <a:ext cx="0" cy="24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798" name="Line 35"/>
            <p:cNvSpPr>
              <a:spLocks noChangeShapeType="1"/>
            </p:cNvSpPr>
            <p:nvPr/>
          </p:nvSpPr>
          <p:spPr bwMode="auto">
            <a:xfrm rot="5400000">
              <a:off x="2088" y="2280"/>
              <a:ext cx="0" cy="24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799" name="Line 36"/>
            <p:cNvSpPr>
              <a:spLocks noChangeShapeType="1"/>
            </p:cNvSpPr>
            <p:nvPr/>
          </p:nvSpPr>
          <p:spPr bwMode="auto">
            <a:xfrm rot="5400000">
              <a:off x="1224" y="2280"/>
              <a:ext cx="0" cy="24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00" name="Line 37"/>
            <p:cNvSpPr>
              <a:spLocks noChangeShapeType="1"/>
            </p:cNvSpPr>
            <p:nvPr/>
          </p:nvSpPr>
          <p:spPr bwMode="auto">
            <a:xfrm>
              <a:off x="1652" y="2640"/>
              <a:ext cx="0" cy="24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01" name="Line 38"/>
            <p:cNvSpPr>
              <a:spLocks noChangeShapeType="1"/>
            </p:cNvSpPr>
            <p:nvPr/>
          </p:nvSpPr>
          <p:spPr bwMode="auto">
            <a:xfrm>
              <a:off x="1104" y="2400"/>
              <a:ext cx="0" cy="489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</p:grpSp>
      <p:sp>
        <p:nvSpPr>
          <p:cNvPr id="1048802" name="Text Box 39"/>
          <p:cNvSpPr txBox="1">
            <a:spLocks noChangeArrowheads="1"/>
          </p:cNvSpPr>
          <p:nvPr/>
        </p:nvSpPr>
        <p:spPr bwMode="auto">
          <a:xfrm>
            <a:off x="7226300" y="4025900"/>
            <a:ext cx="5334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C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03" name="Text Box 40"/>
          <p:cNvSpPr txBox="1">
            <a:spLocks noChangeArrowheads="1"/>
          </p:cNvSpPr>
          <p:nvPr/>
        </p:nvSpPr>
        <p:spPr bwMode="auto">
          <a:xfrm>
            <a:off x="6845300" y="1739900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A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04" name="Text Box 41"/>
          <p:cNvSpPr txBox="1">
            <a:spLocks noChangeArrowheads="1"/>
          </p:cNvSpPr>
          <p:nvPr/>
        </p:nvSpPr>
        <p:spPr bwMode="auto">
          <a:xfrm>
            <a:off x="6099175" y="1739900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05" name="Text Box 42"/>
          <p:cNvSpPr txBox="1">
            <a:spLocks noChangeArrowheads="1"/>
          </p:cNvSpPr>
          <p:nvPr/>
        </p:nvSpPr>
        <p:spPr bwMode="auto">
          <a:xfrm>
            <a:off x="6524625" y="5138738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06" name="Text Box 43"/>
          <p:cNvSpPr txBox="1">
            <a:spLocks noChangeArrowheads="1"/>
          </p:cNvSpPr>
          <p:nvPr/>
        </p:nvSpPr>
        <p:spPr bwMode="auto">
          <a:xfrm>
            <a:off x="5486400" y="1754188"/>
            <a:ext cx="5334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A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07" name="Text Box 44"/>
          <p:cNvSpPr txBox="1">
            <a:spLocks noChangeArrowheads="1"/>
          </p:cNvSpPr>
          <p:nvPr/>
        </p:nvSpPr>
        <p:spPr bwMode="auto">
          <a:xfrm>
            <a:off x="4740275" y="1754188"/>
            <a:ext cx="5334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08" name="Text Box 45"/>
          <p:cNvSpPr txBox="1">
            <a:spLocks noChangeArrowheads="1"/>
          </p:cNvSpPr>
          <p:nvPr/>
        </p:nvSpPr>
        <p:spPr bwMode="auto">
          <a:xfrm>
            <a:off x="5165725" y="5141913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09" name="Text Box 46"/>
          <p:cNvSpPr txBox="1">
            <a:spLocks noChangeArrowheads="1"/>
          </p:cNvSpPr>
          <p:nvPr/>
        </p:nvSpPr>
        <p:spPr bwMode="auto">
          <a:xfrm>
            <a:off x="4105275" y="1739900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A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2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10" name="Text Box 47"/>
          <p:cNvSpPr txBox="1">
            <a:spLocks noChangeArrowheads="1"/>
          </p:cNvSpPr>
          <p:nvPr/>
        </p:nvSpPr>
        <p:spPr bwMode="auto">
          <a:xfrm>
            <a:off x="3368675" y="1739900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2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11" name="Text Box 48"/>
          <p:cNvSpPr txBox="1">
            <a:spLocks noChangeArrowheads="1"/>
          </p:cNvSpPr>
          <p:nvPr/>
        </p:nvSpPr>
        <p:spPr bwMode="auto">
          <a:xfrm>
            <a:off x="3784600" y="5141913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2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12" name="Text Box 49"/>
          <p:cNvSpPr txBox="1">
            <a:spLocks noChangeArrowheads="1"/>
          </p:cNvSpPr>
          <p:nvPr/>
        </p:nvSpPr>
        <p:spPr bwMode="auto">
          <a:xfrm>
            <a:off x="2733675" y="1739900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A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3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13" name="Text Box 50"/>
          <p:cNvSpPr txBox="1">
            <a:spLocks noChangeArrowheads="1"/>
          </p:cNvSpPr>
          <p:nvPr/>
        </p:nvSpPr>
        <p:spPr bwMode="auto">
          <a:xfrm>
            <a:off x="1997075" y="1739900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3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14" name="Text Box 51"/>
          <p:cNvSpPr txBox="1">
            <a:spLocks noChangeArrowheads="1"/>
          </p:cNvSpPr>
          <p:nvPr/>
        </p:nvSpPr>
        <p:spPr bwMode="auto">
          <a:xfrm>
            <a:off x="2413000" y="5141913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3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15" name="Text Box 52"/>
          <p:cNvSpPr txBox="1">
            <a:spLocks noChangeArrowheads="1"/>
          </p:cNvSpPr>
          <p:nvPr/>
        </p:nvSpPr>
        <p:spPr bwMode="auto">
          <a:xfrm>
            <a:off x="5854700" y="3997325"/>
            <a:ext cx="5334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C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16" name="Text Box 53"/>
          <p:cNvSpPr txBox="1">
            <a:spLocks noChangeArrowheads="1"/>
          </p:cNvSpPr>
          <p:nvPr/>
        </p:nvSpPr>
        <p:spPr bwMode="auto">
          <a:xfrm>
            <a:off x="4483100" y="3997325"/>
            <a:ext cx="5334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C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2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17" name="Text Box 54"/>
          <p:cNvSpPr txBox="1">
            <a:spLocks noChangeArrowheads="1"/>
          </p:cNvSpPr>
          <p:nvPr/>
        </p:nvSpPr>
        <p:spPr bwMode="auto">
          <a:xfrm>
            <a:off x="3111500" y="3997325"/>
            <a:ext cx="5334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C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3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18" name="Text Box 55"/>
          <p:cNvSpPr txBox="1">
            <a:spLocks noChangeArrowheads="1"/>
          </p:cNvSpPr>
          <p:nvPr/>
        </p:nvSpPr>
        <p:spPr bwMode="auto">
          <a:xfrm>
            <a:off x="1587500" y="5106988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C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4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819" name="Text Box 56"/>
          <p:cNvSpPr txBox="1">
            <a:spLocks noChangeArrowheads="1"/>
          </p:cNvSpPr>
          <p:nvPr/>
        </p:nvSpPr>
        <p:spPr bwMode="auto">
          <a:xfrm>
            <a:off x="3035300" y="5702300"/>
            <a:ext cx="3429000" cy="366713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sz="1800" kumimoji="0" lang="en-US">
                <a:solidFill>
                  <a:srgbClr val="CC3300"/>
                </a:solidFill>
                <a:cs typeface="Arial" charset="0"/>
              </a:rPr>
              <a:t>4-bit adder-subtractor</a:t>
            </a:r>
          </a:p>
        </p:txBody>
      </p:sp>
      <p:sp>
        <p:nvSpPr>
          <p:cNvPr id="1048820" name="AutoShape 57"/>
          <p:cNvSpPr>
            <a:spLocks noChangeArrowheads="1"/>
          </p:cNvSpPr>
          <p:nvPr/>
        </p:nvSpPr>
        <p:spPr bwMode="auto">
          <a:xfrm rot="-5400000">
            <a:off x="6203950" y="2765425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21" name="AutoShape 58"/>
          <p:cNvSpPr>
            <a:spLocks noChangeArrowheads="1"/>
          </p:cNvSpPr>
          <p:nvPr/>
        </p:nvSpPr>
        <p:spPr bwMode="auto">
          <a:xfrm rot="-5400000">
            <a:off x="6203950" y="2841625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22" name="Rectangle 59"/>
          <p:cNvSpPr>
            <a:spLocks noChangeArrowheads="1"/>
          </p:cNvSpPr>
          <p:nvPr/>
        </p:nvSpPr>
        <p:spPr bwMode="auto">
          <a:xfrm rot="-5400000">
            <a:off x="6143625" y="2765425"/>
            <a:ext cx="76200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23" name="Rectangle 60"/>
          <p:cNvSpPr>
            <a:spLocks noChangeArrowheads="1"/>
          </p:cNvSpPr>
          <p:nvPr/>
        </p:nvSpPr>
        <p:spPr bwMode="auto">
          <a:xfrm rot="16200000" flipH="1">
            <a:off x="6872287" y="2747963"/>
            <a:ext cx="79375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24" name="Line 61"/>
          <p:cNvSpPr>
            <a:spLocks noChangeShapeType="1"/>
          </p:cNvSpPr>
          <p:nvPr/>
        </p:nvSpPr>
        <p:spPr bwMode="auto">
          <a:xfrm rot="-5400000">
            <a:off x="5990431" y="2553494"/>
            <a:ext cx="731838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8825" name="Line 62"/>
          <p:cNvSpPr>
            <a:spLocks noChangeShapeType="1"/>
          </p:cNvSpPr>
          <p:nvPr/>
        </p:nvSpPr>
        <p:spPr bwMode="auto">
          <a:xfrm rot="-5400000">
            <a:off x="6508750" y="2689225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826" name="AutoShape 63"/>
          <p:cNvSpPr>
            <a:spLocks noChangeArrowheads="1"/>
          </p:cNvSpPr>
          <p:nvPr/>
        </p:nvSpPr>
        <p:spPr bwMode="auto">
          <a:xfrm rot="-5400000">
            <a:off x="6432550" y="3070225"/>
            <a:ext cx="228600" cy="228600"/>
          </a:xfrm>
          <a:prstGeom prst="flowChartOr"/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27" name="Line 64"/>
          <p:cNvSpPr>
            <a:spLocks noChangeShapeType="1"/>
          </p:cNvSpPr>
          <p:nvPr/>
        </p:nvSpPr>
        <p:spPr bwMode="auto">
          <a:xfrm>
            <a:off x="7073900" y="2168525"/>
            <a:ext cx="0" cy="1752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828" name="Line 65"/>
          <p:cNvSpPr>
            <a:spLocks noChangeShapeType="1"/>
          </p:cNvSpPr>
          <p:nvPr/>
        </p:nvSpPr>
        <p:spPr bwMode="auto">
          <a:xfrm>
            <a:off x="5702300" y="2168525"/>
            <a:ext cx="0" cy="1752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829" name="Line 66"/>
          <p:cNvSpPr>
            <a:spLocks noChangeShapeType="1"/>
          </p:cNvSpPr>
          <p:nvPr/>
        </p:nvSpPr>
        <p:spPr bwMode="auto">
          <a:xfrm>
            <a:off x="4330700" y="2178050"/>
            <a:ext cx="0" cy="1752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830" name="Line 67"/>
          <p:cNvSpPr>
            <a:spLocks noChangeShapeType="1"/>
          </p:cNvSpPr>
          <p:nvPr/>
        </p:nvSpPr>
        <p:spPr bwMode="auto">
          <a:xfrm>
            <a:off x="2959100" y="2168525"/>
            <a:ext cx="0" cy="1752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831" name="AutoShape 68"/>
          <p:cNvSpPr>
            <a:spLocks noChangeArrowheads="1"/>
          </p:cNvSpPr>
          <p:nvPr/>
        </p:nvSpPr>
        <p:spPr bwMode="auto">
          <a:xfrm rot="-5400000">
            <a:off x="4832350" y="27749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32" name="AutoShape 69"/>
          <p:cNvSpPr>
            <a:spLocks noChangeArrowheads="1"/>
          </p:cNvSpPr>
          <p:nvPr/>
        </p:nvSpPr>
        <p:spPr bwMode="auto">
          <a:xfrm rot="-5400000">
            <a:off x="4832350" y="2851150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33" name="Rectangle 70"/>
          <p:cNvSpPr>
            <a:spLocks noChangeArrowheads="1"/>
          </p:cNvSpPr>
          <p:nvPr/>
        </p:nvSpPr>
        <p:spPr bwMode="auto">
          <a:xfrm rot="-5400000">
            <a:off x="4772025" y="2774950"/>
            <a:ext cx="76200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34" name="Rectangle 71"/>
          <p:cNvSpPr>
            <a:spLocks noChangeArrowheads="1"/>
          </p:cNvSpPr>
          <p:nvPr/>
        </p:nvSpPr>
        <p:spPr bwMode="auto">
          <a:xfrm rot="16200000" flipH="1">
            <a:off x="5500687" y="2757488"/>
            <a:ext cx="79375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35" name="Line 72"/>
          <p:cNvSpPr>
            <a:spLocks noChangeShapeType="1"/>
          </p:cNvSpPr>
          <p:nvPr/>
        </p:nvSpPr>
        <p:spPr bwMode="auto">
          <a:xfrm rot="-5400000">
            <a:off x="4618831" y="2563019"/>
            <a:ext cx="731838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8836" name="Line 73"/>
          <p:cNvSpPr>
            <a:spLocks noChangeShapeType="1"/>
          </p:cNvSpPr>
          <p:nvPr/>
        </p:nvSpPr>
        <p:spPr bwMode="auto">
          <a:xfrm rot="-5400000">
            <a:off x="5137150" y="2698750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837" name="AutoShape 74"/>
          <p:cNvSpPr>
            <a:spLocks noChangeArrowheads="1"/>
          </p:cNvSpPr>
          <p:nvPr/>
        </p:nvSpPr>
        <p:spPr bwMode="auto">
          <a:xfrm rot="-5400000">
            <a:off x="5060950" y="3079750"/>
            <a:ext cx="228600" cy="228600"/>
          </a:xfrm>
          <a:prstGeom prst="flowChartOr"/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38" name="AutoShape 75"/>
          <p:cNvSpPr>
            <a:spLocks noChangeArrowheads="1"/>
          </p:cNvSpPr>
          <p:nvPr/>
        </p:nvSpPr>
        <p:spPr bwMode="auto">
          <a:xfrm rot="-5400000">
            <a:off x="3460750" y="27622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39" name="AutoShape 76"/>
          <p:cNvSpPr>
            <a:spLocks noChangeArrowheads="1"/>
          </p:cNvSpPr>
          <p:nvPr/>
        </p:nvSpPr>
        <p:spPr bwMode="auto">
          <a:xfrm rot="-5400000">
            <a:off x="3460750" y="2838450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40" name="Rectangle 77"/>
          <p:cNvSpPr>
            <a:spLocks noChangeArrowheads="1"/>
          </p:cNvSpPr>
          <p:nvPr/>
        </p:nvSpPr>
        <p:spPr bwMode="auto">
          <a:xfrm rot="-5400000">
            <a:off x="3400425" y="2762250"/>
            <a:ext cx="76200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41" name="Rectangle 78"/>
          <p:cNvSpPr>
            <a:spLocks noChangeArrowheads="1"/>
          </p:cNvSpPr>
          <p:nvPr/>
        </p:nvSpPr>
        <p:spPr bwMode="auto">
          <a:xfrm rot="16200000" flipH="1">
            <a:off x="4129087" y="2744788"/>
            <a:ext cx="79375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42" name="Line 79"/>
          <p:cNvSpPr>
            <a:spLocks noChangeShapeType="1"/>
          </p:cNvSpPr>
          <p:nvPr/>
        </p:nvSpPr>
        <p:spPr bwMode="auto">
          <a:xfrm rot="-5400000">
            <a:off x="3247231" y="2550319"/>
            <a:ext cx="731838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8843" name="Line 80"/>
          <p:cNvSpPr>
            <a:spLocks noChangeShapeType="1"/>
          </p:cNvSpPr>
          <p:nvPr/>
        </p:nvSpPr>
        <p:spPr bwMode="auto">
          <a:xfrm rot="-5400000">
            <a:off x="3765550" y="2686050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844" name="AutoShape 81"/>
          <p:cNvSpPr>
            <a:spLocks noChangeArrowheads="1"/>
          </p:cNvSpPr>
          <p:nvPr/>
        </p:nvSpPr>
        <p:spPr bwMode="auto">
          <a:xfrm rot="-5400000">
            <a:off x="3689350" y="3067050"/>
            <a:ext cx="228600" cy="228600"/>
          </a:xfrm>
          <a:prstGeom prst="flowChartOr"/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45" name="AutoShape 82"/>
          <p:cNvSpPr>
            <a:spLocks noChangeArrowheads="1"/>
          </p:cNvSpPr>
          <p:nvPr/>
        </p:nvSpPr>
        <p:spPr bwMode="auto">
          <a:xfrm rot="-5400000">
            <a:off x="2089150" y="27622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46" name="AutoShape 83"/>
          <p:cNvSpPr>
            <a:spLocks noChangeArrowheads="1"/>
          </p:cNvSpPr>
          <p:nvPr/>
        </p:nvSpPr>
        <p:spPr bwMode="auto">
          <a:xfrm rot="-5400000">
            <a:off x="2089150" y="2838450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47" name="Rectangle 84"/>
          <p:cNvSpPr>
            <a:spLocks noChangeArrowheads="1"/>
          </p:cNvSpPr>
          <p:nvPr/>
        </p:nvSpPr>
        <p:spPr bwMode="auto">
          <a:xfrm rot="-5400000">
            <a:off x="2028825" y="2762250"/>
            <a:ext cx="76200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48" name="Rectangle 85"/>
          <p:cNvSpPr>
            <a:spLocks noChangeArrowheads="1"/>
          </p:cNvSpPr>
          <p:nvPr/>
        </p:nvSpPr>
        <p:spPr bwMode="auto">
          <a:xfrm rot="16200000" flipH="1">
            <a:off x="2757487" y="2744788"/>
            <a:ext cx="79375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849" name="Line 86"/>
          <p:cNvSpPr>
            <a:spLocks noChangeShapeType="1"/>
          </p:cNvSpPr>
          <p:nvPr/>
        </p:nvSpPr>
        <p:spPr bwMode="auto">
          <a:xfrm rot="-5400000">
            <a:off x="1875631" y="2550319"/>
            <a:ext cx="731838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8850" name="Line 87"/>
          <p:cNvSpPr>
            <a:spLocks noChangeShapeType="1"/>
          </p:cNvSpPr>
          <p:nvPr/>
        </p:nvSpPr>
        <p:spPr bwMode="auto">
          <a:xfrm rot="-5400000">
            <a:off x="2393950" y="2686050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8851" name="AutoShape 88"/>
          <p:cNvSpPr>
            <a:spLocks noChangeArrowheads="1"/>
          </p:cNvSpPr>
          <p:nvPr/>
        </p:nvSpPr>
        <p:spPr bwMode="auto">
          <a:xfrm rot="-5400000">
            <a:off x="2317750" y="3067050"/>
            <a:ext cx="228600" cy="228600"/>
          </a:xfrm>
          <a:prstGeom prst="flowChartOr"/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vert="eaVert" wrap="none"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8852" name="Line 89"/>
          <p:cNvSpPr>
            <a:spLocks noChangeShapeType="1"/>
          </p:cNvSpPr>
          <p:nvPr/>
        </p:nvSpPr>
        <p:spPr bwMode="auto">
          <a:xfrm>
            <a:off x="2625725" y="2470150"/>
            <a:ext cx="55626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8853" name="Line 90"/>
          <p:cNvSpPr>
            <a:spLocks noChangeShapeType="1"/>
          </p:cNvSpPr>
          <p:nvPr/>
        </p:nvSpPr>
        <p:spPr bwMode="auto">
          <a:xfrm>
            <a:off x="7683500" y="2470150"/>
            <a:ext cx="0" cy="1905000"/>
          </a:xfrm>
          <a:prstGeom prst="line"/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8854" name="Text Box 91"/>
          <p:cNvSpPr txBox="1">
            <a:spLocks noChangeArrowheads="1"/>
          </p:cNvSpPr>
          <p:nvPr/>
        </p:nvSpPr>
        <p:spPr bwMode="auto">
          <a:xfrm>
            <a:off x="8108950" y="2257425"/>
            <a:ext cx="457200" cy="366713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M</a:t>
            </a:r>
          </a:p>
        </p:txBody>
      </p:sp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609600"/>
            <a:ext cx="8809038" cy="434975"/>
          </a:xfrm>
        </p:spPr>
        <p:txBody>
          <a:bodyPr>
            <a:noAutofit/>
          </a:bodyPr>
          <a:p>
            <a:r>
              <a:rPr dirty="0" sz="3200" lang="en-US" smtClean="0"/>
              <a:t>Arithmetic </a:t>
            </a:r>
            <a:r>
              <a:rPr dirty="0" sz="3200" lang="en-US" err="1" smtClean="0"/>
              <a:t>Microoperations</a:t>
            </a:r>
            <a:r>
              <a:rPr dirty="0" sz="3200" lang="en-US" smtClean="0"/>
              <a:t> Binary </a:t>
            </a:r>
            <a:r>
              <a:rPr dirty="0" sz="3200" lang="en-US" err="1" smtClean="0"/>
              <a:t>Incrementer</a:t>
            </a:r>
            <a:endParaRPr dirty="0" sz="3200" lang="en-US" smtClean="0"/>
          </a:p>
        </p:txBody>
      </p:sp>
      <p:grpSp>
        <p:nvGrpSpPr>
          <p:cNvPr id="133" name="Group 63"/>
          <p:cNvGrpSpPr/>
          <p:nvPr/>
        </p:nvGrpSpPr>
        <p:grpSpPr>
          <a:xfrm>
            <a:off x="1295400" y="1371600"/>
            <a:ext cx="6172200" cy="3311694"/>
            <a:chOff x="1676400" y="1676400"/>
            <a:chExt cx="6172200" cy="3759351"/>
          </a:xfrm>
        </p:grpSpPr>
        <p:sp>
          <p:nvSpPr>
            <p:cNvPr id="1048856" name="Rectangle 4"/>
            <p:cNvSpPr>
              <a:spLocks noChangeArrowheads="1"/>
            </p:cNvSpPr>
            <p:nvPr/>
          </p:nvSpPr>
          <p:spPr bwMode="auto">
            <a:xfrm>
              <a:off x="6781800" y="2438400"/>
              <a:ext cx="1066800" cy="1600200"/>
            </a:xfrm>
            <a:prstGeom prst="rect"/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857" name="Line 5"/>
            <p:cNvSpPr>
              <a:spLocks noChangeShapeType="1"/>
            </p:cNvSpPr>
            <p:nvPr/>
          </p:nvSpPr>
          <p:spPr bwMode="auto">
            <a:xfrm>
              <a:off x="7010400" y="4038600"/>
              <a:ext cx="0" cy="3048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58" name="Line 6"/>
            <p:cNvSpPr>
              <a:spLocks noChangeShapeType="1"/>
            </p:cNvSpPr>
            <p:nvPr/>
          </p:nvSpPr>
          <p:spPr bwMode="auto">
            <a:xfrm flipH="1">
              <a:off x="6477000" y="4343400"/>
              <a:ext cx="5334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59" name="Line 7"/>
            <p:cNvSpPr>
              <a:spLocks noChangeShapeType="1"/>
            </p:cNvSpPr>
            <p:nvPr/>
          </p:nvSpPr>
          <p:spPr bwMode="auto">
            <a:xfrm flipV="1">
              <a:off x="6477000" y="2057400"/>
              <a:ext cx="0" cy="2286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60" name="Line 8"/>
            <p:cNvSpPr>
              <a:spLocks noChangeShapeType="1"/>
            </p:cNvSpPr>
            <p:nvPr/>
          </p:nvSpPr>
          <p:spPr bwMode="auto">
            <a:xfrm flipH="1">
              <a:off x="5867400" y="2057400"/>
              <a:ext cx="6096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61" name="Line 9"/>
            <p:cNvSpPr>
              <a:spLocks noChangeShapeType="1"/>
            </p:cNvSpPr>
            <p:nvPr/>
          </p:nvSpPr>
          <p:spPr bwMode="auto">
            <a:xfrm>
              <a:off x="5867400" y="2057400"/>
              <a:ext cx="0" cy="381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62" name="Line 10"/>
            <p:cNvSpPr>
              <a:spLocks noChangeShapeType="1"/>
            </p:cNvSpPr>
            <p:nvPr/>
          </p:nvSpPr>
          <p:spPr bwMode="auto">
            <a:xfrm>
              <a:off x="7543800" y="4038600"/>
              <a:ext cx="0" cy="4572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63" name="Text Box 11"/>
            <p:cNvSpPr txBox="1">
              <a:spLocks noChangeArrowheads="1"/>
            </p:cNvSpPr>
            <p:nvPr/>
          </p:nvSpPr>
          <p:spPr bwMode="auto">
            <a:xfrm>
              <a:off x="6781800" y="3732213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048864" name="Text Box 12"/>
            <p:cNvSpPr txBox="1">
              <a:spLocks noChangeArrowheads="1"/>
            </p:cNvSpPr>
            <p:nvPr/>
          </p:nvSpPr>
          <p:spPr bwMode="auto">
            <a:xfrm>
              <a:off x="7315200" y="3748088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048865" name="Line 13"/>
            <p:cNvSpPr>
              <a:spLocks noChangeShapeType="1"/>
            </p:cNvSpPr>
            <p:nvPr/>
          </p:nvSpPr>
          <p:spPr bwMode="auto">
            <a:xfrm>
              <a:off x="7010400" y="2057400"/>
              <a:ext cx="0" cy="381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66" name="Text Box 14"/>
            <p:cNvSpPr txBox="1">
              <a:spLocks noChangeArrowheads="1"/>
            </p:cNvSpPr>
            <p:nvPr/>
          </p:nvSpPr>
          <p:spPr bwMode="auto">
            <a:xfrm>
              <a:off x="6873875" y="2330450"/>
              <a:ext cx="3048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048867" name="Text Box 15"/>
            <p:cNvSpPr txBox="1">
              <a:spLocks noChangeArrowheads="1"/>
            </p:cNvSpPr>
            <p:nvPr/>
          </p:nvSpPr>
          <p:spPr bwMode="auto">
            <a:xfrm>
              <a:off x="7315200" y="2330450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048868" name="Text Box 16"/>
            <p:cNvSpPr txBox="1">
              <a:spLocks noChangeArrowheads="1"/>
            </p:cNvSpPr>
            <p:nvPr/>
          </p:nvSpPr>
          <p:spPr bwMode="auto">
            <a:xfrm>
              <a:off x="6981825" y="3032125"/>
              <a:ext cx="6858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048869" name="Rectangle 17"/>
            <p:cNvSpPr>
              <a:spLocks noChangeArrowheads="1"/>
            </p:cNvSpPr>
            <p:nvPr/>
          </p:nvSpPr>
          <p:spPr bwMode="auto">
            <a:xfrm>
              <a:off x="5105400" y="2438400"/>
              <a:ext cx="1066800" cy="1600200"/>
            </a:xfrm>
            <a:prstGeom prst="rect"/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870" name="Line 18"/>
            <p:cNvSpPr>
              <a:spLocks noChangeShapeType="1"/>
            </p:cNvSpPr>
            <p:nvPr/>
          </p:nvSpPr>
          <p:spPr bwMode="auto">
            <a:xfrm>
              <a:off x="5334000" y="4038600"/>
              <a:ext cx="0" cy="3048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71" name="Line 19"/>
            <p:cNvSpPr>
              <a:spLocks noChangeShapeType="1"/>
            </p:cNvSpPr>
            <p:nvPr/>
          </p:nvSpPr>
          <p:spPr bwMode="auto">
            <a:xfrm flipH="1">
              <a:off x="4800600" y="4343400"/>
              <a:ext cx="5334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72" name="Line 20"/>
            <p:cNvSpPr>
              <a:spLocks noChangeShapeType="1"/>
            </p:cNvSpPr>
            <p:nvPr/>
          </p:nvSpPr>
          <p:spPr bwMode="auto">
            <a:xfrm flipV="1">
              <a:off x="4800600" y="2057400"/>
              <a:ext cx="0" cy="2286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73" name="Line 21"/>
            <p:cNvSpPr>
              <a:spLocks noChangeShapeType="1"/>
            </p:cNvSpPr>
            <p:nvPr/>
          </p:nvSpPr>
          <p:spPr bwMode="auto">
            <a:xfrm flipH="1">
              <a:off x="4191000" y="2057400"/>
              <a:ext cx="6096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74" name="Line 22"/>
            <p:cNvSpPr>
              <a:spLocks noChangeShapeType="1"/>
            </p:cNvSpPr>
            <p:nvPr/>
          </p:nvSpPr>
          <p:spPr bwMode="auto">
            <a:xfrm>
              <a:off x="4191000" y="2057400"/>
              <a:ext cx="0" cy="381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75" name="Line 23"/>
            <p:cNvSpPr>
              <a:spLocks noChangeShapeType="1"/>
            </p:cNvSpPr>
            <p:nvPr/>
          </p:nvSpPr>
          <p:spPr bwMode="auto">
            <a:xfrm>
              <a:off x="5867400" y="4038600"/>
              <a:ext cx="0" cy="4572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76" name="Text Box 24"/>
            <p:cNvSpPr txBox="1">
              <a:spLocks noChangeArrowheads="1"/>
            </p:cNvSpPr>
            <p:nvPr/>
          </p:nvSpPr>
          <p:spPr bwMode="auto">
            <a:xfrm>
              <a:off x="5105400" y="3732213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048877" name="Text Box 25"/>
            <p:cNvSpPr txBox="1">
              <a:spLocks noChangeArrowheads="1"/>
            </p:cNvSpPr>
            <p:nvPr/>
          </p:nvSpPr>
          <p:spPr bwMode="auto">
            <a:xfrm>
              <a:off x="5638800" y="3748088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048878" name="Line 26"/>
            <p:cNvSpPr>
              <a:spLocks noChangeShapeType="1"/>
            </p:cNvSpPr>
            <p:nvPr/>
          </p:nvSpPr>
          <p:spPr bwMode="auto">
            <a:xfrm>
              <a:off x="5334000" y="2057400"/>
              <a:ext cx="0" cy="381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79" name="Text Box 27"/>
            <p:cNvSpPr txBox="1">
              <a:spLocks noChangeArrowheads="1"/>
            </p:cNvSpPr>
            <p:nvPr/>
          </p:nvSpPr>
          <p:spPr bwMode="auto">
            <a:xfrm>
              <a:off x="5197475" y="2330450"/>
              <a:ext cx="3048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048880" name="Text Box 28"/>
            <p:cNvSpPr txBox="1">
              <a:spLocks noChangeArrowheads="1"/>
            </p:cNvSpPr>
            <p:nvPr/>
          </p:nvSpPr>
          <p:spPr bwMode="auto">
            <a:xfrm>
              <a:off x="5638800" y="2330450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048881" name="Text Box 29"/>
            <p:cNvSpPr txBox="1">
              <a:spLocks noChangeArrowheads="1"/>
            </p:cNvSpPr>
            <p:nvPr/>
          </p:nvSpPr>
          <p:spPr bwMode="auto">
            <a:xfrm>
              <a:off x="5305425" y="3032125"/>
              <a:ext cx="6858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048882" name="Rectangle 30"/>
            <p:cNvSpPr>
              <a:spLocks noChangeArrowheads="1"/>
            </p:cNvSpPr>
            <p:nvPr/>
          </p:nvSpPr>
          <p:spPr bwMode="auto">
            <a:xfrm>
              <a:off x="3429000" y="2438400"/>
              <a:ext cx="1066800" cy="1600200"/>
            </a:xfrm>
            <a:prstGeom prst="rect"/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883" name="Line 31"/>
            <p:cNvSpPr>
              <a:spLocks noChangeShapeType="1"/>
            </p:cNvSpPr>
            <p:nvPr/>
          </p:nvSpPr>
          <p:spPr bwMode="auto">
            <a:xfrm>
              <a:off x="3657600" y="4038600"/>
              <a:ext cx="0" cy="3048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84" name="Line 32"/>
            <p:cNvSpPr>
              <a:spLocks noChangeShapeType="1"/>
            </p:cNvSpPr>
            <p:nvPr/>
          </p:nvSpPr>
          <p:spPr bwMode="auto">
            <a:xfrm flipH="1">
              <a:off x="3124200" y="4343400"/>
              <a:ext cx="5334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85" name="Line 33"/>
            <p:cNvSpPr>
              <a:spLocks noChangeShapeType="1"/>
            </p:cNvSpPr>
            <p:nvPr/>
          </p:nvSpPr>
          <p:spPr bwMode="auto">
            <a:xfrm flipV="1">
              <a:off x="3124200" y="2057400"/>
              <a:ext cx="0" cy="2286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86" name="Line 34"/>
            <p:cNvSpPr>
              <a:spLocks noChangeShapeType="1"/>
            </p:cNvSpPr>
            <p:nvPr/>
          </p:nvSpPr>
          <p:spPr bwMode="auto">
            <a:xfrm flipH="1">
              <a:off x="2514600" y="2057400"/>
              <a:ext cx="609600" cy="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87" name="Line 35"/>
            <p:cNvSpPr>
              <a:spLocks noChangeShapeType="1"/>
            </p:cNvSpPr>
            <p:nvPr/>
          </p:nvSpPr>
          <p:spPr bwMode="auto">
            <a:xfrm>
              <a:off x="2514600" y="2057400"/>
              <a:ext cx="0" cy="381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88" name="Line 36"/>
            <p:cNvSpPr>
              <a:spLocks noChangeShapeType="1"/>
            </p:cNvSpPr>
            <p:nvPr/>
          </p:nvSpPr>
          <p:spPr bwMode="auto">
            <a:xfrm>
              <a:off x="4191000" y="4038600"/>
              <a:ext cx="0" cy="4572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89" name="Text Box 37"/>
            <p:cNvSpPr txBox="1">
              <a:spLocks noChangeArrowheads="1"/>
            </p:cNvSpPr>
            <p:nvPr/>
          </p:nvSpPr>
          <p:spPr bwMode="auto">
            <a:xfrm>
              <a:off x="3429000" y="3732213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048890" name="Text Box 38"/>
            <p:cNvSpPr txBox="1">
              <a:spLocks noChangeArrowheads="1"/>
            </p:cNvSpPr>
            <p:nvPr/>
          </p:nvSpPr>
          <p:spPr bwMode="auto">
            <a:xfrm>
              <a:off x="3962400" y="3748088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048891" name="Line 39"/>
            <p:cNvSpPr>
              <a:spLocks noChangeShapeType="1"/>
            </p:cNvSpPr>
            <p:nvPr/>
          </p:nvSpPr>
          <p:spPr bwMode="auto">
            <a:xfrm>
              <a:off x="3657600" y="2057400"/>
              <a:ext cx="0" cy="381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92" name="Text Box 40"/>
            <p:cNvSpPr txBox="1">
              <a:spLocks noChangeArrowheads="1"/>
            </p:cNvSpPr>
            <p:nvPr/>
          </p:nvSpPr>
          <p:spPr bwMode="auto">
            <a:xfrm>
              <a:off x="3521075" y="2330450"/>
              <a:ext cx="3048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048893" name="Text Box 41"/>
            <p:cNvSpPr txBox="1">
              <a:spLocks noChangeArrowheads="1"/>
            </p:cNvSpPr>
            <p:nvPr/>
          </p:nvSpPr>
          <p:spPr bwMode="auto">
            <a:xfrm>
              <a:off x="3962400" y="2330450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048894" name="Text Box 42"/>
            <p:cNvSpPr txBox="1">
              <a:spLocks noChangeArrowheads="1"/>
            </p:cNvSpPr>
            <p:nvPr/>
          </p:nvSpPr>
          <p:spPr bwMode="auto">
            <a:xfrm>
              <a:off x="3629025" y="3032125"/>
              <a:ext cx="6858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048895" name="Rectangle 43"/>
            <p:cNvSpPr>
              <a:spLocks noChangeArrowheads="1"/>
            </p:cNvSpPr>
            <p:nvPr/>
          </p:nvSpPr>
          <p:spPr bwMode="auto">
            <a:xfrm>
              <a:off x="1752600" y="2438400"/>
              <a:ext cx="1066800" cy="1600200"/>
            </a:xfrm>
            <a:prstGeom prst="rect"/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8896" name="Line 44"/>
            <p:cNvSpPr>
              <a:spLocks noChangeShapeType="1"/>
            </p:cNvSpPr>
            <p:nvPr/>
          </p:nvSpPr>
          <p:spPr bwMode="auto">
            <a:xfrm>
              <a:off x="2514600" y="4038600"/>
              <a:ext cx="0" cy="4572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897" name="Text Box 45"/>
            <p:cNvSpPr txBox="1">
              <a:spLocks noChangeArrowheads="1"/>
            </p:cNvSpPr>
            <p:nvPr/>
          </p:nvSpPr>
          <p:spPr bwMode="auto">
            <a:xfrm>
              <a:off x="1752600" y="3732213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048898" name="Text Box 46"/>
            <p:cNvSpPr txBox="1">
              <a:spLocks noChangeArrowheads="1"/>
            </p:cNvSpPr>
            <p:nvPr/>
          </p:nvSpPr>
          <p:spPr bwMode="auto">
            <a:xfrm>
              <a:off x="2286000" y="3748088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048899" name="Line 47"/>
            <p:cNvSpPr>
              <a:spLocks noChangeShapeType="1"/>
            </p:cNvSpPr>
            <p:nvPr/>
          </p:nvSpPr>
          <p:spPr bwMode="auto">
            <a:xfrm>
              <a:off x="1981200" y="2057400"/>
              <a:ext cx="0" cy="381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900" name="Text Box 48"/>
            <p:cNvSpPr txBox="1">
              <a:spLocks noChangeArrowheads="1"/>
            </p:cNvSpPr>
            <p:nvPr/>
          </p:nvSpPr>
          <p:spPr bwMode="auto">
            <a:xfrm>
              <a:off x="1844675" y="2330450"/>
              <a:ext cx="3048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048901" name="Text Box 49"/>
            <p:cNvSpPr txBox="1">
              <a:spLocks noChangeArrowheads="1"/>
            </p:cNvSpPr>
            <p:nvPr/>
          </p:nvSpPr>
          <p:spPr bwMode="auto">
            <a:xfrm>
              <a:off x="2286000" y="2330450"/>
              <a:ext cx="4572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048902" name="Text Box 50"/>
            <p:cNvSpPr txBox="1">
              <a:spLocks noChangeArrowheads="1"/>
            </p:cNvSpPr>
            <p:nvPr/>
          </p:nvSpPr>
          <p:spPr bwMode="auto">
            <a:xfrm>
              <a:off x="1952625" y="3032125"/>
              <a:ext cx="6858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048903" name="Line 51"/>
            <p:cNvSpPr>
              <a:spLocks noChangeShapeType="1"/>
            </p:cNvSpPr>
            <p:nvPr/>
          </p:nvSpPr>
          <p:spPr bwMode="auto">
            <a:xfrm>
              <a:off x="1981200" y="4038600"/>
              <a:ext cx="0" cy="4572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904" name="Line 52"/>
            <p:cNvSpPr>
              <a:spLocks noChangeShapeType="1"/>
            </p:cNvSpPr>
            <p:nvPr/>
          </p:nvSpPr>
          <p:spPr bwMode="auto">
            <a:xfrm>
              <a:off x="7543800" y="2057400"/>
              <a:ext cx="0" cy="381000"/>
            </a:xfrm>
            <a:prstGeom prst="line"/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p>
              <a:endParaRPr lang="en-US"/>
            </a:p>
          </p:txBody>
        </p:sp>
        <p:sp>
          <p:nvSpPr>
            <p:cNvPr id="1048905" name="Text Box 53"/>
            <p:cNvSpPr txBox="1">
              <a:spLocks noChangeArrowheads="1"/>
            </p:cNvSpPr>
            <p:nvPr/>
          </p:nvSpPr>
          <p:spPr bwMode="auto">
            <a:xfrm>
              <a:off x="7235825" y="4433888"/>
              <a:ext cx="609600" cy="478635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0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906" name="Text Box 54"/>
            <p:cNvSpPr txBox="1">
              <a:spLocks noChangeArrowheads="1"/>
            </p:cNvSpPr>
            <p:nvPr/>
          </p:nvSpPr>
          <p:spPr bwMode="auto">
            <a:xfrm>
              <a:off x="5565775" y="4435475"/>
              <a:ext cx="609600" cy="478635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1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907" name="Text Box 55"/>
            <p:cNvSpPr txBox="1">
              <a:spLocks noChangeArrowheads="1"/>
            </p:cNvSpPr>
            <p:nvPr/>
          </p:nvSpPr>
          <p:spPr bwMode="auto">
            <a:xfrm>
              <a:off x="3886200" y="4435475"/>
              <a:ext cx="609600" cy="478635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2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908" name="Text Box 56"/>
            <p:cNvSpPr txBox="1">
              <a:spLocks noChangeArrowheads="1"/>
            </p:cNvSpPr>
            <p:nvPr/>
          </p:nvSpPr>
          <p:spPr bwMode="auto">
            <a:xfrm>
              <a:off x="2209800" y="4435475"/>
              <a:ext cx="609600" cy="478635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3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909" name="Text Box 57"/>
            <p:cNvSpPr txBox="1">
              <a:spLocks noChangeArrowheads="1"/>
            </p:cNvSpPr>
            <p:nvPr/>
          </p:nvSpPr>
          <p:spPr bwMode="auto">
            <a:xfrm>
              <a:off x="1676400" y="4433888"/>
              <a:ext cx="609600" cy="478635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4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910" name="Text Box 58"/>
            <p:cNvSpPr txBox="1">
              <a:spLocks noChangeArrowheads="1"/>
            </p:cNvSpPr>
            <p:nvPr/>
          </p:nvSpPr>
          <p:spPr bwMode="auto">
            <a:xfrm>
              <a:off x="7239000" y="1676400"/>
              <a:ext cx="6096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1048911" name="Text Box 59"/>
            <p:cNvSpPr txBox="1">
              <a:spLocks noChangeArrowheads="1"/>
            </p:cNvSpPr>
            <p:nvPr/>
          </p:nvSpPr>
          <p:spPr bwMode="auto">
            <a:xfrm>
              <a:off x="6705600" y="1676400"/>
              <a:ext cx="609600" cy="478635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0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912" name="Text Box 60"/>
            <p:cNvSpPr txBox="1">
              <a:spLocks noChangeArrowheads="1"/>
            </p:cNvSpPr>
            <p:nvPr/>
          </p:nvSpPr>
          <p:spPr bwMode="auto">
            <a:xfrm>
              <a:off x="5029200" y="1676400"/>
              <a:ext cx="609600" cy="478635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1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913" name="Text Box 61"/>
            <p:cNvSpPr txBox="1">
              <a:spLocks noChangeArrowheads="1"/>
            </p:cNvSpPr>
            <p:nvPr/>
          </p:nvSpPr>
          <p:spPr bwMode="auto">
            <a:xfrm>
              <a:off x="3352800" y="1676400"/>
              <a:ext cx="609600" cy="478635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2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914" name="Text Box 62"/>
            <p:cNvSpPr txBox="1">
              <a:spLocks noChangeArrowheads="1"/>
            </p:cNvSpPr>
            <p:nvPr/>
          </p:nvSpPr>
          <p:spPr bwMode="auto">
            <a:xfrm>
              <a:off x="1676400" y="1676400"/>
              <a:ext cx="609600" cy="478635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b="0" sz="1800" kumimoji="0" lang="en-US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baseline="-25000" b="0" sz="1800" kumimoji="0" lang="en-US">
                  <a:solidFill>
                    <a:schemeClr val="tx1"/>
                  </a:solidFill>
                  <a:cs typeface="Arial" charset="0"/>
                </a:rPr>
                <a:t>3</a:t>
              </a:r>
              <a:endParaRPr b="0" sz="1800" kumimoji="0" lang="en-US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8915" name="Text Box 63"/>
            <p:cNvSpPr txBox="1">
              <a:spLocks noChangeArrowheads="1"/>
            </p:cNvSpPr>
            <p:nvPr/>
          </p:nvSpPr>
          <p:spPr bwMode="auto">
            <a:xfrm>
              <a:off x="2209800" y="5029200"/>
              <a:ext cx="5562600" cy="406551"/>
            </a:xfrm>
            <a:prstGeom prst="rect"/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dirty="0" sz="1800" kumimoji="0" lang="en-US">
                  <a:cs typeface="Arial" charset="0"/>
                </a:rPr>
                <a:t>4-bit Binary </a:t>
              </a:r>
              <a:r>
                <a:rPr dirty="0" sz="1800" kumimoji="0" lang="en-US" err="1">
                  <a:cs typeface="Arial" charset="0"/>
                </a:rPr>
                <a:t>Incrementer</a:t>
              </a:r>
              <a:endParaRPr dirty="0" sz="1800" kumimoji="0" lang="en-US">
                <a:cs typeface="Arial" charset="0"/>
              </a:endParaRPr>
            </a:p>
          </p:txBody>
        </p:sp>
      </p:grpSp>
      <p:sp>
        <p:nvSpPr>
          <p:cNvPr id="104891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4754880"/>
            <a:ext cx="8229600" cy="179832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p>
            <a:pPr>
              <a:lnSpc>
                <a:spcPct val="150000"/>
              </a:lnSpc>
            </a:pPr>
            <a:r>
              <a:rPr dirty="0" sz="2000" lang="en-US" smtClean="0"/>
              <a:t>Binary </a:t>
            </a:r>
            <a:r>
              <a:rPr dirty="0" sz="2000" lang="en-US" err="1" smtClean="0"/>
              <a:t>Incrementer</a:t>
            </a:r>
            <a:r>
              <a:rPr dirty="0" sz="2000" lang="en-US" smtClean="0"/>
              <a:t> can also be implemented using a counter.</a:t>
            </a:r>
          </a:p>
          <a:p>
            <a:pPr>
              <a:lnSpc>
                <a:spcPct val="150000"/>
              </a:lnSpc>
            </a:pPr>
            <a:r>
              <a:rPr dirty="0" sz="2000" lang="en-US" smtClean="0"/>
              <a:t>A binary </a:t>
            </a:r>
            <a:r>
              <a:rPr dirty="0" sz="2000" lang="en-US" err="1" smtClean="0"/>
              <a:t>decrementer</a:t>
            </a:r>
            <a:r>
              <a:rPr dirty="0" sz="2000" lang="en-US" smtClean="0"/>
              <a:t> can be implemented by adding </a:t>
            </a:r>
            <a:r>
              <a:rPr dirty="0" sz="2000" lang="en-US" smtClean="0">
                <a:solidFill>
                  <a:srgbClr val="FF0000"/>
                </a:solidFill>
              </a:rPr>
              <a:t>1111</a:t>
            </a:r>
            <a:r>
              <a:rPr dirty="0" sz="2000" lang="en-US" smtClean="0"/>
              <a:t> to the desired register each time.</a:t>
            </a: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7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1143000"/>
            <a:ext cx="8809038" cy="434975"/>
          </a:xfrm>
        </p:spPr>
        <p:txBody>
          <a:bodyPr>
            <a:noAutofit/>
          </a:bodyPr>
          <a:p>
            <a:r>
              <a:rPr dirty="0" sz="3200" lang="en-US" smtClean="0"/>
              <a:t>Arithmetic </a:t>
            </a:r>
            <a:r>
              <a:rPr dirty="0" sz="3200" lang="en-US" err="1" smtClean="0"/>
              <a:t>Microoperations</a:t>
            </a:r>
            <a:r>
              <a:rPr dirty="0" sz="3200" lang="en-US" smtClean="0"/>
              <a:t> Arithmetic Circuit</a:t>
            </a:r>
          </a:p>
        </p:txBody>
      </p:sp>
      <p:sp>
        <p:nvSpPr>
          <p:cNvPr id="104891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935480"/>
            <a:ext cx="8229600" cy="278892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p>
            <a:pPr algn="just">
              <a:lnSpc>
                <a:spcPct val="150000"/>
              </a:lnSpc>
            </a:pPr>
            <a:r>
              <a:rPr dirty="0" sz="2000" lang="en-US" smtClean="0"/>
              <a:t>This circuit performs seven distinct arithmetic operations and the basic component of it is the parallel adder.</a:t>
            </a:r>
          </a:p>
          <a:p>
            <a:pPr algn="just">
              <a:lnSpc>
                <a:spcPct val="150000"/>
              </a:lnSpc>
            </a:pPr>
            <a:r>
              <a:rPr dirty="0" sz="2000" lang="en-US" smtClean="0"/>
              <a:t>The output of the binary adder is calculated from the following arithmetic sum:</a:t>
            </a:r>
          </a:p>
          <a:p>
            <a:pPr algn="just" lvl="2">
              <a:lnSpc>
                <a:spcPct val="150000"/>
              </a:lnSpc>
            </a:pPr>
            <a:r>
              <a:rPr dirty="0" sz="1800" lang="en-US" smtClean="0"/>
              <a:t>D = A + Y + </a:t>
            </a:r>
            <a:r>
              <a:rPr dirty="0" sz="1800" lang="en-US" err="1" smtClean="0"/>
              <a:t>C</a:t>
            </a:r>
            <a:r>
              <a:rPr baseline="-25000" dirty="0" sz="1800" lang="en-US" err="1" smtClean="0"/>
              <a:t>in</a:t>
            </a:r>
            <a:endParaRPr dirty="0" sz="2000" lang="en-US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9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914400"/>
            <a:ext cx="8580438" cy="434975"/>
          </a:xfrm>
        </p:spPr>
        <p:txBody>
          <a:bodyPr>
            <a:noAutofit/>
          </a:bodyPr>
          <a:p>
            <a:r>
              <a:rPr dirty="0" sz="3200" lang="en-US" smtClean="0"/>
              <a:t>Arithmetic </a:t>
            </a:r>
            <a:r>
              <a:rPr dirty="0" sz="3200" lang="en-US" err="1" smtClean="0"/>
              <a:t>Microoperations</a:t>
            </a:r>
            <a:r>
              <a:rPr dirty="0" sz="3200" lang="en-US" smtClean="0"/>
              <a:t> : Arithmetic Circuit </a:t>
            </a:r>
            <a:r>
              <a:rPr baseline="30000" dirty="0" sz="3200" lang="en-US" smtClean="0"/>
              <a:t>cont.</a:t>
            </a:r>
          </a:p>
        </p:txBody>
      </p:sp>
      <p:sp>
        <p:nvSpPr>
          <p:cNvPr id="1048920" name="Line 4"/>
          <p:cNvSpPr>
            <a:spLocks noChangeShapeType="1"/>
          </p:cNvSpPr>
          <p:nvPr/>
        </p:nvSpPr>
        <p:spPr bwMode="auto">
          <a:xfrm>
            <a:off x="6400800" y="3167063"/>
            <a:ext cx="0" cy="566737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21" name="Text Box 5"/>
          <p:cNvSpPr txBox="1">
            <a:spLocks noChangeArrowheads="1"/>
          </p:cNvSpPr>
          <p:nvPr/>
        </p:nvSpPr>
        <p:spPr bwMode="auto">
          <a:xfrm>
            <a:off x="6016625" y="1905000"/>
            <a:ext cx="3810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sz="1200" kumimoji="0" lang="en-US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048922" name="Rectangle 6"/>
          <p:cNvSpPr>
            <a:spLocks noChangeArrowheads="1"/>
          </p:cNvSpPr>
          <p:nvPr/>
        </p:nvSpPr>
        <p:spPr bwMode="auto">
          <a:xfrm>
            <a:off x="5835650" y="2362200"/>
            <a:ext cx="1066800" cy="838200"/>
          </a:xfrm>
          <a:prstGeom prst="rect"/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923" name="Text Box 7"/>
          <p:cNvSpPr txBox="1">
            <a:spLocks noChangeArrowheads="1"/>
          </p:cNvSpPr>
          <p:nvPr/>
        </p:nvSpPr>
        <p:spPr bwMode="auto">
          <a:xfrm>
            <a:off x="5734050" y="2343150"/>
            <a:ext cx="13081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sz="1200" kumimoji="0" lang="en-US">
                <a:solidFill>
                  <a:srgbClr val="000066"/>
                </a:solidFill>
                <a:cs typeface="Arial" charset="0"/>
              </a:rPr>
              <a:t>3 2 1 0   S</a:t>
            </a:r>
            <a:r>
              <a:rPr baseline="-25000" sz="1200" kumimoji="0" lang="en-US">
                <a:solidFill>
                  <a:srgbClr val="000066"/>
                </a:solidFill>
                <a:cs typeface="Arial" charset="0"/>
              </a:rPr>
              <a:t>1</a:t>
            </a:r>
            <a:r>
              <a:rPr sz="1200" kumimoji="0" lang="en-US">
                <a:solidFill>
                  <a:srgbClr val="000066"/>
                </a:solidFill>
                <a:cs typeface="Arial" charset="0"/>
              </a:rPr>
              <a:t> S</a:t>
            </a:r>
            <a:r>
              <a:rPr baseline="-25000" sz="1200" kumimoji="0" lang="en-US">
                <a:solidFill>
                  <a:srgbClr val="000066"/>
                </a:solidFill>
                <a:cs typeface="Arial" charset="0"/>
              </a:rPr>
              <a:t>0</a:t>
            </a:r>
            <a:endParaRPr sz="1200" kumimoji="0" lang="en-US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048924" name="Text Box 8"/>
          <p:cNvSpPr txBox="1">
            <a:spLocks noChangeArrowheads="1"/>
          </p:cNvSpPr>
          <p:nvPr/>
        </p:nvSpPr>
        <p:spPr bwMode="auto">
          <a:xfrm>
            <a:off x="5943600" y="2743200"/>
            <a:ext cx="914400" cy="307777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dirty="0" sz="1400" kumimoji="0" lang="en-US">
                <a:cs typeface="Arial" charset="0"/>
              </a:rPr>
              <a:t>4×1 MUX</a:t>
            </a:r>
          </a:p>
        </p:txBody>
      </p:sp>
      <p:sp>
        <p:nvSpPr>
          <p:cNvPr id="1048925" name="Line 9"/>
          <p:cNvSpPr>
            <a:spLocks noChangeShapeType="1"/>
          </p:cNvSpPr>
          <p:nvPr/>
        </p:nvSpPr>
        <p:spPr bwMode="auto">
          <a:xfrm>
            <a:off x="675005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26" name="Line 10"/>
          <p:cNvSpPr>
            <a:spLocks noChangeShapeType="1"/>
          </p:cNvSpPr>
          <p:nvPr/>
        </p:nvSpPr>
        <p:spPr bwMode="auto">
          <a:xfrm>
            <a:off x="655002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27" name="Line 11"/>
          <p:cNvSpPr>
            <a:spLocks noChangeShapeType="1"/>
          </p:cNvSpPr>
          <p:nvPr/>
        </p:nvSpPr>
        <p:spPr bwMode="auto">
          <a:xfrm>
            <a:off x="633730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28" name="Line 12"/>
          <p:cNvSpPr>
            <a:spLocks noChangeShapeType="1"/>
          </p:cNvSpPr>
          <p:nvPr/>
        </p:nvSpPr>
        <p:spPr bwMode="auto">
          <a:xfrm>
            <a:off x="620077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29" name="Line 13"/>
          <p:cNvSpPr>
            <a:spLocks noChangeShapeType="1"/>
          </p:cNvSpPr>
          <p:nvPr/>
        </p:nvSpPr>
        <p:spPr bwMode="auto">
          <a:xfrm>
            <a:off x="606425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30" name="Line 14"/>
          <p:cNvSpPr>
            <a:spLocks noChangeShapeType="1"/>
          </p:cNvSpPr>
          <p:nvPr/>
        </p:nvSpPr>
        <p:spPr bwMode="auto">
          <a:xfrm>
            <a:off x="592772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31" name="Rectangle 15"/>
          <p:cNvSpPr>
            <a:spLocks noChangeArrowheads="1"/>
          </p:cNvSpPr>
          <p:nvPr/>
        </p:nvSpPr>
        <p:spPr bwMode="auto">
          <a:xfrm>
            <a:off x="6248400" y="3746500"/>
            <a:ext cx="990600" cy="838200"/>
          </a:xfrm>
          <a:prstGeom prst="rect"/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932" name="Text Box 16"/>
          <p:cNvSpPr txBox="1">
            <a:spLocks noChangeArrowheads="1"/>
          </p:cNvSpPr>
          <p:nvPr/>
        </p:nvSpPr>
        <p:spPr bwMode="auto">
          <a:xfrm>
            <a:off x="6353175" y="3987800"/>
            <a:ext cx="762000" cy="366713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048933" name="Line 17"/>
          <p:cNvSpPr>
            <a:spLocks noChangeShapeType="1"/>
          </p:cNvSpPr>
          <p:nvPr/>
        </p:nvSpPr>
        <p:spPr bwMode="auto">
          <a:xfrm>
            <a:off x="7010400" y="1905000"/>
            <a:ext cx="0" cy="1846263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34" name="Line 18"/>
          <p:cNvSpPr>
            <a:spLocks noChangeShapeType="1"/>
          </p:cNvSpPr>
          <p:nvPr/>
        </p:nvSpPr>
        <p:spPr bwMode="auto">
          <a:xfrm rot="5400000">
            <a:off x="7429500" y="40132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35" name="Line 19"/>
          <p:cNvSpPr>
            <a:spLocks noChangeShapeType="1"/>
          </p:cNvSpPr>
          <p:nvPr/>
        </p:nvSpPr>
        <p:spPr bwMode="auto">
          <a:xfrm rot="5400000">
            <a:off x="6057900" y="40132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36" name="Line 20"/>
          <p:cNvSpPr>
            <a:spLocks noChangeShapeType="1"/>
          </p:cNvSpPr>
          <p:nvPr/>
        </p:nvSpPr>
        <p:spPr bwMode="auto">
          <a:xfrm>
            <a:off x="6737350" y="45847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37" name="Rectangle 21"/>
          <p:cNvSpPr>
            <a:spLocks noChangeArrowheads="1"/>
          </p:cNvSpPr>
          <p:nvPr/>
        </p:nvSpPr>
        <p:spPr bwMode="auto">
          <a:xfrm>
            <a:off x="4876800" y="3746500"/>
            <a:ext cx="990600" cy="838200"/>
          </a:xfrm>
          <a:prstGeom prst="rect"/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938" name="Text Box 22"/>
          <p:cNvSpPr txBox="1">
            <a:spLocks noChangeArrowheads="1"/>
          </p:cNvSpPr>
          <p:nvPr/>
        </p:nvSpPr>
        <p:spPr bwMode="auto">
          <a:xfrm>
            <a:off x="4981575" y="3987800"/>
            <a:ext cx="762000" cy="366713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048939" name="Line 23"/>
          <p:cNvSpPr>
            <a:spLocks noChangeShapeType="1"/>
          </p:cNvSpPr>
          <p:nvPr/>
        </p:nvSpPr>
        <p:spPr bwMode="auto">
          <a:xfrm>
            <a:off x="5026025" y="3167063"/>
            <a:ext cx="0" cy="566737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40" name="Line 24"/>
          <p:cNvSpPr>
            <a:spLocks noChangeShapeType="1"/>
          </p:cNvSpPr>
          <p:nvPr/>
        </p:nvSpPr>
        <p:spPr bwMode="auto">
          <a:xfrm>
            <a:off x="5654675" y="1905000"/>
            <a:ext cx="0" cy="1846263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41" name="Line 25"/>
          <p:cNvSpPr>
            <a:spLocks noChangeShapeType="1"/>
          </p:cNvSpPr>
          <p:nvPr/>
        </p:nvSpPr>
        <p:spPr bwMode="auto">
          <a:xfrm rot="5400000">
            <a:off x="6057900" y="40132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42" name="Line 26"/>
          <p:cNvSpPr>
            <a:spLocks noChangeShapeType="1"/>
          </p:cNvSpPr>
          <p:nvPr/>
        </p:nvSpPr>
        <p:spPr bwMode="auto">
          <a:xfrm rot="5400000">
            <a:off x="4686300" y="40132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43" name="Line 27"/>
          <p:cNvSpPr>
            <a:spLocks noChangeShapeType="1"/>
          </p:cNvSpPr>
          <p:nvPr/>
        </p:nvSpPr>
        <p:spPr bwMode="auto">
          <a:xfrm>
            <a:off x="5365750" y="45847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44" name="Rectangle 28"/>
          <p:cNvSpPr>
            <a:spLocks noChangeArrowheads="1"/>
          </p:cNvSpPr>
          <p:nvPr/>
        </p:nvSpPr>
        <p:spPr bwMode="auto">
          <a:xfrm>
            <a:off x="3505200" y="3746500"/>
            <a:ext cx="990600" cy="838200"/>
          </a:xfrm>
          <a:prstGeom prst="rect"/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945" name="Text Box 29"/>
          <p:cNvSpPr txBox="1">
            <a:spLocks noChangeArrowheads="1"/>
          </p:cNvSpPr>
          <p:nvPr/>
        </p:nvSpPr>
        <p:spPr bwMode="auto">
          <a:xfrm>
            <a:off x="3609975" y="3987800"/>
            <a:ext cx="762000" cy="366713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048946" name="Line 30"/>
          <p:cNvSpPr>
            <a:spLocks noChangeShapeType="1"/>
          </p:cNvSpPr>
          <p:nvPr/>
        </p:nvSpPr>
        <p:spPr bwMode="auto">
          <a:xfrm>
            <a:off x="3654425" y="3167063"/>
            <a:ext cx="0" cy="566737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47" name="Line 31"/>
          <p:cNvSpPr>
            <a:spLocks noChangeShapeType="1"/>
          </p:cNvSpPr>
          <p:nvPr/>
        </p:nvSpPr>
        <p:spPr bwMode="auto">
          <a:xfrm>
            <a:off x="4283075" y="1905000"/>
            <a:ext cx="0" cy="1846263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48" name="Line 32"/>
          <p:cNvSpPr>
            <a:spLocks noChangeShapeType="1"/>
          </p:cNvSpPr>
          <p:nvPr/>
        </p:nvSpPr>
        <p:spPr bwMode="auto">
          <a:xfrm rot="5400000">
            <a:off x="4686300" y="40132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49" name="Line 33"/>
          <p:cNvSpPr>
            <a:spLocks noChangeShapeType="1"/>
          </p:cNvSpPr>
          <p:nvPr/>
        </p:nvSpPr>
        <p:spPr bwMode="auto">
          <a:xfrm rot="5400000">
            <a:off x="3314700" y="40132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50" name="Line 34"/>
          <p:cNvSpPr>
            <a:spLocks noChangeShapeType="1"/>
          </p:cNvSpPr>
          <p:nvPr/>
        </p:nvSpPr>
        <p:spPr bwMode="auto">
          <a:xfrm>
            <a:off x="3994150" y="45847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51" name="Rectangle 35"/>
          <p:cNvSpPr>
            <a:spLocks noChangeArrowheads="1"/>
          </p:cNvSpPr>
          <p:nvPr/>
        </p:nvSpPr>
        <p:spPr bwMode="auto">
          <a:xfrm>
            <a:off x="2133600" y="3746500"/>
            <a:ext cx="990600" cy="838200"/>
          </a:xfrm>
          <a:prstGeom prst="rect"/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952" name="Text Box 36"/>
          <p:cNvSpPr txBox="1">
            <a:spLocks noChangeArrowheads="1"/>
          </p:cNvSpPr>
          <p:nvPr/>
        </p:nvSpPr>
        <p:spPr bwMode="auto">
          <a:xfrm>
            <a:off x="2238375" y="3987800"/>
            <a:ext cx="762000" cy="366713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048953" name="Line 37"/>
          <p:cNvSpPr>
            <a:spLocks noChangeShapeType="1"/>
          </p:cNvSpPr>
          <p:nvPr/>
        </p:nvSpPr>
        <p:spPr bwMode="auto">
          <a:xfrm>
            <a:off x="2282825" y="3167063"/>
            <a:ext cx="0" cy="566737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54" name="Line 38"/>
          <p:cNvSpPr>
            <a:spLocks noChangeShapeType="1"/>
          </p:cNvSpPr>
          <p:nvPr/>
        </p:nvSpPr>
        <p:spPr bwMode="auto">
          <a:xfrm>
            <a:off x="2911475" y="1905000"/>
            <a:ext cx="0" cy="1846263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55" name="Line 39"/>
          <p:cNvSpPr>
            <a:spLocks noChangeShapeType="1"/>
          </p:cNvSpPr>
          <p:nvPr/>
        </p:nvSpPr>
        <p:spPr bwMode="auto">
          <a:xfrm rot="5400000">
            <a:off x="3314700" y="40132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56" name="Line 40"/>
          <p:cNvSpPr>
            <a:spLocks noChangeShapeType="1"/>
          </p:cNvSpPr>
          <p:nvPr/>
        </p:nvSpPr>
        <p:spPr bwMode="auto">
          <a:xfrm rot="5400000">
            <a:off x="1943100" y="40132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8957" name="Line 41"/>
          <p:cNvSpPr>
            <a:spLocks noChangeShapeType="1"/>
          </p:cNvSpPr>
          <p:nvPr/>
        </p:nvSpPr>
        <p:spPr bwMode="auto">
          <a:xfrm>
            <a:off x="2622550" y="4584700"/>
            <a:ext cx="0" cy="3810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58" name="Line 42"/>
          <p:cNvSpPr>
            <a:spLocks noChangeShapeType="1"/>
          </p:cNvSpPr>
          <p:nvPr/>
        </p:nvSpPr>
        <p:spPr bwMode="auto">
          <a:xfrm>
            <a:off x="1752600" y="4203700"/>
            <a:ext cx="0" cy="776288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59" name="Text Box 43"/>
          <p:cNvSpPr txBox="1">
            <a:spLocks noChangeArrowheads="1"/>
          </p:cNvSpPr>
          <p:nvPr/>
        </p:nvSpPr>
        <p:spPr bwMode="auto">
          <a:xfrm>
            <a:off x="7543800" y="3962400"/>
            <a:ext cx="5334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C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in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60" name="Text Box 44"/>
          <p:cNvSpPr txBox="1">
            <a:spLocks noChangeArrowheads="1"/>
          </p:cNvSpPr>
          <p:nvPr/>
        </p:nvSpPr>
        <p:spPr bwMode="auto">
          <a:xfrm>
            <a:off x="6461125" y="4964113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D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61" name="Text Box 45"/>
          <p:cNvSpPr txBox="1">
            <a:spLocks noChangeArrowheads="1"/>
          </p:cNvSpPr>
          <p:nvPr/>
        </p:nvSpPr>
        <p:spPr bwMode="auto">
          <a:xfrm>
            <a:off x="5102225" y="4967288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D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62" name="Text Box 46"/>
          <p:cNvSpPr txBox="1">
            <a:spLocks noChangeArrowheads="1"/>
          </p:cNvSpPr>
          <p:nvPr/>
        </p:nvSpPr>
        <p:spPr bwMode="auto">
          <a:xfrm>
            <a:off x="3721100" y="4967288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D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2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63" name="Text Box 47"/>
          <p:cNvSpPr txBox="1">
            <a:spLocks noChangeArrowheads="1"/>
          </p:cNvSpPr>
          <p:nvPr/>
        </p:nvSpPr>
        <p:spPr bwMode="auto">
          <a:xfrm>
            <a:off x="2349500" y="4967288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D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3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64" name="Text Box 48"/>
          <p:cNvSpPr txBox="1">
            <a:spLocks noChangeArrowheads="1"/>
          </p:cNvSpPr>
          <p:nvPr/>
        </p:nvSpPr>
        <p:spPr bwMode="auto">
          <a:xfrm>
            <a:off x="5791200" y="3822700"/>
            <a:ext cx="5334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C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65" name="Text Box 49"/>
          <p:cNvSpPr txBox="1">
            <a:spLocks noChangeArrowheads="1"/>
          </p:cNvSpPr>
          <p:nvPr/>
        </p:nvSpPr>
        <p:spPr bwMode="auto">
          <a:xfrm>
            <a:off x="4419600" y="3822700"/>
            <a:ext cx="5334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C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2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66" name="Text Box 50"/>
          <p:cNvSpPr txBox="1">
            <a:spLocks noChangeArrowheads="1"/>
          </p:cNvSpPr>
          <p:nvPr/>
        </p:nvSpPr>
        <p:spPr bwMode="auto">
          <a:xfrm>
            <a:off x="3048000" y="3822700"/>
            <a:ext cx="5334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C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3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67" name="Text Box 51"/>
          <p:cNvSpPr txBox="1">
            <a:spLocks noChangeArrowheads="1"/>
          </p:cNvSpPr>
          <p:nvPr/>
        </p:nvSpPr>
        <p:spPr bwMode="auto">
          <a:xfrm>
            <a:off x="1371600" y="4953000"/>
            <a:ext cx="7620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C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out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68" name="Text Box 52"/>
          <p:cNvSpPr txBox="1">
            <a:spLocks noChangeArrowheads="1"/>
          </p:cNvSpPr>
          <p:nvPr/>
        </p:nvSpPr>
        <p:spPr bwMode="auto">
          <a:xfrm>
            <a:off x="6194425" y="1911350"/>
            <a:ext cx="352425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69" name="Text Box 53"/>
          <p:cNvSpPr txBox="1">
            <a:spLocks noChangeArrowheads="1"/>
          </p:cNvSpPr>
          <p:nvPr/>
        </p:nvSpPr>
        <p:spPr bwMode="auto">
          <a:xfrm>
            <a:off x="5791200" y="1905000"/>
            <a:ext cx="228600" cy="274638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048970" name="Text Box 54"/>
          <p:cNvSpPr txBox="1">
            <a:spLocks noChangeArrowheads="1"/>
          </p:cNvSpPr>
          <p:nvPr/>
        </p:nvSpPr>
        <p:spPr bwMode="auto">
          <a:xfrm>
            <a:off x="5927725" y="1905000"/>
            <a:ext cx="228600" cy="274638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048971" name="Line 55"/>
          <p:cNvSpPr>
            <a:spLocks noChangeShapeType="1"/>
          </p:cNvSpPr>
          <p:nvPr/>
        </p:nvSpPr>
        <p:spPr bwMode="auto">
          <a:xfrm>
            <a:off x="6140450" y="1965325"/>
            <a:ext cx="635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8972" name="Text Box 56"/>
          <p:cNvSpPr txBox="1">
            <a:spLocks noChangeArrowheads="1"/>
          </p:cNvSpPr>
          <p:nvPr/>
        </p:nvSpPr>
        <p:spPr bwMode="auto">
          <a:xfrm>
            <a:off x="6356350" y="1905000"/>
            <a:ext cx="4572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73" name="Text Box 57"/>
          <p:cNvSpPr txBox="1">
            <a:spLocks noChangeArrowheads="1"/>
          </p:cNvSpPr>
          <p:nvPr/>
        </p:nvSpPr>
        <p:spPr bwMode="auto">
          <a:xfrm>
            <a:off x="6556375" y="1905000"/>
            <a:ext cx="4572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74" name="Text Box 58"/>
          <p:cNvSpPr txBox="1">
            <a:spLocks noChangeArrowheads="1"/>
          </p:cNvSpPr>
          <p:nvPr/>
        </p:nvSpPr>
        <p:spPr bwMode="auto">
          <a:xfrm>
            <a:off x="4660900" y="1905000"/>
            <a:ext cx="3810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sz="1200" kumimoji="0" lang="en-US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048975" name="Rectangle 59"/>
          <p:cNvSpPr>
            <a:spLocks noChangeArrowheads="1"/>
          </p:cNvSpPr>
          <p:nvPr/>
        </p:nvSpPr>
        <p:spPr bwMode="auto">
          <a:xfrm>
            <a:off x="4479925" y="2362200"/>
            <a:ext cx="1066800" cy="838200"/>
          </a:xfrm>
          <a:prstGeom prst="rect"/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976" name="Text Box 60"/>
          <p:cNvSpPr txBox="1">
            <a:spLocks noChangeArrowheads="1"/>
          </p:cNvSpPr>
          <p:nvPr/>
        </p:nvSpPr>
        <p:spPr bwMode="auto">
          <a:xfrm>
            <a:off x="4378325" y="2343150"/>
            <a:ext cx="13081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sz="1200" kumimoji="0" lang="en-US">
                <a:solidFill>
                  <a:srgbClr val="000066"/>
                </a:solidFill>
                <a:cs typeface="Arial" charset="0"/>
              </a:rPr>
              <a:t>3 2 1 0   S</a:t>
            </a:r>
            <a:r>
              <a:rPr baseline="-25000" sz="1200" kumimoji="0" lang="en-US">
                <a:solidFill>
                  <a:srgbClr val="000066"/>
                </a:solidFill>
                <a:cs typeface="Arial" charset="0"/>
              </a:rPr>
              <a:t>1</a:t>
            </a:r>
            <a:r>
              <a:rPr sz="1200" kumimoji="0" lang="en-US">
                <a:solidFill>
                  <a:srgbClr val="000066"/>
                </a:solidFill>
                <a:cs typeface="Arial" charset="0"/>
              </a:rPr>
              <a:t> S</a:t>
            </a:r>
            <a:r>
              <a:rPr baseline="-25000" sz="1200" kumimoji="0" lang="en-US">
                <a:solidFill>
                  <a:srgbClr val="000066"/>
                </a:solidFill>
                <a:cs typeface="Arial" charset="0"/>
              </a:rPr>
              <a:t>0</a:t>
            </a:r>
            <a:endParaRPr sz="1200" kumimoji="0" lang="en-US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048977" name="Text Box 61"/>
          <p:cNvSpPr txBox="1">
            <a:spLocks noChangeArrowheads="1"/>
          </p:cNvSpPr>
          <p:nvPr/>
        </p:nvSpPr>
        <p:spPr bwMode="auto">
          <a:xfrm>
            <a:off x="4571999" y="2667000"/>
            <a:ext cx="914401" cy="30480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dirty="0" sz="1400" kumimoji="0" lang="en-US">
                <a:cs typeface="Arial" charset="0"/>
              </a:rPr>
              <a:t>4×1 MUX</a:t>
            </a:r>
          </a:p>
        </p:txBody>
      </p:sp>
      <p:sp>
        <p:nvSpPr>
          <p:cNvPr id="1048978" name="Line 62"/>
          <p:cNvSpPr>
            <a:spLocks noChangeShapeType="1"/>
          </p:cNvSpPr>
          <p:nvPr/>
        </p:nvSpPr>
        <p:spPr bwMode="auto">
          <a:xfrm>
            <a:off x="539432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79" name="Line 63"/>
          <p:cNvSpPr>
            <a:spLocks noChangeShapeType="1"/>
          </p:cNvSpPr>
          <p:nvPr/>
        </p:nvSpPr>
        <p:spPr bwMode="auto">
          <a:xfrm>
            <a:off x="519430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80" name="Line 64"/>
          <p:cNvSpPr>
            <a:spLocks noChangeShapeType="1"/>
          </p:cNvSpPr>
          <p:nvPr/>
        </p:nvSpPr>
        <p:spPr bwMode="auto">
          <a:xfrm>
            <a:off x="498157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81" name="Line 65"/>
          <p:cNvSpPr>
            <a:spLocks noChangeShapeType="1"/>
          </p:cNvSpPr>
          <p:nvPr/>
        </p:nvSpPr>
        <p:spPr bwMode="auto">
          <a:xfrm>
            <a:off x="484505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82" name="Line 66"/>
          <p:cNvSpPr>
            <a:spLocks noChangeShapeType="1"/>
          </p:cNvSpPr>
          <p:nvPr/>
        </p:nvSpPr>
        <p:spPr bwMode="auto">
          <a:xfrm>
            <a:off x="470852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83" name="Line 67"/>
          <p:cNvSpPr>
            <a:spLocks noChangeShapeType="1"/>
          </p:cNvSpPr>
          <p:nvPr/>
        </p:nvSpPr>
        <p:spPr bwMode="auto">
          <a:xfrm>
            <a:off x="457200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84" name="Text Box 68"/>
          <p:cNvSpPr txBox="1">
            <a:spLocks noChangeArrowheads="1"/>
          </p:cNvSpPr>
          <p:nvPr/>
        </p:nvSpPr>
        <p:spPr bwMode="auto">
          <a:xfrm>
            <a:off x="4838700" y="1911350"/>
            <a:ext cx="352425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85" name="Text Box 69"/>
          <p:cNvSpPr txBox="1">
            <a:spLocks noChangeArrowheads="1"/>
          </p:cNvSpPr>
          <p:nvPr/>
        </p:nvSpPr>
        <p:spPr bwMode="auto">
          <a:xfrm>
            <a:off x="4435475" y="1905000"/>
            <a:ext cx="228600" cy="274638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048986" name="Text Box 70"/>
          <p:cNvSpPr txBox="1">
            <a:spLocks noChangeArrowheads="1"/>
          </p:cNvSpPr>
          <p:nvPr/>
        </p:nvSpPr>
        <p:spPr bwMode="auto">
          <a:xfrm>
            <a:off x="4572000" y="1905000"/>
            <a:ext cx="228600" cy="274638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048987" name="Line 71"/>
          <p:cNvSpPr>
            <a:spLocks noChangeShapeType="1"/>
          </p:cNvSpPr>
          <p:nvPr/>
        </p:nvSpPr>
        <p:spPr bwMode="auto">
          <a:xfrm>
            <a:off x="4784725" y="1965325"/>
            <a:ext cx="635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8988" name="Text Box 72"/>
          <p:cNvSpPr txBox="1">
            <a:spLocks noChangeArrowheads="1"/>
          </p:cNvSpPr>
          <p:nvPr/>
        </p:nvSpPr>
        <p:spPr bwMode="auto">
          <a:xfrm>
            <a:off x="5000625" y="1905000"/>
            <a:ext cx="4572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89" name="Text Box 73"/>
          <p:cNvSpPr txBox="1">
            <a:spLocks noChangeArrowheads="1"/>
          </p:cNvSpPr>
          <p:nvPr/>
        </p:nvSpPr>
        <p:spPr bwMode="auto">
          <a:xfrm>
            <a:off x="5200650" y="1905000"/>
            <a:ext cx="4572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8990" name="Text Box 74"/>
          <p:cNvSpPr txBox="1">
            <a:spLocks noChangeArrowheads="1"/>
          </p:cNvSpPr>
          <p:nvPr/>
        </p:nvSpPr>
        <p:spPr bwMode="auto">
          <a:xfrm>
            <a:off x="3289300" y="1905000"/>
            <a:ext cx="3810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2</a:t>
            </a:r>
            <a:endParaRPr sz="1200" kumimoji="0" lang="en-US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048991" name="Rectangle 75"/>
          <p:cNvSpPr>
            <a:spLocks noChangeArrowheads="1"/>
          </p:cNvSpPr>
          <p:nvPr/>
        </p:nvSpPr>
        <p:spPr bwMode="auto">
          <a:xfrm>
            <a:off x="3108325" y="2362200"/>
            <a:ext cx="1066800" cy="838200"/>
          </a:xfrm>
          <a:prstGeom prst="rect"/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8992" name="Text Box 76"/>
          <p:cNvSpPr txBox="1">
            <a:spLocks noChangeArrowheads="1"/>
          </p:cNvSpPr>
          <p:nvPr/>
        </p:nvSpPr>
        <p:spPr bwMode="auto">
          <a:xfrm>
            <a:off x="3006725" y="2343150"/>
            <a:ext cx="13081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sz="1200" kumimoji="0" lang="en-US">
                <a:solidFill>
                  <a:srgbClr val="000066"/>
                </a:solidFill>
                <a:cs typeface="Arial" charset="0"/>
              </a:rPr>
              <a:t>3 2 1 0   S</a:t>
            </a:r>
            <a:r>
              <a:rPr baseline="-25000" sz="1200" kumimoji="0" lang="en-US">
                <a:solidFill>
                  <a:srgbClr val="000066"/>
                </a:solidFill>
                <a:cs typeface="Arial" charset="0"/>
              </a:rPr>
              <a:t>1</a:t>
            </a:r>
            <a:r>
              <a:rPr sz="1200" kumimoji="0" lang="en-US">
                <a:solidFill>
                  <a:srgbClr val="000066"/>
                </a:solidFill>
                <a:cs typeface="Arial" charset="0"/>
              </a:rPr>
              <a:t> S</a:t>
            </a:r>
            <a:r>
              <a:rPr baseline="-25000" sz="1200" kumimoji="0" lang="en-US">
                <a:solidFill>
                  <a:srgbClr val="000066"/>
                </a:solidFill>
                <a:cs typeface="Arial" charset="0"/>
              </a:rPr>
              <a:t>0</a:t>
            </a:r>
            <a:endParaRPr sz="1200" kumimoji="0" lang="en-US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048993" name="Text Box 77"/>
          <p:cNvSpPr txBox="1">
            <a:spLocks noChangeArrowheads="1"/>
          </p:cNvSpPr>
          <p:nvPr/>
        </p:nvSpPr>
        <p:spPr bwMode="auto">
          <a:xfrm>
            <a:off x="3124200" y="2667000"/>
            <a:ext cx="1031875" cy="3048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dirty="0" sz="1400" kumimoji="0" lang="en-US">
                <a:cs typeface="Arial" charset="0"/>
              </a:rPr>
              <a:t>4×1 MUX</a:t>
            </a:r>
          </a:p>
        </p:txBody>
      </p:sp>
      <p:sp>
        <p:nvSpPr>
          <p:cNvPr id="1048994" name="Line 78"/>
          <p:cNvSpPr>
            <a:spLocks noChangeShapeType="1"/>
          </p:cNvSpPr>
          <p:nvPr/>
        </p:nvSpPr>
        <p:spPr bwMode="auto">
          <a:xfrm>
            <a:off x="402272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95" name="Line 79"/>
          <p:cNvSpPr>
            <a:spLocks noChangeShapeType="1"/>
          </p:cNvSpPr>
          <p:nvPr/>
        </p:nvSpPr>
        <p:spPr bwMode="auto">
          <a:xfrm>
            <a:off x="382270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96" name="Line 80"/>
          <p:cNvSpPr>
            <a:spLocks noChangeShapeType="1"/>
          </p:cNvSpPr>
          <p:nvPr/>
        </p:nvSpPr>
        <p:spPr bwMode="auto">
          <a:xfrm>
            <a:off x="360997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97" name="Line 81"/>
          <p:cNvSpPr>
            <a:spLocks noChangeShapeType="1"/>
          </p:cNvSpPr>
          <p:nvPr/>
        </p:nvSpPr>
        <p:spPr bwMode="auto">
          <a:xfrm>
            <a:off x="347345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98" name="Line 82"/>
          <p:cNvSpPr>
            <a:spLocks noChangeShapeType="1"/>
          </p:cNvSpPr>
          <p:nvPr/>
        </p:nvSpPr>
        <p:spPr bwMode="auto">
          <a:xfrm>
            <a:off x="333692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8999" name="Line 83"/>
          <p:cNvSpPr>
            <a:spLocks noChangeShapeType="1"/>
          </p:cNvSpPr>
          <p:nvPr/>
        </p:nvSpPr>
        <p:spPr bwMode="auto">
          <a:xfrm>
            <a:off x="320040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000" name="Text Box 84"/>
          <p:cNvSpPr txBox="1">
            <a:spLocks noChangeArrowheads="1"/>
          </p:cNvSpPr>
          <p:nvPr/>
        </p:nvSpPr>
        <p:spPr bwMode="auto">
          <a:xfrm>
            <a:off x="3467100" y="1911350"/>
            <a:ext cx="352425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2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01" name="Text Box 85"/>
          <p:cNvSpPr txBox="1">
            <a:spLocks noChangeArrowheads="1"/>
          </p:cNvSpPr>
          <p:nvPr/>
        </p:nvSpPr>
        <p:spPr bwMode="auto">
          <a:xfrm>
            <a:off x="3063875" y="1905000"/>
            <a:ext cx="228600" cy="274638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049002" name="Text Box 86"/>
          <p:cNvSpPr txBox="1">
            <a:spLocks noChangeArrowheads="1"/>
          </p:cNvSpPr>
          <p:nvPr/>
        </p:nvSpPr>
        <p:spPr bwMode="auto">
          <a:xfrm>
            <a:off x="3200400" y="1905000"/>
            <a:ext cx="228600" cy="274638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049003" name="Line 87"/>
          <p:cNvSpPr>
            <a:spLocks noChangeShapeType="1"/>
          </p:cNvSpPr>
          <p:nvPr/>
        </p:nvSpPr>
        <p:spPr bwMode="auto">
          <a:xfrm>
            <a:off x="3413125" y="1965325"/>
            <a:ext cx="635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9004" name="Text Box 88"/>
          <p:cNvSpPr txBox="1">
            <a:spLocks noChangeArrowheads="1"/>
          </p:cNvSpPr>
          <p:nvPr/>
        </p:nvSpPr>
        <p:spPr bwMode="auto">
          <a:xfrm>
            <a:off x="3629025" y="1905000"/>
            <a:ext cx="4572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05" name="Text Box 89"/>
          <p:cNvSpPr txBox="1">
            <a:spLocks noChangeArrowheads="1"/>
          </p:cNvSpPr>
          <p:nvPr/>
        </p:nvSpPr>
        <p:spPr bwMode="auto">
          <a:xfrm>
            <a:off x="3829050" y="1905000"/>
            <a:ext cx="4572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06" name="Text Box 90"/>
          <p:cNvSpPr txBox="1">
            <a:spLocks noChangeArrowheads="1"/>
          </p:cNvSpPr>
          <p:nvPr/>
        </p:nvSpPr>
        <p:spPr bwMode="auto">
          <a:xfrm>
            <a:off x="1920875" y="1905000"/>
            <a:ext cx="3810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3</a:t>
            </a:r>
            <a:endParaRPr sz="1200" kumimoji="0" lang="en-US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049007" name="Rectangle 91"/>
          <p:cNvSpPr>
            <a:spLocks noChangeArrowheads="1"/>
          </p:cNvSpPr>
          <p:nvPr/>
        </p:nvSpPr>
        <p:spPr bwMode="auto">
          <a:xfrm>
            <a:off x="1739900" y="2362200"/>
            <a:ext cx="1066800" cy="838200"/>
          </a:xfrm>
          <a:prstGeom prst="rect"/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008" name="Text Box 92"/>
          <p:cNvSpPr txBox="1">
            <a:spLocks noChangeArrowheads="1"/>
          </p:cNvSpPr>
          <p:nvPr/>
        </p:nvSpPr>
        <p:spPr bwMode="auto">
          <a:xfrm>
            <a:off x="1638300" y="2343150"/>
            <a:ext cx="13081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sz="1200" kumimoji="0" lang="en-US">
                <a:solidFill>
                  <a:srgbClr val="000066"/>
                </a:solidFill>
                <a:cs typeface="Arial" charset="0"/>
              </a:rPr>
              <a:t>3 2 1 0   S</a:t>
            </a:r>
            <a:r>
              <a:rPr baseline="-25000" sz="1200" kumimoji="0" lang="en-US">
                <a:solidFill>
                  <a:srgbClr val="000066"/>
                </a:solidFill>
                <a:cs typeface="Arial" charset="0"/>
              </a:rPr>
              <a:t>1</a:t>
            </a:r>
            <a:r>
              <a:rPr sz="1200" kumimoji="0" lang="en-US">
                <a:solidFill>
                  <a:srgbClr val="000066"/>
                </a:solidFill>
                <a:cs typeface="Arial" charset="0"/>
              </a:rPr>
              <a:t> S</a:t>
            </a:r>
            <a:r>
              <a:rPr baseline="-25000" sz="1200" kumimoji="0" lang="en-US">
                <a:solidFill>
                  <a:srgbClr val="000066"/>
                </a:solidFill>
                <a:cs typeface="Arial" charset="0"/>
              </a:rPr>
              <a:t>0</a:t>
            </a:r>
            <a:endParaRPr sz="1200" kumimoji="0" lang="en-US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049009" name="Text Box 93"/>
          <p:cNvSpPr txBox="1">
            <a:spLocks noChangeArrowheads="1"/>
          </p:cNvSpPr>
          <p:nvPr/>
        </p:nvSpPr>
        <p:spPr bwMode="auto">
          <a:xfrm>
            <a:off x="1631950" y="2667000"/>
            <a:ext cx="1308100" cy="30480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dirty="0" sz="1400" kumimoji="0" lang="en-US">
                <a:cs typeface="Arial" charset="0"/>
              </a:rPr>
              <a:t>4×1 MUX</a:t>
            </a:r>
          </a:p>
        </p:txBody>
      </p:sp>
      <p:sp>
        <p:nvSpPr>
          <p:cNvPr id="1049010" name="Line 94"/>
          <p:cNvSpPr>
            <a:spLocks noChangeShapeType="1"/>
          </p:cNvSpPr>
          <p:nvPr/>
        </p:nvSpPr>
        <p:spPr bwMode="auto">
          <a:xfrm>
            <a:off x="265430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011" name="Line 95"/>
          <p:cNvSpPr>
            <a:spLocks noChangeShapeType="1"/>
          </p:cNvSpPr>
          <p:nvPr/>
        </p:nvSpPr>
        <p:spPr bwMode="auto">
          <a:xfrm>
            <a:off x="245427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012" name="Line 96"/>
          <p:cNvSpPr>
            <a:spLocks noChangeShapeType="1"/>
          </p:cNvSpPr>
          <p:nvPr/>
        </p:nvSpPr>
        <p:spPr bwMode="auto">
          <a:xfrm>
            <a:off x="224155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013" name="Line 97"/>
          <p:cNvSpPr>
            <a:spLocks noChangeShapeType="1"/>
          </p:cNvSpPr>
          <p:nvPr/>
        </p:nvSpPr>
        <p:spPr bwMode="auto">
          <a:xfrm>
            <a:off x="210502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014" name="Line 98"/>
          <p:cNvSpPr>
            <a:spLocks noChangeShapeType="1"/>
          </p:cNvSpPr>
          <p:nvPr/>
        </p:nvSpPr>
        <p:spPr bwMode="auto">
          <a:xfrm>
            <a:off x="1968500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015" name="Line 99"/>
          <p:cNvSpPr>
            <a:spLocks noChangeShapeType="1"/>
          </p:cNvSpPr>
          <p:nvPr/>
        </p:nvSpPr>
        <p:spPr bwMode="auto">
          <a:xfrm>
            <a:off x="1831975" y="2133600"/>
            <a:ext cx="0" cy="2286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016" name="Text Box 100"/>
          <p:cNvSpPr txBox="1">
            <a:spLocks noChangeArrowheads="1"/>
          </p:cNvSpPr>
          <p:nvPr/>
        </p:nvSpPr>
        <p:spPr bwMode="auto">
          <a:xfrm>
            <a:off x="2098675" y="1911350"/>
            <a:ext cx="352425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B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3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17" name="Text Box 101"/>
          <p:cNvSpPr txBox="1">
            <a:spLocks noChangeArrowheads="1"/>
          </p:cNvSpPr>
          <p:nvPr/>
        </p:nvSpPr>
        <p:spPr bwMode="auto">
          <a:xfrm>
            <a:off x="1695450" y="1905000"/>
            <a:ext cx="228600" cy="274638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049018" name="Text Box 102"/>
          <p:cNvSpPr txBox="1">
            <a:spLocks noChangeArrowheads="1"/>
          </p:cNvSpPr>
          <p:nvPr/>
        </p:nvSpPr>
        <p:spPr bwMode="auto">
          <a:xfrm>
            <a:off x="1831975" y="1905000"/>
            <a:ext cx="228600" cy="274638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049019" name="Line 103"/>
          <p:cNvSpPr>
            <a:spLocks noChangeShapeType="1"/>
          </p:cNvSpPr>
          <p:nvPr/>
        </p:nvSpPr>
        <p:spPr bwMode="auto">
          <a:xfrm>
            <a:off x="2044700" y="1965325"/>
            <a:ext cx="635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9020" name="Text Box 104"/>
          <p:cNvSpPr txBox="1">
            <a:spLocks noChangeArrowheads="1"/>
          </p:cNvSpPr>
          <p:nvPr/>
        </p:nvSpPr>
        <p:spPr bwMode="auto">
          <a:xfrm>
            <a:off x="2260600" y="1905000"/>
            <a:ext cx="4572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21" name="Text Box 105"/>
          <p:cNvSpPr txBox="1">
            <a:spLocks noChangeArrowheads="1"/>
          </p:cNvSpPr>
          <p:nvPr/>
        </p:nvSpPr>
        <p:spPr bwMode="auto">
          <a:xfrm>
            <a:off x="2460625" y="1905000"/>
            <a:ext cx="4572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S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22" name="Text Box 106"/>
          <p:cNvSpPr txBox="1">
            <a:spLocks noChangeArrowheads="1"/>
          </p:cNvSpPr>
          <p:nvPr/>
        </p:nvSpPr>
        <p:spPr bwMode="auto">
          <a:xfrm>
            <a:off x="6797675" y="1620838"/>
            <a:ext cx="457200" cy="3073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A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23" name="Text Box 107"/>
          <p:cNvSpPr txBox="1">
            <a:spLocks noChangeArrowheads="1"/>
          </p:cNvSpPr>
          <p:nvPr/>
        </p:nvSpPr>
        <p:spPr bwMode="auto">
          <a:xfrm>
            <a:off x="5426075" y="1619250"/>
            <a:ext cx="4572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A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24" name="Text Box 108"/>
          <p:cNvSpPr txBox="1">
            <a:spLocks noChangeArrowheads="1"/>
          </p:cNvSpPr>
          <p:nvPr/>
        </p:nvSpPr>
        <p:spPr bwMode="auto">
          <a:xfrm>
            <a:off x="4054475" y="1619250"/>
            <a:ext cx="4572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A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2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25" name="Text Box 109"/>
          <p:cNvSpPr txBox="1">
            <a:spLocks noChangeArrowheads="1"/>
          </p:cNvSpPr>
          <p:nvPr/>
        </p:nvSpPr>
        <p:spPr bwMode="auto">
          <a:xfrm>
            <a:off x="2682875" y="1619250"/>
            <a:ext cx="457200" cy="3073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200" kumimoji="0" lang="en-US">
                <a:solidFill>
                  <a:schemeClr val="tx1"/>
                </a:solidFill>
                <a:cs typeface="Arial" charset="0"/>
              </a:rPr>
              <a:t>A</a:t>
            </a:r>
            <a:r>
              <a:rPr baseline="-25000" b="0" sz="1200" kumimoji="0" lang="en-US">
                <a:solidFill>
                  <a:schemeClr val="tx1"/>
                </a:solidFill>
                <a:cs typeface="Arial" charset="0"/>
              </a:rPr>
              <a:t>3</a:t>
            </a:r>
            <a:endParaRPr b="0" sz="12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26" name="Text Box 110"/>
          <p:cNvSpPr txBox="1">
            <a:spLocks noChangeArrowheads="1"/>
          </p:cNvSpPr>
          <p:nvPr/>
        </p:nvSpPr>
        <p:spPr bwMode="auto">
          <a:xfrm>
            <a:off x="1524000" y="5486400"/>
            <a:ext cx="6400800" cy="366713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sz="1800" kumimoji="0" lang="en-US">
                <a:solidFill>
                  <a:schemeClr val="tx1"/>
                </a:solidFill>
                <a:cs typeface="Arial" charset="0"/>
              </a:rPr>
              <a:t>4-bit Arithmetic Circuit</a:t>
            </a:r>
          </a:p>
        </p:txBody>
      </p:sp>
      <p:sp>
        <p:nvSpPr>
          <p:cNvPr id="1049027" name="Text Box 111"/>
          <p:cNvSpPr txBox="1">
            <a:spLocks noChangeArrowheads="1"/>
          </p:cNvSpPr>
          <p:nvPr/>
        </p:nvSpPr>
        <p:spPr bwMode="auto">
          <a:xfrm>
            <a:off x="6826250" y="3671888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X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28" name="Text Box 112"/>
          <p:cNvSpPr txBox="1">
            <a:spLocks noChangeArrowheads="1"/>
          </p:cNvSpPr>
          <p:nvPr/>
        </p:nvSpPr>
        <p:spPr bwMode="auto">
          <a:xfrm>
            <a:off x="6188075" y="3670300"/>
            <a:ext cx="533400" cy="421640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Y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0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29" name="Text Box 113"/>
          <p:cNvSpPr txBox="1">
            <a:spLocks noChangeArrowheads="1"/>
          </p:cNvSpPr>
          <p:nvPr/>
        </p:nvSpPr>
        <p:spPr bwMode="auto">
          <a:xfrm>
            <a:off x="5438775" y="3671888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X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30" name="Text Box 114"/>
          <p:cNvSpPr txBox="1">
            <a:spLocks noChangeArrowheads="1"/>
          </p:cNvSpPr>
          <p:nvPr/>
        </p:nvSpPr>
        <p:spPr bwMode="auto">
          <a:xfrm>
            <a:off x="4800600" y="3675063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Y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1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31" name="Text Box 115"/>
          <p:cNvSpPr txBox="1">
            <a:spLocks noChangeArrowheads="1"/>
          </p:cNvSpPr>
          <p:nvPr/>
        </p:nvSpPr>
        <p:spPr bwMode="auto">
          <a:xfrm>
            <a:off x="4067175" y="3671888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X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2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32" name="Text Box 116"/>
          <p:cNvSpPr txBox="1">
            <a:spLocks noChangeArrowheads="1"/>
          </p:cNvSpPr>
          <p:nvPr/>
        </p:nvSpPr>
        <p:spPr bwMode="auto">
          <a:xfrm>
            <a:off x="3429000" y="3675063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Y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2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33" name="Text Box 117"/>
          <p:cNvSpPr txBox="1">
            <a:spLocks noChangeArrowheads="1"/>
          </p:cNvSpPr>
          <p:nvPr/>
        </p:nvSpPr>
        <p:spPr bwMode="auto">
          <a:xfrm>
            <a:off x="2695575" y="3671888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X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3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34" name="Text Box 118"/>
          <p:cNvSpPr txBox="1">
            <a:spLocks noChangeArrowheads="1"/>
          </p:cNvSpPr>
          <p:nvPr/>
        </p:nvSpPr>
        <p:spPr bwMode="auto">
          <a:xfrm>
            <a:off x="2057400" y="3671888"/>
            <a:ext cx="533400" cy="421639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Y</a:t>
            </a:r>
            <a:r>
              <a:rPr baseline="-25000" b="0" sz="1800" kumimoji="0" lang="en-US">
                <a:solidFill>
                  <a:schemeClr val="tx1"/>
                </a:solidFill>
                <a:cs typeface="Arial" charset="0"/>
              </a:rPr>
              <a:t>3</a:t>
            </a: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035" name="Text Box 119"/>
          <p:cNvSpPr txBox="1">
            <a:spLocks noChangeArrowheads="1"/>
          </p:cNvSpPr>
          <p:nvPr/>
        </p:nvSpPr>
        <p:spPr bwMode="auto">
          <a:xfrm>
            <a:off x="7467600" y="2519363"/>
            <a:ext cx="1447800" cy="376237"/>
          </a:xfrm>
          <a:prstGeom prst="rect"/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tx1"/>
                </a:solidFill>
                <a:cs typeface="Arial" charset="0"/>
              </a:rPr>
              <a:t>Figure A</a:t>
            </a: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1935" y="910654"/>
            <a:ext cx="6324600" cy="414337"/>
          </a:xfrm>
          <a:noFill/>
        </p:spPr>
        <p:txBody>
          <a:bodyPr wrap="none">
            <a:noAutofit/>
          </a:bodyPr>
          <a:p>
            <a:pPr>
              <a:lnSpc>
                <a:spcPct val="85000"/>
              </a:lnSpc>
            </a:pPr>
            <a:r>
              <a:rPr altLang="ko-KR" dirty="0" sz="3600" lang="en-US" smtClean="0"/>
              <a:t>Contents:</a:t>
            </a:r>
          </a:p>
        </p:txBody>
      </p:sp>
      <p:sp>
        <p:nvSpPr>
          <p:cNvPr id="1048598" name="Rectangle 3"/>
          <p:cNvSpPr>
            <a:spLocks noChangeArrowheads="1"/>
          </p:cNvSpPr>
          <p:nvPr/>
        </p:nvSpPr>
        <p:spPr bwMode="auto">
          <a:xfrm rot="83933">
            <a:off x="238275" y="1219375"/>
            <a:ext cx="8387266" cy="5537200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bIns="25400" lIns="63500" numCol="2" rIns="63500" tIns="25400" wrap="square">
            <a:spAutoFit/>
          </a:bodyPr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>
                <a:solidFill>
                  <a:schemeClr val="tx1"/>
                </a:solidFill>
              </a:rPr>
              <a:t>Register </a:t>
            </a:r>
            <a:r>
              <a:rPr altLang="ko-KR" dirty="0" sz="2000" lang="en-US">
                <a:solidFill>
                  <a:schemeClr val="tx1"/>
                </a:solidFill>
              </a:rPr>
              <a:t>Transfer Language</a:t>
            </a:r>
          </a:p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>
                <a:solidFill>
                  <a:schemeClr val="tx1"/>
                </a:solidFill>
              </a:rPr>
              <a:t>Arithmetic </a:t>
            </a:r>
            <a:r>
              <a:rPr altLang="ko-KR" dirty="0" sz="2000" lang="en-US" err="1">
                <a:solidFill>
                  <a:schemeClr val="tx1"/>
                </a:solidFill>
              </a:rPr>
              <a:t>Microoperations</a:t>
            </a:r>
            <a:endParaRPr altLang="ko-KR" dirty="0" sz="2000" lang="en-US">
              <a:solidFill>
                <a:schemeClr val="tx1"/>
              </a:solidFill>
            </a:endParaRPr>
          </a:p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>
                <a:solidFill>
                  <a:schemeClr val="tx1"/>
                </a:solidFill>
              </a:rPr>
              <a:t>Logic </a:t>
            </a:r>
            <a:r>
              <a:rPr altLang="ko-KR" dirty="0" sz="2000" lang="en-US" err="1">
                <a:solidFill>
                  <a:schemeClr val="tx1"/>
                </a:solidFill>
              </a:rPr>
              <a:t>Microoperations</a:t>
            </a:r>
            <a:endParaRPr altLang="ko-KR" dirty="0" sz="2000" lang="en-US">
              <a:solidFill>
                <a:schemeClr val="tx1"/>
              </a:solidFill>
            </a:endParaRPr>
          </a:p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>
                <a:solidFill>
                  <a:schemeClr val="tx1"/>
                </a:solidFill>
              </a:rPr>
              <a:t>Shift </a:t>
            </a:r>
            <a:r>
              <a:rPr altLang="ko-KR" dirty="0" sz="2000" lang="en-US" err="1">
                <a:solidFill>
                  <a:schemeClr val="tx1"/>
                </a:solidFill>
              </a:rPr>
              <a:t>Microoperations</a:t>
            </a:r>
            <a:endParaRPr altLang="ko-KR" dirty="0" sz="2000" lang="en-US">
              <a:solidFill>
                <a:schemeClr val="tx1"/>
              </a:solidFill>
            </a:endParaRPr>
          </a:p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>
                <a:solidFill>
                  <a:schemeClr val="tx1"/>
                </a:solidFill>
              </a:rPr>
              <a:t>Arithmetic </a:t>
            </a:r>
            <a:r>
              <a:rPr altLang="ko-KR" dirty="0" sz="2000" lang="en-US">
                <a:solidFill>
                  <a:schemeClr val="tx1"/>
                </a:solidFill>
              </a:rPr>
              <a:t>Logic Shift </a:t>
            </a:r>
            <a:r>
              <a:rPr altLang="ko-KR" dirty="0" sz="2000" lang="en-US" smtClean="0">
                <a:solidFill>
                  <a:schemeClr val="tx1"/>
                </a:solidFill>
              </a:rPr>
              <a:t>Unit</a:t>
            </a:r>
          </a:p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/>
              <a:t>Instruction codes</a:t>
            </a:r>
          </a:p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>
                <a:solidFill>
                  <a:schemeClr val="tx1"/>
                </a:solidFill>
              </a:rPr>
              <a:t>Computer Instructions</a:t>
            </a:r>
          </a:p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/>
              <a:t>Instruction Cycle</a:t>
            </a:r>
          </a:p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>
                <a:solidFill>
                  <a:schemeClr val="tx1"/>
                </a:solidFill>
              </a:rPr>
              <a:t>Memory-Reference Instructions</a:t>
            </a:r>
          </a:p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/>
              <a:t>Input-Output and Interrupt</a:t>
            </a:r>
          </a:p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>
                <a:solidFill>
                  <a:schemeClr val="tx1"/>
                </a:solidFill>
              </a:rPr>
              <a:t>Stack Organization</a:t>
            </a:r>
          </a:p>
          <a:p>
            <a:pPr defTabSz="762000" indent="-457200" marL="457200">
              <a:lnSpc>
                <a:spcPct val="150000"/>
              </a:lnSpc>
              <a:buFont typeface="+mj-lt"/>
              <a:buAutoNum type="arabicPeriod"/>
            </a:pPr>
            <a:r>
              <a:rPr altLang="ko-KR" dirty="0" sz="2000" lang="en-US" smtClean="0"/>
              <a:t>Instruction Formats</a:t>
            </a:r>
          </a:p>
        </p:txBody>
      </p: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81600" cy="434975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Arithmetic Circuit</a:t>
            </a:r>
          </a:p>
        </p:txBody>
      </p:sp>
      <p:sp>
        <p:nvSpPr>
          <p:cNvPr id="1049037" name="Rectangle 3"/>
          <p:cNvSpPr>
            <a:spLocks noChangeArrowheads="1"/>
          </p:cNvSpPr>
          <p:nvPr/>
        </p:nvSpPr>
        <p:spPr bwMode="auto">
          <a:xfrm>
            <a:off x="1117600" y="4657725"/>
            <a:ext cx="5610225" cy="1878013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38" name="Line 4"/>
          <p:cNvSpPr>
            <a:spLocks noChangeShapeType="1"/>
          </p:cNvSpPr>
          <p:nvPr/>
        </p:nvSpPr>
        <p:spPr bwMode="auto">
          <a:xfrm>
            <a:off x="1117600" y="4889500"/>
            <a:ext cx="5610225" cy="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39" name="Rectangle 5"/>
          <p:cNvSpPr>
            <a:spLocks noChangeArrowheads="1"/>
          </p:cNvSpPr>
          <p:nvPr/>
        </p:nvSpPr>
        <p:spPr bwMode="auto">
          <a:xfrm>
            <a:off x="4062413" y="1357313"/>
            <a:ext cx="700087" cy="569912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40" name="Rectangle 6"/>
          <p:cNvSpPr>
            <a:spLocks noChangeArrowheads="1"/>
          </p:cNvSpPr>
          <p:nvPr/>
        </p:nvSpPr>
        <p:spPr bwMode="auto">
          <a:xfrm>
            <a:off x="4025900" y="1339850"/>
            <a:ext cx="3206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S1</a:t>
            </a:r>
          </a:p>
        </p:txBody>
      </p:sp>
      <p:sp>
        <p:nvSpPr>
          <p:cNvPr id="1049041" name="Rectangle 7"/>
          <p:cNvSpPr>
            <a:spLocks noChangeArrowheads="1"/>
          </p:cNvSpPr>
          <p:nvPr/>
        </p:nvSpPr>
        <p:spPr bwMode="auto">
          <a:xfrm>
            <a:off x="4025900" y="1428750"/>
            <a:ext cx="3206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S0</a:t>
            </a:r>
          </a:p>
        </p:txBody>
      </p:sp>
      <p:sp>
        <p:nvSpPr>
          <p:cNvPr id="1049042" name="Rectangle 8"/>
          <p:cNvSpPr>
            <a:spLocks noChangeArrowheads="1"/>
          </p:cNvSpPr>
          <p:nvPr/>
        </p:nvSpPr>
        <p:spPr bwMode="auto">
          <a:xfrm>
            <a:off x="4025900" y="1541463"/>
            <a:ext cx="2444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0</a:t>
            </a:r>
          </a:p>
        </p:txBody>
      </p:sp>
      <p:sp>
        <p:nvSpPr>
          <p:cNvPr id="1049043" name="Rectangle 9"/>
          <p:cNvSpPr>
            <a:spLocks noChangeArrowheads="1"/>
          </p:cNvSpPr>
          <p:nvPr/>
        </p:nvSpPr>
        <p:spPr bwMode="auto">
          <a:xfrm>
            <a:off x="4025900" y="1625600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1</a:t>
            </a:r>
          </a:p>
        </p:txBody>
      </p:sp>
      <p:sp>
        <p:nvSpPr>
          <p:cNvPr id="1049044" name="Rectangle 10"/>
          <p:cNvSpPr>
            <a:spLocks noChangeArrowheads="1"/>
          </p:cNvSpPr>
          <p:nvPr/>
        </p:nvSpPr>
        <p:spPr bwMode="auto">
          <a:xfrm>
            <a:off x="4025900" y="1701800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2</a:t>
            </a:r>
          </a:p>
        </p:txBody>
      </p:sp>
      <p:sp>
        <p:nvSpPr>
          <p:cNvPr id="1049045" name="Rectangle 11"/>
          <p:cNvSpPr>
            <a:spLocks noChangeArrowheads="1"/>
          </p:cNvSpPr>
          <p:nvPr/>
        </p:nvSpPr>
        <p:spPr bwMode="auto">
          <a:xfrm>
            <a:off x="4014788" y="1778000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3</a:t>
            </a:r>
          </a:p>
        </p:txBody>
      </p:sp>
      <p:sp>
        <p:nvSpPr>
          <p:cNvPr id="1049046" name="Line 12"/>
          <p:cNvSpPr>
            <a:spLocks noChangeShapeType="1"/>
          </p:cNvSpPr>
          <p:nvPr/>
        </p:nvSpPr>
        <p:spPr bwMode="auto">
          <a:xfrm flipH="1">
            <a:off x="3851275" y="1436688"/>
            <a:ext cx="20796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47" name="Line 13"/>
          <p:cNvSpPr>
            <a:spLocks noChangeShapeType="1"/>
          </p:cNvSpPr>
          <p:nvPr/>
        </p:nvSpPr>
        <p:spPr bwMode="auto">
          <a:xfrm flipH="1">
            <a:off x="3638550" y="1514475"/>
            <a:ext cx="42068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48" name="Line 14"/>
          <p:cNvSpPr>
            <a:spLocks noChangeShapeType="1"/>
          </p:cNvSpPr>
          <p:nvPr/>
        </p:nvSpPr>
        <p:spPr bwMode="auto">
          <a:xfrm flipH="1">
            <a:off x="2344738" y="1631950"/>
            <a:ext cx="17145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49" name="Line 15"/>
          <p:cNvSpPr>
            <a:spLocks noChangeShapeType="1"/>
          </p:cNvSpPr>
          <p:nvPr/>
        </p:nvSpPr>
        <p:spPr bwMode="auto">
          <a:xfrm flipH="1">
            <a:off x="3021013" y="1706563"/>
            <a:ext cx="10382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50" name="Line 16"/>
          <p:cNvSpPr>
            <a:spLocks noChangeShapeType="1"/>
          </p:cNvSpPr>
          <p:nvPr/>
        </p:nvSpPr>
        <p:spPr bwMode="auto">
          <a:xfrm flipH="1">
            <a:off x="3236913" y="1792288"/>
            <a:ext cx="8223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51" name="Line 17"/>
          <p:cNvSpPr>
            <a:spLocks noChangeShapeType="1"/>
          </p:cNvSpPr>
          <p:nvPr/>
        </p:nvSpPr>
        <p:spPr bwMode="auto">
          <a:xfrm flipH="1">
            <a:off x="3449638" y="1868488"/>
            <a:ext cx="6096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52" name="Rectangle 18"/>
          <p:cNvSpPr>
            <a:spLocks noChangeArrowheads="1"/>
          </p:cNvSpPr>
          <p:nvPr/>
        </p:nvSpPr>
        <p:spPr bwMode="auto">
          <a:xfrm>
            <a:off x="4191000" y="1295400"/>
            <a:ext cx="549276" cy="6223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/>
              <a:t>4x1</a:t>
            </a:r>
          </a:p>
          <a:p>
            <a:pPr defTabSz="762000" latinLnBrk="1"/>
            <a:endParaRPr altLang="ko-KR" lang="en-US"/>
          </a:p>
        </p:txBody>
      </p:sp>
      <p:sp>
        <p:nvSpPr>
          <p:cNvPr id="1049053" name="Rectangle 19"/>
          <p:cNvSpPr>
            <a:spLocks noChangeArrowheads="1"/>
          </p:cNvSpPr>
          <p:nvPr/>
        </p:nvSpPr>
        <p:spPr bwMode="auto">
          <a:xfrm>
            <a:off x="4108450" y="1600200"/>
            <a:ext cx="676276" cy="355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/>
              <a:t>MUX</a:t>
            </a:r>
          </a:p>
        </p:txBody>
      </p:sp>
      <p:sp>
        <p:nvSpPr>
          <p:cNvPr id="1049054" name="Line 20"/>
          <p:cNvSpPr>
            <a:spLocks noChangeShapeType="1"/>
          </p:cNvSpPr>
          <p:nvPr/>
        </p:nvSpPr>
        <p:spPr bwMode="auto">
          <a:xfrm>
            <a:off x="4760913" y="1631950"/>
            <a:ext cx="7620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55" name="Rectangle 21"/>
          <p:cNvSpPr>
            <a:spLocks noChangeArrowheads="1"/>
          </p:cNvSpPr>
          <p:nvPr/>
        </p:nvSpPr>
        <p:spPr bwMode="auto">
          <a:xfrm>
            <a:off x="5532438" y="1204913"/>
            <a:ext cx="711200" cy="48577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56" name="Line 22"/>
          <p:cNvSpPr>
            <a:spLocks noChangeShapeType="1"/>
          </p:cNvSpPr>
          <p:nvPr/>
        </p:nvSpPr>
        <p:spPr bwMode="auto">
          <a:xfrm flipH="1">
            <a:off x="2344738" y="1277938"/>
            <a:ext cx="31845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57" name="Rectangle 23"/>
          <p:cNvSpPr>
            <a:spLocks noChangeArrowheads="1"/>
          </p:cNvSpPr>
          <p:nvPr/>
        </p:nvSpPr>
        <p:spPr bwMode="auto">
          <a:xfrm>
            <a:off x="5470525" y="1177925"/>
            <a:ext cx="3206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X0</a:t>
            </a:r>
          </a:p>
        </p:txBody>
      </p:sp>
      <p:sp>
        <p:nvSpPr>
          <p:cNvPr id="1049058" name="Rectangle 24"/>
          <p:cNvSpPr>
            <a:spLocks noChangeArrowheads="1"/>
          </p:cNvSpPr>
          <p:nvPr/>
        </p:nvSpPr>
        <p:spPr bwMode="auto">
          <a:xfrm>
            <a:off x="5470525" y="1519238"/>
            <a:ext cx="3206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Y0</a:t>
            </a:r>
          </a:p>
        </p:txBody>
      </p:sp>
      <p:sp>
        <p:nvSpPr>
          <p:cNvPr id="1049059" name="Rectangle 25"/>
          <p:cNvSpPr>
            <a:spLocks noChangeArrowheads="1"/>
          </p:cNvSpPr>
          <p:nvPr/>
        </p:nvSpPr>
        <p:spPr bwMode="auto">
          <a:xfrm>
            <a:off x="5873750" y="1177925"/>
            <a:ext cx="3270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C0</a:t>
            </a:r>
          </a:p>
        </p:txBody>
      </p:sp>
      <p:sp>
        <p:nvSpPr>
          <p:cNvPr id="1049060" name="Rectangle 26"/>
          <p:cNvSpPr>
            <a:spLocks noChangeArrowheads="1"/>
          </p:cNvSpPr>
          <p:nvPr/>
        </p:nvSpPr>
        <p:spPr bwMode="auto">
          <a:xfrm>
            <a:off x="5873750" y="1519238"/>
            <a:ext cx="32702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C1</a:t>
            </a:r>
          </a:p>
        </p:txBody>
      </p:sp>
      <p:sp>
        <p:nvSpPr>
          <p:cNvPr id="1049061" name="Line 27"/>
          <p:cNvSpPr>
            <a:spLocks noChangeShapeType="1"/>
          </p:cNvSpPr>
          <p:nvPr/>
        </p:nvSpPr>
        <p:spPr bwMode="auto">
          <a:xfrm>
            <a:off x="6248400" y="1436688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62" name="Rectangle 28"/>
          <p:cNvSpPr>
            <a:spLocks noChangeArrowheads="1"/>
          </p:cNvSpPr>
          <p:nvPr/>
        </p:nvSpPr>
        <p:spPr bwMode="auto">
          <a:xfrm>
            <a:off x="6551613" y="1331913"/>
            <a:ext cx="32702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D0</a:t>
            </a:r>
          </a:p>
        </p:txBody>
      </p:sp>
      <p:sp>
        <p:nvSpPr>
          <p:cNvPr id="1049063" name="Line 29"/>
          <p:cNvSpPr>
            <a:spLocks noChangeShapeType="1"/>
          </p:cNvSpPr>
          <p:nvPr/>
        </p:nvSpPr>
        <p:spPr bwMode="auto">
          <a:xfrm flipV="1">
            <a:off x="6070600" y="908050"/>
            <a:ext cx="0" cy="2952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64" name="Rectangle 30"/>
          <p:cNvSpPr>
            <a:spLocks noChangeArrowheads="1"/>
          </p:cNvSpPr>
          <p:nvPr/>
        </p:nvSpPr>
        <p:spPr bwMode="auto">
          <a:xfrm>
            <a:off x="5684838" y="1379538"/>
            <a:ext cx="447675" cy="355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/>
              <a:t>FA</a:t>
            </a:r>
          </a:p>
        </p:txBody>
      </p:sp>
      <p:sp>
        <p:nvSpPr>
          <p:cNvPr id="1049065" name="Rectangle 31"/>
          <p:cNvSpPr>
            <a:spLocks noChangeArrowheads="1"/>
          </p:cNvSpPr>
          <p:nvPr/>
        </p:nvSpPr>
        <p:spPr bwMode="auto">
          <a:xfrm>
            <a:off x="4062413" y="2109788"/>
            <a:ext cx="700087" cy="569912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66" name="Rectangle 32"/>
          <p:cNvSpPr>
            <a:spLocks noChangeArrowheads="1"/>
          </p:cNvSpPr>
          <p:nvPr/>
        </p:nvSpPr>
        <p:spPr bwMode="auto">
          <a:xfrm>
            <a:off x="4025900" y="2090738"/>
            <a:ext cx="3206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S1</a:t>
            </a:r>
          </a:p>
        </p:txBody>
      </p:sp>
      <p:sp>
        <p:nvSpPr>
          <p:cNvPr id="1049067" name="Rectangle 33"/>
          <p:cNvSpPr>
            <a:spLocks noChangeArrowheads="1"/>
          </p:cNvSpPr>
          <p:nvPr/>
        </p:nvSpPr>
        <p:spPr bwMode="auto">
          <a:xfrm>
            <a:off x="4025900" y="2179638"/>
            <a:ext cx="3206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S0</a:t>
            </a:r>
          </a:p>
        </p:txBody>
      </p:sp>
      <p:sp>
        <p:nvSpPr>
          <p:cNvPr id="1049068" name="Rectangle 34"/>
          <p:cNvSpPr>
            <a:spLocks noChangeArrowheads="1"/>
          </p:cNvSpPr>
          <p:nvPr/>
        </p:nvSpPr>
        <p:spPr bwMode="auto">
          <a:xfrm>
            <a:off x="4025900" y="2293938"/>
            <a:ext cx="2444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0</a:t>
            </a:r>
          </a:p>
        </p:txBody>
      </p:sp>
      <p:sp>
        <p:nvSpPr>
          <p:cNvPr id="1049069" name="Rectangle 35"/>
          <p:cNvSpPr>
            <a:spLocks noChangeArrowheads="1"/>
          </p:cNvSpPr>
          <p:nvPr/>
        </p:nvSpPr>
        <p:spPr bwMode="auto">
          <a:xfrm>
            <a:off x="4025900" y="2376488"/>
            <a:ext cx="2444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1</a:t>
            </a:r>
          </a:p>
        </p:txBody>
      </p:sp>
      <p:sp>
        <p:nvSpPr>
          <p:cNvPr id="1049070" name="Rectangle 36"/>
          <p:cNvSpPr>
            <a:spLocks noChangeArrowheads="1"/>
          </p:cNvSpPr>
          <p:nvPr/>
        </p:nvSpPr>
        <p:spPr bwMode="auto">
          <a:xfrm>
            <a:off x="4025900" y="2454275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2</a:t>
            </a:r>
          </a:p>
        </p:txBody>
      </p:sp>
      <p:sp>
        <p:nvSpPr>
          <p:cNvPr id="1049071" name="Rectangle 37"/>
          <p:cNvSpPr>
            <a:spLocks noChangeArrowheads="1"/>
          </p:cNvSpPr>
          <p:nvPr/>
        </p:nvSpPr>
        <p:spPr bwMode="auto">
          <a:xfrm>
            <a:off x="4014788" y="2528888"/>
            <a:ext cx="2444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3</a:t>
            </a:r>
          </a:p>
        </p:txBody>
      </p:sp>
      <p:sp>
        <p:nvSpPr>
          <p:cNvPr id="1049072" name="Line 38"/>
          <p:cNvSpPr>
            <a:spLocks noChangeShapeType="1"/>
          </p:cNvSpPr>
          <p:nvPr/>
        </p:nvSpPr>
        <p:spPr bwMode="auto">
          <a:xfrm flipH="1">
            <a:off x="3863975" y="2181225"/>
            <a:ext cx="195263" cy="31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73" name="Line 39"/>
          <p:cNvSpPr>
            <a:spLocks noChangeShapeType="1"/>
          </p:cNvSpPr>
          <p:nvPr/>
        </p:nvSpPr>
        <p:spPr bwMode="auto">
          <a:xfrm flipH="1">
            <a:off x="3649663" y="2263775"/>
            <a:ext cx="4095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74" name="Rectangle 40"/>
          <p:cNvSpPr>
            <a:spLocks noChangeArrowheads="1"/>
          </p:cNvSpPr>
          <p:nvPr/>
        </p:nvSpPr>
        <p:spPr bwMode="auto">
          <a:xfrm>
            <a:off x="4191000" y="2057400"/>
            <a:ext cx="549276" cy="6223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/>
              <a:t>4x1</a:t>
            </a:r>
          </a:p>
          <a:p>
            <a:pPr defTabSz="762000" eaLnBrk="1"/>
            <a:endParaRPr altLang="ko-KR" dirty="0" lang="en-US"/>
          </a:p>
        </p:txBody>
      </p:sp>
      <p:sp>
        <p:nvSpPr>
          <p:cNvPr id="1049075" name="Rectangle 41"/>
          <p:cNvSpPr>
            <a:spLocks noChangeArrowheads="1"/>
          </p:cNvSpPr>
          <p:nvPr/>
        </p:nvSpPr>
        <p:spPr bwMode="auto">
          <a:xfrm>
            <a:off x="4108450" y="2365375"/>
            <a:ext cx="676276" cy="355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/>
              <a:t>MUX</a:t>
            </a:r>
          </a:p>
        </p:txBody>
      </p:sp>
      <p:sp>
        <p:nvSpPr>
          <p:cNvPr id="1049076" name="Line 42"/>
          <p:cNvSpPr>
            <a:spLocks noChangeShapeType="1"/>
          </p:cNvSpPr>
          <p:nvPr/>
        </p:nvSpPr>
        <p:spPr bwMode="auto">
          <a:xfrm>
            <a:off x="4767263" y="2382838"/>
            <a:ext cx="7620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77" name="Rectangle 43"/>
          <p:cNvSpPr>
            <a:spLocks noChangeArrowheads="1"/>
          </p:cNvSpPr>
          <p:nvPr/>
        </p:nvSpPr>
        <p:spPr bwMode="auto">
          <a:xfrm>
            <a:off x="5532438" y="1949450"/>
            <a:ext cx="711200" cy="4921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78" name="Line 44"/>
          <p:cNvSpPr>
            <a:spLocks noChangeShapeType="1"/>
          </p:cNvSpPr>
          <p:nvPr/>
        </p:nvSpPr>
        <p:spPr bwMode="auto">
          <a:xfrm flipH="1">
            <a:off x="2344738" y="2028825"/>
            <a:ext cx="31845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79" name="Rectangle 45"/>
          <p:cNvSpPr>
            <a:spLocks noChangeArrowheads="1"/>
          </p:cNvSpPr>
          <p:nvPr/>
        </p:nvSpPr>
        <p:spPr bwMode="auto">
          <a:xfrm>
            <a:off x="5470525" y="1930400"/>
            <a:ext cx="3206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X1</a:t>
            </a:r>
          </a:p>
        </p:txBody>
      </p:sp>
      <p:sp>
        <p:nvSpPr>
          <p:cNvPr id="1049080" name="Rectangle 46"/>
          <p:cNvSpPr>
            <a:spLocks noChangeArrowheads="1"/>
          </p:cNvSpPr>
          <p:nvPr/>
        </p:nvSpPr>
        <p:spPr bwMode="auto">
          <a:xfrm>
            <a:off x="5470525" y="2268538"/>
            <a:ext cx="3206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Y1</a:t>
            </a:r>
          </a:p>
        </p:txBody>
      </p:sp>
      <p:sp>
        <p:nvSpPr>
          <p:cNvPr id="1049081" name="Rectangle 47"/>
          <p:cNvSpPr>
            <a:spLocks noChangeArrowheads="1"/>
          </p:cNvSpPr>
          <p:nvPr/>
        </p:nvSpPr>
        <p:spPr bwMode="auto">
          <a:xfrm>
            <a:off x="5873750" y="1930400"/>
            <a:ext cx="3270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C1</a:t>
            </a:r>
          </a:p>
        </p:txBody>
      </p:sp>
      <p:sp>
        <p:nvSpPr>
          <p:cNvPr id="1049082" name="Rectangle 48"/>
          <p:cNvSpPr>
            <a:spLocks noChangeArrowheads="1"/>
          </p:cNvSpPr>
          <p:nvPr/>
        </p:nvSpPr>
        <p:spPr bwMode="auto">
          <a:xfrm>
            <a:off x="5873750" y="2278063"/>
            <a:ext cx="32702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C2</a:t>
            </a:r>
          </a:p>
        </p:txBody>
      </p:sp>
      <p:sp>
        <p:nvSpPr>
          <p:cNvPr id="1049083" name="Line 49"/>
          <p:cNvSpPr>
            <a:spLocks noChangeShapeType="1"/>
          </p:cNvSpPr>
          <p:nvPr/>
        </p:nvSpPr>
        <p:spPr bwMode="auto">
          <a:xfrm>
            <a:off x="6229350" y="2181225"/>
            <a:ext cx="34925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84" name="Rectangle 50"/>
          <p:cNvSpPr>
            <a:spLocks noChangeArrowheads="1"/>
          </p:cNvSpPr>
          <p:nvPr/>
        </p:nvSpPr>
        <p:spPr bwMode="auto">
          <a:xfrm>
            <a:off x="6551613" y="2082800"/>
            <a:ext cx="3270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D1</a:t>
            </a:r>
          </a:p>
        </p:txBody>
      </p:sp>
      <p:sp>
        <p:nvSpPr>
          <p:cNvPr id="1049085" name="Line 51"/>
          <p:cNvSpPr>
            <a:spLocks noChangeShapeType="1"/>
          </p:cNvSpPr>
          <p:nvPr/>
        </p:nvSpPr>
        <p:spPr bwMode="auto">
          <a:xfrm flipV="1">
            <a:off x="6070600" y="1692275"/>
            <a:ext cx="0" cy="2540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86" name="Rectangle 52"/>
          <p:cNvSpPr>
            <a:spLocks noChangeArrowheads="1"/>
          </p:cNvSpPr>
          <p:nvPr/>
        </p:nvSpPr>
        <p:spPr bwMode="auto">
          <a:xfrm>
            <a:off x="5684838" y="2125663"/>
            <a:ext cx="447675" cy="355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/>
              <a:t>FA</a:t>
            </a:r>
          </a:p>
        </p:txBody>
      </p:sp>
      <p:sp>
        <p:nvSpPr>
          <p:cNvPr id="1049087" name="Rectangle 53"/>
          <p:cNvSpPr>
            <a:spLocks noChangeArrowheads="1"/>
          </p:cNvSpPr>
          <p:nvPr/>
        </p:nvSpPr>
        <p:spPr bwMode="auto">
          <a:xfrm>
            <a:off x="4062413" y="2860675"/>
            <a:ext cx="700087" cy="569913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88" name="Rectangle 54"/>
          <p:cNvSpPr>
            <a:spLocks noChangeArrowheads="1"/>
          </p:cNvSpPr>
          <p:nvPr/>
        </p:nvSpPr>
        <p:spPr bwMode="auto">
          <a:xfrm>
            <a:off x="4025900" y="2833688"/>
            <a:ext cx="3206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S1</a:t>
            </a:r>
          </a:p>
        </p:txBody>
      </p:sp>
      <p:sp>
        <p:nvSpPr>
          <p:cNvPr id="1049089" name="Rectangle 55"/>
          <p:cNvSpPr>
            <a:spLocks noChangeArrowheads="1"/>
          </p:cNvSpPr>
          <p:nvPr/>
        </p:nvSpPr>
        <p:spPr bwMode="auto">
          <a:xfrm>
            <a:off x="4025900" y="2924175"/>
            <a:ext cx="3206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S0</a:t>
            </a:r>
          </a:p>
        </p:txBody>
      </p:sp>
      <p:sp>
        <p:nvSpPr>
          <p:cNvPr id="1049090" name="Rectangle 56"/>
          <p:cNvSpPr>
            <a:spLocks noChangeArrowheads="1"/>
          </p:cNvSpPr>
          <p:nvPr/>
        </p:nvSpPr>
        <p:spPr bwMode="auto">
          <a:xfrm>
            <a:off x="4025900" y="3035300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0</a:t>
            </a:r>
          </a:p>
        </p:txBody>
      </p:sp>
      <p:sp>
        <p:nvSpPr>
          <p:cNvPr id="1049091" name="Rectangle 57"/>
          <p:cNvSpPr>
            <a:spLocks noChangeArrowheads="1"/>
          </p:cNvSpPr>
          <p:nvPr/>
        </p:nvSpPr>
        <p:spPr bwMode="auto">
          <a:xfrm>
            <a:off x="4025900" y="3121025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1</a:t>
            </a:r>
          </a:p>
        </p:txBody>
      </p:sp>
      <p:sp>
        <p:nvSpPr>
          <p:cNvPr id="1049092" name="Rectangle 58"/>
          <p:cNvSpPr>
            <a:spLocks noChangeArrowheads="1"/>
          </p:cNvSpPr>
          <p:nvPr/>
        </p:nvSpPr>
        <p:spPr bwMode="auto">
          <a:xfrm>
            <a:off x="4025900" y="3197225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2</a:t>
            </a:r>
          </a:p>
        </p:txBody>
      </p:sp>
      <p:sp>
        <p:nvSpPr>
          <p:cNvPr id="1049093" name="Rectangle 59"/>
          <p:cNvSpPr>
            <a:spLocks noChangeArrowheads="1"/>
          </p:cNvSpPr>
          <p:nvPr/>
        </p:nvSpPr>
        <p:spPr bwMode="auto">
          <a:xfrm>
            <a:off x="4014788" y="3273425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3</a:t>
            </a:r>
          </a:p>
        </p:txBody>
      </p:sp>
      <p:sp>
        <p:nvSpPr>
          <p:cNvPr id="1049094" name="Line 60"/>
          <p:cNvSpPr>
            <a:spLocks noChangeShapeType="1"/>
          </p:cNvSpPr>
          <p:nvPr/>
        </p:nvSpPr>
        <p:spPr bwMode="auto">
          <a:xfrm flipH="1">
            <a:off x="3846513" y="2932113"/>
            <a:ext cx="2127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95" name="Line 61"/>
          <p:cNvSpPr>
            <a:spLocks noChangeShapeType="1"/>
          </p:cNvSpPr>
          <p:nvPr/>
        </p:nvSpPr>
        <p:spPr bwMode="auto">
          <a:xfrm flipH="1">
            <a:off x="3657600" y="3008313"/>
            <a:ext cx="40163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96" name="Rectangle 62"/>
          <p:cNvSpPr>
            <a:spLocks noChangeArrowheads="1"/>
          </p:cNvSpPr>
          <p:nvPr/>
        </p:nvSpPr>
        <p:spPr bwMode="auto">
          <a:xfrm>
            <a:off x="4191000" y="2838450"/>
            <a:ext cx="549276" cy="6223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/>
              <a:t>4x1</a:t>
            </a:r>
          </a:p>
          <a:p>
            <a:pPr defTabSz="762000" eaLnBrk="1"/>
            <a:endParaRPr altLang="ko-KR" dirty="0" lang="en-US"/>
          </a:p>
        </p:txBody>
      </p:sp>
      <p:sp>
        <p:nvSpPr>
          <p:cNvPr id="1049097" name="Rectangle 63"/>
          <p:cNvSpPr>
            <a:spLocks noChangeArrowheads="1"/>
          </p:cNvSpPr>
          <p:nvPr/>
        </p:nvSpPr>
        <p:spPr bwMode="auto">
          <a:xfrm>
            <a:off x="4114800" y="3127375"/>
            <a:ext cx="676276" cy="355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/>
              <a:t>MUX</a:t>
            </a:r>
          </a:p>
        </p:txBody>
      </p:sp>
      <p:sp>
        <p:nvSpPr>
          <p:cNvPr id="1049098" name="Line 64"/>
          <p:cNvSpPr>
            <a:spLocks noChangeShapeType="1"/>
          </p:cNvSpPr>
          <p:nvPr/>
        </p:nvSpPr>
        <p:spPr bwMode="auto">
          <a:xfrm>
            <a:off x="4767263" y="3133725"/>
            <a:ext cx="7620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099" name="Rectangle 65"/>
          <p:cNvSpPr>
            <a:spLocks noChangeArrowheads="1"/>
          </p:cNvSpPr>
          <p:nvPr/>
        </p:nvSpPr>
        <p:spPr bwMode="auto">
          <a:xfrm>
            <a:off x="5532438" y="2700338"/>
            <a:ext cx="711200" cy="493712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00" name="Line 66"/>
          <p:cNvSpPr>
            <a:spLocks noChangeShapeType="1"/>
          </p:cNvSpPr>
          <p:nvPr/>
        </p:nvSpPr>
        <p:spPr bwMode="auto">
          <a:xfrm flipH="1">
            <a:off x="2344738" y="2771775"/>
            <a:ext cx="31845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01" name="Rectangle 67"/>
          <p:cNvSpPr>
            <a:spLocks noChangeArrowheads="1"/>
          </p:cNvSpPr>
          <p:nvPr/>
        </p:nvSpPr>
        <p:spPr bwMode="auto">
          <a:xfrm>
            <a:off x="5470525" y="2676525"/>
            <a:ext cx="3206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X2</a:t>
            </a:r>
          </a:p>
        </p:txBody>
      </p:sp>
      <p:sp>
        <p:nvSpPr>
          <p:cNvPr id="1049102" name="Rectangle 68"/>
          <p:cNvSpPr>
            <a:spLocks noChangeArrowheads="1"/>
          </p:cNvSpPr>
          <p:nvPr/>
        </p:nvSpPr>
        <p:spPr bwMode="auto">
          <a:xfrm>
            <a:off x="5476875" y="3027363"/>
            <a:ext cx="3206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Y2</a:t>
            </a:r>
          </a:p>
        </p:txBody>
      </p:sp>
      <p:sp>
        <p:nvSpPr>
          <p:cNvPr id="1049103" name="Rectangle 69"/>
          <p:cNvSpPr>
            <a:spLocks noChangeArrowheads="1"/>
          </p:cNvSpPr>
          <p:nvPr/>
        </p:nvSpPr>
        <p:spPr bwMode="auto">
          <a:xfrm>
            <a:off x="5873750" y="2676525"/>
            <a:ext cx="3270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C2</a:t>
            </a:r>
          </a:p>
        </p:txBody>
      </p:sp>
      <p:sp>
        <p:nvSpPr>
          <p:cNvPr id="1049104" name="Rectangle 70"/>
          <p:cNvSpPr>
            <a:spLocks noChangeArrowheads="1"/>
          </p:cNvSpPr>
          <p:nvPr/>
        </p:nvSpPr>
        <p:spPr bwMode="auto">
          <a:xfrm>
            <a:off x="5880100" y="3027363"/>
            <a:ext cx="32702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C3</a:t>
            </a:r>
          </a:p>
        </p:txBody>
      </p:sp>
      <p:sp>
        <p:nvSpPr>
          <p:cNvPr id="1049105" name="Line 71"/>
          <p:cNvSpPr>
            <a:spLocks noChangeShapeType="1"/>
          </p:cNvSpPr>
          <p:nvPr/>
        </p:nvSpPr>
        <p:spPr bwMode="auto">
          <a:xfrm>
            <a:off x="6235700" y="2932113"/>
            <a:ext cx="3429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06" name="Rectangle 72"/>
          <p:cNvSpPr>
            <a:spLocks noChangeArrowheads="1"/>
          </p:cNvSpPr>
          <p:nvPr/>
        </p:nvSpPr>
        <p:spPr bwMode="auto">
          <a:xfrm>
            <a:off x="6551613" y="2833688"/>
            <a:ext cx="32702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D2</a:t>
            </a:r>
          </a:p>
        </p:txBody>
      </p:sp>
      <p:sp>
        <p:nvSpPr>
          <p:cNvPr id="1049107" name="Line 73"/>
          <p:cNvSpPr>
            <a:spLocks noChangeShapeType="1"/>
          </p:cNvSpPr>
          <p:nvPr/>
        </p:nvSpPr>
        <p:spPr bwMode="auto">
          <a:xfrm flipV="1">
            <a:off x="6070600" y="2444750"/>
            <a:ext cx="0" cy="2540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08" name="Rectangle 74"/>
          <p:cNvSpPr>
            <a:spLocks noChangeArrowheads="1"/>
          </p:cNvSpPr>
          <p:nvPr/>
        </p:nvSpPr>
        <p:spPr bwMode="auto">
          <a:xfrm>
            <a:off x="5684838" y="2874963"/>
            <a:ext cx="447675" cy="355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/>
              <a:t>FA</a:t>
            </a:r>
          </a:p>
        </p:txBody>
      </p:sp>
      <p:sp>
        <p:nvSpPr>
          <p:cNvPr id="1049109" name="Rectangle 75"/>
          <p:cNvSpPr>
            <a:spLocks noChangeArrowheads="1"/>
          </p:cNvSpPr>
          <p:nvPr/>
        </p:nvSpPr>
        <p:spPr bwMode="auto">
          <a:xfrm>
            <a:off x="4062413" y="3613150"/>
            <a:ext cx="700087" cy="5683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10" name="Rectangle 76"/>
          <p:cNvSpPr>
            <a:spLocks noChangeArrowheads="1"/>
          </p:cNvSpPr>
          <p:nvPr/>
        </p:nvSpPr>
        <p:spPr bwMode="auto">
          <a:xfrm>
            <a:off x="4025900" y="3586163"/>
            <a:ext cx="3206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S1</a:t>
            </a:r>
          </a:p>
        </p:txBody>
      </p:sp>
      <p:sp>
        <p:nvSpPr>
          <p:cNvPr id="1049111" name="Rectangle 77"/>
          <p:cNvSpPr>
            <a:spLocks noChangeArrowheads="1"/>
          </p:cNvSpPr>
          <p:nvPr/>
        </p:nvSpPr>
        <p:spPr bwMode="auto">
          <a:xfrm>
            <a:off x="4025900" y="3675063"/>
            <a:ext cx="3206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S0</a:t>
            </a:r>
          </a:p>
        </p:txBody>
      </p:sp>
      <p:sp>
        <p:nvSpPr>
          <p:cNvPr id="1049112" name="Rectangle 78"/>
          <p:cNvSpPr>
            <a:spLocks noChangeArrowheads="1"/>
          </p:cNvSpPr>
          <p:nvPr/>
        </p:nvSpPr>
        <p:spPr bwMode="auto">
          <a:xfrm>
            <a:off x="4025900" y="3787775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0</a:t>
            </a:r>
          </a:p>
        </p:txBody>
      </p:sp>
      <p:sp>
        <p:nvSpPr>
          <p:cNvPr id="1049113" name="Rectangle 79"/>
          <p:cNvSpPr>
            <a:spLocks noChangeArrowheads="1"/>
          </p:cNvSpPr>
          <p:nvPr/>
        </p:nvSpPr>
        <p:spPr bwMode="auto">
          <a:xfrm>
            <a:off x="4025900" y="3871913"/>
            <a:ext cx="2444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1</a:t>
            </a:r>
          </a:p>
        </p:txBody>
      </p:sp>
      <p:sp>
        <p:nvSpPr>
          <p:cNvPr id="1049114" name="Rectangle 80"/>
          <p:cNvSpPr>
            <a:spLocks noChangeArrowheads="1"/>
          </p:cNvSpPr>
          <p:nvPr/>
        </p:nvSpPr>
        <p:spPr bwMode="auto">
          <a:xfrm>
            <a:off x="4025900" y="3946525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2</a:t>
            </a:r>
          </a:p>
        </p:txBody>
      </p:sp>
      <p:sp>
        <p:nvSpPr>
          <p:cNvPr id="1049115" name="Rectangle 81"/>
          <p:cNvSpPr>
            <a:spLocks noChangeArrowheads="1"/>
          </p:cNvSpPr>
          <p:nvPr/>
        </p:nvSpPr>
        <p:spPr bwMode="auto">
          <a:xfrm>
            <a:off x="4014788" y="4024313"/>
            <a:ext cx="2444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3</a:t>
            </a:r>
          </a:p>
        </p:txBody>
      </p:sp>
      <p:sp>
        <p:nvSpPr>
          <p:cNvPr id="1049116" name="Line 82"/>
          <p:cNvSpPr>
            <a:spLocks noChangeShapeType="1"/>
          </p:cNvSpPr>
          <p:nvPr/>
        </p:nvSpPr>
        <p:spPr bwMode="auto">
          <a:xfrm flipH="1">
            <a:off x="3846513" y="3684588"/>
            <a:ext cx="2127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17" name="Line 83"/>
          <p:cNvSpPr>
            <a:spLocks noChangeShapeType="1"/>
          </p:cNvSpPr>
          <p:nvPr/>
        </p:nvSpPr>
        <p:spPr bwMode="auto">
          <a:xfrm flipH="1">
            <a:off x="3657600" y="3760788"/>
            <a:ext cx="40163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18" name="Rectangle 84"/>
          <p:cNvSpPr>
            <a:spLocks noChangeArrowheads="1"/>
          </p:cNvSpPr>
          <p:nvPr/>
        </p:nvSpPr>
        <p:spPr bwMode="auto">
          <a:xfrm>
            <a:off x="4235450" y="3524250"/>
            <a:ext cx="549276" cy="6223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/>
              <a:t>4x1</a:t>
            </a:r>
          </a:p>
          <a:p>
            <a:pPr defTabSz="762000" eaLnBrk="1"/>
            <a:endParaRPr altLang="ko-KR" dirty="0" lang="en-US"/>
          </a:p>
        </p:txBody>
      </p:sp>
      <p:sp>
        <p:nvSpPr>
          <p:cNvPr id="1049119" name="Rectangle 85"/>
          <p:cNvSpPr>
            <a:spLocks noChangeArrowheads="1"/>
          </p:cNvSpPr>
          <p:nvPr/>
        </p:nvSpPr>
        <p:spPr bwMode="auto">
          <a:xfrm>
            <a:off x="4114800" y="3810000"/>
            <a:ext cx="676276" cy="355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/>
              <a:t>MUX</a:t>
            </a:r>
          </a:p>
        </p:txBody>
      </p:sp>
      <p:sp>
        <p:nvSpPr>
          <p:cNvPr id="1049120" name="Line 86"/>
          <p:cNvSpPr>
            <a:spLocks noChangeShapeType="1"/>
          </p:cNvSpPr>
          <p:nvPr/>
        </p:nvSpPr>
        <p:spPr bwMode="auto">
          <a:xfrm>
            <a:off x="4773613" y="3878263"/>
            <a:ext cx="7366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21" name="Rectangle 87"/>
          <p:cNvSpPr>
            <a:spLocks noChangeArrowheads="1"/>
          </p:cNvSpPr>
          <p:nvPr/>
        </p:nvSpPr>
        <p:spPr bwMode="auto">
          <a:xfrm>
            <a:off x="5532438" y="3452813"/>
            <a:ext cx="711200" cy="4921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22" name="Line 88"/>
          <p:cNvSpPr>
            <a:spLocks noChangeShapeType="1"/>
          </p:cNvSpPr>
          <p:nvPr/>
        </p:nvSpPr>
        <p:spPr bwMode="auto">
          <a:xfrm flipH="1">
            <a:off x="2344738" y="3524250"/>
            <a:ext cx="31845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23" name="Rectangle 89"/>
          <p:cNvSpPr>
            <a:spLocks noChangeArrowheads="1"/>
          </p:cNvSpPr>
          <p:nvPr/>
        </p:nvSpPr>
        <p:spPr bwMode="auto">
          <a:xfrm>
            <a:off x="5470525" y="3425825"/>
            <a:ext cx="3206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X3</a:t>
            </a:r>
          </a:p>
        </p:txBody>
      </p:sp>
      <p:sp>
        <p:nvSpPr>
          <p:cNvPr id="1049124" name="Rectangle 90"/>
          <p:cNvSpPr>
            <a:spLocks noChangeArrowheads="1"/>
          </p:cNvSpPr>
          <p:nvPr/>
        </p:nvSpPr>
        <p:spPr bwMode="auto">
          <a:xfrm>
            <a:off x="5476875" y="3778250"/>
            <a:ext cx="3206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Y3</a:t>
            </a:r>
          </a:p>
        </p:txBody>
      </p:sp>
      <p:sp>
        <p:nvSpPr>
          <p:cNvPr id="1049125" name="Rectangle 91"/>
          <p:cNvSpPr>
            <a:spLocks noChangeArrowheads="1"/>
          </p:cNvSpPr>
          <p:nvPr/>
        </p:nvSpPr>
        <p:spPr bwMode="auto">
          <a:xfrm>
            <a:off x="5873750" y="3425825"/>
            <a:ext cx="3270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C3</a:t>
            </a:r>
          </a:p>
        </p:txBody>
      </p:sp>
      <p:sp>
        <p:nvSpPr>
          <p:cNvPr id="1049126" name="Rectangle 92"/>
          <p:cNvSpPr>
            <a:spLocks noChangeArrowheads="1"/>
          </p:cNvSpPr>
          <p:nvPr/>
        </p:nvSpPr>
        <p:spPr bwMode="auto">
          <a:xfrm>
            <a:off x="5880100" y="3778250"/>
            <a:ext cx="3270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C4</a:t>
            </a:r>
          </a:p>
        </p:txBody>
      </p:sp>
      <p:sp>
        <p:nvSpPr>
          <p:cNvPr id="1049127" name="Line 93"/>
          <p:cNvSpPr>
            <a:spLocks noChangeShapeType="1"/>
          </p:cNvSpPr>
          <p:nvPr/>
        </p:nvSpPr>
        <p:spPr bwMode="auto">
          <a:xfrm>
            <a:off x="6248400" y="3684588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28" name="Rectangle 94"/>
          <p:cNvSpPr>
            <a:spLocks noChangeArrowheads="1"/>
          </p:cNvSpPr>
          <p:nvPr/>
        </p:nvSpPr>
        <p:spPr bwMode="auto">
          <a:xfrm>
            <a:off x="6551613" y="3579813"/>
            <a:ext cx="32702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D3</a:t>
            </a:r>
          </a:p>
        </p:txBody>
      </p:sp>
      <p:sp>
        <p:nvSpPr>
          <p:cNvPr id="1049129" name="Line 95"/>
          <p:cNvSpPr>
            <a:spLocks noChangeShapeType="1"/>
          </p:cNvSpPr>
          <p:nvPr/>
        </p:nvSpPr>
        <p:spPr bwMode="auto">
          <a:xfrm flipV="1">
            <a:off x="6070600" y="3195638"/>
            <a:ext cx="0" cy="25558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30" name="Rectangle 96"/>
          <p:cNvSpPr>
            <a:spLocks noChangeArrowheads="1"/>
          </p:cNvSpPr>
          <p:nvPr/>
        </p:nvSpPr>
        <p:spPr bwMode="auto">
          <a:xfrm>
            <a:off x="5684838" y="3625850"/>
            <a:ext cx="447675" cy="355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/>
              <a:t>FA</a:t>
            </a:r>
          </a:p>
        </p:txBody>
      </p:sp>
      <p:sp>
        <p:nvSpPr>
          <p:cNvPr id="1049131" name="Line 97"/>
          <p:cNvSpPr>
            <a:spLocks noChangeShapeType="1"/>
          </p:cNvSpPr>
          <p:nvPr/>
        </p:nvSpPr>
        <p:spPr bwMode="auto">
          <a:xfrm>
            <a:off x="3851275" y="1003300"/>
            <a:ext cx="0" cy="26733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32" name="Line 98"/>
          <p:cNvSpPr>
            <a:spLocks noChangeShapeType="1"/>
          </p:cNvSpPr>
          <p:nvPr/>
        </p:nvSpPr>
        <p:spPr bwMode="auto">
          <a:xfrm>
            <a:off x="3649663" y="1085850"/>
            <a:ext cx="0" cy="26701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grpSp>
        <p:nvGrpSpPr>
          <p:cNvPr id="137" name="Group 102"/>
          <p:cNvGrpSpPr/>
          <p:nvPr/>
        </p:nvGrpSpPr>
        <p:grpSpPr bwMode="auto">
          <a:xfrm>
            <a:off x="2855913" y="1652588"/>
            <a:ext cx="201612" cy="119062"/>
            <a:chOff x="1442" y="2062"/>
            <a:chExt cx="100" cy="99"/>
          </a:xfrm>
        </p:grpSpPr>
        <p:sp>
          <p:nvSpPr>
            <p:cNvPr id="1049133" name="Line 99"/>
            <p:cNvSpPr>
              <a:spLocks noChangeShapeType="1"/>
            </p:cNvSpPr>
            <p:nvPr/>
          </p:nvSpPr>
          <p:spPr bwMode="auto">
            <a:xfrm>
              <a:off x="1442" y="2070"/>
              <a:ext cx="0" cy="79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134" name="Freeform 100"/>
            <p:cNvSpPr/>
            <p:nvPr/>
          </p:nvSpPr>
          <p:spPr bwMode="auto">
            <a:xfrm>
              <a:off x="1443" y="2062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35" name="Oval 101"/>
            <p:cNvSpPr>
              <a:spLocks noChangeArrowheads="1"/>
            </p:cNvSpPr>
            <p:nvPr/>
          </p:nvSpPr>
          <p:spPr bwMode="auto">
            <a:xfrm>
              <a:off x="1518" y="2096"/>
              <a:ext cx="24" cy="23"/>
            </a:xfrm>
            <a:prstGeom prst="ellipse"/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9136" name="Line 103"/>
          <p:cNvSpPr>
            <a:spLocks noChangeShapeType="1"/>
          </p:cNvSpPr>
          <p:nvPr/>
        </p:nvSpPr>
        <p:spPr bwMode="auto">
          <a:xfrm>
            <a:off x="3449638" y="1873250"/>
            <a:ext cx="0" cy="23653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37" name="Line 104"/>
          <p:cNvSpPr>
            <a:spLocks noChangeShapeType="1"/>
          </p:cNvSpPr>
          <p:nvPr/>
        </p:nvSpPr>
        <p:spPr bwMode="auto">
          <a:xfrm flipH="1">
            <a:off x="3240088" y="1797050"/>
            <a:ext cx="7937" cy="2246313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38" name="Line 105"/>
          <p:cNvSpPr>
            <a:spLocks noChangeShapeType="1"/>
          </p:cNvSpPr>
          <p:nvPr/>
        </p:nvSpPr>
        <p:spPr bwMode="auto">
          <a:xfrm flipH="1">
            <a:off x="2616200" y="1706563"/>
            <a:ext cx="23018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39" name="Line 106"/>
          <p:cNvSpPr>
            <a:spLocks noChangeShapeType="1"/>
          </p:cNvSpPr>
          <p:nvPr/>
        </p:nvSpPr>
        <p:spPr bwMode="auto">
          <a:xfrm>
            <a:off x="2628900" y="1636713"/>
            <a:ext cx="1588" cy="698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40" name="Line 107"/>
          <p:cNvSpPr>
            <a:spLocks noChangeShapeType="1"/>
          </p:cNvSpPr>
          <p:nvPr/>
        </p:nvSpPr>
        <p:spPr bwMode="auto">
          <a:xfrm flipH="1">
            <a:off x="2344738" y="1081088"/>
            <a:ext cx="1309687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41" name="Line 108"/>
          <p:cNvSpPr>
            <a:spLocks noChangeShapeType="1"/>
          </p:cNvSpPr>
          <p:nvPr/>
        </p:nvSpPr>
        <p:spPr bwMode="auto">
          <a:xfrm flipH="1">
            <a:off x="2344738" y="996950"/>
            <a:ext cx="1509712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42" name="Line 109"/>
          <p:cNvSpPr>
            <a:spLocks noChangeShapeType="1"/>
          </p:cNvSpPr>
          <p:nvPr/>
        </p:nvSpPr>
        <p:spPr bwMode="auto">
          <a:xfrm flipH="1">
            <a:off x="2344738" y="920750"/>
            <a:ext cx="37306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43" name="Line 110"/>
          <p:cNvSpPr>
            <a:spLocks noChangeShapeType="1"/>
          </p:cNvSpPr>
          <p:nvPr/>
        </p:nvSpPr>
        <p:spPr bwMode="auto">
          <a:xfrm flipH="1">
            <a:off x="2344738" y="2382838"/>
            <a:ext cx="17145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44" name="Line 111"/>
          <p:cNvSpPr>
            <a:spLocks noChangeShapeType="1"/>
          </p:cNvSpPr>
          <p:nvPr/>
        </p:nvSpPr>
        <p:spPr bwMode="auto">
          <a:xfrm flipH="1">
            <a:off x="3021013" y="2459038"/>
            <a:ext cx="10382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45" name="Line 112"/>
          <p:cNvSpPr>
            <a:spLocks noChangeShapeType="1"/>
          </p:cNvSpPr>
          <p:nvPr/>
        </p:nvSpPr>
        <p:spPr bwMode="auto">
          <a:xfrm flipH="1">
            <a:off x="3224213" y="2535238"/>
            <a:ext cx="8350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46" name="Line 113"/>
          <p:cNvSpPr>
            <a:spLocks noChangeShapeType="1"/>
          </p:cNvSpPr>
          <p:nvPr/>
        </p:nvSpPr>
        <p:spPr bwMode="auto">
          <a:xfrm flipH="1">
            <a:off x="3444875" y="2619375"/>
            <a:ext cx="61436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47" name="Line 114"/>
          <p:cNvSpPr>
            <a:spLocks noChangeShapeType="1"/>
          </p:cNvSpPr>
          <p:nvPr/>
        </p:nvSpPr>
        <p:spPr bwMode="auto">
          <a:xfrm flipH="1">
            <a:off x="2652713" y="2459038"/>
            <a:ext cx="230187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48" name="Line 115"/>
          <p:cNvSpPr>
            <a:spLocks noChangeShapeType="1"/>
          </p:cNvSpPr>
          <p:nvPr/>
        </p:nvSpPr>
        <p:spPr bwMode="auto">
          <a:xfrm>
            <a:off x="2641600" y="2387600"/>
            <a:ext cx="0" cy="762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49" name="Line 116"/>
          <p:cNvSpPr>
            <a:spLocks noChangeShapeType="1"/>
          </p:cNvSpPr>
          <p:nvPr/>
        </p:nvSpPr>
        <p:spPr bwMode="auto">
          <a:xfrm flipH="1">
            <a:off x="2344738" y="3133725"/>
            <a:ext cx="17145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50" name="Line 117"/>
          <p:cNvSpPr>
            <a:spLocks noChangeShapeType="1"/>
          </p:cNvSpPr>
          <p:nvPr/>
        </p:nvSpPr>
        <p:spPr bwMode="auto">
          <a:xfrm flipH="1">
            <a:off x="3021013" y="3211513"/>
            <a:ext cx="10382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51" name="Line 118"/>
          <p:cNvSpPr>
            <a:spLocks noChangeShapeType="1"/>
          </p:cNvSpPr>
          <p:nvPr/>
        </p:nvSpPr>
        <p:spPr bwMode="auto">
          <a:xfrm flipH="1">
            <a:off x="3224213" y="3286125"/>
            <a:ext cx="8350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52" name="Line 119"/>
          <p:cNvSpPr>
            <a:spLocks noChangeShapeType="1"/>
          </p:cNvSpPr>
          <p:nvPr/>
        </p:nvSpPr>
        <p:spPr bwMode="auto">
          <a:xfrm flipH="1">
            <a:off x="3438525" y="3371850"/>
            <a:ext cx="62071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53" name="Line 120"/>
          <p:cNvSpPr>
            <a:spLocks noChangeShapeType="1"/>
          </p:cNvSpPr>
          <p:nvPr/>
        </p:nvSpPr>
        <p:spPr bwMode="auto">
          <a:xfrm flipH="1">
            <a:off x="2628900" y="3211513"/>
            <a:ext cx="20478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54" name="Line 121"/>
          <p:cNvSpPr>
            <a:spLocks noChangeShapeType="1"/>
          </p:cNvSpPr>
          <p:nvPr/>
        </p:nvSpPr>
        <p:spPr bwMode="auto">
          <a:xfrm>
            <a:off x="2635250" y="3138488"/>
            <a:ext cx="0" cy="698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55" name="Line 122"/>
          <p:cNvSpPr>
            <a:spLocks noChangeShapeType="1"/>
          </p:cNvSpPr>
          <p:nvPr/>
        </p:nvSpPr>
        <p:spPr bwMode="auto">
          <a:xfrm flipH="1">
            <a:off x="2344738" y="3878263"/>
            <a:ext cx="17145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56" name="Line 123"/>
          <p:cNvSpPr>
            <a:spLocks noChangeShapeType="1"/>
          </p:cNvSpPr>
          <p:nvPr/>
        </p:nvSpPr>
        <p:spPr bwMode="auto">
          <a:xfrm flipH="1">
            <a:off x="3021013" y="3962400"/>
            <a:ext cx="10382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57" name="Line 124"/>
          <p:cNvSpPr>
            <a:spLocks noChangeShapeType="1"/>
          </p:cNvSpPr>
          <p:nvPr/>
        </p:nvSpPr>
        <p:spPr bwMode="auto">
          <a:xfrm flipH="1">
            <a:off x="2962275" y="4038600"/>
            <a:ext cx="109696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58" name="Line 125"/>
          <p:cNvSpPr>
            <a:spLocks noChangeShapeType="1"/>
          </p:cNvSpPr>
          <p:nvPr/>
        </p:nvSpPr>
        <p:spPr bwMode="auto">
          <a:xfrm flipH="1">
            <a:off x="3444875" y="4114800"/>
            <a:ext cx="61436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59" name="Line 126"/>
          <p:cNvSpPr>
            <a:spLocks noChangeShapeType="1"/>
          </p:cNvSpPr>
          <p:nvPr/>
        </p:nvSpPr>
        <p:spPr bwMode="auto">
          <a:xfrm flipH="1">
            <a:off x="2635250" y="3962400"/>
            <a:ext cx="23018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60" name="Line 127"/>
          <p:cNvSpPr>
            <a:spLocks noChangeShapeType="1"/>
          </p:cNvSpPr>
          <p:nvPr/>
        </p:nvSpPr>
        <p:spPr bwMode="auto">
          <a:xfrm>
            <a:off x="2641600" y="3884613"/>
            <a:ext cx="0" cy="7302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61" name="Freeform 128"/>
          <p:cNvSpPr/>
          <p:nvPr/>
        </p:nvSpPr>
        <p:spPr bwMode="auto">
          <a:xfrm>
            <a:off x="6064250" y="3959225"/>
            <a:ext cx="477838" cy="152400"/>
          </a:xfrm>
          <a:custGeom>
            <a:avLst/>
            <a:gdLst>
              <a:gd name="T0" fmla="*/ 0 w 239"/>
              <a:gd name="T1" fmla="*/ 0 h 128"/>
              <a:gd name="T2" fmla="*/ 0 w 239"/>
              <a:gd name="T3" fmla="*/ 127 h 128"/>
              <a:gd name="T4" fmla="*/ 238 w 239"/>
              <a:gd name="T5" fmla="*/ 127 h 128"/>
              <a:gd name="T6" fmla="*/ 0 60000 65536"/>
              <a:gd name="T7" fmla="*/ 0 60000 65536"/>
              <a:gd name="T8" fmla="*/ 0 60000 65536"/>
              <a:gd name="T9" fmla="*/ 0 w 239"/>
              <a:gd name="T10" fmla="*/ 0 h 128"/>
              <a:gd name="T11" fmla="*/ 239 w 239"/>
              <a:gd name="T12" fmla="*/ 128 h 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128">
                <a:moveTo>
                  <a:pt x="0" y="0"/>
                </a:moveTo>
                <a:lnTo>
                  <a:pt x="0" y="127"/>
                </a:lnTo>
                <a:lnTo>
                  <a:pt x="238" y="127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p>
            <a:endParaRPr lang="en-US"/>
          </a:p>
        </p:txBody>
      </p:sp>
      <p:sp>
        <p:nvSpPr>
          <p:cNvPr id="1049162" name="Rectangle 129"/>
          <p:cNvSpPr>
            <a:spLocks noChangeArrowheads="1"/>
          </p:cNvSpPr>
          <p:nvPr/>
        </p:nvSpPr>
        <p:spPr bwMode="auto">
          <a:xfrm>
            <a:off x="6575425" y="4010025"/>
            <a:ext cx="4413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Cout</a:t>
            </a:r>
          </a:p>
        </p:txBody>
      </p:sp>
      <p:sp>
        <p:nvSpPr>
          <p:cNvPr id="1049163" name="Rectangle 130"/>
          <p:cNvSpPr>
            <a:spLocks noChangeArrowheads="1"/>
          </p:cNvSpPr>
          <p:nvPr/>
        </p:nvSpPr>
        <p:spPr bwMode="auto">
          <a:xfrm>
            <a:off x="1909763" y="1177925"/>
            <a:ext cx="3270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A0</a:t>
            </a:r>
          </a:p>
        </p:txBody>
      </p:sp>
      <p:sp>
        <p:nvSpPr>
          <p:cNvPr id="1049164" name="Rectangle 131"/>
          <p:cNvSpPr>
            <a:spLocks noChangeArrowheads="1"/>
          </p:cNvSpPr>
          <p:nvPr/>
        </p:nvSpPr>
        <p:spPr bwMode="auto">
          <a:xfrm>
            <a:off x="1909763" y="1535113"/>
            <a:ext cx="32702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B0</a:t>
            </a:r>
          </a:p>
        </p:txBody>
      </p:sp>
      <p:sp>
        <p:nvSpPr>
          <p:cNvPr id="1049165" name="Rectangle 132"/>
          <p:cNvSpPr>
            <a:spLocks noChangeArrowheads="1"/>
          </p:cNvSpPr>
          <p:nvPr/>
        </p:nvSpPr>
        <p:spPr bwMode="auto">
          <a:xfrm>
            <a:off x="1909763" y="1930400"/>
            <a:ext cx="3270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A1</a:t>
            </a:r>
          </a:p>
        </p:txBody>
      </p:sp>
      <p:sp>
        <p:nvSpPr>
          <p:cNvPr id="1049166" name="Rectangle 133"/>
          <p:cNvSpPr>
            <a:spLocks noChangeArrowheads="1"/>
          </p:cNvSpPr>
          <p:nvPr/>
        </p:nvSpPr>
        <p:spPr bwMode="auto">
          <a:xfrm>
            <a:off x="1909763" y="2282825"/>
            <a:ext cx="3270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B1</a:t>
            </a:r>
          </a:p>
        </p:txBody>
      </p:sp>
      <p:sp>
        <p:nvSpPr>
          <p:cNvPr id="1049167" name="Rectangle 134"/>
          <p:cNvSpPr>
            <a:spLocks noChangeArrowheads="1"/>
          </p:cNvSpPr>
          <p:nvPr/>
        </p:nvSpPr>
        <p:spPr bwMode="auto">
          <a:xfrm>
            <a:off x="1909763" y="2676525"/>
            <a:ext cx="3270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A2</a:t>
            </a:r>
          </a:p>
        </p:txBody>
      </p:sp>
      <p:sp>
        <p:nvSpPr>
          <p:cNvPr id="1049168" name="Rectangle 135"/>
          <p:cNvSpPr>
            <a:spLocks noChangeArrowheads="1"/>
          </p:cNvSpPr>
          <p:nvPr/>
        </p:nvSpPr>
        <p:spPr bwMode="auto">
          <a:xfrm>
            <a:off x="1909763" y="3030538"/>
            <a:ext cx="32702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B2</a:t>
            </a:r>
          </a:p>
        </p:txBody>
      </p:sp>
      <p:sp>
        <p:nvSpPr>
          <p:cNvPr id="1049169" name="Rectangle 136"/>
          <p:cNvSpPr>
            <a:spLocks noChangeArrowheads="1"/>
          </p:cNvSpPr>
          <p:nvPr/>
        </p:nvSpPr>
        <p:spPr bwMode="auto">
          <a:xfrm>
            <a:off x="1909763" y="3425825"/>
            <a:ext cx="32702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A3</a:t>
            </a:r>
          </a:p>
        </p:txBody>
      </p:sp>
      <p:sp>
        <p:nvSpPr>
          <p:cNvPr id="1049170" name="Rectangle 137"/>
          <p:cNvSpPr>
            <a:spLocks noChangeArrowheads="1"/>
          </p:cNvSpPr>
          <p:nvPr/>
        </p:nvSpPr>
        <p:spPr bwMode="auto">
          <a:xfrm>
            <a:off x="1909763" y="3783013"/>
            <a:ext cx="32702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B3</a:t>
            </a:r>
          </a:p>
        </p:txBody>
      </p:sp>
      <p:sp>
        <p:nvSpPr>
          <p:cNvPr id="1049171" name="Line 138"/>
          <p:cNvSpPr>
            <a:spLocks noChangeShapeType="1"/>
          </p:cNvSpPr>
          <p:nvPr/>
        </p:nvSpPr>
        <p:spPr bwMode="auto">
          <a:xfrm>
            <a:off x="3255963" y="4233863"/>
            <a:ext cx="2063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72" name="Line 139"/>
          <p:cNvSpPr>
            <a:spLocks noChangeShapeType="1"/>
          </p:cNvSpPr>
          <p:nvPr/>
        </p:nvSpPr>
        <p:spPr bwMode="auto">
          <a:xfrm flipH="1">
            <a:off x="2616200" y="4233863"/>
            <a:ext cx="43338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73" name="Line 140"/>
          <p:cNvSpPr>
            <a:spLocks noChangeShapeType="1"/>
          </p:cNvSpPr>
          <p:nvPr/>
        </p:nvSpPr>
        <p:spPr bwMode="auto">
          <a:xfrm>
            <a:off x="2973388" y="4043363"/>
            <a:ext cx="0" cy="2063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174" name="Rectangle 141"/>
          <p:cNvSpPr>
            <a:spLocks noChangeArrowheads="1"/>
          </p:cNvSpPr>
          <p:nvPr/>
        </p:nvSpPr>
        <p:spPr bwMode="auto">
          <a:xfrm>
            <a:off x="2314575" y="4137025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0</a:t>
            </a:r>
          </a:p>
        </p:txBody>
      </p:sp>
      <p:sp>
        <p:nvSpPr>
          <p:cNvPr id="1049175" name="Rectangle 142"/>
          <p:cNvSpPr>
            <a:spLocks noChangeArrowheads="1"/>
          </p:cNvSpPr>
          <p:nvPr/>
        </p:nvSpPr>
        <p:spPr bwMode="auto">
          <a:xfrm>
            <a:off x="3419475" y="4137025"/>
            <a:ext cx="2444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1</a:t>
            </a:r>
          </a:p>
        </p:txBody>
      </p:sp>
      <p:sp>
        <p:nvSpPr>
          <p:cNvPr id="1049176" name="Rectangle 143"/>
          <p:cNvSpPr>
            <a:spLocks noChangeArrowheads="1"/>
          </p:cNvSpPr>
          <p:nvPr/>
        </p:nvSpPr>
        <p:spPr bwMode="auto">
          <a:xfrm>
            <a:off x="1909763" y="976313"/>
            <a:ext cx="32067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S0</a:t>
            </a:r>
          </a:p>
        </p:txBody>
      </p:sp>
      <p:sp>
        <p:nvSpPr>
          <p:cNvPr id="1049177" name="Rectangle 144"/>
          <p:cNvSpPr>
            <a:spLocks noChangeArrowheads="1"/>
          </p:cNvSpPr>
          <p:nvPr/>
        </p:nvSpPr>
        <p:spPr bwMode="auto">
          <a:xfrm>
            <a:off x="1909763" y="901700"/>
            <a:ext cx="320675" cy="21113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S1</a:t>
            </a:r>
          </a:p>
        </p:txBody>
      </p:sp>
      <p:sp>
        <p:nvSpPr>
          <p:cNvPr id="1049178" name="Rectangle 145"/>
          <p:cNvSpPr>
            <a:spLocks noChangeArrowheads="1"/>
          </p:cNvSpPr>
          <p:nvPr/>
        </p:nvSpPr>
        <p:spPr bwMode="auto">
          <a:xfrm>
            <a:off x="1909763" y="823913"/>
            <a:ext cx="365125" cy="21113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900" lang="en-US"/>
              <a:t>Cin</a:t>
            </a:r>
          </a:p>
        </p:txBody>
      </p:sp>
      <p:grpSp>
        <p:nvGrpSpPr>
          <p:cNvPr id="138" name="Group 149"/>
          <p:cNvGrpSpPr/>
          <p:nvPr/>
        </p:nvGrpSpPr>
        <p:grpSpPr bwMode="auto">
          <a:xfrm>
            <a:off x="2889250" y="2403475"/>
            <a:ext cx="200025" cy="117475"/>
            <a:chOff x="1458" y="2686"/>
            <a:chExt cx="100" cy="99"/>
          </a:xfrm>
        </p:grpSpPr>
        <p:sp>
          <p:nvSpPr>
            <p:cNvPr id="1049179" name="Line 146"/>
            <p:cNvSpPr>
              <a:spLocks noChangeShapeType="1"/>
            </p:cNvSpPr>
            <p:nvPr/>
          </p:nvSpPr>
          <p:spPr bwMode="auto">
            <a:xfrm>
              <a:off x="1458" y="2694"/>
              <a:ext cx="0" cy="79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180" name="Freeform 147"/>
            <p:cNvSpPr/>
            <p:nvPr/>
          </p:nvSpPr>
          <p:spPr bwMode="auto">
            <a:xfrm>
              <a:off x="1459" y="2686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81" name="Oval 148"/>
            <p:cNvSpPr>
              <a:spLocks noChangeArrowheads="1"/>
            </p:cNvSpPr>
            <p:nvPr/>
          </p:nvSpPr>
          <p:spPr bwMode="auto">
            <a:xfrm>
              <a:off x="1534" y="2720"/>
              <a:ext cx="24" cy="23"/>
            </a:xfrm>
            <a:prstGeom prst="ellipse"/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</p:grpSp>
      <p:grpSp>
        <p:nvGrpSpPr>
          <p:cNvPr id="139" name="Group 153"/>
          <p:cNvGrpSpPr/>
          <p:nvPr/>
        </p:nvGrpSpPr>
        <p:grpSpPr bwMode="auto">
          <a:xfrm>
            <a:off x="2841625" y="3143250"/>
            <a:ext cx="200025" cy="120650"/>
            <a:chOff x="1434" y="3302"/>
            <a:chExt cx="100" cy="99"/>
          </a:xfrm>
        </p:grpSpPr>
        <p:sp>
          <p:nvSpPr>
            <p:cNvPr id="1049182" name="Line 150"/>
            <p:cNvSpPr>
              <a:spLocks noChangeShapeType="1"/>
            </p:cNvSpPr>
            <p:nvPr/>
          </p:nvSpPr>
          <p:spPr bwMode="auto">
            <a:xfrm>
              <a:off x="1434" y="3310"/>
              <a:ext cx="0" cy="79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183" name="Freeform 151"/>
            <p:cNvSpPr/>
            <p:nvPr/>
          </p:nvSpPr>
          <p:spPr bwMode="auto">
            <a:xfrm>
              <a:off x="1435" y="3302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84" name="Oval 152"/>
            <p:cNvSpPr>
              <a:spLocks noChangeArrowheads="1"/>
            </p:cNvSpPr>
            <p:nvPr/>
          </p:nvSpPr>
          <p:spPr bwMode="auto">
            <a:xfrm>
              <a:off x="1510" y="3336"/>
              <a:ext cx="24" cy="23"/>
            </a:xfrm>
            <a:prstGeom prst="ellipse"/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</p:grpSp>
      <p:grpSp>
        <p:nvGrpSpPr>
          <p:cNvPr id="140" name="Group 157"/>
          <p:cNvGrpSpPr/>
          <p:nvPr/>
        </p:nvGrpSpPr>
        <p:grpSpPr bwMode="auto">
          <a:xfrm>
            <a:off x="2873375" y="3905250"/>
            <a:ext cx="200025" cy="117475"/>
            <a:chOff x="1450" y="3934"/>
            <a:chExt cx="100" cy="99"/>
          </a:xfrm>
        </p:grpSpPr>
        <p:sp>
          <p:nvSpPr>
            <p:cNvPr id="1049185" name="Line 154"/>
            <p:cNvSpPr>
              <a:spLocks noChangeShapeType="1"/>
            </p:cNvSpPr>
            <p:nvPr/>
          </p:nvSpPr>
          <p:spPr bwMode="auto">
            <a:xfrm>
              <a:off x="1450" y="3942"/>
              <a:ext cx="0" cy="79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186" name="Freeform 155"/>
            <p:cNvSpPr/>
            <p:nvPr/>
          </p:nvSpPr>
          <p:spPr bwMode="auto">
            <a:xfrm>
              <a:off x="1451" y="3934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87" name="Oval 156"/>
            <p:cNvSpPr>
              <a:spLocks noChangeArrowheads="1"/>
            </p:cNvSpPr>
            <p:nvPr/>
          </p:nvSpPr>
          <p:spPr bwMode="auto">
            <a:xfrm>
              <a:off x="1526" y="3968"/>
              <a:ext cx="24" cy="23"/>
            </a:xfrm>
            <a:prstGeom prst="ellipse"/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</p:grpSp>
      <p:grpSp>
        <p:nvGrpSpPr>
          <p:cNvPr id="141" name="Group 161"/>
          <p:cNvGrpSpPr/>
          <p:nvPr/>
        </p:nvGrpSpPr>
        <p:grpSpPr bwMode="auto">
          <a:xfrm>
            <a:off x="3063875" y="4173538"/>
            <a:ext cx="201613" cy="119062"/>
            <a:chOff x="1546" y="4158"/>
            <a:chExt cx="100" cy="99"/>
          </a:xfrm>
        </p:grpSpPr>
        <p:sp>
          <p:nvSpPr>
            <p:cNvPr id="1049188" name="Line 158"/>
            <p:cNvSpPr>
              <a:spLocks noChangeShapeType="1"/>
            </p:cNvSpPr>
            <p:nvPr/>
          </p:nvSpPr>
          <p:spPr bwMode="auto">
            <a:xfrm>
              <a:off x="1546" y="4166"/>
              <a:ext cx="0" cy="79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189" name="Freeform 159"/>
            <p:cNvSpPr/>
            <p:nvPr/>
          </p:nvSpPr>
          <p:spPr bwMode="auto">
            <a:xfrm>
              <a:off x="1547" y="4158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p>
              <a:endParaRPr lang="en-US"/>
            </a:p>
          </p:txBody>
        </p:sp>
        <p:sp>
          <p:nvSpPr>
            <p:cNvPr id="1049190" name="Oval 160"/>
            <p:cNvSpPr>
              <a:spLocks noChangeArrowheads="1"/>
            </p:cNvSpPr>
            <p:nvPr/>
          </p:nvSpPr>
          <p:spPr bwMode="auto">
            <a:xfrm>
              <a:off x="1622" y="4192"/>
              <a:ext cx="24" cy="23"/>
            </a:xfrm>
            <a:prstGeom prst="ellipse"/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9191" name="Rectangle 162"/>
          <p:cNvSpPr>
            <a:spLocks noChangeArrowheads="1"/>
          </p:cNvSpPr>
          <p:nvPr/>
        </p:nvSpPr>
        <p:spPr bwMode="auto">
          <a:xfrm>
            <a:off x="1195388" y="4672013"/>
            <a:ext cx="7121525" cy="1814678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bIns="25400" lIns="63500" rIns="63500" tIns="25400">
            <a:spAutoFit/>
          </a:bodyPr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algn="l" pos="368300"/>
                <a:tab algn="l" pos="762000"/>
                <a:tab algn="l" pos="1308100"/>
                <a:tab algn="l" pos="1905000"/>
                <a:tab algn="l" pos="3263900"/>
              </a:tabLst>
            </a:pPr>
            <a:r>
              <a:rPr altLang="ko-KR" sz="1200" lang="en-US">
                <a:solidFill>
                  <a:schemeClr val="tx1"/>
                </a:solidFill>
              </a:rPr>
              <a:t>S1	S0	Cin	Y	Output	Microoperation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algn="l" pos="368300"/>
                <a:tab algn="l" pos="762000"/>
                <a:tab algn="l" pos="1308100"/>
                <a:tab algn="l" pos="1905000"/>
                <a:tab algn="l" pos="3263900"/>
              </a:tabLst>
            </a:pPr>
            <a:r>
              <a:rPr altLang="ko-KR" sz="1200" lang="en-US">
                <a:solidFill>
                  <a:schemeClr val="tx1"/>
                </a:solidFill>
              </a:rPr>
              <a:t>0        0	0	B	D = A + B	Add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algn="l" pos="368300"/>
                <a:tab algn="l" pos="762000"/>
                <a:tab algn="l" pos="1308100"/>
                <a:tab algn="l" pos="1905000"/>
                <a:tab algn="l" pos="3263900"/>
              </a:tabLst>
            </a:pPr>
            <a:r>
              <a:rPr altLang="ko-KR" sz="1200" lang="en-US">
                <a:solidFill>
                  <a:schemeClr val="tx1"/>
                </a:solidFill>
              </a:rPr>
              <a:t>0        0	1	B	D = A + B + 1	Add with carry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algn="l" pos="368300"/>
                <a:tab algn="l" pos="762000"/>
                <a:tab algn="l" pos="1308100"/>
                <a:tab algn="l" pos="1905000"/>
                <a:tab algn="l" pos="3263900"/>
              </a:tabLst>
            </a:pPr>
            <a:r>
              <a:rPr altLang="ko-KR" sz="1200" lang="en-US">
                <a:solidFill>
                  <a:schemeClr val="tx1"/>
                </a:solidFill>
              </a:rPr>
              <a:t>0	 1	0	B’	D = A + B’	Subtract with borrow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algn="l" pos="368300"/>
                <a:tab algn="l" pos="762000"/>
                <a:tab algn="l" pos="1308100"/>
                <a:tab algn="l" pos="1905000"/>
                <a:tab algn="l" pos="3263900"/>
              </a:tabLst>
            </a:pPr>
            <a:r>
              <a:rPr altLang="ko-KR" sz="1200" lang="en-US">
                <a:solidFill>
                  <a:schemeClr val="tx1"/>
                </a:solidFill>
              </a:rPr>
              <a:t>0        1	1	B’	D = A + B’+ 1	Subtract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algn="l" pos="368300"/>
                <a:tab algn="l" pos="762000"/>
                <a:tab algn="l" pos="1308100"/>
                <a:tab algn="l" pos="1905000"/>
                <a:tab algn="l" pos="3263900"/>
              </a:tabLst>
            </a:pPr>
            <a:r>
              <a:rPr altLang="ko-KR" sz="1200" lang="en-US">
                <a:solidFill>
                  <a:schemeClr val="tx1"/>
                </a:solidFill>
              </a:rPr>
              <a:t>1        0	0	0	D = A	Transfer A                                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algn="l" pos="368300"/>
                <a:tab algn="l" pos="762000"/>
                <a:tab algn="l" pos="1308100"/>
                <a:tab algn="l" pos="1905000"/>
                <a:tab algn="l" pos="3263900"/>
              </a:tabLst>
            </a:pPr>
            <a:r>
              <a:rPr altLang="ko-KR" sz="1200" lang="en-US">
                <a:solidFill>
                  <a:schemeClr val="tx1"/>
                </a:solidFill>
              </a:rPr>
              <a:t>1        0	1	0	D = A + 1	Increment A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algn="l" pos="368300"/>
                <a:tab algn="l" pos="762000"/>
                <a:tab algn="l" pos="1308100"/>
                <a:tab algn="l" pos="1905000"/>
                <a:tab algn="l" pos="3263900"/>
              </a:tabLst>
            </a:pPr>
            <a:r>
              <a:rPr altLang="ko-KR" sz="1200" lang="en-US">
                <a:solidFill>
                  <a:schemeClr val="tx1"/>
                </a:solidFill>
              </a:rPr>
              <a:t>1        1	0	1	D = A - 1	Decrement A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algn="l" pos="368300"/>
                <a:tab algn="l" pos="762000"/>
                <a:tab algn="l" pos="1308100"/>
                <a:tab algn="l" pos="1905000"/>
                <a:tab algn="l" pos="3263900"/>
              </a:tabLst>
            </a:pPr>
            <a:r>
              <a:rPr altLang="ko-KR" sz="1200" lang="en-US">
                <a:solidFill>
                  <a:schemeClr val="tx1"/>
                </a:solidFill>
              </a:rPr>
              <a:t>1        1	1	1	D = A	Transfer A                                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4314825" cy="434975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3. Logic </a:t>
            </a:r>
            <a:r>
              <a:rPr altLang="ko-KR" dirty="0" sz="3200" lang="en-US" err="1" smtClean="0"/>
              <a:t>Microoperations</a:t>
            </a:r>
            <a:endParaRPr altLang="ko-KR" dirty="0" sz="3200" lang="en-US" smtClean="0"/>
          </a:p>
        </p:txBody>
      </p:sp>
      <p:sp>
        <p:nvSpPr>
          <p:cNvPr id="1049195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466725" y="1019175"/>
            <a:ext cx="7886700" cy="5610225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 fontScale="87500" lnSpcReduction="20000"/>
          </a:bodyPr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Specify binary operations on the strings of bits in registers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900" lang="en-US" smtClean="0"/>
              <a:t>Logic </a:t>
            </a:r>
            <a:r>
              <a:rPr altLang="ko-KR" dirty="0" sz="1900" lang="en-US" err="1" smtClean="0"/>
              <a:t>microoperations</a:t>
            </a:r>
            <a:r>
              <a:rPr altLang="ko-KR" dirty="0" sz="1900" lang="en-US" smtClean="0"/>
              <a:t> are bit-wise operations, i.e., they work on the individual bits of data.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900" lang="en-US" smtClean="0"/>
              <a:t>useful for bit manipulations on binary data .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900" lang="en-US" smtClean="0"/>
              <a:t>useful for making logical decisions based on the bit value.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There are,16 different logic functions that can be defined over two binary input variables</a:t>
            </a:r>
          </a:p>
          <a:p>
            <a:pPr algn="just">
              <a:lnSpc>
                <a:spcPct val="150000"/>
              </a:lnSpc>
            </a:pPr>
            <a:endParaRPr altLang="ko-KR" dirty="0" sz="2000" lang="en-US" smtClean="0"/>
          </a:p>
          <a:p>
            <a:pPr algn="just">
              <a:lnSpc>
                <a:spcPct val="150000"/>
              </a:lnSpc>
            </a:pPr>
            <a:endParaRPr altLang="ko-KR" dirty="0" sz="2000" lang="en-US" smtClean="0"/>
          </a:p>
          <a:p>
            <a:pPr algn="just">
              <a:lnSpc>
                <a:spcPct val="150000"/>
              </a:lnSpc>
            </a:pPr>
            <a:endParaRPr altLang="ko-KR" dirty="0" sz="2000" lang="en-US" smtClean="0"/>
          </a:p>
          <a:p>
            <a:pPr algn="just">
              <a:lnSpc>
                <a:spcPct val="150000"/>
              </a:lnSpc>
            </a:pPr>
            <a:endParaRPr altLang="ko-KR" dirty="0" sz="2000" lang="en-US" smtClean="0"/>
          </a:p>
          <a:p>
            <a:pPr algn="just">
              <a:lnSpc>
                <a:spcPct val="150000"/>
              </a:lnSpc>
            </a:pPr>
            <a:endParaRPr altLang="ko-KR" dirty="0" sz="2000" lang="en-US" smtClean="0"/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However, most systems only implement four of these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AND (</a:t>
            </a:r>
            <a:r>
              <a:rPr altLang="ko-KR" dirty="0" sz="1600" lang="en-US" smtClean="0">
                <a:sym typeface="Symbol" pitchFamily="18" charset="2"/>
              </a:rPr>
              <a:t>)</a:t>
            </a:r>
            <a:r>
              <a:rPr altLang="ko-KR" dirty="0" sz="1600" lang="en-US" smtClean="0"/>
              <a:t>, OR (</a:t>
            </a:r>
            <a:r>
              <a:rPr altLang="ko-KR" dirty="0" sz="1600" lang="en-US" smtClean="0">
                <a:sym typeface="Symbol" pitchFamily="18" charset="2"/>
              </a:rPr>
              <a:t>)</a:t>
            </a:r>
            <a:r>
              <a:rPr altLang="ko-KR" dirty="0" sz="1600" lang="en-US" smtClean="0"/>
              <a:t>, XOR (</a:t>
            </a:r>
            <a:r>
              <a:rPr altLang="ko-KR" dirty="0" sz="1600" lang="en-US" smtClean="0">
                <a:sym typeface="Symbol" pitchFamily="18" charset="2"/>
              </a:rPr>
              <a:t>)</a:t>
            </a:r>
            <a:r>
              <a:rPr altLang="ko-KR" dirty="0" sz="1600" lang="en-US" smtClean="0"/>
              <a:t>, Complement/NOT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The others can be created from combination of these.</a:t>
            </a:r>
            <a:endParaRPr altLang="ko-KR" dirty="0" sz="2000" lang="en-US" smtClean="0">
              <a:sym typeface="Symbol" pitchFamily="18" charset="2"/>
            </a:endParaRPr>
          </a:p>
        </p:txBody>
      </p:sp>
      <p:sp>
        <p:nvSpPr>
          <p:cNvPr id="1049196" name="Text Box 11"/>
          <p:cNvSpPr txBox="1">
            <a:spLocks noChangeArrowheads="1"/>
          </p:cNvSpPr>
          <p:nvPr/>
        </p:nvSpPr>
        <p:spPr bwMode="auto">
          <a:xfrm>
            <a:off x="2393950" y="4095499"/>
            <a:ext cx="2976880" cy="157734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r>
              <a:rPr altLang="ko-KR" dirty="0" sz="1800" lang="en-US"/>
              <a:t>0    0    0    0    0  …  1    1     1</a:t>
            </a:r>
          </a:p>
          <a:p>
            <a:r>
              <a:rPr altLang="ko-KR" dirty="0" sz="1800" lang="en-US"/>
              <a:t>0    1    </a:t>
            </a:r>
            <a:r>
              <a:rPr altLang="ko-KR" dirty="0" sz="1800" lang="en-US" smtClean="0"/>
              <a:t> 0    </a:t>
            </a:r>
            <a:r>
              <a:rPr altLang="ko-KR" dirty="0" sz="1800" lang="en-US"/>
              <a:t>0    0  … </a:t>
            </a:r>
            <a:r>
              <a:rPr altLang="ko-KR" dirty="0" sz="1800" lang="en-US" smtClean="0"/>
              <a:t> </a:t>
            </a:r>
            <a:r>
              <a:rPr altLang="ko-KR" dirty="0" sz="1800" lang="en-US"/>
              <a:t>1    1     1</a:t>
            </a:r>
          </a:p>
          <a:p>
            <a:r>
              <a:rPr altLang="ko-KR" dirty="0" sz="1800" lang="en-US"/>
              <a:t>1    0    </a:t>
            </a:r>
            <a:r>
              <a:rPr altLang="ko-KR" dirty="0" sz="1800" lang="en-US" smtClean="0"/>
              <a:t> 0    </a:t>
            </a:r>
            <a:r>
              <a:rPr altLang="ko-KR" dirty="0" sz="1800" lang="en-US"/>
              <a:t>0    1  …  </a:t>
            </a:r>
            <a:r>
              <a:rPr altLang="ko-KR" dirty="0" sz="1800" lang="en-US" smtClean="0"/>
              <a:t> 0    </a:t>
            </a:r>
            <a:r>
              <a:rPr altLang="ko-KR" dirty="0" sz="1800" lang="en-US"/>
              <a:t>1     1</a:t>
            </a:r>
          </a:p>
          <a:p>
            <a:r>
              <a:rPr altLang="ko-KR" dirty="0" sz="1800" lang="en-US"/>
              <a:t>1    1    </a:t>
            </a:r>
            <a:r>
              <a:rPr altLang="ko-KR" dirty="0" sz="1800" lang="en-US" smtClean="0"/>
              <a:t>  0    </a:t>
            </a:r>
            <a:r>
              <a:rPr altLang="ko-KR" dirty="0" sz="1800" lang="en-US"/>
              <a:t>1    0  … </a:t>
            </a:r>
            <a:r>
              <a:rPr altLang="ko-KR" dirty="0" sz="1800" lang="en-US" smtClean="0"/>
              <a:t>  </a:t>
            </a:r>
            <a:r>
              <a:rPr altLang="ko-KR" dirty="0" sz="1800" lang="en-US"/>
              <a:t>1    0     1</a:t>
            </a:r>
          </a:p>
          <a:p>
            <a:endParaRPr altLang="ko-KR" dirty="0" sz="2800" lang="en-US"/>
          </a:p>
        </p:txBody>
      </p:sp>
      <p:sp>
        <p:nvSpPr>
          <p:cNvPr id="1049197" name="Rectangle 12"/>
          <p:cNvSpPr>
            <a:spLocks noChangeArrowheads="1"/>
          </p:cNvSpPr>
          <p:nvPr/>
        </p:nvSpPr>
        <p:spPr bwMode="auto">
          <a:xfrm>
            <a:off x="2386013" y="3810000"/>
            <a:ext cx="3218180" cy="358139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r>
              <a:rPr altLang="ko-KR" dirty="0" sz="1800" lang="en-US"/>
              <a:t>A   B   F</a:t>
            </a:r>
            <a:r>
              <a:rPr altLang="ko-KR" baseline="-25000" dirty="0" sz="1800" lang="en-US"/>
              <a:t>0</a:t>
            </a:r>
            <a:r>
              <a:rPr altLang="ko-KR" dirty="0" sz="1800" lang="en-US"/>
              <a:t>   F</a:t>
            </a:r>
            <a:r>
              <a:rPr altLang="ko-KR" baseline="-25000" dirty="0" sz="1800" lang="en-US"/>
              <a:t>1</a:t>
            </a:r>
            <a:r>
              <a:rPr altLang="ko-KR" dirty="0" sz="1800" lang="en-US"/>
              <a:t>   F</a:t>
            </a:r>
            <a:r>
              <a:rPr altLang="ko-KR" baseline="-25000" dirty="0" sz="1800" lang="en-US"/>
              <a:t>2</a:t>
            </a:r>
            <a:r>
              <a:rPr altLang="ko-KR" dirty="0" sz="1800" lang="en-US"/>
              <a:t> … F</a:t>
            </a:r>
            <a:r>
              <a:rPr altLang="ko-KR" baseline="-25000" dirty="0" sz="1800" lang="en-US"/>
              <a:t>13</a:t>
            </a:r>
            <a:r>
              <a:rPr altLang="ko-KR" dirty="0" sz="1800" lang="en-US"/>
              <a:t>  F</a:t>
            </a:r>
            <a:r>
              <a:rPr altLang="ko-KR" baseline="-25000" dirty="0" sz="1800" lang="en-US"/>
              <a:t>14</a:t>
            </a:r>
            <a:r>
              <a:rPr altLang="ko-KR" dirty="0" sz="1800" lang="en-US"/>
              <a:t>  F</a:t>
            </a:r>
            <a:r>
              <a:rPr altLang="ko-KR" baseline="-25000" dirty="0" sz="1800" lang="en-US"/>
              <a:t>15</a:t>
            </a:r>
          </a:p>
        </p:txBody>
      </p:sp>
      <p:sp>
        <p:nvSpPr>
          <p:cNvPr id="1049198" name="Line 13"/>
          <p:cNvSpPr>
            <a:spLocks noChangeShapeType="1"/>
          </p:cNvSpPr>
          <p:nvPr/>
        </p:nvSpPr>
        <p:spPr bwMode="auto">
          <a:xfrm>
            <a:off x="2219325" y="4110243"/>
            <a:ext cx="3762375" cy="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p>
            <a:endParaRPr lang="en-US"/>
          </a:p>
        </p:txBody>
      </p:sp>
      <p:sp>
        <p:nvSpPr>
          <p:cNvPr id="1049199" name="Rectangle 15"/>
          <p:cNvSpPr>
            <a:spLocks noChangeArrowheads="1"/>
          </p:cNvSpPr>
          <p:nvPr/>
        </p:nvSpPr>
        <p:spPr bwMode="auto">
          <a:xfrm>
            <a:off x="2209800" y="3836806"/>
            <a:ext cx="3752850" cy="1497193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cxnSp>
        <p:nvCxnSpPr>
          <p:cNvPr id="3145728" name="Straight Connector 11"/>
          <p:cNvCxnSpPr>
            <a:cxnSpLocks/>
          </p:cNvCxnSpPr>
          <p:nvPr/>
        </p:nvCxnSpPr>
        <p:spPr>
          <a:xfrm rot="5400000">
            <a:off x="2209800" y="4572000"/>
            <a:ext cx="1524000" cy="1588"/>
          </a:xfrm>
          <a:prstGeom prst="line"/>
          <a:ln>
            <a:solidFill>
              <a:schemeClr val="tx1"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84225"/>
            <a:ext cx="8396288" cy="434975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List of Logic </a:t>
            </a:r>
            <a:r>
              <a:rPr altLang="ko-KR" dirty="0" sz="3200" lang="en-US" err="1" smtClean="0"/>
              <a:t>Microoperations</a:t>
            </a:r>
            <a:endParaRPr altLang="ko-KR" dirty="0" sz="3200" lang="en-US" smtClean="0"/>
          </a:p>
        </p:txBody>
      </p:sp>
      <p:sp>
        <p:nvSpPr>
          <p:cNvPr id="1049203" name="Rectangle 3"/>
          <p:cNvSpPr>
            <a:spLocks noChangeArrowheads="1"/>
          </p:cNvSpPr>
          <p:nvPr/>
        </p:nvSpPr>
        <p:spPr bwMode="auto">
          <a:xfrm>
            <a:off x="3544888" y="1257300"/>
            <a:ext cx="34925" cy="369888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204" name="Rectangle 4"/>
          <p:cNvSpPr>
            <a:spLocks noChangeArrowheads="1"/>
          </p:cNvSpPr>
          <p:nvPr/>
        </p:nvSpPr>
        <p:spPr bwMode="auto">
          <a:xfrm>
            <a:off x="1055688" y="1890713"/>
            <a:ext cx="34925" cy="122237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205" name="Rectangle 5"/>
          <p:cNvSpPr>
            <a:spLocks noChangeArrowheads="1"/>
          </p:cNvSpPr>
          <p:nvPr/>
        </p:nvSpPr>
        <p:spPr bwMode="auto">
          <a:xfrm>
            <a:off x="685800" y="1370188"/>
            <a:ext cx="6904037" cy="419099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bIns="25400" lIns="63500" rIns="63500" tIns="25400" wrap="square">
            <a:spAutoFit/>
          </a:bodyPr>
          <a:p>
            <a:pPr defTabSz="762000">
              <a:lnSpc>
                <a:spcPct val="150000"/>
              </a:lnSpc>
            </a:pPr>
            <a:r>
              <a:rPr altLang="ko-KR" dirty="0" sz="1600" lang="en-US" smtClean="0">
                <a:solidFill>
                  <a:schemeClr val="tx1"/>
                </a:solidFill>
              </a:rPr>
              <a:t>- </a:t>
            </a:r>
            <a:r>
              <a:rPr altLang="ko-KR" dirty="0" sz="1600" lang="en-US">
                <a:solidFill>
                  <a:schemeClr val="tx1"/>
                </a:solidFill>
              </a:rPr>
              <a:t>16 different logic operations with 2 binary </a:t>
            </a:r>
            <a:r>
              <a:rPr altLang="ko-KR" dirty="0" sz="1600" lang="en-US" smtClean="0">
                <a:solidFill>
                  <a:schemeClr val="tx1"/>
                </a:solidFill>
              </a:rPr>
              <a:t>variables. </a:t>
            </a:r>
            <a:endParaRPr altLang="ko-KR" dirty="0" sz="1600" lang="en-US">
              <a:solidFill>
                <a:schemeClr val="tx1"/>
              </a:solidFill>
            </a:endParaRPr>
          </a:p>
        </p:txBody>
      </p:sp>
      <p:sp>
        <p:nvSpPr>
          <p:cNvPr id="1049206" name="Rectangle 9"/>
          <p:cNvSpPr>
            <a:spLocks noChangeArrowheads="1"/>
          </p:cNvSpPr>
          <p:nvPr/>
        </p:nvSpPr>
        <p:spPr bwMode="auto">
          <a:xfrm>
            <a:off x="228600" y="6400800"/>
            <a:ext cx="8610600" cy="293798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bIns="25400" lIns="63500" rIns="63500" tIns="25400" wrap="square">
            <a:spAutoFit/>
          </a:bodyPr>
          <a:p>
            <a:pPr defTabSz="762000">
              <a:lnSpc>
                <a:spcPct val="102000"/>
              </a:lnSpc>
            </a:pPr>
            <a:r>
              <a:rPr altLang="ko-KR" dirty="0" sz="1600" lang="en-US">
                <a:solidFill>
                  <a:schemeClr val="tx1"/>
                </a:solidFill>
              </a:rPr>
              <a:t> Truth tables for 16 functions of 2 variables and </a:t>
            </a:r>
            <a:r>
              <a:rPr altLang="ko-KR" dirty="0" sz="1600" lang="en-US" smtClean="0">
                <a:solidFill>
                  <a:schemeClr val="tx1"/>
                </a:solidFill>
              </a:rPr>
              <a:t>the corresponding </a:t>
            </a:r>
            <a:r>
              <a:rPr altLang="ko-KR" dirty="0" sz="1600" lang="en-US">
                <a:solidFill>
                  <a:schemeClr val="tx1"/>
                </a:solidFill>
              </a:rPr>
              <a:t>16 logic micro-operations</a:t>
            </a:r>
          </a:p>
        </p:txBody>
      </p:sp>
      <p:sp>
        <p:nvSpPr>
          <p:cNvPr id="1049207" name="Rectangle 10"/>
          <p:cNvSpPr>
            <a:spLocks noChangeArrowheads="1"/>
          </p:cNvSpPr>
          <p:nvPr/>
        </p:nvSpPr>
        <p:spPr bwMode="auto">
          <a:xfrm>
            <a:off x="2408238" y="2217738"/>
            <a:ext cx="873125" cy="479425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01000"/>
              </a:lnSpc>
            </a:pPr>
            <a:r>
              <a:rPr altLang="ko-KR" sz="1400" i="1" lang="en-US">
                <a:solidFill>
                  <a:schemeClr val="tx1"/>
                </a:solidFill>
              </a:rPr>
              <a:t>Boolean</a:t>
            </a:r>
          </a:p>
          <a:p>
            <a:pPr defTabSz="762000">
              <a:lnSpc>
                <a:spcPct val="101000"/>
              </a:lnSpc>
            </a:pPr>
            <a:r>
              <a:rPr altLang="ko-KR" sz="1400" i="1" lang="en-US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049208" name="Rectangle 11"/>
          <p:cNvSpPr>
            <a:spLocks noChangeArrowheads="1"/>
          </p:cNvSpPr>
          <p:nvPr/>
        </p:nvSpPr>
        <p:spPr bwMode="auto">
          <a:xfrm>
            <a:off x="3871913" y="2209800"/>
            <a:ext cx="1062037" cy="479425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01000"/>
              </a:lnSpc>
            </a:pPr>
            <a:r>
              <a:rPr altLang="ko-KR" sz="1400" i="1" lang="en-US">
                <a:solidFill>
                  <a:schemeClr val="tx1"/>
                </a:solidFill>
              </a:rPr>
              <a:t>Micro-</a:t>
            </a:r>
          </a:p>
          <a:p>
            <a:pPr defTabSz="762000">
              <a:lnSpc>
                <a:spcPct val="101000"/>
              </a:lnSpc>
            </a:pPr>
            <a:r>
              <a:rPr altLang="ko-KR" sz="1400" i="1" lang="en-US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1049209" name="Rectangle 12"/>
          <p:cNvSpPr>
            <a:spLocks noChangeArrowheads="1"/>
          </p:cNvSpPr>
          <p:nvPr/>
        </p:nvSpPr>
        <p:spPr bwMode="auto">
          <a:xfrm>
            <a:off x="5473700" y="2324100"/>
            <a:ext cx="647700" cy="2540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01000"/>
              </a:lnSpc>
            </a:pPr>
            <a:r>
              <a:rPr altLang="ko-KR" sz="1400" i="1" lang="en-US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49210" name="Rectangle 13"/>
          <p:cNvSpPr>
            <a:spLocks noChangeArrowheads="1"/>
          </p:cNvSpPr>
          <p:nvPr/>
        </p:nvSpPr>
        <p:spPr bwMode="auto">
          <a:xfrm>
            <a:off x="1301750" y="2209800"/>
            <a:ext cx="812800" cy="4572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01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x  0 0 1 1</a:t>
            </a:r>
          </a:p>
          <a:p>
            <a:pPr defTabSz="762000">
              <a:lnSpc>
                <a:spcPct val="101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y  0 1 0 1</a:t>
            </a:r>
          </a:p>
        </p:txBody>
      </p:sp>
      <p:sp>
        <p:nvSpPr>
          <p:cNvPr id="1049211" name="Rectangle 14"/>
          <p:cNvSpPr>
            <a:spLocks noChangeArrowheads="1"/>
          </p:cNvSpPr>
          <p:nvPr/>
        </p:nvSpPr>
        <p:spPr bwMode="auto">
          <a:xfrm>
            <a:off x="1514474" y="2238375"/>
            <a:ext cx="5648325" cy="3825875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212" name="Line 15"/>
          <p:cNvSpPr>
            <a:spLocks noChangeShapeType="1"/>
          </p:cNvSpPr>
          <p:nvPr/>
        </p:nvSpPr>
        <p:spPr bwMode="auto">
          <a:xfrm>
            <a:off x="2249488" y="2225675"/>
            <a:ext cx="0" cy="384810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213" name="Rectangle 19"/>
          <p:cNvSpPr>
            <a:spLocks noChangeArrowheads="1"/>
          </p:cNvSpPr>
          <p:nvPr/>
        </p:nvSpPr>
        <p:spPr bwMode="auto">
          <a:xfrm>
            <a:off x="1282700" y="2238375"/>
            <a:ext cx="233363" cy="446088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214" name="Rectangle 21"/>
          <p:cNvSpPr>
            <a:spLocks noChangeArrowheads="1"/>
          </p:cNvSpPr>
          <p:nvPr/>
        </p:nvSpPr>
        <p:spPr bwMode="auto">
          <a:xfrm>
            <a:off x="914400" y="2667000"/>
            <a:ext cx="6253162" cy="3594101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square">
            <a:spAutoFit/>
          </a:bodyPr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0 0 0 0	  F0  = 0	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0	    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Clear</a:t>
            </a:r>
            <a:endParaRPr altLang="ko-KR" dirty="0" sz="1400" lang="en-US">
              <a:solidFill>
                <a:schemeClr val="tx1"/>
              </a:solidFill>
            </a:endParaRP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0 0 0 1	</a:t>
            </a:r>
            <a:r>
              <a:rPr altLang="ko-KR" dirty="0" sz="1400" lang="en-US" smtClean="0">
                <a:solidFill>
                  <a:schemeClr val="tx1"/>
                </a:solidFill>
              </a:rPr>
              <a:t>  F1  </a:t>
            </a:r>
            <a:r>
              <a:rPr altLang="ko-KR" dirty="0" sz="1400" lang="en-US">
                <a:solidFill>
                  <a:schemeClr val="tx1"/>
                </a:solidFill>
              </a:rPr>
              <a:t>= </a:t>
            </a:r>
            <a:r>
              <a:rPr altLang="ko-KR" dirty="0" sz="1400" lang="en-US" err="1">
                <a:solidFill>
                  <a:schemeClr val="tx1"/>
                </a:solidFill>
              </a:rPr>
              <a:t>xy</a:t>
            </a:r>
            <a:r>
              <a:rPr altLang="ko-KR" dirty="0" sz="1400" lang="en-US">
                <a:solidFill>
                  <a:schemeClr val="tx1"/>
                </a:solidFill>
              </a:rPr>
              <a:t> 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A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altLang="ko-KR" dirty="0" sz="1400" lang="en-US">
                <a:solidFill>
                  <a:schemeClr val="tx1"/>
                </a:solidFill>
              </a:rPr>
              <a:t> </a:t>
            </a:r>
            <a:r>
              <a:rPr altLang="ko-KR" dirty="0" sz="1400" lang="en-US" smtClean="0">
                <a:solidFill>
                  <a:schemeClr val="tx1"/>
                </a:solidFill>
              </a:rPr>
              <a:t>B</a:t>
            </a:r>
            <a:r>
              <a:rPr altLang="ko-KR" dirty="0" sz="1400" lang="en-US"/>
              <a:t>	</a:t>
            </a:r>
            <a:r>
              <a:rPr altLang="ko-KR" dirty="0" sz="1400" lang="en-US" smtClean="0">
                <a:solidFill>
                  <a:schemeClr val="tx1"/>
                </a:solidFill>
              </a:rPr>
              <a:t>AND</a:t>
            </a:r>
            <a:endParaRPr altLang="ko-KR" dirty="0" sz="1400" lang="en-US">
              <a:solidFill>
                <a:schemeClr val="tx1"/>
              </a:solidFill>
            </a:endParaRP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0 0 1 0	  F2  = </a:t>
            </a:r>
            <a:r>
              <a:rPr altLang="ko-KR" dirty="0" sz="1400" lang="en-US" err="1">
                <a:solidFill>
                  <a:schemeClr val="tx1"/>
                </a:solidFill>
              </a:rPr>
              <a:t>xy</a:t>
            </a:r>
            <a:r>
              <a:rPr altLang="ko-KR" dirty="0" sz="1400" lang="en-US">
                <a:solidFill>
                  <a:schemeClr val="tx1"/>
                </a:solidFill>
              </a:rPr>
              <a:t>'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A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altLang="ko-KR" dirty="0" sz="1400" lang="en-US">
                <a:solidFill>
                  <a:schemeClr val="tx1"/>
                </a:solidFill>
              </a:rPr>
              <a:t> B’</a:t>
            </a: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0 0 1 1	  F3  = x	 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A	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Transfer </a:t>
            </a:r>
            <a:r>
              <a:rPr altLang="ko-KR" dirty="0" sz="1400" lang="en-US">
                <a:solidFill>
                  <a:schemeClr val="tx1"/>
                </a:solidFill>
              </a:rPr>
              <a:t>A</a:t>
            </a: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0 1 0 0	  F4  = </a:t>
            </a:r>
            <a:r>
              <a:rPr altLang="ko-KR" dirty="0" sz="1400" lang="en-US" err="1">
                <a:solidFill>
                  <a:schemeClr val="tx1"/>
                </a:solidFill>
              </a:rPr>
              <a:t>x'y</a:t>
            </a:r>
            <a:r>
              <a:rPr altLang="ko-KR" dirty="0" sz="1400" lang="en-US">
                <a:solidFill>
                  <a:schemeClr val="tx1"/>
                </a:solidFill>
              </a:rPr>
              <a:t>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A’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altLang="ko-KR" dirty="0" sz="1400" lang="en-US">
                <a:solidFill>
                  <a:schemeClr val="tx1"/>
                </a:solidFill>
              </a:rPr>
              <a:t> B</a:t>
            </a: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0 1 0 1	  F5  = y	 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B	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Transfer </a:t>
            </a:r>
            <a:r>
              <a:rPr altLang="ko-KR" dirty="0" sz="1400" lang="en-US">
                <a:solidFill>
                  <a:schemeClr val="tx1"/>
                </a:solidFill>
              </a:rPr>
              <a:t>B</a:t>
            </a: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0 1 1 0	  F6  = x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altLang="ko-KR" dirty="0" sz="1400" lang="en-US">
                <a:solidFill>
                  <a:schemeClr val="tx1"/>
                </a:solidFill>
              </a:rPr>
              <a:t> y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A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altLang="ko-KR" dirty="0" sz="1400" lang="en-US">
                <a:solidFill>
                  <a:schemeClr val="tx1"/>
                </a:solidFill>
              </a:rPr>
              <a:t> B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 </a:t>
            </a:r>
            <a:r>
              <a:rPr altLang="ko-KR" dirty="0" sz="1400" lang="en-US">
                <a:solidFill>
                  <a:schemeClr val="tx1"/>
                </a:solidFill>
              </a:rPr>
              <a:t>Exclusive-OR</a:t>
            </a: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0 1 1 1	  F7  = x + y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A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altLang="ko-KR" dirty="0" sz="1400" lang="en-US">
                <a:solidFill>
                  <a:schemeClr val="tx1"/>
                </a:solidFill>
              </a:rPr>
              <a:t> B    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OR</a:t>
            </a:r>
            <a:endParaRPr altLang="ko-KR" dirty="0" sz="1400" lang="en-US">
              <a:solidFill>
                <a:schemeClr val="tx1"/>
              </a:solidFill>
            </a:endParaRP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 smtClean="0">
                <a:solidFill>
                  <a:schemeClr val="tx1"/>
                </a:solidFill>
              </a:rPr>
              <a:t>1 </a:t>
            </a:r>
            <a:r>
              <a:rPr altLang="ko-KR" dirty="0" sz="1400" lang="en-US">
                <a:solidFill>
                  <a:schemeClr val="tx1"/>
                </a:solidFill>
              </a:rPr>
              <a:t>0 0 0	  F8  = (x + y)'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lang="en-US"/>
              <a:t>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</a:t>
            </a:r>
            <a:r>
              <a:rPr altLang="ko-KR" dirty="0" sz="1400" lang="en-US">
                <a:solidFill>
                  <a:schemeClr val="tx1"/>
                </a:solidFill>
              </a:rPr>
              <a:t>A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altLang="ko-KR" dirty="0" sz="1400" lang="en-US">
                <a:solidFill>
                  <a:schemeClr val="tx1"/>
                </a:solidFill>
              </a:rPr>
              <a:t> B)’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NOR</a:t>
            </a:r>
            <a:endParaRPr altLang="ko-KR" dirty="0" sz="1400" lang="en-US">
              <a:solidFill>
                <a:schemeClr val="tx1"/>
              </a:solidFill>
            </a:endParaRP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1 0 0 1	  F9  = (x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altLang="ko-KR" dirty="0" sz="1400" lang="en-US">
                <a:solidFill>
                  <a:schemeClr val="tx1"/>
                </a:solidFill>
              </a:rPr>
              <a:t> y)'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(A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altLang="ko-KR" dirty="0" sz="1400" lang="en-US">
                <a:solidFill>
                  <a:schemeClr val="tx1"/>
                </a:solidFill>
              </a:rPr>
              <a:t> B)’    </a:t>
            </a:r>
            <a:r>
              <a:rPr altLang="ko-KR" dirty="0" sz="1400" lang="en-US" smtClean="0">
                <a:solidFill>
                  <a:schemeClr val="tx1"/>
                </a:solidFill>
              </a:rPr>
              <a:t>	Exclusive-NOR</a:t>
            </a:r>
            <a:endParaRPr altLang="ko-KR" dirty="0" sz="1400" lang="en-US">
              <a:solidFill>
                <a:schemeClr val="tx1"/>
              </a:solidFill>
            </a:endParaRP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1 0 1 0	  F10 = y'  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B’ 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Complement </a:t>
            </a:r>
            <a:r>
              <a:rPr altLang="ko-KR" dirty="0" sz="1400" lang="en-US">
                <a:solidFill>
                  <a:schemeClr val="tx1"/>
                </a:solidFill>
              </a:rPr>
              <a:t>B</a:t>
            </a: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1 0 1 1	  F11 = x + y'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A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altLang="ko-KR" dirty="0" sz="1400" lang="en-US">
                <a:solidFill>
                  <a:schemeClr val="tx1"/>
                </a:solidFill>
              </a:rPr>
              <a:t> B</a:t>
            </a: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 smtClean="0">
                <a:solidFill>
                  <a:schemeClr val="tx1"/>
                </a:solidFill>
              </a:rPr>
              <a:t>1 </a:t>
            </a:r>
            <a:r>
              <a:rPr altLang="ko-KR" dirty="0" sz="1400" lang="en-US">
                <a:solidFill>
                  <a:schemeClr val="tx1"/>
                </a:solidFill>
              </a:rPr>
              <a:t>1 0 0	  F12 = x'	  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A’ 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Complement </a:t>
            </a:r>
            <a:r>
              <a:rPr altLang="ko-KR" dirty="0" sz="1400" lang="en-US">
                <a:solidFill>
                  <a:schemeClr val="tx1"/>
                </a:solidFill>
              </a:rPr>
              <a:t>A</a:t>
            </a: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1 1 0 1	  F13 = x' + y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A’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altLang="ko-KR" dirty="0" sz="1400" lang="en-US">
                <a:solidFill>
                  <a:schemeClr val="tx1"/>
                </a:solidFill>
              </a:rPr>
              <a:t> B</a:t>
            </a: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1 1 1 0	  F14 = (</a:t>
            </a:r>
            <a:r>
              <a:rPr altLang="ko-KR" dirty="0" sz="1400" lang="en-US" err="1">
                <a:solidFill>
                  <a:schemeClr val="tx1"/>
                </a:solidFill>
              </a:rPr>
              <a:t>xy</a:t>
            </a:r>
            <a:r>
              <a:rPr altLang="ko-KR" dirty="0" sz="1400" lang="en-US">
                <a:solidFill>
                  <a:schemeClr val="tx1"/>
                </a:solidFill>
              </a:rPr>
              <a:t>)'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(A </a:t>
            </a:r>
            <a:r>
              <a:rPr altLang="ko-KR" dirty="0" sz="1400" lang="en-US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altLang="ko-KR" dirty="0" sz="1400" lang="en-US">
                <a:solidFill>
                  <a:schemeClr val="tx1"/>
                </a:solidFill>
              </a:rPr>
              <a:t> B)’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NAND</a:t>
            </a:r>
            <a:endParaRPr altLang="ko-KR" dirty="0" sz="1400" lang="en-US">
              <a:solidFill>
                <a:schemeClr val="tx1"/>
              </a:solidFill>
            </a:endParaRPr>
          </a:p>
          <a:p>
            <a:pPr defTabSz="762000" lvl="1" marL="571500">
              <a:lnSpc>
                <a:spcPct val="96000"/>
              </a:lnSpc>
            </a:pPr>
            <a:r>
              <a:rPr altLang="ko-KR" dirty="0" sz="1400" lang="en-US">
                <a:solidFill>
                  <a:schemeClr val="tx1"/>
                </a:solidFill>
              </a:rPr>
              <a:t>1 1 1 1	  F15 = 1     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F </a:t>
            </a:r>
            <a:r>
              <a:rPr altLang="ko-KR" dirty="0" sz="1400" lang="en-US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altLang="ko-KR" dirty="0" sz="1400" lang="en-US">
                <a:solidFill>
                  <a:schemeClr val="tx1"/>
                </a:solidFill>
              </a:rPr>
              <a:t> all 1's          </a:t>
            </a:r>
            <a:r>
              <a:rPr altLang="ko-KR" dirty="0" sz="1400" lang="en-US" smtClean="0">
                <a:solidFill>
                  <a:schemeClr val="tx1"/>
                </a:solidFill>
              </a:rPr>
              <a:t>	Set </a:t>
            </a:r>
            <a:r>
              <a:rPr altLang="ko-KR" dirty="0" sz="1400" lang="en-US">
                <a:solidFill>
                  <a:schemeClr val="tx1"/>
                </a:solidFill>
              </a:rPr>
              <a:t>to all 1's</a:t>
            </a:r>
          </a:p>
          <a:p>
            <a:pPr defTabSz="762000" latinLnBrk="1"/>
            <a:endParaRPr altLang="ko-KR" dirty="0" sz="1400" lang="en-US">
              <a:solidFill>
                <a:schemeClr val="tx1"/>
              </a:solidFill>
            </a:endParaRPr>
          </a:p>
        </p:txBody>
      </p:sp>
      <p:sp>
        <p:nvSpPr>
          <p:cNvPr id="1049215" name="Line 22"/>
          <p:cNvSpPr>
            <a:spLocks noChangeShapeType="1"/>
          </p:cNvSpPr>
          <p:nvPr/>
        </p:nvSpPr>
        <p:spPr bwMode="auto">
          <a:xfrm>
            <a:off x="3657600" y="2235200"/>
            <a:ext cx="0" cy="382905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216" name="Line 23"/>
          <p:cNvSpPr>
            <a:spLocks noChangeShapeType="1"/>
          </p:cNvSpPr>
          <p:nvPr/>
        </p:nvSpPr>
        <p:spPr bwMode="auto">
          <a:xfrm>
            <a:off x="5126038" y="2225675"/>
            <a:ext cx="0" cy="384810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cxnSp>
        <p:nvCxnSpPr>
          <p:cNvPr id="3145729" name="Straight Connector 22"/>
          <p:cNvCxnSpPr>
            <a:cxnSpLocks/>
          </p:cNvCxnSpPr>
          <p:nvPr/>
        </p:nvCxnSpPr>
        <p:spPr>
          <a:xfrm>
            <a:off x="1524000" y="2667000"/>
            <a:ext cx="5638800" cy="1588"/>
          </a:xfrm>
          <a:prstGeom prst="line"/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533400"/>
            <a:ext cx="5794375" cy="927100"/>
          </a:xfrm>
        </p:spPr>
        <p:txBody>
          <a:bodyPr>
            <a:normAutofit/>
          </a:bodyPr>
          <a:p>
            <a:r>
              <a:rPr dirty="0" sz="3200" lang="en-US" smtClean="0"/>
              <a:t>Logic </a:t>
            </a:r>
            <a:r>
              <a:rPr dirty="0" sz="3200" lang="en-US" err="1" smtClean="0"/>
              <a:t>Microoperations</a:t>
            </a:r>
            <a:endParaRPr dirty="0" sz="2800" lang="en-US" smtClean="0"/>
          </a:p>
        </p:txBody>
      </p:sp>
      <p:sp>
        <p:nvSpPr>
          <p:cNvPr id="1049220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ctr">
              <a:buFontTx/>
              <a:buNone/>
            </a:pPr>
            <a:r>
              <a:rPr dirty="0" lang="en-US" smtClean="0">
                <a:solidFill>
                  <a:srgbClr val="996633"/>
                </a:solidFill>
              </a:rPr>
              <a:t>OR </a:t>
            </a:r>
            <a:r>
              <a:rPr dirty="0" lang="en-US" err="1" smtClean="0">
                <a:solidFill>
                  <a:srgbClr val="996633"/>
                </a:solidFill>
              </a:rPr>
              <a:t>Microoperation</a:t>
            </a:r>
            <a:endParaRPr dirty="0" lang="en-US" smtClean="0">
              <a:solidFill>
                <a:srgbClr val="996633"/>
              </a:solidFill>
            </a:endParaRPr>
          </a:p>
          <a:p>
            <a:r>
              <a:rPr dirty="0" lang="en-US" smtClean="0"/>
              <a:t>Symbol: </a:t>
            </a:r>
            <a:r>
              <a:rPr dirty="0" lang="en-US" smtClean="0">
                <a:sym typeface="Symbol" pitchFamily="18" charset="2"/>
              </a:rPr>
              <a:t>, +</a:t>
            </a:r>
          </a:p>
          <a:p>
            <a:pPr>
              <a:buFontTx/>
              <a:buNone/>
            </a:pPr>
            <a:r>
              <a:rPr dirty="0" lang="en-US" smtClean="0">
                <a:sym typeface="Symbol" pitchFamily="18" charset="2"/>
              </a:rPr>
              <a:t>                        Gate: </a:t>
            </a:r>
          </a:p>
          <a:p>
            <a:pPr>
              <a:buFontTx/>
              <a:buNone/>
            </a:pPr>
            <a:endParaRPr dirty="0" lang="en-US" smtClean="0">
              <a:sym typeface="Symbol" pitchFamily="18" charset="2"/>
            </a:endParaRPr>
          </a:p>
          <a:p>
            <a:r>
              <a:rPr dirty="0" lang="en-US" smtClean="0">
                <a:sym typeface="Symbol" pitchFamily="18" charset="2"/>
              </a:rPr>
              <a:t>Example: 100110</a:t>
            </a:r>
            <a:r>
              <a:rPr baseline="-25000" dirty="0" lang="en-US" smtClean="0">
                <a:sym typeface="Symbol" pitchFamily="18" charset="2"/>
              </a:rPr>
              <a:t>2</a:t>
            </a:r>
            <a:r>
              <a:rPr dirty="0" lang="en-US" smtClean="0">
                <a:sym typeface="Symbol" pitchFamily="18" charset="2"/>
              </a:rPr>
              <a:t> </a:t>
            </a:r>
            <a:r>
              <a:rPr b="0" dirty="0" lang="en-US" smtClean="0">
                <a:sym typeface="Symbol" pitchFamily="18" charset="2"/>
              </a:rPr>
              <a:t> </a:t>
            </a:r>
            <a:r>
              <a:rPr dirty="0" lang="en-US" smtClean="0">
                <a:sym typeface="Symbol" pitchFamily="18" charset="2"/>
              </a:rPr>
              <a:t>1010110</a:t>
            </a:r>
            <a:r>
              <a:rPr baseline="-25000" dirty="0" lang="en-US" smtClean="0">
                <a:sym typeface="Symbol" pitchFamily="18" charset="2"/>
              </a:rPr>
              <a:t>2</a:t>
            </a:r>
            <a:r>
              <a:rPr dirty="0" lang="en-US" smtClean="0">
                <a:sym typeface="Symbol" pitchFamily="18" charset="2"/>
              </a:rPr>
              <a:t> = 1110110</a:t>
            </a:r>
            <a:r>
              <a:rPr baseline="-25000" dirty="0" lang="en-US" smtClean="0">
                <a:sym typeface="Symbol" pitchFamily="18" charset="2"/>
              </a:rPr>
              <a:t>2</a:t>
            </a:r>
          </a:p>
          <a:p>
            <a:endParaRPr dirty="0" lang="en-US" smtClean="0">
              <a:sym typeface="Symbol" pitchFamily="18" charset="2"/>
            </a:endParaRPr>
          </a:p>
          <a:p>
            <a:pPr>
              <a:buFontTx/>
              <a:buNone/>
            </a:pPr>
            <a:endParaRPr dirty="0" lang="en-US" smtClean="0">
              <a:sym typeface="Symbol" pitchFamily="18" charset="2"/>
            </a:endParaRPr>
          </a:p>
          <a:p>
            <a:pPr algn="ctr">
              <a:buFontTx/>
              <a:buNone/>
            </a:pPr>
            <a:r>
              <a:rPr dirty="0" lang="en-US" smtClean="0">
                <a:sym typeface="Symbol" pitchFamily="18" charset="2"/>
              </a:rPr>
              <a:t>P+Q: R1      R2+R3, R4      R5 R6 </a:t>
            </a:r>
          </a:p>
          <a:p>
            <a:endParaRPr dirty="0" lang="en-US" smtClean="0"/>
          </a:p>
        </p:txBody>
      </p:sp>
      <p:sp>
        <p:nvSpPr>
          <p:cNvPr id="1049221" name="Line 4"/>
          <p:cNvSpPr>
            <a:spLocks noChangeShapeType="1"/>
          </p:cNvSpPr>
          <p:nvPr/>
        </p:nvSpPr>
        <p:spPr bwMode="auto">
          <a:xfrm flipH="1" flipV="1">
            <a:off x="3352800" y="5486400"/>
            <a:ext cx="457200" cy="127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222" name="Line 5"/>
          <p:cNvSpPr>
            <a:spLocks noChangeShapeType="1"/>
          </p:cNvSpPr>
          <p:nvPr/>
        </p:nvSpPr>
        <p:spPr bwMode="auto">
          <a:xfrm flipH="1">
            <a:off x="5334000" y="5562600"/>
            <a:ext cx="4699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223" name="AutoShape 8"/>
          <p:cNvSpPr>
            <a:spLocks noChangeArrowheads="1"/>
          </p:cNvSpPr>
          <p:nvPr/>
        </p:nvSpPr>
        <p:spPr bwMode="auto">
          <a:xfrm rot="-10800000">
            <a:off x="4064000" y="2743200"/>
            <a:ext cx="685800" cy="685800"/>
          </a:xfrm>
          <a:prstGeom prst="moon">
            <a:avLst>
              <a:gd name="adj" fmla="val 83333"/>
            </a:avLst>
          </a:prstGeom>
          <a:solidFill>
            <a:srgbClr val="3399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24" name="Rectangle 9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25" name="Line 11"/>
          <p:cNvSpPr>
            <a:spLocks noChangeShapeType="1"/>
          </p:cNvSpPr>
          <p:nvPr/>
        </p:nvSpPr>
        <p:spPr bwMode="auto">
          <a:xfrm rot="-10800000">
            <a:off x="3633788" y="3128963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226" name="Line 12"/>
          <p:cNvSpPr>
            <a:spLocks noChangeShapeType="1"/>
          </p:cNvSpPr>
          <p:nvPr/>
        </p:nvSpPr>
        <p:spPr bwMode="auto">
          <a:xfrm rot="-10800000">
            <a:off x="3657600" y="2908300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227" name="Line 13"/>
          <p:cNvSpPr>
            <a:spLocks noChangeShapeType="1"/>
          </p:cNvSpPr>
          <p:nvPr/>
        </p:nvSpPr>
        <p:spPr bwMode="auto">
          <a:xfrm rot="-10800000">
            <a:off x="4724400" y="3065463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9228" name="AutoShape 14"/>
          <p:cNvSpPr>
            <a:spLocks noChangeArrowheads="1"/>
          </p:cNvSpPr>
          <p:nvPr/>
        </p:nvSpPr>
        <p:spPr bwMode="auto">
          <a:xfrm>
            <a:off x="2971800" y="4648200"/>
            <a:ext cx="1143000" cy="457200"/>
          </a:xfrm>
          <a:prstGeom prst="wedgeEllipseCallout">
            <a:avLst>
              <a:gd name="adj1" fmla="val -81111"/>
              <a:gd name="adj2" fmla="val 106944"/>
            </a:avLst>
          </a:prstGeom>
          <a:solidFill>
            <a:srgbClr val="808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p>
            <a:pPr algn="ctr" eaLnBrk="1" hangingPunct="1">
              <a:lnSpc>
                <a:spcPct val="100000"/>
              </a:lnSpc>
            </a:pP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229" name="Text Box 15"/>
          <p:cNvSpPr txBox="1">
            <a:spLocks noChangeArrowheads="1"/>
          </p:cNvSpPr>
          <p:nvPr/>
        </p:nvSpPr>
        <p:spPr bwMode="auto">
          <a:xfrm>
            <a:off x="3176588" y="4675187"/>
            <a:ext cx="749300" cy="366713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dirty="0" sz="1800" kumimoji="0" lang="en-US">
                <a:solidFill>
                  <a:schemeClr val="bg1"/>
                </a:solidFill>
                <a:cs typeface="Arial" charset="0"/>
              </a:rPr>
              <a:t>OR</a:t>
            </a:r>
          </a:p>
        </p:txBody>
      </p:sp>
      <p:sp>
        <p:nvSpPr>
          <p:cNvPr id="1049230" name="AutoShape 16"/>
          <p:cNvSpPr>
            <a:spLocks noChangeArrowheads="1"/>
          </p:cNvSpPr>
          <p:nvPr/>
        </p:nvSpPr>
        <p:spPr bwMode="auto">
          <a:xfrm>
            <a:off x="6477000" y="4419600"/>
            <a:ext cx="1143000" cy="457200"/>
          </a:xfrm>
          <a:prstGeom prst="wedgeEllipseCallout">
            <a:avLst>
              <a:gd name="adj1" fmla="val -54722"/>
              <a:gd name="adj2" fmla="val 144097"/>
            </a:avLst>
          </a:prstGeom>
          <a:solidFill>
            <a:srgbClr val="9966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p>
            <a:pPr algn="ctr" eaLnBrk="1" hangingPunct="1">
              <a:lnSpc>
                <a:spcPct val="100000"/>
              </a:lnSpc>
            </a:pP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231" name="Text Box 17"/>
          <p:cNvSpPr txBox="1">
            <a:spLocks noChangeArrowheads="1"/>
          </p:cNvSpPr>
          <p:nvPr/>
        </p:nvSpPr>
        <p:spPr bwMode="auto">
          <a:xfrm>
            <a:off x="6691313" y="4465637"/>
            <a:ext cx="749300" cy="366713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bg1"/>
                </a:solidFill>
                <a:cs typeface="Arial" charset="0"/>
              </a:rPr>
              <a:t>OR</a:t>
            </a:r>
          </a:p>
        </p:txBody>
      </p:sp>
      <p:sp>
        <p:nvSpPr>
          <p:cNvPr id="1049232" name="AutoShape 18"/>
          <p:cNvSpPr>
            <a:spLocks noChangeArrowheads="1"/>
          </p:cNvSpPr>
          <p:nvPr/>
        </p:nvSpPr>
        <p:spPr bwMode="auto">
          <a:xfrm>
            <a:off x="4610100" y="5867400"/>
            <a:ext cx="1371600" cy="533400"/>
          </a:xfrm>
          <a:prstGeom prst="wedgeEllipseCallout">
            <a:avLst>
              <a:gd name="adj1" fmla="val -68056"/>
              <a:gd name="adj2" fmla="val -64287"/>
            </a:avLst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p>
            <a:pPr algn="ctr" eaLnBrk="1" hangingPunct="1">
              <a:lnSpc>
                <a:spcPct val="100000"/>
              </a:lnSpc>
            </a:pPr>
            <a:endParaRPr b="0" sz="1800" kumimoji="0" lang="en-US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9233" name="Text Box 19"/>
          <p:cNvSpPr txBox="1">
            <a:spLocks noChangeArrowheads="1"/>
          </p:cNvSpPr>
          <p:nvPr/>
        </p:nvSpPr>
        <p:spPr bwMode="auto">
          <a:xfrm>
            <a:off x="4953000" y="5945187"/>
            <a:ext cx="749300" cy="366713"/>
          </a:xfrm>
          <a:prstGeom prst="rect"/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pPr algn="ctr" eaLnBrk="1" hangingPunct="1" rtl="1">
              <a:lnSpc>
                <a:spcPct val="100000"/>
              </a:lnSpc>
              <a:spcBef>
                <a:spcPct val="50000"/>
              </a:spcBef>
            </a:pPr>
            <a:r>
              <a:rPr b="0" sz="1800" kumimoji="0" lang="en-US">
                <a:solidFill>
                  <a:schemeClr val="bg1"/>
                </a:solidFill>
                <a:cs typeface="Arial" charset="0"/>
              </a:rPr>
              <a:t>ADD</a:t>
            </a:r>
          </a:p>
        </p:txBody>
      </p:sp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4" name="Rectangle 6"/>
          <p:cNvSpPr>
            <a:spLocks noChangeArrowheads="1"/>
          </p:cNvSpPr>
          <p:nvPr/>
        </p:nvSpPr>
        <p:spPr bwMode="auto">
          <a:xfrm>
            <a:off x="533400" y="674688"/>
            <a:ext cx="7010400" cy="62071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p>
            <a:pPr algn="ctr" indent="-746125" marL="746125"/>
            <a:r>
              <a:rPr dirty="0" sz="3200" lang="en-US" smtClean="0">
                <a:solidFill>
                  <a:schemeClr val="tx2"/>
                </a:solidFill>
              </a:rPr>
              <a:t>Logic </a:t>
            </a:r>
            <a:r>
              <a:rPr dirty="0" sz="3200" lang="en-US" err="1" smtClean="0">
                <a:solidFill>
                  <a:schemeClr val="tx2"/>
                </a:solidFill>
              </a:rPr>
              <a:t>Microoperations</a:t>
            </a:r>
            <a:endParaRPr dirty="0" sz="3200" lang="en-US">
              <a:solidFill>
                <a:schemeClr val="tx2"/>
              </a:solidFill>
            </a:endParaRPr>
          </a:p>
        </p:txBody>
      </p:sp>
      <p:sp>
        <p:nvSpPr>
          <p:cNvPr id="1049235" name="Rectangle 7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/>
          <a:p>
            <a:pPr algn="ctr" defTabSz="762000" indent="-285750" marL="285750">
              <a:spcBef>
                <a:spcPct val="30000"/>
              </a:spcBef>
              <a:buSzPct val="100000"/>
            </a:pPr>
            <a:r>
              <a:rPr sz="2400" lang="en-US">
                <a:solidFill>
                  <a:srgbClr val="000066"/>
                </a:solidFill>
              </a:rPr>
              <a:t>AND Microoperation</a:t>
            </a:r>
          </a:p>
          <a:p>
            <a:pPr defTabSz="762000" indent="-285750" marL="285750">
              <a:spcBef>
                <a:spcPct val="30000"/>
              </a:spcBef>
              <a:buSzPct val="100000"/>
              <a:buFontTx/>
              <a:buChar char="•"/>
            </a:pPr>
            <a:r>
              <a:rPr sz="2400" lang="en-US">
                <a:solidFill>
                  <a:schemeClr val="tx1"/>
                </a:solidFill>
              </a:rPr>
              <a:t>Symbol: </a:t>
            </a: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</a:t>
            </a:r>
          </a:p>
          <a:p>
            <a:pPr defTabSz="762000" indent="-285750" marL="285750">
              <a:spcBef>
                <a:spcPct val="30000"/>
              </a:spcBef>
              <a:buSzPct val="100000"/>
            </a:pPr>
            <a:endParaRPr sz="2400" lang="en-US">
              <a:solidFill>
                <a:schemeClr val="tx1"/>
              </a:solidFill>
              <a:sym typeface="Symbol" pitchFamily="18" charset="2"/>
            </a:endParaRPr>
          </a:p>
          <a:p>
            <a:pPr defTabSz="762000" indent="-285750" marL="285750">
              <a:spcBef>
                <a:spcPct val="30000"/>
              </a:spcBef>
              <a:buSzPct val="100000"/>
              <a:buFontTx/>
              <a:buChar char="•"/>
            </a:pP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Gate: </a:t>
            </a:r>
          </a:p>
          <a:p>
            <a:pPr defTabSz="762000" indent="-285750" marL="285750">
              <a:spcBef>
                <a:spcPct val="30000"/>
              </a:spcBef>
              <a:buSzPct val="100000"/>
            </a:pPr>
            <a:endParaRPr sz="2400" lang="en-US">
              <a:solidFill>
                <a:schemeClr val="tx1"/>
              </a:solidFill>
              <a:sym typeface="Symbol" pitchFamily="18" charset="2"/>
            </a:endParaRPr>
          </a:p>
          <a:p>
            <a:pPr defTabSz="762000" indent="-285750" marL="285750">
              <a:spcBef>
                <a:spcPct val="30000"/>
              </a:spcBef>
              <a:buSzPct val="100000"/>
              <a:buFontTx/>
              <a:buChar char="•"/>
            </a:pP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Example: 100110</a:t>
            </a:r>
            <a:r>
              <a:rPr baseline="-25000" sz="2400" lang="en-US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 </a:t>
            </a:r>
            <a:r>
              <a:rPr b="0" sz="2400" lang="en-US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1010110</a:t>
            </a:r>
            <a:r>
              <a:rPr baseline="-25000" sz="2400" lang="en-US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 = 0000110</a:t>
            </a:r>
            <a:r>
              <a:rPr baseline="-25000" sz="2400" lang="en-US">
                <a:solidFill>
                  <a:schemeClr val="tx1"/>
                </a:solidFill>
                <a:sym typeface="Symbol" pitchFamily="18" charset="2"/>
              </a:rPr>
              <a:t>2</a:t>
            </a:r>
            <a:endParaRPr sz="2400" lang="en-US">
              <a:solidFill>
                <a:schemeClr val="tx1"/>
              </a:solidFill>
              <a:sym typeface="Symbol" pitchFamily="18" charset="2"/>
            </a:endParaRPr>
          </a:p>
          <a:p>
            <a:pPr defTabSz="762000" indent="-285750" marL="285750">
              <a:spcBef>
                <a:spcPct val="30000"/>
              </a:spcBef>
              <a:buSzPct val="100000"/>
            </a:pPr>
            <a:endParaRPr sz="2400" lang="en-US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049236" name="Rectangle 8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37" name="Rectangle 9"/>
          <p:cNvSpPr>
            <a:spLocks noChangeArrowheads="1"/>
          </p:cNvSpPr>
          <p:nvPr/>
        </p:nvSpPr>
        <p:spPr bwMode="auto">
          <a:xfrm rot="10800000" flipH="1">
            <a:off x="3181350" y="2971800"/>
            <a:ext cx="79375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38" name="Line 10"/>
          <p:cNvSpPr>
            <a:spLocks noChangeShapeType="1"/>
          </p:cNvSpPr>
          <p:nvPr/>
        </p:nvSpPr>
        <p:spPr bwMode="auto">
          <a:xfrm rot="-10800000">
            <a:off x="2898775" y="3565525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239" name="Line 11"/>
          <p:cNvSpPr>
            <a:spLocks noChangeShapeType="1"/>
          </p:cNvSpPr>
          <p:nvPr/>
        </p:nvSpPr>
        <p:spPr bwMode="auto">
          <a:xfrm rot="-10800000">
            <a:off x="2895600" y="3184525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240" name="Line 12"/>
          <p:cNvSpPr>
            <a:spLocks noChangeShapeType="1"/>
          </p:cNvSpPr>
          <p:nvPr/>
        </p:nvSpPr>
        <p:spPr bwMode="auto">
          <a:xfrm rot="-10800000">
            <a:off x="3962400" y="3397250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sp>
        <p:nvSpPr>
          <p:cNvPr id="1049241" name="AutoShape 13"/>
          <p:cNvSpPr>
            <a:spLocks noChangeArrowheads="1"/>
          </p:cNvSpPr>
          <p:nvPr/>
        </p:nvSpPr>
        <p:spPr bwMode="auto">
          <a:xfrm>
            <a:off x="3276600" y="3016250"/>
            <a:ext cx="762000" cy="685800"/>
          </a:xfrm>
          <a:prstGeom prst="flowChartDelay"/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9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2"/>
                                        <p:tgtEl>
                                          <p:spTgt spid="104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2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p>
            <a:pPr algn="ctr" indent="-746125" marL="746125"/>
            <a:r>
              <a:rPr dirty="0" sz="3200" lang="en-US" smtClean="0">
                <a:solidFill>
                  <a:schemeClr val="tx2"/>
                </a:solidFill>
              </a:rPr>
              <a:t> </a:t>
            </a:r>
            <a:r>
              <a:rPr dirty="0" sz="3200" lang="en-US">
                <a:solidFill>
                  <a:schemeClr val="tx2"/>
                </a:solidFill>
              </a:rPr>
              <a:t>Logic </a:t>
            </a:r>
            <a:r>
              <a:rPr dirty="0" sz="3200" lang="en-US" err="1" smtClean="0">
                <a:solidFill>
                  <a:schemeClr val="tx2"/>
                </a:solidFill>
              </a:rPr>
              <a:t>Microoperations</a:t>
            </a:r>
            <a:endParaRPr dirty="0" sz="3200" lang="en-US">
              <a:solidFill>
                <a:schemeClr val="tx2"/>
              </a:solidFill>
            </a:endParaRPr>
          </a:p>
        </p:txBody>
      </p:sp>
      <p:sp>
        <p:nvSpPr>
          <p:cNvPr id="1049243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/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p>
            <a:pPr algn="ctr" defTabSz="762000" indent="-285750" marL="285750">
              <a:spcBef>
                <a:spcPct val="30000"/>
              </a:spcBef>
              <a:buSzPct val="100000"/>
            </a:pPr>
            <a:r>
              <a:rPr b="0" dirty="0" sz="2400" lang="en-US">
                <a:solidFill>
                  <a:schemeClr val="tx1"/>
                </a:solidFill>
              </a:rPr>
              <a:t>Complement (NOT) </a:t>
            </a:r>
            <a:r>
              <a:rPr b="0" dirty="0" sz="2400" lang="en-US" err="1">
                <a:solidFill>
                  <a:schemeClr val="tx1"/>
                </a:solidFill>
              </a:rPr>
              <a:t>Microoperation</a:t>
            </a:r>
            <a:endParaRPr b="0" dirty="0" sz="2400" lang="en-US">
              <a:solidFill>
                <a:schemeClr val="tx1"/>
              </a:solidFill>
            </a:endParaRPr>
          </a:p>
          <a:p>
            <a:pPr defTabSz="762000" indent="-285750" marL="285750">
              <a:spcBef>
                <a:spcPct val="30000"/>
              </a:spcBef>
              <a:buSzPct val="100000"/>
              <a:buFontTx/>
              <a:buChar char="•"/>
            </a:pPr>
            <a:r>
              <a:rPr dirty="0" sz="2400" lang="en-US">
                <a:solidFill>
                  <a:schemeClr val="tx1"/>
                </a:solidFill>
              </a:rPr>
              <a:t>Symbol: </a:t>
            </a:r>
            <a:r>
              <a:rPr baseline="30000" dirty="0" sz="4800" lang="en-US">
                <a:solidFill>
                  <a:schemeClr val="tx1"/>
                </a:solidFill>
                <a:sym typeface="Symbol" pitchFamily="18" charset="2"/>
              </a:rPr>
              <a:t></a:t>
            </a:r>
          </a:p>
          <a:p>
            <a:pPr defTabSz="762000" indent="-285750" marL="285750">
              <a:spcBef>
                <a:spcPct val="30000"/>
              </a:spcBef>
              <a:buSzPct val="100000"/>
            </a:pPr>
            <a:endParaRPr dirty="0" sz="2400" lang="en-US">
              <a:solidFill>
                <a:schemeClr val="tx1"/>
              </a:solidFill>
              <a:sym typeface="Symbol" pitchFamily="18" charset="2"/>
            </a:endParaRPr>
          </a:p>
          <a:p>
            <a:pPr defTabSz="762000" indent="-285750" marL="285750">
              <a:spcBef>
                <a:spcPct val="30000"/>
              </a:spcBef>
              <a:buSzPct val="100000"/>
              <a:buFontTx/>
              <a:buChar char="•"/>
            </a:pPr>
            <a:r>
              <a:rPr dirty="0" sz="2400" lang="en-US">
                <a:solidFill>
                  <a:schemeClr val="tx1"/>
                </a:solidFill>
                <a:sym typeface="Symbol" pitchFamily="18" charset="2"/>
              </a:rPr>
              <a:t>Gate: </a:t>
            </a:r>
          </a:p>
          <a:p>
            <a:pPr defTabSz="762000" indent="-285750" marL="285750">
              <a:spcBef>
                <a:spcPct val="30000"/>
              </a:spcBef>
              <a:buSzPct val="100000"/>
            </a:pPr>
            <a:endParaRPr dirty="0" sz="2400" lang="en-US">
              <a:solidFill>
                <a:schemeClr val="tx1"/>
              </a:solidFill>
              <a:sym typeface="Symbol" pitchFamily="18" charset="2"/>
            </a:endParaRPr>
          </a:p>
          <a:p>
            <a:pPr defTabSz="762000" indent="-285750" marL="285750">
              <a:spcBef>
                <a:spcPct val="30000"/>
              </a:spcBef>
              <a:buSzPct val="100000"/>
            </a:pPr>
            <a:endParaRPr dirty="0" sz="2400" lang="en-US">
              <a:solidFill>
                <a:schemeClr val="tx1"/>
              </a:solidFill>
              <a:sym typeface="Symbol" pitchFamily="18" charset="2"/>
            </a:endParaRPr>
          </a:p>
          <a:p>
            <a:pPr defTabSz="762000" indent="-285750" marL="285750">
              <a:spcBef>
                <a:spcPct val="30000"/>
              </a:spcBef>
              <a:buSzPct val="100000"/>
              <a:buFontTx/>
              <a:buChar char="•"/>
            </a:pPr>
            <a:r>
              <a:rPr dirty="0" sz="2400" lang="en-US">
                <a:solidFill>
                  <a:schemeClr val="tx1"/>
                </a:solidFill>
                <a:sym typeface="Symbol" pitchFamily="18" charset="2"/>
              </a:rPr>
              <a:t>Example: 1010110</a:t>
            </a:r>
            <a:r>
              <a:rPr baseline="-25000" dirty="0" sz="2400" lang="en-US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dirty="0" sz="2400" lang="en-US">
                <a:solidFill>
                  <a:schemeClr val="tx1"/>
                </a:solidFill>
                <a:sym typeface="Symbol" pitchFamily="18" charset="2"/>
              </a:rPr>
              <a:t> = 0101001</a:t>
            </a:r>
            <a:r>
              <a:rPr baseline="-25000" dirty="0" sz="2400" lang="en-US">
                <a:solidFill>
                  <a:schemeClr val="tx1"/>
                </a:solidFill>
                <a:sym typeface="Symbol" pitchFamily="18" charset="2"/>
              </a:rPr>
              <a:t>2</a:t>
            </a:r>
            <a:endParaRPr dirty="0" sz="2400" lang="en-US">
              <a:solidFill>
                <a:schemeClr val="tx1"/>
              </a:solidFill>
              <a:sym typeface="Symbol" pitchFamily="18" charset="2"/>
            </a:endParaRPr>
          </a:p>
          <a:p>
            <a:pPr defTabSz="762000" indent="-285750" marL="285750">
              <a:spcBef>
                <a:spcPct val="30000"/>
              </a:spcBef>
              <a:buSzPct val="100000"/>
            </a:pPr>
            <a:endParaRPr dirty="0" sz="2400" lang="en-US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049244" name="Rectangle 6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45" name="Rectangle 7"/>
          <p:cNvSpPr>
            <a:spLocks noChangeArrowheads="1"/>
          </p:cNvSpPr>
          <p:nvPr/>
        </p:nvSpPr>
        <p:spPr bwMode="auto">
          <a:xfrm rot="10800000" flipH="1">
            <a:off x="3181350" y="2971800"/>
            <a:ext cx="79375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46" name="Line 8"/>
          <p:cNvSpPr>
            <a:spLocks noChangeShapeType="1"/>
          </p:cNvSpPr>
          <p:nvPr/>
        </p:nvSpPr>
        <p:spPr bwMode="auto">
          <a:xfrm rot="-10800000">
            <a:off x="2898775" y="3413125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247" name="Line 9"/>
          <p:cNvSpPr>
            <a:spLocks noChangeShapeType="1"/>
          </p:cNvSpPr>
          <p:nvPr/>
        </p:nvSpPr>
        <p:spPr bwMode="auto">
          <a:xfrm rot="-10800000">
            <a:off x="4419600" y="3397250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  <p:grpSp>
        <p:nvGrpSpPr>
          <p:cNvPr id="153" name="Group 10"/>
          <p:cNvGrpSpPr/>
          <p:nvPr/>
        </p:nvGrpSpPr>
        <p:grpSpPr bwMode="auto">
          <a:xfrm>
            <a:off x="3352800" y="2895600"/>
            <a:ext cx="1085850" cy="990600"/>
            <a:chOff x="3048" y="1848"/>
            <a:chExt cx="684" cy="624"/>
          </a:xfrm>
        </p:grpSpPr>
        <p:sp>
          <p:nvSpPr>
            <p:cNvPr id="1049248" name="AutoShape 11"/>
            <p:cNvSpPr>
              <a:spLocks noChangeArrowheads="1"/>
            </p:cNvSpPr>
            <p:nvPr/>
          </p:nvSpPr>
          <p:spPr bwMode="auto">
            <a:xfrm rot="-5400000">
              <a:off x="2976" y="1920"/>
              <a:ext cx="624" cy="480"/>
            </a:xfrm>
            <a:prstGeom prst="flowChartMerge"/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249" name="AutoShape 12"/>
            <p:cNvSpPr>
              <a:spLocks noChangeArrowheads="1"/>
            </p:cNvSpPr>
            <p:nvPr/>
          </p:nvSpPr>
          <p:spPr bwMode="auto">
            <a:xfrm>
              <a:off x="3540" y="2064"/>
              <a:ext cx="192" cy="192"/>
            </a:xfrm>
            <a:prstGeom prst="flowChartConnector"/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9250" name="Line 13"/>
          <p:cNvSpPr>
            <a:spLocks noChangeShapeType="1"/>
          </p:cNvSpPr>
          <p:nvPr/>
        </p:nvSpPr>
        <p:spPr bwMode="auto">
          <a:xfrm>
            <a:off x="2011362" y="4559300"/>
            <a:ext cx="1189038" cy="12700"/>
          </a:xfrm>
          <a:prstGeom prst="line"/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2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2"/>
                                        <p:tgtEl>
                                          <p:spTgt spid="104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7"/>
                                        <p:tgtEl>
                                          <p:spTgt spid="104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4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1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p>
            <a:pPr algn="ctr" indent="-746125" marL="746125"/>
            <a:r>
              <a:rPr dirty="0" sz="3200" lang="en-US" smtClean="0">
                <a:solidFill>
                  <a:schemeClr val="tx2"/>
                </a:solidFill>
              </a:rPr>
              <a:t>Logic </a:t>
            </a:r>
            <a:r>
              <a:rPr dirty="0" sz="3200" lang="en-US" err="1" smtClean="0">
                <a:solidFill>
                  <a:schemeClr val="tx2"/>
                </a:solidFill>
              </a:rPr>
              <a:t>Microoperations</a:t>
            </a:r>
            <a:endParaRPr dirty="0" sz="3200" lang="en-US">
              <a:solidFill>
                <a:schemeClr val="tx2"/>
              </a:solidFill>
            </a:endParaRPr>
          </a:p>
        </p:txBody>
      </p:sp>
      <p:sp>
        <p:nvSpPr>
          <p:cNvPr id="1049252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/>
          <a:p>
            <a:pPr algn="ctr" defTabSz="762000" indent="-285750" marL="285750">
              <a:spcBef>
                <a:spcPct val="30000"/>
              </a:spcBef>
              <a:buSzPct val="100000"/>
            </a:pPr>
            <a:r>
              <a:rPr b="0" sz="2400" lang="en-US">
                <a:solidFill>
                  <a:schemeClr val="tx1"/>
                </a:solidFill>
              </a:rPr>
              <a:t>XOR (Exclusive-OR) Microoperation</a:t>
            </a:r>
          </a:p>
          <a:p>
            <a:pPr defTabSz="762000" indent="-285750" marL="285750">
              <a:spcBef>
                <a:spcPct val="30000"/>
              </a:spcBef>
              <a:buSzPct val="100000"/>
              <a:buFontTx/>
              <a:buChar char="•"/>
            </a:pPr>
            <a:r>
              <a:rPr sz="2400" lang="en-US">
                <a:solidFill>
                  <a:schemeClr val="tx1"/>
                </a:solidFill>
              </a:rPr>
              <a:t>Symbol: </a:t>
            </a: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</a:t>
            </a:r>
            <a:endParaRPr baseline="30000" sz="4400" lang="en-US">
              <a:solidFill>
                <a:schemeClr val="tx1"/>
              </a:solidFill>
              <a:sym typeface="Symbol" pitchFamily="18" charset="2"/>
            </a:endParaRPr>
          </a:p>
          <a:p>
            <a:pPr defTabSz="762000" indent="-285750" marL="285750">
              <a:spcBef>
                <a:spcPct val="30000"/>
              </a:spcBef>
              <a:buSzPct val="100000"/>
            </a:pPr>
            <a:endParaRPr sz="2400" lang="en-US">
              <a:solidFill>
                <a:schemeClr val="tx1"/>
              </a:solidFill>
              <a:sym typeface="Symbol" pitchFamily="18" charset="2"/>
            </a:endParaRPr>
          </a:p>
          <a:p>
            <a:pPr defTabSz="762000" indent="-285750" marL="285750">
              <a:spcBef>
                <a:spcPct val="30000"/>
              </a:spcBef>
              <a:buSzPct val="100000"/>
              <a:buFontTx/>
              <a:buChar char="•"/>
            </a:pP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Gate: </a:t>
            </a:r>
          </a:p>
          <a:p>
            <a:pPr defTabSz="762000" indent="-285750" marL="285750">
              <a:spcBef>
                <a:spcPct val="30000"/>
              </a:spcBef>
              <a:buSzPct val="100000"/>
            </a:pPr>
            <a:endParaRPr sz="2400" lang="en-US">
              <a:solidFill>
                <a:schemeClr val="tx1"/>
              </a:solidFill>
              <a:sym typeface="Symbol" pitchFamily="18" charset="2"/>
            </a:endParaRPr>
          </a:p>
          <a:p>
            <a:pPr defTabSz="762000" indent="-285750" marL="285750">
              <a:spcBef>
                <a:spcPct val="30000"/>
              </a:spcBef>
              <a:buSzPct val="100000"/>
              <a:buFontTx/>
              <a:buChar char="•"/>
            </a:pP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Example: 100110</a:t>
            </a:r>
            <a:r>
              <a:rPr baseline="-25000" sz="2400" lang="en-US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 </a:t>
            </a:r>
            <a:r>
              <a:rPr b="0" sz="2400" lang="en-US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1010110</a:t>
            </a:r>
            <a:r>
              <a:rPr baseline="-25000" sz="2400" lang="en-US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sz="2400" lang="en-US">
                <a:solidFill>
                  <a:schemeClr val="tx1"/>
                </a:solidFill>
                <a:sym typeface="Symbol" pitchFamily="18" charset="2"/>
              </a:rPr>
              <a:t> = 1110000</a:t>
            </a:r>
            <a:r>
              <a:rPr baseline="-25000" sz="2400" lang="en-US">
                <a:solidFill>
                  <a:schemeClr val="tx1"/>
                </a:solidFill>
                <a:sym typeface="Symbol" pitchFamily="18" charset="2"/>
              </a:rPr>
              <a:t>2</a:t>
            </a:r>
            <a:endParaRPr sz="2400" lang="en-US">
              <a:solidFill>
                <a:schemeClr val="tx1"/>
              </a:solidFill>
              <a:sym typeface="Symbol" pitchFamily="18" charset="2"/>
            </a:endParaRPr>
          </a:p>
          <a:p>
            <a:pPr defTabSz="762000" indent="-285750" marL="285750">
              <a:spcBef>
                <a:spcPct val="30000"/>
              </a:spcBef>
              <a:buSzPct val="100000"/>
            </a:pPr>
            <a:endParaRPr sz="2400" lang="en-US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049253" name="Rectangle 6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54" name="Rectangle 7"/>
          <p:cNvSpPr>
            <a:spLocks noChangeArrowheads="1"/>
          </p:cNvSpPr>
          <p:nvPr/>
        </p:nvSpPr>
        <p:spPr bwMode="auto">
          <a:xfrm rot="10800000" flipH="1">
            <a:off x="3181350" y="2971800"/>
            <a:ext cx="79375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55" name="AutoShape 8"/>
          <p:cNvSpPr>
            <a:spLocks noChangeArrowheads="1"/>
          </p:cNvSpPr>
          <p:nvPr/>
        </p:nvSpPr>
        <p:spPr bwMode="auto">
          <a:xfrm rot="-10800000">
            <a:off x="3581400" y="3032125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56" name="AutoShape 9"/>
          <p:cNvSpPr>
            <a:spLocks noChangeArrowheads="1"/>
          </p:cNvSpPr>
          <p:nvPr/>
        </p:nvSpPr>
        <p:spPr bwMode="auto">
          <a:xfrm rot="-10800000">
            <a:off x="3657600" y="3032125"/>
            <a:ext cx="685800" cy="685800"/>
          </a:xfrm>
          <a:prstGeom prst="moon">
            <a:avLst>
              <a:gd name="adj" fmla="val 83333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57" name="Rectangle 10"/>
          <p:cNvSpPr>
            <a:spLocks noChangeArrowheads="1"/>
          </p:cNvSpPr>
          <p:nvPr/>
        </p:nvSpPr>
        <p:spPr bwMode="auto">
          <a:xfrm rot="-10800000">
            <a:off x="3581400" y="3702050"/>
            <a:ext cx="76200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58" name="Rectangle 11"/>
          <p:cNvSpPr>
            <a:spLocks noChangeArrowheads="1"/>
          </p:cNvSpPr>
          <p:nvPr/>
        </p:nvSpPr>
        <p:spPr bwMode="auto">
          <a:xfrm rot="10800000" flipH="1">
            <a:off x="3562350" y="2971800"/>
            <a:ext cx="79375" cy="76200"/>
          </a:xfrm>
          <a:prstGeom prst="rect"/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59" name="Line 12"/>
          <p:cNvSpPr>
            <a:spLocks noChangeShapeType="1"/>
          </p:cNvSpPr>
          <p:nvPr/>
        </p:nvSpPr>
        <p:spPr bwMode="auto">
          <a:xfrm rot="-10800000">
            <a:off x="3279775" y="3565525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260" name="Line 13"/>
          <p:cNvSpPr>
            <a:spLocks noChangeShapeType="1"/>
          </p:cNvSpPr>
          <p:nvPr/>
        </p:nvSpPr>
        <p:spPr bwMode="auto">
          <a:xfrm rot="-10800000">
            <a:off x="3276600" y="3184525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261" name="AutoShape 14"/>
          <p:cNvSpPr>
            <a:spLocks noChangeArrowheads="1"/>
          </p:cNvSpPr>
          <p:nvPr/>
        </p:nvSpPr>
        <p:spPr bwMode="auto">
          <a:xfrm rot="-10800000">
            <a:off x="3886200" y="3260725"/>
            <a:ext cx="228600" cy="228600"/>
          </a:xfrm>
          <a:prstGeom prst="flowChartOr"/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262" name="Line 15"/>
          <p:cNvSpPr>
            <a:spLocks noChangeShapeType="1"/>
          </p:cNvSpPr>
          <p:nvPr/>
        </p:nvSpPr>
        <p:spPr bwMode="auto">
          <a:xfrm rot="-10800000">
            <a:off x="4343400" y="3397250"/>
            <a:ext cx="457200" cy="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9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9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2"/>
                                        <p:tgtEl>
                                          <p:spTgt spid="1049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25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685800"/>
            <a:ext cx="8785225" cy="685800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Hardware Implementation Of  Logic </a:t>
            </a:r>
            <a:r>
              <a:rPr altLang="ko-KR" dirty="0" sz="3200" lang="en-US" err="1" smtClean="0"/>
              <a:t>Microoperations</a:t>
            </a:r>
            <a:endParaRPr altLang="ko-KR" dirty="0" sz="3200" lang="en-US" smtClean="0"/>
          </a:p>
        </p:txBody>
      </p:sp>
      <p:sp>
        <p:nvSpPr>
          <p:cNvPr id="1049264" name="Rectangle 3"/>
          <p:cNvSpPr>
            <a:spLocks noChangeArrowheads="1"/>
          </p:cNvSpPr>
          <p:nvPr/>
        </p:nvSpPr>
        <p:spPr bwMode="auto">
          <a:xfrm>
            <a:off x="1754188" y="4511675"/>
            <a:ext cx="3619501" cy="1117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13000"/>
              </a:lnSpc>
            </a:pPr>
            <a:r>
              <a:rPr altLang="ko-KR" dirty="0" sz="1800" lang="en-US">
                <a:solidFill>
                  <a:schemeClr val="tx1"/>
                </a:solidFill>
              </a:rPr>
              <a:t>0    0     F = A </a:t>
            </a:r>
            <a:r>
              <a:rPr altLang="ko-KR" dirty="0" sz="1800" lang="en-US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altLang="ko-KR" dirty="0" sz="1800" lang="en-US">
                <a:solidFill>
                  <a:schemeClr val="tx1"/>
                </a:solidFill>
              </a:rPr>
              <a:t> B          AND</a:t>
            </a:r>
          </a:p>
          <a:p>
            <a:pPr defTabSz="762000">
              <a:lnSpc>
                <a:spcPct val="113000"/>
              </a:lnSpc>
            </a:pPr>
            <a:r>
              <a:rPr altLang="ko-KR" dirty="0" sz="1800" lang="en-US">
                <a:solidFill>
                  <a:schemeClr val="tx1"/>
                </a:solidFill>
              </a:rPr>
              <a:t>0    1    </a:t>
            </a:r>
            <a:r>
              <a:rPr altLang="ko-KR" dirty="0" sz="1800" lang="en-US" smtClean="0">
                <a:solidFill>
                  <a:schemeClr val="tx1"/>
                </a:solidFill>
              </a:rPr>
              <a:t>  </a:t>
            </a:r>
            <a:r>
              <a:rPr altLang="ko-KR" dirty="0" sz="1800" lang="en-US">
                <a:solidFill>
                  <a:schemeClr val="tx1"/>
                </a:solidFill>
              </a:rPr>
              <a:t>F = A</a:t>
            </a:r>
            <a:r>
              <a:rPr altLang="ko-KR" dirty="0" sz="1800" lang="en-US">
                <a:solidFill>
                  <a:schemeClr val="tx1"/>
                </a:solidFill>
                <a:latin typeface="Symbol" pitchFamily="18" charset="2"/>
              </a:rPr>
              <a:t></a:t>
            </a:r>
            <a:r>
              <a:rPr altLang="ko-KR" dirty="0" sz="1800" lang="en-US">
                <a:solidFill>
                  <a:schemeClr val="tx1"/>
                </a:solidFill>
              </a:rPr>
              <a:t>B           OR</a:t>
            </a:r>
          </a:p>
          <a:p>
            <a:pPr defTabSz="762000">
              <a:lnSpc>
                <a:spcPct val="113000"/>
              </a:lnSpc>
            </a:pPr>
            <a:r>
              <a:rPr altLang="ko-KR" dirty="0" sz="1800" lang="en-US">
                <a:solidFill>
                  <a:schemeClr val="tx1"/>
                </a:solidFill>
              </a:rPr>
              <a:t>1    0    </a:t>
            </a:r>
            <a:r>
              <a:rPr altLang="ko-KR" dirty="0" sz="1800" lang="en-US" smtClean="0">
                <a:solidFill>
                  <a:schemeClr val="tx1"/>
                </a:solidFill>
              </a:rPr>
              <a:t>  </a:t>
            </a:r>
            <a:r>
              <a:rPr altLang="ko-KR" dirty="0" sz="1800" lang="en-US">
                <a:solidFill>
                  <a:schemeClr val="tx1"/>
                </a:solidFill>
              </a:rPr>
              <a:t>F = A </a:t>
            </a:r>
            <a:r>
              <a:rPr altLang="ko-KR" dirty="0" sz="1800" lang="en-US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altLang="ko-KR" dirty="0" sz="1800" lang="en-US">
                <a:solidFill>
                  <a:schemeClr val="tx1"/>
                </a:solidFill>
              </a:rPr>
              <a:t> B          XOR</a:t>
            </a:r>
          </a:p>
          <a:p>
            <a:pPr defTabSz="762000">
              <a:lnSpc>
                <a:spcPct val="113000"/>
              </a:lnSpc>
            </a:pPr>
            <a:r>
              <a:rPr altLang="ko-KR" dirty="0" sz="1800" lang="en-US">
                <a:solidFill>
                  <a:schemeClr val="tx1"/>
                </a:solidFill>
              </a:rPr>
              <a:t>1    1    </a:t>
            </a:r>
            <a:r>
              <a:rPr altLang="ko-KR" dirty="0" sz="1800" lang="en-US" smtClean="0">
                <a:solidFill>
                  <a:schemeClr val="tx1"/>
                </a:solidFill>
              </a:rPr>
              <a:t>   </a:t>
            </a:r>
            <a:r>
              <a:rPr altLang="ko-KR" dirty="0" sz="1800" lang="en-US">
                <a:solidFill>
                  <a:schemeClr val="tx1"/>
                </a:solidFill>
              </a:rPr>
              <a:t>F = A’          </a:t>
            </a:r>
            <a:r>
              <a:rPr altLang="ko-KR" dirty="0" sz="1800" lang="en-US" smtClean="0">
                <a:solidFill>
                  <a:schemeClr val="tx1"/>
                </a:solidFill>
              </a:rPr>
              <a:t>      </a:t>
            </a:r>
            <a:r>
              <a:rPr altLang="ko-KR" dirty="0" sz="1800" lang="en-US">
                <a:solidFill>
                  <a:schemeClr val="tx1"/>
                </a:solidFill>
              </a:rPr>
              <a:t>Complement</a:t>
            </a:r>
          </a:p>
        </p:txBody>
      </p:sp>
      <p:sp>
        <p:nvSpPr>
          <p:cNvPr id="1049265" name="Line 4"/>
          <p:cNvSpPr>
            <a:spLocks noChangeShapeType="1"/>
          </p:cNvSpPr>
          <p:nvPr/>
        </p:nvSpPr>
        <p:spPr bwMode="auto">
          <a:xfrm>
            <a:off x="1577975" y="4576763"/>
            <a:ext cx="4532313" cy="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266" name="Line 5"/>
          <p:cNvSpPr>
            <a:spLocks noChangeShapeType="1"/>
          </p:cNvSpPr>
          <p:nvPr/>
        </p:nvSpPr>
        <p:spPr bwMode="auto">
          <a:xfrm>
            <a:off x="2540000" y="4300538"/>
            <a:ext cx="0" cy="147955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267" name="Line 6"/>
          <p:cNvSpPr>
            <a:spLocks noChangeShapeType="1"/>
          </p:cNvSpPr>
          <p:nvPr/>
        </p:nvSpPr>
        <p:spPr bwMode="auto">
          <a:xfrm>
            <a:off x="3870325" y="4281488"/>
            <a:ext cx="0" cy="1508125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268" name="Rectangle 7"/>
          <p:cNvSpPr>
            <a:spLocks noChangeArrowheads="1"/>
          </p:cNvSpPr>
          <p:nvPr/>
        </p:nvSpPr>
        <p:spPr bwMode="auto">
          <a:xfrm>
            <a:off x="1711325" y="4268788"/>
            <a:ext cx="727075" cy="3175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sz="1800" lang="en-US">
                <a:solidFill>
                  <a:schemeClr val="tx1"/>
                </a:solidFill>
              </a:rPr>
              <a:t>S</a:t>
            </a:r>
            <a:r>
              <a:rPr altLang="ko-KR" baseline="-25000" sz="1800" lang="en-US">
                <a:solidFill>
                  <a:schemeClr val="tx1"/>
                </a:solidFill>
              </a:rPr>
              <a:t>1</a:t>
            </a:r>
            <a:r>
              <a:rPr altLang="ko-KR" sz="1800" lang="en-US">
                <a:solidFill>
                  <a:schemeClr val="tx1"/>
                </a:solidFill>
              </a:rPr>
              <a:t>  S</a:t>
            </a:r>
            <a:r>
              <a:rPr altLang="ko-KR" baseline="-25000" sz="1800"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9269" name="Rectangle 8"/>
          <p:cNvSpPr>
            <a:spLocks noChangeArrowheads="1"/>
          </p:cNvSpPr>
          <p:nvPr/>
        </p:nvSpPr>
        <p:spPr bwMode="auto">
          <a:xfrm>
            <a:off x="2717800" y="4268788"/>
            <a:ext cx="812800" cy="3175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sz="1800" lang="en-US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49270" name="Rectangle 9"/>
          <p:cNvSpPr>
            <a:spLocks noChangeArrowheads="1"/>
          </p:cNvSpPr>
          <p:nvPr/>
        </p:nvSpPr>
        <p:spPr bwMode="auto">
          <a:xfrm>
            <a:off x="4221163" y="4224338"/>
            <a:ext cx="1257300" cy="3175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18000"/>
              </a:lnSpc>
            </a:pPr>
            <a:r>
              <a:rPr altLang="ko-KR" sz="1800" lang="en-US">
                <a:solidFill>
                  <a:schemeClr val="tx1"/>
                </a:solidFill>
                <a:latin typeface="Symbol" pitchFamily="18" charset="2"/>
              </a:rPr>
              <a:t></a:t>
            </a:r>
            <a:r>
              <a:rPr altLang="ko-KR" sz="1800" lang="en-US">
                <a:solidFill>
                  <a:schemeClr val="tx1"/>
                </a:solidFill>
              </a:rPr>
              <a:t>-operation</a:t>
            </a:r>
          </a:p>
        </p:txBody>
      </p:sp>
      <p:sp>
        <p:nvSpPr>
          <p:cNvPr id="1049271" name="Rectangle 10"/>
          <p:cNvSpPr>
            <a:spLocks noChangeArrowheads="1"/>
          </p:cNvSpPr>
          <p:nvPr/>
        </p:nvSpPr>
        <p:spPr bwMode="auto">
          <a:xfrm>
            <a:off x="2906713" y="3932238"/>
            <a:ext cx="1993901" cy="355600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sz="2000" lang="en-US">
                <a:solidFill>
                  <a:schemeClr val="tx1"/>
                </a:solidFill>
              </a:rPr>
              <a:t>    Function table</a:t>
            </a:r>
          </a:p>
        </p:txBody>
      </p:sp>
      <p:grpSp>
        <p:nvGrpSpPr>
          <p:cNvPr id="156" name="Group 74"/>
          <p:cNvGrpSpPr/>
          <p:nvPr/>
        </p:nvGrpSpPr>
        <p:grpSpPr>
          <a:xfrm>
            <a:off x="2557463" y="1492250"/>
            <a:ext cx="3144837" cy="2317750"/>
            <a:chOff x="2557463" y="1492250"/>
            <a:chExt cx="3144837" cy="2317750"/>
          </a:xfrm>
        </p:grpSpPr>
        <p:grpSp>
          <p:nvGrpSpPr>
            <p:cNvPr id="157" name="Group 17"/>
            <p:cNvGrpSpPr/>
            <p:nvPr/>
          </p:nvGrpSpPr>
          <p:grpSpPr bwMode="auto">
            <a:xfrm>
              <a:off x="3559175" y="1560512"/>
              <a:ext cx="455613" cy="336550"/>
              <a:chOff x="1772" y="1428"/>
              <a:chExt cx="301" cy="272"/>
            </a:xfrm>
          </p:grpSpPr>
          <p:sp>
            <p:nvSpPr>
              <p:cNvPr id="1049272" name="Line 12"/>
              <p:cNvSpPr>
                <a:spLocks noChangeShapeType="1"/>
              </p:cNvSpPr>
              <p:nvPr/>
            </p:nvSpPr>
            <p:spPr bwMode="auto">
              <a:xfrm>
                <a:off x="1772" y="1432"/>
                <a:ext cx="0" cy="256"/>
              </a:xfrm>
              <a:prstGeom prst="line"/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73" name="Line 13"/>
              <p:cNvSpPr>
                <a:spLocks noChangeShapeType="1"/>
              </p:cNvSpPr>
              <p:nvPr/>
            </p:nvSpPr>
            <p:spPr bwMode="auto">
              <a:xfrm>
                <a:off x="1776" y="1428"/>
                <a:ext cx="176" cy="0"/>
              </a:xfrm>
              <a:prstGeom prst="line"/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74" name="Line 14"/>
              <p:cNvSpPr>
                <a:spLocks noChangeShapeType="1"/>
              </p:cNvSpPr>
              <p:nvPr/>
            </p:nvSpPr>
            <p:spPr bwMode="auto">
              <a:xfrm>
                <a:off x="1776" y="1700"/>
                <a:ext cx="176" cy="0"/>
              </a:xfrm>
              <a:prstGeom prst="line"/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75" name="Arc 15"/>
              <p:cNvSpPr/>
              <p:nvPr/>
            </p:nvSpPr>
            <p:spPr bwMode="auto">
              <a:xfrm>
                <a:off x="1956" y="1433"/>
                <a:ext cx="117" cy="128"/>
              </a:xfrm>
              <a:custGeom>
                <a:avLst/>
                <a:gdLst>
                  <a:gd name="T0" fmla="*/ 0 w 21786"/>
                  <a:gd name="T1" fmla="*/ 0 h 21600"/>
                  <a:gd name="T2" fmla="*/ 117 w 21786"/>
                  <a:gd name="T3" fmla="*/ 128 h 21600"/>
                  <a:gd name="T4" fmla="*/ 1 w 21786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1786"/>
                  <a:gd name="T10" fmla="*/ 0 h 21600"/>
                  <a:gd name="T11" fmla="*/ 21786 w 2178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86" h="21600" fill="none" extrusionOk="0">
                    <a:moveTo>
                      <a:pt x="-1" y="0"/>
                    </a:moveTo>
                    <a:cubicBezTo>
                      <a:pt x="61" y="0"/>
                      <a:pt x="123" y="-1"/>
                      <a:pt x="186" y="0"/>
                    </a:cubicBezTo>
                    <a:cubicBezTo>
                      <a:pt x="12115" y="0"/>
                      <a:pt x="21786" y="9670"/>
                      <a:pt x="21786" y="21600"/>
                    </a:cubicBezTo>
                  </a:path>
                  <a:path w="21786" h="21600" stroke="0" extrusionOk="0">
                    <a:moveTo>
                      <a:pt x="-1" y="0"/>
                    </a:moveTo>
                    <a:cubicBezTo>
                      <a:pt x="61" y="0"/>
                      <a:pt x="123" y="-1"/>
                      <a:pt x="186" y="0"/>
                    </a:cubicBezTo>
                    <a:cubicBezTo>
                      <a:pt x="12115" y="0"/>
                      <a:pt x="21786" y="9670"/>
                      <a:pt x="21786" y="21600"/>
                    </a:cubicBezTo>
                    <a:lnTo>
                      <a:pt x="186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76" name="Arc 16"/>
              <p:cNvSpPr/>
              <p:nvPr/>
            </p:nvSpPr>
            <p:spPr bwMode="auto">
              <a:xfrm>
                <a:off x="1956" y="1560"/>
                <a:ext cx="116" cy="128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</p:grpSp>
        <p:sp>
          <p:nvSpPr>
            <p:cNvPr id="1049277" name="Line 18"/>
            <p:cNvSpPr>
              <a:spLocks noChangeShapeType="1"/>
            </p:cNvSpPr>
            <p:nvPr/>
          </p:nvSpPr>
          <p:spPr bwMode="auto">
            <a:xfrm flipH="1">
              <a:off x="2849563" y="1838325"/>
              <a:ext cx="715962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grpSp>
          <p:nvGrpSpPr>
            <p:cNvPr id="158" name="Group 25"/>
            <p:cNvGrpSpPr/>
            <p:nvPr/>
          </p:nvGrpSpPr>
          <p:grpSpPr bwMode="auto">
            <a:xfrm>
              <a:off x="3522663" y="2006600"/>
              <a:ext cx="492125" cy="336550"/>
              <a:chOff x="1748" y="1788"/>
              <a:chExt cx="324" cy="272"/>
            </a:xfrm>
          </p:grpSpPr>
          <p:sp>
            <p:nvSpPr>
              <p:cNvPr id="1049278" name="Line 19"/>
              <p:cNvSpPr>
                <a:spLocks noChangeShapeType="1"/>
              </p:cNvSpPr>
              <p:nvPr/>
            </p:nvSpPr>
            <p:spPr bwMode="auto">
              <a:xfrm>
                <a:off x="1760" y="1788"/>
                <a:ext cx="88" cy="0"/>
              </a:xfrm>
              <a:prstGeom prst="line"/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79" name="Line 20"/>
              <p:cNvSpPr>
                <a:spLocks noChangeShapeType="1"/>
              </p:cNvSpPr>
              <p:nvPr/>
            </p:nvSpPr>
            <p:spPr bwMode="auto">
              <a:xfrm>
                <a:off x="1760" y="2060"/>
                <a:ext cx="88" cy="0"/>
              </a:xfrm>
              <a:prstGeom prst="line"/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80" name="Arc 21"/>
              <p:cNvSpPr/>
              <p:nvPr/>
            </p:nvSpPr>
            <p:spPr bwMode="auto">
              <a:xfrm>
                <a:off x="1863" y="1793"/>
                <a:ext cx="209" cy="128"/>
              </a:xfrm>
              <a:custGeom>
                <a:avLst/>
                <a:gdLst>
                  <a:gd name="T0" fmla="*/ 0 w 21704"/>
                  <a:gd name="T1" fmla="*/ 0 h 21600"/>
                  <a:gd name="T2" fmla="*/ 209 w 21704"/>
                  <a:gd name="T3" fmla="*/ 128 h 21600"/>
                  <a:gd name="T4" fmla="*/ 1 w 21704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1704"/>
                  <a:gd name="T10" fmla="*/ 0 h 21600"/>
                  <a:gd name="T11" fmla="*/ 21704 w 217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4" h="21600" fill="none" extrusionOk="0">
                    <a:moveTo>
                      <a:pt x="0" y="0"/>
                    </a:moveTo>
                    <a:cubicBezTo>
                      <a:pt x="34" y="0"/>
                      <a:pt x="69" y="-1"/>
                      <a:pt x="104" y="0"/>
                    </a:cubicBezTo>
                    <a:cubicBezTo>
                      <a:pt x="12033" y="0"/>
                      <a:pt x="21704" y="9670"/>
                      <a:pt x="21704" y="21600"/>
                    </a:cubicBezTo>
                  </a:path>
                  <a:path w="21704" h="21600" stroke="0" extrusionOk="0">
                    <a:moveTo>
                      <a:pt x="0" y="0"/>
                    </a:moveTo>
                    <a:cubicBezTo>
                      <a:pt x="34" y="0"/>
                      <a:pt x="69" y="-1"/>
                      <a:pt x="104" y="0"/>
                    </a:cubicBezTo>
                    <a:cubicBezTo>
                      <a:pt x="12033" y="0"/>
                      <a:pt x="21704" y="9670"/>
                      <a:pt x="21704" y="21600"/>
                    </a:cubicBezTo>
                    <a:lnTo>
                      <a:pt x="10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81" name="Arc 22"/>
              <p:cNvSpPr/>
              <p:nvPr/>
            </p:nvSpPr>
            <p:spPr bwMode="auto">
              <a:xfrm>
                <a:off x="1864" y="1920"/>
                <a:ext cx="208" cy="128"/>
              </a:xfrm>
              <a:custGeom>
                <a:avLst/>
                <a:gdLst>
                  <a:gd name="T0" fmla="*/ 208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82" name="Arc 23"/>
              <p:cNvSpPr/>
              <p:nvPr/>
            </p:nvSpPr>
            <p:spPr bwMode="auto">
              <a:xfrm>
                <a:off x="1748" y="1793"/>
                <a:ext cx="29" cy="128"/>
              </a:xfrm>
              <a:custGeom>
                <a:avLst/>
                <a:gdLst>
                  <a:gd name="T0" fmla="*/ 0 w 22371"/>
                  <a:gd name="T1" fmla="*/ 0 h 21600"/>
                  <a:gd name="T2" fmla="*/ 29 w 22371"/>
                  <a:gd name="T3" fmla="*/ 128 h 21600"/>
                  <a:gd name="T4" fmla="*/ 1 w 22371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2371"/>
                  <a:gd name="T10" fmla="*/ 0 h 21600"/>
                  <a:gd name="T11" fmla="*/ 22371 w 223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71" h="21600" fill="none" extrusionOk="0">
                    <a:moveTo>
                      <a:pt x="-1" y="13"/>
                    </a:moveTo>
                    <a:cubicBezTo>
                      <a:pt x="256" y="4"/>
                      <a:pt x="513" y="-1"/>
                      <a:pt x="771" y="0"/>
                    </a:cubicBezTo>
                    <a:cubicBezTo>
                      <a:pt x="12700" y="0"/>
                      <a:pt x="22371" y="9670"/>
                      <a:pt x="22371" y="21600"/>
                    </a:cubicBezTo>
                  </a:path>
                  <a:path w="22371" h="21600" stroke="0" extrusionOk="0">
                    <a:moveTo>
                      <a:pt x="-1" y="13"/>
                    </a:moveTo>
                    <a:cubicBezTo>
                      <a:pt x="256" y="4"/>
                      <a:pt x="513" y="-1"/>
                      <a:pt x="771" y="0"/>
                    </a:cubicBezTo>
                    <a:cubicBezTo>
                      <a:pt x="12700" y="0"/>
                      <a:pt x="22371" y="9670"/>
                      <a:pt x="22371" y="21600"/>
                    </a:cubicBezTo>
                    <a:lnTo>
                      <a:pt x="77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83" name="Arc 24"/>
              <p:cNvSpPr/>
              <p:nvPr/>
            </p:nvSpPr>
            <p:spPr bwMode="auto">
              <a:xfrm>
                <a:off x="1748" y="1920"/>
                <a:ext cx="28" cy="128"/>
              </a:xfrm>
              <a:custGeom>
                <a:avLst/>
                <a:gdLst>
                  <a:gd name="T0" fmla="*/ 28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</p:grpSp>
        <p:sp>
          <p:nvSpPr>
            <p:cNvPr id="1049284" name="Line 26"/>
            <p:cNvSpPr>
              <a:spLocks noChangeShapeType="1"/>
            </p:cNvSpPr>
            <p:nvPr/>
          </p:nvSpPr>
          <p:spPr bwMode="auto">
            <a:xfrm flipV="1">
              <a:off x="3270250" y="1614487"/>
              <a:ext cx="0" cy="1477963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grpSp>
          <p:nvGrpSpPr>
            <p:cNvPr id="159" name="Group 31"/>
            <p:cNvGrpSpPr/>
            <p:nvPr/>
          </p:nvGrpSpPr>
          <p:grpSpPr bwMode="auto">
            <a:xfrm>
              <a:off x="3600450" y="2894012"/>
              <a:ext cx="414338" cy="346075"/>
              <a:chOff x="1800" y="2504"/>
              <a:chExt cx="272" cy="280"/>
            </a:xfrm>
          </p:grpSpPr>
          <p:sp>
            <p:nvSpPr>
              <p:cNvPr id="1049285" name="Line 27"/>
              <p:cNvSpPr>
                <a:spLocks noChangeShapeType="1"/>
              </p:cNvSpPr>
              <p:nvPr/>
            </p:nvSpPr>
            <p:spPr bwMode="auto">
              <a:xfrm flipH="1" flipV="1">
                <a:off x="1800" y="2504"/>
                <a:ext cx="240" cy="160"/>
              </a:xfrm>
              <a:prstGeom prst="line"/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86" name="Line 28"/>
              <p:cNvSpPr>
                <a:spLocks noChangeShapeType="1"/>
              </p:cNvSpPr>
              <p:nvPr/>
            </p:nvSpPr>
            <p:spPr bwMode="auto">
              <a:xfrm flipH="1">
                <a:off x="1800" y="2656"/>
                <a:ext cx="240" cy="128"/>
              </a:xfrm>
              <a:prstGeom prst="line"/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87" name="Line 29"/>
              <p:cNvSpPr>
                <a:spLocks noChangeShapeType="1"/>
              </p:cNvSpPr>
              <p:nvPr/>
            </p:nvSpPr>
            <p:spPr bwMode="auto">
              <a:xfrm>
                <a:off x="1812" y="2520"/>
                <a:ext cx="0" cy="256"/>
              </a:xfrm>
              <a:prstGeom prst="line"/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  <p:sp>
            <p:nvSpPr>
              <p:cNvPr id="1049288" name="Oval 30"/>
              <p:cNvSpPr>
                <a:spLocks noChangeArrowheads="1"/>
              </p:cNvSpPr>
              <p:nvPr/>
            </p:nvSpPr>
            <p:spPr bwMode="auto">
              <a:xfrm>
                <a:off x="2032" y="2624"/>
                <a:ext cx="40" cy="48"/>
              </a:xfrm>
              <a:prstGeom prst="ellipse"/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 wrap="none"/>
              <a:p>
                <a:endParaRPr lang="en-US"/>
              </a:p>
            </p:txBody>
          </p:sp>
        </p:grpSp>
        <p:sp>
          <p:nvSpPr>
            <p:cNvPr id="1049289" name="Line 32"/>
            <p:cNvSpPr>
              <a:spLocks noChangeShapeType="1"/>
            </p:cNvSpPr>
            <p:nvPr/>
          </p:nvSpPr>
          <p:spPr bwMode="auto">
            <a:xfrm>
              <a:off x="3074988" y="1841500"/>
              <a:ext cx="0" cy="911225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290" name="Rectangle 33"/>
            <p:cNvSpPr>
              <a:spLocks noChangeArrowheads="1"/>
            </p:cNvSpPr>
            <p:nvPr/>
          </p:nvSpPr>
          <p:spPr bwMode="auto">
            <a:xfrm>
              <a:off x="2568575" y="1720850"/>
              <a:ext cx="290513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dirty="0" sz="1200" lang="en-US"/>
                <a:t>B</a:t>
              </a:r>
            </a:p>
          </p:txBody>
        </p:sp>
        <p:sp>
          <p:nvSpPr>
            <p:cNvPr id="1049291" name="Rectangle 34"/>
            <p:cNvSpPr>
              <a:spLocks noChangeArrowheads="1"/>
            </p:cNvSpPr>
            <p:nvPr/>
          </p:nvSpPr>
          <p:spPr bwMode="auto">
            <a:xfrm>
              <a:off x="2557463" y="1492250"/>
              <a:ext cx="2905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dirty="0" sz="1200" lang="en-US"/>
                <a:t>A</a:t>
              </a:r>
            </a:p>
          </p:txBody>
        </p:sp>
        <p:sp>
          <p:nvSpPr>
            <p:cNvPr id="1049292" name="Rectangle 35"/>
            <p:cNvSpPr>
              <a:spLocks noChangeArrowheads="1"/>
            </p:cNvSpPr>
            <p:nvPr/>
          </p:nvSpPr>
          <p:spPr bwMode="auto">
            <a:xfrm>
              <a:off x="2568575" y="3289300"/>
              <a:ext cx="282575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S</a:t>
              </a:r>
            </a:p>
          </p:txBody>
        </p:sp>
        <p:sp>
          <p:nvSpPr>
            <p:cNvPr id="1049293" name="Rectangle 36"/>
            <p:cNvSpPr>
              <a:spLocks noChangeArrowheads="1"/>
            </p:cNvSpPr>
            <p:nvPr/>
          </p:nvSpPr>
          <p:spPr bwMode="auto">
            <a:xfrm>
              <a:off x="2568575" y="3517900"/>
              <a:ext cx="282575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S</a:t>
              </a:r>
            </a:p>
          </p:txBody>
        </p:sp>
        <p:sp>
          <p:nvSpPr>
            <p:cNvPr id="1049294" name="Rectangle 37"/>
            <p:cNvSpPr>
              <a:spLocks noChangeArrowheads="1"/>
            </p:cNvSpPr>
            <p:nvPr/>
          </p:nvSpPr>
          <p:spPr bwMode="auto">
            <a:xfrm>
              <a:off x="5370513" y="2227262"/>
              <a:ext cx="274637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F</a:t>
              </a:r>
            </a:p>
          </p:txBody>
        </p:sp>
        <p:sp>
          <p:nvSpPr>
            <p:cNvPr id="1049295" name="Rectangle 38"/>
            <p:cNvSpPr>
              <a:spLocks noChangeArrowheads="1"/>
            </p:cNvSpPr>
            <p:nvPr/>
          </p:nvSpPr>
          <p:spPr bwMode="auto">
            <a:xfrm>
              <a:off x="2678113" y="3327400"/>
              <a:ext cx="265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1</a:t>
              </a:r>
            </a:p>
          </p:txBody>
        </p:sp>
        <p:sp>
          <p:nvSpPr>
            <p:cNvPr id="1049296" name="Rectangle 39"/>
            <p:cNvSpPr>
              <a:spLocks noChangeArrowheads="1"/>
            </p:cNvSpPr>
            <p:nvPr/>
          </p:nvSpPr>
          <p:spPr bwMode="auto">
            <a:xfrm>
              <a:off x="2678113" y="3556000"/>
              <a:ext cx="265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0</a:t>
              </a:r>
            </a:p>
          </p:txBody>
        </p:sp>
        <p:sp>
          <p:nvSpPr>
            <p:cNvPr id="1049297" name="Rectangle 40"/>
            <p:cNvSpPr>
              <a:spLocks noChangeArrowheads="1"/>
            </p:cNvSpPr>
            <p:nvPr/>
          </p:nvSpPr>
          <p:spPr bwMode="auto">
            <a:xfrm>
              <a:off x="5478463" y="2246312"/>
              <a:ext cx="223837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i</a:t>
              </a:r>
            </a:p>
          </p:txBody>
        </p:sp>
        <p:sp>
          <p:nvSpPr>
            <p:cNvPr id="1049298" name="Rectangle 41"/>
            <p:cNvSpPr>
              <a:spLocks noChangeArrowheads="1"/>
            </p:cNvSpPr>
            <p:nvPr/>
          </p:nvSpPr>
          <p:spPr bwMode="auto">
            <a:xfrm>
              <a:off x="2678113" y="1760537"/>
              <a:ext cx="223837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i</a:t>
              </a:r>
            </a:p>
          </p:txBody>
        </p:sp>
        <p:sp>
          <p:nvSpPr>
            <p:cNvPr id="1049299" name="Rectangle 42"/>
            <p:cNvSpPr>
              <a:spLocks noChangeArrowheads="1"/>
            </p:cNvSpPr>
            <p:nvPr/>
          </p:nvSpPr>
          <p:spPr bwMode="auto">
            <a:xfrm>
              <a:off x="2665413" y="1522412"/>
              <a:ext cx="223837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i</a:t>
              </a:r>
            </a:p>
          </p:txBody>
        </p:sp>
        <p:sp>
          <p:nvSpPr>
            <p:cNvPr id="1049300" name="Line 43"/>
            <p:cNvSpPr>
              <a:spLocks noChangeShapeType="1"/>
            </p:cNvSpPr>
            <p:nvPr/>
          </p:nvSpPr>
          <p:spPr bwMode="auto">
            <a:xfrm flipH="1">
              <a:off x="2849563" y="1619250"/>
              <a:ext cx="715962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01" name="Line 44"/>
            <p:cNvSpPr>
              <a:spLocks noChangeShapeType="1"/>
            </p:cNvSpPr>
            <p:nvPr/>
          </p:nvSpPr>
          <p:spPr bwMode="auto">
            <a:xfrm>
              <a:off x="3541713" y="2463800"/>
              <a:ext cx="13335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02" name="Line 45"/>
            <p:cNvSpPr>
              <a:spLocks noChangeShapeType="1"/>
            </p:cNvSpPr>
            <p:nvPr/>
          </p:nvSpPr>
          <p:spPr bwMode="auto">
            <a:xfrm>
              <a:off x="3541713" y="2800350"/>
              <a:ext cx="13335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03" name="Arc 46"/>
            <p:cNvSpPr/>
            <p:nvPr/>
          </p:nvSpPr>
          <p:spPr bwMode="auto">
            <a:xfrm>
              <a:off x="3697288" y="2468562"/>
              <a:ext cx="317500" cy="158750"/>
            </a:xfrm>
            <a:custGeom>
              <a:avLst/>
              <a:gdLst>
                <a:gd name="T0" fmla="*/ 0 w 21704"/>
                <a:gd name="T1" fmla="*/ 0 h 21600"/>
                <a:gd name="T2" fmla="*/ 317500 w 21704"/>
                <a:gd name="T3" fmla="*/ 158750 h 21600"/>
                <a:gd name="T4" fmla="*/ 1521 w 21704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1704"/>
                <a:gd name="T10" fmla="*/ 0 h 21600"/>
                <a:gd name="T11" fmla="*/ 21704 w 217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1600" fill="none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</a:path>
                <a:path w="21704" h="21600" stroke="0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  <a:lnTo>
                    <a:pt x="104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04" name="Arc 47"/>
            <p:cNvSpPr/>
            <p:nvPr/>
          </p:nvSpPr>
          <p:spPr bwMode="auto">
            <a:xfrm>
              <a:off x="3698875" y="2625725"/>
              <a:ext cx="315913" cy="160337"/>
            </a:xfrm>
            <a:custGeom>
              <a:avLst/>
              <a:gdLst>
                <a:gd name="T0" fmla="*/ 315913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05" name="Arc 48"/>
            <p:cNvSpPr/>
            <p:nvPr/>
          </p:nvSpPr>
          <p:spPr bwMode="auto">
            <a:xfrm>
              <a:off x="3522663" y="2468562"/>
              <a:ext cx="42862" cy="158750"/>
            </a:xfrm>
            <a:custGeom>
              <a:avLst/>
              <a:gdLst>
                <a:gd name="T0" fmla="*/ 0 w 22371"/>
                <a:gd name="T1" fmla="*/ 103 h 21600"/>
                <a:gd name="T2" fmla="*/ 42862 w 22371"/>
                <a:gd name="T3" fmla="*/ 158750 h 21600"/>
                <a:gd name="T4" fmla="*/ 1477 w 22371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2371"/>
                <a:gd name="T10" fmla="*/ 0 h 21600"/>
                <a:gd name="T11" fmla="*/ 22371 w 223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71" h="21600" fill="none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</a:path>
                <a:path w="22371" h="21600" stroke="0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  <a:lnTo>
                    <a:pt x="771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06" name="Arc 49"/>
            <p:cNvSpPr/>
            <p:nvPr/>
          </p:nvSpPr>
          <p:spPr bwMode="auto">
            <a:xfrm>
              <a:off x="3522663" y="2625725"/>
              <a:ext cx="42862" cy="160337"/>
            </a:xfrm>
            <a:custGeom>
              <a:avLst/>
              <a:gdLst>
                <a:gd name="T0" fmla="*/ 42862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07" name="Line 50"/>
            <p:cNvSpPr>
              <a:spLocks noChangeShapeType="1"/>
            </p:cNvSpPr>
            <p:nvPr/>
          </p:nvSpPr>
          <p:spPr bwMode="auto">
            <a:xfrm flipH="1">
              <a:off x="3074988" y="2292350"/>
              <a:ext cx="490537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08" name="Line 51"/>
            <p:cNvSpPr>
              <a:spLocks noChangeShapeType="1"/>
            </p:cNvSpPr>
            <p:nvPr/>
          </p:nvSpPr>
          <p:spPr bwMode="auto">
            <a:xfrm flipH="1">
              <a:off x="3262313" y="2065337"/>
              <a:ext cx="303212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09" name="Line 52"/>
            <p:cNvSpPr>
              <a:spLocks noChangeShapeType="1"/>
            </p:cNvSpPr>
            <p:nvPr/>
          </p:nvSpPr>
          <p:spPr bwMode="auto">
            <a:xfrm flipH="1">
              <a:off x="3055938" y="2740025"/>
              <a:ext cx="509587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10" name="Line 53"/>
            <p:cNvSpPr>
              <a:spLocks noChangeShapeType="1"/>
            </p:cNvSpPr>
            <p:nvPr/>
          </p:nvSpPr>
          <p:spPr bwMode="auto">
            <a:xfrm flipH="1">
              <a:off x="3262313" y="2511425"/>
              <a:ext cx="303212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11" name="Line 54"/>
            <p:cNvSpPr>
              <a:spLocks noChangeShapeType="1"/>
            </p:cNvSpPr>
            <p:nvPr/>
          </p:nvSpPr>
          <p:spPr bwMode="auto">
            <a:xfrm flipH="1">
              <a:off x="3262313" y="3078162"/>
              <a:ext cx="363537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12" name="Line 55"/>
            <p:cNvSpPr>
              <a:spLocks noChangeShapeType="1"/>
            </p:cNvSpPr>
            <p:nvPr/>
          </p:nvSpPr>
          <p:spPr bwMode="auto">
            <a:xfrm>
              <a:off x="4029075" y="1728787"/>
              <a:ext cx="365125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13" name="Line 56"/>
            <p:cNvSpPr>
              <a:spLocks noChangeShapeType="1"/>
            </p:cNvSpPr>
            <p:nvPr/>
          </p:nvSpPr>
          <p:spPr bwMode="auto">
            <a:xfrm>
              <a:off x="4029075" y="2174875"/>
              <a:ext cx="35560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14" name="Line 57"/>
            <p:cNvSpPr>
              <a:spLocks noChangeShapeType="1"/>
            </p:cNvSpPr>
            <p:nvPr/>
          </p:nvSpPr>
          <p:spPr bwMode="auto">
            <a:xfrm>
              <a:off x="4029075" y="2632075"/>
              <a:ext cx="346075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15" name="Line 58"/>
            <p:cNvSpPr>
              <a:spLocks noChangeShapeType="1"/>
            </p:cNvSpPr>
            <p:nvPr/>
          </p:nvSpPr>
          <p:spPr bwMode="auto">
            <a:xfrm>
              <a:off x="4038600" y="3078162"/>
              <a:ext cx="346075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16" name="Arc 59"/>
            <p:cNvSpPr/>
            <p:nvPr/>
          </p:nvSpPr>
          <p:spPr bwMode="auto">
            <a:xfrm>
              <a:off x="3462338" y="2468562"/>
              <a:ext cx="42862" cy="158750"/>
            </a:xfrm>
            <a:custGeom>
              <a:avLst/>
              <a:gdLst>
                <a:gd name="T0" fmla="*/ 0 w 22371"/>
                <a:gd name="T1" fmla="*/ 103 h 21600"/>
                <a:gd name="T2" fmla="*/ 42862 w 22371"/>
                <a:gd name="T3" fmla="*/ 158750 h 21600"/>
                <a:gd name="T4" fmla="*/ 1477 w 22371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2371"/>
                <a:gd name="T10" fmla="*/ 0 h 21600"/>
                <a:gd name="T11" fmla="*/ 22371 w 223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71" h="21600" fill="none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</a:path>
                <a:path w="22371" h="21600" stroke="0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  <a:lnTo>
                    <a:pt x="771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17" name="Arc 60"/>
            <p:cNvSpPr/>
            <p:nvPr/>
          </p:nvSpPr>
          <p:spPr bwMode="auto">
            <a:xfrm>
              <a:off x="3462338" y="2625725"/>
              <a:ext cx="42862" cy="160337"/>
            </a:xfrm>
            <a:custGeom>
              <a:avLst/>
              <a:gdLst>
                <a:gd name="T0" fmla="*/ 42862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18" name="Rectangle 61"/>
            <p:cNvSpPr>
              <a:spLocks noChangeArrowheads="1"/>
            </p:cNvSpPr>
            <p:nvPr/>
          </p:nvSpPr>
          <p:spPr bwMode="auto">
            <a:xfrm>
              <a:off x="4389438" y="1563687"/>
              <a:ext cx="800100" cy="1668463"/>
            </a:xfrm>
            <a:prstGeom prst="rect"/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19" name="Rectangle 62"/>
            <p:cNvSpPr>
              <a:spLocks noChangeArrowheads="1"/>
            </p:cNvSpPr>
            <p:nvPr/>
          </p:nvSpPr>
          <p:spPr bwMode="auto">
            <a:xfrm>
              <a:off x="4364038" y="1612900"/>
              <a:ext cx="265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0</a:t>
              </a:r>
            </a:p>
          </p:txBody>
        </p:sp>
        <p:sp>
          <p:nvSpPr>
            <p:cNvPr id="1049320" name="Rectangle 63"/>
            <p:cNvSpPr>
              <a:spLocks noChangeArrowheads="1"/>
            </p:cNvSpPr>
            <p:nvPr/>
          </p:nvSpPr>
          <p:spPr bwMode="auto">
            <a:xfrm>
              <a:off x="4351338" y="2058987"/>
              <a:ext cx="265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1</a:t>
              </a:r>
            </a:p>
          </p:txBody>
        </p:sp>
        <p:sp>
          <p:nvSpPr>
            <p:cNvPr id="1049321" name="Rectangle 64"/>
            <p:cNvSpPr>
              <a:spLocks noChangeArrowheads="1"/>
            </p:cNvSpPr>
            <p:nvPr/>
          </p:nvSpPr>
          <p:spPr bwMode="auto">
            <a:xfrm>
              <a:off x="4364038" y="2514600"/>
              <a:ext cx="265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dirty="0" sz="1200" lang="en-US"/>
                <a:t>2</a:t>
              </a:r>
            </a:p>
          </p:txBody>
        </p:sp>
        <p:sp>
          <p:nvSpPr>
            <p:cNvPr id="1049322" name="Rectangle 65"/>
            <p:cNvSpPr>
              <a:spLocks noChangeArrowheads="1"/>
            </p:cNvSpPr>
            <p:nvPr/>
          </p:nvSpPr>
          <p:spPr bwMode="auto">
            <a:xfrm>
              <a:off x="4351338" y="2960687"/>
              <a:ext cx="265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3</a:t>
              </a:r>
            </a:p>
          </p:txBody>
        </p:sp>
        <p:sp>
          <p:nvSpPr>
            <p:cNvPr id="1049323" name="Rectangle 66"/>
            <p:cNvSpPr>
              <a:spLocks noChangeArrowheads="1"/>
            </p:cNvSpPr>
            <p:nvPr/>
          </p:nvSpPr>
          <p:spPr bwMode="auto">
            <a:xfrm>
              <a:off x="4632325" y="2176462"/>
              <a:ext cx="536575" cy="4191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4 X 1</a:t>
              </a:r>
            </a:p>
            <a:p>
              <a:pPr defTabSz="762000" eaLnBrk="1"/>
              <a:endParaRPr altLang="ko-KR" sz="1200" lang="en-US"/>
            </a:p>
          </p:txBody>
        </p:sp>
        <p:sp>
          <p:nvSpPr>
            <p:cNvPr id="1049324" name="Rectangle 67"/>
            <p:cNvSpPr>
              <a:spLocks noChangeArrowheads="1"/>
            </p:cNvSpPr>
            <p:nvPr/>
          </p:nvSpPr>
          <p:spPr bwMode="auto">
            <a:xfrm>
              <a:off x="4630738" y="2316162"/>
              <a:ext cx="519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MUX</a:t>
              </a:r>
            </a:p>
          </p:txBody>
        </p:sp>
        <p:sp>
          <p:nvSpPr>
            <p:cNvPr id="1049325" name="Line 68"/>
            <p:cNvSpPr>
              <a:spLocks noChangeShapeType="1"/>
            </p:cNvSpPr>
            <p:nvPr/>
          </p:nvSpPr>
          <p:spPr bwMode="auto">
            <a:xfrm>
              <a:off x="5214938" y="2343150"/>
              <a:ext cx="182562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26" name="Rectangle 69"/>
            <p:cNvSpPr>
              <a:spLocks noChangeArrowheads="1"/>
            </p:cNvSpPr>
            <p:nvPr/>
          </p:nvSpPr>
          <p:spPr bwMode="auto">
            <a:xfrm>
              <a:off x="4506913" y="3003550"/>
              <a:ext cx="587376" cy="2667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dirty="0" sz="1200" lang="en-US"/>
                <a:t>Select</a:t>
              </a:r>
            </a:p>
          </p:txBody>
        </p:sp>
        <p:sp>
          <p:nvSpPr>
            <p:cNvPr id="1049327" name="Line 70"/>
            <p:cNvSpPr>
              <a:spLocks noChangeShapeType="1"/>
            </p:cNvSpPr>
            <p:nvPr/>
          </p:nvSpPr>
          <p:spPr bwMode="auto">
            <a:xfrm>
              <a:off x="4589463" y="3251200"/>
              <a:ext cx="0" cy="149225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28" name="Line 71"/>
            <p:cNvSpPr>
              <a:spLocks noChangeShapeType="1"/>
            </p:cNvSpPr>
            <p:nvPr/>
          </p:nvSpPr>
          <p:spPr bwMode="auto">
            <a:xfrm>
              <a:off x="5003800" y="3251200"/>
              <a:ext cx="0" cy="376237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29" name="Line 72"/>
            <p:cNvSpPr>
              <a:spLocks noChangeShapeType="1"/>
            </p:cNvSpPr>
            <p:nvPr/>
          </p:nvSpPr>
          <p:spPr bwMode="auto">
            <a:xfrm flipH="1">
              <a:off x="2849563" y="3414712"/>
              <a:ext cx="1747837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30" name="Line 73"/>
            <p:cNvSpPr>
              <a:spLocks noChangeShapeType="1"/>
            </p:cNvSpPr>
            <p:nvPr/>
          </p:nvSpPr>
          <p:spPr bwMode="auto">
            <a:xfrm flipH="1">
              <a:off x="2849563" y="3643312"/>
              <a:ext cx="215900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9331" name="Rectangle 74"/>
          <p:cNvSpPr>
            <a:spLocks noChangeArrowheads="1"/>
          </p:cNvSpPr>
          <p:nvPr/>
        </p:nvSpPr>
        <p:spPr bwMode="auto">
          <a:xfrm>
            <a:off x="1570038" y="4273550"/>
            <a:ext cx="4556125" cy="1514475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6625"/>
            <a:ext cx="5943600" cy="434975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4. Shift  </a:t>
            </a:r>
            <a:r>
              <a:rPr altLang="ko-KR" dirty="0" sz="3200" lang="en-US" err="1" smtClean="0"/>
              <a:t>Microoperations</a:t>
            </a:r>
            <a:endParaRPr altLang="ko-KR" dirty="0" sz="3200" lang="en-US" smtClean="0"/>
          </a:p>
        </p:txBody>
      </p:sp>
      <p:sp>
        <p:nvSpPr>
          <p:cNvPr id="1049335" name="Rectangle 93"/>
          <p:cNvSpPr>
            <a:spLocks noGrp="1" noChangeArrowheads="1"/>
          </p:cNvSpPr>
          <p:nvPr>
            <p:ph idx="1"/>
          </p:nvPr>
        </p:nvSpPr>
        <p:spPr bwMode="auto">
          <a:xfrm>
            <a:off x="476250" y="1439862"/>
            <a:ext cx="7408863" cy="2370138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 fontScale="93750" lnSpcReduction="20000"/>
          </a:bodyPr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There are three types of shifts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i="1" lang="en-US" smtClean="0">
                <a:solidFill>
                  <a:schemeClr val="tx2"/>
                </a:solidFill>
              </a:rPr>
              <a:t>Logical shift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i="1" lang="en-US" smtClean="0">
                <a:solidFill>
                  <a:srgbClr val="FF0000"/>
                </a:solidFill>
              </a:rPr>
              <a:t>Circular shift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i="1" lang="en-US" smtClean="0">
                <a:solidFill>
                  <a:schemeClr val="accent4">
                    <a:lumMod val="50000"/>
                  </a:schemeClr>
                </a:solidFill>
              </a:rPr>
              <a:t>Arithmetic shift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What differentiates them is the information that goes into the serial input.</a:t>
            </a:r>
          </a:p>
          <a:p>
            <a:pPr algn="just">
              <a:lnSpc>
                <a:spcPct val="150000"/>
              </a:lnSpc>
            </a:pPr>
            <a:endParaRPr altLang="ko-KR" dirty="0" sz="2000" lang="en-US" smtClean="0"/>
          </a:p>
        </p:txBody>
      </p:sp>
      <p:sp>
        <p:nvSpPr>
          <p:cNvPr id="1049336" name="Rectangle 58"/>
          <p:cNvSpPr>
            <a:spLocks noChangeArrowheads="1"/>
          </p:cNvSpPr>
          <p:nvPr/>
        </p:nvSpPr>
        <p:spPr bwMode="auto">
          <a:xfrm>
            <a:off x="2411413" y="4735512"/>
            <a:ext cx="360362" cy="433388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337" name="Line 60"/>
          <p:cNvSpPr>
            <a:spLocks noChangeShapeType="1"/>
          </p:cNvSpPr>
          <p:nvPr/>
        </p:nvSpPr>
        <p:spPr bwMode="auto">
          <a:xfrm>
            <a:off x="2771775" y="4951412"/>
            <a:ext cx="360363" cy="0"/>
          </a:xfrm>
          <a:prstGeom prst="line"/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p>
            <a:endParaRPr lang="en-US"/>
          </a:p>
        </p:txBody>
      </p:sp>
      <p:sp>
        <p:nvSpPr>
          <p:cNvPr id="1049338" name="Rectangle 61"/>
          <p:cNvSpPr>
            <a:spLocks noChangeArrowheads="1"/>
          </p:cNvSpPr>
          <p:nvPr/>
        </p:nvSpPr>
        <p:spPr bwMode="auto">
          <a:xfrm>
            <a:off x="3132138" y="4735512"/>
            <a:ext cx="360362" cy="433388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339" name="Line 62"/>
          <p:cNvSpPr>
            <a:spLocks noChangeShapeType="1"/>
          </p:cNvSpPr>
          <p:nvPr/>
        </p:nvSpPr>
        <p:spPr bwMode="auto">
          <a:xfrm>
            <a:off x="3492500" y="4951412"/>
            <a:ext cx="360363" cy="0"/>
          </a:xfrm>
          <a:prstGeom prst="line"/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p>
            <a:endParaRPr lang="en-US"/>
          </a:p>
        </p:txBody>
      </p:sp>
      <p:sp>
        <p:nvSpPr>
          <p:cNvPr id="1049340" name="Rectangle 63"/>
          <p:cNvSpPr>
            <a:spLocks noChangeArrowheads="1"/>
          </p:cNvSpPr>
          <p:nvPr/>
        </p:nvSpPr>
        <p:spPr bwMode="auto">
          <a:xfrm>
            <a:off x="3852863" y="4735512"/>
            <a:ext cx="360362" cy="433388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341" name="Line 64"/>
          <p:cNvSpPr>
            <a:spLocks noChangeShapeType="1"/>
          </p:cNvSpPr>
          <p:nvPr/>
        </p:nvSpPr>
        <p:spPr bwMode="auto">
          <a:xfrm>
            <a:off x="4213225" y="4951412"/>
            <a:ext cx="360363" cy="0"/>
          </a:xfrm>
          <a:prstGeom prst="line"/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p>
            <a:endParaRPr lang="en-US"/>
          </a:p>
        </p:txBody>
      </p:sp>
      <p:sp>
        <p:nvSpPr>
          <p:cNvPr id="1049342" name="Rectangle 65"/>
          <p:cNvSpPr>
            <a:spLocks noChangeArrowheads="1"/>
          </p:cNvSpPr>
          <p:nvPr/>
        </p:nvSpPr>
        <p:spPr bwMode="auto">
          <a:xfrm>
            <a:off x="4573588" y="4735512"/>
            <a:ext cx="360362" cy="433388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343" name="Line 66"/>
          <p:cNvSpPr>
            <a:spLocks noChangeShapeType="1"/>
          </p:cNvSpPr>
          <p:nvPr/>
        </p:nvSpPr>
        <p:spPr bwMode="auto">
          <a:xfrm>
            <a:off x="4933950" y="4951412"/>
            <a:ext cx="360363" cy="0"/>
          </a:xfrm>
          <a:prstGeom prst="line"/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p>
            <a:endParaRPr lang="en-US"/>
          </a:p>
        </p:txBody>
      </p:sp>
      <p:sp>
        <p:nvSpPr>
          <p:cNvPr id="1049344" name="Rectangle 67"/>
          <p:cNvSpPr>
            <a:spLocks noChangeArrowheads="1"/>
          </p:cNvSpPr>
          <p:nvPr/>
        </p:nvSpPr>
        <p:spPr bwMode="auto">
          <a:xfrm>
            <a:off x="5294313" y="4735512"/>
            <a:ext cx="360362" cy="433388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345" name="Line 68"/>
          <p:cNvSpPr>
            <a:spLocks noChangeShapeType="1"/>
          </p:cNvSpPr>
          <p:nvPr/>
        </p:nvSpPr>
        <p:spPr bwMode="auto">
          <a:xfrm>
            <a:off x="5654675" y="4951412"/>
            <a:ext cx="360363" cy="0"/>
          </a:xfrm>
          <a:prstGeom prst="line"/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p>
            <a:endParaRPr lang="en-US"/>
          </a:p>
        </p:txBody>
      </p:sp>
      <p:sp>
        <p:nvSpPr>
          <p:cNvPr id="1049346" name="Rectangle 69"/>
          <p:cNvSpPr>
            <a:spLocks noChangeArrowheads="1"/>
          </p:cNvSpPr>
          <p:nvPr/>
        </p:nvSpPr>
        <p:spPr bwMode="auto">
          <a:xfrm>
            <a:off x="6015038" y="4735512"/>
            <a:ext cx="360362" cy="433388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347" name="Line 70"/>
          <p:cNvSpPr>
            <a:spLocks noChangeShapeType="1"/>
          </p:cNvSpPr>
          <p:nvPr/>
        </p:nvSpPr>
        <p:spPr bwMode="auto">
          <a:xfrm>
            <a:off x="6375400" y="4951412"/>
            <a:ext cx="360363" cy="0"/>
          </a:xfrm>
          <a:prstGeom prst="line"/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p>
            <a:endParaRPr lang="en-US"/>
          </a:p>
        </p:txBody>
      </p:sp>
      <p:sp>
        <p:nvSpPr>
          <p:cNvPr id="1049348" name="Rectangle 71"/>
          <p:cNvSpPr>
            <a:spLocks noChangeArrowheads="1"/>
          </p:cNvSpPr>
          <p:nvPr/>
        </p:nvSpPr>
        <p:spPr bwMode="auto">
          <a:xfrm>
            <a:off x="6735763" y="4735512"/>
            <a:ext cx="360362" cy="433388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349" name="Line 72"/>
          <p:cNvSpPr>
            <a:spLocks noChangeShapeType="1"/>
          </p:cNvSpPr>
          <p:nvPr/>
        </p:nvSpPr>
        <p:spPr bwMode="auto">
          <a:xfrm>
            <a:off x="7096125" y="4951412"/>
            <a:ext cx="360363" cy="0"/>
          </a:xfrm>
          <a:prstGeom prst="line"/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p>
            <a:endParaRPr lang="en-US"/>
          </a:p>
        </p:txBody>
      </p:sp>
      <p:sp>
        <p:nvSpPr>
          <p:cNvPr id="1049350" name="Rectangle 73"/>
          <p:cNvSpPr>
            <a:spLocks noChangeArrowheads="1"/>
          </p:cNvSpPr>
          <p:nvPr/>
        </p:nvSpPr>
        <p:spPr bwMode="auto">
          <a:xfrm>
            <a:off x="7456488" y="4735512"/>
            <a:ext cx="360362" cy="433388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351" name="Line 74"/>
          <p:cNvSpPr>
            <a:spLocks noChangeShapeType="1"/>
          </p:cNvSpPr>
          <p:nvPr/>
        </p:nvSpPr>
        <p:spPr bwMode="auto">
          <a:xfrm>
            <a:off x="7816850" y="4951412"/>
            <a:ext cx="360363" cy="0"/>
          </a:xfrm>
          <a:prstGeom prst="line"/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p>
            <a:endParaRPr lang="en-US"/>
          </a:p>
        </p:txBody>
      </p:sp>
      <p:sp>
        <p:nvSpPr>
          <p:cNvPr id="1049352" name="Line 75"/>
          <p:cNvSpPr>
            <a:spLocks noChangeShapeType="1"/>
          </p:cNvSpPr>
          <p:nvPr/>
        </p:nvSpPr>
        <p:spPr bwMode="auto">
          <a:xfrm>
            <a:off x="2051050" y="4951412"/>
            <a:ext cx="360363" cy="0"/>
          </a:xfrm>
          <a:prstGeom prst="line"/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p>
            <a:endParaRPr lang="en-US"/>
          </a:p>
        </p:txBody>
      </p:sp>
      <p:sp>
        <p:nvSpPr>
          <p:cNvPr id="1049353" name="Text Box 94"/>
          <p:cNvSpPr txBox="1">
            <a:spLocks noChangeArrowheads="1"/>
          </p:cNvSpPr>
          <p:nvPr/>
        </p:nvSpPr>
        <p:spPr bwMode="auto">
          <a:xfrm>
            <a:off x="1187450" y="4468812"/>
            <a:ext cx="690880" cy="57404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>
              <a:lnSpc>
                <a:spcPct val="80000"/>
              </a:lnSpc>
            </a:pPr>
            <a:r>
              <a:rPr altLang="ko-KR" sz="1600" lang="en-US"/>
              <a:t>Serial</a:t>
            </a:r>
          </a:p>
          <a:p>
            <a:pPr algn="ctr">
              <a:lnSpc>
                <a:spcPct val="80000"/>
              </a:lnSpc>
            </a:pPr>
            <a:r>
              <a:rPr altLang="ko-KR" sz="1600" lang="en-US"/>
              <a:t>input</a:t>
            </a:r>
          </a:p>
        </p:txBody>
      </p:sp>
      <p:sp>
        <p:nvSpPr>
          <p:cNvPr id="1049354" name="Line 95"/>
          <p:cNvSpPr>
            <a:spLocks noChangeShapeType="1"/>
          </p:cNvSpPr>
          <p:nvPr/>
        </p:nvSpPr>
        <p:spPr bwMode="auto">
          <a:xfrm flipH="1" flipV="1">
            <a:off x="1908175" y="4735512"/>
            <a:ext cx="142875" cy="215900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p>
            <a:endParaRPr lang="en-US"/>
          </a:p>
        </p:txBody>
      </p:sp>
      <p:sp>
        <p:nvSpPr>
          <p:cNvPr id="1049355" name="Rectangle 96"/>
          <p:cNvSpPr>
            <a:spLocks noChangeArrowheads="1"/>
          </p:cNvSpPr>
          <p:nvPr/>
        </p:nvSpPr>
        <p:spPr bwMode="auto">
          <a:xfrm>
            <a:off x="457200" y="3825220"/>
            <a:ext cx="7837487" cy="193899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p>
            <a:pPr>
              <a:buFontTx/>
              <a:buChar char="•"/>
            </a:pPr>
            <a:r>
              <a:rPr altLang="ko-KR" dirty="0" sz="2000" lang="en-US">
                <a:solidFill>
                  <a:srgbClr val="FF0000"/>
                </a:solidFill>
              </a:rPr>
              <a:t> A right shift operation</a:t>
            </a:r>
          </a:p>
          <a:p>
            <a:endParaRPr altLang="ko-KR" dirty="0" sz="2000" lang="en-US">
              <a:solidFill>
                <a:schemeClr val="bg2"/>
              </a:solidFill>
            </a:endParaRPr>
          </a:p>
          <a:p>
            <a:endParaRPr altLang="ko-KR" dirty="0" sz="2000" lang="en-US">
              <a:solidFill>
                <a:schemeClr val="tx1"/>
              </a:solidFill>
            </a:endParaRPr>
          </a:p>
          <a:p>
            <a:endParaRPr altLang="ko-KR" dirty="0" sz="2000" lang="en-US">
              <a:solidFill>
                <a:schemeClr val="tx1"/>
              </a:solidFill>
            </a:endParaRPr>
          </a:p>
          <a:p>
            <a:endParaRPr altLang="ko-KR" dirty="0" sz="2000" lang="en-US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altLang="ko-KR" dirty="0" sz="2000" lang="en-US" smtClean="0">
                <a:solidFill>
                  <a:schemeClr val="tx1"/>
                </a:solidFill>
              </a:rPr>
              <a:t> </a:t>
            </a:r>
            <a:r>
              <a:rPr altLang="ko-KR" dirty="0" sz="2000" lang="en-US">
                <a:solidFill>
                  <a:schemeClr val="accent2"/>
                </a:solidFill>
              </a:rPr>
              <a:t>A left shift operation</a:t>
            </a:r>
          </a:p>
        </p:txBody>
      </p:sp>
      <p:grpSp>
        <p:nvGrpSpPr>
          <p:cNvPr id="163" name="Group 43"/>
          <p:cNvGrpSpPr/>
          <p:nvPr/>
        </p:nvGrpSpPr>
        <p:grpSpPr>
          <a:xfrm>
            <a:off x="1676400" y="5535612"/>
            <a:ext cx="6670993" cy="865188"/>
            <a:chOff x="2047875" y="5229225"/>
            <a:chExt cx="6670993" cy="865188"/>
          </a:xfrm>
        </p:grpSpPr>
        <p:sp>
          <p:nvSpPr>
            <p:cNvPr id="1049356" name="Rectangle 76"/>
            <p:cNvSpPr>
              <a:spLocks noChangeArrowheads="1"/>
            </p:cNvSpPr>
            <p:nvPr/>
          </p:nvSpPr>
          <p:spPr bwMode="auto">
            <a:xfrm flipH="1">
              <a:off x="2408238" y="5661025"/>
              <a:ext cx="360362" cy="433388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57" name="Line 77"/>
            <p:cNvSpPr>
              <a:spLocks noChangeShapeType="1"/>
            </p:cNvSpPr>
            <p:nvPr/>
          </p:nvSpPr>
          <p:spPr bwMode="auto">
            <a:xfrm flipH="1">
              <a:off x="2768600" y="5876925"/>
              <a:ext cx="360363" cy="1588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58" name="Rectangle 78"/>
            <p:cNvSpPr>
              <a:spLocks noChangeArrowheads="1"/>
            </p:cNvSpPr>
            <p:nvPr/>
          </p:nvSpPr>
          <p:spPr bwMode="auto">
            <a:xfrm flipH="1">
              <a:off x="3128963" y="5661025"/>
              <a:ext cx="360362" cy="433388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59" name="Line 79"/>
            <p:cNvSpPr>
              <a:spLocks noChangeShapeType="1"/>
            </p:cNvSpPr>
            <p:nvPr/>
          </p:nvSpPr>
          <p:spPr bwMode="auto">
            <a:xfrm flipH="1">
              <a:off x="3489325" y="5876925"/>
              <a:ext cx="360363" cy="1588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60" name="Rectangle 80"/>
            <p:cNvSpPr>
              <a:spLocks noChangeArrowheads="1"/>
            </p:cNvSpPr>
            <p:nvPr/>
          </p:nvSpPr>
          <p:spPr bwMode="auto">
            <a:xfrm flipH="1">
              <a:off x="3849688" y="5661025"/>
              <a:ext cx="360362" cy="433388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61" name="Line 81"/>
            <p:cNvSpPr>
              <a:spLocks noChangeShapeType="1"/>
            </p:cNvSpPr>
            <p:nvPr/>
          </p:nvSpPr>
          <p:spPr bwMode="auto">
            <a:xfrm flipH="1">
              <a:off x="4210050" y="5876925"/>
              <a:ext cx="360363" cy="1588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62" name="Rectangle 82"/>
            <p:cNvSpPr>
              <a:spLocks noChangeArrowheads="1"/>
            </p:cNvSpPr>
            <p:nvPr/>
          </p:nvSpPr>
          <p:spPr bwMode="auto">
            <a:xfrm flipH="1">
              <a:off x="4570413" y="5661025"/>
              <a:ext cx="360362" cy="433388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63" name="Line 83"/>
            <p:cNvSpPr>
              <a:spLocks noChangeShapeType="1"/>
            </p:cNvSpPr>
            <p:nvPr/>
          </p:nvSpPr>
          <p:spPr bwMode="auto">
            <a:xfrm flipH="1">
              <a:off x="4930775" y="5876925"/>
              <a:ext cx="360363" cy="1588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64" name="Rectangle 84"/>
            <p:cNvSpPr>
              <a:spLocks noChangeArrowheads="1"/>
            </p:cNvSpPr>
            <p:nvPr/>
          </p:nvSpPr>
          <p:spPr bwMode="auto">
            <a:xfrm flipH="1">
              <a:off x="5291138" y="5661025"/>
              <a:ext cx="360362" cy="433388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65" name="Line 85"/>
            <p:cNvSpPr>
              <a:spLocks noChangeShapeType="1"/>
            </p:cNvSpPr>
            <p:nvPr/>
          </p:nvSpPr>
          <p:spPr bwMode="auto">
            <a:xfrm flipH="1">
              <a:off x="5651500" y="5876925"/>
              <a:ext cx="360363" cy="1588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66" name="Rectangle 86"/>
            <p:cNvSpPr>
              <a:spLocks noChangeArrowheads="1"/>
            </p:cNvSpPr>
            <p:nvPr/>
          </p:nvSpPr>
          <p:spPr bwMode="auto">
            <a:xfrm flipH="1">
              <a:off x="6011863" y="5661025"/>
              <a:ext cx="360362" cy="433388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67" name="Line 87"/>
            <p:cNvSpPr>
              <a:spLocks noChangeShapeType="1"/>
            </p:cNvSpPr>
            <p:nvPr/>
          </p:nvSpPr>
          <p:spPr bwMode="auto">
            <a:xfrm flipH="1">
              <a:off x="6372225" y="5876925"/>
              <a:ext cx="360363" cy="1588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68" name="Rectangle 88"/>
            <p:cNvSpPr>
              <a:spLocks noChangeArrowheads="1"/>
            </p:cNvSpPr>
            <p:nvPr/>
          </p:nvSpPr>
          <p:spPr bwMode="auto">
            <a:xfrm flipH="1">
              <a:off x="6732588" y="5661025"/>
              <a:ext cx="360362" cy="433388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69" name="Line 89"/>
            <p:cNvSpPr>
              <a:spLocks noChangeShapeType="1"/>
            </p:cNvSpPr>
            <p:nvPr/>
          </p:nvSpPr>
          <p:spPr bwMode="auto">
            <a:xfrm flipH="1">
              <a:off x="7092950" y="5876925"/>
              <a:ext cx="360363" cy="1588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70" name="Rectangle 90"/>
            <p:cNvSpPr>
              <a:spLocks noChangeArrowheads="1"/>
            </p:cNvSpPr>
            <p:nvPr/>
          </p:nvSpPr>
          <p:spPr bwMode="auto">
            <a:xfrm flipH="1">
              <a:off x="7453313" y="5661025"/>
              <a:ext cx="360362" cy="433388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71" name="Line 91"/>
            <p:cNvSpPr>
              <a:spLocks noChangeShapeType="1"/>
            </p:cNvSpPr>
            <p:nvPr/>
          </p:nvSpPr>
          <p:spPr bwMode="auto">
            <a:xfrm flipH="1">
              <a:off x="7812088" y="5876925"/>
              <a:ext cx="360362" cy="1588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72" name="Line 92"/>
            <p:cNvSpPr>
              <a:spLocks noChangeShapeType="1"/>
            </p:cNvSpPr>
            <p:nvPr/>
          </p:nvSpPr>
          <p:spPr bwMode="auto">
            <a:xfrm flipH="1">
              <a:off x="2047875" y="5876925"/>
              <a:ext cx="360363" cy="1588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73" name="Text Box 97"/>
            <p:cNvSpPr txBox="1">
              <a:spLocks noChangeArrowheads="1"/>
            </p:cNvSpPr>
            <p:nvPr/>
          </p:nvSpPr>
          <p:spPr bwMode="auto">
            <a:xfrm>
              <a:off x="8027988" y="5229225"/>
              <a:ext cx="690880" cy="57404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algn="ctr">
                <a:lnSpc>
                  <a:spcPct val="80000"/>
                </a:lnSpc>
              </a:pPr>
              <a:r>
                <a:rPr altLang="ko-KR" sz="1600" lang="en-US"/>
                <a:t>Serial</a:t>
              </a:r>
            </a:p>
            <a:p>
              <a:pPr algn="ctr">
                <a:lnSpc>
                  <a:spcPct val="80000"/>
                </a:lnSpc>
              </a:pPr>
              <a:r>
                <a:rPr altLang="ko-KR" sz="1600" lang="en-US"/>
                <a:t>input</a:t>
              </a:r>
            </a:p>
          </p:txBody>
        </p:sp>
        <p:sp>
          <p:nvSpPr>
            <p:cNvPr id="1049374" name="Line 98"/>
            <p:cNvSpPr>
              <a:spLocks noChangeShapeType="1"/>
            </p:cNvSpPr>
            <p:nvPr/>
          </p:nvSpPr>
          <p:spPr bwMode="auto">
            <a:xfrm flipV="1">
              <a:off x="8172450" y="5732463"/>
              <a:ext cx="144463" cy="144462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</p:grpSp>
    </p:spTree>
  </p:cSld>
  <p:clrMapOvr>
    <a:masterClrMapping/>
  </p:clrMapOvr>
  <p:timing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7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4267200" cy="434975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Logical Shift</a:t>
            </a:r>
          </a:p>
        </p:txBody>
      </p:sp>
      <p:sp>
        <p:nvSpPr>
          <p:cNvPr id="1049378" name="Rectangle 38"/>
          <p:cNvSpPr>
            <a:spLocks noGrp="1" noChangeArrowheads="1"/>
          </p:cNvSpPr>
          <p:nvPr>
            <p:ph idx="1"/>
          </p:nvPr>
        </p:nvSpPr>
        <p:spPr bwMode="auto">
          <a:xfrm>
            <a:off x="476250" y="838200"/>
            <a:ext cx="8199438" cy="594360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p>
            <a:r>
              <a:rPr altLang="ko-KR" dirty="0" sz="2000" lang="en-US" smtClean="0"/>
              <a:t>In a logical shift the serial input to the shift is a 0.</a:t>
            </a:r>
          </a:p>
          <a:p>
            <a:r>
              <a:rPr altLang="ko-KR" dirty="0" sz="2000" lang="en-US" smtClean="0"/>
              <a:t>A </a:t>
            </a:r>
            <a:r>
              <a:rPr altLang="ko-KR" dirty="0" sz="2000" lang="en-US" smtClean="0">
                <a:solidFill>
                  <a:srgbClr val="CC3300"/>
                </a:solidFill>
              </a:rPr>
              <a:t>right logical shift</a:t>
            </a:r>
            <a:r>
              <a:rPr altLang="ko-KR" dirty="0" sz="2000" lang="en-US" smtClean="0"/>
              <a:t> operation:</a:t>
            </a:r>
          </a:p>
          <a:p>
            <a:endParaRPr altLang="ko-KR" dirty="0" sz="2000" lang="en-US" smtClean="0"/>
          </a:p>
          <a:p>
            <a:endParaRPr altLang="ko-KR" dirty="0" sz="2000" lang="en-US" smtClean="0"/>
          </a:p>
          <a:p>
            <a:endParaRPr altLang="ko-KR" dirty="0" sz="2000" lang="en-US" smtClean="0"/>
          </a:p>
          <a:p>
            <a:r>
              <a:rPr altLang="ko-KR" dirty="0" sz="2000" lang="en-US" smtClean="0"/>
              <a:t>A </a:t>
            </a:r>
            <a:r>
              <a:rPr altLang="ko-KR" dirty="0" sz="2000" lang="en-US" smtClean="0">
                <a:solidFill>
                  <a:schemeClr val="tx2"/>
                </a:solidFill>
              </a:rPr>
              <a:t>left logical shift</a:t>
            </a:r>
            <a:r>
              <a:rPr altLang="ko-KR" dirty="0" sz="2000" lang="en-US" smtClean="0"/>
              <a:t> operation:</a:t>
            </a:r>
          </a:p>
          <a:p>
            <a:endParaRPr altLang="ko-KR" dirty="0" sz="2000" lang="en-US" smtClean="0"/>
          </a:p>
          <a:p>
            <a:endParaRPr altLang="ko-KR" dirty="0" sz="2000" lang="en-US" smtClean="0"/>
          </a:p>
          <a:p>
            <a:endParaRPr altLang="ko-KR" dirty="0" sz="2000" lang="en-US" smtClean="0"/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In a Register Transfer Language, the following notation is used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i="1" lang="en-US" err="1" smtClean="0"/>
              <a:t>shl</a:t>
            </a:r>
            <a:r>
              <a:rPr altLang="ko-KR" dirty="0" sz="1600" lang="en-US" smtClean="0"/>
              <a:t>  	for a logical shift left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i="1" lang="en-US" err="1" smtClean="0"/>
              <a:t>shr</a:t>
            </a:r>
            <a:r>
              <a:rPr altLang="ko-KR" dirty="0" sz="1600" lang="en-US" smtClean="0"/>
              <a:t>	for a logical shift right	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Examples:</a:t>
            </a:r>
          </a:p>
          <a:p>
            <a:pPr algn="just" lvl="2">
              <a:lnSpc>
                <a:spcPct val="150000"/>
              </a:lnSpc>
            </a:pPr>
            <a:r>
              <a:rPr altLang="ko-KR" dirty="0" sz="1600" lang="en-US" smtClean="0"/>
              <a:t>R2 </a:t>
            </a:r>
            <a:r>
              <a:rPr altLang="ko-KR" dirty="0" sz="1600" lang="en-US" smtClean="0">
                <a:sym typeface="Symbol" pitchFamily="18" charset="2"/>
              </a:rPr>
              <a:t> </a:t>
            </a:r>
            <a:r>
              <a:rPr altLang="ko-KR" dirty="0" sz="1600" i="1" lang="en-US" err="1" smtClean="0">
                <a:sym typeface="Symbol" pitchFamily="18" charset="2"/>
              </a:rPr>
              <a:t>shr</a:t>
            </a:r>
            <a:r>
              <a:rPr altLang="ko-KR" dirty="0" sz="1600" lang="en-US" smtClean="0">
                <a:sym typeface="Symbol" pitchFamily="18" charset="2"/>
              </a:rPr>
              <a:t> R2</a:t>
            </a:r>
          </a:p>
          <a:p>
            <a:pPr algn="just" lvl="2">
              <a:lnSpc>
                <a:spcPct val="150000"/>
              </a:lnSpc>
            </a:pPr>
            <a:r>
              <a:rPr altLang="ko-KR" dirty="0" sz="1600" lang="en-US" smtClean="0">
                <a:sym typeface="Symbol" pitchFamily="18" charset="2"/>
              </a:rPr>
              <a:t>R3  </a:t>
            </a:r>
            <a:r>
              <a:rPr altLang="ko-KR" dirty="0" sz="1600" i="1" lang="en-US" err="1" smtClean="0">
                <a:sym typeface="Symbol" pitchFamily="18" charset="2"/>
              </a:rPr>
              <a:t>shl</a:t>
            </a:r>
            <a:r>
              <a:rPr altLang="ko-KR" dirty="0" sz="1600" lang="en-US" smtClean="0">
                <a:sym typeface="Symbol" pitchFamily="18" charset="2"/>
              </a:rPr>
              <a:t> R3</a:t>
            </a:r>
          </a:p>
          <a:p>
            <a:pPr lvl="2"/>
            <a:endParaRPr altLang="ko-KR" dirty="0" sz="1600" lang="en-US" smtClean="0">
              <a:sym typeface="Symbol" pitchFamily="18" charset="2"/>
            </a:endParaRPr>
          </a:p>
        </p:txBody>
      </p:sp>
      <p:grpSp>
        <p:nvGrpSpPr>
          <p:cNvPr id="167" name="Group 46"/>
          <p:cNvGrpSpPr/>
          <p:nvPr/>
        </p:nvGrpSpPr>
        <p:grpSpPr bwMode="auto">
          <a:xfrm>
            <a:off x="1908175" y="1752600"/>
            <a:ext cx="6557963" cy="700087"/>
            <a:chOff x="1202" y="1117"/>
            <a:chExt cx="4131" cy="441"/>
          </a:xfrm>
        </p:grpSpPr>
        <p:sp>
          <p:nvSpPr>
            <p:cNvPr id="1049379" name="Rectangle 4"/>
            <p:cNvSpPr>
              <a:spLocks noChangeArrowheads="1"/>
            </p:cNvSpPr>
            <p:nvPr/>
          </p:nvSpPr>
          <p:spPr bwMode="auto">
            <a:xfrm>
              <a:off x="1701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80" name="Line 5"/>
            <p:cNvSpPr>
              <a:spLocks noChangeShapeType="1"/>
            </p:cNvSpPr>
            <p:nvPr/>
          </p:nvSpPr>
          <p:spPr bwMode="auto">
            <a:xfrm>
              <a:off x="1928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81" name="Rectangle 6"/>
            <p:cNvSpPr>
              <a:spLocks noChangeArrowheads="1"/>
            </p:cNvSpPr>
            <p:nvPr/>
          </p:nvSpPr>
          <p:spPr bwMode="auto">
            <a:xfrm>
              <a:off x="2155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82" name="Line 7"/>
            <p:cNvSpPr>
              <a:spLocks noChangeShapeType="1"/>
            </p:cNvSpPr>
            <p:nvPr/>
          </p:nvSpPr>
          <p:spPr bwMode="auto">
            <a:xfrm>
              <a:off x="2382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83" name="Rectangle 8"/>
            <p:cNvSpPr>
              <a:spLocks noChangeArrowheads="1"/>
            </p:cNvSpPr>
            <p:nvPr/>
          </p:nvSpPr>
          <p:spPr bwMode="auto">
            <a:xfrm>
              <a:off x="2609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84" name="Line 9"/>
            <p:cNvSpPr>
              <a:spLocks noChangeShapeType="1"/>
            </p:cNvSpPr>
            <p:nvPr/>
          </p:nvSpPr>
          <p:spPr bwMode="auto">
            <a:xfrm>
              <a:off x="2836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85" name="Rectangle 10"/>
            <p:cNvSpPr>
              <a:spLocks noChangeArrowheads="1"/>
            </p:cNvSpPr>
            <p:nvPr/>
          </p:nvSpPr>
          <p:spPr bwMode="auto">
            <a:xfrm>
              <a:off x="3063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86" name="Line 11"/>
            <p:cNvSpPr>
              <a:spLocks noChangeShapeType="1"/>
            </p:cNvSpPr>
            <p:nvPr/>
          </p:nvSpPr>
          <p:spPr bwMode="auto">
            <a:xfrm>
              <a:off x="3290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87" name="Rectangle 12"/>
            <p:cNvSpPr>
              <a:spLocks noChangeArrowheads="1"/>
            </p:cNvSpPr>
            <p:nvPr/>
          </p:nvSpPr>
          <p:spPr bwMode="auto">
            <a:xfrm>
              <a:off x="3517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88" name="Line 13"/>
            <p:cNvSpPr>
              <a:spLocks noChangeShapeType="1"/>
            </p:cNvSpPr>
            <p:nvPr/>
          </p:nvSpPr>
          <p:spPr bwMode="auto">
            <a:xfrm>
              <a:off x="3744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89" name="Rectangle 14"/>
            <p:cNvSpPr>
              <a:spLocks noChangeArrowheads="1"/>
            </p:cNvSpPr>
            <p:nvPr/>
          </p:nvSpPr>
          <p:spPr bwMode="auto">
            <a:xfrm>
              <a:off x="3971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90" name="Line 15"/>
            <p:cNvSpPr>
              <a:spLocks noChangeShapeType="1"/>
            </p:cNvSpPr>
            <p:nvPr/>
          </p:nvSpPr>
          <p:spPr bwMode="auto">
            <a:xfrm>
              <a:off x="4198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91" name="Rectangle 16"/>
            <p:cNvSpPr>
              <a:spLocks noChangeArrowheads="1"/>
            </p:cNvSpPr>
            <p:nvPr/>
          </p:nvSpPr>
          <p:spPr bwMode="auto">
            <a:xfrm>
              <a:off x="4425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92" name="Line 17"/>
            <p:cNvSpPr>
              <a:spLocks noChangeShapeType="1"/>
            </p:cNvSpPr>
            <p:nvPr/>
          </p:nvSpPr>
          <p:spPr bwMode="auto">
            <a:xfrm>
              <a:off x="4652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93" name="Rectangle 18"/>
            <p:cNvSpPr>
              <a:spLocks noChangeArrowheads="1"/>
            </p:cNvSpPr>
            <p:nvPr/>
          </p:nvSpPr>
          <p:spPr bwMode="auto">
            <a:xfrm>
              <a:off x="4879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94" name="Line 19"/>
            <p:cNvSpPr>
              <a:spLocks noChangeShapeType="1"/>
            </p:cNvSpPr>
            <p:nvPr/>
          </p:nvSpPr>
          <p:spPr bwMode="auto">
            <a:xfrm>
              <a:off x="5106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95" name="Line 20"/>
            <p:cNvSpPr>
              <a:spLocks noChangeShapeType="1"/>
            </p:cNvSpPr>
            <p:nvPr/>
          </p:nvSpPr>
          <p:spPr bwMode="auto">
            <a:xfrm>
              <a:off x="1474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96" name="Line 40"/>
            <p:cNvSpPr>
              <a:spLocks noChangeShapeType="1"/>
            </p:cNvSpPr>
            <p:nvPr/>
          </p:nvSpPr>
          <p:spPr bwMode="auto">
            <a:xfrm flipH="1" flipV="1">
              <a:off x="1384" y="1285"/>
              <a:ext cx="90" cy="136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397" name="Text Box 45"/>
            <p:cNvSpPr txBox="1">
              <a:spLocks noChangeArrowheads="1"/>
            </p:cNvSpPr>
            <p:nvPr/>
          </p:nvSpPr>
          <p:spPr bwMode="auto">
            <a:xfrm>
              <a:off x="1202" y="1117"/>
              <a:ext cx="196" cy="214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r>
                <a:rPr altLang="ko-KR" sz="1800" lang="en-US"/>
                <a:t>0</a:t>
              </a:r>
            </a:p>
          </p:txBody>
        </p:sp>
      </p:grpSp>
      <p:grpSp>
        <p:nvGrpSpPr>
          <p:cNvPr id="168" name="Group 48"/>
          <p:cNvGrpSpPr/>
          <p:nvPr/>
        </p:nvGrpSpPr>
        <p:grpSpPr bwMode="auto">
          <a:xfrm>
            <a:off x="2335213" y="3124200"/>
            <a:ext cx="6507162" cy="720725"/>
            <a:chOff x="1471" y="1888"/>
            <a:chExt cx="4099" cy="454"/>
          </a:xfrm>
        </p:grpSpPr>
        <p:sp>
          <p:nvSpPr>
            <p:cNvPr id="1049398" name="Rectangle 21"/>
            <p:cNvSpPr>
              <a:spLocks noChangeArrowheads="1"/>
            </p:cNvSpPr>
            <p:nvPr/>
          </p:nvSpPr>
          <p:spPr bwMode="auto">
            <a:xfrm flipH="1">
              <a:off x="1698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399" name="Line 22"/>
            <p:cNvSpPr>
              <a:spLocks noChangeShapeType="1"/>
            </p:cNvSpPr>
            <p:nvPr/>
          </p:nvSpPr>
          <p:spPr bwMode="auto">
            <a:xfrm flipH="1">
              <a:off x="1925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00" name="Rectangle 23"/>
            <p:cNvSpPr>
              <a:spLocks noChangeArrowheads="1"/>
            </p:cNvSpPr>
            <p:nvPr/>
          </p:nvSpPr>
          <p:spPr bwMode="auto">
            <a:xfrm flipH="1">
              <a:off x="2152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01" name="Line 24"/>
            <p:cNvSpPr>
              <a:spLocks noChangeShapeType="1"/>
            </p:cNvSpPr>
            <p:nvPr/>
          </p:nvSpPr>
          <p:spPr bwMode="auto">
            <a:xfrm flipH="1">
              <a:off x="2379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02" name="Rectangle 25"/>
            <p:cNvSpPr>
              <a:spLocks noChangeArrowheads="1"/>
            </p:cNvSpPr>
            <p:nvPr/>
          </p:nvSpPr>
          <p:spPr bwMode="auto">
            <a:xfrm flipH="1">
              <a:off x="2606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03" name="Line 26"/>
            <p:cNvSpPr>
              <a:spLocks noChangeShapeType="1"/>
            </p:cNvSpPr>
            <p:nvPr/>
          </p:nvSpPr>
          <p:spPr bwMode="auto">
            <a:xfrm flipH="1">
              <a:off x="2833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04" name="Rectangle 27"/>
            <p:cNvSpPr>
              <a:spLocks noChangeArrowheads="1"/>
            </p:cNvSpPr>
            <p:nvPr/>
          </p:nvSpPr>
          <p:spPr bwMode="auto">
            <a:xfrm flipH="1">
              <a:off x="3060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05" name="Line 28"/>
            <p:cNvSpPr>
              <a:spLocks noChangeShapeType="1"/>
            </p:cNvSpPr>
            <p:nvPr/>
          </p:nvSpPr>
          <p:spPr bwMode="auto">
            <a:xfrm flipH="1">
              <a:off x="3287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06" name="Rectangle 29"/>
            <p:cNvSpPr>
              <a:spLocks noChangeArrowheads="1"/>
            </p:cNvSpPr>
            <p:nvPr/>
          </p:nvSpPr>
          <p:spPr bwMode="auto">
            <a:xfrm flipH="1">
              <a:off x="3514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07" name="Line 30"/>
            <p:cNvSpPr>
              <a:spLocks noChangeShapeType="1"/>
            </p:cNvSpPr>
            <p:nvPr/>
          </p:nvSpPr>
          <p:spPr bwMode="auto">
            <a:xfrm flipH="1">
              <a:off x="3741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08" name="Rectangle 31"/>
            <p:cNvSpPr>
              <a:spLocks noChangeArrowheads="1"/>
            </p:cNvSpPr>
            <p:nvPr/>
          </p:nvSpPr>
          <p:spPr bwMode="auto">
            <a:xfrm flipH="1">
              <a:off x="3968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09" name="Line 32"/>
            <p:cNvSpPr>
              <a:spLocks noChangeShapeType="1"/>
            </p:cNvSpPr>
            <p:nvPr/>
          </p:nvSpPr>
          <p:spPr bwMode="auto">
            <a:xfrm flipH="1">
              <a:off x="4195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10" name="Rectangle 33"/>
            <p:cNvSpPr>
              <a:spLocks noChangeArrowheads="1"/>
            </p:cNvSpPr>
            <p:nvPr/>
          </p:nvSpPr>
          <p:spPr bwMode="auto">
            <a:xfrm flipH="1">
              <a:off x="4422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11" name="Line 34"/>
            <p:cNvSpPr>
              <a:spLocks noChangeShapeType="1"/>
            </p:cNvSpPr>
            <p:nvPr/>
          </p:nvSpPr>
          <p:spPr bwMode="auto">
            <a:xfrm flipH="1">
              <a:off x="4649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12" name="Rectangle 35"/>
            <p:cNvSpPr>
              <a:spLocks noChangeArrowheads="1"/>
            </p:cNvSpPr>
            <p:nvPr/>
          </p:nvSpPr>
          <p:spPr bwMode="auto">
            <a:xfrm flipH="1">
              <a:off x="4876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13" name="Line 36"/>
            <p:cNvSpPr>
              <a:spLocks noChangeShapeType="1"/>
            </p:cNvSpPr>
            <p:nvPr/>
          </p:nvSpPr>
          <p:spPr bwMode="auto">
            <a:xfrm flipH="1">
              <a:off x="5102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14" name="Line 37"/>
            <p:cNvSpPr>
              <a:spLocks noChangeShapeType="1"/>
            </p:cNvSpPr>
            <p:nvPr/>
          </p:nvSpPr>
          <p:spPr bwMode="auto">
            <a:xfrm flipH="1">
              <a:off x="1471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15" name="Line 43"/>
            <p:cNvSpPr>
              <a:spLocks noChangeShapeType="1"/>
            </p:cNvSpPr>
            <p:nvPr/>
          </p:nvSpPr>
          <p:spPr bwMode="auto">
            <a:xfrm flipV="1">
              <a:off x="5329" y="2114"/>
              <a:ext cx="91" cy="9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16" name="Rectangle 47"/>
            <p:cNvSpPr>
              <a:spLocks noChangeArrowheads="1"/>
            </p:cNvSpPr>
            <p:nvPr/>
          </p:nvSpPr>
          <p:spPr bwMode="auto">
            <a:xfrm>
              <a:off x="5374" y="1888"/>
              <a:ext cx="196" cy="214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r>
                <a:rPr altLang="ko-KR" sz="1800" lang="en-US"/>
                <a:t>0</a:t>
              </a:r>
            </a:p>
          </p:txBody>
        </p:sp>
      </p:grp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6781800" cy="587375"/>
          </a:xfrm>
        </p:spPr>
        <p:txBody>
          <a:bodyPr>
            <a:noAutofit/>
          </a:bodyPr>
          <a:p>
            <a:r>
              <a:rPr altLang="ko-KR" dirty="0" sz="3200" lang="en-US" smtClean="0"/>
              <a:t>1. Register Transfer Language</a:t>
            </a:r>
          </a:p>
        </p:txBody>
      </p:sp>
      <p:sp>
        <p:nvSpPr>
          <p:cNvPr id="104860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95275" y="1314450"/>
            <a:ext cx="8467725" cy="523875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algn="just">
              <a:lnSpc>
                <a:spcPct val="150000"/>
              </a:lnSpc>
              <a:buNone/>
            </a:pPr>
            <a:r>
              <a:rPr altLang="ko-KR" dirty="0" sz="2000" i="1" lang="en-US" smtClean="0"/>
              <a:t>SIMPLE DIGITAL SYSTEMS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Combinational and sequential circuits can be used to create simple digital systems.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These are  the low-level building blocks of a digital computer.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Simple digital systems are frequently characterized in terms of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the registers they contain, and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the operations that they perform.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Typically,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Operations are performed on the data in the registers.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Information is passed between registers.</a:t>
            </a:r>
          </a:p>
          <a:p>
            <a:pPr algn="just">
              <a:lnSpc>
                <a:spcPct val="150000"/>
              </a:lnSpc>
            </a:pPr>
            <a:endParaRPr altLang="ko-KR" dirty="0" sz="2000" lang="en-US" smtClean="0"/>
          </a:p>
        </p:txBody>
      </p:sp>
    </p:spTree>
  </p:cSld>
  <p:clrMapOvr>
    <a:masterClrMapping/>
  </p:clrMapOvr>
  <p:timing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1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5625"/>
            <a:ext cx="3429000" cy="434975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Circular Shift</a:t>
            </a:r>
          </a:p>
        </p:txBody>
      </p:sp>
      <p:sp>
        <p:nvSpPr>
          <p:cNvPr id="104942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76250" y="914400"/>
            <a:ext cx="7989888" cy="5661025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Autofit/>
          </a:bodyPr>
          <a:p>
            <a:pPr algn="just">
              <a:lnSpc>
                <a:spcPct val="150000"/>
              </a:lnSpc>
            </a:pPr>
            <a:r>
              <a:rPr altLang="ko-KR" dirty="0" sz="1600" lang="en-US" smtClean="0"/>
              <a:t>In a circular shift the serial input is the bit that is shifted out of the other end of the register.</a:t>
            </a:r>
          </a:p>
          <a:p>
            <a:pPr algn="just">
              <a:lnSpc>
                <a:spcPct val="150000"/>
              </a:lnSpc>
            </a:pPr>
            <a:r>
              <a:rPr altLang="ko-KR" dirty="0" sz="1600" lang="en-US" smtClean="0"/>
              <a:t>A </a:t>
            </a:r>
            <a:r>
              <a:rPr altLang="ko-KR" dirty="0" sz="1600" lang="en-US" smtClean="0">
                <a:solidFill>
                  <a:srgbClr val="C00000"/>
                </a:solidFill>
              </a:rPr>
              <a:t>right circular shift</a:t>
            </a:r>
            <a:r>
              <a:rPr altLang="ko-KR" dirty="0" sz="1600" lang="en-US" smtClean="0"/>
              <a:t> operation:</a:t>
            </a:r>
          </a:p>
          <a:p>
            <a:pPr algn="just">
              <a:lnSpc>
                <a:spcPct val="150000"/>
              </a:lnSpc>
            </a:pPr>
            <a:endParaRPr altLang="ko-KR" dirty="0" sz="1600" lang="en-US" smtClean="0"/>
          </a:p>
          <a:p>
            <a:pPr algn="just">
              <a:lnSpc>
                <a:spcPct val="150000"/>
              </a:lnSpc>
            </a:pPr>
            <a:endParaRPr altLang="ko-KR" dirty="0" sz="1600" lang="en-US" smtClean="0"/>
          </a:p>
          <a:p>
            <a:pPr algn="just">
              <a:lnSpc>
                <a:spcPct val="150000"/>
              </a:lnSpc>
            </a:pPr>
            <a:r>
              <a:rPr altLang="ko-KR" dirty="0" sz="1600" lang="en-US" smtClean="0"/>
              <a:t>A </a:t>
            </a:r>
            <a:r>
              <a:rPr altLang="ko-KR" dirty="0" sz="1600" lang="en-US" smtClean="0">
                <a:solidFill>
                  <a:srgbClr val="C00000"/>
                </a:solidFill>
              </a:rPr>
              <a:t>left circular shift</a:t>
            </a:r>
            <a:r>
              <a:rPr altLang="ko-KR" dirty="0" sz="1600" lang="en-US" smtClean="0"/>
              <a:t> operation:</a:t>
            </a:r>
          </a:p>
          <a:p>
            <a:pPr algn="just">
              <a:lnSpc>
                <a:spcPct val="150000"/>
              </a:lnSpc>
            </a:pPr>
            <a:endParaRPr altLang="ko-KR" dirty="0" sz="1600" lang="en-US" smtClean="0"/>
          </a:p>
          <a:p>
            <a:pPr algn="just">
              <a:lnSpc>
                <a:spcPct val="150000"/>
              </a:lnSpc>
            </a:pPr>
            <a:endParaRPr altLang="ko-KR" dirty="0" sz="1600" lang="en-US" smtClean="0"/>
          </a:p>
          <a:p>
            <a:pPr algn="just">
              <a:lnSpc>
                <a:spcPct val="150000"/>
              </a:lnSpc>
            </a:pPr>
            <a:r>
              <a:rPr altLang="ko-KR" dirty="0" sz="1600" lang="en-US" smtClean="0"/>
              <a:t>In a RTL, the following notation is used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200" i="1" lang="en-US" err="1" smtClean="0"/>
              <a:t>cil</a:t>
            </a:r>
            <a:r>
              <a:rPr altLang="ko-KR" dirty="0" sz="1200" lang="en-US" smtClean="0"/>
              <a:t>  	for a circular shift left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200" i="1" lang="en-US" smtClean="0"/>
              <a:t>cir</a:t>
            </a:r>
            <a:r>
              <a:rPr altLang="ko-KR" dirty="0" sz="1200" lang="en-US" smtClean="0"/>
              <a:t>	for a circular shift right	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200" lang="en-US" smtClean="0"/>
              <a:t>Examples:</a:t>
            </a:r>
          </a:p>
          <a:p>
            <a:pPr algn="just" lvl="2">
              <a:lnSpc>
                <a:spcPct val="150000"/>
              </a:lnSpc>
            </a:pPr>
            <a:r>
              <a:rPr altLang="ko-KR" dirty="0" sz="1200" lang="en-US" smtClean="0"/>
              <a:t>R2 </a:t>
            </a:r>
            <a:r>
              <a:rPr altLang="ko-KR" dirty="0" sz="1200" lang="en-US" smtClean="0">
                <a:sym typeface="Symbol" pitchFamily="18" charset="2"/>
              </a:rPr>
              <a:t> </a:t>
            </a:r>
            <a:r>
              <a:rPr altLang="ko-KR" dirty="0" sz="1200" i="1" lang="en-US" smtClean="0">
                <a:sym typeface="Symbol" pitchFamily="18" charset="2"/>
              </a:rPr>
              <a:t>cir</a:t>
            </a:r>
            <a:r>
              <a:rPr altLang="ko-KR" dirty="0" sz="1200" lang="en-US" smtClean="0">
                <a:sym typeface="Symbol" pitchFamily="18" charset="2"/>
              </a:rPr>
              <a:t> R2</a:t>
            </a:r>
          </a:p>
          <a:p>
            <a:pPr algn="just" lvl="2">
              <a:lnSpc>
                <a:spcPct val="150000"/>
              </a:lnSpc>
            </a:pPr>
            <a:r>
              <a:rPr altLang="ko-KR" dirty="0" sz="1200" lang="en-US" smtClean="0">
                <a:sym typeface="Symbol" pitchFamily="18" charset="2"/>
              </a:rPr>
              <a:t>R3  </a:t>
            </a:r>
            <a:r>
              <a:rPr altLang="ko-KR" dirty="0" sz="1200" i="1" lang="en-US" err="1" smtClean="0">
                <a:sym typeface="Symbol" pitchFamily="18" charset="2"/>
              </a:rPr>
              <a:t>cil</a:t>
            </a:r>
            <a:r>
              <a:rPr altLang="ko-KR" dirty="0" sz="1200" lang="en-US" smtClean="0">
                <a:sym typeface="Symbol" pitchFamily="18" charset="2"/>
              </a:rPr>
              <a:t> R3</a:t>
            </a:r>
          </a:p>
          <a:p>
            <a:pPr algn="just" lvl="2">
              <a:lnSpc>
                <a:spcPct val="150000"/>
              </a:lnSpc>
              <a:buNone/>
            </a:pPr>
            <a:endParaRPr altLang="ko-KR" dirty="0" sz="1200" lang="en-US" smtClean="0">
              <a:sym typeface="Symbol" pitchFamily="18" charset="2"/>
            </a:endParaRPr>
          </a:p>
        </p:txBody>
      </p:sp>
      <p:grpSp>
        <p:nvGrpSpPr>
          <p:cNvPr id="172" name="Group 53"/>
          <p:cNvGrpSpPr/>
          <p:nvPr/>
        </p:nvGrpSpPr>
        <p:grpSpPr bwMode="auto">
          <a:xfrm>
            <a:off x="2333625" y="2303463"/>
            <a:ext cx="6126163" cy="623887"/>
            <a:chOff x="1474" y="1285"/>
            <a:chExt cx="3859" cy="393"/>
          </a:xfrm>
        </p:grpSpPr>
        <p:sp>
          <p:nvSpPr>
            <p:cNvPr id="1049421" name="Rectangle 6"/>
            <p:cNvSpPr>
              <a:spLocks noChangeArrowheads="1"/>
            </p:cNvSpPr>
            <p:nvPr/>
          </p:nvSpPr>
          <p:spPr bwMode="auto">
            <a:xfrm>
              <a:off x="1701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22" name="Line 7"/>
            <p:cNvSpPr>
              <a:spLocks noChangeShapeType="1"/>
            </p:cNvSpPr>
            <p:nvPr/>
          </p:nvSpPr>
          <p:spPr bwMode="auto">
            <a:xfrm>
              <a:off x="1928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23" name="Rectangle 8"/>
            <p:cNvSpPr>
              <a:spLocks noChangeArrowheads="1"/>
            </p:cNvSpPr>
            <p:nvPr/>
          </p:nvSpPr>
          <p:spPr bwMode="auto">
            <a:xfrm>
              <a:off x="2155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24" name="Line 9"/>
            <p:cNvSpPr>
              <a:spLocks noChangeShapeType="1"/>
            </p:cNvSpPr>
            <p:nvPr/>
          </p:nvSpPr>
          <p:spPr bwMode="auto">
            <a:xfrm>
              <a:off x="2382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25" name="Rectangle 10"/>
            <p:cNvSpPr>
              <a:spLocks noChangeArrowheads="1"/>
            </p:cNvSpPr>
            <p:nvPr/>
          </p:nvSpPr>
          <p:spPr bwMode="auto">
            <a:xfrm>
              <a:off x="2609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26" name="Line 11"/>
            <p:cNvSpPr>
              <a:spLocks noChangeShapeType="1"/>
            </p:cNvSpPr>
            <p:nvPr/>
          </p:nvSpPr>
          <p:spPr bwMode="auto">
            <a:xfrm>
              <a:off x="2836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27" name="Rectangle 12"/>
            <p:cNvSpPr>
              <a:spLocks noChangeArrowheads="1"/>
            </p:cNvSpPr>
            <p:nvPr/>
          </p:nvSpPr>
          <p:spPr bwMode="auto">
            <a:xfrm>
              <a:off x="3063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28" name="Line 13"/>
            <p:cNvSpPr>
              <a:spLocks noChangeShapeType="1"/>
            </p:cNvSpPr>
            <p:nvPr/>
          </p:nvSpPr>
          <p:spPr bwMode="auto">
            <a:xfrm>
              <a:off x="3290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29" name="Rectangle 14"/>
            <p:cNvSpPr>
              <a:spLocks noChangeArrowheads="1"/>
            </p:cNvSpPr>
            <p:nvPr/>
          </p:nvSpPr>
          <p:spPr bwMode="auto">
            <a:xfrm>
              <a:off x="3517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30" name="Line 15"/>
            <p:cNvSpPr>
              <a:spLocks noChangeShapeType="1"/>
            </p:cNvSpPr>
            <p:nvPr/>
          </p:nvSpPr>
          <p:spPr bwMode="auto">
            <a:xfrm>
              <a:off x="3744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31" name="Rectangle 16"/>
            <p:cNvSpPr>
              <a:spLocks noChangeArrowheads="1"/>
            </p:cNvSpPr>
            <p:nvPr/>
          </p:nvSpPr>
          <p:spPr bwMode="auto">
            <a:xfrm>
              <a:off x="3971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32" name="Line 17"/>
            <p:cNvSpPr>
              <a:spLocks noChangeShapeType="1"/>
            </p:cNvSpPr>
            <p:nvPr/>
          </p:nvSpPr>
          <p:spPr bwMode="auto">
            <a:xfrm>
              <a:off x="4198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33" name="Rectangle 18"/>
            <p:cNvSpPr>
              <a:spLocks noChangeArrowheads="1"/>
            </p:cNvSpPr>
            <p:nvPr/>
          </p:nvSpPr>
          <p:spPr bwMode="auto">
            <a:xfrm>
              <a:off x="4425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34" name="Line 19"/>
            <p:cNvSpPr>
              <a:spLocks noChangeShapeType="1"/>
            </p:cNvSpPr>
            <p:nvPr/>
          </p:nvSpPr>
          <p:spPr bwMode="auto">
            <a:xfrm>
              <a:off x="4652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35" name="Rectangle 20"/>
            <p:cNvSpPr>
              <a:spLocks noChangeArrowheads="1"/>
            </p:cNvSpPr>
            <p:nvPr/>
          </p:nvSpPr>
          <p:spPr bwMode="auto">
            <a:xfrm>
              <a:off x="4879" y="1285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36" name="Line 21"/>
            <p:cNvSpPr>
              <a:spLocks noChangeShapeType="1"/>
            </p:cNvSpPr>
            <p:nvPr/>
          </p:nvSpPr>
          <p:spPr bwMode="auto">
            <a:xfrm>
              <a:off x="5106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37" name="Line 22"/>
            <p:cNvSpPr>
              <a:spLocks noChangeShapeType="1"/>
            </p:cNvSpPr>
            <p:nvPr/>
          </p:nvSpPr>
          <p:spPr bwMode="auto">
            <a:xfrm>
              <a:off x="1474" y="1421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38" name="Line 47"/>
            <p:cNvSpPr>
              <a:spLocks noChangeShapeType="1"/>
            </p:cNvSpPr>
            <p:nvPr/>
          </p:nvSpPr>
          <p:spPr bwMode="auto">
            <a:xfrm flipV="1">
              <a:off x="1478" y="1421"/>
              <a:ext cx="0" cy="257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39" name="Line 48"/>
            <p:cNvSpPr>
              <a:spLocks noChangeShapeType="1"/>
            </p:cNvSpPr>
            <p:nvPr/>
          </p:nvSpPr>
          <p:spPr bwMode="auto">
            <a:xfrm flipV="1">
              <a:off x="5329" y="1429"/>
              <a:ext cx="0" cy="249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40" name="Line 49"/>
            <p:cNvSpPr>
              <a:spLocks noChangeShapeType="1"/>
            </p:cNvSpPr>
            <p:nvPr/>
          </p:nvSpPr>
          <p:spPr bwMode="auto">
            <a:xfrm>
              <a:off x="1478" y="1678"/>
              <a:ext cx="3851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</p:grpSp>
      <p:grpSp>
        <p:nvGrpSpPr>
          <p:cNvPr id="173" name="Group 54"/>
          <p:cNvGrpSpPr/>
          <p:nvPr/>
        </p:nvGrpSpPr>
        <p:grpSpPr bwMode="auto">
          <a:xfrm>
            <a:off x="2335213" y="3429000"/>
            <a:ext cx="6130925" cy="614362"/>
            <a:chOff x="1471" y="2069"/>
            <a:chExt cx="3862" cy="387"/>
          </a:xfrm>
        </p:grpSpPr>
        <p:sp>
          <p:nvSpPr>
            <p:cNvPr id="1049441" name="Rectangle 26"/>
            <p:cNvSpPr>
              <a:spLocks noChangeArrowheads="1"/>
            </p:cNvSpPr>
            <p:nvPr/>
          </p:nvSpPr>
          <p:spPr bwMode="auto">
            <a:xfrm flipH="1">
              <a:off x="1698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42" name="Line 27"/>
            <p:cNvSpPr>
              <a:spLocks noChangeShapeType="1"/>
            </p:cNvSpPr>
            <p:nvPr/>
          </p:nvSpPr>
          <p:spPr bwMode="auto">
            <a:xfrm flipH="1">
              <a:off x="1925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43" name="Rectangle 28"/>
            <p:cNvSpPr>
              <a:spLocks noChangeArrowheads="1"/>
            </p:cNvSpPr>
            <p:nvPr/>
          </p:nvSpPr>
          <p:spPr bwMode="auto">
            <a:xfrm flipH="1">
              <a:off x="2152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44" name="Line 29"/>
            <p:cNvSpPr>
              <a:spLocks noChangeShapeType="1"/>
            </p:cNvSpPr>
            <p:nvPr/>
          </p:nvSpPr>
          <p:spPr bwMode="auto">
            <a:xfrm flipH="1">
              <a:off x="2379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45" name="Rectangle 30"/>
            <p:cNvSpPr>
              <a:spLocks noChangeArrowheads="1"/>
            </p:cNvSpPr>
            <p:nvPr/>
          </p:nvSpPr>
          <p:spPr bwMode="auto">
            <a:xfrm flipH="1">
              <a:off x="2606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46" name="Line 31"/>
            <p:cNvSpPr>
              <a:spLocks noChangeShapeType="1"/>
            </p:cNvSpPr>
            <p:nvPr/>
          </p:nvSpPr>
          <p:spPr bwMode="auto">
            <a:xfrm flipH="1">
              <a:off x="2833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47" name="Rectangle 32"/>
            <p:cNvSpPr>
              <a:spLocks noChangeArrowheads="1"/>
            </p:cNvSpPr>
            <p:nvPr/>
          </p:nvSpPr>
          <p:spPr bwMode="auto">
            <a:xfrm flipH="1">
              <a:off x="3060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48" name="Line 33"/>
            <p:cNvSpPr>
              <a:spLocks noChangeShapeType="1"/>
            </p:cNvSpPr>
            <p:nvPr/>
          </p:nvSpPr>
          <p:spPr bwMode="auto">
            <a:xfrm flipH="1">
              <a:off x="3287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49" name="Rectangle 34"/>
            <p:cNvSpPr>
              <a:spLocks noChangeArrowheads="1"/>
            </p:cNvSpPr>
            <p:nvPr/>
          </p:nvSpPr>
          <p:spPr bwMode="auto">
            <a:xfrm flipH="1">
              <a:off x="3514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50" name="Line 35"/>
            <p:cNvSpPr>
              <a:spLocks noChangeShapeType="1"/>
            </p:cNvSpPr>
            <p:nvPr/>
          </p:nvSpPr>
          <p:spPr bwMode="auto">
            <a:xfrm flipH="1">
              <a:off x="3741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51" name="Rectangle 36"/>
            <p:cNvSpPr>
              <a:spLocks noChangeArrowheads="1"/>
            </p:cNvSpPr>
            <p:nvPr/>
          </p:nvSpPr>
          <p:spPr bwMode="auto">
            <a:xfrm flipH="1">
              <a:off x="3968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52" name="Line 37"/>
            <p:cNvSpPr>
              <a:spLocks noChangeShapeType="1"/>
            </p:cNvSpPr>
            <p:nvPr/>
          </p:nvSpPr>
          <p:spPr bwMode="auto">
            <a:xfrm flipH="1">
              <a:off x="4195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53" name="Rectangle 38"/>
            <p:cNvSpPr>
              <a:spLocks noChangeArrowheads="1"/>
            </p:cNvSpPr>
            <p:nvPr/>
          </p:nvSpPr>
          <p:spPr bwMode="auto">
            <a:xfrm flipH="1">
              <a:off x="4422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54" name="Line 39"/>
            <p:cNvSpPr>
              <a:spLocks noChangeShapeType="1"/>
            </p:cNvSpPr>
            <p:nvPr/>
          </p:nvSpPr>
          <p:spPr bwMode="auto">
            <a:xfrm flipH="1">
              <a:off x="4649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55" name="Rectangle 40"/>
            <p:cNvSpPr>
              <a:spLocks noChangeArrowheads="1"/>
            </p:cNvSpPr>
            <p:nvPr/>
          </p:nvSpPr>
          <p:spPr bwMode="auto">
            <a:xfrm flipH="1">
              <a:off x="4876" y="2069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56" name="Line 41"/>
            <p:cNvSpPr>
              <a:spLocks noChangeShapeType="1"/>
            </p:cNvSpPr>
            <p:nvPr/>
          </p:nvSpPr>
          <p:spPr bwMode="auto">
            <a:xfrm flipH="1">
              <a:off x="5102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57" name="Line 42"/>
            <p:cNvSpPr>
              <a:spLocks noChangeShapeType="1"/>
            </p:cNvSpPr>
            <p:nvPr/>
          </p:nvSpPr>
          <p:spPr bwMode="auto">
            <a:xfrm flipH="1">
              <a:off x="1471" y="2205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58" name="Line 50"/>
            <p:cNvSpPr>
              <a:spLocks noChangeShapeType="1"/>
            </p:cNvSpPr>
            <p:nvPr/>
          </p:nvSpPr>
          <p:spPr bwMode="auto">
            <a:xfrm flipV="1">
              <a:off x="1482" y="2199"/>
              <a:ext cx="0" cy="257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59" name="Line 51"/>
            <p:cNvSpPr>
              <a:spLocks noChangeShapeType="1"/>
            </p:cNvSpPr>
            <p:nvPr/>
          </p:nvSpPr>
          <p:spPr bwMode="auto">
            <a:xfrm flipV="1">
              <a:off x="5333" y="2207"/>
              <a:ext cx="0" cy="249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60" name="Line 52"/>
            <p:cNvSpPr>
              <a:spLocks noChangeShapeType="1"/>
            </p:cNvSpPr>
            <p:nvPr/>
          </p:nvSpPr>
          <p:spPr bwMode="auto">
            <a:xfrm>
              <a:off x="1482" y="2456"/>
              <a:ext cx="3851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</p:grpSp>
    </p:spTree>
  </p:cSld>
  <p:clrMapOvr>
    <a:masterClrMapping/>
  </p:clrMapOvr>
  <p:timing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5625"/>
            <a:ext cx="4800600" cy="434975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Arithmetic Shift</a:t>
            </a:r>
          </a:p>
        </p:txBody>
      </p:sp>
      <p:sp>
        <p:nvSpPr>
          <p:cNvPr id="1049464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14313" y="952500"/>
            <a:ext cx="7989887" cy="525145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 fontScale="95833" lnSpcReduction="20000"/>
          </a:bodyPr>
          <a:p>
            <a:pPr algn="just">
              <a:lnSpc>
                <a:spcPct val="150000"/>
              </a:lnSpc>
            </a:pPr>
            <a:r>
              <a:rPr altLang="ko-KR" dirty="0" sz="2400" lang="en-US" smtClean="0"/>
              <a:t>An arithmetic shift is meant for signed binary numbers (integer).</a:t>
            </a:r>
          </a:p>
          <a:p>
            <a:pPr algn="just">
              <a:lnSpc>
                <a:spcPct val="150000"/>
              </a:lnSpc>
            </a:pPr>
            <a:r>
              <a:rPr altLang="ko-KR" dirty="0" sz="2400" lang="en-US" smtClean="0"/>
              <a:t>An arithmetic left shift </a:t>
            </a:r>
            <a:r>
              <a:rPr altLang="ko-KR" dirty="0" sz="2400" lang="en-US" smtClean="0">
                <a:solidFill>
                  <a:srgbClr val="C00000"/>
                </a:solidFill>
              </a:rPr>
              <a:t>multiplies</a:t>
            </a:r>
            <a:r>
              <a:rPr altLang="ko-KR" dirty="0" sz="2400" lang="en-US" smtClean="0"/>
              <a:t> a signed number </a:t>
            </a:r>
            <a:r>
              <a:rPr altLang="ko-KR" dirty="0" sz="2400" lang="en-US" smtClean="0">
                <a:solidFill>
                  <a:srgbClr val="C00000"/>
                </a:solidFill>
              </a:rPr>
              <a:t>by two.</a:t>
            </a:r>
          </a:p>
          <a:p>
            <a:pPr algn="just">
              <a:lnSpc>
                <a:spcPct val="150000"/>
              </a:lnSpc>
            </a:pPr>
            <a:r>
              <a:rPr altLang="ko-KR" dirty="0" sz="2400" lang="en-US" smtClean="0"/>
              <a:t>An arithmetic right shift </a:t>
            </a:r>
            <a:r>
              <a:rPr altLang="ko-KR" dirty="0" sz="2400" lang="en-US" smtClean="0">
                <a:solidFill>
                  <a:srgbClr val="C00000"/>
                </a:solidFill>
              </a:rPr>
              <a:t>divides </a:t>
            </a:r>
            <a:r>
              <a:rPr altLang="ko-KR" dirty="0" sz="2400" lang="en-US" smtClean="0"/>
              <a:t>a signed number </a:t>
            </a:r>
            <a:r>
              <a:rPr altLang="ko-KR" dirty="0" sz="2400" lang="en-US" smtClean="0">
                <a:solidFill>
                  <a:srgbClr val="C00000"/>
                </a:solidFill>
              </a:rPr>
              <a:t>by</a:t>
            </a:r>
            <a:r>
              <a:rPr altLang="ko-KR" dirty="0" sz="2400" lang="en-US" smtClean="0">
                <a:solidFill>
                  <a:schemeClr val="bg2"/>
                </a:solidFill>
              </a:rPr>
              <a:t> </a:t>
            </a:r>
            <a:r>
              <a:rPr altLang="ko-KR" dirty="0" sz="2400" lang="en-US" smtClean="0">
                <a:solidFill>
                  <a:srgbClr val="C00000"/>
                </a:solidFill>
              </a:rPr>
              <a:t>two.</a:t>
            </a:r>
          </a:p>
          <a:p>
            <a:pPr algn="just">
              <a:lnSpc>
                <a:spcPct val="150000"/>
              </a:lnSpc>
            </a:pPr>
            <a:endParaRPr altLang="ko-KR" dirty="0" lang="en-US" smtClean="0">
              <a:solidFill>
                <a:schemeClr val="bg2"/>
              </a:solidFill>
            </a:endParaRPr>
          </a:p>
          <a:p>
            <a:pPr algn="just">
              <a:lnSpc>
                <a:spcPct val="150000"/>
              </a:lnSpc>
            </a:pPr>
            <a:r>
              <a:rPr altLang="ko-KR" dirty="0" lang="en-US" smtClean="0"/>
              <a:t>A right arithmetic shift operation:</a:t>
            </a:r>
          </a:p>
          <a:p>
            <a:pPr algn="just">
              <a:lnSpc>
                <a:spcPct val="150000"/>
              </a:lnSpc>
            </a:pPr>
            <a:endParaRPr altLang="ko-KR" dirty="0" lang="en-US" smtClean="0"/>
          </a:p>
          <a:p>
            <a:pPr algn="just">
              <a:lnSpc>
                <a:spcPct val="150000"/>
              </a:lnSpc>
            </a:pPr>
            <a:r>
              <a:rPr altLang="ko-KR" dirty="0" lang="en-US" smtClean="0"/>
              <a:t>A left arithmetic shift operation:</a:t>
            </a:r>
            <a:endParaRPr altLang="ko-KR" dirty="0" lang="en-US" smtClean="0">
              <a:sym typeface="Symbol" pitchFamily="18" charset="2"/>
            </a:endParaRPr>
          </a:p>
        </p:txBody>
      </p:sp>
      <p:grpSp>
        <p:nvGrpSpPr>
          <p:cNvPr id="177" name="Group 72"/>
          <p:cNvGrpSpPr/>
          <p:nvPr/>
        </p:nvGrpSpPr>
        <p:grpSpPr bwMode="auto">
          <a:xfrm>
            <a:off x="2014538" y="4365625"/>
            <a:ext cx="6148387" cy="739775"/>
            <a:chOff x="1269" y="2546"/>
            <a:chExt cx="3873" cy="466"/>
          </a:xfrm>
        </p:grpSpPr>
        <p:sp>
          <p:nvSpPr>
            <p:cNvPr id="1049465" name="Rectangle 48"/>
            <p:cNvSpPr>
              <a:spLocks noChangeArrowheads="1"/>
            </p:cNvSpPr>
            <p:nvPr/>
          </p:nvSpPr>
          <p:spPr bwMode="auto">
            <a:xfrm>
              <a:off x="1496" y="2546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66" name="Line 49"/>
            <p:cNvSpPr>
              <a:spLocks noChangeShapeType="1"/>
            </p:cNvSpPr>
            <p:nvPr/>
          </p:nvSpPr>
          <p:spPr bwMode="auto">
            <a:xfrm>
              <a:off x="1723" y="2682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67" name="Rectangle 50"/>
            <p:cNvSpPr>
              <a:spLocks noChangeArrowheads="1"/>
            </p:cNvSpPr>
            <p:nvPr/>
          </p:nvSpPr>
          <p:spPr bwMode="auto">
            <a:xfrm>
              <a:off x="1950" y="2546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68" name="Line 51"/>
            <p:cNvSpPr>
              <a:spLocks noChangeShapeType="1"/>
            </p:cNvSpPr>
            <p:nvPr/>
          </p:nvSpPr>
          <p:spPr bwMode="auto">
            <a:xfrm>
              <a:off x="2177" y="2682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69" name="Rectangle 52"/>
            <p:cNvSpPr>
              <a:spLocks noChangeArrowheads="1"/>
            </p:cNvSpPr>
            <p:nvPr/>
          </p:nvSpPr>
          <p:spPr bwMode="auto">
            <a:xfrm>
              <a:off x="2404" y="2546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70" name="Line 53"/>
            <p:cNvSpPr>
              <a:spLocks noChangeShapeType="1"/>
            </p:cNvSpPr>
            <p:nvPr/>
          </p:nvSpPr>
          <p:spPr bwMode="auto">
            <a:xfrm>
              <a:off x="2631" y="2682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71" name="Rectangle 54"/>
            <p:cNvSpPr>
              <a:spLocks noChangeArrowheads="1"/>
            </p:cNvSpPr>
            <p:nvPr/>
          </p:nvSpPr>
          <p:spPr bwMode="auto">
            <a:xfrm>
              <a:off x="2858" y="2546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72" name="Line 55"/>
            <p:cNvSpPr>
              <a:spLocks noChangeShapeType="1"/>
            </p:cNvSpPr>
            <p:nvPr/>
          </p:nvSpPr>
          <p:spPr bwMode="auto">
            <a:xfrm>
              <a:off x="3085" y="2682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73" name="Rectangle 56"/>
            <p:cNvSpPr>
              <a:spLocks noChangeArrowheads="1"/>
            </p:cNvSpPr>
            <p:nvPr/>
          </p:nvSpPr>
          <p:spPr bwMode="auto">
            <a:xfrm>
              <a:off x="3312" y="2546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74" name="Line 57"/>
            <p:cNvSpPr>
              <a:spLocks noChangeShapeType="1"/>
            </p:cNvSpPr>
            <p:nvPr/>
          </p:nvSpPr>
          <p:spPr bwMode="auto">
            <a:xfrm>
              <a:off x="3539" y="2682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75" name="Rectangle 58"/>
            <p:cNvSpPr>
              <a:spLocks noChangeArrowheads="1"/>
            </p:cNvSpPr>
            <p:nvPr/>
          </p:nvSpPr>
          <p:spPr bwMode="auto">
            <a:xfrm>
              <a:off x="3766" y="2546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76" name="Line 59"/>
            <p:cNvSpPr>
              <a:spLocks noChangeShapeType="1"/>
            </p:cNvSpPr>
            <p:nvPr/>
          </p:nvSpPr>
          <p:spPr bwMode="auto">
            <a:xfrm>
              <a:off x="3993" y="2682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77" name="Rectangle 60"/>
            <p:cNvSpPr>
              <a:spLocks noChangeArrowheads="1"/>
            </p:cNvSpPr>
            <p:nvPr/>
          </p:nvSpPr>
          <p:spPr bwMode="auto">
            <a:xfrm>
              <a:off x="4220" y="2546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78" name="Line 61"/>
            <p:cNvSpPr>
              <a:spLocks noChangeShapeType="1"/>
            </p:cNvSpPr>
            <p:nvPr/>
          </p:nvSpPr>
          <p:spPr bwMode="auto">
            <a:xfrm>
              <a:off x="4447" y="2682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79" name="Rectangle 62"/>
            <p:cNvSpPr>
              <a:spLocks noChangeArrowheads="1"/>
            </p:cNvSpPr>
            <p:nvPr/>
          </p:nvSpPr>
          <p:spPr bwMode="auto">
            <a:xfrm>
              <a:off x="4674" y="2546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80" name="Line 64"/>
            <p:cNvSpPr>
              <a:spLocks noChangeShapeType="1"/>
            </p:cNvSpPr>
            <p:nvPr/>
          </p:nvSpPr>
          <p:spPr bwMode="auto">
            <a:xfrm>
              <a:off x="1269" y="2682"/>
              <a:ext cx="227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81" name="Line 67"/>
            <p:cNvSpPr>
              <a:spLocks noChangeShapeType="1"/>
            </p:cNvSpPr>
            <p:nvPr/>
          </p:nvSpPr>
          <p:spPr bwMode="auto">
            <a:xfrm>
              <a:off x="1269" y="2682"/>
              <a:ext cx="0" cy="33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82" name="Line 68"/>
            <p:cNvSpPr>
              <a:spLocks noChangeShapeType="1"/>
            </p:cNvSpPr>
            <p:nvPr/>
          </p:nvSpPr>
          <p:spPr bwMode="auto">
            <a:xfrm>
              <a:off x="1269" y="3012"/>
              <a:ext cx="345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83" name="Line 69"/>
            <p:cNvSpPr>
              <a:spLocks noChangeShapeType="1"/>
            </p:cNvSpPr>
            <p:nvPr/>
          </p:nvSpPr>
          <p:spPr bwMode="auto">
            <a:xfrm flipV="1">
              <a:off x="1614" y="2819"/>
              <a:ext cx="0" cy="193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84" name="Line 70"/>
            <p:cNvSpPr>
              <a:spLocks noChangeShapeType="1"/>
            </p:cNvSpPr>
            <p:nvPr/>
          </p:nvSpPr>
          <p:spPr bwMode="auto">
            <a:xfrm>
              <a:off x="4901" y="2682"/>
              <a:ext cx="133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85" name="Line 71"/>
            <p:cNvSpPr>
              <a:spLocks noChangeShapeType="1"/>
            </p:cNvSpPr>
            <p:nvPr/>
          </p:nvSpPr>
          <p:spPr bwMode="auto">
            <a:xfrm>
              <a:off x="5034" y="2682"/>
              <a:ext cx="108" cy="137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</p:grpSp>
      <p:grpSp>
        <p:nvGrpSpPr>
          <p:cNvPr id="178" name="Group 115"/>
          <p:cNvGrpSpPr/>
          <p:nvPr/>
        </p:nvGrpSpPr>
        <p:grpSpPr bwMode="auto">
          <a:xfrm>
            <a:off x="1876425" y="5311775"/>
            <a:ext cx="6634163" cy="720725"/>
            <a:chOff x="1182" y="3346"/>
            <a:chExt cx="4179" cy="454"/>
          </a:xfrm>
        </p:grpSpPr>
        <p:sp>
          <p:nvSpPr>
            <p:cNvPr id="1049486" name="Rectangle 94"/>
            <p:cNvSpPr>
              <a:spLocks noChangeArrowheads="1"/>
            </p:cNvSpPr>
            <p:nvPr/>
          </p:nvSpPr>
          <p:spPr bwMode="auto">
            <a:xfrm flipH="1">
              <a:off x="1489" y="3527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87" name="Line 95"/>
            <p:cNvSpPr>
              <a:spLocks noChangeShapeType="1"/>
            </p:cNvSpPr>
            <p:nvPr/>
          </p:nvSpPr>
          <p:spPr bwMode="auto">
            <a:xfrm flipH="1">
              <a:off x="1716" y="3663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88" name="Rectangle 96"/>
            <p:cNvSpPr>
              <a:spLocks noChangeArrowheads="1"/>
            </p:cNvSpPr>
            <p:nvPr/>
          </p:nvSpPr>
          <p:spPr bwMode="auto">
            <a:xfrm flipH="1">
              <a:off x="1943" y="3527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89" name="Line 97"/>
            <p:cNvSpPr>
              <a:spLocks noChangeShapeType="1"/>
            </p:cNvSpPr>
            <p:nvPr/>
          </p:nvSpPr>
          <p:spPr bwMode="auto">
            <a:xfrm flipH="1">
              <a:off x="2170" y="3663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90" name="Rectangle 98"/>
            <p:cNvSpPr>
              <a:spLocks noChangeArrowheads="1"/>
            </p:cNvSpPr>
            <p:nvPr/>
          </p:nvSpPr>
          <p:spPr bwMode="auto">
            <a:xfrm flipH="1">
              <a:off x="2397" y="3527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91" name="Line 99"/>
            <p:cNvSpPr>
              <a:spLocks noChangeShapeType="1"/>
            </p:cNvSpPr>
            <p:nvPr/>
          </p:nvSpPr>
          <p:spPr bwMode="auto">
            <a:xfrm flipH="1">
              <a:off x="2624" y="3663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92" name="Rectangle 100"/>
            <p:cNvSpPr>
              <a:spLocks noChangeArrowheads="1"/>
            </p:cNvSpPr>
            <p:nvPr/>
          </p:nvSpPr>
          <p:spPr bwMode="auto">
            <a:xfrm flipH="1">
              <a:off x="2851" y="3527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93" name="Line 101"/>
            <p:cNvSpPr>
              <a:spLocks noChangeShapeType="1"/>
            </p:cNvSpPr>
            <p:nvPr/>
          </p:nvSpPr>
          <p:spPr bwMode="auto">
            <a:xfrm flipH="1">
              <a:off x="3078" y="3663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94" name="Rectangle 102"/>
            <p:cNvSpPr>
              <a:spLocks noChangeArrowheads="1"/>
            </p:cNvSpPr>
            <p:nvPr/>
          </p:nvSpPr>
          <p:spPr bwMode="auto">
            <a:xfrm flipH="1">
              <a:off x="3305" y="3527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95" name="Line 103"/>
            <p:cNvSpPr>
              <a:spLocks noChangeShapeType="1"/>
            </p:cNvSpPr>
            <p:nvPr/>
          </p:nvSpPr>
          <p:spPr bwMode="auto">
            <a:xfrm flipH="1">
              <a:off x="3532" y="3663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96" name="Rectangle 104"/>
            <p:cNvSpPr>
              <a:spLocks noChangeArrowheads="1"/>
            </p:cNvSpPr>
            <p:nvPr/>
          </p:nvSpPr>
          <p:spPr bwMode="auto">
            <a:xfrm flipH="1">
              <a:off x="3759" y="3527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97" name="Line 105"/>
            <p:cNvSpPr>
              <a:spLocks noChangeShapeType="1"/>
            </p:cNvSpPr>
            <p:nvPr/>
          </p:nvSpPr>
          <p:spPr bwMode="auto">
            <a:xfrm flipH="1">
              <a:off x="3986" y="3663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498" name="Rectangle 106"/>
            <p:cNvSpPr>
              <a:spLocks noChangeArrowheads="1"/>
            </p:cNvSpPr>
            <p:nvPr/>
          </p:nvSpPr>
          <p:spPr bwMode="auto">
            <a:xfrm flipH="1">
              <a:off x="4213" y="3527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499" name="Line 107"/>
            <p:cNvSpPr>
              <a:spLocks noChangeShapeType="1"/>
            </p:cNvSpPr>
            <p:nvPr/>
          </p:nvSpPr>
          <p:spPr bwMode="auto">
            <a:xfrm flipH="1">
              <a:off x="4440" y="3663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500" name="Rectangle 108"/>
            <p:cNvSpPr>
              <a:spLocks noChangeArrowheads="1"/>
            </p:cNvSpPr>
            <p:nvPr/>
          </p:nvSpPr>
          <p:spPr bwMode="auto">
            <a:xfrm flipH="1">
              <a:off x="4667" y="3527"/>
              <a:ext cx="227" cy="273"/>
            </a:xfrm>
            <a:prstGeom prst="rect"/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01" name="Line 109"/>
            <p:cNvSpPr>
              <a:spLocks noChangeShapeType="1"/>
            </p:cNvSpPr>
            <p:nvPr/>
          </p:nvSpPr>
          <p:spPr bwMode="auto">
            <a:xfrm flipH="1">
              <a:off x="4893" y="3663"/>
              <a:ext cx="227" cy="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502" name="Line 111"/>
            <p:cNvSpPr>
              <a:spLocks noChangeShapeType="1"/>
            </p:cNvSpPr>
            <p:nvPr/>
          </p:nvSpPr>
          <p:spPr bwMode="auto">
            <a:xfrm flipV="1">
              <a:off x="5120" y="3572"/>
              <a:ext cx="91" cy="91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503" name="Rectangle 112"/>
            <p:cNvSpPr>
              <a:spLocks noChangeArrowheads="1"/>
            </p:cNvSpPr>
            <p:nvPr/>
          </p:nvSpPr>
          <p:spPr bwMode="auto">
            <a:xfrm>
              <a:off x="5165" y="3346"/>
              <a:ext cx="196" cy="214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r>
                <a:rPr altLang="ko-KR" sz="1800" lang="en-US"/>
                <a:t>0</a:t>
              </a:r>
            </a:p>
          </p:txBody>
        </p:sp>
        <p:sp>
          <p:nvSpPr>
            <p:cNvPr id="1049504" name="Line 113"/>
            <p:cNvSpPr>
              <a:spLocks noChangeShapeType="1"/>
            </p:cNvSpPr>
            <p:nvPr/>
          </p:nvSpPr>
          <p:spPr bwMode="auto">
            <a:xfrm flipH="1">
              <a:off x="1269" y="3664"/>
              <a:ext cx="220" cy="0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p>
              <a:endParaRPr lang="en-US"/>
            </a:p>
          </p:txBody>
        </p:sp>
        <p:sp>
          <p:nvSpPr>
            <p:cNvPr id="1049505" name="Line 114"/>
            <p:cNvSpPr>
              <a:spLocks noChangeShapeType="1"/>
            </p:cNvSpPr>
            <p:nvPr/>
          </p:nvSpPr>
          <p:spPr bwMode="auto">
            <a:xfrm flipH="1">
              <a:off x="1182" y="3664"/>
              <a:ext cx="87" cy="136"/>
            </a:xfrm>
            <a:prstGeom prst="line"/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p>
              <a:endParaRPr lang="en-US"/>
            </a:p>
          </p:txBody>
        </p:sp>
      </p:grpSp>
      <p:sp>
        <p:nvSpPr>
          <p:cNvPr id="1049506" name="Text Box 116"/>
          <p:cNvSpPr txBox="1">
            <a:spLocks noChangeArrowheads="1"/>
          </p:cNvSpPr>
          <p:nvPr/>
        </p:nvSpPr>
        <p:spPr bwMode="auto">
          <a:xfrm>
            <a:off x="2338388" y="4359275"/>
            <a:ext cx="503664" cy="52322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/>
            <a:r>
              <a:rPr altLang="ko-KR" dirty="0" sz="1400" lang="en-US"/>
              <a:t>sign</a:t>
            </a:r>
          </a:p>
          <a:p>
            <a:pPr algn="ctr"/>
            <a:r>
              <a:rPr altLang="ko-KR" dirty="0" sz="1400" lang="en-US"/>
              <a:t>bit</a:t>
            </a:r>
          </a:p>
        </p:txBody>
      </p:sp>
      <p:sp>
        <p:nvSpPr>
          <p:cNvPr id="1049507" name="Text Box 117"/>
          <p:cNvSpPr txBox="1">
            <a:spLocks noChangeArrowheads="1"/>
          </p:cNvSpPr>
          <p:nvPr/>
        </p:nvSpPr>
        <p:spPr bwMode="auto">
          <a:xfrm>
            <a:off x="2286000" y="5562600"/>
            <a:ext cx="503664" cy="52322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ctr"/>
            <a:r>
              <a:rPr altLang="ko-KR" dirty="0" sz="1400" lang="en-US"/>
              <a:t>sign</a:t>
            </a:r>
          </a:p>
          <a:p>
            <a:pPr algn="ctr"/>
            <a:r>
              <a:rPr altLang="ko-KR" dirty="0" sz="1400" lang="en-US"/>
              <a:t>bit</a:t>
            </a:r>
          </a:p>
        </p:txBody>
      </p:sp>
      <p:sp>
        <p:nvSpPr>
          <p:cNvPr id="1049508" name="Rectangle 51"/>
          <p:cNvSpPr>
            <a:spLocks noChangeArrowheads="1"/>
          </p:cNvSpPr>
          <p:nvPr/>
        </p:nvSpPr>
        <p:spPr bwMode="auto">
          <a:xfrm>
            <a:off x="1031875" y="3276600"/>
            <a:ext cx="6740525" cy="430213"/>
          </a:xfrm>
          <a:prstGeom prst="rect"/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endParaRPr lang="en-US"/>
          </a:p>
        </p:txBody>
      </p:sp>
      <p:sp>
        <p:nvSpPr>
          <p:cNvPr id="1049509" name="Line 52"/>
          <p:cNvSpPr>
            <a:spLocks noChangeShapeType="1"/>
          </p:cNvSpPr>
          <p:nvPr/>
        </p:nvSpPr>
        <p:spPr bwMode="auto">
          <a:xfrm>
            <a:off x="1711325" y="3317875"/>
            <a:ext cx="0" cy="404813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510" name="Line 53"/>
          <p:cNvSpPr>
            <a:spLocks noChangeShapeType="1"/>
          </p:cNvSpPr>
          <p:nvPr/>
        </p:nvSpPr>
        <p:spPr bwMode="auto">
          <a:xfrm>
            <a:off x="2416175" y="3279775"/>
            <a:ext cx="0" cy="4699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511" name="Line 54"/>
          <p:cNvSpPr>
            <a:spLocks noChangeShapeType="1"/>
          </p:cNvSpPr>
          <p:nvPr/>
        </p:nvSpPr>
        <p:spPr bwMode="auto">
          <a:xfrm>
            <a:off x="5708650" y="3265488"/>
            <a:ext cx="0" cy="4572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512" name="Line 55"/>
          <p:cNvSpPr>
            <a:spLocks noChangeShapeType="1"/>
          </p:cNvSpPr>
          <p:nvPr/>
        </p:nvSpPr>
        <p:spPr bwMode="auto">
          <a:xfrm>
            <a:off x="6727825" y="3267075"/>
            <a:ext cx="0" cy="4445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513" name="Text Box 56"/>
          <p:cNvSpPr txBox="1">
            <a:spLocks noChangeArrowheads="1"/>
          </p:cNvSpPr>
          <p:nvPr/>
        </p:nvSpPr>
        <p:spPr bwMode="auto">
          <a:xfrm>
            <a:off x="1111250" y="3340100"/>
            <a:ext cx="596900" cy="3127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sz="1600" lang="en-US">
                <a:solidFill>
                  <a:schemeClr val="bg1"/>
                </a:solidFill>
              </a:rPr>
              <a:t>R </a:t>
            </a:r>
            <a:r>
              <a:rPr baseline="-25000" sz="1600" lang="en-US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1049514" name="Text Box 57"/>
          <p:cNvSpPr txBox="1">
            <a:spLocks noChangeArrowheads="1"/>
          </p:cNvSpPr>
          <p:nvPr/>
        </p:nvSpPr>
        <p:spPr bwMode="auto">
          <a:xfrm>
            <a:off x="1854200" y="3344863"/>
            <a:ext cx="596900" cy="3127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dirty="0" sz="1600" lang="en-US">
                <a:solidFill>
                  <a:schemeClr val="bg1"/>
                </a:solidFill>
              </a:rPr>
              <a:t>R </a:t>
            </a:r>
            <a:r>
              <a:rPr baseline="-25000" dirty="0" sz="1600" lang="en-US">
                <a:solidFill>
                  <a:schemeClr val="bg1"/>
                </a:solidFill>
              </a:rPr>
              <a:t>n-2</a:t>
            </a:r>
          </a:p>
        </p:txBody>
      </p:sp>
      <p:sp>
        <p:nvSpPr>
          <p:cNvPr id="1049515" name="Line 58"/>
          <p:cNvSpPr>
            <a:spLocks noChangeShapeType="1"/>
          </p:cNvSpPr>
          <p:nvPr/>
        </p:nvSpPr>
        <p:spPr bwMode="auto">
          <a:xfrm>
            <a:off x="2911475" y="3505200"/>
            <a:ext cx="2193925" cy="0"/>
          </a:xfrm>
          <a:prstGeom prst="line"/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516" name="Text Box 59"/>
          <p:cNvSpPr txBox="1">
            <a:spLocks noChangeArrowheads="1"/>
          </p:cNvSpPr>
          <p:nvPr/>
        </p:nvSpPr>
        <p:spPr bwMode="auto">
          <a:xfrm>
            <a:off x="5983288" y="3352800"/>
            <a:ext cx="407987" cy="3127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dirty="0" sz="1600" lang="en-US">
                <a:solidFill>
                  <a:schemeClr val="bg1"/>
                </a:solidFill>
              </a:rPr>
              <a:t>R</a:t>
            </a:r>
            <a:r>
              <a:rPr baseline="-25000" dirty="0" sz="1600"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49517" name="Text Box 60"/>
          <p:cNvSpPr txBox="1">
            <a:spLocks noChangeArrowheads="1"/>
          </p:cNvSpPr>
          <p:nvPr/>
        </p:nvSpPr>
        <p:spPr bwMode="auto">
          <a:xfrm>
            <a:off x="7026275" y="3330575"/>
            <a:ext cx="407988" cy="3127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sz="1600" lang="en-US">
                <a:solidFill>
                  <a:schemeClr val="bg1"/>
                </a:solidFill>
              </a:rPr>
              <a:t>R</a:t>
            </a:r>
            <a:r>
              <a:rPr baseline="-25000" sz="1600"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49518" name="Line 62"/>
          <p:cNvSpPr>
            <a:spLocks noChangeShapeType="1"/>
          </p:cNvSpPr>
          <p:nvPr/>
        </p:nvSpPr>
        <p:spPr bwMode="auto">
          <a:xfrm flipH="1" flipV="1">
            <a:off x="1358900" y="3043238"/>
            <a:ext cx="14288" cy="261937"/>
          </a:xfrm>
          <a:prstGeom prst="line"/>
          <a:noFill/>
          <a:ln w="3810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519" name="Line 63"/>
          <p:cNvSpPr>
            <a:spLocks noChangeShapeType="1"/>
          </p:cNvSpPr>
          <p:nvPr/>
        </p:nvSpPr>
        <p:spPr bwMode="auto">
          <a:xfrm flipH="1" flipV="1">
            <a:off x="561975" y="3043238"/>
            <a:ext cx="796925" cy="12700"/>
          </a:xfrm>
          <a:prstGeom prst="line"/>
          <a:noFill/>
          <a:ln w="28575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520" name="Line 64"/>
          <p:cNvSpPr>
            <a:spLocks noChangeShapeType="1"/>
          </p:cNvSpPr>
          <p:nvPr/>
        </p:nvSpPr>
        <p:spPr bwMode="auto">
          <a:xfrm>
            <a:off x="561975" y="3055938"/>
            <a:ext cx="0" cy="406400"/>
          </a:xfrm>
          <a:prstGeom prst="line"/>
          <a:noFill/>
          <a:ln w="28575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521" name="Line 65"/>
          <p:cNvSpPr>
            <a:spLocks noChangeShapeType="1"/>
          </p:cNvSpPr>
          <p:nvPr/>
        </p:nvSpPr>
        <p:spPr bwMode="auto">
          <a:xfrm>
            <a:off x="574675" y="3448050"/>
            <a:ext cx="444500" cy="0"/>
          </a:xfrm>
          <a:prstGeom prst="line"/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lang="en-US"/>
          </a:p>
        </p:txBody>
      </p:sp>
    </p:spTree>
  </p:cSld>
  <p:clrMapOvr>
    <a:masterClrMapping/>
  </p:clrMapOvr>
  <p:timing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60425"/>
            <a:ext cx="2743200" cy="434975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Arithmetic Shift</a:t>
            </a:r>
          </a:p>
        </p:txBody>
      </p:sp>
      <p:sp>
        <p:nvSpPr>
          <p:cNvPr id="1049525" name="Rectangle 63"/>
          <p:cNvSpPr>
            <a:spLocks noChangeArrowheads="1"/>
          </p:cNvSpPr>
          <p:nvPr/>
        </p:nvSpPr>
        <p:spPr bwMode="auto">
          <a:xfrm>
            <a:off x="398463" y="1398588"/>
            <a:ext cx="7989887" cy="37830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/>
          <a:p>
            <a:pPr algn="just" defTabSz="762000" indent="-285750" marL="28575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altLang="ko-KR" dirty="0" sz="2400" lang="en-US">
                <a:solidFill>
                  <a:schemeClr val="tx1"/>
                </a:solidFill>
              </a:rPr>
              <a:t>In a RTL, the following notation is used</a:t>
            </a:r>
            <a:endParaRPr altLang="ko-KR" dirty="0" sz="2800" lang="en-US">
              <a:solidFill>
                <a:schemeClr val="tx1"/>
              </a:solidFill>
            </a:endParaRPr>
          </a:p>
          <a:p>
            <a:pPr algn="just" defTabSz="762000" indent="-228600" lvl="1" marL="6858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altLang="ko-KR" dirty="0" sz="2000" i="1" lang="en-US" err="1">
                <a:solidFill>
                  <a:schemeClr val="tx1"/>
                </a:solidFill>
              </a:rPr>
              <a:t>ashl</a:t>
            </a:r>
            <a:r>
              <a:rPr altLang="ko-KR" dirty="0" sz="2000" lang="en-US">
                <a:solidFill>
                  <a:schemeClr val="tx1"/>
                </a:solidFill>
              </a:rPr>
              <a:t>  	for an arithmetic shift left</a:t>
            </a:r>
          </a:p>
          <a:p>
            <a:pPr algn="just" defTabSz="762000" indent="-228600" lvl="1" marL="6858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altLang="ko-KR" dirty="0" sz="2000" i="1" lang="en-US" err="1">
                <a:solidFill>
                  <a:schemeClr val="tx1"/>
                </a:solidFill>
              </a:rPr>
              <a:t>ashr</a:t>
            </a:r>
            <a:r>
              <a:rPr altLang="ko-KR" dirty="0" sz="2000" lang="en-US">
                <a:solidFill>
                  <a:schemeClr val="tx1"/>
                </a:solidFill>
              </a:rPr>
              <a:t>	for an arithmetic shift right	</a:t>
            </a:r>
          </a:p>
          <a:p>
            <a:pPr algn="just" defTabSz="762000" indent="-228600" lvl="1" marL="6858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altLang="ko-KR" dirty="0" sz="2000" lang="en-US">
                <a:solidFill>
                  <a:schemeClr val="tx1"/>
                </a:solidFill>
              </a:rPr>
              <a:t>Examples:</a:t>
            </a:r>
          </a:p>
          <a:p>
            <a:pPr algn="just" defTabSz="762000" indent="-228600" lvl="2" marL="1143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»"/>
            </a:pPr>
            <a:r>
              <a:rPr altLang="ko-KR" dirty="0" sz="2000" lang="en-US">
                <a:solidFill>
                  <a:schemeClr val="tx1"/>
                </a:solidFill>
              </a:rPr>
              <a:t>R2 </a:t>
            </a:r>
            <a:r>
              <a:rPr altLang="ko-KR" dirty="0" sz="2000" lang="en-US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altLang="ko-KR" dirty="0" sz="2000" i="1" lang="en-US" err="1">
                <a:solidFill>
                  <a:schemeClr val="tx1"/>
                </a:solidFill>
                <a:sym typeface="Symbol" pitchFamily="18" charset="2"/>
              </a:rPr>
              <a:t>ashr</a:t>
            </a:r>
            <a:r>
              <a:rPr altLang="ko-KR" dirty="0" sz="2000" lang="en-US">
                <a:solidFill>
                  <a:schemeClr val="tx1"/>
                </a:solidFill>
                <a:sym typeface="Symbol" pitchFamily="18" charset="2"/>
              </a:rPr>
              <a:t> R2</a:t>
            </a:r>
          </a:p>
          <a:p>
            <a:pPr algn="just" defTabSz="762000" indent="-228600" lvl="2" marL="1143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»"/>
            </a:pPr>
            <a:r>
              <a:rPr altLang="ko-KR" dirty="0" sz="2000" lang="en-US">
                <a:solidFill>
                  <a:schemeClr val="tx1"/>
                </a:solidFill>
                <a:sym typeface="Symbol" pitchFamily="18" charset="2"/>
              </a:rPr>
              <a:t>R3  </a:t>
            </a:r>
            <a:r>
              <a:rPr altLang="ko-KR" dirty="0" sz="2000" i="1" lang="en-US" err="1">
                <a:solidFill>
                  <a:schemeClr val="tx1"/>
                </a:solidFill>
                <a:sym typeface="Symbol" pitchFamily="18" charset="2"/>
              </a:rPr>
              <a:t>ashl</a:t>
            </a:r>
            <a:r>
              <a:rPr altLang="ko-KR" dirty="0" sz="2000" lang="en-US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altLang="ko-KR" dirty="0" sz="2000" lang="en-US" smtClean="0">
                <a:solidFill>
                  <a:schemeClr val="tx1"/>
                </a:solidFill>
                <a:sym typeface="Symbol" pitchFamily="18" charset="2"/>
              </a:rPr>
              <a:t>R3</a:t>
            </a:r>
            <a:endParaRPr altLang="ko-KR" dirty="0" sz="2000" lang="en-US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4191000" cy="738188"/>
          </a:xfrm>
        </p:spPr>
        <p:txBody>
          <a:bodyPr>
            <a:noAutofit/>
          </a:bodyPr>
          <a:p>
            <a:r>
              <a:rPr dirty="0" sz="3200" lang="en-US" smtClean="0"/>
              <a:t>Arithmetic Shifts</a:t>
            </a:r>
          </a:p>
        </p:txBody>
      </p:sp>
      <p:sp>
        <p:nvSpPr>
          <p:cNvPr id="104952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524000"/>
            <a:ext cx="8229600" cy="495300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 fontScale="84615" lnSpcReduction="20000"/>
          </a:bodyPr>
          <a:p>
            <a:pPr algn="just">
              <a:lnSpc>
                <a:spcPct val="160000"/>
              </a:lnSpc>
            </a:pPr>
            <a:r>
              <a:rPr dirty="0" lang="en-US" smtClean="0"/>
              <a:t>Shifts a signed binary number to the left or right</a:t>
            </a:r>
          </a:p>
          <a:p>
            <a:pPr algn="just">
              <a:lnSpc>
                <a:spcPct val="160000"/>
              </a:lnSpc>
            </a:pPr>
            <a:r>
              <a:rPr dirty="0" lang="en-US" smtClean="0"/>
              <a:t>An arithmetic shift-left </a:t>
            </a:r>
            <a:r>
              <a:rPr dirty="0" lang="en-US" u="sng" smtClean="0">
                <a:solidFill>
                  <a:srgbClr val="C00000"/>
                </a:solidFill>
              </a:rPr>
              <a:t>multiplies</a:t>
            </a:r>
            <a:r>
              <a:rPr dirty="0" lang="en-US" u="sng" smtClean="0">
                <a:solidFill>
                  <a:schemeClr val="bg2"/>
                </a:solidFill>
              </a:rPr>
              <a:t> </a:t>
            </a:r>
            <a:r>
              <a:rPr dirty="0" lang="en-US" smtClean="0"/>
              <a:t>a signed binary </a:t>
            </a:r>
            <a:r>
              <a:rPr dirty="0" lang="en-US" u="sng" smtClean="0">
                <a:solidFill>
                  <a:srgbClr val="C00000"/>
                </a:solidFill>
              </a:rPr>
              <a:t>number by 2</a:t>
            </a:r>
            <a:r>
              <a:rPr dirty="0" lang="en-US" smtClean="0"/>
              <a:t>:   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dirty="0" lang="en-US" smtClean="0"/>
              <a:t>                        </a:t>
            </a:r>
            <a:r>
              <a:rPr dirty="0" lang="en-US" err="1" smtClean="0"/>
              <a:t>ashl</a:t>
            </a:r>
            <a:r>
              <a:rPr dirty="0" lang="en-US" smtClean="0"/>
              <a:t> (00100):  </a:t>
            </a:r>
            <a:r>
              <a:rPr dirty="0" lang="en-US" smtClean="0">
                <a:sym typeface="Wingdings" pitchFamily="2" charset="2"/>
              </a:rPr>
              <a:t>01000</a:t>
            </a:r>
          </a:p>
          <a:p>
            <a:pPr algn="just">
              <a:lnSpc>
                <a:spcPct val="160000"/>
              </a:lnSpc>
              <a:buFontTx/>
              <a:buNone/>
            </a:pPr>
            <a:endParaRPr dirty="0" lang="en-US" smtClean="0"/>
          </a:p>
          <a:p>
            <a:pPr algn="just">
              <a:lnSpc>
                <a:spcPct val="160000"/>
              </a:lnSpc>
            </a:pPr>
            <a:r>
              <a:rPr dirty="0" lang="en-US" smtClean="0"/>
              <a:t>An arithmetic shift-right </a:t>
            </a:r>
            <a:r>
              <a:rPr dirty="0" lang="en-US" u="sng" smtClean="0">
                <a:solidFill>
                  <a:srgbClr val="C00000"/>
                </a:solidFill>
              </a:rPr>
              <a:t>divides</a:t>
            </a:r>
            <a:r>
              <a:rPr dirty="0" lang="en-US" smtClean="0">
                <a:solidFill>
                  <a:srgbClr val="C00000"/>
                </a:solidFill>
              </a:rPr>
              <a:t> </a:t>
            </a:r>
            <a:r>
              <a:rPr dirty="0" lang="en-US" smtClean="0"/>
              <a:t>the </a:t>
            </a:r>
            <a:r>
              <a:rPr dirty="0" lang="en-US" u="sng" smtClean="0">
                <a:solidFill>
                  <a:srgbClr val="C00000"/>
                </a:solidFill>
              </a:rPr>
              <a:t>number by 2.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dirty="0" lang="en-US" smtClean="0"/>
              <a:t>		               </a:t>
            </a:r>
            <a:r>
              <a:rPr dirty="0" lang="en-US" err="1" smtClean="0"/>
              <a:t>ashr</a:t>
            </a:r>
            <a:r>
              <a:rPr dirty="0" lang="en-US" smtClean="0"/>
              <a:t> (00100) : 00010</a:t>
            </a:r>
          </a:p>
          <a:p>
            <a:pPr algn="just">
              <a:lnSpc>
                <a:spcPct val="160000"/>
              </a:lnSpc>
              <a:buFontTx/>
              <a:buNone/>
            </a:pPr>
            <a:endParaRPr dirty="0" lang="en-US" smtClean="0"/>
          </a:p>
          <a:p>
            <a:pPr algn="just">
              <a:lnSpc>
                <a:spcPct val="160000"/>
              </a:lnSpc>
            </a:pPr>
            <a:r>
              <a:rPr dirty="0" lang="en-US" smtClean="0"/>
              <a:t>An overflow may occur in arithmetic shift-left, and occurs when the sign bit is changed (sign reversal).</a:t>
            </a:r>
          </a:p>
          <a:p>
            <a:pPr algn="just">
              <a:lnSpc>
                <a:spcPct val="160000"/>
              </a:lnSpc>
            </a:pPr>
            <a:endParaRPr dirty="0" lang="en-US" smtClean="0"/>
          </a:p>
        </p:txBody>
      </p:sp>
    </p:spTree>
  </p:cSld>
  <p:clrMapOvr>
    <a:masterClrMapping/>
  </p:clrMapOvr>
  <p:timing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p>
            <a:r>
              <a:rPr dirty="0" sz="3200" lang="en-US" smtClean="0"/>
              <a:t>Shift </a:t>
            </a:r>
            <a:r>
              <a:rPr dirty="0" sz="3200" lang="en-US" err="1" smtClean="0"/>
              <a:t>Microoperations</a:t>
            </a:r>
            <a:endParaRPr dirty="0" sz="3200" lang="en-US" smtClean="0"/>
          </a:p>
        </p:txBody>
      </p:sp>
      <p:sp>
        <p:nvSpPr>
          <p:cNvPr id="10495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229600" cy="495300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 fontScale="91667" lnSpcReduction="10000"/>
          </a:bodyPr>
          <a:p>
            <a:pPr>
              <a:lnSpc>
                <a:spcPct val="150000"/>
              </a:lnSpc>
            </a:pPr>
            <a:r>
              <a:rPr dirty="0" lang="en-US" smtClean="0">
                <a:sym typeface="Symbol" pitchFamily="18" charset="2"/>
              </a:rPr>
              <a:t>   Example: Assume  </a:t>
            </a:r>
            <a:r>
              <a:rPr dirty="0" lang="en-US" smtClean="0">
                <a:solidFill>
                  <a:srgbClr val="CC3300"/>
                </a:solidFill>
                <a:sym typeface="Symbol" pitchFamily="18" charset="2"/>
              </a:rPr>
              <a:t>R1=11001110</a:t>
            </a:r>
            <a:r>
              <a:rPr dirty="0" lang="en-US" smtClean="0">
                <a:sym typeface="Symbol" pitchFamily="18" charset="2"/>
              </a:rPr>
              <a:t>, then: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dirty="0" sz="2400" lang="en-US" smtClean="0">
                <a:sym typeface="Symbol" pitchFamily="18" charset="2"/>
              </a:rPr>
              <a:t>Arithmetic shift right once  		: </a:t>
            </a:r>
            <a:r>
              <a:rPr dirty="0" sz="2400" lang="en-US" smtClean="0">
                <a:sym typeface="Wingdings" pitchFamily="2" charset="2"/>
              </a:rPr>
              <a:t>R1 = </a:t>
            </a:r>
            <a:r>
              <a:rPr dirty="0" sz="2400" lang="en-US" smtClean="0">
                <a:solidFill>
                  <a:srgbClr val="CC3300"/>
                </a:solidFill>
                <a:sym typeface="Wingdings" pitchFamily="2" charset="2"/>
              </a:rPr>
              <a:t>1</a:t>
            </a:r>
            <a:r>
              <a:rPr dirty="0" sz="2400" lang="en-US" smtClean="0">
                <a:sym typeface="Wingdings" pitchFamily="2" charset="2"/>
              </a:rPr>
              <a:t>1100111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dirty="0" sz="2400" lang="en-US" smtClean="0">
                <a:sym typeface="Wingdings" pitchFamily="2" charset="2"/>
              </a:rPr>
              <a:t>Arithmetic shift right twice  		: R1 = </a:t>
            </a:r>
            <a:r>
              <a:rPr dirty="0" sz="2400" lang="en-US" smtClean="0">
                <a:solidFill>
                  <a:srgbClr val="CC3300"/>
                </a:solidFill>
                <a:sym typeface="Wingdings" pitchFamily="2" charset="2"/>
              </a:rPr>
              <a:t>11</a:t>
            </a:r>
            <a:r>
              <a:rPr dirty="0" sz="2400" lang="en-US" smtClean="0">
                <a:sym typeface="Wingdings" pitchFamily="2" charset="2"/>
              </a:rPr>
              <a:t>110011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dirty="0" sz="2400" lang="en-US" smtClean="0">
                <a:sym typeface="Wingdings" pitchFamily="2" charset="2"/>
              </a:rPr>
              <a:t>Arithmetic shift left once  		:  R1 = 1001110</a:t>
            </a:r>
            <a:r>
              <a:rPr dirty="0" sz="2400" lang="en-US" smtClean="0">
                <a:solidFill>
                  <a:srgbClr val="CC3300"/>
                </a:solidFill>
                <a:sym typeface="Wingdings" pitchFamily="2" charset="2"/>
              </a:rPr>
              <a:t>0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dirty="0" sz="2400" lang="en-US" smtClean="0">
                <a:sym typeface="Wingdings" pitchFamily="2" charset="2"/>
              </a:rPr>
              <a:t>Arithmetic shift left twice  		:  R1 = 001110</a:t>
            </a:r>
            <a:r>
              <a:rPr dirty="0" sz="2400" lang="en-US" smtClean="0">
                <a:solidFill>
                  <a:srgbClr val="CC3300"/>
                </a:solidFill>
                <a:sym typeface="Wingdings" pitchFamily="2" charset="2"/>
              </a:rPr>
              <a:t>00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dirty="0" sz="2400" lang="en-US" smtClean="0">
                <a:sym typeface="Wingdings" pitchFamily="2" charset="2"/>
              </a:rPr>
              <a:t>Logical shift right once    			:  R1 = </a:t>
            </a:r>
            <a:r>
              <a:rPr dirty="0" sz="2400" lang="en-US" smtClean="0">
                <a:solidFill>
                  <a:srgbClr val="CC3300"/>
                </a:solidFill>
                <a:sym typeface="Wingdings" pitchFamily="2" charset="2"/>
              </a:rPr>
              <a:t>0</a:t>
            </a:r>
            <a:r>
              <a:rPr dirty="0" sz="2400" lang="en-US" smtClean="0">
                <a:sym typeface="Wingdings" pitchFamily="2" charset="2"/>
              </a:rPr>
              <a:t>1100111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dirty="0" sz="2400" lang="en-US" smtClean="0">
                <a:sym typeface="Wingdings" pitchFamily="2" charset="2"/>
              </a:rPr>
              <a:t>Logical shift left once     			:  R1 = 1001110</a:t>
            </a:r>
            <a:r>
              <a:rPr dirty="0" sz="2400" lang="en-US" smtClean="0">
                <a:solidFill>
                  <a:srgbClr val="CC3300"/>
                </a:solidFill>
                <a:sym typeface="Wingdings" pitchFamily="2" charset="2"/>
              </a:rPr>
              <a:t>0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dirty="0" sz="2400" lang="en-US" smtClean="0">
                <a:sym typeface="Wingdings" pitchFamily="2" charset="2"/>
              </a:rPr>
              <a:t>Circular shift right once    		:  R1 = </a:t>
            </a:r>
            <a:r>
              <a:rPr dirty="0" sz="2400" lang="en-US" smtClean="0">
                <a:solidFill>
                  <a:srgbClr val="CC3300"/>
                </a:solidFill>
                <a:sym typeface="Wingdings" pitchFamily="2" charset="2"/>
              </a:rPr>
              <a:t>0</a:t>
            </a:r>
            <a:r>
              <a:rPr dirty="0" sz="2400" lang="en-US" smtClean="0">
                <a:sym typeface="Wingdings" pitchFamily="2" charset="2"/>
              </a:rPr>
              <a:t>1100111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dirty="0" sz="2400" lang="en-US" smtClean="0">
                <a:sym typeface="Wingdings" pitchFamily="2" charset="2"/>
              </a:rPr>
              <a:t>Circular shift left once     			:  R1 = 1001110</a:t>
            </a:r>
            <a:r>
              <a:rPr dirty="0" sz="2400" lang="en-US" smtClean="0">
                <a:solidFill>
                  <a:srgbClr val="CC3300"/>
                </a:solidFill>
                <a:sym typeface="Wingdings" pitchFamily="2" charset="2"/>
              </a:rPr>
              <a:t>1</a:t>
            </a:r>
          </a:p>
        </p:txBody>
      </p:sp>
    </p:spTree>
  </p:cSld>
  <p:clrMapOvr>
    <a:masterClrMapping/>
  </p:clrMapOvr>
  <p:timing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533400"/>
            <a:ext cx="8810625" cy="762000"/>
          </a:xfrm>
          <a:noFill/>
        </p:spPr>
        <p:txBody>
          <a:bodyPr>
            <a:normAutofit fontScale="90000"/>
          </a:bodyPr>
          <a:p>
            <a:r>
              <a:rPr altLang="ko-KR" dirty="0" sz="3200" lang="en-US" smtClean="0"/>
              <a:t>Hardware Implementation Of  Shift </a:t>
            </a:r>
            <a:r>
              <a:rPr altLang="ko-KR" dirty="0" sz="3200" lang="en-US" err="1" smtClean="0"/>
              <a:t>Microoperations</a:t>
            </a:r>
            <a:endParaRPr altLang="ko-KR" dirty="0" sz="3600" lang="en-US" smtClean="0"/>
          </a:p>
        </p:txBody>
      </p:sp>
      <p:grpSp>
        <p:nvGrpSpPr>
          <p:cNvPr id="187" name="Group 61"/>
          <p:cNvGrpSpPr/>
          <p:nvPr/>
        </p:nvGrpSpPr>
        <p:grpSpPr>
          <a:xfrm>
            <a:off x="1795463" y="1524000"/>
            <a:ext cx="4300537" cy="4997450"/>
            <a:chOff x="1795463" y="1524000"/>
            <a:chExt cx="4300537" cy="4997450"/>
          </a:xfrm>
        </p:grpSpPr>
        <p:sp>
          <p:nvSpPr>
            <p:cNvPr id="1049533" name="Rectangle 4"/>
            <p:cNvSpPr>
              <a:spLocks noChangeArrowheads="1"/>
            </p:cNvSpPr>
            <p:nvPr/>
          </p:nvSpPr>
          <p:spPr bwMode="auto">
            <a:xfrm>
              <a:off x="4287838" y="2362200"/>
              <a:ext cx="950912" cy="601662"/>
            </a:xfrm>
            <a:prstGeom prst="rect"/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34" name="Rectangle 5"/>
            <p:cNvSpPr>
              <a:spLocks noChangeArrowheads="1"/>
            </p:cNvSpPr>
            <p:nvPr/>
          </p:nvSpPr>
          <p:spPr bwMode="auto">
            <a:xfrm>
              <a:off x="4251325" y="2349500"/>
              <a:ext cx="282575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S</a:t>
              </a:r>
            </a:p>
          </p:txBody>
        </p:sp>
        <p:sp>
          <p:nvSpPr>
            <p:cNvPr id="1049535" name="Rectangle 6"/>
            <p:cNvSpPr>
              <a:spLocks noChangeArrowheads="1"/>
            </p:cNvSpPr>
            <p:nvPr/>
          </p:nvSpPr>
          <p:spPr bwMode="auto">
            <a:xfrm>
              <a:off x="4251325" y="2600325"/>
              <a:ext cx="265113" cy="4191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0</a:t>
              </a:r>
            </a:p>
            <a:p>
              <a:pPr defTabSz="762000" latinLnBrk="1"/>
              <a:endParaRPr altLang="ko-KR" sz="1200" lang="en-US"/>
            </a:p>
          </p:txBody>
        </p:sp>
        <p:sp>
          <p:nvSpPr>
            <p:cNvPr id="1049536" name="Rectangle 7"/>
            <p:cNvSpPr>
              <a:spLocks noChangeArrowheads="1"/>
            </p:cNvSpPr>
            <p:nvPr/>
          </p:nvSpPr>
          <p:spPr bwMode="auto">
            <a:xfrm>
              <a:off x="4251325" y="2754312"/>
              <a:ext cx="265113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1</a:t>
              </a:r>
            </a:p>
          </p:txBody>
        </p:sp>
        <p:sp>
          <p:nvSpPr>
            <p:cNvPr id="1049537" name="Line 8"/>
            <p:cNvSpPr>
              <a:spLocks noChangeShapeType="1"/>
            </p:cNvSpPr>
            <p:nvPr/>
          </p:nvSpPr>
          <p:spPr bwMode="auto">
            <a:xfrm flipH="1">
              <a:off x="3856038" y="2487612"/>
              <a:ext cx="43180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38" name="Line 9"/>
            <p:cNvSpPr>
              <a:spLocks noChangeShapeType="1"/>
            </p:cNvSpPr>
            <p:nvPr/>
          </p:nvSpPr>
          <p:spPr bwMode="auto">
            <a:xfrm flipH="1">
              <a:off x="2681288" y="2728912"/>
              <a:ext cx="160655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39" name="Line 10"/>
            <p:cNvSpPr>
              <a:spLocks noChangeShapeType="1"/>
            </p:cNvSpPr>
            <p:nvPr/>
          </p:nvSpPr>
          <p:spPr bwMode="auto">
            <a:xfrm flipH="1">
              <a:off x="3267075" y="2914650"/>
              <a:ext cx="1020763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40" name="Line 11"/>
            <p:cNvSpPr>
              <a:spLocks noChangeShapeType="1"/>
            </p:cNvSpPr>
            <p:nvPr/>
          </p:nvSpPr>
          <p:spPr bwMode="auto">
            <a:xfrm>
              <a:off x="5254625" y="2608262"/>
              <a:ext cx="449263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41" name="Rectangle 12"/>
            <p:cNvSpPr>
              <a:spLocks noChangeArrowheads="1"/>
            </p:cNvSpPr>
            <p:nvPr/>
          </p:nvSpPr>
          <p:spPr bwMode="auto">
            <a:xfrm>
              <a:off x="5721350" y="2479675"/>
              <a:ext cx="374650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H0</a:t>
              </a:r>
            </a:p>
          </p:txBody>
        </p:sp>
        <p:sp>
          <p:nvSpPr>
            <p:cNvPr id="1049542" name="Rectangle 13"/>
            <p:cNvSpPr>
              <a:spLocks noChangeArrowheads="1"/>
            </p:cNvSpPr>
            <p:nvPr/>
          </p:nvSpPr>
          <p:spPr bwMode="auto">
            <a:xfrm>
              <a:off x="4545013" y="2544762"/>
              <a:ext cx="519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MUX</a:t>
              </a:r>
            </a:p>
          </p:txBody>
        </p:sp>
        <p:sp>
          <p:nvSpPr>
            <p:cNvPr id="1049543" name="Rectangle 14"/>
            <p:cNvSpPr>
              <a:spLocks noChangeArrowheads="1"/>
            </p:cNvSpPr>
            <p:nvPr/>
          </p:nvSpPr>
          <p:spPr bwMode="auto">
            <a:xfrm>
              <a:off x="4287838" y="3292475"/>
              <a:ext cx="950912" cy="603250"/>
            </a:xfrm>
            <a:prstGeom prst="rect"/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44" name="Rectangle 15"/>
            <p:cNvSpPr>
              <a:spLocks noChangeArrowheads="1"/>
            </p:cNvSpPr>
            <p:nvPr/>
          </p:nvSpPr>
          <p:spPr bwMode="auto">
            <a:xfrm>
              <a:off x="4252913" y="3278187"/>
              <a:ext cx="282575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S</a:t>
              </a:r>
            </a:p>
          </p:txBody>
        </p:sp>
        <p:sp>
          <p:nvSpPr>
            <p:cNvPr id="1049545" name="Rectangle 16"/>
            <p:cNvSpPr>
              <a:spLocks noChangeArrowheads="1"/>
            </p:cNvSpPr>
            <p:nvPr/>
          </p:nvSpPr>
          <p:spPr bwMode="auto">
            <a:xfrm>
              <a:off x="4252913" y="3532187"/>
              <a:ext cx="265112" cy="4191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0</a:t>
              </a:r>
            </a:p>
            <a:p>
              <a:pPr defTabSz="762000" latinLnBrk="1"/>
              <a:endParaRPr altLang="ko-KR" sz="1200" lang="en-US"/>
            </a:p>
          </p:txBody>
        </p:sp>
        <p:sp>
          <p:nvSpPr>
            <p:cNvPr id="1049546" name="Rectangle 17"/>
            <p:cNvSpPr>
              <a:spLocks noChangeArrowheads="1"/>
            </p:cNvSpPr>
            <p:nvPr/>
          </p:nvSpPr>
          <p:spPr bwMode="auto">
            <a:xfrm>
              <a:off x="4252913" y="3683000"/>
              <a:ext cx="265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1</a:t>
              </a:r>
            </a:p>
          </p:txBody>
        </p:sp>
        <p:sp>
          <p:nvSpPr>
            <p:cNvPr id="1049547" name="Line 18"/>
            <p:cNvSpPr>
              <a:spLocks noChangeShapeType="1"/>
            </p:cNvSpPr>
            <p:nvPr/>
          </p:nvSpPr>
          <p:spPr bwMode="auto">
            <a:xfrm flipH="1">
              <a:off x="3856038" y="3419475"/>
              <a:ext cx="43180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48" name="Line 19"/>
            <p:cNvSpPr>
              <a:spLocks noChangeShapeType="1"/>
            </p:cNvSpPr>
            <p:nvPr/>
          </p:nvSpPr>
          <p:spPr bwMode="auto">
            <a:xfrm flipH="1">
              <a:off x="3581400" y="3660775"/>
              <a:ext cx="706438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49" name="Line 20"/>
            <p:cNvSpPr>
              <a:spLocks noChangeShapeType="1"/>
            </p:cNvSpPr>
            <p:nvPr/>
          </p:nvSpPr>
          <p:spPr bwMode="auto">
            <a:xfrm flipH="1">
              <a:off x="2300288" y="3846512"/>
              <a:ext cx="198755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50" name="Line 21"/>
            <p:cNvSpPr>
              <a:spLocks noChangeShapeType="1"/>
            </p:cNvSpPr>
            <p:nvPr/>
          </p:nvSpPr>
          <p:spPr bwMode="auto">
            <a:xfrm>
              <a:off x="5254625" y="3540125"/>
              <a:ext cx="449263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51" name="Rectangle 22"/>
            <p:cNvSpPr>
              <a:spLocks noChangeArrowheads="1"/>
            </p:cNvSpPr>
            <p:nvPr/>
          </p:nvSpPr>
          <p:spPr bwMode="auto">
            <a:xfrm>
              <a:off x="5721350" y="3411537"/>
              <a:ext cx="374650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H1</a:t>
              </a:r>
            </a:p>
          </p:txBody>
        </p:sp>
        <p:sp>
          <p:nvSpPr>
            <p:cNvPr id="1049552" name="Rectangle 23"/>
            <p:cNvSpPr>
              <a:spLocks noChangeArrowheads="1"/>
            </p:cNvSpPr>
            <p:nvPr/>
          </p:nvSpPr>
          <p:spPr bwMode="auto">
            <a:xfrm>
              <a:off x="4545013" y="3476625"/>
              <a:ext cx="519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MUX</a:t>
              </a:r>
            </a:p>
          </p:txBody>
        </p:sp>
        <p:sp>
          <p:nvSpPr>
            <p:cNvPr id="1049553" name="Rectangle 24"/>
            <p:cNvSpPr>
              <a:spLocks noChangeArrowheads="1"/>
            </p:cNvSpPr>
            <p:nvPr/>
          </p:nvSpPr>
          <p:spPr bwMode="auto">
            <a:xfrm>
              <a:off x="4287838" y="4224337"/>
              <a:ext cx="950912" cy="604838"/>
            </a:xfrm>
            <a:prstGeom prst="rect"/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54" name="Rectangle 25"/>
            <p:cNvSpPr>
              <a:spLocks noChangeArrowheads="1"/>
            </p:cNvSpPr>
            <p:nvPr/>
          </p:nvSpPr>
          <p:spPr bwMode="auto">
            <a:xfrm>
              <a:off x="4252913" y="4211637"/>
              <a:ext cx="282575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S</a:t>
              </a:r>
            </a:p>
          </p:txBody>
        </p:sp>
        <p:sp>
          <p:nvSpPr>
            <p:cNvPr id="1049555" name="Rectangle 26"/>
            <p:cNvSpPr>
              <a:spLocks noChangeArrowheads="1"/>
            </p:cNvSpPr>
            <p:nvPr/>
          </p:nvSpPr>
          <p:spPr bwMode="auto">
            <a:xfrm>
              <a:off x="4252913" y="4462462"/>
              <a:ext cx="265112" cy="4191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0</a:t>
              </a:r>
            </a:p>
            <a:p>
              <a:pPr defTabSz="762000" latinLnBrk="1"/>
              <a:endParaRPr altLang="ko-KR" sz="1200" lang="en-US"/>
            </a:p>
          </p:txBody>
        </p:sp>
        <p:sp>
          <p:nvSpPr>
            <p:cNvPr id="1049556" name="Rectangle 27"/>
            <p:cNvSpPr>
              <a:spLocks noChangeArrowheads="1"/>
            </p:cNvSpPr>
            <p:nvPr/>
          </p:nvSpPr>
          <p:spPr bwMode="auto">
            <a:xfrm>
              <a:off x="4252913" y="4616450"/>
              <a:ext cx="265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1</a:t>
              </a:r>
            </a:p>
          </p:txBody>
        </p:sp>
        <p:sp>
          <p:nvSpPr>
            <p:cNvPr id="1049557" name="Line 28"/>
            <p:cNvSpPr>
              <a:spLocks noChangeShapeType="1"/>
            </p:cNvSpPr>
            <p:nvPr/>
          </p:nvSpPr>
          <p:spPr bwMode="auto">
            <a:xfrm flipH="1">
              <a:off x="3856038" y="4351337"/>
              <a:ext cx="43180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58" name="Line 29"/>
            <p:cNvSpPr>
              <a:spLocks noChangeShapeType="1"/>
            </p:cNvSpPr>
            <p:nvPr/>
          </p:nvSpPr>
          <p:spPr bwMode="auto">
            <a:xfrm flipH="1">
              <a:off x="3267075" y="4592637"/>
              <a:ext cx="1020763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59" name="Line 30"/>
            <p:cNvSpPr>
              <a:spLocks noChangeShapeType="1"/>
            </p:cNvSpPr>
            <p:nvPr/>
          </p:nvSpPr>
          <p:spPr bwMode="auto">
            <a:xfrm flipH="1">
              <a:off x="2681288" y="4779962"/>
              <a:ext cx="160655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60" name="Line 31"/>
            <p:cNvSpPr>
              <a:spLocks noChangeShapeType="1"/>
            </p:cNvSpPr>
            <p:nvPr/>
          </p:nvSpPr>
          <p:spPr bwMode="auto">
            <a:xfrm>
              <a:off x="5254625" y="4471987"/>
              <a:ext cx="449263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61" name="Rectangle 32"/>
            <p:cNvSpPr>
              <a:spLocks noChangeArrowheads="1"/>
            </p:cNvSpPr>
            <p:nvPr/>
          </p:nvSpPr>
          <p:spPr bwMode="auto">
            <a:xfrm>
              <a:off x="5721350" y="4343400"/>
              <a:ext cx="374650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H2</a:t>
              </a:r>
            </a:p>
          </p:txBody>
        </p:sp>
        <p:sp>
          <p:nvSpPr>
            <p:cNvPr id="1049562" name="Rectangle 33"/>
            <p:cNvSpPr>
              <a:spLocks noChangeArrowheads="1"/>
            </p:cNvSpPr>
            <p:nvPr/>
          </p:nvSpPr>
          <p:spPr bwMode="auto">
            <a:xfrm>
              <a:off x="4545013" y="4408487"/>
              <a:ext cx="519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MUX</a:t>
              </a:r>
            </a:p>
          </p:txBody>
        </p:sp>
        <p:sp>
          <p:nvSpPr>
            <p:cNvPr id="1049563" name="Rectangle 34"/>
            <p:cNvSpPr>
              <a:spLocks noChangeArrowheads="1"/>
            </p:cNvSpPr>
            <p:nvPr/>
          </p:nvSpPr>
          <p:spPr bwMode="auto">
            <a:xfrm>
              <a:off x="4287838" y="5157787"/>
              <a:ext cx="950912" cy="601663"/>
            </a:xfrm>
            <a:prstGeom prst="rect"/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64" name="Rectangle 35"/>
            <p:cNvSpPr>
              <a:spLocks noChangeArrowheads="1"/>
            </p:cNvSpPr>
            <p:nvPr/>
          </p:nvSpPr>
          <p:spPr bwMode="auto">
            <a:xfrm>
              <a:off x="4252913" y="5143500"/>
              <a:ext cx="282575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S</a:t>
              </a:r>
            </a:p>
          </p:txBody>
        </p:sp>
        <p:sp>
          <p:nvSpPr>
            <p:cNvPr id="1049565" name="Rectangle 36"/>
            <p:cNvSpPr>
              <a:spLocks noChangeArrowheads="1"/>
            </p:cNvSpPr>
            <p:nvPr/>
          </p:nvSpPr>
          <p:spPr bwMode="auto">
            <a:xfrm>
              <a:off x="4252913" y="5394325"/>
              <a:ext cx="265112" cy="4191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0</a:t>
              </a:r>
            </a:p>
            <a:p>
              <a:pPr defTabSz="762000" latinLnBrk="1"/>
              <a:endParaRPr altLang="ko-KR" sz="1200" lang="en-US"/>
            </a:p>
          </p:txBody>
        </p:sp>
        <p:sp>
          <p:nvSpPr>
            <p:cNvPr id="1049566" name="Rectangle 37"/>
            <p:cNvSpPr>
              <a:spLocks noChangeArrowheads="1"/>
            </p:cNvSpPr>
            <p:nvPr/>
          </p:nvSpPr>
          <p:spPr bwMode="auto">
            <a:xfrm>
              <a:off x="4252913" y="5546725"/>
              <a:ext cx="265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1</a:t>
              </a:r>
            </a:p>
          </p:txBody>
        </p:sp>
        <p:sp>
          <p:nvSpPr>
            <p:cNvPr id="1049567" name="Line 38"/>
            <p:cNvSpPr>
              <a:spLocks noChangeShapeType="1"/>
            </p:cNvSpPr>
            <p:nvPr/>
          </p:nvSpPr>
          <p:spPr bwMode="auto">
            <a:xfrm flipH="1">
              <a:off x="3856038" y="5283200"/>
              <a:ext cx="43180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68" name="Line 39"/>
            <p:cNvSpPr>
              <a:spLocks noChangeShapeType="1"/>
            </p:cNvSpPr>
            <p:nvPr/>
          </p:nvSpPr>
          <p:spPr bwMode="auto">
            <a:xfrm flipH="1">
              <a:off x="2973388" y="5535612"/>
              <a:ext cx="131445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69" name="Line 40"/>
            <p:cNvSpPr>
              <a:spLocks noChangeShapeType="1"/>
            </p:cNvSpPr>
            <p:nvPr/>
          </p:nvSpPr>
          <p:spPr bwMode="auto">
            <a:xfrm flipH="1">
              <a:off x="2681288" y="5721350"/>
              <a:ext cx="160655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70" name="Line 41"/>
            <p:cNvSpPr>
              <a:spLocks noChangeShapeType="1"/>
            </p:cNvSpPr>
            <p:nvPr/>
          </p:nvSpPr>
          <p:spPr bwMode="auto">
            <a:xfrm>
              <a:off x="5254625" y="5402262"/>
              <a:ext cx="449263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71" name="Rectangle 42"/>
            <p:cNvSpPr>
              <a:spLocks noChangeArrowheads="1"/>
            </p:cNvSpPr>
            <p:nvPr/>
          </p:nvSpPr>
          <p:spPr bwMode="auto">
            <a:xfrm>
              <a:off x="5721350" y="5273675"/>
              <a:ext cx="374650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H3</a:t>
              </a:r>
            </a:p>
          </p:txBody>
        </p:sp>
        <p:sp>
          <p:nvSpPr>
            <p:cNvPr id="1049572" name="Rectangle 43"/>
            <p:cNvSpPr>
              <a:spLocks noChangeArrowheads="1"/>
            </p:cNvSpPr>
            <p:nvPr/>
          </p:nvSpPr>
          <p:spPr bwMode="auto">
            <a:xfrm>
              <a:off x="4545013" y="5338762"/>
              <a:ext cx="519112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MUX</a:t>
              </a:r>
            </a:p>
          </p:txBody>
        </p:sp>
        <p:sp>
          <p:nvSpPr>
            <p:cNvPr id="1049573" name="Line 44"/>
            <p:cNvSpPr>
              <a:spLocks noChangeShapeType="1"/>
            </p:cNvSpPr>
            <p:nvPr/>
          </p:nvSpPr>
          <p:spPr bwMode="auto">
            <a:xfrm flipV="1">
              <a:off x="3862388" y="1911350"/>
              <a:ext cx="0" cy="3376612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74" name="Line 45"/>
            <p:cNvSpPr>
              <a:spLocks noChangeShapeType="1"/>
            </p:cNvSpPr>
            <p:nvPr/>
          </p:nvSpPr>
          <p:spPr bwMode="auto">
            <a:xfrm flipV="1">
              <a:off x="3587750" y="3159125"/>
              <a:ext cx="0" cy="517525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75" name="Line 47"/>
            <p:cNvSpPr>
              <a:spLocks noChangeShapeType="1"/>
            </p:cNvSpPr>
            <p:nvPr/>
          </p:nvSpPr>
          <p:spPr bwMode="auto">
            <a:xfrm flipV="1">
              <a:off x="2971800" y="3840162"/>
              <a:ext cx="0" cy="1711325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76" name="Line 48"/>
            <p:cNvSpPr>
              <a:spLocks noChangeShapeType="1"/>
            </p:cNvSpPr>
            <p:nvPr/>
          </p:nvSpPr>
          <p:spPr bwMode="auto">
            <a:xfrm flipV="1">
              <a:off x="2686050" y="4213225"/>
              <a:ext cx="0" cy="57150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77" name="Line 49"/>
            <p:cNvSpPr>
              <a:spLocks noChangeShapeType="1"/>
            </p:cNvSpPr>
            <p:nvPr/>
          </p:nvSpPr>
          <p:spPr bwMode="auto">
            <a:xfrm flipH="1">
              <a:off x="2300288" y="3168650"/>
              <a:ext cx="1296987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78" name="Line 50"/>
            <p:cNvSpPr>
              <a:spLocks noChangeShapeType="1"/>
            </p:cNvSpPr>
            <p:nvPr/>
          </p:nvSpPr>
          <p:spPr bwMode="auto">
            <a:xfrm flipH="1">
              <a:off x="2300288" y="3475037"/>
              <a:ext cx="1003300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79" name="Line 51"/>
            <p:cNvSpPr>
              <a:spLocks noChangeShapeType="1"/>
            </p:cNvSpPr>
            <p:nvPr/>
          </p:nvSpPr>
          <p:spPr bwMode="auto">
            <a:xfrm flipH="1">
              <a:off x="2300288" y="4219575"/>
              <a:ext cx="404812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80" name="Line 52"/>
            <p:cNvSpPr>
              <a:spLocks noChangeShapeType="1"/>
            </p:cNvSpPr>
            <p:nvPr/>
          </p:nvSpPr>
          <p:spPr bwMode="auto">
            <a:xfrm flipV="1">
              <a:off x="2686050" y="2098675"/>
              <a:ext cx="0" cy="636587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81" name="Line 53"/>
            <p:cNvSpPr>
              <a:spLocks noChangeShapeType="1"/>
            </p:cNvSpPr>
            <p:nvPr/>
          </p:nvSpPr>
          <p:spPr bwMode="auto">
            <a:xfrm>
              <a:off x="2686050" y="5727700"/>
              <a:ext cx="0" cy="219075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9582" name="Rectangle 54"/>
            <p:cNvSpPr>
              <a:spLocks noChangeArrowheads="1"/>
            </p:cNvSpPr>
            <p:nvPr/>
          </p:nvSpPr>
          <p:spPr bwMode="auto">
            <a:xfrm>
              <a:off x="3473450" y="1620837"/>
              <a:ext cx="587376" cy="2667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Select</a:t>
              </a:r>
            </a:p>
          </p:txBody>
        </p:sp>
        <p:sp>
          <p:nvSpPr>
            <p:cNvPr id="1049583" name="Rectangle 55"/>
            <p:cNvSpPr>
              <a:spLocks noChangeArrowheads="1"/>
            </p:cNvSpPr>
            <p:nvPr/>
          </p:nvSpPr>
          <p:spPr bwMode="auto">
            <a:xfrm>
              <a:off x="4011613" y="1524000"/>
              <a:ext cx="1717676" cy="4445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dirty="0" sz="1200" lang="en-US"/>
                <a:t>0 for shift right (down) </a:t>
              </a:r>
            </a:p>
            <a:p>
              <a:pPr defTabSz="762000"/>
              <a:r>
                <a:rPr altLang="ko-KR" dirty="0" sz="1200" lang="en-US"/>
                <a:t>1 for shift left (up)</a:t>
              </a:r>
            </a:p>
          </p:txBody>
        </p:sp>
        <p:sp>
          <p:nvSpPr>
            <p:cNvPr id="1049584" name="Rectangle 57"/>
            <p:cNvSpPr>
              <a:spLocks noChangeArrowheads="1"/>
            </p:cNvSpPr>
            <p:nvPr/>
          </p:nvSpPr>
          <p:spPr bwMode="auto">
            <a:xfrm>
              <a:off x="2124075" y="1638300"/>
              <a:ext cx="790576" cy="622299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>
                <a:lnSpc>
                  <a:spcPct val="80000"/>
                </a:lnSpc>
              </a:pPr>
              <a:r>
                <a:rPr altLang="ko-KR" sz="1200" lang="en-US"/>
                <a:t>Serial</a:t>
              </a:r>
            </a:p>
            <a:p>
              <a:pPr defTabSz="762000">
                <a:lnSpc>
                  <a:spcPct val="80000"/>
                </a:lnSpc>
              </a:pPr>
              <a:r>
                <a:rPr altLang="ko-KR" sz="1200" lang="en-US"/>
                <a:t>input (I</a:t>
              </a:r>
              <a:r>
                <a:rPr altLang="ko-KR" baseline="-25000" sz="1200" lang="en-US"/>
                <a:t>R</a:t>
              </a:r>
              <a:r>
                <a:rPr altLang="ko-KR" sz="1200" lang="en-US"/>
                <a:t>)</a:t>
              </a:r>
            </a:p>
            <a:p>
              <a:pPr defTabSz="762000" eaLnBrk="1">
                <a:lnSpc>
                  <a:spcPct val="80000"/>
                </a:lnSpc>
              </a:pPr>
              <a:endParaRPr altLang="ko-KR" sz="1200" lang="en-US"/>
            </a:p>
          </p:txBody>
        </p:sp>
        <p:sp>
          <p:nvSpPr>
            <p:cNvPr id="1049585" name="Rectangle 60"/>
            <p:cNvSpPr>
              <a:spLocks noChangeArrowheads="1"/>
            </p:cNvSpPr>
            <p:nvPr/>
          </p:nvSpPr>
          <p:spPr bwMode="auto">
            <a:xfrm>
              <a:off x="1795463" y="3040062"/>
              <a:ext cx="374650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A0</a:t>
              </a:r>
            </a:p>
          </p:txBody>
        </p:sp>
        <p:sp>
          <p:nvSpPr>
            <p:cNvPr id="1049586" name="Rectangle 61"/>
            <p:cNvSpPr>
              <a:spLocks noChangeArrowheads="1"/>
            </p:cNvSpPr>
            <p:nvPr/>
          </p:nvSpPr>
          <p:spPr bwMode="auto">
            <a:xfrm>
              <a:off x="1795463" y="3346450"/>
              <a:ext cx="374650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A1</a:t>
              </a:r>
            </a:p>
          </p:txBody>
        </p:sp>
        <p:sp>
          <p:nvSpPr>
            <p:cNvPr id="1049587" name="Rectangle 62"/>
            <p:cNvSpPr>
              <a:spLocks noChangeArrowheads="1"/>
            </p:cNvSpPr>
            <p:nvPr/>
          </p:nvSpPr>
          <p:spPr bwMode="auto">
            <a:xfrm>
              <a:off x="1795463" y="3729037"/>
              <a:ext cx="374650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A2</a:t>
              </a:r>
            </a:p>
          </p:txBody>
        </p:sp>
        <p:sp>
          <p:nvSpPr>
            <p:cNvPr id="1049588" name="Rectangle 63"/>
            <p:cNvSpPr>
              <a:spLocks noChangeArrowheads="1"/>
            </p:cNvSpPr>
            <p:nvPr/>
          </p:nvSpPr>
          <p:spPr bwMode="auto">
            <a:xfrm>
              <a:off x="1795463" y="4090987"/>
              <a:ext cx="374650" cy="2540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A3</a:t>
              </a:r>
            </a:p>
          </p:txBody>
        </p:sp>
        <p:sp>
          <p:nvSpPr>
            <p:cNvPr id="1049589" name="Rectangle 64"/>
            <p:cNvSpPr>
              <a:spLocks noChangeArrowheads="1"/>
            </p:cNvSpPr>
            <p:nvPr/>
          </p:nvSpPr>
          <p:spPr bwMode="auto">
            <a:xfrm>
              <a:off x="2090738" y="5899150"/>
              <a:ext cx="777876" cy="62230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sz="1200" lang="en-US"/>
                <a:t>Serial</a:t>
              </a:r>
            </a:p>
            <a:p>
              <a:pPr defTabSz="762000"/>
              <a:r>
                <a:rPr altLang="ko-KR" sz="1200" lang="en-US"/>
                <a:t>input (I</a:t>
              </a:r>
              <a:r>
                <a:rPr altLang="ko-KR" baseline="-25000" sz="1200" lang="en-US"/>
                <a:t>L</a:t>
              </a:r>
              <a:r>
                <a:rPr altLang="ko-KR" sz="1200" lang="en-US"/>
                <a:t>) </a:t>
              </a:r>
            </a:p>
            <a:p>
              <a:pPr defTabSz="762000" eaLnBrk="1"/>
              <a:endParaRPr altLang="ko-KR" sz="1200" lang="en-US"/>
            </a:p>
          </p:txBody>
        </p:sp>
        <p:sp>
          <p:nvSpPr>
            <p:cNvPr id="1049590" name="Line 68"/>
            <p:cNvSpPr>
              <a:spLocks noChangeShapeType="1"/>
            </p:cNvSpPr>
            <p:nvPr/>
          </p:nvSpPr>
          <p:spPr bwMode="auto">
            <a:xfrm flipV="1">
              <a:off x="3276600" y="2906712"/>
              <a:ext cx="0" cy="1711325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</p:grpSp>
    </p:spTree>
  </p:cSld>
  <p:clrMapOvr>
    <a:masterClrMapping/>
  </p:clrMapOvr>
  <p:timing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356225" cy="434975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5. Arithmetic </a:t>
            </a:r>
            <a:r>
              <a:rPr altLang="ko-KR" dirty="0" sz="3200" lang="en-US" smtClean="0"/>
              <a:t>Logic Shift Unit</a:t>
            </a:r>
          </a:p>
        </p:txBody>
      </p:sp>
      <p:sp>
        <p:nvSpPr>
          <p:cNvPr id="1049594" name="Rectangle 86"/>
          <p:cNvSpPr>
            <a:spLocks noChangeArrowheads="1"/>
          </p:cNvSpPr>
          <p:nvPr/>
        </p:nvSpPr>
        <p:spPr bwMode="auto">
          <a:xfrm>
            <a:off x="1181100" y="3976688"/>
            <a:ext cx="5981700" cy="2580131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square">
            <a:spAutoFit/>
          </a:bodyPr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S3    S2    </a:t>
            </a:r>
            <a:r>
              <a:rPr altLang="ko-KR" dirty="0" sz="1200" lang="en-US" smtClean="0">
                <a:solidFill>
                  <a:schemeClr val="tx1"/>
                </a:solidFill>
              </a:rPr>
              <a:t> S1	S0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err="1">
                <a:solidFill>
                  <a:schemeClr val="tx1"/>
                </a:solidFill>
              </a:rPr>
              <a:t>Cin</a:t>
            </a:r>
            <a:r>
              <a:rPr altLang="ko-KR" dirty="0" sz="1200" lang="en-US">
                <a:solidFill>
                  <a:schemeClr val="tx1"/>
                </a:solidFill>
              </a:rPr>
              <a:t>	Operation	          Function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0        0     0	</a:t>
            </a:r>
            <a:r>
              <a:rPr altLang="ko-KR" dirty="0" sz="1200" lang="en-US" smtClean="0">
                <a:solidFill>
                  <a:schemeClr val="tx1"/>
                </a:solidFill>
              </a:rPr>
              <a:t>0</a:t>
            </a:r>
            <a:r>
              <a:rPr altLang="ko-KR" dirty="0" sz="1200" lang="en-US">
                <a:solidFill>
                  <a:schemeClr val="tx1"/>
                </a:solidFill>
              </a:rPr>
              <a:t>	0	F = A	         Transfer A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0     0      0	1	F = A + 1	         Increment A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0     0      1	0	F = A + B	         Addition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0        0     0	</a:t>
            </a:r>
            <a:r>
              <a:rPr altLang="ko-KR" dirty="0" sz="1200" lang="en-US" smtClean="0">
                <a:solidFill>
                  <a:schemeClr val="tx1"/>
                </a:solidFill>
              </a:rPr>
              <a:t>1</a:t>
            </a:r>
            <a:r>
              <a:rPr altLang="ko-KR" dirty="0" sz="1200" lang="en-US">
                <a:solidFill>
                  <a:schemeClr val="tx1"/>
                </a:solidFill>
              </a:rPr>
              <a:t>	1	F = A + B + 1    </a:t>
            </a:r>
            <a:r>
              <a:rPr altLang="ko-KR" dirty="0" sz="1200" lang="en-US" smtClean="0">
                <a:solidFill>
                  <a:schemeClr val="tx1"/>
                </a:solidFill>
              </a:rPr>
              <a:t>    </a:t>
            </a:r>
            <a:r>
              <a:rPr altLang="ko-KR" dirty="0" sz="1200" lang="en-US">
                <a:solidFill>
                  <a:schemeClr val="tx1"/>
                </a:solidFill>
              </a:rPr>
              <a:t>Add with carry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0        0     </a:t>
            </a:r>
            <a:r>
              <a:rPr altLang="ko-KR" dirty="0" sz="1200" lang="en-US" smtClean="0">
                <a:solidFill>
                  <a:schemeClr val="tx1"/>
                </a:solidFill>
              </a:rPr>
              <a:t> 1 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smtClean="0">
                <a:solidFill>
                  <a:schemeClr val="tx1"/>
                </a:solidFill>
              </a:rPr>
              <a:t>0</a:t>
            </a:r>
            <a:r>
              <a:rPr altLang="ko-KR" dirty="0" sz="1200" lang="en-US">
                <a:solidFill>
                  <a:schemeClr val="tx1"/>
                </a:solidFill>
              </a:rPr>
              <a:t>	0	F = A + B’        </a:t>
            </a:r>
            <a:r>
              <a:rPr altLang="ko-KR" dirty="0" sz="1200" lang="en-US" smtClean="0">
                <a:solidFill>
                  <a:schemeClr val="tx1"/>
                </a:solidFill>
              </a:rPr>
              <a:t>     </a:t>
            </a:r>
            <a:r>
              <a:rPr altLang="ko-KR" dirty="0" sz="1200" lang="en-US">
                <a:solidFill>
                  <a:schemeClr val="tx1"/>
                </a:solidFill>
              </a:rPr>
              <a:t>Subtract with borrow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0        0     </a:t>
            </a:r>
            <a:r>
              <a:rPr altLang="ko-KR" dirty="0" sz="1200" lang="en-US" smtClean="0">
                <a:solidFill>
                  <a:schemeClr val="tx1"/>
                </a:solidFill>
              </a:rPr>
              <a:t> 1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smtClean="0">
                <a:solidFill>
                  <a:schemeClr val="tx1"/>
                </a:solidFill>
              </a:rPr>
              <a:t>0</a:t>
            </a:r>
            <a:r>
              <a:rPr altLang="ko-KR" dirty="0" sz="1200" lang="en-US">
                <a:solidFill>
                  <a:schemeClr val="tx1"/>
                </a:solidFill>
              </a:rPr>
              <a:t>	1	F = A + B’+ 1   </a:t>
            </a:r>
            <a:r>
              <a:rPr altLang="ko-KR" dirty="0" sz="1200" lang="en-US" smtClean="0">
                <a:solidFill>
                  <a:schemeClr val="tx1"/>
                </a:solidFill>
              </a:rPr>
              <a:t>     </a:t>
            </a:r>
            <a:r>
              <a:rPr altLang="ko-KR" dirty="0" sz="1200" lang="en-US">
                <a:solidFill>
                  <a:schemeClr val="tx1"/>
                </a:solidFill>
              </a:rPr>
              <a:t>Subtraction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0        0     </a:t>
            </a:r>
            <a:r>
              <a:rPr altLang="ko-KR" dirty="0" sz="1200" lang="en-US" smtClean="0">
                <a:solidFill>
                  <a:schemeClr val="tx1"/>
                </a:solidFill>
              </a:rPr>
              <a:t> 1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smtClean="0">
                <a:solidFill>
                  <a:schemeClr val="tx1"/>
                </a:solidFill>
              </a:rPr>
              <a:t>1</a:t>
            </a:r>
            <a:r>
              <a:rPr altLang="ko-KR" dirty="0" sz="1200" lang="en-US">
                <a:solidFill>
                  <a:schemeClr val="tx1"/>
                </a:solidFill>
              </a:rPr>
              <a:t>	0	F = A - 1	         Decrement A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0        0     </a:t>
            </a:r>
            <a:r>
              <a:rPr altLang="ko-KR" dirty="0" sz="1200" lang="en-US" smtClean="0">
                <a:solidFill>
                  <a:schemeClr val="tx1"/>
                </a:solidFill>
              </a:rPr>
              <a:t> 1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smtClean="0">
                <a:solidFill>
                  <a:schemeClr val="tx1"/>
                </a:solidFill>
              </a:rPr>
              <a:t>1</a:t>
            </a:r>
            <a:r>
              <a:rPr altLang="ko-KR" dirty="0" sz="1200" lang="en-US">
                <a:solidFill>
                  <a:schemeClr val="tx1"/>
                </a:solidFill>
              </a:rPr>
              <a:t>	1	F = A	         </a:t>
            </a:r>
            <a:r>
              <a:rPr altLang="ko-KR" dirty="0" sz="1200" lang="en-US" err="1">
                <a:solidFill>
                  <a:schemeClr val="tx1"/>
                </a:solidFill>
              </a:rPr>
              <a:t>TransferA</a:t>
            </a:r>
            <a:endParaRPr altLang="ko-KR" dirty="0" sz="1200" lang="en-US">
              <a:solidFill>
                <a:schemeClr val="tx1"/>
              </a:solidFill>
            </a:endParaRP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0        1     </a:t>
            </a:r>
            <a:r>
              <a:rPr altLang="ko-KR" dirty="0" sz="1200" lang="en-US" smtClean="0">
                <a:solidFill>
                  <a:schemeClr val="tx1"/>
                </a:solidFill>
              </a:rPr>
              <a:t> 0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smtClean="0">
                <a:solidFill>
                  <a:schemeClr val="tx1"/>
                </a:solidFill>
              </a:rPr>
              <a:t>0</a:t>
            </a:r>
            <a:r>
              <a:rPr altLang="ko-KR" dirty="0" sz="1200" lang="en-US">
                <a:solidFill>
                  <a:schemeClr val="tx1"/>
                </a:solidFill>
              </a:rPr>
              <a:t>	X	F = A </a:t>
            </a:r>
            <a:r>
              <a:rPr altLang="ko-KR" dirty="0" sz="1200" lang="en-US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altLang="ko-KR" dirty="0" sz="1200" lang="en-US">
                <a:solidFill>
                  <a:schemeClr val="tx1"/>
                </a:solidFill>
              </a:rPr>
              <a:t> B	         AND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0        1     </a:t>
            </a:r>
            <a:r>
              <a:rPr altLang="ko-KR" dirty="0" sz="1200" lang="en-US" smtClean="0">
                <a:solidFill>
                  <a:schemeClr val="tx1"/>
                </a:solidFill>
              </a:rPr>
              <a:t> 0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smtClean="0">
                <a:solidFill>
                  <a:schemeClr val="tx1"/>
                </a:solidFill>
              </a:rPr>
              <a:t>1</a:t>
            </a:r>
            <a:r>
              <a:rPr altLang="ko-KR" dirty="0" sz="1200" lang="en-US">
                <a:solidFill>
                  <a:schemeClr val="tx1"/>
                </a:solidFill>
              </a:rPr>
              <a:t>	X	F = A</a:t>
            </a:r>
            <a:r>
              <a:rPr altLang="ko-KR" dirty="0" sz="1200" lang="en-US">
                <a:solidFill>
                  <a:schemeClr val="tx1"/>
                </a:solidFill>
                <a:latin typeface="Symbol" pitchFamily="18" charset="2"/>
              </a:rPr>
              <a:t></a:t>
            </a:r>
            <a:r>
              <a:rPr altLang="ko-KR" dirty="0" sz="1200" lang="en-US">
                <a:solidFill>
                  <a:schemeClr val="tx1"/>
                </a:solidFill>
              </a:rPr>
              <a:t> B	         OR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0        1     </a:t>
            </a:r>
            <a:r>
              <a:rPr altLang="ko-KR" dirty="0" sz="1200" lang="en-US" smtClean="0">
                <a:solidFill>
                  <a:schemeClr val="tx1"/>
                </a:solidFill>
              </a:rPr>
              <a:t> 1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smtClean="0">
                <a:solidFill>
                  <a:schemeClr val="tx1"/>
                </a:solidFill>
              </a:rPr>
              <a:t>0</a:t>
            </a:r>
            <a:r>
              <a:rPr altLang="ko-KR" dirty="0" sz="1200" lang="en-US">
                <a:solidFill>
                  <a:schemeClr val="tx1"/>
                </a:solidFill>
              </a:rPr>
              <a:t>	X	F = A </a:t>
            </a:r>
            <a:r>
              <a:rPr altLang="ko-KR" dirty="0" sz="1200" lang="en-US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altLang="ko-KR" dirty="0" sz="1200" lang="en-US">
                <a:solidFill>
                  <a:schemeClr val="tx1"/>
                </a:solidFill>
              </a:rPr>
              <a:t> B	         XOR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0        1     </a:t>
            </a:r>
            <a:r>
              <a:rPr altLang="ko-KR" dirty="0" sz="1200" lang="en-US" smtClean="0">
                <a:solidFill>
                  <a:schemeClr val="tx1"/>
                </a:solidFill>
              </a:rPr>
              <a:t> 1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smtClean="0">
                <a:solidFill>
                  <a:schemeClr val="tx1"/>
                </a:solidFill>
              </a:rPr>
              <a:t>1</a:t>
            </a:r>
            <a:r>
              <a:rPr altLang="ko-KR" dirty="0" sz="1200" lang="en-US">
                <a:solidFill>
                  <a:schemeClr val="tx1"/>
                </a:solidFill>
              </a:rPr>
              <a:t>	X	F = A’	         Complement A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1        0     X	</a:t>
            </a:r>
            <a:r>
              <a:rPr altLang="ko-KR" dirty="0" sz="1200" lang="en-US" err="1" smtClean="0">
                <a:solidFill>
                  <a:schemeClr val="tx1"/>
                </a:solidFill>
              </a:rPr>
              <a:t>X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err="1">
                <a:solidFill>
                  <a:schemeClr val="tx1"/>
                </a:solidFill>
              </a:rPr>
              <a:t>X</a:t>
            </a:r>
            <a:r>
              <a:rPr altLang="ko-KR" dirty="0" sz="1200" lang="en-US">
                <a:solidFill>
                  <a:schemeClr val="tx1"/>
                </a:solidFill>
              </a:rPr>
              <a:t>	F = </a:t>
            </a:r>
            <a:r>
              <a:rPr altLang="ko-KR" dirty="0" sz="1200" lang="en-US" err="1">
                <a:solidFill>
                  <a:schemeClr val="tx1"/>
                </a:solidFill>
              </a:rPr>
              <a:t>shr</a:t>
            </a:r>
            <a:r>
              <a:rPr altLang="ko-KR" dirty="0" sz="1200" lang="en-US">
                <a:solidFill>
                  <a:schemeClr val="tx1"/>
                </a:solidFill>
              </a:rPr>
              <a:t> A	         Shift right A into F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200" lang="en-US">
                <a:solidFill>
                  <a:schemeClr val="tx1"/>
                </a:solidFill>
              </a:rPr>
              <a:t>1        1     </a:t>
            </a:r>
            <a:r>
              <a:rPr altLang="ko-KR" dirty="0" sz="1200" lang="en-US" smtClean="0">
                <a:solidFill>
                  <a:schemeClr val="tx1"/>
                </a:solidFill>
              </a:rPr>
              <a:t> X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err="1" smtClean="0">
                <a:solidFill>
                  <a:schemeClr val="tx1"/>
                </a:solidFill>
              </a:rPr>
              <a:t>X</a:t>
            </a:r>
            <a:r>
              <a:rPr altLang="ko-KR" dirty="0" sz="1200" lang="en-US">
                <a:solidFill>
                  <a:schemeClr val="tx1"/>
                </a:solidFill>
              </a:rPr>
              <a:t>	</a:t>
            </a:r>
            <a:r>
              <a:rPr altLang="ko-KR" dirty="0" sz="1200" lang="en-US" err="1">
                <a:solidFill>
                  <a:schemeClr val="tx1"/>
                </a:solidFill>
              </a:rPr>
              <a:t>X</a:t>
            </a:r>
            <a:r>
              <a:rPr altLang="ko-KR" dirty="0" sz="1200" lang="en-US">
                <a:solidFill>
                  <a:schemeClr val="tx1"/>
                </a:solidFill>
              </a:rPr>
              <a:t>	F = </a:t>
            </a:r>
            <a:r>
              <a:rPr altLang="ko-KR" dirty="0" sz="1200" lang="en-US" err="1">
                <a:solidFill>
                  <a:schemeClr val="tx1"/>
                </a:solidFill>
              </a:rPr>
              <a:t>shl</a:t>
            </a:r>
            <a:r>
              <a:rPr altLang="ko-KR" dirty="0" sz="1200" lang="en-US">
                <a:solidFill>
                  <a:schemeClr val="tx1"/>
                </a:solidFill>
              </a:rPr>
              <a:t> A	         Shift left A into F</a:t>
            </a:r>
          </a:p>
          <a:p>
            <a:pPr defTabSz="762000" eaLnBrk="1">
              <a:lnSpc>
                <a:spcPct val="80000"/>
              </a:lnSpc>
            </a:pPr>
            <a:endParaRPr altLang="ko-KR" dirty="0" sz="1200" lang="en-US">
              <a:solidFill>
                <a:schemeClr val="tx1"/>
              </a:solidFill>
            </a:endParaRPr>
          </a:p>
        </p:txBody>
      </p:sp>
      <p:sp>
        <p:nvSpPr>
          <p:cNvPr id="1049595" name="Rectangle 3"/>
          <p:cNvSpPr>
            <a:spLocks noChangeArrowheads="1"/>
          </p:cNvSpPr>
          <p:nvPr/>
        </p:nvSpPr>
        <p:spPr bwMode="auto">
          <a:xfrm>
            <a:off x="3602038" y="676275"/>
            <a:ext cx="20637" cy="398463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596" name="Rectangle 9"/>
          <p:cNvSpPr>
            <a:spLocks noChangeArrowheads="1"/>
          </p:cNvSpPr>
          <p:nvPr/>
        </p:nvSpPr>
        <p:spPr bwMode="auto">
          <a:xfrm>
            <a:off x="2713038" y="1401763"/>
            <a:ext cx="927100" cy="750887"/>
          </a:xfrm>
          <a:prstGeom prst="rect"/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597" name="Rectangle 10"/>
          <p:cNvSpPr>
            <a:spLocks noChangeArrowheads="1"/>
          </p:cNvSpPr>
          <p:nvPr/>
        </p:nvSpPr>
        <p:spPr bwMode="auto">
          <a:xfrm>
            <a:off x="2703513" y="1506538"/>
            <a:ext cx="922337" cy="29368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598" name="Rectangle 11"/>
          <p:cNvSpPr>
            <a:spLocks noChangeArrowheads="1"/>
          </p:cNvSpPr>
          <p:nvPr/>
        </p:nvSpPr>
        <p:spPr bwMode="auto">
          <a:xfrm>
            <a:off x="2667000" y="1600200"/>
            <a:ext cx="993777" cy="4953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/>
              <a:t>Arithmetic</a:t>
            </a:r>
          </a:p>
          <a:p>
            <a:pPr defTabSz="762000" latinLnBrk="1"/>
            <a:endParaRPr altLang="ko-KR" sz="1400" lang="en-US"/>
          </a:p>
        </p:txBody>
      </p:sp>
      <p:sp>
        <p:nvSpPr>
          <p:cNvPr id="1049599" name="Rectangle 12"/>
          <p:cNvSpPr>
            <a:spLocks noChangeArrowheads="1"/>
          </p:cNvSpPr>
          <p:nvPr/>
        </p:nvSpPr>
        <p:spPr bwMode="auto">
          <a:xfrm>
            <a:off x="2784475" y="1789113"/>
            <a:ext cx="688976" cy="4953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/>
              <a:t>Circuit</a:t>
            </a:r>
          </a:p>
          <a:p>
            <a:pPr defTabSz="762000" latinLnBrk="1"/>
            <a:endParaRPr altLang="ko-KR" sz="1400" lang="en-US"/>
          </a:p>
        </p:txBody>
      </p:sp>
      <p:sp>
        <p:nvSpPr>
          <p:cNvPr id="1049600" name="Rectangle 13"/>
          <p:cNvSpPr>
            <a:spLocks noChangeArrowheads="1"/>
          </p:cNvSpPr>
          <p:nvPr/>
        </p:nvSpPr>
        <p:spPr bwMode="auto">
          <a:xfrm>
            <a:off x="2713038" y="2695575"/>
            <a:ext cx="927100" cy="752475"/>
          </a:xfrm>
          <a:prstGeom prst="rect"/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01" name="Rectangle 14"/>
          <p:cNvSpPr>
            <a:spLocks noChangeArrowheads="1"/>
          </p:cNvSpPr>
          <p:nvPr/>
        </p:nvSpPr>
        <p:spPr bwMode="auto">
          <a:xfrm>
            <a:off x="2665413" y="2801938"/>
            <a:ext cx="882650" cy="29368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02" name="Rectangle 15"/>
          <p:cNvSpPr>
            <a:spLocks noChangeArrowheads="1"/>
          </p:cNvSpPr>
          <p:nvPr/>
        </p:nvSpPr>
        <p:spPr bwMode="auto">
          <a:xfrm>
            <a:off x="2927350" y="2894013"/>
            <a:ext cx="612777" cy="2921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/>
              <a:t>Logic</a:t>
            </a:r>
          </a:p>
        </p:txBody>
      </p:sp>
      <p:sp>
        <p:nvSpPr>
          <p:cNvPr id="1049603" name="Rectangle 16"/>
          <p:cNvSpPr>
            <a:spLocks noChangeArrowheads="1"/>
          </p:cNvSpPr>
          <p:nvPr/>
        </p:nvSpPr>
        <p:spPr bwMode="auto">
          <a:xfrm>
            <a:off x="2860675" y="3059113"/>
            <a:ext cx="688976" cy="4953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/>
              <a:t>Circuit</a:t>
            </a:r>
          </a:p>
          <a:p>
            <a:pPr defTabSz="762000" latinLnBrk="1"/>
            <a:endParaRPr altLang="ko-KR" sz="1400" lang="en-US"/>
          </a:p>
        </p:txBody>
      </p:sp>
      <p:sp>
        <p:nvSpPr>
          <p:cNvPr id="1049604" name="Rectangle 20"/>
          <p:cNvSpPr>
            <a:spLocks noChangeArrowheads="1"/>
          </p:cNvSpPr>
          <p:nvPr/>
        </p:nvSpPr>
        <p:spPr bwMode="auto">
          <a:xfrm>
            <a:off x="3019425" y="1028700"/>
            <a:ext cx="282575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C</a:t>
            </a:r>
          </a:p>
        </p:txBody>
      </p:sp>
      <p:sp>
        <p:nvSpPr>
          <p:cNvPr id="1049605" name="Rectangle 21"/>
          <p:cNvSpPr>
            <a:spLocks noChangeArrowheads="1"/>
          </p:cNvSpPr>
          <p:nvPr/>
        </p:nvSpPr>
        <p:spPr bwMode="auto">
          <a:xfrm>
            <a:off x="3052763" y="2333625"/>
            <a:ext cx="282575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C</a:t>
            </a:r>
          </a:p>
        </p:txBody>
      </p:sp>
      <p:sp>
        <p:nvSpPr>
          <p:cNvPr id="1049606" name="Line 22"/>
          <p:cNvSpPr>
            <a:spLocks noChangeShapeType="1"/>
          </p:cNvSpPr>
          <p:nvPr/>
        </p:nvSpPr>
        <p:spPr bwMode="auto">
          <a:xfrm>
            <a:off x="2541588" y="1552575"/>
            <a:ext cx="1587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07" name="Line 23"/>
          <p:cNvSpPr>
            <a:spLocks noChangeShapeType="1"/>
          </p:cNvSpPr>
          <p:nvPr/>
        </p:nvSpPr>
        <p:spPr bwMode="auto">
          <a:xfrm>
            <a:off x="2371725" y="1706563"/>
            <a:ext cx="328613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08" name="Line 24"/>
          <p:cNvSpPr>
            <a:spLocks noChangeShapeType="1"/>
          </p:cNvSpPr>
          <p:nvPr/>
        </p:nvSpPr>
        <p:spPr bwMode="auto">
          <a:xfrm>
            <a:off x="2030413" y="1858963"/>
            <a:ext cx="669925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09" name="Line 25"/>
          <p:cNvSpPr>
            <a:spLocks noChangeShapeType="1"/>
          </p:cNvSpPr>
          <p:nvPr/>
        </p:nvSpPr>
        <p:spPr bwMode="auto">
          <a:xfrm>
            <a:off x="2200275" y="2011363"/>
            <a:ext cx="500063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10" name="Line 26"/>
          <p:cNvSpPr>
            <a:spLocks noChangeShapeType="1"/>
          </p:cNvSpPr>
          <p:nvPr/>
        </p:nvSpPr>
        <p:spPr bwMode="auto">
          <a:xfrm>
            <a:off x="2541588" y="2849563"/>
            <a:ext cx="1587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11" name="Line 27"/>
          <p:cNvSpPr>
            <a:spLocks noChangeShapeType="1"/>
          </p:cNvSpPr>
          <p:nvPr/>
        </p:nvSpPr>
        <p:spPr bwMode="auto">
          <a:xfrm>
            <a:off x="2371725" y="3001963"/>
            <a:ext cx="328613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12" name="Line 28"/>
          <p:cNvSpPr>
            <a:spLocks noChangeShapeType="1"/>
          </p:cNvSpPr>
          <p:nvPr/>
        </p:nvSpPr>
        <p:spPr bwMode="auto">
          <a:xfrm>
            <a:off x="1858963" y="3154363"/>
            <a:ext cx="841375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13" name="Line 29"/>
          <p:cNvSpPr>
            <a:spLocks noChangeShapeType="1"/>
          </p:cNvSpPr>
          <p:nvPr/>
        </p:nvSpPr>
        <p:spPr bwMode="auto">
          <a:xfrm>
            <a:off x="1858963" y="3306763"/>
            <a:ext cx="841375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14" name="Line 30"/>
          <p:cNvSpPr>
            <a:spLocks noChangeShapeType="1"/>
          </p:cNvSpPr>
          <p:nvPr/>
        </p:nvSpPr>
        <p:spPr bwMode="auto">
          <a:xfrm>
            <a:off x="3651250" y="1781175"/>
            <a:ext cx="328613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15" name="Line 31"/>
          <p:cNvSpPr>
            <a:spLocks noChangeShapeType="1"/>
          </p:cNvSpPr>
          <p:nvPr/>
        </p:nvSpPr>
        <p:spPr bwMode="auto">
          <a:xfrm>
            <a:off x="3651250" y="3076575"/>
            <a:ext cx="3492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16" name="Line 32"/>
          <p:cNvSpPr>
            <a:spLocks noChangeShapeType="1"/>
          </p:cNvSpPr>
          <p:nvPr/>
        </p:nvSpPr>
        <p:spPr bwMode="auto">
          <a:xfrm>
            <a:off x="3992563" y="1781175"/>
            <a:ext cx="0" cy="523875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17" name="Line 33"/>
          <p:cNvSpPr>
            <a:spLocks noChangeShapeType="1"/>
          </p:cNvSpPr>
          <p:nvPr/>
        </p:nvSpPr>
        <p:spPr bwMode="auto">
          <a:xfrm>
            <a:off x="3992563" y="2466975"/>
            <a:ext cx="0" cy="60960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18" name="Line 34"/>
          <p:cNvSpPr>
            <a:spLocks noChangeShapeType="1"/>
          </p:cNvSpPr>
          <p:nvPr/>
        </p:nvSpPr>
        <p:spPr bwMode="auto">
          <a:xfrm>
            <a:off x="3992563" y="2314575"/>
            <a:ext cx="669925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19" name="Line 35"/>
          <p:cNvSpPr>
            <a:spLocks noChangeShapeType="1"/>
          </p:cNvSpPr>
          <p:nvPr/>
        </p:nvSpPr>
        <p:spPr bwMode="auto">
          <a:xfrm>
            <a:off x="3992563" y="2466975"/>
            <a:ext cx="669925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20" name="Line 36"/>
          <p:cNvSpPr>
            <a:spLocks noChangeShapeType="1"/>
          </p:cNvSpPr>
          <p:nvPr/>
        </p:nvSpPr>
        <p:spPr bwMode="auto">
          <a:xfrm>
            <a:off x="4162425" y="2619375"/>
            <a:ext cx="500063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21" name="Line 37"/>
          <p:cNvSpPr>
            <a:spLocks noChangeShapeType="1"/>
          </p:cNvSpPr>
          <p:nvPr/>
        </p:nvSpPr>
        <p:spPr bwMode="auto">
          <a:xfrm>
            <a:off x="4333875" y="2771775"/>
            <a:ext cx="328613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22" name="Line 38"/>
          <p:cNvSpPr>
            <a:spLocks noChangeShapeType="1"/>
          </p:cNvSpPr>
          <p:nvPr/>
        </p:nvSpPr>
        <p:spPr bwMode="auto">
          <a:xfrm>
            <a:off x="4162425" y="2163763"/>
            <a:ext cx="500063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23" name="Line 39"/>
          <p:cNvSpPr>
            <a:spLocks noChangeShapeType="1"/>
          </p:cNvSpPr>
          <p:nvPr/>
        </p:nvSpPr>
        <p:spPr bwMode="auto">
          <a:xfrm>
            <a:off x="4333875" y="2011363"/>
            <a:ext cx="328613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24" name="Rectangle 40"/>
          <p:cNvSpPr>
            <a:spLocks noChangeArrowheads="1"/>
          </p:cNvSpPr>
          <p:nvPr/>
        </p:nvSpPr>
        <p:spPr bwMode="auto">
          <a:xfrm>
            <a:off x="4675188" y="1933575"/>
            <a:ext cx="669925" cy="903288"/>
          </a:xfrm>
          <a:prstGeom prst="rect"/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25" name="Line 41"/>
          <p:cNvSpPr>
            <a:spLocks noChangeShapeType="1"/>
          </p:cNvSpPr>
          <p:nvPr/>
        </p:nvSpPr>
        <p:spPr bwMode="auto">
          <a:xfrm>
            <a:off x="5357813" y="2390775"/>
            <a:ext cx="244475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26" name="Rectangle 42"/>
          <p:cNvSpPr>
            <a:spLocks noChangeArrowheads="1"/>
          </p:cNvSpPr>
          <p:nvPr/>
        </p:nvSpPr>
        <p:spPr bwMode="auto">
          <a:xfrm>
            <a:off x="4816475" y="2236788"/>
            <a:ext cx="574675" cy="473075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/>
              <a:t>4 x 1</a:t>
            </a:r>
          </a:p>
          <a:p>
            <a:pPr defTabSz="762000" latinLnBrk="1"/>
            <a:endParaRPr altLang="ko-KR" sz="1400" lang="en-US"/>
          </a:p>
        </p:txBody>
      </p:sp>
      <p:sp>
        <p:nvSpPr>
          <p:cNvPr id="1049627" name="Rectangle 43"/>
          <p:cNvSpPr>
            <a:spLocks noChangeArrowheads="1"/>
          </p:cNvSpPr>
          <p:nvPr/>
        </p:nvSpPr>
        <p:spPr bwMode="auto">
          <a:xfrm>
            <a:off x="4811713" y="2390775"/>
            <a:ext cx="576262" cy="28098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/>
              <a:t>MUX</a:t>
            </a:r>
          </a:p>
        </p:txBody>
      </p:sp>
      <p:sp>
        <p:nvSpPr>
          <p:cNvPr id="1049628" name="Rectangle 44"/>
          <p:cNvSpPr>
            <a:spLocks noChangeArrowheads="1"/>
          </p:cNvSpPr>
          <p:nvPr/>
        </p:nvSpPr>
        <p:spPr bwMode="auto">
          <a:xfrm>
            <a:off x="4608513" y="1982788"/>
            <a:ext cx="592137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Select</a:t>
            </a:r>
          </a:p>
        </p:txBody>
      </p:sp>
      <p:sp>
        <p:nvSpPr>
          <p:cNvPr id="1049629" name="Rectangle 45"/>
          <p:cNvSpPr>
            <a:spLocks noChangeArrowheads="1"/>
          </p:cNvSpPr>
          <p:nvPr/>
        </p:nvSpPr>
        <p:spPr bwMode="auto">
          <a:xfrm>
            <a:off x="4619625" y="2247900"/>
            <a:ext cx="257177" cy="4191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0</a:t>
            </a:r>
          </a:p>
          <a:p>
            <a:pPr defTabSz="762000" latinLnBrk="1"/>
            <a:endParaRPr altLang="ko-KR" sz="1100" lang="en-US"/>
          </a:p>
        </p:txBody>
      </p:sp>
      <p:sp>
        <p:nvSpPr>
          <p:cNvPr id="1049630" name="Rectangle 46"/>
          <p:cNvSpPr>
            <a:spLocks noChangeArrowheads="1"/>
          </p:cNvSpPr>
          <p:nvPr/>
        </p:nvSpPr>
        <p:spPr bwMode="auto">
          <a:xfrm>
            <a:off x="4619625" y="2386013"/>
            <a:ext cx="257177" cy="4191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1</a:t>
            </a:r>
          </a:p>
          <a:p>
            <a:pPr defTabSz="762000" latinLnBrk="1"/>
            <a:endParaRPr altLang="ko-KR" sz="1100" lang="en-US"/>
          </a:p>
        </p:txBody>
      </p:sp>
      <p:sp>
        <p:nvSpPr>
          <p:cNvPr id="1049631" name="Rectangle 47"/>
          <p:cNvSpPr>
            <a:spLocks noChangeArrowheads="1"/>
          </p:cNvSpPr>
          <p:nvPr/>
        </p:nvSpPr>
        <p:spPr bwMode="auto">
          <a:xfrm>
            <a:off x="4619625" y="2524125"/>
            <a:ext cx="257177" cy="4191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2</a:t>
            </a:r>
          </a:p>
          <a:p>
            <a:pPr defTabSz="762000" latinLnBrk="1"/>
            <a:endParaRPr altLang="ko-KR" sz="1100" lang="en-US"/>
          </a:p>
        </p:txBody>
      </p:sp>
      <p:sp>
        <p:nvSpPr>
          <p:cNvPr id="1049632" name="Rectangle 48"/>
          <p:cNvSpPr>
            <a:spLocks noChangeArrowheads="1"/>
          </p:cNvSpPr>
          <p:nvPr/>
        </p:nvSpPr>
        <p:spPr bwMode="auto">
          <a:xfrm>
            <a:off x="4619625" y="2657475"/>
            <a:ext cx="258763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3</a:t>
            </a:r>
          </a:p>
        </p:txBody>
      </p:sp>
      <p:sp>
        <p:nvSpPr>
          <p:cNvPr id="1049633" name="Rectangle 49"/>
          <p:cNvSpPr>
            <a:spLocks noChangeArrowheads="1"/>
          </p:cNvSpPr>
          <p:nvPr/>
        </p:nvSpPr>
        <p:spPr bwMode="auto">
          <a:xfrm>
            <a:off x="5554663" y="2309813"/>
            <a:ext cx="266700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F</a:t>
            </a:r>
          </a:p>
        </p:txBody>
      </p:sp>
      <p:sp>
        <p:nvSpPr>
          <p:cNvPr id="1049634" name="Line 50"/>
          <p:cNvSpPr>
            <a:spLocks noChangeShapeType="1"/>
          </p:cNvSpPr>
          <p:nvPr/>
        </p:nvSpPr>
        <p:spPr bwMode="auto">
          <a:xfrm>
            <a:off x="2541588" y="1247775"/>
            <a:ext cx="0" cy="1589088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35" name="Line 51"/>
          <p:cNvSpPr>
            <a:spLocks noChangeShapeType="1"/>
          </p:cNvSpPr>
          <p:nvPr/>
        </p:nvSpPr>
        <p:spPr bwMode="auto">
          <a:xfrm>
            <a:off x="2371725" y="1389063"/>
            <a:ext cx="0" cy="1601787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36" name="Line 52"/>
          <p:cNvSpPr>
            <a:spLocks noChangeShapeType="1"/>
          </p:cNvSpPr>
          <p:nvPr/>
        </p:nvSpPr>
        <p:spPr bwMode="auto">
          <a:xfrm>
            <a:off x="2200275" y="2011363"/>
            <a:ext cx="0" cy="1284287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37" name="Line 53"/>
          <p:cNvSpPr>
            <a:spLocks noChangeShapeType="1"/>
          </p:cNvSpPr>
          <p:nvPr/>
        </p:nvSpPr>
        <p:spPr bwMode="auto">
          <a:xfrm>
            <a:off x="2030413" y="1858963"/>
            <a:ext cx="0" cy="128270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38" name="Line 54"/>
          <p:cNvSpPr>
            <a:spLocks noChangeShapeType="1"/>
          </p:cNvSpPr>
          <p:nvPr/>
        </p:nvSpPr>
        <p:spPr bwMode="auto">
          <a:xfrm>
            <a:off x="1858963" y="1057275"/>
            <a:ext cx="2290762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39" name="Line 55"/>
          <p:cNvSpPr>
            <a:spLocks noChangeShapeType="1"/>
          </p:cNvSpPr>
          <p:nvPr/>
        </p:nvSpPr>
        <p:spPr bwMode="auto">
          <a:xfrm>
            <a:off x="1858963" y="952500"/>
            <a:ext cx="246380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40" name="Line 56"/>
          <p:cNvSpPr>
            <a:spLocks noChangeShapeType="1"/>
          </p:cNvSpPr>
          <p:nvPr/>
        </p:nvSpPr>
        <p:spPr bwMode="auto">
          <a:xfrm>
            <a:off x="1871663" y="1247775"/>
            <a:ext cx="669925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41" name="Line 57"/>
          <p:cNvSpPr>
            <a:spLocks noChangeShapeType="1"/>
          </p:cNvSpPr>
          <p:nvPr/>
        </p:nvSpPr>
        <p:spPr bwMode="auto">
          <a:xfrm>
            <a:off x="1871663" y="1389063"/>
            <a:ext cx="500062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42" name="Line 58"/>
          <p:cNvSpPr>
            <a:spLocks noChangeShapeType="1"/>
          </p:cNvSpPr>
          <p:nvPr/>
        </p:nvSpPr>
        <p:spPr bwMode="auto">
          <a:xfrm flipV="1">
            <a:off x="4162425" y="1047750"/>
            <a:ext cx="0" cy="1112838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43" name="Line 59"/>
          <p:cNvSpPr>
            <a:spLocks noChangeShapeType="1"/>
          </p:cNvSpPr>
          <p:nvPr/>
        </p:nvSpPr>
        <p:spPr bwMode="auto">
          <a:xfrm flipV="1">
            <a:off x="4333875" y="942975"/>
            <a:ext cx="0" cy="106680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44" name="Line 60"/>
          <p:cNvSpPr>
            <a:spLocks noChangeShapeType="1"/>
          </p:cNvSpPr>
          <p:nvPr/>
        </p:nvSpPr>
        <p:spPr bwMode="auto">
          <a:xfrm>
            <a:off x="2030413" y="3535363"/>
            <a:ext cx="2119312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45" name="Line 61"/>
          <p:cNvSpPr>
            <a:spLocks noChangeShapeType="1"/>
          </p:cNvSpPr>
          <p:nvPr/>
        </p:nvSpPr>
        <p:spPr bwMode="auto">
          <a:xfrm>
            <a:off x="2030413" y="3686175"/>
            <a:ext cx="22923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46" name="Line 62"/>
          <p:cNvSpPr>
            <a:spLocks noChangeShapeType="1"/>
          </p:cNvSpPr>
          <p:nvPr/>
        </p:nvSpPr>
        <p:spPr bwMode="auto">
          <a:xfrm>
            <a:off x="4162425" y="2619375"/>
            <a:ext cx="0" cy="903288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47" name="Line 63"/>
          <p:cNvSpPr>
            <a:spLocks noChangeShapeType="1"/>
          </p:cNvSpPr>
          <p:nvPr/>
        </p:nvSpPr>
        <p:spPr bwMode="auto">
          <a:xfrm>
            <a:off x="4333875" y="2771775"/>
            <a:ext cx="0" cy="903288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48" name="Rectangle 64"/>
          <p:cNvSpPr>
            <a:spLocks noChangeArrowheads="1"/>
          </p:cNvSpPr>
          <p:nvPr/>
        </p:nvSpPr>
        <p:spPr bwMode="auto">
          <a:xfrm>
            <a:off x="1530350" y="887413"/>
            <a:ext cx="352425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S3</a:t>
            </a:r>
          </a:p>
        </p:txBody>
      </p:sp>
      <p:sp>
        <p:nvSpPr>
          <p:cNvPr id="1049649" name="Rectangle 65"/>
          <p:cNvSpPr>
            <a:spLocks noChangeArrowheads="1"/>
          </p:cNvSpPr>
          <p:nvPr/>
        </p:nvSpPr>
        <p:spPr bwMode="auto">
          <a:xfrm>
            <a:off x="1543050" y="1020763"/>
            <a:ext cx="352425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S2</a:t>
            </a:r>
          </a:p>
        </p:txBody>
      </p:sp>
      <p:sp>
        <p:nvSpPr>
          <p:cNvPr id="1049650" name="Rectangle 66"/>
          <p:cNvSpPr>
            <a:spLocks noChangeArrowheads="1"/>
          </p:cNvSpPr>
          <p:nvPr/>
        </p:nvSpPr>
        <p:spPr bwMode="auto">
          <a:xfrm>
            <a:off x="1552575" y="1152525"/>
            <a:ext cx="352425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S1</a:t>
            </a:r>
          </a:p>
        </p:txBody>
      </p:sp>
      <p:sp>
        <p:nvSpPr>
          <p:cNvPr id="1049651" name="Rectangle 67"/>
          <p:cNvSpPr>
            <a:spLocks noChangeArrowheads="1"/>
          </p:cNvSpPr>
          <p:nvPr/>
        </p:nvSpPr>
        <p:spPr bwMode="auto">
          <a:xfrm>
            <a:off x="1552575" y="1287463"/>
            <a:ext cx="352425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S0</a:t>
            </a:r>
          </a:p>
        </p:txBody>
      </p:sp>
      <p:sp>
        <p:nvSpPr>
          <p:cNvPr id="1049652" name="Rectangle 68"/>
          <p:cNvSpPr>
            <a:spLocks noChangeArrowheads="1"/>
          </p:cNvSpPr>
          <p:nvPr/>
        </p:nvSpPr>
        <p:spPr bwMode="auto">
          <a:xfrm>
            <a:off x="1603375" y="3022600"/>
            <a:ext cx="282575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B</a:t>
            </a:r>
          </a:p>
        </p:txBody>
      </p:sp>
      <p:sp>
        <p:nvSpPr>
          <p:cNvPr id="1049653" name="Rectangle 69"/>
          <p:cNvSpPr>
            <a:spLocks noChangeArrowheads="1"/>
          </p:cNvSpPr>
          <p:nvPr/>
        </p:nvSpPr>
        <p:spPr bwMode="auto">
          <a:xfrm>
            <a:off x="1603375" y="3170238"/>
            <a:ext cx="282575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A</a:t>
            </a:r>
          </a:p>
        </p:txBody>
      </p:sp>
      <p:sp>
        <p:nvSpPr>
          <p:cNvPr id="1049654" name="Rectangle 70"/>
          <p:cNvSpPr>
            <a:spLocks noChangeArrowheads="1"/>
          </p:cNvSpPr>
          <p:nvPr/>
        </p:nvSpPr>
        <p:spPr bwMode="auto">
          <a:xfrm>
            <a:off x="3135313" y="1069975"/>
            <a:ext cx="219075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i</a:t>
            </a:r>
          </a:p>
        </p:txBody>
      </p:sp>
      <p:sp>
        <p:nvSpPr>
          <p:cNvPr id="1049655" name="Rectangle 71"/>
          <p:cNvSpPr>
            <a:spLocks noChangeArrowheads="1"/>
          </p:cNvSpPr>
          <p:nvPr/>
        </p:nvSpPr>
        <p:spPr bwMode="auto">
          <a:xfrm>
            <a:off x="1603375" y="3403600"/>
            <a:ext cx="282575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A</a:t>
            </a:r>
          </a:p>
        </p:txBody>
      </p:sp>
      <p:sp>
        <p:nvSpPr>
          <p:cNvPr id="1049656" name="Rectangle 72"/>
          <p:cNvSpPr>
            <a:spLocks noChangeArrowheads="1"/>
          </p:cNvSpPr>
          <p:nvPr/>
        </p:nvSpPr>
        <p:spPr bwMode="auto">
          <a:xfrm>
            <a:off x="3584575" y="1570038"/>
            <a:ext cx="282575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D</a:t>
            </a:r>
          </a:p>
        </p:txBody>
      </p:sp>
      <p:sp>
        <p:nvSpPr>
          <p:cNvPr id="1049657" name="Rectangle 73"/>
          <p:cNvSpPr>
            <a:spLocks noChangeArrowheads="1"/>
          </p:cNvSpPr>
          <p:nvPr/>
        </p:nvSpPr>
        <p:spPr bwMode="auto">
          <a:xfrm>
            <a:off x="1603375" y="3552825"/>
            <a:ext cx="282575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A</a:t>
            </a:r>
          </a:p>
        </p:txBody>
      </p:sp>
      <p:sp>
        <p:nvSpPr>
          <p:cNvPr id="1049658" name="Rectangle 74"/>
          <p:cNvSpPr>
            <a:spLocks noChangeArrowheads="1"/>
          </p:cNvSpPr>
          <p:nvPr/>
        </p:nvSpPr>
        <p:spPr bwMode="auto">
          <a:xfrm>
            <a:off x="3602038" y="2854325"/>
            <a:ext cx="274637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E</a:t>
            </a:r>
          </a:p>
        </p:txBody>
      </p:sp>
      <p:sp>
        <p:nvSpPr>
          <p:cNvPr id="1049659" name="Rectangle 75"/>
          <p:cNvSpPr>
            <a:spLocks noChangeArrowheads="1"/>
          </p:cNvSpPr>
          <p:nvPr/>
        </p:nvSpPr>
        <p:spPr bwMode="auto">
          <a:xfrm>
            <a:off x="3698875" y="3335338"/>
            <a:ext cx="398463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shr</a:t>
            </a:r>
          </a:p>
        </p:txBody>
      </p:sp>
      <p:sp>
        <p:nvSpPr>
          <p:cNvPr id="1049660" name="Rectangle 76"/>
          <p:cNvSpPr>
            <a:spLocks noChangeArrowheads="1"/>
          </p:cNvSpPr>
          <p:nvPr/>
        </p:nvSpPr>
        <p:spPr bwMode="auto">
          <a:xfrm>
            <a:off x="3689350" y="3498850"/>
            <a:ext cx="382588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shl</a:t>
            </a:r>
          </a:p>
        </p:txBody>
      </p:sp>
      <p:sp>
        <p:nvSpPr>
          <p:cNvPr id="1049661" name="Rectangle 77"/>
          <p:cNvSpPr>
            <a:spLocks noChangeArrowheads="1"/>
          </p:cNvSpPr>
          <p:nvPr/>
        </p:nvSpPr>
        <p:spPr bwMode="auto">
          <a:xfrm>
            <a:off x="3148013" y="2370138"/>
            <a:ext cx="377825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i+1</a:t>
            </a:r>
          </a:p>
        </p:txBody>
      </p:sp>
      <p:sp>
        <p:nvSpPr>
          <p:cNvPr id="1049662" name="Rectangle 78"/>
          <p:cNvSpPr>
            <a:spLocks noChangeArrowheads="1"/>
          </p:cNvSpPr>
          <p:nvPr/>
        </p:nvSpPr>
        <p:spPr bwMode="auto">
          <a:xfrm>
            <a:off x="5634038" y="2362200"/>
            <a:ext cx="219075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i</a:t>
            </a:r>
          </a:p>
        </p:txBody>
      </p:sp>
      <p:sp>
        <p:nvSpPr>
          <p:cNvPr id="1049663" name="Rectangle 79"/>
          <p:cNvSpPr>
            <a:spLocks noChangeArrowheads="1"/>
          </p:cNvSpPr>
          <p:nvPr/>
        </p:nvSpPr>
        <p:spPr bwMode="auto">
          <a:xfrm>
            <a:off x="1708150" y="3062288"/>
            <a:ext cx="219075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i</a:t>
            </a:r>
          </a:p>
        </p:txBody>
      </p:sp>
      <p:sp>
        <p:nvSpPr>
          <p:cNvPr id="1049664" name="Rectangle 80"/>
          <p:cNvSpPr>
            <a:spLocks noChangeArrowheads="1"/>
          </p:cNvSpPr>
          <p:nvPr/>
        </p:nvSpPr>
        <p:spPr bwMode="auto">
          <a:xfrm>
            <a:off x="1700213" y="3224213"/>
            <a:ext cx="219075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i</a:t>
            </a:r>
          </a:p>
        </p:txBody>
      </p:sp>
      <p:sp>
        <p:nvSpPr>
          <p:cNvPr id="1049665" name="Rectangle 81"/>
          <p:cNvSpPr>
            <a:spLocks noChangeArrowheads="1"/>
          </p:cNvSpPr>
          <p:nvPr/>
        </p:nvSpPr>
        <p:spPr bwMode="auto">
          <a:xfrm>
            <a:off x="1701800" y="3605213"/>
            <a:ext cx="377825" cy="239712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i+1</a:t>
            </a:r>
          </a:p>
        </p:txBody>
      </p:sp>
      <p:sp>
        <p:nvSpPr>
          <p:cNvPr id="1049666" name="Rectangle 82"/>
          <p:cNvSpPr>
            <a:spLocks noChangeArrowheads="1"/>
          </p:cNvSpPr>
          <p:nvPr/>
        </p:nvSpPr>
        <p:spPr bwMode="auto">
          <a:xfrm>
            <a:off x="1700213" y="3444875"/>
            <a:ext cx="342900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i-1</a:t>
            </a:r>
          </a:p>
        </p:txBody>
      </p:sp>
      <p:sp>
        <p:nvSpPr>
          <p:cNvPr id="1049667" name="Rectangle 83"/>
          <p:cNvSpPr>
            <a:spLocks noChangeArrowheads="1"/>
          </p:cNvSpPr>
          <p:nvPr/>
        </p:nvSpPr>
        <p:spPr bwMode="auto">
          <a:xfrm>
            <a:off x="3697288" y="1612900"/>
            <a:ext cx="219075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i</a:t>
            </a:r>
          </a:p>
        </p:txBody>
      </p:sp>
      <p:sp>
        <p:nvSpPr>
          <p:cNvPr id="1049668" name="Rectangle 84"/>
          <p:cNvSpPr>
            <a:spLocks noChangeArrowheads="1"/>
          </p:cNvSpPr>
          <p:nvPr/>
        </p:nvSpPr>
        <p:spPr bwMode="auto">
          <a:xfrm>
            <a:off x="3717925" y="2901950"/>
            <a:ext cx="219075" cy="239713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/>
              <a:t>i</a:t>
            </a:r>
          </a:p>
        </p:txBody>
      </p:sp>
      <p:sp>
        <p:nvSpPr>
          <p:cNvPr id="1049669" name="Line 85"/>
          <p:cNvSpPr>
            <a:spLocks noChangeShapeType="1"/>
          </p:cNvSpPr>
          <p:nvPr/>
        </p:nvSpPr>
        <p:spPr bwMode="auto">
          <a:xfrm>
            <a:off x="3187700" y="1217613"/>
            <a:ext cx="0" cy="168275"/>
          </a:xfrm>
          <a:prstGeom prst="line"/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wrap="none"/>
          <a:p>
            <a:endParaRPr lang="en-US"/>
          </a:p>
        </p:txBody>
      </p:sp>
      <p:sp>
        <p:nvSpPr>
          <p:cNvPr id="1049670" name="Line 92"/>
          <p:cNvSpPr>
            <a:spLocks noChangeShapeType="1"/>
          </p:cNvSpPr>
          <p:nvPr/>
        </p:nvSpPr>
        <p:spPr bwMode="auto">
          <a:xfrm>
            <a:off x="3179763" y="2154238"/>
            <a:ext cx="0" cy="171450"/>
          </a:xfrm>
          <a:prstGeom prst="line"/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 wrap="none"/>
          <a:p>
            <a:endParaRPr lang="en-US"/>
          </a:p>
        </p:txBody>
      </p:sp>
      <p:sp>
        <p:nvSpPr>
          <p:cNvPr id="1049671" name="Rectangle 93"/>
          <p:cNvSpPr>
            <a:spLocks noChangeArrowheads="1"/>
          </p:cNvSpPr>
          <p:nvPr/>
        </p:nvSpPr>
        <p:spPr bwMode="auto">
          <a:xfrm>
            <a:off x="1628775" y="3981450"/>
            <a:ext cx="5305425" cy="2533650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72" name="Line 94"/>
          <p:cNvSpPr>
            <a:spLocks noChangeShapeType="1"/>
          </p:cNvSpPr>
          <p:nvPr/>
        </p:nvSpPr>
        <p:spPr bwMode="auto">
          <a:xfrm>
            <a:off x="1628775" y="4162425"/>
            <a:ext cx="5305425" cy="0"/>
          </a:xfrm>
          <a:prstGeom prst="line"/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73" name="Line 95"/>
          <p:cNvSpPr>
            <a:spLocks noChangeShapeType="1"/>
          </p:cNvSpPr>
          <p:nvPr/>
        </p:nvSpPr>
        <p:spPr bwMode="auto">
          <a:xfrm>
            <a:off x="4114800" y="3981450"/>
            <a:ext cx="0" cy="2533650"/>
          </a:xfrm>
          <a:prstGeom prst="line"/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74" name="Line 96"/>
          <p:cNvSpPr>
            <a:spLocks noChangeShapeType="1"/>
          </p:cNvSpPr>
          <p:nvPr/>
        </p:nvSpPr>
        <p:spPr bwMode="auto">
          <a:xfrm>
            <a:off x="3228975" y="3981450"/>
            <a:ext cx="0" cy="2533650"/>
          </a:xfrm>
          <a:prstGeom prst="line"/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9675" name="Line 97"/>
          <p:cNvSpPr>
            <a:spLocks noChangeShapeType="1"/>
          </p:cNvSpPr>
          <p:nvPr/>
        </p:nvSpPr>
        <p:spPr bwMode="auto">
          <a:xfrm>
            <a:off x="5257800" y="3962400"/>
            <a:ext cx="0" cy="2533650"/>
          </a:xfrm>
          <a:prstGeom prst="line"/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685800"/>
          </a:xfrm>
        </p:spPr>
        <p:txBody>
          <a:bodyPr>
            <a:noAutofit/>
          </a:bodyPr>
          <a:p>
            <a:r>
              <a:rPr dirty="0" sz="3200" lang="en-US" smtClean="0"/>
              <a:t>6. Instruction </a:t>
            </a:r>
            <a:r>
              <a:rPr dirty="0" sz="3200" lang="en-US"/>
              <a:t>Codes</a:t>
            </a:r>
          </a:p>
        </p:txBody>
      </p:sp>
      <p:sp>
        <p:nvSpPr>
          <p:cNvPr id="10496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1114425"/>
            <a:ext cx="8229600" cy="5438775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 fontScale="90000" lnSpcReduction="10000"/>
          </a:bodyPr>
          <a:p>
            <a:pPr algn="just">
              <a:lnSpc>
                <a:spcPct val="150000"/>
              </a:lnSpc>
            </a:pPr>
            <a:r>
              <a:rPr dirty="0" i="1" lang="en-US">
                <a:solidFill>
                  <a:srgbClr val="FF0000"/>
                </a:solidFill>
              </a:rPr>
              <a:t>Instruction Code</a:t>
            </a:r>
            <a:r>
              <a:rPr dirty="0" i="1" lang="en-US"/>
              <a:t>: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dirty="0" lang="en-US" smtClean="0"/>
              <a:t>  	</a:t>
            </a:r>
            <a:r>
              <a:rPr dirty="0" sz="2000" lang="en-US" smtClean="0"/>
              <a:t>It is a group of bits that instruct the computer </a:t>
            </a:r>
            <a:r>
              <a:rPr dirty="0" sz="2000" lang="en-US"/>
              <a:t>to perform a specific operation.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dirty="0" sz="2000" lang="en-US"/>
          </a:p>
          <a:p>
            <a:pPr algn="just">
              <a:lnSpc>
                <a:spcPct val="150000"/>
              </a:lnSpc>
              <a:buFontTx/>
              <a:buNone/>
            </a:pPr>
            <a:r>
              <a:rPr dirty="0" sz="2000" i="1" lang="en-US" u="sng" smtClean="0">
                <a:solidFill>
                  <a:schemeClr val="tx2"/>
                </a:solidFill>
              </a:rPr>
              <a:t>Operation </a:t>
            </a:r>
            <a:r>
              <a:rPr dirty="0" sz="2000" i="1" lang="en-US" u="sng">
                <a:solidFill>
                  <a:schemeClr val="tx2"/>
                </a:solidFill>
              </a:rPr>
              <a:t>code</a:t>
            </a:r>
            <a:r>
              <a:rPr dirty="0" sz="2000" i="1" lang="en-US" u="sng">
                <a:solidFill>
                  <a:srgbClr val="993366"/>
                </a:solidFill>
              </a:rPr>
              <a:t> :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dirty="0" sz="2000" i="1" lang="en-US" smtClean="0">
                <a:solidFill>
                  <a:srgbClr val="993366"/>
                </a:solidFill>
              </a:rPr>
              <a:t> </a:t>
            </a:r>
            <a:r>
              <a:rPr dirty="0" sz="2000" i="1" lang="en-US">
                <a:solidFill>
                  <a:srgbClr val="993366"/>
                </a:solidFill>
              </a:rPr>
              <a:t>	</a:t>
            </a:r>
            <a:r>
              <a:rPr dirty="0" sz="2000" lang="en-US" smtClean="0"/>
              <a:t>The </a:t>
            </a:r>
            <a:r>
              <a:rPr dirty="0" sz="2000" lang="en-US"/>
              <a:t>operation code of an instruction is a group of bits that define such as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dirty="0" sz="2000" i="1" lang="en-US"/>
              <a:t>		</a:t>
            </a:r>
            <a:r>
              <a:rPr dirty="0" sz="2000" i="1" lang="en-US">
                <a:solidFill>
                  <a:srgbClr val="993366"/>
                </a:solidFill>
              </a:rPr>
              <a:t>add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dirty="0" sz="2000" i="1" lang="en-US"/>
              <a:t>		</a:t>
            </a:r>
            <a:r>
              <a:rPr dirty="0" sz="2000" i="1" lang="en-US">
                <a:solidFill>
                  <a:srgbClr val="FF0000"/>
                </a:solidFill>
              </a:rPr>
              <a:t>subtract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dirty="0" sz="2000" i="1" lang="en-US"/>
              <a:t>		</a:t>
            </a:r>
            <a:r>
              <a:rPr dirty="0" sz="2000" i="1" lang="en-US">
                <a:solidFill>
                  <a:schemeClr val="accent2"/>
                </a:solidFill>
              </a:rPr>
              <a:t>multiply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dirty="0" sz="2000" i="1" lang="en-US"/>
              <a:t>		</a:t>
            </a:r>
            <a:r>
              <a:rPr dirty="0" sz="2000" i="1" lang="en-US">
                <a:solidFill>
                  <a:srgbClr val="996633"/>
                </a:solidFill>
              </a:rPr>
              <a:t>shift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dirty="0" sz="2000" i="1" lang="en-US"/>
              <a:t>		</a:t>
            </a:r>
            <a:r>
              <a:rPr dirty="0" sz="2000" i="1" lang="en-US">
                <a:solidFill>
                  <a:schemeClr val="tx2"/>
                </a:solidFill>
              </a:rPr>
              <a:t>complement.</a:t>
            </a:r>
          </a:p>
        </p:txBody>
      </p:sp>
      <p:sp>
        <p:nvSpPr>
          <p:cNvPr id="1049680" name="Rectangle 4"/>
          <p:cNvSpPr>
            <a:spLocks noChangeArrowheads="1"/>
          </p:cNvSpPr>
          <p:nvPr/>
        </p:nvSpPr>
        <p:spPr bwMode="auto">
          <a:xfrm>
            <a:off x="2590799" y="2562225"/>
            <a:ext cx="2819401" cy="4572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endParaRPr lang="en-US"/>
          </a:p>
        </p:txBody>
      </p:sp>
      <p:sp>
        <p:nvSpPr>
          <p:cNvPr id="1049681" name="Text Box 6"/>
          <p:cNvSpPr txBox="1">
            <a:spLocks noChangeArrowheads="1"/>
          </p:cNvSpPr>
          <p:nvPr/>
        </p:nvSpPr>
        <p:spPr bwMode="auto">
          <a:xfrm>
            <a:off x="2895600" y="2638425"/>
            <a:ext cx="968855" cy="36933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dirty="0" lang="en-US" err="1">
                <a:solidFill>
                  <a:srgbClr val="FF0000"/>
                </a:solidFill>
              </a:rPr>
              <a:t>Opcode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9682" name="Text Box 7"/>
          <p:cNvSpPr txBox="1">
            <a:spLocks noChangeArrowheads="1"/>
          </p:cNvSpPr>
          <p:nvPr/>
        </p:nvSpPr>
        <p:spPr bwMode="auto">
          <a:xfrm>
            <a:off x="4191000" y="2667000"/>
            <a:ext cx="1021080" cy="358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dirty="0" lang="en-US">
                <a:solidFill>
                  <a:schemeClr val="accent1"/>
                </a:solidFill>
              </a:rPr>
              <a:t>Address</a:t>
            </a:r>
          </a:p>
        </p:txBody>
      </p:sp>
      <p:sp>
        <p:nvSpPr>
          <p:cNvPr id="1049683" name="Text Box 12"/>
          <p:cNvSpPr txBox="1">
            <a:spLocks noChangeArrowheads="1"/>
          </p:cNvSpPr>
          <p:nvPr/>
        </p:nvSpPr>
        <p:spPr bwMode="auto">
          <a:xfrm>
            <a:off x="3276600" y="3095625"/>
            <a:ext cx="2270125" cy="358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dirty="0" lang="en-US">
                <a:solidFill>
                  <a:schemeClr val="tx2"/>
                </a:solidFill>
              </a:rPr>
              <a:t>Instruction Format</a:t>
            </a:r>
          </a:p>
        </p:txBody>
      </p:sp>
      <p:cxnSp>
        <p:nvCxnSpPr>
          <p:cNvPr id="3145730" name="Straight Connector 9"/>
          <p:cNvCxnSpPr>
            <a:cxnSpLocks/>
            <a:stCxn id="1049680" idx="0"/>
            <a:endCxn id="1049680" idx="2"/>
          </p:cNvCxnSpPr>
          <p:nvPr/>
        </p:nvCxnSpPr>
        <p:spPr>
          <a:xfrm rot="16200000" flipH="1">
            <a:off x="3771900" y="2790825"/>
            <a:ext cx="457200" cy="1588"/>
          </a:xfrm>
          <a:prstGeom prst="line"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4727575" cy="434975"/>
          </a:xfrm>
        </p:spPr>
        <p:txBody>
          <a:bodyPr>
            <a:noAutofit/>
          </a:bodyPr>
          <a:p>
            <a:r>
              <a:rPr altLang="ko-KR" dirty="0" sz="3200" lang="en-US" smtClean="0"/>
              <a:t>The Basic Computer</a:t>
            </a:r>
            <a:endParaRPr altLang="ko-KR" dirty="0" sz="3200" lang="en-US"/>
          </a:p>
        </p:txBody>
      </p:sp>
      <p:sp>
        <p:nvSpPr>
          <p:cNvPr id="104968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17650"/>
            <a:ext cx="8229600" cy="198755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 fontScale="93750" lnSpcReduction="10000"/>
          </a:bodyPr>
          <a:p>
            <a:pPr algn="just">
              <a:lnSpc>
                <a:spcPct val="150000"/>
              </a:lnSpc>
            </a:pPr>
            <a:r>
              <a:rPr altLang="ko-KR" dirty="0" sz="2000" lang="en-US"/>
              <a:t>The Basic Computer has two components, a processor and memory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/>
              <a:t>The memory has 4096 words in it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/>
              <a:t>4096 = 2</a:t>
            </a:r>
            <a:r>
              <a:rPr altLang="ko-KR" baseline="30000" dirty="0" sz="1600" lang="en-US"/>
              <a:t>12</a:t>
            </a:r>
            <a:r>
              <a:rPr altLang="ko-KR" dirty="0" sz="1600" lang="en-US"/>
              <a:t>, so it takes 12 bits to select a word in memory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/>
              <a:t>Each word is 16 bits long</a:t>
            </a:r>
          </a:p>
        </p:txBody>
      </p:sp>
      <p:sp>
        <p:nvSpPr>
          <p:cNvPr id="1049686" name="Text Box 7"/>
          <p:cNvSpPr txBox="1">
            <a:spLocks noChangeArrowheads="1"/>
          </p:cNvSpPr>
          <p:nvPr/>
        </p:nvSpPr>
        <p:spPr bwMode="auto">
          <a:xfrm>
            <a:off x="5662613" y="3133725"/>
            <a:ext cx="995679" cy="5740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ko-KR" dirty="0" sz="1600" lang="en-US">
                <a:solidFill>
                  <a:schemeClr val="accent1">
                    <a:lumMod val="75000"/>
                  </a:schemeClr>
                </a:solidFill>
              </a:rPr>
              <a:t>Memory</a:t>
            </a:r>
          </a:p>
          <a:p>
            <a:r>
              <a:rPr altLang="ko-KR" dirty="0" sz="1600" lang="en-US">
                <a:solidFill>
                  <a:srgbClr val="FF0000"/>
                </a:solidFill>
              </a:rPr>
              <a:t>4096X16</a:t>
            </a:r>
          </a:p>
        </p:txBody>
      </p:sp>
      <p:sp>
        <p:nvSpPr>
          <p:cNvPr id="1049687" name="Rectangle 14"/>
          <p:cNvSpPr>
            <a:spLocks noChangeArrowheads="1"/>
          </p:cNvSpPr>
          <p:nvPr/>
        </p:nvSpPr>
        <p:spPr bwMode="auto">
          <a:xfrm>
            <a:off x="628650" y="4038600"/>
            <a:ext cx="3514725" cy="38100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endParaRPr lang="en-US"/>
          </a:p>
        </p:txBody>
      </p:sp>
      <p:sp>
        <p:nvSpPr>
          <p:cNvPr id="1049688" name="Text Box 17"/>
          <p:cNvSpPr txBox="1">
            <a:spLocks noChangeArrowheads="1"/>
          </p:cNvSpPr>
          <p:nvPr/>
        </p:nvSpPr>
        <p:spPr bwMode="auto">
          <a:xfrm>
            <a:off x="555145" y="4050268"/>
            <a:ext cx="968855" cy="36933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dirty="0" lang="en-US" err="1">
                <a:solidFill>
                  <a:srgbClr val="FF0000"/>
                </a:solidFill>
              </a:rPr>
              <a:t>Opcode</a:t>
            </a:r>
            <a:endParaRPr dirty="0" lang="en-US">
              <a:solidFill>
                <a:srgbClr val="FF0000"/>
              </a:solidFill>
            </a:endParaRPr>
          </a:p>
        </p:txBody>
      </p:sp>
      <p:sp>
        <p:nvSpPr>
          <p:cNvPr id="1049689" name="Text Box 18"/>
          <p:cNvSpPr txBox="1">
            <a:spLocks noChangeArrowheads="1"/>
          </p:cNvSpPr>
          <p:nvPr/>
        </p:nvSpPr>
        <p:spPr bwMode="auto">
          <a:xfrm>
            <a:off x="2270125" y="4019550"/>
            <a:ext cx="1021079" cy="358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>
                <a:solidFill>
                  <a:schemeClr val="accent1"/>
                </a:solidFill>
              </a:rPr>
              <a:t>Address</a:t>
            </a:r>
          </a:p>
        </p:txBody>
      </p:sp>
      <p:sp>
        <p:nvSpPr>
          <p:cNvPr id="1049690" name="Text Box 19"/>
          <p:cNvSpPr txBox="1">
            <a:spLocks noChangeArrowheads="1"/>
          </p:cNvSpPr>
          <p:nvPr/>
        </p:nvSpPr>
        <p:spPr bwMode="auto">
          <a:xfrm>
            <a:off x="488950" y="3743325"/>
            <a:ext cx="436880" cy="358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>
                <a:solidFill>
                  <a:srgbClr val="993366"/>
                </a:solidFill>
              </a:rPr>
              <a:t>15</a:t>
            </a:r>
          </a:p>
        </p:txBody>
      </p:sp>
      <p:sp>
        <p:nvSpPr>
          <p:cNvPr id="1049691" name="Text Box 20"/>
          <p:cNvSpPr txBox="1">
            <a:spLocks noChangeArrowheads="1"/>
          </p:cNvSpPr>
          <p:nvPr/>
        </p:nvSpPr>
        <p:spPr bwMode="auto">
          <a:xfrm>
            <a:off x="1209675" y="3759200"/>
            <a:ext cx="436880" cy="358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dirty="0" lang="en-US">
                <a:solidFill>
                  <a:srgbClr val="993366"/>
                </a:solidFill>
              </a:rPr>
              <a:t>12</a:t>
            </a:r>
          </a:p>
        </p:txBody>
      </p:sp>
      <p:sp>
        <p:nvSpPr>
          <p:cNvPr id="1049692" name="Text Box 21"/>
          <p:cNvSpPr txBox="1">
            <a:spLocks noChangeArrowheads="1"/>
          </p:cNvSpPr>
          <p:nvPr/>
        </p:nvSpPr>
        <p:spPr bwMode="auto">
          <a:xfrm>
            <a:off x="1504950" y="3759200"/>
            <a:ext cx="436880" cy="358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1049693" name="Text Box 22"/>
          <p:cNvSpPr txBox="1">
            <a:spLocks noChangeArrowheads="1"/>
          </p:cNvSpPr>
          <p:nvPr/>
        </p:nvSpPr>
        <p:spPr bwMode="auto">
          <a:xfrm>
            <a:off x="3990975" y="3749675"/>
            <a:ext cx="309880" cy="358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049694" name="Text Box 23"/>
          <p:cNvSpPr txBox="1">
            <a:spLocks noChangeArrowheads="1"/>
          </p:cNvSpPr>
          <p:nvPr/>
        </p:nvSpPr>
        <p:spPr bwMode="auto">
          <a:xfrm>
            <a:off x="1041400" y="4410075"/>
            <a:ext cx="2270125" cy="358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dirty="0" lang="en-US">
                <a:solidFill>
                  <a:schemeClr val="tx2"/>
                </a:solidFill>
              </a:rPr>
              <a:t>Instruction Format</a:t>
            </a:r>
          </a:p>
        </p:txBody>
      </p:sp>
      <p:sp>
        <p:nvSpPr>
          <p:cNvPr id="1049695" name="Rectangle 24"/>
          <p:cNvSpPr>
            <a:spLocks noChangeArrowheads="1"/>
          </p:cNvSpPr>
          <p:nvPr/>
        </p:nvSpPr>
        <p:spPr bwMode="auto">
          <a:xfrm>
            <a:off x="530225" y="5216525"/>
            <a:ext cx="3514725" cy="333375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endParaRPr lang="en-US"/>
          </a:p>
        </p:txBody>
      </p:sp>
      <p:sp>
        <p:nvSpPr>
          <p:cNvPr id="1049696" name="Text Box 25"/>
          <p:cNvSpPr txBox="1">
            <a:spLocks noChangeArrowheads="1"/>
          </p:cNvSpPr>
          <p:nvPr/>
        </p:nvSpPr>
        <p:spPr bwMode="auto">
          <a:xfrm>
            <a:off x="1574800" y="5257800"/>
            <a:ext cx="1708481" cy="36933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dirty="0" lang="en-US">
                <a:solidFill>
                  <a:srgbClr val="FF0000"/>
                </a:solidFill>
              </a:rPr>
              <a:t>Binary operand</a:t>
            </a:r>
          </a:p>
        </p:txBody>
      </p:sp>
      <p:sp>
        <p:nvSpPr>
          <p:cNvPr id="1049697" name="Text Box 26"/>
          <p:cNvSpPr txBox="1">
            <a:spLocks noChangeArrowheads="1"/>
          </p:cNvSpPr>
          <p:nvPr/>
        </p:nvSpPr>
        <p:spPr bwMode="auto">
          <a:xfrm>
            <a:off x="400050" y="4978400"/>
            <a:ext cx="436880" cy="358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>
                <a:solidFill>
                  <a:srgbClr val="993366"/>
                </a:solidFill>
              </a:rPr>
              <a:t>15</a:t>
            </a:r>
          </a:p>
        </p:txBody>
      </p:sp>
      <p:sp>
        <p:nvSpPr>
          <p:cNvPr id="1049698" name="Text Box 27"/>
          <p:cNvSpPr txBox="1">
            <a:spLocks noChangeArrowheads="1"/>
          </p:cNvSpPr>
          <p:nvPr/>
        </p:nvSpPr>
        <p:spPr bwMode="auto">
          <a:xfrm>
            <a:off x="3835400" y="5002213"/>
            <a:ext cx="268288" cy="358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p>
            <a:r>
              <a:rPr lang="en-US">
                <a:solidFill>
                  <a:srgbClr val="993366"/>
                </a:solidFill>
              </a:rPr>
              <a:t>0</a:t>
            </a:r>
          </a:p>
        </p:txBody>
      </p:sp>
      <p:sp>
        <p:nvSpPr>
          <p:cNvPr id="1049699" name="Line 29"/>
          <p:cNvSpPr>
            <a:spLocks noChangeShapeType="1"/>
          </p:cNvSpPr>
          <p:nvPr/>
        </p:nvSpPr>
        <p:spPr bwMode="auto">
          <a:xfrm>
            <a:off x="5362575" y="3810000"/>
            <a:ext cx="0" cy="19812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700" name="Line 30"/>
          <p:cNvSpPr>
            <a:spLocks noChangeShapeType="1"/>
          </p:cNvSpPr>
          <p:nvPr/>
        </p:nvSpPr>
        <p:spPr bwMode="auto">
          <a:xfrm>
            <a:off x="6972300" y="3705225"/>
            <a:ext cx="0" cy="20574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701" name="Freeform 32"/>
          <p:cNvSpPr/>
          <p:nvPr/>
        </p:nvSpPr>
        <p:spPr bwMode="auto">
          <a:xfrm>
            <a:off x="5362575" y="3644900"/>
            <a:ext cx="1670050" cy="274638"/>
          </a:xfrm>
          <a:custGeom>
            <a:avLst/>
            <a:ahLst/>
            <a:cxnLst>
              <a:cxn ang="0">
                <a:pos x="0" y="110"/>
              </a:cxn>
              <a:cxn ang="0">
                <a:pos x="234" y="158"/>
              </a:cxn>
              <a:cxn ang="0">
                <a:pos x="564" y="20"/>
              </a:cxn>
              <a:cxn ang="0">
                <a:pos x="990" y="38"/>
              </a:cxn>
              <a:cxn ang="0">
                <a:pos x="936" y="38"/>
              </a:cxn>
            </a:cxnLst>
            <a:rect l="0" t="0" r="r" b="b"/>
            <a:pathLst>
              <a:path w="1052" h="173">
                <a:moveTo>
                  <a:pt x="0" y="110"/>
                </a:moveTo>
                <a:cubicBezTo>
                  <a:pt x="70" y="141"/>
                  <a:pt x="140" y="173"/>
                  <a:pt x="234" y="158"/>
                </a:cubicBezTo>
                <a:cubicBezTo>
                  <a:pt x="328" y="143"/>
                  <a:pt x="438" y="40"/>
                  <a:pt x="564" y="20"/>
                </a:cubicBezTo>
                <a:cubicBezTo>
                  <a:pt x="690" y="0"/>
                  <a:pt x="928" y="35"/>
                  <a:pt x="990" y="38"/>
                </a:cubicBezTo>
                <a:cubicBezTo>
                  <a:pt x="1052" y="41"/>
                  <a:pt x="994" y="39"/>
                  <a:pt x="936" y="38"/>
                </a:cubicBezTo>
              </a:path>
            </a:pathLst>
          </a:cu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702" name="Freeform 33"/>
          <p:cNvSpPr/>
          <p:nvPr/>
        </p:nvSpPr>
        <p:spPr bwMode="auto">
          <a:xfrm>
            <a:off x="5372100" y="5654675"/>
            <a:ext cx="1709738" cy="161925"/>
          </a:xfrm>
          <a:custGeom>
            <a:avLst/>
            <a:ahLst/>
            <a:cxnLst>
              <a:cxn ang="0">
                <a:pos x="0" y="80"/>
              </a:cxn>
              <a:cxn ang="0">
                <a:pos x="150" y="2"/>
              </a:cxn>
              <a:cxn ang="0">
                <a:pos x="600" y="92"/>
              </a:cxn>
              <a:cxn ang="0">
                <a:pos x="1014" y="62"/>
              </a:cxn>
              <a:cxn ang="0">
                <a:pos x="978" y="68"/>
              </a:cxn>
            </a:cxnLst>
            <a:rect l="0" t="0" r="r" b="b"/>
            <a:pathLst>
              <a:path w="1077" h="102">
                <a:moveTo>
                  <a:pt x="0" y="80"/>
                </a:moveTo>
                <a:cubicBezTo>
                  <a:pt x="25" y="40"/>
                  <a:pt x="50" y="0"/>
                  <a:pt x="150" y="2"/>
                </a:cubicBezTo>
                <a:cubicBezTo>
                  <a:pt x="250" y="4"/>
                  <a:pt x="456" y="82"/>
                  <a:pt x="600" y="92"/>
                </a:cubicBezTo>
                <a:cubicBezTo>
                  <a:pt x="744" y="102"/>
                  <a:pt x="951" y="66"/>
                  <a:pt x="1014" y="62"/>
                </a:cubicBezTo>
                <a:cubicBezTo>
                  <a:pt x="1077" y="58"/>
                  <a:pt x="984" y="67"/>
                  <a:pt x="978" y="68"/>
                </a:cubicBezTo>
              </a:path>
            </a:pathLst>
          </a:cu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703" name="Line 34"/>
          <p:cNvSpPr>
            <a:spLocks noChangeShapeType="1"/>
          </p:cNvSpPr>
          <p:nvPr/>
        </p:nvSpPr>
        <p:spPr bwMode="auto">
          <a:xfrm flipV="1">
            <a:off x="5353050" y="4733925"/>
            <a:ext cx="1619250" cy="9525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49704" name="Text Box 35"/>
          <p:cNvSpPr txBox="1">
            <a:spLocks noChangeArrowheads="1"/>
          </p:cNvSpPr>
          <p:nvPr/>
        </p:nvSpPr>
        <p:spPr bwMode="auto">
          <a:xfrm>
            <a:off x="5613400" y="3990975"/>
            <a:ext cx="1398140" cy="64633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dirty="0" lang="en-US">
                <a:solidFill>
                  <a:srgbClr val="FF0000"/>
                </a:solidFill>
              </a:rPr>
              <a:t>Instructions</a:t>
            </a:r>
          </a:p>
          <a:p>
            <a:r>
              <a:rPr dirty="0" lang="en-US">
                <a:solidFill>
                  <a:srgbClr val="FF0000"/>
                </a:solidFill>
              </a:rPr>
              <a:t> (program)</a:t>
            </a:r>
          </a:p>
        </p:txBody>
      </p:sp>
      <p:sp>
        <p:nvSpPr>
          <p:cNvPr id="1049705" name="Text Box 36"/>
          <p:cNvSpPr txBox="1">
            <a:spLocks noChangeArrowheads="1"/>
          </p:cNvSpPr>
          <p:nvPr/>
        </p:nvSpPr>
        <p:spPr bwMode="auto">
          <a:xfrm>
            <a:off x="5670550" y="4895850"/>
            <a:ext cx="1164934" cy="64633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dirty="0" lang="en-US">
                <a:solidFill>
                  <a:srgbClr val="FF0000"/>
                </a:solidFill>
              </a:rPr>
              <a:t>Operands</a:t>
            </a:r>
          </a:p>
          <a:p>
            <a:r>
              <a:rPr dirty="0" lang="en-US">
                <a:solidFill>
                  <a:srgbClr val="FF0000"/>
                </a:solidFill>
              </a:rPr>
              <a:t>    (data)</a:t>
            </a:r>
          </a:p>
        </p:txBody>
      </p:sp>
      <p:sp>
        <p:nvSpPr>
          <p:cNvPr id="1049706" name="Rectangle 39"/>
          <p:cNvSpPr>
            <a:spLocks noChangeArrowheads="1"/>
          </p:cNvSpPr>
          <p:nvPr/>
        </p:nvSpPr>
        <p:spPr bwMode="auto">
          <a:xfrm>
            <a:off x="5343525" y="5934075"/>
            <a:ext cx="1647825" cy="400050"/>
          </a:xfrm>
          <a:prstGeom prst="rect"/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dirty="0" sz="1400" lang="en-US">
                <a:solidFill>
                  <a:srgbClr val="FF0000"/>
                </a:solidFill>
              </a:rPr>
              <a:t>Processor register</a:t>
            </a:r>
          </a:p>
          <a:p>
            <a:pPr algn="ctr"/>
            <a:r>
              <a:rPr dirty="0" sz="1400" lang="en-US">
                <a:solidFill>
                  <a:srgbClr val="FF0000"/>
                </a:solidFill>
              </a:rPr>
              <a:t>(accumulator or AC)</a:t>
            </a:r>
          </a:p>
        </p:txBody>
      </p:sp>
      <p:sp>
        <p:nvSpPr>
          <p:cNvPr id="1049707" name="Text Box 41"/>
          <p:cNvSpPr txBox="1">
            <a:spLocks noChangeArrowheads="1"/>
          </p:cNvSpPr>
          <p:nvPr/>
        </p:nvSpPr>
        <p:spPr bwMode="auto">
          <a:xfrm>
            <a:off x="917575" y="5991225"/>
            <a:ext cx="3484880" cy="3581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lang="en-US">
                <a:solidFill>
                  <a:schemeClr val="tx2"/>
                </a:solidFill>
              </a:rPr>
              <a:t>Fig</a:t>
            </a:r>
            <a:r>
              <a:rPr lang="en-US"/>
              <a:t>: </a:t>
            </a:r>
            <a:r>
              <a:rPr lang="en-US">
                <a:solidFill>
                  <a:srgbClr val="0033CC"/>
                </a:solidFill>
              </a:rPr>
              <a:t>Stored program organization</a:t>
            </a:r>
          </a:p>
        </p:txBody>
      </p:sp>
      <p:cxnSp>
        <p:nvCxnSpPr>
          <p:cNvPr id="3145731" name="Straight Connector 27"/>
          <p:cNvCxnSpPr>
            <a:cxnSpLocks/>
          </p:cNvCxnSpPr>
          <p:nvPr/>
        </p:nvCxnSpPr>
        <p:spPr>
          <a:xfrm rot="5400000">
            <a:off x="1324769" y="4215606"/>
            <a:ext cx="403225" cy="4763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9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5"/>
                                        <p:tgtEl>
                                          <p:spTgt spid="104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0"/>
                                        <p:tgtEl>
                                          <p:spTgt spid="1049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8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0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78300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Instruction Format</a:t>
            </a:r>
            <a:endParaRPr altLang="ko-KR" dirty="0" sz="3200" lang="en-US"/>
          </a:p>
        </p:txBody>
      </p:sp>
      <p:sp>
        <p:nvSpPr>
          <p:cNvPr id="104970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00100"/>
            <a:ext cx="8305800" cy="582930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 fontScale="87500" lnSpcReduction="20000"/>
          </a:bodyPr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A computer instruction is often divided into two parts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An </a:t>
            </a:r>
            <a:r>
              <a:rPr altLang="ko-KR" dirty="0" sz="1600" i="1" lang="en-US" err="1" smtClean="0"/>
              <a:t>opcode</a:t>
            </a:r>
            <a:r>
              <a:rPr altLang="ko-KR" dirty="0" sz="1600" lang="en-US" smtClean="0"/>
              <a:t> (Operation Code) that specifies the operation for that instruction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An </a:t>
            </a:r>
            <a:r>
              <a:rPr altLang="ko-KR" dirty="0" sz="1600" i="1" lang="en-US" smtClean="0"/>
              <a:t>address</a:t>
            </a:r>
            <a:r>
              <a:rPr altLang="ko-KR" dirty="0" sz="1600" lang="en-US" smtClean="0"/>
              <a:t> that specifies the registers and/or locations in memory to use for that operation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In the Basic Computer, since the memory contains 4096 (= 2</a:t>
            </a:r>
            <a:r>
              <a:rPr altLang="ko-KR" baseline="30000" dirty="0" sz="2000" lang="en-US" smtClean="0"/>
              <a:t>12</a:t>
            </a:r>
            <a:r>
              <a:rPr altLang="ko-KR" dirty="0" sz="2000" lang="en-US" smtClean="0"/>
              <a:t>) words, we needs 12 bit to specify which memory address this instruction will use </a:t>
            </a:r>
          </a:p>
          <a:p>
            <a:pPr algn="just">
              <a:lnSpc>
                <a:spcPct val="70000"/>
              </a:lnSpc>
              <a:buFontTx/>
              <a:buNone/>
            </a:pPr>
            <a:endParaRPr altLang="ko-KR" dirty="0" sz="2000" lang="en-US"/>
          </a:p>
          <a:p>
            <a:pPr algn="just">
              <a:lnSpc>
                <a:spcPct val="70000"/>
              </a:lnSpc>
            </a:pPr>
            <a:endParaRPr altLang="ko-KR" dirty="0" sz="2000" lang="en-US"/>
          </a:p>
          <a:p>
            <a:pPr algn="just">
              <a:lnSpc>
                <a:spcPct val="70000"/>
              </a:lnSpc>
            </a:pPr>
            <a:endParaRPr altLang="ko-KR" dirty="0" sz="2000" lang="en-US"/>
          </a:p>
          <a:p>
            <a:pPr algn="just">
              <a:lnSpc>
                <a:spcPct val="70000"/>
              </a:lnSpc>
            </a:pPr>
            <a:endParaRPr altLang="ko-KR" dirty="0" sz="2000" lang="en-US"/>
          </a:p>
          <a:p>
            <a:pPr algn="just">
              <a:lnSpc>
                <a:spcPct val="70000"/>
              </a:lnSpc>
            </a:pPr>
            <a:endParaRPr altLang="ko-KR" dirty="0" sz="2000" lang="en-US"/>
          </a:p>
          <a:p>
            <a:pPr algn="just">
              <a:lnSpc>
                <a:spcPct val="70000"/>
              </a:lnSpc>
            </a:pPr>
            <a:endParaRPr altLang="ko-KR" dirty="0" sz="2000" lang="en-US"/>
          </a:p>
          <a:p>
            <a:pPr algn="just">
              <a:lnSpc>
                <a:spcPct val="70000"/>
              </a:lnSpc>
            </a:pPr>
            <a:endParaRPr altLang="ko-KR" dirty="0" sz="2000" lang="en-US" smtClean="0"/>
          </a:p>
          <a:p>
            <a:pPr algn="just">
              <a:lnSpc>
                <a:spcPct val="70000"/>
              </a:lnSpc>
            </a:pPr>
            <a:endParaRPr altLang="ko-KR" dirty="0" sz="2000" lang="en-US" smtClean="0"/>
          </a:p>
          <a:p>
            <a:pPr algn="just">
              <a:lnSpc>
                <a:spcPct val="170000"/>
              </a:lnSpc>
            </a:pPr>
            <a:r>
              <a:rPr altLang="ko-KR" dirty="0" sz="2000" lang="en-US" smtClean="0"/>
              <a:t>In </a:t>
            </a:r>
            <a:r>
              <a:rPr altLang="ko-KR" dirty="0" sz="2000" lang="en-US"/>
              <a:t>the Basic Computer, bit 15 of the instruction specifies the </a:t>
            </a:r>
            <a:r>
              <a:rPr altLang="ko-KR" dirty="0" sz="2000" i="1" lang="en-US">
                <a:solidFill>
                  <a:srgbClr val="FF0000"/>
                </a:solidFill>
              </a:rPr>
              <a:t>addressing mode</a:t>
            </a:r>
            <a:r>
              <a:rPr altLang="ko-KR" dirty="0" sz="2000" lang="en-US">
                <a:solidFill>
                  <a:srgbClr val="FF0000"/>
                </a:solidFill>
              </a:rPr>
              <a:t> </a:t>
            </a:r>
            <a:r>
              <a:rPr altLang="ko-KR" dirty="0" sz="2000" lang="en-US"/>
              <a:t>(</a:t>
            </a:r>
            <a:r>
              <a:rPr altLang="ko-KR" dirty="0" sz="2000" lang="en-US">
                <a:solidFill>
                  <a:srgbClr val="0033CC"/>
                </a:solidFill>
              </a:rPr>
              <a:t>0</a:t>
            </a:r>
            <a:r>
              <a:rPr altLang="ko-KR" dirty="0" sz="2000" lang="en-US"/>
              <a:t>: </a:t>
            </a:r>
            <a:r>
              <a:rPr altLang="ko-KR" dirty="0" sz="2000" lang="en-US">
                <a:solidFill>
                  <a:schemeClr val="tx2"/>
                </a:solidFill>
              </a:rPr>
              <a:t>direct addressing</a:t>
            </a:r>
            <a:r>
              <a:rPr altLang="ko-KR" dirty="0" sz="2000" lang="en-US"/>
              <a:t>, </a:t>
            </a:r>
            <a:r>
              <a:rPr altLang="ko-KR" dirty="0" sz="2000" lang="en-US">
                <a:solidFill>
                  <a:schemeClr val="accent1"/>
                </a:solidFill>
              </a:rPr>
              <a:t>1</a:t>
            </a:r>
            <a:r>
              <a:rPr altLang="ko-KR" dirty="0" sz="2000" lang="en-US"/>
              <a:t>:</a:t>
            </a:r>
            <a:r>
              <a:rPr altLang="ko-KR" dirty="0" sz="2000" lang="en-US">
                <a:solidFill>
                  <a:srgbClr val="FF0000"/>
                </a:solidFill>
              </a:rPr>
              <a:t> indirect addressing</a:t>
            </a:r>
            <a:r>
              <a:rPr altLang="ko-KR" dirty="0" sz="2000" lang="en-US"/>
              <a:t>)</a:t>
            </a:r>
          </a:p>
          <a:p>
            <a:pPr algn="just">
              <a:lnSpc>
                <a:spcPct val="170000"/>
              </a:lnSpc>
            </a:pPr>
            <a:r>
              <a:rPr altLang="ko-KR" dirty="0" sz="2000" lang="en-US"/>
              <a:t>Since the memory words, and hence the instructions, are 16 bits long, that leaves 3 bits for the instruction’s </a:t>
            </a:r>
            <a:r>
              <a:rPr altLang="ko-KR" dirty="0" sz="2000" lang="en-US" err="1"/>
              <a:t>opcode</a:t>
            </a:r>
            <a:r>
              <a:rPr altLang="ko-KR" dirty="0" sz="2000" lang="en-US"/>
              <a:t>.</a:t>
            </a:r>
          </a:p>
        </p:txBody>
      </p:sp>
      <p:sp>
        <p:nvSpPr>
          <p:cNvPr id="1049710" name="Rectangle 22"/>
          <p:cNvSpPr>
            <a:spLocks noChangeArrowheads="1"/>
          </p:cNvSpPr>
          <p:nvPr/>
        </p:nvSpPr>
        <p:spPr bwMode="auto">
          <a:xfrm>
            <a:off x="2097075" y="3505200"/>
            <a:ext cx="3484575" cy="38100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11" name="Rectangle 23"/>
          <p:cNvSpPr>
            <a:spLocks noChangeArrowheads="1"/>
          </p:cNvSpPr>
          <p:nvPr/>
        </p:nvSpPr>
        <p:spPr bwMode="auto">
          <a:xfrm>
            <a:off x="2305972" y="3505200"/>
            <a:ext cx="957814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>
            <a:spAutoFit/>
          </a:bodyPr>
          <a:p>
            <a:pPr defTabSz="762000"/>
            <a:r>
              <a:rPr altLang="ko-KR" dirty="0" sz="1400" lang="en-US" err="1">
                <a:solidFill>
                  <a:srgbClr val="FF0000"/>
                </a:solidFill>
              </a:rPr>
              <a:t>Opcode</a:t>
            </a:r>
            <a:endParaRPr altLang="ko-KR" dirty="0" sz="1400" lang="en-US">
              <a:solidFill>
                <a:srgbClr val="FF0000"/>
              </a:solidFill>
            </a:endParaRPr>
          </a:p>
        </p:txBody>
      </p:sp>
      <p:sp>
        <p:nvSpPr>
          <p:cNvPr id="1049712" name="Rectangle 24"/>
          <p:cNvSpPr>
            <a:spLocks noChangeArrowheads="1"/>
          </p:cNvSpPr>
          <p:nvPr/>
        </p:nvSpPr>
        <p:spPr bwMode="auto">
          <a:xfrm>
            <a:off x="3759358" y="3505200"/>
            <a:ext cx="1041241" cy="366767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square">
            <a:spAutoFit/>
          </a:bodyPr>
          <a:p>
            <a:pPr defTabSz="762000"/>
            <a:r>
              <a:rPr altLang="ko-KR" dirty="0"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1049713" name="Rectangle 25"/>
          <p:cNvSpPr>
            <a:spLocks noChangeArrowheads="1"/>
          </p:cNvSpPr>
          <p:nvPr/>
        </p:nvSpPr>
        <p:spPr bwMode="auto">
          <a:xfrm>
            <a:off x="5029200" y="4191000"/>
            <a:ext cx="1831976" cy="330199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600" lang="en-US" smtClean="0">
                <a:solidFill>
                  <a:srgbClr val="000000"/>
                </a:solidFill>
              </a:rPr>
              <a:t>Instruction Format</a:t>
            </a:r>
            <a:endParaRPr altLang="ko-KR" dirty="0" sz="1600" lang="en-US">
              <a:solidFill>
                <a:srgbClr val="000000"/>
              </a:solidFill>
            </a:endParaRPr>
          </a:p>
        </p:txBody>
      </p:sp>
      <p:sp>
        <p:nvSpPr>
          <p:cNvPr id="1049714" name="Rectangle 27"/>
          <p:cNvSpPr>
            <a:spLocks noChangeArrowheads="1"/>
          </p:cNvSpPr>
          <p:nvPr/>
        </p:nvSpPr>
        <p:spPr bwMode="auto">
          <a:xfrm>
            <a:off x="1952625" y="3171825"/>
            <a:ext cx="4349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1049715" name="Rectangle 28"/>
          <p:cNvSpPr>
            <a:spLocks noChangeArrowheads="1"/>
          </p:cNvSpPr>
          <p:nvPr/>
        </p:nvSpPr>
        <p:spPr bwMode="auto">
          <a:xfrm>
            <a:off x="2325972" y="3171825"/>
            <a:ext cx="4349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049716" name="Rectangle 29"/>
          <p:cNvSpPr>
            <a:spLocks noChangeArrowheads="1"/>
          </p:cNvSpPr>
          <p:nvPr/>
        </p:nvSpPr>
        <p:spPr bwMode="auto">
          <a:xfrm>
            <a:off x="2994886" y="3171825"/>
            <a:ext cx="434975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049717" name="Rectangle 30"/>
          <p:cNvSpPr>
            <a:spLocks noChangeArrowheads="1"/>
          </p:cNvSpPr>
          <p:nvPr/>
        </p:nvSpPr>
        <p:spPr bwMode="auto">
          <a:xfrm>
            <a:off x="5279416" y="3171825"/>
            <a:ext cx="3079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49718" name="Rectangle 31"/>
          <p:cNvSpPr>
            <a:spLocks noChangeArrowheads="1"/>
          </p:cNvSpPr>
          <p:nvPr/>
        </p:nvSpPr>
        <p:spPr bwMode="auto">
          <a:xfrm>
            <a:off x="2070407" y="3556000"/>
            <a:ext cx="2444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49719" name="Rectangle 33"/>
          <p:cNvSpPr>
            <a:spLocks noChangeArrowheads="1"/>
          </p:cNvSpPr>
          <p:nvPr/>
        </p:nvSpPr>
        <p:spPr bwMode="auto">
          <a:xfrm>
            <a:off x="3332677" y="3171825"/>
            <a:ext cx="434975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049720" name="Text Box 34"/>
          <p:cNvSpPr txBox="1">
            <a:spLocks noChangeArrowheads="1"/>
          </p:cNvSpPr>
          <p:nvPr/>
        </p:nvSpPr>
        <p:spPr bwMode="auto">
          <a:xfrm>
            <a:off x="2209800" y="4191000"/>
            <a:ext cx="1828800" cy="30480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 algn="ctr"/>
            <a:r>
              <a:rPr altLang="ko-KR" dirty="0" sz="1400" lang="en-US" smtClean="0">
                <a:solidFill>
                  <a:srgbClr val="993366"/>
                </a:solidFill>
              </a:rPr>
              <a:t>Addressing mode</a:t>
            </a:r>
            <a:endParaRPr altLang="ko-KR" dirty="0" sz="1400" lang="en-US">
              <a:solidFill>
                <a:srgbClr val="993366"/>
              </a:solidFill>
            </a:endParaRPr>
          </a:p>
        </p:txBody>
      </p:sp>
      <p:sp>
        <p:nvSpPr>
          <p:cNvPr id="1049721" name="Line 35"/>
          <p:cNvSpPr>
            <a:spLocks noChangeShapeType="1"/>
          </p:cNvSpPr>
          <p:nvPr/>
        </p:nvSpPr>
        <p:spPr bwMode="auto">
          <a:xfrm flipH="1" flipV="1">
            <a:off x="2209800" y="3962400"/>
            <a:ext cx="160006" cy="180975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lang="en-US"/>
          </a:p>
        </p:txBody>
      </p:sp>
      <p:cxnSp>
        <p:nvCxnSpPr>
          <p:cNvPr id="3145732" name="Straight Connector 20"/>
          <p:cNvCxnSpPr>
            <a:cxnSpLocks/>
          </p:cNvCxnSpPr>
          <p:nvPr/>
        </p:nvCxnSpPr>
        <p:spPr>
          <a:xfrm rot="5400000">
            <a:off x="2171700" y="3695700"/>
            <a:ext cx="381000" cy="1588"/>
          </a:xfrm>
          <a:prstGeom prst="line"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2"/>
          <p:cNvCxnSpPr>
            <a:cxnSpLocks/>
          </p:cNvCxnSpPr>
          <p:nvPr/>
        </p:nvCxnSpPr>
        <p:spPr>
          <a:xfrm rot="5400000">
            <a:off x="3162300" y="3695700"/>
            <a:ext cx="381000" cy="1588"/>
          </a:xfrm>
          <a:prstGeom prst="line"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"/>
                                        <p:tgtEl>
                                          <p:spTgt spid="1049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"/>
                                        <p:tgtEl>
                                          <p:spTgt spid="1049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8"/>
                                        <p:tgtEl>
                                          <p:spTgt spid="1049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3"/>
                                        <p:tgtEl>
                                          <p:spTgt spid="1049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28"/>
                                        <p:tgtEl>
                                          <p:spTgt spid="1049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0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4191001" cy="685800"/>
          </a:xfrm>
          <a:noFill/>
        </p:spPr>
        <p:txBody>
          <a:bodyPr>
            <a:normAutofit/>
          </a:bodyPr>
          <a:p>
            <a:r>
              <a:rPr altLang="ko-KR" dirty="0" sz="3200" lang="en-US" err="1" smtClean="0"/>
              <a:t>Microoperations</a:t>
            </a:r>
            <a:r>
              <a:rPr altLang="ko-KR" dirty="0" sz="3200" lang="en-US" smtClean="0"/>
              <a:t>(1)</a:t>
            </a:r>
          </a:p>
        </p:txBody>
      </p:sp>
      <p:sp>
        <p:nvSpPr>
          <p:cNvPr id="1048606" name="Rectangle 33"/>
          <p:cNvSpPr>
            <a:spLocks noGrp="1" noChangeArrowheads="1"/>
          </p:cNvSpPr>
          <p:nvPr>
            <p:ph idx="1"/>
          </p:nvPr>
        </p:nvSpPr>
        <p:spPr bwMode="auto">
          <a:xfrm>
            <a:off x="381000" y="1600200"/>
            <a:ext cx="7877175" cy="4525963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The operations on the data in registers are called </a:t>
            </a:r>
            <a:r>
              <a:rPr altLang="ko-KR" dirty="0" sz="2000" lang="en-US" err="1" smtClean="0"/>
              <a:t>microoperations</a:t>
            </a:r>
            <a:r>
              <a:rPr altLang="ko-KR" dirty="0" sz="2000" lang="en-US" smtClean="0"/>
              <a:t>.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The functions built into registers are examples of </a:t>
            </a:r>
            <a:r>
              <a:rPr altLang="ko-KR" dirty="0" sz="2000" lang="en-US" err="1" smtClean="0"/>
              <a:t>microoperations</a:t>
            </a:r>
            <a:endParaRPr altLang="ko-KR" dirty="0" sz="2000" lang="en-US" smtClean="0"/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Shift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Load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Clear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Increment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…</a:t>
            </a:r>
          </a:p>
        </p:txBody>
      </p:sp>
    </p:spTree>
  </p:cSld>
  <p:clrMapOvr>
    <a:masterClrMapping/>
  </p:clrMapOvr>
  <p:timing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4525"/>
            <a:ext cx="6230938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7. Basic Computer Instructions</a:t>
            </a:r>
            <a:endParaRPr altLang="ko-KR" dirty="0" sz="3200" lang="en-US"/>
          </a:p>
        </p:txBody>
      </p:sp>
      <p:sp>
        <p:nvSpPr>
          <p:cNvPr id="1049723" name="Rectangle 3"/>
          <p:cNvSpPr>
            <a:spLocks noChangeArrowheads="1"/>
          </p:cNvSpPr>
          <p:nvPr/>
        </p:nvSpPr>
        <p:spPr bwMode="auto">
          <a:xfrm>
            <a:off x="439738" y="1233488"/>
            <a:ext cx="4152900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02000"/>
              </a:lnSpc>
              <a:buFontTx/>
              <a:buChar char="•"/>
            </a:pPr>
            <a:r>
              <a:rPr altLang="ko-KR" sz="2000" lang="en-US"/>
              <a:t> Basic Computer Instruction Format</a:t>
            </a:r>
          </a:p>
        </p:txBody>
      </p:sp>
      <p:sp>
        <p:nvSpPr>
          <p:cNvPr id="1049724" name="Rectangle 5"/>
          <p:cNvSpPr>
            <a:spLocks noChangeArrowheads="1"/>
          </p:cNvSpPr>
          <p:nvPr/>
        </p:nvSpPr>
        <p:spPr bwMode="auto">
          <a:xfrm>
            <a:off x="1895475" y="2754313"/>
            <a:ext cx="3586163" cy="369887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25" name="Line 7"/>
          <p:cNvSpPr>
            <a:spLocks noChangeShapeType="1"/>
          </p:cNvSpPr>
          <p:nvPr/>
        </p:nvSpPr>
        <p:spPr bwMode="auto">
          <a:xfrm>
            <a:off x="3097213" y="2754313"/>
            <a:ext cx="0" cy="2063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26" name="Rectangle 8"/>
          <p:cNvSpPr>
            <a:spLocks noChangeArrowheads="1"/>
          </p:cNvSpPr>
          <p:nvPr/>
        </p:nvSpPr>
        <p:spPr bwMode="auto">
          <a:xfrm>
            <a:off x="1752600" y="2413000"/>
            <a:ext cx="9429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15     14</a:t>
            </a:r>
          </a:p>
        </p:txBody>
      </p:sp>
      <p:sp>
        <p:nvSpPr>
          <p:cNvPr id="1049727" name="Rectangle 9"/>
          <p:cNvSpPr>
            <a:spLocks noChangeArrowheads="1"/>
          </p:cNvSpPr>
          <p:nvPr/>
        </p:nvSpPr>
        <p:spPr bwMode="auto">
          <a:xfrm>
            <a:off x="3173413" y="2438400"/>
            <a:ext cx="7397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12 11</a:t>
            </a:r>
          </a:p>
        </p:txBody>
      </p:sp>
      <p:sp>
        <p:nvSpPr>
          <p:cNvPr id="1049728" name="Rectangle 10"/>
          <p:cNvSpPr>
            <a:spLocks noChangeArrowheads="1"/>
          </p:cNvSpPr>
          <p:nvPr/>
        </p:nvSpPr>
        <p:spPr bwMode="auto">
          <a:xfrm>
            <a:off x="5221287" y="2438400"/>
            <a:ext cx="3079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49729" name="Rectangle 11"/>
          <p:cNvSpPr>
            <a:spLocks noChangeArrowheads="1"/>
          </p:cNvSpPr>
          <p:nvPr/>
        </p:nvSpPr>
        <p:spPr bwMode="auto">
          <a:xfrm>
            <a:off x="1973263" y="2749550"/>
            <a:ext cx="2444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49730" name="Rectangle 12"/>
          <p:cNvSpPr>
            <a:spLocks noChangeArrowheads="1"/>
          </p:cNvSpPr>
          <p:nvPr/>
        </p:nvSpPr>
        <p:spPr bwMode="auto">
          <a:xfrm>
            <a:off x="2347913" y="2736850"/>
            <a:ext cx="966932" cy="366767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 err="1">
                <a:solidFill>
                  <a:srgbClr val="FF0000"/>
                </a:solidFill>
              </a:rPr>
              <a:t>Opcode</a:t>
            </a:r>
            <a:endParaRPr altLang="ko-KR" dirty="0" lang="en-US">
              <a:solidFill>
                <a:srgbClr val="FF0000"/>
              </a:solidFill>
            </a:endParaRPr>
          </a:p>
        </p:txBody>
      </p:sp>
      <p:sp>
        <p:nvSpPr>
          <p:cNvPr id="1049731" name="Rectangle 13"/>
          <p:cNvSpPr>
            <a:spLocks noChangeArrowheads="1"/>
          </p:cNvSpPr>
          <p:nvPr/>
        </p:nvSpPr>
        <p:spPr bwMode="auto">
          <a:xfrm>
            <a:off x="3697288" y="2740025"/>
            <a:ext cx="1019175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chemeClr val="accent1"/>
                </a:solidFill>
              </a:rPr>
              <a:t>Address</a:t>
            </a:r>
          </a:p>
        </p:txBody>
      </p:sp>
      <p:sp>
        <p:nvSpPr>
          <p:cNvPr id="1049732" name="Rectangle 15"/>
          <p:cNvSpPr>
            <a:spLocks noChangeArrowheads="1"/>
          </p:cNvSpPr>
          <p:nvPr/>
        </p:nvSpPr>
        <p:spPr bwMode="auto">
          <a:xfrm>
            <a:off x="860425" y="2097088"/>
            <a:ext cx="5730876" cy="622301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800" lang="en-US">
                <a:solidFill>
                  <a:srgbClr val="FF0000"/>
                </a:solidFill>
              </a:rPr>
              <a:t>Memory-Reference Instructions </a:t>
            </a:r>
            <a:r>
              <a:rPr altLang="ko-KR" dirty="0" sz="1800" lang="en-US">
                <a:solidFill>
                  <a:srgbClr val="000000"/>
                </a:solidFill>
              </a:rPr>
              <a:t>	(OP-code = 000 ~ 110)</a:t>
            </a:r>
          </a:p>
          <a:p>
            <a:pPr defTabSz="762000"/>
            <a:endParaRPr altLang="ko-KR" dirty="0" sz="1800" lang="en-US">
              <a:solidFill>
                <a:srgbClr val="000000"/>
              </a:solidFill>
            </a:endParaRPr>
          </a:p>
        </p:txBody>
      </p:sp>
      <p:sp>
        <p:nvSpPr>
          <p:cNvPr id="1049733" name="Rectangle 23"/>
          <p:cNvSpPr>
            <a:spLocks noChangeArrowheads="1"/>
          </p:cNvSpPr>
          <p:nvPr/>
        </p:nvSpPr>
        <p:spPr bwMode="auto">
          <a:xfrm>
            <a:off x="860425" y="3273425"/>
            <a:ext cx="5603876" cy="6223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800" lang="en-US">
                <a:solidFill>
                  <a:schemeClr val="tx2"/>
                </a:solidFill>
              </a:rPr>
              <a:t>Register-Reference Instructions</a:t>
            </a:r>
            <a:r>
              <a:rPr altLang="ko-KR" sz="1800" lang="en-US">
                <a:solidFill>
                  <a:srgbClr val="000000"/>
                </a:solidFill>
              </a:rPr>
              <a:t> 	(OP-code = 111, I = 0)</a:t>
            </a:r>
          </a:p>
          <a:p>
            <a:pPr defTabSz="762000"/>
            <a:endParaRPr altLang="ko-KR" sz="1800" lang="en-US">
              <a:solidFill>
                <a:srgbClr val="000000"/>
              </a:solidFill>
            </a:endParaRPr>
          </a:p>
        </p:txBody>
      </p:sp>
      <p:sp>
        <p:nvSpPr>
          <p:cNvPr id="1049734" name="Rectangle 31"/>
          <p:cNvSpPr>
            <a:spLocks noChangeArrowheads="1"/>
          </p:cNvSpPr>
          <p:nvPr/>
        </p:nvSpPr>
        <p:spPr bwMode="auto">
          <a:xfrm>
            <a:off x="877888" y="4443413"/>
            <a:ext cx="49307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800" lang="en-US">
                <a:solidFill>
                  <a:srgbClr val="000000"/>
                </a:solidFill>
              </a:rPr>
              <a:t> </a:t>
            </a:r>
            <a:r>
              <a:rPr altLang="ko-KR" sz="1800" lang="en-US">
                <a:solidFill>
                  <a:srgbClr val="003399"/>
                </a:solidFill>
              </a:rPr>
              <a:t>Input-Output Instructions</a:t>
            </a:r>
            <a:r>
              <a:rPr altLang="ko-KR" sz="1800" lang="en-US">
                <a:solidFill>
                  <a:srgbClr val="000000"/>
                </a:solidFill>
              </a:rPr>
              <a:t>		(OP-code =111, I = 1)</a:t>
            </a:r>
          </a:p>
        </p:txBody>
      </p:sp>
      <p:grpSp>
        <p:nvGrpSpPr>
          <p:cNvPr id="197" name="Group 36"/>
          <p:cNvGrpSpPr/>
          <p:nvPr/>
        </p:nvGrpSpPr>
        <p:grpSpPr bwMode="auto">
          <a:xfrm>
            <a:off x="1868488" y="3657600"/>
            <a:ext cx="3629025" cy="638238"/>
            <a:chOff x="1177" y="2203"/>
            <a:chExt cx="2286" cy="312"/>
          </a:xfrm>
        </p:grpSpPr>
        <p:sp>
          <p:nvSpPr>
            <p:cNvPr id="1049735" name="Rectangle 16"/>
            <p:cNvSpPr>
              <a:spLocks noChangeArrowheads="1"/>
            </p:cNvSpPr>
            <p:nvPr/>
          </p:nvSpPr>
          <p:spPr bwMode="auto">
            <a:xfrm>
              <a:off x="1200" y="2344"/>
              <a:ext cx="2259" cy="130"/>
            </a:xfrm>
            <a:prstGeom prst="rect"/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36" name="Line 17"/>
            <p:cNvSpPr>
              <a:spLocks noChangeShapeType="1"/>
            </p:cNvSpPr>
            <p:nvPr/>
          </p:nvSpPr>
          <p:spPr bwMode="auto">
            <a:xfrm>
              <a:off x="1952" y="2338"/>
              <a:ext cx="0" cy="13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37" name="Rectangle 18"/>
            <p:cNvSpPr>
              <a:spLocks noChangeArrowheads="1"/>
            </p:cNvSpPr>
            <p:nvPr/>
          </p:nvSpPr>
          <p:spPr bwMode="auto">
            <a:xfrm>
              <a:off x="1177" y="2203"/>
              <a:ext cx="275" cy="174"/>
            </a:xfrm>
            <a:prstGeom prst="rect"/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lang="en-US">
                  <a:solidFill>
                    <a:srgbClr val="000000"/>
                  </a:solidFill>
                </a:rPr>
                <a:t>15 </a:t>
              </a:r>
            </a:p>
          </p:txBody>
        </p:sp>
        <p:sp>
          <p:nvSpPr>
            <p:cNvPr id="1049738" name="Rectangle 19"/>
            <p:cNvSpPr>
              <a:spLocks noChangeArrowheads="1"/>
            </p:cNvSpPr>
            <p:nvPr/>
          </p:nvSpPr>
          <p:spPr bwMode="auto">
            <a:xfrm>
              <a:off x="1756" y="2203"/>
              <a:ext cx="467" cy="174"/>
            </a:xfrm>
            <a:prstGeom prst="rect"/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lang="en-US">
                  <a:solidFill>
                    <a:srgbClr val="000000"/>
                  </a:solidFill>
                </a:rPr>
                <a:t>12 11</a:t>
              </a:r>
            </a:p>
          </p:txBody>
        </p:sp>
        <p:sp>
          <p:nvSpPr>
            <p:cNvPr id="1049739" name="Rectangle 20"/>
            <p:cNvSpPr>
              <a:spLocks noChangeArrowheads="1"/>
            </p:cNvSpPr>
            <p:nvPr/>
          </p:nvSpPr>
          <p:spPr bwMode="auto">
            <a:xfrm>
              <a:off x="3268" y="2203"/>
              <a:ext cx="195" cy="174"/>
            </a:xfrm>
            <a:prstGeom prst="rect"/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49740" name="Rectangle 21"/>
            <p:cNvSpPr>
              <a:spLocks noChangeArrowheads="1"/>
            </p:cNvSpPr>
            <p:nvPr/>
          </p:nvSpPr>
          <p:spPr bwMode="auto">
            <a:xfrm>
              <a:off x="2060" y="2335"/>
              <a:ext cx="1283" cy="174"/>
            </a:xfrm>
            <a:prstGeom prst="rect"/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lang="en-US">
                  <a:solidFill>
                    <a:srgbClr val="0033CC"/>
                  </a:solidFill>
                </a:rPr>
                <a:t>Register operation</a:t>
              </a:r>
            </a:p>
          </p:txBody>
        </p:sp>
        <p:sp>
          <p:nvSpPr>
            <p:cNvPr id="1049741" name="Rectangle 32"/>
            <p:cNvSpPr>
              <a:spLocks noChangeArrowheads="1"/>
            </p:cNvSpPr>
            <p:nvPr/>
          </p:nvSpPr>
          <p:spPr bwMode="auto">
            <a:xfrm>
              <a:off x="1237" y="2341"/>
              <a:ext cx="819" cy="174"/>
            </a:xfrm>
            <a:prstGeom prst="rect"/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lang="en-US">
                  <a:solidFill>
                    <a:srgbClr val="000000"/>
                  </a:solidFill>
                </a:rPr>
                <a:t>0    1    1    1</a:t>
              </a:r>
            </a:p>
          </p:txBody>
        </p:sp>
      </p:grpSp>
      <p:grpSp>
        <p:nvGrpSpPr>
          <p:cNvPr id="198" name="Group 37"/>
          <p:cNvGrpSpPr/>
          <p:nvPr/>
        </p:nvGrpSpPr>
        <p:grpSpPr bwMode="auto">
          <a:xfrm>
            <a:off x="1868488" y="4876800"/>
            <a:ext cx="3632199" cy="711029"/>
            <a:chOff x="1232" y="2956"/>
            <a:chExt cx="2288" cy="279"/>
          </a:xfrm>
        </p:grpSpPr>
        <p:sp>
          <p:nvSpPr>
            <p:cNvPr id="1049742" name="Rectangle 24"/>
            <p:cNvSpPr>
              <a:spLocks noChangeArrowheads="1"/>
            </p:cNvSpPr>
            <p:nvPr/>
          </p:nvSpPr>
          <p:spPr bwMode="auto">
            <a:xfrm>
              <a:off x="1256" y="3096"/>
              <a:ext cx="2259" cy="132"/>
            </a:xfrm>
            <a:prstGeom prst="rect"/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43" name="Rectangle 26"/>
            <p:cNvSpPr>
              <a:spLocks noChangeArrowheads="1"/>
            </p:cNvSpPr>
            <p:nvPr/>
          </p:nvSpPr>
          <p:spPr bwMode="auto">
            <a:xfrm>
              <a:off x="1232" y="2956"/>
              <a:ext cx="275" cy="140"/>
            </a:xfrm>
            <a:prstGeom prst="rect"/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lang="en-US">
                  <a:solidFill>
                    <a:srgbClr val="000000"/>
                  </a:solidFill>
                </a:rPr>
                <a:t>15 </a:t>
              </a:r>
            </a:p>
          </p:txBody>
        </p:sp>
        <p:sp>
          <p:nvSpPr>
            <p:cNvPr id="1049744" name="Rectangle 27"/>
            <p:cNvSpPr>
              <a:spLocks noChangeArrowheads="1"/>
            </p:cNvSpPr>
            <p:nvPr/>
          </p:nvSpPr>
          <p:spPr bwMode="auto">
            <a:xfrm>
              <a:off x="1811" y="2956"/>
              <a:ext cx="467" cy="140"/>
            </a:xfrm>
            <a:prstGeom prst="rect"/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lang="en-US">
                  <a:solidFill>
                    <a:srgbClr val="000000"/>
                  </a:solidFill>
                </a:rPr>
                <a:t>12 11</a:t>
              </a:r>
            </a:p>
          </p:txBody>
        </p:sp>
        <p:sp>
          <p:nvSpPr>
            <p:cNvPr id="1049745" name="Rectangle 28"/>
            <p:cNvSpPr>
              <a:spLocks noChangeArrowheads="1"/>
            </p:cNvSpPr>
            <p:nvPr/>
          </p:nvSpPr>
          <p:spPr bwMode="auto">
            <a:xfrm>
              <a:off x="3325" y="2956"/>
              <a:ext cx="195" cy="140"/>
            </a:xfrm>
            <a:prstGeom prst="rect"/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lang="en-US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49746" name="Rectangle 29"/>
            <p:cNvSpPr>
              <a:spLocks noChangeArrowheads="1"/>
            </p:cNvSpPr>
            <p:nvPr/>
          </p:nvSpPr>
          <p:spPr bwMode="auto">
            <a:xfrm>
              <a:off x="2295" y="3083"/>
              <a:ext cx="947" cy="140"/>
            </a:xfrm>
            <a:prstGeom prst="rect"/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dirty="0" lang="en-US">
                  <a:solidFill>
                    <a:srgbClr val="0033CC"/>
                  </a:solidFill>
                </a:rPr>
                <a:t>I/O operation</a:t>
              </a:r>
            </a:p>
          </p:txBody>
        </p:sp>
        <p:sp>
          <p:nvSpPr>
            <p:cNvPr id="1049747" name="Rectangle 33"/>
            <p:cNvSpPr>
              <a:spLocks noChangeArrowheads="1"/>
            </p:cNvSpPr>
            <p:nvPr/>
          </p:nvSpPr>
          <p:spPr bwMode="auto">
            <a:xfrm>
              <a:off x="1264" y="3095"/>
              <a:ext cx="819" cy="140"/>
            </a:xfrm>
            <a:prstGeom prst="rect"/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bIns="44450" lIns="90488" rIns="90488" tIns="44450" wrap="none">
              <a:spAutoFit/>
            </a:bodyPr>
            <a:p>
              <a:pPr defTabSz="762000"/>
              <a:r>
                <a:rPr altLang="ko-KR" lang="en-US">
                  <a:solidFill>
                    <a:srgbClr val="000000"/>
                  </a:solidFill>
                </a:rPr>
                <a:t>1    1    1    1</a:t>
              </a:r>
            </a:p>
          </p:txBody>
        </p:sp>
        <p:sp>
          <p:nvSpPr>
            <p:cNvPr id="1049748" name="Line 35"/>
            <p:cNvSpPr>
              <a:spLocks noChangeShapeType="1"/>
            </p:cNvSpPr>
            <p:nvPr/>
          </p:nvSpPr>
          <p:spPr bwMode="auto">
            <a:xfrm>
              <a:off x="1997" y="3103"/>
              <a:ext cx="0" cy="13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cxnSp>
        <p:nvCxnSpPr>
          <p:cNvPr id="3145734" name="Straight Connector 35"/>
          <p:cNvCxnSpPr>
            <a:cxnSpLocks/>
          </p:cNvCxnSpPr>
          <p:nvPr/>
        </p:nvCxnSpPr>
        <p:spPr>
          <a:xfrm rot="5400000">
            <a:off x="2095500" y="2933700"/>
            <a:ext cx="381000" cy="1588"/>
          </a:xfrm>
          <a:prstGeom prst="line"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37"/>
          <p:cNvCxnSpPr>
            <a:cxnSpLocks/>
          </p:cNvCxnSpPr>
          <p:nvPr/>
        </p:nvCxnSpPr>
        <p:spPr>
          <a:xfrm rot="5400000">
            <a:off x="3237706" y="2932906"/>
            <a:ext cx="381000" cy="1588"/>
          </a:xfrm>
          <a:prstGeom prst="line"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0038"/>
            <a:ext cx="6329362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Basic Computer Instructions</a:t>
            </a:r>
            <a:endParaRPr altLang="ko-KR" dirty="0" sz="3200" lang="en-US"/>
          </a:p>
        </p:txBody>
      </p:sp>
      <p:sp>
        <p:nvSpPr>
          <p:cNvPr id="1049750" name="Rectangle 3"/>
          <p:cNvSpPr>
            <a:spLocks noChangeArrowheads="1"/>
          </p:cNvSpPr>
          <p:nvPr/>
        </p:nvSpPr>
        <p:spPr bwMode="auto">
          <a:xfrm>
            <a:off x="1095375" y="808038"/>
            <a:ext cx="3548472" cy="482183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/>
            <a:r>
              <a:rPr altLang="ko-KR" dirty="0" sz="1400" i="1" lang="en-US"/>
              <a:t>                    Hex Code</a:t>
            </a:r>
          </a:p>
          <a:p>
            <a:pPr defTabSz="762000"/>
            <a:r>
              <a:rPr altLang="ko-KR" dirty="0" sz="1400" i="1" lang="en-US"/>
              <a:t>Symbol </a:t>
            </a:r>
            <a:r>
              <a:rPr altLang="ko-KR" dirty="0" sz="1400" i="1" lang="en-US" smtClean="0"/>
              <a:t>      </a:t>
            </a:r>
            <a:r>
              <a:rPr altLang="ko-KR" dirty="0" sz="1400" i="1" lang="en-US"/>
              <a:t>I = 0       I = 1                  Description</a:t>
            </a:r>
          </a:p>
        </p:txBody>
      </p:sp>
      <p:sp>
        <p:nvSpPr>
          <p:cNvPr id="1049751" name="Rectangle 4"/>
          <p:cNvSpPr>
            <a:spLocks noChangeArrowheads="1"/>
          </p:cNvSpPr>
          <p:nvPr/>
        </p:nvSpPr>
        <p:spPr bwMode="auto">
          <a:xfrm>
            <a:off x="1046163" y="847725"/>
            <a:ext cx="5413375" cy="5614988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52" name="Line 7"/>
          <p:cNvSpPr>
            <a:spLocks noChangeShapeType="1"/>
          </p:cNvSpPr>
          <p:nvPr/>
        </p:nvSpPr>
        <p:spPr bwMode="auto">
          <a:xfrm>
            <a:off x="1906588" y="1019175"/>
            <a:ext cx="1320800" cy="0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53" name="Line 9"/>
          <p:cNvSpPr>
            <a:spLocks noChangeShapeType="1"/>
          </p:cNvSpPr>
          <p:nvPr/>
        </p:nvSpPr>
        <p:spPr bwMode="auto">
          <a:xfrm>
            <a:off x="1046163" y="1230313"/>
            <a:ext cx="5403850" cy="0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54" name="Rectangle 11"/>
          <p:cNvSpPr>
            <a:spLocks noChangeArrowheads="1"/>
          </p:cNvSpPr>
          <p:nvPr/>
        </p:nvSpPr>
        <p:spPr bwMode="auto">
          <a:xfrm>
            <a:off x="560388" y="1223963"/>
            <a:ext cx="5286376" cy="633323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AND        0xxx     8xxx      </a:t>
            </a:r>
            <a:r>
              <a:rPr altLang="ko-KR" dirty="0" sz="1400" lang="en-US" smtClean="0"/>
              <a:t>    </a:t>
            </a:r>
            <a:r>
              <a:rPr altLang="ko-KR" dirty="0" sz="1400" lang="en-US"/>
              <a:t>AND memory word to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ADD        1xxx     9xxx      </a:t>
            </a:r>
            <a:r>
              <a:rPr altLang="ko-KR" dirty="0" sz="1400" lang="en-US" smtClean="0"/>
              <a:t>    </a:t>
            </a:r>
            <a:r>
              <a:rPr altLang="ko-KR" dirty="0" sz="1400" lang="en-US"/>
              <a:t>Add memory word to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LDA         2xxx     </a:t>
            </a:r>
            <a:r>
              <a:rPr altLang="ko-KR" dirty="0" sz="1400" lang="en-US" err="1"/>
              <a:t>Axxx</a:t>
            </a:r>
            <a:r>
              <a:rPr altLang="ko-KR" dirty="0" sz="1400" lang="en-US"/>
              <a:t>     </a:t>
            </a:r>
            <a:r>
              <a:rPr altLang="ko-KR" dirty="0" sz="1400" lang="en-US" smtClean="0"/>
              <a:t>    </a:t>
            </a:r>
            <a:r>
              <a:rPr altLang="ko-KR" dirty="0" sz="1400" lang="en-US"/>
              <a:t>Load AC from memory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STA         3xxx     </a:t>
            </a:r>
            <a:r>
              <a:rPr altLang="ko-KR" dirty="0" sz="1400" lang="en-US" err="1"/>
              <a:t>Bxxx</a:t>
            </a:r>
            <a:r>
              <a:rPr altLang="ko-KR" dirty="0" sz="1400" lang="en-US"/>
              <a:t>     </a:t>
            </a:r>
            <a:r>
              <a:rPr altLang="ko-KR" dirty="0" sz="1400" lang="en-US" smtClean="0"/>
              <a:t>     </a:t>
            </a:r>
            <a:r>
              <a:rPr altLang="ko-KR" dirty="0" sz="1400" lang="en-US"/>
              <a:t>Store content of AC into memory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BUN        4xxx     </a:t>
            </a:r>
            <a:r>
              <a:rPr altLang="ko-KR" dirty="0" sz="1400" lang="en-US" err="1"/>
              <a:t>Cxxx</a:t>
            </a:r>
            <a:r>
              <a:rPr altLang="ko-KR" dirty="0" sz="1400" lang="en-US"/>
              <a:t>      </a:t>
            </a:r>
            <a:r>
              <a:rPr altLang="ko-KR" dirty="0" sz="1400" lang="en-US" smtClean="0"/>
              <a:t>   </a:t>
            </a:r>
            <a:r>
              <a:rPr altLang="ko-KR" dirty="0" sz="1400" lang="en-US"/>
              <a:t>Branch unconditionally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BSA        5xxx      </a:t>
            </a:r>
            <a:r>
              <a:rPr altLang="ko-KR" dirty="0" sz="1400" lang="en-US" err="1"/>
              <a:t>Dxxx</a:t>
            </a:r>
            <a:r>
              <a:rPr altLang="ko-KR" dirty="0" sz="1400" lang="en-US"/>
              <a:t>     </a:t>
            </a:r>
            <a:r>
              <a:rPr altLang="ko-KR" dirty="0" sz="1400" lang="en-US" smtClean="0"/>
              <a:t>    </a:t>
            </a:r>
            <a:r>
              <a:rPr altLang="ko-KR" dirty="0" sz="1400" lang="en-US"/>
              <a:t>Branch and save return address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ISZ          6xxx      </a:t>
            </a:r>
            <a:r>
              <a:rPr altLang="ko-KR" dirty="0" sz="1400" lang="en-US" err="1"/>
              <a:t>Exxx</a:t>
            </a:r>
            <a:r>
              <a:rPr altLang="ko-KR" dirty="0" sz="1400" lang="en-US"/>
              <a:t>    </a:t>
            </a:r>
            <a:r>
              <a:rPr altLang="ko-KR" dirty="0" sz="1400" lang="en-US" smtClean="0"/>
              <a:t>     </a:t>
            </a:r>
            <a:r>
              <a:rPr altLang="ko-KR" dirty="0" sz="1400" lang="en-US"/>
              <a:t>Increment and skip if zero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endParaRPr altLang="ko-KR" dirty="0" sz="1400" lang="en-US"/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CLA	   7800	          Clear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CLE	   7400	          Clear 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CMA	   7200              </a:t>
            </a:r>
            <a:r>
              <a:rPr altLang="ko-KR" dirty="0" sz="1400" lang="en-US" smtClean="0"/>
              <a:t> Complement </a:t>
            </a:r>
            <a:r>
              <a:rPr altLang="ko-KR" dirty="0" sz="1400" lang="en-US"/>
              <a:t>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CME	   7100	          Complement 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CIR	   7080	          Circulate right AC and 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CIL	   7040	          Circulate left AC and 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INC	   7020	          Increment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SPA	   7010	          Skip next instr. if AC is positive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SNA	   7008	          Skip next instr. if AC is negative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SZA	   7004	          Skip next instr. if AC is zero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SZE	   7002	          Skip next instr. if E is zero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HLT	   7001	          Halt computer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endParaRPr altLang="ko-KR" dirty="0" sz="1400" lang="en-US"/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INP	   F800	          Input character to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OUT	   F400	          Output character from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SKI               </a:t>
            </a:r>
            <a:r>
              <a:rPr altLang="ko-KR" dirty="0" sz="1400" lang="en-US" smtClean="0"/>
              <a:t>   </a:t>
            </a:r>
            <a:r>
              <a:rPr altLang="ko-KR" dirty="0" sz="1400" lang="en-US"/>
              <a:t>F200	          Skip on input flag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SKO	   F100	          Skip on output flag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ION	   F080	          Interrupt on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IOF	   F040	          Interrupt off</a:t>
            </a:r>
          </a:p>
          <a:p>
            <a:pPr defTabSz="762000" latinLnBrk="1">
              <a:lnSpc>
                <a:spcPct val="80000"/>
              </a:lnSpc>
            </a:pPr>
            <a:endParaRPr altLang="ko-KR" dirty="0" sz="1400" lang="en-US"/>
          </a:p>
        </p:txBody>
      </p:sp>
      <p:sp>
        <p:nvSpPr>
          <p:cNvPr id="1049755" name="Line 13"/>
          <p:cNvSpPr>
            <a:spLocks noChangeShapeType="1"/>
          </p:cNvSpPr>
          <p:nvPr/>
        </p:nvSpPr>
        <p:spPr bwMode="auto">
          <a:xfrm>
            <a:off x="1885950" y="847725"/>
            <a:ext cx="0" cy="561975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56" name="Line 14"/>
          <p:cNvSpPr>
            <a:spLocks noChangeShapeType="1"/>
          </p:cNvSpPr>
          <p:nvPr/>
        </p:nvSpPr>
        <p:spPr bwMode="auto">
          <a:xfrm>
            <a:off x="3219450" y="857250"/>
            <a:ext cx="0" cy="561975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57" name="Line 15"/>
          <p:cNvSpPr>
            <a:spLocks noChangeShapeType="1"/>
          </p:cNvSpPr>
          <p:nvPr/>
        </p:nvSpPr>
        <p:spPr bwMode="auto">
          <a:xfrm>
            <a:off x="1055688" y="2668588"/>
            <a:ext cx="5403850" cy="0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58" name="Line 16"/>
          <p:cNvSpPr>
            <a:spLocks noChangeShapeType="1"/>
          </p:cNvSpPr>
          <p:nvPr/>
        </p:nvSpPr>
        <p:spPr bwMode="auto">
          <a:xfrm>
            <a:off x="1065213" y="5173663"/>
            <a:ext cx="5403850" cy="0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1150"/>
            <a:ext cx="6583363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Instruction Set Completeness</a:t>
            </a:r>
            <a:endParaRPr altLang="ko-KR" dirty="0" sz="3200" lang="en-US"/>
          </a:p>
        </p:txBody>
      </p:sp>
      <p:sp>
        <p:nvSpPr>
          <p:cNvPr id="1049760" name="Rectangle 3"/>
          <p:cNvSpPr>
            <a:spLocks noChangeArrowheads="1"/>
          </p:cNvSpPr>
          <p:nvPr/>
        </p:nvSpPr>
        <p:spPr bwMode="auto">
          <a:xfrm>
            <a:off x="2590800" y="1981200"/>
            <a:ext cx="2057399" cy="355599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85000"/>
              </a:lnSpc>
            </a:pPr>
            <a:r>
              <a:rPr altLang="ko-KR" dirty="0" sz="2000" lang="en-US" smtClean="0">
                <a:solidFill>
                  <a:srgbClr val="FF0000"/>
                </a:solidFill>
              </a:rPr>
              <a:t>Instruction </a:t>
            </a:r>
            <a:r>
              <a:rPr altLang="ko-KR" dirty="0" sz="2000" lang="en-US">
                <a:solidFill>
                  <a:srgbClr val="FF0000"/>
                </a:solidFill>
              </a:rPr>
              <a:t>Types</a:t>
            </a:r>
          </a:p>
        </p:txBody>
      </p:sp>
      <p:sp>
        <p:nvSpPr>
          <p:cNvPr id="1049761" name="Rectangle 4"/>
          <p:cNvSpPr>
            <a:spLocks noChangeArrowheads="1"/>
          </p:cNvSpPr>
          <p:nvPr/>
        </p:nvSpPr>
        <p:spPr bwMode="auto">
          <a:xfrm>
            <a:off x="1266825" y="2012950"/>
            <a:ext cx="34925" cy="15875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62" name="Rectangle 5"/>
          <p:cNvSpPr>
            <a:spLocks noChangeArrowheads="1"/>
          </p:cNvSpPr>
          <p:nvPr/>
        </p:nvSpPr>
        <p:spPr bwMode="auto">
          <a:xfrm>
            <a:off x="228600" y="685801"/>
            <a:ext cx="8686799" cy="1436291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square">
            <a:spAutoFit/>
          </a:bodyPr>
          <a:p>
            <a:pPr algn="just" defTabSz="762000">
              <a:lnSpc>
                <a:spcPct val="150000"/>
              </a:lnSpc>
            </a:pPr>
            <a:r>
              <a:rPr altLang="ko-KR" dirty="0" sz="2000" lang="en-US"/>
              <a:t>A computer should have a set of instructions so that the user </a:t>
            </a:r>
            <a:r>
              <a:rPr altLang="ko-KR" dirty="0" sz="2000" lang="en-US" smtClean="0"/>
              <a:t>can construct </a:t>
            </a:r>
            <a:r>
              <a:rPr altLang="ko-KR" dirty="0" sz="2000" lang="en-US"/>
              <a:t>machine language programs to evaluate any function that is known to be computable.</a:t>
            </a:r>
          </a:p>
        </p:txBody>
      </p:sp>
      <p:sp>
        <p:nvSpPr>
          <p:cNvPr id="1049763" name="Rectangle 6"/>
          <p:cNvSpPr>
            <a:spLocks noChangeArrowheads="1"/>
          </p:cNvSpPr>
          <p:nvPr/>
        </p:nvSpPr>
        <p:spPr bwMode="auto">
          <a:xfrm>
            <a:off x="620713" y="2424113"/>
            <a:ext cx="5400676" cy="513943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/>
              <a:t> </a:t>
            </a:r>
            <a:r>
              <a:rPr altLang="ko-KR" dirty="0" sz="1800" lang="en-US">
                <a:solidFill>
                  <a:srgbClr val="003399"/>
                </a:solidFill>
              </a:rPr>
              <a:t>Functional Instructions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/>
              <a:t>      - Arithmetic, logic, and shift instructions		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/>
              <a:t>      - ADD, CMA, INC, CIR, CIL, AND, CLA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>
                <a:solidFill>
                  <a:schemeClr val="tx2"/>
                </a:solidFill>
              </a:rPr>
              <a:t>Transfer Instructions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/>
              <a:t>      - Data transfers between the main memory 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/>
              <a:t>		and the processor registers	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/>
              <a:t>      - LDA, STA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>
                <a:solidFill>
                  <a:srgbClr val="993366"/>
                </a:solidFill>
              </a:rPr>
              <a:t>Control Instructions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/>
              <a:t>      - Program sequencing and control		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/>
              <a:t>      - BUN, BSA, ISZ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 err="1">
                <a:solidFill>
                  <a:srgbClr val="FF0000"/>
                </a:solidFill>
              </a:rPr>
              <a:t>Input/Output</a:t>
            </a:r>
            <a:r>
              <a:rPr altLang="ko-KR" dirty="0" sz="1800" lang="en-US">
                <a:solidFill>
                  <a:srgbClr val="FF0000"/>
                </a:solidFill>
              </a:rPr>
              <a:t> Instructions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/>
              <a:t>      - Input and output</a:t>
            </a:r>
          </a:p>
          <a:p>
            <a:pPr defTabSz="762000" lvl="1" marL="571500">
              <a:lnSpc>
                <a:spcPct val="66000"/>
              </a:lnSpc>
              <a:spcBef>
                <a:spcPct val="40000"/>
              </a:spcBef>
            </a:pPr>
            <a:r>
              <a:rPr altLang="ko-KR" dirty="0" sz="1800" lang="en-US"/>
              <a:t>      - INP, OUT</a:t>
            </a:r>
          </a:p>
          <a:p>
            <a:pPr defTabSz="762000" eaLnBrk="1">
              <a:lnSpc>
                <a:spcPct val="66000"/>
              </a:lnSpc>
            </a:pPr>
            <a:endParaRPr altLang="ko-KR" dirty="0" sz="180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4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4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60" grpId="0"/>
      <p:bldP spid="1049762" grpId="0"/>
      <p:bldP spid="104976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8025"/>
            <a:ext cx="4346575" cy="434975"/>
          </a:xfrm>
        </p:spPr>
        <p:txBody>
          <a:bodyPr>
            <a:noAutofit/>
          </a:bodyPr>
          <a:p>
            <a:r>
              <a:rPr altLang="ko-KR" dirty="0" sz="3200" lang="en-US" smtClean="0"/>
              <a:t>8. Instruction Cycle</a:t>
            </a:r>
            <a:endParaRPr altLang="ko-KR" dirty="0" sz="3200" lang="en-US"/>
          </a:p>
        </p:txBody>
      </p:sp>
      <p:sp>
        <p:nvSpPr>
          <p:cNvPr id="104976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9675"/>
            <a:ext cx="8010525" cy="4525963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indent="-457200" marL="457200">
              <a:lnSpc>
                <a:spcPct val="150000"/>
              </a:lnSpc>
            </a:pPr>
            <a:r>
              <a:rPr altLang="ko-KR" dirty="0" sz="2000" lang="en-US"/>
              <a:t>In Basic Computer, a machine instruction is executed in the following cycle:</a:t>
            </a:r>
          </a:p>
          <a:p>
            <a:pPr indent="-342900" lvl="1" marL="800100">
              <a:lnSpc>
                <a:spcPct val="150000"/>
              </a:lnSpc>
              <a:buFontTx/>
              <a:buAutoNum type="arabicPeriod"/>
            </a:pPr>
            <a:r>
              <a:rPr altLang="ko-KR" dirty="0" sz="1600" lang="en-US"/>
              <a:t>Fetch an instruction from memory</a:t>
            </a:r>
          </a:p>
          <a:p>
            <a:pPr indent="-342900" lvl="1" marL="800100">
              <a:lnSpc>
                <a:spcPct val="150000"/>
              </a:lnSpc>
              <a:buFontTx/>
              <a:buAutoNum type="arabicPeriod"/>
            </a:pPr>
            <a:r>
              <a:rPr altLang="ko-KR" dirty="0" sz="1600" lang="en-US"/>
              <a:t>Decode the instruction</a:t>
            </a:r>
          </a:p>
          <a:p>
            <a:pPr indent="-342900" lvl="1" marL="800100">
              <a:lnSpc>
                <a:spcPct val="150000"/>
              </a:lnSpc>
              <a:buFontTx/>
              <a:buAutoNum type="arabicPeriod"/>
            </a:pPr>
            <a:r>
              <a:rPr altLang="ko-KR" dirty="0" sz="1600" lang="en-US"/>
              <a:t>Read the effective address from memory if the instruction has an indirect address</a:t>
            </a:r>
          </a:p>
          <a:p>
            <a:pPr indent="-342900" lvl="1" marL="800100">
              <a:lnSpc>
                <a:spcPct val="150000"/>
              </a:lnSpc>
              <a:buFontTx/>
              <a:buAutoNum type="arabicPeriod"/>
            </a:pPr>
            <a:r>
              <a:rPr altLang="ko-KR" dirty="0" sz="1600" lang="en-US"/>
              <a:t>Execute the instruction</a:t>
            </a:r>
          </a:p>
          <a:p>
            <a:pPr indent="-342900" lvl="1" marL="800100">
              <a:lnSpc>
                <a:spcPct val="150000"/>
              </a:lnSpc>
              <a:buFontTx/>
              <a:buAutoNum type="arabicPeriod"/>
            </a:pPr>
            <a:endParaRPr altLang="ko-KR" dirty="0" sz="1600" lang="en-US"/>
          </a:p>
          <a:p>
            <a:pPr indent="-457200" marL="457200">
              <a:lnSpc>
                <a:spcPct val="150000"/>
              </a:lnSpc>
              <a:buFontTx/>
              <a:buChar char="–"/>
            </a:pPr>
            <a:endParaRPr altLang="ko-KR" dirty="0" sz="2000" lang="en-US"/>
          </a:p>
        </p:txBody>
      </p:sp>
      <p:pic>
        <p:nvPicPr>
          <p:cNvPr id="2097152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grayscl/>
            <a:biLevel thresh="50000"/>
          </a:blip>
          <a:srcRect b="40849"/>
          <a:stretch>
            <a:fillRect/>
          </a:stretch>
        </p:blipFill>
        <p:spPr bwMode="auto">
          <a:xfrm>
            <a:off x="219075" y="4383087"/>
            <a:ext cx="8763000" cy="217011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0"/>
                                        <p:tgtEl>
                                          <p:spTgt spid="1049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3"/>
                                        <p:tgtEl>
                                          <p:spTgt spid="1049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4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6"/>
                                        <p:tgtEl>
                                          <p:spTgt spid="10497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7" nodeType="with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9"/>
                                        <p:tgtEl>
                                          <p:spTgt spid="10497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76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389120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p>
            <a:pPr>
              <a:lnSpc>
                <a:spcPct val="150000"/>
              </a:lnSpc>
            </a:pPr>
            <a:r>
              <a:rPr altLang="ko-KR" dirty="0" sz="1800" lang="en-US"/>
              <a:t>After an instruction is executed, the cycle starts again at step 1, for the next </a:t>
            </a:r>
            <a:r>
              <a:rPr altLang="ko-KR" dirty="0" sz="1800" lang="en-US" smtClean="0"/>
              <a:t>instruction.</a:t>
            </a:r>
            <a:endParaRPr altLang="ko-KR" dirty="0" sz="1800" lang="en-US"/>
          </a:p>
          <a:p>
            <a:pPr>
              <a:lnSpc>
                <a:spcPct val="150000"/>
              </a:lnSpc>
            </a:pPr>
            <a:r>
              <a:rPr altLang="ko-KR" dirty="0" sz="1800" i="1" lang="en-US" smtClean="0"/>
              <a:t>Note</a:t>
            </a:r>
            <a:r>
              <a:rPr altLang="ko-KR" dirty="0" sz="1800" lang="en-US"/>
              <a:t>: Every different processor has its own (different) </a:t>
            </a:r>
            <a:r>
              <a:rPr altLang="ko-KR" dirty="0" sz="1800" lang="en-US" smtClean="0"/>
              <a:t>instruction </a:t>
            </a:r>
            <a:r>
              <a:rPr altLang="ko-KR" dirty="0" sz="1800" lang="en-US"/>
              <a:t>cycle </a:t>
            </a:r>
            <a:r>
              <a:rPr altLang="ko-KR" dirty="0" sz="1800" lang="en-US" smtClean="0"/>
              <a:t>.</a:t>
            </a:r>
            <a:endParaRPr dirty="0" sz="1800" lang="en-US"/>
          </a:p>
        </p:txBody>
      </p:sp>
    </p:spTree>
  </p:cSld>
  <p:clrMapOvr>
    <a:masterClrMapping/>
  </p:clrMapOvr>
  <p:timing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5925"/>
            <a:ext cx="3663950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Fetch and Decode</a:t>
            </a:r>
            <a:endParaRPr altLang="ko-KR" dirty="0" sz="3200" lang="en-US"/>
          </a:p>
        </p:txBody>
      </p:sp>
      <p:sp>
        <p:nvSpPr>
          <p:cNvPr id="1049768" name="Rectangle 4"/>
          <p:cNvSpPr>
            <a:spLocks noChangeArrowheads="1"/>
          </p:cNvSpPr>
          <p:nvPr/>
        </p:nvSpPr>
        <p:spPr bwMode="auto">
          <a:xfrm>
            <a:off x="1627188" y="1328738"/>
            <a:ext cx="34925" cy="15875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69" name="Rectangle 6"/>
          <p:cNvSpPr>
            <a:spLocks noChangeArrowheads="1"/>
          </p:cNvSpPr>
          <p:nvPr/>
        </p:nvSpPr>
        <p:spPr bwMode="auto">
          <a:xfrm>
            <a:off x="409575" y="1063625"/>
            <a:ext cx="2311400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85000"/>
              </a:lnSpc>
            </a:pPr>
            <a:r>
              <a:rPr altLang="ko-KR" sz="2000" lang="en-US"/>
              <a:t>• Fetch and Decode</a:t>
            </a:r>
          </a:p>
        </p:txBody>
      </p:sp>
      <p:sp>
        <p:nvSpPr>
          <p:cNvPr id="1049770" name="Rectangle 7"/>
          <p:cNvSpPr>
            <a:spLocks noChangeArrowheads="1"/>
          </p:cNvSpPr>
          <p:nvPr/>
        </p:nvSpPr>
        <p:spPr bwMode="auto">
          <a:xfrm>
            <a:off x="3027363" y="1084263"/>
            <a:ext cx="4660900" cy="6604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6000"/>
              </a:lnSpc>
            </a:pPr>
            <a:r>
              <a:rPr altLang="ko-KR" sz="1400" lang="en-US"/>
              <a:t>T0: AR </a:t>
            </a:r>
            <a:r>
              <a:rPr altLang="ko-KR" sz="1400" lang="en-US">
                <a:latin typeface="Symbol" pitchFamily="18" charset="2"/>
              </a:rPr>
              <a:t></a:t>
            </a:r>
            <a:r>
              <a:rPr altLang="ko-KR" sz="1400" lang="en-US"/>
              <a:t>PC  (S</a:t>
            </a:r>
            <a:r>
              <a:rPr altLang="ko-KR" baseline="-25000" sz="1400" lang="en-US"/>
              <a:t>0</a:t>
            </a:r>
            <a:r>
              <a:rPr altLang="ko-KR" sz="1400" lang="en-US"/>
              <a:t>S</a:t>
            </a:r>
            <a:r>
              <a:rPr altLang="ko-KR" baseline="-25000" sz="1400" lang="en-US"/>
              <a:t>1</a:t>
            </a:r>
            <a:r>
              <a:rPr altLang="ko-KR" sz="1400" lang="en-US"/>
              <a:t>S</a:t>
            </a:r>
            <a:r>
              <a:rPr altLang="ko-KR" baseline="-25000" sz="1400" lang="en-US"/>
              <a:t>2</a:t>
            </a:r>
            <a:r>
              <a:rPr altLang="ko-KR" sz="1400" lang="en-US"/>
              <a:t>=010, T0=1)</a:t>
            </a:r>
          </a:p>
          <a:p>
            <a:pPr defTabSz="762000">
              <a:lnSpc>
                <a:spcPct val="96000"/>
              </a:lnSpc>
            </a:pPr>
            <a:r>
              <a:rPr altLang="ko-KR" sz="1400" lang="en-US"/>
              <a:t>T1: IR </a:t>
            </a:r>
            <a:r>
              <a:rPr altLang="ko-KR" sz="1400" lang="en-US">
                <a:latin typeface="Symbol" pitchFamily="18" charset="2"/>
              </a:rPr>
              <a:t></a:t>
            </a:r>
            <a:r>
              <a:rPr altLang="ko-KR" sz="1400" lang="en-US"/>
              <a:t> M [AR],  PC </a:t>
            </a:r>
            <a:r>
              <a:rPr altLang="ko-KR" sz="1400" lang="en-US">
                <a:latin typeface="Symbol" pitchFamily="18" charset="2"/>
              </a:rPr>
              <a:t></a:t>
            </a:r>
            <a:r>
              <a:rPr altLang="ko-KR" sz="1400" lang="en-US"/>
              <a:t> PC + 1   (S0S1S2=111, T1=1)</a:t>
            </a:r>
          </a:p>
          <a:p>
            <a:pPr defTabSz="762000">
              <a:lnSpc>
                <a:spcPct val="96000"/>
              </a:lnSpc>
            </a:pPr>
            <a:r>
              <a:rPr altLang="ko-KR" sz="1400" lang="en-US"/>
              <a:t>T2: D0, . . . , D7 </a:t>
            </a:r>
            <a:r>
              <a:rPr altLang="ko-KR" sz="1400" lang="en-US">
                <a:latin typeface="Symbol" pitchFamily="18" charset="2"/>
              </a:rPr>
              <a:t></a:t>
            </a:r>
            <a:r>
              <a:rPr altLang="ko-KR" sz="1400" lang="en-US"/>
              <a:t> Decode IR(12-14), AR </a:t>
            </a:r>
            <a:r>
              <a:rPr altLang="ko-KR" sz="1400" lang="en-US">
                <a:latin typeface="Symbol" pitchFamily="18" charset="2"/>
              </a:rPr>
              <a:t></a:t>
            </a:r>
            <a:r>
              <a:rPr altLang="ko-KR" sz="1400" lang="en-US"/>
              <a:t> IR(0-11), I </a:t>
            </a:r>
            <a:r>
              <a:rPr altLang="ko-KR" sz="1400" lang="en-US">
                <a:latin typeface="Symbol" pitchFamily="18" charset="2"/>
              </a:rPr>
              <a:t></a:t>
            </a:r>
            <a:r>
              <a:rPr altLang="ko-KR" sz="1400" lang="en-US"/>
              <a:t> IR(15)</a:t>
            </a:r>
          </a:p>
        </p:txBody>
      </p:sp>
      <p:sp>
        <p:nvSpPr>
          <p:cNvPr id="1049771" name="Arc 8"/>
          <p:cNvSpPr/>
          <p:nvPr/>
        </p:nvSpPr>
        <p:spPr bwMode="auto">
          <a:xfrm>
            <a:off x="5475288" y="2044700"/>
            <a:ext cx="112712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72" name="Line 9"/>
          <p:cNvSpPr>
            <a:spLocks noChangeShapeType="1"/>
          </p:cNvSpPr>
          <p:nvPr/>
        </p:nvSpPr>
        <p:spPr bwMode="auto">
          <a:xfrm>
            <a:off x="5232400" y="2098675"/>
            <a:ext cx="24288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73" name="Line 10"/>
          <p:cNvSpPr>
            <a:spLocks noChangeShapeType="1"/>
          </p:cNvSpPr>
          <p:nvPr/>
        </p:nvSpPr>
        <p:spPr bwMode="auto">
          <a:xfrm flipH="1">
            <a:off x="2411413" y="2030413"/>
            <a:ext cx="25304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74" name="Line 11"/>
          <p:cNvSpPr>
            <a:spLocks noChangeShapeType="1"/>
          </p:cNvSpPr>
          <p:nvPr/>
        </p:nvSpPr>
        <p:spPr bwMode="auto">
          <a:xfrm flipH="1">
            <a:off x="4824413" y="2098675"/>
            <a:ext cx="1238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75" name="Line 12"/>
          <p:cNvSpPr>
            <a:spLocks noChangeShapeType="1"/>
          </p:cNvSpPr>
          <p:nvPr/>
        </p:nvSpPr>
        <p:spPr bwMode="auto">
          <a:xfrm flipH="1" flipV="1">
            <a:off x="4824413" y="2170113"/>
            <a:ext cx="128587" cy="4762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grpSp>
        <p:nvGrpSpPr>
          <p:cNvPr id="204" name="Group 19"/>
          <p:cNvGrpSpPr/>
          <p:nvPr/>
        </p:nvGrpSpPr>
        <p:grpSpPr bwMode="auto">
          <a:xfrm>
            <a:off x="4906963" y="1971675"/>
            <a:ext cx="320675" cy="255588"/>
            <a:chOff x="2608" y="2732"/>
            <a:chExt cx="217" cy="176"/>
          </a:xfrm>
        </p:grpSpPr>
        <p:sp>
          <p:nvSpPr>
            <p:cNvPr id="1049776" name="Arc 13"/>
            <p:cNvSpPr/>
            <p:nvPr/>
          </p:nvSpPr>
          <p:spPr bwMode="auto">
            <a:xfrm>
              <a:off x="2644" y="2737"/>
              <a:ext cx="181" cy="80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77" name="Arc 14"/>
            <p:cNvSpPr/>
            <p:nvPr/>
          </p:nvSpPr>
          <p:spPr bwMode="auto">
            <a:xfrm>
              <a:off x="2644" y="2816"/>
              <a:ext cx="180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78" name="Line 15"/>
            <p:cNvSpPr>
              <a:spLocks noChangeShapeType="1"/>
            </p:cNvSpPr>
            <p:nvPr/>
          </p:nvSpPr>
          <p:spPr bwMode="auto">
            <a:xfrm>
              <a:off x="2616" y="2732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79" name="Line 16"/>
            <p:cNvSpPr>
              <a:spLocks noChangeShapeType="1"/>
            </p:cNvSpPr>
            <p:nvPr/>
          </p:nvSpPr>
          <p:spPr bwMode="auto">
            <a:xfrm>
              <a:off x="2616" y="2908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80" name="Arc 17"/>
            <p:cNvSpPr/>
            <p:nvPr/>
          </p:nvSpPr>
          <p:spPr bwMode="auto">
            <a:xfrm>
              <a:off x="2608" y="2737"/>
              <a:ext cx="33" cy="80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81" name="Arc 18"/>
            <p:cNvSpPr/>
            <p:nvPr/>
          </p:nvSpPr>
          <p:spPr bwMode="auto">
            <a:xfrm>
              <a:off x="2608" y="2816"/>
              <a:ext cx="3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9782" name="Arc 20"/>
          <p:cNvSpPr/>
          <p:nvPr/>
        </p:nvSpPr>
        <p:spPr bwMode="auto">
          <a:xfrm>
            <a:off x="5475288" y="2370138"/>
            <a:ext cx="112712" cy="873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83" name="Line 21"/>
          <p:cNvSpPr>
            <a:spLocks noChangeShapeType="1"/>
          </p:cNvSpPr>
          <p:nvPr/>
        </p:nvSpPr>
        <p:spPr bwMode="auto">
          <a:xfrm>
            <a:off x="5237163" y="2424113"/>
            <a:ext cx="2381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84" name="Line 22"/>
          <p:cNvSpPr>
            <a:spLocks noChangeShapeType="1"/>
          </p:cNvSpPr>
          <p:nvPr/>
        </p:nvSpPr>
        <p:spPr bwMode="auto">
          <a:xfrm flipH="1">
            <a:off x="4694238" y="2366963"/>
            <a:ext cx="265112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85" name="Line 23"/>
          <p:cNvSpPr>
            <a:spLocks noChangeShapeType="1"/>
          </p:cNvSpPr>
          <p:nvPr/>
        </p:nvSpPr>
        <p:spPr bwMode="auto">
          <a:xfrm flipH="1">
            <a:off x="2411413" y="2424113"/>
            <a:ext cx="2541587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86" name="Line 24"/>
          <p:cNvSpPr>
            <a:spLocks noChangeShapeType="1"/>
          </p:cNvSpPr>
          <p:nvPr/>
        </p:nvSpPr>
        <p:spPr bwMode="auto">
          <a:xfrm flipH="1" flipV="1">
            <a:off x="4824413" y="2495550"/>
            <a:ext cx="123825" cy="4763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grpSp>
        <p:nvGrpSpPr>
          <p:cNvPr id="205" name="Group 31"/>
          <p:cNvGrpSpPr/>
          <p:nvPr/>
        </p:nvGrpSpPr>
        <p:grpSpPr bwMode="auto">
          <a:xfrm>
            <a:off x="4906963" y="2297113"/>
            <a:ext cx="320675" cy="268287"/>
            <a:chOff x="2608" y="2956"/>
            <a:chExt cx="217" cy="184"/>
          </a:xfrm>
        </p:grpSpPr>
        <p:sp>
          <p:nvSpPr>
            <p:cNvPr id="1049787" name="Arc 25"/>
            <p:cNvSpPr/>
            <p:nvPr/>
          </p:nvSpPr>
          <p:spPr bwMode="auto">
            <a:xfrm>
              <a:off x="2644" y="2961"/>
              <a:ext cx="181" cy="84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88" name="Arc 26"/>
            <p:cNvSpPr/>
            <p:nvPr/>
          </p:nvSpPr>
          <p:spPr bwMode="auto">
            <a:xfrm>
              <a:off x="2644" y="3044"/>
              <a:ext cx="180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89" name="Line 27"/>
            <p:cNvSpPr>
              <a:spLocks noChangeShapeType="1"/>
            </p:cNvSpPr>
            <p:nvPr/>
          </p:nvSpPr>
          <p:spPr bwMode="auto">
            <a:xfrm>
              <a:off x="2616" y="2956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90" name="Line 28"/>
            <p:cNvSpPr>
              <a:spLocks noChangeShapeType="1"/>
            </p:cNvSpPr>
            <p:nvPr/>
          </p:nvSpPr>
          <p:spPr bwMode="auto">
            <a:xfrm>
              <a:off x="2616" y="3140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91" name="Arc 29"/>
            <p:cNvSpPr/>
            <p:nvPr/>
          </p:nvSpPr>
          <p:spPr bwMode="auto">
            <a:xfrm>
              <a:off x="2608" y="2961"/>
              <a:ext cx="33" cy="84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92" name="Arc 30"/>
            <p:cNvSpPr/>
            <p:nvPr/>
          </p:nvSpPr>
          <p:spPr bwMode="auto">
            <a:xfrm>
              <a:off x="2608" y="3044"/>
              <a:ext cx="32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9793" name="Arc 32"/>
          <p:cNvSpPr/>
          <p:nvPr/>
        </p:nvSpPr>
        <p:spPr bwMode="auto">
          <a:xfrm>
            <a:off x="5475288" y="2711450"/>
            <a:ext cx="112712" cy="904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94" name="Line 33"/>
          <p:cNvSpPr>
            <a:spLocks noChangeShapeType="1"/>
          </p:cNvSpPr>
          <p:nvPr/>
        </p:nvSpPr>
        <p:spPr bwMode="auto">
          <a:xfrm>
            <a:off x="5232400" y="2762250"/>
            <a:ext cx="24288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95" name="Line 34"/>
          <p:cNvSpPr>
            <a:spLocks noChangeShapeType="1"/>
          </p:cNvSpPr>
          <p:nvPr/>
        </p:nvSpPr>
        <p:spPr bwMode="auto">
          <a:xfrm flipH="1">
            <a:off x="4694238" y="2692400"/>
            <a:ext cx="24765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96" name="Line 35"/>
          <p:cNvSpPr>
            <a:spLocks noChangeShapeType="1"/>
          </p:cNvSpPr>
          <p:nvPr/>
        </p:nvSpPr>
        <p:spPr bwMode="auto">
          <a:xfrm flipH="1">
            <a:off x="4824413" y="2762250"/>
            <a:ext cx="1238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797" name="Line 36"/>
          <p:cNvSpPr>
            <a:spLocks noChangeShapeType="1"/>
          </p:cNvSpPr>
          <p:nvPr/>
        </p:nvSpPr>
        <p:spPr bwMode="auto">
          <a:xfrm flipH="1">
            <a:off x="4824413" y="2820988"/>
            <a:ext cx="1174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grpSp>
        <p:nvGrpSpPr>
          <p:cNvPr id="206" name="Group 43"/>
          <p:cNvGrpSpPr/>
          <p:nvPr/>
        </p:nvGrpSpPr>
        <p:grpSpPr bwMode="auto">
          <a:xfrm>
            <a:off x="4906963" y="2624138"/>
            <a:ext cx="320675" cy="266700"/>
            <a:chOff x="2608" y="3180"/>
            <a:chExt cx="217" cy="184"/>
          </a:xfrm>
        </p:grpSpPr>
        <p:sp>
          <p:nvSpPr>
            <p:cNvPr id="1049798" name="Arc 37"/>
            <p:cNvSpPr/>
            <p:nvPr/>
          </p:nvSpPr>
          <p:spPr bwMode="auto">
            <a:xfrm>
              <a:off x="2644" y="3185"/>
              <a:ext cx="181" cy="84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799" name="Arc 38"/>
            <p:cNvSpPr/>
            <p:nvPr/>
          </p:nvSpPr>
          <p:spPr bwMode="auto">
            <a:xfrm>
              <a:off x="2644" y="3268"/>
              <a:ext cx="180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00" name="Line 39"/>
            <p:cNvSpPr>
              <a:spLocks noChangeShapeType="1"/>
            </p:cNvSpPr>
            <p:nvPr/>
          </p:nvSpPr>
          <p:spPr bwMode="auto">
            <a:xfrm>
              <a:off x="2616" y="3180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01" name="Line 40"/>
            <p:cNvSpPr>
              <a:spLocks noChangeShapeType="1"/>
            </p:cNvSpPr>
            <p:nvPr/>
          </p:nvSpPr>
          <p:spPr bwMode="auto">
            <a:xfrm>
              <a:off x="2616" y="3364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02" name="Arc 41"/>
            <p:cNvSpPr/>
            <p:nvPr/>
          </p:nvSpPr>
          <p:spPr bwMode="auto">
            <a:xfrm>
              <a:off x="2608" y="3185"/>
              <a:ext cx="33" cy="84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03" name="Arc 42"/>
            <p:cNvSpPr/>
            <p:nvPr/>
          </p:nvSpPr>
          <p:spPr bwMode="auto">
            <a:xfrm>
              <a:off x="2608" y="3268"/>
              <a:ext cx="32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9804" name="Line 44"/>
          <p:cNvSpPr>
            <a:spLocks noChangeShapeType="1"/>
          </p:cNvSpPr>
          <p:nvPr/>
        </p:nvSpPr>
        <p:spPr bwMode="auto">
          <a:xfrm>
            <a:off x="5580063" y="1895475"/>
            <a:ext cx="0" cy="10731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05" name="Rectangle 45"/>
          <p:cNvSpPr>
            <a:spLocks noChangeArrowheads="1"/>
          </p:cNvSpPr>
          <p:nvPr/>
        </p:nvSpPr>
        <p:spPr bwMode="auto">
          <a:xfrm>
            <a:off x="5527675" y="1968500"/>
            <a:ext cx="4222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S</a:t>
            </a:r>
            <a:r>
              <a:rPr altLang="ko-KR" baseline="-25000"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49806" name="Rectangle 46"/>
          <p:cNvSpPr>
            <a:spLocks noChangeArrowheads="1"/>
          </p:cNvSpPr>
          <p:nvPr/>
        </p:nvSpPr>
        <p:spPr bwMode="auto">
          <a:xfrm>
            <a:off x="5534025" y="2306638"/>
            <a:ext cx="4222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S</a:t>
            </a:r>
            <a:r>
              <a:rPr altLang="ko-KR" baseline="-25000"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9807" name="Rectangle 47"/>
          <p:cNvSpPr>
            <a:spLocks noChangeArrowheads="1"/>
          </p:cNvSpPr>
          <p:nvPr/>
        </p:nvSpPr>
        <p:spPr bwMode="auto">
          <a:xfrm>
            <a:off x="5540375" y="2646363"/>
            <a:ext cx="4222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S</a:t>
            </a:r>
            <a:r>
              <a:rPr altLang="ko-KR" baseline="-250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49808" name="Line 48"/>
          <p:cNvSpPr>
            <a:spLocks noChangeShapeType="1"/>
          </p:cNvSpPr>
          <p:nvPr/>
        </p:nvSpPr>
        <p:spPr bwMode="auto">
          <a:xfrm>
            <a:off x="5592763" y="1901825"/>
            <a:ext cx="8128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09" name="Rectangle 49"/>
          <p:cNvSpPr>
            <a:spLocks noChangeArrowheads="1"/>
          </p:cNvSpPr>
          <p:nvPr/>
        </p:nvSpPr>
        <p:spPr bwMode="auto">
          <a:xfrm>
            <a:off x="5830888" y="2274888"/>
            <a:ext cx="4857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Bus</a:t>
            </a:r>
          </a:p>
        </p:txBody>
      </p:sp>
      <p:sp>
        <p:nvSpPr>
          <p:cNvPr id="1049810" name="Line 50"/>
          <p:cNvSpPr>
            <a:spLocks noChangeShapeType="1"/>
          </p:cNvSpPr>
          <p:nvPr/>
        </p:nvSpPr>
        <p:spPr bwMode="auto">
          <a:xfrm>
            <a:off x="6397625" y="1895475"/>
            <a:ext cx="0" cy="10668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11" name="Line 51"/>
          <p:cNvSpPr>
            <a:spLocks noChangeShapeType="1"/>
          </p:cNvSpPr>
          <p:nvPr/>
        </p:nvSpPr>
        <p:spPr bwMode="auto">
          <a:xfrm>
            <a:off x="5586413" y="2959100"/>
            <a:ext cx="3270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12" name="Line 52"/>
          <p:cNvSpPr>
            <a:spLocks noChangeShapeType="1"/>
          </p:cNvSpPr>
          <p:nvPr/>
        </p:nvSpPr>
        <p:spPr bwMode="auto">
          <a:xfrm>
            <a:off x="6054725" y="2959100"/>
            <a:ext cx="3556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13" name="Line 53"/>
          <p:cNvSpPr>
            <a:spLocks noChangeShapeType="1"/>
          </p:cNvSpPr>
          <p:nvPr/>
        </p:nvSpPr>
        <p:spPr bwMode="auto">
          <a:xfrm>
            <a:off x="5918200" y="2965450"/>
            <a:ext cx="0" cy="31654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14" name="Rectangle 54"/>
          <p:cNvSpPr>
            <a:spLocks noChangeArrowheads="1"/>
          </p:cNvSpPr>
          <p:nvPr/>
        </p:nvSpPr>
        <p:spPr bwMode="auto">
          <a:xfrm>
            <a:off x="5857875" y="2986088"/>
            <a:ext cx="3079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49815" name="Line 55"/>
          <p:cNvSpPr>
            <a:spLocks noChangeShapeType="1"/>
          </p:cNvSpPr>
          <p:nvPr/>
        </p:nvSpPr>
        <p:spPr bwMode="auto">
          <a:xfrm>
            <a:off x="6048375" y="2965450"/>
            <a:ext cx="0" cy="3303588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16" name="Rectangle 56"/>
          <p:cNvSpPr>
            <a:spLocks noChangeArrowheads="1"/>
          </p:cNvSpPr>
          <p:nvPr/>
        </p:nvSpPr>
        <p:spPr bwMode="auto">
          <a:xfrm>
            <a:off x="3440113" y="2825750"/>
            <a:ext cx="1123950" cy="569913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17" name="Rectangle 57"/>
          <p:cNvSpPr>
            <a:spLocks noChangeArrowheads="1"/>
          </p:cNvSpPr>
          <p:nvPr/>
        </p:nvSpPr>
        <p:spPr bwMode="auto">
          <a:xfrm>
            <a:off x="3570288" y="2873375"/>
            <a:ext cx="828676" cy="4953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Memory</a:t>
            </a:r>
          </a:p>
          <a:p>
            <a:pPr defTabSz="762000" eaLnBrk="1"/>
            <a:endParaRPr altLang="ko-KR" sz="1400" lang="en-US">
              <a:solidFill>
                <a:srgbClr val="000000"/>
              </a:solidFill>
            </a:endParaRPr>
          </a:p>
        </p:txBody>
      </p:sp>
      <p:sp>
        <p:nvSpPr>
          <p:cNvPr id="1049818" name="Rectangle 58"/>
          <p:cNvSpPr>
            <a:spLocks noChangeArrowheads="1"/>
          </p:cNvSpPr>
          <p:nvPr/>
        </p:nvSpPr>
        <p:spPr bwMode="auto">
          <a:xfrm>
            <a:off x="3746500" y="3048000"/>
            <a:ext cx="504825" cy="280988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unit</a:t>
            </a:r>
          </a:p>
        </p:txBody>
      </p:sp>
      <p:sp>
        <p:nvSpPr>
          <p:cNvPr id="1049819" name="Line 59"/>
          <p:cNvSpPr>
            <a:spLocks noChangeShapeType="1"/>
          </p:cNvSpPr>
          <p:nvPr/>
        </p:nvSpPr>
        <p:spPr bwMode="auto">
          <a:xfrm>
            <a:off x="4711700" y="2036763"/>
            <a:ext cx="0" cy="65563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20" name="Arc 60"/>
          <p:cNvSpPr/>
          <p:nvPr/>
        </p:nvSpPr>
        <p:spPr bwMode="auto">
          <a:xfrm>
            <a:off x="5807075" y="3033713"/>
            <a:ext cx="112713" cy="873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21" name="Line 61"/>
          <p:cNvSpPr>
            <a:spLocks noChangeShapeType="1"/>
          </p:cNvSpPr>
          <p:nvPr/>
        </p:nvSpPr>
        <p:spPr bwMode="auto">
          <a:xfrm>
            <a:off x="4575175" y="3087688"/>
            <a:ext cx="123031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22" name="Arc 62"/>
          <p:cNvSpPr/>
          <p:nvPr/>
        </p:nvSpPr>
        <p:spPr bwMode="auto">
          <a:xfrm>
            <a:off x="4581525" y="3230563"/>
            <a:ext cx="112713" cy="87312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23" name="Line 63"/>
          <p:cNvSpPr>
            <a:spLocks noChangeShapeType="1"/>
          </p:cNvSpPr>
          <p:nvPr/>
        </p:nvSpPr>
        <p:spPr bwMode="auto">
          <a:xfrm>
            <a:off x="4683125" y="3284538"/>
            <a:ext cx="7747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24" name="Rectangle 64"/>
          <p:cNvSpPr>
            <a:spLocks noChangeArrowheads="1"/>
          </p:cNvSpPr>
          <p:nvPr/>
        </p:nvSpPr>
        <p:spPr bwMode="auto">
          <a:xfrm>
            <a:off x="4633913" y="3255963"/>
            <a:ext cx="1019175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049825" name="Arc 65"/>
          <p:cNvSpPr/>
          <p:nvPr/>
        </p:nvSpPr>
        <p:spPr bwMode="auto">
          <a:xfrm>
            <a:off x="3992563" y="3402013"/>
            <a:ext cx="90487" cy="10953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26" name="Line 66"/>
          <p:cNvSpPr>
            <a:spLocks noChangeShapeType="1"/>
          </p:cNvSpPr>
          <p:nvPr/>
        </p:nvSpPr>
        <p:spPr bwMode="auto">
          <a:xfrm>
            <a:off x="4037013" y="3511550"/>
            <a:ext cx="0" cy="17462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27" name="Rectangle 67"/>
          <p:cNvSpPr>
            <a:spLocks noChangeArrowheads="1"/>
          </p:cNvSpPr>
          <p:nvPr/>
        </p:nvSpPr>
        <p:spPr bwMode="auto">
          <a:xfrm>
            <a:off x="4003675" y="3435350"/>
            <a:ext cx="701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1049828" name="Arc 68"/>
          <p:cNvSpPr/>
          <p:nvPr/>
        </p:nvSpPr>
        <p:spPr bwMode="auto">
          <a:xfrm>
            <a:off x="3322638" y="3033713"/>
            <a:ext cx="112712" cy="873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29" name="Line 69"/>
          <p:cNvSpPr>
            <a:spLocks noChangeShapeType="1"/>
          </p:cNvSpPr>
          <p:nvPr/>
        </p:nvSpPr>
        <p:spPr bwMode="auto">
          <a:xfrm>
            <a:off x="2032000" y="3087688"/>
            <a:ext cx="129063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30" name="Line 70"/>
          <p:cNvSpPr>
            <a:spLocks noChangeShapeType="1"/>
          </p:cNvSpPr>
          <p:nvPr/>
        </p:nvSpPr>
        <p:spPr bwMode="auto">
          <a:xfrm>
            <a:off x="2700338" y="2430463"/>
            <a:ext cx="0" cy="203993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31" name="Line 71"/>
          <p:cNvSpPr>
            <a:spLocks noChangeShapeType="1"/>
          </p:cNvSpPr>
          <p:nvPr/>
        </p:nvSpPr>
        <p:spPr bwMode="auto">
          <a:xfrm>
            <a:off x="2901950" y="2036763"/>
            <a:ext cx="0" cy="38227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32" name="Line 72"/>
          <p:cNvSpPr>
            <a:spLocks noChangeShapeType="1"/>
          </p:cNvSpPr>
          <p:nvPr/>
        </p:nvSpPr>
        <p:spPr bwMode="auto">
          <a:xfrm flipH="1">
            <a:off x="3014663" y="3681413"/>
            <a:ext cx="1301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33" name="Line 73"/>
          <p:cNvSpPr>
            <a:spLocks noChangeShapeType="1"/>
          </p:cNvSpPr>
          <p:nvPr/>
        </p:nvSpPr>
        <p:spPr bwMode="auto">
          <a:xfrm flipH="1">
            <a:off x="2884488" y="3751263"/>
            <a:ext cx="26035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grpSp>
        <p:nvGrpSpPr>
          <p:cNvPr id="207" name="Group 80"/>
          <p:cNvGrpSpPr/>
          <p:nvPr/>
        </p:nvGrpSpPr>
        <p:grpSpPr bwMode="auto">
          <a:xfrm>
            <a:off x="3097213" y="3552825"/>
            <a:ext cx="320675" cy="254000"/>
            <a:chOff x="1384" y="3820"/>
            <a:chExt cx="217" cy="176"/>
          </a:xfrm>
        </p:grpSpPr>
        <p:sp>
          <p:nvSpPr>
            <p:cNvPr id="1049834" name="Arc 74"/>
            <p:cNvSpPr/>
            <p:nvPr/>
          </p:nvSpPr>
          <p:spPr bwMode="auto">
            <a:xfrm>
              <a:off x="1420" y="3825"/>
              <a:ext cx="181" cy="80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35" name="Arc 75"/>
            <p:cNvSpPr/>
            <p:nvPr/>
          </p:nvSpPr>
          <p:spPr bwMode="auto">
            <a:xfrm>
              <a:off x="1420" y="3904"/>
              <a:ext cx="180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36" name="Line 76"/>
            <p:cNvSpPr>
              <a:spLocks noChangeShapeType="1"/>
            </p:cNvSpPr>
            <p:nvPr/>
          </p:nvSpPr>
          <p:spPr bwMode="auto">
            <a:xfrm>
              <a:off x="1392" y="3820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37" name="Line 77"/>
            <p:cNvSpPr>
              <a:spLocks noChangeShapeType="1"/>
            </p:cNvSpPr>
            <p:nvPr/>
          </p:nvSpPr>
          <p:spPr bwMode="auto">
            <a:xfrm>
              <a:off x="1392" y="3996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38" name="Arc 78"/>
            <p:cNvSpPr/>
            <p:nvPr/>
          </p:nvSpPr>
          <p:spPr bwMode="auto">
            <a:xfrm>
              <a:off x="1384" y="3825"/>
              <a:ext cx="33" cy="80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39" name="Arc 79"/>
            <p:cNvSpPr/>
            <p:nvPr/>
          </p:nvSpPr>
          <p:spPr bwMode="auto">
            <a:xfrm>
              <a:off x="1384" y="3904"/>
              <a:ext cx="3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9840" name="Line 81"/>
          <p:cNvSpPr>
            <a:spLocks noChangeShapeType="1"/>
          </p:cNvSpPr>
          <p:nvPr/>
        </p:nvSpPr>
        <p:spPr bwMode="auto">
          <a:xfrm flipH="1" flipV="1">
            <a:off x="3014663" y="3609975"/>
            <a:ext cx="123825" cy="63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41" name="Line 83"/>
          <p:cNvSpPr>
            <a:spLocks noChangeShapeType="1"/>
          </p:cNvSpPr>
          <p:nvPr/>
        </p:nvSpPr>
        <p:spPr bwMode="auto">
          <a:xfrm flipH="1">
            <a:off x="2695575" y="4464050"/>
            <a:ext cx="449263" cy="63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grpSp>
        <p:nvGrpSpPr>
          <p:cNvPr id="208" name="Group 90"/>
          <p:cNvGrpSpPr/>
          <p:nvPr/>
        </p:nvGrpSpPr>
        <p:grpSpPr bwMode="auto">
          <a:xfrm>
            <a:off x="3097213" y="4273550"/>
            <a:ext cx="320675" cy="266700"/>
            <a:chOff x="1384" y="4316"/>
            <a:chExt cx="217" cy="184"/>
          </a:xfrm>
        </p:grpSpPr>
        <p:sp>
          <p:nvSpPr>
            <p:cNvPr id="1049842" name="Arc 84"/>
            <p:cNvSpPr/>
            <p:nvPr/>
          </p:nvSpPr>
          <p:spPr bwMode="auto">
            <a:xfrm>
              <a:off x="1420" y="4321"/>
              <a:ext cx="181" cy="84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43" name="Arc 85"/>
            <p:cNvSpPr/>
            <p:nvPr/>
          </p:nvSpPr>
          <p:spPr bwMode="auto">
            <a:xfrm>
              <a:off x="1420" y="4404"/>
              <a:ext cx="180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44" name="Line 86"/>
            <p:cNvSpPr>
              <a:spLocks noChangeShapeType="1"/>
            </p:cNvSpPr>
            <p:nvPr/>
          </p:nvSpPr>
          <p:spPr bwMode="auto">
            <a:xfrm>
              <a:off x="1392" y="4316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45" name="Line 87"/>
            <p:cNvSpPr>
              <a:spLocks noChangeShapeType="1"/>
            </p:cNvSpPr>
            <p:nvPr/>
          </p:nvSpPr>
          <p:spPr bwMode="auto">
            <a:xfrm>
              <a:off x="1392" y="4500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46" name="Arc 88"/>
            <p:cNvSpPr/>
            <p:nvPr/>
          </p:nvSpPr>
          <p:spPr bwMode="auto">
            <a:xfrm>
              <a:off x="1384" y="4321"/>
              <a:ext cx="33" cy="84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47" name="Arc 89"/>
            <p:cNvSpPr/>
            <p:nvPr/>
          </p:nvSpPr>
          <p:spPr bwMode="auto">
            <a:xfrm>
              <a:off x="1384" y="4404"/>
              <a:ext cx="32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9848" name="Line 91"/>
          <p:cNvSpPr>
            <a:spLocks noChangeShapeType="1"/>
          </p:cNvSpPr>
          <p:nvPr/>
        </p:nvSpPr>
        <p:spPr bwMode="auto">
          <a:xfrm flipH="1">
            <a:off x="3014663" y="4341813"/>
            <a:ext cx="1238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49" name="Line 92"/>
          <p:cNvSpPr>
            <a:spLocks noChangeShapeType="1"/>
          </p:cNvSpPr>
          <p:nvPr/>
        </p:nvSpPr>
        <p:spPr bwMode="auto">
          <a:xfrm>
            <a:off x="3427413" y="3681413"/>
            <a:ext cx="604837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50" name="Rectangle 93"/>
          <p:cNvSpPr>
            <a:spLocks noChangeArrowheads="1"/>
          </p:cNvSpPr>
          <p:nvPr/>
        </p:nvSpPr>
        <p:spPr bwMode="auto">
          <a:xfrm>
            <a:off x="3711575" y="3954463"/>
            <a:ext cx="852488" cy="230187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51" name="Rectangle 94"/>
          <p:cNvSpPr>
            <a:spLocks noChangeArrowheads="1"/>
          </p:cNvSpPr>
          <p:nvPr/>
        </p:nvSpPr>
        <p:spPr bwMode="auto">
          <a:xfrm>
            <a:off x="3941763" y="3935413"/>
            <a:ext cx="409577" cy="292099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049852" name="Arc 95"/>
          <p:cNvSpPr/>
          <p:nvPr/>
        </p:nvSpPr>
        <p:spPr bwMode="auto">
          <a:xfrm>
            <a:off x="5807075" y="4021138"/>
            <a:ext cx="112713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53" name="Line 96"/>
          <p:cNvSpPr>
            <a:spLocks noChangeShapeType="1"/>
          </p:cNvSpPr>
          <p:nvPr/>
        </p:nvSpPr>
        <p:spPr bwMode="auto">
          <a:xfrm>
            <a:off x="4556125" y="4076700"/>
            <a:ext cx="124936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54" name="Line 97"/>
          <p:cNvSpPr>
            <a:spLocks noChangeShapeType="1"/>
          </p:cNvSpPr>
          <p:nvPr/>
        </p:nvSpPr>
        <p:spPr bwMode="auto">
          <a:xfrm>
            <a:off x="5445125" y="3290888"/>
            <a:ext cx="0" cy="7683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55" name="Arc 98"/>
          <p:cNvSpPr/>
          <p:nvPr/>
        </p:nvSpPr>
        <p:spPr bwMode="auto">
          <a:xfrm>
            <a:off x="3595688" y="4021138"/>
            <a:ext cx="111125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56" name="Line 99"/>
          <p:cNvSpPr>
            <a:spLocks noChangeShapeType="1"/>
          </p:cNvSpPr>
          <p:nvPr/>
        </p:nvSpPr>
        <p:spPr bwMode="auto">
          <a:xfrm>
            <a:off x="2032000" y="4076700"/>
            <a:ext cx="159385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57" name="Line 100"/>
          <p:cNvSpPr>
            <a:spLocks noChangeShapeType="1"/>
          </p:cNvSpPr>
          <p:nvPr/>
        </p:nvSpPr>
        <p:spPr bwMode="auto">
          <a:xfrm flipV="1">
            <a:off x="3427413" y="4400550"/>
            <a:ext cx="403225" cy="63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58" name="Arc 101"/>
          <p:cNvSpPr/>
          <p:nvPr/>
        </p:nvSpPr>
        <p:spPr bwMode="auto">
          <a:xfrm>
            <a:off x="3792538" y="4191000"/>
            <a:ext cx="90487" cy="1111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59" name="Line 102"/>
          <p:cNvSpPr>
            <a:spLocks noChangeShapeType="1"/>
          </p:cNvSpPr>
          <p:nvPr/>
        </p:nvSpPr>
        <p:spPr bwMode="auto">
          <a:xfrm flipV="1">
            <a:off x="3836988" y="4279900"/>
            <a:ext cx="0" cy="1270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60" name="Rectangle 103"/>
          <p:cNvSpPr>
            <a:spLocks noChangeArrowheads="1"/>
          </p:cNvSpPr>
          <p:nvPr/>
        </p:nvSpPr>
        <p:spPr bwMode="auto">
          <a:xfrm>
            <a:off x="3756025" y="4351338"/>
            <a:ext cx="4603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1049861" name="Line 104"/>
          <p:cNvSpPr>
            <a:spLocks noChangeShapeType="1"/>
          </p:cNvSpPr>
          <p:nvPr/>
        </p:nvSpPr>
        <p:spPr bwMode="auto">
          <a:xfrm>
            <a:off x="4440238" y="4191000"/>
            <a:ext cx="0" cy="2095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62" name="Freeform 105"/>
          <p:cNvSpPr/>
          <p:nvPr/>
        </p:nvSpPr>
        <p:spPr bwMode="auto">
          <a:xfrm>
            <a:off x="4368800" y="4122738"/>
            <a:ext cx="131763" cy="58737"/>
          </a:xfrm>
          <a:custGeom>
            <a:avLst/>
            <a:ahLst/>
            <a:cxnLst>
              <a:cxn ang="0">
                <a:pos x="0" y="40"/>
              </a:cxn>
              <a:cxn ang="0">
                <a:pos x="40" y="0"/>
              </a:cxn>
              <a:cxn ang="0">
                <a:pos x="88" y="40"/>
              </a:cxn>
            </a:cxnLst>
            <a:rect l="0" t="0" r="r" b="b"/>
            <a:pathLst>
              <a:path w="89" h="41">
                <a:moveTo>
                  <a:pt x="0" y="40"/>
                </a:moveTo>
                <a:lnTo>
                  <a:pt x="40" y="0"/>
                </a:lnTo>
                <a:lnTo>
                  <a:pt x="88" y="4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863" name="Line 106"/>
          <p:cNvSpPr>
            <a:spLocks noChangeShapeType="1"/>
          </p:cNvSpPr>
          <p:nvPr/>
        </p:nvSpPr>
        <p:spPr bwMode="auto">
          <a:xfrm flipH="1">
            <a:off x="3014663" y="4400550"/>
            <a:ext cx="1174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64" name="Line 107"/>
          <p:cNvSpPr>
            <a:spLocks noChangeShapeType="1"/>
          </p:cNvSpPr>
          <p:nvPr/>
        </p:nvSpPr>
        <p:spPr bwMode="auto">
          <a:xfrm flipH="1">
            <a:off x="3014663" y="5064125"/>
            <a:ext cx="1301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65" name="Line 108"/>
          <p:cNvSpPr>
            <a:spLocks noChangeShapeType="1"/>
          </p:cNvSpPr>
          <p:nvPr/>
        </p:nvSpPr>
        <p:spPr bwMode="auto">
          <a:xfrm flipH="1">
            <a:off x="2884488" y="5127625"/>
            <a:ext cx="241300" cy="63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grpSp>
        <p:nvGrpSpPr>
          <p:cNvPr id="209" name="Group 115"/>
          <p:cNvGrpSpPr/>
          <p:nvPr/>
        </p:nvGrpSpPr>
        <p:grpSpPr bwMode="auto">
          <a:xfrm>
            <a:off x="3097213" y="4935538"/>
            <a:ext cx="320675" cy="257175"/>
            <a:chOff x="1384" y="4772"/>
            <a:chExt cx="217" cy="176"/>
          </a:xfrm>
        </p:grpSpPr>
        <p:sp>
          <p:nvSpPr>
            <p:cNvPr id="1049866" name="Arc 109"/>
            <p:cNvSpPr/>
            <p:nvPr/>
          </p:nvSpPr>
          <p:spPr bwMode="auto">
            <a:xfrm>
              <a:off x="1420" y="4777"/>
              <a:ext cx="181" cy="80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67" name="Arc 110"/>
            <p:cNvSpPr/>
            <p:nvPr/>
          </p:nvSpPr>
          <p:spPr bwMode="auto">
            <a:xfrm>
              <a:off x="1420" y="4856"/>
              <a:ext cx="180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68" name="Line 111"/>
            <p:cNvSpPr>
              <a:spLocks noChangeShapeType="1"/>
            </p:cNvSpPr>
            <p:nvPr/>
          </p:nvSpPr>
          <p:spPr bwMode="auto">
            <a:xfrm>
              <a:off x="1392" y="4772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69" name="Line 112"/>
            <p:cNvSpPr>
              <a:spLocks noChangeShapeType="1"/>
            </p:cNvSpPr>
            <p:nvPr/>
          </p:nvSpPr>
          <p:spPr bwMode="auto">
            <a:xfrm>
              <a:off x="1392" y="4948"/>
              <a:ext cx="24" cy="0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70" name="Arc 113"/>
            <p:cNvSpPr/>
            <p:nvPr/>
          </p:nvSpPr>
          <p:spPr bwMode="auto">
            <a:xfrm>
              <a:off x="1384" y="4777"/>
              <a:ext cx="33" cy="80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871" name="Arc 114"/>
            <p:cNvSpPr/>
            <p:nvPr/>
          </p:nvSpPr>
          <p:spPr bwMode="auto">
            <a:xfrm>
              <a:off x="1384" y="4856"/>
              <a:ext cx="3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9872" name="Line 116"/>
          <p:cNvSpPr>
            <a:spLocks noChangeShapeType="1"/>
          </p:cNvSpPr>
          <p:nvPr/>
        </p:nvSpPr>
        <p:spPr bwMode="auto">
          <a:xfrm flipH="1">
            <a:off x="3014663" y="4992688"/>
            <a:ext cx="1174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73" name="Rectangle 117"/>
          <p:cNvSpPr>
            <a:spLocks noChangeArrowheads="1"/>
          </p:cNvSpPr>
          <p:nvPr/>
        </p:nvSpPr>
        <p:spPr bwMode="auto">
          <a:xfrm>
            <a:off x="3711575" y="4605338"/>
            <a:ext cx="852488" cy="242887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74" name="Rectangle 118"/>
          <p:cNvSpPr>
            <a:spLocks noChangeArrowheads="1"/>
          </p:cNvSpPr>
          <p:nvPr/>
        </p:nvSpPr>
        <p:spPr bwMode="auto">
          <a:xfrm>
            <a:off x="3941763" y="4595813"/>
            <a:ext cx="428625" cy="280987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049875" name="Arc 119"/>
          <p:cNvSpPr/>
          <p:nvPr/>
        </p:nvSpPr>
        <p:spPr bwMode="auto">
          <a:xfrm>
            <a:off x="5807075" y="4683125"/>
            <a:ext cx="112713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76" name="Line 120"/>
          <p:cNvSpPr>
            <a:spLocks noChangeShapeType="1"/>
          </p:cNvSpPr>
          <p:nvPr/>
        </p:nvSpPr>
        <p:spPr bwMode="auto">
          <a:xfrm>
            <a:off x="4562475" y="4738688"/>
            <a:ext cx="124301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77" name="Arc 121"/>
          <p:cNvSpPr/>
          <p:nvPr/>
        </p:nvSpPr>
        <p:spPr bwMode="auto">
          <a:xfrm>
            <a:off x="3595688" y="4683125"/>
            <a:ext cx="111125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78" name="Line 122"/>
          <p:cNvSpPr>
            <a:spLocks noChangeShapeType="1"/>
          </p:cNvSpPr>
          <p:nvPr/>
        </p:nvSpPr>
        <p:spPr bwMode="auto">
          <a:xfrm>
            <a:off x="2032000" y="4738688"/>
            <a:ext cx="15875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79" name="Line 123"/>
          <p:cNvSpPr>
            <a:spLocks noChangeShapeType="1"/>
          </p:cNvSpPr>
          <p:nvPr/>
        </p:nvSpPr>
        <p:spPr bwMode="auto">
          <a:xfrm>
            <a:off x="3422650" y="5064125"/>
            <a:ext cx="555625" cy="4763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80" name="Arc 124"/>
          <p:cNvSpPr/>
          <p:nvPr/>
        </p:nvSpPr>
        <p:spPr bwMode="auto">
          <a:xfrm>
            <a:off x="3933825" y="4854575"/>
            <a:ext cx="88900" cy="1111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81" name="Line 125"/>
          <p:cNvSpPr>
            <a:spLocks noChangeShapeType="1"/>
          </p:cNvSpPr>
          <p:nvPr/>
        </p:nvSpPr>
        <p:spPr bwMode="auto">
          <a:xfrm flipV="1">
            <a:off x="3978275" y="4940300"/>
            <a:ext cx="0" cy="128588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82" name="Rectangle 126"/>
          <p:cNvSpPr>
            <a:spLocks noChangeArrowheads="1"/>
          </p:cNvSpPr>
          <p:nvPr/>
        </p:nvSpPr>
        <p:spPr bwMode="auto">
          <a:xfrm>
            <a:off x="3883025" y="5041900"/>
            <a:ext cx="5492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INR</a:t>
            </a:r>
          </a:p>
        </p:txBody>
      </p:sp>
      <p:sp>
        <p:nvSpPr>
          <p:cNvPr id="1049883" name="Line 127"/>
          <p:cNvSpPr>
            <a:spLocks noChangeShapeType="1"/>
          </p:cNvSpPr>
          <p:nvPr/>
        </p:nvSpPr>
        <p:spPr bwMode="auto">
          <a:xfrm>
            <a:off x="4440238" y="4854575"/>
            <a:ext cx="0" cy="2095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84" name="Freeform 128"/>
          <p:cNvSpPr/>
          <p:nvPr/>
        </p:nvSpPr>
        <p:spPr bwMode="auto">
          <a:xfrm>
            <a:off x="4375150" y="4765675"/>
            <a:ext cx="131763" cy="71438"/>
          </a:xfrm>
          <a:custGeom>
            <a:avLst/>
            <a:ahLst/>
            <a:cxnLst>
              <a:cxn ang="0">
                <a:pos x="0" y="48"/>
              </a:cxn>
              <a:cxn ang="0">
                <a:pos x="40" y="0"/>
              </a:cxn>
              <a:cxn ang="0">
                <a:pos x="88" y="48"/>
              </a:cxn>
            </a:cxnLst>
            <a:rect l="0" t="0" r="r" b="b"/>
            <a:pathLst>
              <a:path w="89" h="49">
                <a:moveTo>
                  <a:pt x="0" y="48"/>
                </a:moveTo>
                <a:lnTo>
                  <a:pt x="40" y="0"/>
                </a:lnTo>
                <a:lnTo>
                  <a:pt x="88" y="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885" name="Rectangle 129"/>
          <p:cNvSpPr>
            <a:spLocks noChangeArrowheads="1"/>
          </p:cNvSpPr>
          <p:nvPr/>
        </p:nvSpPr>
        <p:spPr bwMode="auto">
          <a:xfrm>
            <a:off x="3440113" y="5394325"/>
            <a:ext cx="1123950" cy="24447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86" name="Rectangle 130"/>
          <p:cNvSpPr>
            <a:spLocks noChangeArrowheads="1"/>
          </p:cNvSpPr>
          <p:nvPr/>
        </p:nvSpPr>
        <p:spPr bwMode="auto">
          <a:xfrm>
            <a:off x="3814763" y="5387975"/>
            <a:ext cx="358775" cy="280988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049887" name="Arc 131"/>
          <p:cNvSpPr/>
          <p:nvPr/>
        </p:nvSpPr>
        <p:spPr bwMode="auto">
          <a:xfrm>
            <a:off x="5807075" y="5473700"/>
            <a:ext cx="112713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88" name="Line 132"/>
          <p:cNvSpPr>
            <a:spLocks noChangeShapeType="1"/>
          </p:cNvSpPr>
          <p:nvPr/>
        </p:nvSpPr>
        <p:spPr bwMode="auto">
          <a:xfrm>
            <a:off x="4556125" y="5527675"/>
            <a:ext cx="124936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89" name="Line 133"/>
          <p:cNvSpPr>
            <a:spLocks noChangeShapeType="1"/>
          </p:cNvSpPr>
          <p:nvPr/>
        </p:nvSpPr>
        <p:spPr bwMode="auto">
          <a:xfrm>
            <a:off x="2889250" y="5853113"/>
            <a:ext cx="746125" cy="63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90" name="Arc 134"/>
          <p:cNvSpPr/>
          <p:nvPr/>
        </p:nvSpPr>
        <p:spPr bwMode="auto">
          <a:xfrm>
            <a:off x="3590925" y="5645150"/>
            <a:ext cx="90488" cy="109538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91" name="Line 135"/>
          <p:cNvSpPr>
            <a:spLocks noChangeShapeType="1"/>
          </p:cNvSpPr>
          <p:nvPr/>
        </p:nvSpPr>
        <p:spPr bwMode="auto">
          <a:xfrm flipV="1">
            <a:off x="3635375" y="5732463"/>
            <a:ext cx="0" cy="1270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92" name="Rectangle 136"/>
          <p:cNvSpPr>
            <a:spLocks noChangeArrowheads="1"/>
          </p:cNvSpPr>
          <p:nvPr/>
        </p:nvSpPr>
        <p:spPr bwMode="auto">
          <a:xfrm>
            <a:off x="3621088" y="5788025"/>
            <a:ext cx="4603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1049893" name="Line 137"/>
          <p:cNvSpPr>
            <a:spLocks noChangeShapeType="1"/>
          </p:cNvSpPr>
          <p:nvPr/>
        </p:nvSpPr>
        <p:spPr bwMode="auto">
          <a:xfrm>
            <a:off x="4440238" y="5649913"/>
            <a:ext cx="0" cy="32543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94" name="Freeform 138"/>
          <p:cNvSpPr/>
          <p:nvPr/>
        </p:nvSpPr>
        <p:spPr bwMode="auto">
          <a:xfrm>
            <a:off x="4379913" y="5557838"/>
            <a:ext cx="131762" cy="71437"/>
          </a:xfrm>
          <a:custGeom>
            <a:avLst/>
            <a:ahLst/>
            <a:cxnLst>
              <a:cxn ang="0">
                <a:pos x="0" y="48"/>
              </a:cxn>
              <a:cxn ang="0">
                <a:pos x="40" y="0"/>
              </a:cxn>
              <a:cxn ang="0">
                <a:pos x="88" y="48"/>
              </a:cxn>
            </a:cxnLst>
            <a:rect l="0" t="0" r="r" b="b"/>
            <a:pathLst>
              <a:path w="89" h="49">
                <a:moveTo>
                  <a:pt x="0" y="48"/>
                </a:moveTo>
                <a:lnTo>
                  <a:pt x="40" y="0"/>
                </a:lnTo>
                <a:lnTo>
                  <a:pt x="88" y="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49895" name="Line 139"/>
          <p:cNvSpPr>
            <a:spLocks noChangeShapeType="1"/>
          </p:cNvSpPr>
          <p:nvPr/>
        </p:nvSpPr>
        <p:spPr bwMode="auto">
          <a:xfrm>
            <a:off x="4445000" y="4400550"/>
            <a:ext cx="53816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96" name="Line 140"/>
          <p:cNvSpPr>
            <a:spLocks noChangeShapeType="1"/>
          </p:cNvSpPr>
          <p:nvPr/>
        </p:nvSpPr>
        <p:spPr bwMode="auto">
          <a:xfrm>
            <a:off x="4425950" y="5064125"/>
            <a:ext cx="53975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97" name="Line 141"/>
          <p:cNvSpPr>
            <a:spLocks noChangeShapeType="1"/>
          </p:cNvSpPr>
          <p:nvPr/>
        </p:nvSpPr>
        <p:spPr bwMode="auto">
          <a:xfrm>
            <a:off x="4983163" y="4406900"/>
            <a:ext cx="0" cy="1557338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98" name="Line 142"/>
          <p:cNvSpPr>
            <a:spLocks noChangeShapeType="1"/>
          </p:cNvSpPr>
          <p:nvPr/>
        </p:nvSpPr>
        <p:spPr bwMode="auto">
          <a:xfrm>
            <a:off x="4445000" y="5981700"/>
            <a:ext cx="6508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899" name="Rectangle 143"/>
          <p:cNvSpPr>
            <a:spLocks noChangeArrowheads="1"/>
          </p:cNvSpPr>
          <p:nvPr/>
        </p:nvSpPr>
        <p:spPr bwMode="auto">
          <a:xfrm>
            <a:off x="5151438" y="5853113"/>
            <a:ext cx="739775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1049900" name="Rectangle 144"/>
          <p:cNvSpPr>
            <a:spLocks noChangeArrowheads="1"/>
          </p:cNvSpPr>
          <p:nvPr/>
        </p:nvSpPr>
        <p:spPr bwMode="auto">
          <a:xfrm>
            <a:off x="5842000" y="3962400"/>
            <a:ext cx="3079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49901" name="Rectangle 145"/>
          <p:cNvSpPr>
            <a:spLocks noChangeArrowheads="1"/>
          </p:cNvSpPr>
          <p:nvPr/>
        </p:nvSpPr>
        <p:spPr bwMode="auto">
          <a:xfrm>
            <a:off x="5853113" y="4624388"/>
            <a:ext cx="307975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49902" name="Rectangle 146"/>
          <p:cNvSpPr>
            <a:spLocks noChangeArrowheads="1"/>
          </p:cNvSpPr>
          <p:nvPr/>
        </p:nvSpPr>
        <p:spPr bwMode="auto">
          <a:xfrm>
            <a:off x="5861050" y="5414963"/>
            <a:ext cx="3079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49903" name="Line 147"/>
          <p:cNvSpPr>
            <a:spLocks noChangeShapeType="1"/>
          </p:cNvSpPr>
          <p:nvPr/>
        </p:nvSpPr>
        <p:spPr bwMode="auto">
          <a:xfrm flipH="1">
            <a:off x="2017713" y="6121400"/>
            <a:ext cx="3916362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04" name="Rectangle 148"/>
          <p:cNvSpPr>
            <a:spLocks noChangeArrowheads="1"/>
          </p:cNvSpPr>
          <p:nvPr/>
        </p:nvSpPr>
        <p:spPr bwMode="auto">
          <a:xfrm>
            <a:off x="3484563" y="6019800"/>
            <a:ext cx="1224695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Common bus</a:t>
            </a:r>
          </a:p>
        </p:txBody>
      </p:sp>
      <p:sp>
        <p:nvSpPr>
          <p:cNvPr id="1049905" name="Line 149"/>
          <p:cNvSpPr>
            <a:spLocks noChangeShapeType="1"/>
          </p:cNvSpPr>
          <p:nvPr/>
        </p:nvSpPr>
        <p:spPr bwMode="auto">
          <a:xfrm flipH="1">
            <a:off x="1897063" y="6249988"/>
            <a:ext cx="4176712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06" name="Line 150"/>
          <p:cNvSpPr>
            <a:spLocks noChangeShapeType="1"/>
          </p:cNvSpPr>
          <p:nvPr/>
        </p:nvSpPr>
        <p:spPr bwMode="auto">
          <a:xfrm>
            <a:off x="2027238" y="2897188"/>
            <a:ext cx="0" cy="3230562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07" name="Line 151"/>
          <p:cNvSpPr>
            <a:spLocks noChangeShapeType="1"/>
          </p:cNvSpPr>
          <p:nvPr/>
        </p:nvSpPr>
        <p:spPr bwMode="auto">
          <a:xfrm>
            <a:off x="1895475" y="2897188"/>
            <a:ext cx="0" cy="33655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08" name="Oval 152"/>
          <p:cNvSpPr>
            <a:spLocks noChangeArrowheads="1"/>
          </p:cNvSpPr>
          <p:nvPr/>
        </p:nvSpPr>
        <p:spPr bwMode="auto">
          <a:xfrm>
            <a:off x="1901825" y="2854325"/>
            <a:ext cx="117475" cy="71438"/>
          </a:xfrm>
          <a:prstGeom prst="ellips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09" name="Rectangle 153"/>
          <p:cNvSpPr>
            <a:spLocks noChangeArrowheads="1"/>
          </p:cNvSpPr>
          <p:nvPr/>
        </p:nvSpPr>
        <p:spPr bwMode="auto">
          <a:xfrm>
            <a:off x="2068513" y="1906588"/>
            <a:ext cx="447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049910" name="Rectangle 154"/>
          <p:cNvSpPr>
            <a:spLocks noChangeArrowheads="1"/>
          </p:cNvSpPr>
          <p:nvPr/>
        </p:nvSpPr>
        <p:spPr bwMode="auto">
          <a:xfrm>
            <a:off x="2068513" y="2287588"/>
            <a:ext cx="447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049911" name="Arc 155"/>
          <p:cNvSpPr/>
          <p:nvPr/>
        </p:nvSpPr>
        <p:spPr bwMode="auto">
          <a:xfrm>
            <a:off x="3322638" y="5473700"/>
            <a:ext cx="112712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12" name="Line 156"/>
          <p:cNvSpPr>
            <a:spLocks noChangeShapeType="1"/>
          </p:cNvSpPr>
          <p:nvPr/>
        </p:nvSpPr>
        <p:spPr bwMode="auto">
          <a:xfrm>
            <a:off x="2032000" y="5527675"/>
            <a:ext cx="129063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13" name="Oval 157"/>
          <p:cNvSpPr>
            <a:spLocks noChangeArrowheads="1"/>
          </p:cNvSpPr>
          <p:nvPr/>
        </p:nvSpPr>
        <p:spPr bwMode="auto">
          <a:xfrm>
            <a:off x="4683125" y="2012950"/>
            <a:ext cx="46038" cy="33338"/>
          </a:xfrm>
          <a:prstGeom prst="ellipse"/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14" name="Oval 158"/>
          <p:cNvSpPr>
            <a:spLocks noChangeArrowheads="1"/>
          </p:cNvSpPr>
          <p:nvPr/>
        </p:nvSpPr>
        <p:spPr bwMode="auto">
          <a:xfrm>
            <a:off x="4683125" y="2349500"/>
            <a:ext cx="46038" cy="34925"/>
          </a:xfrm>
          <a:prstGeom prst="ellipse"/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15" name="Oval 159"/>
          <p:cNvSpPr>
            <a:spLocks noChangeArrowheads="1"/>
          </p:cNvSpPr>
          <p:nvPr/>
        </p:nvSpPr>
        <p:spPr bwMode="auto">
          <a:xfrm>
            <a:off x="2871788" y="3732213"/>
            <a:ext cx="47625" cy="34925"/>
          </a:xfrm>
          <a:prstGeom prst="ellipse"/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16" name="Oval 160"/>
          <p:cNvSpPr>
            <a:spLocks noChangeArrowheads="1"/>
          </p:cNvSpPr>
          <p:nvPr/>
        </p:nvSpPr>
        <p:spPr bwMode="auto">
          <a:xfrm>
            <a:off x="2884488" y="5116513"/>
            <a:ext cx="46037" cy="33337"/>
          </a:xfrm>
          <a:prstGeom prst="ellipse"/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17" name="Oval 161"/>
          <p:cNvSpPr>
            <a:spLocks noChangeArrowheads="1"/>
          </p:cNvSpPr>
          <p:nvPr/>
        </p:nvSpPr>
        <p:spPr bwMode="auto">
          <a:xfrm>
            <a:off x="2878138" y="2012950"/>
            <a:ext cx="47625" cy="33338"/>
          </a:xfrm>
          <a:prstGeom prst="ellipse"/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18" name="Oval 162"/>
          <p:cNvSpPr>
            <a:spLocks noChangeArrowheads="1"/>
          </p:cNvSpPr>
          <p:nvPr/>
        </p:nvSpPr>
        <p:spPr bwMode="auto">
          <a:xfrm>
            <a:off x="2682875" y="2408238"/>
            <a:ext cx="47625" cy="34925"/>
          </a:xfrm>
          <a:prstGeom prst="ellipse"/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19" name="Oval 163"/>
          <p:cNvSpPr>
            <a:spLocks noChangeArrowheads="1"/>
          </p:cNvSpPr>
          <p:nvPr/>
        </p:nvSpPr>
        <p:spPr bwMode="auto">
          <a:xfrm>
            <a:off x="5421313" y="4059238"/>
            <a:ext cx="47625" cy="33337"/>
          </a:xfrm>
          <a:prstGeom prst="ellipse"/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20" name="Oval 164"/>
          <p:cNvSpPr>
            <a:spLocks noChangeArrowheads="1"/>
          </p:cNvSpPr>
          <p:nvPr/>
        </p:nvSpPr>
        <p:spPr bwMode="auto">
          <a:xfrm>
            <a:off x="4953000" y="5054600"/>
            <a:ext cx="49213" cy="33338"/>
          </a:xfrm>
          <a:prstGeom prst="ellipse"/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21" name="Oval 165"/>
          <p:cNvSpPr>
            <a:spLocks noChangeArrowheads="1"/>
          </p:cNvSpPr>
          <p:nvPr/>
        </p:nvSpPr>
        <p:spPr bwMode="auto">
          <a:xfrm>
            <a:off x="4953000" y="5964238"/>
            <a:ext cx="49213" cy="33337"/>
          </a:xfrm>
          <a:prstGeom prst="ellipse"/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22" name="Rectangle 167"/>
          <p:cNvSpPr>
            <a:spLocks noChangeArrowheads="1"/>
          </p:cNvSpPr>
          <p:nvPr/>
        </p:nvSpPr>
        <p:spPr bwMode="auto">
          <a:xfrm>
            <a:off x="3011488" y="1089025"/>
            <a:ext cx="5327650" cy="693738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570788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Determine The Type Of Instruction</a:t>
            </a:r>
            <a:endParaRPr altLang="ko-KR" dirty="0" sz="3200" lang="en-US"/>
          </a:p>
        </p:txBody>
      </p:sp>
      <p:sp>
        <p:nvSpPr>
          <p:cNvPr id="1049924" name="Rectangle 3"/>
          <p:cNvSpPr>
            <a:spLocks noChangeArrowheads="1"/>
          </p:cNvSpPr>
          <p:nvPr/>
        </p:nvSpPr>
        <p:spPr bwMode="auto">
          <a:xfrm>
            <a:off x="1389063" y="5548313"/>
            <a:ext cx="34925" cy="15716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25" name="Rectangle 98"/>
          <p:cNvSpPr>
            <a:spLocks noChangeArrowheads="1"/>
          </p:cNvSpPr>
          <p:nvPr/>
        </p:nvSpPr>
        <p:spPr bwMode="auto">
          <a:xfrm>
            <a:off x="6283325" y="3276600"/>
            <a:ext cx="1146176" cy="3302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600" lang="en-US">
                <a:solidFill>
                  <a:srgbClr val="000000"/>
                </a:solidFill>
              </a:rPr>
              <a:t>= 0 (direct)</a:t>
            </a:r>
          </a:p>
        </p:txBody>
      </p:sp>
      <p:sp>
        <p:nvSpPr>
          <p:cNvPr id="1049926" name="Rectangle 124"/>
          <p:cNvSpPr>
            <a:spLocks noChangeArrowheads="1"/>
          </p:cNvSpPr>
          <p:nvPr/>
        </p:nvSpPr>
        <p:spPr bwMode="auto">
          <a:xfrm>
            <a:off x="952500" y="5534025"/>
            <a:ext cx="7104063" cy="931863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>
            <a:spAutoFit/>
          </a:bodyPr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algn="l" pos="1143000"/>
              </a:tabLst>
            </a:pPr>
            <a:r>
              <a:rPr altLang="ko-KR" sz="1800" lang="en-US"/>
              <a:t>D'</a:t>
            </a:r>
            <a:r>
              <a:rPr altLang="ko-KR" lang="en-US"/>
              <a:t>7</a:t>
            </a:r>
            <a:r>
              <a:rPr altLang="ko-KR" sz="1800" lang="en-US"/>
              <a:t>IT</a:t>
            </a:r>
            <a:r>
              <a:rPr altLang="ko-KR" sz="1400" lang="en-US"/>
              <a:t>3</a:t>
            </a:r>
            <a:r>
              <a:rPr altLang="ko-KR" sz="1800" lang="en-US"/>
              <a:t>:	AR </a:t>
            </a:r>
            <a:r>
              <a:rPr altLang="ko-KR" sz="1800" lang="en-US">
                <a:latin typeface="Symbol" pitchFamily="18" charset="2"/>
              </a:rPr>
              <a:t></a:t>
            </a:r>
            <a:r>
              <a:rPr altLang="ko-KR" sz="1800" lang="en-US"/>
              <a:t>M[AR]</a:t>
            </a:r>
          </a:p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algn="l" pos="1143000"/>
              </a:tabLst>
            </a:pPr>
            <a:r>
              <a:rPr altLang="ko-KR" sz="1800" lang="en-US"/>
              <a:t>D'</a:t>
            </a:r>
            <a:r>
              <a:rPr altLang="ko-KR" sz="1400" lang="en-US"/>
              <a:t>7</a:t>
            </a:r>
            <a:r>
              <a:rPr altLang="ko-KR" sz="1800" lang="en-US"/>
              <a:t>I'T</a:t>
            </a:r>
            <a:r>
              <a:rPr altLang="ko-KR" sz="1400" lang="en-US"/>
              <a:t>3</a:t>
            </a:r>
            <a:r>
              <a:rPr altLang="ko-KR" sz="1800" lang="en-US"/>
              <a:t>:	Nothing</a:t>
            </a:r>
          </a:p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algn="l" pos="1143000"/>
              </a:tabLst>
            </a:pPr>
            <a:r>
              <a:rPr altLang="ko-KR" sz="1800" lang="en-US"/>
              <a:t>D</a:t>
            </a:r>
            <a:r>
              <a:rPr altLang="ko-KR" sz="1400" lang="en-US"/>
              <a:t>7</a:t>
            </a:r>
            <a:r>
              <a:rPr altLang="ko-KR" sz="1800" lang="en-US"/>
              <a:t>I'T</a:t>
            </a:r>
            <a:r>
              <a:rPr altLang="ko-KR" sz="1400" lang="en-US"/>
              <a:t>3</a:t>
            </a:r>
            <a:r>
              <a:rPr altLang="ko-KR" sz="1800" lang="en-US"/>
              <a:t>:	Execute a register-reference instr.</a:t>
            </a:r>
          </a:p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algn="l" pos="1143000"/>
              </a:tabLst>
            </a:pPr>
            <a:r>
              <a:rPr altLang="ko-KR" sz="1800" lang="en-US"/>
              <a:t>D</a:t>
            </a:r>
            <a:r>
              <a:rPr altLang="ko-KR" sz="1400" lang="en-US"/>
              <a:t>7</a:t>
            </a:r>
            <a:r>
              <a:rPr altLang="ko-KR" sz="1800" lang="en-US"/>
              <a:t>IT</a:t>
            </a:r>
            <a:r>
              <a:rPr altLang="ko-KR" sz="1400" lang="en-US"/>
              <a:t>3</a:t>
            </a:r>
            <a:r>
              <a:rPr altLang="ko-KR" sz="1800" lang="en-US"/>
              <a:t>:	Execute an input-output instr.</a:t>
            </a:r>
          </a:p>
        </p:txBody>
      </p:sp>
      <p:sp>
        <p:nvSpPr>
          <p:cNvPr id="1049927" name="Rectangle 4"/>
          <p:cNvSpPr>
            <a:spLocks noChangeArrowheads="1"/>
          </p:cNvSpPr>
          <p:nvPr/>
        </p:nvSpPr>
        <p:spPr bwMode="auto">
          <a:xfrm>
            <a:off x="3687763" y="857250"/>
            <a:ext cx="600076" cy="4445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>
              <a:lnSpc>
                <a:spcPct val="70000"/>
              </a:lnSpc>
            </a:pPr>
            <a:r>
              <a:rPr altLang="ko-KR" dirty="0" sz="1200" lang="en-US">
                <a:solidFill>
                  <a:srgbClr val="000000"/>
                </a:solidFill>
              </a:rPr>
              <a:t>Start</a:t>
            </a:r>
          </a:p>
          <a:p>
            <a:pPr defTabSz="762000">
              <a:lnSpc>
                <a:spcPct val="70000"/>
              </a:lnSpc>
            </a:pPr>
            <a:r>
              <a:rPr altLang="ko-KR" dirty="0" sz="1200" lang="en-US">
                <a:solidFill>
                  <a:srgbClr val="000000"/>
                </a:solidFill>
              </a:rPr>
              <a:t>SC </a:t>
            </a:r>
            <a:r>
              <a:rPr altLang="ko-KR" dirty="0" sz="1200" lang="en-US">
                <a:solidFill>
                  <a:srgbClr val="000000"/>
                </a:solidFill>
                <a:latin typeface="Symbol" pitchFamily="18" charset="2"/>
              </a:rPr>
              <a:t> 0</a:t>
            </a:r>
          </a:p>
        </p:txBody>
      </p:sp>
      <p:sp>
        <p:nvSpPr>
          <p:cNvPr id="1049928" name="Rectangle 8"/>
          <p:cNvSpPr>
            <a:spLocks noChangeArrowheads="1"/>
          </p:cNvSpPr>
          <p:nvPr/>
        </p:nvSpPr>
        <p:spPr bwMode="auto">
          <a:xfrm>
            <a:off x="3589338" y="868363"/>
            <a:ext cx="801687" cy="290512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29" name="Rectangle 9"/>
          <p:cNvSpPr>
            <a:spLocks noChangeArrowheads="1"/>
          </p:cNvSpPr>
          <p:nvPr/>
        </p:nvSpPr>
        <p:spPr bwMode="auto">
          <a:xfrm>
            <a:off x="3489325" y="1431925"/>
            <a:ext cx="418385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049930" name="Rectangle 10"/>
          <p:cNvSpPr>
            <a:spLocks noChangeArrowheads="1"/>
          </p:cNvSpPr>
          <p:nvPr/>
        </p:nvSpPr>
        <p:spPr bwMode="auto">
          <a:xfrm>
            <a:off x="3797300" y="1371600"/>
            <a:ext cx="282577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049931" name="Rectangle 11"/>
          <p:cNvSpPr>
            <a:spLocks noChangeArrowheads="1"/>
          </p:cNvSpPr>
          <p:nvPr/>
        </p:nvSpPr>
        <p:spPr bwMode="auto">
          <a:xfrm>
            <a:off x="4041775" y="1431925"/>
            <a:ext cx="403958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049932" name="Rectangle 12"/>
          <p:cNvSpPr>
            <a:spLocks noChangeArrowheads="1"/>
          </p:cNvSpPr>
          <p:nvPr/>
        </p:nvSpPr>
        <p:spPr bwMode="auto">
          <a:xfrm>
            <a:off x="3454400" y="1444625"/>
            <a:ext cx="1019175" cy="20320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33" name="Arc 13"/>
          <p:cNvSpPr/>
          <p:nvPr/>
        </p:nvSpPr>
        <p:spPr bwMode="auto">
          <a:xfrm>
            <a:off x="3954463" y="1335088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34" name="Line 14"/>
          <p:cNvSpPr>
            <a:spLocks noChangeShapeType="1"/>
          </p:cNvSpPr>
          <p:nvPr/>
        </p:nvSpPr>
        <p:spPr bwMode="auto">
          <a:xfrm>
            <a:off x="4000500" y="1152525"/>
            <a:ext cx="0" cy="192088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35" name="Arc 15"/>
          <p:cNvSpPr/>
          <p:nvPr/>
        </p:nvSpPr>
        <p:spPr bwMode="auto">
          <a:xfrm>
            <a:off x="3536950" y="1335088"/>
            <a:ext cx="93663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36" name="Line 16"/>
          <p:cNvSpPr>
            <a:spLocks noChangeShapeType="1"/>
          </p:cNvSpPr>
          <p:nvPr/>
        </p:nvSpPr>
        <p:spPr bwMode="auto">
          <a:xfrm flipV="1">
            <a:off x="3582988" y="1252538"/>
            <a:ext cx="0" cy="112712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37" name="Rectangle 17"/>
          <p:cNvSpPr>
            <a:spLocks noChangeArrowheads="1"/>
          </p:cNvSpPr>
          <p:nvPr/>
        </p:nvSpPr>
        <p:spPr bwMode="auto">
          <a:xfrm>
            <a:off x="4435475" y="1320800"/>
            <a:ext cx="447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049938" name="Rectangle 18"/>
          <p:cNvSpPr>
            <a:spLocks noChangeArrowheads="1"/>
          </p:cNvSpPr>
          <p:nvPr/>
        </p:nvSpPr>
        <p:spPr bwMode="auto">
          <a:xfrm>
            <a:off x="2935288" y="1885950"/>
            <a:ext cx="3841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049939" name="Rectangle 19"/>
          <p:cNvSpPr>
            <a:spLocks noChangeArrowheads="1"/>
          </p:cNvSpPr>
          <p:nvPr/>
        </p:nvSpPr>
        <p:spPr bwMode="auto">
          <a:xfrm>
            <a:off x="3168650" y="1887538"/>
            <a:ext cx="282577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049940" name="Rectangle 20"/>
          <p:cNvSpPr>
            <a:spLocks noChangeArrowheads="1"/>
          </p:cNvSpPr>
          <p:nvPr/>
        </p:nvSpPr>
        <p:spPr bwMode="auto">
          <a:xfrm>
            <a:off x="3414713" y="1885950"/>
            <a:ext cx="701677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M[AR],</a:t>
            </a:r>
          </a:p>
        </p:txBody>
      </p:sp>
      <p:sp>
        <p:nvSpPr>
          <p:cNvPr id="1049941" name="Rectangle 21"/>
          <p:cNvSpPr>
            <a:spLocks noChangeArrowheads="1"/>
          </p:cNvSpPr>
          <p:nvPr/>
        </p:nvSpPr>
        <p:spPr bwMode="auto">
          <a:xfrm>
            <a:off x="3981450" y="1885950"/>
            <a:ext cx="4730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049942" name="Rectangle 22"/>
          <p:cNvSpPr>
            <a:spLocks noChangeArrowheads="1"/>
          </p:cNvSpPr>
          <p:nvPr/>
        </p:nvSpPr>
        <p:spPr bwMode="auto">
          <a:xfrm>
            <a:off x="4233863" y="1887538"/>
            <a:ext cx="2825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049943" name="Rectangle 23"/>
          <p:cNvSpPr>
            <a:spLocks noChangeArrowheads="1"/>
          </p:cNvSpPr>
          <p:nvPr/>
        </p:nvSpPr>
        <p:spPr bwMode="auto">
          <a:xfrm>
            <a:off x="4460875" y="1885950"/>
            <a:ext cx="828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PC + 1</a:t>
            </a:r>
          </a:p>
        </p:txBody>
      </p:sp>
      <p:sp>
        <p:nvSpPr>
          <p:cNvPr id="1049944" name="Rectangle 24"/>
          <p:cNvSpPr>
            <a:spLocks noChangeArrowheads="1"/>
          </p:cNvSpPr>
          <p:nvPr/>
        </p:nvSpPr>
        <p:spPr bwMode="auto">
          <a:xfrm>
            <a:off x="2962275" y="1898650"/>
            <a:ext cx="2200275" cy="31115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45" name="Arc 25"/>
          <p:cNvSpPr/>
          <p:nvPr/>
        </p:nvSpPr>
        <p:spPr bwMode="auto">
          <a:xfrm>
            <a:off x="3954463" y="1789113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46" name="Line 26"/>
          <p:cNvSpPr>
            <a:spLocks noChangeShapeType="1"/>
          </p:cNvSpPr>
          <p:nvPr/>
        </p:nvSpPr>
        <p:spPr bwMode="auto">
          <a:xfrm>
            <a:off x="4000500" y="1666875"/>
            <a:ext cx="0" cy="131763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47" name="Rectangle 27"/>
          <p:cNvSpPr>
            <a:spLocks noChangeArrowheads="1"/>
          </p:cNvSpPr>
          <p:nvPr/>
        </p:nvSpPr>
        <p:spPr bwMode="auto">
          <a:xfrm>
            <a:off x="5100638" y="1714500"/>
            <a:ext cx="447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049948" name="Rectangle 28"/>
          <p:cNvSpPr>
            <a:spLocks noChangeArrowheads="1"/>
          </p:cNvSpPr>
          <p:nvPr/>
        </p:nvSpPr>
        <p:spPr bwMode="auto">
          <a:xfrm>
            <a:off x="2935288" y="2514600"/>
            <a:ext cx="418385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049949" name="Rectangle 29"/>
          <p:cNvSpPr>
            <a:spLocks noChangeArrowheads="1"/>
          </p:cNvSpPr>
          <p:nvPr/>
        </p:nvSpPr>
        <p:spPr bwMode="auto">
          <a:xfrm>
            <a:off x="3206750" y="2514600"/>
            <a:ext cx="282577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049950" name="Rectangle 30"/>
          <p:cNvSpPr>
            <a:spLocks noChangeArrowheads="1"/>
          </p:cNvSpPr>
          <p:nvPr/>
        </p:nvSpPr>
        <p:spPr bwMode="auto">
          <a:xfrm>
            <a:off x="3414713" y="2514600"/>
            <a:ext cx="866775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IR(0-11),</a:t>
            </a:r>
          </a:p>
        </p:txBody>
      </p:sp>
      <p:sp>
        <p:nvSpPr>
          <p:cNvPr id="1049951" name="Rectangle 31"/>
          <p:cNvSpPr>
            <a:spLocks noChangeArrowheads="1"/>
          </p:cNvSpPr>
          <p:nvPr/>
        </p:nvSpPr>
        <p:spPr bwMode="auto">
          <a:xfrm>
            <a:off x="4176713" y="2514600"/>
            <a:ext cx="243657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49952" name="Rectangle 32"/>
          <p:cNvSpPr>
            <a:spLocks noChangeArrowheads="1"/>
          </p:cNvSpPr>
          <p:nvPr/>
        </p:nvSpPr>
        <p:spPr bwMode="auto">
          <a:xfrm>
            <a:off x="4259263" y="2505075"/>
            <a:ext cx="244476" cy="266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200" lang="en-US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049953" name="Rectangle 33"/>
          <p:cNvSpPr>
            <a:spLocks noChangeArrowheads="1"/>
          </p:cNvSpPr>
          <p:nvPr/>
        </p:nvSpPr>
        <p:spPr bwMode="auto">
          <a:xfrm>
            <a:off x="4460875" y="2514600"/>
            <a:ext cx="565220" cy="274434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200" lang="en-US">
                <a:solidFill>
                  <a:srgbClr val="000000"/>
                </a:solidFill>
              </a:rPr>
              <a:t>IR(15)</a:t>
            </a:r>
          </a:p>
        </p:txBody>
      </p:sp>
      <p:sp>
        <p:nvSpPr>
          <p:cNvPr id="1049954" name="Rectangle 34"/>
          <p:cNvSpPr>
            <a:spLocks noChangeArrowheads="1"/>
          </p:cNvSpPr>
          <p:nvPr/>
        </p:nvSpPr>
        <p:spPr bwMode="auto">
          <a:xfrm>
            <a:off x="2800350" y="2352675"/>
            <a:ext cx="24161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Decode </a:t>
            </a:r>
            <a:r>
              <a:rPr altLang="ko-KR" dirty="0" sz="1400" lang="en-US" err="1">
                <a:solidFill>
                  <a:srgbClr val="000000"/>
                </a:solidFill>
              </a:rPr>
              <a:t>Opcode</a:t>
            </a:r>
            <a:r>
              <a:rPr altLang="ko-KR" dirty="0" sz="1400" lang="en-US">
                <a:solidFill>
                  <a:srgbClr val="000000"/>
                </a:solidFill>
              </a:rPr>
              <a:t> in IR(12-14),</a:t>
            </a:r>
          </a:p>
        </p:txBody>
      </p:sp>
      <p:sp>
        <p:nvSpPr>
          <p:cNvPr id="1049955" name="Rectangle 35"/>
          <p:cNvSpPr>
            <a:spLocks noChangeArrowheads="1"/>
          </p:cNvSpPr>
          <p:nvPr/>
        </p:nvSpPr>
        <p:spPr bwMode="auto">
          <a:xfrm>
            <a:off x="2752725" y="2355850"/>
            <a:ext cx="2557463" cy="38258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56" name="Rectangle 38"/>
          <p:cNvSpPr>
            <a:spLocks noChangeArrowheads="1"/>
          </p:cNvSpPr>
          <p:nvPr/>
        </p:nvSpPr>
        <p:spPr bwMode="auto">
          <a:xfrm>
            <a:off x="5235575" y="2171700"/>
            <a:ext cx="447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049957" name="Arc 39"/>
          <p:cNvSpPr/>
          <p:nvPr/>
        </p:nvSpPr>
        <p:spPr bwMode="auto">
          <a:xfrm>
            <a:off x="3967163" y="2932113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58" name="Line 40"/>
          <p:cNvSpPr>
            <a:spLocks noChangeShapeType="1"/>
          </p:cNvSpPr>
          <p:nvPr/>
        </p:nvSpPr>
        <p:spPr bwMode="auto">
          <a:xfrm>
            <a:off x="4013200" y="2749550"/>
            <a:ext cx="0" cy="21272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grpSp>
        <p:nvGrpSpPr>
          <p:cNvPr id="211" name="Group 127"/>
          <p:cNvGrpSpPr/>
          <p:nvPr/>
        </p:nvGrpSpPr>
        <p:grpSpPr bwMode="auto">
          <a:xfrm>
            <a:off x="3730625" y="3006725"/>
            <a:ext cx="515938" cy="420688"/>
            <a:chOff x="1696" y="3024"/>
            <a:chExt cx="376" cy="368"/>
          </a:xfrm>
        </p:grpSpPr>
        <p:sp>
          <p:nvSpPr>
            <p:cNvPr id="1049959" name="Line 41"/>
            <p:cNvSpPr>
              <a:spLocks noChangeShapeType="1"/>
            </p:cNvSpPr>
            <p:nvPr/>
          </p:nvSpPr>
          <p:spPr bwMode="auto">
            <a:xfrm flipH="1">
              <a:off x="1696" y="3024"/>
              <a:ext cx="208" cy="168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960" name="Line 42"/>
            <p:cNvSpPr>
              <a:spLocks noChangeShapeType="1"/>
            </p:cNvSpPr>
            <p:nvPr/>
          </p:nvSpPr>
          <p:spPr bwMode="auto">
            <a:xfrm>
              <a:off x="1896" y="3024"/>
              <a:ext cx="176" cy="168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961" name="Line 43"/>
            <p:cNvSpPr>
              <a:spLocks noChangeShapeType="1"/>
            </p:cNvSpPr>
            <p:nvPr/>
          </p:nvSpPr>
          <p:spPr bwMode="auto">
            <a:xfrm flipH="1" flipV="1">
              <a:off x="1696" y="3184"/>
              <a:ext cx="208" cy="208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49962" name="Line 44"/>
            <p:cNvSpPr>
              <a:spLocks noChangeShapeType="1"/>
            </p:cNvSpPr>
            <p:nvPr/>
          </p:nvSpPr>
          <p:spPr bwMode="auto">
            <a:xfrm flipV="1">
              <a:off x="1896" y="3184"/>
              <a:ext cx="176" cy="208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9963" name="Rectangle 45"/>
          <p:cNvSpPr>
            <a:spLocks noChangeArrowheads="1"/>
          </p:cNvSpPr>
          <p:nvPr/>
        </p:nvSpPr>
        <p:spPr bwMode="auto">
          <a:xfrm>
            <a:off x="3797300" y="3100388"/>
            <a:ext cx="403958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D7</a:t>
            </a:r>
          </a:p>
        </p:txBody>
      </p:sp>
      <p:sp>
        <p:nvSpPr>
          <p:cNvPr id="1049964" name="Line 46"/>
          <p:cNvSpPr>
            <a:spLocks noChangeShapeType="1"/>
          </p:cNvSpPr>
          <p:nvPr/>
        </p:nvSpPr>
        <p:spPr bwMode="auto">
          <a:xfrm flipV="1">
            <a:off x="4252913" y="3205163"/>
            <a:ext cx="1746250" cy="4762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65" name="Line 47"/>
          <p:cNvSpPr>
            <a:spLocks noChangeShapeType="1"/>
          </p:cNvSpPr>
          <p:nvPr/>
        </p:nvSpPr>
        <p:spPr bwMode="auto">
          <a:xfrm>
            <a:off x="3035300" y="3209925"/>
            <a:ext cx="701675" cy="31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66" name="Rectangle 48"/>
          <p:cNvSpPr>
            <a:spLocks noChangeArrowheads="1"/>
          </p:cNvSpPr>
          <p:nvPr/>
        </p:nvSpPr>
        <p:spPr bwMode="auto">
          <a:xfrm>
            <a:off x="4820390" y="2895188"/>
            <a:ext cx="2037610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= 0 (Memory-reference)</a:t>
            </a:r>
          </a:p>
        </p:txBody>
      </p:sp>
      <p:sp>
        <p:nvSpPr>
          <p:cNvPr id="1049967" name="Rectangle 49"/>
          <p:cNvSpPr>
            <a:spLocks noChangeArrowheads="1"/>
          </p:cNvSpPr>
          <p:nvPr/>
        </p:nvSpPr>
        <p:spPr bwMode="auto">
          <a:xfrm>
            <a:off x="1752600" y="2870200"/>
            <a:ext cx="1706109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(Register or I/O) = 1</a:t>
            </a:r>
          </a:p>
        </p:txBody>
      </p:sp>
      <p:sp>
        <p:nvSpPr>
          <p:cNvPr id="1049968" name="Line 50"/>
          <p:cNvSpPr>
            <a:spLocks noChangeShapeType="1"/>
          </p:cNvSpPr>
          <p:nvPr/>
        </p:nvSpPr>
        <p:spPr bwMode="auto">
          <a:xfrm flipH="1">
            <a:off x="5729288" y="3446463"/>
            <a:ext cx="306387" cy="22383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69" name="Line 51"/>
          <p:cNvSpPr>
            <a:spLocks noChangeShapeType="1"/>
          </p:cNvSpPr>
          <p:nvPr/>
        </p:nvSpPr>
        <p:spPr bwMode="auto">
          <a:xfrm>
            <a:off x="6024563" y="3446463"/>
            <a:ext cx="269875" cy="22383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70" name="Line 52"/>
          <p:cNvSpPr>
            <a:spLocks noChangeShapeType="1"/>
          </p:cNvSpPr>
          <p:nvPr/>
        </p:nvSpPr>
        <p:spPr bwMode="auto">
          <a:xfrm flipH="1" flipV="1">
            <a:off x="5729288" y="3659188"/>
            <a:ext cx="306387" cy="2540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71" name="Line 53"/>
          <p:cNvSpPr>
            <a:spLocks noChangeShapeType="1"/>
          </p:cNvSpPr>
          <p:nvPr/>
        </p:nvSpPr>
        <p:spPr bwMode="auto">
          <a:xfrm flipV="1">
            <a:off x="6024563" y="3659188"/>
            <a:ext cx="269875" cy="2540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72" name="Rectangle 54"/>
          <p:cNvSpPr>
            <a:spLocks noChangeArrowheads="1"/>
          </p:cNvSpPr>
          <p:nvPr/>
        </p:nvSpPr>
        <p:spPr bwMode="auto">
          <a:xfrm>
            <a:off x="5880100" y="3571875"/>
            <a:ext cx="2444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49973" name="Line 55"/>
          <p:cNvSpPr>
            <a:spLocks noChangeShapeType="1"/>
          </p:cNvSpPr>
          <p:nvPr/>
        </p:nvSpPr>
        <p:spPr bwMode="auto">
          <a:xfrm flipH="1">
            <a:off x="2727325" y="3446463"/>
            <a:ext cx="320675" cy="22383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74" name="Line 56"/>
          <p:cNvSpPr>
            <a:spLocks noChangeShapeType="1"/>
          </p:cNvSpPr>
          <p:nvPr/>
        </p:nvSpPr>
        <p:spPr bwMode="auto">
          <a:xfrm>
            <a:off x="3035300" y="3446463"/>
            <a:ext cx="258763" cy="22383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75" name="Line 57"/>
          <p:cNvSpPr>
            <a:spLocks noChangeShapeType="1"/>
          </p:cNvSpPr>
          <p:nvPr/>
        </p:nvSpPr>
        <p:spPr bwMode="auto">
          <a:xfrm flipH="1" flipV="1">
            <a:off x="2727325" y="3659188"/>
            <a:ext cx="320675" cy="2540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76" name="Line 58"/>
          <p:cNvSpPr>
            <a:spLocks noChangeShapeType="1"/>
          </p:cNvSpPr>
          <p:nvPr/>
        </p:nvSpPr>
        <p:spPr bwMode="auto">
          <a:xfrm flipV="1">
            <a:off x="3035300" y="3659188"/>
            <a:ext cx="258763" cy="2540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77" name="Rectangle 59"/>
          <p:cNvSpPr>
            <a:spLocks noChangeArrowheads="1"/>
          </p:cNvSpPr>
          <p:nvPr/>
        </p:nvSpPr>
        <p:spPr bwMode="auto">
          <a:xfrm>
            <a:off x="2905125" y="3575050"/>
            <a:ext cx="244475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049978" name="Rectangle 60"/>
          <p:cNvSpPr>
            <a:spLocks noChangeArrowheads="1"/>
          </p:cNvSpPr>
          <p:nvPr/>
        </p:nvSpPr>
        <p:spPr bwMode="auto">
          <a:xfrm>
            <a:off x="3562350" y="4071938"/>
            <a:ext cx="789704" cy="52065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altLang="ko-KR" dirty="0" sz="1400" lang="en-US">
              <a:solidFill>
                <a:srgbClr val="000000"/>
              </a:solidFill>
            </a:endParaRPr>
          </a:p>
        </p:txBody>
      </p:sp>
      <p:sp>
        <p:nvSpPr>
          <p:cNvPr id="1049979" name="Rectangle 61"/>
          <p:cNvSpPr>
            <a:spLocks noChangeArrowheads="1"/>
          </p:cNvSpPr>
          <p:nvPr/>
        </p:nvSpPr>
        <p:spPr bwMode="auto">
          <a:xfrm>
            <a:off x="3168650" y="4211638"/>
            <a:ext cx="1549143" cy="52065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register-reference</a:t>
            </a:r>
          </a:p>
          <a:p>
            <a:pPr defTabSz="762000" eaLnBrk="1"/>
            <a:endParaRPr altLang="ko-KR" dirty="0" sz="1400" lang="en-US">
              <a:solidFill>
                <a:srgbClr val="000000"/>
              </a:solidFill>
            </a:endParaRPr>
          </a:p>
        </p:txBody>
      </p:sp>
      <p:sp>
        <p:nvSpPr>
          <p:cNvPr id="1049980" name="Rectangle 62"/>
          <p:cNvSpPr>
            <a:spLocks noChangeArrowheads="1"/>
          </p:cNvSpPr>
          <p:nvPr/>
        </p:nvSpPr>
        <p:spPr bwMode="auto">
          <a:xfrm>
            <a:off x="3463925" y="4354513"/>
            <a:ext cx="1046762" cy="52065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instruction</a:t>
            </a:r>
          </a:p>
          <a:p>
            <a:pPr defTabSz="762000" eaLnBrk="1"/>
            <a:endParaRPr altLang="ko-KR" dirty="0" sz="1400" lang="en-US">
              <a:solidFill>
                <a:srgbClr val="000000"/>
              </a:solidFill>
            </a:endParaRPr>
          </a:p>
        </p:txBody>
      </p:sp>
      <p:sp>
        <p:nvSpPr>
          <p:cNvPr id="1049981" name="Rectangle 63"/>
          <p:cNvSpPr>
            <a:spLocks noChangeArrowheads="1"/>
          </p:cNvSpPr>
          <p:nvPr/>
        </p:nvSpPr>
        <p:spPr bwMode="auto">
          <a:xfrm>
            <a:off x="3549650" y="4525963"/>
            <a:ext cx="391134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SC</a:t>
            </a:r>
          </a:p>
        </p:txBody>
      </p:sp>
      <p:sp>
        <p:nvSpPr>
          <p:cNvPr id="1049982" name="Rectangle 64"/>
          <p:cNvSpPr>
            <a:spLocks noChangeArrowheads="1"/>
          </p:cNvSpPr>
          <p:nvPr/>
        </p:nvSpPr>
        <p:spPr bwMode="auto">
          <a:xfrm>
            <a:off x="3841750" y="4470400"/>
            <a:ext cx="282577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049983" name="Rectangle 65"/>
          <p:cNvSpPr>
            <a:spLocks noChangeArrowheads="1"/>
          </p:cNvSpPr>
          <p:nvPr/>
        </p:nvSpPr>
        <p:spPr bwMode="auto">
          <a:xfrm>
            <a:off x="4116388" y="4495800"/>
            <a:ext cx="293351" cy="335989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6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49984" name="Rectangle 66"/>
          <p:cNvSpPr>
            <a:spLocks noChangeArrowheads="1"/>
          </p:cNvSpPr>
          <p:nvPr/>
        </p:nvSpPr>
        <p:spPr bwMode="auto">
          <a:xfrm>
            <a:off x="2038350" y="4071938"/>
            <a:ext cx="700899" cy="459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200" lang="en-US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altLang="ko-KR" dirty="0" sz="1200" lang="en-US">
              <a:solidFill>
                <a:srgbClr val="000000"/>
              </a:solidFill>
            </a:endParaRPr>
          </a:p>
        </p:txBody>
      </p:sp>
      <p:sp>
        <p:nvSpPr>
          <p:cNvPr id="1049985" name="Rectangle 67"/>
          <p:cNvSpPr>
            <a:spLocks noChangeArrowheads="1"/>
          </p:cNvSpPr>
          <p:nvPr/>
        </p:nvSpPr>
        <p:spPr bwMode="auto">
          <a:xfrm>
            <a:off x="1878013" y="4211638"/>
            <a:ext cx="1171576" cy="4953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input-output</a:t>
            </a:r>
          </a:p>
          <a:p>
            <a:pPr defTabSz="762000" eaLnBrk="1"/>
            <a:endParaRPr altLang="ko-KR" dirty="0" sz="1400" lang="en-US">
              <a:solidFill>
                <a:srgbClr val="000000"/>
              </a:solidFill>
            </a:endParaRPr>
          </a:p>
        </p:txBody>
      </p:sp>
      <p:sp>
        <p:nvSpPr>
          <p:cNvPr id="1049986" name="Rectangle 68"/>
          <p:cNvSpPr>
            <a:spLocks noChangeArrowheads="1"/>
          </p:cNvSpPr>
          <p:nvPr/>
        </p:nvSpPr>
        <p:spPr bwMode="auto">
          <a:xfrm>
            <a:off x="1939925" y="4354513"/>
            <a:ext cx="1046762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 smtClean="0">
                <a:solidFill>
                  <a:srgbClr val="000000"/>
                </a:solidFill>
              </a:rPr>
              <a:t>instruction</a:t>
            </a:r>
            <a:endParaRPr altLang="ko-KR" dirty="0" sz="1400" lang="en-US">
              <a:solidFill>
                <a:srgbClr val="000000"/>
              </a:solidFill>
            </a:endParaRPr>
          </a:p>
        </p:txBody>
      </p:sp>
      <p:sp>
        <p:nvSpPr>
          <p:cNvPr id="1049987" name="Rectangle 69"/>
          <p:cNvSpPr>
            <a:spLocks noChangeArrowheads="1"/>
          </p:cNvSpPr>
          <p:nvPr/>
        </p:nvSpPr>
        <p:spPr bwMode="auto">
          <a:xfrm>
            <a:off x="2024063" y="4525963"/>
            <a:ext cx="362280" cy="274434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200" lang="en-US">
                <a:solidFill>
                  <a:srgbClr val="000000"/>
                </a:solidFill>
              </a:rPr>
              <a:t>SC</a:t>
            </a:r>
          </a:p>
        </p:txBody>
      </p:sp>
      <p:sp>
        <p:nvSpPr>
          <p:cNvPr id="1049988" name="Rectangle 70"/>
          <p:cNvSpPr>
            <a:spLocks noChangeArrowheads="1"/>
          </p:cNvSpPr>
          <p:nvPr/>
        </p:nvSpPr>
        <p:spPr bwMode="auto">
          <a:xfrm>
            <a:off x="2259013" y="4470400"/>
            <a:ext cx="282577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049989" name="Rectangle 71"/>
          <p:cNvSpPr>
            <a:spLocks noChangeArrowheads="1"/>
          </p:cNvSpPr>
          <p:nvPr/>
        </p:nvSpPr>
        <p:spPr bwMode="auto">
          <a:xfrm>
            <a:off x="2514600" y="4470400"/>
            <a:ext cx="307975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49990" name="Rectangle 72"/>
          <p:cNvSpPr>
            <a:spLocks noChangeArrowheads="1"/>
          </p:cNvSpPr>
          <p:nvPr/>
        </p:nvSpPr>
        <p:spPr bwMode="auto">
          <a:xfrm>
            <a:off x="5334000" y="4071938"/>
            <a:ext cx="574676" cy="266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200" lang="en-US">
                <a:solidFill>
                  <a:srgbClr val="000000"/>
                </a:solidFill>
              </a:rPr>
              <a:t>M[AR]</a:t>
            </a:r>
          </a:p>
        </p:txBody>
      </p:sp>
      <p:sp>
        <p:nvSpPr>
          <p:cNvPr id="1049991" name="Rectangle 73"/>
          <p:cNvSpPr>
            <a:spLocks noChangeArrowheads="1"/>
          </p:cNvSpPr>
          <p:nvPr/>
        </p:nvSpPr>
        <p:spPr bwMode="auto">
          <a:xfrm>
            <a:off x="5105400" y="4013200"/>
            <a:ext cx="2825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049992" name="Rectangle 74"/>
          <p:cNvSpPr>
            <a:spLocks noChangeArrowheads="1"/>
          </p:cNvSpPr>
          <p:nvPr/>
        </p:nvSpPr>
        <p:spPr bwMode="auto">
          <a:xfrm>
            <a:off x="4878388" y="4071938"/>
            <a:ext cx="418385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049993" name="Rectangle 75"/>
          <p:cNvSpPr>
            <a:spLocks noChangeArrowheads="1"/>
          </p:cNvSpPr>
          <p:nvPr/>
        </p:nvSpPr>
        <p:spPr bwMode="auto">
          <a:xfrm>
            <a:off x="6199188" y="4062413"/>
            <a:ext cx="827728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Nothing</a:t>
            </a:r>
          </a:p>
        </p:txBody>
      </p:sp>
      <p:sp>
        <p:nvSpPr>
          <p:cNvPr id="1049994" name="Arc 76"/>
          <p:cNvSpPr/>
          <p:nvPr/>
        </p:nvSpPr>
        <p:spPr bwMode="auto">
          <a:xfrm>
            <a:off x="2982913" y="3381375"/>
            <a:ext cx="93662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95" name="Line 77"/>
          <p:cNvSpPr>
            <a:spLocks noChangeShapeType="1"/>
          </p:cNvSpPr>
          <p:nvPr/>
        </p:nvSpPr>
        <p:spPr bwMode="auto">
          <a:xfrm flipV="1">
            <a:off x="3035300" y="3224213"/>
            <a:ext cx="0" cy="1714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96" name="Arc 78"/>
          <p:cNvSpPr/>
          <p:nvPr/>
        </p:nvSpPr>
        <p:spPr bwMode="auto">
          <a:xfrm>
            <a:off x="5972175" y="3357563"/>
            <a:ext cx="93663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97" name="Line 79"/>
          <p:cNvSpPr>
            <a:spLocks noChangeShapeType="1"/>
          </p:cNvSpPr>
          <p:nvPr/>
        </p:nvSpPr>
        <p:spPr bwMode="auto">
          <a:xfrm flipV="1">
            <a:off x="6011863" y="3198813"/>
            <a:ext cx="0" cy="1714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98" name="Rectangle 80"/>
          <p:cNvSpPr>
            <a:spLocks noChangeArrowheads="1"/>
          </p:cNvSpPr>
          <p:nvPr/>
        </p:nvSpPr>
        <p:spPr bwMode="auto">
          <a:xfrm>
            <a:off x="1916113" y="4073525"/>
            <a:ext cx="1020762" cy="6826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49999" name="Rectangle 81"/>
          <p:cNvSpPr>
            <a:spLocks noChangeArrowheads="1"/>
          </p:cNvSpPr>
          <p:nvPr/>
        </p:nvSpPr>
        <p:spPr bwMode="auto">
          <a:xfrm>
            <a:off x="3170238" y="4073525"/>
            <a:ext cx="1512887" cy="67310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00" name="Rectangle 82"/>
          <p:cNvSpPr>
            <a:spLocks noChangeArrowheads="1"/>
          </p:cNvSpPr>
          <p:nvPr/>
        </p:nvSpPr>
        <p:spPr bwMode="auto">
          <a:xfrm>
            <a:off x="4916488" y="4073525"/>
            <a:ext cx="1020762" cy="21113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01" name="Rectangle 83"/>
          <p:cNvSpPr>
            <a:spLocks noChangeArrowheads="1"/>
          </p:cNvSpPr>
          <p:nvPr/>
        </p:nvSpPr>
        <p:spPr bwMode="auto">
          <a:xfrm>
            <a:off x="6172200" y="4073525"/>
            <a:ext cx="811213" cy="21113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02" name="Arc 84"/>
          <p:cNvSpPr/>
          <p:nvPr/>
        </p:nvSpPr>
        <p:spPr bwMode="auto">
          <a:xfrm>
            <a:off x="2355850" y="3963988"/>
            <a:ext cx="93663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03" name="Line 85"/>
          <p:cNvSpPr>
            <a:spLocks noChangeShapeType="1"/>
          </p:cNvSpPr>
          <p:nvPr/>
        </p:nvSpPr>
        <p:spPr bwMode="auto">
          <a:xfrm flipV="1">
            <a:off x="2401888" y="3668713"/>
            <a:ext cx="0" cy="3238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04" name="Arc 86"/>
          <p:cNvSpPr/>
          <p:nvPr/>
        </p:nvSpPr>
        <p:spPr bwMode="auto">
          <a:xfrm>
            <a:off x="3954463" y="3963988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05" name="Line 87"/>
          <p:cNvSpPr>
            <a:spLocks noChangeShapeType="1"/>
          </p:cNvSpPr>
          <p:nvPr/>
        </p:nvSpPr>
        <p:spPr bwMode="auto">
          <a:xfrm flipV="1">
            <a:off x="4000500" y="3678238"/>
            <a:ext cx="0" cy="31432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06" name="Arc 88"/>
          <p:cNvSpPr/>
          <p:nvPr/>
        </p:nvSpPr>
        <p:spPr bwMode="auto">
          <a:xfrm>
            <a:off x="5345113" y="3963988"/>
            <a:ext cx="92075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07" name="Line 89"/>
          <p:cNvSpPr>
            <a:spLocks noChangeShapeType="1"/>
          </p:cNvSpPr>
          <p:nvPr/>
        </p:nvSpPr>
        <p:spPr bwMode="auto">
          <a:xfrm flipV="1">
            <a:off x="5389563" y="3678238"/>
            <a:ext cx="0" cy="31432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08" name="Arc 90"/>
          <p:cNvSpPr/>
          <p:nvPr/>
        </p:nvSpPr>
        <p:spPr bwMode="auto">
          <a:xfrm>
            <a:off x="6611938" y="3963988"/>
            <a:ext cx="92075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09" name="Line 91"/>
          <p:cNvSpPr>
            <a:spLocks noChangeShapeType="1"/>
          </p:cNvSpPr>
          <p:nvPr/>
        </p:nvSpPr>
        <p:spPr bwMode="auto">
          <a:xfrm flipV="1">
            <a:off x="6656388" y="3659188"/>
            <a:ext cx="0" cy="3333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10" name="Line 92"/>
          <p:cNvSpPr>
            <a:spLocks noChangeShapeType="1"/>
          </p:cNvSpPr>
          <p:nvPr/>
        </p:nvSpPr>
        <p:spPr bwMode="auto">
          <a:xfrm>
            <a:off x="2408238" y="3673475"/>
            <a:ext cx="338137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11" name="Line 93"/>
          <p:cNvSpPr>
            <a:spLocks noChangeShapeType="1"/>
          </p:cNvSpPr>
          <p:nvPr/>
        </p:nvSpPr>
        <p:spPr bwMode="auto">
          <a:xfrm>
            <a:off x="3287713" y="3673475"/>
            <a:ext cx="7143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12" name="Line 94"/>
          <p:cNvSpPr>
            <a:spLocks noChangeShapeType="1"/>
          </p:cNvSpPr>
          <p:nvPr/>
        </p:nvSpPr>
        <p:spPr bwMode="auto">
          <a:xfrm>
            <a:off x="5397500" y="3673475"/>
            <a:ext cx="33178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13" name="Line 95"/>
          <p:cNvSpPr>
            <a:spLocks noChangeShapeType="1"/>
          </p:cNvSpPr>
          <p:nvPr/>
        </p:nvSpPr>
        <p:spPr bwMode="auto">
          <a:xfrm>
            <a:off x="6288088" y="3663950"/>
            <a:ext cx="38735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14" name="Rectangle 96"/>
          <p:cNvSpPr>
            <a:spLocks noChangeArrowheads="1"/>
          </p:cNvSpPr>
          <p:nvPr/>
        </p:nvSpPr>
        <p:spPr bwMode="auto">
          <a:xfrm>
            <a:off x="3289300" y="3352800"/>
            <a:ext cx="1324466" cy="335989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600" lang="en-US">
                <a:solidFill>
                  <a:srgbClr val="000000"/>
                </a:solidFill>
              </a:rPr>
              <a:t>= 0 (register)</a:t>
            </a:r>
          </a:p>
        </p:txBody>
      </p:sp>
      <p:sp>
        <p:nvSpPr>
          <p:cNvPr id="1050015" name="Rectangle 97"/>
          <p:cNvSpPr>
            <a:spLocks noChangeArrowheads="1"/>
          </p:cNvSpPr>
          <p:nvPr/>
        </p:nvSpPr>
        <p:spPr bwMode="auto">
          <a:xfrm>
            <a:off x="1981200" y="3352800"/>
            <a:ext cx="836769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(I/O) = 1</a:t>
            </a:r>
          </a:p>
        </p:txBody>
      </p:sp>
      <p:sp>
        <p:nvSpPr>
          <p:cNvPr id="1050016" name="Rectangle 99"/>
          <p:cNvSpPr>
            <a:spLocks noChangeArrowheads="1"/>
          </p:cNvSpPr>
          <p:nvPr/>
        </p:nvSpPr>
        <p:spPr bwMode="auto">
          <a:xfrm>
            <a:off x="4648200" y="3276600"/>
            <a:ext cx="1306641" cy="335989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600" lang="en-US">
                <a:solidFill>
                  <a:srgbClr val="000000"/>
                </a:solidFill>
              </a:rPr>
              <a:t>(indirect) = 1</a:t>
            </a:r>
          </a:p>
        </p:txBody>
      </p:sp>
      <p:sp>
        <p:nvSpPr>
          <p:cNvPr id="1050017" name="Rectangle 100"/>
          <p:cNvSpPr>
            <a:spLocks noChangeArrowheads="1"/>
          </p:cNvSpPr>
          <p:nvPr/>
        </p:nvSpPr>
        <p:spPr bwMode="auto">
          <a:xfrm>
            <a:off x="2841625" y="3860800"/>
            <a:ext cx="447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050018" name="Rectangle 101"/>
          <p:cNvSpPr>
            <a:spLocks noChangeArrowheads="1"/>
          </p:cNvSpPr>
          <p:nvPr/>
        </p:nvSpPr>
        <p:spPr bwMode="auto">
          <a:xfrm>
            <a:off x="4518025" y="3733800"/>
            <a:ext cx="447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050019" name="Rectangle 102"/>
          <p:cNvSpPr>
            <a:spLocks noChangeArrowheads="1"/>
          </p:cNvSpPr>
          <p:nvPr/>
        </p:nvSpPr>
        <p:spPr bwMode="auto">
          <a:xfrm>
            <a:off x="5653088" y="3733800"/>
            <a:ext cx="447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050020" name="Rectangle 103"/>
          <p:cNvSpPr>
            <a:spLocks noChangeArrowheads="1"/>
          </p:cNvSpPr>
          <p:nvPr/>
        </p:nvSpPr>
        <p:spPr bwMode="auto">
          <a:xfrm>
            <a:off x="6772275" y="3881438"/>
            <a:ext cx="447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050021" name="Rectangle 104"/>
          <p:cNvSpPr>
            <a:spLocks noChangeArrowheads="1"/>
          </p:cNvSpPr>
          <p:nvPr/>
        </p:nvSpPr>
        <p:spPr bwMode="auto">
          <a:xfrm>
            <a:off x="5653088" y="4525963"/>
            <a:ext cx="789704" cy="52065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altLang="ko-KR" dirty="0" sz="1400" lang="en-US">
              <a:solidFill>
                <a:srgbClr val="000000"/>
              </a:solidFill>
            </a:endParaRPr>
          </a:p>
        </p:txBody>
      </p:sp>
      <p:sp>
        <p:nvSpPr>
          <p:cNvPr id="1050022" name="Rectangle 105"/>
          <p:cNvSpPr>
            <a:spLocks noChangeArrowheads="1"/>
          </p:cNvSpPr>
          <p:nvPr/>
        </p:nvSpPr>
        <p:spPr bwMode="auto">
          <a:xfrm>
            <a:off x="5248275" y="4668838"/>
            <a:ext cx="1617944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 smtClean="0">
                <a:solidFill>
                  <a:srgbClr val="000000"/>
                </a:solidFill>
              </a:rPr>
              <a:t>memory-reference</a:t>
            </a:r>
            <a:endParaRPr altLang="ko-KR" dirty="0" sz="1400" lang="en-US">
              <a:solidFill>
                <a:srgbClr val="000000"/>
              </a:solidFill>
            </a:endParaRPr>
          </a:p>
        </p:txBody>
      </p:sp>
      <p:sp>
        <p:nvSpPr>
          <p:cNvPr id="1050023" name="Rectangle 106"/>
          <p:cNvSpPr>
            <a:spLocks noChangeArrowheads="1"/>
          </p:cNvSpPr>
          <p:nvPr/>
        </p:nvSpPr>
        <p:spPr bwMode="auto">
          <a:xfrm>
            <a:off x="5554663" y="4808538"/>
            <a:ext cx="1046762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instruction</a:t>
            </a:r>
          </a:p>
        </p:txBody>
      </p:sp>
      <p:sp>
        <p:nvSpPr>
          <p:cNvPr id="1050024" name="Rectangle 107"/>
          <p:cNvSpPr>
            <a:spLocks noChangeArrowheads="1"/>
          </p:cNvSpPr>
          <p:nvPr/>
        </p:nvSpPr>
        <p:spPr bwMode="auto">
          <a:xfrm>
            <a:off x="5640388" y="4970463"/>
            <a:ext cx="473075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SC</a:t>
            </a:r>
          </a:p>
        </p:txBody>
      </p:sp>
      <p:sp>
        <p:nvSpPr>
          <p:cNvPr id="1050025" name="Rectangle 108"/>
          <p:cNvSpPr>
            <a:spLocks noChangeArrowheads="1"/>
          </p:cNvSpPr>
          <p:nvPr/>
        </p:nvSpPr>
        <p:spPr bwMode="auto">
          <a:xfrm>
            <a:off x="5961063" y="4970463"/>
            <a:ext cx="2825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050026" name="Rectangle 109"/>
          <p:cNvSpPr>
            <a:spLocks noChangeArrowheads="1"/>
          </p:cNvSpPr>
          <p:nvPr/>
        </p:nvSpPr>
        <p:spPr bwMode="auto">
          <a:xfrm>
            <a:off x="6207125" y="4970463"/>
            <a:ext cx="3079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027" name="Rectangle 110"/>
          <p:cNvSpPr>
            <a:spLocks noChangeArrowheads="1"/>
          </p:cNvSpPr>
          <p:nvPr/>
        </p:nvSpPr>
        <p:spPr bwMode="auto">
          <a:xfrm>
            <a:off x="5187950" y="4538663"/>
            <a:ext cx="1670050" cy="66357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28" name="Arc 111"/>
          <p:cNvSpPr/>
          <p:nvPr/>
        </p:nvSpPr>
        <p:spPr bwMode="auto">
          <a:xfrm>
            <a:off x="5345113" y="4429125"/>
            <a:ext cx="92075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29" name="Line 112"/>
          <p:cNvSpPr>
            <a:spLocks noChangeShapeType="1"/>
          </p:cNvSpPr>
          <p:nvPr/>
        </p:nvSpPr>
        <p:spPr bwMode="auto">
          <a:xfrm flipV="1">
            <a:off x="5389563" y="4284663"/>
            <a:ext cx="0" cy="17303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30" name="Arc 113"/>
          <p:cNvSpPr/>
          <p:nvPr/>
        </p:nvSpPr>
        <p:spPr bwMode="auto">
          <a:xfrm>
            <a:off x="6611938" y="4429125"/>
            <a:ext cx="92075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31" name="Line 114"/>
          <p:cNvSpPr>
            <a:spLocks noChangeShapeType="1"/>
          </p:cNvSpPr>
          <p:nvPr/>
        </p:nvSpPr>
        <p:spPr bwMode="auto">
          <a:xfrm flipV="1">
            <a:off x="6656388" y="4284663"/>
            <a:ext cx="0" cy="17303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32" name="Arc 115"/>
          <p:cNvSpPr/>
          <p:nvPr/>
        </p:nvSpPr>
        <p:spPr bwMode="auto">
          <a:xfrm>
            <a:off x="5972175" y="5286375"/>
            <a:ext cx="93663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33" name="Line 116"/>
          <p:cNvSpPr>
            <a:spLocks noChangeShapeType="1"/>
          </p:cNvSpPr>
          <p:nvPr/>
        </p:nvSpPr>
        <p:spPr bwMode="auto">
          <a:xfrm flipV="1">
            <a:off x="6018213" y="5211763"/>
            <a:ext cx="0" cy="1047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34" name="Line 117"/>
          <p:cNvSpPr>
            <a:spLocks noChangeShapeType="1"/>
          </p:cNvSpPr>
          <p:nvPr/>
        </p:nvSpPr>
        <p:spPr bwMode="auto">
          <a:xfrm flipH="1">
            <a:off x="1682750" y="5392738"/>
            <a:ext cx="434181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35" name="Arc 118"/>
          <p:cNvSpPr/>
          <p:nvPr/>
        </p:nvSpPr>
        <p:spPr bwMode="auto">
          <a:xfrm>
            <a:off x="2355850" y="5286375"/>
            <a:ext cx="93663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36" name="Line 119"/>
          <p:cNvSpPr>
            <a:spLocks noChangeShapeType="1"/>
          </p:cNvSpPr>
          <p:nvPr/>
        </p:nvSpPr>
        <p:spPr bwMode="auto">
          <a:xfrm flipV="1">
            <a:off x="2401888" y="4765675"/>
            <a:ext cx="0" cy="550863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37" name="Arc 120"/>
          <p:cNvSpPr/>
          <p:nvPr/>
        </p:nvSpPr>
        <p:spPr bwMode="auto">
          <a:xfrm>
            <a:off x="3881438" y="5286375"/>
            <a:ext cx="93662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38" name="Line 121"/>
          <p:cNvSpPr>
            <a:spLocks noChangeShapeType="1"/>
          </p:cNvSpPr>
          <p:nvPr/>
        </p:nvSpPr>
        <p:spPr bwMode="auto">
          <a:xfrm flipV="1">
            <a:off x="3927475" y="4746625"/>
            <a:ext cx="0" cy="569913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39" name="Line 122"/>
          <p:cNvSpPr>
            <a:spLocks noChangeShapeType="1"/>
          </p:cNvSpPr>
          <p:nvPr/>
        </p:nvSpPr>
        <p:spPr bwMode="auto">
          <a:xfrm>
            <a:off x="1700213" y="1273175"/>
            <a:ext cx="0" cy="41052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40" name="Line 123"/>
          <p:cNvSpPr>
            <a:spLocks noChangeShapeType="1"/>
          </p:cNvSpPr>
          <p:nvPr/>
        </p:nvSpPr>
        <p:spPr bwMode="auto">
          <a:xfrm flipH="1">
            <a:off x="1682750" y="1258888"/>
            <a:ext cx="190658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41" name="Rectangle 126"/>
          <p:cNvSpPr>
            <a:spLocks noChangeArrowheads="1"/>
          </p:cNvSpPr>
          <p:nvPr/>
        </p:nvSpPr>
        <p:spPr bwMode="auto">
          <a:xfrm>
            <a:off x="6883400" y="4525963"/>
            <a:ext cx="447676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T4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4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92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300038"/>
            <a:ext cx="7196137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Register Reference Instructions</a:t>
            </a:r>
            <a:endParaRPr altLang="ko-KR" dirty="0" sz="3200" lang="en-US"/>
          </a:p>
        </p:txBody>
      </p:sp>
      <p:sp>
        <p:nvSpPr>
          <p:cNvPr id="1050043" name="Rectangle 3"/>
          <p:cNvSpPr>
            <a:spLocks noChangeArrowheads="1"/>
          </p:cNvSpPr>
          <p:nvPr/>
        </p:nvSpPr>
        <p:spPr bwMode="auto">
          <a:xfrm>
            <a:off x="1000125" y="2311400"/>
            <a:ext cx="4610100" cy="5842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/>
            <a:r>
              <a:rPr altLang="ko-KR" sz="1800" lang="en-US"/>
              <a:t>r = D</a:t>
            </a:r>
            <a:r>
              <a:rPr altLang="ko-KR" baseline="-25000" sz="1800" lang="en-US"/>
              <a:t>7</a:t>
            </a:r>
            <a:r>
              <a:rPr altLang="ko-KR" sz="1800" lang="en-US"/>
              <a:t> I</a:t>
            </a:r>
            <a:r>
              <a:rPr altLang="ko-KR" sz="1800" lang="en-US">
                <a:sym typeface="Symbol" pitchFamily="18" charset="2"/>
              </a:rPr>
              <a:t></a:t>
            </a:r>
            <a:r>
              <a:rPr altLang="ko-KR" sz="1800" lang="en-US"/>
              <a:t>T</a:t>
            </a:r>
            <a:r>
              <a:rPr altLang="ko-KR" baseline="-25000" sz="1800" lang="en-US"/>
              <a:t>3</a:t>
            </a:r>
            <a:r>
              <a:rPr altLang="ko-KR" sz="1800" lang="en-US"/>
              <a:t>   =&gt; Register Reference Instruction</a:t>
            </a:r>
          </a:p>
          <a:p>
            <a:pPr defTabSz="762000"/>
            <a:r>
              <a:rPr altLang="ko-KR" sz="1800" lang="en-US"/>
              <a:t>B</a:t>
            </a:r>
            <a:r>
              <a:rPr altLang="ko-KR" baseline="-25000" sz="1800" lang="en-US"/>
              <a:t>i</a:t>
            </a:r>
            <a:r>
              <a:rPr altLang="ko-KR" sz="1800" lang="en-US"/>
              <a:t> = IR(i) , i=0,1,2,...,11</a:t>
            </a:r>
          </a:p>
        </p:txBody>
      </p:sp>
      <p:sp>
        <p:nvSpPr>
          <p:cNvPr id="1050044" name="Rectangle 5"/>
          <p:cNvSpPr>
            <a:spLocks noChangeArrowheads="1"/>
          </p:cNvSpPr>
          <p:nvPr/>
        </p:nvSpPr>
        <p:spPr bwMode="auto">
          <a:xfrm>
            <a:off x="1444625" y="1290638"/>
            <a:ext cx="4927600" cy="8509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/>
            <a:r>
              <a:rPr altLang="ko-KR" sz="1800" lang="en-US"/>
              <a:t>-  D</a:t>
            </a:r>
            <a:r>
              <a:rPr altLang="ko-KR" baseline="-25000" sz="1800" lang="en-US"/>
              <a:t>7</a:t>
            </a:r>
            <a:r>
              <a:rPr altLang="ko-KR" sz="1800" lang="en-US"/>
              <a:t> = 1,  I = 0</a:t>
            </a:r>
          </a:p>
          <a:p>
            <a:pPr defTabSz="762000"/>
            <a:r>
              <a:rPr altLang="ko-KR" sz="1800" lang="en-US"/>
              <a:t>-  Register Ref. Instr. is specified in b</a:t>
            </a:r>
            <a:r>
              <a:rPr altLang="ko-KR" baseline="-25000" sz="1800" lang="en-US"/>
              <a:t>0</a:t>
            </a:r>
            <a:r>
              <a:rPr altLang="ko-KR" sz="1800" lang="en-US"/>
              <a:t> ~ b</a:t>
            </a:r>
            <a:r>
              <a:rPr altLang="ko-KR" baseline="-25000" sz="1800" lang="en-US"/>
              <a:t>11</a:t>
            </a:r>
            <a:r>
              <a:rPr altLang="ko-KR" sz="1800" lang="en-US"/>
              <a:t> of IR</a:t>
            </a:r>
          </a:p>
          <a:p>
            <a:pPr defTabSz="762000">
              <a:lnSpc>
                <a:spcPct val="85000"/>
              </a:lnSpc>
            </a:pPr>
            <a:r>
              <a:rPr altLang="ko-KR" sz="1800" lang="en-US"/>
              <a:t>-  Execution starts with timing signal T</a:t>
            </a:r>
            <a:r>
              <a:rPr altLang="ko-KR" baseline="-25000" sz="1800" lang="en-US"/>
              <a:t>3</a:t>
            </a:r>
            <a:endParaRPr altLang="ko-KR" sz="1800" lang="en-US"/>
          </a:p>
        </p:txBody>
      </p:sp>
      <p:sp>
        <p:nvSpPr>
          <p:cNvPr id="1050045" name="Rectangle 7"/>
          <p:cNvSpPr>
            <a:spLocks noChangeArrowheads="1"/>
          </p:cNvSpPr>
          <p:nvPr/>
        </p:nvSpPr>
        <p:spPr bwMode="auto">
          <a:xfrm>
            <a:off x="2384425" y="2687638"/>
            <a:ext cx="177800" cy="5842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85000"/>
              </a:lnSpc>
            </a:pPr>
            <a:endParaRPr altLang="ko-KR" sz="1800" lang="en-US"/>
          </a:p>
          <a:p>
            <a:pPr defTabSz="762000" eaLnBrk="1">
              <a:lnSpc>
                <a:spcPct val="80000"/>
              </a:lnSpc>
            </a:pPr>
            <a:endParaRPr altLang="ko-KR" sz="1800" lang="en-US"/>
          </a:p>
        </p:txBody>
      </p:sp>
      <p:sp>
        <p:nvSpPr>
          <p:cNvPr id="1050046" name="Rectangle 12"/>
          <p:cNvSpPr>
            <a:spLocks noChangeArrowheads="1"/>
          </p:cNvSpPr>
          <p:nvPr/>
        </p:nvSpPr>
        <p:spPr bwMode="auto">
          <a:xfrm>
            <a:off x="554038" y="914400"/>
            <a:ext cx="53371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800" lang="en-US"/>
              <a:t>Register Reference Instructions are identified when</a:t>
            </a:r>
          </a:p>
        </p:txBody>
      </p:sp>
      <p:sp>
        <p:nvSpPr>
          <p:cNvPr id="1050047" name="Text Box 73"/>
          <p:cNvSpPr txBox="1">
            <a:spLocks noChangeArrowheads="1"/>
          </p:cNvSpPr>
          <p:nvPr/>
        </p:nvSpPr>
        <p:spPr bwMode="auto">
          <a:xfrm>
            <a:off x="1089025" y="2936875"/>
            <a:ext cx="4780280" cy="355854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	r:		SC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0</a:t>
            </a:r>
            <a:endParaRPr altLang="ko-KR" dirty="0" sz="1800" lang="en-US">
              <a:solidFill>
                <a:srgbClr val="000000"/>
              </a:solidFill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CLA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11</a:t>
            </a:r>
            <a:r>
              <a:rPr altLang="ko-KR" dirty="0" sz="1800" lang="en-US">
                <a:solidFill>
                  <a:srgbClr val="000000"/>
                </a:solidFill>
              </a:rPr>
              <a:t>:		AC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0</a:t>
            </a: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CLE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10</a:t>
            </a:r>
            <a:r>
              <a:rPr altLang="ko-KR" dirty="0" sz="1800" lang="en-US">
                <a:solidFill>
                  <a:srgbClr val="000000"/>
                </a:solidFill>
              </a:rPr>
              <a:t>:		E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0</a:t>
            </a:r>
            <a:endParaRPr altLang="ko-KR" dirty="0" sz="1800" lang="en-US">
              <a:solidFill>
                <a:srgbClr val="000000"/>
              </a:solidFill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CMA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9</a:t>
            </a:r>
            <a:r>
              <a:rPr altLang="ko-KR" dirty="0" sz="1800" lang="en-US">
                <a:solidFill>
                  <a:srgbClr val="000000"/>
                </a:solidFill>
              </a:rPr>
              <a:t>:		AC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AC’</a:t>
            </a:r>
            <a:endParaRPr altLang="ko-KR" dirty="0" sz="1800" lang="en-US">
              <a:solidFill>
                <a:srgbClr val="000000"/>
              </a:solidFill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CME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8</a:t>
            </a:r>
            <a:r>
              <a:rPr altLang="ko-KR" dirty="0" sz="1800" lang="en-US">
                <a:solidFill>
                  <a:srgbClr val="000000"/>
                </a:solidFill>
              </a:rPr>
              <a:t>:		E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E’</a:t>
            </a:r>
            <a:endParaRPr altLang="ko-KR" dirty="0" sz="1800" lang="en-US">
              <a:solidFill>
                <a:srgbClr val="000000"/>
              </a:solidFill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CIR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7</a:t>
            </a:r>
            <a:r>
              <a:rPr altLang="ko-KR" dirty="0" sz="1800" lang="en-US">
                <a:solidFill>
                  <a:srgbClr val="000000"/>
                </a:solidFill>
              </a:rPr>
              <a:t>:		AC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altLang="ko-KR" dirty="0" sz="1800" lang="en-US" err="1">
                <a:solidFill>
                  <a:srgbClr val="000000"/>
                </a:solidFill>
                <a:sym typeface="Symbol" pitchFamily="18" charset="2"/>
              </a:rPr>
              <a:t>shr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 AC, AC(15)  E, E  AC(0)</a:t>
            </a:r>
            <a:endParaRPr altLang="ko-KR" dirty="0" sz="1800" lang="en-US">
              <a:solidFill>
                <a:srgbClr val="000000"/>
              </a:solidFill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CIL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6</a:t>
            </a:r>
            <a:r>
              <a:rPr altLang="ko-KR" dirty="0" sz="1800" lang="en-US">
                <a:solidFill>
                  <a:srgbClr val="000000"/>
                </a:solidFill>
              </a:rPr>
              <a:t>:		AC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altLang="ko-KR" dirty="0" sz="1800" lang="en-US" err="1">
                <a:solidFill>
                  <a:srgbClr val="000000"/>
                </a:solidFill>
                <a:sym typeface="Symbol" pitchFamily="18" charset="2"/>
              </a:rPr>
              <a:t>shl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 AC, AC(0)  E, E  AC(15)</a:t>
            </a:r>
            <a:endParaRPr altLang="ko-KR" dirty="0" sz="1800" lang="en-US">
              <a:solidFill>
                <a:srgbClr val="000000"/>
              </a:solidFill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INC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5</a:t>
            </a:r>
            <a:r>
              <a:rPr altLang="ko-KR" dirty="0" sz="1800" lang="en-US">
                <a:solidFill>
                  <a:srgbClr val="000000"/>
                </a:solidFill>
              </a:rPr>
              <a:t>:		AC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AC + 1</a:t>
            </a:r>
            <a:endParaRPr altLang="ko-KR" dirty="0" sz="1800" lang="en-US">
              <a:solidFill>
                <a:srgbClr val="000000"/>
              </a:solidFill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SPA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4</a:t>
            </a:r>
            <a:r>
              <a:rPr altLang="ko-KR" dirty="0" sz="1800" lang="en-US">
                <a:solidFill>
                  <a:srgbClr val="000000"/>
                </a:solidFill>
              </a:rPr>
              <a:t>:		if (AC(15) = 0) then (PC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altLang="ko-KR" dirty="0" sz="1800" lang="en-US">
              <a:solidFill>
                <a:srgbClr val="000000"/>
              </a:solidFill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SNA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3</a:t>
            </a:r>
            <a:r>
              <a:rPr altLang="ko-KR" dirty="0" sz="1800" lang="en-US">
                <a:solidFill>
                  <a:srgbClr val="000000"/>
                </a:solidFill>
              </a:rPr>
              <a:t>:		if (AC(15) = 1) then (PC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altLang="ko-KR" dirty="0" sz="1800" lang="en-US">
              <a:solidFill>
                <a:srgbClr val="000000"/>
              </a:solidFill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SZA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2</a:t>
            </a:r>
            <a:r>
              <a:rPr altLang="ko-KR" dirty="0" sz="1800" lang="en-US">
                <a:solidFill>
                  <a:srgbClr val="000000"/>
                </a:solidFill>
              </a:rPr>
              <a:t>:		if (AC = 0) then (PC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altLang="ko-KR" dirty="0" sz="1800" lang="en-US">
              <a:solidFill>
                <a:srgbClr val="000000"/>
              </a:solidFill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SZE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1</a:t>
            </a:r>
            <a:r>
              <a:rPr altLang="ko-KR" dirty="0" sz="1800" lang="en-US">
                <a:solidFill>
                  <a:srgbClr val="000000"/>
                </a:solidFill>
              </a:rPr>
              <a:t>:		if (E = 0) then (PC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altLang="ko-KR" dirty="0" sz="1800" lang="en-US">
              <a:solidFill>
                <a:srgbClr val="000000"/>
              </a:solidFill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HLT	rB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0</a:t>
            </a:r>
            <a:r>
              <a:rPr altLang="ko-KR" dirty="0" sz="1800" lang="en-US">
                <a:solidFill>
                  <a:srgbClr val="000000"/>
                </a:solidFill>
              </a:rPr>
              <a:t>:		S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0  (S is a start-stop flip-flop)</a:t>
            </a:r>
          </a:p>
        </p:txBody>
      </p:sp>
      <p:sp>
        <p:nvSpPr>
          <p:cNvPr id="1050048" name="Rectangle 74"/>
          <p:cNvSpPr>
            <a:spLocks noChangeArrowheads="1"/>
          </p:cNvSpPr>
          <p:nvPr/>
        </p:nvSpPr>
        <p:spPr bwMode="auto">
          <a:xfrm>
            <a:off x="1028700" y="2981324"/>
            <a:ext cx="6677025" cy="3648075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cxnSp>
        <p:nvCxnSpPr>
          <p:cNvPr id="3145736" name="Straight Connector 12"/>
          <p:cNvCxnSpPr>
            <a:cxnSpLocks/>
          </p:cNvCxnSpPr>
          <p:nvPr/>
        </p:nvCxnSpPr>
        <p:spPr>
          <a:xfrm rot="5400000">
            <a:off x="-76200" y="4800600"/>
            <a:ext cx="3657600" cy="1588"/>
          </a:xfrm>
          <a:prstGeom prst="line"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15"/>
          <p:cNvCxnSpPr>
            <a:cxnSpLocks/>
          </p:cNvCxnSpPr>
          <p:nvPr/>
        </p:nvCxnSpPr>
        <p:spPr>
          <a:xfrm rot="5400000">
            <a:off x="1067594" y="4799806"/>
            <a:ext cx="3657600" cy="1588"/>
          </a:xfrm>
          <a:prstGeom prst="line"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5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5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7"/>
                                        <p:tgtEl>
                                          <p:spTgt spid="105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043" grpId="0"/>
      <p:bldP spid="1050044" grpId="0"/>
      <p:bldP spid="105004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980238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9. Memory Reference Instructions</a:t>
            </a:r>
            <a:endParaRPr altLang="ko-KR" dirty="0" sz="3200" lang="en-US"/>
          </a:p>
        </p:txBody>
      </p:sp>
      <p:sp>
        <p:nvSpPr>
          <p:cNvPr id="1050050" name="Rectangle 3"/>
          <p:cNvSpPr>
            <a:spLocks noChangeArrowheads="1"/>
          </p:cNvSpPr>
          <p:nvPr/>
        </p:nvSpPr>
        <p:spPr bwMode="auto">
          <a:xfrm>
            <a:off x="738188" y="862013"/>
            <a:ext cx="34925" cy="15716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51" name="Rectangle 4"/>
          <p:cNvSpPr>
            <a:spLocks noChangeArrowheads="1"/>
          </p:cNvSpPr>
          <p:nvPr/>
        </p:nvSpPr>
        <p:spPr bwMode="auto">
          <a:xfrm>
            <a:off x="171450" y="4595813"/>
            <a:ext cx="7099300" cy="19177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02000"/>
              </a:lnSpc>
            </a:pPr>
            <a:r>
              <a:rPr altLang="ko-KR" sz="1800" lang="en-US"/>
              <a:t>AND to AC</a:t>
            </a:r>
          </a:p>
          <a:p>
            <a:pPr defTabSz="762000">
              <a:lnSpc>
                <a:spcPct val="102000"/>
              </a:lnSpc>
            </a:pPr>
            <a:r>
              <a:rPr altLang="ko-KR" sz="1800" lang="en-US"/>
              <a:t>	D</a:t>
            </a:r>
            <a:r>
              <a:rPr altLang="ko-KR" baseline="-25000" sz="1800" lang="en-US"/>
              <a:t>0</a:t>
            </a:r>
            <a:r>
              <a:rPr altLang="ko-KR" sz="1800" lang="en-US"/>
              <a:t>T</a:t>
            </a:r>
            <a:r>
              <a:rPr altLang="ko-KR" baseline="-25000" sz="1800" lang="en-US"/>
              <a:t>4</a:t>
            </a:r>
            <a:r>
              <a:rPr altLang="ko-KR" sz="1800" lang="en-US"/>
              <a:t>:	DR 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 M[AR]				Read operand</a:t>
            </a:r>
          </a:p>
          <a:p>
            <a:pPr defTabSz="762000">
              <a:lnSpc>
                <a:spcPct val="102000"/>
              </a:lnSpc>
            </a:pP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	D</a:t>
            </a:r>
            <a:r>
              <a:rPr altLang="ko-KR" baseline="-25000" sz="1800" lang="en-US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altLang="ko-KR" baseline="-25000" sz="1800" lang="en-US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:	AC  AC  DR, SC  0		AND with AC</a:t>
            </a:r>
          </a:p>
          <a:p>
            <a:pPr defTabSz="762000">
              <a:lnSpc>
                <a:spcPct val="102000"/>
              </a:lnSpc>
            </a:pP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ADD to AC</a:t>
            </a:r>
          </a:p>
          <a:p>
            <a:pPr defTabSz="762000">
              <a:lnSpc>
                <a:spcPct val="102000"/>
              </a:lnSpc>
            </a:pPr>
            <a:r>
              <a:rPr altLang="ko-KR" sz="1800" lang="en-US"/>
              <a:t>	D</a:t>
            </a:r>
            <a:r>
              <a:rPr altLang="ko-KR" baseline="-25000" sz="1800" lang="en-US"/>
              <a:t>1</a:t>
            </a:r>
            <a:r>
              <a:rPr altLang="ko-KR" sz="1800" lang="en-US"/>
              <a:t>T</a:t>
            </a:r>
            <a:r>
              <a:rPr altLang="ko-KR" baseline="-25000" sz="1800" lang="en-US"/>
              <a:t>4</a:t>
            </a:r>
            <a:r>
              <a:rPr altLang="ko-KR" sz="1800" lang="en-US"/>
              <a:t>:	DR 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 M[AR]				Read operand</a:t>
            </a:r>
          </a:p>
          <a:p>
            <a:pPr defTabSz="762000">
              <a:lnSpc>
                <a:spcPct val="102000"/>
              </a:lnSpc>
            </a:pP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	D</a:t>
            </a:r>
            <a:r>
              <a:rPr altLang="ko-KR" baseline="-25000" sz="1800" lang="en-US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altLang="ko-KR" baseline="-25000" sz="1800" lang="en-US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:	AC  AC + DR, E  C</a:t>
            </a:r>
            <a:r>
              <a:rPr altLang="ko-KR" baseline="-25000" sz="1800" lang="en-US">
                <a:solidFill>
                  <a:srgbClr val="000000"/>
                </a:solidFill>
                <a:sym typeface="Symbol" pitchFamily="18" charset="2"/>
              </a:rPr>
              <a:t>out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, SC  0	Add to AC and store carry in E</a:t>
            </a:r>
          </a:p>
          <a:p>
            <a:pPr defTabSz="762000">
              <a:lnSpc>
                <a:spcPct val="102000"/>
              </a:lnSpc>
            </a:pPr>
            <a:endParaRPr altLang="ko-KR" sz="1800" lang="en-US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050052" name="Rectangle 6"/>
          <p:cNvSpPr>
            <a:spLocks noChangeArrowheads="1"/>
          </p:cNvSpPr>
          <p:nvPr/>
        </p:nvSpPr>
        <p:spPr bwMode="auto">
          <a:xfrm>
            <a:off x="352425" y="3422650"/>
            <a:ext cx="8661400" cy="1244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>
            <a:spAutoFit/>
          </a:bodyPr>
          <a:p>
            <a:pPr defTabSz="762000"/>
            <a:r>
              <a:rPr altLang="ko-KR" sz="1800" lang="en-US"/>
              <a:t>- The effective address of the instruction is in AR and was placed there during </a:t>
            </a:r>
          </a:p>
          <a:p>
            <a:pPr defTabSz="762000"/>
            <a:r>
              <a:rPr altLang="ko-KR" sz="1800" lang="en-US"/>
              <a:t>	timing signal T</a:t>
            </a:r>
            <a:r>
              <a:rPr altLang="ko-KR" baseline="-25000" sz="1800" lang="en-US"/>
              <a:t>2</a:t>
            </a:r>
            <a:r>
              <a:rPr altLang="ko-KR" sz="1800" lang="en-US"/>
              <a:t> when I = 0, or during timing signal T</a:t>
            </a:r>
            <a:r>
              <a:rPr altLang="ko-KR" baseline="-25000" sz="1800" lang="en-US"/>
              <a:t>3</a:t>
            </a:r>
            <a:r>
              <a:rPr altLang="ko-KR" sz="1800" lang="en-US"/>
              <a:t> when I = 1</a:t>
            </a:r>
          </a:p>
          <a:p>
            <a:pPr defTabSz="762000"/>
            <a:r>
              <a:rPr altLang="ko-KR" sz="1800" lang="en-US"/>
              <a:t>- Memory cycle is assumed to be short enough to complete in a CPU cycle</a:t>
            </a:r>
          </a:p>
          <a:p>
            <a:pPr defTabSz="762000"/>
            <a:r>
              <a:rPr altLang="ko-KR" sz="1800" lang="en-US"/>
              <a:t>- The execution of MR instruction starts with T</a:t>
            </a:r>
            <a:r>
              <a:rPr altLang="ko-KR" baseline="-25000" sz="1800" lang="en-US"/>
              <a:t>4</a:t>
            </a:r>
            <a:endParaRPr altLang="ko-KR" sz="1800" lang="en-US"/>
          </a:p>
        </p:txBody>
      </p:sp>
      <p:sp>
        <p:nvSpPr>
          <p:cNvPr id="1050053" name="Rectangle 45"/>
          <p:cNvSpPr>
            <a:spLocks noChangeArrowheads="1"/>
          </p:cNvSpPr>
          <p:nvPr/>
        </p:nvSpPr>
        <p:spPr bwMode="auto">
          <a:xfrm>
            <a:off x="381000" y="1054100"/>
            <a:ext cx="812800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dirty="0" sz="1600" lang="en-US"/>
              <a:t>Symbol</a:t>
            </a:r>
          </a:p>
        </p:txBody>
      </p:sp>
      <p:sp>
        <p:nvSpPr>
          <p:cNvPr id="1050054" name="Rectangle 46"/>
          <p:cNvSpPr>
            <a:spLocks noChangeArrowheads="1"/>
          </p:cNvSpPr>
          <p:nvPr/>
        </p:nvSpPr>
        <p:spPr bwMode="auto">
          <a:xfrm>
            <a:off x="1301750" y="965200"/>
            <a:ext cx="813300" cy="409599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dirty="0" sz="1200" lang="en-US"/>
              <a:t>Operation</a:t>
            </a:r>
          </a:p>
          <a:p>
            <a:pPr defTabSz="762000">
              <a:lnSpc>
                <a:spcPct val="97000"/>
              </a:lnSpc>
            </a:pPr>
            <a:r>
              <a:rPr altLang="ko-KR" dirty="0" sz="1200" lang="en-US"/>
              <a:t>Decoder</a:t>
            </a:r>
          </a:p>
        </p:txBody>
      </p:sp>
      <p:sp>
        <p:nvSpPr>
          <p:cNvPr id="1050055" name="Rectangle 47"/>
          <p:cNvSpPr>
            <a:spLocks noChangeArrowheads="1"/>
          </p:cNvSpPr>
          <p:nvPr/>
        </p:nvSpPr>
        <p:spPr bwMode="auto">
          <a:xfrm>
            <a:off x="2355850" y="1054100"/>
            <a:ext cx="2247900" cy="3175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dirty="0" lang="en-US"/>
              <a:t>Symbolic Description</a:t>
            </a:r>
          </a:p>
        </p:txBody>
      </p:sp>
      <p:sp>
        <p:nvSpPr>
          <p:cNvPr id="1050056" name="Rectangle 50"/>
          <p:cNvSpPr>
            <a:spLocks noChangeArrowheads="1"/>
          </p:cNvSpPr>
          <p:nvPr/>
        </p:nvSpPr>
        <p:spPr bwMode="auto">
          <a:xfrm>
            <a:off x="428625" y="952500"/>
            <a:ext cx="7700963" cy="24003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57" name="Text Box 89"/>
          <p:cNvSpPr txBox="1">
            <a:spLocks noChangeArrowheads="1"/>
          </p:cNvSpPr>
          <p:nvPr/>
        </p:nvSpPr>
        <p:spPr bwMode="auto">
          <a:xfrm>
            <a:off x="469900" y="1322388"/>
            <a:ext cx="7683500" cy="249174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AND	  D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0</a:t>
            </a:r>
            <a:r>
              <a:rPr altLang="ko-KR" dirty="0" sz="1800" lang="en-US">
                <a:solidFill>
                  <a:srgbClr val="000000"/>
                </a:solidFill>
              </a:rPr>
              <a:t>	   AC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 AC  M[AR]</a:t>
            </a: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ADD	  D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1</a:t>
            </a:r>
            <a:r>
              <a:rPr altLang="ko-KR" dirty="0" sz="1800" lang="en-US">
                <a:solidFill>
                  <a:srgbClr val="000000"/>
                </a:solidFill>
              </a:rPr>
              <a:t>	   AC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 AC + M[AR], E  </a:t>
            </a:r>
            <a:r>
              <a:rPr altLang="ko-KR" dirty="0" sz="1800" lang="en-US" err="1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altLang="ko-KR" baseline="-25000" dirty="0" sz="1800" lang="en-US" err="1">
                <a:solidFill>
                  <a:srgbClr val="000000"/>
                </a:solidFill>
                <a:sym typeface="Symbol" pitchFamily="18" charset="2"/>
              </a:rPr>
              <a:t>out</a:t>
            </a:r>
            <a:endParaRPr altLang="ko-KR" dirty="0" sz="1800" lang="en-US">
              <a:solidFill>
                <a:srgbClr val="000000"/>
              </a:solidFill>
              <a:sym typeface="Symbol" pitchFamily="18" charset="2"/>
            </a:endParaRP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LDA	  D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2</a:t>
            </a:r>
            <a:r>
              <a:rPr altLang="ko-KR" dirty="0" sz="1800" lang="en-US">
                <a:solidFill>
                  <a:srgbClr val="000000"/>
                </a:solidFill>
              </a:rPr>
              <a:t>	   AC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 M[AR]</a:t>
            </a: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STA	  D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3</a:t>
            </a:r>
            <a:r>
              <a:rPr altLang="ko-KR" dirty="0" sz="1800" lang="en-US">
                <a:solidFill>
                  <a:srgbClr val="000000"/>
                </a:solidFill>
              </a:rPr>
              <a:t>	   M[AR]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 AC</a:t>
            </a: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BUN  	  D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4</a:t>
            </a:r>
            <a:r>
              <a:rPr altLang="ko-KR" dirty="0" sz="1800" lang="en-US">
                <a:solidFill>
                  <a:srgbClr val="000000"/>
                </a:solidFill>
              </a:rPr>
              <a:t>	   PC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 AR</a:t>
            </a: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BSA	  D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5</a:t>
            </a:r>
            <a:r>
              <a:rPr altLang="ko-KR" dirty="0" sz="1800" lang="en-US">
                <a:solidFill>
                  <a:srgbClr val="000000"/>
                </a:solidFill>
              </a:rPr>
              <a:t>	   M[AR]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 PC, PC  AR + 1</a:t>
            </a:r>
          </a:p>
          <a:p>
            <a:pPr defTabSz="762000"/>
            <a:r>
              <a:rPr altLang="ko-KR" dirty="0" sz="1800" lang="en-US">
                <a:solidFill>
                  <a:srgbClr val="000000"/>
                </a:solidFill>
              </a:rPr>
              <a:t>ISZ	  D</a:t>
            </a:r>
            <a:r>
              <a:rPr altLang="ko-KR" baseline="-25000" dirty="0" sz="1800" lang="en-US">
                <a:solidFill>
                  <a:srgbClr val="000000"/>
                </a:solidFill>
              </a:rPr>
              <a:t>6</a:t>
            </a:r>
            <a:r>
              <a:rPr altLang="ko-KR" dirty="0" sz="1800" lang="en-US">
                <a:solidFill>
                  <a:srgbClr val="000000"/>
                </a:solidFill>
              </a:rPr>
              <a:t>	   M[AR]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 M[AR] + 1, if M[AR] + 1 = 0 then PC  PC+1</a:t>
            </a:r>
          </a:p>
        </p:txBody>
      </p:sp>
      <p:sp>
        <p:nvSpPr>
          <p:cNvPr id="1050058" name="Line 91"/>
          <p:cNvSpPr>
            <a:spLocks noChangeShapeType="1"/>
          </p:cNvSpPr>
          <p:nvPr/>
        </p:nvSpPr>
        <p:spPr bwMode="auto">
          <a:xfrm>
            <a:off x="428625" y="1352550"/>
            <a:ext cx="7724775" cy="0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bIns="25400" lIns="63500" rIns="63500" tIns="25400" wrap="none">
            <a:spAutoFit/>
          </a:bodyPr>
          <a:p>
            <a:endParaRPr lang="en-US"/>
          </a:p>
        </p:txBody>
      </p:sp>
      <p:cxnSp>
        <p:nvCxnSpPr>
          <p:cNvPr id="3145738" name="Straight Connector 15"/>
          <p:cNvCxnSpPr>
            <a:cxnSpLocks/>
          </p:cNvCxnSpPr>
          <p:nvPr/>
        </p:nvCxnSpPr>
        <p:spPr>
          <a:xfrm rot="5400000">
            <a:off x="0" y="2133600"/>
            <a:ext cx="2438400" cy="1588"/>
          </a:xfrm>
          <a:prstGeom prst="line"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Straight Connector 16"/>
          <p:cNvCxnSpPr>
            <a:cxnSpLocks/>
          </p:cNvCxnSpPr>
          <p:nvPr/>
        </p:nvCxnSpPr>
        <p:spPr>
          <a:xfrm rot="5400000">
            <a:off x="915194" y="2209006"/>
            <a:ext cx="2438400" cy="1588"/>
          </a:xfrm>
          <a:prstGeom prst="line"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5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12"/>
                                        <p:tgtEl>
                                          <p:spTgt spid="105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051" grpId="0"/>
      <p:bldP spid="10500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59" name="Rectangle 73"/>
          <p:cNvSpPr>
            <a:spLocks noChangeArrowheads="1"/>
          </p:cNvSpPr>
          <p:nvPr/>
        </p:nvSpPr>
        <p:spPr bwMode="auto">
          <a:xfrm>
            <a:off x="5059363" y="3340100"/>
            <a:ext cx="3546475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           Memory, PC after execution</a:t>
            </a:r>
          </a:p>
        </p:txBody>
      </p:sp>
      <p:sp>
        <p:nvSpPr>
          <p:cNvPr id="1050060" name="Rectangle 8"/>
          <p:cNvSpPr>
            <a:spLocks noChangeArrowheads="1"/>
          </p:cNvSpPr>
          <p:nvPr/>
        </p:nvSpPr>
        <p:spPr bwMode="auto">
          <a:xfrm>
            <a:off x="6353175" y="4770438"/>
            <a:ext cx="3810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lang="en-US"/>
              <a:t>21</a:t>
            </a:r>
          </a:p>
        </p:txBody>
      </p:sp>
      <p:sp>
        <p:nvSpPr>
          <p:cNvPr id="1050061" name="Rectangle 32"/>
          <p:cNvSpPr>
            <a:spLocks noChangeArrowheads="1"/>
          </p:cNvSpPr>
          <p:nvPr/>
        </p:nvSpPr>
        <p:spPr bwMode="auto">
          <a:xfrm>
            <a:off x="3152775" y="3629025"/>
            <a:ext cx="1504950" cy="2620963"/>
          </a:xfrm>
          <a:prstGeom prst="rect"/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62" name="Rectangle 33"/>
          <p:cNvSpPr>
            <a:spLocks noChangeArrowheads="1"/>
          </p:cNvSpPr>
          <p:nvPr/>
        </p:nvSpPr>
        <p:spPr bwMode="auto">
          <a:xfrm>
            <a:off x="3132138" y="3616325"/>
            <a:ext cx="3079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063" name="Rectangle 34"/>
          <p:cNvSpPr>
            <a:spLocks noChangeArrowheads="1"/>
          </p:cNvSpPr>
          <p:nvPr/>
        </p:nvSpPr>
        <p:spPr bwMode="auto">
          <a:xfrm>
            <a:off x="3424238" y="3616325"/>
            <a:ext cx="6127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1050064" name="Rectangle 35"/>
          <p:cNvSpPr>
            <a:spLocks noChangeArrowheads="1"/>
          </p:cNvSpPr>
          <p:nvPr/>
        </p:nvSpPr>
        <p:spPr bwMode="auto">
          <a:xfrm>
            <a:off x="4205288" y="3616325"/>
            <a:ext cx="561975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050065" name="Rectangle 36"/>
          <p:cNvSpPr>
            <a:spLocks noChangeArrowheads="1"/>
          </p:cNvSpPr>
          <p:nvPr/>
        </p:nvSpPr>
        <p:spPr bwMode="auto">
          <a:xfrm>
            <a:off x="3132138" y="3865563"/>
            <a:ext cx="1590677" cy="3302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600" lang="en-US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1050066" name="Rectangle 37"/>
          <p:cNvSpPr>
            <a:spLocks noChangeArrowheads="1"/>
          </p:cNvSpPr>
          <p:nvPr/>
        </p:nvSpPr>
        <p:spPr bwMode="auto">
          <a:xfrm>
            <a:off x="3424238" y="5014913"/>
            <a:ext cx="12858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1050067" name="Line 38"/>
          <p:cNvSpPr>
            <a:spLocks noChangeShapeType="1"/>
          </p:cNvSpPr>
          <p:nvPr/>
        </p:nvSpPr>
        <p:spPr bwMode="auto">
          <a:xfrm>
            <a:off x="3152775" y="3876675"/>
            <a:ext cx="15049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68" name="Line 39"/>
          <p:cNvSpPr>
            <a:spLocks noChangeShapeType="1"/>
          </p:cNvSpPr>
          <p:nvPr/>
        </p:nvSpPr>
        <p:spPr bwMode="auto">
          <a:xfrm>
            <a:off x="3152775" y="4267200"/>
            <a:ext cx="15049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69" name="Rectangle 40"/>
          <p:cNvSpPr>
            <a:spLocks noChangeArrowheads="1"/>
          </p:cNvSpPr>
          <p:nvPr/>
        </p:nvSpPr>
        <p:spPr bwMode="auto">
          <a:xfrm>
            <a:off x="2774950" y="3616325"/>
            <a:ext cx="4349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050070" name="Rectangle 41"/>
          <p:cNvSpPr>
            <a:spLocks noChangeArrowheads="1"/>
          </p:cNvSpPr>
          <p:nvPr/>
        </p:nvSpPr>
        <p:spPr bwMode="auto">
          <a:xfrm>
            <a:off x="2286000" y="3849688"/>
            <a:ext cx="955675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PC = 21</a:t>
            </a:r>
          </a:p>
        </p:txBody>
      </p:sp>
      <p:sp>
        <p:nvSpPr>
          <p:cNvPr id="1050071" name="Line 42"/>
          <p:cNvSpPr>
            <a:spLocks noChangeShapeType="1"/>
          </p:cNvSpPr>
          <p:nvPr/>
        </p:nvSpPr>
        <p:spPr bwMode="auto">
          <a:xfrm>
            <a:off x="3152775" y="4778375"/>
            <a:ext cx="15049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72" name="Line 43"/>
          <p:cNvSpPr>
            <a:spLocks noChangeShapeType="1"/>
          </p:cNvSpPr>
          <p:nvPr/>
        </p:nvSpPr>
        <p:spPr bwMode="auto">
          <a:xfrm>
            <a:off x="3152775" y="5026025"/>
            <a:ext cx="15049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73" name="Rectangle 44"/>
          <p:cNvSpPr>
            <a:spLocks noChangeArrowheads="1"/>
          </p:cNvSpPr>
          <p:nvPr/>
        </p:nvSpPr>
        <p:spPr bwMode="auto">
          <a:xfrm>
            <a:off x="2209800" y="4751388"/>
            <a:ext cx="10826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AR = 135</a:t>
            </a:r>
          </a:p>
        </p:txBody>
      </p:sp>
      <p:sp>
        <p:nvSpPr>
          <p:cNvPr id="1050074" name="Rectangle 45"/>
          <p:cNvSpPr>
            <a:spLocks noChangeArrowheads="1"/>
          </p:cNvSpPr>
          <p:nvPr/>
        </p:nvSpPr>
        <p:spPr bwMode="auto">
          <a:xfrm>
            <a:off x="2698750" y="5014913"/>
            <a:ext cx="561975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136</a:t>
            </a:r>
          </a:p>
        </p:txBody>
      </p:sp>
      <p:sp>
        <p:nvSpPr>
          <p:cNvPr id="1050075" name="Rectangle 46"/>
          <p:cNvSpPr>
            <a:spLocks noChangeArrowheads="1"/>
          </p:cNvSpPr>
          <p:nvPr/>
        </p:nvSpPr>
        <p:spPr bwMode="auto">
          <a:xfrm>
            <a:off x="3132138" y="6005513"/>
            <a:ext cx="3079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50076" name="Rectangle 47"/>
          <p:cNvSpPr>
            <a:spLocks noChangeArrowheads="1"/>
          </p:cNvSpPr>
          <p:nvPr/>
        </p:nvSpPr>
        <p:spPr bwMode="auto">
          <a:xfrm>
            <a:off x="3424238" y="6005513"/>
            <a:ext cx="638175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1050077" name="Rectangle 48"/>
          <p:cNvSpPr>
            <a:spLocks noChangeArrowheads="1"/>
          </p:cNvSpPr>
          <p:nvPr/>
        </p:nvSpPr>
        <p:spPr bwMode="auto">
          <a:xfrm>
            <a:off x="4186238" y="5943600"/>
            <a:ext cx="561975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050078" name="Line 49"/>
          <p:cNvSpPr>
            <a:spLocks noChangeShapeType="1"/>
          </p:cNvSpPr>
          <p:nvPr/>
        </p:nvSpPr>
        <p:spPr bwMode="auto">
          <a:xfrm>
            <a:off x="3152775" y="6016625"/>
            <a:ext cx="15049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79" name="Arc 50"/>
          <p:cNvSpPr/>
          <p:nvPr/>
        </p:nvSpPr>
        <p:spPr bwMode="auto">
          <a:xfrm>
            <a:off x="3832225" y="5705475"/>
            <a:ext cx="96838" cy="1381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80" name="Line 51"/>
          <p:cNvSpPr>
            <a:spLocks noChangeShapeType="1"/>
          </p:cNvSpPr>
          <p:nvPr/>
        </p:nvSpPr>
        <p:spPr bwMode="auto">
          <a:xfrm>
            <a:off x="3879850" y="5272088"/>
            <a:ext cx="0" cy="452437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81" name="Rectangle 52"/>
          <p:cNvSpPr>
            <a:spLocks noChangeArrowheads="1"/>
          </p:cNvSpPr>
          <p:nvPr/>
        </p:nvSpPr>
        <p:spPr bwMode="auto">
          <a:xfrm>
            <a:off x="2481263" y="3311525"/>
            <a:ext cx="33432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         Memory, PC, AR at time T4</a:t>
            </a:r>
          </a:p>
        </p:txBody>
      </p:sp>
      <p:sp>
        <p:nvSpPr>
          <p:cNvPr id="1050082" name="Rectangle 53"/>
          <p:cNvSpPr>
            <a:spLocks noChangeArrowheads="1"/>
          </p:cNvSpPr>
          <p:nvPr/>
        </p:nvSpPr>
        <p:spPr bwMode="auto">
          <a:xfrm>
            <a:off x="5816600" y="3643313"/>
            <a:ext cx="1504950" cy="2620962"/>
          </a:xfrm>
          <a:prstGeom prst="rect"/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83" name="Rectangle 54"/>
          <p:cNvSpPr>
            <a:spLocks noChangeArrowheads="1"/>
          </p:cNvSpPr>
          <p:nvPr/>
        </p:nvSpPr>
        <p:spPr bwMode="auto">
          <a:xfrm>
            <a:off x="5808663" y="3616325"/>
            <a:ext cx="307975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084" name="Rectangle 55"/>
          <p:cNvSpPr>
            <a:spLocks noChangeArrowheads="1"/>
          </p:cNvSpPr>
          <p:nvPr/>
        </p:nvSpPr>
        <p:spPr bwMode="auto">
          <a:xfrm>
            <a:off x="6102350" y="3616325"/>
            <a:ext cx="6127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1050085" name="Rectangle 56"/>
          <p:cNvSpPr>
            <a:spLocks noChangeArrowheads="1"/>
          </p:cNvSpPr>
          <p:nvPr/>
        </p:nvSpPr>
        <p:spPr bwMode="auto">
          <a:xfrm>
            <a:off x="6854825" y="3616325"/>
            <a:ext cx="561975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050086" name="Rectangle 57"/>
          <p:cNvSpPr>
            <a:spLocks noChangeArrowheads="1"/>
          </p:cNvSpPr>
          <p:nvPr/>
        </p:nvSpPr>
        <p:spPr bwMode="auto">
          <a:xfrm>
            <a:off x="5808663" y="3865563"/>
            <a:ext cx="1590676" cy="3302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600" lang="en-US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1050087" name="Rectangle 58"/>
          <p:cNvSpPr>
            <a:spLocks noChangeArrowheads="1"/>
          </p:cNvSpPr>
          <p:nvPr/>
        </p:nvSpPr>
        <p:spPr bwMode="auto">
          <a:xfrm>
            <a:off x="6102350" y="5014913"/>
            <a:ext cx="12858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1050088" name="Line 59"/>
          <p:cNvSpPr>
            <a:spLocks noChangeShapeType="1"/>
          </p:cNvSpPr>
          <p:nvPr/>
        </p:nvSpPr>
        <p:spPr bwMode="auto">
          <a:xfrm>
            <a:off x="5829300" y="3876675"/>
            <a:ext cx="15049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89" name="Line 60"/>
          <p:cNvSpPr>
            <a:spLocks noChangeShapeType="1"/>
          </p:cNvSpPr>
          <p:nvPr/>
        </p:nvSpPr>
        <p:spPr bwMode="auto">
          <a:xfrm>
            <a:off x="5829300" y="4267200"/>
            <a:ext cx="15049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90" name="Rectangle 61"/>
          <p:cNvSpPr>
            <a:spLocks noChangeArrowheads="1"/>
          </p:cNvSpPr>
          <p:nvPr/>
        </p:nvSpPr>
        <p:spPr bwMode="auto">
          <a:xfrm>
            <a:off x="5453063" y="3616325"/>
            <a:ext cx="4349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050091" name="Rectangle 62"/>
          <p:cNvSpPr>
            <a:spLocks noChangeArrowheads="1"/>
          </p:cNvSpPr>
          <p:nvPr/>
        </p:nvSpPr>
        <p:spPr bwMode="auto">
          <a:xfrm>
            <a:off x="5440363" y="3865563"/>
            <a:ext cx="4349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1050092" name="Line 63"/>
          <p:cNvSpPr>
            <a:spLocks noChangeShapeType="1"/>
          </p:cNvSpPr>
          <p:nvPr/>
        </p:nvSpPr>
        <p:spPr bwMode="auto">
          <a:xfrm>
            <a:off x="5829300" y="4778375"/>
            <a:ext cx="15049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93" name="Line 64"/>
          <p:cNvSpPr>
            <a:spLocks noChangeShapeType="1"/>
          </p:cNvSpPr>
          <p:nvPr/>
        </p:nvSpPr>
        <p:spPr bwMode="auto">
          <a:xfrm>
            <a:off x="5829300" y="5026025"/>
            <a:ext cx="15049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094" name="Rectangle 65"/>
          <p:cNvSpPr>
            <a:spLocks noChangeArrowheads="1"/>
          </p:cNvSpPr>
          <p:nvPr/>
        </p:nvSpPr>
        <p:spPr bwMode="auto">
          <a:xfrm>
            <a:off x="5375275" y="4767263"/>
            <a:ext cx="5619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050095" name="Rectangle 66"/>
          <p:cNvSpPr>
            <a:spLocks noChangeArrowheads="1"/>
          </p:cNvSpPr>
          <p:nvPr/>
        </p:nvSpPr>
        <p:spPr bwMode="auto">
          <a:xfrm>
            <a:off x="4876800" y="5030788"/>
            <a:ext cx="10826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PC = 136</a:t>
            </a:r>
          </a:p>
        </p:txBody>
      </p:sp>
      <p:sp>
        <p:nvSpPr>
          <p:cNvPr id="1050096" name="Rectangle 67"/>
          <p:cNvSpPr>
            <a:spLocks noChangeArrowheads="1"/>
          </p:cNvSpPr>
          <p:nvPr/>
        </p:nvSpPr>
        <p:spPr bwMode="auto">
          <a:xfrm>
            <a:off x="5808663" y="6005513"/>
            <a:ext cx="307975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50097" name="Rectangle 68"/>
          <p:cNvSpPr>
            <a:spLocks noChangeArrowheads="1"/>
          </p:cNvSpPr>
          <p:nvPr/>
        </p:nvSpPr>
        <p:spPr bwMode="auto">
          <a:xfrm>
            <a:off x="6102350" y="6005513"/>
            <a:ext cx="638175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1050098" name="Rectangle 69"/>
          <p:cNvSpPr>
            <a:spLocks noChangeArrowheads="1"/>
          </p:cNvSpPr>
          <p:nvPr/>
        </p:nvSpPr>
        <p:spPr bwMode="auto">
          <a:xfrm>
            <a:off x="6911975" y="5943600"/>
            <a:ext cx="561975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lang="en-US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050099" name="Line 70"/>
          <p:cNvSpPr>
            <a:spLocks noChangeShapeType="1"/>
          </p:cNvSpPr>
          <p:nvPr/>
        </p:nvSpPr>
        <p:spPr bwMode="auto">
          <a:xfrm>
            <a:off x="5829300" y="6016625"/>
            <a:ext cx="15049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100" name="Arc 71"/>
          <p:cNvSpPr/>
          <p:nvPr/>
        </p:nvSpPr>
        <p:spPr bwMode="auto">
          <a:xfrm>
            <a:off x="6508750" y="5705475"/>
            <a:ext cx="96838" cy="1381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101" name="Line 72"/>
          <p:cNvSpPr>
            <a:spLocks noChangeShapeType="1"/>
          </p:cNvSpPr>
          <p:nvPr/>
        </p:nvSpPr>
        <p:spPr bwMode="auto">
          <a:xfrm>
            <a:off x="6556375" y="5272088"/>
            <a:ext cx="0" cy="452437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102" name="Rectangle 74"/>
          <p:cNvSpPr>
            <a:spLocks noChangeArrowheads="1"/>
          </p:cNvSpPr>
          <p:nvPr/>
        </p:nvSpPr>
        <p:spPr bwMode="auto">
          <a:xfrm>
            <a:off x="3527425" y="6269038"/>
            <a:ext cx="1031876" cy="355599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050103" name="Rectangle 75"/>
          <p:cNvSpPr>
            <a:spLocks noChangeArrowheads="1"/>
          </p:cNvSpPr>
          <p:nvPr/>
        </p:nvSpPr>
        <p:spPr bwMode="auto">
          <a:xfrm>
            <a:off x="6165850" y="6297613"/>
            <a:ext cx="1031875" cy="355599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050104" name="Rectangle 76"/>
          <p:cNvSpPr>
            <a:spLocks noChangeArrowheads="1"/>
          </p:cNvSpPr>
          <p:nvPr/>
        </p:nvSpPr>
        <p:spPr bwMode="auto">
          <a:xfrm>
            <a:off x="638175" y="831850"/>
            <a:ext cx="3975100" cy="2451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sz="1800" lang="en-US"/>
              <a:t>LDA: Load to AC</a:t>
            </a:r>
            <a:endParaRPr altLang="ko-KR" sz="1800" lang="en-US">
              <a:solidFill>
                <a:srgbClr val="000000"/>
              </a:solidFill>
              <a:sym typeface="Symbol" pitchFamily="18" charset="2"/>
            </a:endParaRPr>
          </a:p>
          <a:p>
            <a:pPr defTabSz="762000">
              <a:lnSpc>
                <a:spcPct val="97000"/>
              </a:lnSpc>
            </a:pPr>
            <a:r>
              <a:rPr altLang="ko-KR" sz="1800" lang="en-US"/>
              <a:t>	D</a:t>
            </a:r>
            <a:r>
              <a:rPr altLang="ko-KR" baseline="-25000" sz="1800" lang="en-US"/>
              <a:t>2</a:t>
            </a:r>
            <a:r>
              <a:rPr altLang="ko-KR" sz="1800" lang="en-US"/>
              <a:t>T</a:t>
            </a:r>
            <a:r>
              <a:rPr altLang="ko-KR" baseline="-25000" sz="1800" lang="en-US"/>
              <a:t>4</a:t>
            </a:r>
            <a:r>
              <a:rPr altLang="ko-KR" sz="1800" lang="en-US"/>
              <a:t>:	DR 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 M[AR]</a:t>
            </a:r>
          </a:p>
          <a:p>
            <a:pPr defTabSz="762000">
              <a:lnSpc>
                <a:spcPct val="97000"/>
              </a:lnSpc>
            </a:pP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altLang="ko-KR" sz="1800" lang="en-US"/>
              <a:t>D</a:t>
            </a:r>
            <a:r>
              <a:rPr altLang="ko-KR" baseline="-25000" sz="1800" lang="en-US"/>
              <a:t>2</a:t>
            </a:r>
            <a:r>
              <a:rPr altLang="ko-KR" sz="1800" lang="en-US"/>
              <a:t>T</a:t>
            </a:r>
            <a:r>
              <a:rPr altLang="ko-KR" baseline="-25000" sz="1800" lang="en-US"/>
              <a:t>5</a:t>
            </a:r>
            <a:r>
              <a:rPr altLang="ko-KR" sz="1800" lang="en-US"/>
              <a:t>:	AC 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 DR, SC  0</a:t>
            </a:r>
          </a:p>
          <a:p>
            <a:pPr defTabSz="762000">
              <a:lnSpc>
                <a:spcPct val="97000"/>
              </a:lnSpc>
            </a:pP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STA: Store AC</a:t>
            </a:r>
          </a:p>
          <a:p>
            <a:pPr defTabSz="762000">
              <a:lnSpc>
                <a:spcPct val="97000"/>
              </a:lnSpc>
            </a:pP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altLang="ko-KR" sz="1800" lang="en-US"/>
              <a:t>D</a:t>
            </a:r>
            <a:r>
              <a:rPr altLang="ko-KR" baseline="-25000" sz="1800" lang="en-US"/>
              <a:t>3</a:t>
            </a:r>
            <a:r>
              <a:rPr altLang="ko-KR" sz="1800" lang="en-US"/>
              <a:t>T</a:t>
            </a:r>
            <a:r>
              <a:rPr altLang="ko-KR" baseline="-25000" sz="1800" lang="en-US"/>
              <a:t>4</a:t>
            </a:r>
            <a:r>
              <a:rPr altLang="ko-KR" sz="1800" lang="en-US"/>
              <a:t>:	M[AR] 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 AC, SC  0</a:t>
            </a:r>
          </a:p>
          <a:p>
            <a:pPr defTabSz="762000">
              <a:lnSpc>
                <a:spcPct val="97000"/>
              </a:lnSpc>
            </a:pP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BUN: Branch Unconditionally</a:t>
            </a:r>
          </a:p>
          <a:p>
            <a:pPr defTabSz="762000">
              <a:lnSpc>
                <a:spcPct val="97000"/>
              </a:lnSpc>
            </a:pP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altLang="ko-KR" sz="1800" lang="en-US"/>
              <a:t>D</a:t>
            </a:r>
            <a:r>
              <a:rPr altLang="ko-KR" baseline="-25000" sz="1800" lang="en-US"/>
              <a:t>4</a:t>
            </a:r>
            <a:r>
              <a:rPr altLang="ko-KR" sz="1800" lang="en-US"/>
              <a:t>T</a:t>
            </a:r>
            <a:r>
              <a:rPr altLang="ko-KR" baseline="-25000" sz="1800" lang="en-US"/>
              <a:t>4</a:t>
            </a:r>
            <a:r>
              <a:rPr altLang="ko-KR" sz="1800" lang="en-US"/>
              <a:t>:	PC 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 AR, SC  0</a:t>
            </a:r>
          </a:p>
          <a:p>
            <a:pPr defTabSz="762000">
              <a:lnSpc>
                <a:spcPct val="97000"/>
              </a:lnSpc>
            </a:pP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BSA: Branch and Save Return Address</a:t>
            </a:r>
          </a:p>
          <a:p>
            <a:pPr defTabSz="762000">
              <a:lnSpc>
                <a:spcPct val="97000"/>
              </a:lnSpc>
            </a:pP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altLang="ko-KR" sz="1800" lang="en-US"/>
              <a:t>M[AR] 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 PC, PC  AR + 1</a:t>
            </a:r>
          </a:p>
        </p:txBody>
      </p:sp>
      <p:sp>
        <p:nvSpPr>
          <p:cNvPr id="1050105" name="Rectangle 2"/>
          <p:cNvSpPr txBox="1">
            <a:spLocks noChangeArrowheads="1"/>
          </p:cNvSpPr>
          <p:nvPr/>
        </p:nvSpPr>
        <p:spPr>
          <a:xfrm>
            <a:off x="685800" y="304800"/>
            <a:ext cx="6980238" cy="422275"/>
          </a:xfrm>
          <a:prstGeom prst="rect"/>
          <a:noFill/>
        </p:spPr>
        <p:txBody>
          <a:bodyPr anchor="b" bIns="0" lIns="0" rIns="0" vert="horz" wrap="none">
            <a:noAutofit/>
          </a:bodyPr>
          <a:p>
            <a:pPr algn="l" defTabSz="914400" eaLnBrk="1" fontAlgn="auto" hangingPunct="1" indent="0" latinLnBrk="0" lvl="0" marL="0" marR="0" rtl="0">
              <a:lnSpc>
                <a:spcPct val="8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ko-KR" baseline="0" b="0" cap="none" dirty="0" sz="3200" i="0" kern="1200" kumimoji="0" lang="en-US" noProof="0" normalizeH="0" spc="0" strike="noStrike" u="none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Memory Reference Instructions</a:t>
            </a:r>
            <a:endParaRPr altLang="ko-KR" baseline="0" b="0" cap="none" dirty="0" sz="3200" i="0" kern="1200" kumimoji="0" lang="en-US" noProof="0" normalizeH="0" spc="0" strike="noStrike" u="none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5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886200" cy="587375"/>
          </a:xfrm>
          <a:noFill/>
        </p:spPr>
        <p:txBody>
          <a:bodyPr>
            <a:noAutofit/>
          </a:bodyPr>
          <a:p>
            <a:pPr algn="ctr"/>
            <a:r>
              <a:rPr altLang="ko-KR" dirty="0" sz="3200" lang="en-US" err="1" smtClean="0"/>
              <a:t>Microoperations</a:t>
            </a:r>
            <a:r>
              <a:rPr altLang="ko-KR" dirty="0" sz="3200" lang="en-US" smtClean="0"/>
              <a:t> (2)</a:t>
            </a:r>
          </a:p>
        </p:txBody>
      </p:sp>
      <p:sp>
        <p:nvSpPr>
          <p:cNvPr id="1048610" name="Rectangle 3"/>
          <p:cNvSpPr>
            <a:spLocks noChangeArrowheads="1"/>
          </p:cNvSpPr>
          <p:nvPr/>
        </p:nvSpPr>
        <p:spPr bwMode="auto">
          <a:xfrm>
            <a:off x="762000" y="1447800"/>
            <a:ext cx="7239000" cy="974626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bIns="25400" lIns="63500" rIns="63500" tIns="25400" wrap="square">
            <a:spAutoFit/>
          </a:bodyPr>
          <a:p>
            <a:pPr algn="just" defTabSz="762000">
              <a:lnSpc>
                <a:spcPct val="150000"/>
              </a:lnSpc>
            </a:pPr>
            <a:r>
              <a:rPr altLang="ko-KR" dirty="0" sz="2000" lang="en-US" smtClean="0">
                <a:solidFill>
                  <a:schemeClr val="tx1"/>
                </a:solidFill>
              </a:rPr>
              <a:t> </a:t>
            </a:r>
            <a:r>
              <a:rPr altLang="ko-KR" dirty="0" sz="2000" lang="en-US">
                <a:solidFill>
                  <a:schemeClr val="tx1"/>
                </a:solidFill>
              </a:rPr>
              <a:t>An elementary operation performed (</a:t>
            </a:r>
            <a:r>
              <a:rPr altLang="ko-KR" dirty="0" sz="2000" lang="en-US" smtClean="0">
                <a:solidFill>
                  <a:schemeClr val="tx1"/>
                </a:solidFill>
              </a:rPr>
              <a:t>during one </a:t>
            </a:r>
            <a:r>
              <a:rPr altLang="ko-KR" dirty="0" sz="2000" lang="en-US">
                <a:solidFill>
                  <a:schemeClr val="tx1"/>
                </a:solidFill>
              </a:rPr>
              <a:t>clock pulse</a:t>
            </a:r>
            <a:r>
              <a:rPr altLang="ko-KR" dirty="0" sz="2000" lang="en-US" smtClean="0">
                <a:solidFill>
                  <a:schemeClr val="tx1"/>
                </a:solidFill>
              </a:rPr>
              <a:t>), on </a:t>
            </a:r>
            <a:r>
              <a:rPr altLang="ko-KR" dirty="0" sz="2000" lang="en-US">
                <a:solidFill>
                  <a:schemeClr val="tx1"/>
                </a:solidFill>
              </a:rPr>
              <a:t>the information </a:t>
            </a:r>
            <a:r>
              <a:rPr altLang="ko-KR" dirty="0" sz="2000" lang="en-US" smtClean="0">
                <a:solidFill>
                  <a:schemeClr val="tx1"/>
                </a:solidFill>
              </a:rPr>
              <a:t>stored in </a:t>
            </a:r>
            <a:r>
              <a:rPr altLang="ko-KR" dirty="0" sz="2000" lang="en-US">
                <a:solidFill>
                  <a:schemeClr val="tx1"/>
                </a:solidFill>
              </a:rPr>
              <a:t>one or more </a:t>
            </a:r>
            <a:r>
              <a:rPr altLang="ko-KR" dirty="0" sz="2000" lang="en-US" smtClean="0">
                <a:solidFill>
                  <a:schemeClr val="tx1"/>
                </a:solidFill>
              </a:rPr>
              <a:t>registers.</a:t>
            </a:r>
            <a:endParaRPr altLang="ko-KR" dirty="0" sz="2000" lang="en-US">
              <a:solidFill>
                <a:schemeClr val="tx1"/>
              </a:solidFill>
            </a:endParaRPr>
          </a:p>
        </p:txBody>
      </p:sp>
      <p:sp>
        <p:nvSpPr>
          <p:cNvPr id="1048611" name="Rectangle 4"/>
          <p:cNvSpPr>
            <a:spLocks noChangeArrowheads="1"/>
          </p:cNvSpPr>
          <p:nvPr/>
        </p:nvSpPr>
        <p:spPr bwMode="auto">
          <a:xfrm>
            <a:off x="533400" y="5410200"/>
            <a:ext cx="8382000" cy="1159292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bIns="25400" lIns="63500" rIns="63500" tIns="25400" wrap="square">
            <a:spAutoFit/>
          </a:bodyPr>
          <a:p>
            <a:pPr defTabSz="762000">
              <a:lnSpc>
                <a:spcPct val="129000"/>
              </a:lnSpc>
            </a:pPr>
            <a:r>
              <a:rPr altLang="ko-KR" dirty="0" sz="2000" lang="en-US">
                <a:solidFill>
                  <a:schemeClr val="tx1"/>
                </a:solidFill>
              </a:rPr>
              <a:t>R </a:t>
            </a:r>
            <a:r>
              <a:rPr altLang="ko-KR" dirty="0" sz="2000" lang="en-US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altLang="ko-KR" dirty="0" sz="2000" lang="en-US">
                <a:solidFill>
                  <a:schemeClr val="tx1"/>
                </a:solidFill>
              </a:rPr>
              <a:t> f(R, R</a:t>
            </a:r>
            <a:r>
              <a:rPr altLang="ko-KR" dirty="0" sz="2000" lang="en-US" smtClean="0">
                <a:solidFill>
                  <a:schemeClr val="tx1"/>
                </a:solidFill>
              </a:rPr>
              <a:t>)</a:t>
            </a:r>
          </a:p>
          <a:p>
            <a:pPr defTabSz="762000">
              <a:lnSpc>
                <a:spcPct val="102000"/>
              </a:lnSpc>
            </a:pPr>
            <a:r>
              <a:rPr altLang="ko-KR" dirty="0" sz="2000" lang="en-US" smtClean="0"/>
              <a:t>f:  shift, load, clear, increment, add, subtract, complement, and, or, </a:t>
            </a:r>
            <a:r>
              <a:rPr altLang="ko-KR" dirty="0" sz="2000" lang="en-US" err="1" smtClean="0"/>
              <a:t>xor</a:t>
            </a:r>
            <a:r>
              <a:rPr altLang="ko-KR" dirty="0" sz="2000" lang="en-US" smtClean="0"/>
              <a:t>, …</a:t>
            </a:r>
          </a:p>
          <a:p>
            <a:pPr defTabSz="762000">
              <a:lnSpc>
                <a:spcPct val="129000"/>
              </a:lnSpc>
            </a:pPr>
            <a:endParaRPr altLang="ko-KR" dirty="0" sz="2000" lang="en-US">
              <a:solidFill>
                <a:schemeClr val="tx1"/>
              </a:solidFill>
            </a:endParaRPr>
          </a:p>
        </p:txBody>
      </p:sp>
      <p:grpSp>
        <p:nvGrpSpPr>
          <p:cNvPr id="96" name="Group 7"/>
          <p:cNvGrpSpPr/>
          <p:nvPr/>
        </p:nvGrpSpPr>
        <p:grpSpPr bwMode="auto">
          <a:xfrm>
            <a:off x="2209800" y="2819400"/>
            <a:ext cx="3878263" cy="2292350"/>
            <a:chOff x="1520" y="1601"/>
            <a:chExt cx="2904" cy="808"/>
          </a:xfrm>
        </p:grpSpPr>
        <p:sp>
          <p:nvSpPr>
            <p:cNvPr id="1048612" name="Line 8"/>
            <p:cNvSpPr>
              <a:spLocks noChangeShapeType="1"/>
            </p:cNvSpPr>
            <p:nvPr/>
          </p:nvSpPr>
          <p:spPr bwMode="auto">
            <a:xfrm>
              <a:off x="3390" y="1933"/>
              <a:ext cx="373" cy="0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13" name="Line 9"/>
            <p:cNvSpPr>
              <a:spLocks noChangeShapeType="1"/>
            </p:cNvSpPr>
            <p:nvPr/>
          </p:nvSpPr>
          <p:spPr bwMode="auto">
            <a:xfrm>
              <a:off x="3788" y="1938"/>
              <a:ext cx="63" cy="45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14" name="Line 10"/>
            <p:cNvSpPr>
              <a:spLocks noChangeShapeType="1"/>
            </p:cNvSpPr>
            <p:nvPr/>
          </p:nvSpPr>
          <p:spPr bwMode="auto">
            <a:xfrm flipV="1">
              <a:off x="3876" y="1927"/>
              <a:ext cx="49" cy="67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15" name="Line 11"/>
            <p:cNvSpPr>
              <a:spLocks noChangeShapeType="1"/>
            </p:cNvSpPr>
            <p:nvPr/>
          </p:nvSpPr>
          <p:spPr bwMode="auto">
            <a:xfrm>
              <a:off x="3950" y="1933"/>
              <a:ext cx="374" cy="0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16" name="Line 12"/>
            <p:cNvSpPr>
              <a:spLocks noChangeShapeType="1"/>
            </p:cNvSpPr>
            <p:nvPr/>
          </p:nvSpPr>
          <p:spPr bwMode="auto">
            <a:xfrm flipH="1">
              <a:off x="4100" y="1938"/>
              <a:ext cx="249" cy="272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17" name="Line 13"/>
            <p:cNvSpPr>
              <a:spLocks noChangeShapeType="1"/>
            </p:cNvSpPr>
            <p:nvPr/>
          </p:nvSpPr>
          <p:spPr bwMode="auto">
            <a:xfrm flipH="1">
              <a:off x="3601" y="2210"/>
              <a:ext cx="524" cy="0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18" name="Line 14"/>
            <p:cNvSpPr>
              <a:spLocks noChangeShapeType="1"/>
            </p:cNvSpPr>
            <p:nvPr/>
          </p:nvSpPr>
          <p:spPr bwMode="auto">
            <a:xfrm flipH="1" flipV="1">
              <a:off x="3390" y="1927"/>
              <a:ext cx="236" cy="288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19" name="Line 15"/>
            <p:cNvSpPr>
              <a:spLocks noChangeShapeType="1"/>
            </p:cNvSpPr>
            <p:nvPr/>
          </p:nvSpPr>
          <p:spPr bwMode="auto">
            <a:xfrm>
              <a:off x="1533" y="1722"/>
              <a:ext cx="2617" cy="0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20" name="Line 16"/>
            <p:cNvSpPr>
              <a:spLocks noChangeShapeType="1"/>
            </p:cNvSpPr>
            <p:nvPr/>
          </p:nvSpPr>
          <p:spPr bwMode="auto">
            <a:xfrm>
              <a:off x="4162" y="1728"/>
              <a:ext cx="0" cy="199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21" name="Line 17"/>
            <p:cNvSpPr>
              <a:spLocks noChangeShapeType="1"/>
            </p:cNvSpPr>
            <p:nvPr/>
          </p:nvSpPr>
          <p:spPr bwMode="auto">
            <a:xfrm>
              <a:off x="1520" y="1800"/>
              <a:ext cx="2044" cy="0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22" name="Line 18"/>
            <p:cNvSpPr>
              <a:spLocks noChangeShapeType="1"/>
            </p:cNvSpPr>
            <p:nvPr/>
          </p:nvSpPr>
          <p:spPr bwMode="auto">
            <a:xfrm>
              <a:off x="3576" y="1806"/>
              <a:ext cx="0" cy="121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23" name="Line 19"/>
            <p:cNvSpPr>
              <a:spLocks noChangeShapeType="1"/>
            </p:cNvSpPr>
            <p:nvPr/>
          </p:nvSpPr>
          <p:spPr bwMode="auto">
            <a:xfrm>
              <a:off x="3851" y="2215"/>
              <a:ext cx="0" cy="139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24" name="Line 20"/>
            <p:cNvSpPr>
              <a:spLocks noChangeShapeType="1"/>
            </p:cNvSpPr>
            <p:nvPr/>
          </p:nvSpPr>
          <p:spPr bwMode="auto">
            <a:xfrm flipH="1">
              <a:off x="1520" y="2359"/>
              <a:ext cx="2580" cy="0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25" name="Rectangle 21"/>
            <p:cNvSpPr>
              <a:spLocks noChangeArrowheads="1"/>
            </p:cNvSpPr>
            <p:nvPr/>
          </p:nvSpPr>
          <p:spPr bwMode="auto">
            <a:xfrm>
              <a:off x="2044" y="1927"/>
              <a:ext cx="1046" cy="294"/>
            </a:xfrm>
            <a:prstGeom prst="rect"/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26" name="Rectangle 22"/>
            <p:cNvSpPr>
              <a:spLocks noChangeArrowheads="1"/>
            </p:cNvSpPr>
            <p:nvPr/>
          </p:nvSpPr>
          <p:spPr bwMode="auto">
            <a:xfrm>
              <a:off x="3645" y="1971"/>
              <a:ext cx="459" cy="22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algn="ctr" defTabSz="762000"/>
              <a:r>
                <a:rPr altLang="ko-KR" sz="1800" lang="en-US">
                  <a:solidFill>
                    <a:schemeClr val="tx1"/>
                  </a:solidFill>
                </a:rPr>
                <a:t>ALU</a:t>
              </a:r>
            </a:p>
            <a:p>
              <a:pPr algn="ctr" defTabSz="762000"/>
              <a:r>
                <a:rPr altLang="ko-KR" sz="1800" lang="en-US">
                  <a:solidFill>
                    <a:schemeClr val="tx1"/>
                  </a:solidFill>
                </a:rPr>
                <a:t>(f)</a:t>
              </a:r>
            </a:p>
          </p:txBody>
        </p:sp>
        <p:sp>
          <p:nvSpPr>
            <p:cNvPr id="1048627" name="Rectangle 23"/>
            <p:cNvSpPr>
              <a:spLocks noChangeArrowheads="1"/>
            </p:cNvSpPr>
            <p:nvPr/>
          </p:nvSpPr>
          <p:spPr bwMode="auto">
            <a:xfrm>
              <a:off x="2171" y="1965"/>
              <a:ext cx="849" cy="22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algn="ctr" defTabSz="762000"/>
              <a:r>
                <a:rPr altLang="ko-KR" sz="1800" lang="en-US">
                  <a:solidFill>
                    <a:schemeClr val="tx1"/>
                  </a:solidFill>
                </a:rPr>
                <a:t>Registers</a:t>
              </a:r>
            </a:p>
            <a:p>
              <a:pPr algn="ctr" defTabSz="762000"/>
              <a:r>
                <a:rPr altLang="ko-KR" sz="1800" lang="en-US">
                  <a:solidFill>
                    <a:schemeClr val="tx1"/>
                  </a:solidFill>
                </a:rPr>
                <a:t>(R)</a:t>
              </a:r>
            </a:p>
          </p:txBody>
        </p:sp>
        <p:sp>
          <p:nvSpPr>
            <p:cNvPr id="1048628" name="Line 24"/>
            <p:cNvSpPr>
              <a:spLocks noChangeShapeType="1"/>
            </p:cNvSpPr>
            <p:nvPr/>
          </p:nvSpPr>
          <p:spPr bwMode="auto">
            <a:xfrm flipV="1">
              <a:off x="2442" y="1794"/>
              <a:ext cx="0" cy="133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29" name="Line 25"/>
            <p:cNvSpPr>
              <a:spLocks noChangeShapeType="1"/>
            </p:cNvSpPr>
            <p:nvPr/>
          </p:nvSpPr>
          <p:spPr bwMode="auto">
            <a:xfrm flipV="1">
              <a:off x="2791" y="1711"/>
              <a:ext cx="0" cy="222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30" name="Line 26"/>
            <p:cNvSpPr>
              <a:spLocks noChangeShapeType="1"/>
            </p:cNvSpPr>
            <p:nvPr/>
          </p:nvSpPr>
          <p:spPr bwMode="auto">
            <a:xfrm flipV="1">
              <a:off x="2517" y="2221"/>
              <a:ext cx="0" cy="138"/>
            </a:xfrm>
            <a:prstGeom prst="line"/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31" name="Arc 27"/>
            <p:cNvSpPr/>
            <p:nvPr/>
          </p:nvSpPr>
          <p:spPr bwMode="auto">
            <a:xfrm>
              <a:off x="2270" y="1601"/>
              <a:ext cx="972" cy="377"/>
            </a:xfrm>
            <a:custGeom>
              <a:avLst/>
              <a:gdLst>
                <a:gd name="T0" fmla="*/ 0 w 21600"/>
                <a:gd name="T1" fmla="*/ 377 h 21600"/>
                <a:gd name="T2" fmla="*/ 970 w 21600"/>
                <a:gd name="T3" fmla="*/ 0 h 21600"/>
                <a:gd name="T4" fmla="*/ 972 w 21600"/>
                <a:gd name="T5" fmla="*/ 37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32" name="Arc 28"/>
            <p:cNvSpPr/>
            <p:nvPr/>
          </p:nvSpPr>
          <p:spPr bwMode="auto">
            <a:xfrm>
              <a:off x="3228" y="1601"/>
              <a:ext cx="1196" cy="438"/>
            </a:xfrm>
            <a:custGeom>
              <a:avLst/>
              <a:gdLst>
                <a:gd name="T0" fmla="*/ 0 w 21600"/>
                <a:gd name="T1" fmla="*/ 0 h 21600"/>
                <a:gd name="T2" fmla="*/ 1196 w 21600"/>
                <a:gd name="T3" fmla="*/ 438 h 21600"/>
                <a:gd name="T4" fmla="*/ 0 w 21600"/>
                <a:gd name="T5" fmla="*/ 43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33" name="Arc 29"/>
            <p:cNvSpPr/>
            <p:nvPr/>
          </p:nvSpPr>
          <p:spPr bwMode="auto">
            <a:xfrm>
              <a:off x="3140" y="1994"/>
              <a:ext cx="1284" cy="415"/>
            </a:xfrm>
            <a:custGeom>
              <a:avLst/>
              <a:gdLst>
                <a:gd name="T0" fmla="*/ 1284 w 21600"/>
                <a:gd name="T1" fmla="*/ 0 h 21600"/>
                <a:gd name="T2" fmla="*/ 0 w 21600"/>
                <a:gd name="T3" fmla="*/ 41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48634" name="Arc 30"/>
            <p:cNvSpPr/>
            <p:nvPr/>
          </p:nvSpPr>
          <p:spPr bwMode="auto">
            <a:xfrm>
              <a:off x="2245" y="2132"/>
              <a:ext cx="897" cy="272"/>
            </a:xfrm>
            <a:custGeom>
              <a:avLst/>
              <a:gdLst>
                <a:gd name="T0" fmla="*/ 897 w 21600"/>
                <a:gd name="T1" fmla="*/ 272 h 21600"/>
                <a:gd name="T2" fmla="*/ 0 w 21600"/>
                <a:gd name="T3" fmla="*/ 0 h 21600"/>
                <a:gd name="T4" fmla="*/ 89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48635" name="Rectangle 31"/>
          <p:cNvSpPr>
            <a:spLocks noChangeArrowheads="1"/>
          </p:cNvSpPr>
          <p:nvPr/>
        </p:nvSpPr>
        <p:spPr bwMode="auto">
          <a:xfrm>
            <a:off x="6261100" y="3814763"/>
            <a:ext cx="1450976" cy="355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800" lang="en-US">
                <a:solidFill>
                  <a:schemeClr val="tx1"/>
                </a:solidFill>
              </a:rPr>
              <a:t>1 clock cycle</a:t>
            </a:r>
          </a:p>
        </p:txBody>
      </p:sp>
    </p:spTree>
  </p:cSld>
  <p:clrMapOvr>
    <a:masterClrMapping/>
  </p:clrMapOvr>
  <p:timing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6" name="Rectangle 27"/>
          <p:cNvSpPr>
            <a:spLocks noChangeArrowheads="1"/>
          </p:cNvSpPr>
          <p:nvPr/>
        </p:nvSpPr>
        <p:spPr bwMode="auto">
          <a:xfrm>
            <a:off x="1038225" y="1631950"/>
            <a:ext cx="6032500" cy="2451101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50000"/>
              </a:lnSpc>
            </a:pPr>
            <a:r>
              <a:rPr altLang="ko-KR" dirty="0" sz="1800" lang="en-US"/>
              <a:t>BSA: </a:t>
            </a:r>
          </a:p>
          <a:p>
            <a:pPr defTabSz="762000">
              <a:lnSpc>
                <a:spcPct val="150000"/>
              </a:lnSpc>
            </a:pPr>
            <a:r>
              <a:rPr altLang="ko-KR" dirty="0" sz="1800" lang="en-US"/>
              <a:t>	D</a:t>
            </a:r>
            <a:r>
              <a:rPr altLang="ko-KR" baseline="-25000" dirty="0" sz="1800" lang="en-US"/>
              <a:t>5</a:t>
            </a:r>
            <a:r>
              <a:rPr altLang="ko-KR" dirty="0" sz="1800" lang="en-US"/>
              <a:t>T</a:t>
            </a:r>
            <a:r>
              <a:rPr altLang="ko-KR" baseline="-25000" dirty="0" sz="1800" lang="en-US"/>
              <a:t>4</a:t>
            </a:r>
            <a:r>
              <a:rPr altLang="ko-KR" dirty="0" sz="1800" lang="en-US"/>
              <a:t>:	M[AR]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PC,  AR  AR + 1</a:t>
            </a:r>
          </a:p>
          <a:p>
            <a:pPr defTabSz="762000">
              <a:lnSpc>
                <a:spcPct val="150000"/>
              </a:lnSpc>
            </a:pP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altLang="ko-KR" dirty="0" sz="1800" lang="en-US"/>
              <a:t>D</a:t>
            </a:r>
            <a:r>
              <a:rPr altLang="ko-KR" baseline="-25000" dirty="0" sz="1800" lang="en-US"/>
              <a:t>5</a:t>
            </a:r>
            <a:r>
              <a:rPr altLang="ko-KR" dirty="0" sz="1800" lang="en-US"/>
              <a:t>T</a:t>
            </a:r>
            <a:r>
              <a:rPr altLang="ko-KR" baseline="-25000" dirty="0" sz="1800" lang="en-US"/>
              <a:t>5</a:t>
            </a:r>
            <a:r>
              <a:rPr altLang="ko-KR" dirty="0" sz="1800" lang="en-US"/>
              <a:t>:	PC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AR, SC  0</a:t>
            </a:r>
          </a:p>
          <a:p>
            <a:pPr defTabSz="762000">
              <a:lnSpc>
                <a:spcPct val="150000"/>
              </a:lnSpc>
            </a:pPr>
            <a:endParaRPr altLang="ko-KR" dirty="0" sz="1800" lang="en-US">
              <a:solidFill>
                <a:srgbClr val="000000"/>
              </a:solidFill>
              <a:sym typeface="Symbol" pitchFamily="18" charset="2"/>
            </a:endParaRPr>
          </a:p>
          <a:p>
            <a:pPr defTabSz="762000">
              <a:lnSpc>
                <a:spcPct val="150000"/>
              </a:lnSpc>
            </a:pP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ISZ: Increment and Skip-if-Zero</a:t>
            </a:r>
          </a:p>
          <a:p>
            <a:pPr defTabSz="762000">
              <a:lnSpc>
                <a:spcPct val="150000"/>
              </a:lnSpc>
            </a:pP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altLang="ko-KR" dirty="0" sz="1800" lang="en-US"/>
              <a:t>D</a:t>
            </a:r>
            <a:r>
              <a:rPr altLang="ko-KR" baseline="-25000" dirty="0" sz="1800" lang="en-US"/>
              <a:t>6</a:t>
            </a:r>
            <a:r>
              <a:rPr altLang="ko-KR" dirty="0" sz="1800" lang="en-US"/>
              <a:t>T</a:t>
            </a:r>
            <a:r>
              <a:rPr altLang="ko-KR" baseline="-25000" dirty="0" sz="1800" lang="en-US"/>
              <a:t>4</a:t>
            </a:r>
            <a:r>
              <a:rPr altLang="ko-KR" dirty="0" sz="1800" lang="en-US"/>
              <a:t>:	DR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M[AR]</a:t>
            </a:r>
          </a:p>
          <a:p>
            <a:pPr defTabSz="762000">
              <a:lnSpc>
                <a:spcPct val="150000"/>
              </a:lnSpc>
            </a:pPr>
            <a:r>
              <a:rPr altLang="ko-KR" dirty="0" sz="1800" lang="en-US"/>
              <a:t>	D</a:t>
            </a:r>
            <a:r>
              <a:rPr altLang="ko-KR" baseline="-25000" dirty="0" sz="1800" lang="en-US"/>
              <a:t>6</a:t>
            </a:r>
            <a:r>
              <a:rPr altLang="ko-KR" dirty="0" sz="1800" lang="en-US"/>
              <a:t>T</a:t>
            </a:r>
            <a:r>
              <a:rPr altLang="ko-KR" baseline="-25000" dirty="0" sz="1800" lang="en-US"/>
              <a:t>5</a:t>
            </a:r>
            <a:r>
              <a:rPr altLang="ko-KR" dirty="0" sz="1800" lang="en-US"/>
              <a:t>:	DR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DR + 1</a:t>
            </a:r>
          </a:p>
          <a:p>
            <a:pPr defTabSz="762000">
              <a:lnSpc>
                <a:spcPct val="150000"/>
              </a:lnSpc>
            </a:pPr>
            <a:r>
              <a:rPr altLang="ko-KR" dirty="0" sz="1800" lang="en-US"/>
              <a:t>	D</a:t>
            </a:r>
            <a:r>
              <a:rPr altLang="ko-KR" baseline="-25000" dirty="0" sz="1800" lang="en-US"/>
              <a:t>6</a:t>
            </a:r>
            <a:r>
              <a:rPr altLang="ko-KR" dirty="0" sz="1800" lang="en-US"/>
              <a:t>T</a:t>
            </a:r>
            <a:r>
              <a:rPr altLang="ko-KR" baseline="-25000" dirty="0" sz="1800" lang="en-US"/>
              <a:t>4</a:t>
            </a:r>
            <a:r>
              <a:rPr altLang="ko-KR" dirty="0" sz="1800" lang="en-US"/>
              <a:t>:	M[AR]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DR,  if (DR = 0) then (PC  PC + 1),  SC  0</a:t>
            </a:r>
          </a:p>
          <a:p>
            <a:pPr defTabSz="762000">
              <a:lnSpc>
                <a:spcPct val="150000"/>
              </a:lnSpc>
            </a:pPr>
            <a:endParaRPr altLang="ko-KR" dirty="0" sz="1800" lang="en-US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050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6980238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Memory Reference Instructions</a:t>
            </a:r>
            <a:endParaRPr altLang="ko-KR" dirty="0" sz="3200"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5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10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393700"/>
            <a:ext cx="8609013" cy="368300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Flowchart For Memory Reference Instructions</a:t>
            </a:r>
            <a:endParaRPr altLang="ko-KR" dirty="0" sz="3200" lang="en-US"/>
          </a:p>
        </p:txBody>
      </p:sp>
      <p:sp>
        <p:nvSpPr>
          <p:cNvPr id="1050109" name="Rectangle 4"/>
          <p:cNvSpPr>
            <a:spLocks noChangeArrowheads="1"/>
          </p:cNvSpPr>
          <p:nvPr/>
        </p:nvSpPr>
        <p:spPr bwMode="auto">
          <a:xfrm>
            <a:off x="2438400" y="762000"/>
            <a:ext cx="3546475" cy="393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2000" lang="en-US">
                <a:solidFill>
                  <a:srgbClr val="000000"/>
                </a:solidFill>
              </a:rPr>
              <a:t>Memory-reference instruction</a:t>
            </a:r>
          </a:p>
        </p:txBody>
      </p:sp>
      <p:sp>
        <p:nvSpPr>
          <p:cNvPr id="1050110" name="Arc 5"/>
          <p:cNvSpPr/>
          <p:nvPr/>
        </p:nvSpPr>
        <p:spPr bwMode="auto">
          <a:xfrm>
            <a:off x="3656013" y="1476375"/>
            <a:ext cx="100012" cy="1127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11" name="Line 6"/>
          <p:cNvSpPr>
            <a:spLocks noChangeShapeType="1"/>
          </p:cNvSpPr>
          <p:nvPr/>
        </p:nvSpPr>
        <p:spPr bwMode="auto">
          <a:xfrm>
            <a:off x="3705225" y="1147763"/>
            <a:ext cx="0" cy="33972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12" name="Line 7"/>
          <p:cNvSpPr>
            <a:spLocks noChangeShapeType="1"/>
          </p:cNvSpPr>
          <p:nvPr/>
        </p:nvSpPr>
        <p:spPr bwMode="auto">
          <a:xfrm>
            <a:off x="1728788" y="1600200"/>
            <a:ext cx="467995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13" name="Rectangle 8"/>
          <p:cNvSpPr>
            <a:spLocks noChangeArrowheads="1"/>
          </p:cNvSpPr>
          <p:nvPr/>
        </p:nvSpPr>
        <p:spPr bwMode="auto">
          <a:xfrm>
            <a:off x="1157288" y="2049463"/>
            <a:ext cx="955676" cy="254001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DR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1050114" name="Rectangle 9"/>
          <p:cNvSpPr>
            <a:spLocks noChangeArrowheads="1"/>
          </p:cNvSpPr>
          <p:nvPr/>
        </p:nvSpPr>
        <p:spPr bwMode="auto">
          <a:xfrm>
            <a:off x="2476500" y="2039938"/>
            <a:ext cx="955676" cy="254001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DR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1050115" name="Rectangle 10"/>
          <p:cNvSpPr>
            <a:spLocks noChangeArrowheads="1"/>
          </p:cNvSpPr>
          <p:nvPr/>
        </p:nvSpPr>
        <p:spPr bwMode="auto">
          <a:xfrm>
            <a:off x="3819525" y="2049463"/>
            <a:ext cx="955676" cy="254001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DR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1050116" name="Rectangle 11"/>
          <p:cNvSpPr>
            <a:spLocks noChangeArrowheads="1"/>
          </p:cNvSpPr>
          <p:nvPr/>
        </p:nvSpPr>
        <p:spPr bwMode="auto">
          <a:xfrm>
            <a:off x="5110163" y="1989138"/>
            <a:ext cx="955676" cy="419101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M[AR]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AC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117" name="Rectangle 12"/>
          <p:cNvSpPr>
            <a:spLocks noChangeArrowheads="1"/>
          </p:cNvSpPr>
          <p:nvPr/>
        </p:nvSpPr>
        <p:spPr bwMode="auto">
          <a:xfrm>
            <a:off x="5267325" y="2151063"/>
            <a:ext cx="631584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SC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050118" name="Rectangle 13"/>
          <p:cNvSpPr>
            <a:spLocks noChangeArrowheads="1"/>
          </p:cNvSpPr>
          <p:nvPr/>
        </p:nvSpPr>
        <p:spPr bwMode="auto">
          <a:xfrm>
            <a:off x="1144588" y="2003425"/>
            <a:ext cx="1141412" cy="315913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19" name="Rectangle 14"/>
          <p:cNvSpPr>
            <a:spLocks noChangeArrowheads="1"/>
          </p:cNvSpPr>
          <p:nvPr/>
        </p:nvSpPr>
        <p:spPr bwMode="auto">
          <a:xfrm>
            <a:off x="2466975" y="2003425"/>
            <a:ext cx="1141413" cy="315913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20" name="Rectangle 15"/>
          <p:cNvSpPr>
            <a:spLocks noChangeArrowheads="1"/>
          </p:cNvSpPr>
          <p:nvPr/>
        </p:nvSpPr>
        <p:spPr bwMode="auto">
          <a:xfrm>
            <a:off x="3790950" y="2003425"/>
            <a:ext cx="1139825" cy="315913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21" name="Rectangle 16"/>
          <p:cNvSpPr>
            <a:spLocks noChangeArrowheads="1"/>
          </p:cNvSpPr>
          <p:nvPr/>
        </p:nvSpPr>
        <p:spPr bwMode="auto">
          <a:xfrm>
            <a:off x="5113338" y="2003425"/>
            <a:ext cx="1154112" cy="37465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22" name="Arc 17"/>
          <p:cNvSpPr/>
          <p:nvPr/>
        </p:nvSpPr>
        <p:spPr bwMode="auto">
          <a:xfrm>
            <a:off x="1674813" y="1874838"/>
            <a:ext cx="96837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23" name="Line 18"/>
          <p:cNvSpPr>
            <a:spLocks noChangeShapeType="1"/>
          </p:cNvSpPr>
          <p:nvPr/>
        </p:nvSpPr>
        <p:spPr bwMode="auto">
          <a:xfrm flipV="1">
            <a:off x="1722438" y="1587500"/>
            <a:ext cx="0" cy="3206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24" name="Arc 19"/>
          <p:cNvSpPr/>
          <p:nvPr/>
        </p:nvSpPr>
        <p:spPr bwMode="auto">
          <a:xfrm>
            <a:off x="2995613" y="1874838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25" name="Line 20"/>
          <p:cNvSpPr>
            <a:spLocks noChangeShapeType="1"/>
          </p:cNvSpPr>
          <p:nvPr/>
        </p:nvSpPr>
        <p:spPr bwMode="auto">
          <a:xfrm flipV="1">
            <a:off x="3044825" y="1600200"/>
            <a:ext cx="0" cy="3079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26" name="Arc 21"/>
          <p:cNvSpPr/>
          <p:nvPr/>
        </p:nvSpPr>
        <p:spPr bwMode="auto">
          <a:xfrm>
            <a:off x="4318000" y="1874838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27" name="Arc 23"/>
          <p:cNvSpPr/>
          <p:nvPr/>
        </p:nvSpPr>
        <p:spPr bwMode="auto">
          <a:xfrm>
            <a:off x="5640388" y="1874838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28" name="Line 24"/>
          <p:cNvSpPr>
            <a:spLocks noChangeShapeType="1"/>
          </p:cNvSpPr>
          <p:nvPr/>
        </p:nvSpPr>
        <p:spPr bwMode="auto">
          <a:xfrm flipV="1">
            <a:off x="5689600" y="1603375"/>
            <a:ext cx="0" cy="3048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29" name="Rectangle 25"/>
          <p:cNvSpPr>
            <a:spLocks noChangeArrowheads="1"/>
          </p:cNvSpPr>
          <p:nvPr/>
        </p:nvSpPr>
        <p:spPr bwMode="auto">
          <a:xfrm>
            <a:off x="1479550" y="1403350"/>
            <a:ext cx="460376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100" lang="en-US">
                <a:solidFill>
                  <a:srgbClr val="000000"/>
                </a:solidFill>
              </a:rPr>
              <a:t>AND</a:t>
            </a:r>
          </a:p>
        </p:txBody>
      </p:sp>
      <p:sp>
        <p:nvSpPr>
          <p:cNvPr id="1050130" name="Rectangle 26"/>
          <p:cNvSpPr>
            <a:spLocks noChangeArrowheads="1"/>
          </p:cNvSpPr>
          <p:nvPr/>
        </p:nvSpPr>
        <p:spPr bwMode="auto">
          <a:xfrm>
            <a:off x="2660650" y="1403350"/>
            <a:ext cx="447676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1050131" name="Rectangle 27"/>
          <p:cNvSpPr>
            <a:spLocks noChangeArrowheads="1"/>
          </p:cNvSpPr>
          <p:nvPr/>
        </p:nvSpPr>
        <p:spPr bwMode="auto">
          <a:xfrm>
            <a:off x="4202113" y="1403350"/>
            <a:ext cx="434976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LDA</a:t>
            </a:r>
          </a:p>
        </p:txBody>
      </p:sp>
      <p:sp>
        <p:nvSpPr>
          <p:cNvPr id="1050132" name="Rectangle 28"/>
          <p:cNvSpPr>
            <a:spLocks noChangeArrowheads="1"/>
          </p:cNvSpPr>
          <p:nvPr/>
        </p:nvSpPr>
        <p:spPr bwMode="auto">
          <a:xfrm>
            <a:off x="5448300" y="1403350"/>
            <a:ext cx="436018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STA</a:t>
            </a:r>
          </a:p>
        </p:txBody>
      </p:sp>
      <p:sp>
        <p:nvSpPr>
          <p:cNvPr id="1050133" name="Rectangle 29"/>
          <p:cNvSpPr>
            <a:spLocks noChangeArrowheads="1"/>
          </p:cNvSpPr>
          <p:nvPr/>
        </p:nvSpPr>
        <p:spPr bwMode="auto">
          <a:xfrm>
            <a:off x="1090613" y="2717800"/>
            <a:ext cx="1101265" cy="42832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AC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AC    DR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134" name="Rectangle 30"/>
          <p:cNvSpPr>
            <a:spLocks noChangeArrowheads="1"/>
          </p:cNvSpPr>
          <p:nvPr/>
        </p:nvSpPr>
        <p:spPr bwMode="auto">
          <a:xfrm>
            <a:off x="1300163" y="2889250"/>
            <a:ext cx="631584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SC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050135" name="Rectangle 31"/>
          <p:cNvSpPr>
            <a:spLocks noChangeArrowheads="1"/>
          </p:cNvSpPr>
          <p:nvPr/>
        </p:nvSpPr>
        <p:spPr bwMode="auto">
          <a:xfrm>
            <a:off x="1144588" y="2741613"/>
            <a:ext cx="1141412" cy="37465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36" name="Rectangle 32"/>
          <p:cNvSpPr>
            <a:spLocks noChangeArrowheads="1"/>
          </p:cNvSpPr>
          <p:nvPr/>
        </p:nvSpPr>
        <p:spPr bwMode="auto">
          <a:xfrm>
            <a:off x="2427288" y="2735263"/>
            <a:ext cx="1082676" cy="419101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AC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AC + DR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137" name="Rectangle 33"/>
          <p:cNvSpPr>
            <a:spLocks noChangeArrowheads="1"/>
          </p:cNvSpPr>
          <p:nvPr/>
        </p:nvSpPr>
        <p:spPr bwMode="auto">
          <a:xfrm>
            <a:off x="2427288" y="2901950"/>
            <a:ext cx="772648" cy="42832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E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Cout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138" name="Rectangle 34"/>
          <p:cNvSpPr>
            <a:spLocks noChangeArrowheads="1"/>
          </p:cNvSpPr>
          <p:nvPr/>
        </p:nvSpPr>
        <p:spPr bwMode="auto">
          <a:xfrm>
            <a:off x="2427288" y="3065463"/>
            <a:ext cx="631584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SC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/>
              <a:t> </a:t>
            </a:r>
            <a:r>
              <a:rPr altLang="ko-KR" sz="11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139" name="Rectangle 35"/>
          <p:cNvSpPr>
            <a:spLocks noChangeArrowheads="1"/>
          </p:cNvSpPr>
          <p:nvPr/>
        </p:nvSpPr>
        <p:spPr bwMode="auto">
          <a:xfrm>
            <a:off x="2466975" y="2741613"/>
            <a:ext cx="1141413" cy="569912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40" name="Rectangle 36"/>
          <p:cNvSpPr>
            <a:spLocks noChangeArrowheads="1"/>
          </p:cNvSpPr>
          <p:nvPr/>
        </p:nvSpPr>
        <p:spPr bwMode="auto">
          <a:xfrm>
            <a:off x="3970338" y="2727325"/>
            <a:ext cx="774252" cy="42832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AC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DR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141" name="Rectangle 37"/>
          <p:cNvSpPr>
            <a:spLocks noChangeArrowheads="1"/>
          </p:cNvSpPr>
          <p:nvPr/>
        </p:nvSpPr>
        <p:spPr bwMode="auto">
          <a:xfrm>
            <a:off x="4022725" y="2889250"/>
            <a:ext cx="631584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SC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050142" name="Rectangle 38"/>
          <p:cNvSpPr>
            <a:spLocks noChangeArrowheads="1"/>
          </p:cNvSpPr>
          <p:nvPr/>
        </p:nvSpPr>
        <p:spPr bwMode="auto">
          <a:xfrm>
            <a:off x="3790950" y="2741613"/>
            <a:ext cx="1139825" cy="37465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43" name="Rectangle 39"/>
          <p:cNvSpPr>
            <a:spLocks noChangeArrowheads="1"/>
          </p:cNvSpPr>
          <p:nvPr/>
        </p:nvSpPr>
        <p:spPr bwMode="auto">
          <a:xfrm>
            <a:off x="1933575" y="1754188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144" name="Rectangle 40"/>
          <p:cNvSpPr>
            <a:spLocks noChangeArrowheads="1"/>
          </p:cNvSpPr>
          <p:nvPr/>
        </p:nvSpPr>
        <p:spPr bwMode="auto">
          <a:xfrm>
            <a:off x="2036763" y="1824038"/>
            <a:ext cx="258085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145" name="Rectangle 41"/>
          <p:cNvSpPr>
            <a:spLocks noChangeArrowheads="1"/>
          </p:cNvSpPr>
          <p:nvPr/>
        </p:nvSpPr>
        <p:spPr bwMode="auto">
          <a:xfrm>
            <a:off x="2232025" y="1812925"/>
            <a:ext cx="258085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0146" name="Rectangle 42"/>
          <p:cNvSpPr>
            <a:spLocks noChangeArrowheads="1"/>
          </p:cNvSpPr>
          <p:nvPr/>
        </p:nvSpPr>
        <p:spPr bwMode="auto">
          <a:xfrm>
            <a:off x="3255963" y="1754188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147" name="Rectangle 43"/>
          <p:cNvSpPr>
            <a:spLocks noChangeArrowheads="1"/>
          </p:cNvSpPr>
          <p:nvPr/>
        </p:nvSpPr>
        <p:spPr bwMode="auto">
          <a:xfrm>
            <a:off x="3359150" y="1812925"/>
            <a:ext cx="257175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50148" name="Rectangle 44"/>
          <p:cNvSpPr>
            <a:spLocks noChangeArrowheads="1"/>
          </p:cNvSpPr>
          <p:nvPr/>
        </p:nvSpPr>
        <p:spPr bwMode="auto">
          <a:xfrm>
            <a:off x="3554413" y="1812925"/>
            <a:ext cx="258085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0149" name="Rectangle 45"/>
          <p:cNvSpPr>
            <a:spLocks noChangeArrowheads="1"/>
          </p:cNvSpPr>
          <p:nvPr/>
        </p:nvSpPr>
        <p:spPr bwMode="auto">
          <a:xfrm>
            <a:off x="4579938" y="1754188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150" name="Rectangle 46"/>
          <p:cNvSpPr>
            <a:spLocks noChangeArrowheads="1"/>
          </p:cNvSpPr>
          <p:nvPr/>
        </p:nvSpPr>
        <p:spPr bwMode="auto">
          <a:xfrm>
            <a:off x="4683125" y="1812925"/>
            <a:ext cx="251673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50151" name="Rectangle 47"/>
          <p:cNvSpPr>
            <a:spLocks noChangeArrowheads="1"/>
          </p:cNvSpPr>
          <p:nvPr/>
        </p:nvSpPr>
        <p:spPr bwMode="auto">
          <a:xfrm>
            <a:off x="4875213" y="1812925"/>
            <a:ext cx="258085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0152" name="Rectangle 48"/>
          <p:cNvSpPr>
            <a:spLocks noChangeArrowheads="1"/>
          </p:cNvSpPr>
          <p:nvPr/>
        </p:nvSpPr>
        <p:spPr bwMode="auto">
          <a:xfrm>
            <a:off x="5900738" y="1754188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153" name="Rectangle 49"/>
          <p:cNvSpPr>
            <a:spLocks noChangeArrowheads="1"/>
          </p:cNvSpPr>
          <p:nvPr/>
        </p:nvSpPr>
        <p:spPr bwMode="auto">
          <a:xfrm>
            <a:off x="6019800" y="1812925"/>
            <a:ext cx="246863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50154" name="Rectangle 50"/>
          <p:cNvSpPr>
            <a:spLocks noChangeArrowheads="1"/>
          </p:cNvSpPr>
          <p:nvPr/>
        </p:nvSpPr>
        <p:spPr bwMode="auto">
          <a:xfrm>
            <a:off x="6200775" y="1812925"/>
            <a:ext cx="258085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0155" name="Rectangle 51"/>
          <p:cNvSpPr>
            <a:spLocks noChangeArrowheads="1"/>
          </p:cNvSpPr>
          <p:nvPr/>
        </p:nvSpPr>
        <p:spPr bwMode="auto">
          <a:xfrm>
            <a:off x="1933575" y="2492375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156" name="Rectangle 52"/>
          <p:cNvSpPr>
            <a:spLocks noChangeArrowheads="1"/>
          </p:cNvSpPr>
          <p:nvPr/>
        </p:nvSpPr>
        <p:spPr bwMode="auto">
          <a:xfrm>
            <a:off x="2038350" y="2551113"/>
            <a:ext cx="258085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157" name="Rectangle 53"/>
          <p:cNvSpPr>
            <a:spLocks noChangeArrowheads="1"/>
          </p:cNvSpPr>
          <p:nvPr/>
        </p:nvSpPr>
        <p:spPr bwMode="auto">
          <a:xfrm>
            <a:off x="2232025" y="2551113"/>
            <a:ext cx="250069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0158" name="Rectangle 54"/>
          <p:cNvSpPr>
            <a:spLocks noChangeArrowheads="1"/>
          </p:cNvSpPr>
          <p:nvPr/>
        </p:nvSpPr>
        <p:spPr bwMode="auto">
          <a:xfrm>
            <a:off x="3255963" y="2492375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159" name="Rectangle 55"/>
          <p:cNvSpPr>
            <a:spLocks noChangeArrowheads="1"/>
          </p:cNvSpPr>
          <p:nvPr/>
        </p:nvSpPr>
        <p:spPr bwMode="auto">
          <a:xfrm>
            <a:off x="3360738" y="2551113"/>
            <a:ext cx="257175" cy="254001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50160" name="Rectangle 56"/>
          <p:cNvSpPr>
            <a:spLocks noChangeArrowheads="1"/>
          </p:cNvSpPr>
          <p:nvPr/>
        </p:nvSpPr>
        <p:spPr bwMode="auto">
          <a:xfrm>
            <a:off x="3554413" y="2551113"/>
            <a:ext cx="250069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0161" name="Rectangle 57"/>
          <p:cNvSpPr>
            <a:spLocks noChangeArrowheads="1"/>
          </p:cNvSpPr>
          <p:nvPr/>
        </p:nvSpPr>
        <p:spPr bwMode="auto">
          <a:xfrm>
            <a:off x="4578350" y="2492375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162" name="Rectangle 58"/>
          <p:cNvSpPr>
            <a:spLocks noChangeArrowheads="1"/>
          </p:cNvSpPr>
          <p:nvPr/>
        </p:nvSpPr>
        <p:spPr bwMode="auto">
          <a:xfrm>
            <a:off x="4683125" y="2551113"/>
            <a:ext cx="251673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50163" name="Rectangle 59"/>
          <p:cNvSpPr>
            <a:spLocks noChangeArrowheads="1"/>
          </p:cNvSpPr>
          <p:nvPr/>
        </p:nvSpPr>
        <p:spPr bwMode="auto">
          <a:xfrm>
            <a:off x="4876800" y="2551113"/>
            <a:ext cx="250069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0164" name="Arc 60"/>
          <p:cNvSpPr/>
          <p:nvPr/>
        </p:nvSpPr>
        <p:spPr bwMode="auto">
          <a:xfrm>
            <a:off x="1674813" y="2613025"/>
            <a:ext cx="96837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65" name="Line 61"/>
          <p:cNvSpPr>
            <a:spLocks noChangeShapeType="1"/>
          </p:cNvSpPr>
          <p:nvPr/>
        </p:nvSpPr>
        <p:spPr bwMode="auto">
          <a:xfrm flipV="1">
            <a:off x="1722438" y="2319338"/>
            <a:ext cx="0" cy="32702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66" name="Arc 62"/>
          <p:cNvSpPr/>
          <p:nvPr/>
        </p:nvSpPr>
        <p:spPr bwMode="auto">
          <a:xfrm>
            <a:off x="2995613" y="2613025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67" name="Line 63"/>
          <p:cNvSpPr>
            <a:spLocks noChangeShapeType="1"/>
          </p:cNvSpPr>
          <p:nvPr/>
        </p:nvSpPr>
        <p:spPr bwMode="auto">
          <a:xfrm flipV="1">
            <a:off x="3044825" y="2319338"/>
            <a:ext cx="0" cy="32702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68" name="Arc 64"/>
          <p:cNvSpPr/>
          <p:nvPr/>
        </p:nvSpPr>
        <p:spPr bwMode="auto">
          <a:xfrm>
            <a:off x="4318000" y="2613025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69" name="Line 66"/>
          <p:cNvSpPr>
            <a:spLocks noChangeShapeType="1"/>
          </p:cNvSpPr>
          <p:nvPr/>
        </p:nvSpPr>
        <p:spPr bwMode="auto">
          <a:xfrm>
            <a:off x="6427788" y="1603375"/>
            <a:ext cx="0" cy="2055813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70" name="Line 67"/>
          <p:cNvSpPr>
            <a:spLocks noChangeShapeType="1"/>
          </p:cNvSpPr>
          <p:nvPr/>
        </p:nvSpPr>
        <p:spPr bwMode="auto">
          <a:xfrm>
            <a:off x="1728788" y="3659188"/>
            <a:ext cx="4719637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71" name="Rectangle 68"/>
          <p:cNvSpPr>
            <a:spLocks noChangeArrowheads="1"/>
          </p:cNvSpPr>
          <p:nvPr/>
        </p:nvSpPr>
        <p:spPr bwMode="auto">
          <a:xfrm>
            <a:off x="1289050" y="4092575"/>
            <a:ext cx="750206" cy="42832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PC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AR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172" name="Rectangle 69"/>
          <p:cNvSpPr>
            <a:spLocks noChangeArrowheads="1"/>
          </p:cNvSpPr>
          <p:nvPr/>
        </p:nvSpPr>
        <p:spPr bwMode="auto">
          <a:xfrm>
            <a:off x="1279525" y="4283075"/>
            <a:ext cx="631584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SC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050173" name="Rectangle 70"/>
          <p:cNvSpPr>
            <a:spLocks noChangeArrowheads="1"/>
          </p:cNvSpPr>
          <p:nvPr/>
        </p:nvSpPr>
        <p:spPr bwMode="auto">
          <a:xfrm>
            <a:off x="2447925" y="4102100"/>
            <a:ext cx="974627" cy="42832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M[AR]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PC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174" name="Rectangle 71"/>
          <p:cNvSpPr>
            <a:spLocks noChangeArrowheads="1"/>
          </p:cNvSpPr>
          <p:nvPr/>
        </p:nvSpPr>
        <p:spPr bwMode="auto">
          <a:xfrm>
            <a:off x="2438400" y="4283075"/>
            <a:ext cx="981076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AR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AR + 1</a:t>
            </a:r>
          </a:p>
        </p:txBody>
      </p:sp>
      <p:sp>
        <p:nvSpPr>
          <p:cNvPr id="1050175" name="Rectangle 72"/>
          <p:cNvSpPr>
            <a:spLocks noChangeArrowheads="1"/>
          </p:cNvSpPr>
          <p:nvPr/>
        </p:nvSpPr>
        <p:spPr bwMode="auto">
          <a:xfrm>
            <a:off x="3771900" y="4102100"/>
            <a:ext cx="955676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DR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1050176" name="Rectangle 73"/>
          <p:cNvSpPr>
            <a:spLocks noChangeArrowheads="1"/>
          </p:cNvSpPr>
          <p:nvPr/>
        </p:nvSpPr>
        <p:spPr bwMode="auto">
          <a:xfrm>
            <a:off x="1144588" y="4064000"/>
            <a:ext cx="1141412" cy="44608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77" name="Rectangle 74"/>
          <p:cNvSpPr>
            <a:spLocks noChangeArrowheads="1"/>
          </p:cNvSpPr>
          <p:nvPr/>
        </p:nvSpPr>
        <p:spPr bwMode="auto">
          <a:xfrm>
            <a:off x="2466975" y="4064000"/>
            <a:ext cx="1141413" cy="44608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78" name="Rectangle 75"/>
          <p:cNvSpPr>
            <a:spLocks noChangeArrowheads="1"/>
          </p:cNvSpPr>
          <p:nvPr/>
        </p:nvSpPr>
        <p:spPr bwMode="auto">
          <a:xfrm>
            <a:off x="3790950" y="4064000"/>
            <a:ext cx="1139825" cy="31750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79" name="Arc 76"/>
          <p:cNvSpPr/>
          <p:nvPr/>
        </p:nvSpPr>
        <p:spPr bwMode="auto">
          <a:xfrm>
            <a:off x="1674813" y="3937000"/>
            <a:ext cx="96837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80" name="Line 77"/>
          <p:cNvSpPr>
            <a:spLocks noChangeShapeType="1"/>
          </p:cNvSpPr>
          <p:nvPr/>
        </p:nvSpPr>
        <p:spPr bwMode="auto">
          <a:xfrm flipV="1">
            <a:off x="1722438" y="3659188"/>
            <a:ext cx="0" cy="3111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81" name="Arc 78"/>
          <p:cNvSpPr/>
          <p:nvPr/>
        </p:nvSpPr>
        <p:spPr bwMode="auto">
          <a:xfrm>
            <a:off x="2995613" y="3937000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82" name="Line 79"/>
          <p:cNvSpPr>
            <a:spLocks noChangeShapeType="1"/>
          </p:cNvSpPr>
          <p:nvPr/>
        </p:nvSpPr>
        <p:spPr bwMode="auto">
          <a:xfrm flipV="1">
            <a:off x="3044825" y="3659188"/>
            <a:ext cx="0" cy="3111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83" name="Arc 80"/>
          <p:cNvSpPr/>
          <p:nvPr/>
        </p:nvSpPr>
        <p:spPr bwMode="auto">
          <a:xfrm>
            <a:off x="4318000" y="3937000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84" name="Rectangle 82"/>
          <p:cNvSpPr>
            <a:spLocks noChangeArrowheads="1"/>
          </p:cNvSpPr>
          <p:nvPr/>
        </p:nvSpPr>
        <p:spPr bwMode="auto">
          <a:xfrm>
            <a:off x="1479550" y="3462338"/>
            <a:ext cx="47769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1050185" name="Rectangle 83"/>
          <p:cNvSpPr>
            <a:spLocks noChangeArrowheads="1"/>
          </p:cNvSpPr>
          <p:nvPr/>
        </p:nvSpPr>
        <p:spPr bwMode="auto">
          <a:xfrm>
            <a:off x="2660650" y="3462338"/>
            <a:ext cx="434415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1050186" name="Rectangle 84"/>
          <p:cNvSpPr>
            <a:spLocks noChangeArrowheads="1"/>
          </p:cNvSpPr>
          <p:nvPr/>
        </p:nvSpPr>
        <p:spPr bwMode="auto">
          <a:xfrm>
            <a:off x="4203700" y="3462338"/>
            <a:ext cx="384722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ISZ</a:t>
            </a:r>
          </a:p>
        </p:txBody>
      </p:sp>
      <p:sp>
        <p:nvSpPr>
          <p:cNvPr id="1050187" name="Rectangle 85"/>
          <p:cNvSpPr>
            <a:spLocks noChangeArrowheads="1"/>
          </p:cNvSpPr>
          <p:nvPr/>
        </p:nvSpPr>
        <p:spPr bwMode="auto">
          <a:xfrm>
            <a:off x="1933575" y="3814763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188" name="Rectangle 86"/>
          <p:cNvSpPr>
            <a:spLocks noChangeArrowheads="1"/>
          </p:cNvSpPr>
          <p:nvPr/>
        </p:nvSpPr>
        <p:spPr bwMode="auto">
          <a:xfrm>
            <a:off x="2038350" y="3873500"/>
            <a:ext cx="258085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0189" name="Rectangle 87"/>
          <p:cNvSpPr>
            <a:spLocks noChangeArrowheads="1"/>
          </p:cNvSpPr>
          <p:nvPr/>
        </p:nvSpPr>
        <p:spPr bwMode="auto">
          <a:xfrm>
            <a:off x="2232025" y="3873500"/>
            <a:ext cx="258085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0190" name="Rectangle 88"/>
          <p:cNvSpPr>
            <a:spLocks noChangeArrowheads="1"/>
          </p:cNvSpPr>
          <p:nvPr/>
        </p:nvSpPr>
        <p:spPr bwMode="auto">
          <a:xfrm>
            <a:off x="3255963" y="3814763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191" name="Rectangle 89"/>
          <p:cNvSpPr>
            <a:spLocks noChangeArrowheads="1"/>
          </p:cNvSpPr>
          <p:nvPr/>
        </p:nvSpPr>
        <p:spPr bwMode="auto">
          <a:xfrm>
            <a:off x="3360738" y="3873500"/>
            <a:ext cx="250069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0192" name="Rectangle 90"/>
          <p:cNvSpPr>
            <a:spLocks noChangeArrowheads="1"/>
          </p:cNvSpPr>
          <p:nvPr/>
        </p:nvSpPr>
        <p:spPr bwMode="auto">
          <a:xfrm>
            <a:off x="3554413" y="3873500"/>
            <a:ext cx="258085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0193" name="Rectangle 91"/>
          <p:cNvSpPr>
            <a:spLocks noChangeArrowheads="1"/>
          </p:cNvSpPr>
          <p:nvPr/>
        </p:nvSpPr>
        <p:spPr bwMode="auto">
          <a:xfrm>
            <a:off x="4578350" y="3814763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194" name="Rectangle 92"/>
          <p:cNvSpPr>
            <a:spLocks noChangeArrowheads="1"/>
          </p:cNvSpPr>
          <p:nvPr/>
        </p:nvSpPr>
        <p:spPr bwMode="auto">
          <a:xfrm>
            <a:off x="4683125" y="3873500"/>
            <a:ext cx="259687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50195" name="Rectangle 93"/>
          <p:cNvSpPr>
            <a:spLocks noChangeArrowheads="1"/>
          </p:cNvSpPr>
          <p:nvPr/>
        </p:nvSpPr>
        <p:spPr bwMode="auto">
          <a:xfrm>
            <a:off x="4876800" y="3873500"/>
            <a:ext cx="258085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0196" name="Arc 94"/>
          <p:cNvSpPr/>
          <p:nvPr/>
        </p:nvSpPr>
        <p:spPr bwMode="auto">
          <a:xfrm>
            <a:off x="2995613" y="4803775"/>
            <a:ext cx="100012" cy="1127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97" name="Line 95"/>
          <p:cNvSpPr>
            <a:spLocks noChangeShapeType="1"/>
          </p:cNvSpPr>
          <p:nvPr/>
        </p:nvSpPr>
        <p:spPr bwMode="auto">
          <a:xfrm flipV="1">
            <a:off x="3044825" y="4510088"/>
            <a:ext cx="0" cy="32702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198" name="Rectangle 96"/>
          <p:cNvSpPr>
            <a:spLocks noChangeArrowheads="1"/>
          </p:cNvSpPr>
          <p:nvPr/>
        </p:nvSpPr>
        <p:spPr bwMode="auto">
          <a:xfrm>
            <a:off x="3781425" y="4949825"/>
            <a:ext cx="977833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DR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DR + 1</a:t>
            </a:r>
          </a:p>
        </p:txBody>
      </p:sp>
      <p:sp>
        <p:nvSpPr>
          <p:cNvPr id="1050199" name="Rectangle 97"/>
          <p:cNvSpPr>
            <a:spLocks noChangeArrowheads="1"/>
          </p:cNvSpPr>
          <p:nvPr/>
        </p:nvSpPr>
        <p:spPr bwMode="auto">
          <a:xfrm>
            <a:off x="2466975" y="4930775"/>
            <a:ext cx="1141413" cy="44608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200" name="Rectangle 98"/>
          <p:cNvSpPr>
            <a:spLocks noChangeArrowheads="1"/>
          </p:cNvSpPr>
          <p:nvPr/>
        </p:nvSpPr>
        <p:spPr bwMode="auto">
          <a:xfrm>
            <a:off x="3790950" y="4930775"/>
            <a:ext cx="1139825" cy="30480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201" name="Rectangle 99"/>
          <p:cNvSpPr>
            <a:spLocks noChangeArrowheads="1"/>
          </p:cNvSpPr>
          <p:nvPr/>
        </p:nvSpPr>
        <p:spPr bwMode="auto">
          <a:xfrm>
            <a:off x="3255963" y="4683125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202" name="Rectangle 100"/>
          <p:cNvSpPr>
            <a:spLocks noChangeArrowheads="1"/>
          </p:cNvSpPr>
          <p:nvPr/>
        </p:nvSpPr>
        <p:spPr bwMode="auto">
          <a:xfrm>
            <a:off x="3360738" y="4738688"/>
            <a:ext cx="250069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0203" name="Rectangle 101"/>
          <p:cNvSpPr>
            <a:spLocks noChangeArrowheads="1"/>
          </p:cNvSpPr>
          <p:nvPr/>
        </p:nvSpPr>
        <p:spPr bwMode="auto">
          <a:xfrm>
            <a:off x="3554413" y="4738688"/>
            <a:ext cx="250069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0204" name="Rectangle 102"/>
          <p:cNvSpPr>
            <a:spLocks noChangeArrowheads="1"/>
          </p:cNvSpPr>
          <p:nvPr/>
        </p:nvSpPr>
        <p:spPr bwMode="auto">
          <a:xfrm>
            <a:off x="4578350" y="4683125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205" name="Rectangle 103"/>
          <p:cNvSpPr>
            <a:spLocks noChangeArrowheads="1"/>
          </p:cNvSpPr>
          <p:nvPr/>
        </p:nvSpPr>
        <p:spPr bwMode="auto">
          <a:xfrm>
            <a:off x="4683125" y="4738688"/>
            <a:ext cx="259687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50206" name="Rectangle 104"/>
          <p:cNvSpPr>
            <a:spLocks noChangeArrowheads="1"/>
          </p:cNvSpPr>
          <p:nvPr/>
        </p:nvSpPr>
        <p:spPr bwMode="auto">
          <a:xfrm>
            <a:off x="4876800" y="4738688"/>
            <a:ext cx="250069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0207" name="Arc 105"/>
          <p:cNvSpPr/>
          <p:nvPr/>
        </p:nvSpPr>
        <p:spPr bwMode="auto">
          <a:xfrm>
            <a:off x="4318000" y="5529263"/>
            <a:ext cx="100013" cy="112712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208" name="Rectangle 107"/>
          <p:cNvSpPr>
            <a:spLocks noChangeArrowheads="1"/>
          </p:cNvSpPr>
          <p:nvPr/>
        </p:nvSpPr>
        <p:spPr bwMode="auto">
          <a:xfrm>
            <a:off x="2582863" y="4987925"/>
            <a:ext cx="750206" cy="42832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PC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AR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209" name="Rectangle 108"/>
          <p:cNvSpPr>
            <a:spLocks noChangeArrowheads="1"/>
          </p:cNvSpPr>
          <p:nvPr/>
        </p:nvSpPr>
        <p:spPr bwMode="auto">
          <a:xfrm>
            <a:off x="2582863" y="5151438"/>
            <a:ext cx="631584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SC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050210" name="Arc 109"/>
          <p:cNvSpPr/>
          <p:nvPr/>
        </p:nvSpPr>
        <p:spPr bwMode="auto">
          <a:xfrm>
            <a:off x="4318000" y="4803775"/>
            <a:ext cx="100013" cy="1127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211" name="Rectangle 111"/>
          <p:cNvSpPr>
            <a:spLocks noChangeArrowheads="1"/>
          </p:cNvSpPr>
          <p:nvPr/>
        </p:nvSpPr>
        <p:spPr bwMode="auto">
          <a:xfrm>
            <a:off x="3673475" y="5654675"/>
            <a:ext cx="955676" cy="419101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M[AR]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DR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212" name="Rectangle 112"/>
          <p:cNvSpPr>
            <a:spLocks noChangeArrowheads="1"/>
          </p:cNvSpPr>
          <p:nvPr/>
        </p:nvSpPr>
        <p:spPr bwMode="auto">
          <a:xfrm>
            <a:off x="3673475" y="5816600"/>
            <a:ext cx="831960" cy="42832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If (DR = 0)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213" name="Rectangle 113"/>
          <p:cNvSpPr>
            <a:spLocks noChangeArrowheads="1"/>
          </p:cNvSpPr>
          <p:nvPr/>
        </p:nvSpPr>
        <p:spPr bwMode="auto">
          <a:xfrm>
            <a:off x="3673475" y="5980113"/>
            <a:ext cx="1400176" cy="419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then (PC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PC + 1)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214" name="Rectangle 114"/>
          <p:cNvSpPr>
            <a:spLocks noChangeArrowheads="1"/>
          </p:cNvSpPr>
          <p:nvPr/>
        </p:nvSpPr>
        <p:spPr bwMode="auto">
          <a:xfrm>
            <a:off x="3673475" y="6146800"/>
            <a:ext cx="631584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SC </a:t>
            </a:r>
            <a:r>
              <a:rPr altLang="ko-KR" sz="11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1050215" name="Rectangle 115"/>
          <p:cNvSpPr>
            <a:spLocks noChangeArrowheads="1"/>
          </p:cNvSpPr>
          <p:nvPr/>
        </p:nvSpPr>
        <p:spPr bwMode="auto">
          <a:xfrm>
            <a:off x="3711575" y="5657850"/>
            <a:ext cx="1517650" cy="71278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216" name="Rectangle 116"/>
          <p:cNvSpPr>
            <a:spLocks noChangeArrowheads="1"/>
          </p:cNvSpPr>
          <p:nvPr/>
        </p:nvSpPr>
        <p:spPr bwMode="auto">
          <a:xfrm>
            <a:off x="4721225" y="5408613"/>
            <a:ext cx="445636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1050217" name="Rectangle 117"/>
          <p:cNvSpPr>
            <a:spLocks noChangeArrowheads="1"/>
          </p:cNvSpPr>
          <p:nvPr/>
        </p:nvSpPr>
        <p:spPr bwMode="auto">
          <a:xfrm>
            <a:off x="4826000" y="5467350"/>
            <a:ext cx="259687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50218" name="Rectangle 118"/>
          <p:cNvSpPr>
            <a:spLocks noChangeArrowheads="1"/>
          </p:cNvSpPr>
          <p:nvPr/>
        </p:nvSpPr>
        <p:spPr bwMode="auto">
          <a:xfrm>
            <a:off x="5019675" y="5467350"/>
            <a:ext cx="259687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50219" name="Rectangle 119"/>
          <p:cNvSpPr>
            <a:spLocks noChangeArrowheads="1"/>
          </p:cNvSpPr>
          <p:nvPr/>
        </p:nvSpPr>
        <p:spPr bwMode="auto">
          <a:xfrm>
            <a:off x="1773238" y="2698750"/>
            <a:ext cx="267703" cy="2590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1050220" name="Line 121"/>
          <p:cNvSpPr>
            <a:spLocks noChangeShapeType="1"/>
          </p:cNvSpPr>
          <p:nvPr/>
        </p:nvSpPr>
        <p:spPr bwMode="auto">
          <a:xfrm flipV="1">
            <a:off x="4371975" y="1590675"/>
            <a:ext cx="0" cy="3048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221" name="Line 122"/>
          <p:cNvSpPr>
            <a:spLocks noChangeShapeType="1"/>
          </p:cNvSpPr>
          <p:nvPr/>
        </p:nvSpPr>
        <p:spPr bwMode="auto">
          <a:xfrm flipV="1">
            <a:off x="4368800" y="2319338"/>
            <a:ext cx="0" cy="32702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222" name="Line 123"/>
          <p:cNvSpPr>
            <a:spLocks noChangeShapeType="1"/>
          </p:cNvSpPr>
          <p:nvPr/>
        </p:nvSpPr>
        <p:spPr bwMode="auto">
          <a:xfrm flipV="1">
            <a:off x="4359275" y="3659188"/>
            <a:ext cx="0" cy="31115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223" name="Line 124"/>
          <p:cNvSpPr>
            <a:spLocks noChangeShapeType="1"/>
          </p:cNvSpPr>
          <p:nvPr/>
        </p:nvSpPr>
        <p:spPr bwMode="auto">
          <a:xfrm flipV="1">
            <a:off x="4359275" y="4383088"/>
            <a:ext cx="0" cy="4445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  <p:sp>
        <p:nvSpPr>
          <p:cNvPr id="1050224" name="Line 125"/>
          <p:cNvSpPr>
            <a:spLocks noChangeShapeType="1"/>
          </p:cNvSpPr>
          <p:nvPr/>
        </p:nvSpPr>
        <p:spPr bwMode="auto">
          <a:xfrm flipV="1">
            <a:off x="4359275" y="5253038"/>
            <a:ext cx="0" cy="32702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100" lang="en-US"/>
          </a:p>
        </p:txBody>
      </p:sp>
    </p:spTree>
  </p:cSld>
  <p:clrMapOvr>
    <a:masterClrMapping/>
  </p:clrMapOvr>
  <p:timing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0038"/>
            <a:ext cx="6329362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Basic Computer Instructions</a:t>
            </a:r>
            <a:endParaRPr altLang="ko-KR" dirty="0" sz="3200" lang="en-US"/>
          </a:p>
        </p:txBody>
      </p:sp>
      <p:sp>
        <p:nvSpPr>
          <p:cNvPr id="1050226" name="Rectangle 3"/>
          <p:cNvSpPr>
            <a:spLocks noChangeArrowheads="1"/>
          </p:cNvSpPr>
          <p:nvPr/>
        </p:nvSpPr>
        <p:spPr bwMode="auto">
          <a:xfrm>
            <a:off x="1095375" y="808038"/>
            <a:ext cx="3548472" cy="482183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/>
            <a:r>
              <a:rPr altLang="ko-KR" dirty="0" sz="1400" i="1" lang="en-US"/>
              <a:t>                    Hex Code</a:t>
            </a:r>
          </a:p>
          <a:p>
            <a:pPr defTabSz="762000"/>
            <a:r>
              <a:rPr altLang="ko-KR" dirty="0" sz="1400" i="1" lang="en-US"/>
              <a:t>Symbol </a:t>
            </a:r>
            <a:r>
              <a:rPr altLang="ko-KR" dirty="0" sz="1400" i="1" lang="en-US" smtClean="0"/>
              <a:t>      </a:t>
            </a:r>
            <a:r>
              <a:rPr altLang="ko-KR" dirty="0" sz="1400" i="1" lang="en-US"/>
              <a:t>I = 0       I = 1                  Description</a:t>
            </a:r>
          </a:p>
        </p:txBody>
      </p:sp>
      <p:sp>
        <p:nvSpPr>
          <p:cNvPr id="1050227" name="Rectangle 4"/>
          <p:cNvSpPr>
            <a:spLocks noChangeArrowheads="1"/>
          </p:cNvSpPr>
          <p:nvPr/>
        </p:nvSpPr>
        <p:spPr bwMode="auto">
          <a:xfrm>
            <a:off x="1143000" y="838200"/>
            <a:ext cx="5413375" cy="5614988"/>
          </a:xfrm>
          <a:prstGeom prst="rect"/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228" name="Line 7"/>
          <p:cNvSpPr>
            <a:spLocks noChangeShapeType="1"/>
          </p:cNvSpPr>
          <p:nvPr/>
        </p:nvSpPr>
        <p:spPr bwMode="auto">
          <a:xfrm>
            <a:off x="1906588" y="1019175"/>
            <a:ext cx="1320800" cy="0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229" name="Line 9"/>
          <p:cNvSpPr>
            <a:spLocks noChangeShapeType="1"/>
          </p:cNvSpPr>
          <p:nvPr/>
        </p:nvSpPr>
        <p:spPr bwMode="auto">
          <a:xfrm>
            <a:off x="1046163" y="1230313"/>
            <a:ext cx="5403850" cy="0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230" name="Rectangle 11"/>
          <p:cNvSpPr>
            <a:spLocks noChangeArrowheads="1"/>
          </p:cNvSpPr>
          <p:nvPr/>
        </p:nvSpPr>
        <p:spPr bwMode="auto">
          <a:xfrm>
            <a:off x="560388" y="1223963"/>
            <a:ext cx="5286376" cy="633323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AND        0xxx     8xxx      </a:t>
            </a:r>
            <a:r>
              <a:rPr altLang="ko-KR" dirty="0" sz="1400" lang="en-US" smtClean="0"/>
              <a:t>    </a:t>
            </a:r>
            <a:r>
              <a:rPr altLang="ko-KR" dirty="0" sz="1400" lang="en-US"/>
              <a:t>AND memory word to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ADD        1xxx     9xxx      </a:t>
            </a:r>
            <a:r>
              <a:rPr altLang="ko-KR" dirty="0" sz="1400" lang="en-US" smtClean="0"/>
              <a:t>    </a:t>
            </a:r>
            <a:r>
              <a:rPr altLang="ko-KR" dirty="0" sz="1400" lang="en-US"/>
              <a:t>Add memory word to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LDA         2xxx     </a:t>
            </a:r>
            <a:r>
              <a:rPr altLang="ko-KR" dirty="0" sz="1400" lang="en-US" err="1"/>
              <a:t>Axxx</a:t>
            </a:r>
            <a:r>
              <a:rPr altLang="ko-KR" dirty="0" sz="1400" lang="en-US"/>
              <a:t>     </a:t>
            </a:r>
            <a:r>
              <a:rPr altLang="ko-KR" dirty="0" sz="1400" lang="en-US" smtClean="0"/>
              <a:t>    </a:t>
            </a:r>
            <a:r>
              <a:rPr altLang="ko-KR" dirty="0" sz="1400" lang="en-US"/>
              <a:t>Load AC from memory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STA         3xxx     </a:t>
            </a:r>
            <a:r>
              <a:rPr altLang="ko-KR" dirty="0" sz="1400" lang="en-US" err="1"/>
              <a:t>Bxxx</a:t>
            </a:r>
            <a:r>
              <a:rPr altLang="ko-KR" dirty="0" sz="1400" lang="en-US"/>
              <a:t>     </a:t>
            </a:r>
            <a:r>
              <a:rPr altLang="ko-KR" dirty="0" sz="1400" lang="en-US" smtClean="0"/>
              <a:t>     </a:t>
            </a:r>
            <a:r>
              <a:rPr altLang="ko-KR" dirty="0" sz="1400" lang="en-US"/>
              <a:t>Store content of AC into memory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BUN        4xxx     </a:t>
            </a:r>
            <a:r>
              <a:rPr altLang="ko-KR" dirty="0" sz="1400" lang="en-US" err="1"/>
              <a:t>Cxxx</a:t>
            </a:r>
            <a:r>
              <a:rPr altLang="ko-KR" dirty="0" sz="1400" lang="en-US"/>
              <a:t>      </a:t>
            </a:r>
            <a:r>
              <a:rPr altLang="ko-KR" dirty="0" sz="1400" lang="en-US" smtClean="0"/>
              <a:t>   </a:t>
            </a:r>
            <a:r>
              <a:rPr altLang="ko-KR" dirty="0" sz="1400" lang="en-US"/>
              <a:t>Branch unconditionally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BSA        5xxx      </a:t>
            </a:r>
            <a:r>
              <a:rPr altLang="ko-KR" dirty="0" sz="1400" lang="en-US" err="1"/>
              <a:t>Dxxx</a:t>
            </a:r>
            <a:r>
              <a:rPr altLang="ko-KR" dirty="0" sz="1400" lang="en-US"/>
              <a:t>     </a:t>
            </a:r>
            <a:r>
              <a:rPr altLang="ko-KR" dirty="0" sz="1400" lang="en-US" smtClean="0"/>
              <a:t>    </a:t>
            </a:r>
            <a:r>
              <a:rPr altLang="ko-KR" dirty="0" sz="1400" lang="en-US"/>
              <a:t>Branch and save return address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ISZ          6xxx      </a:t>
            </a:r>
            <a:r>
              <a:rPr altLang="ko-KR" dirty="0" sz="1400" lang="en-US" err="1"/>
              <a:t>Exxx</a:t>
            </a:r>
            <a:r>
              <a:rPr altLang="ko-KR" dirty="0" sz="1400" lang="en-US"/>
              <a:t>    </a:t>
            </a:r>
            <a:r>
              <a:rPr altLang="ko-KR" dirty="0" sz="1400" lang="en-US" smtClean="0"/>
              <a:t>     </a:t>
            </a:r>
            <a:r>
              <a:rPr altLang="ko-KR" dirty="0" sz="1400" lang="en-US"/>
              <a:t>Increment and skip if zero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endParaRPr altLang="ko-KR" dirty="0" sz="1400" lang="en-US"/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CLA	   7800	          Clear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CLE	   7400	          Clear 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CMA	   7200              </a:t>
            </a:r>
            <a:r>
              <a:rPr altLang="ko-KR" dirty="0" sz="1400" lang="en-US" smtClean="0"/>
              <a:t> Complement </a:t>
            </a:r>
            <a:r>
              <a:rPr altLang="ko-KR" dirty="0" sz="1400" lang="en-US"/>
              <a:t>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CME	   7100	          Complement 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CIR	   7080	          Circulate right AC and 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CIL	   7040	          Circulate left AC and 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INC	   7020	          Increment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SPA	   7010	          Skip next instr. if AC is positive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SNA	   7008	          Skip next instr. if AC is negative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SZA	   7004	          Skip next instr. if AC is zero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SZE	   7002	          Skip next instr. if E is zero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HLT	   7001	          Halt computer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endParaRPr altLang="ko-KR" dirty="0" sz="1400" lang="en-US"/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INP	   F800	          Input character to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OUT	   F400	          Output character from AC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SKI               </a:t>
            </a:r>
            <a:r>
              <a:rPr altLang="ko-KR" dirty="0" sz="1400" lang="en-US" smtClean="0"/>
              <a:t>   </a:t>
            </a:r>
            <a:r>
              <a:rPr altLang="ko-KR" dirty="0" sz="1400" lang="en-US"/>
              <a:t>F200	          Skip on input flag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SKO	   F100	          Skip on output flag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ION	   F080	          Interrupt on</a:t>
            </a:r>
          </a:p>
          <a:p>
            <a:pPr defTabSz="762000" lvl="1" marL="571500">
              <a:lnSpc>
                <a:spcPct val="80000"/>
              </a:lnSpc>
              <a:spcBef>
                <a:spcPct val="10000"/>
              </a:spcBef>
            </a:pPr>
            <a:r>
              <a:rPr altLang="ko-KR" dirty="0" sz="1400" lang="en-US"/>
              <a:t>IOF	   F040	          Interrupt off</a:t>
            </a:r>
          </a:p>
          <a:p>
            <a:pPr defTabSz="762000" latinLnBrk="1">
              <a:lnSpc>
                <a:spcPct val="80000"/>
              </a:lnSpc>
            </a:pPr>
            <a:endParaRPr altLang="ko-KR" dirty="0" sz="1400" lang="en-US"/>
          </a:p>
        </p:txBody>
      </p:sp>
      <p:sp>
        <p:nvSpPr>
          <p:cNvPr id="1050231" name="Line 13"/>
          <p:cNvSpPr>
            <a:spLocks noChangeShapeType="1"/>
          </p:cNvSpPr>
          <p:nvPr/>
        </p:nvSpPr>
        <p:spPr bwMode="auto">
          <a:xfrm>
            <a:off x="1885950" y="847725"/>
            <a:ext cx="0" cy="561975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232" name="Line 14"/>
          <p:cNvSpPr>
            <a:spLocks noChangeShapeType="1"/>
          </p:cNvSpPr>
          <p:nvPr/>
        </p:nvSpPr>
        <p:spPr bwMode="auto">
          <a:xfrm>
            <a:off x="3219450" y="857250"/>
            <a:ext cx="0" cy="561975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233" name="Line 15"/>
          <p:cNvSpPr>
            <a:spLocks noChangeShapeType="1"/>
          </p:cNvSpPr>
          <p:nvPr/>
        </p:nvSpPr>
        <p:spPr bwMode="auto">
          <a:xfrm>
            <a:off x="1055688" y="2668588"/>
            <a:ext cx="5403850" cy="0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234" name="Line 16"/>
          <p:cNvSpPr>
            <a:spLocks noChangeShapeType="1"/>
          </p:cNvSpPr>
          <p:nvPr/>
        </p:nvSpPr>
        <p:spPr bwMode="auto">
          <a:xfrm>
            <a:off x="1065213" y="5173663"/>
            <a:ext cx="5403850" cy="0"/>
          </a:xfrm>
          <a:prstGeom prst="line"/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23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219950" cy="422275"/>
          </a:xfrm>
          <a:noFill/>
        </p:spPr>
        <p:txBody>
          <a:bodyPr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10. Input-Output And Interrupt</a:t>
            </a:r>
            <a:endParaRPr altLang="ko-KR" dirty="0" sz="3200" lang="en-US"/>
          </a:p>
        </p:txBody>
      </p:sp>
      <p:sp>
        <p:nvSpPr>
          <p:cNvPr id="1050236" name="Rectangle 3"/>
          <p:cNvSpPr>
            <a:spLocks noChangeArrowheads="1"/>
          </p:cNvSpPr>
          <p:nvPr/>
        </p:nvSpPr>
        <p:spPr bwMode="auto">
          <a:xfrm>
            <a:off x="461963" y="1503363"/>
            <a:ext cx="28702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85000"/>
              </a:lnSpc>
              <a:buFontTx/>
              <a:buChar char="•"/>
            </a:pPr>
            <a:r>
              <a:rPr altLang="ko-KR" sz="1800" lang="en-US"/>
              <a:t> Input-Output Configuration</a:t>
            </a:r>
          </a:p>
        </p:txBody>
      </p:sp>
      <p:sp>
        <p:nvSpPr>
          <p:cNvPr id="1050237" name="Rectangle 4"/>
          <p:cNvSpPr>
            <a:spLocks noChangeArrowheads="1"/>
          </p:cNvSpPr>
          <p:nvPr/>
        </p:nvSpPr>
        <p:spPr bwMode="auto">
          <a:xfrm>
            <a:off x="623888" y="3544888"/>
            <a:ext cx="3886200" cy="10033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25400" lIns="63500" rIns="63500" tIns="25400">
            <a:spAutoFit/>
          </a:bodyPr>
          <a:p>
            <a:pPr algn="just" defTabSz="152400" indent="-609600" marL="609600">
              <a:lnSpc>
                <a:spcPct val="93000"/>
              </a:lnSpc>
            </a:pPr>
            <a:r>
              <a:rPr altLang="ko-KR" dirty="0" sz="1400" i="1" lang="en-US"/>
              <a:t>INPR</a:t>
            </a:r>
            <a:r>
              <a:rPr altLang="ko-KR" dirty="0" sz="1400" lang="en-US"/>
              <a:t>	Input register - 8 bits</a:t>
            </a:r>
          </a:p>
          <a:p>
            <a:pPr algn="just" defTabSz="152400" indent="-609600" marL="609600">
              <a:lnSpc>
                <a:spcPct val="93000"/>
              </a:lnSpc>
            </a:pPr>
            <a:r>
              <a:rPr altLang="ko-KR" dirty="0" sz="1400" i="1" lang="en-US"/>
              <a:t>OUTR</a:t>
            </a:r>
            <a:r>
              <a:rPr altLang="ko-KR" dirty="0" sz="1400" lang="en-US"/>
              <a:t>	Output register - 8 bits</a:t>
            </a:r>
          </a:p>
          <a:p>
            <a:pPr algn="just" defTabSz="152400" indent="-609600" marL="609600">
              <a:lnSpc>
                <a:spcPct val="93000"/>
              </a:lnSpc>
            </a:pPr>
            <a:r>
              <a:rPr altLang="ko-KR" dirty="0" sz="1400" i="1" lang="en-US"/>
              <a:t>FGI</a:t>
            </a:r>
            <a:r>
              <a:rPr altLang="ko-KR" dirty="0" sz="1400" lang="en-US"/>
              <a:t>	Input flag - 1 bit</a:t>
            </a:r>
          </a:p>
          <a:p>
            <a:pPr algn="just" defTabSz="152400" indent="-609600" marL="609600">
              <a:lnSpc>
                <a:spcPct val="93000"/>
              </a:lnSpc>
            </a:pPr>
            <a:r>
              <a:rPr altLang="ko-KR" dirty="0" sz="1400" i="1" lang="en-US"/>
              <a:t>FGO</a:t>
            </a:r>
            <a:r>
              <a:rPr altLang="ko-KR" dirty="0" sz="1400" lang="en-US"/>
              <a:t>	Output flag - 1 bit</a:t>
            </a:r>
          </a:p>
          <a:p>
            <a:pPr algn="just" defTabSz="152400" indent="-609600" marL="609600">
              <a:lnSpc>
                <a:spcPct val="93000"/>
              </a:lnSpc>
            </a:pPr>
            <a:r>
              <a:rPr altLang="ko-KR" dirty="0" sz="1400" i="1" lang="en-US"/>
              <a:t>IEN</a:t>
            </a:r>
            <a:r>
              <a:rPr altLang="ko-KR" dirty="0" sz="1400" lang="en-US"/>
              <a:t>	Interrupt enable - 1 bit</a:t>
            </a:r>
          </a:p>
        </p:txBody>
      </p:sp>
      <p:sp>
        <p:nvSpPr>
          <p:cNvPr id="1050238" name="Rectangle 5"/>
          <p:cNvSpPr>
            <a:spLocks noChangeArrowheads="1"/>
          </p:cNvSpPr>
          <p:nvPr/>
        </p:nvSpPr>
        <p:spPr bwMode="auto">
          <a:xfrm>
            <a:off x="774700" y="4706938"/>
            <a:ext cx="5588000" cy="19177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88000"/>
              </a:lnSpc>
            </a:pPr>
            <a:r>
              <a:rPr altLang="ko-KR" dirty="0" sz="1800" lang="en-US"/>
              <a:t>- The terminal sends and receives serial information</a:t>
            </a:r>
          </a:p>
          <a:p>
            <a:pPr defTabSz="762000">
              <a:lnSpc>
                <a:spcPct val="88000"/>
              </a:lnSpc>
            </a:pPr>
            <a:r>
              <a:rPr altLang="ko-KR" dirty="0" sz="1800" lang="en-US"/>
              <a:t>- The serial info. from the keyboard is shifted into INPR </a:t>
            </a:r>
          </a:p>
          <a:p>
            <a:pPr defTabSz="762000">
              <a:lnSpc>
                <a:spcPct val="88000"/>
              </a:lnSpc>
            </a:pPr>
            <a:r>
              <a:rPr altLang="ko-KR" dirty="0" sz="1800" lang="en-US"/>
              <a:t>- The serial info. for the printer is stored in the OUTR</a:t>
            </a:r>
          </a:p>
          <a:p>
            <a:pPr defTabSz="762000">
              <a:lnSpc>
                <a:spcPct val="88000"/>
              </a:lnSpc>
            </a:pPr>
            <a:r>
              <a:rPr altLang="ko-KR" dirty="0" sz="1800" lang="en-US"/>
              <a:t>- INPR and OUTR communicate with the terminal </a:t>
            </a:r>
          </a:p>
          <a:p>
            <a:pPr defTabSz="762000">
              <a:lnSpc>
                <a:spcPct val="88000"/>
              </a:lnSpc>
            </a:pPr>
            <a:r>
              <a:rPr altLang="ko-KR" dirty="0" sz="1800" lang="en-US"/>
              <a:t>	serially and with the AC in parallel.</a:t>
            </a:r>
          </a:p>
          <a:p>
            <a:pPr defTabSz="762000">
              <a:lnSpc>
                <a:spcPct val="88000"/>
              </a:lnSpc>
            </a:pPr>
            <a:r>
              <a:rPr altLang="ko-KR" dirty="0" sz="1800" lang="en-US"/>
              <a:t>- The flags are needed to </a:t>
            </a:r>
            <a:r>
              <a:rPr altLang="ko-KR" dirty="0" sz="1800" i="1" lang="en-US">
                <a:solidFill>
                  <a:schemeClr val="tx2"/>
                </a:solidFill>
              </a:rPr>
              <a:t>synchronize</a:t>
            </a:r>
            <a:r>
              <a:rPr altLang="ko-KR" dirty="0" sz="1800" lang="en-US"/>
              <a:t> the timing </a:t>
            </a:r>
          </a:p>
          <a:p>
            <a:pPr defTabSz="762000">
              <a:lnSpc>
                <a:spcPct val="88000"/>
              </a:lnSpc>
            </a:pPr>
            <a:r>
              <a:rPr altLang="ko-KR" dirty="0" sz="1800" lang="en-US"/>
              <a:t>    	difference between  I/O device and the computer</a:t>
            </a:r>
          </a:p>
        </p:txBody>
      </p:sp>
      <p:sp>
        <p:nvSpPr>
          <p:cNvPr id="1050239" name="Rectangle 6"/>
          <p:cNvSpPr>
            <a:spLocks noChangeArrowheads="1"/>
          </p:cNvSpPr>
          <p:nvPr/>
        </p:nvSpPr>
        <p:spPr bwMode="auto">
          <a:xfrm>
            <a:off x="1295400" y="1062038"/>
            <a:ext cx="4257676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800" lang="en-US"/>
              <a:t>A Terminal with a keyboard and a Printer</a:t>
            </a:r>
          </a:p>
        </p:txBody>
      </p:sp>
      <p:sp>
        <p:nvSpPr>
          <p:cNvPr id="1050240" name="Rectangle 7"/>
          <p:cNvSpPr>
            <a:spLocks noChangeArrowheads="1"/>
          </p:cNvSpPr>
          <p:nvPr/>
        </p:nvSpPr>
        <p:spPr bwMode="auto">
          <a:xfrm>
            <a:off x="1247775" y="1036638"/>
            <a:ext cx="4779963" cy="339725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241" name="Rectangle 47"/>
          <p:cNvSpPr>
            <a:spLocks noChangeArrowheads="1"/>
          </p:cNvSpPr>
          <p:nvPr/>
        </p:nvSpPr>
        <p:spPr bwMode="auto">
          <a:xfrm>
            <a:off x="552450" y="3538538"/>
            <a:ext cx="2851150" cy="1055687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242" name="Rectangle 8"/>
          <p:cNvSpPr>
            <a:spLocks noChangeArrowheads="1"/>
          </p:cNvSpPr>
          <p:nvPr/>
        </p:nvSpPr>
        <p:spPr bwMode="auto">
          <a:xfrm>
            <a:off x="3798888" y="1798638"/>
            <a:ext cx="1184276" cy="495301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Input-output</a:t>
            </a:r>
          </a:p>
          <a:p>
            <a:pPr defTabSz="762000" eaLnBrk="1"/>
            <a:endParaRPr altLang="ko-KR" sz="1400" lang="en-US">
              <a:solidFill>
                <a:srgbClr val="000000"/>
              </a:solidFill>
            </a:endParaRPr>
          </a:p>
        </p:txBody>
      </p:sp>
      <p:sp>
        <p:nvSpPr>
          <p:cNvPr id="1050243" name="Rectangle 9"/>
          <p:cNvSpPr>
            <a:spLocks noChangeArrowheads="1"/>
          </p:cNvSpPr>
          <p:nvPr/>
        </p:nvSpPr>
        <p:spPr bwMode="auto">
          <a:xfrm>
            <a:off x="3952875" y="1924050"/>
            <a:ext cx="846964" cy="30521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terminal</a:t>
            </a:r>
          </a:p>
        </p:txBody>
      </p:sp>
      <p:sp>
        <p:nvSpPr>
          <p:cNvPr id="1050244" name="Rectangle 10"/>
          <p:cNvSpPr>
            <a:spLocks noChangeArrowheads="1"/>
          </p:cNvSpPr>
          <p:nvPr/>
        </p:nvSpPr>
        <p:spPr bwMode="auto">
          <a:xfrm>
            <a:off x="5722938" y="1730375"/>
            <a:ext cx="617158" cy="52065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Serial</a:t>
            </a:r>
          </a:p>
          <a:p>
            <a:pPr defTabSz="762000" eaLnBrk="1"/>
            <a:endParaRPr altLang="ko-KR" sz="1400" lang="en-US">
              <a:solidFill>
                <a:srgbClr val="000000"/>
              </a:solidFill>
            </a:endParaRPr>
          </a:p>
        </p:txBody>
      </p:sp>
      <p:sp>
        <p:nvSpPr>
          <p:cNvPr id="1050245" name="Rectangle 11"/>
          <p:cNvSpPr>
            <a:spLocks noChangeArrowheads="1"/>
          </p:cNvSpPr>
          <p:nvPr/>
        </p:nvSpPr>
        <p:spPr bwMode="auto">
          <a:xfrm>
            <a:off x="5351463" y="1857375"/>
            <a:ext cx="1416736" cy="52065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communication</a:t>
            </a:r>
          </a:p>
          <a:p>
            <a:pPr defTabSz="762000" eaLnBrk="1"/>
            <a:endParaRPr altLang="ko-KR" sz="1400" lang="en-US">
              <a:solidFill>
                <a:srgbClr val="000000"/>
              </a:solidFill>
            </a:endParaRPr>
          </a:p>
        </p:txBody>
      </p:sp>
      <p:sp>
        <p:nvSpPr>
          <p:cNvPr id="1050246" name="Rectangle 12"/>
          <p:cNvSpPr>
            <a:spLocks noChangeArrowheads="1"/>
          </p:cNvSpPr>
          <p:nvPr/>
        </p:nvSpPr>
        <p:spPr bwMode="auto">
          <a:xfrm>
            <a:off x="5608638" y="1982788"/>
            <a:ext cx="864277" cy="30521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1050247" name="Rectangle 13"/>
          <p:cNvSpPr>
            <a:spLocks noChangeArrowheads="1"/>
          </p:cNvSpPr>
          <p:nvPr/>
        </p:nvSpPr>
        <p:spPr bwMode="auto">
          <a:xfrm>
            <a:off x="6969125" y="1741488"/>
            <a:ext cx="1209676" cy="901701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Computer</a:t>
            </a:r>
          </a:p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registers and</a:t>
            </a:r>
          </a:p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flip-flops</a:t>
            </a:r>
          </a:p>
          <a:p>
            <a:pPr defTabSz="762000" eaLnBrk="1"/>
            <a:endParaRPr altLang="ko-KR" sz="1400" lang="en-US">
              <a:solidFill>
                <a:srgbClr val="000000"/>
              </a:solidFill>
            </a:endParaRPr>
          </a:p>
        </p:txBody>
      </p:sp>
      <p:sp>
        <p:nvSpPr>
          <p:cNvPr id="1050248" name="Rectangle 16"/>
          <p:cNvSpPr>
            <a:spLocks noChangeArrowheads="1"/>
          </p:cNvSpPr>
          <p:nvPr/>
        </p:nvSpPr>
        <p:spPr bwMode="auto">
          <a:xfrm>
            <a:off x="3933825" y="2335213"/>
            <a:ext cx="728342" cy="30521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Printer</a:t>
            </a:r>
          </a:p>
        </p:txBody>
      </p:sp>
      <p:sp>
        <p:nvSpPr>
          <p:cNvPr id="1050249" name="Rectangle 17"/>
          <p:cNvSpPr>
            <a:spLocks noChangeArrowheads="1"/>
          </p:cNvSpPr>
          <p:nvPr/>
        </p:nvSpPr>
        <p:spPr bwMode="auto">
          <a:xfrm>
            <a:off x="3792538" y="3402013"/>
            <a:ext cx="923587" cy="30521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Keyboard</a:t>
            </a:r>
          </a:p>
        </p:txBody>
      </p:sp>
      <p:sp>
        <p:nvSpPr>
          <p:cNvPr id="1050250" name="Rectangle 18"/>
          <p:cNvSpPr>
            <a:spLocks noChangeArrowheads="1"/>
          </p:cNvSpPr>
          <p:nvPr/>
        </p:nvSpPr>
        <p:spPr bwMode="auto">
          <a:xfrm>
            <a:off x="5543550" y="2236788"/>
            <a:ext cx="834140" cy="52065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Receiver</a:t>
            </a:r>
          </a:p>
          <a:p>
            <a:pPr defTabSz="762000" eaLnBrk="1"/>
            <a:endParaRPr altLang="ko-KR" sz="1400" lang="en-US">
              <a:solidFill>
                <a:srgbClr val="000000"/>
              </a:solidFill>
            </a:endParaRPr>
          </a:p>
        </p:txBody>
      </p:sp>
      <p:sp>
        <p:nvSpPr>
          <p:cNvPr id="1050251" name="Rectangle 19"/>
          <p:cNvSpPr>
            <a:spLocks noChangeArrowheads="1"/>
          </p:cNvSpPr>
          <p:nvPr/>
        </p:nvSpPr>
        <p:spPr bwMode="auto">
          <a:xfrm>
            <a:off x="5562600" y="2373313"/>
            <a:ext cx="864277" cy="30521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1050252" name="Rectangle 20"/>
          <p:cNvSpPr>
            <a:spLocks noChangeArrowheads="1"/>
          </p:cNvSpPr>
          <p:nvPr/>
        </p:nvSpPr>
        <p:spPr bwMode="auto">
          <a:xfrm>
            <a:off x="5480050" y="3290888"/>
            <a:ext cx="1096840" cy="52065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Transmitter</a:t>
            </a:r>
          </a:p>
          <a:p>
            <a:pPr defTabSz="762000" eaLnBrk="1"/>
            <a:endParaRPr altLang="ko-KR" sz="1400" lang="en-US">
              <a:solidFill>
                <a:srgbClr val="000000"/>
              </a:solidFill>
            </a:endParaRPr>
          </a:p>
        </p:txBody>
      </p:sp>
      <p:sp>
        <p:nvSpPr>
          <p:cNvPr id="1050253" name="Rectangle 21"/>
          <p:cNvSpPr>
            <a:spLocks noChangeArrowheads="1"/>
          </p:cNvSpPr>
          <p:nvPr/>
        </p:nvSpPr>
        <p:spPr bwMode="auto">
          <a:xfrm>
            <a:off x="5556250" y="3421063"/>
            <a:ext cx="864277" cy="30521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1050254" name="Rectangle 22"/>
          <p:cNvSpPr>
            <a:spLocks noChangeArrowheads="1"/>
          </p:cNvSpPr>
          <p:nvPr/>
        </p:nvSpPr>
        <p:spPr bwMode="auto">
          <a:xfrm>
            <a:off x="7924800" y="2335213"/>
            <a:ext cx="543868" cy="30521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1050255" name="Rectangle 23"/>
          <p:cNvSpPr>
            <a:spLocks noChangeArrowheads="1"/>
          </p:cNvSpPr>
          <p:nvPr/>
        </p:nvSpPr>
        <p:spPr bwMode="auto">
          <a:xfrm>
            <a:off x="7185025" y="2335213"/>
            <a:ext cx="638177" cy="2921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OUTR</a:t>
            </a:r>
          </a:p>
        </p:txBody>
      </p:sp>
      <p:sp>
        <p:nvSpPr>
          <p:cNvPr id="1050256" name="Rectangle 24"/>
          <p:cNvSpPr>
            <a:spLocks noChangeArrowheads="1"/>
          </p:cNvSpPr>
          <p:nvPr/>
        </p:nvSpPr>
        <p:spPr bwMode="auto">
          <a:xfrm>
            <a:off x="7269163" y="2878138"/>
            <a:ext cx="416333" cy="30521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AC</a:t>
            </a:r>
          </a:p>
        </p:txBody>
      </p:sp>
      <p:sp>
        <p:nvSpPr>
          <p:cNvPr id="1050257" name="Rectangle 25"/>
          <p:cNvSpPr>
            <a:spLocks noChangeArrowheads="1"/>
          </p:cNvSpPr>
          <p:nvPr/>
        </p:nvSpPr>
        <p:spPr bwMode="auto">
          <a:xfrm>
            <a:off x="7242175" y="3402013"/>
            <a:ext cx="592792" cy="30521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INPR</a:t>
            </a:r>
          </a:p>
        </p:txBody>
      </p:sp>
      <p:sp>
        <p:nvSpPr>
          <p:cNvPr id="1050258" name="Rectangle 26"/>
          <p:cNvSpPr>
            <a:spLocks noChangeArrowheads="1"/>
          </p:cNvSpPr>
          <p:nvPr/>
        </p:nvSpPr>
        <p:spPr bwMode="auto">
          <a:xfrm>
            <a:off x="7950200" y="3402013"/>
            <a:ext cx="460512" cy="30521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FGI</a:t>
            </a:r>
          </a:p>
        </p:txBody>
      </p:sp>
      <p:sp>
        <p:nvSpPr>
          <p:cNvPr id="1050259" name="Rectangle 27"/>
          <p:cNvSpPr>
            <a:spLocks noChangeArrowheads="1"/>
          </p:cNvSpPr>
          <p:nvPr/>
        </p:nvSpPr>
        <p:spPr bwMode="auto">
          <a:xfrm>
            <a:off x="8002588" y="2333625"/>
            <a:ext cx="360362" cy="207963"/>
          </a:xfrm>
          <a:prstGeom prst="rect"/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60" name="Rectangle 28"/>
          <p:cNvSpPr>
            <a:spLocks noChangeArrowheads="1"/>
          </p:cNvSpPr>
          <p:nvPr/>
        </p:nvSpPr>
        <p:spPr bwMode="auto">
          <a:xfrm>
            <a:off x="7177088" y="2341563"/>
            <a:ext cx="644525" cy="192087"/>
          </a:xfrm>
          <a:prstGeom prst="rect"/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61" name="Rectangle 29"/>
          <p:cNvSpPr>
            <a:spLocks noChangeArrowheads="1"/>
          </p:cNvSpPr>
          <p:nvPr/>
        </p:nvSpPr>
        <p:spPr bwMode="auto">
          <a:xfrm>
            <a:off x="6958013" y="2886075"/>
            <a:ext cx="1082675" cy="198438"/>
          </a:xfrm>
          <a:prstGeom prst="rect"/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62" name="Rectangle 30"/>
          <p:cNvSpPr>
            <a:spLocks noChangeArrowheads="1"/>
          </p:cNvSpPr>
          <p:nvPr/>
        </p:nvSpPr>
        <p:spPr bwMode="auto">
          <a:xfrm>
            <a:off x="7177088" y="3398838"/>
            <a:ext cx="644525" cy="200025"/>
          </a:xfrm>
          <a:prstGeom prst="rect"/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63" name="Rectangle 31"/>
          <p:cNvSpPr>
            <a:spLocks noChangeArrowheads="1"/>
          </p:cNvSpPr>
          <p:nvPr/>
        </p:nvSpPr>
        <p:spPr bwMode="auto">
          <a:xfrm>
            <a:off x="7989888" y="3398838"/>
            <a:ext cx="347662" cy="190500"/>
          </a:xfrm>
          <a:prstGeom prst="rect"/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64" name="Arc 32"/>
          <p:cNvSpPr/>
          <p:nvPr/>
        </p:nvSpPr>
        <p:spPr bwMode="auto">
          <a:xfrm>
            <a:off x="7435850" y="2525713"/>
            <a:ext cx="96838" cy="857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65" name="Arc 33"/>
          <p:cNvSpPr/>
          <p:nvPr/>
        </p:nvSpPr>
        <p:spPr bwMode="auto">
          <a:xfrm>
            <a:off x="7427913" y="3076575"/>
            <a:ext cx="98425" cy="857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66" name="Line 34"/>
          <p:cNvSpPr>
            <a:spLocks noChangeShapeType="1"/>
          </p:cNvSpPr>
          <p:nvPr/>
        </p:nvSpPr>
        <p:spPr bwMode="auto">
          <a:xfrm>
            <a:off x="7480300" y="3146425"/>
            <a:ext cx="0" cy="249238"/>
          </a:xfrm>
          <a:prstGeom prst="line"/>
          <a:noFill/>
          <a:ln w="38100" cmpd="dbl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67" name="Arc 35"/>
          <p:cNvSpPr/>
          <p:nvPr/>
        </p:nvSpPr>
        <p:spPr bwMode="auto">
          <a:xfrm>
            <a:off x="6519863" y="2403475"/>
            <a:ext cx="122237" cy="6985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68" name="Line 36"/>
          <p:cNvSpPr>
            <a:spLocks noChangeShapeType="1"/>
          </p:cNvSpPr>
          <p:nvPr/>
        </p:nvSpPr>
        <p:spPr bwMode="auto">
          <a:xfrm>
            <a:off x="6623050" y="2441575"/>
            <a:ext cx="541338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69" name="Rectangle 37"/>
          <p:cNvSpPr>
            <a:spLocks noChangeArrowheads="1"/>
          </p:cNvSpPr>
          <p:nvPr/>
        </p:nvSpPr>
        <p:spPr bwMode="auto">
          <a:xfrm>
            <a:off x="5502275" y="2235200"/>
            <a:ext cx="1004888" cy="350838"/>
          </a:xfrm>
          <a:prstGeom prst="rect"/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70" name="Rectangle 38"/>
          <p:cNvSpPr>
            <a:spLocks noChangeArrowheads="1"/>
          </p:cNvSpPr>
          <p:nvPr/>
        </p:nvSpPr>
        <p:spPr bwMode="auto">
          <a:xfrm>
            <a:off x="5502275" y="3300413"/>
            <a:ext cx="1004888" cy="350837"/>
          </a:xfrm>
          <a:prstGeom prst="rect"/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71" name="Arc 39"/>
          <p:cNvSpPr/>
          <p:nvPr/>
        </p:nvSpPr>
        <p:spPr bwMode="auto">
          <a:xfrm>
            <a:off x="7056438" y="3468688"/>
            <a:ext cx="122237" cy="714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72" name="Line 40"/>
          <p:cNvSpPr>
            <a:spLocks noChangeShapeType="1"/>
          </p:cNvSpPr>
          <p:nvPr/>
        </p:nvSpPr>
        <p:spPr bwMode="auto">
          <a:xfrm>
            <a:off x="6519863" y="3508375"/>
            <a:ext cx="541337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73" name="Arc 41"/>
          <p:cNvSpPr/>
          <p:nvPr/>
        </p:nvSpPr>
        <p:spPr bwMode="auto">
          <a:xfrm>
            <a:off x="4838700" y="2403475"/>
            <a:ext cx="122238" cy="6985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74" name="Line 42"/>
          <p:cNvSpPr>
            <a:spLocks noChangeShapeType="1"/>
          </p:cNvSpPr>
          <p:nvPr/>
        </p:nvSpPr>
        <p:spPr bwMode="auto">
          <a:xfrm>
            <a:off x="4948238" y="2441575"/>
            <a:ext cx="541337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75" name="Arc 43"/>
          <p:cNvSpPr/>
          <p:nvPr/>
        </p:nvSpPr>
        <p:spPr bwMode="auto">
          <a:xfrm>
            <a:off x="5380038" y="3468688"/>
            <a:ext cx="122237" cy="714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76" name="Line 44"/>
          <p:cNvSpPr>
            <a:spLocks noChangeShapeType="1"/>
          </p:cNvSpPr>
          <p:nvPr/>
        </p:nvSpPr>
        <p:spPr bwMode="auto">
          <a:xfrm>
            <a:off x="4845050" y="3508375"/>
            <a:ext cx="53975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77" name="Rectangle 45"/>
          <p:cNvSpPr>
            <a:spLocks noChangeArrowheads="1"/>
          </p:cNvSpPr>
          <p:nvPr/>
        </p:nvSpPr>
        <p:spPr bwMode="auto">
          <a:xfrm>
            <a:off x="3813175" y="2235200"/>
            <a:ext cx="1019175" cy="350838"/>
          </a:xfrm>
          <a:prstGeom prst="rect"/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78" name="Rectangle 46"/>
          <p:cNvSpPr>
            <a:spLocks noChangeArrowheads="1"/>
          </p:cNvSpPr>
          <p:nvPr/>
        </p:nvSpPr>
        <p:spPr bwMode="auto">
          <a:xfrm>
            <a:off x="3813175" y="3300413"/>
            <a:ext cx="1019175" cy="350837"/>
          </a:xfrm>
          <a:prstGeom prst="rect"/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79" name="Line 49"/>
          <p:cNvSpPr>
            <a:spLocks noChangeShapeType="1"/>
          </p:cNvSpPr>
          <p:nvPr/>
        </p:nvSpPr>
        <p:spPr bwMode="auto">
          <a:xfrm flipV="1">
            <a:off x="7486650" y="2592388"/>
            <a:ext cx="0" cy="296862"/>
          </a:xfrm>
          <a:prstGeom prst="line"/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80" name="Arc 50"/>
          <p:cNvSpPr/>
          <p:nvPr/>
        </p:nvSpPr>
        <p:spPr bwMode="auto">
          <a:xfrm>
            <a:off x="5883275" y="3836988"/>
            <a:ext cx="122238" cy="6826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81" name="Line 51"/>
          <p:cNvSpPr>
            <a:spLocks noChangeShapeType="1"/>
          </p:cNvSpPr>
          <p:nvPr/>
        </p:nvSpPr>
        <p:spPr bwMode="auto">
          <a:xfrm>
            <a:off x="5553075" y="3878263"/>
            <a:ext cx="334963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82" name="Arc 52"/>
          <p:cNvSpPr/>
          <p:nvPr/>
        </p:nvSpPr>
        <p:spPr bwMode="auto">
          <a:xfrm>
            <a:off x="5883275" y="4025900"/>
            <a:ext cx="122238" cy="6826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83" name="Line 53"/>
          <p:cNvSpPr>
            <a:spLocks noChangeShapeType="1"/>
          </p:cNvSpPr>
          <p:nvPr/>
        </p:nvSpPr>
        <p:spPr bwMode="auto">
          <a:xfrm flipH="1">
            <a:off x="5521325" y="4062413"/>
            <a:ext cx="373063" cy="0"/>
          </a:xfrm>
          <a:prstGeom prst="line"/>
          <a:noFill/>
          <a:ln w="38100" cmpd="dbl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284" name="Rectangle 54"/>
          <p:cNvSpPr>
            <a:spLocks noChangeArrowheads="1"/>
          </p:cNvSpPr>
          <p:nvPr/>
        </p:nvSpPr>
        <p:spPr bwMode="auto">
          <a:xfrm>
            <a:off x="5967413" y="3727450"/>
            <a:ext cx="2401428" cy="305212"/>
          </a:xfrm>
          <a:prstGeom prst="rect"/>
          <a:noFill/>
          <a:ln w="38100" cmpd="dbl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/>
              <a:t>Serial Communications Path</a:t>
            </a:r>
          </a:p>
        </p:txBody>
      </p:sp>
      <p:sp>
        <p:nvSpPr>
          <p:cNvPr id="1050285" name="Rectangle 55"/>
          <p:cNvSpPr>
            <a:spLocks noChangeArrowheads="1"/>
          </p:cNvSpPr>
          <p:nvPr/>
        </p:nvSpPr>
        <p:spPr bwMode="auto">
          <a:xfrm>
            <a:off x="5969000" y="3935413"/>
            <a:ext cx="2543646" cy="305212"/>
          </a:xfrm>
          <a:prstGeom prst="rect"/>
          <a:noFill/>
          <a:ln w="38100" cmpd="dbl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/>
              <a:t>Parallel Communications Path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dur="500" id="7"/>
                                        <p:tgtEl>
                                          <p:spTgt spid="10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23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10488" cy="415925"/>
          </a:xfrm>
          <a:noFill/>
        </p:spPr>
        <p:txBody>
          <a:bodyPr anchor="ctr">
            <a:noAutofit/>
          </a:bodyPr>
          <a:p>
            <a:r>
              <a:rPr altLang="ko-KR" dirty="0" sz="3200" lang="en-US" smtClean="0"/>
              <a:t>Input-Output Instructions</a:t>
            </a:r>
            <a:endParaRPr altLang="ko-KR" dirty="0" sz="3200" lang="en-US"/>
          </a:p>
        </p:txBody>
      </p:sp>
      <p:sp>
        <p:nvSpPr>
          <p:cNvPr id="1050287" name="Rectangle 42"/>
          <p:cNvSpPr>
            <a:spLocks noChangeArrowheads="1"/>
          </p:cNvSpPr>
          <p:nvPr/>
        </p:nvSpPr>
        <p:spPr bwMode="auto">
          <a:xfrm>
            <a:off x="1123950" y="1371600"/>
            <a:ext cx="2057400" cy="8509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endParaRPr altLang="ko-KR" sz="1800" lang="en-US"/>
          </a:p>
          <a:p>
            <a:pPr defTabSz="762000">
              <a:lnSpc>
                <a:spcPct val="97000"/>
              </a:lnSpc>
            </a:pPr>
            <a:r>
              <a:rPr altLang="ko-KR" sz="1800" lang="en-US"/>
              <a:t>D</a:t>
            </a:r>
            <a:r>
              <a:rPr altLang="ko-KR" baseline="-25000" sz="1800" lang="en-US"/>
              <a:t>7</a:t>
            </a:r>
            <a:r>
              <a:rPr altLang="ko-KR" sz="1800" lang="en-US"/>
              <a:t>IT</a:t>
            </a:r>
            <a:r>
              <a:rPr altLang="ko-KR" baseline="-25000" sz="1800" lang="en-US"/>
              <a:t>3</a:t>
            </a:r>
            <a:r>
              <a:rPr altLang="ko-KR" sz="1800" lang="en-US"/>
              <a:t> = p	</a:t>
            </a: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	</a:t>
            </a:r>
          </a:p>
          <a:p>
            <a:pPr defTabSz="762000">
              <a:lnSpc>
                <a:spcPct val="97000"/>
              </a:lnSpc>
            </a:pPr>
            <a:r>
              <a:rPr altLang="ko-KR" sz="1800" lang="en-US">
                <a:solidFill>
                  <a:srgbClr val="000000"/>
                </a:solidFill>
                <a:sym typeface="Symbol" pitchFamily="18" charset="2"/>
              </a:rPr>
              <a:t>IR(i) = </a:t>
            </a:r>
            <a:r>
              <a:rPr altLang="ko-KR" sz="1800" lang="en-US"/>
              <a:t>B</a:t>
            </a:r>
            <a:r>
              <a:rPr altLang="ko-KR" baseline="-25000" sz="1800" lang="en-US"/>
              <a:t>i</a:t>
            </a:r>
            <a:r>
              <a:rPr altLang="ko-KR" sz="1800" lang="en-US"/>
              <a:t>, i = 6, …, 11</a:t>
            </a:r>
            <a:endParaRPr altLang="ko-KR" sz="1800" lang="en-US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050288" name="Rectangle 43"/>
          <p:cNvSpPr>
            <a:spLocks noChangeArrowheads="1"/>
          </p:cNvSpPr>
          <p:nvPr/>
        </p:nvSpPr>
        <p:spPr bwMode="auto">
          <a:xfrm>
            <a:off x="1028700" y="2468562"/>
            <a:ext cx="6108700" cy="1917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dirty="0" sz="1800" lang="en-US"/>
              <a:t>	p:	SC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0				</a:t>
            </a:r>
            <a:r>
              <a:rPr altLang="ko-KR" dirty="0" sz="1800" lang="en-US" smtClean="0">
                <a:solidFill>
                  <a:srgbClr val="000000"/>
                </a:solidFill>
                <a:sym typeface="Symbol" pitchFamily="18" charset="2"/>
              </a:rPr>
              <a:t>	Clear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SC</a:t>
            </a:r>
            <a:endParaRPr altLang="ko-KR" dirty="0" sz="2800" lang="en-US"/>
          </a:p>
          <a:p>
            <a:pPr defTabSz="762000">
              <a:lnSpc>
                <a:spcPct val="97000"/>
              </a:lnSpc>
            </a:pPr>
            <a:r>
              <a:rPr altLang="ko-KR" dirty="0" sz="1800" lang="en-US"/>
              <a:t>INP	pB</a:t>
            </a:r>
            <a:r>
              <a:rPr altLang="ko-KR" baseline="-25000" dirty="0" sz="1800" lang="en-US"/>
              <a:t>11</a:t>
            </a:r>
            <a:r>
              <a:rPr altLang="ko-KR" dirty="0" sz="1800" lang="en-US"/>
              <a:t>:	AC(0-7)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INPR, FGI  0		Input char. to AC</a:t>
            </a:r>
            <a:r>
              <a:rPr altLang="ko-KR" dirty="0" sz="1800" lang="en-US"/>
              <a:t> </a:t>
            </a:r>
          </a:p>
          <a:p>
            <a:pPr defTabSz="762000">
              <a:lnSpc>
                <a:spcPct val="97000"/>
              </a:lnSpc>
            </a:pPr>
            <a:r>
              <a:rPr altLang="ko-KR" dirty="0" sz="1800" lang="en-US"/>
              <a:t>OUT	pB</a:t>
            </a:r>
            <a:r>
              <a:rPr altLang="ko-KR" baseline="-25000" dirty="0" sz="1800" lang="en-US"/>
              <a:t>10</a:t>
            </a:r>
            <a:r>
              <a:rPr altLang="ko-KR" dirty="0" sz="1800" lang="en-US"/>
              <a:t>:	OUTR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AC(0-7), FGO  0		Output char. from AC</a:t>
            </a:r>
            <a:r>
              <a:rPr altLang="ko-KR" dirty="0" sz="1800" lang="en-US"/>
              <a:t> </a:t>
            </a:r>
          </a:p>
          <a:p>
            <a:pPr defTabSz="762000">
              <a:lnSpc>
                <a:spcPct val="97000"/>
              </a:lnSpc>
            </a:pPr>
            <a:r>
              <a:rPr altLang="ko-KR" dirty="0" sz="1800" lang="en-US"/>
              <a:t>SKI	pB</a:t>
            </a:r>
            <a:r>
              <a:rPr altLang="ko-KR" baseline="-25000" dirty="0" sz="1800" lang="en-US"/>
              <a:t>9</a:t>
            </a:r>
            <a:r>
              <a:rPr altLang="ko-KR" dirty="0" sz="1800" lang="en-US"/>
              <a:t>:	if(FGI = 1) then (PC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PC + 1)	</a:t>
            </a:r>
            <a:r>
              <a:rPr altLang="ko-KR" dirty="0" sz="1800" lang="en-US" smtClean="0">
                <a:solidFill>
                  <a:srgbClr val="000000"/>
                </a:solidFill>
                <a:sym typeface="Symbol" pitchFamily="18" charset="2"/>
              </a:rPr>
              <a:t>	Skip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on input flag</a:t>
            </a:r>
            <a:r>
              <a:rPr altLang="ko-KR" dirty="0" sz="1800" lang="en-US"/>
              <a:t> </a:t>
            </a:r>
          </a:p>
          <a:p>
            <a:pPr defTabSz="762000">
              <a:lnSpc>
                <a:spcPct val="97000"/>
              </a:lnSpc>
            </a:pPr>
            <a:r>
              <a:rPr altLang="ko-KR" dirty="0" sz="1800" lang="en-US"/>
              <a:t>SKO	pB</a:t>
            </a:r>
            <a:r>
              <a:rPr altLang="ko-KR" baseline="-25000" dirty="0" sz="1800" lang="en-US"/>
              <a:t>8</a:t>
            </a:r>
            <a:r>
              <a:rPr altLang="ko-KR" dirty="0" sz="1800" lang="en-US"/>
              <a:t>:	if(FGO = 1) then (PC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PC + 1)</a:t>
            </a:r>
            <a:r>
              <a:rPr altLang="ko-KR" dirty="0" sz="1800" lang="en-US"/>
              <a:t>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	Skip on output flag</a:t>
            </a:r>
          </a:p>
          <a:p>
            <a:pPr defTabSz="762000">
              <a:lnSpc>
                <a:spcPct val="97000"/>
              </a:lnSpc>
            </a:pP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ION	</a:t>
            </a:r>
            <a:r>
              <a:rPr altLang="ko-KR" dirty="0" sz="1800" lang="en-US"/>
              <a:t>pB</a:t>
            </a:r>
            <a:r>
              <a:rPr altLang="ko-KR" baseline="-25000" dirty="0" sz="1800" lang="en-US"/>
              <a:t>7</a:t>
            </a:r>
            <a:r>
              <a:rPr altLang="ko-KR" dirty="0" sz="1800" lang="en-US"/>
              <a:t>:	IEN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1				Interrupt enable on</a:t>
            </a:r>
          </a:p>
          <a:p>
            <a:pPr defTabSz="762000">
              <a:lnSpc>
                <a:spcPct val="97000"/>
              </a:lnSpc>
            </a:pP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IOF	</a:t>
            </a:r>
            <a:r>
              <a:rPr altLang="ko-KR" dirty="0" sz="1800" lang="en-US"/>
              <a:t>pB</a:t>
            </a:r>
            <a:r>
              <a:rPr altLang="ko-KR" baseline="-25000" dirty="0" sz="1800" lang="en-US"/>
              <a:t>6</a:t>
            </a:r>
            <a:r>
              <a:rPr altLang="ko-KR" dirty="0" sz="1800" lang="en-US"/>
              <a:t>:	IEN </a:t>
            </a:r>
            <a:r>
              <a:rPr altLang="ko-KR" dirty="0" sz="1800" lang="en-US">
                <a:solidFill>
                  <a:srgbClr val="000000"/>
                </a:solidFill>
                <a:sym typeface="Symbol" pitchFamily="18" charset="2"/>
              </a:rPr>
              <a:t> 0				Interrupt enable off</a:t>
            </a:r>
            <a:r>
              <a:rPr altLang="ko-KR" dirty="0" sz="1800" lang="en-US"/>
              <a:t> </a:t>
            </a:r>
          </a:p>
        </p:txBody>
      </p:sp>
      <p:sp>
        <p:nvSpPr>
          <p:cNvPr id="1050289" name="Rectangle 44"/>
          <p:cNvSpPr>
            <a:spLocks noChangeArrowheads="1"/>
          </p:cNvSpPr>
          <p:nvPr/>
        </p:nvSpPr>
        <p:spPr bwMode="auto">
          <a:xfrm>
            <a:off x="838200" y="2439987"/>
            <a:ext cx="7991475" cy="2038350"/>
          </a:xfrm>
          <a:prstGeom prst="rect"/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290" name="Line 45"/>
          <p:cNvSpPr>
            <a:spLocks noChangeShapeType="1"/>
          </p:cNvSpPr>
          <p:nvPr/>
        </p:nvSpPr>
        <p:spPr bwMode="auto">
          <a:xfrm>
            <a:off x="1685925" y="2439987"/>
            <a:ext cx="0" cy="2019300"/>
          </a:xfrm>
          <a:prstGeom prst="line"/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291" name="Line 46"/>
          <p:cNvSpPr>
            <a:spLocks noChangeShapeType="1"/>
          </p:cNvSpPr>
          <p:nvPr/>
        </p:nvSpPr>
        <p:spPr bwMode="auto">
          <a:xfrm>
            <a:off x="6191250" y="2449512"/>
            <a:ext cx="0" cy="2019300"/>
          </a:xfrm>
          <a:prstGeom prst="line"/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</p:spTree>
  </p:cSld>
  <p:clrMapOvr>
    <a:masterClrMapping/>
  </p:clrMapOvr>
  <p:timing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73125"/>
            <a:ext cx="7397750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Program-Controlled </a:t>
            </a:r>
            <a:r>
              <a:rPr altLang="ko-KR" dirty="0" sz="3200" lang="en-US" err="1" smtClean="0"/>
              <a:t>Input/Output</a:t>
            </a:r>
            <a:endParaRPr altLang="ko-KR" dirty="0" sz="3200" lang="en-US"/>
          </a:p>
        </p:txBody>
      </p:sp>
      <p:sp>
        <p:nvSpPr>
          <p:cNvPr id="1050293" name="Rectangle 3"/>
          <p:cNvSpPr>
            <a:spLocks noChangeArrowheads="1"/>
          </p:cNvSpPr>
          <p:nvPr/>
        </p:nvSpPr>
        <p:spPr bwMode="auto">
          <a:xfrm>
            <a:off x="627063" y="1727200"/>
            <a:ext cx="24257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02000"/>
              </a:lnSpc>
            </a:pPr>
            <a:r>
              <a:rPr altLang="ko-KR" dirty="0" sz="1800" lang="en-US" smtClean="0"/>
              <a:t>Program-controlled </a:t>
            </a:r>
            <a:r>
              <a:rPr altLang="ko-KR" dirty="0" sz="1800" lang="en-US"/>
              <a:t>I/O</a:t>
            </a:r>
          </a:p>
        </p:txBody>
      </p:sp>
      <p:sp>
        <p:nvSpPr>
          <p:cNvPr id="1050294" name="Rectangle 4"/>
          <p:cNvSpPr>
            <a:spLocks noChangeArrowheads="1"/>
          </p:cNvSpPr>
          <p:nvPr/>
        </p:nvSpPr>
        <p:spPr bwMode="auto">
          <a:xfrm>
            <a:off x="1928813" y="2133600"/>
            <a:ext cx="5462587" cy="2082801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square">
            <a:spAutoFit/>
          </a:bodyPr>
          <a:p>
            <a:pPr defTabSz="762000">
              <a:lnSpc>
                <a:spcPct val="150000"/>
              </a:lnSpc>
            </a:pPr>
            <a:r>
              <a:rPr altLang="ko-KR" dirty="0" sz="1800" lang="en-US"/>
              <a:t>- Continuous CPU involvement</a:t>
            </a:r>
          </a:p>
          <a:p>
            <a:pPr defTabSz="762000">
              <a:lnSpc>
                <a:spcPct val="150000"/>
              </a:lnSpc>
            </a:pPr>
            <a:r>
              <a:rPr altLang="ko-KR" dirty="0" sz="1800" lang="en-US"/>
              <a:t>            I/O takes valuable CPU time</a:t>
            </a:r>
          </a:p>
          <a:p>
            <a:pPr defTabSz="762000">
              <a:lnSpc>
                <a:spcPct val="150000"/>
              </a:lnSpc>
            </a:pPr>
            <a:r>
              <a:rPr altLang="ko-KR" dirty="0" sz="1800" lang="en-US"/>
              <a:t>- CPU slowed down to I/O speed</a:t>
            </a:r>
          </a:p>
          <a:p>
            <a:pPr defTabSz="762000">
              <a:lnSpc>
                <a:spcPct val="150000"/>
              </a:lnSpc>
            </a:pPr>
            <a:r>
              <a:rPr altLang="ko-KR" dirty="0" sz="1800" lang="en-US"/>
              <a:t>- Simple</a:t>
            </a:r>
          </a:p>
          <a:p>
            <a:pPr defTabSz="762000">
              <a:lnSpc>
                <a:spcPct val="150000"/>
              </a:lnSpc>
            </a:pPr>
            <a:r>
              <a:rPr altLang="ko-KR" dirty="0" sz="1800" lang="en-US"/>
              <a:t>- Least hardware</a:t>
            </a:r>
          </a:p>
        </p:txBody>
      </p:sp>
    </p:spTree>
  </p:cSld>
  <p:clrMapOvr>
    <a:masterClrMapping/>
  </p:clrMapOvr>
  <p:timing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95" name="Rectangle 2"/>
          <p:cNvSpPr>
            <a:spLocks noGrp="1" noChangeArrowheads="1"/>
          </p:cNvSpPr>
          <p:nvPr>
            <p:ph type="title"/>
          </p:nvPr>
        </p:nvSpPr>
        <p:spPr>
          <a:xfrm>
            <a:off x="896938" y="328613"/>
            <a:ext cx="7712075" cy="417512"/>
          </a:xfrm>
          <a:noFill/>
        </p:spPr>
        <p:txBody>
          <a:bodyPr anchor="ctr">
            <a:noAutofit/>
          </a:bodyPr>
          <a:p>
            <a:r>
              <a:rPr altLang="ko-KR" dirty="0" sz="3200" lang="en-US" smtClean="0"/>
              <a:t>Interrupt Initiated </a:t>
            </a:r>
            <a:r>
              <a:rPr altLang="ko-KR" dirty="0" sz="3200" lang="en-US" err="1" smtClean="0"/>
              <a:t>Input/Output</a:t>
            </a:r>
            <a:endParaRPr altLang="ko-KR" dirty="0" sz="3200" lang="en-US"/>
          </a:p>
        </p:txBody>
      </p:sp>
      <p:sp>
        <p:nvSpPr>
          <p:cNvPr id="1050296" name="Rectangle 3"/>
          <p:cNvSpPr>
            <a:spLocks noChangeArrowheads="1"/>
          </p:cNvSpPr>
          <p:nvPr/>
        </p:nvSpPr>
        <p:spPr bwMode="auto">
          <a:xfrm>
            <a:off x="547688" y="884238"/>
            <a:ext cx="7594600" cy="19177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just" defTabSz="762000">
              <a:lnSpc>
                <a:spcPct val="150000"/>
              </a:lnSpc>
              <a:buFontTx/>
              <a:buChar char="-"/>
            </a:pPr>
            <a:r>
              <a:rPr altLang="ko-KR" dirty="0" sz="1800" lang="en-US" smtClean="0"/>
              <a:t>Open </a:t>
            </a:r>
            <a:r>
              <a:rPr altLang="ko-KR" dirty="0" sz="1800" lang="en-US"/>
              <a:t>communication only when some data has to be passed --&gt; </a:t>
            </a:r>
            <a:r>
              <a:rPr altLang="ko-KR" dirty="0" sz="1800" i="1" lang="en-US"/>
              <a:t>interrupt</a:t>
            </a:r>
            <a:r>
              <a:rPr altLang="ko-KR" dirty="0" sz="1800" lang="en-US"/>
              <a:t>.</a:t>
            </a:r>
          </a:p>
          <a:p>
            <a:pPr algn="just" defTabSz="762000">
              <a:lnSpc>
                <a:spcPct val="150000"/>
              </a:lnSpc>
              <a:buFontTx/>
              <a:buChar char="-"/>
            </a:pPr>
            <a:r>
              <a:rPr altLang="ko-KR" dirty="0" sz="1800" lang="en-US" smtClean="0"/>
              <a:t>- </a:t>
            </a:r>
            <a:r>
              <a:rPr altLang="ko-KR" dirty="0" sz="1800" lang="en-US"/>
              <a:t>The I/O interface, instead of the CPU, monitors the I/O device. 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sz="1800" lang="en-US" smtClean="0"/>
              <a:t>-  </a:t>
            </a:r>
            <a:r>
              <a:rPr altLang="ko-KR" dirty="0" sz="1800" lang="en-US"/>
              <a:t>When the interface founds that the I/O device is ready for data transfer, 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sz="1800" lang="en-US"/>
              <a:t>	it generates an interrupt request to the CPU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sz="1800" lang="en-US" smtClean="0"/>
              <a:t>-  </a:t>
            </a:r>
            <a:r>
              <a:rPr altLang="ko-KR" dirty="0" sz="1800" lang="en-US"/>
              <a:t>Upon detecting an interrupt, the CPU stops momentarily the task 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sz="1800" lang="en-US"/>
              <a:t>	it is doing, branches to the service routine to process the data 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sz="1800" lang="en-US"/>
              <a:t>	transfer, and then returns to the task it was performing</a:t>
            </a:r>
            <a:r>
              <a:rPr altLang="ko-KR" dirty="0" sz="1800" lang="en-US" smtClean="0"/>
              <a:t>.</a:t>
            </a:r>
            <a:endParaRPr altLang="ko-KR" dirty="0" sz="1800" lang="en-US"/>
          </a:p>
        </p:txBody>
      </p:sp>
      <p:sp>
        <p:nvSpPr>
          <p:cNvPr id="1050297" name="Rectangle 4"/>
          <p:cNvSpPr>
            <a:spLocks noChangeArrowheads="1"/>
          </p:cNvSpPr>
          <p:nvPr/>
        </p:nvSpPr>
        <p:spPr bwMode="auto">
          <a:xfrm>
            <a:off x="685800" y="4038600"/>
            <a:ext cx="32639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02000"/>
              </a:lnSpc>
            </a:pPr>
            <a:r>
              <a:rPr altLang="ko-KR" sz="1800" lang="en-US"/>
              <a:t>* IEN (Interrupt-enable flip-flop)</a:t>
            </a:r>
          </a:p>
        </p:txBody>
      </p:sp>
      <p:sp>
        <p:nvSpPr>
          <p:cNvPr id="1050298" name="Rectangle 5"/>
          <p:cNvSpPr>
            <a:spLocks noChangeArrowheads="1"/>
          </p:cNvSpPr>
          <p:nvPr/>
        </p:nvSpPr>
        <p:spPr bwMode="auto">
          <a:xfrm>
            <a:off x="990600" y="4495800"/>
            <a:ext cx="5346700" cy="5842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50000"/>
              </a:lnSpc>
            </a:pPr>
            <a:r>
              <a:rPr altLang="ko-KR" dirty="0" sz="1800" lang="en-US"/>
              <a:t>- can be set and cleared by </a:t>
            </a:r>
            <a:r>
              <a:rPr altLang="ko-KR" dirty="0" sz="1800" lang="en-US" smtClean="0"/>
              <a:t>instructions.</a:t>
            </a:r>
            <a:endParaRPr altLang="ko-KR" dirty="0" sz="1800" lang="en-US"/>
          </a:p>
          <a:p>
            <a:pPr defTabSz="762000">
              <a:lnSpc>
                <a:spcPct val="150000"/>
              </a:lnSpc>
            </a:pPr>
            <a:r>
              <a:rPr altLang="ko-KR" dirty="0" sz="1800" lang="en-US"/>
              <a:t>- when cleared, the computer cannot be </a:t>
            </a:r>
            <a:r>
              <a:rPr altLang="ko-KR" dirty="0" sz="1800" lang="en-US" smtClean="0"/>
              <a:t>interrupted.</a:t>
            </a:r>
            <a:endParaRPr altLang="ko-KR" dirty="0" sz="1800" lang="en-US"/>
          </a:p>
        </p:txBody>
      </p:sp>
    </p:spTree>
  </p:cSld>
  <p:clrMapOvr>
    <a:masterClrMapping/>
  </p:clrMapOvr>
  <p:timing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9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000875" cy="422275"/>
          </a:xfrm>
          <a:noFill/>
        </p:spPr>
        <p:txBody>
          <a:bodyPr wrap="none">
            <a:noAutofit/>
          </a:bodyPr>
          <a:p>
            <a:pPr>
              <a:lnSpc>
                <a:spcPct val="87000"/>
              </a:lnSpc>
            </a:pPr>
            <a:r>
              <a:rPr altLang="ko-KR" dirty="0" sz="3200" lang="en-US" smtClean="0"/>
              <a:t>Flowchart For Interrupt Cycle</a:t>
            </a:r>
            <a:endParaRPr altLang="ko-KR" dirty="0" sz="3200" lang="en-US"/>
          </a:p>
        </p:txBody>
      </p:sp>
      <p:sp>
        <p:nvSpPr>
          <p:cNvPr id="1050300" name="Rectangle 3"/>
          <p:cNvSpPr>
            <a:spLocks noChangeArrowheads="1"/>
          </p:cNvSpPr>
          <p:nvPr/>
        </p:nvSpPr>
        <p:spPr bwMode="auto">
          <a:xfrm>
            <a:off x="5246688" y="808038"/>
            <a:ext cx="1358900" cy="253999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/>
            <a:r>
              <a:rPr altLang="ko-KR" sz="1400" lang="en-US"/>
              <a:t>R = Interrupt f/f</a:t>
            </a:r>
          </a:p>
        </p:txBody>
      </p:sp>
      <p:sp>
        <p:nvSpPr>
          <p:cNvPr id="1050301" name="Rectangle 4"/>
          <p:cNvSpPr>
            <a:spLocks noChangeArrowheads="1"/>
          </p:cNvSpPr>
          <p:nvPr/>
        </p:nvSpPr>
        <p:spPr bwMode="auto">
          <a:xfrm>
            <a:off x="450850" y="4191000"/>
            <a:ext cx="8026400" cy="2628899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square">
            <a:spAutoFit/>
          </a:bodyPr>
          <a:p>
            <a:pPr algn="just" defTabSz="762000">
              <a:lnSpc>
                <a:spcPct val="150000"/>
              </a:lnSpc>
            </a:pPr>
            <a:r>
              <a:rPr altLang="ko-KR" dirty="0" sz="1600" lang="en-US"/>
              <a:t>- The interrupt cycle is a HW implementation of a </a:t>
            </a:r>
            <a:r>
              <a:rPr altLang="ko-KR" dirty="0" sz="1600" lang="en-US" smtClean="0"/>
              <a:t>branch and </a:t>
            </a:r>
            <a:r>
              <a:rPr altLang="ko-KR" dirty="0" sz="1600" lang="en-US"/>
              <a:t>save return address operation.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sz="1600" lang="en-US"/>
              <a:t>- At the beginning of the next instruction cycle, the </a:t>
            </a:r>
            <a:r>
              <a:rPr altLang="ko-KR" dirty="0" sz="1600" lang="en-US" smtClean="0"/>
              <a:t>instruction </a:t>
            </a:r>
            <a:r>
              <a:rPr altLang="ko-KR" dirty="0" sz="1600" lang="en-US"/>
              <a:t>that is read from memory is in address 1.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sz="1600" lang="en-US"/>
              <a:t>- At memory address 1, the programmer must store a branch instruction </a:t>
            </a:r>
            <a:r>
              <a:rPr altLang="ko-KR" dirty="0" sz="1600" lang="en-US" smtClean="0"/>
              <a:t>that </a:t>
            </a:r>
            <a:r>
              <a:rPr altLang="ko-KR" dirty="0" sz="1600" lang="en-US"/>
              <a:t>sends the control to an interrupt service </a:t>
            </a:r>
            <a:r>
              <a:rPr altLang="ko-KR" dirty="0" sz="1600" lang="en-US" smtClean="0"/>
              <a:t>routine.</a:t>
            </a:r>
            <a:endParaRPr altLang="ko-KR" dirty="0" sz="1600" lang="en-US"/>
          </a:p>
          <a:p>
            <a:pPr algn="just" defTabSz="762000">
              <a:lnSpc>
                <a:spcPct val="150000"/>
              </a:lnSpc>
            </a:pPr>
            <a:r>
              <a:rPr altLang="ko-KR" dirty="0" sz="1600" lang="en-US"/>
              <a:t>- The instruction that returns the control to the original </a:t>
            </a:r>
            <a:r>
              <a:rPr altLang="ko-KR" dirty="0" sz="1600" lang="en-US" smtClean="0"/>
              <a:t>program </a:t>
            </a:r>
            <a:r>
              <a:rPr altLang="ko-KR" dirty="0" sz="1600" lang="en-US"/>
              <a:t>is  "indirect BUN   </a:t>
            </a:r>
            <a:r>
              <a:rPr altLang="ko-KR" dirty="0" sz="1600" lang="en-US" smtClean="0"/>
              <a:t>0“.</a:t>
            </a:r>
            <a:endParaRPr altLang="ko-KR" dirty="0" sz="1600" lang="en-US"/>
          </a:p>
        </p:txBody>
      </p:sp>
      <p:sp>
        <p:nvSpPr>
          <p:cNvPr id="1050302" name="Rectangle 5"/>
          <p:cNvSpPr>
            <a:spLocks noChangeArrowheads="1"/>
          </p:cNvSpPr>
          <p:nvPr/>
        </p:nvSpPr>
        <p:spPr bwMode="auto">
          <a:xfrm>
            <a:off x="298450" y="6000750"/>
            <a:ext cx="177800" cy="584199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85000"/>
              </a:lnSpc>
            </a:pPr>
            <a:endParaRPr altLang="ko-KR" sz="1800" lang="en-US"/>
          </a:p>
          <a:p>
            <a:pPr defTabSz="762000" eaLnBrk="1">
              <a:lnSpc>
                <a:spcPct val="80000"/>
              </a:lnSpc>
            </a:pPr>
            <a:endParaRPr altLang="ko-KR" sz="1800" lang="en-US"/>
          </a:p>
        </p:txBody>
      </p:sp>
      <p:sp>
        <p:nvSpPr>
          <p:cNvPr id="1050303" name="Rectangle 17"/>
          <p:cNvSpPr>
            <a:spLocks noChangeArrowheads="1"/>
          </p:cNvSpPr>
          <p:nvPr/>
        </p:nvSpPr>
        <p:spPr bwMode="auto">
          <a:xfrm>
            <a:off x="4348163" y="1646238"/>
            <a:ext cx="1489076" cy="419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Store return address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grpSp>
        <p:nvGrpSpPr>
          <p:cNvPr id="223" name="Group 11"/>
          <p:cNvGrpSpPr/>
          <p:nvPr/>
        </p:nvGrpSpPr>
        <p:grpSpPr bwMode="auto">
          <a:xfrm>
            <a:off x="3416300" y="1173163"/>
            <a:ext cx="481013" cy="334962"/>
            <a:chOff x="2115" y="1631"/>
            <a:chExt cx="268" cy="236"/>
          </a:xfrm>
        </p:grpSpPr>
        <p:sp>
          <p:nvSpPr>
            <p:cNvPr id="1050304" name="Line 7"/>
            <p:cNvSpPr>
              <a:spLocks noChangeShapeType="1"/>
            </p:cNvSpPr>
            <p:nvPr/>
          </p:nvSpPr>
          <p:spPr bwMode="auto">
            <a:xfrm flipH="1">
              <a:off x="2115" y="1631"/>
              <a:ext cx="145" cy="114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05" name="Line 8"/>
            <p:cNvSpPr>
              <a:spLocks noChangeShapeType="1"/>
            </p:cNvSpPr>
            <p:nvPr/>
          </p:nvSpPr>
          <p:spPr bwMode="auto">
            <a:xfrm flipH="1">
              <a:off x="2237" y="1754"/>
              <a:ext cx="146" cy="113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06" name="Line 9"/>
            <p:cNvSpPr>
              <a:spLocks noChangeShapeType="1"/>
            </p:cNvSpPr>
            <p:nvPr/>
          </p:nvSpPr>
          <p:spPr bwMode="auto">
            <a:xfrm>
              <a:off x="2253" y="1631"/>
              <a:ext cx="114" cy="114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07" name="Line 10"/>
            <p:cNvSpPr>
              <a:spLocks noChangeShapeType="1"/>
            </p:cNvSpPr>
            <p:nvPr/>
          </p:nvSpPr>
          <p:spPr bwMode="auto">
            <a:xfrm>
              <a:off x="2131" y="1754"/>
              <a:ext cx="113" cy="113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50308" name="Rectangle 12"/>
          <p:cNvSpPr>
            <a:spLocks noChangeArrowheads="1"/>
          </p:cNvSpPr>
          <p:nvPr/>
        </p:nvSpPr>
        <p:spPr bwMode="auto">
          <a:xfrm>
            <a:off x="3516313" y="1223963"/>
            <a:ext cx="282575" cy="2397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50309" name="Rectangle 13"/>
          <p:cNvSpPr>
            <a:spLocks noChangeArrowheads="1"/>
          </p:cNvSpPr>
          <p:nvPr/>
        </p:nvSpPr>
        <p:spPr bwMode="auto">
          <a:xfrm>
            <a:off x="3765550" y="1152525"/>
            <a:ext cx="339725" cy="239713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1050310" name="Rectangle 14"/>
          <p:cNvSpPr>
            <a:spLocks noChangeArrowheads="1"/>
          </p:cNvSpPr>
          <p:nvPr/>
        </p:nvSpPr>
        <p:spPr bwMode="auto">
          <a:xfrm>
            <a:off x="3155950" y="1143000"/>
            <a:ext cx="339725" cy="239713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1050311" name="Line 15"/>
          <p:cNvSpPr>
            <a:spLocks noChangeShapeType="1"/>
          </p:cNvSpPr>
          <p:nvPr/>
        </p:nvSpPr>
        <p:spPr bwMode="auto">
          <a:xfrm flipV="1">
            <a:off x="3862388" y="1343025"/>
            <a:ext cx="1270000" cy="31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12" name="Line 16"/>
          <p:cNvSpPr>
            <a:spLocks noChangeShapeType="1"/>
          </p:cNvSpPr>
          <p:nvPr/>
        </p:nvSpPr>
        <p:spPr bwMode="auto">
          <a:xfrm flipH="1">
            <a:off x="2397125" y="1343025"/>
            <a:ext cx="104616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13" name="Rectangle 18"/>
          <p:cNvSpPr>
            <a:spLocks noChangeArrowheads="1"/>
          </p:cNvSpPr>
          <p:nvPr/>
        </p:nvSpPr>
        <p:spPr bwMode="auto">
          <a:xfrm>
            <a:off x="4538663" y="1765300"/>
            <a:ext cx="955676" cy="419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in location 0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314" name="Rectangle 19"/>
          <p:cNvSpPr>
            <a:spLocks noChangeArrowheads="1"/>
          </p:cNvSpPr>
          <p:nvPr/>
        </p:nvSpPr>
        <p:spPr bwMode="auto">
          <a:xfrm>
            <a:off x="4576763" y="1828800"/>
            <a:ext cx="942976" cy="3683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M[0] </a:t>
            </a:r>
            <a:r>
              <a:rPr altLang="ko-KR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PC</a:t>
            </a:r>
          </a:p>
        </p:txBody>
      </p:sp>
      <p:sp>
        <p:nvSpPr>
          <p:cNvPr id="1050315" name="Rectangle 20"/>
          <p:cNvSpPr>
            <a:spLocks noChangeArrowheads="1"/>
          </p:cNvSpPr>
          <p:nvPr/>
        </p:nvSpPr>
        <p:spPr bwMode="auto">
          <a:xfrm>
            <a:off x="4229100" y="2538413"/>
            <a:ext cx="1450977" cy="419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Branch to location 1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316" name="Rectangle 21"/>
          <p:cNvSpPr>
            <a:spLocks noChangeArrowheads="1"/>
          </p:cNvSpPr>
          <p:nvPr/>
        </p:nvSpPr>
        <p:spPr bwMode="auto">
          <a:xfrm>
            <a:off x="4641850" y="2682875"/>
            <a:ext cx="739776" cy="3683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PC </a:t>
            </a:r>
            <a:r>
              <a:rPr altLang="ko-KR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sz="1100" lang="en-US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1050317" name="Rectangle 22"/>
          <p:cNvSpPr>
            <a:spLocks noChangeArrowheads="1"/>
          </p:cNvSpPr>
          <p:nvPr/>
        </p:nvSpPr>
        <p:spPr bwMode="auto">
          <a:xfrm>
            <a:off x="4602163" y="3124201"/>
            <a:ext cx="884237" cy="536044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square">
            <a:spAutoFit/>
          </a:bodyPr>
          <a:p>
            <a:pPr defTabSz="762000"/>
            <a:r>
              <a:rPr altLang="ko-KR" dirty="0" sz="1100" lang="en-US">
                <a:solidFill>
                  <a:srgbClr val="000000"/>
                </a:solidFill>
              </a:rPr>
              <a:t>IEN </a:t>
            </a:r>
            <a:r>
              <a:rPr altLang="ko-KR" dirty="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100" lang="en-US">
                <a:solidFill>
                  <a:srgbClr val="000000"/>
                </a:solidFill>
              </a:rPr>
              <a:t> </a:t>
            </a:r>
            <a:r>
              <a:rPr altLang="ko-KR" dirty="0" sz="1100" lang="en-US" smtClean="0">
                <a:solidFill>
                  <a:srgbClr val="000000"/>
                </a:solidFill>
              </a:rPr>
              <a:t>0</a:t>
            </a:r>
            <a:endParaRPr altLang="ko-KR" dirty="0" sz="1100" lang="en-US">
              <a:solidFill>
                <a:srgbClr val="000000"/>
              </a:solidFill>
            </a:endParaRPr>
          </a:p>
          <a:p>
            <a:pPr defTabSz="762000" eaLnBrk="1"/>
            <a:endParaRPr altLang="ko-KR" dirty="0" sz="1100" lang="en-US">
              <a:solidFill>
                <a:srgbClr val="000000"/>
              </a:solidFill>
            </a:endParaRPr>
          </a:p>
        </p:txBody>
      </p:sp>
      <p:sp>
        <p:nvSpPr>
          <p:cNvPr id="1050318" name="Rectangle 23"/>
          <p:cNvSpPr>
            <a:spLocks noChangeArrowheads="1"/>
          </p:cNvSpPr>
          <p:nvPr/>
        </p:nvSpPr>
        <p:spPr bwMode="auto">
          <a:xfrm>
            <a:off x="4422775" y="1066800"/>
            <a:ext cx="1095377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100" lang="en-US">
                <a:solidFill>
                  <a:srgbClr val="000000"/>
                </a:solidFill>
              </a:rPr>
              <a:t>Interrupt cycle</a:t>
            </a:r>
          </a:p>
        </p:txBody>
      </p:sp>
      <p:sp>
        <p:nvSpPr>
          <p:cNvPr id="1050319" name="Rectangle 24"/>
          <p:cNvSpPr>
            <a:spLocks noChangeArrowheads="1"/>
          </p:cNvSpPr>
          <p:nvPr/>
        </p:nvSpPr>
        <p:spPr bwMode="auto">
          <a:xfrm>
            <a:off x="1793875" y="1066800"/>
            <a:ext cx="1235076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100" lang="en-US">
                <a:solidFill>
                  <a:srgbClr val="000000"/>
                </a:solidFill>
              </a:rPr>
              <a:t>Instruction cycle</a:t>
            </a:r>
          </a:p>
        </p:txBody>
      </p:sp>
      <p:sp>
        <p:nvSpPr>
          <p:cNvPr id="1050320" name="Rectangle 25"/>
          <p:cNvSpPr>
            <a:spLocks noChangeArrowheads="1"/>
          </p:cNvSpPr>
          <p:nvPr/>
        </p:nvSpPr>
        <p:spPr bwMode="auto">
          <a:xfrm>
            <a:off x="1677988" y="1673225"/>
            <a:ext cx="1298576" cy="419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Fetch and decode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321" name="Rectangle 26"/>
          <p:cNvSpPr>
            <a:spLocks noChangeArrowheads="1"/>
          </p:cNvSpPr>
          <p:nvPr/>
        </p:nvSpPr>
        <p:spPr bwMode="auto">
          <a:xfrm>
            <a:off x="1909763" y="1814513"/>
            <a:ext cx="942977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1050322" name="Rectangle 27"/>
          <p:cNvSpPr>
            <a:spLocks noChangeArrowheads="1"/>
          </p:cNvSpPr>
          <p:nvPr/>
        </p:nvSpPr>
        <p:spPr bwMode="auto">
          <a:xfrm>
            <a:off x="1538288" y="1641475"/>
            <a:ext cx="1722437" cy="43815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grpSp>
        <p:nvGrpSpPr>
          <p:cNvPr id="224" name="Group 32"/>
          <p:cNvGrpSpPr/>
          <p:nvPr/>
        </p:nvGrpSpPr>
        <p:grpSpPr bwMode="auto">
          <a:xfrm>
            <a:off x="2681288" y="2274888"/>
            <a:ext cx="479425" cy="333375"/>
            <a:chOff x="1704" y="2409"/>
            <a:chExt cx="268" cy="236"/>
          </a:xfrm>
        </p:grpSpPr>
        <p:sp>
          <p:nvSpPr>
            <p:cNvPr id="1050323" name="Line 28"/>
            <p:cNvSpPr>
              <a:spLocks noChangeShapeType="1"/>
            </p:cNvSpPr>
            <p:nvPr/>
          </p:nvSpPr>
          <p:spPr bwMode="auto">
            <a:xfrm flipH="1">
              <a:off x="1704" y="2409"/>
              <a:ext cx="146" cy="113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24" name="Line 29"/>
            <p:cNvSpPr>
              <a:spLocks noChangeShapeType="1"/>
            </p:cNvSpPr>
            <p:nvPr/>
          </p:nvSpPr>
          <p:spPr bwMode="auto">
            <a:xfrm flipH="1">
              <a:off x="1827" y="2531"/>
              <a:ext cx="145" cy="114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25" name="Line 30"/>
            <p:cNvSpPr>
              <a:spLocks noChangeShapeType="1"/>
            </p:cNvSpPr>
            <p:nvPr/>
          </p:nvSpPr>
          <p:spPr bwMode="auto">
            <a:xfrm>
              <a:off x="1843" y="2409"/>
              <a:ext cx="113" cy="113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26" name="Line 31"/>
            <p:cNvSpPr>
              <a:spLocks noChangeShapeType="1"/>
            </p:cNvSpPr>
            <p:nvPr/>
          </p:nvSpPr>
          <p:spPr bwMode="auto">
            <a:xfrm>
              <a:off x="1720" y="2531"/>
              <a:ext cx="114" cy="114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50327" name="Line 34"/>
          <p:cNvSpPr>
            <a:spLocks noChangeShapeType="1"/>
          </p:cNvSpPr>
          <p:nvPr/>
        </p:nvSpPr>
        <p:spPr bwMode="auto">
          <a:xfrm>
            <a:off x="2922588" y="2082800"/>
            <a:ext cx="0" cy="198438"/>
          </a:xfrm>
          <a:prstGeom prst="line"/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28" name="Rectangle 35"/>
          <p:cNvSpPr>
            <a:spLocks noChangeArrowheads="1"/>
          </p:cNvSpPr>
          <p:nvPr/>
        </p:nvSpPr>
        <p:spPr bwMode="auto">
          <a:xfrm>
            <a:off x="2697163" y="2338388"/>
            <a:ext cx="414337" cy="2397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IEN</a:t>
            </a:r>
          </a:p>
        </p:txBody>
      </p:sp>
      <p:grpSp>
        <p:nvGrpSpPr>
          <p:cNvPr id="225" name="Group 40"/>
          <p:cNvGrpSpPr/>
          <p:nvPr/>
        </p:nvGrpSpPr>
        <p:grpSpPr bwMode="auto">
          <a:xfrm>
            <a:off x="2681288" y="2794000"/>
            <a:ext cx="479425" cy="333375"/>
            <a:chOff x="1704" y="2776"/>
            <a:chExt cx="268" cy="236"/>
          </a:xfrm>
        </p:grpSpPr>
        <p:sp>
          <p:nvSpPr>
            <p:cNvPr id="1050329" name="Line 36"/>
            <p:cNvSpPr>
              <a:spLocks noChangeShapeType="1"/>
            </p:cNvSpPr>
            <p:nvPr/>
          </p:nvSpPr>
          <p:spPr bwMode="auto">
            <a:xfrm flipH="1">
              <a:off x="1704" y="2776"/>
              <a:ext cx="146" cy="113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30" name="Line 37"/>
            <p:cNvSpPr>
              <a:spLocks noChangeShapeType="1"/>
            </p:cNvSpPr>
            <p:nvPr/>
          </p:nvSpPr>
          <p:spPr bwMode="auto">
            <a:xfrm flipH="1">
              <a:off x="1827" y="2898"/>
              <a:ext cx="145" cy="114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31" name="Line 38"/>
            <p:cNvSpPr>
              <a:spLocks noChangeShapeType="1"/>
            </p:cNvSpPr>
            <p:nvPr/>
          </p:nvSpPr>
          <p:spPr bwMode="auto">
            <a:xfrm>
              <a:off x="1843" y="2776"/>
              <a:ext cx="113" cy="113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32" name="Line 39"/>
            <p:cNvSpPr>
              <a:spLocks noChangeShapeType="1"/>
            </p:cNvSpPr>
            <p:nvPr/>
          </p:nvSpPr>
          <p:spPr bwMode="auto">
            <a:xfrm>
              <a:off x="1720" y="2898"/>
              <a:ext cx="114" cy="114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50333" name="Line 42"/>
          <p:cNvSpPr>
            <a:spLocks noChangeShapeType="1"/>
          </p:cNvSpPr>
          <p:nvPr/>
        </p:nvSpPr>
        <p:spPr bwMode="auto">
          <a:xfrm>
            <a:off x="2916238" y="2609850"/>
            <a:ext cx="0" cy="190500"/>
          </a:xfrm>
          <a:prstGeom prst="line"/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34" name="Rectangle 43"/>
          <p:cNvSpPr>
            <a:spLocks noChangeArrowheads="1"/>
          </p:cNvSpPr>
          <p:nvPr/>
        </p:nvSpPr>
        <p:spPr bwMode="auto">
          <a:xfrm>
            <a:off x="2716213" y="2851150"/>
            <a:ext cx="412750" cy="239713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FGI</a:t>
            </a:r>
          </a:p>
        </p:txBody>
      </p:sp>
      <p:grpSp>
        <p:nvGrpSpPr>
          <p:cNvPr id="226" name="Group 48"/>
          <p:cNvGrpSpPr/>
          <p:nvPr/>
        </p:nvGrpSpPr>
        <p:grpSpPr bwMode="auto">
          <a:xfrm>
            <a:off x="2681288" y="3314700"/>
            <a:ext cx="479425" cy="333375"/>
            <a:chOff x="1704" y="3143"/>
            <a:chExt cx="268" cy="236"/>
          </a:xfrm>
        </p:grpSpPr>
        <p:sp>
          <p:nvSpPr>
            <p:cNvPr id="1050335" name="Line 44"/>
            <p:cNvSpPr>
              <a:spLocks noChangeShapeType="1"/>
            </p:cNvSpPr>
            <p:nvPr/>
          </p:nvSpPr>
          <p:spPr bwMode="auto">
            <a:xfrm flipH="1">
              <a:off x="1704" y="3143"/>
              <a:ext cx="146" cy="114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36" name="Line 45"/>
            <p:cNvSpPr>
              <a:spLocks noChangeShapeType="1"/>
            </p:cNvSpPr>
            <p:nvPr/>
          </p:nvSpPr>
          <p:spPr bwMode="auto">
            <a:xfrm flipH="1">
              <a:off x="1827" y="3266"/>
              <a:ext cx="145" cy="113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37" name="Line 46"/>
            <p:cNvSpPr>
              <a:spLocks noChangeShapeType="1"/>
            </p:cNvSpPr>
            <p:nvPr/>
          </p:nvSpPr>
          <p:spPr bwMode="auto">
            <a:xfrm>
              <a:off x="1843" y="3143"/>
              <a:ext cx="113" cy="114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  <p:sp>
          <p:nvSpPr>
            <p:cNvPr id="1050338" name="Line 47"/>
            <p:cNvSpPr>
              <a:spLocks noChangeShapeType="1"/>
            </p:cNvSpPr>
            <p:nvPr/>
          </p:nvSpPr>
          <p:spPr bwMode="auto">
            <a:xfrm>
              <a:off x="1720" y="3266"/>
              <a:ext cx="114" cy="113"/>
            </a:xfrm>
            <a:prstGeom prst="line"/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lang="en-US"/>
            </a:p>
          </p:txBody>
        </p:sp>
      </p:grpSp>
      <p:sp>
        <p:nvSpPr>
          <p:cNvPr id="1050339" name="Line 50"/>
          <p:cNvSpPr>
            <a:spLocks noChangeShapeType="1"/>
          </p:cNvSpPr>
          <p:nvPr/>
        </p:nvSpPr>
        <p:spPr bwMode="auto">
          <a:xfrm>
            <a:off x="2916238" y="3140075"/>
            <a:ext cx="0" cy="176213"/>
          </a:xfrm>
          <a:prstGeom prst="line"/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40" name="Rectangle 51"/>
          <p:cNvSpPr>
            <a:spLocks noChangeArrowheads="1"/>
          </p:cNvSpPr>
          <p:nvPr/>
        </p:nvSpPr>
        <p:spPr bwMode="auto">
          <a:xfrm>
            <a:off x="2670175" y="3378200"/>
            <a:ext cx="482600" cy="239713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1050341" name="Line 52"/>
          <p:cNvSpPr>
            <a:spLocks noChangeShapeType="1"/>
          </p:cNvSpPr>
          <p:nvPr/>
        </p:nvSpPr>
        <p:spPr bwMode="auto">
          <a:xfrm flipH="1">
            <a:off x="2540000" y="3481388"/>
            <a:ext cx="1682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42" name="Arc 53"/>
          <p:cNvSpPr/>
          <p:nvPr/>
        </p:nvSpPr>
        <p:spPr bwMode="auto">
          <a:xfrm>
            <a:off x="2493963" y="3662363"/>
            <a:ext cx="96837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43" name="Line 54"/>
          <p:cNvSpPr>
            <a:spLocks noChangeShapeType="1"/>
          </p:cNvSpPr>
          <p:nvPr/>
        </p:nvSpPr>
        <p:spPr bwMode="auto">
          <a:xfrm>
            <a:off x="2547938" y="3487738"/>
            <a:ext cx="0" cy="1809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44" name="Line 55"/>
          <p:cNvSpPr>
            <a:spLocks noChangeShapeType="1"/>
          </p:cNvSpPr>
          <p:nvPr/>
        </p:nvSpPr>
        <p:spPr bwMode="auto">
          <a:xfrm flipH="1">
            <a:off x="2320925" y="2962275"/>
            <a:ext cx="38735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45" name="Arc 56"/>
          <p:cNvSpPr/>
          <p:nvPr/>
        </p:nvSpPr>
        <p:spPr bwMode="auto">
          <a:xfrm>
            <a:off x="2292350" y="3662363"/>
            <a:ext cx="95250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46" name="Line 57"/>
          <p:cNvSpPr>
            <a:spLocks noChangeShapeType="1"/>
          </p:cNvSpPr>
          <p:nvPr/>
        </p:nvSpPr>
        <p:spPr bwMode="auto">
          <a:xfrm>
            <a:off x="2335213" y="2967038"/>
            <a:ext cx="0" cy="701675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47" name="Rectangle 58"/>
          <p:cNvSpPr>
            <a:spLocks noChangeArrowheads="1"/>
          </p:cNvSpPr>
          <p:nvPr/>
        </p:nvSpPr>
        <p:spPr bwMode="auto">
          <a:xfrm>
            <a:off x="1614488" y="2316163"/>
            <a:ext cx="676276" cy="419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altLang="ko-KR" sz="1100" lang="en-US">
              <a:solidFill>
                <a:srgbClr val="000000"/>
              </a:solidFill>
            </a:endParaRPr>
          </a:p>
        </p:txBody>
      </p:sp>
      <p:sp>
        <p:nvSpPr>
          <p:cNvPr id="1050348" name="Rectangle 59"/>
          <p:cNvSpPr>
            <a:spLocks noChangeArrowheads="1"/>
          </p:cNvSpPr>
          <p:nvPr/>
        </p:nvSpPr>
        <p:spPr bwMode="auto">
          <a:xfrm>
            <a:off x="1506538" y="2459038"/>
            <a:ext cx="942976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1050349" name="Rectangle 60"/>
          <p:cNvSpPr>
            <a:spLocks noChangeArrowheads="1"/>
          </p:cNvSpPr>
          <p:nvPr/>
        </p:nvSpPr>
        <p:spPr bwMode="auto">
          <a:xfrm>
            <a:off x="1538288" y="2336800"/>
            <a:ext cx="922337" cy="37147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50" name="Arc 61"/>
          <p:cNvSpPr/>
          <p:nvPr/>
        </p:nvSpPr>
        <p:spPr bwMode="auto">
          <a:xfrm>
            <a:off x="1993900" y="2233613"/>
            <a:ext cx="96838" cy="96837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51" name="Line 62"/>
          <p:cNvSpPr>
            <a:spLocks noChangeShapeType="1"/>
          </p:cNvSpPr>
          <p:nvPr/>
        </p:nvSpPr>
        <p:spPr bwMode="auto">
          <a:xfrm>
            <a:off x="2046288" y="2082800"/>
            <a:ext cx="0" cy="169863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52" name="Arc 63"/>
          <p:cNvSpPr/>
          <p:nvPr/>
        </p:nvSpPr>
        <p:spPr bwMode="auto">
          <a:xfrm>
            <a:off x="1930400" y="4175125"/>
            <a:ext cx="98425" cy="968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53" name="Rectangle 65"/>
          <p:cNvSpPr>
            <a:spLocks noChangeArrowheads="1"/>
          </p:cNvSpPr>
          <p:nvPr/>
        </p:nvSpPr>
        <p:spPr bwMode="auto">
          <a:xfrm>
            <a:off x="2078038" y="3632200"/>
            <a:ext cx="650876" cy="3683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100" lang="en-US">
                <a:solidFill>
                  <a:srgbClr val="000000"/>
                </a:solidFill>
              </a:rPr>
              <a:t>R </a:t>
            </a:r>
            <a:r>
              <a:rPr altLang="ko-KR" dirty="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100" lang="en-US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1050354" name="Rectangle 66"/>
          <p:cNvSpPr>
            <a:spLocks noChangeArrowheads="1"/>
          </p:cNvSpPr>
          <p:nvPr/>
        </p:nvSpPr>
        <p:spPr bwMode="auto">
          <a:xfrm>
            <a:off x="2130425" y="3733800"/>
            <a:ext cx="627063" cy="21113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55" name="Rectangle 67"/>
          <p:cNvSpPr>
            <a:spLocks noChangeArrowheads="1"/>
          </p:cNvSpPr>
          <p:nvPr/>
        </p:nvSpPr>
        <p:spPr bwMode="auto">
          <a:xfrm>
            <a:off x="2887663" y="2538413"/>
            <a:ext cx="339725" cy="2397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1050356" name="Rectangle 68"/>
          <p:cNvSpPr>
            <a:spLocks noChangeArrowheads="1"/>
          </p:cNvSpPr>
          <p:nvPr/>
        </p:nvSpPr>
        <p:spPr bwMode="auto">
          <a:xfrm>
            <a:off x="2393950" y="2774950"/>
            <a:ext cx="339725" cy="239713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1050357" name="Rectangle 69"/>
          <p:cNvSpPr>
            <a:spLocks noChangeArrowheads="1"/>
          </p:cNvSpPr>
          <p:nvPr/>
        </p:nvSpPr>
        <p:spPr bwMode="auto">
          <a:xfrm>
            <a:off x="2451100" y="3294063"/>
            <a:ext cx="339725" cy="2397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1050358" name="Rectangle 70"/>
          <p:cNvSpPr>
            <a:spLocks noChangeArrowheads="1"/>
          </p:cNvSpPr>
          <p:nvPr/>
        </p:nvSpPr>
        <p:spPr bwMode="auto">
          <a:xfrm>
            <a:off x="3087688" y="2266950"/>
            <a:ext cx="339725" cy="239713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1050359" name="Rectangle 71"/>
          <p:cNvSpPr>
            <a:spLocks noChangeArrowheads="1"/>
          </p:cNvSpPr>
          <p:nvPr/>
        </p:nvSpPr>
        <p:spPr bwMode="auto">
          <a:xfrm>
            <a:off x="2887663" y="3059113"/>
            <a:ext cx="339725" cy="2397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1050360" name="Rectangle 72"/>
          <p:cNvSpPr>
            <a:spLocks noChangeArrowheads="1"/>
          </p:cNvSpPr>
          <p:nvPr/>
        </p:nvSpPr>
        <p:spPr bwMode="auto">
          <a:xfrm>
            <a:off x="2887663" y="3579813"/>
            <a:ext cx="339725" cy="2397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100" lang="en-US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1050361" name="Arc 73"/>
          <p:cNvSpPr/>
          <p:nvPr/>
        </p:nvSpPr>
        <p:spPr bwMode="auto">
          <a:xfrm>
            <a:off x="2870200" y="4181475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62" name="Line 74"/>
          <p:cNvSpPr>
            <a:spLocks noChangeShapeType="1"/>
          </p:cNvSpPr>
          <p:nvPr/>
        </p:nvSpPr>
        <p:spPr bwMode="auto">
          <a:xfrm>
            <a:off x="2916238" y="3656013"/>
            <a:ext cx="0" cy="525462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63" name="Arc 75"/>
          <p:cNvSpPr/>
          <p:nvPr/>
        </p:nvSpPr>
        <p:spPr bwMode="auto">
          <a:xfrm>
            <a:off x="2354263" y="4181475"/>
            <a:ext cx="98425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64" name="Line 76"/>
          <p:cNvSpPr>
            <a:spLocks noChangeShapeType="1"/>
          </p:cNvSpPr>
          <p:nvPr/>
        </p:nvSpPr>
        <p:spPr bwMode="auto">
          <a:xfrm>
            <a:off x="2408238" y="3997325"/>
            <a:ext cx="0" cy="1905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65" name="Arc 77"/>
          <p:cNvSpPr/>
          <p:nvPr/>
        </p:nvSpPr>
        <p:spPr bwMode="auto">
          <a:xfrm>
            <a:off x="2354263" y="1530350"/>
            <a:ext cx="98425" cy="968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66" name="Line 78"/>
          <p:cNvSpPr>
            <a:spLocks noChangeShapeType="1"/>
          </p:cNvSpPr>
          <p:nvPr/>
        </p:nvSpPr>
        <p:spPr bwMode="auto">
          <a:xfrm>
            <a:off x="2408238" y="1346200"/>
            <a:ext cx="0" cy="1905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67" name="Rectangle 79"/>
          <p:cNvSpPr>
            <a:spLocks noChangeArrowheads="1"/>
          </p:cNvSpPr>
          <p:nvPr/>
        </p:nvSpPr>
        <p:spPr bwMode="auto">
          <a:xfrm>
            <a:off x="4243388" y="1641475"/>
            <a:ext cx="1658937" cy="49688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68" name="Arc 80"/>
          <p:cNvSpPr/>
          <p:nvPr/>
        </p:nvSpPr>
        <p:spPr bwMode="auto">
          <a:xfrm>
            <a:off x="5070475" y="1530350"/>
            <a:ext cx="96838" cy="968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69" name="Line 81"/>
          <p:cNvSpPr>
            <a:spLocks noChangeShapeType="1"/>
          </p:cNvSpPr>
          <p:nvPr/>
        </p:nvSpPr>
        <p:spPr bwMode="auto">
          <a:xfrm>
            <a:off x="5113338" y="1346200"/>
            <a:ext cx="0" cy="1905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70" name="Rectangle 82"/>
          <p:cNvSpPr>
            <a:spLocks noChangeArrowheads="1"/>
          </p:cNvSpPr>
          <p:nvPr/>
        </p:nvSpPr>
        <p:spPr bwMode="auto">
          <a:xfrm>
            <a:off x="4243388" y="2508250"/>
            <a:ext cx="1658937" cy="37465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71" name="Rectangle 83"/>
          <p:cNvSpPr>
            <a:spLocks noChangeArrowheads="1"/>
          </p:cNvSpPr>
          <p:nvPr/>
        </p:nvSpPr>
        <p:spPr bwMode="auto">
          <a:xfrm>
            <a:off x="4462463" y="3252788"/>
            <a:ext cx="1143000" cy="37147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72" name="Arc 84"/>
          <p:cNvSpPr/>
          <p:nvPr/>
        </p:nvSpPr>
        <p:spPr bwMode="auto">
          <a:xfrm>
            <a:off x="5067300" y="2414588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73" name="Line 85"/>
          <p:cNvSpPr>
            <a:spLocks noChangeShapeType="1"/>
          </p:cNvSpPr>
          <p:nvPr/>
        </p:nvSpPr>
        <p:spPr bwMode="auto">
          <a:xfrm>
            <a:off x="5113338" y="2136775"/>
            <a:ext cx="0" cy="300038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74" name="Arc 86"/>
          <p:cNvSpPr/>
          <p:nvPr/>
        </p:nvSpPr>
        <p:spPr bwMode="auto">
          <a:xfrm>
            <a:off x="5067300" y="3152775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75" name="Line 87"/>
          <p:cNvSpPr>
            <a:spLocks noChangeShapeType="1"/>
          </p:cNvSpPr>
          <p:nvPr/>
        </p:nvSpPr>
        <p:spPr bwMode="auto">
          <a:xfrm>
            <a:off x="5113338" y="2881313"/>
            <a:ext cx="0" cy="28733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76" name="Arc 88"/>
          <p:cNvSpPr/>
          <p:nvPr/>
        </p:nvSpPr>
        <p:spPr bwMode="auto">
          <a:xfrm>
            <a:off x="5067300" y="4181475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77" name="Line 89"/>
          <p:cNvSpPr>
            <a:spLocks noChangeShapeType="1"/>
          </p:cNvSpPr>
          <p:nvPr/>
        </p:nvSpPr>
        <p:spPr bwMode="auto">
          <a:xfrm>
            <a:off x="5113338" y="3616325"/>
            <a:ext cx="0" cy="57150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78" name="Freeform 90"/>
          <p:cNvSpPr/>
          <p:nvPr/>
        </p:nvSpPr>
        <p:spPr bwMode="auto">
          <a:xfrm>
            <a:off x="1163638" y="877888"/>
            <a:ext cx="3952875" cy="3413125"/>
          </a:xfrm>
          <a:custGeom>
            <a:avLst/>
            <a:ahLst/>
            <a:cxnLst>
              <a:cxn ang="0">
                <a:pos x="2203" y="2404"/>
              </a:cxn>
              <a:cxn ang="0">
                <a:pos x="0" y="2404"/>
              </a:cxn>
              <a:cxn ang="0">
                <a:pos x="0" y="0"/>
              </a:cxn>
            </a:cxnLst>
            <a:rect l="0" t="0" r="r" b="b"/>
            <a:pathLst>
              <a:path w="2204" h="2405">
                <a:moveTo>
                  <a:pt x="2203" y="2404"/>
                </a:moveTo>
                <a:lnTo>
                  <a:pt x="0" y="2404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endParaRPr lang="en-US"/>
          </a:p>
        </p:txBody>
      </p:sp>
      <p:sp>
        <p:nvSpPr>
          <p:cNvPr id="1050379" name="Line 92"/>
          <p:cNvSpPr>
            <a:spLocks noChangeShapeType="1"/>
          </p:cNvSpPr>
          <p:nvPr/>
        </p:nvSpPr>
        <p:spPr bwMode="auto">
          <a:xfrm flipH="1">
            <a:off x="3656013" y="879475"/>
            <a:ext cx="0" cy="300038"/>
          </a:xfrm>
          <a:prstGeom prst="line"/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80" name="Line 93"/>
          <p:cNvSpPr>
            <a:spLocks noChangeShapeType="1"/>
          </p:cNvSpPr>
          <p:nvPr/>
        </p:nvSpPr>
        <p:spPr bwMode="auto">
          <a:xfrm flipH="1">
            <a:off x="1149350" y="873125"/>
            <a:ext cx="25114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81" name="Line 94"/>
          <p:cNvSpPr>
            <a:spLocks noChangeShapeType="1"/>
          </p:cNvSpPr>
          <p:nvPr/>
        </p:nvSpPr>
        <p:spPr bwMode="auto">
          <a:xfrm>
            <a:off x="3148013" y="2441575"/>
            <a:ext cx="3143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82" name="Arc 95"/>
          <p:cNvSpPr/>
          <p:nvPr/>
        </p:nvSpPr>
        <p:spPr bwMode="auto">
          <a:xfrm>
            <a:off x="3386138" y="4181475"/>
            <a:ext cx="96837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83" name="Line 96"/>
          <p:cNvSpPr>
            <a:spLocks noChangeShapeType="1"/>
          </p:cNvSpPr>
          <p:nvPr/>
        </p:nvSpPr>
        <p:spPr bwMode="auto">
          <a:xfrm>
            <a:off x="3438525" y="2446338"/>
            <a:ext cx="0" cy="1741487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84" name="Line 98"/>
          <p:cNvSpPr>
            <a:spLocks noChangeShapeType="1"/>
          </p:cNvSpPr>
          <p:nvPr/>
        </p:nvSpPr>
        <p:spPr bwMode="auto">
          <a:xfrm>
            <a:off x="1981200" y="2693988"/>
            <a:ext cx="0" cy="1541462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385" name="Rectangle 92"/>
          <p:cNvSpPr/>
          <p:nvPr/>
        </p:nvSpPr>
        <p:spPr>
          <a:xfrm>
            <a:off x="4662765" y="3352800"/>
            <a:ext cx="595035" cy="276999"/>
          </a:xfrm>
          <a:prstGeom prst="rect"/>
        </p:spPr>
        <p:txBody>
          <a:bodyPr wrap="none">
            <a:spAutoFit/>
          </a:bodyPr>
          <a:p>
            <a:r>
              <a:rPr altLang="ko-KR" dirty="0" sz="1200" lang="en-US" smtClean="0">
                <a:solidFill>
                  <a:srgbClr val="000000"/>
                </a:solidFill>
              </a:rPr>
              <a:t>R </a:t>
            </a:r>
            <a:r>
              <a:rPr altLang="ko-KR" dirty="0" sz="1200" lang="en-US" smtClean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200" lang="en-US" smtClean="0">
                <a:solidFill>
                  <a:srgbClr val="000000"/>
                </a:solidFill>
              </a:rPr>
              <a:t> 0</a:t>
            </a:r>
            <a:endParaRPr dirty="0" sz="1200" lang="en-US"/>
          </a:p>
        </p:txBody>
      </p:sp>
    </p:spTree>
  </p:cSld>
  <p:clrMapOvr>
    <a:masterClrMapping/>
  </p:clrMapOvr>
  <p:timing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261938"/>
            <a:ext cx="8369300" cy="498475"/>
          </a:xfrm>
          <a:noFill/>
        </p:spPr>
        <p:txBody>
          <a:bodyPr anchor="ctr">
            <a:noAutofit/>
          </a:bodyPr>
          <a:p>
            <a:r>
              <a:rPr altLang="ko-KR" dirty="0" sz="3200" lang="en-US" smtClean="0"/>
              <a:t>Register Transfer Operations In Interrupt Cycle</a:t>
            </a:r>
            <a:endParaRPr altLang="ko-KR" dirty="0" sz="3200" lang="en-US"/>
          </a:p>
        </p:txBody>
      </p:sp>
      <p:sp>
        <p:nvSpPr>
          <p:cNvPr id="1050387" name="Rectangle 3"/>
          <p:cNvSpPr>
            <a:spLocks noChangeArrowheads="1"/>
          </p:cNvSpPr>
          <p:nvPr/>
        </p:nvSpPr>
        <p:spPr bwMode="auto">
          <a:xfrm>
            <a:off x="457200" y="3276600"/>
            <a:ext cx="7680325" cy="4032504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square">
            <a:spAutoFit/>
          </a:bodyPr>
          <a:p>
            <a:pPr algn="just" defTabSz="762000">
              <a:lnSpc>
                <a:spcPct val="150000"/>
              </a:lnSpc>
            </a:pPr>
            <a:r>
              <a:rPr altLang="ko-KR" dirty="0" sz="1600" lang="en-US"/>
              <a:t> Register Transfer Statements for Interrupt Cycle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sz="1600" lang="en-US"/>
              <a:t>	- R  F/F </a:t>
            </a:r>
            <a:r>
              <a:rPr altLang="ko-KR" dirty="0" sz="16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600" lang="en-US"/>
              <a:t> 1     if IEN (FGI + FGO)T</a:t>
            </a:r>
            <a:r>
              <a:rPr altLang="ko-KR" baseline="-25000" dirty="0" sz="1600" lang="en-US"/>
              <a:t>0</a:t>
            </a:r>
            <a:r>
              <a:rPr altLang="ko-KR" dirty="0" sz="1600" lang="en-US">
                <a:sym typeface="Symbol" pitchFamily="18" charset="2"/>
              </a:rPr>
              <a:t></a:t>
            </a:r>
            <a:r>
              <a:rPr altLang="ko-KR" dirty="0" sz="1600" lang="en-US"/>
              <a:t>T</a:t>
            </a:r>
            <a:r>
              <a:rPr altLang="ko-KR" baseline="-25000" dirty="0" sz="1600" lang="en-US"/>
              <a:t>1</a:t>
            </a:r>
            <a:r>
              <a:rPr altLang="ko-KR" dirty="0" sz="1600" lang="en-US">
                <a:sym typeface="Symbol" pitchFamily="18" charset="2"/>
              </a:rPr>
              <a:t></a:t>
            </a:r>
            <a:r>
              <a:rPr altLang="ko-KR" dirty="0" sz="1600" lang="en-US"/>
              <a:t>T</a:t>
            </a:r>
            <a:r>
              <a:rPr altLang="ko-KR" baseline="-25000" dirty="0" sz="1600" lang="en-US"/>
              <a:t>2</a:t>
            </a:r>
            <a:r>
              <a:rPr altLang="ko-KR" dirty="0" sz="1600" lang="en-US">
                <a:sym typeface="Symbol" pitchFamily="18" charset="2"/>
              </a:rPr>
              <a:t></a:t>
            </a:r>
            <a:endParaRPr altLang="ko-KR" dirty="0" sz="2400" lang="en-US"/>
          </a:p>
          <a:p>
            <a:pPr algn="just" defTabSz="762000">
              <a:lnSpc>
                <a:spcPct val="150000"/>
              </a:lnSpc>
            </a:pPr>
            <a:r>
              <a:rPr altLang="ko-KR" dirty="0" sz="1600" lang="en-US"/>
              <a:t>	  		</a:t>
            </a:r>
            <a:r>
              <a:rPr altLang="ko-KR" dirty="0" sz="1600" lang="en-US">
                <a:sym typeface="Symbol" pitchFamily="18" charset="2"/>
              </a:rPr>
              <a:t></a:t>
            </a:r>
            <a:r>
              <a:rPr altLang="ko-KR" dirty="0" sz="1600" lang="en-US"/>
              <a:t> T</a:t>
            </a:r>
            <a:r>
              <a:rPr altLang="ko-KR" baseline="-25000" dirty="0" sz="1600" lang="en-US"/>
              <a:t>0</a:t>
            </a:r>
            <a:r>
              <a:rPr altLang="ko-KR" dirty="0" sz="1600" lang="en-US">
                <a:sym typeface="Symbol" pitchFamily="18" charset="2"/>
              </a:rPr>
              <a:t></a:t>
            </a:r>
            <a:r>
              <a:rPr altLang="ko-KR" dirty="0" sz="1600" lang="en-US"/>
              <a:t>T</a:t>
            </a:r>
            <a:r>
              <a:rPr altLang="ko-KR" baseline="-25000" dirty="0" sz="1600" lang="en-US"/>
              <a:t>1</a:t>
            </a:r>
            <a:r>
              <a:rPr altLang="ko-KR" dirty="0" sz="1600" lang="en-US">
                <a:sym typeface="Symbol" pitchFamily="18" charset="2"/>
              </a:rPr>
              <a:t></a:t>
            </a:r>
            <a:r>
              <a:rPr altLang="ko-KR" dirty="0" sz="1600" lang="en-US"/>
              <a:t>T</a:t>
            </a:r>
            <a:r>
              <a:rPr altLang="ko-KR" baseline="-25000" dirty="0" sz="1600" lang="en-US"/>
              <a:t>2</a:t>
            </a:r>
            <a:r>
              <a:rPr altLang="ko-KR" dirty="0" sz="1600" lang="en-US">
                <a:sym typeface="Symbol" pitchFamily="18" charset="2"/>
              </a:rPr>
              <a:t></a:t>
            </a:r>
            <a:r>
              <a:rPr altLang="ko-KR" dirty="0" sz="1600" lang="en-US"/>
              <a:t> (IEN)(FGI + FGO):   R </a:t>
            </a:r>
            <a:r>
              <a:rPr altLang="ko-KR" dirty="0" sz="16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600" lang="en-US"/>
              <a:t> 1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sz="1600" lang="en-US" smtClean="0"/>
              <a:t>- </a:t>
            </a:r>
            <a:r>
              <a:rPr altLang="ko-KR" dirty="0" sz="1600" lang="en-US"/>
              <a:t>The fetch and decode phases of the instruction cycle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sz="1600" lang="en-US"/>
              <a:t>   	must be modified </a:t>
            </a:r>
            <a:r>
              <a:rPr altLang="ko-KR" dirty="0" sz="1600" lang="en-US">
                <a:sym typeface="Wingdings" pitchFamily="2" charset="2"/>
              </a:rPr>
              <a:t></a:t>
            </a:r>
            <a:r>
              <a:rPr altLang="ko-KR" dirty="0" sz="1600" lang="en-US"/>
              <a:t>Replace T</a:t>
            </a:r>
            <a:r>
              <a:rPr altLang="ko-KR" baseline="-25000" dirty="0" sz="1600" lang="en-US"/>
              <a:t>0</a:t>
            </a:r>
            <a:r>
              <a:rPr altLang="ko-KR" dirty="0" sz="1600" lang="en-US"/>
              <a:t>, T</a:t>
            </a:r>
            <a:r>
              <a:rPr altLang="ko-KR" baseline="-25000" dirty="0" sz="1600" lang="en-US"/>
              <a:t>1</a:t>
            </a:r>
            <a:r>
              <a:rPr altLang="ko-KR" dirty="0" sz="1600" lang="en-US"/>
              <a:t>, T</a:t>
            </a:r>
            <a:r>
              <a:rPr altLang="ko-KR" baseline="-25000" dirty="0" sz="1600" lang="en-US"/>
              <a:t>2</a:t>
            </a:r>
            <a:r>
              <a:rPr altLang="ko-KR" dirty="0" sz="1600" lang="en-US"/>
              <a:t>  with  R'T</a:t>
            </a:r>
            <a:r>
              <a:rPr altLang="ko-KR" baseline="-25000" dirty="0" sz="1600" lang="en-US"/>
              <a:t>0</a:t>
            </a:r>
            <a:r>
              <a:rPr altLang="ko-KR" dirty="0" sz="1600" lang="en-US"/>
              <a:t>, R'T</a:t>
            </a:r>
            <a:r>
              <a:rPr altLang="ko-KR" baseline="-25000" dirty="0" sz="1600" lang="en-US"/>
              <a:t>1</a:t>
            </a:r>
            <a:r>
              <a:rPr altLang="ko-KR" dirty="0" sz="1600" lang="en-US"/>
              <a:t>, R'T</a:t>
            </a:r>
            <a:r>
              <a:rPr altLang="ko-KR" baseline="-25000" dirty="0" sz="1600" lang="en-US"/>
              <a:t>2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sz="1600" lang="en-US"/>
              <a:t>- The interrupt cycle :</a:t>
            </a:r>
          </a:p>
          <a:p>
            <a:pPr algn="just" defTabSz="762000">
              <a:lnSpc>
                <a:spcPct val="150000"/>
              </a:lnSpc>
              <a:spcBef>
                <a:spcPct val="20000"/>
              </a:spcBef>
            </a:pPr>
            <a:r>
              <a:rPr altLang="ko-KR" dirty="0" sz="1600" lang="en-US"/>
              <a:t>	RT</a:t>
            </a:r>
            <a:r>
              <a:rPr altLang="ko-KR" baseline="-25000" dirty="0" sz="1600" lang="en-US"/>
              <a:t>0</a:t>
            </a:r>
            <a:r>
              <a:rPr altLang="ko-KR" dirty="0" sz="1600" lang="en-US"/>
              <a:t>:	AR </a:t>
            </a:r>
            <a:r>
              <a:rPr altLang="ko-KR" dirty="0" sz="16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600" lang="en-US"/>
              <a:t> 0,  TR </a:t>
            </a:r>
            <a:r>
              <a:rPr altLang="ko-KR" dirty="0" sz="16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600" lang="en-US"/>
              <a:t> PC</a:t>
            </a:r>
          </a:p>
          <a:p>
            <a:pPr algn="just" defTabSz="762000">
              <a:lnSpc>
                <a:spcPct val="150000"/>
              </a:lnSpc>
              <a:spcBef>
                <a:spcPct val="20000"/>
              </a:spcBef>
            </a:pPr>
            <a:r>
              <a:rPr altLang="ko-KR" dirty="0" sz="1600" lang="en-US"/>
              <a:t>	RT</a:t>
            </a:r>
            <a:r>
              <a:rPr altLang="ko-KR" baseline="-25000" dirty="0" sz="1600" lang="en-US"/>
              <a:t>1</a:t>
            </a:r>
            <a:r>
              <a:rPr altLang="ko-KR" dirty="0" sz="1600" lang="en-US"/>
              <a:t>:	M[AR] </a:t>
            </a:r>
            <a:r>
              <a:rPr altLang="ko-KR" dirty="0" sz="16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600" lang="en-US"/>
              <a:t> TR,  PC </a:t>
            </a:r>
            <a:r>
              <a:rPr altLang="ko-KR" dirty="0" sz="16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600" lang="en-US"/>
              <a:t> 0</a:t>
            </a:r>
          </a:p>
          <a:p>
            <a:pPr algn="just" defTabSz="762000">
              <a:lnSpc>
                <a:spcPct val="150000"/>
              </a:lnSpc>
              <a:spcBef>
                <a:spcPct val="20000"/>
              </a:spcBef>
            </a:pPr>
            <a:r>
              <a:rPr altLang="ko-KR" dirty="0" sz="1600" lang="en-US"/>
              <a:t>	RT</a:t>
            </a:r>
            <a:r>
              <a:rPr altLang="ko-KR" baseline="-25000" dirty="0" sz="1600" lang="en-US"/>
              <a:t>2</a:t>
            </a:r>
            <a:r>
              <a:rPr altLang="ko-KR" dirty="0" sz="1600" lang="en-US"/>
              <a:t>:	PC </a:t>
            </a:r>
            <a:r>
              <a:rPr altLang="ko-KR" dirty="0" sz="16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600" lang="en-US"/>
              <a:t> PC + 1,  IEN </a:t>
            </a:r>
            <a:r>
              <a:rPr altLang="ko-KR" dirty="0" sz="16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600" lang="en-US"/>
              <a:t> 0,  R </a:t>
            </a:r>
            <a:r>
              <a:rPr altLang="ko-KR" dirty="0" sz="16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600" lang="en-US"/>
              <a:t> 0, SC </a:t>
            </a:r>
            <a:r>
              <a:rPr altLang="ko-KR" dirty="0" sz="1600" lang="en-US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altLang="ko-KR" dirty="0" sz="1600" lang="en-US"/>
              <a:t> 0</a:t>
            </a:r>
          </a:p>
        </p:txBody>
      </p:sp>
      <p:sp>
        <p:nvSpPr>
          <p:cNvPr id="1050388" name="Rectangle 4"/>
          <p:cNvSpPr>
            <a:spLocks noChangeArrowheads="1"/>
          </p:cNvSpPr>
          <p:nvPr/>
        </p:nvSpPr>
        <p:spPr bwMode="auto">
          <a:xfrm>
            <a:off x="685800" y="3956050"/>
            <a:ext cx="1778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85000"/>
              </a:lnSpc>
            </a:pPr>
            <a:r>
              <a:rPr altLang="ko-KR" sz="1800" lang="en-US"/>
              <a:t> </a:t>
            </a:r>
          </a:p>
        </p:txBody>
      </p:sp>
      <p:sp>
        <p:nvSpPr>
          <p:cNvPr id="1050389" name="Rectangle 5"/>
          <p:cNvSpPr>
            <a:spLocks noChangeArrowheads="1"/>
          </p:cNvSpPr>
          <p:nvPr/>
        </p:nvSpPr>
        <p:spPr bwMode="auto">
          <a:xfrm>
            <a:off x="2778125" y="4144963"/>
            <a:ext cx="1778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6000"/>
              </a:lnSpc>
            </a:pPr>
            <a:r>
              <a:rPr altLang="ko-KR" sz="1800" lang="en-US"/>
              <a:t>  </a:t>
            </a:r>
          </a:p>
        </p:txBody>
      </p:sp>
      <p:sp>
        <p:nvSpPr>
          <p:cNvPr id="1050390" name="Rectangle 46"/>
          <p:cNvSpPr>
            <a:spLocks noChangeArrowheads="1"/>
          </p:cNvSpPr>
          <p:nvPr/>
        </p:nvSpPr>
        <p:spPr bwMode="auto">
          <a:xfrm>
            <a:off x="4433888" y="1089025"/>
            <a:ext cx="1790812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 After interrupt cycle</a:t>
            </a:r>
          </a:p>
        </p:txBody>
      </p:sp>
      <p:sp>
        <p:nvSpPr>
          <p:cNvPr id="1050391" name="Line 45"/>
          <p:cNvSpPr>
            <a:spLocks noChangeShapeType="1"/>
          </p:cNvSpPr>
          <p:nvPr/>
        </p:nvSpPr>
        <p:spPr bwMode="auto">
          <a:xfrm>
            <a:off x="4543425" y="3116263"/>
            <a:ext cx="1419225" cy="0"/>
          </a:xfrm>
          <a:prstGeom prst="line"/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392" name="Line 24"/>
          <p:cNvSpPr>
            <a:spLocks noChangeShapeType="1"/>
          </p:cNvSpPr>
          <p:nvPr/>
        </p:nvSpPr>
        <p:spPr bwMode="auto">
          <a:xfrm>
            <a:off x="1924050" y="3116263"/>
            <a:ext cx="1419225" cy="0"/>
          </a:xfrm>
          <a:prstGeom prst="line"/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393" name="Rectangle 10"/>
          <p:cNvSpPr>
            <a:spLocks noChangeArrowheads="1"/>
          </p:cNvSpPr>
          <p:nvPr/>
        </p:nvSpPr>
        <p:spPr bwMode="auto">
          <a:xfrm>
            <a:off x="1924050" y="1370013"/>
            <a:ext cx="1428750" cy="19399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394" name="Rectangle 11"/>
          <p:cNvSpPr>
            <a:spLocks noChangeArrowheads="1"/>
          </p:cNvSpPr>
          <p:nvPr/>
        </p:nvSpPr>
        <p:spPr bwMode="auto">
          <a:xfrm>
            <a:off x="1897063" y="1536700"/>
            <a:ext cx="278924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395" name="Rectangle 12"/>
          <p:cNvSpPr>
            <a:spLocks noChangeArrowheads="1"/>
          </p:cNvSpPr>
          <p:nvPr/>
        </p:nvSpPr>
        <p:spPr bwMode="auto">
          <a:xfrm>
            <a:off x="2176463" y="1536700"/>
            <a:ext cx="557846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1050396" name="Rectangle 13"/>
          <p:cNvSpPr>
            <a:spLocks noChangeArrowheads="1"/>
          </p:cNvSpPr>
          <p:nvPr/>
        </p:nvSpPr>
        <p:spPr bwMode="auto">
          <a:xfrm>
            <a:off x="2784475" y="1536700"/>
            <a:ext cx="587375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1050397" name="Line 14"/>
          <p:cNvSpPr>
            <a:spLocks noChangeShapeType="1"/>
          </p:cNvSpPr>
          <p:nvPr/>
        </p:nvSpPr>
        <p:spPr bwMode="auto">
          <a:xfrm>
            <a:off x="1924050" y="1546225"/>
            <a:ext cx="14192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398" name="Line 15"/>
          <p:cNvSpPr>
            <a:spLocks noChangeShapeType="1"/>
          </p:cNvSpPr>
          <p:nvPr/>
        </p:nvSpPr>
        <p:spPr bwMode="auto">
          <a:xfrm>
            <a:off x="1924050" y="1828800"/>
            <a:ext cx="14192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399" name="Rectangle 16"/>
          <p:cNvSpPr>
            <a:spLocks noChangeArrowheads="1"/>
          </p:cNvSpPr>
          <p:nvPr/>
        </p:nvSpPr>
        <p:spPr bwMode="auto">
          <a:xfrm>
            <a:off x="1631950" y="1355725"/>
            <a:ext cx="278924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400" name="Rectangle 17"/>
          <p:cNvSpPr>
            <a:spLocks noChangeArrowheads="1"/>
          </p:cNvSpPr>
          <p:nvPr/>
        </p:nvSpPr>
        <p:spPr bwMode="auto">
          <a:xfrm>
            <a:off x="1619250" y="1536700"/>
            <a:ext cx="2825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50401" name="Line 18"/>
          <p:cNvSpPr>
            <a:spLocks noChangeShapeType="1"/>
          </p:cNvSpPr>
          <p:nvPr/>
        </p:nvSpPr>
        <p:spPr bwMode="auto">
          <a:xfrm>
            <a:off x="1924050" y="2389188"/>
            <a:ext cx="14192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402" name="Rectangle 19"/>
          <p:cNvSpPr>
            <a:spLocks noChangeArrowheads="1"/>
          </p:cNvSpPr>
          <p:nvPr/>
        </p:nvSpPr>
        <p:spPr bwMode="auto">
          <a:xfrm>
            <a:off x="1133475" y="2152650"/>
            <a:ext cx="8921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PC = 256</a:t>
            </a:r>
          </a:p>
        </p:txBody>
      </p:sp>
      <p:sp>
        <p:nvSpPr>
          <p:cNvPr id="1050403" name="Rectangle 20"/>
          <p:cNvSpPr>
            <a:spLocks noChangeArrowheads="1"/>
          </p:cNvSpPr>
          <p:nvPr/>
        </p:nvSpPr>
        <p:spPr bwMode="auto">
          <a:xfrm>
            <a:off x="1527175" y="2006600"/>
            <a:ext cx="485775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1050404" name="Rectangle 21"/>
          <p:cNvSpPr>
            <a:spLocks noChangeArrowheads="1"/>
          </p:cNvSpPr>
          <p:nvPr/>
        </p:nvSpPr>
        <p:spPr bwMode="auto">
          <a:xfrm>
            <a:off x="1897063" y="3108325"/>
            <a:ext cx="2825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50405" name="Rectangle 22"/>
          <p:cNvSpPr>
            <a:spLocks noChangeArrowheads="1"/>
          </p:cNvSpPr>
          <p:nvPr/>
        </p:nvSpPr>
        <p:spPr bwMode="auto">
          <a:xfrm>
            <a:off x="2176463" y="3108325"/>
            <a:ext cx="557846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1050406" name="Rectangle 23"/>
          <p:cNvSpPr>
            <a:spLocks noChangeArrowheads="1"/>
          </p:cNvSpPr>
          <p:nvPr/>
        </p:nvSpPr>
        <p:spPr bwMode="auto">
          <a:xfrm>
            <a:off x="3041650" y="3108325"/>
            <a:ext cx="278924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407" name="Rectangle 25"/>
          <p:cNvSpPr>
            <a:spLocks noChangeArrowheads="1"/>
          </p:cNvSpPr>
          <p:nvPr/>
        </p:nvSpPr>
        <p:spPr bwMode="auto">
          <a:xfrm>
            <a:off x="1947863" y="1057275"/>
            <a:ext cx="1476624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 Before interrupt</a:t>
            </a:r>
          </a:p>
        </p:txBody>
      </p:sp>
      <p:sp>
        <p:nvSpPr>
          <p:cNvPr id="1050408" name="Rectangle 26"/>
          <p:cNvSpPr>
            <a:spLocks noChangeArrowheads="1"/>
          </p:cNvSpPr>
          <p:nvPr/>
        </p:nvSpPr>
        <p:spPr bwMode="auto">
          <a:xfrm>
            <a:off x="2395538" y="1879600"/>
            <a:ext cx="585354" cy="52065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000000"/>
                </a:solidFill>
              </a:rPr>
              <a:t>Main</a:t>
            </a:r>
          </a:p>
          <a:p>
            <a:pPr defTabSz="762000" latinLnBrk="1"/>
            <a:endParaRPr altLang="ko-KR" dirty="0" sz="1400" lang="en-US">
              <a:solidFill>
                <a:srgbClr val="000000"/>
              </a:solidFill>
            </a:endParaRPr>
          </a:p>
        </p:txBody>
      </p:sp>
      <p:sp>
        <p:nvSpPr>
          <p:cNvPr id="1050409" name="Rectangle 27"/>
          <p:cNvSpPr>
            <a:spLocks noChangeArrowheads="1"/>
          </p:cNvSpPr>
          <p:nvPr/>
        </p:nvSpPr>
        <p:spPr bwMode="auto">
          <a:xfrm>
            <a:off x="2274888" y="2028825"/>
            <a:ext cx="8794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1050410" name="Rectangle 28"/>
          <p:cNvSpPr>
            <a:spLocks noChangeArrowheads="1"/>
          </p:cNvSpPr>
          <p:nvPr/>
        </p:nvSpPr>
        <p:spPr bwMode="auto">
          <a:xfrm>
            <a:off x="1412875" y="2360613"/>
            <a:ext cx="587375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1050411" name="Rectangle 29"/>
          <p:cNvSpPr>
            <a:spLocks noChangeArrowheads="1"/>
          </p:cNvSpPr>
          <p:nvPr/>
        </p:nvSpPr>
        <p:spPr bwMode="auto">
          <a:xfrm>
            <a:off x="2528888" y="2541588"/>
            <a:ext cx="460063" cy="52065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I/O</a:t>
            </a:r>
          </a:p>
          <a:p>
            <a:pPr defTabSz="762000" latinLnBrk="1"/>
            <a:endParaRPr altLang="ko-KR" sz="1400" lang="en-US">
              <a:solidFill>
                <a:srgbClr val="000000"/>
              </a:solidFill>
            </a:endParaRPr>
          </a:p>
        </p:txBody>
      </p:sp>
      <p:sp>
        <p:nvSpPr>
          <p:cNvPr id="1050412" name="Rectangle 30"/>
          <p:cNvSpPr>
            <a:spLocks noChangeArrowheads="1"/>
          </p:cNvSpPr>
          <p:nvPr/>
        </p:nvSpPr>
        <p:spPr bwMode="auto">
          <a:xfrm>
            <a:off x="2335213" y="2692400"/>
            <a:ext cx="8794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1050413" name="Rectangle 31"/>
          <p:cNvSpPr>
            <a:spLocks noChangeArrowheads="1"/>
          </p:cNvSpPr>
          <p:nvPr/>
        </p:nvSpPr>
        <p:spPr bwMode="auto">
          <a:xfrm>
            <a:off x="4543425" y="1370013"/>
            <a:ext cx="1428750" cy="194945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414" name="Rectangle 32"/>
          <p:cNvSpPr>
            <a:spLocks noChangeArrowheads="1"/>
          </p:cNvSpPr>
          <p:nvPr/>
        </p:nvSpPr>
        <p:spPr bwMode="auto">
          <a:xfrm>
            <a:off x="4506913" y="1536700"/>
            <a:ext cx="278924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415" name="Rectangle 33"/>
          <p:cNvSpPr>
            <a:spLocks noChangeArrowheads="1"/>
          </p:cNvSpPr>
          <p:nvPr/>
        </p:nvSpPr>
        <p:spPr bwMode="auto">
          <a:xfrm>
            <a:off x="4784725" y="1536700"/>
            <a:ext cx="557846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1050416" name="Rectangle 34"/>
          <p:cNvSpPr>
            <a:spLocks noChangeArrowheads="1"/>
          </p:cNvSpPr>
          <p:nvPr/>
        </p:nvSpPr>
        <p:spPr bwMode="auto">
          <a:xfrm>
            <a:off x="5391150" y="1536700"/>
            <a:ext cx="587375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1050417" name="Line 35"/>
          <p:cNvSpPr>
            <a:spLocks noChangeShapeType="1"/>
          </p:cNvSpPr>
          <p:nvPr/>
        </p:nvSpPr>
        <p:spPr bwMode="auto">
          <a:xfrm>
            <a:off x="4543425" y="1600200"/>
            <a:ext cx="14192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418" name="Line 36"/>
          <p:cNvSpPr>
            <a:spLocks noChangeShapeType="1"/>
          </p:cNvSpPr>
          <p:nvPr/>
        </p:nvSpPr>
        <p:spPr bwMode="auto">
          <a:xfrm>
            <a:off x="4543425" y="1828800"/>
            <a:ext cx="14192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419" name="Rectangle 37"/>
          <p:cNvSpPr>
            <a:spLocks noChangeArrowheads="1"/>
          </p:cNvSpPr>
          <p:nvPr/>
        </p:nvSpPr>
        <p:spPr bwMode="auto">
          <a:xfrm>
            <a:off x="4238625" y="1355725"/>
            <a:ext cx="278924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420" name="Rectangle 38"/>
          <p:cNvSpPr>
            <a:spLocks noChangeArrowheads="1"/>
          </p:cNvSpPr>
          <p:nvPr/>
        </p:nvSpPr>
        <p:spPr bwMode="auto">
          <a:xfrm>
            <a:off x="3887788" y="1536700"/>
            <a:ext cx="688975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PC = 1</a:t>
            </a:r>
          </a:p>
        </p:txBody>
      </p:sp>
      <p:sp>
        <p:nvSpPr>
          <p:cNvPr id="1050421" name="Line 39"/>
          <p:cNvSpPr>
            <a:spLocks noChangeShapeType="1"/>
          </p:cNvSpPr>
          <p:nvPr/>
        </p:nvSpPr>
        <p:spPr bwMode="auto">
          <a:xfrm>
            <a:off x="4543425" y="2389188"/>
            <a:ext cx="141922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sz="1400" lang="en-US"/>
          </a:p>
        </p:txBody>
      </p:sp>
      <p:sp>
        <p:nvSpPr>
          <p:cNvPr id="1050422" name="Rectangle 40"/>
          <p:cNvSpPr>
            <a:spLocks noChangeArrowheads="1"/>
          </p:cNvSpPr>
          <p:nvPr/>
        </p:nvSpPr>
        <p:spPr bwMode="auto">
          <a:xfrm>
            <a:off x="4068763" y="2171700"/>
            <a:ext cx="5238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 256</a:t>
            </a:r>
          </a:p>
        </p:txBody>
      </p:sp>
      <p:sp>
        <p:nvSpPr>
          <p:cNvPr id="1050423" name="Rectangle 41"/>
          <p:cNvSpPr>
            <a:spLocks noChangeArrowheads="1"/>
          </p:cNvSpPr>
          <p:nvPr/>
        </p:nvSpPr>
        <p:spPr bwMode="auto">
          <a:xfrm>
            <a:off x="4114800" y="2025650"/>
            <a:ext cx="4857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1050424" name="Rectangle 42"/>
          <p:cNvSpPr>
            <a:spLocks noChangeArrowheads="1"/>
          </p:cNvSpPr>
          <p:nvPr/>
        </p:nvSpPr>
        <p:spPr bwMode="auto">
          <a:xfrm>
            <a:off x="4506913" y="3108325"/>
            <a:ext cx="2825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50425" name="Rectangle 43"/>
          <p:cNvSpPr>
            <a:spLocks noChangeArrowheads="1"/>
          </p:cNvSpPr>
          <p:nvPr/>
        </p:nvSpPr>
        <p:spPr bwMode="auto">
          <a:xfrm>
            <a:off x="4784725" y="3108325"/>
            <a:ext cx="557846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1050426" name="Rectangle 44"/>
          <p:cNvSpPr>
            <a:spLocks noChangeArrowheads="1"/>
          </p:cNvSpPr>
          <p:nvPr/>
        </p:nvSpPr>
        <p:spPr bwMode="auto">
          <a:xfrm>
            <a:off x="5648325" y="3108325"/>
            <a:ext cx="278924" cy="305212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427" name="Rectangle 47"/>
          <p:cNvSpPr>
            <a:spLocks noChangeArrowheads="1"/>
          </p:cNvSpPr>
          <p:nvPr/>
        </p:nvSpPr>
        <p:spPr bwMode="auto">
          <a:xfrm>
            <a:off x="3462338" y="822325"/>
            <a:ext cx="1031875" cy="3556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lang="en-US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050428" name="Rectangle 48"/>
          <p:cNvSpPr>
            <a:spLocks noChangeArrowheads="1"/>
          </p:cNvSpPr>
          <p:nvPr/>
        </p:nvSpPr>
        <p:spPr bwMode="auto">
          <a:xfrm>
            <a:off x="5003800" y="1879600"/>
            <a:ext cx="585354" cy="52065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Main</a:t>
            </a:r>
          </a:p>
          <a:p>
            <a:pPr defTabSz="762000" eaLnBrk="1"/>
            <a:endParaRPr altLang="ko-KR" sz="1400" lang="en-US">
              <a:solidFill>
                <a:srgbClr val="000000"/>
              </a:solidFill>
            </a:endParaRPr>
          </a:p>
        </p:txBody>
      </p:sp>
      <p:sp>
        <p:nvSpPr>
          <p:cNvPr id="1050429" name="Rectangle 49"/>
          <p:cNvSpPr>
            <a:spLocks noChangeArrowheads="1"/>
          </p:cNvSpPr>
          <p:nvPr/>
        </p:nvSpPr>
        <p:spPr bwMode="auto">
          <a:xfrm>
            <a:off x="4881563" y="2028825"/>
            <a:ext cx="879475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1050430" name="Rectangle 50"/>
          <p:cNvSpPr>
            <a:spLocks noChangeArrowheads="1"/>
          </p:cNvSpPr>
          <p:nvPr/>
        </p:nvSpPr>
        <p:spPr bwMode="auto">
          <a:xfrm>
            <a:off x="4033838" y="2360613"/>
            <a:ext cx="587375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1050431" name="Rectangle 51"/>
          <p:cNvSpPr>
            <a:spLocks noChangeArrowheads="1"/>
          </p:cNvSpPr>
          <p:nvPr/>
        </p:nvSpPr>
        <p:spPr bwMode="auto">
          <a:xfrm>
            <a:off x="5137150" y="2541588"/>
            <a:ext cx="460063" cy="52065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I/O</a:t>
            </a:r>
          </a:p>
          <a:p>
            <a:pPr defTabSz="762000" eaLnBrk="1"/>
            <a:endParaRPr altLang="ko-KR" sz="1400" lang="en-US">
              <a:solidFill>
                <a:srgbClr val="000000"/>
              </a:solidFill>
            </a:endParaRPr>
          </a:p>
        </p:txBody>
      </p:sp>
      <p:sp>
        <p:nvSpPr>
          <p:cNvPr id="1050432" name="Rectangle 52"/>
          <p:cNvSpPr>
            <a:spLocks noChangeArrowheads="1"/>
          </p:cNvSpPr>
          <p:nvPr/>
        </p:nvSpPr>
        <p:spPr bwMode="auto">
          <a:xfrm>
            <a:off x="4943475" y="2692400"/>
            <a:ext cx="879475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1050433" name="Rectangle 53"/>
          <p:cNvSpPr>
            <a:spLocks noChangeArrowheads="1"/>
          </p:cNvSpPr>
          <p:nvPr/>
        </p:nvSpPr>
        <p:spPr bwMode="auto">
          <a:xfrm>
            <a:off x="5003800" y="1335088"/>
            <a:ext cx="4857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sz="1400" lang="en-US">
                <a:solidFill>
                  <a:srgbClr val="000000"/>
                </a:solidFill>
              </a:rPr>
              <a:t>256</a:t>
            </a:r>
          </a:p>
        </p:txBody>
      </p:sp>
    </p:spTree>
  </p:cSld>
  <p:clrMapOvr>
    <a:masterClrMapping/>
  </p:clrMapOvr>
  <p:timing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37" name="Date Placeholder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/>
          <a:p>
            <a:pPr algn="l" eaLnBrk="1" hangingPunct="1">
              <a:lnSpc>
                <a:spcPct val="100000"/>
              </a:lnSpc>
            </a:pPr>
            <a:fld id="{FBA2E04B-639A-4E09-A2C4-D60679B2E947}" type="datetime1">
              <a:rPr b="0" sz="1200" kumimoji="0" lang="en-US">
                <a:latin typeface="Garamond" pitchFamily="18" charset="0"/>
              </a:rPr>
              <a:pPr algn="l" eaLnBrk="1" hangingPunct="1">
                <a:lnSpc>
                  <a:spcPct val="100000"/>
                </a:lnSpc>
              </a:pPr>
              <a:t>11/10/2022</a:t>
            </a:fld>
            <a:endParaRPr b="0" sz="1200" kumimoji="0" lang="en-US">
              <a:latin typeface="Garamond" pitchFamily="18" charset="0"/>
            </a:endParaRPr>
          </a:p>
        </p:txBody>
      </p:sp>
      <p:sp>
        <p:nvSpPr>
          <p:cNvPr id="10504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04825"/>
            <a:ext cx="7162800" cy="638175"/>
          </a:xfrm>
          <a:noFill/>
        </p:spPr>
        <p:txBody>
          <a:bodyPr anchor="ctr" bIns="44450" lIns="90488" rIns="90488" tIns="44450">
            <a:noAutofit/>
          </a:bodyPr>
          <a:p>
            <a:pPr eaLnBrk="1" hangingPunct="1"/>
            <a:r>
              <a:rPr dirty="0" sz="3200" lang="en-US" smtClean="0"/>
              <a:t>11. A </a:t>
            </a:r>
            <a:r>
              <a:rPr dirty="0" sz="3200" lang="en-US"/>
              <a:t>Stack Machine</a:t>
            </a:r>
          </a:p>
        </p:txBody>
      </p:sp>
      <p:sp>
        <p:nvSpPr>
          <p:cNvPr id="1050439" name="Rectangle 3"/>
          <p:cNvSpPr>
            <a:spLocks noChangeArrowheads="1"/>
          </p:cNvSpPr>
          <p:nvPr/>
        </p:nvSpPr>
        <p:spPr bwMode="auto">
          <a:xfrm>
            <a:off x="4572000" y="990600"/>
            <a:ext cx="4305300" cy="3238500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bIns="44450" lIns="90488" rIns="90488" tIns="44450">
            <a:spAutoFit/>
          </a:bodyPr>
          <a:p>
            <a:pPr algn="l">
              <a:lnSpc>
                <a:spcPct val="150000"/>
              </a:lnSpc>
            </a:pPr>
            <a:r>
              <a:rPr b="0" dirty="0" sz="2000" kumimoji="0" lang="en-US">
                <a:latin typeface="Verdana" pitchFamily="34" charset="0"/>
              </a:rPr>
              <a:t>A Stack machine has a stack as a part of the processor state </a:t>
            </a:r>
          </a:p>
          <a:p>
            <a:pPr algn="l">
              <a:lnSpc>
                <a:spcPct val="150000"/>
              </a:lnSpc>
            </a:pPr>
            <a:r>
              <a:rPr b="0" dirty="0" sz="2000" kumimoji="0" lang="en-US" smtClean="0">
                <a:latin typeface="Verdana" pitchFamily="34" charset="0"/>
              </a:rPr>
              <a:t>typical </a:t>
            </a:r>
            <a:r>
              <a:rPr b="0" dirty="0" sz="2000" kumimoji="0" lang="en-US">
                <a:latin typeface="Verdana" pitchFamily="34" charset="0"/>
              </a:rPr>
              <a:t>operations:</a:t>
            </a:r>
          </a:p>
          <a:p>
            <a:pPr algn="l" lvl="2">
              <a:lnSpc>
                <a:spcPct val="150000"/>
              </a:lnSpc>
            </a:pPr>
            <a:r>
              <a:rPr b="0" dirty="0" kumimoji="0" lang="en-US">
                <a:solidFill>
                  <a:srgbClr val="56127A"/>
                </a:solidFill>
                <a:latin typeface="Verdana" pitchFamily="34" charset="0"/>
              </a:rPr>
              <a:t>push, pop, +, *, ...</a:t>
            </a:r>
          </a:p>
          <a:p>
            <a:pPr algn="l">
              <a:lnSpc>
                <a:spcPct val="150000"/>
              </a:lnSpc>
            </a:pPr>
            <a:r>
              <a:rPr b="0" dirty="0" sz="2000" kumimoji="0" lang="en-US" smtClean="0">
                <a:latin typeface="Verdana" pitchFamily="34" charset="0"/>
              </a:rPr>
              <a:t>Instructions </a:t>
            </a:r>
            <a:r>
              <a:rPr b="0" dirty="0" sz="2000" kumimoji="0" lang="en-US">
                <a:latin typeface="Verdana" pitchFamily="34" charset="0"/>
              </a:rPr>
              <a:t>like + implicitly </a:t>
            </a:r>
          </a:p>
          <a:p>
            <a:pPr algn="l">
              <a:lnSpc>
                <a:spcPct val="150000"/>
              </a:lnSpc>
            </a:pPr>
            <a:r>
              <a:rPr b="0" dirty="0" sz="2000" kumimoji="0" lang="en-US">
                <a:latin typeface="Verdana" pitchFamily="34" charset="0"/>
              </a:rPr>
              <a:t>specify the top 2 elements of the stack as operands.</a:t>
            </a:r>
          </a:p>
        </p:txBody>
      </p:sp>
      <p:grpSp>
        <p:nvGrpSpPr>
          <p:cNvPr id="230" name="Group 4"/>
          <p:cNvGrpSpPr/>
          <p:nvPr/>
        </p:nvGrpSpPr>
        <p:grpSpPr bwMode="auto">
          <a:xfrm>
            <a:off x="1085850" y="4508500"/>
            <a:ext cx="806450" cy="1860550"/>
            <a:chOff x="684" y="2840"/>
            <a:chExt cx="508" cy="1172"/>
          </a:xfrm>
        </p:grpSpPr>
        <p:sp>
          <p:nvSpPr>
            <p:cNvPr id="1050440" name="Rectangle 5" descr="80%"/>
            <p:cNvSpPr>
              <a:spLocks noChangeArrowheads="1"/>
            </p:cNvSpPr>
            <p:nvPr/>
          </p:nvSpPr>
          <p:spPr bwMode="auto">
            <a:xfrm>
              <a:off x="688" y="3584"/>
              <a:ext cx="504" cy="184"/>
            </a:xfrm>
            <a:prstGeom prst="rect"/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  <p:sp>
          <p:nvSpPr>
            <p:cNvPr id="1050441" name="Rectangle 6"/>
            <p:cNvSpPr>
              <a:spLocks noChangeArrowheads="1"/>
            </p:cNvSpPr>
            <p:nvPr/>
          </p:nvSpPr>
          <p:spPr bwMode="auto">
            <a:xfrm>
              <a:off x="831" y="3172"/>
              <a:ext cx="210" cy="632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algn="l">
                <a:lnSpc>
                  <a:spcPct val="100000"/>
                </a:lnSpc>
              </a:pPr>
              <a:endParaRPr b="0" sz="2000" kumimoji="0" lang="en-US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endParaRPr b="0" sz="2000" kumimoji="0" lang="en-US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r>
                <a:rPr b="0" sz="2000" kumimoji="0" lang="en-US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050442" name="Rectangle 7"/>
            <p:cNvSpPr>
              <a:spLocks noChangeArrowheads="1"/>
            </p:cNvSpPr>
            <p:nvPr/>
          </p:nvSpPr>
          <p:spPr bwMode="auto">
            <a:xfrm>
              <a:off x="684" y="2856"/>
              <a:ext cx="508" cy="1156"/>
            </a:xfrm>
            <a:prstGeom prst="rect"/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  <p:sp>
          <p:nvSpPr>
            <p:cNvPr id="1050443" name="Line 8"/>
            <p:cNvSpPr>
              <a:spLocks noChangeShapeType="1"/>
            </p:cNvSpPr>
            <p:nvPr/>
          </p:nvSpPr>
          <p:spPr bwMode="auto">
            <a:xfrm>
              <a:off x="692" y="3580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44" name="Line 9"/>
            <p:cNvSpPr>
              <a:spLocks noChangeShapeType="1"/>
            </p:cNvSpPr>
            <p:nvPr/>
          </p:nvSpPr>
          <p:spPr bwMode="auto">
            <a:xfrm>
              <a:off x="696" y="3768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45" name="Line 10"/>
            <p:cNvSpPr>
              <a:spLocks noChangeShapeType="1"/>
            </p:cNvSpPr>
            <p:nvPr/>
          </p:nvSpPr>
          <p:spPr bwMode="auto">
            <a:xfrm>
              <a:off x="696" y="2840"/>
              <a:ext cx="492" cy="0"/>
            </a:xfrm>
            <a:prstGeom prst="line"/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</p:grpSp>
      <p:grpSp>
        <p:nvGrpSpPr>
          <p:cNvPr id="231" name="Group 11"/>
          <p:cNvGrpSpPr/>
          <p:nvPr/>
        </p:nvGrpSpPr>
        <p:grpSpPr bwMode="auto">
          <a:xfrm>
            <a:off x="406400" y="1490663"/>
            <a:ext cx="3910013" cy="2519362"/>
            <a:chOff x="256" y="939"/>
            <a:chExt cx="2463" cy="1587"/>
          </a:xfrm>
        </p:grpSpPr>
        <p:sp>
          <p:nvSpPr>
            <p:cNvPr id="1050446" name="Freeform 12" descr="80%"/>
            <p:cNvSpPr/>
            <p:nvPr/>
          </p:nvSpPr>
          <p:spPr bwMode="auto">
            <a:xfrm>
              <a:off x="256" y="1191"/>
              <a:ext cx="1227" cy="1335"/>
            </a:xfrm>
            <a:custGeom>
              <a:avLst/>
              <a:gdLst>
                <a:gd name="T0" fmla="*/ 969 w 1227"/>
                <a:gd name="T1" fmla="*/ 0 h 1335"/>
                <a:gd name="T2" fmla="*/ 918 w 1227"/>
                <a:gd name="T3" fmla="*/ 0 h 1335"/>
                <a:gd name="T4" fmla="*/ 859 w 1227"/>
                <a:gd name="T5" fmla="*/ 0 h 1335"/>
                <a:gd name="T6" fmla="*/ 639 w 1227"/>
                <a:gd name="T7" fmla="*/ 0 h 1335"/>
                <a:gd name="T8" fmla="*/ 507 w 1227"/>
                <a:gd name="T9" fmla="*/ 0 h 1335"/>
                <a:gd name="T10" fmla="*/ 440 w 1227"/>
                <a:gd name="T11" fmla="*/ 15 h 1335"/>
                <a:gd name="T12" fmla="*/ 316 w 1227"/>
                <a:gd name="T13" fmla="*/ 37 h 1335"/>
                <a:gd name="T14" fmla="*/ 264 w 1227"/>
                <a:gd name="T15" fmla="*/ 45 h 1335"/>
                <a:gd name="T16" fmla="*/ 220 w 1227"/>
                <a:gd name="T17" fmla="*/ 82 h 1335"/>
                <a:gd name="T18" fmla="*/ 184 w 1227"/>
                <a:gd name="T19" fmla="*/ 127 h 1335"/>
                <a:gd name="T20" fmla="*/ 184 w 1227"/>
                <a:gd name="T21" fmla="*/ 171 h 1335"/>
                <a:gd name="T22" fmla="*/ 169 w 1227"/>
                <a:gd name="T23" fmla="*/ 253 h 1335"/>
                <a:gd name="T24" fmla="*/ 139 w 1227"/>
                <a:gd name="T25" fmla="*/ 306 h 1335"/>
                <a:gd name="T26" fmla="*/ 81 w 1227"/>
                <a:gd name="T27" fmla="*/ 373 h 1335"/>
                <a:gd name="T28" fmla="*/ 44 w 1227"/>
                <a:gd name="T29" fmla="*/ 425 h 1335"/>
                <a:gd name="T30" fmla="*/ 7 w 1227"/>
                <a:gd name="T31" fmla="*/ 507 h 1335"/>
                <a:gd name="T32" fmla="*/ 0 w 1227"/>
                <a:gd name="T33" fmla="*/ 574 h 1335"/>
                <a:gd name="T34" fmla="*/ 0 w 1227"/>
                <a:gd name="T35" fmla="*/ 701 h 1335"/>
                <a:gd name="T36" fmla="*/ 29 w 1227"/>
                <a:gd name="T37" fmla="*/ 850 h 1335"/>
                <a:gd name="T38" fmla="*/ 51 w 1227"/>
                <a:gd name="T39" fmla="*/ 909 h 1335"/>
                <a:gd name="T40" fmla="*/ 88 w 1227"/>
                <a:gd name="T41" fmla="*/ 969 h 1335"/>
                <a:gd name="T42" fmla="*/ 220 w 1227"/>
                <a:gd name="T43" fmla="*/ 1163 h 1335"/>
                <a:gd name="T44" fmla="*/ 264 w 1227"/>
                <a:gd name="T45" fmla="*/ 1207 h 1335"/>
                <a:gd name="T46" fmla="*/ 301 w 1227"/>
                <a:gd name="T47" fmla="*/ 1252 h 1335"/>
                <a:gd name="T48" fmla="*/ 352 w 1227"/>
                <a:gd name="T49" fmla="*/ 1282 h 1335"/>
                <a:gd name="T50" fmla="*/ 411 w 1227"/>
                <a:gd name="T51" fmla="*/ 1304 h 1335"/>
                <a:gd name="T52" fmla="*/ 470 w 1227"/>
                <a:gd name="T53" fmla="*/ 1327 h 1335"/>
                <a:gd name="T54" fmla="*/ 543 w 1227"/>
                <a:gd name="T55" fmla="*/ 1334 h 1335"/>
                <a:gd name="T56" fmla="*/ 631 w 1227"/>
                <a:gd name="T57" fmla="*/ 1327 h 1335"/>
                <a:gd name="T58" fmla="*/ 690 w 1227"/>
                <a:gd name="T59" fmla="*/ 1282 h 1335"/>
                <a:gd name="T60" fmla="*/ 741 w 1227"/>
                <a:gd name="T61" fmla="*/ 1245 h 1335"/>
                <a:gd name="T62" fmla="*/ 815 w 1227"/>
                <a:gd name="T63" fmla="*/ 1140 h 1335"/>
                <a:gd name="T64" fmla="*/ 859 w 1227"/>
                <a:gd name="T65" fmla="*/ 1096 h 1335"/>
                <a:gd name="T66" fmla="*/ 903 w 1227"/>
                <a:gd name="T67" fmla="*/ 1058 h 1335"/>
                <a:gd name="T68" fmla="*/ 954 w 1227"/>
                <a:gd name="T69" fmla="*/ 999 h 1335"/>
                <a:gd name="T70" fmla="*/ 1028 w 1227"/>
                <a:gd name="T71" fmla="*/ 917 h 1335"/>
                <a:gd name="T72" fmla="*/ 1064 w 1227"/>
                <a:gd name="T73" fmla="*/ 872 h 1335"/>
                <a:gd name="T74" fmla="*/ 1138 w 1227"/>
                <a:gd name="T75" fmla="*/ 775 h 1335"/>
                <a:gd name="T76" fmla="*/ 1175 w 1227"/>
                <a:gd name="T77" fmla="*/ 693 h 1335"/>
                <a:gd name="T78" fmla="*/ 1204 w 1227"/>
                <a:gd name="T79" fmla="*/ 574 h 1335"/>
                <a:gd name="T80" fmla="*/ 1204 w 1227"/>
                <a:gd name="T81" fmla="*/ 514 h 1335"/>
                <a:gd name="T82" fmla="*/ 1204 w 1227"/>
                <a:gd name="T83" fmla="*/ 470 h 1335"/>
                <a:gd name="T84" fmla="*/ 1189 w 1227"/>
                <a:gd name="T85" fmla="*/ 388 h 1335"/>
                <a:gd name="T86" fmla="*/ 1197 w 1227"/>
                <a:gd name="T87" fmla="*/ 335 h 1335"/>
                <a:gd name="T88" fmla="*/ 1226 w 1227"/>
                <a:gd name="T89" fmla="*/ 253 h 1335"/>
                <a:gd name="T90" fmla="*/ 1219 w 1227"/>
                <a:gd name="T91" fmla="*/ 194 h 1335"/>
                <a:gd name="T92" fmla="*/ 1197 w 1227"/>
                <a:gd name="T93" fmla="*/ 149 h 1335"/>
                <a:gd name="T94" fmla="*/ 1160 w 1227"/>
                <a:gd name="T95" fmla="*/ 97 h 1335"/>
                <a:gd name="T96" fmla="*/ 1131 w 1227"/>
                <a:gd name="T97" fmla="*/ 60 h 1335"/>
                <a:gd name="T98" fmla="*/ 1087 w 1227"/>
                <a:gd name="T99" fmla="*/ 30 h 1335"/>
                <a:gd name="T100" fmla="*/ 1035 w 1227"/>
                <a:gd name="T101" fmla="*/ 7 h 13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27"/>
                <a:gd name="T154" fmla="*/ 0 h 1335"/>
                <a:gd name="T155" fmla="*/ 1227 w 1227"/>
                <a:gd name="T156" fmla="*/ 1335 h 133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27" h="1335">
                  <a:moveTo>
                    <a:pt x="1028" y="0"/>
                  </a:moveTo>
                  <a:lnTo>
                    <a:pt x="998" y="0"/>
                  </a:lnTo>
                  <a:lnTo>
                    <a:pt x="969" y="0"/>
                  </a:lnTo>
                  <a:lnTo>
                    <a:pt x="947" y="0"/>
                  </a:lnTo>
                  <a:lnTo>
                    <a:pt x="932" y="0"/>
                  </a:lnTo>
                  <a:lnTo>
                    <a:pt x="918" y="0"/>
                  </a:lnTo>
                  <a:lnTo>
                    <a:pt x="903" y="0"/>
                  </a:lnTo>
                  <a:lnTo>
                    <a:pt x="881" y="0"/>
                  </a:lnTo>
                  <a:lnTo>
                    <a:pt x="859" y="0"/>
                  </a:lnTo>
                  <a:lnTo>
                    <a:pt x="690" y="0"/>
                  </a:lnTo>
                  <a:lnTo>
                    <a:pt x="668" y="0"/>
                  </a:lnTo>
                  <a:lnTo>
                    <a:pt x="639" y="0"/>
                  </a:lnTo>
                  <a:lnTo>
                    <a:pt x="624" y="0"/>
                  </a:lnTo>
                  <a:lnTo>
                    <a:pt x="602" y="0"/>
                  </a:lnTo>
                  <a:lnTo>
                    <a:pt x="507" y="0"/>
                  </a:lnTo>
                  <a:lnTo>
                    <a:pt x="485" y="7"/>
                  </a:lnTo>
                  <a:lnTo>
                    <a:pt x="463" y="15"/>
                  </a:lnTo>
                  <a:lnTo>
                    <a:pt x="440" y="15"/>
                  </a:lnTo>
                  <a:lnTo>
                    <a:pt x="418" y="15"/>
                  </a:lnTo>
                  <a:lnTo>
                    <a:pt x="338" y="30"/>
                  </a:lnTo>
                  <a:lnTo>
                    <a:pt x="316" y="37"/>
                  </a:lnTo>
                  <a:lnTo>
                    <a:pt x="301" y="37"/>
                  </a:lnTo>
                  <a:lnTo>
                    <a:pt x="279" y="45"/>
                  </a:lnTo>
                  <a:lnTo>
                    <a:pt x="264" y="45"/>
                  </a:lnTo>
                  <a:lnTo>
                    <a:pt x="235" y="60"/>
                  </a:lnTo>
                  <a:lnTo>
                    <a:pt x="220" y="67"/>
                  </a:lnTo>
                  <a:lnTo>
                    <a:pt x="220" y="82"/>
                  </a:lnTo>
                  <a:lnTo>
                    <a:pt x="206" y="89"/>
                  </a:lnTo>
                  <a:lnTo>
                    <a:pt x="198" y="104"/>
                  </a:lnTo>
                  <a:lnTo>
                    <a:pt x="184" y="127"/>
                  </a:lnTo>
                  <a:lnTo>
                    <a:pt x="184" y="142"/>
                  </a:lnTo>
                  <a:lnTo>
                    <a:pt x="184" y="157"/>
                  </a:lnTo>
                  <a:lnTo>
                    <a:pt x="184" y="171"/>
                  </a:lnTo>
                  <a:lnTo>
                    <a:pt x="184" y="194"/>
                  </a:lnTo>
                  <a:lnTo>
                    <a:pt x="184" y="209"/>
                  </a:lnTo>
                  <a:lnTo>
                    <a:pt x="169" y="253"/>
                  </a:lnTo>
                  <a:lnTo>
                    <a:pt x="162" y="276"/>
                  </a:lnTo>
                  <a:lnTo>
                    <a:pt x="154" y="298"/>
                  </a:lnTo>
                  <a:lnTo>
                    <a:pt x="139" y="306"/>
                  </a:lnTo>
                  <a:lnTo>
                    <a:pt x="103" y="343"/>
                  </a:lnTo>
                  <a:lnTo>
                    <a:pt x="88" y="358"/>
                  </a:lnTo>
                  <a:lnTo>
                    <a:pt x="81" y="373"/>
                  </a:lnTo>
                  <a:lnTo>
                    <a:pt x="73" y="388"/>
                  </a:lnTo>
                  <a:lnTo>
                    <a:pt x="66" y="402"/>
                  </a:lnTo>
                  <a:lnTo>
                    <a:pt x="44" y="425"/>
                  </a:lnTo>
                  <a:lnTo>
                    <a:pt x="37" y="440"/>
                  </a:lnTo>
                  <a:lnTo>
                    <a:pt x="29" y="455"/>
                  </a:lnTo>
                  <a:lnTo>
                    <a:pt x="7" y="507"/>
                  </a:lnTo>
                  <a:lnTo>
                    <a:pt x="0" y="529"/>
                  </a:lnTo>
                  <a:lnTo>
                    <a:pt x="0" y="551"/>
                  </a:lnTo>
                  <a:lnTo>
                    <a:pt x="0" y="574"/>
                  </a:lnTo>
                  <a:lnTo>
                    <a:pt x="0" y="663"/>
                  </a:lnTo>
                  <a:lnTo>
                    <a:pt x="0" y="686"/>
                  </a:lnTo>
                  <a:lnTo>
                    <a:pt x="0" y="701"/>
                  </a:lnTo>
                  <a:lnTo>
                    <a:pt x="0" y="723"/>
                  </a:lnTo>
                  <a:lnTo>
                    <a:pt x="0" y="753"/>
                  </a:lnTo>
                  <a:lnTo>
                    <a:pt x="29" y="850"/>
                  </a:lnTo>
                  <a:lnTo>
                    <a:pt x="37" y="864"/>
                  </a:lnTo>
                  <a:lnTo>
                    <a:pt x="44" y="894"/>
                  </a:lnTo>
                  <a:lnTo>
                    <a:pt x="51" y="909"/>
                  </a:lnTo>
                  <a:lnTo>
                    <a:pt x="59" y="932"/>
                  </a:lnTo>
                  <a:lnTo>
                    <a:pt x="73" y="954"/>
                  </a:lnTo>
                  <a:lnTo>
                    <a:pt x="88" y="969"/>
                  </a:lnTo>
                  <a:lnTo>
                    <a:pt x="176" y="1110"/>
                  </a:lnTo>
                  <a:lnTo>
                    <a:pt x="206" y="1140"/>
                  </a:lnTo>
                  <a:lnTo>
                    <a:pt x="220" y="1163"/>
                  </a:lnTo>
                  <a:lnTo>
                    <a:pt x="235" y="1177"/>
                  </a:lnTo>
                  <a:lnTo>
                    <a:pt x="250" y="1200"/>
                  </a:lnTo>
                  <a:lnTo>
                    <a:pt x="264" y="1207"/>
                  </a:lnTo>
                  <a:lnTo>
                    <a:pt x="279" y="1230"/>
                  </a:lnTo>
                  <a:lnTo>
                    <a:pt x="294" y="1237"/>
                  </a:lnTo>
                  <a:lnTo>
                    <a:pt x="301" y="1252"/>
                  </a:lnTo>
                  <a:lnTo>
                    <a:pt x="316" y="1259"/>
                  </a:lnTo>
                  <a:lnTo>
                    <a:pt x="330" y="1267"/>
                  </a:lnTo>
                  <a:lnTo>
                    <a:pt x="352" y="1282"/>
                  </a:lnTo>
                  <a:lnTo>
                    <a:pt x="382" y="1289"/>
                  </a:lnTo>
                  <a:lnTo>
                    <a:pt x="396" y="1297"/>
                  </a:lnTo>
                  <a:lnTo>
                    <a:pt x="411" y="1304"/>
                  </a:lnTo>
                  <a:lnTo>
                    <a:pt x="440" y="1319"/>
                  </a:lnTo>
                  <a:lnTo>
                    <a:pt x="455" y="1319"/>
                  </a:lnTo>
                  <a:lnTo>
                    <a:pt x="470" y="1327"/>
                  </a:lnTo>
                  <a:lnTo>
                    <a:pt x="485" y="1327"/>
                  </a:lnTo>
                  <a:lnTo>
                    <a:pt x="529" y="1334"/>
                  </a:lnTo>
                  <a:lnTo>
                    <a:pt x="543" y="1334"/>
                  </a:lnTo>
                  <a:lnTo>
                    <a:pt x="558" y="1334"/>
                  </a:lnTo>
                  <a:lnTo>
                    <a:pt x="617" y="1327"/>
                  </a:lnTo>
                  <a:lnTo>
                    <a:pt x="631" y="1327"/>
                  </a:lnTo>
                  <a:lnTo>
                    <a:pt x="653" y="1304"/>
                  </a:lnTo>
                  <a:lnTo>
                    <a:pt x="675" y="1297"/>
                  </a:lnTo>
                  <a:lnTo>
                    <a:pt x="690" y="1282"/>
                  </a:lnTo>
                  <a:lnTo>
                    <a:pt x="712" y="1267"/>
                  </a:lnTo>
                  <a:lnTo>
                    <a:pt x="727" y="1252"/>
                  </a:lnTo>
                  <a:lnTo>
                    <a:pt x="741" y="1245"/>
                  </a:lnTo>
                  <a:lnTo>
                    <a:pt x="800" y="1170"/>
                  </a:lnTo>
                  <a:lnTo>
                    <a:pt x="808" y="1155"/>
                  </a:lnTo>
                  <a:lnTo>
                    <a:pt x="815" y="1140"/>
                  </a:lnTo>
                  <a:lnTo>
                    <a:pt x="830" y="1133"/>
                  </a:lnTo>
                  <a:lnTo>
                    <a:pt x="844" y="1110"/>
                  </a:lnTo>
                  <a:lnTo>
                    <a:pt x="859" y="1096"/>
                  </a:lnTo>
                  <a:lnTo>
                    <a:pt x="874" y="1073"/>
                  </a:lnTo>
                  <a:lnTo>
                    <a:pt x="888" y="1066"/>
                  </a:lnTo>
                  <a:lnTo>
                    <a:pt x="903" y="1058"/>
                  </a:lnTo>
                  <a:lnTo>
                    <a:pt x="932" y="1021"/>
                  </a:lnTo>
                  <a:lnTo>
                    <a:pt x="947" y="1014"/>
                  </a:lnTo>
                  <a:lnTo>
                    <a:pt x="954" y="999"/>
                  </a:lnTo>
                  <a:lnTo>
                    <a:pt x="969" y="991"/>
                  </a:lnTo>
                  <a:lnTo>
                    <a:pt x="976" y="976"/>
                  </a:lnTo>
                  <a:lnTo>
                    <a:pt x="1028" y="917"/>
                  </a:lnTo>
                  <a:lnTo>
                    <a:pt x="1042" y="902"/>
                  </a:lnTo>
                  <a:lnTo>
                    <a:pt x="1057" y="887"/>
                  </a:lnTo>
                  <a:lnTo>
                    <a:pt x="1064" y="872"/>
                  </a:lnTo>
                  <a:lnTo>
                    <a:pt x="1079" y="857"/>
                  </a:lnTo>
                  <a:lnTo>
                    <a:pt x="1123" y="790"/>
                  </a:lnTo>
                  <a:lnTo>
                    <a:pt x="1138" y="775"/>
                  </a:lnTo>
                  <a:lnTo>
                    <a:pt x="1145" y="753"/>
                  </a:lnTo>
                  <a:lnTo>
                    <a:pt x="1160" y="730"/>
                  </a:lnTo>
                  <a:lnTo>
                    <a:pt x="1175" y="693"/>
                  </a:lnTo>
                  <a:lnTo>
                    <a:pt x="1197" y="619"/>
                  </a:lnTo>
                  <a:lnTo>
                    <a:pt x="1204" y="604"/>
                  </a:lnTo>
                  <a:lnTo>
                    <a:pt x="1204" y="574"/>
                  </a:lnTo>
                  <a:lnTo>
                    <a:pt x="1204" y="551"/>
                  </a:lnTo>
                  <a:lnTo>
                    <a:pt x="1204" y="537"/>
                  </a:lnTo>
                  <a:lnTo>
                    <a:pt x="1204" y="514"/>
                  </a:lnTo>
                  <a:lnTo>
                    <a:pt x="1204" y="499"/>
                  </a:lnTo>
                  <a:lnTo>
                    <a:pt x="1204" y="484"/>
                  </a:lnTo>
                  <a:lnTo>
                    <a:pt x="1204" y="470"/>
                  </a:lnTo>
                  <a:lnTo>
                    <a:pt x="1197" y="447"/>
                  </a:lnTo>
                  <a:lnTo>
                    <a:pt x="1189" y="402"/>
                  </a:lnTo>
                  <a:lnTo>
                    <a:pt x="1189" y="388"/>
                  </a:lnTo>
                  <a:lnTo>
                    <a:pt x="1189" y="373"/>
                  </a:lnTo>
                  <a:lnTo>
                    <a:pt x="1189" y="358"/>
                  </a:lnTo>
                  <a:lnTo>
                    <a:pt x="1197" y="335"/>
                  </a:lnTo>
                  <a:lnTo>
                    <a:pt x="1197" y="320"/>
                  </a:lnTo>
                  <a:lnTo>
                    <a:pt x="1219" y="276"/>
                  </a:lnTo>
                  <a:lnTo>
                    <a:pt x="1226" y="253"/>
                  </a:lnTo>
                  <a:lnTo>
                    <a:pt x="1226" y="224"/>
                  </a:lnTo>
                  <a:lnTo>
                    <a:pt x="1226" y="209"/>
                  </a:lnTo>
                  <a:lnTo>
                    <a:pt x="1219" y="194"/>
                  </a:lnTo>
                  <a:lnTo>
                    <a:pt x="1211" y="179"/>
                  </a:lnTo>
                  <a:lnTo>
                    <a:pt x="1204" y="164"/>
                  </a:lnTo>
                  <a:lnTo>
                    <a:pt x="1197" y="149"/>
                  </a:lnTo>
                  <a:lnTo>
                    <a:pt x="1189" y="134"/>
                  </a:lnTo>
                  <a:lnTo>
                    <a:pt x="1182" y="119"/>
                  </a:lnTo>
                  <a:lnTo>
                    <a:pt x="1160" y="97"/>
                  </a:lnTo>
                  <a:lnTo>
                    <a:pt x="1153" y="82"/>
                  </a:lnTo>
                  <a:lnTo>
                    <a:pt x="1145" y="67"/>
                  </a:lnTo>
                  <a:lnTo>
                    <a:pt x="1131" y="60"/>
                  </a:lnTo>
                  <a:lnTo>
                    <a:pt x="1116" y="52"/>
                  </a:lnTo>
                  <a:lnTo>
                    <a:pt x="1101" y="37"/>
                  </a:lnTo>
                  <a:lnTo>
                    <a:pt x="1087" y="30"/>
                  </a:lnTo>
                  <a:lnTo>
                    <a:pt x="1072" y="22"/>
                  </a:lnTo>
                  <a:lnTo>
                    <a:pt x="1057" y="7"/>
                  </a:lnTo>
                  <a:lnTo>
                    <a:pt x="1035" y="7"/>
                  </a:lnTo>
                  <a:lnTo>
                    <a:pt x="1020" y="0"/>
                  </a:lnTo>
                </a:path>
              </a:pathLst>
            </a:cu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  <p:sp>
          <p:nvSpPr>
            <p:cNvPr id="1050447" name="Rectangle 13"/>
            <p:cNvSpPr>
              <a:spLocks noChangeArrowheads="1"/>
            </p:cNvSpPr>
            <p:nvPr/>
          </p:nvSpPr>
          <p:spPr bwMode="auto">
            <a:xfrm>
              <a:off x="1919" y="1224"/>
              <a:ext cx="800" cy="976"/>
            </a:xfrm>
            <a:prstGeom prst="rect"/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  <p:sp>
          <p:nvSpPr>
            <p:cNvPr id="1050448" name="Rectangle 14"/>
            <p:cNvSpPr>
              <a:spLocks noChangeArrowheads="1"/>
            </p:cNvSpPr>
            <p:nvPr/>
          </p:nvSpPr>
          <p:spPr bwMode="auto">
            <a:xfrm>
              <a:off x="618" y="1324"/>
              <a:ext cx="500" cy="884"/>
            </a:xfrm>
            <a:prstGeom prst="rect"/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  <p:sp>
          <p:nvSpPr>
            <p:cNvPr id="1050449" name="Line 15"/>
            <p:cNvSpPr>
              <a:spLocks noChangeShapeType="1"/>
            </p:cNvSpPr>
            <p:nvPr/>
          </p:nvSpPr>
          <p:spPr bwMode="auto">
            <a:xfrm>
              <a:off x="626" y="1816"/>
              <a:ext cx="492" cy="0"/>
            </a:xfrm>
            <a:prstGeom prst="line"/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50" name="Line 16"/>
            <p:cNvSpPr>
              <a:spLocks noChangeShapeType="1"/>
            </p:cNvSpPr>
            <p:nvPr/>
          </p:nvSpPr>
          <p:spPr bwMode="auto">
            <a:xfrm>
              <a:off x="626" y="1920"/>
              <a:ext cx="492" cy="0"/>
            </a:xfrm>
            <a:prstGeom prst="line"/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51" name="Line 17"/>
            <p:cNvSpPr>
              <a:spLocks noChangeShapeType="1"/>
            </p:cNvSpPr>
            <p:nvPr/>
          </p:nvSpPr>
          <p:spPr bwMode="auto">
            <a:xfrm>
              <a:off x="622" y="2028"/>
              <a:ext cx="492" cy="0"/>
            </a:xfrm>
            <a:prstGeom prst="line"/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52" name="Line 18"/>
            <p:cNvSpPr>
              <a:spLocks noChangeShapeType="1"/>
            </p:cNvSpPr>
            <p:nvPr/>
          </p:nvSpPr>
          <p:spPr bwMode="auto">
            <a:xfrm>
              <a:off x="618" y="1708"/>
              <a:ext cx="492" cy="0"/>
            </a:xfrm>
            <a:prstGeom prst="line"/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53" name="Rectangle 19"/>
            <p:cNvSpPr>
              <a:spLocks noChangeArrowheads="1"/>
            </p:cNvSpPr>
            <p:nvPr/>
          </p:nvSpPr>
          <p:spPr bwMode="auto">
            <a:xfrm>
              <a:off x="765" y="1954"/>
              <a:ext cx="171" cy="321"/>
            </a:xfrm>
            <a:prstGeom prst="rect"/>
            <a:noFill/>
            <a:ln w="127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algn="l">
                <a:lnSpc>
                  <a:spcPct val="100000"/>
                </a:lnSpc>
              </a:pPr>
              <a:r>
                <a:rPr b="0" sz="2800" kumimoji="0" lang="en-US">
                  <a:latin typeface="Verdana" pitchFamily="34" charset="0"/>
                </a:rPr>
                <a:t>:</a:t>
              </a:r>
            </a:p>
          </p:txBody>
        </p:sp>
        <p:sp>
          <p:nvSpPr>
            <p:cNvPr id="1050454" name="Line 20"/>
            <p:cNvSpPr>
              <a:spLocks noChangeShapeType="1"/>
            </p:cNvSpPr>
            <p:nvPr/>
          </p:nvSpPr>
          <p:spPr bwMode="auto">
            <a:xfrm>
              <a:off x="1447" y="1712"/>
              <a:ext cx="448" cy="0"/>
            </a:xfrm>
            <a:prstGeom prst="line"/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55" name="Rectangle 21"/>
            <p:cNvSpPr>
              <a:spLocks noChangeArrowheads="1"/>
            </p:cNvSpPr>
            <p:nvPr/>
          </p:nvSpPr>
          <p:spPr bwMode="auto">
            <a:xfrm>
              <a:off x="607" y="1455"/>
              <a:ext cx="499" cy="248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algn="l">
                <a:lnSpc>
                  <a:spcPct val="100000"/>
                </a:lnSpc>
              </a:pPr>
              <a:r>
                <a:rPr b="0" sz="2000" kumimoji="0" lang="en-US">
                  <a:latin typeface="Verdana" pitchFamily="34" charset="0"/>
                </a:rPr>
                <a:t>stack</a:t>
              </a:r>
            </a:p>
          </p:txBody>
        </p:sp>
        <p:sp>
          <p:nvSpPr>
            <p:cNvPr id="1050456" name="Text Box 22"/>
            <p:cNvSpPr txBox="1">
              <a:spLocks noChangeArrowheads="1"/>
            </p:cNvSpPr>
            <p:nvPr/>
          </p:nvSpPr>
          <p:spPr bwMode="auto">
            <a:xfrm>
              <a:off x="448" y="939"/>
              <a:ext cx="836" cy="250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algn="l">
                <a:lnSpc>
                  <a:spcPct val="100000"/>
                </a:lnSpc>
              </a:pPr>
              <a:r>
                <a:rPr b="0" sz="2000" kumimoji="0" lang="en-US">
                  <a:latin typeface="Verdana" pitchFamily="34" charset="0"/>
                </a:rPr>
                <a:t>Processor</a:t>
              </a:r>
            </a:p>
          </p:txBody>
        </p:sp>
        <p:sp>
          <p:nvSpPr>
            <p:cNvPr id="1050457" name="Text Box 23"/>
            <p:cNvSpPr txBox="1">
              <a:spLocks noChangeArrowheads="1"/>
            </p:cNvSpPr>
            <p:nvPr/>
          </p:nvSpPr>
          <p:spPr bwMode="auto">
            <a:xfrm>
              <a:off x="2010" y="1466"/>
              <a:ext cx="500" cy="442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p>
              <a:pPr algn="l">
                <a:lnSpc>
                  <a:spcPct val="100000"/>
                </a:lnSpc>
              </a:pPr>
              <a:r>
                <a:rPr b="0" sz="2000" kumimoji="0" lang="en-US">
                  <a:latin typeface="Verdana" pitchFamily="34" charset="0"/>
                </a:rPr>
                <a:t>Main</a:t>
              </a:r>
            </a:p>
            <a:p>
              <a:pPr algn="l">
                <a:lnSpc>
                  <a:spcPct val="100000"/>
                </a:lnSpc>
              </a:pPr>
              <a:r>
                <a:rPr b="0" sz="2000" kumimoji="0" lang="en-US">
                  <a:latin typeface="Verdana" pitchFamily="34" charset="0"/>
                </a:rPr>
                <a:t>Store</a:t>
              </a:r>
            </a:p>
          </p:txBody>
        </p:sp>
      </p:grpSp>
      <p:grpSp>
        <p:nvGrpSpPr>
          <p:cNvPr id="232" name="Group 24"/>
          <p:cNvGrpSpPr/>
          <p:nvPr/>
        </p:nvGrpSpPr>
        <p:grpSpPr bwMode="auto">
          <a:xfrm>
            <a:off x="3098800" y="4508500"/>
            <a:ext cx="812800" cy="1860550"/>
            <a:chOff x="1952" y="2840"/>
            <a:chExt cx="512" cy="1172"/>
          </a:xfrm>
        </p:grpSpPr>
        <p:sp>
          <p:nvSpPr>
            <p:cNvPr id="1050458" name="Rectangle 25" descr="80%"/>
            <p:cNvSpPr>
              <a:spLocks noChangeArrowheads="1"/>
            </p:cNvSpPr>
            <p:nvPr/>
          </p:nvSpPr>
          <p:spPr bwMode="auto">
            <a:xfrm>
              <a:off x="1960" y="3376"/>
              <a:ext cx="504" cy="392"/>
            </a:xfrm>
            <a:prstGeom prst="rect"/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  <p:sp>
          <p:nvSpPr>
            <p:cNvPr id="1050459" name="Rectangle 26"/>
            <p:cNvSpPr>
              <a:spLocks noChangeArrowheads="1"/>
            </p:cNvSpPr>
            <p:nvPr/>
          </p:nvSpPr>
          <p:spPr bwMode="auto">
            <a:xfrm>
              <a:off x="2099" y="3172"/>
              <a:ext cx="214" cy="632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algn="l">
                <a:lnSpc>
                  <a:spcPct val="100000"/>
                </a:lnSpc>
              </a:pPr>
              <a:endParaRPr b="0" sz="2000" kumimoji="0" lang="en-US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r>
                <a:rPr b="0" sz="2000" kumimoji="0" lang="en-US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  <a:p>
              <a:pPr algn="l">
                <a:lnSpc>
                  <a:spcPct val="100000"/>
                </a:lnSpc>
              </a:pPr>
              <a:r>
                <a:rPr b="0" sz="2000" kumimoji="0" lang="en-US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050460" name="Rectangle 27"/>
            <p:cNvSpPr>
              <a:spLocks noChangeArrowheads="1"/>
            </p:cNvSpPr>
            <p:nvPr/>
          </p:nvSpPr>
          <p:spPr bwMode="auto">
            <a:xfrm>
              <a:off x="1952" y="2856"/>
              <a:ext cx="508" cy="1156"/>
            </a:xfrm>
            <a:prstGeom prst="rect"/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  <p:sp>
          <p:nvSpPr>
            <p:cNvPr id="1050461" name="Line 28"/>
            <p:cNvSpPr>
              <a:spLocks noChangeShapeType="1"/>
            </p:cNvSpPr>
            <p:nvPr/>
          </p:nvSpPr>
          <p:spPr bwMode="auto">
            <a:xfrm>
              <a:off x="1960" y="3372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62" name="Line 29"/>
            <p:cNvSpPr>
              <a:spLocks noChangeShapeType="1"/>
            </p:cNvSpPr>
            <p:nvPr/>
          </p:nvSpPr>
          <p:spPr bwMode="auto">
            <a:xfrm>
              <a:off x="1960" y="3580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63" name="Line 30"/>
            <p:cNvSpPr>
              <a:spLocks noChangeShapeType="1"/>
            </p:cNvSpPr>
            <p:nvPr/>
          </p:nvSpPr>
          <p:spPr bwMode="auto">
            <a:xfrm>
              <a:off x="1964" y="3768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64" name="Line 31"/>
            <p:cNvSpPr>
              <a:spLocks noChangeShapeType="1"/>
            </p:cNvSpPr>
            <p:nvPr/>
          </p:nvSpPr>
          <p:spPr bwMode="auto">
            <a:xfrm>
              <a:off x="1964" y="2840"/>
              <a:ext cx="492" cy="0"/>
            </a:xfrm>
            <a:prstGeom prst="line"/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65" name="Arc 32"/>
            <p:cNvSpPr/>
            <p:nvPr/>
          </p:nvSpPr>
          <p:spPr bwMode="auto">
            <a:xfrm>
              <a:off x="2108" y="2961"/>
              <a:ext cx="176" cy="320"/>
            </a:xfrm>
            <a:custGeom>
              <a:avLst/>
              <a:gdLst>
                <a:gd name="T0" fmla="*/ 0 w 21600"/>
                <a:gd name="T1" fmla="*/ 0 h 21600"/>
                <a:gd name="T2" fmla="*/ 176 w 21600"/>
                <a:gd name="T3" fmla="*/ 320 h 21600"/>
                <a:gd name="T4" fmla="*/ 0 w 21600"/>
                <a:gd name="T5" fmla="*/ 32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</p:grpSp>
      <p:sp>
        <p:nvSpPr>
          <p:cNvPr id="1050466" name="Text Box 33"/>
          <p:cNvSpPr txBox="1">
            <a:spLocks noChangeArrowheads="1"/>
          </p:cNvSpPr>
          <p:nvPr/>
        </p:nvSpPr>
        <p:spPr bwMode="auto">
          <a:xfrm>
            <a:off x="1992313" y="5081588"/>
            <a:ext cx="932180" cy="70104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l">
              <a:lnSpc>
                <a:spcPct val="100000"/>
              </a:lnSpc>
            </a:pPr>
            <a:r>
              <a:rPr b="0" sz="2000" kumimoji="0" lang="en-US">
                <a:solidFill>
                  <a:srgbClr val="FF0000"/>
                </a:solidFill>
                <a:latin typeface="Verdana" pitchFamily="34" charset="0"/>
              </a:rPr>
              <a:t>push b</a:t>
            </a:r>
          </a:p>
          <a:p>
            <a:pPr algn="l">
              <a:lnSpc>
                <a:spcPct val="100000"/>
              </a:lnSpc>
            </a:pPr>
            <a:r>
              <a:rPr b="0" sz="2000" kumimoji="0" lang="en-US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b="0" sz="2000" kumimoji="0" lang="en-US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</a:t>
            </a:r>
            <a:endParaRPr b="0" sz="2000" kumimoji="0"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33" name="Group 34"/>
          <p:cNvGrpSpPr/>
          <p:nvPr/>
        </p:nvGrpSpPr>
        <p:grpSpPr bwMode="auto">
          <a:xfrm>
            <a:off x="5232400" y="4508500"/>
            <a:ext cx="812800" cy="1860550"/>
            <a:chOff x="3296" y="2840"/>
            <a:chExt cx="512" cy="1172"/>
          </a:xfrm>
        </p:grpSpPr>
        <p:sp>
          <p:nvSpPr>
            <p:cNvPr id="1050467" name="Rectangle 35" descr="80%"/>
            <p:cNvSpPr>
              <a:spLocks noChangeArrowheads="1"/>
            </p:cNvSpPr>
            <p:nvPr/>
          </p:nvSpPr>
          <p:spPr bwMode="auto">
            <a:xfrm>
              <a:off x="3304" y="3208"/>
              <a:ext cx="504" cy="560"/>
            </a:xfrm>
            <a:prstGeom prst="rect"/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  <p:sp>
          <p:nvSpPr>
            <p:cNvPr id="1050468" name="Rectangle 36"/>
            <p:cNvSpPr>
              <a:spLocks noChangeArrowheads="1"/>
            </p:cNvSpPr>
            <p:nvPr/>
          </p:nvSpPr>
          <p:spPr bwMode="auto">
            <a:xfrm>
              <a:off x="3443" y="3172"/>
              <a:ext cx="214" cy="632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algn="l">
                <a:lnSpc>
                  <a:spcPct val="100000"/>
                </a:lnSpc>
              </a:pPr>
              <a:r>
                <a:rPr b="0" sz="2000" kumimoji="0" lang="en-US">
                  <a:solidFill>
                    <a:schemeClr val="bg1"/>
                  </a:solidFill>
                  <a:latin typeface="Verdana" pitchFamily="34" charset="0"/>
                </a:rPr>
                <a:t>c</a:t>
              </a:r>
            </a:p>
            <a:p>
              <a:pPr algn="l">
                <a:lnSpc>
                  <a:spcPct val="100000"/>
                </a:lnSpc>
              </a:pPr>
              <a:r>
                <a:rPr b="0" sz="2000" kumimoji="0" lang="en-US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  <a:p>
              <a:pPr algn="l">
                <a:lnSpc>
                  <a:spcPct val="100000"/>
                </a:lnSpc>
              </a:pPr>
              <a:r>
                <a:rPr b="0" sz="2000" kumimoji="0" lang="en-US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050469" name="Rectangle 37"/>
            <p:cNvSpPr>
              <a:spLocks noChangeArrowheads="1"/>
            </p:cNvSpPr>
            <p:nvPr/>
          </p:nvSpPr>
          <p:spPr bwMode="auto">
            <a:xfrm>
              <a:off x="3296" y="2856"/>
              <a:ext cx="508" cy="1156"/>
            </a:xfrm>
            <a:prstGeom prst="rect"/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  <p:sp>
          <p:nvSpPr>
            <p:cNvPr id="1050470" name="Line 38"/>
            <p:cNvSpPr>
              <a:spLocks noChangeShapeType="1"/>
            </p:cNvSpPr>
            <p:nvPr/>
          </p:nvSpPr>
          <p:spPr bwMode="auto">
            <a:xfrm>
              <a:off x="3304" y="3372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71" name="Line 39"/>
            <p:cNvSpPr>
              <a:spLocks noChangeShapeType="1"/>
            </p:cNvSpPr>
            <p:nvPr/>
          </p:nvSpPr>
          <p:spPr bwMode="auto">
            <a:xfrm>
              <a:off x="3304" y="3580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72" name="Line 40"/>
            <p:cNvSpPr>
              <a:spLocks noChangeShapeType="1"/>
            </p:cNvSpPr>
            <p:nvPr/>
          </p:nvSpPr>
          <p:spPr bwMode="auto">
            <a:xfrm>
              <a:off x="3308" y="3768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73" name="Line 41"/>
            <p:cNvSpPr>
              <a:spLocks noChangeShapeType="1"/>
            </p:cNvSpPr>
            <p:nvPr/>
          </p:nvSpPr>
          <p:spPr bwMode="auto">
            <a:xfrm>
              <a:off x="3296" y="3208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74" name="Line 42"/>
            <p:cNvSpPr>
              <a:spLocks noChangeShapeType="1"/>
            </p:cNvSpPr>
            <p:nvPr/>
          </p:nvSpPr>
          <p:spPr bwMode="auto">
            <a:xfrm>
              <a:off x="3308" y="2840"/>
              <a:ext cx="492" cy="0"/>
            </a:xfrm>
            <a:prstGeom prst="line"/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75" name="Arc 43"/>
            <p:cNvSpPr/>
            <p:nvPr/>
          </p:nvSpPr>
          <p:spPr bwMode="auto">
            <a:xfrm>
              <a:off x="3420" y="2849"/>
              <a:ext cx="176" cy="320"/>
            </a:xfrm>
            <a:custGeom>
              <a:avLst/>
              <a:gdLst>
                <a:gd name="T0" fmla="*/ 0 w 21600"/>
                <a:gd name="T1" fmla="*/ 0 h 21600"/>
                <a:gd name="T2" fmla="*/ 176 w 21600"/>
                <a:gd name="T3" fmla="*/ 320 h 21600"/>
                <a:gd name="T4" fmla="*/ 0 w 21600"/>
                <a:gd name="T5" fmla="*/ 32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</p:grpSp>
      <p:sp>
        <p:nvSpPr>
          <p:cNvPr id="1050476" name="Text Box 44"/>
          <p:cNvSpPr txBox="1">
            <a:spLocks noChangeArrowheads="1"/>
          </p:cNvSpPr>
          <p:nvPr/>
        </p:nvSpPr>
        <p:spPr bwMode="auto">
          <a:xfrm>
            <a:off x="4237038" y="4703763"/>
            <a:ext cx="919480" cy="70104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l">
              <a:lnSpc>
                <a:spcPct val="100000"/>
              </a:lnSpc>
            </a:pPr>
            <a:r>
              <a:rPr b="0" sz="2000" kumimoji="0" lang="en-US">
                <a:solidFill>
                  <a:srgbClr val="FF0000"/>
                </a:solidFill>
                <a:latin typeface="Verdana" pitchFamily="34" charset="0"/>
              </a:rPr>
              <a:t>push c</a:t>
            </a:r>
          </a:p>
          <a:p>
            <a:pPr algn="l">
              <a:lnSpc>
                <a:spcPct val="100000"/>
              </a:lnSpc>
            </a:pPr>
            <a:r>
              <a:rPr b="0" sz="2000" kumimoji="0" lang="en-US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b="0" sz="2000" kumimoji="0" lang="en-US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</a:t>
            </a:r>
            <a:endParaRPr b="0" sz="2000" kumimoji="0" lang="en-US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234" name="Group 45"/>
          <p:cNvGrpSpPr/>
          <p:nvPr/>
        </p:nvGrpSpPr>
        <p:grpSpPr bwMode="auto">
          <a:xfrm>
            <a:off x="7467600" y="4508500"/>
            <a:ext cx="812800" cy="1860550"/>
            <a:chOff x="4704" y="2840"/>
            <a:chExt cx="512" cy="1172"/>
          </a:xfrm>
        </p:grpSpPr>
        <p:sp>
          <p:nvSpPr>
            <p:cNvPr id="1050477" name="Rectangle 46" descr="80%"/>
            <p:cNvSpPr>
              <a:spLocks noChangeArrowheads="1"/>
            </p:cNvSpPr>
            <p:nvPr/>
          </p:nvSpPr>
          <p:spPr bwMode="auto">
            <a:xfrm>
              <a:off x="4712" y="3376"/>
              <a:ext cx="504" cy="392"/>
            </a:xfrm>
            <a:prstGeom prst="rect"/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  <p:sp>
          <p:nvSpPr>
            <p:cNvPr id="1050478" name="Rectangle 47"/>
            <p:cNvSpPr>
              <a:spLocks noChangeArrowheads="1"/>
            </p:cNvSpPr>
            <p:nvPr/>
          </p:nvSpPr>
          <p:spPr bwMode="auto">
            <a:xfrm>
              <a:off x="4851" y="3172"/>
              <a:ext cx="214" cy="632"/>
            </a:xfrm>
            <a:prstGeom prst="rect"/>
            <a:noFill/>
            <a:ln w="25400">
              <a:noFill/>
              <a:miter lim="800000"/>
              <a:headEnd/>
              <a:tailEnd/>
            </a:ln>
          </p:spPr>
          <p:txBody>
            <a:bodyPr bIns="44450" lIns="90488" rIns="90488" tIns="44450" wrap="none">
              <a:spAutoFit/>
            </a:bodyPr>
            <a:p>
              <a:pPr algn="l">
                <a:lnSpc>
                  <a:spcPct val="100000"/>
                </a:lnSpc>
              </a:pPr>
              <a:endParaRPr b="0" sz="2000" kumimoji="0" lang="en-US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r>
                <a:rPr b="0" sz="2000" kumimoji="0" lang="en-US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  <a:p>
              <a:pPr algn="l">
                <a:lnSpc>
                  <a:spcPct val="100000"/>
                </a:lnSpc>
              </a:pPr>
              <a:r>
                <a:rPr b="0" sz="2000" kumimoji="0" lang="en-US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050479" name="Rectangle 48"/>
            <p:cNvSpPr>
              <a:spLocks noChangeArrowheads="1"/>
            </p:cNvSpPr>
            <p:nvPr/>
          </p:nvSpPr>
          <p:spPr bwMode="auto">
            <a:xfrm>
              <a:off x="4704" y="2856"/>
              <a:ext cx="508" cy="1156"/>
            </a:xfrm>
            <a:prstGeom prst="rect"/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  <p:sp>
          <p:nvSpPr>
            <p:cNvPr id="1050480" name="Line 49"/>
            <p:cNvSpPr>
              <a:spLocks noChangeShapeType="1"/>
            </p:cNvSpPr>
            <p:nvPr/>
          </p:nvSpPr>
          <p:spPr bwMode="auto">
            <a:xfrm>
              <a:off x="4712" y="3372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81" name="Line 50"/>
            <p:cNvSpPr>
              <a:spLocks noChangeShapeType="1"/>
            </p:cNvSpPr>
            <p:nvPr/>
          </p:nvSpPr>
          <p:spPr bwMode="auto">
            <a:xfrm>
              <a:off x="4712" y="3580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82" name="Line 51"/>
            <p:cNvSpPr>
              <a:spLocks noChangeShapeType="1"/>
            </p:cNvSpPr>
            <p:nvPr/>
          </p:nvSpPr>
          <p:spPr bwMode="auto">
            <a:xfrm>
              <a:off x="4716" y="3768"/>
              <a:ext cx="492" cy="0"/>
            </a:xfrm>
            <a:prstGeom prst="line"/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83" name="Line 52"/>
            <p:cNvSpPr>
              <a:spLocks noChangeShapeType="1"/>
            </p:cNvSpPr>
            <p:nvPr/>
          </p:nvSpPr>
          <p:spPr bwMode="auto">
            <a:xfrm>
              <a:off x="4716" y="2840"/>
              <a:ext cx="492" cy="0"/>
            </a:xfrm>
            <a:prstGeom prst="line"/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anchor="ctr" wrap="none"/>
            <a:p>
              <a:endParaRPr lang="en-US"/>
            </a:p>
          </p:txBody>
        </p:sp>
        <p:sp>
          <p:nvSpPr>
            <p:cNvPr id="1050484" name="Arc 53"/>
            <p:cNvSpPr/>
            <p:nvPr/>
          </p:nvSpPr>
          <p:spPr bwMode="auto">
            <a:xfrm>
              <a:off x="4933" y="2953"/>
              <a:ext cx="152" cy="336"/>
            </a:xfrm>
            <a:custGeom>
              <a:avLst/>
              <a:gdLst>
                <a:gd name="T0" fmla="*/ 0 w 21600"/>
                <a:gd name="T1" fmla="*/ 336 h 21600"/>
                <a:gd name="T2" fmla="*/ 151 w 21600"/>
                <a:gd name="T3" fmla="*/ 0 h 21600"/>
                <a:gd name="T4" fmla="*/ 152 w 21600"/>
                <a:gd name="T5" fmla="*/ 3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26"/>
                    <a:pt x="9584" y="78"/>
                    <a:pt x="2145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26"/>
                    <a:pt x="9584" y="78"/>
                    <a:pt x="2145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 wrap="none"/>
            <a:p>
              <a:pPr algn="l">
                <a:lnSpc>
                  <a:spcPct val="100000"/>
                </a:lnSpc>
              </a:pPr>
              <a:endParaRPr b="0" kumimoji="0" lang="en-US">
                <a:latin typeface="Garamond" pitchFamily="18" charset="0"/>
              </a:endParaRPr>
            </a:p>
          </p:txBody>
        </p:sp>
      </p:grpSp>
      <p:sp>
        <p:nvSpPr>
          <p:cNvPr id="1050485" name="Text Box 54"/>
          <p:cNvSpPr txBox="1">
            <a:spLocks noChangeArrowheads="1"/>
          </p:cNvSpPr>
          <p:nvPr/>
        </p:nvSpPr>
        <p:spPr bwMode="auto">
          <a:xfrm>
            <a:off x="6678613" y="5032375"/>
            <a:ext cx="601980" cy="701040"/>
          </a:xfrm>
          <a:prstGeom prst="rect"/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p>
            <a:pPr algn="l">
              <a:lnSpc>
                <a:spcPct val="100000"/>
              </a:lnSpc>
            </a:pPr>
            <a:r>
              <a:rPr b="0" sz="2000" kumimoji="0" lang="en-US">
                <a:solidFill>
                  <a:srgbClr val="FF0000"/>
                </a:solidFill>
                <a:latin typeface="Verdana" pitchFamily="34" charset="0"/>
              </a:rPr>
              <a:t>pop</a:t>
            </a:r>
          </a:p>
          <a:p>
            <a:pPr algn="l">
              <a:lnSpc>
                <a:spcPct val="100000"/>
              </a:lnSpc>
            </a:pPr>
            <a:r>
              <a:rPr b="0" sz="2000" kumimoji="0" lang="en-US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b="0" sz="2000" kumimoji="0" lang="en-US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</a:t>
            </a:r>
            <a:endParaRPr b="0" sz="2000" kumimoji="0" lang="en-US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1"/>
                                        <p:tgtEl>
                                          <p:spTgt spid="105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2">
                      <p:stCondLst>
                        <p:cond delay="indefinite"/>
                      </p:stCondLst>
                      <p:childTnLst>
                        <p:par>
                          <p:cTn fill="hold" id="13">
                            <p:stCondLst>
                              <p:cond delay="0"/>
                            </p:stCondLst>
                            <p:childTnLst>
                              <p:par>
                                <p:cTn fill="hold" id="14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6">
                      <p:stCondLst>
                        <p:cond delay="indefinite"/>
                      </p:stCondLst>
                      <p:childTnLst>
                        <p:par>
                          <p:cTn fill="hold" id="1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8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0"/>
                                        <p:tgtEl>
                                          <p:spTgt spid="105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1">
                      <p:stCondLst>
                        <p:cond delay="indefinite"/>
                      </p:stCondLst>
                      <p:childTnLst>
                        <p:par>
                          <p:cTn fill="hold" id="22">
                            <p:stCondLst>
                              <p:cond delay="0"/>
                            </p:stCondLst>
                            <p:childTnLst>
                              <p:par>
                                <p:cTn fill="hold" id="2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>
                      <p:stCondLst>
                        <p:cond delay="indefinite"/>
                      </p:stCondLst>
                      <p:childTnLst>
                        <p:par>
                          <p:cTn fill="hold" id="26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9"/>
                                        <p:tgtEl>
                                          <p:spTgt spid="105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>
                      <p:stCondLst>
                        <p:cond delay="indefinite"/>
                      </p:stCondLst>
                      <p:childTnLst>
                        <p:par>
                          <p:cTn fill="hold" id="31">
                            <p:stCondLst>
                              <p:cond delay="0"/>
                            </p:stCondLst>
                            <p:childTnLst>
                              <p:par>
                                <p:cTn fill="hold" id="32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466" grpId="0" autoUpdateAnimBg="0"/>
      <p:bldP spid="1050476" grpId="0" autoUpdateAnimBg="0"/>
      <p:bldP spid="105048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5943600" cy="663575"/>
          </a:xfrm>
          <a:noFill/>
        </p:spPr>
        <p:txBody>
          <a:bodyPr>
            <a:noAutofit/>
          </a:bodyPr>
          <a:p>
            <a:pPr algn="ctr"/>
            <a:r>
              <a:rPr altLang="ko-KR" dirty="0" sz="3200" lang="en-US" smtClean="0"/>
              <a:t>Organization of a Digital System</a:t>
            </a:r>
          </a:p>
        </p:txBody>
      </p:sp>
      <p:sp>
        <p:nvSpPr>
          <p:cNvPr id="1048639" name="Rectangle 3"/>
          <p:cNvSpPr>
            <a:spLocks noChangeArrowheads="1"/>
          </p:cNvSpPr>
          <p:nvPr/>
        </p:nvSpPr>
        <p:spPr bwMode="auto">
          <a:xfrm>
            <a:off x="457200" y="1828800"/>
            <a:ext cx="8077200" cy="3708401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bIns="25400" lIns="63500" rIns="63500" tIns="25400" wrap="square">
            <a:spAutoFit/>
          </a:bodyPr>
          <a:p>
            <a:pPr algn="just" defTabSz="762000">
              <a:lnSpc>
                <a:spcPct val="150000"/>
              </a:lnSpc>
            </a:pPr>
            <a:r>
              <a:rPr altLang="ko-KR" dirty="0" sz="2000" lang="en-US" smtClean="0"/>
              <a:t>The internal organization of a computer is defined as</a:t>
            </a:r>
          </a:p>
          <a:p>
            <a:pPr algn="just" defTabSz="762000" indent="-457200" marL="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altLang="ko-KR" dirty="0" sz="2000" lang="en-US" smtClean="0">
                <a:solidFill>
                  <a:schemeClr val="tx1"/>
                </a:solidFill>
              </a:rPr>
              <a:t> Set </a:t>
            </a:r>
            <a:r>
              <a:rPr altLang="ko-KR" dirty="0" sz="2000" lang="en-US">
                <a:solidFill>
                  <a:schemeClr val="tx1"/>
                </a:solidFill>
              </a:rPr>
              <a:t>of registers and their </a:t>
            </a:r>
            <a:r>
              <a:rPr altLang="ko-KR" dirty="0" sz="2000" lang="en-US" smtClean="0">
                <a:solidFill>
                  <a:schemeClr val="tx1"/>
                </a:solidFill>
              </a:rPr>
              <a:t>functions.</a:t>
            </a:r>
            <a:endParaRPr altLang="ko-KR" dirty="0" sz="2000" lang="en-US">
              <a:solidFill>
                <a:schemeClr val="tx1"/>
              </a:solidFill>
            </a:endParaRPr>
          </a:p>
          <a:p>
            <a:pPr algn="just" defTabSz="762000" indent="-457200" marL="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altLang="ko-KR" dirty="0" sz="2000" lang="en-US" smtClean="0">
                <a:solidFill>
                  <a:schemeClr val="tx1"/>
                </a:solidFill>
              </a:rPr>
              <a:t> </a:t>
            </a:r>
            <a:r>
              <a:rPr altLang="ko-KR" dirty="0" sz="2000" lang="en-US" err="1" smtClean="0">
                <a:solidFill>
                  <a:schemeClr val="tx1"/>
                </a:solidFill>
              </a:rPr>
              <a:t>Microoperations</a:t>
            </a:r>
            <a:r>
              <a:rPr altLang="ko-KR" dirty="0" sz="2000" lang="en-US" smtClean="0">
                <a:solidFill>
                  <a:schemeClr val="tx1"/>
                </a:solidFill>
              </a:rPr>
              <a:t> (Set </a:t>
            </a:r>
            <a:r>
              <a:rPr altLang="ko-KR" dirty="0" sz="2000" lang="en-US">
                <a:solidFill>
                  <a:schemeClr val="tx1"/>
                </a:solidFill>
              </a:rPr>
              <a:t>of allowable </a:t>
            </a:r>
            <a:r>
              <a:rPr altLang="ko-KR" dirty="0" sz="2000" lang="en-US" err="1">
                <a:solidFill>
                  <a:schemeClr val="tx1"/>
                </a:solidFill>
              </a:rPr>
              <a:t>microoperations</a:t>
            </a:r>
            <a:r>
              <a:rPr altLang="ko-KR" dirty="0" sz="2000" lang="en-US">
                <a:solidFill>
                  <a:schemeClr val="tx1"/>
                </a:solidFill>
              </a:rPr>
              <a:t> </a:t>
            </a:r>
            <a:r>
              <a:rPr altLang="ko-KR" dirty="0" sz="2000" lang="en-US" smtClean="0">
                <a:solidFill>
                  <a:schemeClr val="tx1"/>
                </a:solidFill>
              </a:rPr>
              <a:t>provided by the organization </a:t>
            </a:r>
            <a:r>
              <a:rPr altLang="ko-KR" dirty="0" sz="2000" lang="en-US">
                <a:solidFill>
                  <a:schemeClr val="tx1"/>
                </a:solidFill>
              </a:rPr>
              <a:t>of the </a:t>
            </a:r>
            <a:r>
              <a:rPr altLang="ko-KR" dirty="0" sz="2000" lang="en-US" smtClean="0">
                <a:solidFill>
                  <a:schemeClr val="tx1"/>
                </a:solidFill>
              </a:rPr>
              <a:t>computer).</a:t>
            </a:r>
            <a:endParaRPr altLang="ko-KR" dirty="0" sz="2000" lang="en-US">
              <a:solidFill>
                <a:schemeClr val="tx1"/>
              </a:solidFill>
            </a:endParaRPr>
          </a:p>
          <a:p>
            <a:pPr algn="just" defTabSz="762000" indent="-457200" marL="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altLang="ko-KR" dirty="0" sz="2000" lang="en-US" smtClean="0">
                <a:solidFill>
                  <a:schemeClr val="tx1"/>
                </a:solidFill>
              </a:rPr>
              <a:t> Control </a:t>
            </a:r>
            <a:r>
              <a:rPr altLang="ko-KR" dirty="0" sz="2000" lang="en-US">
                <a:solidFill>
                  <a:schemeClr val="tx1"/>
                </a:solidFill>
              </a:rPr>
              <a:t>signals that initiate the sequence of </a:t>
            </a:r>
            <a:r>
              <a:rPr altLang="ko-KR" dirty="0" sz="2000" lang="en-US" err="1" smtClean="0">
                <a:solidFill>
                  <a:schemeClr val="tx1"/>
                </a:solidFill>
              </a:rPr>
              <a:t>microoperations</a:t>
            </a:r>
            <a:r>
              <a:rPr altLang="ko-KR" dirty="0" sz="2000" lang="en-US" smtClean="0">
                <a:solidFill>
                  <a:schemeClr val="tx1"/>
                </a:solidFill>
              </a:rPr>
              <a:t> </a:t>
            </a:r>
            <a:r>
              <a:rPr altLang="ko-KR" dirty="0" sz="2000" lang="en-US">
                <a:solidFill>
                  <a:schemeClr val="tx1"/>
                </a:solidFill>
              </a:rPr>
              <a:t>(to </a:t>
            </a:r>
            <a:r>
              <a:rPr altLang="ko-KR" dirty="0" sz="2000" lang="en-US" smtClean="0">
                <a:solidFill>
                  <a:schemeClr val="tx1"/>
                </a:solidFill>
              </a:rPr>
              <a:t>perform </a:t>
            </a:r>
            <a:r>
              <a:rPr altLang="ko-KR" dirty="0" sz="2000" lang="en-US">
                <a:solidFill>
                  <a:schemeClr val="tx1"/>
                </a:solidFill>
              </a:rPr>
              <a:t>the functions</a:t>
            </a:r>
            <a:r>
              <a:rPr altLang="ko-KR" dirty="0" sz="2000" lang="en-US" smtClean="0">
                <a:solidFill>
                  <a:schemeClr val="tx1"/>
                </a:solidFill>
              </a:rPr>
              <a:t>).</a:t>
            </a:r>
            <a:endParaRPr altLang="ko-KR" dirty="0" sz="2000" lang="en-US">
              <a:solidFill>
                <a:schemeClr val="tx1"/>
              </a:solidFill>
            </a:endParaRPr>
          </a:p>
          <a:p>
            <a:pPr algn="just" defTabSz="762000">
              <a:lnSpc>
                <a:spcPct val="150000"/>
              </a:lnSpc>
            </a:pPr>
            <a:endParaRPr altLang="ko-KR" dirty="0" sz="2000" lang="en-US">
              <a:solidFill>
                <a:schemeClr val="tx1"/>
              </a:solidFill>
            </a:endParaRPr>
          </a:p>
          <a:p>
            <a:pPr algn="just" defTabSz="762000" latinLnBrk="1">
              <a:lnSpc>
                <a:spcPct val="150000"/>
              </a:lnSpc>
            </a:pPr>
            <a:endParaRPr altLang="ko-KR" dirty="0" sz="20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271463"/>
            <a:ext cx="8115300" cy="500062"/>
          </a:xfrm>
          <a:noFill/>
        </p:spPr>
        <p:txBody>
          <a:bodyPr anchor="ctr">
            <a:noAutofit/>
          </a:bodyPr>
          <a:p>
            <a:r>
              <a:rPr altLang="ko-KR" dirty="0" sz="3200" lang="en-US" smtClean="0"/>
              <a:t>Register Stack Organization</a:t>
            </a:r>
            <a:endParaRPr altLang="ko-KR" dirty="0" sz="3200" lang="en-US"/>
          </a:p>
        </p:txBody>
      </p:sp>
      <p:sp>
        <p:nvSpPr>
          <p:cNvPr id="1050491" name="Rectangle 3"/>
          <p:cNvSpPr>
            <a:spLocks noChangeArrowheads="1"/>
          </p:cNvSpPr>
          <p:nvPr/>
        </p:nvSpPr>
        <p:spPr bwMode="auto">
          <a:xfrm>
            <a:off x="276225" y="2546350"/>
            <a:ext cx="1892300" cy="317499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>
              <a:lnSpc>
                <a:spcPct val="85000"/>
              </a:lnSpc>
            </a:pPr>
            <a:r>
              <a:rPr altLang="ko-KR" lang="en-US"/>
              <a:t>      </a:t>
            </a:r>
            <a:r>
              <a:rPr altLang="ko-KR" lang="en-US">
                <a:solidFill>
                  <a:srgbClr val="990000"/>
                </a:solidFill>
              </a:rPr>
              <a:t>Register Stack</a:t>
            </a:r>
          </a:p>
        </p:txBody>
      </p:sp>
      <p:sp>
        <p:nvSpPr>
          <p:cNvPr id="1050492" name="Rectangle 4"/>
          <p:cNvSpPr>
            <a:spLocks noChangeArrowheads="1"/>
          </p:cNvSpPr>
          <p:nvPr/>
        </p:nvSpPr>
        <p:spPr bwMode="auto">
          <a:xfrm>
            <a:off x="674688" y="4254500"/>
            <a:ext cx="22606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/>
            <a:r>
              <a:rPr altLang="ko-KR" lang="en-US" u="sng">
                <a:solidFill>
                  <a:srgbClr val="000099"/>
                </a:solidFill>
              </a:rPr>
              <a:t>Push</a:t>
            </a:r>
            <a:r>
              <a:rPr altLang="ko-KR" lang="en-US" u="sng"/>
              <a:t>, </a:t>
            </a:r>
            <a:r>
              <a:rPr altLang="ko-KR" lang="en-US" u="sng">
                <a:solidFill>
                  <a:schemeClr val="tx2"/>
                </a:solidFill>
              </a:rPr>
              <a:t>Pop </a:t>
            </a:r>
            <a:r>
              <a:rPr altLang="ko-KR" lang="en-US" u="sng"/>
              <a:t>operations</a:t>
            </a:r>
          </a:p>
        </p:txBody>
      </p:sp>
      <p:sp>
        <p:nvSpPr>
          <p:cNvPr id="1050493" name="Rectangle 6"/>
          <p:cNvSpPr>
            <a:spLocks noChangeArrowheads="1"/>
          </p:cNvSpPr>
          <p:nvPr/>
        </p:nvSpPr>
        <p:spPr bwMode="auto">
          <a:xfrm>
            <a:off x="1393825" y="5111750"/>
            <a:ext cx="731354" cy="32829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/>
            <a:r>
              <a:rPr altLang="ko-KR" dirty="0" lang="en-US" u="sng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050494" name="Rectangle 7"/>
          <p:cNvSpPr>
            <a:spLocks noChangeArrowheads="1"/>
          </p:cNvSpPr>
          <p:nvPr/>
        </p:nvSpPr>
        <p:spPr bwMode="auto">
          <a:xfrm>
            <a:off x="3989388" y="5111750"/>
            <a:ext cx="583493" cy="32829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/>
            <a:r>
              <a:rPr altLang="ko-KR" dirty="0" lang="en-US" u="sng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1050495" name="Rectangle 9"/>
          <p:cNvSpPr>
            <a:spLocks noChangeArrowheads="1"/>
          </p:cNvSpPr>
          <p:nvPr/>
        </p:nvSpPr>
        <p:spPr bwMode="auto">
          <a:xfrm>
            <a:off x="682625" y="5375275"/>
            <a:ext cx="4930776" cy="972109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 lvl="1" marL="571500">
              <a:lnSpc>
                <a:spcPct val="109000"/>
              </a:lnSpc>
              <a:spcBef>
                <a:spcPct val="11000"/>
              </a:spcBef>
            </a:pPr>
            <a:r>
              <a:rPr altLang="ko-KR" dirty="0" sz="1400" lang="en-US"/>
              <a:t>SP </a:t>
            </a:r>
            <a:r>
              <a:rPr altLang="ko-KR" dirty="0" sz="1200" lang="en-US">
                <a:latin typeface="Symbol" pitchFamily="18" charset="2"/>
              </a:rPr>
              <a:t></a:t>
            </a:r>
            <a:r>
              <a:rPr altLang="ko-KR" dirty="0" sz="1400" lang="en-US"/>
              <a:t> SP + 1	                   </a:t>
            </a:r>
            <a:r>
              <a:rPr altLang="ko-KR" dirty="0" sz="1400" lang="en-US" smtClean="0"/>
              <a:t>	DR </a:t>
            </a:r>
            <a:r>
              <a:rPr altLang="ko-KR" dirty="0" sz="1200" lang="en-US">
                <a:latin typeface="Symbol" pitchFamily="18" charset="2"/>
              </a:rPr>
              <a:t></a:t>
            </a:r>
            <a:r>
              <a:rPr altLang="ko-KR" dirty="0" sz="1400" lang="en-US"/>
              <a:t> M[SP]</a:t>
            </a:r>
          </a:p>
          <a:p>
            <a:pPr algn="l" defTabSz="762000" lvl="1" marL="571500">
              <a:lnSpc>
                <a:spcPct val="109000"/>
              </a:lnSpc>
              <a:spcBef>
                <a:spcPct val="11000"/>
              </a:spcBef>
            </a:pPr>
            <a:r>
              <a:rPr altLang="ko-KR" dirty="0" sz="1400" lang="en-US"/>
              <a:t>M[SP] </a:t>
            </a:r>
            <a:r>
              <a:rPr altLang="ko-KR" dirty="0" sz="1200" lang="en-US">
                <a:latin typeface="Symbol" pitchFamily="18" charset="2"/>
              </a:rPr>
              <a:t></a:t>
            </a:r>
            <a:r>
              <a:rPr altLang="ko-KR" dirty="0" sz="1400" lang="en-US"/>
              <a:t> DR	                 </a:t>
            </a:r>
            <a:r>
              <a:rPr altLang="ko-KR" dirty="0" sz="1400" lang="en-US" smtClean="0"/>
              <a:t>SP </a:t>
            </a:r>
            <a:r>
              <a:rPr altLang="ko-KR" dirty="0" sz="1200" lang="en-US">
                <a:latin typeface="Symbol" pitchFamily="18" charset="2"/>
              </a:rPr>
              <a:t></a:t>
            </a:r>
            <a:r>
              <a:rPr altLang="ko-KR" dirty="0" sz="1400" lang="en-US"/>
              <a:t> SP </a:t>
            </a:r>
            <a:r>
              <a:rPr altLang="ko-KR" dirty="0" sz="1400" lang="en-US">
                <a:sym typeface="Symbol" pitchFamily="18" charset="2"/>
              </a:rPr>
              <a:t></a:t>
            </a:r>
            <a:r>
              <a:rPr altLang="ko-KR" dirty="0" sz="1400" lang="en-US"/>
              <a:t> 1</a:t>
            </a:r>
          </a:p>
          <a:p>
            <a:pPr algn="l" defTabSz="762000" lvl="1" marL="571500">
              <a:lnSpc>
                <a:spcPct val="109000"/>
              </a:lnSpc>
              <a:spcBef>
                <a:spcPct val="11000"/>
              </a:spcBef>
            </a:pPr>
            <a:r>
              <a:rPr altLang="ko-KR" dirty="0" sz="1400" lang="en-US"/>
              <a:t>If (SP = 0) then (FULL </a:t>
            </a:r>
            <a:r>
              <a:rPr altLang="ko-KR" dirty="0" sz="1200" lang="en-US">
                <a:latin typeface="Symbol" pitchFamily="18" charset="2"/>
              </a:rPr>
              <a:t></a:t>
            </a:r>
            <a:r>
              <a:rPr altLang="ko-KR" dirty="0" sz="1400" lang="en-US"/>
              <a:t> 1)	</a:t>
            </a:r>
            <a:r>
              <a:rPr altLang="ko-KR" dirty="0" sz="1400" lang="en-US" smtClean="0"/>
              <a:t>If </a:t>
            </a:r>
            <a:r>
              <a:rPr altLang="ko-KR" dirty="0" sz="1400" lang="en-US"/>
              <a:t>(SP = 0) then (EMPTY </a:t>
            </a:r>
            <a:r>
              <a:rPr altLang="ko-KR" dirty="0" sz="1200" lang="en-US">
                <a:latin typeface="Symbol" pitchFamily="18" charset="2"/>
              </a:rPr>
              <a:t></a:t>
            </a:r>
            <a:r>
              <a:rPr altLang="ko-KR" dirty="0" sz="1400" lang="en-US"/>
              <a:t> 1)</a:t>
            </a:r>
          </a:p>
          <a:p>
            <a:pPr algn="l" defTabSz="762000" lvl="1" marL="571500">
              <a:lnSpc>
                <a:spcPct val="109000"/>
              </a:lnSpc>
              <a:spcBef>
                <a:spcPct val="11000"/>
              </a:spcBef>
            </a:pPr>
            <a:r>
              <a:rPr altLang="ko-KR" dirty="0" sz="1400" lang="en-US"/>
              <a:t>EMPTY </a:t>
            </a:r>
            <a:r>
              <a:rPr altLang="ko-KR" dirty="0" sz="1200" lang="en-US">
                <a:latin typeface="Symbol" pitchFamily="18" charset="2"/>
              </a:rPr>
              <a:t></a:t>
            </a:r>
            <a:r>
              <a:rPr altLang="ko-KR" dirty="0" sz="1400" lang="en-US"/>
              <a:t> 0 	                 </a:t>
            </a:r>
            <a:r>
              <a:rPr altLang="ko-KR" dirty="0" sz="1400" lang="en-US" smtClean="0"/>
              <a:t>FULL </a:t>
            </a:r>
            <a:r>
              <a:rPr altLang="ko-KR" dirty="0" sz="1200" lang="en-US">
                <a:latin typeface="Symbol" pitchFamily="18" charset="2"/>
              </a:rPr>
              <a:t></a:t>
            </a:r>
            <a:r>
              <a:rPr altLang="ko-KR" dirty="0" sz="1400" lang="en-US"/>
              <a:t> 0</a:t>
            </a:r>
          </a:p>
        </p:txBody>
      </p:sp>
      <p:sp>
        <p:nvSpPr>
          <p:cNvPr id="1050496" name="Rectangle 10"/>
          <p:cNvSpPr>
            <a:spLocks noChangeArrowheads="1"/>
          </p:cNvSpPr>
          <p:nvPr/>
        </p:nvSpPr>
        <p:spPr bwMode="auto">
          <a:xfrm>
            <a:off x="630238" y="831850"/>
            <a:ext cx="8286750" cy="1689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>
            <a:spAutoFit/>
          </a:bodyPr>
          <a:p>
            <a:pPr algn="just" defTabSz="762000"/>
            <a:r>
              <a:rPr altLang="ko-KR" dirty="0" lang="en-US">
                <a:solidFill>
                  <a:srgbClr val="FF0000"/>
                </a:solidFill>
              </a:rPr>
              <a:t>Stack</a:t>
            </a:r>
          </a:p>
          <a:p>
            <a:pPr algn="just" defTabSz="762000"/>
            <a:r>
              <a:rPr altLang="ko-KR" dirty="0" lang="en-US"/>
              <a:t>     - Very useful feature for nested subroutines, nested interrupt services</a:t>
            </a:r>
          </a:p>
          <a:p>
            <a:pPr algn="just" defTabSz="762000"/>
            <a:r>
              <a:rPr altLang="ko-KR" dirty="0" lang="en-US"/>
              <a:t>     - Also efficient for arithmetic expression evaluation</a:t>
            </a:r>
          </a:p>
          <a:p>
            <a:pPr algn="just" defTabSz="762000"/>
            <a:r>
              <a:rPr altLang="ko-KR" dirty="0" lang="en-US"/>
              <a:t>     - Storage which can be accessed in LIFO</a:t>
            </a:r>
          </a:p>
          <a:p>
            <a:pPr algn="just" defTabSz="762000"/>
            <a:r>
              <a:rPr altLang="ko-KR" dirty="0" lang="en-US"/>
              <a:t>     - Pointer:  SP</a:t>
            </a:r>
          </a:p>
          <a:p>
            <a:pPr algn="just" defTabSz="762000"/>
            <a:r>
              <a:rPr altLang="ko-KR" dirty="0" lang="en-US"/>
              <a:t>     - Only PUSH and POP operations are applicable</a:t>
            </a:r>
          </a:p>
        </p:txBody>
      </p:sp>
      <p:sp>
        <p:nvSpPr>
          <p:cNvPr id="1050497" name="Rectangle 11"/>
          <p:cNvSpPr>
            <a:spLocks noChangeArrowheads="1"/>
          </p:cNvSpPr>
          <p:nvPr/>
        </p:nvSpPr>
        <p:spPr bwMode="auto">
          <a:xfrm>
            <a:off x="6486525" y="2536825"/>
            <a:ext cx="1290638" cy="1928813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498" name="Line 12"/>
          <p:cNvSpPr>
            <a:spLocks noChangeShapeType="1"/>
          </p:cNvSpPr>
          <p:nvPr/>
        </p:nvSpPr>
        <p:spPr bwMode="auto">
          <a:xfrm>
            <a:off x="6486525" y="4292600"/>
            <a:ext cx="129063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499" name="Line 13"/>
          <p:cNvSpPr>
            <a:spLocks noChangeShapeType="1"/>
          </p:cNvSpPr>
          <p:nvPr/>
        </p:nvSpPr>
        <p:spPr bwMode="auto">
          <a:xfrm>
            <a:off x="6486525" y="4105275"/>
            <a:ext cx="129063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00" name="Line 14"/>
          <p:cNvSpPr>
            <a:spLocks noChangeShapeType="1"/>
          </p:cNvSpPr>
          <p:nvPr/>
        </p:nvSpPr>
        <p:spPr bwMode="auto">
          <a:xfrm>
            <a:off x="6486525" y="3916363"/>
            <a:ext cx="129063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01" name="Line 15"/>
          <p:cNvSpPr>
            <a:spLocks noChangeShapeType="1"/>
          </p:cNvSpPr>
          <p:nvPr/>
        </p:nvSpPr>
        <p:spPr bwMode="auto">
          <a:xfrm>
            <a:off x="6486525" y="3725863"/>
            <a:ext cx="129063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02" name="Line 16"/>
          <p:cNvSpPr>
            <a:spLocks noChangeShapeType="1"/>
          </p:cNvSpPr>
          <p:nvPr/>
        </p:nvSpPr>
        <p:spPr bwMode="auto">
          <a:xfrm>
            <a:off x="6486525" y="3538538"/>
            <a:ext cx="129063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03" name="Line 17"/>
          <p:cNvSpPr>
            <a:spLocks noChangeShapeType="1"/>
          </p:cNvSpPr>
          <p:nvPr/>
        </p:nvSpPr>
        <p:spPr bwMode="auto">
          <a:xfrm>
            <a:off x="6486525" y="2717800"/>
            <a:ext cx="1290638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04" name="Rectangle 18"/>
          <p:cNvSpPr>
            <a:spLocks noChangeArrowheads="1"/>
          </p:cNvSpPr>
          <p:nvPr/>
        </p:nvSpPr>
        <p:spPr bwMode="auto">
          <a:xfrm>
            <a:off x="6958013" y="4098925"/>
            <a:ext cx="2905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50505" name="Rectangle 19"/>
          <p:cNvSpPr>
            <a:spLocks noChangeArrowheads="1"/>
          </p:cNvSpPr>
          <p:nvPr/>
        </p:nvSpPr>
        <p:spPr bwMode="auto">
          <a:xfrm>
            <a:off x="6958013" y="3902075"/>
            <a:ext cx="2905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50506" name="Rectangle 20"/>
          <p:cNvSpPr>
            <a:spLocks noChangeArrowheads="1"/>
          </p:cNvSpPr>
          <p:nvPr/>
        </p:nvSpPr>
        <p:spPr bwMode="auto">
          <a:xfrm>
            <a:off x="6958013" y="3716338"/>
            <a:ext cx="2905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50507" name="Rectangle 21"/>
          <p:cNvSpPr>
            <a:spLocks noChangeArrowheads="1"/>
          </p:cNvSpPr>
          <p:nvPr/>
        </p:nvSpPr>
        <p:spPr bwMode="auto">
          <a:xfrm>
            <a:off x="7748588" y="4284663"/>
            <a:ext cx="2651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050508" name="Rectangle 22"/>
          <p:cNvSpPr>
            <a:spLocks noChangeArrowheads="1"/>
          </p:cNvSpPr>
          <p:nvPr/>
        </p:nvSpPr>
        <p:spPr bwMode="auto">
          <a:xfrm>
            <a:off x="7748588" y="4098925"/>
            <a:ext cx="2651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50509" name="Rectangle 23"/>
          <p:cNvSpPr>
            <a:spLocks noChangeArrowheads="1"/>
          </p:cNvSpPr>
          <p:nvPr/>
        </p:nvSpPr>
        <p:spPr bwMode="auto">
          <a:xfrm>
            <a:off x="7748588" y="3902075"/>
            <a:ext cx="2651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50510" name="Rectangle 24"/>
          <p:cNvSpPr>
            <a:spLocks noChangeArrowheads="1"/>
          </p:cNvSpPr>
          <p:nvPr/>
        </p:nvSpPr>
        <p:spPr bwMode="auto">
          <a:xfrm>
            <a:off x="7748588" y="3716338"/>
            <a:ext cx="2651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50511" name="Rectangle 25"/>
          <p:cNvSpPr>
            <a:spLocks noChangeArrowheads="1"/>
          </p:cNvSpPr>
          <p:nvPr/>
        </p:nvSpPr>
        <p:spPr bwMode="auto">
          <a:xfrm>
            <a:off x="7748588" y="3530600"/>
            <a:ext cx="2651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0512" name="Rectangle 26"/>
          <p:cNvSpPr>
            <a:spLocks noChangeArrowheads="1"/>
          </p:cNvSpPr>
          <p:nvPr/>
        </p:nvSpPr>
        <p:spPr bwMode="auto">
          <a:xfrm>
            <a:off x="7775575" y="2533650"/>
            <a:ext cx="349250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1050513" name="Rectangle 27"/>
          <p:cNvSpPr>
            <a:spLocks noChangeArrowheads="1"/>
          </p:cNvSpPr>
          <p:nvPr/>
        </p:nvSpPr>
        <p:spPr bwMode="auto">
          <a:xfrm>
            <a:off x="7632700" y="2297113"/>
            <a:ext cx="739776" cy="266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050514" name="Rectangle 28"/>
          <p:cNvSpPr>
            <a:spLocks noChangeArrowheads="1"/>
          </p:cNvSpPr>
          <p:nvPr/>
        </p:nvSpPr>
        <p:spPr bwMode="auto">
          <a:xfrm>
            <a:off x="4614863" y="2865438"/>
            <a:ext cx="523876" cy="266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FULL</a:t>
            </a:r>
          </a:p>
        </p:txBody>
      </p:sp>
      <p:sp>
        <p:nvSpPr>
          <p:cNvPr id="1050515" name="Rectangle 29"/>
          <p:cNvSpPr>
            <a:spLocks noChangeArrowheads="1"/>
          </p:cNvSpPr>
          <p:nvPr/>
        </p:nvSpPr>
        <p:spPr bwMode="auto">
          <a:xfrm>
            <a:off x="5362575" y="2865438"/>
            <a:ext cx="676277" cy="266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EMPTY</a:t>
            </a:r>
          </a:p>
        </p:txBody>
      </p:sp>
      <p:sp>
        <p:nvSpPr>
          <p:cNvPr id="1050516" name="Rectangle 30"/>
          <p:cNvSpPr>
            <a:spLocks noChangeArrowheads="1"/>
          </p:cNvSpPr>
          <p:nvPr/>
        </p:nvSpPr>
        <p:spPr bwMode="auto">
          <a:xfrm>
            <a:off x="5054600" y="3676650"/>
            <a:ext cx="384175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1050517" name="Rectangle 31"/>
          <p:cNvSpPr>
            <a:spLocks noChangeArrowheads="1"/>
          </p:cNvSpPr>
          <p:nvPr/>
        </p:nvSpPr>
        <p:spPr bwMode="auto">
          <a:xfrm>
            <a:off x="4887913" y="3667125"/>
            <a:ext cx="773112" cy="23177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18" name="Rectangle 35"/>
          <p:cNvSpPr>
            <a:spLocks noChangeArrowheads="1"/>
          </p:cNvSpPr>
          <p:nvPr/>
        </p:nvSpPr>
        <p:spPr bwMode="auto">
          <a:xfrm>
            <a:off x="5400675" y="2876550"/>
            <a:ext cx="631825" cy="220663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19" name="Rectangle 36"/>
          <p:cNvSpPr>
            <a:spLocks noChangeArrowheads="1"/>
          </p:cNvSpPr>
          <p:nvPr/>
        </p:nvSpPr>
        <p:spPr bwMode="auto">
          <a:xfrm>
            <a:off x="6486525" y="4597400"/>
            <a:ext cx="1290638" cy="16510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20" name="Rectangle 37"/>
          <p:cNvSpPr>
            <a:spLocks noChangeArrowheads="1"/>
          </p:cNvSpPr>
          <p:nvPr/>
        </p:nvSpPr>
        <p:spPr bwMode="auto">
          <a:xfrm>
            <a:off x="6897688" y="4564063"/>
            <a:ext cx="371477" cy="266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DR</a:t>
            </a:r>
          </a:p>
        </p:txBody>
      </p:sp>
      <p:sp>
        <p:nvSpPr>
          <p:cNvPr id="1050521" name="Rectangle 38"/>
          <p:cNvSpPr>
            <a:spLocks noChangeArrowheads="1"/>
          </p:cNvSpPr>
          <p:nvPr/>
        </p:nvSpPr>
        <p:spPr bwMode="auto">
          <a:xfrm>
            <a:off x="4960938" y="2593975"/>
            <a:ext cx="612776" cy="292099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400" lang="en-US"/>
              <a:t>Flags</a:t>
            </a:r>
          </a:p>
        </p:txBody>
      </p:sp>
      <p:sp>
        <p:nvSpPr>
          <p:cNvPr id="1050522" name="Rectangle 39"/>
          <p:cNvSpPr>
            <a:spLocks noChangeArrowheads="1"/>
          </p:cNvSpPr>
          <p:nvPr/>
        </p:nvSpPr>
        <p:spPr bwMode="auto">
          <a:xfrm>
            <a:off x="4614863" y="3424238"/>
            <a:ext cx="1222376" cy="292099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400" lang="en-US"/>
              <a:t>Stack pointer</a:t>
            </a:r>
          </a:p>
        </p:txBody>
      </p:sp>
      <p:sp>
        <p:nvSpPr>
          <p:cNvPr id="1050523" name="Rectangle 40"/>
          <p:cNvSpPr>
            <a:spLocks noChangeArrowheads="1"/>
          </p:cNvSpPr>
          <p:nvPr/>
        </p:nvSpPr>
        <p:spPr bwMode="auto">
          <a:xfrm>
            <a:off x="6826250" y="2293938"/>
            <a:ext cx="612776" cy="292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defTabSz="762000"/>
            <a:r>
              <a:rPr altLang="ko-KR" dirty="0" sz="1400" lang="en-US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050524" name="Line 41"/>
          <p:cNvSpPr>
            <a:spLocks noChangeShapeType="1"/>
          </p:cNvSpPr>
          <p:nvPr/>
        </p:nvSpPr>
        <p:spPr bwMode="auto">
          <a:xfrm flipV="1">
            <a:off x="8251825" y="3654425"/>
            <a:ext cx="0" cy="776288"/>
          </a:xfrm>
          <a:prstGeom prst="line"/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25" name="Rectangle 44"/>
          <p:cNvSpPr>
            <a:spLocks noChangeArrowheads="1"/>
          </p:cNvSpPr>
          <p:nvPr/>
        </p:nvSpPr>
        <p:spPr bwMode="auto">
          <a:xfrm>
            <a:off x="4581525" y="2876550"/>
            <a:ext cx="631825" cy="220663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26" name="Line 48"/>
          <p:cNvSpPr>
            <a:spLocks noChangeShapeType="1"/>
          </p:cNvSpPr>
          <p:nvPr/>
        </p:nvSpPr>
        <p:spPr bwMode="auto">
          <a:xfrm>
            <a:off x="5667375" y="3771900"/>
            <a:ext cx="800100" cy="0"/>
          </a:xfrm>
          <a:prstGeom prst="line"/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50527" name="Text Box 49"/>
          <p:cNvSpPr txBox="1">
            <a:spLocks noChangeArrowheads="1"/>
          </p:cNvSpPr>
          <p:nvPr/>
        </p:nvSpPr>
        <p:spPr bwMode="auto">
          <a:xfrm>
            <a:off x="4946650" y="3886200"/>
            <a:ext cx="614681" cy="2946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r>
              <a:rPr altLang="ko-KR" sz="1400" lang="en-US"/>
              <a:t>6 bits</a:t>
            </a:r>
          </a:p>
        </p:txBody>
      </p:sp>
    </p:spTree>
  </p:cSld>
  <p:clrMapOvr>
    <a:masterClrMapping/>
  </p:clrMapOvr>
  <p:timing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5925"/>
            <a:ext cx="7375525" cy="574675"/>
          </a:xfrm>
          <a:noFill/>
        </p:spPr>
        <p:txBody>
          <a:bodyPr anchor="ctr">
            <a:normAutofit/>
          </a:bodyPr>
          <a:p>
            <a:r>
              <a:rPr altLang="ko-KR" dirty="0" sz="3200" lang="en-US" smtClean="0"/>
              <a:t>Memory Stack Organization</a:t>
            </a:r>
            <a:endParaRPr altLang="ko-KR" dirty="0" sz="3200" lang="en-US"/>
          </a:p>
        </p:txBody>
      </p:sp>
      <p:sp>
        <p:nvSpPr>
          <p:cNvPr id="1050529" name="Rectangle 3"/>
          <p:cNvSpPr>
            <a:spLocks noChangeArrowheads="1"/>
          </p:cNvSpPr>
          <p:nvPr/>
        </p:nvSpPr>
        <p:spPr bwMode="auto">
          <a:xfrm>
            <a:off x="1354138" y="4976813"/>
            <a:ext cx="34925" cy="13176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30" name="Rectangle 5"/>
          <p:cNvSpPr>
            <a:spLocks noChangeArrowheads="1"/>
          </p:cNvSpPr>
          <p:nvPr/>
        </p:nvSpPr>
        <p:spPr bwMode="auto">
          <a:xfrm>
            <a:off x="152400" y="3200400"/>
            <a:ext cx="6324600" cy="3086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square">
            <a:spAutoFit/>
          </a:bodyPr>
          <a:p>
            <a:pPr algn="just" defTabSz="762000">
              <a:lnSpc>
                <a:spcPct val="150000"/>
              </a:lnSpc>
            </a:pPr>
            <a:r>
              <a:rPr altLang="ko-KR" dirty="0" lang="en-US" smtClean="0"/>
              <a:t> </a:t>
            </a:r>
            <a:r>
              <a:rPr altLang="ko-KR" dirty="0" lang="en-US"/>
              <a:t>- A portion of memory is used as a stack with </a:t>
            </a:r>
            <a:r>
              <a:rPr altLang="ko-KR" dirty="0" lang="en-US" smtClean="0"/>
              <a:t>a processor </a:t>
            </a:r>
            <a:r>
              <a:rPr altLang="ko-KR" dirty="0" lang="en-US"/>
              <a:t>register as a stack </a:t>
            </a:r>
            <a:r>
              <a:rPr altLang="ko-KR" dirty="0" lang="en-US" smtClean="0"/>
              <a:t>pointer.</a:t>
            </a:r>
            <a:endParaRPr altLang="ko-KR" dirty="0" lang="en-US"/>
          </a:p>
          <a:p>
            <a:pPr algn="just" defTabSz="762000">
              <a:lnSpc>
                <a:spcPct val="150000"/>
              </a:lnSpc>
            </a:pPr>
            <a:r>
              <a:rPr altLang="ko-KR" dirty="0" lang="en-US" smtClean="0"/>
              <a:t>       </a:t>
            </a:r>
            <a:r>
              <a:rPr altLang="ko-KR" dirty="0" lang="en-US"/>
              <a:t>- PUSH:	SP </a:t>
            </a:r>
            <a:r>
              <a:rPr altLang="ko-KR" dirty="0" lang="en-US">
                <a:latin typeface="Symbol" pitchFamily="18" charset="2"/>
                <a:sym typeface="Symbol" pitchFamily="18" charset="2"/>
              </a:rPr>
              <a:t></a:t>
            </a:r>
            <a:r>
              <a:rPr altLang="ko-KR" dirty="0" lang="en-US"/>
              <a:t> SP - 1</a:t>
            </a:r>
          </a:p>
          <a:p>
            <a:pPr algn="just" defTabSz="762000" lvl="1" marL="571500">
              <a:lnSpc>
                <a:spcPct val="150000"/>
              </a:lnSpc>
            </a:pPr>
            <a:r>
              <a:rPr altLang="ko-KR" dirty="0" lang="en-US"/>
              <a:t>               </a:t>
            </a:r>
            <a:r>
              <a:rPr altLang="ko-KR" dirty="0" lang="en-US" smtClean="0"/>
              <a:t>	M[SP</a:t>
            </a:r>
            <a:r>
              <a:rPr altLang="ko-KR" dirty="0" lang="en-US"/>
              <a:t>] </a:t>
            </a:r>
            <a:r>
              <a:rPr altLang="ko-KR" dirty="0" lang="en-US">
                <a:latin typeface="Symbol" pitchFamily="18" charset="2"/>
                <a:sym typeface="Symbol" pitchFamily="18" charset="2"/>
              </a:rPr>
              <a:t></a:t>
            </a:r>
            <a:r>
              <a:rPr altLang="ko-KR" dirty="0" lang="en-US"/>
              <a:t> DR</a:t>
            </a:r>
          </a:p>
          <a:p>
            <a:pPr algn="just" defTabSz="762000">
              <a:lnSpc>
                <a:spcPct val="150000"/>
              </a:lnSpc>
            </a:pPr>
            <a:r>
              <a:rPr altLang="ko-KR" dirty="0" lang="en-US"/>
              <a:t>       - </a:t>
            </a:r>
            <a:r>
              <a:rPr altLang="ko-KR" dirty="0" lang="en-US" smtClean="0"/>
              <a:t>POP:	DR </a:t>
            </a:r>
            <a:r>
              <a:rPr altLang="ko-KR" dirty="0" lang="en-US">
                <a:latin typeface="Symbol" pitchFamily="18" charset="2"/>
                <a:sym typeface="Symbol" pitchFamily="18" charset="2"/>
              </a:rPr>
              <a:t></a:t>
            </a:r>
            <a:r>
              <a:rPr altLang="ko-KR" dirty="0" lang="en-US"/>
              <a:t> M[SP]</a:t>
            </a:r>
          </a:p>
          <a:p>
            <a:pPr algn="just" defTabSz="762000" lvl="1" marL="571500">
              <a:lnSpc>
                <a:spcPct val="150000"/>
              </a:lnSpc>
            </a:pPr>
            <a:r>
              <a:rPr altLang="ko-KR" dirty="0" lang="en-US"/>
              <a:t>               </a:t>
            </a:r>
            <a:r>
              <a:rPr altLang="ko-KR" dirty="0" lang="en-US" smtClean="0"/>
              <a:t>	SP </a:t>
            </a:r>
            <a:r>
              <a:rPr altLang="ko-KR" dirty="0" lang="en-US">
                <a:latin typeface="Symbol" pitchFamily="18" charset="2"/>
                <a:sym typeface="Symbol" pitchFamily="18" charset="2"/>
              </a:rPr>
              <a:t></a:t>
            </a:r>
            <a:r>
              <a:rPr altLang="ko-KR" dirty="0" lang="en-US"/>
              <a:t> SP + 1 </a:t>
            </a:r>
          </a:p>
          <a:p>
            <a:pPr algn="just" defTabSz="762000" lvl="1" marL="571500">
              <a:lnSpc>
                <a:spcPct val="96000"/>
              </a:lnSpc>
            </a:pPr>
            <a:endParaRPr altLang="ko-KR" dirty="0" lang="en-US"/>
          </a:p>
          <a:p>
            <a:pPr algn="just" defTabSz="762000">
              <a:lnSpc>
                <a:spcPct val="96000"/>
              </a:lnSpc>
            </a:pPr>
            <a:r>
              <a:rPr altLang="ko-KR" dirty="0" lang="en-US"/>
              <a:t>       </a:t>
            </a:r>
          </a:p>
        </p:txBody>
      </p:sp>
      <p:sp>
        <p:nvSpPr>
          <p:cNvPr id="1050531" name="Rectangle 6"/>
          <p:cNvSpPr>
            <a:spLocks noChangeArrowheads="1"/>
          </p:cNvSpPr>
          <p:nvPr/>
        </p:nvSpPr>
        <p:spPr bwMode="auto">
          <a:xfrm>
            <a:off x="544513" y="1133475"/>
            <a:ext cx="3076576" cy="622301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>
              <a:lnSpc>
                <a:spcPct val="150000"/>
              </a:lnSpc>
            </a:pPr>
            <a:r>
              <a:rPr altLang="ko-KR" dirty="0" lang="en-US">
                <a:solidFill>
                  <a:srgbClr val="FF0000"/>
                </a:solidFill>
              </a:rPr>
              <a:t>Memory with Program, Data, </a:t>
            </a:r>
          </a:p>
          <a:p>
            <a:pPr algn="l" defTabSz="762000">
              <a:lnSpc>
                <a:spcPct val="150000"/>
              </a:lnSpc>
            </a:pPr>
            <a:r>
              <a:rPr altLang="ko-KR" dirty="0" lang="en-US">
                <a:solidFill>
                  <a:srgbClr val="FF0000"/>
                </a:solidFill>
              </a:rPr>
              <a:t>	and Stack Segments</a:t>
            </a:r>
          </a:p>
        </p:txBody>
      </p:sp>
      <p:sp>
        <p:nvSpPr>
          <p:cNvPr id="1050532" name="Rectangle 9"/>
          <p:cNvSpPr>
            <a:spLocks noChangeArrowheads="1"/>
          </p:cNvSpPr>
          <p:nvPr/>
        </p:nvSpPr>
        <p:spPr bwMode="auto">
          <a:xfrm>
            <a:off x="6519863" y="909638"/>
            <a:ext cx="1157287" cy="2863850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33" name="Line 10"/>
          <p:cNvSpPr>
            <a:spLocks noChangeShapeType="1"/>
          </p:cNvSpPr>
          <p:nvPr/>
        </p:nvSpPr>
        <p:spPr bwMode="auto">
          <a:xfrm>
            <a:off x="6526213" y="3565525"/>
            <a:ext cx="115570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34" name="Rectangle 11"/>
          <p:cNvSpPr>
            <a:spLocks noChangeArrowheads="1"/>
          </p:cNvSpPr>
          <p:nvPr/>
        </p:nvSpPr>
        <p:spPr bwMode="auto">
          <a:xfrm>
            <a:off x="7664450" y="3557588"/>
            <a:ext cx="517525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4001</a:t>
            </a:r>
          </a:p>
        </p:txBody>
      </p:sp>
      <p:sp>
        <p:nvSpPr>
          <p:cNvPr id="1050535" name="Line 12"/>
          <p:cNvSpPr>
            <a:spLocks noChangeShapeType="1"/>
          </p:cNvSpPr>
          <p:nvPr/>
        </p:nvSpPr>
        <p:spPr bwMode="auto">
          <a:xfrm>
            <a:off x="6526213" y="3392488"/>
            <a:ext cx="115570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36" name="Line 13"/>
          <p:cNvSpPr>
            <a:spLocks noChangeShapeType="1"/>
          </p:cNvSpPr>
          <p:nvPr/>
        </p:nvSpPr>
        <p:spPr bwMode="auto">
          <a:xfrm>
            <a:off x="6526213" y="3221038"/>
            <a:ext cx="115570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37" name="Line 14"/>
          <p:cNvSpPr>
            <a:spLocks noChangeShapeType="1"/>
          </p:cNvSpPr>
          <p:nvPr/>
        </p:nvSpPr>
        <p:spPr bwMode="auto">
          <a:xfrm>
            <a:off x="6526213" y="3048000"/>
            <a:ext cx="115570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38" name="Line 15"/>
          <p:cNvSpPr>
            <a:spLocks noChangeShapeType="1"/>
          </p:cNvSpPr>
          <p:nvPr/>
        </p:nvSpPr>
        <p:spPr bwMode="auto">
          <a:xfrm>
            <a:off x="6526213" y="2873375"/>
            <a:ext cx="115570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39" name="Line 16"/>
          <p:cNvSpPr>
            <a:spLocks noChangeShapeType="1"/>
          </p:cNvSpPr>
          <p:nvPr/>
        </p:nvSpPr>
        <p:spPr bwMode="auto">
          <a:xfrm>
            <a:off x="6526213" y="2641600"/>
            <a:ext cx="1155700" cy="0"/>
          </a:xfrm>
          <a:prstGeom prst="line"/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40" name="Line 17"/>
          <p:cNvSpPr>
            <a:spLocks noChangeShapeType="1"/>
          </p:cNvSpPr>
          <p:nvPr/>
        </p:nvSpPr>
        <p:spPr bwMode="auto">
          <a:xfrm>
            <a:off x="6519863" y="1625600"/>
            <a:ext cx="1146175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41" name="Rectangle 18"/>
          <p:cNvSpPr>
            <a:spLocks noChangeArrowheads="1"/>
          </p:cNvSpPr>
          <p:nvPr/>
        </p:nvSpPr>
        <p:spPr bwMode="auto">
          <a:xfrm>
            <a:off x="7664450" y="3384550"/>
            <a:ext cx="517525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4000</a:t>
            </a:r>
          </a:p>
        </p:txBody>
      </p:sp>
      <p:sp>
        <p:nvSpPr>
          <p:cNvPr id="1050542" name="Rectangle 19"/>
          <p:cNvSpPr>
            <a:spLocks noChangeArrowheads="1"/>
          </p:cNvSpPr>
          <p:nvPr/>
        </p:nvSpPr>
        <p:spPr bwMode="auto">
          <a:xfrm>
            <a:off x="7664450" y="3194050"/>
            <a:ext cx="517525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3999</a:t>
            </a:r>
          </a:p>
        </p:txBody>
      </p:sp>
      <p:sp>
        <p:nvSpPr>
          <p:cNvPr id="1050543" name="Rectangle 20"/>
          <p:cNvSpPr>
            <a:spLocks noChangeArrowheads="1"/>
          </p:cNvSpPr>
          <p:nvPr/>
        </p:nvSpPr>
        <p:spPr bwMode="auto">
          <a:xfrm>
            <a:off x="7664450" y="3019425"/>
            <a:ext cx="517525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3998</a:t>
            </a:r>
          </a:p>
        </p:txBody>
      </p:sp>
      <p:sp>
        <p:nvSpPr>
          <p:cNvPr id="1050544" name="Rectangle 21"/>
          <p:cNvSpPr>
            <a:spLocks noChangeArrowheads="1"/>
          </p:cNvSpPr>
          <p:nvPr/>
        </p:nvSpPr>
        <p:spPr bwMode="auto">
          <a:xfrm>
            <a:off x="7664450" y="2847975"/>
            <a:ext cx="517525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3997</a:t>
            </a:r>
          </a:p>
        </p:txBody>
      </p:sp>
      <p:sp>
        <p:nvSpPr>
          <p:cNvPr id="1050545" name="Rectangle 22"/>
          <p:cNvSpPr>
            <a:spLocks noChangeArrowheads="1"/>
          </p:cNvSpPr>
          <p:nvPr/>
        </p:nvSpPr>
        <p:spPr bwMode="auto">
          <a:xfrm>
            <a:off x="7664450" y="2266950"/>
            <a:ext cx="517525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3000</a:t>
            </a:r>
          </a:p>
        </p:txBody>
      </p:sp>
      <p:sp>
        <p:nvSpPr>
          <p:cNvPr id="1050546" name="Rectangle 23"/>
          <p:cNvSpPr>
            <a:spLocks noChangeArrowheads="1"/>
          </p:cNvSpPr>
          <p:nvPr/>
        </p:nvSpPr>
        <p:spPr bwMode="auto">
          <a:xfrm>
            <a:off x="6838950" y="1801813"/>
            <a:ext cx="509588" cy="419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CC3300"/>
                </a:solidFill>
              </a:rPr>
              <a:t>Data</a:t>
            </a:r>
          </a:p>
          <a:p>
            <a:pPr algn="l" defTabSz="762000" latinLnBrk="1"/>
            <a:endParaRPr altLang="ko-KR" sz="1200" lang="en-US">
              <a:solidFill>
                <a:srgbClr val="CC3300"/>
              </a:solidFill>
            </a:endParaRPr>
          </a:p>
        </p:txBody>
      </p:sp>
      <p:sp>
        <p:nvSpPr>
          <p:cNvPr id="1050547" name="Rectangle 24"/>
          <p:cNvSpPr>
            <a:spLocks noChangeArrowheads="1"/>
          </p:cNvSpPr>
          <p:nvPr/>
        </p:nvSpPr>
        <p:spPr bwMode="auto">
          <a:xfrm>
            <a:off x="6645275" y="1952625"/>
            <a:ext cx="930276" cy="266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CC3300"/>
                </a:solidFill>
              </a:rPr>
              <a:t>(operands)</a:t>
            </a:r>
          </a:p>
        </p:txBody>
      </p:sp>
      <p:sp>
        <p:nvSpPr>
          <p:cNvPr id="1050548" name="Rectangle 25"/>
          <p:cNvSpPr>
            <a:spLocks noChangeArrowheads="1"/>
          </p:cNvSpPr>
          <p:nvPr/>
        </p:nvSpPr>
        <p:spPr bwMode="auto">
          <a:xfrm>
            <a:off x="6680200" y="1128713"/>
            <a:ext cx="806450" cy="4191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33CC"/>
                </a:solidFill>
              </a:rPr>
              <a:t>Program</a:t>
            </a:r>
          </a:p>
          <a:p>
            <a:pPr algn="l" defTabSz="762000" latinLnBrk="1"/>
            <a:endParaRPr altLang="ko-KR" sz="1200" lang="en-US">
              <a:solidFill>
                <a:srgbClr val="0033CC"/>
              </a:solidFill>
            </a:endParaRPr>
          </a:p>
        </p:txBody>
      </p:sp>
      <p:sp>
        <p:nvSpPr>
          <p:cNvPr id="1050549" name="Rectangle 26"/>
          <p:cNvSpPr>
            <a:spLocks noChangeArrowheads="1"/>
          </p:cNvSpPr>
          <p:nvPr/>
        </p:nvSpPr>
        <p:spPr bwMode="auto">
          <a:xfrm>
            <a:off x="6508750" y="1273175"/>
            <a:ext cx="1095376" cy="266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33CC"/>
                </a:solidFill>
              </a:rPr>
              <a:t>(instructions</a:t>
            </a:r>
            <a:r>
              <a:rPr altLang="ko-KR" sz="1200" lang="en-US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50550" name="Line 28"/>
          <p:cNvSpPr>
            <a:spLocks noChangeShapeType="1"/>
          </p:cNvSpPr>
          <p:nvPr/>
        </p:nvSpPr>
        <p:spPr bwMode="auto">
          <a:xfrm>
            <a:off x="5622925" y="1311275"/>
            <a:ext cx="885825" cy="0"/>
          </a:xfrm>
          <a:prstGeom prst="line"/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51" name="Rectangle 29"/>
          <p:cNvSpPr>
            <a:spLocks noChangeArrowheads="1"/>
          </p:cNvSpPr>
          <p:nvPr/>
        </p:nvSpPr>
        <p:spPr bwMode="auto">
          <a:xfrm>
            <a:off x="4913313" y="1212850"/>
            <a:ext cx="711200" cy="22383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52" name="Line 31"/>
          <p:cNvSpPr>
            <a:spLocks noChangeShapeType="1"/>
          </p:cNvSpPr>
          <p:nvPr/>
        </p:nvSpPr>
        <p:spPr bwMode="auto">
          <a:xfrm>
            <a:off x="5622925" y="2011363"/>
            <a:ext cx="896938" cy="0"/>
          </a:xfrm>
          <a:prstGeom prst="line"/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53" name="Line 34"/>
          <p:cNvSpPr>
            <a:spLocks noChangeShapeType="1"/>
          </p:cNvSpPr>
          <p:nvPr/>
        </p:nvSpPr>
        <p:spPr bwMode="auto">
          <a:xfrm>
            <a:off x="5618163" y="2417763"/>
            <a:ext cx="898525" cy="0"/>
          </a:xfrm>
          <a:prstGeom prst="line"/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54" name="Rectangle 36"/>
          <p:cNvSpPr>
            <a:spLocks noChangeArrowheads="1"/>
          </p:cNvSpPr>
          <p:nvPr/>
        </p:nvSpPr>
        <p:spPr bwMode="auto">
          <a:xfrm>
            <a:off x="7673975" y="906463"/>
            <a:ext cx="517525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1050555" name="Rectangle 37"/>
          <p:cNvSpPr>
            <a:spLocks noChangeArrowheads="1"/>
          </p:cNvSpPr>
          <p:nvPr/>
        </p:nvSpPr>
        <p:spPr bwMode="auto">
          <a:xfrm>
            <a:off x="5157788" y="1254125"/>
            <a:ext cx="263525" cy="13335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56" name="Rectangle 38"/>
          <p:cNvSpPr>
            <a:spLocks noChangeArrowheads="1"/>
          </p:cNvSpPr>
          <p:nvPr/>
        </p:nvSpPr>
        <p:spPr bwMode="auto">
          <a:xfrm>
            <a:off x="5075238" y="1222375"/>
            <a:ext cx="3921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99"/>
                </a:solidFill>
              </a:rPr>
              <a:t>PC</a:t>
            </a:r>
          </a:p>
        </p:txBody>
      </p:sp>
      <p:sp>
        <p:nvSpPr>
          <p:cNvPr id="1050557" name="Rectangle 39"/>
          <p:cNvSpPr>
            <a:spLocks noChangeArrowheads="1"/>
          </p:cNvSpPr>
          <p:nvPr/>
        </p:nvSpPr>
        <p:spPr bwMode="auto">
          <a:xfrm>
            <a:off x="5146675" y="1946275"/>
            <a:ext cx="252413" cy="131763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58" name="Rectangle 40"/>
          <p:cNvSpPr>
            <a:spLocks noChangeArrowheads="1"/>
          </p:cNvSpPr>
          <p:nvPr/>
        </p:nvSpPr>
        <p:spPr bwMode="auto">
          <a:xfrm>
            <a:off x="5053013" y="1881188"/>
            <a:ext cx="371477" cy="266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990000"/>
                </a:solidFill>
              </a:rPr>
              <a:t>AR</a:t>
            </a:r>
          </a:p>
        </p:txBody>
      </p:sp>
      <p:sp>
        <p:nvSpPr>
          <p:cNvPr id="1050559" name="Rectangle 41"/>
          <p:cNvSpPr>
            <a:spLocks noChangeArrowheads="1"/>
          </p:cNvSpPr>
          <p:nvPr/>
        </p:nvSpPr>
        <p:spPr bwMode="auto">
          <a:xfrm>
            <a:off x="5053013" y="2338388"/>
            <a:ext cx="351059" cy="274434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dirty="0" sz="1200" lang="en-US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1050560" name="Rectangle 42" descr="10%"/>
          <p:cNvSpPr>
            <a:spLocks noChangeArrowheads="1"/>
          </p:cNvSpPr>
          <p:nvPr/>
        </p:nvSpPr>
        <p:spPr bwMode="auto">
          <a:xfrm>
            <a:off x="6529388" y="2270125"/>
            <a:ext cx="1147762" cy="598488"/>
          </a:xfrm>
          <a:prstGeom prst="rect"/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61" name="Rectangle 43"/>
          <p:cNvSpPr>
            <a:spLocks noChangeArrowheads="1"/>
          </p:cNvSpPr>
          <p:nvPr/>
        </p:nvSpPr>
        <p:spPr bwMode="auto">
          <a:xfrm>
            <a:off x="6807200" y="2473325"/>
            <a:ext cx="633413" cy="280988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400" lang="en-US">
                <a:solidFill>
                  <a:srgbClr val="990000"/>
                </a:solidFill>
              </a:rPr>
              <a:t>stack</a:t>
            </a:r>
          </a:p>
        </p:txBody>
      </p:sp>
      <p:sp>
        <p:nvSpPr>
          <p:cNvPr id="1050562" name="Rectangle 45"/>
          <p:cNvSpPr>
            <a:spLocks noChangeArrowheads="1"/>
          </p:cNvSpPr>
          <p:nvPr/>
        </p:nvSpPr>
        <p:spPr bwMode="auto">
          <a:xfrm>
            <a:off x="4913313" y="1879600"/>
            <a:ext cx="711200" cy="22383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63" name="Rectangle 46"/>
          <p:cNvSpPr>
            <a:spLocks noChangeArrowheads="1"/>
          </p:cNvSpPr>
          <p:nvPr/>
        </p:nvSpPr>
        <p:spPr bwMode="auto">
          <a:xfrm>
            <a:off x="4913313" y="2336800"/>
            <a:ext cx="711200" cy="223838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64" name="Line 47"/>
          <p:cNvSpPr>
            <a:spLocks noChangeShapeType="1"/>
          </p:cNvSpPr>
          <p:nvPr/>
        </p:nvSpPr>
        <p:spPr bwMode="auto">
          <a:xfrm flipV="1">
            <a:off x="8334375" y="2590800"/>
            <a:ext cx="0" cy="1181100"/>
          </a:xfrm>
          <a:prstGeom prst="line"/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p>
            <a:endParaRPr lang="en-US"/>
          </a:p>
        </p:txBody>
      </p:sp>
      <p:sp>
        <p:nvSpPr>
          <p:cNvPr id="1050565" name="Text Box 48"/>
          <p:cNvSpPr txBox="1">
            <a:spLocks noChangeArrowheads="1"/>
          </p:cNvSpPr>
          <p:nvPr/>
        </p:nvSpPr>
        <p:spPr bwMode="auto">
          <a:xfrm>
            <a:off x="7697788" y="3829050"/>
            <a:ext cx="1236981" cy="6248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p>
            <a:pPr algn="l"/>
            <a:r>
              <a:rPr altLang="ko-KR" sz="1200" lang="en-US">
                <a:solidFill>
                  <a:schemeClr val="tx2"/>
                </a:solidFill>
              </a:rPr>
              <a:t>Stack grows</a:t>
            </a:r>
          </a:p>
          <a:p>
            <a:pPr algn="l"/>
            <a:r>
              <a:rPr altLang="ko-KR" sz="1200" lang="en-US">
                <a:solidFill>
                  <a:schemeClr val="tx2"/>
                </a:solidFill>
              </a:rPr>
              <a:t>In this direction</a:t>
            </a:r>
          </a:p>
          <a:p>
            <a:pPr algn="l"/>
            <a:endParaRPr altLang="ko-KR" sz="1200" lang="en-US">
              <a:solidFill>
                <a:schemeClr val="tx2"/>
              </a:solidFill>
            </a:endParaRPr>
          </a:p>
        </p:txBody>
      </p:sp>
      <p:sp>
        <p:nvSpPr>
          <p:cNvPr id="1050566" name="Text Box 51"/>
          <p:cNvSpPr txBox="1">
            <a:spLocks noChangeArrowheads="1"/>
          </p:cNvSpPr>
          <p:nvPr/>
        </p:nvSpPr>
        <p:spPr bwMode="auto">
          <a:xfrm>
            <a:off x="228600" y="5750826"/>
            <a:ext cx="8686800" cy="9042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p>
            <a:pPr algn="just">
              <a:lnSpc>
                <a:spcPct val="150000"/>
              </a:lnSpc>
            </a:pPr>
            <a:r>
              <a:rPr altLang="ko-KR" dirty="0" lang="en-US"/>
              <a:t>- Most computers do not provide hardware to check stack overflow (</a:t>
            </a:r>
            <a:r>
              <a:rPr altLang="ko-KR" dirty="0" lang="en-US" smtClean="0"/>
              <a:t>full stack</a:t>
            </a:r>
            <a:r>
              <a:rPr altLang="ko-KR" dirty="0" lang="en-US"/>
              <a:t>) or underflow (empty stack)  </a:t>
            </a:r>
            <a:r>
              <a:rPr altLang="ko-KR" dirty="0" lang="en-US">
                <a:sym typeface="Wingdings" pitchFamily="2" charset="2"/>
              </a:rPr>
              <a:t> must be done in </a:t>
            </a:r>
            <a:r>
              <a:rPr altLang="ko-KR" dirty="0" lang="en-US" smtClean="0">
                <a:sym typeface="Wingdings" pitchFamily="2" charset="2"/>
              </a:rPr>
              <a:t>software</a:t>
            </a:r>
            <a:endParaRPr altLang="ko-KR" dirty="0" lang="en-US"/>
          </a:p>
        </p:txBody>
      </p:sp>
    </p:spTree>
  </p:cSld>
  <p:clrMapOvr>
    <a:masterClrMapping/>
  </p:clrMapOvr>
  <p:timing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2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5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5588"/>
            <a:ext cx="7366000" cy="517525"/>
          </a:xfrm>
          <a:noFill/>
        </p:spPr>
        <p:txBody>
          <a:bodyPr anchor="ctr">
            <a:noAutofit/>
          </a:bodyPr>
          <a:p>
            <a:r>
              <a:rPr altLang="ko-KR" dirty="0" sz="3200" lang="en-US" smtClean="0"/>
              <a:t>Reverse Polish Notation</a:t>
            </a:r>
            <a:endParaRPr altLang="ko-KR" dirty="0" sz="3200" lang="en-US"/>
          </a:p>
        </p:txBody>
      </p:sp>
      <p:sp>
        <p:nvSpPr>
          <p:cNvPr id="1050568" name="Rectangle 3"/>
          <p:cNvSpPr>
            <a:spLocks noChangeArrowheads="1"/>
          </p:cNvSpPr>
          <p:nvPr/>
        </p:nvSpPr>
        <p:spPr bwMode="auto">
          <a:xfrm>
            <a:off x="3252788" y="1863725"/>
            <a:ext cx="34925" cy="131763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69" name="Rectangle 4"/>
          <p:cNvSpPr>
            <a:spLocks noChangeArrowheads="1"/>
          </p:cNvSpPr>
          <p:nvPr/>
        </p:nvSpPr>
        <p:spPr bwMode="auto">
          <a:xfrm>
            <a:off x="1604963" y="1185863"/>
            <a:ext cx="6929437" cy="8128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>
            <a:spAutoFit/>
          </a:bodyPr>
          <a:p>
            <a:pPr algn="l" defTabSz="152400" indent="-381000" marL="381000">
              <a:lnSpc>
                <a:spcPct val="96000"/>
              </a:lnSpc>
              <a:tabLst>
                <a:tab algn="l" pos="901700"/>
              </a:tabLst>
            </a:pPr>
            <a:r>
              <a:rPr altLang="ko-KR" dirty="0" lang="en-US"/>
              <a:t>A + B	Infix notation</a:t>
            </a:r>
          </a:p>
          <a:p>
            <a:pPr algn="l" defTabSz="152400" indent="-381000" marL="381000">
              <a:lnSpc>
                <a:spcPct val="96000"/>
              </a:lnSpc>
              <a:tabLst>
                <a:tab algn="l" pos="901700"/>
              </a:tabLst>
            </a:pPr>
            <a:r>
              <a:rPr altLang="ko-KR" dirty="0" lang="en-US"/>
              <a:t>+ A B	Prefix or Polish notation</a:t>
            </a:r>
          </a:p>
          <a:p>
            <a:pPr algn="l" defTabSz="152400" indent="-381000" marL="381000">
              <a:lnSpc>
                <a:spcPct val="96000"/>
              </a:lnSpc>
              <a:tabLst>
                <a:tab algn="l" pos="901700"/>
              </a:tabLst>
            </a:pPr>
            <a:r>
              <a:rPr altLang="ko-KR" dirty="0" lang="en-US"/>
              <a:t>A B +	Postfix or reverse Polish notation</a:t>
            </a:r>
          </a:p>
        </p:txBody>
      </p:sp>
      <p:sp>
        <p:nvSpPr>
          <p:cNvPr id="1050570" name="Rectangle 5"/>
          <p:cNvSpPr>
            <a:spLocks noChangeArrowheads="1"/>
          </p:cNvSpPr>
          <p:nvPr/>
        </p:nvSpPr>
        <p:spPr bwMode="auto">
          <a:xfrm>
            <a:off x="2573338" y="2117725"/>
            <a:ext cx="6261100" cy="95567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>
            <a:spAutoFit/>
          </a:bodyPr>
          <a:p>
            <a:pPr algn="l" defTabSz="152400" indent="-381000" marL="381000">
              <a:lnSpc>
                <a:spcPct val="94000"/>
              </a:lnSpc>
              <a:spcBef>
                <a:spcPct val="47000"/>
              </a:spcBef>
            </a:pPr>
            <a:r>
              <a:rPr altLang="ko-KR" sz="1400" lang="en-US"/>
              <a:t>     </a:t>
            </a:r>
            <a:r>
              <a:rPr altLang="ko-KR" lang="en-US"/>
              <a:t>- The reverse Polish notation is very suitable for stack 	manipulation</a:t>
            </a:r>
          </a:p>
          <a:p>
            <a:pPr algn="l" defTabSz="152400" indent="-381000" latinLnBrk="1" marL="381000">
              <a:lnSpc>
                <a:spcPct val="94000"/>
              </a:lnSpc>
              <a:spcBef>
                <a:spcPct val="47000"/>
              </a:spcBef>
            </a:pPr>
            <a:endParaRPr altLang="ko-KR" lang="en-US"/>
          </a:p>
        </p:txBody>
      </p:sp>
      <p:sp>
        <p:nvSpPr>
          <p:cNvPr id="1050571" name="Rectangle 6"/>
          <p:cNvSpPr>
            <a:spLocks noChangeArrowheads="1"/>
          </p:cNvSpPr>
          <p:nvPr/>
        </p:nvSpPr>
        <p:spPr bwMode="auto">
          <a:xfrm>
            <a:off x="1970088" y="2944813"/>
            <a:ext cx="34925" cy="15875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72" name="Rectangle 7"/>
          <p:cNvSpPr>
            <a:spLocks noChangeArrowheads="1"/>
          </p:cNvSpPr>
          <p:nvPr/>
        </p:nvSpPr>
        <p:spPr bwMode="auto">
          <a:xfrm>
            <a:off x="569913" y="2828925"/>
            <a:ext cx="4343400" cy="355599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>
              <a:lnSpc>
                <a:spcPct val="85000"/>
              </a:lnSpc>
              <a:buFontTx/>
              <a:buChar char="•"/>
            </a:pPr>
            <a:r>
              <a:rPr altLang="ko-KR" sz="2000" lang="en-US"/>
              <a:t> Evaluation of Arithmetic Expressions</a:t>
            </a:r>
          </a:p>
        </p:txBody>
      </p:sp>
      <p:sp>
        <p:nvSpPr>
          <p:cNvPr id="1050573" name="Rectangle 8"/>
          <p:cNvSpPr>
            <a:spLocks noChangeArrowheads="1"/>
          </p:cNvSpPr>
          <p:nvPr/>
        </p:nvSpPr>
        <p:spPr bwMode="auto">
          <a:xfrm>
            <a:off x="1057275" y="3160713"/>
            <a:ext cx="6629400" cy="5842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/>
            <a:r>
              <a:rPr altLang="ko-KR" dirty="0" lang="en-US"/>
              <a:t>  Any arithmetic expression can be expressed in parenthesis-free </a:t>
            </a:r>
          </a:p>
          <a:p>
            <a:pPr algn="l" defTabSz="762000"/>
            <a:r>
              <a:rPr altLang="ko-KR" dirty="0" lang="en-US"/>
              <a:t>   Polish notation, including reverse Polish notation</a:t>
            </a:r>
          </a:p>
        </p:txBody>
      </p:sp>
      <p:sp>
        <p:nvSpPr>
          <p:cNvPr id="1050574" name="Rectangle 9"/>
          <p:cNvSpPr>
            <a:spLocks noChangeArrowheads="1"/>
          </p:cNvSpPr>
          <p:nvPr/>
        </p:nvSpPr>
        <p:spPr bwMode="auto">
          <a:xfrm>
            <a:off x="2052638" y="4198938"/>
            <a:ext cx="34544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>
              <a:lnSpc>
                <a:spcPct val="96000"/>
              </a:lnSpc>
            </a:pPr>
            <a:r>
              <a:rPr altLang="ko-KR" lang="en-US"/>
              <a:t>(3 * 4) + (5 * 6)    </a:t>
            </a:r>
            <a:r>
              <a:rPr altLang="ko-KR" lang="en-US">
                <a:sym typeface="Symbol" pitchFamily="18" charset="2"/>
              </a:rPr>
              <a:t></a:t>
            </a:r>
            <a:r>
              <a:rPr altLang="ko-KR" lang="en-US"/>
              <a:t>      3 4 * 5 6 * +</a:t>
            </a:r>
          </a:p>
        </p:txBody>
      </p:sp>
      <p:sp>
        <p:nvSpPr>
          <p:cNvPr id="1050575" name="Rectangle 11"/>
          <p:cNvSpPr>
            <a:spLocks noChangeArrowheads="1"/>
          </p:cNvSpPr>
          <p:nvPr/>
        </p:nvSpPr>
        <p:spPr bwMode="auto">
          <a:xfrm>
            <a:off x="569913" y="900113"/>
            <a:ext cx="3635376" cy="3937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>
              <a:buFontTx/>
              <a:buChar char="•"/>
            </a:pPr>
            <a:r>
              <a:rPr altLang="ko-KR" sz="2000" lang="en-US"/>
              <a:t> Arithmetic Expressions:  A + B</a:t>
            </a:r>
          </a:p>
        </p:txBody>
      </p:sp>
      <p:sp>
        <p:nvSpPr>
          <p:cNvPr id="1050576" name="Rectangle 13"/>
          <p:cNvSpPr>
            <a:spLocks noChangeArrowheads="1"/>
          </p:cNvSpPr>
          <p:nvPr/>
        </p:nvSpPr>
        <p:spPr bwMode="auto">
          <a:xfrm>
            <a:off x="1781175" y="4867275"/>
            <a:ext cx="330200" cy="7969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77" name="Line 14"/>
          <p:cNvSpPr>
            <a:spLocks noChangeShapeType="1"/>
          </p:cNvSpPr>
          <p:nvPr/>
        </p:nvSpPr>
        <p:spPr bwMode="auto">
          <a:xfrm>
            <a:off x="1770063" y="5067300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78" name="Line 15"/>
          <p:cNvSpPr>
            <a:spLocks noChangeShapeType="1"/>
          </p:cNvSpPr>
          <p:nvPr/>
        </p:nvSpPr>
        <p:spPr bwMode="auto">
          <a:xfrm>
            <a:off x="1770063" y="5272088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79" name="Line 16"/>
          <p:cNvSpPr>
            <a:spLocks noChangeShapeType="1"/>
          </p:cNvSpPr>
          <p:nvPr/>
        </p:nvSpPr>
        <p:spPr bwMode="auto">
          <a:xfrm>
            <a:off x="1770063" y="5476875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80" name="Rectangle 17"/>
          <p:cNvSpPr>
            <a:spLocks noChangeArrowheads="1"/>
          </p:cNvSpPr>
          <p:nvPr/>
        </p:nvSpPr>
        <p:spPr bwMode="auto">
          <a:xfrm>
            <a:off x="1793875" y="5467350"/>
            <a:ext cx="265113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50581" name="Line 19"/>
          <p:cNvSpPr>
            <a:spLocks noChangeShapeType="1"/>
          </p:cNvSpPr>
          <p:nvPr/>
        </p:nvSpPr>
        <p:spPr bwMode="auto">
          <a:xfrm>
            <a:off x="1554163" y="5584825"/>
            <a:ext cx="196850" cy="7938"/>
          </a:xfrm>
          <a:prstGeom prst="line"/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82" name="Rectangle 20"/>
          <p:cNvSpPr>
            <a:spLocks noChangeArrowheads="1"/>
          </p:cNvSpPr>
          <p:nvPr/>
        </p:nvSpPr>
        <p:spPr bwMode="auto">
          <a:xfrm>
            <a:off x="2492375" y="4867275"/>
            <a:ext cx="330200" cy="7969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83" name="Line 21"/>
          <p:cNvSpPr>
            <a:spLocks noChangeShapeType="1"/>
          </p:cNvSpPr>
          <p:nvPr/>
        </p:nvSpPr>
        <p:spPr bwMode="auto">
          <a:xfrm>
            <a:off x="2492375" y="5067300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84" name="Line 22"/>
          <p:cNvSpPr>
            <a:spLocks noChangeShapeType="1"/>
          </p:cNvSpPr>
          <p:nvPr/>
        </p:nvSpPr>
        <p:spPr bwMode="auto">
          <a:xfrm>
            <a:off x="2492375" y="5272088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85" name="Line 23"/>
          <p:cNvSpPr>
            <a:spLocks noChangeShapeType="1"/>
          </p:cNvSpPr>
          <p:nvPr/>
        </p:nvSpPr>
        <p:spPr bwMode="auto">
          <a:xfrm>
            <a:off x="2492375" y="5476875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86" name="Rectangle 24"/>
          <p:cNvSpPr>
            <a:spLocks noChangeArrowheads="1"/>
          </p:cNvSpPr>
          <p:nvPr/>
        </p:nvSpPr>
        <p:spPr bwMode="auto">
          <a:xfrm>
            <a:off x="2503488" y="5467350"/>
            <a:ext cx="2651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50587" name="Line 26"/>
          <p:cNvSpPr>
            <a:spLocks noChangeShapeType="1"/>
          </p:cNvSpPr>
          <p:nvPr/>
        </p:nvSpPr>
        <p:spPr bwMode="auto">
          <a:xfrm>
            <a:off x="2289175" y="5367338"/>
            <a:ext cx="1905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88" name="Rectangle 27"/>
          <p:cNvSpPr>
            <a:spLocks noChangeArrowheads="1"/>
          </p:cNvSpPr>
          <p:nvPr/>
        </p:nvSpPr>
        <p:spPr bwMode="auto">
          <a:xfrm>
            <a:off x="3201988" y="4867275"/>
            <a:ext cx="341312" cy="7969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89" name="Line 28"/>
          <p:cNvSpPr>
            <a:spLocks noChangeShapeType="1"/>
          </p:cNvSpPr>
          <p:nvPr/>
        </p:nvSpPr>
        <p:spPr bwMode="auto">
          <a:xfrm>
            <a:off x="3201988" y="5067300"/>
            <a:ext cx="341312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90" name="Line 29"/>
          <p:cNvSpPr>
            <a:spLocks noChangeShapeType="1"/>
          </p:cNvSpPr>
          <p:nvPr/>
        </p:nvSpPr>
        <p:spPr bwMode="auto">
          <a:xfrm>
            <a:off x="3201988" y="5272088"/>
            <a:ext cx="341312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91" name="Line 30"/>
          <p:cNvSpPr>
            <a:spLocks noChangeShapeType="1"/>
          </p:cNvSpPr>
          <p:nvPr/>
        </p:nvSpPr>
        <p:spPr bwMode="auto">
          <a:xfrm>
            <a:off x="3201988" y="5476875"/>
            <a:ext cx="341312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92" name="Rectangle 31"/>
          <p:cNvSpPr>
            <a:spLocks noChangeArrowheads="1"/>
          </p:cNvSpPr>
          <p:nvPr/>
        </p:nvSpPr>
        <p:spPr bwMode="auto">
          <a:xfrm>
            <a:off x="3186113" y="5461000"/>
            <a:ext cx="349250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050593" name="Line 33"/>
          <p:cNvSpPr>
            <a:spLocks noChangeShapeType="1"/>
          </p:cNvSpPr>
          <p:nvPr/>
        </p:nvSpPr>
        <p:spPr bwMode="auto">
          <a:xfrm>
            <a:off x="2986088" y="5584825"/>
            <a:ext cx="19685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94" name="Rectangle 34"/>
          <p:cNvSpPr>
            <a:spLocks noChangeArrowheads="1"/>
          </p:cNvSpPr>
          <p:nvPr/>
        </p:nvSpPr>
        <p:spPr bwMode="auto">
          <a:xfrm>
            <a:off x="3924300" y="4867275"/>
            <a:ext cx="330200" cy="7969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95" name="Line 35"/>
          <p:cNvSpPr>
            <a:spLocks noChangeShapeType="1"/>
          </p:cNvSpPr>
          <p:nvPr/>
        </p:nvSpPr>
        <p:spPr bwMode="auto">
          <a:xfrm>
            <a:off x="3924300" y="5067300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96" name="Line 36"/>
          <p:cNvSpPr>
            <a:spLocks noChangeShapeType="1"/>
          </p:cNvSpPr>
          <p:nvPr/>
        </p:nvSpPr>
        <p:spPr bwMode="auto">
          <a:xfrm>
            <a:off x="3924300" y="5272088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97" name="Line 37"/>
          <p:cNvSpPr>
            <a:spLocks noChangeShapeType="1"/>
          </p:cNvSpPr>
          <p:nvPr/>
        </p:nvSpPr>
        <p:spPr bwMode="auto">
          <a:xfrm>
            <a:off x="3924300" y="5476875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598" name="Rectangle 38"/>
          <p:cNvSpPr>
            <a:spLocks noChangeArrowheads="1"/>
          </p:cNvSpPr>
          <p:nvPr/>
        </p:nvSpPr>
        <p:spPr bwMode="auto">
          <a:xfrm>
            <a:off x="3910013" y="5461000"/>
            <a:ext cx="349250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050599" name="Line 40"/>
          <p:cNvSpPr>
            <a:spLocks noChangeShapeType="1"/>
          </p:cNvSpPr>
          <p:nvPr/>
        </p:nvSpPr>
        <p:spPr bwMode="auto">
          <a:xfrm>
            <a:off x="3722688" y="5367338"/>
            <a:ext cx="188912" cy="0"/>
          </a:xfrm>
          <a:prstGeom prst="line"/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00" name="Rectangle 41"/>
          <p:cNvSpPr>
            <a:spLocks noChangeArrowheads="1"/>
          </p:cNvSpPr>
          <p:nvPr/>
        </p:nvSpPr>
        <p:spPr bwMode="auto">
          <a:xfrm>
            <a:off x="4646613" y="4867275"/>
            <a:ext cx="330200" cy="7969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01" name="Line 42"/>
          <p:cNvSpPr>
            <a:spLocks noChangeShapeType="1"/>
          </p:cNvSpPr>
          <p:nvPr/>
        </p:nvSpPr>
        <p:spPr bwMode="auto">
          <a:xfrm>
            <a:off x="4646613" y="5067300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02" name="Line 43"/>
          <p:cNvSpPr>
            <a:spLocks noChangeShapeType="1"/>
          </p:cNvSpPr>
          <p:nvPr/>
        </p:nvSpPr>
        <p:spPr bwMode="auto">
          <a:xfrm>
            <a:off x="4646613" y="5272088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03" name="Line 44"/>
          <p:cNvSpPr>
            <a:spLocks noChangeShapeType="1"/>
          </p:cNvSpPr>
          <p:nvPr/>
        </p:nvSpPr>
        <p:spPr bwMode="auto">
          <a:xfrm>
            <a:off x="4646613" y="5476875"/>
            <a:ext cx="330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04" name="Rectangle 45"/>
          <p:cNvSpPr>
            <a:spLocks noChangeArrowheads="1"/>
          </p:cNvSpPr>
          <p:nvPr/>
        </p:nvSpPr>
        <p:spPr bwMode="auto">
          <a:xfrm>
            <a:off x="4621213" y="5467350"/>
            <a:ext cx="349250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050605" name="Line 47"/>
          <p:cNvSpPr>
            <a:spLocks noChangeShapeType="1"/>
          </p:cNvSpPr>
          <p:nvPr/>
        </p:nvSpPr>
        <p:spPr bwMode="auto">
          <a:xfrm>
            <a:off x="4432300" y="5176838"/>
            <a:ext cx="18891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06" name="Rectangle 48"/>
          <p:cNvSpPr>
            <a:spLocks noChangeArrowheads="1"/>
          </p:cNvSpPr>
          <p:nvPr/>
        </p:nvSpPr>
        <p:spPr bwMode="auto">
          <a:xfrm>
            <a:off x="5356225" y="4867275"/>
            <a:ext cx="342900" cy="7969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07" name="Line 49"/>
          <p:cNvSpPr>
            <a:spLocks noChangeShapeType="1"/>
          </p:cNvSpPr>
          <p:nvPr/>
        </p:nvSpPr>
        <p:spPr bwMode="auto">
          <a:xfrm>
            <a:off x="5356225" y="5067300"/>
            <a:ext cx="3429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08" name="Line 50"/>
          <p:cNvSpPr>
            <a:spLocks noChangeShapeType="1"/>
          </p:cNvSpPr>
          <p:nvPr/>
        </p:nvSpPr>
        <p:spPr bwMode="auto">
          <a:xfrm>
            <a:off x="5356225" y="5272088"/>
            <a:ext cx="3429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09" name="Line 51"/>
          <p:cNvSpPr>
            <a:spLocks noChangeShapeType="1"/>
          </p:cNvSpPr>
          <p:nvPr/>
        </p:nvSpPr>
        <p:spPr bwMode="auto">
          <a:xfrm>
            <a:off x="5356225" y="5476875"/>
            <a:ext cx="3429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10" name="Rectangle 52"/>
          <p:cNvSpPr>
            <a:spLocks noChangeArrowheads="1"/>
          </p:cNvSpPr>
          <p:nvPr/>
        </p:nvSpPr>
        <p:spPr bwMode="auto">
          <a:xfrm>
            <a:off x="5341938" y="5467350"/>
            <a:ext cx="349250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050611" name="Line 54"/>
          <p:cNvSpPr>
            <a:spLocks noChangeShapeType="1"/>
          </p:cNvSpPr>
          <p:nvPr/>
        </p:nvSpPr>
        <p:spPr bwMode="auto">
          <a:xfrm>
            <a:off x="5153025" y="5367338"/>
            <a:ext cx="203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12" name="Rectangle 55"/>
          <p:cNvSpPr>
            <a:spLocks noChangeArrowheads="1"/>
          </p:cNvSpPr>
          <p:nvPr/>
        </p:nvSpPr>
        <p:spPr bwMode="auto">
          <a:xfrm>
            <a:off x="6080125" y="4867275"/>
            <a:ext cx="341313" cy="796925"/>
          </a:xfrm>
          <a:prstGeom prst="rect"/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13" name="Line 56"/>
          <p:cNvSpPr>
            <a:spLocks noChangeShapeType="1"/>
          </p:cNvSpPr>
          <p:nvPr/>
        </p:nvSpPr>
        <p:spPr bwMode="auto">
          <a:xfrm>
            <a:off x="6080125" y="5067300"/>
            <a:ext cx="34131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14" name="Line 57"/>
          <p:cNvSpPr>
            <a:spLocks noChangeShapeType="1"/>
          </p:cNvSpPr>
          <p:nvPr/>
        </p:nvSpPr>
        <p:spPr bwMode="auto">
          <a:xfrm>
            <a:off x="6080125" y="5272088"/>
            <a:ext cx="34131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15" name="Line 58"/>
          <p:cNvSpPr>
            <a:spLocks noChangeShapeType="1"/>
          </p:cNvSpPr>
          <p:nvPr/>
        </p:nvSpPr>
        <p:spPr bwMode="auto">
          <a:xfrm>
            <a:off x="6080125" y="5476875"/>
            <a:ext cx="341313" cy="0"/>
          </a:xfrm>
          <a:prstGeom prst="line"/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16" name="Rectangle 59"/>
          <p:cNvSpPr>
            <a:spLocks noChangeArrowheads="1"/>
          </p:cNvSpPr>
          <p:nvPr/>
        </p:nvSpPr>
        <p:spPr bwMode="auto">
          <a:xfrm>
            <a:off x="6064250" y="5461000"/>
            <a:ext cx="349250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1050617" name="Line 61"/>
          <p:cNvSpPr>
            <a:spLocks noChangeShapeType="1"/>
          </p:cNvSpPr>
          <p:nvPr/>
        </p:nvSpPr>
        <p:spPr bwMode="auto">
          <a:xfrm>
            <a:off x="5864225" y="5584825"/>
            <a:ext cx="203200" cy="0"/>
          </a:xfrm>
          <a:prstGeom prst="line"/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18" name="Rectangle 62"/>
          <p:cNvSpPr>
            <a:spLocks noChangeArrowheads="1"/>
          </p:cNvSpPr>
          <p:nvPr/>
        </p:nvSpPr>
        <p:spPr bwMode="auto">
          <a:xfrm>
            <a:off x="2503488" y="5264150"/>
            <a:ext cx="2651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0619" name="Rectangle 63"/>
          <p:cNvSpPr>
            <a:spLocks noChangeArrowheads="1"/>
          </p:cNvSpPr>
          <p:nvPr/>
        </p:nvSpPr>
        <p:spPr bwMode="auto">
          <a:xfrm>
            <a:off x="3960813" y="5264150"/>
            <a:ext cx="2651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0620" name="Rectangle 64"/>
          <p:cNvSpPr>
            <a:spLocks noChangeArrowheads="1"/>
          </p:cNvSpPr>
          <p:nvPr/>
        </p:nvSpPr>
        <p:spPr bwMode="auto">
          <a:xfrm>
            <a:off x="4670425" y="5264150"/>
            <a:ext cx="265113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0621" name="Rectangle 65"/>
          <p:cNvSpPr>
            <a:spLocks noChangeArrowheads="1"/>
          </p:cNvSpPr>
          <p:nvPr/>
        </p:nvSpPr>
        <p:spPr bwMode="auto">
          <a:xfrm>
            <a:off x="4670425" y="5059363"/>
            <a:ext cx="265113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50622" name="Rectangle 66"/>
          <p:cNvSpPr>
            <a:spLocks noChangeArrowheads="1"/>
          </p:cNvSpPr>
          <p:nvPr/>
        </p:nvSpPr>
        <p:spPr bwMode="auto">
          <a:xfrm>
            <a:off x="5348288" y="5264150"/>
            <a:ext cx="349250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050623" name="Rectangle 67"/>
          <p:cNvSpPr>
            <a:spLocks noChangeArrowheads="1"/>
          </p:cNvSpPr>
          <p:nvPr/>
        </p:nvSpPr>
        <p:spPr bwMode="auto">
          <a:xfrm>
            <a:off x="1793875" y="5730875"/>
            <a:ext cx="265113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50624" name="Rectangle 68"/>
          <p:cNvSpPr>
            <a:spLocks noChangeArrowheads="1"/>
          </p:cNvSpPr>
          <p:nvPr/>
        </p:nvSpPr>
        <p:spPr bwMode="auto">
          <a:xfrm>
            <a:off x="2514600" y="5745163"/>
            <a:ext cx="265113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50625" name="Rectangle 69"/>
          <p:cNvSpPr>
            <a:spLocks noChangeArrowheads="1"/>
          </p:cNvSpPr>
          <p:nvPr/>
        </p:nvSpPr>
        <p:spPr bwMode="auto">
          <a:xfrm>
            <a:off x="3240088" y="5734050"/>
            <a:ext cx="2397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50626" name="Rectangle 70"/>
          <p:cNvSpPr>
            <a:spLocks noChangeArrowheads="1"/>
          </p:cNvSpPr>
          <p:nvPr/>
        </p:nvSpPr>
        <p:spPr bwMode="auto">
          <a:xfrm>
            <a:off x="3973513" y="5734050"/>
            <a:ext cx="2651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50627" name="Rectangle 71"/>
          <p:cNvSpPr>
            <a:spLocks noChangeArrowheads="1"/>
          </p:cNvSpPr>
          <p:nvPr/>
        </p:nvSpPr>
        <p:spPr bwMode="auto">
          <a:xfrm>
            <a:off x="4670425" y="5745163"/>
            <a:ext cx="265113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50628" name="Rectangle 72"/>
          <p:cNvSpPr>
            <a:spLocks noChangeArrowheads="1"/>
          </p:cNvSpPr>
          <p:nvPr/>
        </p:nvSpPr>
        <p:spPr bwMode="auto">
          <a:xfrm>
            <a:off x="5405438" y="5734050"/>
            <a:ext cx="239712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050629" name="Rectangle 73"/>
          <p:cNvSpPr>
            <a:spLocks noChangeArrowheads="1"/>
          </p:cNvSpPr>
          <p:nvPr/>
        </p:nvSpPr>
        <p:spPr bwMode="auto">
          <a:xfrm>
            <a:off x="6127750" y="5734050"/>
            <a:ext cx="269875" cy="2540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sz="1200" lang="en-US">
                <a:solidFill>
                  <a:srgbClr val="000000"/>
                </a:solidFill>
              </a:rPr>
              <a:t>+</a:t>
            </a:r>
          </a:p>
        </p:txBody>
      </p:sp>
    </p:spTree>
  </p:cSld>
  <p:clrMapOvr>
    <a:masterClrMapping/>
  </p:clrMapOvr>
  <p:transition spd="med"/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2000" id="7"/>
                                        <p:tgtEl>
                                          <p:spTgt spid="10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id="1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2"/>
                                        <p:tgtEl>
                                          <p:spTgt spid="1050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id="1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7"/>
                                        <p:tgtEl>
                                          <p:spTgt spid="1050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id="2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2"/>
                                        <p:tgtEl>
                                          <p:spTgt spid="1050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3">
                      <p:stCondLst>
                        <p:cond delay="indefinite"/>
                      </p:stCondLst>
                      <p:childTnLst>
                        <p:par>
                          <p:cTn fill="hold" id="24">
                            <p:stCondLst>
                              <p:cond delay="0"/>
                            </p:stCondLst>
                            <p:childTnLst>
                              <p:par>
                                <p:cTn fill="hold" id="2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7"/>
                                        <p:tgtEl>
                                          <p:spTgt spid="1050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8">
                      <p:stCondLst>
                        <p:cond delay="indefinite"/>
                      </p:stCondLst>
                      <p:childTnLst>
                        <p:par>
                          <p:cTn fill="hold" id="29">
                            <p:stCondLst>
                              <p:cond delay="0"/>
                            </p:stCondLst>
                            <p:childTnLst>
                              <p:par>
                                <p:cTn fill="hold" id="3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32"/>
                                        <p:tgtEl>
                                          <p:spTgt spid="105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3">
                      <p:stCondLst>
                        <p:cond delay="indefinite"/>
                      </p:stCondLst>
                      <p:childTnLst>
                        <p:par>
                          <p:cTn fill="hold" id="34">
                            <p:stCondLst>
                              <p:cond delay="0"/>
                            </p:stCondLst>
                            <p:childTnLst>
                              <p:par>
                                <p:cTn fill="hold" id="3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37"/>
                                        <p:tgtEl>
                                          <p:spTgt spid="1050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8">
                      <p:stCondLst>
                        <p:cond delay="indefinite"/>
                      </p:stCondLst>
                      <p:childTnLst>
                        <p:par>
                          <p:cTn fill="hold" id="39">
                            <p:stCondLst>
                              <p:cond delay="0"/>
                            </p:stCondLst>
                            <p:childTnLst>
                              <p:par>
                                <p:cTn fill="hold" id="4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42"/>
                                        <p:tgtEl>
                                          <p:spTgt spid="1050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3">
                      <p:stCondLst>
                        <p:cond delay="indefinite"/>
                      </p:stCondLst>
                      <p:childTnLst>
                        <p:par>
                          <p:cTn fill="hold" id="44">
                            <p:stCondLst>
                              <p:cond delay="0"/>
                            </p:stCondLst>
                            <p:childTnLst>
                              <p:par>
                                <p:cTn fill="hold" id="4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47"/>
                                        <p:tgtEl>
                                          <p:spTgt spid="1050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8">
                      <p:stCondLst>
                        <p:cond delay="indefinite"/>
                      </p:stCondLst>
                      <p:childTnLst>
                        <p:par>
                          <p:cTn fill="hold" id="4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52"/>
                                        <p:tgtEl>
                                          <p:spTgt spid="105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3">
                      <p:stCondLst>
                        <p:cond delay="indefinite"/>
                      </p:stCondLst>
                      <p:childTnLst>
                        <p:par>
                          <p:cTn fill="hold" id="54">
                            <p:stCondLst>
                              <p:cond delay="0"/>
                            </p:stCondLst>
                            <p:childTnLst>
                              <p:par>
                                <p:cTn fill="hold" id="5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57"/>
                                        <p:tgtEl>
                                          <p:spTgt spid="1050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58">
                      <p:stCondLst>
                        <p:cond delay="indefinite"/>
                      </p:stCondLst>
                      <p:childTnLst>
                        <p:par>
                          <p:cTn fill="hold" id="59">
                            <p:stCondLst>
                              <p:cond delay="0"/>
                            </p:stCondLst>
                            <p:childTnLst>
                              <p:par>
                                <p:cTn fill="hold" id="6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62"/>
                                        <p:tgtEl>
                                          <p:spTgt spid="1050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63">
                      <p:stCondLst>
                        <p:cond delay="indefinite"/>
                      </p:stCondLst>
                      <p:childTnLst>
                        <p:par>
                          <p:cTn fill="hold" id="64">
                            <p:stCondLst>
                              <p:cond delay="0"/>
                            </p:stCondLst>
                            <p:childTnLst>
                              <p:par>
                                <p:cTn fill="hold" id="6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67"/>
                                        <p:tgtEl>
                                          <p:spTgt spid="1050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567" grpId="0" animBg="1"/>
      <p:bldP spid="105062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2" y="555625"/>
            <a:ext cx="5837238" cy="434975"/>
          </a:xfrm>
        </p:spPr>
        <p:txBody>
          <a:bodyPr>
            <a:noAutofit/>
          </a:bodyPr>
          <a:p>
            <a:r>
              <a:rPr altLang="ko-KR" dirty="0" sz="3200" lang="en-US" smtClean="0"/>
              <a:t>Processor Organization</a:t>
            </a:r>
            <a:endParaRPr altLang="ko-KR" dirty="0" sz="3200" lang="en-US"/>
          </a:p>
        </p:txBody>
      </p:sp>
      <p:sp>
        <p:nvSpPr>
          <p:cNvPr id="10506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478463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 fontScale="93750" lnSpcReduction="10000"/>
          </a:bodyPr>
          <a:p>
            <a:pPr algn="just">
              <a:lnSpc>
                <a:spcPct val="150000"/>
              </a:lnSpc>
            </a:pPr>
            <a:r>
              <a:rPr altLang="ko-KR" dirty="0" sz="2000" lang="en-US"/>
              <a:t>In general, most processors are organized in one of 3 ways</a:t>
            </a:r>
          </a:p>
          <a:p>
            <a:pPr algn="just" lvl="1">
              <a:lnSpc>
                <a:spcPct val="150000"/>
              </a:lnSpc>
            </a:pPr>
            <a:r>
              <a:rPr altLang="ko-KR" dirty="0" lang="en-US" smtClean="0">
                <a:solidFill>
                  <a:srgbClr val="FF0000"/>
                </a:solidFill>
              </a:rPr>
              <a:t>Single </a:t>
            </a:r>
            <a:r>
              <a:rPr altLang="ko-KR" dirty="0" lang="en-US">
                <a:solidFill>
                  <a:srgbClr val="FF0000"/>
                </a:solidFill>
              </a:rPr>
              <a:t>register</a:t>
            </a:r>
            <a:r>
              <a:rPr altLang="ko-KR" dirty="0" lang="en-US"/>
              <a:t> (</a:t>
            </a:r>
            <a:r>
              <a:rPr altLang="ko-KR" dirty="0" lang="en-US">
                <a:solidFill>
                  <a:schemeClr val="tx2"/>
                </a:solidFill>
              </a:rPr>
              <a:t>Accumulator</a:t>
            </a:r>
            <a:r>
              <a:rPr altLang="ko-KR" dirty="0" lang="en-US"/>
              <a:t>) </a:t>
            </a:r>
            <a:r>
              <a:rPr altLang="ko-KR" dirty="0" lang="en-US" smtClean="0">
                <a:solidFill>
                  <a:schemeClr val="tx2"/>
                </a:solidFill>
              </a:rPr>
              <a:t>organization</a:t>
            </a:r>
            <a:endParaRPr altLang="ko-KR" dirty="0" lang="en-US">
              <a:solidFill>
                <a:schemeClr val="tx2"/>
              </a:solidFill>
            </a:endParaRPr>
          </a:p>
          <a:p>
            <a:pPr algn="just" lvl="2">
              <a:lnSpc>
                <a:spcPct val="150000"/>
              </a:lnSpc>
            </a:pPr>
            <a:r>
              <a:rPr altLang="ko-KR" dirty="0" sz="1600" lang="en-US"/>
              <a:t>Basic Computer is a good </a:t>
            </a:r>
            <a:r>
              <a:rPr altLang="ko-KR" dirty="0" sz="1600" lang="en-US" smtClean="0"/>
              <a:t>example.</a:t>
            </a:r>
            <a:endParaRPr altLang="ko-KR" dirty="0" sz="1600" lang="en-US"/>
          </a:p>
          <a:p>
            <a:pPr algn="just" lvl="2">
              <a:lnSpc>
                <a:spcPct val="150000"/>
              </a:lnSpc>
            </a:pPr>
            <a:r>
              <a:rPr altLang="ko-KR" dirty="0" sz="1600" lang="en-US"/>
              <a:t>Accumulator is the only general purpose </a:t>
            </a:r>
            <a:r>
              <a:rPr altLang="ko-KR" dirty="0" sz="1600" lang="en-US" smtClean="0"/>
              <a:t>register.</a:t>
            </a:r>
            <a:endParaRPr altLang="ko-KR" dirty="0" sz="1600" lang="en-US"/>
          </a:p>
          <a:p>
            <a:pPr algn="just" lvl="1">
              <a:lnSpc>
                <a:spcPct val="150000"/>
              </a:lnSpc>
            </a:pPr>
            <a:r>
              <a:rPr altLang="ko-KR" dirty="0" lang="en-US" smtClean="0">
                <a:solidFill>
                  <a:schemeClr val="tx2"/>
                </a:solidFill>
              </a:rPr>
              <a:t>General </a:t>
            </a:r>
            <a:r>
              <a:rPr altLang="ko-KR" dirty="0" lang="en-US">
                <a:solidFill>
                  <a:schemeClr val="tx2"/>
                </a:solidFill>
              </a:rPr>
              <a:t>register </a:t>
            </a:r>
            <a:r>
              <a:rPr altLang="ko-KR" dirty="0" lang="en-US" smtClean="0">
                <a:solidFill>
                  <a:schemeClr val="tx2"/>
                </a:solidFill>
              </a:rPr>
              <a:t>organization</a:t>
            </a:r>
            <a:endParaRPr altLang="ko-KR" dirty="0" lang="en-US">
              <a:solidFill>
                <a:schemeClr val="tx2"/>
              </a:solidFill>
            </a:endParaRPr>
          </a:p>
          <a:p>
            <a:pPr algn="just" lvl="2">
              <a:lnSpc>
                <a:spcPct val="150000"/>
              </a:lnSpc>
            </a:pPr>
            <a:r>
              <a:rPr altLang="ko-KR" dirty="0" sz="1600" lang="en-US"/>
              <a:t>Used by most modern computer </a:t>
            </a:r>
            <a:r>
              <a:rPr altLang="ko-KR" dirty="0" sz="1600" lang="en-US" smtClean="0"/>
              <a:t>processors.</a:t>
            </a:r>
            <a:endParaRPr altLang="ko-KR" dirty="0" sz="1600" lang="en-US"/>
          </a:p>
          <a:p>
            <a:pPr algn="just" lvl="2">
              <a:lnSpc>
                <a:spcPct val="150000"/>
              </a:lnSpc>
            </a:pPr>
            <a:r>
              <a:rPr altLang="ko-KR" dirty="0" sz="1600" lang="en-US"/>
              <a:t>Any of the registers can be used as the source or destination for computer </a:t>
            </a:r>
            <a:r>
              <a:rPr altLang="ko-KR" dirty="0" sz="1600" lang="en-US" smtClean="0"/>
              <a:t>operations.</a:t>
            </a:r>
            <a:endParaRPr altLang="ko-KR" dirty="0" sz="1600" lang="en-US"/>
          </a:p>
          <a:p>
            <a:pPr algn="just" lvl="1">
              <a:lnSpc>
                <a:spcPct val="150000"/>
              </a:lnSpc>
            </a:pPr>
            <a:r>
              <a:rPr altLang="ko-KR" dirty="0" lang="en-US" smtClean="0">
                <a:solidFill>
                  <a:srgbClr val="000099"/>
                </a:solidFill>
              </a:rPr>
              <a:t>Stack </a:t>
            </a:r>
            <a:r>
              <a:rPr altLang="ko-KR" dirty="0" lang="en-US">
                <a:solidFill>
                  <a:srgbClr val="000099"/>
                </a:solidFill>
              </a:rPr>
              <a:t>organization</a:t>
            </a:r>
          </a:p>
          <a:p>
            <a:pPr algn="just" lvl="2">
              <a:lnSpc>
                <a:spcPct val="150000"/>
              </a:lnSpc>
            </a:pPr>
            <a:r>
              <a:rPr altLang="ko-KR" dirty="0" sz="1600" lang="en-US"/>
              <a:t>All operations are done using the hardware </a:t>
            </a:r>
            <a:r>
              <a:rPr altLang="ko-KR" dirty="0" sz="1600" lang="en-US" smtClean="0"/>
              <a:t>stack.</a:t>
            </a:r>
            <a:endParaRPr altLang="ko-KR" dirty="0" sz="1600" lang="en-US"/>
          </a:p>
          <a:p>
            <a:pPr algn="just" lvl="2">
              <a:lnSpc>
                <a:spcPct val="150000"/>
              </a:lnSpc>
            </a:pPr>
            <a:r>
              <a:rPr altLang="ko-KR" dirty="0" sz="1600" lang="en-US"/>
              <a:t>For example, an OR instruction will pop the two top elements from the stack, do a logical OR on them, and push the result on the </a:t>
            </a:r>
            <a:r>
              <a:rPr altLang="ko-KR" dirty="0" sz="1600" lang="en-US" smtClean="0"/>
              <a:t>stack.</a:t>
            </a:r>
            <a:endParaRPr altLang="ko-KR" dirty="0" sz="1600" lang="en-US"/>
          </a:p>
        </p:txBody>
      </p:sp>
    </p:spTree>
  </p:cSld>
  <p:clrMapOvr>
    <a:masterClrMapping/>
  </p:clrMapOvr>
  <p:timing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7385050" cy="581025"/>
          </a:xfrm>
          <a:noFill/>
        </p:spPr>
        <p:txBody>
          <a:bodyPr anchor="ctr">
            <a:normAutofit/>
          </a:bodyPr>
          <a:p>
            <a:r>
              <a:rPr altLang="ko-KR" dirty="0" sz="3200" lang="en-US" smtClean="0"/>
              <a:t>12. Instruction Format</a:t>
            </a:r>
            <a:endParaRPr altLang="ko-KR" dirty="0" sz="3200" lang="en-US"/>
          </a:p>
        </p:txBody>
      </p:sp>
      <p:sp>
        <p:nvSpPr>
          <p:cNvPr id="1050633" name="Rectangle 3"/>
          <p:cNvSpPr>
            <a:spLocks noChangeArrowheads="1"/>
          </p:cNvSpPr>
          <p:nvPr/>
        </p:nvSpPr>
        <p:spPr bwMode="auto">
          <a:xfrm>
            <a:off x="615950" y="1258888"/>
            <a:ext cx="8213725" cy="1369975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>
            <a:spAutoFit/>
          </a:bodyPr>
          <a:p>
            <a:pPr algn="just" defTabSz="152400" indent="-1524000" marL="1524000">
              <a:spcBef>
                <a:spcPct val="46000"/>
              </a:spcBef>
            </a:pPr>
            <a:r>
              <a:rPr altLang="ko-KR" dirty="0" lang="en-US">
                <a:solidFill>
                  <a:schemeClr val="tx2"/>
                </a:solidFill>
              </a:rPr>
              <a:t>OP-code field</a:t>
            </a:r>
            <a:r>
              <a:rPr altLang="ko-KR" dirty="0" lang="en-US"/>
              <a:t> - specifies the operation to be performed</a:t>
            </a:r>
          </a:p>
          <a:p>
            <a:pPr algn="just" defTabSz="152400" indent="-1524000" marL="1524000">
              <a:spcBef>
                <a:spcPct val="46000"/>
              </a:spcBef>
            </a:pPr>
            <a:r>
              <a:rPr altLang="ko-KR" dirty="0" lang="en-US">
                <a:solidFill>
                  <a:srgbClr val="000099"/>
                </a:solidFill>
              </a:rPr>
              <a:t>Address field</a:t>
            </a:r>
            <a:r>
              <a:rPr altLang="ko-KR" dirty="0" lang="en-US"/>
              <a:t> - designates memory address(</a:t>
            </a:r>
            <a:r>
              <a:rPr altLang="ko-KR" dirty="0" lang="en-US" err="1"/>
              <a:t>es</a:t>
            </a:r>
            <a:r>
              <a:rPr altLang="ko-KR" dirty="0" lang="en-US"/>
              <a:t>) or a processor register(s)</a:t>
            </a:r>
          </a:p>
          <a:p>
            <a:pPr algn="just" defTabSz="152400" indent="-1524000" marL="1524000">
              <a:spcBef>
                <a:spcPct val="46000"/>
              </a:spcBef>
            </a:pPr>
            <a:r>
              <a:rPr altLang="ko-KR" dirty="0" lang="en-US">
                <a:solidFill>
                  <a:srgbClr val="990000"/>
                </a:solidFill>
              </a:rPr>
              <a:t>Mode </a:t>
            </a:r>
            <a:r>
              <a:rPr altLang="ko-KR" dirty="0" lang="en-US" smtClean="0">
                <a:solidFill>
                  <a:srgbClr val="990000"/>
                </a:solidFill>
              </a:rPr>
              <a:t>field </a:t>
            </a:r>
            <a:r>
              <a:rPr altLang="ko-KR" dirty="0" lang="en-US" smtClean="0"/>
              <a:t>- </a:t>
            </a:r>
            <a:r>
              <a:rPr altLang="ko-KR" dirty="0" lang="en-US"/>
              <a:t>determines how the address field is to be interpreted (</a:t>
            </a:r>
            <a:r>
              <a:rPr altLang="ko-KR" dirty="0" lang="en-US" smtClean="0"/>
              <a:t>to </a:t>
            </a:r>
            <a:r>
              <a:rPr altLang="ko-KR" dirty="0" lang="en-US"/>
              <a:t>get effective address or the operand)</a:t>
            </a:r>
          </a:p>
        </p:txBody>
      </p:sp>
      <p:sp>
        <p:nvSpPr>
          <p:cNvPr id="1050634" name="Rectangle 4"/>
          <p:cNvSpPr>
            <a:spLocks noChangeArrowheads="1"/>
          </p:cNvSpPr>
          <p:nvPr/>
        </p:nvSpPr>
        <p:spPr bwMode="auto">
          <a:xfrm>
            <a:off x="192088" y="2697163"/>
            <a:ext cx="8275637" cy="974626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>
            <a:spAutoFit/>
          </a:bodyPr>
          <a:p>
            <a:pPr algn="just" defTabSz="762000">
              <a:buFontTx/>
              <a:buChar char="•"/>
            </a:pPr>
            <a:r>
              <a:rPr altLang="ko-KR" dirty="0" sz="2000" lang="en-US"/>
              <a:t> The number of address fields in the instruction </a:t>
            </a:r>
            <a:r>
              <a:rPr altLang="ko-KR" dirty="0" sz="2000" lang="en-US" smtClean="0"/>
              <a:t>format depends </a:t>
            </a:r>
            <a:r>
              <a:rPr altLang="ko-KR" dirty="0" sz="2000" lang="en-US"/>
              <a:t>on the internal organization of </a:t>
            </a:r>
            <a:r>
              <a:rPr altLang="ko-KR" dirty="0" sz="2000" lang="en-US" smtClean="0"/>
              <a:t>CPU.</a:t>
            </a:r>
            <a:endParaRPr altLang="ko-KR" dirty="0" sz="2000" lang="en-US"/>
          </a:p>
          <a:p>
            <a:pPr algn="just" defTabSz="762000">
              <a:buFontTx/>
              <a:buChar char="•"/>
            </a:pPr>
            <a:r>
              <a:rPr altLang="ko-KR" dirty="0" sz="2000" lang="en-US" smtClean="0"/>
              <a:t> </a:t>
            </a:r>
            <a:r>
              <a:rPr altLang="ko-KR" dirty="0" sz="2000" lang="en-US"/>
              <a:t>The three most common CPU organizations:</a:t>
            </a:r>
          </a:p>
        </p:txBody>
      </p:sp>
      <p:sp>
        <p:nvSpPr>
          <p:cNvPr id="1050635" name="Rectangle 6"/>
          <p:cNvSpPr>
            <a:spLocks noChangeArrowheads="1"/>
          </p:cNvSpPr>
          <p:nvPr/>
        </p:nvSpPr>
        <p:spPr bwMode="auto">
          <a:xfrm>
            <a:off x="679450" y="3657600"/>
            <a:ext cx="4651376" cy="3818636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 lvl="1" marL="571500">
              <a:lnSpc>
                <a:spcPct val="119000"/>
              </a:lnSpc>
              <a:spcBef>
                <a:spcPct val="60000"/>
              </a:spcBef>
            </a:pPr>
            <a:r>
              <a:rPr altLang="ko-KR" dirty="0" sz="1600" lang="en-US">
                <a:solidFill>
                  <a:srgbClr val="FF0000"/>
                </a:solidFill>
              </a:rPr>
              <a:t>Single accumulator organization:</a:t>
            </a:r>
          </a:p>
          <a:p>
            <a:pPr algn="l" defTabSz="762000" lvl="1" marL="571500">
              <a:lnSpc>
                <a:spcPct val="50000"/>
              </a:lnSpc>
              <a:spcBef>
                <a:spcPct val="60000"/>
              </a:spcBef>
            </a:pPr>
            <a:r>
              <a:rPr altLang="ko-KR" dirty="0" sz="1600" lang="en-US"/>
              <a:t>	ADD	X	                /* AC </a:t>
            </a:r>
            <a:r>
              <a:rPr altLang="ko-KR" dirty="0" sz="1600" lang="en-US">
                <a:latin typeface="Symbol" pitchFamily="18" charset="2"/>
                <a:sym typeface="Symbol" pitchFamily="18" charset="2"/>
              </a:rPr>
              <a:t></a:t>
            </a:r>
            <a:r>
              <a:rPr altLang="ko-KR" dirty="0" sz="1600" lang="en-US"/>
              <a:t> AC + M[X]  */</a:t>
            </a:r>
          </a:p>
          <a:p>
            <a:pPr algn="l" defTabSz="762000" lvl="1" marL="571500">
              <a:lnSpc>
                <a:spcPct val="50000"/>
              </a:lnSpc>
              <a:spcBef>
                <a:spcPct val="60000"/>
              </a:spcBef>
            </a:pPr>
            <a:r>
              <a:rPr altLang="ko-KR" dirty="0" sz="1600" lang="en-US">
                <a:solidFill>
                  <a:schemeClr val="tx2"/>
                </a:solidFill>
              </a:rPr>
              <a:t>General register organization:</a:t>
            </a:r>
          </a:p>
          <a:p>
            <a:pPr algn="l" defTabSz="762000" lvl="1" marL="571500">
              <a:lnSpc>
                <a:spcPct val="50000"/>
              </a:lnSpc>
              <a:spcBef>
                <a:spcPct val="60000"/>
              </a:spcBef>
            </a:pPr>
            <a:r>
              <a:rPr altLang="ko-KR" dirty="0" sz="1600" lang="en-US"/>
              <a:t>	ADD	R1, R2, R3	    /* R1 </a:t>
            </a:r>
            <a:r>
              <a:rPr altLang="ko-KR" dirty="0" sz="1600" lang="en-US">
                <a:latin typeface="Symbol" pitchFamily="18" charset="2"/>
                <a:sym typeface="Symbol" pitchFamily="18" charset="2"/>
              </a:rPr>
              <a:t></a:t>
            </a:r>
            <a:r>
              <a:rPr altLang="ko-KR" dirty="0" sz="1600" lang="en-US"/>
              <a:t> R2 + R3  */		</a:t>
            </a:r>
          </a:p>
          <a:p>
            <a:pPr algn="l" defTabSz="762000" lvl="1" marL="571500">
              <a:lnSpc>
                <a:spcPct val="50000"/>
              </a:lnSpc>
              <a:spcBef>
                <a:spcPct val="60000"/>
              </a:spcBef>
            </a:pPr>
            <a:r>
              <a:rPr altLang="ko-KR" dirty="0" sz="1600" lang="en-US"/>
              <a:t>    ADD	R1, R2	                /* R1 </a:t>
            </a:r>
            <a:r>
              <a:rPr altLang="ko-KR" dirty="0" sz="1600" lang="en-US">
                <a:latin typeface="Symbol" pitchFamily="18" charset="2"/>
                <a:sym typeface="Symbol" pitchFamily="18" charset="2"/>
              </a:rPr>
              <a:t></a:t>
            </a:r>
            <a:r>
              <a:rPr altLang="ko-KR" dirty="0" sz="1600" lang="en-US"/>
              <a:t> R1 + R2  */	</a:t>
            </a:r>
          </a:p>
          <a:p>
            <a:pPr algn="l" defTabSz="762000" lvl="1" marL="571500">
              <a:lnSpc>
                <a:spcPct val="50000"/>
              </a:lnSpc>
              <a:spcBef>
                <a:spcPct val="60000"/>
              </a:spcBef>
            </a:pPr>
            <a:r>
              <a:rPr altLang="ko-KR" dirty="0" sz="1600" lang="en-US"/>
              <a:t>	MOV	R1, R2	                /* R1 </a:t>
            </a:r>
            <a:r>
              <a:rPr altLang="ko-KR" dirty="0" sz="1600" lang="en-US">
                <a:latin typeface="Symbol" pitchFamily="18" charset="2"/>
                <a:sym typeface="Symbol" pitchFamily="18" charset="2"/>
              </a:rPr>
              <a:t></a:t>
            </a:r>
            <a:r>
              <a:rPr altLang="ko-KR" dirty="0" sz="1600" lang="en-US"/>
              <a:t> R2  */		</a:t>
            </a:r>
          </a:p>
          <a:p>
            <a:pPr algn="l" defTabSz="762000" lvl="1" marL="571500">
              <a:lnSpc>
                <a:spcPct val="50000"/>
              </a:lnSpc>
              <a:spcBef>
                <a:spcPct val="60000"/>
              </a:spcBef>
            </a:pPr>
            <a:r>
              <a:rPr altLang="ko-KR" dirty="0" sz="1600" lang="en-US"/>
              <a:t>    ADD	R1, X	                /* R1 </a:t>
            </a:r>
            <a:r>
              <a:rPr altLang="ko-KR" dirty="0" sz="1600" lang="en-US">
                <a:latin typeface="Symbol" pitchFamily="18" charset="2"/>
                <a:sym typeface="Symbol" pitchFamily="18" charset="2"/>
              </a:rPr>
              <a:t></a:t>
            </a:r>
            <a:r>
              <a:rPr altLang="ko-KR" dirty="0" sz="1600" lang="en-US"/>
              <a:t> R1 + M[X]  */</a:t>
            </a:r>
          </a:p>
          <a:p>
            <a:pPr algn="l" defTabSz="762000" lvl="1" marL="571500">
              <a:lnSpc>
                <a:spcPct val="50000"/>
              </a:lnSpc>
              <a:spcBef>
                <a:spcPct val="60000"/>
              </a:spcBef>
            </a:pPr>
            <a:r>
              <a:rPr altLang="ko-KR" dirty="0" sz="1600" lang="en-US">
                <a:solidFill>
                  <a:srgbClr val="000099"/>
                </a:solidFill>
              </a:rPr>
              <a:t>Stack organization:</a:t>
            </a:r>
          </a:p>
          <a:p>
            <a:pPr algn="l" defTabSz="762000" lvl="1" marL="571500">
              <a:lnSpc>
                <a:spcPct val="50000"/>
              </a:lnSpc>
              <a:spcBef>
                <a:spcPct val="60000"/>
              </a:spcBef>
            </a:pPr>
            <a:r>
              <a:rPr altLang="ko-KR" dirty="0" sz="1600" lang="en-US"/>
              <a:t>	PUSH	X	                /* TOS </a:t>
            </a:r>
            <a:r>
              <a:rPr altLang="ko-KR" dirty="0" sz="1600" lang="en-US">
                <a:latin typeface="Symbol" pitchFamily="18" charset="2"/>
                <a:sym typeface="Symbol" pitchFamily="18" charset="2"/>
              </a:rPr>
              <a:t></a:t>
            </a:r>
            <a:r>
              <a:rPr altLang="ko-KR" dirty="0" sz="1600" lang="en-US"/>
              <a:t> M[X]  */		</a:t>
            </a:r>
          </a:p>
          <a:p>
            <a:pPr algn="l" defTabSz="762000" lvl="1" marL="571500">
              <a:lnSpc>
                <a:spcPct val="50000"/>
              </a:lnSpc>
              <a:spcBef>
                <a:spcPct val="60000"/>
              </a:spcBef>
            </a:pPr>
            <a:r>
              <a:rPr altLang="ko-KR" dirty="0" sz="1600" lang="en-US"/>
              <a:t>    ADD	</a:t>
            </a:r>
          </a:p>
        </p:txBody>
      </p:sp>
      <p:sp>
        <p:nvSpPr>
          <p:cNvPr id="1050636" name="Rectangle 7"/>
          <p:cNvSpPr>
            <a:spLocks noChangeArrowheads="1"/>
          </p:cNvSpPr>
          <p:nvPr/>
        </p:nvSpPr>
        <p:spPr bwMode="auto">
          <a:xfrm>
            <a:off x="192088" y="877888"/>
            <a:ext cx="2136933" cy="397545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 wrap="none">
            <a:spAutoFit/>
          </a:bodyPr>
          <a:p>
            <a:pPr algn="l" defTabSz="762000"/>
            <a:r>
              <a:rPr altLang="ko-KR" dirty="0" sz="2000" lang="en-US" smtClean="0">
                <a:solidFill>
                  <a:srgbClr val="FF0000"/>
                </a:solidFill>
              </a:rPr>
              <a:t>Instruction </a:t>
            </a:r>
            <a:r>
              <a:rPr altLang="ko-KR" dirty="0" sz="2000" lang="en-US">
                <a:solidFill>
                  <a:srgbClr val="FF0000"/>
                </a:solidFill>
              </a:rPr>
              <a:t>Fields</a:t>
            </a:r>
          </a:p>
        </p:txBody>
      </p:sp>
    </p:spTree>
  </p:cSld>
  <p:clrMapOvr>
    <a:masterClrMapping/>
  </p:clrMapOvr>
  <p:timing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37" name="Rectangle 2"/>
          <p:cNvSpPr>
            <a:spLocks noChangeArrowheads="1"/>
          </p:cNvSpPr>
          <p:nvPr/>
        </p:nvSpPr>
        <p:spPr bwMode="auto">
          <a:xfrm>
            <a:off x="304800" y="914400"/>
            <a:ext cx="8592096" cy="5625288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square">
            <a:spAutoFit/>
          </a:bodyPr>
          <a:p>
            <a:pPr algn="l" defTabSz="762000">
              <a:lnSpc>
                <a:spcPct val="85000"/>
              </a:lnSpc>
              <a:buFontTx/>
              <a:buChar char="•"/>
            </a:pPr>
            <a:r>
              <a:rPr altLang="ko-KR" dirty="0" sz="2000" lang="en-US">
                <a:solidFill>
                  <a:srgbClr val="FF0000"/>
                </a:solidFill>
              </a:rPr>
              <a:t> Three-Address Instructions</a:t>
            </a:r>
          </a:p>
          <a:p>
            <a:pPr algn="l" defTabSz="762000"/>
            <a:endParaRPr altLang="ko-KR" dirty="0" lang="en-US">
              <a:solidFill>
                <a:schemeClr val="bg2"/>
              </a:solidFill>
            </a:endParaRPr>
          </a:p>
          <a:p>
            <a:pPr algn="l" defTabSz="762000"/>
            <a:r>
              <a:rPr altLang="ko-KR" dirty="0" lang="en-US"/>
              <a:t>	Program to evaluate  </a:t>
            </a:r>
            <a:r>
              <a:rPr altLang="ko-KR" dirty="0" lang="en-US">
                <a:solidFill>
                  <a:srgbClr val="000099"/>
                </a:solidFill>
              </a:rPr>
              <a:t>X = (A + B) * (C + D) :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altLang="ko-KR" dirty="0" lang="en-US"/>
              <a:t>		ADD	R1, A, B	   /*  R1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M[A] + M[B]	*/		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altLang="ko-KR" dirty="0" lang="en-US"/>
              <a:t>        		ADD	R2, C, D	   /*  R2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M[C] + M[D]	*/		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altLang="ko-KR" dirty="0" lang="en-US"/>
              <a:t>        		MUL	X, R1, R2	   /*  M[X]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R1 * R2		*/</a:t>
            </a:r>
          </a:p>
          <a:p>
            <a:pPr algn="l" defTabSz="762000"/>
            <a:endParaRPr altLang="ko-KR" dirty="0" lang="en-US" smtClean="0"/>
          </a:p>
          <a:p>
            <a:pPr algn="l" defTabSz="762000"/>
            <a:r>
              <a:rPr altLang="ko-KR" dirty="0" lang="en-US"/>
              <a:t>			- Results in short programs </a:t>
            </a:r>
          </a:p>
          <a:p>
            <a:pPr algn="l" defTabSz="762000"/>
            <a:r>
              <a:rPr altLang="ko-KR" dirty="0" lang="en-US"/>
              <a:t>  			- Instruction becomes long (many bits)</a:t>
            </a:r>
          </a:p>
          <a:p>
            <a:pPr algn="l" defTabSz="762000"/>
            <a:endParaRPr altLang="ko-KR" dirty="0" lang="en-US"/>
          </a:p>
          <a:p>
            <a:pPr algn="l" defTabSz="762000">
              <a:lnSpc>
                <a:spcPct val="85000"/>
              </a:lnSpc>
              <a:buFontTx/>
              <a:buChar char="•"/>
            </a:pPr>
            <a:r>
              <a:rPr altLang="ko-KR" dirty="0" sz="2000" lang="en-US"/>
              <a:t> </a:t>
            </a:r>
            <a:r>
              <a:rPr altLang="ko-KR" dirty="0" sz="2000" lang="en-US">
                <a:solidFill>
                  <a:srgbClr val="990000"/>
                </a:solidFill>
              </a:rPr>
              <a:t>Two-Address Instructions</a:t>
            </a:r>
          </a:p>
          <a:p>
            <a:pPr algn="l" defTabSz="762000">
              <a:lnSpc>
                <a:spcPct val="85000"/>
              </a:lnSpc>
            </a:pPr>
            <a:endParaRPr altLang="ko-KR" dirty="0" sz="2000" lang="en-US">
              <a:solidFill>
                <a:srgbClr val="990000"/>
              </a:solidFill>
            </a:endParaRPr>
          </a:p>
          <a:p>
            <a:pPr algn="l" defTabSz="762000">
              <a:lnSpc>
                <a:spcPct val="85000"/>
              </a:lnSpc>
            </a:pPr>
            <a:r>
              <a:rPr altLang="ko-KR" dirty="0" lang="en-US"/>
              <a:t>	 Program to evaluate  </a:t>
            </a:r>
            <a:r>
              <a:rPr altLang="ko-KR" dirty="0" lang="en-US">
                <a:solidFill>
                  <a:srgbClr val="000099"/>
                </a:solidFill>
              </a:rPr>
              <a:t>X = (A + B) * (C + D) :</a:t>
            </a:r>
          </a:p>
          <a:p>
            <a:pPr algn="l" defTabSz="762000"/>
            <a:endParaRPr altLang="ko-KR" dirty="0" lang="en-US">
              <a:solidFill>
                <a:srgbClr val="000099"/>
              </a:solidFill>
            </a:endParaRPr>
          </a:p>
          <a:p>
            <a:pPr algn="l" defTabSz="762000"/>
            <a:r>
              <a:rPr altLang="ko-KR" dirty="0" lang="en-US"/>
              <a:t>		MOV    R1, A               /* R1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M[A]           */</a:t>
            </a:r>
          </a:p>
          <a:p>
            <a:pPr algn="l" defTabSz="762000"/>
            <a:r>
              <a:rPr altLang="ko-KR" dirty="0" lang="en-US"/>
              <a:t>		ADD     R1, B               /* R1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R1 + M[A]  */</a:t>
            </a:r>
          </a:p>
          <a:p>
            <a:pPr algn="l" defTabSz="762000"/>
            <a:r>
              <a:rPr altLang="ko-KR" dirty="0" lang="en-US"/>
              <a:t>		MOV    R2, C               /* R2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M[C]           */</a:t>
            </a:r>
          </a:p>
          <a:p>
            <a:pPr algn="l" defTabSz="762000"/>
            <a:r>
              <a:rPr altLang="ko-KR" dirty="0" lang="en-US"/>
              <a:t>		ADD     R2, D               /* R2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R2 + M[D]  */</a:t>
            </a:r>
          </a:p>
          <a:p>
            <a:pPr algn="l" defTabSz="762000"/>
            <a:r>
              <a:rPr altLang="ko-KR" dirty="0" lang="en-US"/>
              <a:t>		MUL     R1, R2             /* R1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R1 * R2      */</a:t>
            </a:r>
          </a:p>
          <a:p>
            <a:pPr algn="l" defTabSz="762000"/>
            <a:r>
              <a:rPr altLang="ko-KR" dirty="0" lang="en-US"/>
              <a:t>		MOV     X, R1               /* M[X]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R1           */</a:t>
            </a:r>
          </a:p>
          <a:p>
            <a:pPr algn="l" defTabSz="762000"/>
            <a:endParaRPr altLang="ko-KR" dirty="0" lang="en-US"/>
          </a:p>
        </p:txBody>
      </p:sp>
      <p:sp>
        <p:nvSpPr>
          <p:cNvPr id="1050638" name="Rectangle 3"/>
          <p:cNvSpPr>
            <a:spLocks noChangeArrowheads="1"/>
          </p:cNvSpPr>
          <p:nvPr/>
        </p:nvSpPr>
        <p:spPr bwMode="auto">
          <a:xfrm>
            <a:off x="823913" y="1287463"/>
            <a:ext cx="1778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/>
            <a:r>
              <a:rPr altLang="ko-KR" lang="en-US"/>
              <a:t>   </a:t>
            </a:r>
          </a:p>
        </p:txBody>
      </p:sp>
      <p:sp>
        <p:nvSpPr>
          <p:cNvPr id="1050639" name="Rectangle 5"/>
          <p:cNvSpPr>
            <a:spLocks noChangeArrowheads="1"/>
          </p:cNvSpPr>
          <p:nvPr/>
        </p:nvSpPr>
        <p:spPr bwMode="auto">
          <a:xfrm>
            <a:off x="852488" y="2746375"/>
            <a:ext cx="1778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/>
            <a:r>
              <a:rPr altLang="ko-KR" lang="en-US"/>
              <a:t>   </a:t>
            </a:r>
          </a:p>
        </p:txBody>
      </p:sp>
      <p:sp>
        <p:nvSpPr>
          <p:cNvPr id="1050640" name="Rectangle 8"/>
          <p:cNvSpPr>
            <a:spLocks noChangeArrowheads="1"/>
          </p:cNvSpPr>
          <p:nvPr/>
        </p:nvSpPr>
        <p:spPr bwMode="auto">
          <a:xfrm>
            <a:off x="827088" y="3754438"/>
            <a:ext cx="1778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/>
            <a:r>
              <a:rPr altLang="ko-KR" lang="en-US"/>
              <a:t>   </a:t>
            </a:r>
          </a:p>
        </p:txBody>
      </p:sp>
      <p:sp>
        <p:nvSpPr>
          <p:cNvPr id="1050641" name="Rectangle 9"/>
          <p:cNvSpPr>
            <a:spLocks noChangeArrowheads="1"/>
          </p:cNvSpPr>
          <p:nvPr/>
        </p:nvSpPr>
        <p:spPr bwMode="auto">
          <a:xfrm>
            <a:off x="4216400" y="2544763"/>
            <a:ext cx="254000" cy="63500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anchor="ctr" wrap="none"/>
          <a:p>
            <a:endParaRPr lang="en-US"/>
          </a:p>
        </p:txBody>
      </p:sp>
      <p:sp>
        <p:nvSpPr>
          <p:cNvPr id="1050642" name="Rectangle 12"/>
          <p:cNvSpPr>
            <a:spLocks noGrp="1" noChangeArrowheads="1"/>
          </p:cNvSpPr>
          <p:nvPr>
            <p:ph type="title"/>
          </p:nvPr>
        </p:nvSpPr>
        <p:spPr>
          <a:xfrm>
            <a:off x="304800" y="295275"/>
            <a:ext cx="8047037" cy="434975"/>
          </a:xfrm>
          <a:noFill/>
        </p:spPr>
        <p:txBody>
          <a:bodyPr wrap="none">
            <a:noAutofit/>
          </a:bodyPr>
          <a:p>
            <a:r>
              <a:rPr altLang="ko-KR" dirty="0" sz="3200" lang="en-US" smtClean="0"/>
              <a:t>Three,  and Two-Address Instructions</a:t>
            </a:r>
            <a:endParaRPr altLang="ko-KR" dirty="0" sz="3200" lang="en-US"/>
          </a:p>
        </p:txBody>
      </p:sp>
    </p:spTree>
  </p:cSld>
  <p:clrMapOvr>
    <a:masterClrMapping/>
  </p:clrMapOvr>
  <p:timing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4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5113"/>
            <a:ext cx="8077200" cy="496887"/>
          </a:xfrm>
          <a:noFill/>
        </p:spPr>
        <p:txBody>
          <a:bodyPr anchor="ctr">
            <a:noAutofit/>
          </a:bodyPr>
          <a:p>
            <a:r>
              <a:rPr altLang="ko-KR" dirty="0" sz="3200" lang="en-US" smtClean="0"/>
              <a:t>One and Zero-Address Instructions</a:t>
            </a:r>
            <a:endParaRPr altLang="ko-KR" dirty="0" sz="3200" lang="en-US"/>
          </a:p>
        </p:txBody>
      </p:sp>
      <p:sp>
        <p:nvSpPr>
          <p:cNvPr id="1050644" name="Rectangle 3"/>
          <p:cNvSpPr>
            <a:spLocks noChangeArrowheads="1"/>
          </p:cNvSpPr>
          <p:nvPr/>
        </p:nvSpPr>
        <p:spPr bwMode="auto">
          <a:xfrm>
            <a:off x="303213" y="847725"/>
            <a:ext cx="3048000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>
              <a:lnSpc>
                <a:spcPct val="85000"/>
              </a:lnSpc>
              <a:buFontTx/>
              <a:buChar char="•"/>
            </a:pPr>
            <a:r>
              <a:rPr altLang="ko-KR" dirty="0" sz="2000" lang="en-US">
                <a:solidFill>
                  <a:srgbClr val="FF0000"/>
                </a:solidFill>
              </a:rPr>
              <a:t> One-Address Instructions</a:t>
            </a:r>
          </a:p>
        </p:txBody>
      </p:sp>
      <p:sp>
        <p:nvSpPr>
          <p:cNvPr id="1050645" name="Rectangle 4"/>
          <p:cNvSpPr>
            <a:spLocks noChangeArrowheads="1"/>
          </p:cNvSpPr>
          <p:nvPr/>
        </p:nvSpPr>
        <p:spPr bwMode="auto">
          <a:xfrm>
            <a:off x="715963" y="1138238"/>
            <a:ext cx="53975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/>
            <a:r>
              <a:rPr altLang="ko-KR" lang="en-US"/>
              <a:t>- Use an implied AC register for all data manipulation</a:t>
            </a:r>
          </a:p>
        </p:txBody>
      </p:sp>
      <p:sp>
        <p:nvSpPr>
          <p:cNvPr id="1050646" name="Rectangle 5"/>
          <p:cNvSpPr>
            <a:spLocks noChangeArrowheads="1"/>
          </p:cNvSpPr>
          <p:nvPr/>
        </p:nvSpPr>
        <p:spPr bwMode="auto">
          <a:xfrm>
            <a:off x="715963" y="1377950"/>
            <a:ext cx="44323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/>
            <a:r>
              <a:rPr altLang="ko-KR" lang="en-US"/>
              <a:t>- Program to evaluate  </a:t>
            </a:r>
            <a:r>
              <a:rPr altLang="ko-KR" lang="en-US">
                <a:solidFill>
                  <a:srgbClr val="000099"/>
                </a:solidFill>
              </a:rPr>
              <a:t>X = (A + B) * (C + D) :</a:t>
            </a:r>
          </a:p>
        </p:txBody>
      </p:sp>
      <p:sp>
        <p:nvSpPr>
          <p:cNvPr id="1050647" name="Rectangle 7"/>
          <p:cNvSpPr>
            <a:spLocks noChangeArrowheads="1"/>
          </p:cNvSpPr>
          <p:nvPr/>
        </p:nvSpPr>
        <p:spPr bwMode="auto">
          <a:xfrm>
            <a:off x="1663700" y="1658938"/>
            <a:ext cx="6521450" cy="1955801"/>
          </a:xfrm>
          <a:prstGeom prst="rect"/>
          <a:noFill/>
          <a:ln w="25400">
            <a:noFill/>
            <a:miter lim="800000"/>
            <a:headEnd/>
            <a:tailEnd/>
          </a:ln>
          <a:effectLst/>
        </p:spPr>
        <p:txBody>
          <a:bodyPr bIns="44450" lIns="90488" rIns="90488" tIns="44450">
            <a:spAutoFit/>
          </a:bodyPr>
          <a:p>
            <a:pPr algn="l" defTabSz="762000"/>
            <a:r>
              <a:rPr altLang="ko-KR" dirty="0" lang="en-US"/>
              <a:t>LOAD   	A           /*  AC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M[A]   	*/</a:t>
            </a:r>
          </a:p>
          <a:p>
            <a:pPr algn="l" defTabSz="762000"/>
            <a:r>
              <a:rPr altLang="ko-KR" dirty="0" lang="en-US"/>
              <a:t>ADD     	B           /*  AC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AC + M[B]  </a:t>
            </a:r>
            <a:r>
              <a:rPr altLang="ko-KR" dirty="0" lang="en-US" smtClean="0"/>
              <a:t>	*/</a:t>
            </a:r>
            <a:endParaRPr altLang="ko-KR" dirty="0" lang="en-US"/>
          </a:p>
          <a:p>
            <a:pPr algn="l" defTabSz="762000"/>
            <a:r>
              <a:rPr altLang="ko-KR" dirty="0" lang="en-US"/>
              <a:t>STORE  	T            /*  M[T]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AC   	*/</a:t>
            </a:r>
          </a:p>
          <a:p>
            <a:pPr algn="l" defTabSz="762000"/>
            <a:r>
              <a:rPr altLang="ko-KR" dirty="0" lang="en-US"/>
              <a:t>LOAD   	C           /*  AC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M[C]   	*/</a:t>
            </a:r>
          </a:p>
          <a:p>
            <a:pPr algn="l" defTabSz="762000"/>
            <a:r>
              <a:rPr altLang="ko-KR" dirty="0" lang="en-US"/>
              <a:t>ADD     	D           /*  AC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AC + M[D]	*/</a:t>
            </a:r>
          </a:p>
          <a:p>
            <a:pPr algn="l" defTabSz="762000"/>
            <a:r>
              <a:rPr altLang="ko-KR" dirty="0" lang="en-US"/>
              <a:t>MUL     	T            /*  AC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AC * M[T]	*/</a:t>
            </a:r>
          </a:p>
          <a:p>
            <a:pPr algn="l" defTabSz="762000"/>
            <a:r>
              <a:rPr altLang="ko-KR" dirty="0" lang="en-US"/>
              <a:t>STORE  	X           /*  M[X]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AC   	*/</a:t>
            </a:r>
          </a:p>
        </p:txBody>
      </p:sp>
      <p:sp>
        <p:nvSpPr>
          <p:cNvPr id="1050648" name="Rectangle 8"/>
          <p:cNvSpPr>
            <a:spLocks noChangeArrowheads="1"/>
          </p:cNvSpPr>
          <p:nvPr/>
        </p:nvSpPr>
        <p:spPr bwMode="auto">
          <a:xfrm>
            <a:off x="303213" y="3584575"/>
            <a:ext cx="3111500" cy="3556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>
              <a:lnSpc>
                <a:spcPct val="85000"/>
              </a:lnSpc>
              <a:buFontTx/>
              <a:buChar char="•"/>
            </a:pPr>
            <a:r>
              <a:rPr altLang="ko-KR" sz="2000" lang="en-US"/>
              <a:t> </a:t>
            </a:r>
            <a:r>
              <a:rPr altLang="ko-KR" sz="2000" lang="en-US">
                <a:solidFill>
                  <a:schemeClr val="tx2"/>
                </a:solidFill>
              </a:rPr>
              <a:t>Zero-Address Instructions</a:t>
            </a:r>
          </a:p>
        </p:txBody>
      </p:sp>
      <p:sp>
        <p:nvSpPr>
          <p:cNvPr id="1050649" name="Rectangle 9"/>
          <p:cNvSpPr>
            <a:spLocks noChangeArrowheads="1"/>
          </p:cNvSpPr>
          <p:nvPr/>
        </p:nvSpPr>
        <p:spPr bwMode="auto">
          <a:xfrm>
            <a:off x="715963" y="3863975"/>
            <a:ext cx="46863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/>
            <a:r>
              <a:rPr altLang="ko-KR" lang="en-US"/>
              <a:t>- Can be found in a stack-organized computer</a:t>
            </a:r>
          </a:p>
        </p:txBody>
      </p:sp>
      <p:sp>
        <p:nvSpPr>
          <p:cNvPr id="1050650" name="Rectangle 10"/>
          <p:cNvSpPr>
            <a:spLocks noChangeArrowheads="1"/>
          </p:cNvSpPr>
          <p:nvPr/>
        </p:nvSpPr>
        <p:spPr bwMode="auto">
          <a:xfrm>
            <a:off x="715963" y="4103688"/>
            <a:ext cx="4432300" cy="317500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 wrap="none">
            <a:spAutoFit/>
          </a:bodyPr>
          <a:p>
            <a:pPr algn="l" defTabSz="762000"/>
            <a:r>
              <a:rPr altLang="ko-KR" lang="en-US"/>
              <a:t>- Program to evaluate  </a:t>
            </a:r>
            <a:r>
              <a:rPr altLang="ko-KR" lang="en-US">
                <a:solidFill>
                  <a:srgbClr val="000099"/>
                </a:solidFill>
              </a:rPr>
              <a:t>X = (A + B) * (C + D) :</a:t>
            </a:r>
          </a:p>
        </p:txBody>
      </p:sp>
      <p:sp>
        <p:nvSpPr>
          <p:cNvPr id="1050651" name="Rectangle 11"/>
          <p:cNvSpPr>
            <a:spLocks noChangeArrowheads="1"/>
          </p:cNvSpPr>
          <p:nvPr/>
        </p:nvSpPr>
        <p:spPr bwMode="auto">
          <a:xfrm>
            <a:off x="1663700" y="4646613"/>
            <a:ext cx="6396038" cy="1716532"/>
          </a:xfrm>
          <a:prstGeom prst="rect"/>
          <a:noFill/>
          <a:ln w="12700">
            <a:noFill/>
            <a:miter lim="800000"/>
            <a:headEnd/>
            <a:tailEnd/>
          </a:ln>
          <a:effectLst/>
        </p:spPr>
        <p:txBody>
          <a:bodyPr bIns="25400" lIns="63500" rIns="63500" tIns="25400">
            <a:spAutoFit/>
          </a:bodyPr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algn="l" pos="381000"/>
                <a:tab algn="l" pos="1168400"/>
                <a:tab algn="l" pos="2362200"/>
                <a:tab algn="l" pos="4559300"/>
              </a:tabLst>
            </a:pPr>
            <a:r>
              <a:rPr altLang="ko-KR" dirty="0" lang="en-US"/>
              <a:t>PUSH	A	/*  TOS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A	*/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algn="l" pos="381000"/>
                <a:tab algn="l" pos="1168400"/>
                <a:tab algn="l" pos="2362200"/>
                <a:tab algn="l" pos="4559300"/>
              </a:tabLst>
            </a:pPr>
            <a:r>
              <a:rPr altLang="ko-KR" dirty="0" lang="en-US"/>
              <a:t>PUSH	B	/*  TOS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B	*/	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algn="l" pos="381000"/>
                <a:tab algn="l" pos="1168400"/>
                <a:tab algn="l" pos="2362200"/>
                <a:tab algn="l" pos="4559300"/>
              </a:tabLst>
            </a:pPr>
            <a:r>
              <a:rPr altLang="ko-KR" dirty="0" lang="en-US">
                <a:solidFill>
                  <a:srgbClr val="FF0000"/>
                </a:solidFill>
              </a:rPr>
              <a:t>ADD</a:t>
            </a:r>
            <a:r>
              <a:rPr altLang="ko-KR" dirty="0" lang="en-US"/>
              <a:t>		/*  TOS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(A + B)	*/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algn="l" pos="381000"/>
                <a:tab algn="l" pos="1168400"/>
                <a:tab algn="l" pos="2362200"/>
                <a:tab algn="l" pos="4559300"/>
              </a:tabLst>
            </a:pPr>
            <a:r>
              <a:rPr altLang="ko-KR" dirty="0" lang="en-US"/>
              <a:t>PUSH	C	/*  TOS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C	*/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algn="l" pos="381000"/>
                <a:tab algn="l" pos="1168400"/>
                <a:tab algn="l" pos="2362200"/>
                <a:tab algn="l" pos="4559300"/>
              </a:tabLst>
            </a:pPr>
            <a:r>
              <a:rPr altLang="ko-KR" dirty="0" lang="en-US"/>
              <a:t>PUSH	D	/*  TOS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D	*/	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algn="l" pos="381000"/>
                <a:tab algn="l" pos="1168400"/>
                <a:tab algn="l" pos="2362200"/>
                <a:tab algn="l" pos="4559300"/>
              </a:tabLst>
            </a:pPr>
            <a:r>
              <a:rPr altLang="ko-KR" dirty="0" lang="en-US">
                <a:solidFill>
                  <a:srgbClr val="FF0000"/>
                </a:solidFill>
              </a:rPr>
              <a:t>ADD</a:t>
            </a:r>
            <a:r>
              <a:rPr altLang="ko-KR" dirty="0" lang="en-US"/>
              <a:t>		/*  TOS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(C + D)	*/	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algn="l" pos="381000"/>
                <a:tab algn="l" pos="1168400"/>
                <a:tab algn="l" pos="2362200"/>
                <a:tab algn="l" pos="4559300"/>
              </a:tabLst>
            </a:pPr>
            <a:r>
              <a:rPr altLang="ko-KR" dirty="0" lang="en-US">
                <a:solidFill>
                  <a:srgbClr val="FF0000"/>
                </a:solidFill>
              </a:rPr>
              <a:t>MUL</a:t>
            </a:r>
            <a:r>
              <a:rPr altLang="ko-KR" dirty="0" lang="en-US"/>
              <a:t>		/*  TOS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(C + D) * (A + B)  */  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algn="l" pos="381000"/>
                <a:tab algn="l" pos="1168400"/>
                <a:tab algn="l" pos="2362200"/>
                <a:tab algn="l" pos="4559300"/>
              </a:tabLst>
            </a:pPr>
            <a:r>
              <a:rPr altLang="ko-KR" dirty="0" lang="en-US"/>
              <a:t>POP	X	/*  M[X] </a:t>
            </a:r>
            <a:r>
              <a:rPr altLang="ko-KR" dirty="0" lang="en-US">
                <a:latin typeface="Symbol" pitchFamily="18" charset="2"/>
              </a:rPr>
              <a:t></a:t>
            </a:r>
            <a:r>
              <a:rPr altLang="ko-KR" dirty="0" lang="en-US"/>
              <a:t> TOS	*/</a:t>
            </a:r>
          </a:p>
        </p:txBody>
      </p:sp>
    </p:spTree>
  </p:cSld>
  <p:clrMapOvr>
    <a:masterClrMapping/>
  </p:clrMapOvr>
  <p:timing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52" name="Rectangle 3"/>
          <p:cNvSpPr/>
          <p:nvPr/>
        </p:nvSpPr>
        <p:spPr>
          <a:xfrm>
            <a:off x="3048000" y="2590800"/>
            <a:ext cx="2659380" cy="891540"/>
          </a:xfrm>
          <a:prstGeom prst="rect"/>
          <a:noFill/>
        </p:spPr>
        <p:txBody>
          <a:bodyPr bIns="45720" lIns="91440" rIns="91440" tIns="45720" wrap="none">
            <a:spAutoFit/>
            <a:scene3d>
              <a:camera prst="orthographicFront"/>
              <a:lightRig dir="tl" rig="flat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p>
            <a:pPr algn="ctr"/>
            <a:r>
              <a:rPr b="1" cap="none" dirty="0" sz="5400" lang="en-US" spc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algn="tl" blurRad="50800" dir="5460000" dist="39000">
                    <a:srgbClr val="000000">
                      <a:alpha val="38000"/>
                    </a:srgbClr>
                  </a:outerShdw>
                </a:effectLst>
              </a:rPr>
              <a:t>The End</a:t>
            </a:r>
            <a:endParaRPr b="1" cap="none" dirty="0" sz="5400" lang="en-US" spc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algn="tl" blurRad="50800" dir="5460000" dist="39000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6070600" cy="923925"/>
          </a:xfrm>
          <a:noFill/>
        </p:spPr>
        <p:txBody>
          <a:bodyPr>
            <a:normAutofit/>
          </a:bodyPr>
          <a:p>
            <a:r>
              <a:rPr altLang="ko-KR" dirty="0" sz="3200" lang="en-US" smtClean="0"/>
              <a:t>Register Transfer Level</a:t>
            </a:r>
          </a:p>
        </p:txBody>
      </p:sp>
      <p:sp>
        <p:nvSpPr>
          <p:cNvPr id="1048643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762000" y="1524000"/>
            <a:ext cx="7258050" cy="3144838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Viewing a computer, or any digital system, in this way is called the register transfer level.</a:t>
            </a:r>
          </a:p>
          <a:p>
            <a:pPr algn="just">
              <a:lnSpc>
                <a:spcPct val="150000"/>
              </a:lnSpc>
            </a:pPr>
            <a:r>
              <a:rPr altLang="ko-KR" dirty="0" sz="2000" lang="en-US" smtClean="0"/>
              <a:t>This is because we’re focusing on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The system’s registers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The data transformations in them, and</a:t>
            </a:r>
          </a:p>
          <a:p>
            <a:pPr algn="just" lvl="1">
              <a:lnSpc>
                <a:spcPct val="150000"/>
              </a:lnSpc>
            </a:pPr>
            <a:r>
              <a:rPr altLang="ko-KR" dirty="0" sz="1600" lang="en-US" smtClean="0"/>
              <a:t>The data transfers between them.</a:t>
            </a: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838200"/>
            <a:ext cx="5761038" cy="434975"/>
          </a:xfrm>
          <a:noFill/>
        </p:spPr>
        <p:txBody>
          <a:bodyPr>
            <a:noAutofit/>
          </a:bodyPr>
          <a:p>
            <a:r>
              <a:rPr altLang="ko-KR" dirty="0" sz="3200" lang="en-US" smtClean="0"/>
              <a:t>Register Transfer Language</a:t>
            </a:r>
          </a:p>
        </p:txBody>
      </p:sp>
      <p:sp>
        <p:nvSpPr>
          <p:cNvPr id="1048647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1447800"/>
            <a:ext cx="8105775" cy="5164138"/>
          </a:xfrm>
          <a:noFill/>
          <a:ln>
            <a:miter lim="800000"/>
            <a:headEnd/>
            <a:tailEnd/>
          </a:ln>
        </p:spPr>
        <p:txBody>
          <a:bodyPr anchor="t" anchorCtr="0" bIns="45720" compatLnSpc="1" lIns="91440" numCol="1" rIns="91440" tIns="45720" vert="horz" wrap="square">
            <a:prstTxWarp prst="textNoShape"/>
            <a:normAutofit/>
          </a:bodyPr>
          <a:p>
            <a:pPr>
              <a:lnSpc>
                <a:spcPct val="150000"/>
              </a:lnSpc>
            </a:pPr>
            <a:r>
              <a:rPr altLang="ko-KR" dirty="0" sz="2000" lang="en-US" smtClean="0"/>
              <a:t>Rather than specifying a digital system in words, a specific notation is used called </a:t>
            </a:r>
            <a:r>
              <a:rPr altLang="ko-KR" dirty="0" sz="2000" i="1" lang="en-US" smtClean="0"/>
              <a:t>register transfer language.</a:t>
            </a:r>
          </a:p>
          <a:p>
            <a:pPr>
              <a:lnSpc>
                <a:spcPct val="150000"/>
              </a:lnSpc>
            </a:pPr>
            <a:r>
              <a:rPr altLang="ko-KR" dirty="0" sz="2000" lang="en-US" smtClean="0"/>
              <a:t>For any function of the computer, the register transfer language can be used to describe the (sequence of) </a:t>
            </a:r>
            <a:r>
              <a:rPr altLang="ko-KR" dirty="0" sz="2000" lang="en-US" err="1" smtClean="0"/>
              <a:t>microoperations</a:t>
            </a:r>
            <a:r>
              <a:rPr altLang="ko-KR" dirty="0" sz="2000" lang="en-US" smtClean="0"/>
              <a:t>.</a:t>
            </a:r>
          </a:p>
          <a:p>
            <a:pPr>
              <a:lnSpc>
                <a:spcPct val="150000"/>
              </a:lnSpc>
            </a:pPr>
            <a:r>
              <a:rPr altLang="ko-KR" dirty="0" sz="2000" lang="en-US" smtClean="0"/>
              <a:t>Register transfer language</a:t>
            </a:r>
          </a:p>
          <a:p>
            <a:pPr lvl="1">
              <a:lnSpc>
                <a:spcPct val="150000"/>
              </a:lnSpc>
            </a:pPr>
            <a:r>
              <a:rPr altLang="ko-KR" dirty="0" sz="1600" lang="en-US" smtClean="0"/>
              <a:t>A symbolic language.</a:t>
            </a:r>
          </a:p>
          <a:p>
            <a:pPr lvl="1">
              <a:lnSpc>
                <a:spcPct val="150000"/>
              </a:lnSpc>
            </a:pPr>
            <a:r>
              <a:rPr altLang="ko-KR" dirty="0" sz="1600" lang="en-US" smtClean="0"/>
              <a:t>A convenient tool for describing the internal organization of digital computers.</a:t>
            </a:r>
          </a:p>
          <a:p>
            <a:pPr lvl="1">
              <a:lnSpc>
                <a:spcPct val="150000"/>
              </a:lnSpc>
            </a:pPr>
            <a:r>
              <a:rPr altLang="ko-KR" dirty="0" sz="1600" lang="en-US" smtClean="0"/>
              <a:t>Can also be used to facilitate the design process of digital systems.</a:t>
            </a:r>
          </a:p>
          <a:p>
            <a:pPr>
              <a:lnSpc>
                <a:spcPct val="150000"/>
              </a:lnSpc>
            </a:pPr>
            <a:endParaRPr altLang="ko-KR" dirty="0" sz="2000" lang="en-US" smtClean="0"/>
          </a:p>
          <a:p>
            <a:pPr>
              <a:lnSpc>
                <a:spcPct val="150000"/>
              </a:lnSpc>
              <a:buFontTx/>
              <a:buNone/>
            </a:pPr>
            <a:r>
              <a:rPr altLang="ko-KR" dirty="0" sz="2000" lang="en-US" smtClean="0"/>
              <a:t>	</a:t>
            </a: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7"/>
          <p:cNvSpPr>
            <a:spLocks noChangeArrowheads="1"/>
          </p:cNvSpPr>
          <p:nvPr/>
        </p:nvSpPr>
        <p:spPr bwMode="auto">
          <a:xfrm>
            <a:off x="2454275" y="4114800"/>
            <a:ext cx="354013" cy="24288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/>
            <a:r>
              <a:rPr altLang="ko-KR" dirty="0" sz="1400" lang="en-US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048651" name="Rectangle 8"/>
          <p:cNvSpPr>
            <a:spLocks noChangeArrowheads="1"/>
          </p:cNvSpPr>
          <p:nvPr/>
        </p:nvSpPr>
        <p:spPr bwMode="auto">
          <a:xfrm>
            <a:off x="1311275" y="4114800"/>
            <a:ext cx="2865438" cy="322263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8652" name="Rectangle 9"/>
          <p:cNvSpPr>
            <a:spLocks noChangeArrowheads="1"/>
          </p:cNvSpPr>
          <p:nvPr/>
        </p:nvSpPr>
        <p:spPr bwMode="auto">
          <a:xfrm>
            <a:off x="1143000" y="3886200"/>
            <a:ext cx="820738" cy="23044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square">
            <a:spAutoFit/>
          </a:bodyPr>
          <a:p>
            <a:pPr defTabSz="762000">
              <a:lnSpc>
                <a:spcPct val="97000"/>
              </a:lnSpc>
            </a:pPr>
            <a:r>
              <a:rPr altLang="ko-KR" dirty="0" sz="1200" lang="en-US">
                <a:solidFill>
                  <a:schemeClr val="tx1"/>
                </a:solidFill>
              </a:rPr>
              <a:t> Register </a:t>
            </a:r>
          </a:p>
        </p:txBody>
      </p:sp>
      <p:sp>
        <p:nvSpPr>
          <p:cNvPr id="1048653" name="Rectangle 10"/>
          <p:cNvSpPr>
            <a:spLocks noChangeArrowheads="1"/>
          </p:cNvSpPr>
          <p:nvPr/>
        </p:nvSpPr>
        <p:spPr bwMode="auto">
          <a:xfrm>
            <a:off x="1311275" y="4648200"/>
            <a:ext cx="2865438" cy="360363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8654" name="Rectangle 11"/>
          <p:cNvSpPr>
            <a:spLocks noChangeArrowheads="1"/>
          </p:cNvSpPr>
          <p:nvPr/>
        </p:nvSpPr>
        <p:spPr bwMode="auto">
          <a:xfrm>
            <a:off x="1169988" y="5026025"/>
            <a:ext cx="1371600" cy="228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dirty="0" sz="1200" lang="en-US">
                <a:solidFill>
                  <a:schemeClr val="tx1"/>
                </a:solidFill>
              </a:rPr>
              <a:t>Numbering of bits</a:t>
            </a:r>
          </a:p>
        </p:txBody>
      </p:sp>
      <p:sp>
        <p:nvSpPr>
          <p:cNvPr id="1048655" name="Rectangle 12"/>
          <p:cNvSpPr>
            <a:spLocks noChangeArrowheads="1"/>
          </p:cNvSpPr>
          <p:nvPr/>
        </p:nvSpPr>
        <p:spPr bwMode="auto">
          <a:xfrm>
            <a:off x="5073650" y="4114800"/>
            <a:ext cx="2867025" cy="457200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8656" name="Rectangle 13"/>
          <p:cNvSpPr>
            <a:spLocks noChangeArrowheads="1"/>
          </p:cNvSpPr>
          <p:nvPr/>
        </p:nvSpPr>
        <p:spPr bwMode="auto">
          <a:xfrm>
            <a:off x="5027613" y="3810000"/>
            <a:ext cx="1836737" cy="230448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square">
            <a:spAutoFit/>
          </a:bodyPr>
          <a:p>
            <a:pPr defTabSz="762000">
              <a:lnSpc>
                <a:spcPct val="97000"/>
              </a:lnSpc>
            </a:pPr>
            <a:r>
              <a:rPr altLang="ko-KR" dirty="0" sz="1200" lang="en-US">
                <a:solidFill>
                  <a:schemeClr val="tx1"/>
                </a:solidFill>
              </a:rPr>
              <a:t>Showing individual bits</a:t>
            </a:r>
          </a:p>
        </p:txBody>
      </p:sp>
      <p:sp>
        <p:nvSpPr>
          <p:cNvPr id="1048657" name="Rectangle 14"/>
          <p:cNvSpPr>
            <a:spLocks noChangeArrowheads="1"/>
          </p:cNvSpPr>
          <p:nvPr/>
        </p:nvSpPr>
        <p:spPr bwMode="auto">
          <a:xfrm>
            <a:off x="5073650" y="4797425"/>
            <a:ext cx="2867025" cy="211138"/>
          </a:xfrm>
          <a:prstGeom prst="rect"/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8658" name="Line 15"/>
          <p:cNvSpPr>
            <a:spLocks noChangeShapeType="1"/>
          </p:cNvSpPr>
          <p:nvPr/>
        </p:nvSpPr>
        <p:spPr bwMode="auto">
          <a:xfrm>
            <a:off x="6480175" y="4805363"/>
            <a:ext cx="0" cy="211137"/>
          </a:xfrm>
          <a:prstGeom prst="line"/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 wrap="none"/>
          <a:p>
            <a:endParaRPr lang="en-US"/>
          </a:p>
        </p:txBody>
      </p:sp>
      <p:sp>
        <p:nvSpPr>
          <p:cNvPr id="1048659" name="Rectangle 16"/>
          <p:cNvSpPr>
            <a:spLocks noChangeArrowheads="1"/>
          </p:cNvSpPr>
          <p:nvPr/>
        </p:nvSpPr>
        <p:spPr bwMode="auto">
          <a:xfrm>
            <a:off x="4968875" y="5026025"/>
            <a:ext cx="762001" cy="228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sz="1200" lang="en-US">
                <a:solidFill>
                  <a:schemeClr val="tx1"/>
                </a:solidFill>
              </a:rPr>
              <a:t>Subfields</a:t>
            </a:r>
          </a:p>
        </p:txBody>
      </p:sp>
      <p:sp>
        <p:nvSpPr>
          <p:cNvPr id="1048660" name="Rectangle 17"/>
          <p:cNvSpPr>
            <a:spLocks noChangeArrowheads="1"/>
          </p:cNvSpPr>
          <p:nvPr/>
        </p:nvSpPr>
        <p:spPr bwMode="auto">
          <a:xfrm>
            <a:off x="5522913" y="4786313"/>
            <a:ext cx="620712" cy="24288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/>
            <a:r>
              <a:rPr altLang="ko-KR" sz="1400" lang="en-US">
                <a:solidFill>
                  <a:schemeClr val="tx1"/>
                </a:solidFill>
              </a:rPr>
              <a:t>PC(H)</a:t>
            </a:r>
          </a:p>
        </p:txBody>
      </p:sp>
      <p:sp>
        <p:nvSpPr>
          <p:cNvPr id="1048661" name="Rectangle 18"/>
          <p:cNvSpPr>
            <a:spLocks noChangeArrowheads="1"/>
          </p:cNvSpPr>
          <p:nvPr/>
        </p:nvSpPr>
        <p:spPr bwMode="auto">
          <a:xfrm>
            <a:off x="6973888" y="4786313"/>
            <a:ext cx="600075" cy="24288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/>
            <a:r>
              <a:rPr altLang="ko-KR" sz="1400" lang="en-US">
                <a:solidFill>
                  <a:schemeClr val="tx1"/>
                </a:solidFill>
              </a:rPr>
              <a:t>PC(L)</a:t>
            </a:r>
          </a:p>
        </p:txBody>
      </p:sp>
      <p:sp>
        <p:nvSpPr>
          <p:cNvPr id="1048662" name="Rectangle 19"/>
          <p:cNvSpPr>
            <a:spLocks noChangeArrowheads="1"/>
          </p:cNvSpPr>
          <p:nvPr/>
        </p:nvSpPr>
        <p:spPr bwMode="auto">
          <a:xfrm>
            <a:off x="4968875" y="4572000"/>
            <a:ext cx="295275" cy="228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dirty="0" sz="1200"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48663" name="Rectangle 20"/>
          <p:cNvSpPr>
            <a:spLocks noChangeArrowheads="1"/>
          </p:cNvSpPr>
          <p:nvPr/>
        </p:nvSpPr>
        <p:spPr bwMode="auto">
          <a:xfrm>
            <a:off x="6264275" y="4600575"/>
            <a:ext cx="211138" cy="228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sz="1200"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48664" name="Rectangle 21"/>
          <p:cNvSpPr>
            <a:spLocks noChangeArrowheads="1"/>
          </p:cNvSpPr>
          <p:nvPr/>
        </p:nvSpPr>
        <p:spPr bwMode="auto">
          <a:xfrm>
            <a:off x="6464300" y="4600575"/>
            <a:ext cx="211138" cy="228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sz="1200" lang="en-US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8665" name="Rectangle 22"/>
          <p:cNvSpPr>
            <a:spLocks noChangeArrowheads="1"/>
          </p:cNvSpPr>
          <p:nvPr/>
        </p:nvSpPr>
        <p:spPr bwMode="auto">
          <a:xfrm>
            <a:off x="7699375" y="4600575"/>
            <a:ext cx="211138" cy="228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dirty="0" sz="1200"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8666" name="Rectangle 23"/>
          <p:cNvSpPr>
            <a:spLocks noChangeArrowheads="1"/>
          </p:cNvSpPr>
          <p:nvPr/>
        </p:nvSpPr>
        <p:spPr bwMode="auto">
          <a:xfrm>
            <a:off x="1752600" y="1905000"/>
            <a:ext cx="2628900" cy="1270000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150000"/>
              </a:lnSpc>
            </a:pPr>
            <a:r>
              <a:rPr altLang="ko-KR" dirty="0" sz="2000" lang="en-US">
                <a:solidFill>
                  <a:schemeClr val="tx1"/>
                </a:solidFill>
              </a:rPr>
              <a:t>  - a register</a:t>
            </a:r>
          </a:p>
          <a:p>
            <a:pPr defTabSz="762000">
              <a:lnSpc>
                <a:spcPct val="150000"/>
              </a:lnSpc>
            </a:pPr>
            <a:r>
              <a:rPr altLang="ko-KR" dirty="0" sz="2000" lang="en-US">
                <a:solidFill>
                  <a:schemeClr val="tx1"/>
                </a:solidFill>
              </a:rPr>
              <a:t>  - portion of a register</a:t>
            </a:r>
          </a:p>
          <a:p>
            <a:pPr defTabSz="762000">
              <a:lnSpc>
                <a:spcPct val="150000"/>
              </a:lnSpc>
            </a:pPr>
            <a:r>
              <a:rPr altLang="ko-KR" dirty="0" sz="2000" lang="en-US">
                <a:solidFill>
                  <a:schemeClr val="tx1"/>
                </a:solidFill>
              </a:rPr>
              <a:t>  - a bit of a register</a:t>
            </a:r>
          </a:p>
          <a:p>
            <a:pPr defTabSz="762000" latinLnBrk="1">
              <a:lnSpc>
                <a:spcPct val="102000"/>
              </a:lnSpc>
            </a:pPr>
            <a:endParaRPr altLang="ko-KR" dirty="0" sz="2000" lang="en-US">
              <a:solidFill>
                <a:schemeClr val="tx1"/>
              </a:solidFill>
            </a:endParaRPr>
          </a:p>
        </p:txBody>
      </p:sp>
      <p:sp>
        <p:nvSpPr>
          <p:cNvPr id="1048667" name="Rectangle 24"/>
          <p:cNvSpPr>
            <a:spLocks noChangeArrowheads="1"/>
          </p:cNvSpPr>
          <p:nvPr/>
        </p:nvSpPr>
        <p:spPr bwMode="auto">
          <a:xfrm>
            <a:off x="762000" y="3424237"/>
            <a:ext cx="6654801" cy="355600"/>
          </a:xfrm>
          <a:prstGeom prst="rect"/>
          <a:noFill/>
          <a:ln w="127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85000"/>
              </a:lnSpc>
              <a:buFontTx/>
              <a:buChar char="•"/>
            </a:pPr>
            <a:r>
              <a:rPr altLang="ko-KR" dirty="0" sz="2000" lang="en-US">
                <a:solidFill>
                  <a:schemeClr val="tx1"/>
                </a:solidFill>
              </a:rPr>
              <a:t> Common ways of drawing the block diagram of a register</a:t>
            </a:r>
          </a:p>
        </p:txBody>
      </p:sp>
      <p:sp>
        <p:nvSpPr>
          <p:cNvPr id="1048668" name="Rectangle 25"/>
          <p:cNvSpPr>
            <a:spLocks noChangeArrowheads="1"/>
          </p:cNvSpPr>
          <p:nvPr/>
        </p:nvSpPr>
        <p:spPr bwMode="auto">
          <a:xfrm>
            <a:off x="5211763" y="4232275"/>
            <a:ext cx="2273300" cy="2540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/>
            <a:r>
              <a:rPr altLang="ko-KR" dirty="0" sz="1400" lang="en-US">
                <a:solidFill>
                  <a:schemeClr val="tx1"/>
                </a:solidFill>
              </a:rPr>
              <a:t>7     6     5     4     3     2     1     0</a:t>
            </a:r>
          </a:p>
        </p:txBody>
      </p:sp>
      <p:sp>
        <p:nvSpPr>
          <p:cNvPr id="1048669" name="Rectangle 26"/>
          <p:cNvSpPr>
            <a:spLocks noChangeArrowheads="1"/>
          </p:cNvSpPr>
          <p:nvPr/>
        </p:nvSpPr>
        <p:spPr bwMode="auto">
          <a:xfrm>
            <a:off x="2497138" y="4710113"/>
            <a:ext cx="354012" cy="242887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/>
            <a:r>
              <a:rPr altLang="ko-KR" dirty="0" sz="1400" lang="en-US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048670" name="Rectangle 27"/>
          <p:cNvSpPr>
            <a:spLocks noChangeArrowheads="1"/>
          </p:cNvSpPr>
          <p:nvPr/>
        </p:nvSpPr>
        <p:spPr bwMode="auto">
          <a:xfrm>
            <a:off x="1300163" y="4419600"/>
            <a:ext cx="295275" cy="228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dirty="0" sz="1200" lang="en-US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48671" name="Rectangle 28"/>
          <p:cNvSpPr>
            <a:spLocks noChangeArrowheads="1"/>
          </p:cNvSpPr>
          <p:nvPr/>
        </p:nvSpPr>
        <p:spPr bwMode="auto">
          <a:xfrm>
            <a:off x="3952875" y="4419600"/>
            <a:ext cx="211138" cy="2286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25400" lIns="63500" rIns="63500" tIns="25400" wrap="none">
            <a:spAutoFit/>
          </a:bodyPr>
          <a:p>
            <a:pPr defTabSz="762000">
              <a:lnSpc>
                <a:spcPct val="97000"/>
              </a:lnSpc>
            </a:pPr>
            <a:r>
              <a:rPr altLang="ko-KR" dirty="0" sz="1200"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48672" name="Rectangle 29"/>
          <p:cNvSpPr>
            <a:spLocks noChangeArrowheads="1"/>
          </p:cNvSpPr>
          <p:nvPr/>
        </p:nvSpPr>
        <p:spPr bwMode="auto">
          <a:xfrm>
            <a:off x="685800" y="1600200"/>
            <a:ext cx="3025777" cy="393700"/>
          </a:xfrm>
          <a:prstGeom prst="rect"/>
          <a:noFill/>
          <a:ln w="25400">
            <a:noFill/>
            <a:miter lim="800000"/>
            <a:headEnd/>
            <a:tailEnd/>
          </a:ln>
        </p:spPr>
        <p:txBody>
          <a:bodyPr bIns="44450" lIns="90488" rIns="90488" tIns="44450" wrap="none">
            <a:spAutoFit/>
          </a:bodyPr>
          <a:p>
            <a:pPr defTabSz="762000">
              <a:buFontTx/>
              <a:buChar char="•"/>
            </a:pPr>
            <a:r>
              <a:rPr altLang="ko-KR" dirty="0" sz="2000" lang="en-US">
                <a:solidFill>
                  <a:schemeClr val="tx1"/>
                </a:solidFill>
              </a:rPr>
              <a:t> Designation of a register</a:t>
            </a:r>
          </a:p>
        </p:txBody>
      </p:sp>
    </p:spTree>
  </p:cSld>
  <p:clrMapOvr>
    <a:masterClrMapping/>
  </p:clrMapOvr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SNIST</Company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Student</dc:creator>
  <cp:lastModifiedBy>Admin</cp:lastModifiedBy>
  <dcterms:created xsi:type="dcterms:W3CDTF">2013-12-29T17:30:31Z</dcterms:created>
  <dcterms:modified xsi:type="dcterms:W3CDTF">2022-11-10T05:19:42Z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dcdc73f750de4eb59a12bdb146cf5d30</vt:lpwstr>
  </property>
</Properties>
</file>