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9" roundtripDataSignature="AMtx7mjcuhrfuvatEdOdLH3z1C8BNYlG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522DCE4-6955-451C-A235-FCF67D76CBC8}">
  <a:tblStyle styleId="{3522DCE4-6955-451C-A235-FCF67D76CBC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5d517a06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65d517a06e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365d517a06e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608da6549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608da6549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608da65496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5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5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75" name="Google Shape;75;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6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6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 name="Shape 21"/>
        <p:cNvGrpSpPr/>
        <p:nvPr/>
      </p:nvGrpSpPr>
      <p:grpSpPr>
        <a:xfrm>
          <a:off x="0" y="0"/>
          <a:ext cx="0" cy="0"/>
          <a:chOff x="0" y="0"/>
          <a:chExt cx="0" cy="0"/>
        </a:xfrm>
      </p:grpSpPr>
      <p:sp>
        <p:nvSpPr>
          <p:cNvPr id="22" name="Google Shape;22;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5" name="Shape 25"/>
        <p:cNvGrpSpPr/>
        <p:nvPr/>
      </p:nvGrpSpPr>
      <p:grpSpPr>
        <a:xfrm>
          <a:off x="0" y="0"/>
          <a:ext cx="0" cy="0"/>
          <a:chOff x="0" y="0"/>
          <a:chExt cx="0" cy="0"/>
        </a:xfrm>
      </p:grpSpPr>
      <p:sp>
        <p:nvSpPr>
          <p:cNvPr id="26" name="Google Shape;26;p5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 name="Google Shape;27;p5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3" name="Google Shape;33;p55"/>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4" name="Google Shape;34;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7" name="Shape 37"/>
        <p:cNvGrpSpPr/>
        <p:nvPr/>
      </p:nvGrpSpPr>
      <p:grpSpPr>
        <a:xfrm>
          <a:off x="0" y="0"/>
          <a:ext cx="0" cy="0"/>
          <a:chOff x="0" y="0"/>
          <a:chExt cx="0" cy="0"/>
        </a:xfrm>
      </p:grpSpPr>
      <p:sp>
        <p:nvSpPr>
          <p:cNvPr id="38" name="Google Shape;38;p5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9" name="Google Shape;39;p56"/>
          <p:cNvSpPr/>
          <p:nvPr>
            <p:ph idx="2" type="pic"/>
          </p:nvPr>
        </p:nvSpPr>
        <p:spPr>
          <a:xfrm>
            <a:off x="1792288" y="612775"/>
            <a:ext cx="5486400" cy="4114800"/>
          </a:xfrm>
          <a:prstGeom prst="rect">
            <a:avLst/>
          </a:prstGeom>
          <a:noFill/>
          <a:ln>
            <a:noFill/>
          </a:ln>
        </p:spPr>
      </p:sp>
      <p:sp>
        <p:nvSpPr>
          <p:cNvPr id="40" name="Google Shape;40;p5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1" name="Google Shape;41;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4" name="Shape 44"/>
        <p:cNvGrpSpPr/>
        <p:nvPr/>
      </p:nvGrpSpPr>
      <p:grpSpPr>
        <a:xfrm>
          <a:off x="0" y="0"/>
          <a:ext cx="0" cy="0"/>
          <a:chOff x="0" y="0"/>
          <a:chExt cx="0" cy="0"/>
        </a:xfrm>
      </p:grpSpPr>
      <p:sp>
        <p:nvSpPr>
          <p:cNvPr id="45" name="Google Shape;45;p5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6" name="Google Shape;46;p5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7" name="Google Shape;47;p5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8" name="Google Shape;48;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3" name="Google Shape;53;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5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5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5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5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60"/>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8" name="Google Shape;68;p60"/>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69" name="Google Shape;69;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5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nvSpPr>
        <p:spPr>
          <a:xfrm>
            <a:off x="152400" y="152400"/>
            <a:ext cx="8839200" cy="655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cap="none" strike="noStrike">
                <a:solidFill>
                  <a:srgbClr val="0000FF"/>
                </a:solidFill>
                <a:latin typeface="Times New Roman"/>
                <a:ea typeface="Times New Roman"/>
                <a:cs typeface="Times New Roman"/>
                <a:sym typeface="Times New Roman"/>
              </a:rPr>
              <a:t>PL/SQL Programming</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PL/SQL stands for Procedural Language/SQL with SQL features</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cap="none" strike="noStrike">
              <a:solidFill>
                <a:srgbClr val="0000FF"/>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basic unit in any PL/SQL program is a block</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All PL/SQL programs are composed of blocks</a:t>
            </a:r>
            <a:endParaRPr/>
          </a:p>
          <a:p>
            <a:pPr indent="0" lvl="0" marL="0" marR="0" rtl="0" algn="just">
              <a:lnSpc>
                <a:spcPct val="100000"/>
              </a:lnSpc>
              <a:spcBef>
                <a:spcPts val="0"/>
              </a:spcBef>
              <a:spcAft>
                <a:spcPts val="0"/>
              </a:spcAft>
              <a:buClr>
                <a:schemeClr val="dk1"/>
              </a:buClr>
              <a:buSzPts val="2800"/>
              <a:buFont typeface="Noto Sans Symbols"/>
              <a:buNone/>
            </a:pPr>
            <a:r>
              <a:t/>
            </a:r>
            <a:endParaRPr sz="2800">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cap="none" strike="noStrike">
                <a:solidFill>
                  <a:srgbClr val="0000FF"/>
                </a:solidFill>
                <a:latin typeface="Times New Roman"/>
                <a:ea typeface="Times New Roman"/>
                <a:cs typeface="Times New Roman"/>
                <a:sym typeface="Times New Roman"/>
              </a:rPr>
              <a:t>Basic Block Structure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DECLARE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/*Declarative section is here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 Executable section is here */</a:t>
            </a:r>
            <a:endParaRPr/>
          </a:p>
        </p:txBody>
      </p:sp>
      <p:sp>
        <p:nvSpPr>
          <p:cNvPr id="90" name="Google Shape;90;p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
          <p:cNvSpPr txBox="1"/>
          <p:nvPr/>
        </p:nvSpPr>
        <p:spPr>
          <a:xfrm>
            <a:off x="0" y="12287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7" name="Google Shape;147;p8"/>
          <p:cNvSpPr txBox="1"/>
          <p:nvPr/>
        </p:nvSpPr>
        <p:spPr>
          <a:xfrm>
            <a:off x="0" y="1228725"/>
            <a:ext cx="7937" cy="79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48" name="Google Shape;148;p8"/>
          <p:cNvGraphicFramePr/>
          <p:nvPr/>
        </p:nvGraphicFramePr>
        <p:xfrm>
          <a:off x="381000" y="1143000"/>
          <a:ext cx="3000000" cy="3000000"/>
        </p:xfrm>
        <a:graphic>
          <a:graphicData uri="http://schemas.openxmlformats.org/drawingml/2006/table">
            <a:tbl>
              <a:tblPr>
                <a:noFill/>
                <a:tableStyleId>{3522DCE4-6955-451C-A235-FCF67D76CBC8}</a:tableStyleId>
              </a:tblPr>
              <a:tblGrid>
                <a:gridCol w="1514475"/>
                <a:gridCol w="2370125"/>
                <a:gridCol w="2708275"/>
                <a:gridCol w="1789100"/>
              </a:tblGrid>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SID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NAME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RATING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AGE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22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Dustin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29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Brutus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Lubber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32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Andy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Rusty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64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Horatio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Zorba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16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74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Horatio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Art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Bob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50850">
                <a:tc>
                  <a:txBody>
                    <a:bodyPr/>
                    <a:lstStyle/>
                    <a:p>
                      <a:pPr indent="0" lvl="0" marL="0" marR="0" rtl="0" algn="ctr">
                        <a:lnSpc>
                          <a:spcPct val="100000"/>
                        </a:lnSpc>
                        <a:spcBef>
                          <a:spcPts val="0"/>
                        </a:spcBef>
                        <a:spcAft>
                          <a:spcPts val="0"/>
                        </a:spcAft>
                        <a:buClr>
                          <a:srgbClr val="0000FF"/>
                        </a:buClr>
                        <a:buSzPts val="1800"/>
                        <a:buFont typeface="Times New Roman"/>
                        <a:buNone/>
                      </a:pPr>
                      <a:r>
                        <a:rPr b="0" i="0" lang="en-US" sz="1800" u="none" cap="none" strike="noStrike">
                          <a:solidFill>
                            <a:srgbClr val="0000FF"/>
                          </a:solidFill>
                          <a:latin typeface="Times New Roman"/>
                          <a:ea typeface="Times New Roman"/>
                          <a:cs typeface="Times New Roman"/>
                          <a:sym typeface="Times New Roman"/>
                        </a:rPr>
                        <a:t>77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John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34.6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9" name="Google Shape;149;p8"/>
          <p:cNvSpPr txBox="1"/>
          <p:nvPr/>
        </p:nvSpPr>
        <p:spPr>
          <a:xfrm>
            <a:off x="228600" y="304800"/>
            <a:ext cx="86106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SELECT * FROM Sailors</a:t>
            </a:r>
            <a:endParaRPr/>
          </a:p>
        </p:txBody>
      </p:sp>
      <p:sp>
        <p:nvSpPr>
          <p:cNvPr id="150" name="Google Shape;150;p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152400" y="228600"/>
            <a:ext cx="8763000" cy="3108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Example Program3:</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DELETE FROM Sailors WHERE sid=77;</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END;</a:t>
            </a:r>
            <a:endParaRPr/>
          </a:p>
        </p:txBody>
      </p:sp>
      <p:sp>
        <p:nvSpPr>
          <p:cNvPr id="156" name="Google Shape;156;p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0" y="141287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 name="Google Shape;162;p10"/>
          <p:cNvSpPr txBox="1"/>
          <p:nvPr/>
        </p:nvSpPr>
        <p:spPr>
          <a:xfrm>
            <a:off x="0" y="1412875"/>
            <a:ext cx="7937" cy="7937"/>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aphicFrame>
        <p:nvGraphicFramePr>
          <p:cNvPr id="163" name="Google Shape;163;p10"/>
          <p:cNvGraphicFramePr/>
          <p:nvPr/>
        </p:nvGraphicFramePr>
        <p:xfrm>
          <a:off x="457200" y="1143000"/>
          <a:ext cx="3000000" cy="3000000"/>
        </p:xfrm>
        <a:graphic>
          <a:graphicData uri="http://schemas.openxmlformats.org/drawingml/2006/table">
            <a:tbl>
              <a:tblPr>
                <a:noFill/>
                <a:tableStyleId>{3522DCE4-6955-451C-A235-FCF67D76CBC8}</a:tableStyleId>
              </a:tblPr>
              <a:tblGrid>
                <a:gridCol w="1500175"/>
                <a:gridCol w="2349500"/>
                <a:gridCol w="2682875"/>
                <a:gridCol w="1773225"/>
              </a:tblGrid>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SID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NAME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RATING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AGE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22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Dustin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29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Brutus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Lubber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32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Andy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Rusty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64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Horatio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Zorba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16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74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Horatio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Art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71475">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Bob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64" name="Google Shape;164;p10"/>
          <p:cNvSpPr txBox="1"/>
          <p:nvPr/>
        </p:nvSpPr>
        <p:spPr>
          <a:xfrm>
            <a:off x="228600" y="304800"/>
            <a:ext cx="8686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SELECT * FROM Sailors</a:t>
            </a:r>
            <a:endParaRPr/>
          </a:p>
        </p:txBody>
      </p:sp>
      <p:sp>
        <p:nvSpPr>
          <p:cNvPr id="165" name="Google Shape;165;p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nvSpPr>
        <p:spPr>
          <a:xfrm>
            <a:off x="152400" y="152400"/>
            <a:ext cx="8839200" cy="655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Example Program4:</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set serveroutput on;</a:t>
            </a:r>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DECLARE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s_id sailors.sid%TYPE;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SELECT sid into s_id FROM Sailors WHERE sid=22;</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dbms_output.put_line('s_id value is '||s_id);</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END;</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s_id value is 22</a:t>
            </a:r>
            <a:endParaRPr/>
          </a:p>
        </p:txBody>
      </p:sp>
      <p:sp>
        <p:nvSpPr>
          <p:cNvPr id="171" name="Google Shape;171;p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nvSpPr>
        <p:spPr>
          <a:xfrm>
            <a:off x="152400" y="152400"/>
            <a:ext cx="8839200" cy="6559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PL/SQL Control Structures</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IF-THEN-ELSE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syntax for an IF-THEN-ELSE statement is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IF Boolean_expression1 THEN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sequence_of_statements1;</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[ELSIF Boolean_expression2 THEN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sequence_of_statements2;]</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[ELSE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sequence_of_statements3;]</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 IF;</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177" name="Google Shape;177;p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nvSpPr>
        <p:spPr>
          <a:xfrm>
            <a:off x="4079875" y="3246437"/>
            <a:ext cx="184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3" name="Google Shape;183;p13"/>
          <p:cNvSpPr txBox="1"/>
          <p:nvPr/>
        </p:nvSpPr>
        <p:spPr>
          <a:xfrm>
            <a:off x="152400" y="152400"/>
            <a:ext cx="8839200" cy="6497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LOOPS</a:t>
            </a:r>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Simple Loops</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most basic kind of loops, simple loops, have this syntax:</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LOOP</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 LOOP;</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Sequence_of_statements will be executed infinitely, since this loop has no stopping condition</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We can add one via the EXIT statement, which has this syntax:</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EXIT [WHEN condition];</a:t>
            </a:r>
            <a:endParaRPr/>
          </a:p>
        </p:txBody>
      </p:sp>
      <p:sp>
        <p:nvSpPr>
          <p:cNvPr id="184" name="Google Shape;184;p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4"/>
          <p:cNvSpPr txBox="1"/>
          <p:nvPr/>
        </p:nvSpPr>
        <p:spPr>
          <a:xfrm>
            <a:off x="228600" y="152400"/>
            <a:ext cx="8686800" cy="5643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WHILE Loops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syntax for a WHILE LOOP is </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WHILE condition LOOP</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 LOOP;</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condition is evaluated before each iteration of the loop. If it evaluates to TRUE, sequence_of_statements is executed. If condition evaluates to FALSE or NULL, the loop is finished and control resumes after the END LOOP statement</a:t>
            </a:r>
            <a:endParaRPr/>
          </a:p>
        </p:txBody>
      </p:sp>
      <p:sp>
        <p:nvSpPr>
          <p:cNvPr id="190" name="Google Shape;190;p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5"/>
          <p:cNvSpPr txBox="1"/>
          <p:nvPr/>
        </p:nvSpPr>
        <p:spPr>
          <a:xfrm>
            <a:off x="228600" y="222250"/>
            <a:ext cx="8686800" cy="6497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Numeric FOR Loops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number of iterations for simple loops and WHILE loops is not known in advance—it depends on the loop condition</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Numeric FOR loops, on the other hand, have a defined number of iterations</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syntax is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FOR loop_counter IN [REVERSE] low_bound..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high_bound LOOP</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 LOOP;</a:t>
            </a:r>
            <a:endParaRPr/>
          </a:p>
        </p:txBody>
      </p:sp>
      <p:sp>
        <p:nvSpPr>
          <p:cNvPr id="196" name="Google Shape;196;p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6"/>
          <p:cNvSpPr txBox="1"/>
          <p:nvPr/>
        </p:nvSpPr>
        <p:spPr>
          <a:xfrm>
            <a:off x="152400" y="152400"/>
            <a:ext cx="8763000" cy="6497637"/>
          </a:xfrm>
          <a:prstGeom prst="rect">
            <a:avLst/>
          </a:prstGeom>
          <a:noFill/>
          <a:ln>
            <a:noFill/>
          </a:ln>
        </p:spPr>
        <p:txBody>
          <a:bodyPr anchorCtr="0" anchor="t" bIns="45700" lIns="91425" spcFirstLastPara="1" rIns="91425" wrap="square" tIns="45700">
            <a:spAutoFit/>
          </a:bodyPr>
          <a:lstStyle/>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Where loop_counter is an variable, low_bound and high_bound specify the number of iterations, and sequence_of_statements is the contents of the loop</a:t>
            </a:r>
            <a:endParaRPr/>
          </a:p>
          <a:p>
            <a:pPr indent="0" lvl="0" marL="0" marR="0" rtl="0" algn="l">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bounds of the loop are evaluated once. This determines the total number of iterations. Loop_counter will take on the values ranging from low_bound to high_bound, incrementing by 1 each time, until the loop is complete</a:t>
            </a:r>
            <a:endParaRPr/>
          </a:p>
          <a:p>
            <a:pPr indent="0" lvl="0" marL="0" marR="0" rtl="0" algn="just">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Example1</a:t>
            </a: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for m1 in 1..50  loop</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dbms_output.put_line(m1);</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loop;</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a:t>
            </a:r>
            <a:r>
              <a:rPr b="0" i="0" lang="en-US" sz="2800" u="none">
                <a:solidFill>
                  <a:srgbClr val="0000FF"/>
                </a:solidFill>
                <a:latin typeface="Times New Roman"/>
                <a:ea typeface="Times New Roman"/>
                <a:cs typeface="Times New Roman"/>
                <a:sym typeface="Times New Roman"/>
              </a:rPr>
              <a:t>Output:</a:t>
            </a:r>
            <a:r>
              <a:rPr b="0" i="0" lang="en-US" sz="2800" u="none">
                <a:solidFill>
                  <a:schemeClr val="dk1"/>
                </a:solidFill>
                <a:latin typeface="Times New Roman"/>
                <a:ea typeface="Times New Roman"/>
                <a:cs typeface="Times New Roman"/>
                <a:sym typeface="Times New Roman"/>
              </a:rPr>
              <a:t> 1 2 3 4 … 50</a:t>
            </a:r>
            <a:endParaRPr/>
          </a:p>
        </p:txBody>
      </p:sp>
      <p:sp>
        <p:nvSpPr>
          <p:cNvPr id="202" name="Google Shape;202;p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7"/>
          <p:cNvSpPr txBox="1"/>
          <p:nvPr/>
        </p:nvSpPr>
        <p:spPr>
          <a:xfrm>
            <a:off x="152400" y="0"/>
            <a:ext cx="8763000" cy="310832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Example2</a:t>
            </a: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for m1 in reverse 1..50  loop</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dbms_output.put_line(m1);</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loop;</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a:t>
            </a:r>
            <a:r>
              <a:rPr b="0" i="0" lang="en-US" sz="2800" u="none">
                <a:solidFill>
                  <a:srgbClr val="0000FF"/>
                </a:solidFill>
                <a:latin typeface="Times New Roman"/>
                <a:ea typeface="Times New Roman"/>
                <a:cs typeface="Times New Roman"/>
                <a:sym typeface="Times New Roman"/>
              </a:rPr>
              <a:t>Output:</a:t>
            </a:r>
            <a:r>
              <a:rPr b="0" i="0" lang="en-US" sz="2800" u="none">
                <a:solidFill>
                  <a:schemeClr val="dk1"/>
                </a:solidFill>
                <a:latin typeface="Times New Roman"/>
                <a:ea typeface="Times New Roman"/>
                <a:cs typeface="Times New Roman"/>
                <a:sym typeface="Times New Roman"/>
              </a:rPr>
              <a:t> 50 49 48 . . . 1</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208" name="Google Shape;208;p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65d517a06e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97" name="Google Shape;97;g365d517a06e_0_0"/>
          <p:cNvSpPr txBox="1"/>
          <p:nvPr/>
        </p:nvSpPr>
        <p:spPr>
          <a:xfrm>
            <a:off x="0" y="0"/>
            <a:ext cx="8316000" cy="661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chemeClr val="hlink"/>
                </a:solidFill>
                <a:latin typeface="Times New Roman"/>
                <a:ea typeface="Times New Roman"/>
                <a:cs typeface="Times New Roman"/>
                <a:sym typeface="Times New Roman"/>
              </a:rPr>
              <a:t>Basic Block Structure</a:t>
            </a:r>
            <a:endParaRPr sz="2500">
              <a:solidFill>
                <a:schemeClr val="dk1"/>
              </a:solidFill>
            </a:endParaRPr>
          </a:p>
          <a:p>
            <a:pPr indent="0" lvl="0" marL="0" rtl="0" algn="l">
              <a:spcBef>
                <a:spcPts val="0"/>
              </a:spcBef>
              <a:spcAft>
                <a:spcPts val="0"/>
              </a:spcAft>
              <a:buNone/>
            </a:pPr>
            <a:r>
              <a:t/>
            </a:r>
            <a:endParaRPr sz="3900">
              <a:solidFill>
                <a:schemeClr val="dk1"/>
              </a:solidFill>
              <a:latin typeface="Calibri"/>
              <a:ea typeface="Calibri"/>
              <a:cs typeface="Calibri"/>
              <a:sym typeface="Calibri"/>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DECLARE</a:t>
            </a:r>
            <a:endParaRPr sz="4600">
              <a:solidFill>
                <a:schemeClr val="dk1"/>
              </a:solidFill>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	/*</a:t>
            </a:r>
            <a:r>
              <a:rPr b="1" lang="en-US" sz="3900">
                <a:solidFill>
                  <a:schemeClr val="dk1"/>
                </a:solidFill>
                <a:latin typeface="Times New Roman"/>
                <a:ea typeface="Times New Roman"/>
                <a:cs typeface="Times New Roman"/>
                <a:sym typeface="Times New Roman"/>
              </a:rPr>
              <a:t>Declarative section is here</a:t>
            </a:r>
            <a:r>
              <a:rPr lang="en-US" sz="3900">
                <a:solidFill>
                  <a:schemeClr val="dk1"/>
                </a:solidFill>
                <a:latin typeface="Times New Roman"/>
                <a:ea typeface="Times New Roman"/>
                <a:cs typeface="Times New Roman"/>
                <a:sym typeface="Times New Roman"/>
              </a:rPr>
              <a:t> */</a:t>
            </a:r>
            <a:endParaRPr sz="2500">
              <a:solidFill>
                <a:schemeClr val="dk1"/>
              </a:solidFill>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BEGIN</a:t>
            </a:r>
            <a:endParaRPr sz="2500">
              <a:solidFill>
                <a:schemeClr val="dk1"/>
              </a:solidFill>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	/* </a:t>
            </a:r>
            <a:r>
              <a:rPr b="1" lang="en-US" sz="3900">
                <a:solidFill>
                  <a:schemeClr val="dk1"/>
                </a:solidFill>
                <a:latin typeface="Times New Roman"/>
                <a:ea typeface="Times New Roman"/>
                <a:cs typeface="Times New Roman"/>
                <a:sym typeface="Times New Roman"/>
              </a:rPr>
              <a:t>Executable section is here </a:t>
            </a:r>
            <a:r>
              <a:rPr lang="en-US" sz="3900">
                <a:solidFill>
                  <a:schemeClr val="dk1"/>
                </a:solidFill>
                <a:latin typeface="Times New Roman"/>
                <a:ea typeface="Times New Roman"/>
                <a:cs typeface="Times New Roman"/>
                <a:sym typeface="Times New Roman"/>
              </a:rPr>
              <a:t>*/</a:t>
            </a:r>
            <a:endParaRPr sz="39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EXCEPTION</a:t>
            </a:r>
            <a:endParaRPr sz="2500">
              <a:solidFill>
                <a:schemeClr val="dk1"/>
              </a:solidFill>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	/* </a:t>
            </a:r>
            <a:r>
              <a:rPr b="1" lang="en-US" sz="3900">
                <a:solidFill>
                  <a:schemeClr val="dk1"/>
                </a:solidFill>
                <a:latin typeface="Times New Roman"/>
                <a:ea typeface="Times New Roman"/>
                <a:cs typeface="Times New Roman"/>
                <a:sym typeface="Times New Roman"/>
              </a:rPr>
              <a:t>Exception section is here</a:t>
            </a:r>
            <a:r>
              <a:rPr lang="en-US" sz="3900">
                <a:solidFill>
                  <a:schemeClr val="dk1"/>
                </a:solidFill>
                <a:latin typeface="Times New Roman"/>
                <a:ea typeface="Times New Roman"/>
                <a:cs typeface="Times New Roman"/>
                <a:sym typeface="Times New Roman"/>
              </a:rPr>
              <a:t> */</a:t>
            </a:r>
            <a:endParaRPr sz="2500">
              <a:solidFill>
                <a:schemeClr val="dk1"/>
              </a:solidFill>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END;</a:t>
            </a:r>
            <a:endParaRPr sz="2500">
              <a:solidFill>
                <a:schemeClr val="dk1"/>
              </a:solidFill>
            </a:endParaRPr>
          </a:p>
          <a:p>
            <a:pPr indent="0" lvl="0" marL="0" rtl="0" algn="l">
              <a:spcBef>
                <a:spcPts val="0"/>
              </a:spcBef>
              <a:spcAft>
                <a:spcPts val="0"/>
              </a:spcAft>
              <a:buNone/>
            </a:pPr>
            <a:r>
              <a:rPr lang="en-US" sz="3900">
                <a:solidFill>
                  <a:schemeClr val="dk1"/>
                </a:solidFill>
                <a:latin typeface="Times New Roman"/>
                <a:ea typeface="Times New Roman"/>
                <a:cs typeface="Times New Roman"/>
                <a:sym typeface="Times New Roman"/>
              </a:rPr>
              <a:t>/</a:t>
            </a:r>
            <a:endParaRPr sz="2500">
              <a:solidFill>
                <a:schemeClr val="dk1"/>
              </a:solidFill>
            </a:endParaRPr>
          </a:p>
          <a:p>
            <a:pPr indent="0" lvl="0" marL="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214" name="Google Shape;214;p18"/>
          <p:cNvSpPr txBox="1"/>
          <p:nvPr/>
        </p:nvSpPr>
        <p:spPr>
          <a:xfrm>
            <a:off x="152400" y="520700"/>
            <a:ext cx="8991600" cy="3662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EXCEPTION HANDLING</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Exception:  </a:t>
            </a:r>
            <a:r>
              <a:rPr b="0" i="0" lang="en-US" sz="2800" u="none">
                <a:solidFill>
                  <a:schemeClr val="dk1"/>
                </a:solidFill>
                <a:latin typeface="Times New Roman"/>
                <a:ea typeface="Times New Roman"/>
                <a:cs typeface="Times New Roman"/>
                <a:sym typeface="Times New Roman"/>
              </a:rPr>
              <a:t>An exception is a runtime error. Exceptions are declared in the declaration section of the block, raised in the executable section and handled in the exception section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There are two types of exceptions:</a:t>
            </a:r>
            <a:endParaRPr/>
          </a:p>
          <a:p>
            <a:pPr indent="-114300" lvl="1" marL="4572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Pre-defined</a:t>
            </a:r>
            <a:endParaRPr/>
          </a:p>
          <a:p>
            <a:pPr indent="-114300" lvl="1" marL="457200" marR="0" rtl="0" algn="l">
              <a:lnSpc>
                <a:spcPct val="100000"/>
              </a:lnSpc>
              <a:spcBef>
                <a:spcPts val="0"/>
              </a:spcBef>
              <a:spcAft>
                <a:spcPts val="0"/>
              </a:spcAft>
              <a:buClr>
                <a:schemeClr val="dk1"/>
              </a:buClr>
              <a:buSzPts val="1800"/>
              <a:buFont typeface="Times New Roman"/>
              <a:buChar char="•"/>
            </a:pPr>
            <a:r>
              <a:rPr b="0" i="0" lang="en-US" sz="1800" u="none" cap="none" strike="noStrike">
                <a:solidFill>
                  <a:schemeClr val="dk1"/>
                </a:solidFill>
                <a:latin typeface="Times New Roman"/>
                <a:ea typeface="Times New Roman"/>
                <a:cs typeface="Times New Roman"/>
                <a:sym typeface="Times New Roman"/>
              </a:rPr>
              <a:t>    User-defined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9"/>
          <p:cNvSpPr txBox="1"/>
          <p:nvPr/>
        </p:nvSpPr>
        <p:spPr>
          <a:xfrm>
            <a:off x="152400" y="152400"/>
            <a:ext cx="8839200" cy="5694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Predefined Exceptions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Oracle has predefined several exceptions that correspond to the most common Oracle errors. Like the predefined data types (NUMBER, VARCHAR2, and so on), the identifiers for these exceptions are defined in package STANDARD</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Because of this, they are already available to the program—it is not necessary to declare them in the declarative section like a user-defined exception</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These predefined exceptions are described in Table 3.2</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220" name="Google Shape;220;p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graphicFrame>
        <p:nvGraphicFramePr>
          <p:cNvPr id="225" name="Google Shape;225;p20"/>
          <p:cNvGraphicFramePr/>
          <p:nvPr/>
        </p:nvGraphicFramePr>
        <p:xfrm>
          <a:off x="228600" y="304800"/>
          <a:ext cx="3000000" cy="3000000"/>
        </p:xfrm>
        <a:graphic>
          <a:graphicData uri="http://schemas.openxmlformats.org/drawingml/2006/table">
            <a:tbl>
              <a:tblPr>
                <a:noFill/>
                <a:tableStyleId>{3522DCE4-6955-451C-A235-FCF67D76CBC8}</a:tableStyleId>
              </a:tblPr>
              <a:tblGrid>
                <a:gridCol w="1708150"/>
                <a:gridCol w="3600450"/>
                <a:gridCol w="3378200"/>
              </a:tblGrid>
              <a:tr h="614350">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Oracle Error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Equivalent Exception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2000"/>
                        <a:buFont typeface="Times New Roman"/>
                        <a:buNone/>
                      </a:pPr>
                      <a:r>
                        <a:rPr b="1" i="0" lang="en-US" sz="2000" u="none" cap="none" strike="noStrike">
                          <a:solidFill>
                            <a:schemeClr val="dk1"/>
                          </a:solidFill>
                          <a:latin typeface="Times New Roman"/>
                          <a:ea typeface="Times New Roman"/>
                          <a:cs typeface="Times New Roman"/>
                          <a:sym typeface="Times New Roman"/>
                        </a:rPr>
                        <a:t>Description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43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ORA-0001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DUP_VAL_ON_INDEX</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Unique constraint violated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80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ORA-0051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TIMEOUT_ON_RESOURCE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Time-out occurred while waiting for resource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64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ORA-0061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TRANSACTION_BACKED_OUT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The transaction was rolled back due to deadlock</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59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ORA-1001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INVALID_CURSOR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Illegal cursor operation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43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ORA-1012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NOT_LOGGED_ON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Not connected to Oracle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80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ORA-1017</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LOGIN DEFINED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Invalid user name/password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6143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ORA-1403</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NO_DATA_FOUND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No data found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26" name="Google Shape;226;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graphicFrame>
        <p:nvGraphicFramePr>
          <p:cNvPr id="231" name="Google Shape;231;p21"/>
          <p:cNvGraphicFramePr/>
          <p:nvPr/>
        </p:nvGraphicFramePr>
        <p:xfrm>
          <a:off x="304800" y="239712"/>
          <a:ext cx="3000000" cy="3000000"/>
        </p:xfrm>
        <a:graphic>
          <a:graphicData uri="http://schemas.openxmlformats.org/drawingml/2006/table">
            <a:tbl>
              <a:tblPr>
                <a:noFill/>
                <a:tableStyleId>{3522DCE4-6955-451C-A235-FCF67D76CBC8}</a:tableStyleId>
              </a:tblPr>
              <a:tblGrid>
                <a:gridCol w="1692275"/>
                <a:gridCol w="3570275"/>
                <a:gridCol w="3348025"/>
              </a:tblGrid>
              <a:tr h="85090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ORA-1422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TOO_MANY_ROWS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 SELECT..INTO statement matches more than one row</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52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ORA-1476</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ZERO_DIVIDE</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Division by zero</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0064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ORA-1722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INVALID_NUMBER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Conversion to a number failed—for example,’1A’ is not valid</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855650">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ORA-6500</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STORAGE_ERROR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Internal PL/SQL error raised if PL/SQL runs out of memory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8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ORA-6501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PROGRAM_ERROR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Internal PL/SQL error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00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ORA-6502</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VALUE_ERROR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Truncation, arithmetic, or conversion error</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10172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ORA-6504</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ROWTYPE_MISMATCH</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Host cursor variable and PL/SQL cursor variable have incompatible row types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701675">
                <a:tc>
                  <a:txBody>
                    <a:bodyPr/>
                    <a:lstStyle/>
                    <a:p>
                      <a:pPr indent="0" lvl="0" marL="0" marR="0" rtl="0" algn="ctr">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ORA-6511</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CURSOR_ALREADY_OPEN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just">
                        <a:lnSpc>
                          <a:spcPct val="100000"/>
                        </a:lnSpc>
                        <a:spcBef>
                          <a:spcPts val="0"/>
                        </a:spcBef>
                        <a:spcAft>
                          <a:spcPts val="0"/>
                        </a:spcAft>
                        <a:buClr>
                          <a:schemeClr val="dk1"/>
                        </a:buClr>
                        <a:buSzPts val="2000"/>
                        <a:buFont typeface="Times New Roman"/>
                        <a:buNone/>
                      </a:pPr>
                      <a:r>
                        <a:rPr b="0" i="0" lang="en-US" sz="2000" u="none" cap="none" strike="noStrike">
                          <a:solidFill>
                            <a:schemeClr val="dk1"/>
                          </a:solidFill>
                          <a:latin typeface="Times New Roman"/>
                          <a:ea typeface="Times New Roman"/>
                          <a:cs typeface="Times New Roman"/>
                          <a:sym typeface="Times New Roman"/>
                        </a:rPr>
                        <a:t>Attempt to open a cursor that is already open</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32" name="Google Shape;232;p21"/>
          <p:cNvSpPr txBox="1"/>
          <p:nvPr/>
        </p:nvSpPr>
        <p:spPr>
          <a:xfrm>
            <a:off x="3352800" y="6324600"/>
            <a:ext cx="16764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Table 3.2</a:t>
            </a:r>
            <a:endParaRPr/>
          </a:p>
        </p:txBody>
      </p:sp>
      <p:sp>
        <p:nvSpPr>
          <p:cNvPr id="233" name="Google Shape;233;p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2"/>
          <p:cNvSpPr txBox="1"/>
          <p:nvPr/>
        </p:nvSpPr>
        <p:spPr>
          <a:xfrm>
            <a:off x="152400" y="152400"/>
            <a:ext cx="8839200" cy="5262562"/>
          </a:xfrm>
          <a:prstGeom prst="rect">
            <a:avLst/>
          </a:prstGeom>
          <a:noFill/>
          <a:ln>
            <a:noFill/>
          </a:ln>
        </p:spPr>
        <p:txBody>
          <a:bodyPr anchorCtr="0" anchor="t" bIns="45700" lIns="91425" spcFirstLastPara="1" rIns="91425" wrap="square" tIns="45700">
            <a:spAutoFit/>
          </a:bodyPr>
          <a:lstStyle/>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Short descriptions of some of the predefined exceptions follow</a:t>
            </a:r>
            <a:endParaRPr/>
          </a:p>
          <a:p>
            <a:pPr indent="0" lvl="0" marL="0" marR="0" rtl="0" algn="just">
              <a:lnSpc>
                <a:spcPct val="100000"/>
              </a:lnSpc>
              <a:spcBef>
                <a:spcPts val="0"/>
              </a:spcBef>
              <a:spcAft>
                <a:spcPts val="0"/>
              </a:spcAft>
              <a:buClr>
                <a:schemeClr val="dk1"/>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INVALID_CURSOR</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This error is raised when an illegal cursor operation is performed, such as attempting to close a cursor that is already closed</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analogous situation of attempting to open a cursor that is already open causes CURSOR_ALREADY_OPEN to be raised</a:t>
            </a:r>
            <a:endParaRPr/>
          </a:p>
        </p:txBody>
      </p:sp>
      <p:sp>
        <p:nvSpPr>
          <p:cNvPr id="239" name="Google Shape;239;p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txBox="1"/>
          <p:nvPr/>
        </p:nvSpPr>
        <p:spPr>
          <a:xfrm>
            <a:off x="152400" y="152400"/>
            <a:ext cx="8839200" cy="440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NO_DATA_FOUND</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This exception can be raised when a SELECT..INTO statement does not return any rows. If the statement returns more than one row, TOO_MANY_ROWS is raised</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INVALID_NUMBER</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This exception is raised in an SQL statement when an attempt to converting string to a number fails</a:t>
            </a:r>
            <a:endParaRPr/>
          </a:p>
        </p:txBody>
      </p:sp>
      <p:sp>
        <p:nvSpPr>
          <p:cNvPr id="245" name="Google Shape;245;p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4"/>
          <p:cNvSpPr txBox="1"/>
          <p:nvPr/>
        </p:nvSpPr>
        <p:spPr>
          <a:xfrm>
            <a:off x="152400" y="152400"/>
            <a:ext cx="8839200" cy="58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3600"/>
              <a:buFont typeface="Times New Roman"/>
              <a:buNone/>
            </a:pPr>
            <a:r>
              <a:rPr b="1" i="0" lang="en-US" sz="3600" u="none">
                <a:solidFill>
                  <a:srgbClr val="0000FF"/>
                </a:solidFill>
                <a:latin typeface="Times New Roman"/>
                <a:ea typeface="Times New Roman"/>
                <a:cs typeface="Times New Roman"/>
                <a:sym typeface="Times New Roman"/>
              </a:rPr>
              <a:t>User-Defined Exceptions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A user-defined exception is an error that is defined by the program</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User-defined exceptions are declared in the declarative section of a PL/SQL block. Just like variables, exceptions have a type (EXCEPTION) </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For example: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DECLARE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E_TooManyStudents EXCEPTION; </a:t>
            </a:r>
            <a:endParaRPr/>
          </a:p>
        </p:txBody>
      </p:sp>
      <p:sp>
        <p:nvSpPr>
          <p:cNvPr id="251" name="Google Shape;251;p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5"/>
          <p:cNvSpPr txBox="1"/>
          <p:nvPr/>
        </p:nvSpPr>
        <p:spPr>
          <a:xfrm>
            <a:off x="152400" y="152400"/>
            <a:ext cx="8839200"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Raising Exceptions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When the error associated with an exception occurs, the exception is raised</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User-defined exceptions are raised explicitly via the RAISE statement, while predefined exceptions are raised implicitly when their associated Oracle error occurs</a:t>
            </a:r>
            <a:endParaRPr/>
          </a:p>
        </p:txBody>
      </p:sp>
      <p:sp>
        <p:nvSpPr>
          <p:cNvPr id="257" name="Google Shape;257;p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nvSpPr>
        <p:spPr>
          <a:xfrm>
            <a:off x="152400" y="76200"/>
            <a:ext cx="8839200" cy="655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DECLARE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0000FF"/>
                </a:solidFill>
                <a:latin typeface="Times New Roman"/>
                <a:ea typeface="Times New Roman"/>
                <a:cs typeface="Times New Roman"/>
                <a:sym typeface="Times New Roman"/>
              </a:rPr>
              <a:t>e_TooManyStudents EXCEPTION;</a:t>
            </a:r>
            <a:r>
              <a:rPr b="0" i="0" lang="en-US" sz="2000" u="none">
                <a:solidFill>
                  <a:schemeClr val="dk1"/>
                </a:solidFill>
                <a:latin typeface="Times New Roman"/>
                <a:ea typeface="Times New Roman"/>
                <a:cs typeface="Times New Roman"/>
                <a:sym typeface="Times New Roman"/>
              </a:rPr>
              <a:t>	-- Exception to indicate an error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Condition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v_CurrentStudents NUMBER(3);	-- current number of students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registered for CS-101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v_MaxStudents NUMBER(3);	-- Maximum number of students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 allowed for CS-101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/*Find the current number of registered students,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and the maximum number of students allowed.*/</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SELECT current_students, max_students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INTO v_CurrentStudents, v_MaxStudents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FROM classes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WHERE department = ‘CS’ AND course = 101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/*check the number of students in this class.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IF v_CurrentStudents &gt; v_MaxStudents THEN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/*Too many students registered – raise exception.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a:t>
            </a:r>
            <a:r>
              <a:rPr b="0" i="0" lang="en-US" sz="2000" u="none">
                <a:solidFill>
                  <a:srgbClr val="0000FF"/>
                </a:solidFill>
                <a:latin typeface="Times New Roman"/>
                <a:ea typeface="Times New Roman"/>
                <a:cs typeface="Times New Roman"/>
                <a:sym typeface="Times New Roman"/>
              </a:rPr>
              <a:t>RAISE e_TooManyStudents</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END IF;</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END;</a:t>
            </a:r>
            <a:endParaRPr/>
          </a:p>
        </p:txBody>
      </p:sp>
      <p:sp>
        <p:nvSpPr>
          <p:cNvPr id="263" name="Google Shape;263;p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7"/>
          <p:cNvSpPr txBox="1"/>
          <p:nvPr/>
        </p:nvSpPr>
        <p:spPr>
          <a:xfrm>
            <a:off x="152400" y="55562"/>
            <a:ext cx="8839200"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Handling Exceptions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When an exception is raised, control passes to the exception section of the block</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exception section consists of handlers for all the exceptions</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An exception handler contains the code that is executed when the error associated with the exception occurs, and the exception is raised</a:t>
            </a:r>
            <a:endParaRPr/>
          </a:p>
        </p:txBody>
      </p:sp>
      <p:sp>
        <p:nvSpPr>
          <p:cNvPr id="269" name="Google Shape;269;p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152400" y="152400"/>
            <a:ext cx="8839200" cy="655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EXCEPTION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 Exception section is here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END;</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cap="none" strike="noStrike">
                <a:solidFill>
                  <a:srgbClr val="0000FF"/>
                </a:solidFill>
                <a:latin typeface="Times New Roman"/>
                <a:ea typeface="Times New Roman"/>
                <a:cs typeface="Times New Roman"/>
                <a:sym typeface="Times New Roman"/>
              </a:rPr>
              <a:t>Declaration syntax</a:t>
            </a:r>
            <a:endParaRPr/>
          </a:p>
          <a:p>
            <a:pPr indent="0" lvl="0" marL="0" marR="0" rtl="0" algn="l">
              <a:lnSpc>
                <a:spcPct val="100000"/>
              </a:lnSpc>
              <a:spcBef>
                <a:spcPts val="0"/>
              </a:spcBef>
              <a:spcAft>
                <a:spcPts val="0"/>
              </a:spcAft>
              <a:buClr>
                <a:schemeClr val="dk1"/>
              </a:buClr>
              <a:buSzPts val="2800"/>
              <a:buFont typeface="Arial"/>
              <a:buNone/>
            </a:pPr>
            <a:r>
              <a:t/>
            </a:r>
            <a:endParaRPr b="1" i="0" sz="2800" u="none" cap="none" strike="noStrike">
              <a:solidFill>
                <a:srgbClr val="0000FF"/>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Variables, Exceptions and Cursors are declared in the declarative section of the block</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general syntax for declaring a variable is</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1" marL="45720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Variable_name    type(no of digits or characters)              		[CONSTANT][NOT                                               						NULL][:=VALUE];</a:t>
            </a:r>
            <a:endParaRPr/>
          </a:p>
        </p:txBody>
      </p:sp>
      <p:sp>
        <p:nvSpPr>
          <p:cNvPr id="103" name="Google Shape;103;p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8"/>
          <p:cNvSpPr txBox="1"/>
          <p:nvPr/>
        </p:nvSpPr>
        <p:spPr>
          <a:xfrm>
            <a:off x="152400" y="152400"/>
            <a:ext cx="8839200" cy="612457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syntax for the exception section is as follows: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EXCEPTION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WHEN exception_name THEN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sequence_of_statements1;</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WHEN exception_name THEN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sequence_of_statements2;</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WHEN OTHERS THEN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sequence_of_statements3;</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END</a:t>
            </a:r>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The OTHERS Exception Handler</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OTHERS handler will execute when exception does not match with the list of exceptions. It should always be the last handler in the block</a:t>
            </a:r>
            <a:endParaRPr/>
          </a:p>
        </p:txBody>
      </p:sp>
      <p:sp>
        <p:nvSpPr>
          <p:cNvPr id="275" name="Google Shape;275;p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9"/>
          <p:cNvSpPr txBox="1"/>
          <p:nvPr/>
        </p:nvSpPr>
        <p:spPr>
          <a:xfrm>
            <a:off x="152400" y="41275"/>
            <a:ext cx="8839200" cy="6740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a:solidFill>
                  <a:srgbClr val="0000FF"/>
                </a:solidFill>
                <a:latin typeface="Times New Roman"/>
                <a:ea typeface="Times New Roman"/>
                <a:cs typeface="Times New Roman"/>
                <a:sym typeface="Times New Roman"/>
              </a:rPr>
              <a:t>Example program</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set serveroutput on</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DECLARE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s_sname sailors.sname%TYPE;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select sname into s_sname from sailors where sid=75;</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EXCEPTION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WHEN NO_DATA_FOUND THEN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dbms_output.put_line('NO DATA WAS FOUND!');</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WHEN OTHERS THEN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dbms_output.put_line('SELECT CANNOT BE EXECUTED!');</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400"/>
              <a:buFont typeface="Times New Roman"/>
              <a:buNone/>
            </a:pPr>
            <a:r>
              <a:rPr b="0" i="0" lang="en-US" sz="2400" u="none">
                <a:solidFill>
                  <a:srgbClr val="0000FF"/>
                </a:solidFill>
                <a:latin typeface="Times New Roman"/>
                <a:ea typeface="Times New Roman"/>
                <a:cs typeface="Times New Roman"/>
                <a:sym typeface="Times New Roman"/>
              </a:rPr>
              <a:t>Output: </a:t>
            </a:r>
            <a:r>
              <a:rPr b="0" i="0" lang="en-US" sz="2400" u="none">
                <a:solidFill>
                  <a:schemeClr val="dk1"/>
                </a:solidFill>
                <a:latin typeface="Times New Roman"/>
                <a:ea typeface="Times New Roman"/>
                <a:cs typeface="Times New Roman"/>
                <a:sym typeface="Times New Roman"/>
              </a:rPr>
              <a:t>NO DATA WAS FOUND!</a:t>
            </a:r>
            <a:endParaRPr/>
          </a:p>
        </p:txBody>
      </p:sp>
      <p:sp>
        <p:nvSpPr>
          <p:cNvPr id="281" name="Google Shape;281;p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0"/>
          <p:cNvSpPr txBox="1"/>
          <p:nvPr/>
        </p:nvSpPr>
        <p:spPr>
          <a:xfrm>
            <a:off x="228600" y="152400"/>
            <a:ext cx="8763000" cy="5486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CURSORS</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rgbClr val="0000FF"/>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A cursor is a pointer to the temporary work area in which we can store result of the SQL statement</a:t>
            </a:r>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Through the cursor, a PL/SQL program can control the temporary work area</a:t>
            </a:r>
            <a:endParaRPr/>
          </a:p>
          <a:p>
            <a:pPr indent="0" lvl="0" marL="0" marR="0" rtl="0" algn="just">
              <a:lnSpc>
                <a:spcPct val="100000"/>
              </a:lnSpc>
              <a:spcBef>
                <a:spcPts val="0"/>
              </a:spcBef>
              <a:spcAft>
                <a:spcPts val="0"/>
              </a:spcAft>
              <a:buClr>
                <a:schemeClr val="dk1"/>
              </a:buClr>
              <a:buSzPts val="2400"/>
              <a:buFont typeface="Noto Sans Symbols"/>
              <a:buNone/>
            </a:pPr>
            <a:r>
              <a:t/>
            </a:r>
            <a:endParaRPr b="0" i="0" sz="2400" u="non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 four PL/SQL steps necessary for explicit cursor processing are as follows:</a:t>
            </a:r>
            <a:endParaRPr/>
          </a:p>
          <a:p>
            <a:pPr indent="0" lvl="0" marL="0" marR="0" rtl="0" algn="l">
              <a:lnSpc>
                <a:spcPct val="100000"/>
              </a:lnSpc>
              <a:spcBef>
                <a:spcPts val="0"/>
              </a:spcBef>
              <a:spcAft>
                <a:spcPts val="0"/>
              </a:spcAft>
              <a:buClr>
                <a:schemeClr val="dk1"/>
              </a:buClr>
              <a:buSzPts val="1000"/>
              <a:buFont typeface="Arial"/>
              <a:buNone/>
            </a:pPr>
            <a:r>
              <a:t/>
            </a:r>
            <a:endParaRPr b="0" i="0" sz="1000" u="none">
              <a:solidFill>
                <a:schemeClr val="dk1"/>
              </a:solidFill>
              <a:latin typeface="Times New Roman"/>
              <a:ea typeface="Times New Roman"/>
              <a:cs typeface="Times New Roman"/>
              <a:sym typeface="Times New Roman"/>
            </a:endParaRPr>
          </a:p>
          <a:p>
            <a:pPr indent="-152400" lvl="0" marL="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Declare the cursor</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Open the cursor for a query</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Fetch the results into PL/SQL variables</a:t>
            </a:r>
            <a:endParaRPr/>
          </a:p>
          <a:p>
            <a:pPr indent="-152400" lvl="0" marL="0" marR="0" rtl="0" algn="l">
              <a:lnSpc>
                <a:spcPct val="100000"/>
              </a:lnSpc>
              <a:spcBef>
                <a:spcPts val="0"/>
              </a:spcBef>
              <a:spcAft>
                <a:spcPts val="0"/>
              </a:spcAft>
              <a:buClr>
                <a:schemeClr val="dk1"/>
              </a:buClr>
              <a:buSzPts val="2400"/>
              <a:buFont typeface="Times New Roman"/>
              <a:buAutoNum type="arabicPeriod"/>
            </a:pPr>
            <a:r>
              <a:rPr b="0" i="0" lang="en-US" sz="2400" u="none">
                <a:solidFill>
                  <a:schemeClr val="dk1"/>
                </a:solidFill>
                <a:latin typeface="Times New Roman"/>
                <a:ea typeface="Times New Roman"/>
                <a:cs typeface="Times New Roman"/>
                <a:sym typeface="Times New Roman"/>
              </a:rPr>
              <a:t>Close the cursor</a:t>
            </a:r>
            <a:endParaRPr/>
          </a:p>
        </p:txBody>
      </p:sp>
      <p:sp>
        <p:nvSpPr>
          <p:cNvPr id="287" name="Google Shape;287;p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nvSpPr>
        <p:spPr>
          <a:xfrm>
            <a:off x="381000" y="304800"/>
            <a:ext cx="8382000" cy="5262562"/>
          </a:xfrm>
          <a:prstGeom prst="rect">
            <a:avLst/>
          </a:prstGeom>
          <a:noFill/>
          <a:ln>
            <a:noFill/>
          </a:ln>
        </p:spPr>
        <p:txBody>
          <a:bodyPr anchorCtr="0" anchor="t" bIns="45700" lIns="91425" spcFirstLastPara="1" rIns="91425" wrap="square" tIns="45700">
            <a:spAutoFit/>
          </a:bodyPr>
          <a:lstStyle/>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following PL/SQL program illustrates a cursor</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a:solidFill>
                <a:srgbClr val="0000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DECLARE</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s_id number(2);</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s_name varchar2(20);</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s_rating number(2);</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s_age number(3,1);</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FF0000"/>
              </a:buClr>
              <a:buSzPts val="2800"/>
              <a:buFont typeface="Times New Roman"/>
              <a:buNone/>
            </a:pPr>
            <a:r>
              <a:rPr b="0" i="0" lang="en-US" sz="2800" u="none">
                <a:solidFill>
                  <a:srgbClr val="FF0000"/>
                </a:solidFill>
                <a:latin typeface="Times New Roman"/>
                <a:ea typeface="Times New Roman"/>
                <a:cs typeface="Times New Roman"/>
                <a:sym typeface="Times New Roman"/>
              </a:rPr>
              <a:t>Cursor  C_Sailors   IS</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SELECT sid,sname,rating,age</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FROM  sailors</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where rating=7;</a:t>
            </a:r>
            <a:endParaRPr/>
          </a:p>
        </p:txBody>
      </p:sp>
      <p:sp>
        <p:nvSpPr>
          <p:cNvPr id="293" name="Google Shape;293;p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2"/>
          <p:cNvSpPr txBox="1"/>
          <p:nvPr/>
        </p:nvSpPr>
        <p:spPr>
          <a:xfrm>
            <a:off x="228600" y="276225"/>
            <a:ext cx="8763000" cy="61245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BEGIN</a:t>
            </a:r>
            <a:endParaRPr/>
          </a:p>
          <a:p>
            <a:pPr indent="0" lvl="0" marL="0" marR="0" rtl="0" algn="just">
              <a:lnSpc>
                <a:spcPct val="100000"/>
              </a:lnSpc>
              <a:spcBef>
                <a:spcPts val="0"/>
              </a:spcBef>
              <a:spcAft>
                <a:spcPts val="0"/>
              </a:spcAft>
              <a:buClr>
                <a:srgbClr val="FF0000"/>
              </a:buClr>
              <a:buSzPts val="2800"/>
              <a:buFont typeface="Times New Roman"/>
              <a:buNone/>
            </a:pPr>
            <a:r>
              <a:rPr b="0" i="0" lang="en-US" sz="2800" u="none">
                <a:solidFill>
                  <a:srgbClr val="FF0000"/>
                </a:solidFill>
                <a:latin typeface="Times New Roman"/>
                <a:ea typeface="Times New Roman"/>
                <a:cs typeface="Times New Roman"/>
                <a:sym typeface="Times New Roman"/>
              </a:rPr>
              <a:t>OPEN  C_Sailors;</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LOOP</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Retrieve each row of the active set into PL/SQL variables */</a:t>
            </a:r>
            <a:endParaRPr/>
          </a:p>
          <a:p>
            <a:pPr indent="0" lvl="0" marL="0" marR="0" rtl="0" algn="just">
              <a:lnSpc>
                <a:spcPct val="100000"/>
              </a:lnSpc>
              <a:spcBef>
                <a:spcPts val="0"/>
              </a:spcBef>
              <a:spcAft>
                <a:spcPts val="0"/>
              </a:spcAft>
              <a:buClr>
                <a:srgbClr val="FF0000"/>
              </a:buClr>
              <a:buSzPts val="2800"/>
              <a:buFont typeface="Times New Roman"/>
              <a:buNone/>
            </a:pPr>
            <a:r>
              <a:rPr b="0" i="0" lang="en-US" sz="2800" u="none">
                <a:solidFill>
                  <a:srgbClr val="FF0000"/>
                </a:solidFill>
                <a:latin typeface="Times New Roman"/>
                <a:ea typeface="Times New Roman"/>
                <a:cs typeface="Times New Roman"/>
                <a:sym typeface="Times New Roman"/>
              </a:rPr>
              <a:t>    FETCH C_Sailors INTO s_id,s_name,s_rating,s_age;</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 If there are no more rows to fetch, exit the loop */</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dbms_output.put_line(s_id||s_name||s_rating||s_age);</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EXIT WHEN C_Sailors%NOTFOUND;</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LOOP;</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/*Free resources used by the query */</a:t>
            </a:r>
            <a:endParaRPr/>
          </a:p>
          <a:p>
            <a:pPr indent="0" lvl="0" marL="0" marR="0" rtl="0" algn="just">
              <a:lnSpc>
                <a:spcPct val="100000"/>
              </a:lnSpc>
              <a:spcBef>
                <a:spcPts val="0"/>
              </a:spcBef>
              <a:spcAft>
                <a:spcPts val="0"/>
              </a:spcAft>
              <a:buClr>
                <a:srgbClr val="FF0000"/>
              </a:buClr>
              <a:buSzPts val="2800"/>
              <a:buFont typeface="Times New Roman"/>
              <a:buNone/>
            </a:pPr>
            <a:r>
              <a:rPr b="0" i="0" lang="en-US" sz="2800" u="none">
                <a:solidFill>
                  <a:srgbClr val="FF0000"/>
                </a:solidFill>
                <a:latin typeface="Times New Roman"/>
                <a:ea typeface="Times New Roman"/>
                <a:cs typeface="Times New Roman"/>
                <a:sym typeface="Times New Roman"/>
              </a:rPr>
              <a:t> CLOSE   C_Sailors;</a:t>
            </a:r>
            <a:endParaRPr/>
          </a:p>
          <a:p>
            <a:pPr indent="0" lvl="0" marL="0" marR="0" rtl="0" algn="just">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END;</a:t>
            </a:r>
            <a:endParaRPr/>
          </a:p>
        </p:txBody>
      </p:sp>
      <p:sp>
        <p:nvSpPr>
          <p:cNvPr id="299" name="Google Shape;299;p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nvSpPr>
        <p:spPr>
          <a:xfrm>
            <a:off x="152400" y="152400"/>
            <a:ext cx="8839200" cy="2432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a:solidFill>
                  <a:srgbClr val="0000FF"/>
                </a:solidFill>
                <a:latin typeface="Times New Roman"/>
                <a:ea typeface="Times New Roman"/>
                <a:cs typeface="Times New Roman"/>
                <a:sym typeface="Times New Roman"/>
              </a:rPr>
              <a:t>Output: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22 Dustin 7 45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64 Horatio 7 35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64 Horatio 7 35</a:t>
            </a:r>
            <a:endParaRPr/>
          </a:p>
          <a:p>
            <a:pPr indent="0" lvl="0" marL="0" marR="0" rtl="0" algn="just">
              <a:lnSpc>
                <a:spcPct val="100000"/>
              </a:lnSpc>
              <a:spcBef>
                <a:spcPts val="0"/>
              </a:spcBef>
              <a:spcAft>
                <a:spcPts val="0"/>
              </a:spcAft>
              <a:buClr>
                <a:schemeClr val="dk1"/>
              </a:buClr>
              <a:buSzPts val="2800"/>
              <a:buFont typeface="Arial"/>
              <a:buNone/>
            </a:pPr>
            <a:r>
              <a:t/>
            </a:r>
            <a:endParaRPr b="1" i="0" sz="2800" u="none">
              <a:solidFill>
                <a:srgbClr val="0000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p:txBody>
      </p:sp>
      <p:sp>
        <p:nvSpPr>
          <p:cNvPr id="305" name="Google Shape;305;p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11" name="Google Shape;311;p34"/>
          <p:cNvSpPr txBox="1"/>
          <p:nvPr/>
        </p:nvSpPr>
        <p:spPr>
          <a:xfrm>
            <a:off x="22225" y="0"/>
            <a:ext cx="9144000" cy="600233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PROCEDURES AND FUNCTIONS</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152400" lvl="0" marL="0" marR="0" rtl="0" algn="just">
              <a:lnSpc>
                <a:spcPct val="100000"/>
              </a:lnSpc>
              <a:spcBef>
                <a:spcPts val="0"/>
              </a:spcBef>
              <a:spcAft>
                <a:spcPts val="0"/>
              </a:spcAft>
              <a:buClr>
                <a:schemeClr val="dk1"/>
              </a:buClr>
              <a:buSzPts val="2400"/>
              <a:buFont typeface="Noto Sans Symbols"/>
              <a:buChar char="▪"/>
            </a:pPr>
            <a:r>
              <a:rPr b="0" i="0" lang="en-US" sz="2400" u="none">
                <a:solidFill>
                  <a:schemeClr val="dk1"/>
                </a:solidFill>
                <a:latin typeface="Times New Roman"/>
                <a:ea typeface="Times New Roman"/>
                <a:cs typeface="Times New Roman"/>
                <a:sym typeface="Times New Roman"/>
              </a:rPr>
              <a:t>These are also known as subprograms</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PROCEDURE</a:t>
            </a:r>
            <a:endParaRPr/>
          </a:p>
          <a:p>
            <a:pPr indent="0" lvl="0" marL="0" marR="0" rtl="0" algn="just">
              <a:lnSpc>
                <a:spcPct val="100000"/>
              </a:lnSpc>
              <a:spcBef>
                <a:spcPts val="0"/>
              </a:spcBef>
              <a:spcAft>
                <a:spcPts val="0"/>
              </a:spcAft>
              <a:buClr>
                <a:schemeClr val="dk1"/>
              </a:buClr>
              <a:buSzPts val="2400"/>
              <a:buFont typeface="Arial"/>
              <a:buNone/>
            </a:pPr>
            <a:r>
              <a:t/>
            </a:r>
            <a:endParaRPr b="1" i="0" sz="24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Creating a Procedure</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syntax for the CREATE OR REPLACE PROCEDURE statement is</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CREATE [OR REPLACE] PROCEDURE  procedure_name</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[(argument[{IN|OUT|INOUT}] type,</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argument[{IN|OUT|INOUT)] {IS|AS}</a:t>
            </a:r>
            <a:endParaRPr/>
          </a:p>
          <a:p>
            <a:pPr indent="0" lvl="0" marL="0" marR="0" rtl="0" algn="just">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procedure_body</a:t>
            </a:r>
            <a:endParaRPr/>
          </a:p>
          <a:p>
            <a:pPr indent="0" lvl="0" marL="0" marR="0" rtl="0" algn="l">
              <a:lnSpc>
                <a:spcPct val="100000"/>
              </a:lnSpc>
              <a:spcBef>
                <a:spcPts val="0"/>
              </a:spcBef>
              <a:spcAft>
                <a:spcPts val="0"/>
              </a:spcAft>
              <a:buNone/>
            </a:pPr>
            <a:r>
              <a:t/>
            </a:r>
            <a:endParaRPr b="0" i="0" sz="2400" u="none">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nvSpPr>
        <p:spPr>
          <a:xfrm>
            <a:off x="381000" y="152400"/>
            <a:ext cx="8382000" cy="440055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procedure_name is the name of the procedure to be created</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argument is the name of a procedure parameter</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type is the type of the associated parameter</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procedure_body is a PL/SQL block</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In order to change the code of a procedure, the procedure must be dropped and then re-created. The OR REPLACE keywords allow this to be done in one operation</a:t>
            </a:r>
            <a:endParaRPr/>
          </a:p>
        </p:txBody>
      </p:sp>
      <p:sp>
        <p:nvSpPr>
          <p:cNvPr id="317" name="Google Shape;317;p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nvSpPr>
        <p:spPr>
          <a:xfrm>
            <a:off x="381000" y="304800"/>
            <a:ext cx="8534400" cy="6124575"/>
          </a:xfrm>
          <a:prstGeom prst="rect">
            <a:avLst/>
          </a:prstGeom>
          <a:noFill/>
          <a:ln>
            <a:noFill/>
          </a:ln>
        </p:spPr>
        <p:txBody>
          <a:bodyPr anchorCtr="0" anchor="t" bIns="45700" lIns="91425" spcFirstLastPara="1" rIns="91425" wrap="square" tIns="45700">
            <a:spAutoFit/>
          </a:bodyPr>
          <a:lstStyle/>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IN -- parameter is considered read-only-it cannot be changed</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OUT -- parameter is considered write-only-it can only be assigned to and cannot be read from</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INOUT -- parameter can be read from and written to</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Structure of a procedure:</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CREATE OR REPLACE PROCEDURE procedure_name AS</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Declarative section</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Executable section</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EXCEPTION</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Exception section</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[procedure_name];</a:t>
            </a:r>
            <a:endParaRPr/>
          </a:p>
        </p:txBody>
      </p:sp>
      <p:sp>
        <p:nvSpPr>
          <p:cNvPr id="323" name="Google Shape;323;p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nvSpPr>
        <p:spPr>
          <a:xfrm>
            <a:off x="0" y="228600"/>
            <a:ext cx="9144000" cy="61245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Example Program:</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CREATE OR REPLACE PROCEDURE circle_area_circum (radius in number,area out number,</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circumference out number) is </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area:=3.14 * radius * radius;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circumference:=2 * 3.14 * radius;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circle_area_circum;</a:t>
            </a:r>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Procedure Usage for the above:</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set serveroutput on</a:t>
            </a:r>
            <a:endParaRPr/>
          </a:p>
        </p:txBody>
      </p:sp>
      <p:sp>
        <p:nvSpPr>
          <p:cNvPr id="329" name="Google Shape;329;p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nvSpPr>
        <p:spPr>
          <a:xfrm>
            <a:off x="152400" y="152400"/>
            <a:ext cx="8839200" cy="6497637"/>
          </a:xfrm>
          <a:prstGeom prst="rect">
            <a:avLst/>
          </a:prstGeom>
          <a:noFill/>
          <a:ln>
            <a:noFill/>
          </a:ln>
        </p:spPr>
        <p:txBody>
          <a:bodyPr anchorCtr="0" anchor="t" bIns="45700" lIns="91425" spcFirstLastPara="1" rIns="91425" wrap="square" tIns="45700">
            <a:spAutoFit/>
          </a:bodyPr>
          <a:lstStyle/>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Where variable_name is the name of the variable, type is the data type, and value is the initial value of the variable</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For example, the following are all legal variable declarations: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Description	      VARCHAR2 (50);</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NumberSeats     NUMBER := 45;</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Counter	       NUMBER := 0;</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If CONSTANT is present in the variable declaration, the variable must be initialized, and its value cannot be changed from the initial value</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StudentID  CONSTANT NUMBER(5) := 10000;</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Counter   NUMBER 0;</a:t>
            </a:r>
            <a:endParaRPr/>
          </a:p>
        </p:txBody>
      </p:sp>
      <p:sp>
        <p:nvSpPr>
          <p:cNvPr id="109" name="Google Shape;109;p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nvSpPr>
        <p:spPr>
          <a:xfrm>
            <a:off x="381000" y="304800"/>
            <a:ext cx="8458200" cy="5694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DECLARE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r number(10):=2;</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 number(10,3):=0;</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 number(10,5):=0; </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circle_area_circum(r,a,c);    --- call to procedure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dbms_output.put_line(r||'  '||a||'   '||c);</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Out put:</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2    12.56   12.56</a:t>
            </a:r>
            <a:endParaRPr/>
          </a:p>
          <a:p>
            <a:pPr indent="0" lvl="0" marL="0" marR="0" rtl="0" algn="l">
              <a:lnSpc>
                <a:spcPct val="100000"/>
              </a:lnSpc>
              <a:spcBef>
                <a:spcPts val="0"/>
              </a:spcBef>
              <a:spcAft>
                <a:spcPts val="0"/>
              </a:spcAft>
              <a:buNone/>
            </a:pPr>
            <a:r>
              <a:t/>
            </a:r>
            <a:endParaRPr b="0" i="0" sz="2800" u="none">
              <a:solidFill>
                <a:schemeClr val="dk1"/>
              </a:solidFill>
              <a:latin typeface="Times New Roman"/>
              <a:ea typeface="Times New Roman"/>
              <a:cs typeface="Times New Roman"/>
              <a:sym typeface="Times New Roman"/>
            </a:endParaRPr>
          </a:p>
        </p:txBody>
      </p:sp>
      <p:sp>
        <p:nvSpPr>
          <p:cNvPr id="335" name="Google Shape;335;p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41" name="Google Shape;341;p39"/>
          <p:cNvSpPr txBox="1"/>
          <p:nvPr/>
        </p:nvSpPr>
        <p:spPr>
          <a:xfrm>
            <a:off x="381000" y="214312"/>
            <a:ext cx="8382000" cy="56943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FUNCTION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Creating a Function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A function is very similar to a procedure</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Both take arguments, which can be of different modes </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Both are different forms of PL/SQL blocks, with a declarative executable, and exception section</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Both can be stored in the database or declared within a block</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However, a procedure call is a </a:t>
            </a:r>
            <a:r>
              <a:rPr b="0" i="0" lang="en-US" sz="2800" u="sng">
                <a:solidFill>
                  <a:schemeClr val="dk1"/>
                </a:solidFill>
                <a:latin typeface="Times New Roman"/>
                <a:ea typeface="Times New Roman"/>
                <a:cs typeface="Times New Roman"/>
                <a:sym typeface="Times New Roman"/>
              </a:rPr>
              <a:t>PL/SQL statement by itself</a:t>
            </a:r>
            <a:r>
              <a:rPr b="0" i="0" lang="en-US" sz="2800" u="none">
                <a:solidFill>
                  <a:schemeClr val="dk1"/>
                </a:solidFill>
                <a:latin typeface="Times New Roman"/>
                <a:ea typeface="Times New Roman"/>
                <a:cs typeface="Times New Roman"/>
                <a:sym typeface="Times New Roman"/>
              </a:rPr>
              <a:t>, while a function call </a:t>
            </a:r>
            <a:r>
              <a:rPr b="0" i="0" lang="en-US" sz="2800" u="sng">
                <a:solidFill>
                  <a:schemeClr val="dk1"/>
                </a:solidFill>
                <a:latin typeface="Times New Roman"/>
                <a:ea typeface="Times New Roman"/>
                <a:cs typeface="Times New Roman"/>
                <a:sym typeface="Times New Roman"/>
              </a:rPr>
              <a:t>is called as part of an expression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47" name="Google Shape;347;p40"/>
          <p:cNvSpPr txBox="1"/>
          <p:nvPr/>
        </p:nvSpPr>
        <p:spPr>
          <a:xfrm>
            <a:off x="228600" y="0"/>
            <a:ext cx="8229600" cy="6124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Function Syntax</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syntax for creating a stored function is very similar to the syntax for a procedure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CREATE[OR REPLACE] FUNCTION function_name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[(argument[{IN|OUT|INOUT}]type,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argument[{IN|OUT|INOUT}]type)]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RETURN return_type{IS|AS}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Function_body</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RETURN  statement is used to return control to the calling environment with a value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53" name="Google Shape;353;p41"/>
          <p:cNvSpPr txBox="1"/>
          <p:nvPr/>
        </p:nvSpPr>
        <p:spPr>
          <a:xfrm>
            <a:off x="381000" y="152400"/>
            <a:ext cx="8382000" cy="6124575"/>
          </a:xfrm>
          <a:prstGeom prst="rect">
            <a:avLst/>
          </a:prstGeom>
          <a:noFill/>
          <a:ln>
            <a:noFill/>
          </a:ln>
        </p:spPr>
        <p:txBody>
          <a:bodyPr anchorCtr="0" anchor="t" bIns="45700" lIns="91425" spcFirstLastPara="1" rIns="91425" wrap="square" tIns="45700">
            <a:spAutoFit/>
          </a:bodyPr>
          <a:lstStyle/>
          <a:p>
            <a:pPr indent="-177800" lvl="0" marL="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general syntax of the RETURN statement is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r>
              <a:rPr b="0" i="0" lang="en-US" sz="2800" u="none">
                <a:solidFill>
                  <a:srgbClr val="0000FF"/>
                </a:solidFill>
                <a:latin typeface="Times New Roman"/>
                <a:ea typeface="Times New Roman"/>
                <a:cs typeface="Times New Roman"/>
                <a:sym typeface="Times New Roman"/>
              </a:rPr>
              <a:t>RETURN expression;</a:t>
            </a:r>
            <a:endParaRPr/>
          </a:p>
          <a:p>
            <a:pPr indent="-177800" lvl="0" marL="0" marR="0" rtl="0" algn="l">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where expression is the value to be returned</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Example Program:</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create or replace function concatenate(pfirst in varchar2, plast in varchar2) return varchar2 is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return pfirst||plast;  /* returning concatenated name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concatenate;</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Function Usage for the above:</a:t>
            </a:r>
            <a:endParaRPr b="1" i="0" sz="28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set serveroutput 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declare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59" name="Google Shape;359;p42"/>
          <p:cNvSpPr txBox="1"/>
          <p:nvPr/>
        </p:nvSpPr>
        <p:spPr>
          <a:xfrm>
            <a:off x="381000" y="304800"/>
            <a:ext cx="838200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fname varchar2(10):='sree';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lname varchar2(10):='nidhi';</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coname varchar2(20);</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coname:=concatenate(fname,lname);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dbms_output.put_line(coname);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Output: sreenidhi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65" name="Google Shape;365;p43"/>
          <p:cNvSpPr txBox="1"/>
          <p:nvPr/>
        </p:nvSpPr>
        <p:spPr>
          <a:xfrm>
            <a:off x="381000" y="228600"/>
            <a:ext cx="8458200" cy="5262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Packages</a:t>
            </a:r>
            <a:endParaRPr/>
          </a:p>
          <a:p>
            <a:pPr indent="0" lvl="0" marL="0" marR="0" rtl="0" algn="l">
              <a:lnSpc>
                <a:spcPct val="100000"/>
              </a:lnSpc>
              <a:spcBef>
                <a:spcPts val="0"/>
              </a:spcBef>
              <a:spcAft>
                <a:spcPts val="0"/>
              </a:spcAft>
              <a:buClr>
                <a:schemeClr val="dk1"/>
              </a:buClr>
              <a:buSzPts val="2800"/>
              <a:buFont typeface="Arial"/>
              <a:buNone/>
            </a:pPr>
            <a:r>
              <a:t/>
            </a:r>
            <a:endParaRPr b="1"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Packages are PL/SQL constructs that allow related objects to be stored together</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A package has two separate parts - </a:t>
            </a:r>
            <a:r>
              <a:rPr b="0" i="0" lang="en-US" sz="2800" u="sng">
                <a:solidFill>
                  <a:schemeClr val="dk1"/>
                </a:solidFill>
                <a:latin typeface="Times New Roman"/>
                <a:ea typeface="Times New Roman"/>
                <a:cs typeface="Times New Roman"/>
                <a:sym typeface="Times New Roman"/>
              </a:rPr>
              <a:t>specification</a:t>
            </a:r>
            <a:r>
              <a:rPr b="0" i="0" lang="en-US" sz="2800" u="none">
                <a:solidFill>
                  <a:schemeClr val="dk1"/>
                </a:solidFill>
                <a:latin typeface="Times New Roman"/>
                <a:ea typeface="Times New Roman"/>
                <a:cs typeface="Times New Roman"/>
                <a:sym typeface="Times New Roman"/>
              </a:rPr>
              <a:t> and </a:t>
            </a:r>
            <a:r>
              <a:rPr b="0" i="0" lang="en-US" sz="2800" u="sng">
                <a:solidFill>
                  <a:schemeClr val="dk1"/>
                </a:solidFill>
                <a:latin typeface="Times New Roman"/>
                <a:ea typeface="Times New Roman"/>
                <a:cs typeface="Times New Roman"/>
                <a:sym typeface="Times New Roman"/>
              </a:rPr>
              <a:t>body</a:t>
            </a:r>
            <a:endParaRPr/>
          </a:p>
          <a:p>
            <a:pPr indent="0" lvl="0" marL="0" marR="0" rtl="0" algn="l">
              <a:lnSpc>
                <a:spcPct val="100000"/>
              </a:lnSpc>
              <a:spcBef>
                <a:spcPts val="0"/>
              </a:spcBef>
              <a:spcAft>
                <a:spcPts val="0"/>
              </a:spcAft>
              <a:buClr>
                <a:schemeClr val="dk1"/>
              </a:buClr>
              <a:buSzPts val="2800"/>
              <a:buFont typeface="Noto Sans Symbols"/>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Package Specification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package specification (also known as the package header) contains information about the contents of the package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71" name="Google Shape;371;p44"/>
          <p:cNvSpPr txBox="1"/>
          <p:nvPr/>
        </p:nvSpPr>
        <p:spPr>
          <a:xfrm>
            <a:off x="381000" y="304800"/>
            <a:ext cx="8458200" cy="4832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Syntax:</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CREATE[OR REPLACE]PACKAGE package_name {IS|AS}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procedure_specification|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function_specification|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variable_declaration|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type_definition|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exception_declaration|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cursor_declaration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[package_name];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77" name="Google Shape;377;p45"/>
          <p:cNvSpPr txBox="1"/>
          <p:nvPr/>
        </p:nvSpPr>
        <p:spPr>
          <a:xfrm>
            <a:off x="228600" y="0"/>
            <a:ext cx="8458200" cy="6124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Package Body</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package body is a separate data dictionary object from the package header</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It cannot be successfully compiled without the header </a:t>
            </a:r>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a:solidFill>
                  <a:schemeClr val="dk1"/>
                </a:solidFill>
                <a:latin typeface="Times New Roman"/>
                <a:ea typeface="Times New Roman"/>
                <a:cs typeface="Times New Roman"/>
                <a:sym typeface="Times New Roman"/>
              </a:rPr>
              <a:t>The body contains the code for the forward subprogram declarations in the package header.</a:t>
            </a:r>
            <a:endParaRPr/>
          </a:p>
          <a:p>
            <a:pPr indent="0" lvl="0" marL="0" marR="0" rtl="0" algn="just">
              <a:lnSpc>
                <a:spcPct val="100000"/>
              </a:lnSpc>
              <a:spcBef>
                <a:spcPts val="0"/>
              </a:spcBef>
              <a:spcAft>
                <a:spcPts val="0"/>
              </a:spcAft>
              <a:buClr>
                <a:schemeClr val="dk1"/>
              </a:buClr>
              <a:buSzPts val="2800"/>
              <a:buFont typeface="Noto Sans Symbols"/>
              <a:buNone/>
            </a:pPr>
            <a:r>
              <a:t/>
            </a:r>
            <a:endParaRPr b="1"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1" i="0" lang="en-US" sz="2800" u="none">
                <a:solidFill>
                  <a:srgbClr val="0000FF"/>
                </a:solidFill>
                <a:latin typeface="Times New Roman"/>
                <a:ea typeface="Times New Roman"/>
                <a:cs typeface="Times New Roman"/>
                <a:sym typeface="Times New Roman"/>
              </a:rPr>
              <a:t>Package Initialization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CREATE OR REPLACE PACKAGE BODY package_name {IS|AS}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Initialization_code;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[package_name];</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83" name="Google Shape;383;p46"/>
          <p:cNvSpPr txBox="1"/>
          <p:nvPr/>
        </p:nvSpPr>
        <p:spPr>
          <a:xfrm>
            <a:off x="228600" y="7937"/>
            <a:ext cx="8382000" cy="5692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Example Program:</a:t>
            </a:r>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Package Specification: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CREATE OR REPLACE PACKAGE DEMO AS</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Function Specs goes here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FUNCTION fact(n in number) return number;</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Procedure one specs goes here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PROCEDURE circle(radius in number, area out number, cir out number);</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 Procedure two Specs goes here</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PROCEDURE Aggregation(minimum out number,      maximum out number, sum1 out number);</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a:solidFill>
                  <a:schemeClr val="dk1"/>
                </a:solidFill>
                <a:latin typeface="Times New Roman"/>
                <a:ea typeface="Times New Roman"/>
                <a:cs typeface="Times New Roman"/>
                <a:sym typeface="Times New Roman"/>
              </a:rPr>
              <a:t>END DEMO;</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89" name="Google Shape;389;p47"/>
          <p:cNvSpPr txBox="1"/>
          <p:nvPr/>
        </p:nvSpPr>
        <p:spPr>
          <a:xfrm>
            <a:off x="381000" y="400050"/>
            <a:ext cx="8382000" cy="61245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Example Program:</a:t>
            </a:r>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a:solidFill>
                  <a:srgbClr val="0000FF"/>
                </a:solidFill>
                <a:latin typeface="Times New Roman"/>
                <a:ea typeface="Times New Roman"/>
                <a:cs typeface="Times New Roman"/>
                <a:sym typeface="Times New Roman"/>
              </a:rPr>
              <a:t>package body:</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CREATE OR REPLACE PACKAGE BODY DEMO AS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FUNCTION fact (n in number) return number is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pno number(3):= 0;</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   number:= 1;</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pno:= 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WHILE pno &gt;= 1</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Loop</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c:= c * pno;</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pno:= pno - 1;</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END LOOP;</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return c;</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 fact;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4"/>
          <p:cNvSpPr txBox="1"/>
          <p:nvPr/>
        </p:nvSpPr>
        <p:spPr>
          <a:xfrm>
            <a:off x="152400" y="152400"/>
            <a:ext cx="8839200" cy="6070600"/>
          </a:xfrm>
          <a:prstGeom prst="rect">
            <a:avLst/>
          </a:prstGeom>
          <a:noFill/>
          <a:ln>
            <a:noFill/>
          </a:ln>
        </p:spPr>
        <p:txBody>
          <a:bodyPr anchorCtr="0" anchor="t" bIns="45700" lIns="91425" spcFirstLastPara="1" rIns="91425" wrap="square" tIns="45700">
            <a:spAutoFit/>
          </a:bodyPr>
          <a:lstStyle/>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There can be only one variable declaration per line in the declarative section</a:t>
            </a:r>
            <a:endParaRPr/>
          </a:p>
          <a:p>
            <a:pPr indent="0" lvl="0" marL="0" marR="0" rtl="0" algn="just">
              <a:lnSpc>
                <a:spcPct val="100000"/>
              </a:lnSpc>
              <a:spcBef>
                <a:spcPts val="0"/>
              </a:spcBef>
              <a:spcAft>
                <a:spcPts val="0"/>
              </a:spcAft>
              <a:buClr>
                <a:schemeClr val="dk1"/>
              </a:buClr>
              <a:buSzPts val="2800"/>
              <a:buFont typeface="Noto Sans Symbols"/>
              <a:buNone/>
            </a:pPr>
            <a:r>
              <a:t/>
            </a:r>
            <a:endParaRPr b="0" i="0" sz="2800" u="none" cap="none" strike="noStrike">
              <a:solidFill>
                <a:schemeClr val="dk1"/>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The following section is illegal, since two variables are declared in the same line:</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a:t>
            </a:r>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FirstName, LastName  VARCHAR2 (20);</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00FF"/>
              </a:buClr>
              <a:buSzPts val="2800"/>
              <a:buFont typeface="Times New Roman"/>
              <a:buNone/>
            </a:pPr>
            <a:r>
              <a:rPr b="1" i="0" lang="en-US" sz="2800" u="none" cap="none" strike="noStrike">
                <a:solidFill>
                  <a:srgbClr val="0000FF"/>
                </a:solidFill>
                <a:latin typeface="Times New Roman"/>
                <a:ea typeface="Times New Roman"/>
                <a:cs typeface="Times New Roman"/>
                <a:sym typeface="Times New Roman"/>
              </a:rPr>
              <a:t>Using %Type</a:t>
            </a:r>
            <a:endParaRPr/>
          </a:p>
          <a:p>
            <a:pPr indent="0" lvl="0" marL="0" marR="0" rtl="0" algn="just">
              <a:lnSpc>
                <a:spcPct val="100000"/>
              </a:lnSpc>
              <a:spcBef>
                <a:spcPts val="0"/>
              </a:spcBef>
              <a:spcAft>
                <a:spcPts val="0"/>
              </a:spcAft>
              <a:buClr>
                <a:schemeClr val="dk1"/>
              </a:buClr>
              <a:buSzPts val="2800"/>
              <a:buFont typeface="Arial"/>
              <a:buNone/>
            </a:pPr>
            <a:r>
              <a:t/>
            </a:r>
            <a:endParaRPr b="1" i="0" sz="2800" u="none" cap="none" strike="noStrike">
              <a:solidFill>
                <a:srgbClr val="0000FF"/>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     sailor_id   sailors.sid%TYPE;</a:t>
            </a:r>
            <a:endParaRPr/>
          </a:p>
          <a:p>
            <a:pPr indent="0" lvl="0" marL="0" marR="0" rtl="0" algn="just">
              <a:lnSpc>
                <a:spcPct val="100000"/>
              </a:lnSpc>
              <a:spcBef>
                <a:spcPts val="0"/>
              </a:spcBef>
              <a:spcAft>
                <a:spcPts val="0"/>
              </a:spcAft>
              <a:buClr>
                <a:schemeClr val="dk1"/>
              </a:buClr>
              <a:buSzPts val="2800"/>
              <a:buFont typeface="Arial"/>
              <a:buNone/>
            </a:pPr>
            <a:r>
              <a:t/>
            </a:r>
            <a:endParaRPr b="0" i="0" sz="2800" u="none" cap="none" strike="noStrike">
              <a:solidFill>
                <a:srgbClr val="0000FF"/>
              </a:solidFill>
              <a:latin typeface="Times New Roman"/>
              <a:ea typeface="Times New Roman"/>
              <a:cs typeface="Times New Roman"/>
              <a:sym typeface="Times New Roman"/>
            </a:endParaRPr>
          </a:p>
          <a:p>
            <a:pPr indent="-177800" lvl="0" marL="0" marR="0" rtl="0" algn="just">
              <a:lnSpc>
                <a:spcPct val="100000"/>
              </a:lnSpc>
              <a:spcBef>
                <a:spcPts val="0"/>
              </a:spcBef>
              <a:spcAft>
                <a:spcPts val="0"/>
              </a:spcAft>
              <a:buClr>
                <a:schemeClr val="dk1"/>
              </a:buClr>
              <a:buSzPts val="2800"/>
              <a:buFont typeface="Noto Sans Symbols"/>
              <a:buChar char="▪"/>
            </a:pPr>
            <a:r>
              <a:rPr b="0" i="0" lang="en-US" sz="2800" u="none" cap="none" strike="noStrike">
                <a:solidFill>
                  <a:schemeClr val="dk1"/>
                </a:solidFill>
                <a:latin typeface="Times New Roman"/>
                <a:ea typeface="Times New Roman"/>
                <a:cs typeface="Times New Roman"/>
                <a:sym typeface="Times New Roman"/>
              </a:rPr>
              <a:t>By using %TYPE, sailor_id will have type whatever type the sid column of the sailors table has</a:t>
            </a:r>
            <a:endParaRPr/>
          </a:p>
        </p:txBody>
      </p:sp>
      <p:sp>
        <p:nvSpPr>
          <p:cNvPr id="115" name="Google Shape;115;p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395" name="Google Shape;395;p48"/>
          <p:cNvSpPr txBox="1"/>
          <p:nvPr/>
        </p:nvSpPr>
        <p:spPr>
          <a:xfrm>
            <a:off x="304800" y="604837"/>
            <a:ext cx="8382000" cy="5262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PROCEDURE circle (radius in number, area out number, cir out number) AS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area:= (22/7) * radius * radius;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cir:= 2* (22/7) * radius;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 CIRCLE;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PROCEDURE Aggregation(minimum out number, maximum out number, sum1 out number) AS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SELECT MIN(rating) INTO minimum FROM sailors;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SELECT MAX(rating) INTO maximum FROM sailors;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SELECT SUM(rating) INTO sum1 FROM sailors;</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 Aggregation;</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 DEMO;</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01" name="Google Shape;401;p49"/>
          <p:cNvSpPr txBox="1"/>
          <p:nvPr/>
        </p:nvSpPr>
        <p:spPr>
          <a:xfrm>
            <a:off x="304800" y="152400"/>
            <a:ext cx="8534400" cy="6370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Times New Roman"/>
              <a:buNone/>
            </a:pPr>
            <a:r>
              <a:rPr b="0" i="0" lang="en-US" sz="2400" u="none">
                <a:solidFill>
                  <a:srgbClr val="0000FF"/>
                </a:solidFill>
                <a:latin typeface="Times New Roman"/>
                <a:ea typeface="Times New Roman"/>
                <a:cs typeface="Times New Roman"/>
                <a:sym typeface="Times New Roman"/>
              </a:rPr>
              <a:t>Example Program:</a:t>
            </a:r>
            <a:endParaRPr/>
          </a:p>
          <a:p>
            <a:pPr indent="0" lvl="0" marL="0" marR="0" rtl="0" algn="l">
              <a:lnSpc>
                <a:spcPct val="100000"/>
              </a:lnSpc>
              <a:spcBef>
                <a:spcPts val="0"/>
              </a:spcBef>
              <a:spcAft>
                <a:spcPts val="0"/>
              </a:spcAft>
              <a:buClr>
                <a:srgbClr val="0000FF"/>
              </a:buClr>
              <a:buSzPts val="2400"/>
              <a:buFont typeface="Times New Roman"/>
              <a:buNone/>
            </a:pPr>
            <a:r>
              <a:rPr b="0" i="0" lang="en-US" sz="2400" u="none">
                <a:solidFill>
                  <a:srgbClr val="0000FF"/>
                </a:solidFill>
                <a:latin typeface="Times New Roman"/>
                <a:ea typeface="Times New Roman"/>
                <a:cs typeface="Times New Roman"/>
                <a:sym typeface="Times New Roman"/>
              </a:rPr>
              <a:t>Package usage: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SET SERVEROUTPUT ON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DECLARE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x1 number:= 2; -- radius</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f1 number:= 5; -- fact</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x  number:= 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sa number:= 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sb number:= 0;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smin number:= 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smax number:= 0;</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ssum number:= 0;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x:= demo.FACT(f1);</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dbms_output.put_line('Factorial for  '||f1||' is '||x);</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demo.CIRCLE(x1,sa,sb);</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dbms_output.put_line('Area is '||sa||'   '||'Circumference is '||sb);</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demo.Aggregation(smin,smax,ssum);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   dbms_output.put_line('Min '||smin||'   '||'Max '||smax||' Sum '||ssum);</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END;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407" name="Google Shape;407;p50"/>
          <p:cNvSpPr txBox="1"/>
          <p:nvPr/>
        </p:nvSpPr>
        <p:spPr>
          <a:xfrm>
            <a:off x="228600" y="228600"/>
            <a:ext cx="8610600" cy="600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Triggers</a:t>
            </a:r>
            <a:endParaRPr b="0" i="0" sz="2400" u="none">
              <a:solidFill>
                <a:srgbClr val="0000FF"/>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trigger is a pl/sql block structure which is fired when a DML statements like Insert, Delete, Update is executed on a database table</a:t>
            </a:r>
            <a:endParaRPr/>
          </a:p>
          <a:p>
            <a:pPr indent="0" lvl="0" marL="0" marR="0" rtl="0" algn="just">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152400" lvl="0" marL="0" marR="0" rtl="0" algn="just">
              <a:lnSpc>
                <a:spcPct val="100000"/>
              </a:lnSpc>
              <a:spcBef>
                <a:spcPts val="0"/>
              </a:spcBef>
              <a:spcAft>
                <a:spcPts val="0"/>
              </a:spcAft>
              <a:buClr>
                <a:schemeClr val="dk1"/>
              </a:buClr>
              <a:buSzPts val="2400"/>
              <a:buFont typeface="Arial"/>
              <a:buChar char="•"/>
            </a:pPr>
            <a:r>
              <a:rPr b="0" i="0" lang="en-US" sz="2400" u="none">
                <a:solidFill>
                  <a:schemeClr val="dk1"/>
                </a:solidFill>
                <a:latin typeface="Times New Roman"/>
                <a:ea typeface="Times New Roman"/>
                <a:cs typeface="Times New Roman"/>
                <a:sym typeface="Times New Roman"/>
              </a:rPr>
              <a:t>A trigger is triggered automatically when an associated DML statement is executed</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400"/>
              <a:buFont typeface="Times New Roman"/>
              <a:buNone/>
            </a:pPr>
            <a:r>
              <a:rPr b="1" i="0" lang="en-US" sz="2400" u="none">
                <a:solidFill>
                  <a:srgbClr val="0000FF"/>
                </a:solidFill>
                <a:latin typeface="Times New Roman"/>
                <a:ea typeface="Times New Roman"/>
                <a:cs typeface="Times New Roman"/>
                <a:sym typeface="Times New Roman"/>
              </a:rPr>
              <a:t>Syntax for Creating a Trigger</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CREATE [OR REPLACE ] TRIGGER trigger_name          {BEFORE | AFTER }                                                              {INSERT [OR] | UPDATE [OR] | DELETE}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ON table_name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[FOR EACH ROW]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BEGIN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sql statements </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END;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608da65496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1200"/>
              <a:buFont typeface="Calibri"/>
              <a:buNone/>
            </a:pPr>
            <a:fld id="{00000000-1234-1234-1234-123412341234}" type="slidenum">
              <a:rPr lang="en-US"/>
              <a:t>‹#›</a:t>
            </a:fld>
            <a:endParaRPr/>
          </a:p>
        </p:txBody>
      </p:sp>
      <p:sp>
        <p:nvSpPr>
          <p:cNvPr id="122" name="Google Shape;122;g3608da65496_0_0"/>
          <p:cNvSpPr txBox="1"/>
          <p:nvPr/>
        </p:nvSpPr>
        <p:spPr>
          <a:xfrm>
            <a:off x="661775" y="0"/>
            <a:ext cx="7454100" cy="7881000"/>
          </a:xfrm>
          <a:prstGeom prst="rect">
            <a:avLst/>
          </a:prstGeom>
          <a:noFill/>
          <a:ln>
            <a:noFill/>
          </a:ln>
          <a:effectLst>
            <a:outerShdw blurRad="57150" rotWithShape="0" algn="bl" dir="5400000" dist="19050">
              <a:srgbClr val="000000">
                <a:alpha val="50000"/>
              </a:srgbClr>
            </a:outerShdw>
            <a:reflection blurRad="0" dir="5400000" dist="38100" endA="0" fadeDir="5400012" kx="0" rotWithShape="0" algn="bl" stPos="0" sy="-100000" ky="0"/>
          </a:effectLst>
        </p:spPr>
        <p:txBody>
          <a:bodyPr anchorCtr="0" anchor="t" bIns="91425" lIns="91425" spcFirstLastPara="1" rIns="91425" wrap="square" tIns="91425">
            <a:spAutoFit/>
          </a:bodyPr>
          <a:lstStyle/>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SQL&gt;connect system</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SQL&gt;system</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SQL&gt;Set serveroutput on;</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SQL&gt;Edit sailors;</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write</a:t>
            </a:r>
            <a:r>
              <a:rPr lang="en-US" sz="3600">
                <a:solidFill>
                  <a:srgbClr val="0000FF"/>
                </a:solidFill>
                <a:latin typeface="Calibri"/>
                <a:ea typeface="Calibri"/>
                <a:cs typeface="Calibri"/>
                <a:sym typeface="Calibri"/>
              </a:rPr>
              <a:t> code in notepad;</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save it and Exit.</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enter in SQL &gt; @filename </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ex SQL&gt;@sailors</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edit</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desc sailors;</a:t>
            </a:r>
            <a:endParaRPr sz="3600">
              <a:solidFill>
                <a:srgbClr val="0000FF"/>
              </a:solidFill>
              <a:latin typeface="Calibri"/>
              <a:ea typeface="Calibri"/>
              <a:cs typeface="Calibri"/>
              <a:sym typeface="Calibri"/>
            </a:endParaRPr>
          </a:p>
          <a:p>
            <a:pPr indent="-457200" lvl="0" marL="457200" rtl="0" algn="l">
              <a:spcBef>
                <a:spcPts val="0"/>
              </a:spcBef>
              <a:spcAft>
                <a:spcPts val="0"/>
              </a:spcAft>
              <a:buClr>
                <a:srgbClr val="0000FF"/>
              </a:buClr>
              <a:buSzPts val="3600"/>
              <a:buFont typeface="Calibri"/>
              <a:buAutoNum type="arabicPeriod"/>
            </a:pPr>
            <a:r>
              <a:rPr lang="en-US" sz="3600">
                <a:solidFill>
                  <a:srgbClr val="0000FF"/>
                </a:solidFill>
                <a:latin typeface="Calibri"/>
                <a:ea typeface="Calibri"/>
                <a:cs typeface="Calibri"/>
                <a:sym typeface="Calibri"/>
              </a:rPr>
              <a:t>select * from sailors;</a:t>
            </a:r>
            <a:endParaRPr sz="3600">
              <a:solidFill>
                <a:srgbClr val="0000FF"/>
              </a:solidFill>
              <a:latin typeface="Calibri"/>
              <a:ea typeface="Calibri"/>
              <a:cs typeface="Calibri"/>
              <a:sym typeface="Calibri"/>
            </a:endParaRPr>
          </a:p>
          <a:p>
            <a:pPr indent="0" lvl="0" marL="0" rtl="0" algn="l">
              <a:spcBef>
                <a:spcPts val="0"/>
              </a:spcBef>
              <a:spcAft>
                <a:spcPts val="0"/>
              </a:spcAft>
              <a:buNone/>
            </a:pPr>
            <a:r>
              <a:t/>
            </a:r>
            <a:endParaRPr sz="3600">
              <a:solidFill>
                <a:srgbClr val="0000FF"/>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nvSpPr>
        <p:spPr>
          <a:xfrm>
            <a:off x="152400" y="254000"/>
            <a:ext cx="8839200" cy="64976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cap="none" strike="noStrike">
                <a:solidFill>
                  <a:srgbClr val="0000FF"/>
                </a:solidFill>
                <a:latin typeface="Times New Roman"/>
                <a:ea typeface="Times New Roman"/>
                <a:cs typeface="Times New Roman"/>
                <a:sym typeface="Times New Roman"/>
              </a:rPr>
              <a:t>Example Program1:</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cap="none" strike="noStrike">
                <a:solidFill>
                  <a:srgbClr val="0000FF"/>
                </a:solidFill>
                <a:latin typeface="Times New Roman"/>
                <a:ea typeface="Times New Roman"/>
                <a:cs typeface="Times New Roman"/>
                <a:sym typeface="Times New Roman"/>
              </a:rPr>
              <a:t>DECLARE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s_id number(2):=99;</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s_name varchar2(20):='John';</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s_rating number(2):=7;</a:t>
            </a:r>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s_age number(3,1):=34.6;</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cap="none" strike="noStrike">
                <a:solidFill>
                  <a:srgbClr val="0000FF"/>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INSERT INTO Sailors VALUES(s_id,s_name,s_rating,s_age);</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cap="none" strike="noStrike">
                <a:solidFill>
                  <a:srgbClr val="0000FF"/>
                </a:solidFill>
                <a:latin typeface="Times New Roman"/>
                <a:ea typeface="Times New Roman"/>
                <a:cs typeface="Times New Roman"/>
                <a:sym typeface="Times New Roman"/>
              </a:rPr>
              <a:t>END; </a:t>
            </a:r>
            <a:endParaRPr/>
          </a:p>
        </p:txBody>
      </p:sp>
      <p:sp>
        <p:nvSpPr>
          <p:cNvPr id="128" name="Google Shape;128;p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graphicFrame>
        <p:nvGraphicFramePr>
          <p:cNvPr id="133" name="Google Shape;133;p6"/>
          <p:cNvGraphicFramePr/>
          <p:nvPr/>
        </p:nvGraphicFramePr>
        <p:xfrm>
          <a:off x="304800" y="990600"/>
          <a:ext cx="3000000" cy="3000000"/>
        </p:xfrm>
        <a:graphic>
          <a:graphicData uri="http://schemas.openxmlformats.org/drawingml/2006/table">
            <a:tbl>
              <a:tblPr>
                <a:noFill/>
                <a:tableStyleId>{3522DCE4-6955-451C-A235-FCF67D76CBC8}</a:tableStyleId>
              </a:tblPr>
              <a:tblGrid>
                <a:gridCol w="2095500"/>
                <a:gridCol w="2095500"/>
                <a:gridCol w="2095500"/>
                <a:gridCol w="2095500"/>
              </a:tblGrid>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SID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NAME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RATING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1" i="0" lang="en-US" sz="1800" u="none" cap="none" strike="noStrike">
                          <a:solidFill>
                            <a:schemeClr val="dk1"/>
                          </a:solidFill>
                          <a:latin typeface="Times New Roman"/>
                          <a:ea typeface="Times New Roman"/>
                          <a:cs typeface="Times New Roman"/>
                          <a:sym typeface="Times New Roman"/>
                        </a:rPr>
                        <a:t>AGE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22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Dustin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45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29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Brutus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Lubber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32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Andy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58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Rusty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64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Horatio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71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Zorba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10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16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74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Horatio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85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Art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25.5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95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Bob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3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63.5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9900">
                <a:tc>
                  <a:txBody>
                    <a:bodyPr/>
                    <a:lstStyle/>
                    <a:p>
                      <a:pPr indent="0" lvl="0" marL="0" marR="0" rtl="0" algn="ctr">
                        <a:lnSpc>
                          <a:spcPct val="100000"/>
                        </a:lnSpc>
                        <a:spcBef>
                          <a:spcPts val="0"/>
                        </a:spcBef>
                        <a:spcAft>
                          <a:spcPts val="0"/>
                        </a:spcAft>
                        <a:buClr>
                          <a:srgbClr val="0000FF"/>
                        </a:buClr>
                        <a:buSzPts val="1800"/>
                        <a:buFont typeface="Times New Roman"/>
                        <a:buNone/>
                      </a:pPr>
                      <a:r>
                        <a:rPr b="0" i="0" lang="en-US" sz="1800" u="none" cap="none" strike="noStrike">
                          <a:solidFill>
                            <a:srgbClr val="0000FF"/>
                          </a:solidFill>
                          <a:latin typeface="Times New Roman"/>
                          <a:ea typeface="Times New Roman"/>
                          <a:cs typeface="Times New Roman"/>
                          <a:sym typeface="Times New Roman"/>
                        </a:rPr>
                        <a:t>99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imes New Roman"/>
                        <a:buNone/>
                      </a:pPr>
                      <a:r>
                        <a:rPr b="0" i="0" lang="en-US" sz="1800" u="none" cap="none" strike="noStrike">
                          <a:solidFill>
                            <a:srgbClr val="0000FF"/>
                          </a:solidFill>
                          <a:latin typeface="Times New Roman"/>
                          <a:ea typeface="Times New Roman"/>
                          <a:cs typeface="Times New Roman"/>
                          <a:sym typeface="Times New Roman"/>
                        </a:rPr>
                        <a:t>John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imes New Roman"/>
                        <a:buNone/>
                      </a:pPr>
                      <a:r>
                        <a:rPr b="0" i="0" lang="en-US" sz="1800" u="none" cap="none" strike="noStrike">
                          <a:solidFill>
                            <a:srgbClr val="0000FF"/>
                          </a:solidFill>
                          <a:latin typeface="Times New Roman"/>
                          <a:ea typeface="Times New Roman"/>
                          <a:cs typeface="Times New Roman"/>
                          <a:sym typeface="Times New Roman"/>
                        </a:rPr>
                        <a:t>7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FF"/>
                        </a:buClr>
                        <a:buSzPts val="1800"/>
                        <a:buFont typeface="Times New Roman"/>
                        <a:buNone/>
                      </a:pPr>
                      <a:r>
                        <a:rPr b="0" i="0" lang="en-US" sz="1800" u="none" cap="none" strike="noStrike">
                          <a:solidFill>
                            <a:srgbClr val="0000FF"/>
                          </a:solidFill>
                          <a:latin typeface="Times New Roman"/>
                          <a:ea typeface="Times New Roman"/>
                          <a:cs typeface="Times New Roman"/>
                          <a:sym typeface="Times New Roman"/>
                        </a:rPr>
                        <a:t>34.6 </a:t>
                      </a:r>
                      <a:endParaRPr/>
                    </a:p>
                  </a:txBody>
                  <a:tcPr marT="45725" marB="45725" marR="91450" marL="9145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34" name="Google Shape;134;p6"/>
          <p:cNvSpPr txBox="1"/>
          <p:nvPr/>
        </p:nvSpPr>
        <p:spPr>
          <a:xfrm>
            <a:off x="228600" y="228600"/>
            <a:ext cx="82296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SELECT * FROM Sailors</a:t>
            </a:r>
            <a:endParaRPr/>
          </a:p>
        </p:txBody>
      </p:sp>
      <p:sp>
        <p:nvSpPr>
          <p:cNvPr id="135" name="Google Shape;135;p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nvSpPr>
        <p:spPr>
          <a:xfrm>
            <a:off x="228600" y="179387"/>
            <a:ext cx="8686800" cy="3108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FF"/>
              </a:buClr>
              <a:buSzPts val="2800"/>
              <a:buFont typeface="Times New Roman"/>
              <a:buNone/>
            </a:pPr>
            <a:r>
              <a:rPr b="1" i="0" lang="en-US" sz="2800" u="none" cap="none" strike="noStrike">
                <a:solidFill>
                  <a:srgbClr val="0000FF"/>
                </a:solidFill>
                <a:latin typeface="Times New Roman"/>
                <a:ea typeface="Times New Roman"/>
                <a:cs typeface="Times New Roman"/>
                <a:sym typeface="Times New Roman"/>
              </a:rPr>
              <a:t>Example Program2:</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cap="none" strike="noStrike">
                <a:solidFill>
                  <a:srgbClr val="0000FF"/>
                </a:solidFill>
                <a:latin typeface="Times New Roman"/>
                <a:ea typeface="Times New Roman"/>
                <a:cs typeface="Times New Roman"/>
                <a:sym typeface="Times New Roman"/>
              </a:rPr>
              <a:t>BEGIN</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000F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Times New Roman"/>
              <a:buNone/>
            </a:pPr>
            <a:r>
              <a:rPr b="0" i="0" lang="en-US" sz="2800" u="none" cap="none" strike="noStrike">
                <a:solidFill>
                  <a:schemeClr val="dk1"/>
                </a:solidFill>
                <a:latin typeface="Times New Roman"/>
                <a:ea typeface="Times New Roman"/>
                <a:cs typeface="Times New Roman"/>
                <a:sym typeface="Times New Roman"/>
              </a:rPr>
              <a:t>UPDATE Sailors SET sid=77 where sid=99;</a:t>
            </a:r>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FF"/>
              </a:buClr>
              <a:buSzPts val="2800"/>
              <a:buFont typeface="Times New Roman"/>
              <a:buNone/>
            </a:pPr>
            <a:r>
              <a:rPr b="0" i="0" lang="en-US" sz="2800" u="none" cap="none" strike="noStrike">
                <a:solidFill>
                  <a:srgbClr val="0000FF"/>
                </a:solidFill>
                <a:latin typeface="Times New Roman"/>
                <a:ea typeface="Times New Roman"/>
                <a:cs typeface="Times New Roman"/>
                <a:sym typeface="Times New Roman"/>
              </a:rPr>
              <a:t>END;</a:t>
            </a:r>
            <a:endParaRPr/>
          </a:p>
        </p:txBody>
      </p:sp>
      <p:sp>
        <p:nvSpPr>
          <p:cNvPr id="141" name="Google Shape;141;p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2010-02-23T17:27:50Z</dcterms:created>
  <dc:creator>Damodar</dc:creator>
</cp:coreProperties>
</file>