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af2c6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faf2c61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4995e586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4995e586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f7076ce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f7076ce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f7076ce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f7076ce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f7076ce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f7076ce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f7076ce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f7076ce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5a1799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45a179955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af2c61c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af2c61c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4995e58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4995e58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f7076ce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f7076ce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f7076ce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f7076ce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f7076ce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f7076ce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4995e586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4995e586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4995e586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4995e586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4995e586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4995e586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b="0" i="0" sz="4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2100"/>
              <a:buFont typeface="Noto Sans Symbols"/>
              <a:buNone/>
              <a:defRPr b="0" i="0" sz="1800" u="none" cap="none" strike="noStrike">
                <a:solidFill>
                  <a:srgbClr val="E9F7F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11480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685800" y="231722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3406047"/>
            <a:ext cx="2251500" cy="1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3887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45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3887" y="3414474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33845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84" name="Google Shape;84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33845" y="1035885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629150" y="1035886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95" name="Google Shape;95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102" name="Google Shape;102;p19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2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21"/>
          <p:cNvCxnSpPr/>
          <p:nvPr/>
        </p:nvCxnSpPr>
        <p:spPr>
          <a:xfrm>
            <a:off x="645450" y="1545771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2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9" name="Google Shape;119;p22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>
            <a:off x="645450" y="1545771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 rot="5400000">
            <a:off x="2777495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132" name="Google Shape;132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 rot="5400000">
            <a:off x="5350050" y="1463971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685799" y="1035885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2" type="body"/>
          </p:nvPr>
        </p:nvSpPr>
        <p:spPr>
          <a:xfrm>
            <a:off x="4683577" y="1035885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148" name="Google Shape;148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3" type="body"/>
          </p:nvPr>
        </p:nvSpPr>
        <p:spPr>
          <a:xfrm>
            <a:off x="4672692" y="946715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4" type="body"/>
          </p:nvPr>
        </p:nvSpPr>
        <p:spPr>
          <a:xfrm>
            <a:off x="4672692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159" name="Google Shape;159;p2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166" name="Google Shape;166;p2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2" type="body"/>
          </p:nvPr>
        </p:nvSpPr>
        <p:spPr>
          <a:xfrm>
            <a:off x="630936" y="1643744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2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175" name="Google Shape;175;p28"/>
          <p:cNvCxnSpPr/>
          <p:nvPr/>
        </p:nvCxnSpPr>
        <p:spPr>
          <a:xfrm>
            <a:off x="645450" y="1545771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630936" y="1643744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2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184" name="Google Shape;184;p29"/>
          <p:cNvCxnSpPr/>
          <p:nvPr/>
        </p:nvCxnSpPr>
        <p:spPr>
          <a:xfrm>
            <a:off x="645450" y="1545771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 rot="5400000">
            <a:off x="2786945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cxnSp>
        <p:nvCxnSpPr>
          <p:cNvPr id="192" name="Google Shape;192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0" y="416256"/>
            <a:ext cx="600000" cy="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63145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Xu%2C+H" TargetMode="External"/><Relationship Id="rId5" Type="http://schemas.openxmlformats.org/officeDocument/2006/relationships/hyperlink" Target="https://arxiv.org/search/cs?searchtype=author&amp;query=Liu%2C+B" TargetMode="External"/><Relationship Id="rId6" Type="http://schemas.openxmlformats.org/officeDocument/2006/relationships/hyperlink" Target="https://arxiv.org/search/cs?searchtype=author&amp;query=Shu%2C+L" TargetMode="External"/><Relationship Id="rId7" Type="http://schemas.openxmlformats.org/officeDocument/2006/relationships/hyperlink" Target="https://arxiv.org/search/cs?searchtype=author&amp;query=Yu%2C+P+S" TargetMode="External"/><Relationship Id="rId8" Type="http://schemas.openxmlformats.org/officeDocument/2006/relationships/hyperlink" Target="https://arxiv.org/search/cs?searchtype=author&amp;query=Yu%2C+P+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642932" y="808478"/>
            <a:ext cx="82440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attrocento Sans"/>
              <a:buNone/>
            </a:pPr>
            <a:r>
              <a:rPr lang="en" sz="3300"/>
              <a:t>NLP Project (Aspect Based Sentiment Analysis) - Group 18</a:t>
            </a:r>
            <a:endParaRPr sz="3300"/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000364" y="2430432"/>
            <a:ext cx="54579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Font typeface="Noto Sans Symbols"/>
              <a:buNone/>
            </a:pPr>
            <a:r>
              <a:rPr baseline="30000" lang="en" sz="2700"/>
              <a:t>Akanksha Shrimal (MT20055)</a:t>
            </a:r>
            <a:endParaRPr baseline="30000" sz="27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Font typeface="Noto Sans Symbols"/>
              <a:buNone/>
            </a:pPr>
            <a:r>
              <a:rPr baseline="30000" lang="en" sz="2700"/>
              <a:t>Shivank Agrahari (MT20096)</a:t>
            </a:r>
            <a:endParaRPr baseline="30000" sz="27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Font typeface="Noto Sans Symbols"/>
              <a:buNone/>
            </a:pPr>
            <a:r>
              <a:rPr baseline="30000" lang="en" sz="2700"/>
              <a:t>Taral Jain (2019392)</a:t>
            </a:r>
            <a:endParaRPr baseline="30000"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ATE and APC Integrated Results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6" name="Google Shape;276;p4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277" name="Google Shape;277;p40"/>
          <p:cNvSpPr txBox="1"/>
          <p:nvPr/>
        </p:nvSpPr>
        <p:spPr>
          <a:xfrm>
            <a:off x="5049525" y="893825"/>
            <a:ext cx="30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324" y="1266913"/>
            <a:ext cx="3501249" cy="336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⚫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Nature of datasets for this problem are always imbalanced as aspect terms are very less as compared to full length of sentence.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⚫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We have used different combination for embeddings for both the models, we noticed that triple embedding based input vectors improved model performance.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⚫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Adding Dropout or pooling layer wasn’t very helpful in aspect term extractraction and resulted into decrease in performance. Wu. et . al mentions , NLP tasks requires rich features.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4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628650" y="976625"/>
            <a:ext cx="7900500" cy="4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We present our analysis on both the sub-tasks separately.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CNN with Triple Embedding for ATE and PBAN for APC performs the best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We concluded that embeddings play a crucial role in model training and with rich embeddings result can be improved.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Understanding the relationship between aspect and words is important for APC task which is done through Bi-Directional Attention.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4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508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We can train Bert based Models which utilizes self attention and multi head attention for capturing refined information.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508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508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We can use different domain embedding depending upon prior sentence category classification for extracting aspects.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4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"/>
              <a:buFont typeface="Raleway"/>
              <a:buChar char="⚫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Akanksha Shrimal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APC task, Literature Review, Report Work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247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"/>
              <a:buFont typeface="Raleway"/>
              <a:buChar char="⚫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Shivank Aghari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ATE task, Literature Review, Report Work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"/>
              <a:buFont typeface="Raleway"/>
              <a:buChar char="⚫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Taral Jain 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Literature Review, Report Work, Middleware Code support, Frontend HTMl code.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Contributions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ctrTitle"/>
          </p:nvPr>
        </p:nvSpPr>
        <p:spPr>
          <a:xfrm>
            <a:off x="3075400" y="904850"/>
            <a:ext cx="27861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attrocento Sans"/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Font typeface="Raleway"/>
              <a:buChar char="⚫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Aspect Based Sentiment Analysis = Aspect Term Extraction + Aspect Polarity Detection 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Font typeface="Raleway"/>
              <a:buChar char="⚫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Our goal is to identify the aspects of given target entities and the sentiment expressed towards each aspect..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Font typeface="Raleway"/>
              <a:buChar char="⚫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Sentiment Analysis is used in process of analysing tweets, blog posts, or comments, categorising the users’ perspectives in order to determine consumer sentiment about the product.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"/>
              <a:buFont typeface="Raleway"/>
              <a:buChar char="⚫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In the sentence “</a:t>
            </a:r>
            <a:r>
              <a:rPr lang="en" sz="13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The battery life of this smartphone is good but camera is poor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”, ABSA assigns the aspect term battery as 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positive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sentiment and camera as 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negative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3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Font typeface="Raleway"/>
              <a:buChar char="❖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Aspect Term Extraction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➢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ilter based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methods like noun, adj, adv indicate aspect ( </a:t>
            </a:r>
            <a:r>
              <a:rPr lang="en" sz="1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manually </a:t>
            </a:r>
            <a:r>
              <a:rPr lang="en" sz="1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modified</a:t>
            </a:r>
            <a:r>
              <a:rPr lang="en" sz="1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features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)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➢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Sequential Models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HMM and CRF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en" sz="1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can learn features but require labelled data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➢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Deep Learning methods and sequence labelling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(BIO)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came into picture.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➢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LSTMs and RNNs with CRF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(conditional random field) and other sequence labelling models. 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Currently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BERT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also used.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260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Font typeface="Raleway"/>
              <a:buChar char="❖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Aspect Polarity Classification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➢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Machine Learning based classification task : models SVM, etc features like lexicons, POS tagging (</a:t>
            </a:r>
            <a:r>
              <a:rPr lang="en" sz="1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required to find features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➢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Deep Learning methods : LSTMs and RNNs without consideration of target (</a:t>
            </a:r>
            <a:r>
              <a:rPr lang="en" sz="1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target sentence interaction is important for polarity detection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➢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TD-LSTM and TC-LSTM, PG-CNN models considering target in classification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➢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Attention Based methods : AE-LSTM and ATE-LSTM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➢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Attention and Best Based Models (self-Attention) to capture relationship between target and sentence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6286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descr="Structure of a bidirectional RNN. "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800" y="2175625"/>
            <a:ext cx="3007550" cy="2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3063000" y="4662725"/>
            <a:ext cx="60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Image Source: https://www.researchgate.net/figure/Structure-of-a-bidirectional-RNN_fig2_318332317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5948350" y="1538275"/>
            <a:ext cx="27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Softmax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3656250" y="1569025"/>
            <a:ext cx="476400" cy="3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4333800" y="1569025"/>
            <a:ext cx="476400" cy="3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5011350" y="1569025"/>
            <a:ext cx="476400" cy="3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5948350" y="3153650"/>
            <a:ext cx="27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BiLSTM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5948350" y="4262525"/>
            <a:ext cx="27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Input Embedding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711325" y="1124175"/>
            <a:ext cx="16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	    I             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854350" y="1124175"/>
            <a:ext cx="27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Aspect Labels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569800" y="1201175"/>
            <a:ext cx="221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Aspect Term Extraction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Baseline: LSTM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89" y="893825"/>
            <a:ext cx="4580323" cy="4059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2355699" y="4681650"/>
            <a:ext cx="321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||||||||||||||||||||||||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5203989" y="4743296"/>
            <a:ext cx="126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Bert Embedding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4911400" y="4875927"/>
            <a:ext cx="66303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Image is referenced from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Double Embeddings and CNN-based Sequence Labeling for Aspect Extraction</a:t>
            </a:r>
            <a:endParaRPr b="1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90500" rtl="0" algn="l">
              <a:lnSpc>
                <a:spcPct val="13846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Hu Xu</a:t>
            </a:r>
            <a:r>
              <a:rPr lang="en" sz="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3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Bing Liu</a:t>
            </a:r>
            <a:r>
              <a:rPr lang="en" sz="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3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Lei Shu</a:t>
            </a:r>
            <a:r>
              <a:rPr lang="en" sz="3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3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Philip S. Y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u</a:t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77025" y="10317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Aspect Term Extraction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Baseline: CNN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APC : Aspect Polarity Classification 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-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Baseline models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Standard LSTM without aspect 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consideration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LSTM with Aspect Embedding : AE- LSTM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688" y="1982075"/>
            <a:ext cx="5054525" cy="10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700" y="3389000"/>
            <a:ext cx="5054525" cy="1018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APC : Aspect Polarity Classification 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-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Final 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model : PBAN (Position Aware Bi-Directional Attention Network)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	Data 					Model               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3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5810075" y="1466725"/>
            <a:ext cx="25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6311875" y="1897950"/>
            <a:ext cx="214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Features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Position Embedding considered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Bi-directional Attention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 GRU and Attention weights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Term and Word Embedding GLove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Captures relation between aspect and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surrounding words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897950"/>
            <a:ext cx="2148301" cy="1682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300" y="1897950"/>
            <a:ext cx="3432049" cy="280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Datasets are SemEval 2014 Restaurant and Laptop, contains 3041 and 3045 customer reviews.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Data is preprocessed and sentiments are put into three major classes: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Positive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Negative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Neutral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If a sentence contains two different aspects it is replicated into two different instances one concerning each aspect.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In total 4 different features are required namely: text, aspect_text, position_information and sentiment.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⚫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The text contains tokenized words (indices) padded to the maximum length sentence in the dataset.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p3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Preprocessing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628650" y="893824"/>
            <a:ext cx="78867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ATE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5049525" y="893825"/>
            <a:ext cx="30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APC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75" y="1670075"/>
            <a:ext cx="2627150" cy="24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200" y="1802925"/>
            <a:ext cx="3212449" cy="22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D-Template-Simple-Widescree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