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Proxima Nova"/>
      <p:regular r:id="rId56"/>
      <p:bold r:id="rId57"/>
      <p:italic r:id="rId58"/>
      <p:boldItalic r:id="rId59"/>
    </p:embeddedFont>
    <p:embeddedFont>
      <p:font typeface="Quattrocento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QuattrocentoSans-italic.fntdata"/><Relationship Id="rId61" Type="http://schemas.openxmlformats.org/officeDocument/2006/relationships/font" Target="fonts/QuattrocentoSans-bold.fntdata"/><Relationship Id="rId20" Type="http://schemas.openxmlformats.org/officeDocument/2006/relationships/slide" Target="slides/slide16.xml"/><Relationship Id="rId63" Type="http://schemas.openxmlformats.org/officeDocument/2006/relationships/font" Target="fonts/Quattrocento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QuattrocentoSans-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ProximaNova-bold.fntdata"/><Relationship Id="rId12" Type="http://schemas.openxmlformats.org/officeDocument/2006/relationships/slide" Target="slides/slide8.xml"/><Relationship Id="rId56" Type="http://schemas.openxmlformats.org/officeDocument/2006/relationships/font" Target="fonts/ProximaNova-regular.fntdata"/><Relationship Id="rId15" Type="http://schemas.openxmlformats.org/officeDocument/2006/relationships/slide" Target="slides/slide11.xml"/><Relationship Id="rId59" Type="http://schemas.openxmlformats.org/officeDocument/2006/relationships/font" Target="fonts/ProximaNova-boldItalic.fntdata"/><Relationship Id="rId14" Type="http://schemas.openxmlformats.org/officeDocument/2006/relationships/slide" Target="slides/slide10.xml"/><Relationship Id="rId58" Type="http://schemas.openxmlformats.org/officeDocument/2006/relationships/font" Target="fonts/ProximaNova-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0a5bb56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0a5bb56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8632dd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8632dd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0a5bb56a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0a5bb56a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8632dd2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8632dd2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8632dd2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8632dd2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8632dd2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8632dd2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0a5bb56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0a5bb56a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0a5bb56a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0a5bb56a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0aa62b670_5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0aa62b670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0a5bb56a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0a5bb56a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0a5bb56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0a5bb56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0aa62b670_5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0aa62b670_5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0a5bb56a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0a5bb56a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0a5bb56a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0a5bb56a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0a5bb56a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0a5bb56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0a5bb56a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0a5bb56a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0a5bb56a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0a5bb56a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0a5bb56a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0a5bb56a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0a5bb56a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0a5bb56a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0a5bb56a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0a5bb56a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0a5bb56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0a5bb56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0a5bb56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0a5bb5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0a5bb56a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0a5bb56a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0a5bb56a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0a5bb56a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0a5bb56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0a5bb56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0a5bb56a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0a5bb56a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0a5bb56a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0a5bb56a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0a5bb56a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0a5bb56a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0aa62b670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0aa62b670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0aa62b670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0aa62b670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0aa62b670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0aa62b670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0aa62b670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0aa62b670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0a5bb56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0a5bb56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0aa62b670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0aa62b670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0aa62b670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0aa62b670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0aa62b670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0aa62b670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0aa62b670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0aa62b670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0aa62b670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0aa62b670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0aa62b670_5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0aa62b670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0aa62b670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0aa62b670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0aa62b670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0aa62b670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0aa62b670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0aa62b670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0a5bb56a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0a5bb56a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0a5bb56a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0a5bb56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0a5bb56a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0a5bb56a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0a5bb56a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0a5bb56a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0a5bb56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0a5bb56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0a5bb56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0a5bb56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0a5bb56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0a5bb56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0a5bb56a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0a5bb56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HOTEL MANAGEMENT </a:t>
            </a:r>
            <a:endParaRPr/>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MT20055 - AKANKSHA SHRIMAL </a:t>
            </a:r>
            <a:endParaRPr sz="2200"/>
          </a:p>
          <a:p>
            <a:pPr indent="0" lvl="0" marL="0" rtl="0" algn="l">
              <a:spcBef>
                <a:spcPts val="0"/>
              </a:spcBef>
              <a:spcAft>
                <a:spcPts val="0"/>
              </a:spcAft>
              <a:buNone/>
            </a:pPr>
            <a:r>
              <a:rPr lang="en" sz="2200"/>
              <a:t>MT20066 - RAVI RATHEE</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872876" y="62975"/>
            <a:ext cx="6557352" cy="49281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Oriented Design  (SRP , OCP , LSP) </a:t>
            </a:r>
            <a:endParaRPr/>
          </a:p>
        </p:txBody>
      </p:sp>
      <p:sp>
        <p:nvSpPr>
          <p:cNvPr id="138" name="Google Shape;138;p2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Design Principles</a:t>
            </a:r>
            <a:endParaRPr/>
          </a:p>
        </p:txBody>
      </p:sp>
      <p:sp>
        <p:nvSpPr>
          <p:cNvPr id="144" name="Google Shape;144;p26"/>
          <p:cNvSpPr txBox="1"/>
          <p:nvPr/>
        </p:nvSpPr>
        <p:spPr>
          <a:xfrm>
            <a:off x="356900" y="1081175"/>
            <a:ext cx="8408100" cy="3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Proxima Nova"/>
                <a:ea typeface="Proxima Nova"/>
                <a:cs typeface="Proxima Nova"/>
                <a:sym typeface="Proxima Nova"/>
              </a:rPr>
              <a:t>SRP - Single Responsibility Principle</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Georgia"/>
                <a:ea typeface="Georgia"/>
                <a:cs typeface="Georgia"/>
                <a:sym typeface="Georgia"/>
              </a:rPr>
              <a:t>A class should have only one reason to change.</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This principle simply states that a class or a module should have only a single responsibility and the functionality of it should be entirely encapsulated by that class/module. As simple as that sounds, it is easy to overlook it. The single responsibility principle enforces the small classes idea that was discussed earlier.</a:t>
            </a:r>
            <a:endParaRPr sz="1500">
              <a:latin typeface="Georgia"/>
              <a:ea typeface="Georgia"/>
              <a:cs typeface="Georgia"/>
              <a:sym typeface="Georgia"/>
            </a:endParaRPr>
          </a:p>
          <a:p>
            <a:pPr indent="0" lvl="0" marL="0" rtl="0" algn="l">
              <a:spcBef>
                <a:spcPts val="0"/>
              </a:spcBef>
              <a:spcAft>
                <a:spcPts val="0"/>
              </a:spcAft>
              <a:buNone/>
            </a:pPr>
            <a:r>
              <a:rPr b="1" lang="en" sz="1500">
                <a:latin typeface="Proxima Nova"/>
                <a:ea typeface="Proxima Nova"/>
                <a:cs typeface="Proxima Nova"/>
                <a:sym typeface="Proxima Nova"/>
              </a:rPr>
              <a:t>OCP - Open/Closed Principle</a:t>
            </a:r>
            <a:endParaRPr b="1" sz="1500">
              <a:latin typeface="Proxima Nova"/>
              <a:ea typeface="Proxima Nova"/>
              <a:cs typeface="Proxima Nova"/>
              <a:sym typeface="Proxima Nova"/>
            </a:endParaRPr>
          </a:p>
          <a:p>
            <a:pPr indent="0" lvl="0" marL="0" marR="215900" rtl="0" algn="l">
              <a:lnSpc>
                <a:spcPct val="115000"/>
              </a:lnSpc>
              <a:spcBef>
                <a:spcPts val="0"/>
              </a:spcBef>
              <a:spcAft>
                <a:spcPts val="0"/>
              </a:spcAft>
              <a:buNone/>
            </a:pPr>
            <a:r>
              <a:rPr lang="en" sz="1500">
                <a:latin typeface="Georgia"/>
                <a:ea typeface="Georgia"/>
                <a:cs typeface="Georgia"/>
                <a:sym typeface="Georgia"/>
              </a:rPr>
              <a:t>Software entities should be open for extension, but closed for modification.The states that classes, modules, functions and such should be extensible without the need to modify their code. It is not that simple to grasp without an example.</a:t>
            </a:r>
            <a:endParaRPr sz="1500">
              <a:latin typeface="Georgia"/>
              <a:ea typeface="Georgia"/>
              <a:cs typeface="Georgia"/>
              <a:sym typeface="Georgia"/>
            </a:endParaRPr>
          </a:p>
          <a:p>
            <a:pPr indent="0" lvl="0" marL="0" rtl="0" algn="l">
              <a:spcBef>
                <a:spcPts val="1700"/>
              </a:spcBef>
              <a:spcAft>
                <a:spcPts val="0"/>
              </a:spcAft>
              <a:buNone/>
            </a:pPr>
            <a:r>
              <a:rPr b="1" lang="en" sz="1500">
                <a:latin typeface="Proxima Nova"/>
                <a:ea typeface="Proxima Nova"/>
                <a:cs typeface="Proxima Nova"/>
                <a:sym typeface="Proxima Nova"/>
              </a:rPr>
              <a:t>LSP</a:t>
            </a:r>
            <a:r>
              <a:rPr b="1" lang="en" sz="1500">
                <a:latin typeface="Proxima Nova"/>
                <a:ea typeface="Proxima Nova"/>
                <a:cs typeface="Proxima Nova"/>
                <a:sym typeface="Proxima Nova"/>
              </a:rPr>
              <a:t> - Liskov Substitution Principle</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Georgia"/>
                <a:ea typeface="Georgia"/>
                <a:cs typeface="Georgia"/>
                <a:sym typeface="Georgia"/>
              </a:rPr>
              <a:t>Subtypes must be substitutable for their base types.</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To break it down, LSP states that the subclasses of a class should be substitutable for their base/original class. </a:t>
            </a:r>
            <a:endParaRPr sz="1500">
              <a:latin typeface="Georgia"/>
              <a:ea typeface="Georgia"/>
              <a:cs typeface="Georgia"/>
              <a:sym typeface="Georgi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SRP </a:t>
            </a:r>
            <a:endParaRPr/>
          </a:p>
        </p:txBody>
      </p:sp>
      <p:pic>
        <p:nvPicPr>
          <p:cNvPr id="150" name="Google Shape;150;p27"/>
          <p:cNvPicPr preferRelativeResize="0"/>
          <p:nvPr/>
        </p:nvPicPr>
        <p:blipFill>
          <a:blip r:embed="rId3">
            <a:alphaModFix/>
          </a:blip>
          <a:stretch>
            <a:fillRect/>
          </a:stretch>
        </p:blipFill>
        <p:spPr>
          <a:xfrm>
            <a:off x="129700" y="941525"/>
            <a:ext cx="3642901" cy="2287300"/>
          </a:xfrm>
          <a:prstGeom prst="rect">
            <a:avLst/>
          </a:prstGeom>
          <a:noFill/>
          <a:ln>
            <a:noFill/>
          </a:ln>
        </p:spPr>
      </p:pic>
      <p:sp>
        <p:nvSpPr>
          <p:cNvPr id="151" name="Google Shape;151;p27"/>
          <p:cNvSpPr txBox="1"/>
          <p:nvPr/>
        </p:nvSpPr>
        <p:spPr>
          <a:xfrm>
            <a:off x="4527925" y="870075"/>
            <a:ext cx="4136700" cy="4125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 sz="1200">
                <a:solidFill>
                  <a:schemeClr val="dk1"/>
                </a:solidFill>
              </a:rPr>
              <a:t>We ensured that each class performs only a single responsibility and thus will have only one reason change.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Thus the display code is separated from the booking as well as calculate_availabality as making change in these classes will not lead to a change in display code. Also this will ensure the class has either single responsibility of booking or displaying </a:t>
            </a:r>
            <a:endParaRPr sz="1200">
              <a:solidFill>
                <a:schemeClr val="dk1"/>
              </a:solidFill>
            </a:endParaRPr>
          </a:p>
          <a:p>
            <a:pPr indent="0" lvl="0" marL="457200" rtl="0" algn="l">
              <a:lnSpc>
                <a:spcPct val="115000"/>
              </a:lnSpc>
              <a:spcBef>
                <a:spcPts val="0"/>
              </a:spcBef>
              <a:spcAft>
                <a:spcPts val="0"/>
              </a:spcAft>
              <a:buNone/>
            </a:pPr>
            <a:r>
              <a:rPr lang="en" sz="1200">
                <a:solidFill>
                  <a:schemeClr val="dk1"/>
                </a:solidFill>
              </a:rPr>
              <a:t>Bookings same for calculate_availability.</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Also the date related functions are put into separate class to ensure single responsibility of classes.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Cancellation and refund class is further split into two different classes to ensure single responsibility.</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OCP - </a:t>
            </a:r>
            <a:r>
              <a:rPr b="1" lang="en"/>
              <a:t>Open/Closed Principle</a:t>
            </a:r>
            <a:endParaRPr b="1"/>
          </a:p>
          <a:p>
            <a:pPr indent="0" lvl="0" marL="0" rtl="0" algn="l">
              <a:spcBef>
                <a:spcPts val="0"/>
              </a:spcBef>
              <a:spcAft>
                <a:spcPts val="0"/>
              </a:spcAft>
              <a:buNone/>
            </a:pPr>
            <a:r>
              <a:rPr lang="en"/>
              <a:t> </a:t>
            </a:r>
            <a:endParaRPr/>
          </a:p>
        </p:txBody>
      </p:sp>
      <p:pic>
        <p:nvPicPr>
          <p:cNvPr id="157" name="Google Shape;157;p28"/>
          <p:cNvPicPr preferRelativeResize="0"/>
          <p:nvPr/>
        </p:nvPicPr>
        <p:blipFill>
          <a:blip r:embed="rId3">
            <a:alphaModFix/>
          </a:blip>
          <a:stretch>
            <a:fillRect/>
          </a:stretch>
        </p:blipFill>
        <p:spPr>
          <a:xfrm>
            <a:off x="105050" y="941525"/>
            <a:ext cx="3410725" cy="2305050"/>
          </a:xfrm>
          <a:prstGeom prst="rect">
            <a:avLst/>
          </a:prstGeom>
          <a:noFill/>
          <a:ln>
            <a:noFill/>
          </a:ln>
        </p:spPr>
      </p:pic>
      <p:sp>
        <p:nvSpPr>
          <p:cNvPr id="158" name="Google Shape;158;p28"/>
          <p:cNvSpPr txBox="1"/>
          <p:nvPr/>
        </p:nvSpPr>
        <p:spPr>
          <a:xfrm>
            <a:off x="3715925" y="1081175"/>
            <a:ext cx="5116500" cy="370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According to OCP, we should not modify the existing classes instead we should add more classes whenever and </a:t>
            </a:r>
            <a:r>
              <a:rPr lang="en">
                <a:latin typeface="Proxima Nova"/>
                <a:ea typeface="Proxima Nova"/>
                <a:cs typeface="Proxima Nova"/>
                <a:sym typeface="Proxima Nova"/>
              </a:rPr>
              <a:t>wherever required.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To follow OCP in our code, we observed Single Room, Double Room and Duplex Room can extend the common class Room as they all are types of Room and can fully utilize its properties and functions, here we can use all member variables in our inherited classes.</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So this kind of inheritance helps us to follow OCP principle in our code in a effective manner.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LSP - </a:t>
            </a:r>
            <a:r>
              <a:rPr b="1" lang="en"/>
              <a:t>Liskov Substitution Principle</a:t>
            </a:r>
            <a:endParaRPr b="1"/>
          </a:p>
          <a:p>
            <a:pPr indent="0" lvl="0" marL="0" rtl="0" algn="l">
              <a:spcBef>
                <a:spcPts val="0"/>
              </a:spcBef>
              <a:spcAft>
                <a:spcPts val="0"/>
              </a:spcAft>
              <a:buNone/>
            </a:pPr>
            <a:r>
              <a:t/>
            </a:r>
            <a:endParaRPr/>
          </a:p>
        </p:txBody>
      </p:sp>
      <p:pic>
        <p:nvPicPr>
          <p:cNvPr id="164" name="Google Shape;164;p29"/>
          <p:cNvPicPr preferRelativeResize="0"/>
          <p:nvPr/>
        </p:nvPicPr>
        <p:blipFill>
          <a:blip r:embed="rId3">
            <a:alphaModFix/>
          </a:blip>
          <a:stretch>
            <a:fillRect/>
          </a:stretch>
        </p:blipFill>
        <p:spPr>
          <a:xfrm>
            <a:off x="122800" y="877650"/>
            <a:ext cx="4009951" cy="3388200"/>
          </a:xfrm>
          <a:prstGeom prst="rect">
            <a:avLst/>
          </a:prstGeom>
          <a:noFill/>
          <a:ln>
            <a:noFill/>
          </a:ln>
        </p:spPr>
      </p:pic>
      <p:sp>
        <p:nvSpPr>
          <p:cNvPr id="165" name="Google Shape;165;p29"/>
          <p:cNvSpPr txBox="1"/>
          <p:nvPr/>
        </p:nvSpPr>
        <p:spPr>
          <a:xfrm>
            <a:off x="4132750" y="923725"/>
            <a:ext cx="5116500" cy="4009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Proxima Nova"/>
              <a:buAutoNum type="arabicPeriod"/>
            </a:pPr>
            <a:r>
              <a:rPr lang="en" sz="1500">
                <a:latin typeface="Proxima Nova"/>
                <a:ea typeface="Proxima Nova"/>
                <a:cs typeface="Proxima Nova"/>
                <a:sym typeface="Proxima Nova"/>
              </a:rPr>
              <a:t>According to LSP, </a:t>
            </a:r>
            <a:r>
              <a:rPr lang="en" sz="1500">
                <a:solidFill>
                  <a:schemeClr val="dk1"/>
                </a:solidFill>
                <a:latin typeface="Proxima Nova"/>
                <a:ea typeface="Proxima Nova"/>
                <a:cs typeface="Proxima Nova"/>
                <a:sym typeface="Proxima Nova"/>
              </a:rPr>
              <a:t>Subtypes must be substitutable for their base types.</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AutoNum type="arabicPeriod"/>
            </a:pPr>
            <a:r>
              <a:rPr lang="en" sz="1500">
                <a:solidFill>
                  <a:schemeClr val="dk1"/>
                </a:solidFill>
                <a:latin typeface="Proxima Nova"/>
                <a:ea typeface="Proxima Nova"/>
                <a:cs typeface="Proxima Nova"/>
                <a:sym typeface="Proxima Nova"/>
              </a:rPr>
              <a:t>To break it down, LSP states that the subclasses of a class should be substitutable for their base/original class. </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 sz="1500">
                <a:latin typeface="Proxima Nova"/>
                <a:ea typeface="Proxima Nova"/>
                <a:cs typeface="Proxima Nova"/>
                <a:sym typeface="Proxima Nova"/>
              </a:rPr>
              <a:t>To follow LSP in our code, we observed that VISA, MasterCard, Rupay, NetBanking, Credit all a type of Payment_Method, and they all share some common property i.e. type of payment which can be implemented in all of the classes but in a different manner. Payment via VISA can be a lot different from MasterCard and so on.</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 sz="1500">
                <a:latin typeface="Proxima Nova"/>
                <a:ea typeface="Proxima Nova"/>
                <a:cs typeface="Proxima Nova"/>
                <a:sym typeface="Proxima Nova"/>
              </a:rPr>
              <a:t>Abstract method Payment_method doesn’t has any object created instead all the classes which inherit the Payment_method(abstract class) would create its objects.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992150" y="0"/>
            <a:ext cx="6840398"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OF FEATURES IMPLEMENTED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List of features</a:t>
            </a:r>
            <a:r>
              <a:rPr lang="en" sz="2200"/>
              <a:t> </a:t>
            </a:r>
            <a:endParaRPr sz="2200"/>
          </a:p>
        </p:txBody>
      </p:sp>
      <p:sp>
        <p:nvSpPr>
          <p:cNvPr id="181" name="Google Shape;181;p32"/>
          <p:cNvSpPr txBox="1"/>
          <p:nvPr>
            <p:ph idx="4294967295" type="subTitle"/>
          </p:nvPr>
        </p:nvSpPr>
        <p:spPr>
          <a:xfrm>
            <a:off x="433700" y="954300"/>
            <a:ext cx="6476700" cy="1862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Login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Searching Hotels</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Select Hotel Room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Booking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Payment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Cancellation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Logout</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a:t>
            </a:r>
            <a:endParaRPr/>
          </a:p>
        </p:txBody>
      </p:sp>
      <p:sp>
        <p:nvSpPr>
          <p:cNvPr id="187" name="Google Shape;187;p33"/>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DESCRIPTION </a:t>
            </a:r>
            <a:endParaRPr/>
          </a:p>
        </p:txBody>
      </p:sp>
      <p:sp>
        <p:nvSpPr>
          <p:cNvPr id="85" name="Google Shape;85;p16"/>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Code flow </a:t>
            </a:r>
            <a:endParaRPr sz="2200"/>
          </a:p>
        </p:txBody>
      </p:sp>
      <p:sp>
        <p:nvSpPr>
          <p:cNvPr id="193" name="Google Shape;193;p34"/>
          <p:cNvSpPr txBox="1"/>
          <p:nvPr>
            <p:ph idx="4294967295" type="subTitle"/>
          </p:nvPr>
        </p:nvSpPr>
        <p:spPr>
          <a:xfrm>
            <a:off x="433700" y="954300"/>
            <a:ext cx="6476700" cy="1862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Login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Searching Hotels</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Select Hotel Room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Booking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Payment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Cancellation </a:t>
            </a:r>
            <a:endParaRPr b="1"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Logout</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LOGIN SIGNUP </a:t>
            </a:r>
            <a:endParaRPr/>
          </a:p>
        </p:txBody>
      </p:sp>
      <p:sp>
        <p:nvSpPr>
          <p:cNvPr id="199" name="Google Shape;199;p3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Singup </a:t>
            </a:r>
            <a:endParaRPr sz="2200"/>
          </a:p>
        </p:txBody>
      </p:sp>
      <p:pic>
        <p:nvPicPr>
          <p:cNvPr id="205" name="Google Shape;205;p36"/>
          <p:cNvPicPr preferRelativeResize="0"/>
          <p:nvPr/>
        </p:nvPicPr>
        <p:blipFill>
          <a:blip r:embed="rId3">
            <a:alphaModFix/>
          </a:blip>
          <a:stretch>
            <a:fillRect/>
          </a:stretch>
        </p:blipFill>
        <p:spPr>
          <a:xfrm>
            <a:off x="1129175" y="258974"/>
            <a:ext cx="3079599" cy="32291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Enter Credentials </a:t>
            </a:r>
            <a:endParaRPr sz="2200"/>
          </a:p>
        </p:txBody>
      </p:sp>
      <p:pic>
        <p:nvPicPr>
          <p:cNvPr id="211" name="Google Shape;211;p37"/>
          <p:cNvPicPr preferRelativeResize="0"/>
          <p:nvPr/>
        </p:nvPicPr>
        <p:blipFill>
          <a:blip r:embed="rId3">
            <a:alphaModFix/>
          </a:blip>
          <a:stretch>
            <a:fillRect/>
          </a:stretch>
        </p:blipFill>
        <p:spPr>
          <a:xfrm>
            <a:off x="473850" y="656300"/>
            <a:ext cx="4643526" cy="2167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SEARCHING HOTELS</a:t>
            </a:r>
            <a:endParaRPr/>
          </a:p>
        </p:txBody>
      </p:sp>
      <p:sp>
        <p:nvSpPr>
          <p:cNvPr id="217" name="Google Shape;217;p38"/>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Date</a:t>
            </a:r>
            <a:endParaRPr sz="2200"/>
          </a:p>
        </p:txBody>
      </p:sp>
      <p:pic>
        <p:nvPicPr>
          <p:cNvPr id="224" name="Google Shape;224;p39"/>
          <p:cNvPicPr preferRelativeResize="0"/>
          <p:nvPr/>
        </p:nvPicPr>
        <p:blipFill>
          <a:blip r:embed="rId3">
            <a:alphaModFix/>
          </a:blip>
          <a:stretch>
            <a:fillRect/>
          </a:stretch>
        </p:blipFill>
        <p:spPr>
          <a:xfrm>
            <a:off x="152400" y="1910800"/>
            <a:ext cx="8839201" cy="144529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Dacation or Nightout </a:t>
            </a:r>
            <a:endParaRPr sz="2200"/>
          </a:p>
        </p:txBody>
      </p:sp>
      <p:pic>
        <p:nvPicPr>
          <p:cNvPr id="230" name="Google Shape;230;p40"/>
          <p:cNvPicPr preferRelativeResize="0"/>
          <p:nvPr/>
        </p:nvPicPr>
        <p:blipFill>
          <a:blip r:embed="rId3">
            <a:alphaModFix/>
          </a:blip>
          <a:stretch>
            <a:fillRect/>
          </a:stretch>
        </p:blipFill>
        <p:spPr>
          <a:xfrm>
            <a:off x="403300" y="1220825"/>
            <a:ext cx="4836946" cy="2167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location </a:t>
            </a:r>
            <a:endParaRPr sz="2200"/>
          </a:p>
          <a:p>
            <a:pPr indent="0" lvl="0" marL="0" rtl="0" algn="l">
              <a:spcBef>
                <a:spcPts val="0"/>
              </a:spcBef>
              <a:spcAft>
                <a:spcPts val="0"/>
              </a:spcAft>
              <a:buNone/>
            </a:pPr>
            <a:r>
              <a:t/>
            </a:r>
            <a:endParaRPr sz="2200"/>
          </a:p>
        </p:txBody>
      </p:sp>
      <p:pic>
        <p:nvPicPr>
          <p:cNvPr id="236" name="Google Shape;236;p41"/>
          <p:cNvPicPr preferRelativeResize="0"/>
          <p:nvPr/>
        </p:nvPicPr>
        <p:blipFill>
          <a:blip r:embed="rId3">
            <a:alphaModFix/>
          </a:blip>
          <a:stretch>
            <a:fillRect/>
          </a:stretch>
        </p:blipFill>
        <p:spPr>
          <a:xfrm>
            <a:off x="311700" y="1048325"/>
            <a:ext cx="6057900" cy="1447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Apply filters </a:t>
            </a:r>
            <a:endParaRPr sz="2200"/>
          </a:p>
        </p:txBody>
      </p:sp>
      <p:pic>
        <p:nvPicPr>
          <p:cNvPr id="242" name="Google Shape;242;p42"/>
          <p:cNvPicPr preferRelativeResize="0"/>
          <p:nvPr/>
        </p:nvPicPr>
        <p:blipFill>
          <a:blip r:embed="rId3">
            <a:alphaModFix/>
          </a:blip>
          <a:stretch>
            <a:fillRect/>
          </a:stretch>
        </p:blipFill>
        <p:spPr>
          <a:xfrm>
            <a:off x="311700" y="1024800"/>
            <a:ext cx="5185770" cy="2167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 Hotels</a:t>
            </a:r>
            <a:endParaRPr sz="2200"/>
          </a:p>
        </p:txBody>
      </p:sp>
      <p:pic>
        <p:nvPicPr>
          <p:cNvPr id="248" name="Google Shape;248;p43"/>
          <p:cNvPicPr preferRelativeResize="0"/>
          <p:nvPr/>
        </p:nvPicPr>
        <p:blipFill>
          <a:blip r:embed="rId3">
            <a:alphaModFix/>
          </a:blip>
          <a:stretch>
            <a:fillRect/>
          </a:stretch>
        </p:blipFill>
        <p:spPr>
          <a:xfrm>
            <a:off x="925300" y="60375"/>
            <a:ext cx="6335300" cy="3729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HOTEL MANAGEMENT </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300">
                <a:solidFill>
                  <a:schemeClr val="dk1"/>
                </a:solidFill>
                <a:latin typeface="Arial"/>
                <a:ea typeface="Arial"/>
                <a:cs typeface="Arial"/>
                <a:sym typeface="Arial"/>
              </a:rPr>
              <a:t>Our Hotel Reservation System allows customers to book a hotel room in a specific period with various facilities eg. breakfast included, laundry etc.</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user must first login into the system with login credentials or sign up if an account is not already created, following which the user is required to enter details such as date , Dacation or Night out or both and location.</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Based on these fields all the hotels are displayed , also the user can further put filters like area , price, offers etc.</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Finally as the user selects one hotel he is forwarded to further select among various kinds of rooms available with offers specific to each room. As the user finalises the room , he is asked for any additional facilities  and finally a complete bill is generated. </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As the user confirms the booking he or she is required to make the complete payment in advance for the first day of booking. Payment can be cash , card , net banking etc.</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User will also be allowed to make cancellation and for the same amount will be refunded to the user. </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Using All Bookings component user will also be able to look all bookings including current and past bookings and review them if he or she wants to. At the end a logout options is provided for user to logout of the system. </a:t>
            </a:r>
            <a:endParaRPr sz="1300">
              <a:solidFill>
                <a:schemeClr val="dk1"/>
              </a:solidFill>
              <a:latin typeface="Arial"/>
              <a:ea typeface="Arial"/>
              <a:cs typeface="Arial"/>
              <a:sym typeface="Arial"/>
            </a:endParaRPr>
          </a:p>
          <a:p>
            <a:pPr indent="0" lvl="0" marL="45720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Hotel </a:t>
            </a:r>
            <a:endParaRPr sz="2200"/>
          </a:p>
        </p:txBody>
      </p:sp>
      <p:pic>
        <p:nvPicPr>
          <p:cNvPr id="255" name="Google Shape;255;p44"/>
          <p:cNvPicPr preferRelativeResize="0"/>
          <p:nvPr/>
        </p:nvPicPr>
        <p:blipFill>
          <a:blip r:embed="rId3">
            <a:alphaModFix/>
          </a:blip>
          <a:stretch>
            <a:fillRect/>
          </a:stretch>
        </p:blipFill>
        <p:spPr>
          <a:xfrm>
            <a:off x="152400" y="1910800"/>
            <a:ext cx="8839200" cy="57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HOTEL ROOM</a:t>
            </a:r>
            <a:endParaRPr/>
          </a:p>
        </p:txBody>
      </p:sp>
      <p:sp>
        <p:nvSpPr>
          <p:cNvPr id="261" name="Google Shape;261;p4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it is simply checked how many rooms are available as dates provided by user </a:t>
            </a:r>
            <a:endParaRPr/>
          </a:p>
        </p:txBody>
      </p:sp>
      <p:sp>
        <p:nvSpPr>
          <p:cNvPr id="267" name="Google Shape;267;p4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Calculate Availability</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 available rooms and offers </a:t>
            </a:r>
            <a:endParaRPr sz="2200"/>
          </a:p>
        </p:txBody>
      </p:sp>
      <p:pic>
        <p:nvPicPr>
          <p:cNvPr id="274" name="Google Shape;274;p47"/>
          <p:cNvPicPr preferRelativeResize="0"/>
          <p:nvPr/>
        </p:nvPicPr>
        <p:blipFill>
          <a:blip r:embed="rId3">
            <a:alphaModFix/>
          </a:blip>
          <a:stretch>
            <a:fillRect/>
          </a:stretch>
        </p:blipFill>
        <p:spPr>
          <a:xfrm>
            <a:off x="348400" y="1322750"/>
            <a:ext cx="7562850" cy="1600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idx="4294967295" type="ctrTitle"/>
          </p:nvPr>
        </p:nvSpPr>
        <p:spPr>
          <a:xfrm>
            <a:off x="311700" y="965800"/>
            <a:ext cx="7705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room</a:t>
            </a:r>
            <a:endParaRPr sz="2200"/>
          </a:p>
        </p:txBody>
      </p:sp>
      <p:pic>
        <p:nvPicPr>
          <p:cNvPr id="281" name="Google Shape;281;p48"/>
          <p:cNvPicPr preferRelativeResize="0"/>
          <p:nvPr/>
        </p:nvPicPr>
        <p:blipFill>
          <a:blip r:embed="rId3">
            <a:alphaModFix/>
          </a:blip>
          <a:stretch>
            <a:fillRect/>
          </a:stretch>
        </p:blipFill>
        <p:spPr>
          <a:xfrm>
            <a:off x="311700" y="1048325"/>
            <a:ext cx="7328127" cy="2167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BOOKING </a:t>
            </a:r>
            <a:endParaRPr/>
          </a:p>
        </p:txBody>
      </p:sp>
      <p:sp>
        <p:nvSpPr>
          <p:cNvPr id="287" name="Google Shape;287;p49"/>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Choose Additional Facilities</a:t>
            </a:r>
            <a:endParaRPr sz="2200"/>
          </a:p>
        </p:txBody>
      </p:sp>
      <p:pic>
        <p:nvPicPr>
          <p:cNvPr id="293" name="Google Shape;293;p50"/>
          <p:cNvPicPr preferRelativeResize="0"/>
          <p:nvPr/>
        </p:nvPicPr>
        <p:blipFill>
          <a:blip r:embed="rId3">
            <a:alphaModFix/>
          </a:blip>
          <a:stretch>
            <a:fillRect/>
          </a:stretch>
        </p:blipFill>
        <p:spPr>
          <a:xfrm>
            <a:off x="401525" y="51625"/>
            <a:ext cx="5488149" cy="37506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Displaying Final Bill</a:t>
            </a:r>
            <a:endParaRPr sz="2200"/>
          </a:p>
        </p:txBody>
      </p:sp>
      <p:pic>
        <p:nvPicPr>
          <p:cNvPr id="299" name="Google Shape;299;p51"/>
          <p:cNvPicPr preferRelativeResize="0"/>
          <p:nvPr/>
        </p:nvPicPr>
        <p:blipFill>
          <a:blip r:embed="rId3">
            <a:alphaModFix/>
          </a:blip>
          <a:stretch>
            <a:fillRect/>
          </a:stretch>
        </p:blipFill>
        <p:spPr>
          <a:xfrm>
            <a:off x="175000" y="181225"/>
            <a:ext cx="5268125" cy="2758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Booking Confirmation</a:t>
            </a:r>
            <a:endParaRPr sz="2200"/>
          </a:p>
        </p:txBody>
      </p:sp>
      <p:pic>
        <p:nvPicPr>
          <p:cNvPr id="305" name="Google Shape;305;p52"/>
          <p:cNvPicPr preferRelativeResize="0"/>
          <p:nvPr/>
        </p:nvPicPr>
        <p:blipFill>
          <a:blip r:embed="rId3">
            <a:alphaModFix/>
          </a:blip>
          <a:stretch>
            <a:fillRect/>
          </a:stretch>
        </p:blipFill>
        <p:spPr>
          <a:xfrm>
            <a:off x="209950" y="1628575"/>
            <a:ext cx="8719074" cy="33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Payment</a:t>
            </a:r>
            <a:r>
              <a:rPr lang="en"/>
              <a:t> </a:t>
            </a:r>
            <a:endParaRPr/>
          </a:p>
        </p:txBody>
      </p:sp>
      <p:sp>
        <p:nvSpPr>
          <p:cNvPr id="311" name="Google Shape;311;p53"/>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Login </a:t>
            </a:r>
            <a:endParaRPr b="1"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User need to first login to be able to book and make payment for the hotels.</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Searching Hotels</a:t>
            </a:r>
            <a:endParaRPr b="1"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User can search the hotels at different locations and can also apply filters to customize the search according to one's needs.</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Select Hotel Room </a:t>
            </a:r>
            <a:endParaRPr b="1"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Within the hotel selected the user will be provided a list of different types rooms with offers and prices for each so user can select one room.</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Booking </a:t>
            </a:r>
            <a:endParaRPr b="1"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As per the selection done by user a bill is generated displaying the overall cost and booking is confirmed. At the time of booking the user can also request for any additional facility like laundry etc and accordingly the amount will be added to the final bill.</a:t>
            </a:r>
            <a:endParaRPr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After the booking is completed a final confirmation is sent to the user.</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Displaying Pending Payment</a:t>
            </a:r>
            <a:endParaRPr sz="2200"/>
          </a:p>
        </p:txBody>
      </p:sp>
      <p:pic>
        <p:nvPicPr>
          <p:cNvPr id="317" name="Google Shape;317;p54"/>
          <p:cNvPicPr preferRelativeResize="0"/>
          <p:nvPr/>
        </p:nvPicPr>
        <p:blipFill>
          <a:blip r:embed="rId3">
            <a:alphaModFix/>
          </a:blip>
          <a:stretch>
            <a:fillRect/>
          </a:stretch>
        </p:blipFill>
        <p:spPr>
          <a:xfrm>
            <a:off x="0" y="0"/>
            <a:ext cx="5053149" cy="3917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Booking for Payment</a:t>
            </a:r>
            <a:endParaRPr sz="2200"/>
          </a:p>
        </p:txBody>
      </p:sp>
      <p:pic>
        <p:nvPicPr>
          <p:cNvPr id="323" name="Google Shape;323;p55"/>
          <p:cNvPicPr preferRelativeResize="0"/>
          <p:nvPr/>
        </p:nvPicPr>
        <p:blipFill>
          <a:blip r:embed="rId3">
            <a:alphaModFix/>
          </a:blip>
          <a:stretch>
            <a:fillRect/>
          </a:stretch>
        </p:blipFill>
        <p:spPr>
          <a:xfrm>
            <a:off x="175000" y="1836750"/>
            <a:ext cx="6991350" cy="342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Make Payment</a:t>
            </a:r>
            <a:endParaRPr sz="2200"/>
          </a:p>
        </p:txBody>
      </p:sp>
      <p:pic>
        <p:nvPicPr>
          <p:cNvPr id="329" name="Google Shape;329;p56"/>
          <p:cNvPicPr preferRelativeResize="0"/>
          <p:nvPr/>
        </p:nvPicPr>
        <p:blipFill>
          <a:blip r:embed="rId3">
            <a:alphaModFix/>
          </a:blip>
          <a:stretch>
            <a:fillRect/>
          </a:stretch>
        </p:blipFill>
        <p:spPr>
          <a:xfrm>
            <a:off x="311700" y="757750"/>
            <a:ext cx="3924300" cy="1962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Payment Confirmation</a:t>
            </a:r>
            <a:endParaRPr sz="2200"/>
          </a:p>
        </p:txBody>
      </p:sp>
      <p:pic>
        <p:nvPicPr>
          <p:cNvPr id="335" name="Google Shape;335;p57"/>
          <p:cNvPicPr preferRelativeResize="0"/>
          <p:nvPr/>
        </p:nvPicPr>
        <p:blipFill>
          <a:blip r:embed="rId3">
            <a:alphaModFix/>
          </a:blip>
          <a:stretch>
            <a:fillRect/>
          </a:stretch>
        </p:blipFill>
        <p:spPr>
          <a:xfrm>
            <a:off x="210075" y="1018450"/>
            <a:ext cx="8839201" cy="355815"/>
          </a:xfrm>
          <a:prstGeom prst="rect">
            <a:avLst/>
          </a:prstGeom>
          <a:noFill/>
          <a:ln>
            <a:noFill/>
          </a:ln>
        </p:spPr>
      </p:pic>
      <p:pic>
        <p:nvPicPr>
          <p:cNvPr id="336" name="Google Shape;336;p57"/>
          <p:cNvPicPr preferRelativeResize="0"/>
          <p:nvPr/>
        </p:nvPicPr>
        <p:blipFill>
          <a:blip r:embed="rId4">
            <a:alphaModFix/>
          </a:blip>
          <a:stretch>
            <a:fillRect/>
          </a:stretch>
        </p:blipFill>
        <p:spPr>
          <a:xfrm>
            <a:off x="210075" y="2726140"/>
            <a:ext cx="7010400" cy="285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8"/>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Cancellation</a:t>
            </a:r>
            <a:endParaRPr/>
          </a:p>
        </p:txBody>
      </p:sp>
      <p:sp>
        <p:nvSpPr>
          <p:cNvPr id="342" name="Google Shape;342;p58"/>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Displaying Current Bookings</a:t>
            </a:r>
            <a:endParaRPr sz="2200"/>
          </a:p>
        </p:txBody>
      </p:sp>
      <p:pic>
        <p:nvPicPr>
          <p:cNvPr id="348" name="Google Shape;348;p59"/>
          <p:cNvPicPr preferRelativeResize="0"/>
          <p:nvPr/>
        </p:nvPicPr>
        <p:blipFill>
          <a:blip r:embed="rId3">
            <a:alphaModFix/>
          </a:blip>
          <a:stretch>
            <a:fillRect/>
          </a:stretch>
        </p:blipFill>
        <p:spPr>
          <a:xfrm>
            <a:off x="0" y="0"/>
            <a:ext cx="5047301" cy="38633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Select Booking For Cancellation</a:t>
            </a:r>
            <a:endParaRPr sz="2200"/>
          </a:p>
        </p:txBody>
      </p:sp>
      <p:pic>
        <p:nvPicPr>
          <p:cNvPr id="354" name="Google Shape;354;p60"/>
          <p:cNvPicPr preferRelativeResize="0"/>
          <p:nvPr/>
        </p:nvPicPr>
        <p:blipFill>
          <a:blip r:embed="rId3">
            <a:alphaModFix/>
          </a:blip>
          <a:stretch>
            <a:fillRect/>
          </a:stretch>
        </p:blipFill>
        <p:spPr>
          <a:xfrm>
            <a:off x="311700" y="1534675"/>
            <a:ext cx="8077200" cy="666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Cancellation and Refund</a:t>
            </a:r>
            <a:endParaRPr sz="2200"/>
          </a:p>
        </p:txBody>
      </p:sp>
      <p:pic>
        <p:nvPicPr>
          <p:cNvPr id="360" name="Google Shape;360;p61"/>
          <p:cNvPicPr preferRelativeResize="0"/>
          <p:nvPr/>
        </p:nvPicPr>
        <p:blipFill>
          <a:blip r:embed="rId3">
            <a:alphaModFix/>
          </a:blip>
          <a:stretch>
            <a:fillRect/>
          </a:stretch>
        </p:blipFill>
        <p:spPr>
          <a:xfrm>
            <a:off x="152400" y="1016275"/>
            <a:ext cx="8839200" cy="191422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Cancellation Confirmation</a:t>
            </a:r>
            <a:endParaRPr sz="2200"/>
          </a:p>
        </p:txBody>
      </p:sp>
      <p:pic>
        <p:nvPicPr>
          <p:cNvPr id="366" name="Google Shape;366;p62"/>
          <p:cNvPicPr preferRelativeResize="0"/>
          <p:nvPr/>
        </p:nvPicPr>
        <p:blipFill>
          <a:blip r:embed="rId3">
            <a:alphaModFix/>
          </a:blip>
          <a:stretch>
            <a:fillRect/>
          </a:stretch>
        </p:blipFill>
        <p:spPr>
          <a:xfrm>
            <a:off x="152400" y="1910800"/>
            <a:ext cx="8839198" cy="25186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3"/>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 BY EVERY MEMBER </a:t>
            </a:r>
            <a:endParaRPr/>
          </a:p>
        </p:txBody>
      </p:sp>
      <p:sp>
        <p:nvSpPr>
          <p:cNvPr id="372" name="Google Shape;372;p63"/>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Payment </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lang="en" sz="1300">
                <a:solidFill>
                  <a:schemeClr val="dk1"/>
                </a:solidFill>
                <a:latin typeface="Arial"/>
                <a:ea typeface="Arial"/>
                <a:cs typeface="Arial"/>
                <a:sym typeface="Arial"/>
              </a:rPr>
              <a:t>User can select one of the bookings among all current bookings and then proceed with the payment selecting appropriate payment method. </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Cancellation </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lang="en" sz="1300">
                <a:solidFill>
                  <a:schemeClr val="dk1"/>
                </a:solidFill>
                <a:latin typeface="Arial"/>
                <a:ea typeface="Arial"/>
                <a:cs typeface="Arial"/>
                <a:sym typeface="Arial"/>
              </a:rPr>
              <a:t>User can select the booking to be cancelled from all the current bookings and refund is accordingly sent back to the user.After the cancellation is completed a confirmation is sent to the user.</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Your Bookings </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lang="en" sz="1300">
                <a:solidFill>
                  <a:schemeClr val="dk1"/>
                </a:solidFill>
                <a:latin typeface="Arial"/>
                <a:ea typeface="Arial"/>
                <a:cs typeface="Arial"/>
                <a:sym typeface="Arial"/>
              </a:rPr>
              <a:t>User will be able to look all the bookings made by him or her. Also user will be able to give review for all the past bookings.</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Logout</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lang="en" sz="1300">
                <a:solidFill>
                  <a:schemeClr val="dk1"/>
                </a:solidFill>
                <a:latin typeface="Arial"/>
                <a:ea typeface="Arial"/>
                <a:cs typeface="Arial"/>
                <a:sym typeface="Arial"/>
              </a:rPr>
              <a:t>User can logout of the system and login again whenever required.</a:t>
            </a:r>
            <a:endParaRPr sz="1300">
              <a:solidFill>
                <a:schemeClr val="dk1"/>
              </a:solidFill>
              <a:latin typeface="Arial"/>
              <a:ea typeface="Arial"/>
              <a:cs typeface="Arial"/>
              <a:sym typeface="Arial"/>
            </a:endParaRPr>
          </a:p>
          <a:p>
            <a:pPr indent="0" lvl="0" marL="457200" rtl="0" algn="l">
              <a:spcBef>
                <a:spcPts val="0"/>
              </a:spcBef>
              <a:spcAft>
                <a:spcPts val="0"/>
              </a:spcAft>
              <a:buNone/>
            </a:pPr>
            <a:r>
              <a:t/>
            </a:r>
            <a:endParaRPr b="1" sz="13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4"/>
          <p:cNvSpPr txBox="1"/>
          <p:nvPr>
            <p:ph idx="4294967295" type="subTitle"/>
          </p:nvPr>
        </p:nvSpPr>
        <p:spPr>
          <a:xfrm>
            <a:off x="311700" y="923800"/>
            <a:ext cx="6476700" cy="186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Arial"/>
                <a:ea typeface="Arial"/>
                <a:cs typeface="Arial"/>
                <a:sym typeface="Arial"/>
              </a:rPr>
              <a:t>Akanksha Shrimal</a:t>
            </a:r>
            <a:endParaRPr b="1" sz="1600">
              <a:solidFill>
                <a:schemeClr val="dk1"/>
              </a:solidFill>
              <a:latin typeface="Arial"/>
              <a:ea typeface="Arial"/>
              <a:cs typeface="Arial"/>
              <a:sym typeface="Arial"/>
            </a:endParaRPr>
          </a:p>
          <a:p>
            <a:pPr indent="-311150" lvl="0" marL="457200" rtl="0" algn="l">
              <a:spcBef>
                <a:spcPts val="16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Login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Searching Hotels</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Select Hotel Room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Class Diagram</a:t>
            </a:r>
            <a:endParaRPr b="1" sz="1300">
              <a:solidFill>
                <a:schemeClr val="dk1"/>
              </a:solidFill>
              <a:latin typeface="Arial"/>
              <a:ea typeface="Arial"/>
              <a:cs typeface="Arial"/>
              <a:sym typeface="Arial"/>
            </a:endParaRPr>
          </a:p>
          <a:p>
            <a:pPr indent="0" lvl="0" marL="457200" rtl="0" algn="l">
              <a:spcBef>
                <a:spcPts val="1600"/>
              </a:spcBef>
              <a:spcAft>
                <a:spcPts val="1600"/>
              </a:spcAft>
              <a:buNone/>
            </a:pPr>
            <a:r>
              <a:t/>
            </a:r>
            <a:endParaRPr b="1" sz="1300">
              <a:solidFill>
                <a:schemeClr val="dk1"/>
              </a:solidFill>
              <a:latin typeface="Arial"/>
              <a:ea typeface="Arial"/>
              <a:cs typeface="Arial"/>
              <a:sym typeface="Arial"/>
            </a:endParaRPr>
          </a:p>
        </p:txBody>
      </p:sp>
      <p:sp>
        <p:nvSpPr>
          <p:cNvPr id="378" name="Google Shape;378;p64"/>
          <p:cNvSpPr txBox="1"/>
          <p:nvPr>
            <p:ph idx="4294967295" type="subTitle"/>
          </p:nvPr>
        </p:nvSpPr>
        <p:spPr>
          <a:xfrm>
            <a:off x="311700" y="2428125"/>
            <a:ext cx="6476700" cy="186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Arial"/>
                <a:ea typeface="Arial"/>
                <a:cs typeface="Arial"/>
                <a:sym typeface="Arial"/>
              </a:rPr>
              <a:t>Ravi Rathee</a:t>
            </a:r>
            <a:endParaRPr b="1" sz="1600">
              <a:solidFill>
                <a:schemeClr val="dk1"/>
              </a:solidFill>
              <a:latin typeface="Arial"/>
              <a:ea typeface="Arial"/>
              <a:cs typeface="Arial"/>
              <a:sym typeface="Arial"/>
            </a:endParaRPr>
          </a:p>
          <a:p>
            <a:pPr indent="-311150" lvl="0" marL="457200" rtl="0" algn="l">
              <a:spcBef>
                <a:spcPts val="16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Booking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Payment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Cancellation </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Logout</a:t>
            </a:r>
            <a:endParaRPr b="1"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Class Diagram</a:t>
            </a:r>
            <a:endParaRPr b="1" sz="13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384" name="Google Shape;384;p6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 ADDED</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Dacation or Night out </a:t>
            </a:r>
            <a:endParaRPr b="1" sz="1200">
              <a:solidFill>
                <a:schemeClr val="dk1"/>
              </a:solidFill>
              <a:latin typeface="Arial"/>
              <a:ea typeface="Arial"/>
              <a:cs typeface="Arial"/>
              <a:sym typeface="Arial"/>
            </a:endParaRPr>
          </a:p>
          <a:p>
            <a:pPr indent="0" lvl="0" marL="457200" rtl="0" algn="l">
              <a:spcBef>
                <a:spcPts val="0"/>
              </a:spcBef>
              <a:spcAft>
                <a:spcPts val="0"/>
              </a:spcAft>
              <a:buNone/>
            </a:pPr>
            <a:r>
              <a:rPr lang="en" sz="1200">
                <a:solidFill>
                  <a:schemeClr val="dk1"/>
                </a:solidFill>
                <a:latin typeface="Arial"/>
                <a:ea typeface="Arial"/>
                <a:cs typeface="Arial"/>
                <a:sym typeface="Arial"/>
              </a:rPr>
              <a:t>Generally in the current system available for hotels user have to book a hotel for atleast 24 hours and pay the money for same irrespective of the fact whether they are staying for complete 24 hours or not. </a:t>
            </a:r>
            <a:endParaRPr sz="1200">
              <a:solidFill>
                <a:schemeClr val="dk1"/>
              </a:solidFill>
              <a:latin typeface="Arial"/>
              <a:ea typeface="Arial"/>
              <a:cs typeface="Arial"/>
              <a:sym typeface="Arial"/>
            </a:endParaRPr>
          </a:p>
          <a:p>
            <a:pPr indent="0" lvl="0" marL="457200" rtl="0" algn="l">
              <a:spcBef>
                <a:spcPts val="0"/>
              </a:spcBef>
              <a:spcAft>
                <a:spcPts val="0"/>
              </a:spcAft>
              <a:buNone/>
            </a:pPr>
            <a:r>
              <a:rPr lang="en" sz="1200">
                <a:solidFill>
                  <a:schemeClr val="dk1"/>
                </a:solidFill>
                <a:latin typeface="Arial"/>
                <a:ea typeface="Arial"/>
                <a:cs typeface="Arial"/>
                <a:sym typeface="Arial"/>
              </a:rPr>
              <a:t>In our reservation system we have provided a flexibility to the user to be able to book the hotel in slots i.e Dacation or Night out or both </a:t>
            </a:r>
            <a:endParaRPr sz="1200">
              <a:solidFill>
                <a:schemeClr val="dk1"/>
              </a:solidFill>
              <a:latin typeface="Arial"/>
              <a:ea typeface="Arial"/>
              <a:cs typeface="Arial"/>
              <a:sym typeface="Arial"/>
            </a:endParaRPr>
          </a:p>
          <a:p>
            <a:pPr indent="0" lvl="0" marL="457200" rtl="0" algn="l">
              <a:spcBef>
                <a:spcPts val="0"/>
              </a:spcBef>
              <a:spcAft>
                <a:spcPts val="0"/>
              </a:spcAft>
              <a:buNone/>
            </a:pPr>
            <a:r>
              <a:rPr lang="en" sz="1200">
                <a:solidFill>
                  <a:schemeClr val="dk1"/>
                </a:solidFill>
                <a:latin typeface="Arial"/>
                <a:ea typeface="Arial"/>
                <a:cs typeface="Arial"/>
                <a:sym typeface="Arial"/>
              </a:rPr>
              <a:t>Dacation : From 9 am to 6 pm </a:t>
            </a:r>
            <a:endParaRPr sz="1200">
              <a:solidFill>
                <a:schemeClr val="dk1"/>
              </a:solidFill>
              <a:latin typeface="Arial"/>
              <a:ea typeface="Arial"/>
              <a:cs typeface="Arial"/>
              <a:sym typeface="Arial"/>
            </a:endParaRPr>
          </a:p>
          <a:p>
            <a:pPr indent="0" lvl="0" marL="457200" rtl="0" algn="l">
              <a:spcBef>
                <a:spcPts val="0"/>
              </a:spcBef>
              <a:spcAft>
                <a:spcPts val="0"/>
              </a:spcAft>
              <a:buNone/>
            </a:pPr>
            <a:r>
              <a:rPr lang="en" sz="1200">
                <a:solidFill>
                  <a:schemeClr val="dk1"/>
                </a:solidFill>
                <a:latin typeface="Arial"/>
                <a:ea typeface="Arial"/>
                <a:cs typeface="Arial"/>
                <a:sym typeface="Arial"/>
              </a:rPr>
              <a:t>Night out : From 8 pm to 7 am </a:t>
            </a:r>
            <a:endParaRPr sz="1200">
              <a:solidFill>
                <a:schemeClr val="dk1"/>
              </a:solidFill>
              <a:latin typeface="Arial"/>
              <a:ea typeface="Arial"/>
              <a:cs typeface="Arial"/>
              <a:sym typeface="Arial"/>
            </a:endParaRPr>
          </a:p>
          <a:p>
            <a:pPr indent="0" lvl="0" marL="457200" rtl="0" algn="l">
              <a:spcBef>
                <a:spcPts val="0"/>
              </a:spcBef>
              <a:spcAft>
                <a:spcPts val="0"/>
              </a:spcAft>
              <a:buNone/>
            </a:pPr>
            <a:r>
              <a:t/>
            </a:r>
            <a:endParaRPr b="1" sz="14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 Special Filters for searching hotels</a:t>
            </a:r>
            <a:endParaRPr b="1"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Covid-19 Zones </a:t>
            </a:r>
            <a:endParaRPr sz="1200">
              <a:solidFill>
                <a:schemeClr val="dk1"/>
              </a:solidFill>
              <a:latin typeface="Arial"/>
              <a:ea typeface="Arial"/>
              <a:cs typeface="Arial"/>
              <a:sym typeface="Arial"/>
            </a:endParaRPr>
          </a:p>
          <a:p>
            <a:pPr indent="0" lvl="0" marL="914400" rtl="0" algn="l">
              <a:spcBef>
                <a:spcPts val="0"/>
              </a:spcBef>
              <a:spcAft>
                <a:spcPts val="0"/>
              </a:spcAft>
              <a:buNone/>
            </a:pPr>
            <a:r>
              <a:rPr lang="en" sz="1200">
                <a:solidFill>
                  <a:schemeClr val="dk1"/>
                </a:solidFill>
                <a:latin typeface="Arial"/>
                <a:ea typeface="Arial"/>
                <a:cs typeface="Arial"/>
                <a:sym typeface="Arial"/>
              </a:rPr>
              <a:t>We will provide filters based on zones of covid-19 </a:t>
            </a:r>
            <a:endParaRPr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Covid-19 safety and hygiene rating </a:t>
            </a:r>
            <a:endParaRPr sz="1200">
              <a:solidFill>
                <a:schemeClr val="dk1"/>
              </a:solidFill>
              <a:latin typeface="Arial"/>
              <a:ea typeface="Arial"/>
              <a:cs typeface="Arial"/>
              <a:sym typeface="Arial"/>
            </a:endParaRPr>
          </a:p>
          <a:p>
            <a:pPr indent="0" lvl="0" marL="914400" rtl="0" algn="l">
              <a:spcBef>
                <a:spcPts val="0"/>
              </a:spcBef>
              <a:spcAft>
                <a:spcPts val="0"/>
              </a:spcAft>
              <a:buNone/>
            </a:pPr>
            <a:r>
              <a:rPr lang="en" sz="1200">
                <a:solidFill>
                  <a:schemeClr val="dk1"/>
                </a:solidFill>
                <a:latin typeface="Arial"/>
                <a:ea typeface="Arial"/>
                <a:cs typeface="Arial"/>
                <a:sym typeface="Arial"/>
              </a:rPr>
              <a:t>All the customers will be providing a special rating called covid-19 safety and hygiene rating based on their experience in the respective hotel. </a:t>
            </a:r>
            <a:endParaRPr sz="1200">
              <a:solidFill>
                <a:schemeClr val="dk1"/>
              </a:solidFill>
              <a:latin typeface="Arial"/>
              <a:ea typeface="Arial"/>
              <a:cs typeface="Arial"/>
              <a:sym typeface="Arial"/>
            </a:endParaRPr>
          </a:p>
          <a:p>
            <a:pPr indent="0" lvl="0" marL="914400" rtl="0" algn="l">
              <a:spcBef>
                <a:spcPts val="0"/>
              </a:spcBef>
              <a:spcAft>
                <a:spcPts val="0"/>
              </a:spcAft>
              <a:buNone/>
            </a:pPr>
            <a:r>
              <a:rPr lang="en" sz="1200">
                <a:solidFill>
                  <a:schemeClr val="dk1"/>
                </a:solidFill>
                <a:latin typeface="Arial"/>
                <a:ea typeface="Arial"/>
                <a:cs typeface="Arial"/>
                <a:sym typeface="Arial"/>
              </a:rPr>
              <a:t>This rating can then be used as a filter for users making new bookings.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b="1" sz="1300">
              <a:solidFill>
                <a:schemeClr val="dk1"/>
              </a:solidFill>
              <a:latin typeface="Arial"/>
              <a:ea typeface="Arial"/>
              <a:cs typeface="Arial"/>
              <a:sym typeface="Arial"/>
            </a:endParaRPr>
          </a:p>
          <a:p>
            <a:pPr indent="0" lvl="0" marL="457200" rtl="0" algn="l">
              <a:spcBef>
                <a:spcPts val="0"/>
              </a:spcBef>
              <a:spcAft>
                <a:spcPts val="0"/>
              </a:spcAft>
              <a:buNone/>
            </a:pPr>
            <a:r>
              <a:t/>
            </a:r>
            <a:endParaRPr b="1" sz="13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 ADDED</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rial"/>
                <a:ea typeface="Arial"/>
                <a:cs typeface="Arial"/>
                <a:sym typeface="Arial"/>
              </a:rPr>
              <a:t>3.  Addition facilities while booking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b="1"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 option for additional facilities is also provided which includes laundry , complimentary breakfast etc.</a:t>
            </a:r>
            <a:endParaRPr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In this pandemic situation we will also provide a special option here where user can request the hotel for additional sanitizers , masks , face shield in advance for their own safety purposes.</a:t>
            </a:r>
            <a:endParaRPr sz="1300">
              <a:solidFill>
                <a:schemeClr val="dk1"/>
              </a:solidFill>
              <a:latin typeface="Arial"/>
              <a:ea typeface="Arial"/>
              <a:cs typeface="Arial"/>
              <a:sym typeface="Arial"/>
            </a:endParaRPr>
          </a:p>
          <a:p>
            <a:pPr indent="0" lvl="0" marL="457200" rtl="0" algn="l">
              <a:spcBef>
                <a:spcPts val="0"/>
              </a:spcBef>
              <a:spcAft>
                <a:spcPts val="0"/>
              </a:spcAft>
              <a:buNone/>
            </a:pPr>
            <a:r>
              <a:t/>
            </a:r>
            <a:endParaRPr b="1" sz="13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Oriented Design  (Problem Statement) </a:t>
            </a:r>
            <a:endParaRPr/>
          </a:p>
        </p:txBody>
      </p:sp>
      <p:sp>
        <p:nvSpPr>
          <p:cNvPr id="121" name="Google Shape;121;p2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 </a:t>
            </a:r>
            <a:endParaRPr/>
          </a:p>
        </p:txBody>
      </p:sp>
      <p:sp>
        <p:nvSpPr>
          <p:cNvPr id="127" name="Google Shape;127;p23"/>
          <p:cNvSpPr txBox="1"/>
          <p:nvPr/>
        </p:nvSpPr>
        <p:spPr>
          <a:xfrm>
            <a:off x="436525" y="1109875"/>
            <a:ext cx="7933800" cy="3653400"/>
          </a:xfrm>
          <a:prstGeom prst="rect">
            <a:avLst/>
          </a:prstGeom>
          <a:noFill/>
          <a:ln>
            <a:noFill/>
          </a:ln>
        </p:spPr>
        <p:txBody>
          <a:bodyPr anchorCtr="0" anchor="t" bIns="91425" lIns="91425" spcFirstLastPara="1" rIns="91425" wrap="square" tIns="91425">
            <a:noAutofit/>
          </a:bodyPr>
          <a:lstStyle/>
          <a:p>
            <a:pPr indent="-304800" lvl="0" marL="914400" rtl="0" algn="l">
              <a:lnSpc>
                <a:spcPct val="115000"/>
              </a:lnSpc>
              <a:spcBef>
                <a:spcPts val="0"/>
              </a:spcBef>
              <a:spcAft>
                <a:spcPts val="0"/>
              </a:spcAft>
              <a:buClr>
                <a:schemeClr val="dk1"/>
              </a:buClr>
              <a:buSzPts val="1200"/>
              <a:buFont typeface="Arial"/>
              <a:buChar char="●"/>
            </a:pPr>
            <a:r>
              <a:rPr lang="en" sz="1200">
                <a:solidFill>
                  <a:schemeClr val="dk1"/>
                </a:solidFill>
              </a:rPr>
              <a:t>According to the problem statement the following objects can be identified briefly as shown in the class diagram.</a:t>
            </a:r>
            <a:endParaRPr sz="1200">
              <a:solidFill>
                <a:schemeClr val="dk1"/>
              </a:solidFill>
            </a:endParaRPr>
          </a:p>
          <a:p>
            <a:pPr indent="-304800" lvl="0" marL="914400" rtl="0" algn="l">
              <a:lnSpc>
                <a:spcPct val="115000"/>
              </a:lnSpc>
              <a:spcBef>
                <a:spcPts val="0"/>
              </a:spcBef>
              <a:spcAft>
                <a:spcPts val="0"/>
              </a:spcAft>
              <a:buClr>
                <a:schemeClr val="dk1"/>
              </a:buClr>
              <a:buSzPts val="1200"/>
              <a:buFont typeface="Proxima Nova"/>
              <a:buChar char="●"/>
            </a:pPr>
            <a:r>
              <a:rPr lang="en" sz="1200">
                <a:solidFill>
                  <a:schemeClr val="dk1"/>
                </a:solidFill>
              </a:rPr>
              <a:t>A user object to book the hotel object and a room object in it. </a:t>
            </a:r>
            <a:endParaRPr sz="1200">
              <a:solidFill>
                <a:schemeClr val="dk1"/>
              </a:solidFill>
            </a:endParaRPr>
          </a:p>
          <a:p>
            <a:pPr indent="-304800" lvl="0" marL="914400" rtl="0" algn="l">
              <a:lnSpc>
                <a:spcPct val="115000"/>
              </a:lnSpc>
              <a:spcBef>
                <a:spcPts val="0"/>
              </a:spcBef>
              <a:spcAft>
                <a:spcPts val="0"/>
              </a:spcAft>
              <a:buClr>
                <a:schemeClr val="dk1"/>
              </a:buClr>
              <a:buSzPts val="1200"/>
              <a:buFont typeface="Proxima Nova"/>
              <a:buChar char="●"/>
            </a:pPr>
            <a:r>
              <a:rPr lang="en" sz="1200">
                <a:solidFill>
                  <a:schemeClr val="dk1"/>
                </a:solidFill>
              </a:rPr>
              <a:t>User for booking hotel performs functions like sign up, login , inputs search values, selects hotel, selects room, performs booking and payments along with logout in the end. Thus classes have been created for each responsibility and accordingly association is displayed. </a:t>
            </a:r>
            <a:endParaRPr sz="1200">
              <a:solidFill>
                <a:schemeClr val="dk1"/>
              </a:solidFill>
            </a:endParaRPr>
          </a:p>
          <a:p>
            <a:pPr indent="-304800" lvl="0" marL="914400" rtl="0" algn="l">
              <a:lnSpc>
                <a:spcPct val="115000"/>
              </a:lnSpc>
              <a:spcBef>
                <a:spcPts val="0"/>
              </a:spcBef>
              <a:spcAft>
                <a:spcPts val="0"/>
              </a:spcAft>
              <a:buClr>
                <a:schemeClr val="dk1"/>
              </a:buClr>
              <a:buSzPts val="1200"/>
              <a:buFont typeface="Proxima Nova"/>
              <a:buChar char="●"/>
            </a:pPr>
            <a:r>
              <a:rPr lang="en" sz="1200">
                <a:solidFill>
                  <a:schemeClr val="dk1"/>
                </a:solidFill>
              </a:rPr>
              <a:t>A separate class Load_data is present to load data. </a:t>
            </a:r>
            <a:endParaRPr sz="1200">
              <a:solidFill>
                <a:schemeClr val="dk1"/>
              </a:solidFill>
            </a:endParaRPr>
          </a:p>
          <a:p>
            <a:pPr indent="-304800" lvl="0" marL="914400" rtl="0" algn="l">
              <a:lnSpc>
                <a:spcPct val="115000"/>
              </a:lnSpc>
              <a:spcBef>
                <a:spcPts val="0"/>
              </a:spcBef>
              <a:spcAft>
                <a:spcPts val="0"/>
              </a:spcAft>
              <a:buClr>
                <a:schemeClr val="dk1"/>
              </a:buClr>
              <a:buSzPts val="1200"/>
              <a:buFont typeface="Proxima Nova"/>
              <a:buChar char="●"/>
            </a:pPr>
            <a:r>
              <a:rPr lang="en" sz="1200">
                <a:solidFill>
                  <a:schemeClr val="dk1"/>
                </a:solidFill>
              </a:rPr>
              <a:t>Some other classes are also implemented to make the project realistic.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