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y="5143500" cx="9144000"/>
  <p:notesSz cx="6858000" cy="9144000"/>
  <p:embeddedFontLst>
    <p:embeddedFont>
      <p:font typeface="Proxima Nova"/>
      <p:regular r:id="rId55"/>
      <p:bold r:id="rId56"/>
      <p:italic r:id="rId57"/>
      <p:boldItalic r:id="rId58"/>
    </p:embeddedFont>
    <p:embeddedFont>
      <p:font typeface="Quattrocento Sans"/>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QuattrocentoSans-boldItalic.fntdata"/><Relationship Id="rId61" Type="http://schemas.openxmlformats.org/officeDocument/2006/relationships/font" Target="fonts/QuattrocentoSans-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QuattrocentoSans-bold.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ProximaNova-regular.fntdata"/><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ProximaNova-italic.fntdata"/><Relationship Id="rId12" Type="http://schemas.openxmlformats.org/officeDocument/2006/relationships/slide" Target="slides/slide8.xml"/><Relationship Id="rId56" Type="http://schemas.openxmlformats.org/officeDocument/2006/relationships/font" Target="fonts/ProximaNova-bold.fntdata"/><Relationship Id="rId15" Type="http://schemas.openxmlformats.org/officeDocument/2006/relationships/slide" Target="slides/slide11.xml"/><Relationship Id="rId59" Type="http://schemas.openxmlformats.org/officeDocument/2006/relationships/font" Target="fonts/QuattrocentoSans-regular.fntdata"/><Relationship Id="rId14" Type="http://schemas.openxmlformats.org/officeDocument/2006/relationships/slide" Target="slides/slide10.xml"/><Relationship Id="rId58" Type="http://schemas.openxmlformats.org/officeDocument/2006/relationships/font" Target="fonts/ProximaNova-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0a5bb56a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0a5bb56a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0a5bb56a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0a5bb56a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0a5bb56a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0a5bb56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0a5bb56a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0a5bb56a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0a5bb56a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0a5bb56a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0a5bb56a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0a5bb56a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0a5bb56a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0a5bb56a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0aa62b670_5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0aa62b670_5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0a5bb56a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0a5bb56a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0aa62b670_5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0aa62b670_5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0a5bb56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0a5bb56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0a5bb56a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0a5bb56a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0a5bb56a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0a5bb56a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0a5bb56a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0a5bb56a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0a5bb56a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0a5bb56a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0a5bb56a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0a5bb56a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0a5bb56a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0a5bb56a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0a5bb56a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0a5bb56a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0a5bb56a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0a5bb56a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0a5bb56a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0a5bb56a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0a5bb56a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0a5bb56a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0a5bb56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0a5bb56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0a5bb56a2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0a5bb56a2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0a5bb56a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0a5bb56a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0a5bb56a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0a5bb56a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0a5bb56a2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0a5bb56a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0a5bb56a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a0a5bb56a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0aa62b670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0aa62b670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0aa62b670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0aa62b670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0aa62b670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0aa62b670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0aa62b670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0aa62b670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0aa62b670_5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0aa62b670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0a5bb56a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0a5bb56a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a0aa62b670_5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a0aa62b670_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0aa62b670_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a0aa62b670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a0aa62b670_5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a0aa62b670_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a0aa62b670_5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a0aa62b670_5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0aa62b670_5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0aa62b670_5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a0aa62b670_5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a0aa62b670_5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0aa62b670_5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a0aa62b670_5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a0aa62b670_5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a0aa62b670_5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a0a5bb56a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a0a5bb56a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a0a5bb56a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a0a5bb56a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0a5bb56a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0a5bb56a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a0a5bb56a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a0a5bb56a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0a5bb56a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0a5bb56a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0a5bb56a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0a5bb56a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0a5bb56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0a5bb56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0a5bb56a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0a5bb56a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spcBef>
                <a:spcPts val="0"/>
              </a:spcBef>
              <a:spcAft>
                <a:spcPts val="0"/>
              </a:spcAft>
              <a:buClr>
                <a:schemeClr val="lt1"/>
              </a:buClr>
              <a:buSzPts val="4000"/>
              <a:buNone/>
              <a:defRPr sz="4000">
                <a:solidFill>
                  <a:schemeClr val="lt1"/>
                </a:solidFill>
              </a:defRPr>
            </a:lvl2pPr>
            <a:lvl3pPr lvl="2">
              <a:spcBef>
                <a:spcPts val="0"/>
              </a:spcBef>
              <a:spcAft>
                <a:spcPts val="0"/>
              </a:spcAft>
              <a:buClr>
                <a:schemeClr val="lt1"/>
              </a:buClr>
              <a:buSzPts val="4000"/>
              <a:buNone/>
              <a:defRPr sz="4000">
                <a:solidFill>
                  <a:schemeClr val="lt1"/>
                </a:solidFill>
              </a:defRPr>
            </a:lvl3pPr>
            <a:lvl4pPr lvl="3">
              <a:spcBef>
                <a:spcPts val="0"/>
              </a:spcBef>
              <a:spcAft>
                <a:spcPts val="0"/>
              </a:spcAft>
              <a:buClr>
                <a:schemeClr val="lt1"/>
              </a:buClr>
              <a:buSzPts val="4000"/>
              <a:buNone/>
              <a:defRPr sz="4000">
                <a:solidFill>
                  <a:schemeClr val="lt1"/>
                </a:solidFill>
              </a:defRPr>
            </a:lvl4pPr>
            <a:lvl5pPr lvl="4">
              <a:spcBef>
                <a:spcPts val="0"/>
              </a:spcBef>
              <a:spcAft>
                <a:spcPts val="0"/>
              </a:spcAft>
              <a:buClr>
                <a:schemeClr val="lt1"/>
              </a:buClr>
              <a:buSzPts val="4000"/>
              <a:buNone/>
              <a:defRPr sz="4000">
                <a:solidFill>
                  <a:schemeClr val="lt1"/>
                </a:solidFill>
              </a:defRPr>
            </a:lvl5pPr>
            <a:lvl6pPr lvl="5">
              <a:spcBef>
                <a:spcPts val="0"/>
              </a:spcBef>
              <a:spcAft>
                <a:spcPts val="0"/>
              </a:spcAft>
              <a:buClr>
                <a:schemeClr val="lt1"/>
              </a:buClr>
              <a:buSzPts val="4000"/>
              <a:buNone/>
              <a:defRPr sz="4000">
                <a:solidFill>
                  <a:schemeClr val="lt1"/>
                </a:solidFill>
              </a:defRPr>
            </a:lvl6pPr>
            <a:lvl7pPr lvl="6">
              <a:spcBef>
                <a:spcPts val="0"/>
              </a:spcBef>
              <a:spcAft>
                <a:spcPts val="0"/>
              </a:spcAft>
              <a:buClr>
                <a:schemeClr val="lt1"/>
              </a:buClr>
              <a:buSzPts val="4000"/>
              <a:buNone/>
              <a:defRPr sz="4000">
                <a:solidFill>
                  <a:schemeClr val="lt1"/>
                </a:solidFill>
              </a:defRPr>
            </a:lvl7pPr>
            <a:lvl8pPr lvl="7">
              <a:spcBef>
                <a:spcPts val="0"/>
              </a:spcBef>
              <a:spcAft>
                <a:spcPts val="0"/>
              </a:spcAft>
              <a:buClr>
                <a:schemeClr val="lt1"/>
              </a:buClr>
              <a:buSzPts val="4000"/>
              <a:buNone/>
              <a:defRPr sz="4000">
                <a:solidFill>
                  <a:schemeClr val="lt1"/>
                </a:solidFill>
              </a:defRPr>
            </a:lvl8pPr>
            <a:lvl9pPr lvl="8">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14" name="Google Shape;14;p2"/>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72" name="Google Shape;72;p14"/>
          <p:cNvSpPr txBox="1"/>
          <p:nvPr>
            <p:ph type="title"/>
          </p:nvPr>
        </p:nvSpPr>
        <p:spPr>
          <a:xfrm>
            <a:off x="658375" y="1389900"/>
            <a:ext cx="3423600" cy="5184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73" name="Google Shape;73;p14"/>
          <p:cNvSpPr txBox="1"/>
          <p:nvPr>
            <p:ph idx="1" type="subTitle"/>
          </p:nvPr>
        </p:nvSpPr>
        <p:spPr>
          <a:xfrm>
            <a:off x="658425" y="2574950"/>
            <a:ext cx="3423600" cy="17850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p:spPr>
        <p:txBody>
          <a:bodyPr anchorCtr="0" anchor="t" bIns="91425" lIns="91425" spcFirstLastPara="1" rIns="91425" wrap="square" tIns="91425">
            <a:noAutofit/>
          </a:bodyPr>
          <a:lstStyle>
            <a:lvl1pPr lvl="0">
              <a:spcBef>
                <a:spcPts val="0"/>
              </a:spcBef>
              <a:spcAft>
                <a:spcPts val="0"/>
              </a:spcAft>
              <a:buNone/>
              <a:defRPr b="1" sz="3600">
                <a:latin typeface="Proxima Nova"/>
                <a:ea typeface="Proxima Nova"/>
                <a:cs typeface="Proxima Nova"/>
                <a:sym typeface="Proxima Nova"/>
              </a:defRPr>
            </a:lvl1pPr>
            <a:lvl2pPr lvl="1">
              <a:spcBef>
                <a:spcPts val="0"/>
              </a:spcBef>
              <a:spcAft>
                <a:spcPts val="0"/>
              </a:spcAft>
              <a:buNone/>
              <a:defRPr>
                <a:latin typeface="Proxima Nova"/>
                <a:ea typeface="Proxima Nova"/>
                <a:cs typeface="Proxima Nova"/>
                <a:sym typeface="Proxima Nova"/>
              </a:defRPr>
            </a:lvl2pPr>
            <a:lvl3pPr lvl="2">
              <a:spcBef>
                <a:spcPts val="0"/>
              </a:spcBef>
              <a:spcAft>
                <a:spcPts val="0"/>
              </a:spcAft>
              <a:buNone/>
              <a:defRPr>
                <a:latin typeface="Proxima Nova"/>
                <a:ea typeface="Proxima Nova"/>
                <a:cs typeface="Proxima Nova"/>
                <a:sym typeface="Proxima Nova"/>
              </a:defRPr>
            </a:lvl3pPr>
            <a:lvl4pPr lvl="3">
              <a:spcBef>
                <a:spcPts val="0"/>
              </a:spcBef>
              <a:spcAft>
                <a:spcPts val="0"/>
              </a:spcAft>
              <a:buNone/>
              <a:defRPr>
                <a:latin typeface="Proxima Nova"/>
                <a:ea typeface="Proxima Nova"/>
                <a:cs typeface="Proxima Nova"/>
                <a:sym typeface="Proxima Nova"/>
              </a:defRPr>
            </a:lvl4pPr>
            <a:lvl5pPr lvl="4">
              <a:spcBef>
                <a:spcPts val="0"/>
              </a:spcBef>
              <a:spcAft>
                <a:spcPts val="0"/>
              </a:spcAft>
              <a:buNone/>
              <a:defRPr>
                <a:latin typeface="Proxima Nova"/>
                <a:ea typeface="Proxima Nova"/>
                <a:cs typeface="Proxima Nova"/>
                <a:sym typeface="Proxima Nova"/>
              </a:defRPr>
            </a:lvl5pPr>
            <a:lvl6pPr lvl="5">
              <a:spcBef>
                <a:spcPts val="0"/>
              </a:spcBef>
              <a:spcAft>
                <a:spcPts val="0"/>
              </a:spcAft>
              <a:buNone/>
              <a:defRPr>
                <a:latin typeface="Proxima Nova"/>
                <a:ea typeface="Proxima Nova"/>
                <a:cs typeface="Proxima Nova"/>
                <a:sym typeface="Proxima Nova"/>
              </a:defRPr>
            </a:lvl6pPr>
            <a:lvl7pPr lvl="6">
              <a:spcBef>
                <a:spcPts val="0"/>
              </a:spcBef>
              <a:spcAft>
                <a:spcPts val="0"/>
              </a:spcAft>
              <a:buNone/>
              <a:defRPr>
                <a:latin typeface="Proxima Nova"/>
                <a:ea typeface="Proxima Nova"/>
                <a:cs typeface="Proxima Nova"/>
                <a:sym typeface="Proxima Nova"/>
              </a:defRPr>
            </a:lvl7pPr>
            <a:lvl8pPr lvl="7">
              <a:spcBef>
                <a:spcPts val="0"/>
              </a:spcBef>
              <a:spcAft>
                <a:spcPts val="0"/>
              </a:spcAft>
              <a:buNone/>
              <a:defRPr>
                <a:latin typeface="Proxima Nova"/>
                <a:ea typeface="Proxima Nova"/>
                <a:cs typeface="Proxima Nova"/>
                <a:sym typeface="Proxima Nova"/>
              </a:defRPr>
            </a:lvl8pPr>
            <a:lvl9pPr lvl="8">
              <a:spcBef>
                <a:spcPts val="0"/>
              </a:spcBef>
              <a:spcAft>
                <a:spcPts val="0"/>
              </a:spcAft>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21" name="Google Shape;21;p3"/>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Proxima Nova"/>
              <a:buNone/>
              <a:defRPr sz="3600">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Proxima Nova"/>
              <a:buNone/>
              <a:defRPr>
                <a:latin typeface="Proxima Nova"/>
                <a:ea typeface="Proxima Nova"/>
                <a:cs typeface="Proxima Nova"/>
                <a:sym typeface="Proxima Nova"/>
              </a:defRPr>
            </a:lvl1pPr>
            <a:lvl2pPr lvl="1">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Proxima Nova"/>
              <a:buNone/>
              <a:defRPr sz="2400">
                <a:latin typeface="Proxima Nova"/>
                <a:ea typeface="Proxima Nova"/>
                <a:cs typeface="Proxima Nova"/>
                <a:sym typeface="Proxima Nov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spcBef>
                <a:spcPts val="0"/>
              </a:spcBef>
              <a:spcAft>
                <a:spcPts val="0"/>
              </a:spcAft>
              <a:buSzPts val="4800"/>
              <a:buFont typeface="Proxima Nova"/>
              <a:buNone/>
              <a:defRPr sz="4800">
                <a:latin typeface="Proxima Nova"/>
                <a:ea typeface="Proxima Nova"/>
                <a:cs typeface="Proxima Nova"/>
                <a:sym typeface="Proxima Nova"/>
              </a:defRPr>
            </a:lvl2pPr>
            <a:lvl3pPr lvl="2">
              <a:spcBef>
                <a:spcPts val="0"/>
              </a:spcBef>
              <a:spcAft>
                <a:spcPts val="0"/>
              </a:spcAft>
              <a:buSzPts val="4800"/>
              <a:buFont typeface="Proxima Nova"/>
              <a:buNone/>
              <a:defRPr sz="4800">
                <a:latin typeface="Proxima Nova"/>
                <a:ea typeface="Proxima Nova"/>
                <a:cs typeface="Proxima Nova"/>
                <a:sym typeface="Proxima Nova"/>
              </a:defRPr>
            </a:lvl3pPr>
            <a:lvl4pPr lvl="3">
              <a:spcBef>
                <a:spcPts val="0"/>
              </a:spcBef>
              <a:spcAft>
                <a:spcPts val="0"/>
              </a:spcAft>
              <a:buSzPts val="4800"/>
              <a:buFont typeface="Proxima Nova"/>
              <a:buNone/>
              <a:defRPr sz="4800">
                <a:latin typeface="Proxima Nova"/>
                <a:ea typeface="Proxima Nova"/>
                <a:cs typeface="Proxima Nova"/>
                <a:sym typeface="Proxima Nova"/>
              </a:defRPr>
            </a:lvl4pPr>
            <a:lvl5pPr lvl="4">
              <a:spcBef>
                <a:spcPts val="0"/>
              </a:spcBef>
              <a:spcAft>
                <a:spcPts val="0"/>
              </a:spcAft>
              <a:buSzPts val="4800"/>
              <a:buFont typeface="Proxima Nova"/>
              <a:buNone/>
              <a:defRPr sz="4800">
                <a:latin typeface="Proxima Nova"/>
                <a:ea typeface="Proxima Nova"/>
                <a:cs typeface="Proxima Nova"/>
                <a:sym typeface="Proxima Nova"/>
              </a:defRPr>
            </a:lvl5pPr>
            <a:lvl6pPr lvl="5">
              <a:spcBef>
                <a:spcPts val="0"/>
              </a:spcBef>
              <a:spcAft>
                <a:spcPts val="0"/>
              </a:spcAft>
              <a:buSzPts val="4800"/>
              <a:buFont typeface="Proxima Nova"/>
              <a:buNone/>
              <a:defRPr sz="4800">
                <a:latin typeface="Proxima Nova"/>
                <a:ea typeface="Proxima Nova"/>
                <a:cs typeface="Proxima Nova"/>
                <a:sym typeface="Proxima Nova"/>
              </a:defRPr>
            </a:lvl6pPr>
            <a:lvl7pPr lvl="6">
              <a:spcBef>
                <a:spcPts val="0"/>
              </a:spcBef>
              <a:spcAft>
                <a:spcPts val="0"/>
              </a:spcAft>
              <a:buSzPts val="4800"/>
              <a:buFont typeface="Proxima Nova"/>
              <a:buNone/>
              <a:defRPr sz="4800">
                <a:latin typeface="Proxima Nova"/>
                <a:ea typeface="Proxima Nova"/>
                <a:cs typeface="Proxima Nova"/>
                <a:sym typeface="Proxima Nova"/>
              </a:defRPr>
            </a:lvl7pPr>
            <a:lvl8pPr lvl="7">
              <a:spcBef>
                <a:spcPts val="0"/>
              </a:spcBef>
              <a:spcAft>
                <a:spcPts val="0"/>
              </a:spcAft>
              <a:buSzPts val="4800"/>
              <a:buFont typeface="Proxima Nova"/>
              <a:buNone/>
              <a:defRPr sz="4800">
                <a:latin typeface="Proxima Nova"/>
                <a:ea typeface="Proxima Nova"/>
                <a:cs typeface="Proxima Nova"/>
                <a:sym typeface="Proxima Nova"/>
              </a:defRPr>
            </a:lvl8pPr>
            <a:lvl9pPr lvl="8">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Font typeface="Proxima Nova"/>
              <a:buNone/>
              <a:defRPr sz="4200">
                <a:latin typeface="Proxima Nova"/>
                <a:ea typeface="Proxima Nova"/>
                <a:cs typeface="Proxima Nova"/>
                <a:sym typeface="Proxima Nova"/>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25.pn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HOTEL MANAGEMENT </a:t>
            </a:r>
            <a:endParaRPr/>
          </a:p>
        </p:txBody>
      </p:sp>
      <p:sp>
        <p:nvSpPr>
          <p:cNvPr id="79" name="Google Shape;79;p15"/>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MT20055 - AKANKSHA SHRIMAL </a:t>
            </a:r>
            <a:endParaRPr sz="2200"/>
          </a:p>
          <a:p>
            <a:pPr indent="0" lvl="0" marL="0" rtl="0" algn="l">
              <a:spcBef>
                <a:spcPts val="0"/>
              </a:spcBef>
              <a:spcAft>
                <a:spcPts val="0"/>
              </a:spcAft>
              <a:buNone/>
            </a:pPr>
            <a:r>
              <a:rPr lang="en" sz="2200"/>
              <a:t>MT20066 - RAVI RATHEE</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ACTUAL</a:t>
            </a:r>
            <a:r>
              <a:rPr lang="en"/>
              <a:t> CARTESIAN DECOMPOSITION </a:t>
            </a:r>
            <a:endParaRPr/>
          </a:p>
        </p:txBody>
      </p:sp>
      <p:sp>
        <p:nvSpPr>
          <p:cNvPr id="133" name="Google Shape;133;p24"/>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9" name="Google Shape;139;p25"/>
          <p:cNvPicPr preferRelativeResize="0"/>
          <p:nvPr/>
        </p:nvPicPr>
        <p:blipFill>
          <a:blip r:embed="rId3">
            <a:alphaModFix/>
          </a:blip>
          <a:stretch>
            <a:fillRect/>
          </a:stretch>
        </p:blipFill>
        <p:spPr>
          <a:xfrm>
            <a:off x="438463" y="921175"/>
            <a:ext cx="8165431" cy="40495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EXPECTED MODULAR STRUCTURE</a:t>
            </a:r>
            <a:endParaRPr/>
          </a:p>
        </p:txBody>
      </p:sp>
      <p:sp>
        <p:nvSpPr>
          <p:cNvPr id="145" name="Google Shape;145;p26"/>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27"/>
          <p:cNvPicPr preferRelativeResize="0"/>
          <p:nvPr/>
        </p:nvPicPr>
        <p:blipFill>
          <a:blip r:embed="rId3">
            <a:alphaModFix/>
          </a:blip>
          <a:stretch>
            <a:fillRect/>
          </a:stretch>
        </p:blipFill>
        <p:spPr>
          <a:xfrm>
            <a:off x="3346200" y="-140575"/>
            <a:ext cx="1865226" cy="51434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ACTUAL </a:t>
            </a:r>
            <a:r>
              <a:rPr lang="en"/>
              <a:t>MODULAR STRUCTURE</a:t>
            </a:r>
            <a:endParaRPr/>
          </a:p>
        </p:txBody>
      </p:sp>
      <p:sp>
        <p:nvSpPr>
          <p:cNvPr id="157" name="Google Shape;157;p28"/>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29"/>
          <p:cNvPicPr preferRelativeResize="0"/>
          <p:nvPr/>
        </p:nvPicPr>
        <p:blipFill>
          <a:blip r:embed="rId3">
            <a:alphaModFix/>
          </a:blip>
          <a:stretch>
            <a:fillRect/>
          </a:stretch>
        </p:blipFill>
        <p:spPr>
          <a:xfrm>
            <a:off x="3212325" y="41300"/>
            <a:ext cx="1626401" cy="59236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 OF FEATURES IMPLEMENTED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List of features</a:t>
            </a:r>
            <a:r>
              <a:rPr lang="en" sz="2200"/>
              <a:t> </a:t>
            </a:r>
            <a:endParaRPr sz="2200"/>
          </a:p>
        </p:txBody>
      </p:sp>
      <p:sp>
        <p:nvSpPr>
          <p:cNvPr id="174" name="Google Shape;174;p31"/>
          <p:cNvSpPr txBox="1"/>
          <p:nvPr>
            <p:ph idx="4294967295" type="subTitle"/>
          </p:nvPr>
        </p:nvSpPr>
        <p:spPr>
          <a:xfrm>
            <a:off x="433700" y="954300"/>
            <a:ext cx="6476700" cy="18621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Login </a:t>
            </a:r>
            <a:endParaRPr b="1"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Searching Hotels</a:t>
            </a:r>
            <a:endParaRPr b="1"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Select Hotel Room </a:t>
            </a:r>
            <a:endParaRPr b="1"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Booking </a:t>
            </a:r>
            <a:endParaRPr b="1"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Payment </a:t>
            </a:r>
            <a:endParaRPr b="1"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Cancellation </a:t>
            </a:r>
            <a:endParaRPr b="1"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Logout</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FLOW </a:t>
            </a:r>
            <a:endParaRPr/>
          </a:p>
        </p:txBody>
      </p:sp>
      <p:sp>
        <p:nvSpPr>
          <p:cNvPr id="180" name="Google Shape;180;p3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CODE FLOW</a:t>
            </a:r>
            <a:endParaRPr sz="2200"/>
          </a:p>
        </p:txBody>
      </p:sp>
      <p:sp>
        <p:nvSpPr>
          <p:cNvPr id="186" name="Google Shape;186;p33"/>
          <p:cNvSpPr txBox="1"/>
          <p:nvPr>
            <p:ph idx="4294967295" type="subTitle"/>
          </p:nvPr>
        </p:nvSpPr>
        <p:spPr>
          <a:xfrm>
            <a:off x="433700" y="954300"/>
            <a:ext cx="6476700" cy="18621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Login </a:t>
            </a:r>
            <a:endParaRPr b="1"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Searching Hotels</a:t>
            </a:r>
            <a:endParaRPr b="1"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Select Hotel Room </a:t>
            </a:r>
            <a:endParaRPr b="1"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Booking </a:t>
            </a:r>
            <a:endParaRPr b="1"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Payment </a:t>
            </a:r>
            <a:endParaRPr b="1"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Cancellation </a:t>
            </a:r>
            <a:endParaRPr b="1"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Logout</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DESCRIPTION </a:t>
            </a:r>
            <a:endParaRPr/>
          </a:p>
        </p:txBody>
      </p:sp>
      <p:sp>
        <p:nvSpPr>
          <p:cNvPr id="85" name="Google Shape;85;p16"/>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LOGIN SIGNUP </a:t>
            </a:r>
            <a:endParaRPr/>
          </a:p>
        </p:txBody>
      </p:sp>
      <p:sp>
        <p:nvSpPr>
          <p:cNvPr id="192" name="Google Shape;192;p34"/>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Singup </a:t>
            </a:r>
            <a:endParaRPr sz="2200"/>
          </a:p>
        </p:txBody>
      </p:sp>
      <p:pic>
        <p:nvPicPr>
          <p:cNvPr id="198" name="Google Shape;198;p35"/>
          <p:cNvPicPr preferRelativeResize="0"/>
          <p:nvPr/>
        </p:nvPicPr>
        <p:blipFill>
          <a:blip r:embed="rId3">
            <a:alphaModFix/>
          </a:blip>
          <a:stretch>
            <a:fillRect/>
          </a:stretch>
        </p:blipFill>
        <p:spPr>
          <a:xfrm>
            <a:off x="1129175" y="258974"/>
            <a:ext cx="3079599" cy="32291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Enter Credentials </a:t>
            </a:r>
            <a:endParaRPr sz="2200"/>
          </a:p>
        </p:txBody>
      </p:sp>
      <p:pic>
        <p:nvPicPr>
          <p:cNvPr id="204" name="Google Shape;204;p36"/>
          <p:cNvPicPr preferRelativeResize="0"/>
          <p:nvPr/>
        </p:nvPicPr>
        <p:blipFill>
          <a:blip r:embed="rId3">
            <a:alphaModFix/>
          </a:blip>
          <a:stretch>
            <a:fillRect/>
          </a:stretch>
        </p:blipFill>
        <p:spPr>
          <a:xfrm>
            <a:off x="473850" y="656300"/>
            <a:ext cx="4643526" cy="2167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SEARCHING HOTELS</a:t>
            </a:r>
            <a:endParaRPr/>
          </a:p>
        </p:txBody>
      </p:sp>
      <p:sp>
        <p:nvSpPr>
          <p:cNvPr id="210" name="Google Shape;210;p37"/>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idx="4294967295" type="ctrTitle"/>
          </p:nvPr>
        </p:nvSpPr>
        <p:spPr>
          <a:xfrm>
            <a:off x="311700" y="965800"/>
            <a:ext cx="77058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Select Date</a:t>
            </a:r>
            <a:endParaRPr sz="2200"/>
          </a:p>
        </p:txBody>
      </p:sp>
      <p:pic>
        <p:nvPicPr>
          <p:cNvPr id="217" name="Google Shape;217;p38"/>
          <p:cNvPicPr preferRelativeResize="0"/>
          <p:nvPr/>
        </p:nvPicPr>
        <p:blipFill>
          <a:blip r:embed="rId3">
            <a:alphaModFix/>
          </a:blip>
          <a:stretch>
            <a:fillRect/>
          </a:stretch>
        </p:blipFill>
        <p:spPr>
          <a:xfrm>
            <a:off x="152400" y="1910800"/>
            <a:ext cx="8839201" cy="144529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Select Dacation or Nightout </a:t>
            </a:r>
            <a:endParaRPr sz="2200"/>
          </a:p>
        </p:txBody>
      </p:sp>
      <p:pic>
        <p:nvPicPr>
          <p:cNvPr id="223" name="Google Shape;223;p39"/>
          <p:cNvPicPr preferRelativeResize="0"/>
          <p:nvPr/>
        </p:nvPicPr>
        <p:blipFill>
          <a:blip r:embed="rId3">
            <a:alphaModFix/>
          </a:blip>
          <a:stretch>
            <a:fillRect/>
          </a:stretch>
        </p:blipFill>
        <p:spPr>
          <a:xfrm>
            <a:off x="403300" y="1220825"/>
            <a:ext cx="4836946" cy="2167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Select location </a:t>
            </a:r>
            <a:endParaRPr sz="2200"/>
          </a:p>
          <a:p>
            <a:pPr indent="0" lvl="0" marL="0" rtl="0" algn="l">
              <a:spcBef>
                <a:spcPts val="0"/>
              </a:spcBef>
              <a:spcAft>
                <a:spcPts val="0"/>
              </a:spcAft>
              <a:buNone/>
            </a:pPr>
            <a:r>
              <a:t/>
            </a:r>
            <a:endParaRPr sz="2200"/>
          </a:p>
        </p:txBody>
      </p:sp>
      <p:pic>
        <p:nvPicPr>
          <p:cNvPr id="229" name="Google Shape;229;p40"/>
          <p:cNvPicPr preferRelativeResize="0"/>
          <p:nvPr/>
        </p:nvPicPr>
        <p:blipFill>
          <a:blip r:embed="rId3">
            <a:alphaModFix/>
          </a:blip>
          <a:stretch>
            <a:fillRect/>
          </a:stretch>
        </p:blipFill>
        <p:spPr>
          <a:xfrm>
            <a:off x="311700" y="1048325"/>
            <a:ext cx="6057900" cy="1447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Apply filters </a:t>
            </a:r>
            <a:endParaRPr sz="2200"/>
          </a:p>
        </p:txBody>
      </p:sp>
      <p:pic>
        <p:nvPicPr>
          <p:cNvPr id="235" name="Google Shape;235;p41"/>
          <p:cNvPicPr preferRelativeResize="0"/>
          <p:nvPr/>
        </p:nvPicPr>
        <p:blipFill>
          <a:blip r:embed="rId3">
            <a:alphaModFix/>
          </a:blip>
          <a:stretch>
            <a:fillRect/>
          </a:stretch>
        </p:blipFill>
        <p:spPr>
          <a:xfrm>
            <a:off x="311700" y="1024800"/>
            <a:ext cx="5185770" cy="2167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Display Hotels</a:t>
            </a:r>
            <a:endParaRPr sz="2200"/>
          </a:p>
        </p:txBody>
      </p:sp>
      <p:pic>
        <p:nvPicPr>
          <p:cNvPr id="241" name="Google Shape;241;p42"/>
          <p:cNvPicPr preferRelativeResize="0"/>
          <p:nvPr/>
        </p:nvPicPr>
        <p:blipFill>
          <a:blip r:embed="rId3">
            <a:alphaModFix/>
          </a:blip>
          <a:stretch>
            <a:fillRect/>
          </a:stretch>
        </p:blipFill>
        <p:spPr>
          <a:xfrm>
            <a:off x="925300" y="60375"/>
            <a:ext cx="6335300" cy="37292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idx="4294967295" type="ctrTitle"/>
          </p:nvPr>
        </p:nvSpPr>
        <p:spPr>
          <a:xfrm>
            <a:off x="311700" y="965800"/>
            <a:ext cx="77058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Select Hotel </a:t>
            </a:r>
            <a:endParaRPr sz="2200"/>
          </a:p>
        </p:txBody>
      </p:sp>
      <p:pic>
        <p:nvPicPr>
          <p:cNvPr id="248" name="Google Shape;248;p43"/>
          <p:cNvPicPr preferRelativeResize="0"/>
          <p:nvPr/>
        </p:nvPicPr>
        <p:blipFill>
          <a:blip r:embed="rId3">
            <a:alphaModFix/>
          </a:blip>
          <a:stretch>
            <a:fillRect/>
          </a:stretch>
        </p:blipFill>
        <p:spPr>
          <a:xfrm>
            <a:off x="152400" y="1910800"/>
            <a:ext cx="8839200" cy="57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HOTEL MANAGEMENT </a:t>
            </a:r>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300">
                <a:solidFill>
                  <a:schemeClr val="dk1"/>
                </a:solidFill>
                <a:latin typeface="Arial"/>
                <a:ea typeface="Arial"/>
                <a:cs typeface="Arial"/>
                <a:sym typeface="Arial"/>
              </a:rPr>
              <a:t>Our Hotel Reservation System allows customers to book a hotel room in a specific period with various facilities eg. breakfast included, laundry etc.</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The user must first login into the system with login credentials or sign up if an account is not already created, following which the user is required to enter details such as date , Dacation or Night out or both and location.</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Based on these fields all the hotels are displayed , also the user can further put filters like area , price, offers etc.</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Finally as the user selects one hotel he is forwarded to further select among various kinds of rooms available with offers specific to each room. As the user finalises the room , he is asked for any additional facilities  and finally a complete bill is generated. </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As the user confirms the booking he or she is required to make the complete payment in advance for the first day of booking. Payment can be cash , card , net banking etc.</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User will also be allowed to make cancellation and for the same amount will be refunded to the user. </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Using All Bookings component user will also be able to look all bookings including current and past bookings and review them if he or she wants to. At the end a logout options is provided for user to logout of the system. </a:t>
            </a:r>
            <a:endParaRPr sz="1300">
              <a:solidFill>
                <a:schemeClr val="dk1"/>
              </a:solidFill>
              <a:latin typeface="Arial"/>
              <a:ea typeface="Arial"/>
              <a:cs typeface="Arial"/>
              <a:sym typeface="Arial"/>
            </a:endParaRPr>
          </a:p>
          <a:p>
            <a:pPr indent="0" lvl="0" marL="457200" rtl="0" algn="l">
              <a:spcBef>
                <a:spcPts val="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SELECT HOTEL ROOM</a:t>
            </a:r>
            <a:endParaRPr/>
          </a:p>
        </p:txBody>
      </p:sp>
      <p:sp>
        <p:nvSpPr>
          <p:cNvPr id="254" name="Google Shape;254;p44"/>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idx="4294967295" type="ctrTitle"/>
          </p:nvPr>
        </p:nvSpPr>
        <p:spPr>
          <a:xfrm>
            <a:off x="311700" y="965800"/>
            <a:ext cx="77058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it is simply checked how many rooms are available as dates provided by user </a:t>
            </a:r>
            <a:endParaRPr/>
          </a:p>
        </p:txBody>
      </p:sp>
      <p:sp>
        <p:nvSpPr>
          <p:cNvPr id="260" name="Google Shape;260;p4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Calculate Availability</a:t>
            </a:r>
            <a:endParaRPr sz="2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idx="4294967295" type="ctrTitle"/>
          </p:nvPr>
        </p:nvSpPr>
        <p:spPr>
          <a:xfrm>
            <a:off x="311700" y="965800"/>
            <a:ext cx="77058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Display available rooms and offers </a:t>
            </a:r>
            <a:endParaRPr sz="2200"/>
          </a:p>
        </p:txBody>
      </p:sp>
      <p:pic>
        <p:nvPicPr>
          <p:cNvPr id="267" name="Google Shape;267;p46"/>
          <p:cNvPicPr preferRelativeResize="0"/>
          <p:nvPr/>
        </p:nvPicPr>
        <p:blipFill>
          <a:blip r:embed="rId3">
            <a:alphaModFix/>
          </a:blip>
          <a:stretch>
            <a:fillRect/>
          </a:stretch>
        </p:blipFill>
        <p:spPr>
          <a:xfrm>
            <a:off x="348400" y="1322750"/>
            <a:ext cx="7562850" cy="1600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idx="4294967295" type="ctrTitle"/>
          </p:nvPr>
        </p:nvSpPr>
        <p:spPr>
          <a:xfrm>
            <a:off x="311700" y="965800"/>
            <a:ext cx="77058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Select room</a:t>
            </a:r>
            <a:endParaRPr sz="2200"/>
          </a:p>
        </p:txBody>
      </p:sp>
      <p:pic>
        <p:nvPicPr>
          <p:cNvPr id="274" name="Google Shape;274;p47"/>
          <p:cNvPicPr preferRelativeResize="0"/>
          <p:nvPr/>
        </p:nvPicPr>
        <p:blipFill>
          <a:blip r:embed="rId3">
            <a:alphaModFix/>
          </a:blip>
          <a:stretch>
            <a:fillRect/>
          </a:stretch>
        </p:blipFill>
        <p:spPr>
          <a:xfrm>
            <a:off x="311700" y="1048325"/>
            <a:ext cx="7328127" cy="2167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8"/>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BOOKING </a:t>
            </a:r>
            <a:endParaRPr/>
          </a:p>
        </p:txBody>
      </p:sp>
      <p:sp>
        <p:nvSpPr>
          <p:cNvPr id="280" name="Google Shape;280;p48"/>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Choose Additional Facilities</a:t>
            </a:r>
            <a:endParaRPr sz="2200"/>
          </a:p>
        </p:txBody>
      </p:sp>
      <p:pic>
        <p:nvPicPr>
          <p:cNvPr id="286" name="Google Shape;286;p49"/>
          <p:cNvPicPr preferRelativeResize="0"/>
          <p:nvPr/>
        </p:nvPicPr>
        <p:blipFill>
          <a:blip r:embed="rId3">
            <a:alphaModFix/>
          </a:blip>
          <a:stretch>
            <a:fillRect/>
          </a:stretch>
        </p:blipFill>
        <p:spPr>
          <a:xfrm>
            <a:off x="401525" y="51625"/>
            <a:ext cx="5488149" cy="37506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Displaying Final Bill</a:t>
            </a:r>
            <a:endParaRPr sz="2200"/>
          </a:p>
        </p:txBody>
      </p:sp>
      <p:pic>
        <p:nvPicPr>
          <p:cNvPr id="292" name="Google Shape;292;p50"/>
          <p:cNvPicPr preferRelativeResize="0"/>
          <p:nvPr/>
        </p:nvPicPr>
        <p:blipFill>
          <a:blip r:embed="rId3">
            <a:alphaModFix/>
          </a:blip>
          <a:stretch>
            <a:fillRect/>
          </a:stretch>
        </p:blipFill>
        <p:spPr>
          <a:xfrm>
            <a:off x="175000" y="181225"/>
            <a:ext cx="5268125" cy="27586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Booking Confirmation</a:t>
            </a:r>
            <a:endParaRPr sz="2200"/>
          </a:p>
        </p:txBody>
      </p:sp>
      <p:pic>
        <p:nvPicPr>
          <p:cNvPr id="298" name="Google Shape;298;p51"/>
          <p:cNvPicPr preferRelativeResize="0"/>
          <p:nvPr/>
        </p:nvPicPr>
        <p:blipFill>
          <a:blip r:embed="rId3">
            <a:alphaModFix/>
          </a:blip>
          <a:stretch>
            <a:fillRect/>
          </a:stretch>
        </p:blipFill>
        <p:spPr>
          <a:xfrm>
            <a:off x="209950" y="1628575"/>
            <a:ext cx="8719074" cy="332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Payment</a:t>
            </a:r>
            <a:r>
              <a:rPr lang="en"/>
              <a:t> </a:t>
            </a:r>
            <a:endParaRPr/>
          </a:p>
        </p:txBody>
      </p:sp>
      <p:sp>
        <p:nvSpPr>
          <p:cNvPr id="304" name="Google Shape;304;p5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Displaying Pending Payment</a:t>
            </a:r>
            <a:endParaRPr sz="2200"/>
          </a:p>
        </p:txBody>
      </p:sp>
      <p:pic>
        <p:nvPicPr>
          <p:cNvPr id="310" name="Google Shape;310;p53"/>
          <p:cNvPicPr preferRelativeResize="0"/>
          <p:nvPr/>
        </p:nvPicPr>
        <p:blipFill>
          <a:blip r:embed="rId3">
            <a:alphaModFix/>
          </a:blip>
          <a:stretch>
            <a:fillRect/>
          </a:stretch>
        </p:blipFill>
        <p:spPr>
          <a:xfrm>
            <a:off x="0" y="0"/>
            <a:ext cx="5053149" cy="3917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a:t>
            </a:r>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Login </a:t>
            </a:r>
            <a:endParaRPr b="1" sz="13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 sz="1300">
                <a:solidFill>
                  <a:schemeClr val="dk1"/>
                </a:solidFill>
                <a:latin typeface="Arial"/>
                <a:ea typeface="Arial"/>
                <a:cs typeface="Arial"/>
                <a:sym typeface="Arial"/>
              </a:rPr>
              <a:t>User need to first login to be able to book and make payment for the hotels.</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Searching Hotels</a:t>
            </a:r>
            <a:endParaRPr b="1" sz="13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 sz="1300">
                <a:solidFill>
                  <a:schemeClr val="dk1"/>
                </a:solidFill>
                <a:latin typeface="Arial"/>
                <a:ea typeface="Arial"/>
                <a:cs typeface="Arial"/>
                <a:sym typeface="Arial"/>
              </a:rPr>
              <a:t>User can search the hotels at different locations and can also apply filters to customize the search according to one's needs.</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Select Hotel Room </a:t>
            </a:r>
            <a:endParaRPr b="1" sz="13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 sz="1300">
                <a:solidFill>
                  <a:schemeClr val="dk1"/>
                </a:solidFill>
                <a:latin typeface="Arial"/>
                <a:ea typeface="Arial"/>
                <a:cs typeface="Arial"/>
                <a:sym typeface="Arial"/>
              </a:rPr>
              <a:t>Within the hotel selected the user will be provided a list of different types rooms with offers and prices for each so user can select one room.</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Booking </a:t>
            </a:r>
            <a:endParaRPr b="1" sz="13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 sz="1300">
                <a:solidFill>
                  <a:schemeClr val="dk1"/>
                </a:solidFill>
                <a:latin typeface="Arial"/>
                <a:ea typeface="Arial"/>
                <a:cs typeface="Arial"/>
                <a:sym typeface="Arial"/>
              </a:rPr>
              <a:t>As per the selection done by user a bill is generated displaying the overall cost and booking is confirmed. At the time of booking the user can also request for any additional facility like laundry etc and accordingly the amount will be added to the final bill.</a:t>
            </a:r>
            <a:endParaRPr sz="13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 sz="1300">
                <a:solidFill>
                  <a:schemeClr val="dk1"/>
                </a:solidFill>
                <a:latin typeface="Arial"/>
                <a:ea typeface="Arial"/>
                <a:cs typeface="Arial"/>
                <a:sym typeface="Arial"/>
              </a:rPr>
              <a:t>After the booking is completed a final confirmation is sent to the user.</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Select Booking for Payment</a:t>
            </a:r>
            <a:endParaRPr sz="2200"/>
          </a:p>
        </p:txBody>
      </p:sp>
      <p:pic>
        <p:nvPicPr>
          <p:cNvPr id="316" name="Google Shape;316;p54"/>
          <p:cNvPicPr preferRelativeResize="0"/>
          <p:nvPr/>
        </p:nvPicPr>
        <p:blipFill>
          <a:blip r:embed="rId3">
            <a:alphaModFix/>
          </a:blip>
          <a:stretch>
            <a:fillRect/>
          </a:stretch>
        </p:blipFill>
        <p:spPr>
          <a:xfrm>
            <a:off x="175000" y="1836750"/>
            <a:ext cx="6991350" cy="342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Make Payment</a:t>
            </a:r>
            <a:endParaRPr sz="2200"/>
          </a:p>
        </p:txBody>
      </p:sp>
      <p:pic>
        <p:nvPicPr>
          <p:cNvPr id="322" name="Google Shape;322;p55"/>
          <p:cNvPicPr preferRelativeResize="0"/>
          <p:nvPr/>
        </p:nvPicPr>
        <p:blipFill>
          <a:blip r:embed="rId3">
            <a:alphaModFix/>
          </a:blip>
          <a:stretch>
            <a:fillRect/>
          </a:stretch>
        </p:blipFill>
        <p:spPr>
          <a:xfrm>
            <a:off x="311700" y="757750"/>
            <a:ext cx="3924300" cy="19621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Payment Confirmation</a:t>
            </a:r>
            <a:endParaRPr sz="2200"/>
          </a:p>
        </p:txBody>
      </p:sp>
      <p:pic>
        <p:nvPicPr>
          <p:cNvPr id="328" name="Google Shape;328;p56"/>
          <p:cNvPicPr preferRelativeResize="0"/>
          <p:nvPr/>
        </p:nvPicPr>
        <p:blipFill>
          <a:blip r:embed="rId3">
            <a:alphaModFix/>
          </a:blip>
          <a:stretch>
            <a:fillRect/>
          </a:stretch>
        </p:blipFill>
        <p:spPr>
          <a:xfrm>
            <a:off x="210075" y="1018450"/>
            <a:ext cx="8839201" cy="355815"/>
          </a:xfrm>
          <a:prstGeom prst="rect">
            <a:avLst/>
          </a:prstGeom>
          <a:noFill/>
          <a:ln>
            <a:noFill/>
          </a:ln>
        </p:spPr>
      </p:pic>
      <p:pic>
        <p:nvPicPr>
          <p:cNvPr id="329" name="Google Shape;329;p56"/>
          <p:cNvPicPr preferRelativeResize="0"/>
          <p:nvPr/>
        </p:nvPicPr>
        <p:blipFill>
          <a:blip r:embed="rId4">
            <a:alphaModFix/>
          </a:blip>
          <a:stretch>
            <a:fillRect/>
          </a:stretch>
        </p:blipFill>
        <p:spPr>
          <a:xfrm>
            <a:off x="210075" y="2726140"/>
            <a:ext cx="7010400" cy="2857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7"/>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Cancellation</a:t>
            </a:r>
            <a:endParaRPr/>
          </a:p>
        </p:txBody>
      </p:sp>
      <p:sp>
        <p:nvSpPr>
          <p:cNvPr id="335" name="Google Shape;335;p57"/>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Displaying Current Bookings</a:t>
            </a:r>
            <a:endParaRPr sz="2200"/>
          </a:p>
        </p:txBody>
      </p:sp>
      <p:pic>
        <p:nvPicPr>
          <p:cNvPr id="341" name="Google Shape;341;p58"/>
          <p:cNvPicPr preferRelativeResize="0"/>
          <p:nvPr/>
        </p:nvPicPr>
        <p:blipFill>
          <a:blip r:embed="rId3">
            <a:alphaModFix/>
          </a:blip>
          <a:stretch>
            <a:fillRect/>
          </a:stretch>
        </p:blipFill>
        <p:spPr>
          <a:xfrm>
            <a:off x="0" y="0"/>
            <a:ext cx="5047301" cy="38633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Select Booking For Cancellation</a:t>
            </a:r>
            <a:endParaRPr sz="2200"/>
          </a:p>
        </p:txBody>
      </p:sp>
      <p:pic>
        <p:nvPicPr>
          <p:cNvPr id="347" name="Google Shape;347;p59"/>
          <p:cNvPicPr preferRelativeResize="0"/>
          <p:nvPr/>
        </p:nvPicPr>
        <p:blipFill>
          <a:blip r:embed="rId3">
            <a:alphaModFix/>
          </a:blip>
          <a:stretch>
            <a:fillRect/>
          </a:stretch>
        </p:blipFill>
        <p:spPr>
          <a:xfrm>
            <a:off x="311700" y="1534675"/>
            <a:ext cx="8077200" cy="6667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Cancellation and Refund</a:t>
            </a:r>
            <a:endParaRPr sz="2200"/>
          </a:p>
        </p:txBody>
      </p:sp>
      <p:pic>
        <p:nvPicPr>
          <p:cNvPr id="353" name="Google Shape;353;p60"/>
          <p:cNvPicPr preferRelativeResize="0"/>
          <p:nvPr/>
        </p:nvPicPr>
        <p:blipFill>
          <a:blip r:embed="rId3">
            <a:alphaModFix/>
          </a:blip>
          <a:stretch>
            <a:fillRect/>
          </a:stretch>
        </p:blipFill>
        <p:spPr>
          <a:xfrm>
            <a:off x="152400" y="1016275"/>
            <a:ext cx="8839200" cy="191422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Cancellation Confirmation</a:t>
            </a:r>
            <a:endParaRPr sz="2200"/>
          </a:p>
        </p:txBody>
      </p:sp>
      <p:pic>
        <p:nvPicPr>
          <p:cNvPr id="359" name="Google Shape;359;p61"/>
          <p:cNvPicPr preferRelativeResize="0"/>
          <p:nvPr/>
        </p:nvPicPr>
        <p:blipFill>
          <a:blip r:embed="rId3">
            <a:alphaModFix/>
          </a:blip>
          <a:stretch>
            <a:fillRect/>
          </a:stretch>
        </p:blipFill>
        <p:spPr>
          <a:xfrm>
            <a:off x="152400" y="1910800"/>
            <a:ext cx="8839198" cy="251863"/>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CONTRIBUTION BY EVERY MEMBER </a:t>
            </a:r>
            <a:endParaRPr/>
          </a:p>
        </p:txBody>
      </p:sp>
      <p:sp>
        <p:nvSpPr>
          <p:cNvPr id="365" name="Google Shape;365;p6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3"/>
          <p:cNvSpPr txBox="1"/>
          <p:nvPr>
            <p:ph idx="4294967295" type="subTitle"/>
          </p:nvPr>
        </p:nvSpPr>
        <p:spPr>
          <a:xfrm>
            <a:off x="311700" y="923800"/>
            <a:ext cx="6476700" cy="1862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latin typeface="Arial"/>
                <a:ea typeface="Arial"/>
                <a:cs typeface="Arial"/>
                <a:sym typeface="Arial"/>
              </a:rPr>
              <a:t>Akanksha Shrimal</a:t>
            </a:r>
            <a:endParaRPr b="1" sz="1600">
              <a:solidFill>
                <a:schemeClr val="dk1"/>
              </a:solidFill>
              <a:latin typeface="Arial"/>
              <a:ea typeface="Arial"/>
              <a:cs typeface="Arial"/>
              <a:sym typeface="Arial"/>
            </a:endParaRPr>
          </a:p>
          <a:p>
            <a:pPr indent="-311150" lvl="0" marL="457200" rtl="0" algn="l">
              <a:spcBef>
                <a:spcPts val="160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Login </a:t>
            </a:r>
            <a:endParaRPr b="1"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Searching Hotels</a:t>
            </a:r>
            <a:endParaRPr b="1"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Select Hotel Room </a:t>
            </a:r>
            <a:endParaRPr b="1"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Database schema </a:t>
            </a:r>
            <a:endParaRPr b="1" sz="1300">
              <a:solidFill>
                <a:schemeClr val="dk1"/>
              </a:solidFill>
              <a:latin typeface="Arial"/>
              <a:ea typeface="Arial"/>
              <a:cs typeface="Arial"/>
              <a:sym typeface="Arial"/>
            </a:endParaRPr>
          </a:p>
        </p:txBody>
      </p:sp>
      <p:sp>
        <p:nvSpPr>
          <p:cNvPr id="371" name="Google Shape;371;p63"/>
          <p:cNvSpPr txBox="1"/>
          <p:nvPr>
            <p:ph idx="4294967295" type="subTitle"/>
          </p:nvPr>
        </p:nvSpPr>
        <p:spPr>
          <a:xfrm>
            <a:off x="311700" y="2428125"/>
            <a:ext cx="6476700" cy="1862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latin typeface="Arial"/>
                <a:ea typeface="Arial"/>
                <a:cs typeface="Arial"/>
                <a:sym typeface="Arial"/>
              </a:rPr>
              <a:t>Ravi Rathee</a:t>
            </a:r>
            <a:endParaRPr b="1" sz="1600">
              <a:solidFill>
                <a:schemeClr val="dk1"/>
              </a:solidFill>
              <a:latin typeface="Arial"/>
              <a:ea typeface="Arial"/>
              <a:cs typeface="Arial"/>
              <a:sym typeface="Arial"/>
            </a:endParaRPr>
          </a:p>
          <a:p>
            <a:pPr indent="-311150" lvl="0" marL="457200" rtl="0" algn="l">
              <a:spcBef>
                <a:spcPts val="160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Booking </a:t>
            </a:r>
            <a:endParaRPr b="1"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Payment </a:t>
            </a:r>
            <a:endParaRPr b="1"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Cancellation </a:t>
            </a:r>
            <a:endParaRPr b="1"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Logout</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Payment </a:t>
            </a:r>
            <a:endParaRPr b="1" sz="1300">
              <a:solidFill>
                <a:schemeClr val="dk1"/>
              </a:solidFill>
              <a:latin typeface="Arial"/>
              <a:ea typeface="Arial"/>
              <a:cs typeface="Arial"/>
              <a:sym typeface="Arial"/>
            </a:endParaRPr>
          </a:p>
          <a:p>
            <a:pPr indent="0" lvl="0" marL="457200" rtl="0" algn="l">
              <a:spcBef>
                <a:spcPts val="0"/>
              </a:spcBef>
              <a:spcAft>
                <a:spcPts val="0"/>
              </a:spcAft>
              <a:buNone/>
            </a:pPr>
            <a:r>
              <a:rPr lang="en" sz="1300">
                <a:solidFill>
                  <a:schemeClr val="dk1"/>
                </a:solidFill>
                <a:latin typeface="Arial"/>
                <a:ea typeface="Arial"/>
                <a:cs typeface="Arial"/>
                <a:sym typeface="Arial"/>
              </a:rPr>
              <a:t>User can select one of the bookings among all current bookings and then proceed with the payment selecting appropriate payment method. </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Cancellation </a:t>
            </a:r>
            <a:endParaRPr b="1" sz="1300">
              <a:solidFill>
                <a:schemeClr val="dk1"/>
              </a:solidFill>
              <a:latin typeface="Arial"/>
              <a:ea typeface="Arial"/>
              <a:cs typeface="Arial"/>
              <a:sym typeface="Arial"/>
            </a:endParaRPr>
          </a:p>
          <a:p>
            <a:pPr indent="0" lvl="0" marL="457200" rtl="0" algn="l">
              <a:spcBef>
                <a:spcPts val="0"/>
              </a:spcBef>
              <a:spcAft>
                <a:spcPts val="0"/>
              </a:spcAft>
              <a:buNone/>
            </a:pPr>
            <a:r>
              <a:rPr lang="en" sz="1300">
                <a:solidFill>
                  <a:schemeClr val="dk1"/>
                </a:solidFill>
                <a:latin typeface="Arial"/>
                <a:ea typeface="Arial"/>
                <a:cs typeface="Arial"/>
                <a:sym typeface="Arial"/>
              </a:rPr>
              <a:t>User can select the booking to be cancelled from all the current bookings and refund is accordingly sent back to the user.After the cancellation is completed a confirmation is sent to the user.</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Your Bookings </a:t>
            </a:r>
            <a:endParaRPr b="1" sz="1300">
              <a:solidFill>
                <a:schemeClr val="dk1"/>
              </a:solidFill>
              <a:latin typeface="Arial"/>
              <a:ea typeface="Arial"/>
              <a:cs typeface="Arial"/>
              <a:sym typeface="Arial"/>
            </a:endParaRPr>
          </a:p>
          <a:p>
            <a:pPr indent="0" lvl="0" marL="457200" rtl="0" algn="l">
              <a:spcBef>
                <a:spcPts val="0"/>
              </a:spcBef>
              <a:spcAft>
                <a:spcPts val="0"/>
              </a:spcAft>
              <a:buNone/>
            </a:pPr>
            <a:r>
              <a:rPr lang="en" sz="1300">
                <a:solidFill>
                  <a:schemeClr val="dk1"/>
                </a:solidFill>
                <a:latin typeface="Arial"/>
                <a:ea typeface="Arial"/>
                <a:cs typeface="Arial"/>
                <a:sym typeface="Arial"/>
              </a:rPr>
              <a:t>User will be able to look all the bookings made by him or her. Also user will be able to give review for all the past bookings.</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Logout</a:t>
            </a:r>
            <a:endParaRPr b="1" sz="1300">
              <a:solidFill>
                <a:schemeClr val="dk1"/>
              </a:solidFill>
              <a:latin typeface="Arial"/>
              <a:ea typeface="Arial"/>
              <a:cs typeface="Arial"/>
              <a:sym typeface="Arial"/>
            </a:endParaRPr>
          </a:p>
          <a:p>
            <a:pPr indent="0" lvl="0" marL="457200" rtl="0" algn="l">
              <a:spcBef>
                <a:spcPts val="0"/>
              </a:spcBef>
              <a:spcAft>
                <a:spcPts val="0"/>
              </a:spcAft>
              <a:buNone/>
            </a:pPr>
            <a:r>
              <a:rPr lang="en" sz="1300">
                <a:solidFill>
                  <a:schemeClr val="dk1"/>
                </a:solidFill>
                <a:latin typeface="Arial"/>
                <a:ea typeface="Arial"/>
                <a:cs typeface="Arial"/>
                <a:sym typeface="Arial"/>
              </a:rPr>
              <a:t>User can logout of the system and login again whenever required.</a:t>
            </a:r>
            <a:endParaRPr sz="1300">
              <a:solidFill>
                <a:schemeClr val="dk1"/>
              </a:solidFill>
              <a:latin typeface="Arial"/>
              <a:ea typeface="Arial"/>
              <a:cs typeface="Arial"/>
              <a:sym typeface="Arial"/>
            </a:endParaRPr>
          </a:p>
          <a:p>
            <a:pPr indent="0" lvl="0" marL="457200" rtl="0" algn="l">
              <a:spcBef>
                <a:spcPts val="0"/>
              </a:spcBef>
              <a:spcAft>
                <a:spcPts val="0"/>
              </a:spcAft>
              <a:buNone/>
            </a:pPr>
            <a:r>
              <a:t/>
            </a:r>
            <a:endParaRPr b="1" sz="1300">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4"/>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377" name="Google Shape;377;p64"/>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FEATURES ADDED</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Arial"/>
              <a:buAutoNum type="arabicPeriod"/>
            </a:pPr>
            <a:r>
              <a:rPr b="1" lang="en" sz="1200">
                <a:solidFill>
                  <a:schemeClr val="dk1"/>
                </a:solidFill>
                <a:latin typeface="Arial"/>
                <a:ea typeface="Arial"/>
                <a:cs typeface="Arial"/>
                <a:sym typeface="Arial"/>
              </a:rPr>
              <a:t>Dacation or Night out </a:t>
            </a:r>
            <a:endParaRPr b="1" sz="1200">
              <a:solidFill>
                <a:schemeClr val="dk1"/>
              </a:solidFill>
              <a:latin typeface="Arial"/>
              <a:ea typeface="Arial"/>
              <a:cs typeface="Arial"/>
              <a:sym typeface="Arial"/>
            </a:endParaRPr>
          </a:p>
          <a:p>
            <a:pPr indent="0" lvl="0" marL="457200" rtl="0" algn="l">
              <a:spcBef>
                <a:spcPts val="0"/>
              </a:spcBef>
              <a:spcAft>
                <a:spcPts val="0"/>
              </a:spcAft>
              <a:buNone/>
            </a:pPr>
            <a:r>
              <a:rPr lang="en" sz="1200">
                <a:solidFill>
                  <a:schemeClr val="dk1"/>
                </a:solidFill>
                <a:latin typeface="Arial"/>
                <a:ea typeface="Arial"/>
                <a:cs typeface="Arial"/>
                <a:sym typeface="Arial"/>
              </a:rPr>
              <a:t>Generally in the current system available for hotels user have to book a hotel for atleast 24 hours and pay the money for same irrespective of the fact whether they are staying for complete 24 hours or not. </a:t>
            </a:r>
            <a:endParaRPr sz="1200">
              <a:solidFill>
                <a:schemeClr val="dk1"/>
              </a:solidFill>
              <a:latin typeface="Arial"/>
              <a:ea typeface="Arial"/>
              <a:cs typeface="Arial"/>
              <a:sym typeface="Arial"/>
            </a:endParaRPr>
          </a:p>
          <a:p>
            <a:pPr indent="0" lvl="0" marL="457200" rtl="0" algn="l">
              <a:spcBef>
                <a:spcPts val="0"/>
              </a:spcBef>
              <a:spcAft>
                <a:spcPts val="0"/>
              </a:spcAft>
              <a:buNone/>
            </a:pPr>
            <a:r>
              <a:rPr lang="en" sz="1200">
                <a:solidFill>
                  <a:schemeClr val="dk1"/>
                </a:solidFill>
                <a:latin typeface="Arial"/>
                <a:ea typeface="Arial"/>
                <a:cs typeface="Arial"/>
                <a:sym typeface="Arial"/>
              </a:rPr>
              <a:t>In our reservation system we have provided a flexibility to the user to be able to book the hotel in slots i.e Dacation or Night out or both </a:t>
            </a:r>
            <a:endParaRPr sz="1200">
              <a:solidFill>
                <a:schemeClr val="dk1"/>
              </a:solidFill>
              <a:latin typeface="Arial"/>
              <a:ea typeface="Arial"/>
              <a:cs typeface="Arial"/>
              <a:sym typeface="Arial"/>
            </a:endParaRPr>
          </a:p>
          <a:p>
            <a:pPr indent="0" lvl="0" marL="457200" rtl="0" algn="l">
              <a:spcBef>
                <a:spcPts val="0"/>
              </a:spcBef>
              <a:spcAft>
                <a:spcPts val="0"/>
              </a:spcAft>
              <a:buNone/>
            </a:pPr>
            <a:r>
              <a:rPr lang="en" sz="1200">
                <a:solidFill>
                  <a:schemeClr val="dk1"/>
                </a:solidFill>
                <a:latin typeface="Arial"/>
                <a:ea typeface="Arial"/>
                <a:cs typeface="Arial"/>
                <a:sym typeface="Arial"/>
              </a:rPr>
              <a:t>Dacation : From 9 am to 6 pm </a:t>
            </a:r>
            <a:endParaRPr sz="1200">
              <a:solidFill>
                <a:schemeClr val="dk1"/>
              </a:solidFill>
              <a:latin typeface="Arial"/>
              <a:ea typeface="Arial"/>
              <a:cs typeface="Arial"/>
              <a:sym typeface="Arial"/>
            </a:endParaRPr>
          </a:p>
          <a:p>
            <a:pPr indent="0" lvl="0" marL="457200" rtl="0" algn="l">
              <a:spcBef>
                <a:spcPts val="0"/>
              </a:spcBef>
              <a:spcAft>
                <a:spcPts val="0"/>
              </a:spcAft>
              <a:buNone/>
            </a:pPr>
            <a:r>
              <a:rPr lang="en" sz="1200">
                <a:solidFill>
                  <a:schemeClr val="dk1"/>
                </a:solidFill>
                <a:latin typeface="Arial"/>
                <a:ea typeface="Arial"/>
                <a:cs typeface="Arial"/>
                <a:sym typeface="Arial"/>
              </a:rPr>
              <a:t>Night out : From 8 pm to 7 am </a:t>
            </a:r>
            <a:endParaRPr sz="1200">
              <a:solidFill>
                <a:schemeClr val="dk1"/>
              </a:solidFill>
              <a:latin typeface="Arial"/>
              <a:ea typeface="Arial"/>
              <a:cs typeface="Arial"/>
              <a:sym typeface="Arial"/>
            </a:endParaRPr>
          </a:p>
          <a:p>
            <a:pPr indent="0" lvl="0" marL="457200" rtl="0" algn="l">
              <a:spcBef>
                <a:spcPts val="0"/>
              </a:spcBef>
              <a:spcAft>
                <a:spcPts val="0"/>
              </a:spcAft>
              <a:buNone/>
            </a:pPr>
            <a:r>
              <a:t/>
            </a:r>
            <a:endParaRPr b="1" sz="1400">
              <a:solidFill>
                <a:schemeClr val="dk1"/>
              </a:solidFill>
              <a:latin typeface="Arial"/>
              <a:ea typeface="Arial"/>
              <a:cs typeface="Arial"/>
              <a:sym typeface="Arial"/>
            </a:endParaRPr>
          </a:p>
          <a:p>
            <a:pPr indent="-304800" lvl="0" marL="457200" rtl="0" algn="l">
              <a:spcBef>
                <a:spcPts val="0"/>
              </a:spcBef>
              <a:spcAft>
                <a:spcPts val="0"/>
              </a:spcAft>
              <a:buClr>
                <a:schemeClr val="dk1"/>
              </a:buClr>
              <a:buSzPts val="1200"/>
              <a:buFont typeface="Arial"/>
              <a:buAutoNum type="arabicPeriod"/>
            </a:pPr>
            <a:r>
              <a:rPr b="1" lang="en" sz="1200">
                <a:solidFill>
                  <a:schemeClr val="dk1"/>
                </a:solidFill>
                <a:latin typeface="Arial"/>
                <a:ea typeface="Arial"/>
                <a:cs typeface="Arial"/>
                <a:sym typeface="Arial"/>
              </a:rPr>
              <a:t> Special Filters for searching hotels</a:t>
            </a:r>
            <a:endParaRPr b="1" sz="1200">
              <a:solidFill>
                <a:schemeClr val="dk1"/>
              </a:solidFill>
              <a:latin typeface="Arial"/>
              <a:ea typeface="Arial"/>
              <a:cs typeface="Arial"/>
              <a:sym typeface="Arial"/>
            </a:endParaRPr>
          </a:p>
          <a:p>
            <a:pPr indent="-304800" lvl="0"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Covid-19 Zones </a:t>
            </a:r>
            <a:endParaRPr sz="1200">
              <a:solidFill>
                <a:schemeClr val="dk1"/>
              </a:solidFill>
              <a:latin typeface="Arial"/>
              <a:ea typeface="Arial"/>
              <a:cs typeface="Arial"/>
              <a:sym typeface="Arial"/>
            </a:endParaRPr>
          </a:p>
          <a:p>
            <a:pPr indent="0" lvl="0" marL="914400" rtl="0" algn="l">
              <a:spcBef>
                <a:spcPts val="0"/>
              </a:spcBef>
              <a:spcAft>
                <a:spcPts val="0"/>
              </a:spcAft>
              <a:buNone/>
            </a:pPr>
            <a:r>
              <a:rPr lang="en" sz="1200">
                <a:solidFill>
                  <a:schemeClr val="dk1"/>
                </a:solidFill>
                <a:latin typeface="Arial"/>
                <a:ea typeface="Arial"/>
                <a:cs typeface="Arial"/>
                <a:sym typeface="Arial"/>
              </a:rPr>
              <a:t>We will provide filters based on zones of covid-19 </a:t>
            </a:r>
            <a:endParaRPr sz="1200">
              <a:solidFill>
                <a:schemeClr val="dk1"/>
              </a:solidFill>
              <a:latin typeface="Arial"/>
              <a:ea typeface="Arial"/>
              <a:cs typeface="Arial"/>
              <a:sym typeface="Arial"/>
            </a:endParaRPr>
          </a:p>
          <a:p>
            <a:pPr indent="-304800" lvl="0"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Covid-19 safety and hygiene rating </a:t>
            </a:r>
            <a:endParaRPr sz="1200">
              <a:solidFill>
                <a:schemeClr val="dk1"/>
              </a:solidFill>
              <a:latin typeface="Arial"/>
              <a:ea typeface="Arial"/>
              <a:cs typeface="Arial"/>
              <a:sym typeface="Arial"/>
            </a:endParaRPr>
          </a:p>
          <a:p>
            <a:pPr indent="0" lvl="0" marL="914400" rtl="0" algn="l">
              <a:spcBef>
                <a:spcPts val="0"/>
              </a:spcBef>
              <a:spcAft>
                <a:spcPts val="0"/>
              </a:spcAft>
              <a:buNone/>
            </a:pPr>
            <a:r>
              <a:rPr lang="en" sz="1200">
                <a:solidFill>
                  <a:schemeClr val="dk1"/>
                </a:solidFill>
                <a:latin typeface="Arial"/>
                <a:ea typeface="Arial"/>
                <a:cs typeface="Arial"/>
                <a:sym typeface="Arial"/>
              </a:rPr>
              <a:t>All the customers will be providing a special rating called covid-19 safety and hygiene rating based on their experience in the respective hotel. </a:t>
            </a:r>
            <a:endParaRPr sz="1200">
              <a:solidFill>
                <a:schemeClr val="dk1"/>
              </a:solidFill>
              <a:latin typeface="Arial"/>
              <a:ea typeface="Arial"/>
              <a:cs typeface="Arial"/>
              <a:sym typeface="Arial"/>
            </a:endParaRPr>
          </a:p>
          <a:p>
            <a:pPr indent="0" lvl="0" marL="914400" rtl="0" algn="l">
              <a:spcBef>
                <a:spcPts val="0"/>
              </a:spcBef>
              <a:spcAft>
                <a:spcPts val="0"/>
              </a:spcAft>
              <a:buNone/>
            </a:pPr>
            <a:r>
              <a:rPr lang="en" sz="1200">
                <a:solidFill>
                  <a:schemeClr val="dk1"/>
                </a:solidFill>
                <a:latin typeface="Arial"/>
                <a:ea typeface="Arial"/>
                <a:cs typeface="Arial"/>
                <a:sym typeface="Arial"/>
              </a:rPr>
              <a:t>This rating can then be used as a filter for users making new bookings. </a:t>
            </a:r>
            <a:endParaRPr sz="1200">
              <a:solidFill>
                <a:schemeClr val="dk1"/>
              </a:solidFill>
              <a:latin typeface="Arial"/>
              <a:ea typeface="Arial"/>
              <a:cs typeface="Arial"/>
              <a:sym typeface="Arial"/>
            </a:endParaRPr>
          </a:p>
          <a:p>
            <a:pPr indent="0" lvl="0" marL="0" rtl="0" algn="l">
              <a:spcBef>
                <a:spcPts val="0"/>
              </a:spcBef>
              <a:spcAft>
                <a:spcPts val="0"/>
              </a:spcAft>
              <a:buNone/>
            </a:pPr>
            <a:r>
              <a:t/>
            </a:r>
            <a:endParaRPr b="1" sz="1300">
              <a:solidFill>
                <a:schemeClr val="dk1"/>
              </a:solidFill>
              <a:latin typeface="Arial"/>
              <a:ea typeface="Arial"/>
              <a:cs typeface="Arial"/>
              <a:sym typeface="Arial"/>
            </a:endParaRPr>
          </a:p>
          <a:p>
            <a:pPr indent="0" lvl="0" marL="457200" rtl="0" algn="l">
              <a:spcBef>
                <a:spcPts val="0"/>
              </a:spcBef>
              <a:spcAft>
                <a:spcPts val="0"/>
              </a:spcAft>
              <a:buNone/>
            </a:pPr>
            <a:r>
              <a:t/>
            </a:r>
            <a:endParaRPr b="1" sz="13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FEATURES ADDED</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Arial"/>
                <a:ea typeface="Arial"/>
                <a:cs typeface="Arial"/>
                <a:sym typeface="Arial"/>
              </a:rPr>
              <a:t>3.  Addition facilities while booking </a:t>
            </a:r>
            <a:endParaRPr b="1" sz="1200">
              <a:solidFill>
                <a:schemeClr val="dk1"/>
              </a:solidFill>
              <a:latin typeface="Arial"/>
              <a:ea typeface="Arial"/>
              <a:cs typeface="Arial"/>
              <a:sym typeface="Arial"/>
            </a:endParaRPr>
          </a:p>
          <a:p>
            <a:pPr indent="0" lvl="0" marL="0" rtl="0" algn="l">
              <a:spcBef>
                <a:spcPts val="0"/>
              </a:spcBef>
              <a:spcAft>
                <a:spcPts val="0"/>
              </a:spcAft>
              <a:buNone/>
            </a:pPr>
            <a:r>
              <a:t/>
            </a:r>
            <a:endParaRPr b="1" sz="1200">
              <a:solidFill>
                <a:schemeClr val="dk1"/>
              </a:solidFill>
              <a:latin typeface="Arial"/>
              <a:ea typeface="Arial"/>
              <a:cs typeface="Arial"/>
              <a:sym typeface="Arial"/>
            </a:endParaRPr>
          </a:p>
          <a:p>
            <a:pPr indent="-304800" lvl="0"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A option for additional facilities is also provided which includes laundry , complimentary breakfast etc.</a:t>
            </a:r>
            <a:endParaRPr sz="1200">
              <a:solidFill>
                <a:schemeClr val="dk1"/>
              </a:solidFill>
              <a:latin typeface="Arial"/>
              <a:ea typeface="Arial"/>
              <a:cs typeface="Arial"/>
              <a:sym typeface="Arial"/>
            </a:endParaRPr>
          </a:p>
          <a:p>
            <a:pPr indent="-304800" lvl="0"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In this pandemic situation we will also provide a special option here where user can request the hotel for additional sanitizers , masks , face shield in advance for their own safety purposes.</a:t>
            </a:r>
            <a:endParaRPr sz="1300">
              <a:solidFill>
                <a:schemeClr val="dk1"/>
              </a:solidFill>
              <a:latin typeface="Arial"/>
              <a:ea typeface="Arial"/>
              <a:cs typeface="Arial"/>
              <a:sym typeface="Arial"/>
            </a:endParaRPr>
          </a:p>
          <a:p>
            <a:pPr indent="0" lvl="0" marL="457200" rtl="0" algn="l">
              <a:spcBef>
                <a:spcPts val="0"/>
              </a:spcBef>
              <a:spcAft>
                <a:spcPts val="0"/>
              </a:spcAft>
              <a:buNone/>
            </a:pPr>
            <a:r>
              <a:t/>
            </a:r>
            <a:endParaRPr b="1" sz="13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EXPECTED CARTESIAN DECOMPOSITION </a:t>
            </a:r>
            <a:endParaRPr/>
          </a:p>
        </p:txBody>
      </p:sp>
      <p:sp>
        <p:nvSpPr>
          <p:cNvPr id="121" name="Google Shape;121;p2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3"/>
          <p:cNvPicPr preferRelativeResize="0"/>
          <p:nvPr/>
        </p:nvPicPr>
        <p:blipFill>
          <a:blip r:embed="rId3">
            <a:alphaModFix/>
          </a:blip>
          <a:stretch>
            <a:fillRect/>
          </a:stretch>
        </p:blipFill>
        <p:spPr>
          <a:xfrm>
            <a:off x="152400" y="941525"/>
            <a:ext cx="8839211" cy="38682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