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640" r:id="rId2"/>
    <p:sldId id="3694" r:id="rId3"/>
    <p:sldId id="3697" r:id="rId4"/>
    <p:sldId id="3700" r:id="rId5"/>
    <p:sldId id="3727" r:id="rId6"/>
    <p:sldId id="3729" r:id="rId7"/>
    <p:sldId id="3730" r:id="rId8"/>
    <p:sldId id="3708" r:id="rId9"/>
    <p:sldId id="3741" r:id="rId10"/>
    <p:sldId id="3742" r:id="rId11"/>
    <p:sldId id="3739" r:id="rId12"/>
    <p:sldId id="3743" r:id="rId13"/>
    <p:sldId id="3734" r:id="rId14"/>
    <p:sldId id="36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BB22B-DE46-C285-BA85-E35433303297}" v="858" dt="2024-02-14T08:19:18.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79" d="100"/>
          <a:sy n="79" d="100"/>
        </p:scale>
        <p:origin x="60" y="52"/>
      </p:cViewPr>
      <p:guideLst>
        <p:guide orient="horz" pos="2160"/>
        <p:guide pos="3840"/>
      </p:guideLst>
    </p:cSldViewPr>
  </p:slideViewPr>
  <p:notesTextViewPr>
    <p:cViewPr>
      <p:scale>
        <a:sx n="1" d="1"/>
        <a:sy n="1" d="1"/>
      </p:scale>
      <p:origin x="0" y="0"/>
    </p:cViewPr>
  </p:notesTextViewPr>
  <p:sorterViewPr>
    <p:cViewPr varScale="1">
      <p:scale>
        <a:sx n="1" d="1"/>
        <a:sy n="1" d="1"/>
      </p:scale>
      <p:origin x="0" y="-79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9/9/2024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9/9/2024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9/9/2024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733027" y="1643262"/>
            <a:ext cx="10725946" cy="2952731"/>
          </a:xfrm>
          <a:prstGeom prst="rect">
            <a:avLst/>
          </a:prstGeom>
          <a:noFill/>
        </p:spPr>
        <p:txBody>
          <a:bodyPr wrap="square" lIns="91440" tIns="45720" rIns="91440" bIns="45720" rtlCol="0" anchor="t">
            <a:spAutoFit/>
          </a:bodyPr>
          <a:lstStyle/>
          <a:p>
            <a:pPr algn="ctr"/>
            <a:r>
              <a:rPr lang="en-IN" sz="3600" b="1" dirty="0">
                <a:latin typeface="Times New Roman"/>
                <a:cs typeface="Times New Roman"/>
              </a:rPr>
              <a:t>Major Project</a:t>
            </a:r>
          </a:p>
          <a:p>
            <a:pPr algn="ctr"/>
            <a:r>
              <a:rPr lang="en-IN" sz="3600" dirty="0">
                <a:latin typeface="Times New Roman"/>
                <a:cs typeface="Times New Roman"/>
              </a:rPr>
              <a:t>Title:</a:t>
            </a:r>
          </a:p>
          <a:p>
            <a:pPr marL="173990" indent="-6350" algn="ctr">
              <a:lnSpc>
                <a:spcPct val="107000"/>
              </a:lnSpc>
              <a:spcAft>
                <a:spcPts val="60"/>
              </a:spcAft>
            </a:pPr>
            <a:r>
              <a:rPr lang="en-IN" sz="3600" kern="100" dirty="0">
                <a:solidFill>
                  <a:srgbClr val="000000"/>
                </a:solidFill>
                <a:effectLst/>
                <a:latin typeface="Times New Roman" panose="02020603050405020304" pitchFamily="18" charset="0"/>
                <a:ea typeface="Times New Roman" panose="02020603050405020304" pitchFamily="18" charset="0"/>
              </a:rPr>
              <a:t>CardioSense- A cloud-based Heart Disease Detection using Explainable AI</a:t>
            </a:r>
          </a:p>
          <a:p>
            <a:pPr algn="ctr"/>
            <a:endParaRPr lang="en-US" sz="3600" b="1" dirty="0">
              <a:latin typeface="Times New Roman"/>
              <a:ea typeface="Calibri"/>
              <a:cs typeface="Calibri"/>
            </a:endParaRPr>
          </a:p>
        </p:txBody>
      </p:sp>
      <p:sp>
        <p:nvSpPr>
          <p:cNvPr id="10" name="TextBox 9">
            <a:extLst>
              <a:ext uri="{FF2B5EF4-FFF2-40B4-BE49-F238E27FC236}">
                <a16:creationId xmlns:a16="http://schemas.microsoft.com/office/drawing/2014/main" id="{C2F12844-7D7B-9449-9B33-46EA047F7017}"/>
              </a:ext>
            </a:extLst>
          </p:cNvPr>
          <p:cNvSpPr txBox="1"/>
          <p:nvPr/>
        </p:nvSpPr>
        <p:spPr>
          <a:xfrm>
            <a:off x="748561" y="4624615"/>
            <a:ext cx="4358733" cy="2616101"/>
          </a:xfrm>
          <a:prstGeom prst="rect">
            <a:avLst/>
          </a:prstGeom>
          <a:noFill/>
        </p:spPr>
        <p:txBody>
          <a:bodyPr wrap="square" lIns="91440" tIns="45720" rIns="91440" bIns="45720" anchor="t">
            <a:spAutoFit/>
          </a:bodyPr>
          <a:lstStyle/>
          <a:p>
            <a:pPr rtl="0">
              <a:spcBef>
                <a:spcPts val="0"/>
              </a:spcBef>
              <a:spcAft>
                <a:spcPts val="0"/>
              </a:spcAft>
            </a:pPr>
            <a:r>
              <a:rPr lang="en-IN" sz="2000" b="1" i="0" u="none" strike="noStrike" dirty="0">
                <a:solidFill>
                  <a:srgbClr val="000000"/>
                </a:solidFill>
                <a:effectLst/>
                <a:latin typeface="Times New Roman"/>
                <a:cs typeface="Times New Roman"/>
              </a:rPr>
              <a:t>Presented by:</a:t>
            </a:r>
            <a:endParaRPr lang="en-IN" sz="2000" b="0" dirty="0">
              <a:effectLst/>
              <a:latin typeface="Times New Roman"/>
              <a:cs typeface="Times New Roman"/>
            </a:endParaRPr>
          </a:p>
          <a:p>
            <a:r>
              <a:rPr lang="en-IN" dirty="0">
                <a:ea typeface="+mn-lt"/>
                <a:cs typeface="+mn-lt"/>
              </a:rPr>
              <a:t>Aditya Kumar Tiwari, R2142201587 </a:t>
            </a:r>
            <a:endParaRPr lang="en-IN" b="0" dirty="0">
              <a:solidFill>
                <a:srgbClr val="808080"/>
              </a:solidFill>
              <a:effectLst/>
              <a:ea typeface="+mn-lt"/>
              <a:cs typeface="+mn-lt"/>
            </a:endParaRPr>
          </a:p>
          <a:p>
            <a:r>
              <a:rPr lang="en-IN" dirty="0">
                <a:ea typeface="+mn-lt"/>
                <a:cs typeface="+mn-lt"/>
              </a:rPr>
              <a:t>Ajay Saini, R2142211390</a:t>
            </a:r>
            <a:endParaRPr lang="en-US" dirty="0">
              <a:solidFill>
                <a:srgbClr val="808080"/>
              </a:solidFill>
              <a:ea typeface="+mn-lt"/>
              <a:cs typeface="+mn-lt"/>
            </a:endParaRPr>
          </a:p>
          <a:p>
            <a:r>
              <a:rPr lang="en-IN" dirty="0">
                <a:ea typeface="+mn-lt"/>
                <a:cs typeface="+mn-lt"/>
              </a:rPr>
              <a:t>Akanksha Singh, R2142201586</a:t>
            </a:r>
            <a:endParaRPr lang="en-US" dirty="0">
              <a:solidFill>
                <a:srgbClr val="808080"/>
              </a:solidFill>
              <a:ea typeface="+mn-lt"/>
              <a:cs typeface="+mn-lt"/>
            </a:endParaRPr>
          </a:p>
          <a:p>
            <a:r>
              <a:rPr lang="en-IN" dirty="0">
                <a:ea typeface="+mn-lt"/>
                <a:cs typeface="+mn-lt"/>
              </a:rPr>
              <a:t>Harshit Ojha, R2142211405</a:t>
            </a:r>
            <a:endParaRPr lang="en-IN" dirty="0"/>
          </a:p>
          <a:p>
            <a:endParaRPr lang="en-IN" dirty="0">
              <a:ea typeface="Calibri"/>
              <a:cs typeface="Calibri"/>
            </a:endParaRPr>
          </a:p>
          <a:p>
            <a:endParaRPr lang="en-IN" dirty="0">
              <a:ea typeface="Calibri"/>
              <a:cs typeface="Calibri"/>
            </a:endParaRPr>
          </a:p>
          <a:p>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8216156" y="4627761"/>
            <a:ext cx="3733503" cy="1569660"/>
          </a:xfrm>
          <a:prstGeom prst="rect">
            <a:avLst/>
          </a:prstGeom>
          <a:noFill/>
        </p:spPr>
        <p:txBody>
          <a:bodyPr wrap="square" lIns="91440" tIns="45720" rIns="91440" bIns="45720" anchor="t">
            <a:spAutoFit/>
          </a:bodyPr>
          <a:lstStyle/>
          <a:p>
            <a:pPr rtl="0">
              <a:spcBef>
                <a:spcPts val="0"/>
              </a:spcBef>
              <a:spcAft>
                <a:spcPts val="0"/>
              </a:spcAft>
            </a:pPr>
            <a:r>
              <a:rPr lang="en-IN" sz="2000" b="1" i="0" u="none" strike="noStrike" dirty="0">
                <a:solidFill>
                  <a:srgbClr val="000000"/>
                </a:solidFill>
                <a:effectLst/>
                <a:latin typeface="Times New Roman"/>
                <a:cs typeface="Times New Roman"/>
              </a:rPr>
              <a:t>Guided by:</a:t>
            </a:r>
            <a:endParaRPr lang="en-IN" sz="2000" b="0" dirty="0">
              <a:effectLst/>
              <a:latin typeface="Times New Roman"/>
              <a:cs typeface="Times New Roman"/>
            </a:endParaRPr>
          </a:p>
          <a:p>
            <a:r>
              <a:rPr lang="en-IN" sz="2000" b="0" dirty="0">
                <a:solidFill>
                  <a:srgbClr val="000000"/>
                </a:solidFill>
                <a:effectLst/>
                <a:latin typeface="Times New Roman"/>
                <a:ea typeface="Calibri"/>
                <a:cs typeface="Calibri"/>
              </a:rPr>
              <a:t>Dr. Roohi Sille </a:t>
            </a:r>
            <a:endParaRPr lang="en-IN" sz="2000" b="0" dirty="0">
              <a:effectLst/>
              <a:latin typeface="Times New Roman"/>
              <a:ea typeface="Calibri"/>
              <a:cs typeface="Calibri"/>
            </a:endParaRPr>
          </a:p>
          <a:p>
            <a:endParaRPr lang="en-IN" sz="2000" b="0" dirty="0">
              <a:effectLst/>
              <a:latin typeface="Times New Roman"/>
              <a:cs typeface="Calibri"/>
            </a:endParaRPr>
          </a:p>
          <a:p>
            <a:br>
              <a:rPr lang="en-IN" dirty="0"/>
            </a:br>
            <a:endParaRPr lang="en-US"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8F1338-13EF-97AD-E28E-48CFBD98A2FB}"/>
              </a:ext>
            </a:extLst>
          </p:cNvPr>
          <p:cNvSpPr txBox="1"/>
          <p:nvPr/>
        </p:nvSpPr>
        <p:spPr>
          <a:xfrm>
            <a:off x="908858" y="1769090"/>
            <a:ext cx="10063942" cy="33198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Calibri"/>
              </a:rPr>
              <a:t>Strength</a:t>
            </a:r>
            <a:r>
              <a:rPr lang="en-US" sz="2000" dirty="0">
                <a:latin typeface="Times New Roman"/>
                <a:cs typeface="Calibri"/>
              </a:rPr>
              <a:t>:</a:t>
            </a:r>
          </a:p>
          <a:p>
            <a:pPr marL="342900" indent="-3429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Early detection by advanced AI may reduce mortality rates by heart disease through early detection with CardioSense, allowing timely interventions</a:t>
            </a:r>
            <a:endParaRPr lang="en-US" sz="2000" dirty="0">
              <a:solidFill>
                <a:srgbClr val="000000"/>
              </a:solidFill>
              <a:effectLst/>
              <a:latin typeface="Times New Roman"/>
              <a:ea typeface="Times New Roman" panose="02020603050405020304" pitchFamily="18" charset="0"/>
              <a:cs typeface="Calibri"/>
            </a:endParaRPr>
          </a:p>
          <a:p>
            <a:pPr marL="342900" indent="-3429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Since it is cloud-based, CardioSense can easily be scaled up across multiple settings of healthcare</a:t>
            </a:r>
          </a:p>
          <a:p>
            <a:pPr marL="342900" indent="-342900">
              <a:buFont typeface="Arial" panose="020B0604020202020204" pitchFamily="34" charset="0"/>
              <a:buChar char="•"/>
            </a:pPr>
            <a:r>
              <a:rPr lang="en-IN" dirty="0">
                <a:solidFill>
                  <a:srgbClr val="000000"/>
                </a:solidFill>
                <a:latin typeface="Times New Roman" panose="02020603050405020304" pitchFamily="18" charset="0"/>
                <a:ea typeface="Times New Roman" panose="02020603050405020304" pitchFamily="18" charset="0"/>
              </a:rPr>
              <a:t>M</a:t>
            </a:r>
            <a:r>
              <a:rPr lang="en-IN" sz="1800" dirty="0">
                <a:solidFill>
                  <a:srgbClr val="000000"/>
                </a:solidFill>
                <a:effectLst/>
                <a:latin typeface="Times New Roman" panose="02020603050405020304" pitchFamily="18" charset="0"/>
                <a:ea typeface="Times New Roman" panose="02020603050405020304" pitchFamily="18" charset="0"/>
              </a:rPr>
              <a:t>inimizing discomfort for the patient and the need for extensive testing</a:t>
            </a:r>
          </a:p>
          <a:p>
            <a:pPr marL="342900" indent="-342900">
              <a:buFont typeface="Arial" panose="020B0604020202020204" pitchFamily="34" charset="0"/>
              <a:buChar char="•"/>
            </a:pPr>
            <a:endParaRPr lang="en-US" sz="2000" dirty="0">
              <a:latin typeface="Times New Roman"/>
              <a:cs typeface="Calibri"/>
            </a:endParaRPr>
          </a:p>
          <a:p>
            <a:r>
              <a:rPr lang="en-US" sz="2000" b="1" dirty="0">
                <a:latin typeface="Times New Roman"/>
                <a:cs typeface="Calibri"/>
              </a:rPr>
              <a:t>Weakness</a:t>
            </a:r>
            <a:r>
              <a:rPr lang="en-US" sz="2000" dirty="0">
                <a:latin typeface="Times New Roman"/>
                <a:cs typeface="Calibri"/>
              </a:rPr>
              <a:t>:</a:t>
            </a:r>
          </a:p>
          <a:p>
            <a:pPr marL="342900" lvl="0" indent="-342900" algn="l">
              <a:lnSpc>
                <a:spcPct val="107000"/>
              </a:lnSpc>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Data quality and availability</a:t>
            </a:r>
          </a:p>
          <a:p>
            <a:pPr marL="342900" lvl="0" indent="-342900" algn="l">
              <a:lnSpc>
                <a:spcPct val="107000"/>
              </a:lnSpc>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Integration with Existing Systems</a:t>
            </a:r>
          </a:p>
          <a:p>
            <a:pPr marL="342900" lvl="0" indent="-342900" algn="l">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Technical Ability Requirement</a:t>
            </a:r>
          </a:p>
          <a:p>
            <a:pPr marL="342900" lvl="0" indent="-342900" algn="l">
              <a:lnSpc>
                <a:spcPct val="107000"/>
              </a:lnSpc>
              <a:buFont typeface="Symbol" panose="05050102010706020507" pitchFamily="18" charset="2"/>
              <a:buChar char=""/>
            </a:pPr>
            <a:endParaRPr lang="en-US" sz="2000" dirty="0">
              <a:latin typeface="Times New Roman"/>
              <a:cs typeface="Calibri"/>
            </a:endParaRPr>
          </a:p>
        </p:txBody>
      </p:sp>
      <p:sp>
        <p:nvSpPr>
          <p:cNvPr id="3" name="TextBox 2">
            <a:extLst>
              <a:ext uri="{FF2B5EF4-FFF2-40B4-BE49-F238E27FC236}">
                <a16:creationId xmlns:a16="http://schemas.microsoft.com/office/drawing/2014/main" id="{5BA105DF-7042-EFA6-3618-2B27644F48F8}"/>
              </a:ext>
            </a:extLst>
          </p:cNvPr>
          <p:cNvSpPr txBox="1"/>
          <p:nvPr/>
        </p:nvSpPr>
        <p:spPr>
          <a:xfrm>
            <a:off x="908858" y="556122"/>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7.  SWOT Analysis</a:t>
            </a:r>
            <a:endParaRPr lang="en-IN" sz="3200" b="1" dirty="0">
              <a:solidFill>
                <a:srgbClr val="46B0FA"/>
              </a:solidFill>
              <a:latin typeface="Times New Roman"/>
              <a:cs typeface="Arial"/>
            </a:endParaRPr>
          </a:p>
        </p:txBody>
      </p:sp>
    </p:spTree>
    <p:extLst>
      <p:ext uri="{BB962C8B-B14F-4D97-AF65-F5344CB8AC3E}">
        <p14:creationId xmlns:p14="http://schemas.microsoft.com/office/powerpoint/2010/main" val="223177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8F1338-13EF-97AD-E28E-48CFBD98A2FB}"/>
              </a:ext>
            </a:extLst>
          </p:cNvPr>
          <p:cNvSpPr txBox="1"/>
          <p:nvPr/>
        </p:nvSpPr>
        <p:spPr>
          <a:xfrm>
            <a:off x="908858" y="1936283"/>
            <a:ext cx="10063942"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Calibri"/>
              </a:rPr>
              <a:t>Opportunities</a:t>
            </a:r>
            <a:r>
              <a:rPr lang="en-US" sz="2000" dirty="0">
                <a:latin typeface="Times New Roman"/>
                <a:cs typeface="Calibri"/>
              </a:rPr>
              <a:t>:</a:t>
            </a:r>
          </a:p>
          <a:p>
            <a:pPr marL="342900" indent="-3429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Proliferation of AI in Healthcare</a:t>
            </a:r>
            <a:endParaRPr lang="en-US" sz="2000" dirty="0">
              <a:solidFill>
                <a:srgbClr val="000000"/>
              </a:solidFill>
              <a:effectLst/>
              <a:latin typeface="Times New Roman"/>
              <a:ea typeface="Times New Roman" panose="02020603050405020304" pitchFamily="18" charset="0"/>
              <a:cs typeface="Calibri"/>
            </a:endParaRPr>
          </a:p>
          <a:p>
            <a:pPr marL="342900" indent="-3429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Expansion of Telemedicine: </a:t>
            </a:r>
            <a:endParaRPr lang="en-US" sz="2000" dirty="0">
              <a:solidFill>
                <a:srgbClr val="000000"/>
              </a:solidFill>
              <a:latin typeface="Times New Roman"/>
              <a:ea typeface="Times New Roman" panose="02020603050405020304" pitchFamily="18" charset="0"/>
              <a:cs typeface="Calibri"/>
            </a:endParaRPr>
          </a:p>
          <a:p>
            <a:pPr marL="342900" indent="-3429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Partnerships</a:t>
            </a:r>
            <a:endParaRPr lang="en-US" sz="2000" dirty="0">
              <a:solidFill>
                <a:srgbClr val="000000"/>
              </a:solidFill>
              <a:effectLst/>
              <a:latin typeface="Times New Roman"/>
              <a:ea typeface="Times New Roman" panose="02020603050405020304" pitchFamily="18" charset="0"/>
              <a:cs typeface="Calibri"/>
            </a:endParaRPr>
          </a:p>
          <a:p>
            <a:pPr marL="342900" indent="-3429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Regulatory Support</a:t>
            </a:r>
            <a:endParaRPr lang="en-US" sz="2000" dirty="0">
              <a:solidFill>
                <a:srgbClr val="000000"/>
              </a:solidFill>
              <a:latin typeface="Times New Roman"/>
              <a:ea typeface="Times New Roman" panose="02020603050405020304" pitchFamily="18" charset="0"/>
              <a:cs typeface="Calibri"/>
            </a:endParaRPr>
          </a:p>
          <a:p>
            <a:pPr marL="342900" indent="-342900">
              <a:buFont typeface="Arial" panose="020B0604020202020204" pitchFamily="34" charset="0"/>
              <a:buChar char="•"/>
            </a:pPr>
            <a:endParaRPr lang="en-US" sz="2000" dirty="0">
              <a:latin typeface="Times New Roman"/>
              <a:cs typeface="Calibri"/>
            </a:endParaRPr>
          </a:p>
          <a:p>
            <a:r>
              <a:rPr lang="en-US" sz="2000" b="1" dirty="0">
                <a:latin typeface="Times New Roman"/>
                <a:cs typeface="Calibri"/>
              </a:rPr>
              <a:t>Threats</a:t>
            </a:r>
            <a:r>
              <a:rPr lang="en-US" sz="2000" dirty="0">
                <a:latin typeface="Times New Roman"/>
                <a:cs typeface="Calibri"/>
              </a:rPr>
              <a:t>:</a:t>
            </a:r>
          </a:p>
          <a:p>
            <a:pPr marL="342900" indent="-3429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Data Privacy and Security</a:t>
            </a:r>
            <a:endParaRPr lang="en-US" sz="2000" dirty="0">
              <a:solidFill>
                <a:srgbClr val="000000"/>
              </a:solidFill>
              <a:effectLst/>
              <a:latin typeface="Times New Roman"/>
              <a:ea typeface="Times New Roman" panose="02020603050405020304" pitchFamily="18" charset="0"/>
              <a:cs typeface="Calibri"/>
            </a:endParaRPr>
          </a:p>
          <a:p>
            <a:pPr marL="342900" indent="-3429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Competitive</a:t>
            </a:r>
            <a:endParaRPr lang="en-US" sz="2000" dirty="0">
              <a:solidFill>
                <a:srgbClr val="000000"/>
              </a:solidFill>
              <a:latin typeface="Times New Roman"/>
              <a:ea typeface="Times New Roman" panose="02020603050405020304" pitchFamily="18" charset="0"/>
              <a:cs typeface="Calibri"/>
            </a:endParaRPr>
          </a:p>
          <a:p>
            <a:pPr marL="342900" indent="-3429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Reliability and Liability</a:t>
            </a:r>
            <a:endParaRPr lang="en-US" sz="2000" dirty="0">
              <a:latin typeface="Times New Roman"/>
              <a:cs typeface="Calibri"/>
            </a:endParaRPr>
          </a:p>
        </p:txBody>
      </p:sp>
      <p:sp>
        <p:nvSpPr>
          <p:cNvPr id="3" name="TextBox 2">
            <a:extLst>
              <a:ext uri="{FF2B5EF4-FFF2-40B4-BE49-F238E27FC236}">
                <a16:creationId xmlns:a16="http://schemas.microsoft.com/office/drawing/2014/main" id="{5BA105DF-7042-EFA6-3618-2B27644F48F8}"/>
              </a:ext>
            </a:extLst>
          </p:cNvPr>
          <p:cNvSpPr txBox="1"/>
          <p:nvPr/>
        </p:nvSpPr>
        <p:spPr>
          <a:xfrm>
            <a:off x="908858" y="556122"/>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7.  SWOT Analysis (Cont.)</a:t>
            </a:r>
            <a:endParaRPr lang="en-IN" sz="3200" b="1" dirty="0">
              <a:solidFill>
                <a:srgbClr val="46B0FA"/>
              </a:solidFill>
              <a:latin typeface="Times New Roman"/>
              <a:cs typeface="Arial"/>
            </a:endParaRPr>
          </a:p>
        </p:txBody>
      </p:sp>
    </p:spTree>
    <p:extLst>
      <p:ext uri="{BB962C8B-B14F-4D97-AF65-F5344CB8AC3E}">
        <p14:creationId xmlns:p14="http://schemas.microsoft.com/office/powerpoint/2010/main" val="135796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CD32B8-2851-9D24-8427-3B777460A424}"/>
              </a:ext>
            </a:extLst>
          </p:cNvPr>
          <p:cNvSpPr txBox="1"/>
          <p:nvPr/>
        </p:nvSpPr>
        <p:spPr>
          <a:xfrm>
            <a:off x="3254003" y="6222132"/>
            <a:ext cx="6094948" cy="369332"/>
          </a:xfrm>
          <a:prstGeom prst="rect">
            <a:avLst/>
          </a:prstGeom>
          <a:noFill/>
        </p:spPr>
        <p:txBody>
          <a:bodyPr wrap="square" lIns="91440" tIns="45720" rIns="91440" bIns="45720" anchor="t">
            <a:spAutoFit/>
          </a:bodyPr>
          <a:lstStyle/>
          <a:p>
            <a:endParaRPr lang="en-IN" sz="1800">
              <a:latin typeface="Times New Roman"/>
              <a:cs typeface="Times New Roman"/>
            </a:endParaRPr>
          </a:p>
        </p:txBody>
      </p:sp>
      <p:graphicFrame>
        <p:nvGraphicFramePr>
          <p:cNvPr id="3" name="Table 2">
            <a:extLst>
              <a:ext uri="{FF2B5EF4-FFF2-40B4-BE49-F238E27FC236}">
                <a16:creationId xmlns:a16="http://schemas.microsoft.com/office/drawing/2014/main" id="{727C9297-80CA-7E58-D6B0-3C8DF1A94DA7}"/>
              </a:ext>
            </a:extLst>
          </p:cNvPr>
          <p:cNvGraphicFramePr>
            <a:graphicFrameLocks noGrp="1"/>
          </p:cNvGraphicFramePr>
          <p:nvPr>
            <p:extLst>
              <p:ext uri="{D42A27DB-BD31-4B8C-83A1-F6EECF244321}">
                <p14:modId xmlns:p14="http://schemas.microsoft.com/office/powerpoint/2010/main" val="2347541478"/>
              </p:ext>
            </p:extLst>
          </p:nvPr>
        </p:nvGraphicFramePr>
        <p:xfrm>
          <a:off x="1440382" y="1682930"/>
          <a:ext cx="8982159" cy="4351335"/>
        </p:xfrm>
        <a:graphic>
          <a:graphicData uri="http://schemas.openxmlformats.org/drawingml/2006/table">
            <a:tbl>
              <a:tblPr/>
              <a:tblGrid>
                <a:gridCol w="1573692">
                  <a:extLst>
                    <a:ext uri="{9D8B030D-6E8A-4147-A177-3AD203B41FA5}">
                      <a16:colId xmlns:a16="http://schemas.microsoft.com/office/drawing/2014/main" val="1732701040"/>
                    </a:ext>
                  </a:extLst>
                </a:gridCol>
                <a:gridCol w="556845">
                  <a:extLst>
                    <a:ext uri="{9D8B030D-6E8A-4147-A177-3AD203B41FA5}">
                      <a16:colId xmlns:a16="http://schemas.microsoft.com/office/drawing/2014/main" val="3769555542"/>
                    </a:ext>
                  </a:extLst>
                </a:gridCol>
                <a:gridCol w="641581">
                  <a:extLst>
                    <a:ext uri="{9D8B030D-6E8A-4147-A177-3AD203B41FA5}">
                      <a16:colId xmlns:a16="http://schemas.microsoft.com/office/drawing/2014/main" val="1847297664"/>
                    </a:ext>
                  </a:extLst>
                </a:gridCol>
                <a:gridCol w="593160">
                  <a:extLst>
                    <a:ext uri="{9D8B030D-6E8A-4147-A177-3AD203B41FA5}">
                      <a16:colId xmlns:a16="http://schemas.microsoft.com/office/drawing/2014/main" val="711719519"/>
                    </a:ext>
                  </a:extLst>
                </a:gridCol>
                <a:gridCol w="605266">
                  <a:extLst>
                    <a:ext uri="{9D8B030D-6E8A-4147-A177-3AD203B41FA5}">
                      <a16:colId xmlns:a16="http://schemas.microsoft.com/office/drawing/2014/main" val="112869549"/>
                    </a:ext>
                  </a:extLst>
                </a:gridCol>
                <a:gridCol w="605266">
                  <a:extLst>
                    <a:ext uri="{9D8B030D-6E8A-4147-A177-3AD203B41FA5}">
                      <a16:colId xmlns:a16="http://schemas.microsoft.com/office/drawing/2014/main" val="4221878337"/>
                    </a:ext>
                  </a:extLst>
                </a:gridCol>
                <a:gridCol w="617373">
                  <a:extLst>
                    <a:ext uri="{9D8B030D-6E8A-4147-A177-3AD203B41FA5}">
                      <a16:colId xmlns:a16="http://schemas.microsoft.com/office/drawing/2014/main" val="2064366369"/>
                    </a:ext>
                  </a:extLst>
                </a:gridCol>
                <a:gridCol w="617373">
                  <a:extLst>
                    <a:ext uri="{9D8B030D-6E8A-4147-A177-3AD203B41FA5}">
                      <a16:colId xmlns:a16="http://schemas.microsoft.com/office/drawing/2014/main" val="4117602258"/>
                    </a:ext>
                  </a:extLst>
                </a:gridCol>
                <a:gridCol w="629479">
                  <a:extLst>
                    <a:ext uri="{9D8B030D-6E8A-4147-A177-3AD203B41FA5}">
                      <a16:colId xmlns:a16="http://schemas.microsoft.com/office/drawing/2014/main" val="2143887005"/>
                    </a:ext>
                  </a:extLst>
                </a:gridCol>
                <a:gridCol w="629479">
                  <a:extLst>
                    <a:ext uri="{9D8B030D-6E8A-4147-A177-3AD203B41FA5}">
                      <a16:colId xmlns:a16="http://schemas.microsoft.com/office/drawing/2014/main" val="1832521146"/>
                    </a:ext>
                  </a:extLst>
                </a:gridCol>
                <a:gridCol w="629479">
                  <a:extLst>
                    <a:ext uri="{9D8B030D-6E8A-4147-A177-3AD203B41FA5}">
                      <a16:colId xmlns:a16="http://schemas.microsoft.com/office/drawing/2014/main" val="824778317"/>
                    </a:ext>
                  </a:extLst>
                </a:gridCol>
                <a:gridCol w="629479">
                  <a:extLst>
                    <a:ext uri="{9D8B030D-6E8A-4147-A177-3AD203B41FA5}">
                      <a16:colId xmlns:a16="http://schemas.microsoft.com/office/drawing/2014/main" val="1677802094"/>
                    </a:ext>
                  </a:extLst>
                </a:gridCol>
                <a:gridCol w="653687">
                  <a:extLst>
                    <a:ext uri="{9D8B030D-6E8A-4147-A177-3AD203B41FA5}">
                      <a16:colId xmlns:a16="http://schemas.microsoft.com/office/drawing/2014/main" val="3082709195"/>
                    </a:ext>
                  </a:extLst>
                </a:gridCol>
              </a:tblGrid>
              <a:tr h="277327">
                <a:tc>
                  <a:txBody>
                    <a:bodyPr/>
                    <a:lstStyle/>
                    <a:p>
                      <a:pPr rtl="0" fontAlgn="b"/>
                      <a:r>
                        <a:rPr lang="en-IN" sz="900">
                          <a:effectLst/>
                        </a:rPr>
                        <a:t>QuillPost</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gridSpan="4">
                  <a:txBody>
                    <a:bodyPr/>
                    <a:lstStyle/>
                    <a:p>
                      <a:pPr algn="ctr" rtl="0" fontAlgn="b"/>
                      <a:r>
                        <a:rPr lang="en-IN" sz="900">
                          <a:effectLst/>
                        </a:rPr>
                        <a:t>September</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rtl="0" fontAlgn="b"/>
                      <a:r>
                        <a:rPr lang="en-IN" sz="900">
                          <a:effectLst/>
                        </a:rPr>
                        <a:t>October</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rtl="0" fontAlgn="b"/>
                      <a:r>
                        <a:rPr lang="en-IN" sz="900">
                          <a:effectLst/>
                        </a:rPr>
                        <a:t>November</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76618380"/>
                  </a:ext>
                </a:extLst>
              </a:tr>
              <a:tr h="277327">
                <a:tc>
                  <a:txBody>
                    <a:bodyPr/>
                    <a:lstStyle/>
                    <a:p>
                      <a:pPr rtl="0" fontAlgn="b"/>
                      <a:r>
                        <a:rPr lang="en-IN" sz="900">
                          <a:effectLst/>
                        </a:rPr>
                        <a:t>Gantt Chart</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W1</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W2</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W3</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W4</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W1</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W2</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W3</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W4</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W1</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W2</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W3</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r>
                        <a:rPr lang="en-IN" sz="900">
                          <a:effectLst/>
                        </a:rPr>
                        <a:t>W4</a:t>
                      </a: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extLst>
                  <a:ext uri="{0D108BD9-81ED-4DB2-BD59-A6C34878D82A}">
                    <a16:rowId xmlns:a16="http://schemas.microsoft.com/office/drawing/2014/main" val="1598493440"/>
                  </a:ext>
                </a:extLst>
              </a:tr>
              <a:tr h="277327">
                <a:tc>
                  <a:txBody>
                    <a:bodyPr/>
                    <a:lstStyle/>
                    <a:p>
                      <a:pPr algn="ctr" rtl="0" fontAlgn="ctr"/>
                      <a:r>
                        <a:rPr lang="en-IN" sz="900">
                          <a:effectLst/>
                        </a:rPr>
                        <a:t>Literature Study</a:t>
                      </a:r>
                    </a:p>
                  </a:txBody>
                  <a:tcPr marL="9203" marR="9203" marT="6136" marB="613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9999"/>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extLst>
                  <a:ext uri="{0D108BD9-81ED-4DB2-BD59-A6C34878D82A}">
                    <a16:rowId xmlns:a16="http://schemas.microsoft.com/office/drawing/2014/main" val="1317181524"/>
                  </a:ext>
                </a:extLst>
              </a:tr>
              <a:tr h="674911">
                <a:tc>
                  <a:txBody>
                    <a:bodyPr/>
                    <a:lstStyle/>
                    <a:p>
                      <a:pPr algn="ctr" rtl="0" fontAlgn="ctr"/>
                      <a:r>
                        <a:rPr lang="en-IN" sz="900">
                          <a:effectLst/>
                        </a:rPr>
                        <a:t>Data Collection and Processing</a:t>
                      </a:r>
                    </a:p>
                  </a:txBody>
                  <a:tcPr marL="9203" marR="9203" marT="6136" marB="613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dirty="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extLst>
                  <a:ext uri="{0D108BD9-81ED-4DB2-BD59-A6C34878D82A}">
                    <a16:rowId xmlns:a16="http://schemas.microsoft.com/office/drawing/2014/main" val="1981817810"/>
                  </a:ext>
                </a:extLst>
              </a:tr>
              <a:tr h="409855">
                <a:tc>
                  <a:txBody>
                    <a:bodyPr/>
                    <a:lstStyle/>
                    <a:p>
                      <a:pPr algn="ctr" rtl="0" fontAlgn="ctr"/>
                      <a:r>
                        <a:rPr lang="en-IN" sz="900">
                          <a:effectLst/>
                        </a:rPr>
                        <a:t>Feature Extraction</a:t>
                      </a:r>
                    </a:p>
                  </a:txBody>
                  <a:tcPr marL="9203" marR="9203" marT="6136" marB="613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9999"/>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extLst>
                  <a:ext uri="{0D108BD9-81ED-4DB2-BD59-A6C34878D82A}">
                    <a16:rowId xmlns:a16="http://schemas.microsoft.com/office/drawing/2014/main" val="440471601"/>
                  </a:ext>
                </a:extLst>
              </a:tr>
              <a:tr h="674911">
                <a:tc>
                  <a:txBody>
                    <a:bodyPr/>
                    <a:lstStyle/>
                    <a:p>
                      <a:pPr algn="ctr" rtl="0" fontAlgn="ctr"/>
                      <a:r>
                        <a:rPr lang="en-IN" sz="900">
                          <a:effectLst/>
                        </a:rPr>
                        <a:t>Model Development and Training</a:t>
                      </a:r>
                    </a:p>
                  </a:txBody>
                  <a:tcPr marL="9203" marR="9203" marT="6136" marB="613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dirty="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extLst>
                  <a:ext uri="{0D108BD9-81ED-4DB2-BD59-A6C34878D82A}">
                    <a16:rowId xmlns:a16="http://schemas.microsoft.com/office/drawing/2014/main" val="2705405726"/>
                  </a:ext>
                </a:extLst>
              </a:tr>
              <a:tr h="409855">
                <a:tc>
                  <a:txBody>
                    <a:bodyPr/>
                    <a:lstStyle/>
                    <a:p>
                      <a:pPr algn="ctr" rtl="0" fontAlgn="ctr"/>
                      <a:r>
                        <a:rPr lang="en-IN" sz="900">
                          <a:effectLst/>
                        </a:rPr>
                        <a:t>Explainable AI Training</a:t>
                      </a:r>
                    </a:p>
                  </a:txBody>
                  <a:tcPr marL="9203" marR="9203" marT="6136" marB="613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9999"/>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dirty="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dirty="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extLst>
                  <a:ext uri="{0D108BD9-81ED-4DB2-BD59-A6C34878D82A}">
                    <a16:rowId xmlns:a16="http://schemas.microsoft.com/office/drawing/2014/main" val="3659580983"/>
                  </a:ext>
                </a:extLst>
              </a:tr>
              <a:tr h="674911">
                <a:tc>
                  <a:txBody>
                    <a:bodyPr/>
                    <a:lstStyle/>
                    <a:p>
                      <a:pPr algn="ctr" rtl="0" fontAlgn="ctr"/>
                      <a:r>
                        <a:rPr lang="en-IN" sz="900">
                          <a:effectLst/>
                        </a:rPr>
                        <a:t>Model Evaluation and Refinement</a:t>
                      </a:r>
                    </a:p>
                  </a:txBody>
                  <a:tcPr marL="9203" marR="9203" marT="6136" marB="613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93C47D"/>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extLst>
                  <a:ext uri="{0D108BD9-81ED-4DB2-BD59-A6C34878D82A}">
                    <a16:rowId xmlns:a16="http://schemas.microsoft.com/office/drawing/2014/main" val="1683556680"/>
                  </a:ext>
                </a:extLst>
              </a:tr>
              <a:tr h="674911">
                <a:tc>
                  <a:txBody>
                    <a:bodyPr/>
                    <a:lstStyle/>
                    <a:p>
                      <a:pPr algn="ctr" rtl="0" fontAlgn="ctr"/>
                      <a:r>
                        <a:rPr lang="en-IN" sz="900">
                          <a:effectLst/>
                        </a:rPr>
                        <a:t>Deployment and Monitoring</a:t>
                      </a:r>
                    </a:p>
                  </a:txBody>
                  <a:tcPr marL="9203" marR="9203" marT="6136" marB="6136"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9999"/>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C9DAF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B6D7A8"/>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tc>
                  <a:txBody>
                    <a:bodyPr/>
                    <a:lstStyle/>
                    <a:p>
                      <a:pPr rtl="0" fontAlgn="b"/>
                      <a:endParaRPr lang="en-IN" sz="900" dirty="0">
                        <a:effectLst/>
                      </a:endParaRPr>
                    </a:p>
                  </a:txBody>
                  <a:tcPr marL="9203" marR="9203" marT="6136" marB="6136"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4CCCC"/>
                    </a:solidFill>
                  </a:tcPr>
                </a:tc>
                <a:extLst>
                  <a:ext uri="{0D108BD9-81ED-4DB2-BD59-A6C34878D82A}">
                    <a16:rowId xmlns:a16="http://schemas.microsoft.com/office/drawing/2014/main" val="3916760277"/>
                  </a:ext>
                </a:extLst>
              </a:tr>
            </a:tbl>
          </a:graphicData>
        </a:graphic>
      </p:graphicFrame>
      <p:sp>
        <p:nvSpPr>
          <p:cNvPr id="5" name="TextBox 4">
            <a:extLst>
              <a:ext uri="{FF2B5EF4-FFF2-40B4-BE49-F238E27FC236}">
                <a16:creationId xmlns:a16="http://schemas.microsoft.com/office/drawing/2014/main" id="{7366BE28-3615-B4B3-63DA-42B707D75848}"/>
              </a:ext>
            </a:extLst>
          </p:cNvPr>
          <p:cNvSpPr txBox="1"/>
          <p:nvPr/>
        </p:nvSpPr>
        <p:spPr>
          <a:xfrm>
            <a:off x="908858" y="556122"/>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8. Gantt Chart</a:t>
            </a:r>
            <a:endParaRPr lang="en-IN" sz="3200" b="1" dirty="0">
              <a:solidFill>
                <a:srgbClr val="46B0FA"/>
              </a:solidFill>
              <a:latin typeface="Times New Roman"/>
              <a:cs typeface="Arial"/>
            </a:endParaRPr>
          </a:p>
        </p:txBody>
      </p:sp>
      <p:sp>
        <p:nvSpPr>
          <p:cNvPr id="2" name="Rectangle 1">
            <a:extLst>
              <a:ext uri="{FF2B5EF4-FFF2-40B4-BE49-F238E27FC236}">
                <a16:creationId xmlns:a16="http://schemas.microsoft.com/office/drawing/2014/main" id="{7C5AEE66-BD1F-8E8C-8820-B16C57E7AC20}"/>
              </a:ext>
            </a:extLst>
          </p:cNvPr>
          <p:cNvSpPr/>
          <p:nvPr/>
        </p:nvSpPr>
        <p:spPr>
          <a:xfrm>
            <a:off x="3083065" y="2281954"/>
            <a:ext cx="987229" cy="1942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t>Whole Team</a:t>
            </a:r>
          </a:p>
        </p:txBody>
      </p:sp>
      <p:sp>
        <p:nvSpPr>
          <p:cNvPr id="4" name="Rectangle 3">
            <a:extLst>
              <a:ext uri="{FF2B5EF4-FFF2-40B4-BE49-F238E27FC236}">
                <a16:creationId xmlns:a16="http://schemas.microsoft.com/office/drawing/2014/main" id="{56DE7DE3-1C96-0C4A-60A5-983A36F8A589}"/>
              </a:ext>
            </a:extLst>
          </p:cNvPr>
          <p:cNvSpPr/>
          <p:nvPr/>
        </p:nvSpPr>
        <p:spPr>
          <a:xfrm>
            <a:off x="3729079" y="2719325"/>
            <a:ext cx="1474100" cy="355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t>Whole Team</a:t>
            </a:r>
          </a:p>
        </p:txBody>
      </p:sp>
      <p:sp>
        <p:nvSpPr>
          <p:cNvPr id="7" name="Rectangle 6">
            <a:extLst>
              <a:ext uri="{FF2B5EF4-FFF2-40B4-BE49-F238E27FC236}">
                <a16:creationId xmlns:a16="http://schemas.microsoft.com/office/drawing/2014/main" id="{84B1FC99-82E8-D88A-1F49-8C8180053020}"/>
              </a:ext>
            </a:extLst>
          </p:cNvPr>
          <p:cNvSpPr/>
          <p:nvPr/>
        </p:nvSpPr>
        <p:spPr>
          <a:xfrm>
            <a:off x="4944232" y="3269798"/>
            <a:ext cx="987229" cy="2826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t>Ajay Saini</a:t>
            </a:r>
          </a:p>
        </p:txBody>
      </p:sp>
      <p:sp>
        <p:nvSpPr>
          <p:cNvPr id="8" name="Rectangle 7">
            <a:extLst>
              <a:ext uri="{FF2B5EF4-FFF2-40B4-BE49-F238E27FC236}">
                <a16:creationId xmlns:a16="http://schemas.microsoft.com/office/drawing/2014/main" id="{422DDACC-6D88-D3E5-7CDA-9DCBDE2DB142}"/>
              </a:ext>
            </a:extLst>
          </p:cNvPr>
          <p:cNvSpPr/>
          <p:nvPr/>
        </p:nvSpPr>
        <p:spPr>
          <a:xfrm>
            <a:off x="6156690" y="3664388"/>
            <a:ext cx="987229" cy="478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t>Akanksha Singh</a:t>
            </a:r>
          </a:p>
        </p:txBody>
      </p:sp>
      <p:sp>
        <p:nvSpPr>
          <p:cNvPr id="9" name="Rectangle 8">
            <a:extLst>
              <a:ext uri="{FF2B5EF4-FFF2-40B4-BE49-F238E27FC236}">
                <a16:creationId xmlns:a16="http://schemas.microsoft.com/office/drawing/2014/main" id="{B1CE8164-E799-0C84-B64C-3EF6F8E00BE7}"/>
              </a:ext>
            </a:extLst>
          </p:cNvPr>
          <p:cNvSpPr/>
          <p:nvPr/>
        </p:nvSpPr>
        <p:spPr>
          <a:xfrm>
            <a:off x="7394772" y="4311706"/>
            <a:ext cx="987229" cy="1942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t>Aditya </a:t>
            </a:r>
          </a:p>
        </p:txBody>
      </p:sp>
      <p:sp>
        <p:nvSpPr>
          <p:cNvPr id="10" name="Rectangle 9">
            <a:extLst>
              <a:ext uri="{FF2B5EF4-FFF2-40B4-BE49-F238E27FC236}">
                <a16:creationId xmlns:a16="http://schemas.microsoft.com/office/drawing/2014/main" id="{64D11189-15B9-1124-6583-C725763DED9D}"/>
              </a:ext>
            </a:extLst>
          </p:cNvPr>
          <p:cNvSpPr/>
          <p:nvPr/>
        </p:nvSpPr>
        <p:spPr>
          <a:xfrm>
            <a:off x="8090686" y="4772952"/>
            <a:ext cx="987229" cy="5030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t>Harshit </a:t>
            </a:r>
          </a:p>
        </p:txBody>
      </p:sp>
      <p:sp>
        <p:nvSpPr>
          <p:cNvPr id="11" name="Rectangle 10">
            <a:extLst>
              <a:ext uri="{FF2B5EF4-FFF2-40B4-BE49-F238E27FC236}">
                <a16:creationId xmlns:a16="http://schemas.microsoft.com/office/drawing/2014/main" id="{B373BEAC-20CB-A5F5-6C9B-8C5E534F858E}"/>
              </a:ext>
            </a:extLst>
          </p:cNvPr>
          <p:cNvSpPr/>
          <p:nvPr/>
        </p:nvSpPr>
        <p:spPr>
          <a:xfrm>
            <a:off x="9348951" y="5460775"/>
            <a:ext cx="987229" cy="1942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t>Whole Team</a:t>
            </a:r>
          </a:p>
        </p:txBody>
      </p:sp>
    </p:spTree>
    <p:extLst>
      <p:ext uri="{BB962C8B-B14F-4D97-AF65-F5344CB8AC3E}">
        <p14:creationId xmlns:p14="http://schemas.microsoft.com/office/powerpoint/2010/main" val="159613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804012" y="360557"/>
            <a:ext cx="7530363" cy="707886"/>
          </a:xfrm>
          <a:prstGeom prst="rect">
            <a:avLst/>
          </a:prstGeom>
          <a:noFill/>
        </p:spPr>
        <p:txBody>
          <a:bodyPr wrap="square" lIns="91440" tIns="45720" rIns="91440" bIns="45720" rtlCol="0" anchor="t">
            <a:spAutoFit/>
          </a:bodyPr>
          <a:lstStyle/>
          <a:p>
            <a:r>
              <a:rPr lang="en-IN" sz="4000" b="1">
                <a:solidFill>
                  <a:srgbClr val="46B0FA"/>
                </a:solidFill>
                <a:latin typeface="Times New Roman"/>
                <a:cs typeface="Arial"/>
              </a:rPr>
              <a:t>9. References</a:t>
            </a:r>
          </a:p>
        </p:txBody>
      </p:sp>
      <p:sp>
        <p:nvSpPr>
          <p:cNvPr id="5" name="Rectangle 1">
            <a:extLst>
              <a:ext uri="{FF2B5EF4-FFF2-40B4-BE49-F238E27FC236}">
                <a16:creationId xmlns:a16="http://schemas.microsoft.com/office/drawing/2014/main" id="{73565A42-7608-1646-8497-F4569B2A1E48}"/>
              </a:ext>
            </a:extLst>
          </p:cNvPr>
          <p:cNvSpPr>
            <a:spLocks noChangeArrowheads="1"/>
          </p:cNvSpPr>
          <p:nvPr/>
        </p:nvSpPr>
        <p:spPr bwMode="auto">
          <a:xfrm>
            <a:off x="2238375" y="2635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0E40470F-611F-B32E-2715-90E076040FE4}"/>
              </a:ext>
            </a:extLst>
          </p:cNvPr>
          <p:cNvSpPr txBox="1"/>
          <p:nvPr/>
        </p:nvSpPr>
        <p:spPr>
          <a:xfrm>
            <a:off x="993789" y="1668557"/>
            <a:ext cx="10203442" cy="4524828"/>
          </a:xfrm>
          <a:prstGeom prst="rect">
            <a:avLst/>
          </a:prstGeom>
          <a:noFill/>
        </p:spPr>
        <p:txBody>
          <a:bodyPr wrap="square" lIns="91440" tIns="45720" rIns="91440" bIns="45720" anchor="t">
            <a:spAutoFit/>
          </a:bodyPr>
          <a:lstStyle/>
          <a:p>
            <a:pPr marR="36830" lvl="0" algn="just" fontAlgn="base">
              <a:lnSpc>
                <a:spcPct val="103000"/>
              </a:lnSpc>
              <a:spcAft>
                <a:spcPts val="845"/>
              </a:spcAft>
              <a:buClr>
                <a:srgbClr val="000000"/>
              </a:buClr>
              <a:buSzPts val="1200"/>
            </a:pPr>
            <a:r>
              <a:rPr lang="en-IN" sz="2000" dirty="0">
                <a:latin typeface="Times New Roman" panose="02020603050405020304" pitchFamily="18" charset="0"/>
                <a:cs typeface="Times New Roman" panose="02020603050405020304" pitchFamily="18" charset="0"/>
              </a:rPr>
              <a:t>[1] </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Angelov, P.P., Soares, E.A., Jiang, R., Arnold, N.I. and Atkinson, P.M., 2021. Explainable artificial intelligence: an analytical review. </a:t>
            </a:r>
            <a:r>
              <a:rPr lang="en-IN" sz="20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Wiley Interdisciplinary Reviews: Data Mining and Knowledge Discovery</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11</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p.e1424.</a:t>
            </a:r>
          </a:p>
          <a:p>
            <a:pPr marR="36830" lvl="0" algn="just" fontAlgn="base">
              <a:lnSpc>
                <a:spcPct val="103000"/>
              </a:lnSpc>
              <a:spcAft>
                <a:spcPts val="845"/>
              </a:spcAft>
              <a:buClr>
                <a:srgbClr val="000000"/>
              </a:buClr>
              <a:buSzPts val="1200"/>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a:t>
            </a:r>
            <a:r>
              <a:rPr lang="en-IN" sz="20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Mienye</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I.D. and Jere, N., 2024. Optimized Ensemble Learning Approach with Explainable AI for Improved Heart Disease Prediction. </a:t>
            </a:r>
            <a:r>
              <a:rPr lang="en-IN" sz="20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Information</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15</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p.394. </a:t>
            </a:r>
          </a:p>
          <a:p>
            <a:pPr marR="36830" lvl="0" algn="just" fontAlgn="base">
              <a:lnSpc>
                <a:spcPct val="103000"/>
              </a:lnSpc>
              <a:spcAft>
                <a:spcPts val="845"/>
              </a:spcAft>
              <a:buClr>
                <a:srgbClr val="000000"/>
              </a:buClr>
              <a:buSzPts val="1200"/>
            </a:pPr>
            <a:r>
              <a:rPr lang="en-IN" sz="20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Omar, S., Mohamed, N. and </a:t>
            </a:r>
            <a:r>
              <a:rPr lang="en-IN" sz="20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Elbendary</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 2021, August. A Cardiovascular Disease Prediction Using Machine Learning Algorithms. In </a:t>
            </a:r>
            <a:r>
              <a:rPr lang="en-IN" sz="20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International Undergraduate Research Conference</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(Vol. 5, No. 5, pp. 177-179). The Military Technical College.</a:t>
            </a:r>
          </a:p>
          <a:p>
            <a:pPr marR="36830" lvl="0" algn="just" fontAlgn="base">
              <a:lnSpc>
                <a:spcPct val="103000"/>
              </a:lnSpc>
              <a:spcAft>
                <a:spcPts val="60"/>
              </a:spcAft>
              <a:buClr>
                <a:srgbClr val="000000"/>
              </a:buClr>
              <a:buSzPts val="1200"/>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[4]Hossain, M.M., Ali, M.S., Ahmed, M.M., Rakib, M.R.H., Kona, M.A., Afrin, S., Islam, M.K., Ahsan, M.M., Raj, S.M.R.H. and Rahman, M.H., 2023. Cardiovascular disease identification using a hybrid CNN-LSTM model with explainable AI. </a:t>
            </a:r>
            <a:r>
              <a:rPr lang="en-IN" sz="20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Informatics in Medicine Unlocked</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42</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p.101370.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9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lIns="91440" tIns="45720" rIns="91440" bIns="45720" rtlCol="0" anchor="t">
            <a:spAutoFit/>
          </a:bodyPr>
          <a:lstStyle/>
          <a:p>
            <a:pPr algn="ctr"/>
            <a:r>
              <a:rPr lang="en-US" sz="7200" b="1" dirty="0">
                <a:solidFill>
                  <a:srgbClr val="46B0FA"/>
                </a:solidFill>
                <a:latin typeface="Times New Roman"/>
                <a:cs typeface="Arial"/>
              </a:rPr>
              <a:t>Thank You</a:t>
            </a:r>
            <a:endParaRPr lang="en-IN" sz="7200" b="1" dirty="0">
              <a:solidFill>
                <a:srgbClr val="46B0FA"/>
              </a:solidFill>
              <a:latin typeface="Times New Roman"/>
              <a:cs typeface="Arial"/>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168532-D141-4AB0-BD29-1663F2877B3E}"/>
              </a:ext>
            </a:extLst>
          </p:cNvPr>
          <p:cNvSpPr txBox="1"/>
          <p:nvPr/>
        </p:nvSpPr>
        <p:spPr>
          <a:xfrm>
            <a:off x="999381" y="1946232"/>
            <a:ext cx="4650377" cy="3139321"/>
          </a:xfrm>
          <a:prstGeom prst="rect">
            <a:avLst/>
          </a:prstGeom>
          <a:noFill/>
        </p:spPr>
        <p:txBody>
          <a:bodyPr wrap="square" lIns="91440" tIns="45720" rIns="91440" bIns="45720" rtlCol="0" anchor="t">
            <a:spAutoFit/>
          </a:bodyPr>
          <a:lstStyle/>
          <a:p>
            <a:pPr marL="457200" indent="-457200">
              <a:buFont typeface="+mj-lt"/>
              <a:buAutoNum type="arabicPeriod"/>
            </a:pPr>
            <a:r>
              <a:rPr lang="en-US" sz="2000" dirty="0">
                <a:latin typeface="Times New Roman"/>
                <a:cs typeface="Arial"/>
              </a:rPr>
              <a:t>Introduction</a:t>
            </a:r>
          </a:p>
          <a:p>
            <a:pPr marL="457200" indent="-457200">
              <a:buFont typeface="+mj-lt"/>
              <a:buAutoNum type="arabicPeriod"/>
            </a:pPr>
            <a:r>
              <a:rPr lang="en-US" sz="2000" dirty="0">
                <a:latin typeface="Times New Roman"/>
                <a:cs typeface="Arial"/>
              </a:rPr>
              <a:t>Problem Statement</a:t>
            </a:r>
          </a:p>
          <a:p>
            <a:pPr marL="457200" indent="-457200">
              <a:buFont typeface="+mj-lt"/>
              <a:buAutoNum type="arabicPeriod"/>
            </a:pPr>
            <a:r>
              <a:rPr lang="en-US" sz="2000" dirty="0">
                <a:latin typeface="Times New Roman"/>
                <a:cs typeface="Arial"/>
              </a:rPr>
              <a:t>Objectives</a:t>
            </a:r>
          </a:p>
          <a:p>
            <a:pPr marL="457200" indent="-457200">
              <a:buFont typeface="+mj-lt"/>
              <a:buAutoNum type="arabicPeriod"/>
            </a:pPr>
            <a:r>
              <a:rPr lang="en-US" sz="2000" dirty="0">
                <a:latin typeface="Times New Roman"/>
                <a:cs typeface="Arial"/>
              </a:rPr>
              <a:t>Tech Stack</a:t>
            </a:r>
          </a:p>
          <a:p>
            <a:pPr marL="457200" indent="-457200">
              <a:buFont typeface="+mj-lt"/>
              <a:buAutoNum type="arabicPeriod"/>
            </a:pPr>
            <a:r>
              <a:rPr lang="en-US" sz="2000" dirty="0">
                <a:latin typeface="Times New Roman"/>
                <a:cs typeface="Arial"/>
              </a:rPr>
              <a:t>Data Structures and Algorithms</a:t>
            </a:r>
          </a:p>
          <a:p>
            <a:pPr marL="457200" indent="-457200">
              <a:buFont typeface="+mj-lt"/>
              <a:buAutoNum type="arabicPeriod"/>
            </a:pPr>
            <a:r>
              <a:rPr lang="en-US" sz="2000" dirty="0">
                <a:latin typeface="Times New Roman"/>
                <a:cs typeface="Arial"/>
              </a:rPr>
              <a:t>Methodology</a:t>
            </a:r>
          </a:p>
          <a:p>
            <a:pPr marL="457200" indent="-457200">
              <a:buFont typeface="+mj-lt"/>
              <a:buAutoNum type="arabicPeriod"/>
            </a:pPr>
            <a:r>
              <a:rPr lang="en-US" sz="2000" dirty="0">
                <a:latin typeface="Times New Roman"/>
                <a:cs typeface="Arial"/>
              </a:rPr>
              <a:t>SWOT Analysis</a:t>
            </a:r>
          </a:p>
          <a:p>
            <a:pPr marL="457200" indent="-457200">
              <a:buFont typeface="+mj-lt"/>
              <a:buAutoNum type="arabicPeriod"/>
            </a:pPr>
            <a:r>
              <a:rPr lang="en-US" sz="2000" dirty="0">
                <a:latin typeface="Times New Roman"/>
                <a:cs typeface="Arial"/>
              </a:rPr>
              <a:t>Gantt Chart</a:t>
            </a:r>
          </a:p>
          <a:p>
            <a:pPr marL="457200" indent="-457200">
              <a:buFont typeface="+mj-lt"/>
              <a:buAutoNum type="arabicPeriod"/>
            </a:pPr>
            <a:r>
              <a:rPr lang="en-US" sz="2000" dirty="0">
                <a:latin typeface="Times New Roman"/>
                <a:cs typeface="Arial"/>
              </a:rPr>
              <a:t>References</a:t>
            </a:r>
          </a:p>
          <a:p>
            <a:pPr marL="342900" indent="-342900">
              <a:buFont typeface="Calibri Light"/>
              <a:buAutoNum type="arabicPeriod"/>
            </a:pP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50E0D93-FDA4-CCBD-D863-F2826B611D30}"/>
              </a:ext>
            </a:extLst>
          </p:cNvPr>
          <p:cNvSpPr txBox="1"/>
          <p:nvPr/>
        </p:nvSpPr>
        <p:spPr>
          <a:xfrm>
            <a:off x="860002" y="610917"/>
            <a:ext cx="7141945"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Content</a:t>
            </a:r>
            <a:endParaRPr lang="en-IN" sz="3200" b="1" dirty="0">
              <a:solidFill>
                <a:srgbClr val="46B0FA"/>
              </a:solidFill>
              <a:latin typeface="Times New Roman"/>
              <a:cs typeface="Arial"/>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71584" y="610917"/>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1. Introduction</a:t>
            </a:r>
            <a:endParaRPr lang="en-IN" sz="3200" b="1" dirty="0">
              <a:solidFill>
                <a:srgbClr val="46B0FA"/>
              </a:solidFill>
              <a:latin typeface="Times New Roman"/>
              <a:cs typeface="Arial"/>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735495" y="1997839"/>
            <a:ext cx="10714383" cy="2862322"/>
          </a:xfrm>
          <a:prstGeom prst="rect">
            <a:avLst/>
          </a:prstGeom>
          <a:noFill/>
        </p:spPr>
        <p:txBody>
          <a:bodyPr wrap="square" lIns="91440" tIns="45720" rIns="91440" bIns="45720" anchor="t">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Cardiovascular diseases (CVDs) are the leading cause of death worldwide, responsible for approximately 17.9 million deaths annually. Early diagnosis is crucial to reduce the morbidity and mortality associated with heart diseases, but current methods often require sophisticated tools. CardioSense is a cloud-based platform that utilizes cloud computing and explainable AI to predict heart disease by analyzing patient history, lifestyle, and clinical data.</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platform aims to provide highly accurate predictions while offering transparent insights into how AI models make decisions, instilling confidence in both patients and healthcare professionals. Integration with cloud computing ensures real-time, accessible analysis and monitoring, enhancing the early detection and management of cardiac conditions. </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98629" y="653227"/>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2. Problem Statement</a:t>
            </a:r>
          </a:p>
        </p:txBody>
      </p:sp>
      <p:sp>
        <p:nvSpPr>
          <p:cNvPr id="5" name="TextBox 4">
            <a:extLst>
              <a:ext uri="{FF2B5EF4-FFF2-40B4-BE49-F238E27FC236}">
                <a16:creationId xmlns:a16="http://schemas.microsoft.com/office/drawing/2014/main" id="{CBE2FB52-08FB-EF4A-8355-9F2324F01654}"/>
              </a:ext>
            </a:extLst>
          </p:cNvPr>
          <p:cNvSpPr txBox="1"/>
          <p:nvPr/>
        </p:nvSpPr>
        <p:spPr>
          <a:xfrm>
            <a:off x="2070212" y="1983604"/>
            <a:ext cx="8051576" cy="2092881"/>
          </a:xfrm>
          <a:prstGeom prst="rect">
            <a:avLst/>
          </a:prstGeom>
          <a:noFill/>
        </p:spPr>
        <p:txBody>
          <a:bodyPr wrap="square" lIns="91440" tIns="45720" rIns="91440" bIns="45720" anchor="t">
            <a:spAutoFit/>
          </a:bodyPr>
          <a:lstStyle/>
          <a:p>
            <a:pPr algn="just" rtl="0">
              <a:spcBef>
                <a:spcPts val="900"/>
              </a:spcBef>
              <a:spcAft>
                <a:spcPts val="0"/>
              </a:spcAft>
            </a:pPr>
            <a:endParaRPr lang="en-IN" sz="2000" b="0" dirty="0">
              <a:effectLst/>
              <a:latin typeface="Times New Roman"/>
              <a:cs typeface="Times New Roman"/>
            </a:endParaRPr>
          </a:p>
          <a:p>
            <a:pPr algn="just"/>
            <a:r>
              <a:rPr lang="en-IN" sz="1800" kern="0" dirty="0">
                <a:effectLst/>
                <a:latin typeface="Times New Roman" panose="02020603050405020304" pitchFamily="18" charset="0"/>
                <a:ea typeface="Times New Roman" panose="02020603050405020304" pitchFamily="18" charset="0"/>
              </a:rPr>
              <a:t>Heart disease is one of the leading causes of mortality among people of the world. Most of the available diagnostic methodologies lack accessibility, scalability, and transparency. The result requires a non-invasive data-based detection of heart diseases, with explainability in AI integrated into building trust for AI-driven healthcare toward efficient early diagnosis.</a:t>
            </a:r>
            <a:br>
              <a:rPr lang="en-IN" sz="2000" b="0" dirty="0">
                <a:effectLst/>
              </a:rPr>
            </a:br>
            <a:endParaRPr lang="en-US" sz="2000" dirty="0">
              <a:ea typeface="Calibri"/>
              <a:cs typeface="Calibri"/>
            </a:endParaRP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908858" y="556122"/>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3. Objectives</a:t>
            </a:r>
          </a:p>
        </p:txBody>
      </p:sp>
      <p:sp>
        <p:nvSpPr>
          <p:cNvPr id="5" name="TextBox 4">
            <a:extLst>
              <a:ext uri="{FF2B5EF4-FFF2-40B4-BE49-F238E27FC236}">
                <a16:creationId xmlns:a16="http://schemas.microsoft.com/office/drawing/2014/main" id="{CBE2FB52-08FB-EF4A-8355-9F2324F01654}"/>
              </a:ext>
            </a:extLst>
          </p:cNvPr>
          <p:cNvSpPr txBox="1"/>
          <p:nvPr/>
        </p:nvSpPr>
        <p:spPr>
          <a:xfrm>
            <a:off x="908858" y="1719715"/>
            <a:ext cx="10374283" cy="5083443"/>
          </a:xfrm>
          <a:prstGeom prst="rect">
            <a:avLst/>
          </a:prstGeom>
          <a:noFill/>
        </p:spPr>
        <p:txBody>
          <a:bodyPr wrap="square" lIns="91440" tIns="45720" rIns="91440" bIns="45720" anchor="t">
            <a:spAutoFit/>
          </a:bodyPr>
          <a:lstStyle/>
          <a:p>
            <a:pPr rtl="0">
              <a:spcBef>
                <a:spcPts val="900"/>
              </a:spcBef>
              <a:spcAft>
                <a:spcPts val="0"/>
              </a:spcAft>
            </a:pPr>
            <a:endParaRPr lang="en-IN" sz="2000" b="0" dirty="0">
              <a:effectLst/>
              <a:latin typeface="Times New Roman" panose="02020603050405020304" pitchFamily="18" charset="0"/>
              <a:cs typeface="Times New Roman" panose="02020603050405020304" pitchFamily="18" charset="0"/>
            </a:endParaRPr>
          </a:p>
          <a:p>
            <a:pPr marL="342900" marR="36830" lvl="0" indent="-342900" algn="just" fontAlgn="base">
              <a:lnSpc>
                <a:spcPct val="103000"/>
              </a:lnSpc>
              <a:spcAft>
                <a:spcPts val="180"/>
              </a:spcAft>
              <a:buClr>
                <a:srgbClr val="000000"/>
              </a:buClr>
              <a:buSzPts val="1200"/>
              <a:buFont typeface="Arial" panose="020B0604020202020204" pitchFamily="34" charset="0"/>
              <a:buChar char="•"/>
            </a:pPr>
            <a:r>
              <a:rPr lang="en-US" sz="2000" dirty="0"/>
              <a:t>To implement early detection of cardiovascular diseases by integrating advanced machine learning models</a:t>
            </a:r>
          </a:p>
          <a:p>
            <a:pPr marL="342900" marR="36830" lvl="0" indent="-342900" algn="just" fontAlgn="base">
              <a:lnSpc>
                <a:spcPct val="103000"/>
              </a:lnSpc>
              <a:spcAft>
                <a:spcPts val="180"/>
              </a:spcAft>
              <a:buClr>
                <a:srgbClr val="000000"/>
              </a:buClr>
              <a:buSzPts val="1200"/>
              <a:buFont typeface="Arial" panose="020B0604020202020204" pitchFamily="34" charset="0"/>
              <a:buChar char="•"/>
            </a:pPr>
            <a:endPar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6830" lvl="0" indent="-342900" algn="just" fontAlgn="base">
              <a:lnSpc>
                <a:spcPct val="103000"/>
              </a:lnSpc>
              <a:spcAft>
                <a:spcPts val="180"/>
              </a:spcAft>
              <a:buClr>
                <a:srgbClr val="000000"/>
              </a:buClr>
              <a:buSzPts val="1200"/>
              <a:buFont typeface="Arial" panose="020B0604020202020204" pitchFamily="34" charset="0"/>
              <a:buChar char="•"/>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To critically explore the machine learning and apply an appropriate methodology to superscribe the identified problem</a:t>
            </a:r>
          </a:p>
          <a:p>
            <a:pPr marL="342900" marR="36830" lvl="0" indent="-342900" algn="just" fontAlgn="base">
              <a:lnSpc>
                <a:spcPct val="103000"/>
              </a:lnSpc>
              <a:spcAft>
                <a:spcPts val="180"/>
              </a:spcAft>
              <a:buClr>
                <a:srgbClr val="000000"/>
              </a:buClr>
              <a:buSzPts val="1200"/>
              <a:buFont typeface="Arial" panose="020B0604020202020204" pitchFamily="34" charset="0"/>
              <a:buChar char="•"/>
            </a:pPr>
            <a:endPar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6830" lvl="0" indent="-342900" algn="just" fontAlgn="base">
              <a:lnSpc>
                <a:spcPct val="103000"/>
              </a:lnSpc>
              <a:spcAft>
                <a:spcPts val="180"/>
              </a:spcAft>
              <a:buClr>
                <a:srgbClr val="000000"/>
              </a:buClr>
              <a:buSzPts val="1200"/>
              <a:buFont typeface="Arial" panose="020B0604020202020204" pitchFamily="34" charset="0"/>
              <a:buChar char="•"/>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Improvement of diagnostic accuracy and clinical applicability</a:t>
            </a:r>
          </a:p>
          <a:p>
            <a:pPr marL="342900" marR="36830" lvl="0" indent="-342900" algn="just" fontAlgn="base">
              <a:lnSpc>
                <a:spcPct val="103000"/>
              </a:lnSpc>
              <a:spcAft>
                <a:spcPts val="180"/>
              </a:spcAft>
              <a:buClr>
                <a:srgbClr val="000000"/>
              </a:buClr>
              <a:buSzPts val="1200"/>
              <a:buFont typeface="Arial" panose="020B0604020202020204" pitchFamily="34" charset="0"/>
              <a:buChar char="•"/>
            </a:pPr>
            <a:endPar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6830" lvl="0" indent="-342900" algn="just" fontAlgn="base">
              <a:lnSpc>
                <a:spcPct val="103000"/>
              </a:lnSpc>
              <a:spcAft>
                <a:spcPts val="1025"/>
              </a:spcAft>
              <a:buClr>
                <a:srgbClr val="000000"/>
              </a:buClr>
              <a:buSzPts val="1200"/>
              <a:buFont typeface="Arial" panose="020B0604020202020204" pitchFamily="34" charset="0"/>
              <a:buChar char="•"/>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To deploy the application onto a cloud platform to ensure scalability, real-time processing and global accessibility </a:t>
            </a:r>
          </a:p>
          <a:p>
            <a:pPr algn="just"/>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r>
              <a:rPr lang="en-IN" sz="2000" b="0" dirty="0">
                <a:effectLst/>
                <a:latin typeface="Times New Roman" panose="02020603050405020304" pitchFamily="18" charset="0"/>
                <a:cs typeface="Times New Roman" panose="02020603050405020304" pitchFamily="18" charset="0"/>
              </a:rPr>
            </a:br>
            <a:br>
              <a:rPr lang="en-IN" sz="2000" b="0" dirty="0">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292095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FF4C72-30E6-1C41-A563-244A86C44048}"/>
              </a:ext>
            </a:extLst>
          </p:cNvPr>
          <p:cNvSpPr txBox="1"/>
          <p:nvPr/>
        </p:nvSpPr>
        <p:spPr>
          <a:xfrm>
            <a:off x="892037" y="1513489"/>
            <a:ext cx="5388945" cy="5392758"/>
          </a:xfrm>
          <a:prstGeom prst="rect">
            <a:avLst/>
          </a:prstGeom>
          <a:noFill/>
        </p:spPr>
        <p:txBody>
          <a:bodyPr wrap="square" lIns="91440" tIns="45720" rIns="91440" bIns="45720" anchor="t">
            <a:spAutoFit/>
          </a:bodyPr>
          <a:lstStyle/>
          <a:p>
            <a:pPr marR="381000" algn="just" rtl="0">
              <a:spcBef>
                <a:spcPts val="600"/>
              </a:spcBef>
              <a:spcAft>
                <a:spcPts val="0"/>
              </a:spcAft>
            </a:pPr>
            <a:r>
              <a:rPr lang="en-IN" sz="2000" b="1" i="0" u="sng" dirty="0">
                <a:solidFill>
                  <a:srgbClr val="000000"/>
                </a:solidFill>
                <a:effectLst/>
                <a:latin typeface="Times New Roman"/>
                <a:cs typeface="Times New Roman"/>
              </a:rPr>
              <a:t>Development</a:t>
            </a:r>
            <a:endParaRPr lang="en-IN" sz="2000" dirty="0">
              <a:latin typeface="Times New Roman"/>
              <a:cs typeface="Times New Roman"/>
            </a:endParaRPr>
          </a:p>
          <a:p>
            <a:pPr marL="342900" marR="381000" indent="-342900">
              <a:spcBef>
                <a:spcPts val="600"/>
              </a:spcBef>
              <a:buFont typeface="Arial" panose="020B0604020202020204" pitchFamily="34" charset="0"/>
              <a:buChar char="•"/>
            </a:pPr>
            <a:r>
              <a:rPr lang="en-IN" sz="2000" i="0" u="none" strike="noStrike" dirty="0">
                <a:solidFill>
                  <a:srgbClr val="000000"/>
                </a:solidFill>
                <a:effectLst/>
                <a:latin typeface="Times New Roman" panose="02020603050405020304" pitchFamily="18" charset="0"/>
                <a:ea typeface="Calibri"/>
                <a:cs typeface="Times New Roman" panose="02020603050405020304" pitchFamily="18" charset="0"/>
              </a:rPr>
              <a:t>Frontend </a:t>
            </a:r>
            <a:r>
              <a:rPr lang="en-IN" sz="2000" dirty="0">
                <a:solidFill>
                  <a:srgbClr val="000000"/>
                </a:solidFill>
                <a:latin typeface="Times New Roman" panose="02020603050405020304" pitchFamily="18" charset="0"/>
                <a:ea typeface="Calibri"/>
                <a:cs typeface="Times New Roman" panose="02020603050405020304" pitchFamily="18" charset="0"/>
              </a:rPr>
              <a:t>: </a:t>
            </a:r>
            <a:r>
              <a:rPr lang="en-IN" sz="2000" u="none" strike="noStrike" kern="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Angular</a:t>
            </a:r>
            <a:r>
              <a:rPr lang="en-IN" sz="2000" dirty="0">
                <a:solidFill>
                  <a:srgbClr val="000000"/>
                </a:solidFill>
                <a:latin typeface="Times New Roman" panose="02020603050405020304" pitchFamily="18" charset="0"/>
                <a:ea typeface="Calibri"/>
                <a:cs typeface="Times New Roman" panose="02020603050405020304" pitchFamily="18" charset="0"/>
              </a:rPr>
              <a:t>, CSS</a:t>
            </a:r>
            <a:endParaRPr lang="en-IN" sz="2000" dirty="0">
              <a:solidFill>
                <a:srgbClr val="000000"/>
              </a:solidFill>
              <a:latin typeface="Times New Roman" panose="02020603050405020304" pitchFamily="18" charset="0"/>
              <a:ea typeface="+mn-lt"/>
              <a:cs typeface="Times New Roman" panose="02020603050405020304" pitchFamily="18" charset="0"/>
            </a:endParaRPr>
          </a:p>
          <a:p>
            <a:pPr marL="342900" marR="381000" indent="-342900">
              <a:spcBef>
                <a:spcPts val="600"/>
              </a:spcBef>
              <a:buFont typeface="Arial" panose="020B0604020202020204" pitchFamily="34" charset="0"/>
              <a:buChar char="•"/>
            </a:pPr>
            <a:r>
              <a:rPr lang="en-IN" sz="2000" dirty="0">
                <a:latin typeface="Times New Roman" panose="02020603050405020304" pitchFamily="18" charset="0"/>
                <a:ea typeface="+mn-lt"/>
                <a:cs typeface="Times New Roman" panose="02020603050405020304" pitchFamily="18" charset="0"/>
              </a:rPr>
              <a:t>Backend : </a:t>
            </a:r>
            <a:r>
              <a:rPr lang="en-IN" sz="2000" u="none" strike="noStrike" kern="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Flask (Python) </a:t>
            </a:r>
          </a:p>
          <a:p>
            <a:pPr marL="342900" marR="381000" indent="-342900">
              <a:spcBef>
                <a:spcPts val="600"/>
              </a:spcBef>
              <a:buFont typeface="Arial" panose="020B0604020202020204" pitchFamily="34" charset="0"/>
              <a:buChar char="•"/>
            </a:pPr>
            <a:r>
              <a:rPr lang="en-IN" sz="2000" u="none" strike="noStrike" kern="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APIs: RESTful APIs</a:t>
            </a:r>
          </a:p>
          <a:p>
            <a:pPr marL="285750" marR="381000" indent="-285750">
              <a:spcBef>
                <a:spcPts val="600"/>
              </a:spcBef>
              <a:buFont typeface="Arial" panose="020B0604020202020204" pitchFamily="34" charset="0"/>
              <a:buChar char="•"/>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SQL Databases: MySQL for structured data storage</a:t>
            </a:r>
          </a:p>
          <a:p>
            <a:pPr marL="342900" lvl="0" indent="-342900" fontAlgn="base">
              <a:lnSpc>
                <a:spcPct val="103000"/>
              </a:lnSpc>
              <a:buClr>
                <a:srgbClr val="000000"/>
              </a:buClr>
              <a:buSzPts val="1200"/>
              <a:buFont typeface="Arial" panose="020B0604020202020204" pitchFamily="34" charset="0"/>
              <a:buChar char="•"/>
            </a:pPr>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Programming Languages: Python (with libraries like pandas, NumPy)</a:t>
            </a:r>
          </a:p>
          <a:p>
            <a:pPr marL="342900" lvl="0" indent="-342900" fontAlgn="base">
              <a:lnSpc>
                <a:spcPct val="103000"/>
              </a:lnSpc>
              <a:spcAft>
                <a:spcPts val="60"/>
              </a:spcAft>
              <a:buClr>
                <a:srgbClr val="000000"/>
              </a:buClr>
              <a:buSzPts val="1200"/>
              <a:buFont typeface="Arial" panose="020B0604020202020204" pitchFamily="34" charset="0"/>
              <a:buChar char="•"/>
            </a:pPr>
            <a:r>
              <a:rPr lang="en-IN" sz="2000" u="none" strike="noStrike" kern="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Cloud Platforms: AWS: For computing (EC2), storage (S3), and database services (RDS, DynamoDB).</a:t>
            </a:r>
            <a:br>
              <a:rPr lang="en-IN" sz="2000" dirty="0">
                <a:solidFill>
                  <a:srgbClr val="000000"/>
                </a:solidFill>
                <a:latin typeface="Times New Roman"/>
                <a:ea typeface="+mn-lt"/>
                <a:cs typeface="+mn-lt"/>
              </a:rPr>
            </a:br>
            <a:endParaRPr lang="en-IN" sz="2000" dirty="0">
              <a:solidFill>
                <a:srgbClr val="000000"/>
              </a:solidFill>
              <a:latin typeface="Times New Roman"/>
              <a:ea typeface="+mn-lt"/>
              <a:cs typeface="+mn-lt"/>
            </a:endParaRPr>
          </a:p>
          <a:p>
            <a:pPr rtl="0">
              <a:spcAft>
                <a:spcPts val="0"/>
              </a:spcAft>
            </a:pPr>
            <a:endParaRPr lang="en-IN" sz="2000" b="1" i="0" u="sng" strike="noStrike" dirty="0">
              <a:solidFill>
                <a:srgbClr val="000000"/>
              </a:solidFill>
              <a:effectLst/>
              <a:latin typeface="Times New Roman" panose="02020603050405020304" pitchFamily="18" charset="0"/>
              <a:cs typeface="Times New Roman" panose="02020603050405020304" pitchFamily="18" charset="0"/>
            </a:endParaRPr>
          </a:p>
          <a:p>
            <a:br>
              <a:rPr lang="en-IN" sz="2000" b="0" dirty="0">
                <a:effectLst/>
              </a:rPr>
            </a:br>
            <a:br>
              <a:rPr lang="en-IN" sz="2000" b="0" dirty="0">
                <a:effectLst/>
              </a:rPr>
            </a:br>
            <a:endParaRPr lang="en-US" sz="2000" dirty="0"/>
          </a:p>
        </p:txBody>
      </p:sp>
      <p:sp>
        <p:nvSpPr>
          <p:cNvPr id="7" name="TextBox 6">
            <a:extLst>
              <a:ext uri="{FF2B5EF4-FFF2-40B4-BE49-F238E27FC236}">
                <a16:creationId xmlns:a16="http://schemas.microsoft.com/office/drawing/2014/main" id="{4B6514C4-30FA-6043-89BA-B7447FCFE781}"/>
              </a:ext>
            </a:extLst>
          </p:cNvPr>
          <p:cNvSpPr txBox="1"/>
          <p:nvPr/>
        </p:nvSpPr>
        <p:spPr>
          <a:xfrm>
            <a:off x="6428132" y="1909048"/>
            <a:ext cx="6097656" cy="646331"/>
          </a:xfrm>
          <a:prstGeom prst="rect">
            <a:avLst/>
          </a:prstGeom>
          <a:noFill/>
        </p:spPr>
        <p:txBody>
          <a:bodyPr wrap="square" lIns="91440" tIns="45720" rIns="91440" bIns="45720" anchor="t">
            <a:spAutoFit/>
          </a:bodyPr>
          <a:lstStyle/>
          <a:p>
            <a:br>
              <a:rPr lang="en-IN" b="0" dirty="0">
                <a:effectLst/>
              </a:rPr>
            </a:br>
            <a:endParaRPr lang="en-US" dirty="0"/>
          </a:p>
        </p:txBody>
      </p:sp>
      <p:sp>
        <p:nvSpPr>
          <p:cNvPr id="8" name="TextBox 7">
            <a:extLst>
              <a:ext uri="{FF2B5EF4-FFF2-40B4-BE49-F238E27FC236}">
                <a16:creationId xmlns:a16="http://schemas.microsoft.com/office/drawing/2014/main" id="{4DDD6706-C998-DFD7-EDAD-8BA1A55CA689}"/>
              </a:ext>
            </a:extLst>
          </p:cNvPr>
          <p:cNvSpPr txBox="1"/>
          <p:nvPr/>
        </p:nvSpPr>
        <p:spPr>
          <a:xfrm>
            <a:off x="6637283" y="1513489"/>
            <a:ext cx="4449029" cy="5940088"/>
          </a:xfrm>
          <a:prstGeom prst="rect">
            <a:avLst/>
          </a:prstGeom>
          <a:noFill/>
        </p:spPr>
        <p:txBody>
          <a:bodyPr wrap="square" lIns="91440" tIns="45720" rIns="91440" bIns="45720" anchor="t">
            <a:spAutoFit/>
          </a:bodyPr>
          <a:lstStyle/>
          <a:p>
            <a:pPr marR="381000" algn="just" rtl="0">
              <a:spcBef>
                <a:spcPts val="600"/>
              </a:spcBef>
              <a:spcAft>
                <a:spcPts val="0"/>
              </a:spcAft>
            </a:pPr>
            <a:r>
              <a:rPr lang="en-IN" sz="2000" b="1" i="0" u="sng" dirty="0">
                <a:solidFill>
                  <a:srgbClr val="000000"/>
                </a:solidFill>
                <a:effectLst/>
                <a:latin typeface="Times New Roman"/>
                <a:cs typeface="Times New Roman"/>
              </a:rPr>
              <a:t>Version Control</a:t>
            </a:r>
            <a:endParaRPr lang="en-IN" sz="2000" i="0" u="sng" dirty="0">
              <a:latin typeface="Times New Roman"/>
              <a:cs typeface="Times New Roman"/>
            </a:endParaRPr>
          </a:p>
          <a:p>
            <a:pPr marL="342900" marR="381000" indent="-342900" algn="just" rtl="0">
              <a:spcBef>
                <a:spcPts val="600"/>
              </a:spcBef>
              <a:spcAft>
                <a:spcPts val="0"/>
              </a:spcAft>
              <a:buFont typeface="Arial" panose="020B0604020202020204" pitchFamily="34" charset="0"/>
              <a:buChar char="•"/>
            </a:pPr>
            <a:r>
              <a:rPr lang="en-IN" sz="2000" dirty="0">
                <a:solidFill>
                  <a:srgbClr val="000000"/>
                </a:solidFill>
                <a:latin typeface="Times New Roman"/>
                <a:cs typeface="Times New Roman"/>
              </a:rPr>
              <a:t>Git/GitHub</a:t>
            </a:r>
            <a:endParaRPr lang="en-IN" sz="2000" b="0" i="0" u="none" strike="noStrike" dirty="0">
              <a:solidFill>
                <a:srgbClr val="000000"/>
              </a:solidFill>
              <a:effectLst/>
              <a:latin typeface="Times New Roman" panose="02020603050405020304" pitchFamily="18" charset="0"/>
              <a:cs typeface="Times New Roman"/>
            </a:endParaRPr>
          </a:p>
          <a:p>
            <a:pPr marR="381000" algn="just" rtl="0">
              <a:spcBef>
                <a:spcPts val="600"/>
              </a:spcBef>
              <a:spcAft>
                <a:spcPts val="0"/>
              </a:spcAft>
            </a:pPr>
            <a:endParaRPr lang="en-IN" sz="2000" b="1" i="0" u="sng" dirty="0">
              <a:solidFill>
                <a:srgbClr val="000000"/>
              </a:solidFill>
              <a:effectLst/>
              <a:latin typeface="Times New Roman"/>
              <a:cs typeface="Times New Roman"/>
            </a:endParaRPr>
          </a:p>
          <a:p>
            <a:pPr marR="381000" algn="just">
              <a:spcBef>
                <a:spcPts val="600"/>
              </a:spcBef>
            </a:pPr>
            <a:endParaRPr lang="en-IN" sz="2000" b="1" u="sng" dirty="0">
              <a:latin typeface="Times New Roman"/>
              <a:cs typeface="Times New Roman"/>
            </a:endParaRPr>
          </a:p>
          <a:p>
            <a:r>
              <a:rPr lang="en-IN" sz="2000" b="1" u="sng" dirty="0">
                <a:effectLst/>
                <a:latin typeface="Times New Roman" panose="02020603050405020304" pitchFamily="18" charset="0"/>
                <a:cs typeface="Times New Roman" panose="02020603050405020304" pitchFamily="18" charset="0"/>
              </a:rPr>
              <a:t>SDLC Model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Agile</a:t>
            </a:r>
          </a:p>
          <a:p>
            <a:endParaRPr lang="en-IN" sz="2000" dirty="0">
              <a:effectLst/>
              <a:latin typeface="Times New Roman" panose="02020603050405020304" pitchFamily="18" charset="0"/>
              <a:cs typeface="Times New Roman" panose="02020603050405020304" pitchFamily="18" charset="0"/>
            </a:endParaRPr>
          </a:p>
          <a:p>
            <a:endParaRPr lang="en-IN" sz="2000" dirty="0">
              <a:effectLst/>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IDE</a:t>
            </a:r>
          </a:p>
          <a:p>
            <a:pPr marL="342900" indent="-342900">
              <a:buFont typeface="Arial" panose="020B0604020202020204" pitchFamily="34" charset="0"/>
              <a:buChar char="•"/>
            </a:pPr>
            <a:r>
              <a:rPr lang="en-IN" sz="2000" b="0" i="0" u="none" strike="noStrike" dirty="0">
                <a:solidFill>
                  <a:srgbClr val="000000"/>
                </a:solidFill>
                <a:effectLst/>
                <a:latin typeface="Times New Roman"/>
                <a:cs typeface="Times New Roman"/>
              </a:rPr>
              <a:t>VS Code</a:t>
            </a:r>
            <a:endParaRPr lang="en-IN" sz="2000" dirty="0">
              <a:solidFill>
                <a:srgbClr val="000000"/>
              </a:solidFill>
              <a:latin typeface="Times New Roman"/>
              <a:cs typeface="Times New Roman"/>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b="1" u="sng" dirty="0">
              <a:latin typeface="Times New Roman" panose="02020603050405020304" pitchFamily="18" charset="0"/>
              <a:cs typeface="Times New Roman" panose="02020603050405020304" pitchFamily="18" charset="0"/>
            </a:endParaRPr>
          </a:p>
          <a:p>
            <a:pPr marR="381000" algn="just">
              <a:spcBef>
                <a:spcPts val="600"/>
              </a:spcBef>
            </a:pPr>
            <a:endParaRPr lang="en-IN" sz="2000" b="1" u="sng" dirty="0">
              <a:latin typeface="Times New Roman"/>
              <a:cs typeface="Times New Roman"/>
            </a:endParaRPr>
          </a:p>
          <a:p>
            <a:br>
              <a:rPr lang="en-IN" sz="2000" b="0" dirty="0">
                <a:effectLst/>
              </a:rPr>
            </a:br>
            <a:br>
              <a:rPr lang="en-IN" sz="2000" b="0" dirty="0">
                <a:effectLst/>
              </a:rPr>
            </a:br>
            <a:endParaRPr lang="en-IN" sz="2000" dirty="0"/>
          </a:p>
        </p:txBody>
      </p:sp>
      <p:sp>
        <p:nvSpPr>
          <p:cNvPr id="3" name="TextBox 2">
            <a:extLst>
              <a:ext uri="{FF2B5EF4-FFF2-40B4-BE49-F238E27FC236}">
                <a16:creationId xmlns:a16="http://schemas.microsoft.com/office/drawing/2014/main" id="{4823C3EA-8BB2-D041-B75C-52F3B2E58B46}"/>
              </a:ext>
            </a:extLst>
          </p:cNvPr>
          <p:cNvSpPr txBox="1"/>
          <p:nvPr/>
        </p:nvSpPr>
        <p:spPr>
          <a:xfrm>
            <a:off x="471584" y="610917"/>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4. Technology Stack</a:t>
            </a:r>
            <a:endParaRPr lang="en-IN" sz="3200" b="1" dirty="0">
              <a:solidFill>
                <a:srgbClr val="46B0FA"/>
              </a:solidFill>
              <a:latin typeface="Times New Roman"/>
              <a:cs typeface="Arial"/>
            </a:endParaRPr>
          </a:p>
        </p:txBody>
      </p:sp>
    </p:spTree>
    <p:extLst>
      <p:ext uri="{BB962C8B-B14F-4D97-AF65-F5344CB8AC3E}">
        <p14:creationId xmlns:p14="http://schemas.microsoft.com/office/powerpoint/2010/main" val="62721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FF4C72-30E6-1C41-A563-244A86C44048}"/>
              </a:ext>
            </a:extLst>
          </p:cNvPr>
          <p:cNvSpPr txBox="1"/>
          <p:nvPr/>
        </p:nvSpPr>
        <p:spPr>
          <a:xfrm>
            <a:off x="908858" y="1163432"/>
            <a:ext cx="11293802" cy="5632311"/>
          </a:xfrm>
          <a:prstGeom prst="rect">
            <a:avLst/>
          </a:prstGeom>
          <a:noFill/>
        </p:spPr>
        <p:txBody>
          <a:bodyPr wrap="square" lIns="91440" tIns="45720" rIns="91440" bIns="45720" anchor="t">
            <a:spAutoFit/>
          </a:bodyPr>
          <a:lstStyle/>
          <a:p>
            <a:pPr marR="381000" algn="just" rtl="0">
              <a:spcBef>
                <a:spcPts val="600"/>
              </a:spcBef>
              <a:spcAft>
                <a:spcPts val="0"/>
              </a:spcAft>
            </a:pPr>
            <a:r>
              <a:rPr lang="en-US" sz="2000" b="1" i="0" dirty="0">
                <a:effectLst/>
                <a:latin typeface="Times New Roman"/>
                <a:cs typeface="Times New Roman"/>
              </a:rPr>
              <a:t>Hash Tables (Dictionaries/Maps):-</a:t>
            </a:r>
          </a:p>
          <a:p>
            <a:pPr marL="342900" marR="381000" indent="-342900" algn="just" rtl="0">
              <a:spcBef>
                <a:spcPts val="600"/>
              </a:spcBef>
              <a:spcAft>
                <a:spcPts val="0"/>
              </a:spcAft>
              <a:buFont typeface="Arial" panose="020B0604020202020204" pitchFamily="34" charset="0"/>
              <a:buChar char="•"/>
            </a:pPr>
            <a:r>
              <a:rPr lang="en-US" sz="2000" i="0" dirty="0">
                <a:effectLst/>
                <a:latin typeface="Times New Roman"/>
                <a:cs typeface="Times New Roman"/>
              </a:rPr>
              <a:t>Application: To store and fetch patient data such as case history, lifestyle factors, and clinical parameters for a patient to perform fast query operations.</a:t>
            </a:r>
          </a:p>
          <a:p>
            <a:pPr marL="342900" marR="381000" indent="-342900" algn="just" rtl="0">
              <a:spcBef>
                <a:spcPts val="600"/>
              </a:spcBef>
              <a:spcAft>
                <a:spcPts val="0"/>
              </a:spcAft>
              <a:buFont typeface="Arial" panose="020B0604020202020204" pitchFamily="34" charset="0"/>
              <a:buChar char="•"/>
            </a:pPr>
            <a:r>
              <a:rPr lang="en-US" sz="2000" i="0" dirty="0">
                <a:effectLst/>
                <a:latin typeface="Times New Roman"/>
                <a:cs typeface="Times New Roman"/>
              </a:rPr>
              <a:t>Possible Scenario: Real-time analytics, where particular patient data or health metrics are accessed fast. </a:t>
            </a:r>
          </a:p>
          <a:p>
            <a:pPr marR="381000" algn="just" rtl="0">
              <a:spcBef>
                <a:spcPts val="600"/>
              </a:spcBef>
              <a:spcAft>
                <a:spcPts val="0"/>
              </a:spcAft>
            </a:pPr>
            <a:r>
              <a:rPr lang="en-US" sz="2000" b="1" i="0" dirty="0">
                <a:effectLst/>
                <a:latin typeface="Times New Roman"/>
                <a:cs typeface="Times New Roman"/>
              </a:rPr>
              <a:t>Trees (Decision Trees):</a:t>
            </a:r>
          </a:p>
          <a:p>
            <a:pPr marL="342900" marR="381000" indent="-342900" algn="just" rtl="0">
              <a:spcBef>
                <a:spcPts val="600"/>
              </a:spcBef>
              <a:spcAft>
                <a:spcPts val="0"/>
              </a:spcAft>
              <a:buFont typeface="Arial" panose="020B0604020202020204" pitchFamily="34" charset="0"/>
              <a:buChar char="•"/>
            </a:pPr>
            <a:r>
              <a:rPr lang="en-US" sz="2000" i="0" dirty="0">
                <a:effectLst/>
                <a:latin typeface="Times New Roman"/>
                <a:cs typeface="Times New Roman"/>
              </a:rPr>
              <a:t>Objective: Decision Trees would facilitate the depiction of the process of decision-making in explainable AI models.</a:t>
            </a:r>
          </a:p>
          <a:p>
            <a:pPr marL="342900" marR="381000" indent="-342900" algn="just" rtl="0">
              <a:spcBef>
                <a:spcPts val="600"/>
              </a:spcBef>
              <a:spcAft>
                <a:spcPts val="0"/>
              </a:spcAft>
              <a:buFont typeface="Arial" panose="020B0604020202020204" pitchFamily="34" charset="0"/>
              <a:buChar char="•"/>
            </a:pPr>
            <a:r>
              <a:rPr lang="en-US" sz="2000" i="0" dirty="0">
                <a:effectLst/>
                <a:latin typeface="Times New Roman"/>
                <a:cs typeface="Times New Roman"/>
              </a:rPr>
              <a:t>Use Case: Decision trees can be used inside the AI part to model and explain the decision paths that lead to predictions related to the risk of heart diseases.</a:t>
            </a:r>
          </a:p>
          <a:p>
            <a:pPr marR="381000" algn="just" rtl="0">
              <a:spcBef>
                <a:spcPts val="600"/>
              </a:spcBef>
              <a:spcAft>
                <a:spcPts val="0"/>
              </a:spcAft>
            </a:pPr>
            <a:r>
              <a:rPr lang="en-US" sz="2000" b="1" i="0" dirty="0">
                <a:effectLst/>
                <a:latin typeface="Times New Roman"/>
                <a:cs typeface="Times New Roman"/>
              </a:rPr>
              <a:t>Graphs:</a:t>
            </a:r>
          </a:p>
          <a:p>
            <a:pPr marL="342900" marR="381000" indent="-342900" algn="just" rtl="0">
              <a:spcBef>
                <a:spcPts val="600"/>
              </a:spcBef>
              <a:spcAft>
                <a:spcPts val="0"/>
              </a:spcAft>
              <a:buFont typeface="Arial" panose="020B0604020202020204" pitchFamily="34" charset="0"/>
              <a:buChar char="•"/>
            </a:pPr>
            <a:r>
              <a:rPr lang="en-US" sz="2000" i="0" dirty="0">
                <a:effectLst/>
                <a:latin typeface="Times New Roman"/>
                <a:cs typeface="Times New Roman"/>
              </a:rPr>
              <a:t>Objective: Model relationships between different health parameters or map connections in complex datasets.</a:t>
            </a:r>
          </a:p>
          <a:p>
            <a:pPr marL="342900" marR="381000" indent="-342900" algn="just" rtl="0">
              <a:spcBef>
                <a:spcPts val="600"/>
              </a:spcBef>
              <a:spcAft>
                <a:spcPts val="0"/>
              </a:spcAft>
              <a:buFont typeface="Arial" panose="020B0604020202020204" pitchFamily="34" charset="0"/>
              <a:buChar char="•"/>
            </a:pPr>
            <a:r>
              <a:rPr lang="en-US" sz="2000" i="0" dirty="0">
                <a:effectLst/>
                <a:latin typeface="Times New Roman"/>
                <a:cs typeface="Times New Roman"/>
              </a:rPr>
              <a:t>Use Case: To denote the relationship that exists between different risk factors and various outcomes, or in the case of social network analysis, when there is involvement of social or environmental aspects in the patient lifestyle data.</a:t>
            </a:r>
          </a:p>
        </p:txBody>
      </p:sp>
      <p:sp>
        <p:nvSpPr>
          <p:cNvPr id="3" name="TextBox 2">
            <a:extLst>
              <a:ext uri="{FF2B5EF4-FFF2-40B4-BE49-F238E27FC236}">
                <a16:creationId xmlns:a16="http://schemas.microsoft.com/office/drawing/2014/main" id="{76B45CB6-E041-CD1C-4B78-C9C87EAD36EB}"/>
              </a:ext>
            </a:extLst>
          </p:cNvPr>
          <p:cNvSpPr txBox="1"/>
          <p:nvPr/>
        </p:nvSpPr>
        <p:spPr>
          <a:xfrm>
            <a:off x="908858" y="556122"/>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5. Data Structures and Algorithms</a:t>
            </a:r>
            <a:endParaRPr lang="en-IN" sz="3200" b="1" dirty="0">
              <a:solidFill>
                <a:srgbClr val="46B0FA"/>
              </a:solidFill>
              <a:latin typeface="Times New Roman"/>
              <a:cs typeface="Arial"/>
            </a:endParaRPr>
          </a:p>
        </p:txBody>
      </p:sp>
    </p:spTree>
    <p:extLst>
      <p:ext uri="{BB962C8B-B14F-4D97-AF65-F5344CB8AC3E}">
        <p14:creationId xmlns:p14="http://schemas.microsoft.com/office/powerpoint/2010/main" val="167732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6. Methodology</a:t>
            </a:r>
            <a:endParaRPr lang="en-IN" sz="3200" b="1" dirty="0">
              <a:solidFill>
                <a:srgbClr val="46B0FA"/>
              </a:solidFill>
              <a:latin typeface="Times New Roman"/>
              <a:cs typeface="Arial"/>
            </a:endParaRPr>
          </a:p>
        </p:txBody>
      </p:sp>
      <p:sp>
        <p:nvSpPr>
          <p:cNvPr id="6" name="TextBox 5">
            <a:extLst>
              <a:ext uri="{FF2B5EF4-FFF2-40B4-BE49-F238E27FC236}">
                <a16:creationId xmlns:a16="http://schemas.microsoft.com/office/drawing/2014/main" id="{8BCD32B8-2851-9D24-8427-3B777460A424}"/>
              </a:ext>
            </a:extLst>
          </p:cNvPr>
          <p:cNvSpPr txBox="1"/>
          <p:nvPr/>
        </p:nvSpPr>
        <p:spPr>
          <a:xfrm>
            <a:off x="3048526" y="6037466"/>
            <a:ext cx="6094948" cy="369332"/>
          </a:xfrm>
          <a:prstGeom prst="rect">
            <a:avLst/>
          </a:prstGeom>
          <a:noFill/>
        </p:spPr>
        <p:txBody>
          <a:bodyPr wrap="square" lIns="91440" tIns="45720" rIns="91440" bIns="45720" anchor="t">
            <a:spAutoFit/>
          </a:bodyPr>
          <a:lstStyle/>
          <a:p>
            <a:pPr algn="ctr"/>
            <a:r>
              <a:rPr lang="en-IN" sz="1800" dirty="0">
                <a:latin typeface="Times New Roman"/>
                <a:cs typeface="Times New Roman"/>
              </a:rPr>
              <a:t>Fig 1.1- </a:t>
            </a:r>
            <a:r>
              <a:rPr lang="en-IN" dirty="0">
                <a:latin typeface="Times New Roman"/>
                <a:cs typeface="Times New Roman"/>
              </a:rPr>
              <a:t>Research Methodology</a:t>
            </a:r>
            <a:endParaRPr lang="en-IN" sz="1800" dirty="0">
              <a:latin typeface="Times New Roman"/>
              <a:cs typeface="Times New Roman"/>
            </a:endParaRPr>
          </a:p>
        </p:txBody>
      </p:sp>
      <p:pic>
        <p:nvPicPr>
          <p:cNvPr id="4" name="Picture 3">
            <a:extLst>
              <a:ext uri="{FF2B5EF4-FFF2-40B4-BE49-F238E27FC236}">
                <a16:creationId xmlns:a16="http://schemas.microsoft.com/office/drawing/2014/main" id="{EB2F0095-9100-5CA2-6479-B5EF75A4B7A0}"/>
              </a:ext>
            </a:extLst>
          </p:cNvPr>
          <p:cNvPicPr>
            <a:picLocks noChangeAspect="1"/>
          </p:cNvPicPr>
          <p:nvPr/>
        </p:nvPicPr>
        <p:blipFill>
          <a:blip r:embed="rId2"/>
          <a:stretch>
            <a:fillRect/>
          </a:stretch>
        </p:blipFill>
        <p:spPr>
          <a:xfrm>
            <a:off x="3254003" y="971232"/>
            <a:ext cx="4943229" cy="4915535"/>
          </a:xfrm>
          <a:prstGeom prst="rect">
            <a:avLst/>
          </a:prstGeom>
        </p:spPr>
      </p:pic>
    </p:spTree>
    <p:extLst>
      <p:ext uri="{BB962C8B-B14F-4D97-AF65-F5344CB8AC3E}">
        <p14:creationId xmlns:p14="http://schemas.microsoft.com/office/powerpoint/2010/main" val="161780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DC28AB-84AA-4DFC-9A40-DEF07BC330B3}"/>
              </a:ext>
            </a:extLst>
          </p:cNvPr>
          <p:cNvSpPr txBox="1"/>
          <p:nvPr/>
        </p:nvSpPr>
        <p:spPr>
          <a:xfrm>
            <a:off x="325927" y="248626"/>
            <a:ext cx="7530363" cy="584775"/>
          </a:xfrm>
          <a:prstGeom prst="rect">
            <a:avLst/>
          </a:prstGeom>
          <a:noFill/>
        </p:spPr>
        <p:txBody>
          <a:bodyPr wrap="square" lIns="91440" tIns="45720" rIns="91440" bIns="45720" rtlCol="0" anchor="t">
            <a:spAutoFit/>
          </a:bodyPr>
          <a:lstStyle/>
          <a:p>
            <a:r>
              <a:rPr lang="en-US" sz="3200" b="1" dirty="0">
                <a:solidFill>
                  <a:srgbClr val="46B0FA"/>
                </a:solidFill>
                <a:latin typeface="Times New Roman"/>
                <a:cs typeface="Arial"/>
              </a:rPr>
              <a:t>6. Methodology(cont.)</a:t>
            </a:r>
            <a:endParaRPr lang="en-IN" sz="3200" b="1" dirty="0">
              <a:solidFill>
                <a:srgbClr val="46B0FA"/>
              </a:solidFill>
              <a:latin typeface="Times New Roman"/>
              <a:cs typeface="Arial"/>
            </a:endParaRPr>
          </a:p>
        </p:txBody>
      </p:sp>
      <p:pic>
        <p:nvPicPr>
          <p:cNvPr id="3" name="Picture 2">
            <a:extLst>
              <a:ext uri="{FF2B5EF4-FFF2-40B4-BE49-F238E27FC236}">
                <a16:creationId xmlns:a16="http://schemas.microsoft.com/office/drawing/2014/main" id="{01F5C3AA-2ED6-AA16-82D3-35F4843BD7C0}"/>
              </a:ext>
            </a:extLst>
          </p:cNvPr>
          <p:cNvPicPr>
            <a:picLocks noChangeAspect="1"/>
          </p:cNvPicPr>
          <p:nvPr/>
        </p:nvPicPr>
        <p:blipFill>
          <a:blip r:embed="rId2"/>
          <a:stretch>
            <a:fillRect/>
          </a:stretch>
        </p:blipFill>
        <p:spPr>
          <a:xfrm>
            <a:off x="2428650" y="1442801"/>
            <a:ext cx="7334700" cy="4125125"/>
          </a:xfrm>
          <a:prstGeom prst="rect">
            <a:avLst/>
          </a:prstGeom>
        </p:spPr>
      </p:pic>
      <p:sp>
        <p:nvSpPr>
          <p:cNvPr id="4" name="TextBox 3">
            <a:extLst>
              <a:ext uri="{FF2B5EF4-FFF2-40B4-BE49-F238E27FC236}">
                <a16:creationId xmlns:a16="http://schemas.microsoft.com/office/drawing/2014/main" id="{41B003CA-53EA-84A9-584B-807588EF5B54}"/>
              </a:ext>
            </a:extLst>
          </p:cNvPr>
          <p:cNvSpPr txBox="1"/>
          <p:nvPr/>
        </p:nvSpPr>
        <p:spPr>
          <a:xfrm>
            <a:off x="3048526" y="6037466"/>
            <a:ext cx="6094948" cy="369332"/>
          </a:xfrm>
          <a:prstGeom prst="rect">
            <a:avLst/>
          </a:prstGeom>
          <a:noFill/>
        </p:spPr>
        <p:txBody>
          <a:bodyPr wrap="square" lIns="91440" tIns="45720" rIns="91440" bIns="45720" anchor="t">
            <a:spAutoFit/>
          </a:bodyPr>
          <a:lstStyle/>
          <a:p>
            <a:pPr algn="ctr"/>
            <a:r>
              <a:rPr lang="en-IN" sz="1800" dirty="0">
                <a:latin typeface="Times New Roman"/>
                <a:cs typeface="Times New Roman"/>
              </a:rPr>
              <a:t>Fig 1.2- Architecture </a:t>
            </a:r>
          </a:p>
        </p:txBody>
      </p:sp>
    </p:spTree>
    <p:extLst>
      <p:ext uri="{BB962C8B-B14F-4D97-AF65-F5344CB8AC3E}">
        <p14:creationId xmlns:p14="http://schemas.microsoft.com/office/powerpoint/2010/main" val="68496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16071</TotalTime>
  <Words>968</Words>
  <Application>Microsoft Office PowerPoint</Application>
  <PresentationFormat>Widescreen</PresentationFormat>
  <Paragraphs>142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Akanksha Singh</cp:lastModifiedBy>
  <cp:revision>1176</cp:revision>
  <dcterms:created xsi:type="dcterms:W3CDTF">2021-05-06T09:42:21Z</dcterms:created>
  <dcterms:modified xsi:type="dcterms:W3CDTF">2024-09-09T04:53:24Z</dcterms:modified>
</cp:coreProperties>
</file>