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32"/>
  </p:notesMasterIdLst>
  <p:sldIdLst>
    <p:sldId id="256" r:id="rId5"/>
    <p:sldId id="257" r:id="rId6"/>
    <p:sldId id="269" r:id="rId7"/>
    <p:sldId id="273" r:id="rId8"/>
    <p:sldId id="274" r:id="rId9"/>
    <p:sldId id="268" r:id="rId10"/>
    <p:sldId id="286" r:id="rId11"/>
    <p:sldId id="285" r:id="rId12"/>
    <p:sldId id="287" r:id="rId13"/>
    <p:sldId id="258" r:id="rId14"/>
    <p:sldId id="275" r:id="rId15"/>
    <p:sldId id="264" r:id="rId16"/>
    <p:sldId id="279" r:id="rId17"/>
    <p:sldId id="266" r:id="rId18"/>
    <p:sldId id="288" r:id="rId19"/>
    <p:sldId id="267" r:id="rId20"/>
    <p:sldId id="289" r:id="rId21"/>
    <p:sldId id="262" r:id="rId22"/>
    <p:sldId id="290" r:id="rId23"/>
    <p:sldId id="265" r:id="rId24"/>
    <p:sldId id="291" r:id="rId25"/>
    <p:sldId id="263" r:id="rId26"/>
    <p:sldId id="284" r:id="rId27"/>
    <p:sldId id="292" r:id="rId28"/>
    <p:sldId id="271" r:id="rId29"/>
    <p:sldId id="277"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160D1-AA08-449B-93F8-679C2EF97BCC}"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18291-AEF4-4C98-A52B-ABA76900E941}" type="slidenum">
              <a:rPr lang="en-US" smtClean="0"/>
              <a:t>‹#›</a:t>
            </a:fld>
            <a:endParaRPr lang="en-US"/>
          </a:p>
        </p:txBody>
      </p:sp>
    </p:spTree>
    <p:extLst>
      <p:ext uri="{BB962C8B-B14F-4D97-AF65-F5344CB8AC3E}">
        <p14:creationId xmlns:p14="http://schemas.microsoft.com/office/powerpoint/2010/main" val="11278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pp.codacy.com/gh/AkankshaSudhagoni/notify-myhabit/dashboard?branch=ma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onarcloud.io/summary/overall?id=AkankshaSudhagoni_notify-myhab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kankshasudhagoni.github.io/swagger-notifymyap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rohitchandupatla.github.io/notify-myhabit-docfx/api/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kankshasudhagoni.github.io/notify-myhabit/TestResult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sonarcloud.io/" TargetMode="External"/><Relationship Id="rId3" Type="http://schemas.openxmlformats.org/officeDocument/2006/relationships/hyperlink" Target="https://app.codacy.com/gh/AkankshaSudhagoni/notify-myhabit/dashboard?branch=main" TargetMode="External"/><Relationship Id="rId7" Type="http://schemas.openxmlformats.org/officeDocument/2006/relationships/hyperlink" Target="https://akankshasudhagoni.github.io/notify-myhabit/TestResults.html" TargetMode="External"/><Relationship Id="rId2" Type="http://schemas.openxmlformats.org/officeDocument/2006/relationships/hyperlink" Target="https://github.com/AkankshaSudhagoni/notify-myhabit" TargetMode="External"/><Relationship Id="rId1" Type="http://schemas.openxmlformats.org/officeDocument/2006/relationships/slideLayout" Target="../slideLayouts/slideLayout2.xml"/><Relationship Id="rId6" Type="http://schemas.openxmlformats.org/officeDocument/2006/relationships/hyperlink" Target="https://rohitchandupatla.github.io/notify-myhabit-docfx/api/index.html" TargetMode="External"/><Relationship Id="rId5" Type="http://schemas.openxmlformats.org/officeDocument/2006/relationships/hyperlink" Target="https://akankshasudhagoni.github.io/swagger-notifymyapp/" TargetMode="External"/><Relationship Id="rId4" Type="http://schemas.openxmlformats.org/officeDocument/2006/relationships/hyperlink" Target="https://sonarcloud.io/project/overview?id=AkankshaSudhagoni_notify-myhabi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kankshaSudhagoni/notify-myhab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ashboard.heroku.com/pipelines/9db8867b-346c-47a6-9b20-d7d674dbcd0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E449-94F4-4902-9BE0-F604C2DEED45}"/>
              </a:ext>
            </a:extLst>
          </p:cNvPr>
          <p:cNvSpPr>
            <a:spLocks noGrp="1"/>
          </p:cNvSpPr>
          <p:nvPr>
            <p:ph type="ctrTitle"/>
          </p:nvPr>
        </p:nvSpPr>
        <p:spPr/>
        <p:txBody>
          <a:bodyPr/>
          <a:lstStyle/>
          <a:p>
            <a:r>
              <a:rPr lang="en-US" dirty="0"/>
              <a:t>Notify MyHabit</a:t>
            </a:r>
          </a:p>
        </p:txBody>
      </p:sp>
      <p:sp>
        <p:nvSpPr>
          <p:cNvPr id="3" name="Subtitle 2">
            <a:extLst>
              <a:ext uri="{FF2B5EF4-FFF2-40B4-BE49-F238E27FC236}">
                <a16:creationId xmlns:a16="http://schemas.microsoft.com/office/drawing/2014/main" id="{A6CEC0E9-4DB4-49B1-98FD-202E724F1C94}"/>
              </a:ext>
            </a:extLst>
          </p:cNvPr>
          <p:cNvSpPr>
            <a:spLocks noGrp="1"/>
          </p:cNvSpPr>
          <p:nvPr>
            <p:ph type="subTitle" idx="1"/>
          </p:nvPr>
        </p:nvSpPr>
        <p:spPr/>
        <p:txBody>
          <a:bodyPr/>
          <a:lstStyle/>
          <a:p>
            <a:r>
              <a:rPr lang="en-US" dirty="0"/>
              <a:t>By Rohit Chandupatla &amp; Akanksha Sudhagoni</a:t>
            </a:r>
          </a:p>
        </p:txBody>
      </p:sp>
    </p:spTree>
    <p:extLst>
      <p:ext uri="{BB962C8B-B14F-4D97-AF65-F5344CB8AC3E}">
        <p14:creationId xmlns:p14="http://schemas.microsoft.com/office/powerpoint/2010/main" val="351781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FB028AE-0A14-4D11-9F77-D5B3EF88DF98}"/>
              </a:ext>
            </a:extLst>
          </p:cNvPr>
          <p:cNvSpPr>
            <a:spLocks noGrp="1"/>
          </p:cNvSpPr>
          <p:nvPr>
            <p:ph type="title"/>
          </p:nvPr>
        </p:nvSpPr>
        <p:spPr>
          <a:xfrm>
            <a:off x="1604255" y="1310678"/>
            <a:ext cx="8983489" cy="1000978"/>
          </a:xfrm>
        </p:spPr>
        <p:txBody>
          <a:bodyPr>
            <a:normAutofit/>
          </a:bodyPr>
          <a:lstStyle/>
          <a:p>
            <a:r>
              <a:rPr lang="en-US" sz="3300" b="0" i="0" dirty="0">
                <a:effectLst/>
                <a:latin typeface="Montserrat" panose="00000500000000000000" pitchFamily="2" charset="0"/>
              </a:rPr>
              <a:t>Technological stack</a:t>
            </a:r>
            <a:br>
              <a:rPr lang="en-US" sz="3300" b="0" i="0" dirty="0">
                <a:effectLst/>
                <a:latin typeface="Montserrat" panose="00000500000000000000" pitchFamily="2" charset="0"/>
              </a:rPr>
            </a:br>
            <a:endParaRPr lang="en-US" sz="3300"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Content Placeholder 4" descr="Icon&#10;&#10;Description automatically generated">
            <a:extLst>
              <a:ext uri="{FF2B5EF4-FFF2-40B4-BE49-F238E27FC236}">
                <a16:creationId xmlns:a16="http://schemas.microsoft.com/office/drawing/2014/main" id="{99C3E465-7BB0-4AE9-9398-D50AA89BE307}"/>
              </a:ext>
            </a:extLst>
          </p:cNvPr>
          <p:cNvPicPr>
            <a:picLocks noGrp="1" noChangeAspect="1"/>
          </p:cNvPicPr>
          <p:nvPr>
            <p:ph idx="1"/>
          </p:nvPr>
        </p:nvPicPr>
        <p:blipFill>
          <a:blip r:embed="rId2"/>
          <a:stretch>
            <a:fillRect/>
          </a:stretch>
        </p:blipFill>
        <p:spPr>
          <a:xfrm>
            <a:off x="814985" y="3214205"/>
            <a:ext cx="2513129" cy="2513129"/>
          </a:xfrm>
        </p:spPr>
      </p:pic>
      <p:pic>
        <p:nvPicPr>
          <p:cNvPr id="7" name="Picture 6" descr="A purple circle with white text&#10;&#10;Description automatically generated with low confidence">
            <a:extLst>
              <a:ext uri="{FF2B5EF4-FFF2-40B4-BE49-F238E27FC236}">
                <a16:creationId xmlns:a16="http://schemas.microsoft.com/office/drawing/2014/main" id="{D36B6A74-FB78-4BDC-B0B2-1A3603BDC017}"/>
              </a:ext>
            </a:extLst>
          </p:cNvPr>
          <p:cNvPicPr>
            <a:picLocks noChangeAspect="1"/>
          </p:cNvPicPr>
          <p:nvPr/>
        </p:nvPicPr>
        <p:blipFill>
          <a:blip r:embed="rId3"/>
          <a:stretch>
            <a:fillRect/>
          </a:stretch>
        </p:blipFill>
        <p:spPr>
          <a:xfrm>
            <a:off x="2980125" y="3793298"/>
            <a:ext cx="1446757" cy="1446757"/>
          </a:xfrm>
          <a:prstGeom prst="rect">
            <a:avLst/>
          </a:prstGeom>
        </p:spPr>
      </p:pic>
      <p:pic>
        <p:nvPicPr>
          <p:cNvPr id="11" name="Picture 10" descr="Graphical user interface, logo&#10;&#10;Description automatically generated">
            <a:extLst>
              <a:ext uri="{FF2B5EF4-FFF2-40B4-BE49-F238E27FC236}">
                <a16:creationId xmlns:a16="http://schemas.microsoft.com/office/drawing/2014/main" id="{DB2A9A8C-6305-4CE8-AC1A-810AF47CF502}"/>
              </a:ext>
            </a:extLst>
          </p:cNvPr>
          <p:cNvPicPr>
            <a:picLocks noChangeAspect="1"/>
          </p:cNvPicPr>
          <p:nvPr/>
        </p:nvPicPr>
        <p:blipFill>
          <a:blip r:embed="rId4"/>
          <a:stretch>
            <a:fillRect/>
          </a:stretch>
        </p:blipFill>
        <p:spPr>
          <a:xfrm>
            <a:off x="5982099" y="3602677"/>
            <a:ext cx="2720024" cy="1736186"/>
          </a:xfrm>
          <a:prstGeom prst="rect">
            <a:avLst/>
          </a:prstGeom>
        </p:spPr>
      </p:pic>
      <p:pic>
        <p:nvPicPr>
          <p:cNvPr id="15" name="Picture 14" descr="Icon&#10;&#10;Description automatically generated">
            <a:extLst>
              <a:ext uri="{FF2B5EF4-FFF2-40B4-BE49-F238E27FC236}">
                <a16:creationId xmlns:a16="http://schemas.microsoft.com/office/drawing/2014/main" id="{CC52E840-0282-4E09-B1E2-1779AB817C57}"/>
              </a:ext>
            </a:extLst>
          </p:cNvPr>
          <p:cNvPicPr>
            <a:picLocks noChangeAspect="1"/>
          </p:cNvPicPr>
          <p:nvPr/>
        </p:nvPicPr>
        <p:blipFill>
          <a:blip r:embed="rId5"/>
          <a:stretch>
            <a:fillRect/>
          </a:stretch>
        </p:blipFill>
        <p:spPr>
          <a:xfrm>
            <a:off x="8756400" y="3516892"/>
            <a:ext cx="1270460" cy="1792408"/>
          </a:xfrm>
          <a:prstGeom prst="rect">
            <a:avLst/>
          </a:prstGeom>
        </p:spPr>
      </p:pic>
      <p:pic>
        <p:nvPicPr>
          <p:cNvPr id="18" name="Picture 17" descr="Icon&#10;&#10;Description automatically generated">
            <a:extLst>
              <a:ext uri="{FF2B5EF4-FFF2-40B4-BE49-F238E27FC236}">
                <a16:creationId xmlns:a16="http://schemas.microsoft.com/office/drawing/2014/main" id="{FDBA91B1-D5F9-45DF-9730-1649933DF001}"/>
              </a:ext>
            </a:extLst>
          </p:cNvPr>
          <p:cNvPicPr>
            <a:picLocks noChangeAspect="1"/>
          </p:cNvPicPr>
          <p:nvPr/>
        </p:nvPicPr>
        <p:blipFill>
          <a:blip r:embed="rId6"/>
          <a:stretch>
            <a:fillRect/>
          </a:stretch>
        </p:blipFill>
        <p:spPr>
          <a:xfrm>
            <a:off x="10184038" y="3732485"/>
            <a:ext cx="1912711" cy="1606378"/>
          </a:xfrm>
          <a:prstGeom prst="rect">
            <a:avLst/>
          </a:prstGeom>
        </p:spPr>
      </p:pic>
      <p:pic>
        <p:nvPicPr>
          <p:cNvPr id="20" name="Picture 19" descr="Icon&#10;&#10;Description automatically generated">
            <a:extLst>
              <a:ext uri="{FF2B5EF4-FFF2-40B4-BE49-F238E27FC236}">
                <a16:creationId xmlns:a16="http://schemas.microsoft.com/office/drawing/2014/main" id="{6E46E3FD-1CDA-4A65-B306-C3D32A94713F}"/>
              </a:ext>
            </a:extLst>
          </p:cNvPr>
          <p:cNvPicPr>
            <a:picLocks noChangeAspect="1"/>
          </p:cNvPicPr>
          <p:nvPr/>
        </p:nvPicPr>
        <p:blipFill>
          <a:blip r:embed="rId7"/>
          <a:stretch>
            <a:fillRect/>
          </a:stretch>
        </p:blipFill>
        <p:spPr>
          <a:xfrm>
            <a:off x="3485292" y="3516892"/>
            <a:ext cx="3765582" cy="1976930"/>
          </a:xfrm>
          <a:prstGeom prst="rect">
            <a:avLst/>
          </a:prstGeom>
        </p:spPr>
      </p:pic>
    </p:spTree>
    <p:extLst>
      <p:ext uri="{BB962C8B-B14F-4D97-AF65-F5344CB8AC3E}">
        <p14:creationId xmlns:p14="http://schemas.microsoft.com/office/powerpoint/2010/main" val="198690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2370D5-B71D-40C9-A951-807BA98CDCD1}"/>
              </a:ext>
            </a:extLst>
          </p:cNvPr>
          <p:cNvSpPr>
            <a:spLocks noGrp="1"/>
          </p:cNvSpPr>
          <p:nvPr>
            <p:ph type="title"/>
          </p:nvPr>
        </p:nvSpPr>
        <p:spPr>
          <a:xfrm>
            <a:off x="1393142" y="864108"/>
            <a:ext cx="3412005" cy="4968521"/>
          </a:xfrm>
        </p:spPr>
        <p:txBody>
          <a:bodyPr>
            <a:normAutofit/>
          </a:bodyPr>
          <a:lstStyle/>
          <a:p>
            <a:pPr algn="r"/>
            <a:r>
              <a:rPr lang="en-US" b="0" i="0" dirty="0">
                <a:solidFill>
                  <a:schemeClr val="tx1">
                    <a:lumMod val="85000"/>
                    <a:lumOff val="15000"/>
                  </a:schemeClr>
                </a:solidFill>
                <a:effectLst/>
                <a:latin typeface="Lato Extended"/>
              </a:rPr>
              <a:t>Why this stack ?</a:t>
            </a:r>
            <a:br>
              <a:rPr lang="en-US" b="0" i="0" dirty="0">
                <a:solidFill>
                  <a:schemeClr val="tx1">
                    <a:lumMod val="85000"/>
                    <a:lumOff val="15000"/>
                  </a:schemeClr>
                </a:solidFill>
                <a:effectLst/>
                <a:latin typeface="Lato Extended"/>
              </a:rPr>
            </a:br>
            <a:endParaRPr lang="en-US" dirty="0">
              <a:solidFill>
                <a:schemeClr val="tx1">
                  <a:lumMod val="85000"/>
                  <a:lumOff val="15000"/>
                </a:schemeClr>
              </a:solidFill>
            </a:endParaRPr>
          </a:p>
        </p:txBody>
      </p:sp>
      <p:sp>
        <p:nvSpPr>
          <p:cNvPr id="21" name="Rectangle 2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6003AB-174E-4D1E-94B5-BAC0AE13D0B1}"/>
              </a:ext>
            </a:extLst>
          </p:cNvPr>
          <p:cNvSpPr>
            <a:spLocks noGrp="1"/>
          </p:cNvSpPr>
          <p:nvPr>
            <p:ph idx="1"/>
          </p:nvPr>
        </p:nvSpPr>
        <p:spPr>
          <a:xfrm>
            <a:off x="5289229" y="358080"/>
            <a:ext cx="5910677" cy="5120640"/>
          </a:xfrm>
        </p:spPr>
        <p:txBody>
          <a:bodyPr>
            <a:normAutofit/>
          </a:bodyPr>
          <a:lstStyle/>
          <a:p>
            <a:endParaRPr lang="en-US" dirty="0">
              <a:latin typeface="Lato Extended"/>
            </a:endParaRPr>
          </a:p>
          <a:p>
            <a:pPr>
              <a:buFont typeface="+mj-lt"/>
              <a:buAutoNum type="arabicPeriod"/>
            </a:pPr>
            <a:endParaRPr lang="en-US" b="0" i="0" dirty="0">
              <a:effectLst/>
              <a:latin typeface="Lato Extended"/>
            </a:endParaRPr>
          </a:p>
          <a:p>
            <a:endParaRPr lang="en-US" dirty="0">
              <a:latin typeface="Lato Extended"/>
            </a:endParaRPr>
          </a:p>
          <a:p>
            <a:r>
              <a:rPr lang="en-US" b="0" i="0" dirty="0">
                <a:effectLst/>
                <a:latin typeface="Lato Extended"/>
              </a:rPr>
              <a:t>We faced multiple challenges when working with several stacks and earned some experience, so we decided to attempt a new stack to get experience with a new language that we hadn't worked with before, therefore this is our first project using C#/.NET.</a:t>
            </a:r>
          </a:p>
          <a:p>
            <a:pPr marL="0" indent="0">
              <a:buNone/>
            </a:pPr>
            <a:endParaRPr lang="en-US" dirty="0"/>
          </a:p>
        </p:txBody>
      </p:sp>
      <p:sp>
        <p:nvSpPr>
          <p:cNvPr id="25" name="Rectangle 2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33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78E998-CDA3-4CD1-8BAC-0FB8E56CA1AD}"/>
              </a:ext>
            </a:extLst>
          </p:cNvPr>
          <p:cNvSpPr>
            <a:spLocks noGrp="1"/>
          </p:cNvSpPr>
          <p:nvPr>
            <p:ph type="title"/>
          </p:nvPr>
        </p:nvSpPr>
        <p:spPr>
          <a:xfrm>
            <a:off x="5451642" y="1123837"/>
            <a:ext cx="6451110" cy="1255469"/>
          </a:xfrm>
        </p:spPr>
        <p:txBody>
          <a:bodyPr>
            <a:normAutofit/>
          </a:bodyPr>
          <a:lstStyle/>
          <a:p>
            <a:r>
              <a:rPr lang="en-US">
                <a:latin typeface="Roboto" panose="020B0604020202020204" pitchFamily="2" charset="0"/>
              </a:rPr>
              <a:t>I</a:t>
            </a:r>
            <a:r>
              <a:rPr lang="en-US" b="0" i="0">
                <a:effectLst/>
                <a:latin typeface="Roboto" panose="020B0604020202020204" pitchFamily="2" charset="0"/>
              </a:rPr>
              <a:t>ntegrated </a:t>
            </a:r>
            <a:r>
              <a:rPr lang="en-US">
                <a:latin typeface="Roboto" panose="020B0604020202020204" pitchFamily="2" charset="0"/>
              </a:rPr>
              <a:t>D</a:t>
            </a:r>
            <a:r>
              <a:rPr lang="en-US" b="0" i="0">
                <a:effectLst/>
                <a:latin typeface="Roboto" panose="020B0604020202020204" pitchFamily="2" charset="0"/>
              </a:rPr>
              <a:t>evelopment </a:t>
            </a:r>
            <a:r>
              <a:rPr lang="en-US">
                <a:latin typeface="Roboto" panose="020B0604020202020204" pitchFamily="2" charset="0"/>
              </a:rPr>
              <a:t>E</a:t>
            </a:r>
            <a:r>
              <a:rPr lang="en-US" b="0" i="0">
                <a:effectLst/>
                <a:latin typeface="Roboto" panose="020B0604020202020204" pitchFamily="2" charset="0"/>
              </a:rPr>
              <a:t>nvironment</a:t>
            </a:r>
            <a:endParaRPr lang="en-US"/>
          </a:p>
        </p:txBody>
      </p:sp>
      <p:sp>
        <p:nvSpPr>
          <p:cNvPr id="67" name="Rectangle 66">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Icon&#10;&#10;Description automatically generated">
            <a:extLst>
              <a:ext uri="{FF2B5EF4-FFF2-40B4-BE49-F238E27FC236}">
                <a16:creationId xmlns:a16="http://schemas.microsoft.com/office/drawing/2014/main" id="{8D7B4CD0-3885-42E7-BAF0-C07F254F981B}"/>
              </a:ext>
            </a:extLst>
          </p:cNvPr>
          <p:cNvPicPr>
            <a:picLocks noChangeAspect="1"/>
          </p:cNvPicPr>
          <p:nvPr/>
        </p:nvPicPr>
        <p:blipFill>
          <a:blip r:embed="rId2"/>
          <a:stretch>
            <a:fillRect/>
          </a:stretch>
        </p:blipFill>
        <p:spPr>
          <a:xfrm>
            <a:off x="860771" y="2243564"/>
            <a:ext cx="3778286" cy="2361428"/>
          </a:xfrm>
          <a:prstGeom prst="rect">
            <a:avLst/>
          </a:prstGeom>
        </p:spPr>
      </p:pic>
      <p:sp>
        <p:nvSpPr>
          <p:cNvPr id="57" name="Content Placeholder 2">
            <a:extLst>
              <a:ext uri="{FF2B5EF4-FFF2-40B4-BE49-F238E27FC236}">
                <a16:creationId xmlns:a16="http://schemas.microsoft.com/office/drawing/2014/main" id="{AF43B7BB-8F4B-4533-A1B3-F1B26915FDF0}"/>
              </a:ext>
            </a:extLst>
          </p:cNvPr>
          <p:cNvSpPr>
            <a:spLocks noGrp="1"/>
          </p:cNvSpPr>
          <p:nvPr>
            <p:ph idx="1"/>
          </p:nvPr>
        </p:nvSpPr>
        <p:spPr>
          <a:xfrm>
            <a:off x="5451644" y="2510395"/>
            <a:ext cx="6451109" cy="3274586"/>
          </a:xfrm>
        </p:spPr>
        <p:txBody>
          <a:bodyPr anchor="t">
            <a:normAutofit/>
          </a:bodyPr>
          <a:lstStyle/>
          <a:p>
            <a:br>
              <a:rPr lang="en-US" b="0" i="0">
                <a:solidFill>
                  <a:srgbClr val="FFFFFF"/>
                </a:solidFill>
                <a:effectLst/>
                <a:latin typeface="Roboto" panose="020B0604020202020204" pitchFamily="2" charset="0"/>
              </a:rPr>
            </a:br>
            <a:br>
              <a:rPr lang="en-US" b="0" i="0">
                <a:solidFill>
                  <a:srgbClr val="FFFFFF"/>
                </a:solidFill>
                <a:effectLst/>
                <a:latin typeface="Roboto" panose="020B0604020202020204" pitchFamily="2" charset="0"/>
              </a:rPr>
            </a:br>
            <a:r>
              <a:rPr lang="en-US" b="0" i="0">
                <a:solidFill>
                  <a:srgbClr val="FFFFFF"/>
                </a:solidFill>
                <a:effectLst/>
                <a:latin typeface="Roboto" panose="02000000000000000000" pitchFamily="2" charset="0"/>
              </a:rPr>
              <a:t>Microsoft Visual Studio is an integrated development environment from Microsoft. It is used to develop computer programs, as well as websites, web apps, web services and mobile apps.</a:t>
            </a:r>
            <a:endParaRPr lang="en-US">
              <a:solidFill>
                <a:srgbClr val="FFFFFF"/>
              </a:solidFill>
            </a:endParaRPr>
          </a:p>
        </p:txBody>
      </p:sp>
    </p:spTree>
    <p:extLst>
      <p:ext uri="{BB962C8B-B14F-4D97-AF65-F5344CB8AC3E}">
        <p14:creationId xmlns:p14="http://schemas.microsoft.com/office/powerpoint/2010/main" val="283777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847079-013B-4AFD-9B52-E5D09D49CEC0}"/>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185993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2">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75B2C3-C42F-4355-B20D-5F832362E8F8}"/>
              </a:ext>
            </a:extLst>
          </p:cNvPr>
          <p:cNvSpPr>
            <a:spLocks noGrp="1"/>
          </p:cNvSpPr>
          <p:nvPr>
            <p:ph type="title"/>
          </p:nvPr>
        </p:nvSpPr>
        <p:spPr>
          <a:xfrm>
            <a:off x="4863582" y="1206762"/>
            <a:ext cx="6890268" cy="3787902"/>
          </a:xfrm>
        </p:spPr>
        <p:txBody>
          <a:bodyPr vert="horz" lIns="91440" tIns="45720" rIns="91440" bIns="45720" rtlCol="0" anchor="b">
            <a:normAutofit/>
          </a:bodyPr>
          <a:lstStyle/>
          <a:p>
            <a:r>
              <a:rPr lang="en-US" spc="-100" dirty="0"/>
              <a:t>Security analysis</a:t>
            </a:r>
            <a:br>
              <a:rPr lang="en-US" sz="2000" dirty="0"/>
            </a:br>
            <a:br>
              <a:rPr lang="en-US" sz="2000" b="0" i="0" spc="-100" dirty="0">
                <a:effectLst/>
              </a:rPr>
            </a:br>
            <a:br>
              <a:rPr lang="en-US" sz="2000" b="0" i="0" spc="-100" dirty="0">
                <a:effectLst/>
              </a:rPr>
            </a:br>
            <a:br>
              <a:rPr lang="en-US" sz="2000" b="0" i="0" spc="-100" dirty="0">
                <a:effectLst/>
              </a:rPr>
            </a:br>
            <a:br>
              <a:rPr lang="en-US" sz="2000" b="0" i="0" spc="-100" dirty="0">
                <a:effectLst/>
              </a:rPr>
            </a:br>
            <a:br>
              <a:rPr lang="en-US" sz="2400" b="0" i="0" spc="-100" dirty="0">
                <a:effectLst/>
              </a:rPr>
            </a:br>
            <a:r>
              <a:rPr lang="en-US" sz="2400" b="0" i="0" spc="-100" dirty="0">
                <a:effectLst/>
              </a:rPr>
              <a:t>Codacy automates code reviews and monitors code quality on every commit and pull request reporting back the impact of every commit or pull request, issues concerning code style, best practices, security, and many others.</a:t>
            </a:r>
            <a:endParaRPr lang="en-US" sz="2400" spc="-100" dirty="0"/>
          </a:p>
        </p:txBody>
      </p:sp>
      <p:sp>
        <p:nvSpPr>
          <p:cNvPr id="17" name="Rectangle 16">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4" descr="Shape&#10;&#10;Description automatically generated with medium confidence">
            <a:hlinkClick r:id="rId2"/>
            <a:extLst>
              <a:ext uri="{FF2B5EF4-FFF2-40B4-BE49-F238E27FC236}">
                <a16:creationId xmlns:a16="http://schemas.microsoft.com/office/drawing/2014/main" id="{8C56027D-7C67-4164-B671-03CD69A09340}"/>
              </a:ext>
            </a:extLst>
          </p:cNvPr>
          <p:cNvPicPr>
            <a:picLocks noGrp="1" noChangeAspect="1"/>
          </p:cNvPicPr>
          <p:nvPr>
            <p:ph idx="1"/>
          </p:nvPr>
        </p:nvPicPr>
        <p:blipFill>
          <a:blip r:embed="rId3"/>
          <a:stretch>
            <a:fillRect/>
          </a:stretch>
        </p:blipFill>
        <p:spPr>
          <a:xfrm>
            <a:off x="696177" y="3100713"/>
            <a:ext cx="3458249" cy="648421"/>
          </a:xfrm>
          <a:prstGeom prst="rect">
            <a:avLst/>
          </a:prstGeom>
        </p:spPr>
      </p:pic>
    </p:spTree>
    <p:extLst>
      <p:ext uri="{BB962C8B-B14F-4D97-AF65-F5344CB8AC3E}">
        <p14:creationId xmlns:p14="http://schemas.microsoft.com/office/powerpoint/2010/main" val="280269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0CFB9693-F7BC-47FD-883B-EEEAABAAF57E}"/>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87244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3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35">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7">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601B85-FB03-435F-8E36-2E8955BAE2F2}"/>
              </a:ext>
            </a:extLst>
          </p:cNvPr>
          <p:cNvSpPr>
            <a:spLocks noGrp="1"/>
          </p:cNvSpPr>
          <p:nvPr>
            <p:ph type="title"/>
          </p:nvPr>
        </p:nvSpPr>
        <p:spPr>
          <a:xfrm>
            <a:off x="5162799" y="1801368"/>
            <a:ext cx="6068070" cy="3255264"/>
          </a:xfrm>
        </p:spPr>
        <p:txBody>
          <a:bodyPr vert="horz" lIns="91440" tIns="45720" rIns="91440" bIns="45720" rtlCol="0" anchor="b">
            <a:normAutofit/>
          </a:bodyPr>
          <a:lstStyle/>
          <a:p>
            <a:r>
              <a:rPr lang="en-US" sz="2400" spc="-100" dirty="0"/>
              <a:t>SonarCloud is the leading online service to catch Bugs and Security Vulnerabilities in your Pull Requests and throughout your code repositories.</a:t>
            </a:r>
            <a:br>
              <a:rPr lang="en-US" sz="2400" spc="-100" dirty="0"/>
            </a:br>
            <a:br>
              <a:rPr lang="en-US" sz="2400" spc="-100" dirty="0"/>
            </a:br>
            <a:r>
              <a:rPr lang="en-US" sz="2400" spc="-100" dirty="0"/>
              <a:t>Thousands of rules to track down hard-to-find bugs and quality issues thanks to powerful static code analyzers.</a:t>
            </a:r>
            <a:br>
              <a:rPr lang="en-US" sz="2400" spc="-100" dirty="0"/>
            </a:br>
            <a:br>
              <a:rPr lang="en-US" sz="2400" spc="-100" dirty="0"/>
            </a:br>
            <a:endParaRPr lang="en-US" sz="2400" spc="-100" dirty="0"/>
          </a:p>
        </p:txBody>
      </p:sp>
      <p:sp>
        <p:nvSpPr>
          <p:cNvPr id="37" name="Rectangle 39">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Shape&#10;&#10;Description automatically generated with medium confidence">
            <a:hlinkClick r:id="rId2"/>
            <a:extLst>
              <a:ext uri="{FF2B5EF4-FFF2-40B4-BE49-F238E27FC236}">
                <a16:creationId xmlns:a16="http://schemas.microsoft.com/office/drawing/2014/main" id="{5AE6F0C1-43E6-4AD5-9D18-B46783AD50EE}"/>
              </a:ext>
            </a:extLst>
          </p:cNvPr>
          <p:cNvPicPr>
            <a:picLocks noGrp="1" noChangeAspect="1"/>
          </p:cNvPicPr>
          <p:nvPr>
            <p:ph idx="1"/>
          </p:nvPr>
        </p:nvPicPr>
        <p:blipFill>
          <a:blip r:embed="rId3"/>
          <a:stretch>
            <a:fillRect/>
          </a:stretch>
        </p:blipFill>
        <p:spPr>
          <a:xfrm>
            <a:off x="696177" y="3169878"/>
            <a:ext cx="3458249" cy="510091"/>
          </a:xfrm>
          <a:prstGeom prst="rect">
            <a:avLst/>
          </a:prstGeom>
        </p:spPr>
      </p:pic>
    </p:spTree>
    <p:extLst>
      <p:ext uri="{BB962C8B-B14F-4D97-AF65-F5344CB8AC3E}">
        <p14:creationId xmlns:p14="http://schemas.microsoft.com/office/powerpoint/2010/main" val="817296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 website&#10;&#10;Description automatically generated">
            <a:extLst>
              <a:ext uri="{FF2B5EF4-FFF2-40B4-BE49-F238E27FC236}">
                <a16:creationId xmlns:a16="http://schemas.microsoft.com/office/drawing/2014/main" id="{DC046FD2-F481-40A4-BE07-8E6DC3A4B56B}"/>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101234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4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2" name="Rectangle 45">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3D7568B-9625-4FD5-8D6B-39F8AEE8CC15}"/>
              </a:ext>
            </a:extLst>
          </p:cNvPr>
          <p:cNvSpPr>
            <a:spLocks noGrp="1"/>
          </p:cNvSpPr>
          <p:nvPr>
            <p:ph type="title"/>
          </p:nvPr>
        </p:nvSpPr>
        <p:spPr>
          <a:xfrm>
            <a:off x="5015192" y="1181100"/>
            <a:ext cx="6614833" cy="3664077"/>
          </a:xfrm>
        </p:spPr>
        <p:txBody>
          <a:bodyPr vert="horz" lIns="91440" tIns="45720" rIns="91440" bIns="45720" rtlCol="0" anchor="b">
            <a:normAutofit/>
          </a:bodyPr>
          <a:lstStyle/>
          <a:p>
            <a:br>
              <a:rPr lang="en-US" sz="2000" spc="-100" dirty="0"/>
            </a:br>
            <a:br>
              <a:rPr lang="en-US" sz="2000" spc="-100" dirty="0"/>
            </a:br>
            <a:br>
              <a:rPr lang="en-US" sz="2000" spc="-100" dirty="0"/>
            </a:br>
            <a:r>
              <a:rPr lang="en-US" sz="2000" b="0" i="0" spc="-100" dirty="0">
                <a:effectLst/>
              </a:rPr>
              <a:t>Swagger (</a:t>
            </a:r>
            <a:r>
              <a:rPr lang="en-US" sz="2000" b="0" i="0" spc="-100" dirty="0" err="1">
                <a:effectLst/>
              </a:rPr>
              <a:t>OpenAPI</a:t>
            </a:r>
            <a:r>
              <a:rPr lang="en-US" sz="2000" b="0" i="0" spc="-100" dirty="0">
                <a:effectLst/>
              </a:rPr>
              <a:t>) is </a:t>
            </a:r>
            <a:r>
              <a:rPr lang="en-US" sz="2000" b="1" i="0" spc="-100" dirty="0">
                <a:effectLst/>
              </a:rPr>
              <a:t>a language-agnostic specification for describing REST APIs</a:t>
            </a:r>
            <a:br>
              <a:rPr lang="en-US" sz="2000" b="1" i="0" spc="-100" dirty="0">
                <a:effectLst/>
              </a:rPr>
            </a:br>
            <a:br>
              <a:rPr lang="en-US" sz="2000" b="1" i="0" spc="-100" dirty="0">
                <a:effectLst/>
              </a:rPr>
            </a:br>
            <a:r>
              <a:rPr lang="en-US" sz="2000" b="0" i="0" spc="-100" dirty="0">
                <a:effectLst/>
              </a:rPr>
              <a:t>It allows both computers and humans to understand the capabilities of a REST API without direct access to the source code</a:t>
            </a:r>
            <a:br>
              <a:rPr lang="en-US" sz="2000" b="1" i="0" spc="-100" dirty="0">
                <a:effectLst/>
              </a:rPr>
            </a:br>
            <a:endParaRPr lang="en-US" sz="2000" spc="-100" dirty="0"/>
          </a:p>
        </p:txBody>
      </p:sp>
      <p:sp>
        <p:nvSpPr>
          <p:cNvPr id="22" name="Content Placeholder 21">
            <a:extLst>
              <a:ext uri="{FF2B5EF4-FFF2-40B4-BE49-F238E27FC236}">
                <a16:creationId xmlns:a16="http://schemas.microsoft.com/office/drawing/2014/main" id="{A0624830-40C8-649A-012E-CD613471A7DC}"/>
              </a:ext>
            </a:extLst>
          </p:cNvPr>
          <p:cNvSpPr>
            <a:spLocks noGrp="1"/>
          </p:cNvSpPr>
          <p:nvPr>
            <p:ph idx="1"/>
          </p:nvPr>
        </p:nvSpPr>
        <p:spPr>
          <a:xfrm>
            <a:off x="4855155" y="1727073"/>
            <a:ext cx="6774870" cy="406579"/>
          </a:xfrm>
        </p:spPr>
        <p:txBody>
          <a:bodyPr vert="horz" lIns="91440" tIns="45720" rIns="91440" bIns="45720" rtlCol="0" anchor="t">
            <a:noAutofit/>
          </a:bodyPr>
          <a:lstStyle/>
          <a:p>
            <a:pPr marL="0" indent="0">
              <a:buNone/>
            </a:pPr>
            <a:r>
              <a:rPr lang="en-US" sz="3600" dirty="0">
                <a:solidFill>
                  <a:schemeClr val="bg1"/>
                </a:solidFill>
              </a:rPr>
              <a:t>Documentation Sites</a:t>
            </a:r>
            <a:r>
              <a:rPr lang="en-US" sz="3600" b="0" i="0" dirty="0">
                <a:solidFill>
                  <a:schemeClr val="bg1"/>
                </a:solidFill>
                <a:effectLst/>
              </a:rPr>
              <a:t>.</a:t>
            </a:r>
            <a:endParaRPr lang="en-US" sz="3600" dirty="0">
              <a:solidFill>
                <a:schemeClr val="bg1"/>
              </a:solidFill>
            </a:endParaRPr>
          </a:p>
        </p:txBody>
      </p:sp>
      <p:sp>
        <p:nvSpPr>
          <p:cNvPr id="50" name="Rectangle 49">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Logo&#10;&#10;Description automatically generated">
            <a:hlinkClick r:id="rId2"/>
            <a:extLst>
              <a:ext uri="{FF2B5EF4-FFF2-40B4-BE49-F238E27FC236}">
                <a16:creationId xmlns:a16="http://schemas.microsoft.com/office/drawing/2014/main" id="{222D1A18-2818-4F91-AB84-9C640584ECBF}"/>
              </a:ext>
            </a:extLst>
          </p:cNvPr>
          <p:cNvPicPr>
            <a:picLocks noChangeAspect="1"/>
          </p:cNvPicPr>
          <p:nvPr/>
        </p:nvPicPr>
        <p:blipFill>
          <a:blip r:embed="rId3"/>
          <a:stretch>
            <a:fillRect/>
          </a:stretch>
        </p:blipFill>
        <p:spPr>
          <a:xfrm>
            <a:off x="696177" y="2940769"/>
            <a:ext cx="3458249" cy="968309"/>
          </a:xfrm>
          <a:prstGeom prst="rect">
            <a:avLst/>
          </a:prstGeom>
        </p:spPr>
      </p:pic>
    </p:spTree>
    <p:extLst>
      <p:ext uri="{BB962C8B-B14F-4D97-AF65-F5344CB8AC3E}">
        <p14:creationId xmlns:p14="http://schemas.microsoft.com/office/powerpoint/2010/main" val="117244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410D6F34-A067-4DB0-B93A-22AB3E5AE336}"/>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33449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51C2-8F34-4AAB-AC25-A1B14A0F8A86}"/>
              </a:ext>
            </a:extLst>
          </p:cNvPr>
          <p:cNvSpPr>
            <a:spLocks noGrp="1"/>
          </p:cNvSpPr>
          <p:nvPr>
            <p:ph type="title"/>
          </p:nvPr>
        </p:nvSpPr>
        <p:spPr>
          <a:xfrm>
            <a:off x="176718" y="1180987"/>
            <a:ext cx="3195131" cy="4657838"/>
          </a:xfrm>
        </p:spPr>
        <p:txBody>
          <a:bodyPr/>
          <a:lstStyle/>
          <a:p>
            <a:r>
              <a:rPr lang="en-US" dirty="0"/>
              <a:t> </a:t>
            </a:r>
            <a:br>
              <a:rPr lang="en-US" dirty="0"/>
            </a:br>
            <a:r>
              <a:rPr lang="en-US" dirty="0"/>
              <a:t>Our Application</a:t>
            </a:r>
          </a:p>
        </p:txBody>
      </p:sp>
      <p:sp>
        <p:nvSpPr>
          <p:cNvPr id="3" name="Content Placeholder 2">
            <a:extLst>
              <a:ext uri="{FF2B5EF4-FFF2-40B4-BE49-F238E27FC236}">
                <a16:creationId xmlns:a16="http://schemas.microsoft.com/office/drawing/2014/main" id="{10C92304-B6FC-4285-86A5-2C51D134328A}"/>
              </a:ext>
            </a:extLst>
          </p:cNvPr>
          <p:cNvSpPr>
            <a:spLocks noGrp="1"/>
          </p:cNvSpPr>
          <p:nvPr>
            <p:ph idx="1"/>
          </p:nvPr>
        </p:nvSpPr>
        <p:spPr/>
        <p:txBody>
          <a:bodyPr/>
          <a:lstStyle/>
          <a:p>
            <a:r>
              <a:rPr lang="en-US" i="0" dirty="0">
                <a:solidFill>
                  <a:srgbClr val="757575"/>
                </a:solidFill>
                <a:effectLst/>
                <a:latin typeface="Montserrat" panose="020B0604020202020204" pitchFamily="2" charset="0"/>
              </a:rPr>
              <a:t>The objective of our web application is to display a habit of </a:t>
            </a:r>
            <a:r>
              <a:rPr lang="en-US" dirty="0">
                <a:solidFill>
                  <a:srgbClr val="757575"/>
                </a:solidFill>
                <a:latin typeface="Montserrat" panose="020B0604020202020204" pitchFamily="2" charset="0"/>
              </a:rPr>
              <a:t>a person </a:t>
            </a:r>
            <a:r>
              <a:rPr lang="en-US" i="0" dirty="0">
                <a:solidFill>
                  <a:srgbClr val="757575"/>
                </a:solidFill>
                <a:effectLst/>
                <a:latin typeface="Montserrat" panose="020B0604020202020204" pitchFamily="2" charset="0"/>
              </a:rPr>
              <a:t>on basis of the weekday. Once the user hits on the habit, it shows some images, descriptions in the text, check the inbox to know either the habit is done today or not. If the user completes the habit for the day then we can add some points or credits to the account.</a:t>
            </a:r>
            <a:endParaRPr lang="en-US" dirty="0"/>
          </a:p>
        </p:txBody>
      </p:sp>
    </p:spTree>
    <p:extLst>
      <p:ext uri="{BB962C8B-B14F-4D97-AF65-F5344CB8AC3E}">
        <p14:creationId xmlns:p14="http://schemas.microsoft.com/office/powerpoint/2010/main" val="88548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5E2DD1D-54CF-417C-A313-6BCA4A093DE1}"/>
              </a:ext>
            </a:extLst>
          </p:cNvPr>
          <p:cNvSpPr>
            <a:spLocks noGrp="1"/>
          </p:cNvSpPr>
          <p:nvPr>
            <p:ph type="title"/>
          </p:nvPr>
        </p:nvSpPr>
        <p:spPr>
          <a:xfrm>
            <a:off x="5015192" y="758952"/>
            <a:ext cx="6068070" cy="3255264"/>
          </a:xfrm>
        </p:spPr>
        <p:txBody>
          <a:bodyPr vert="horz" lIns="91440" tIns="45720" rIns="91440" bIns="45720" rtlCol="0" anchor="b">
            <a:normAutofit/>
          </a:bodyPr>
          <a:lstStyle/>
          <a:p>
            <a:r>
              <a:rPr lang="en-US" sz="2000" b="0" i="0" spc="-100" dirty="0" err="1">
                <a:effectLst/>
              </a:rPr>
              <a:t>DocFX</a:t>
            </a:r>
            <a:r>
              <a:rPr lang="en-US" sz="2000" b="0" i="0" spc="-100" dirty="0">
                <a:effectLst/>
              </a:rPr>
              <a:t> is </a:t>
            </a:r>
            <a:r>
              <a:rPr lang="en-US" sz="2000" b="1" i="0" spc="-100" dirty="0">
                <a:effectLst/>
              </a:rPr>
              <a:t>an API documentation generator for .</a:t>
            </a:r>
            <a:r>
              <a:rPr lang="en-US" sz="2000" b="0" i="0" spc="-100" dirty="0">
                <a:effectLst/>
              </a:rPr>
              <a:t> </a:t>
            </a:r>
            <a:r>
              <a:rPr lang="en-US" sz="2000" b="1" i="0" spc="-100" dirty="0">
                <a:effectLst/>
              </a:rPr>
              <a:t>NET</a:t>
            </a:r>
            <a:r>
              <a:rPr lang="en-US" sz="2000" b="0" i="0" spc="-100" dirty="0">
                <a:effectLst/>
              </a:rPr>
              <a:t>, which currently supports C#, VB and F#. It generates API reference documentation from triple-slash comments in your source code.</a:t>
            </a:r>
            <a:endParaRPr lang="en-US" sz="2000" spc="-100" dirty="0"/>
          </a:p>
        </p:txBody>
      </p:sp>
      <p:sp>
        <p:nvSpPr>
          <p:cNvPr id="17" name="Rectangle 16">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Shape&#10;&#10;Description automatically generated">
            <a:hlinkClick r:id="rId2"/>
            <a:extLst>
              <a:ext uri="{FF2B5EF4-FFF2-40B4-BE49-F238E27FC236}">
                <a16:creationId xmlns:a16="http://schemas.microsoft.com/office/drawing/2014/main" id="{653382E8-A70D-48AE-843C-E41EDFA59582}"/>
              </a:ext>
            </a:extLst>
          </p:cNvPr>
          <p:cNvPicPr>
            <a:picLocks noGrp="1" noChangeAspect="1"/>
          </p:cNvPicPr>
          <p:nvPr>
            <p:ph idx="1"/>
          </p:nvPr>
        </p:nvPicPr>
        <p:blipFill>
          <a:blip r:embed="rId3"/>
          <a:stretch>
            <a:fillRect/>
          </a:stretch>
        </p:blipFill>
        <p:spPr>
          <a:xfrm>
            <a:off x="696177" y="1699875"/>
            <a:ext cx="3458249" cy="3458249"/>
          </a:xfrm>
          <a:prstGeom prst="rect">
            <a:avLst/>
          </a:prstGeom>
        </p:spPr>
      </p:pic>
    </p:spTree>
    <p:extLst>
      <p:ext uri="{BB962C8B-B14F-4D97-AF65-F5344CB8AC3E}">
        <p14:creationId xmlns:p14="http://schemas.microsoft.com/office/powerpoint/2010/main" val="102473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1371177A-B689-4D75-A0B6-DF86E373ED49}"/>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42095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78E998-CDA3-4CD1-8BAC-0FB8E56CA1AD}"/>
              </a:ext>
            </a:extLst>
          </p:cNvPr>
          <p:cNvSpPr>
            <a:spLocks noGrp="1"/>
          </p:cNvSpPr>
          <p:nvPr>
            <p:ph type="title"/>
          </p:nvPr>
        </p:nvSpPr>
        <p:spPr>
          <a:xfrm>
            <a:off x="5451642" y="1123837"/>
            <a:ext cx="6451110" cy="1255469"/>
          </a:xfrm>
        </p:spPr>
        <p:txBody>
          <a:bodyPr>
            <a:normAutofit/>
          </a:bodyPr>
          <a:lstStyle/>
          <a:p>
            <a:r>
              <a:rPr lang="en-US" spc="-100" dirty="0"/>
              <a:t>Unit Testing</a:t>
            </a:r>
            <a:endParaRPr lang="en-US" dirty="0"/>
          </a:p>
        </p:txBody>
      </p:sp>
      <p:sp>
        <p:nvSpPr>
          <p:cNvPr id="117" name="Rectangle 116">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4" descr="Icon&#10;&#10;Description automatically generated">
            <a:extLst>
              <a:ext uri="{FF2B5EF4-FFF2-40B4-BE49-F238E27FC236}">
                <a16:creationId xmlns:a16="http://schemas.microsoft.com/office/drawing/2014/main" id="{FB6775A9-746C-4AD3-9B08-D324A7E98A66}"/>
              </a:ext>
            </a:extLst>
          </p:cNvPr>
          <p:cNvPicPr>
            <a:picLocks noGrp="1" noChangeAspect="1"/>
          </p:cNvPicPr>
          <p:nvPr>
            <p:ph idx="1"/>
          </p:nvPr>
        </p:nvPicPr>
        <p:blipFill>
          <a:blip r:embed="rId2"/>
          <a:stretch>
            <a:fillRect/>
          </a:stretch>
        </p:blipFill>
        <p:spPr>
          <a:xfrm>
            <a:off x="860771" y="1535135"/>
            <a:ext cx="3778286" cy="3778286"/>
          </a:xfrm>
          <a:prstGeom prst="rect">
            <a:avLst/>
          </a:prstGeom>
        </p:spPr>
      </p:pic>
      <p:sp>
        <p:nvSpPr>
          <p:cNvPr id="57" name="Content Placeholder 2">
            <a:extLst>
              <a:ext uri="{FF2B5EF4-FFF2-40B4-BE49-F238E27FC236}">
                <a16:creationId xmlns:a16="http://schemas.microsoft.com/office/drawing/2014/main" id="{AF43B7BB-8F4B-4533-A1B3-F1B26915FDF0}"/>
              </a:ext>
            </a:extLst>
          </p:cNvPr>
          <p:cNvSpPr>
            <a:spLocks noGrp="1"/>
          </p:cNvSpPr>
          <p:nvPr>
            <p:ph idx="1"/>
          </p:nvPr>
        </p:nvSpPr>
        <p:spPr>
          <a:xfrm>
            <a:off x="5451644" y="2510395"/>
            <a:ext cx="6451109" cy="3274586"/>
          </a:xfrm>
        </p:spPr>
        <p:txBody>
          <a:bodyPr anchor="t">
            <a:normAutofit/>
          </a:bodyPr>
          <a:lstStyle/>
          <a:p>
            <a:r>
              <a:rPr lang="en-US" i="0">
                <a:solidFill>
                  <a:srgbClr val="FFFFFF"/>
                </a:solidFill>
                <a:effectLst/>
                <a:latin typeface="Roboto" panose="02000000000000000000" pitchFamily="2" charset="0"/>
              </a:rPr>
              <a:t>Unit testing is a software development process in which the smallest testable parts of an application, called units, are individually and independently scrutinized for proper operation. </a:t>
            </a:r>
          </a:p>
          <a:p>
            <a:r>
              <a:rPr lang="en-US" b="0" i="0">
                <a:solidFill>
                  <a:srgbClr val="FFFFFF"/>
                </a:solidFill>
                <a:effectLst/>
                <a:latin typeface="Roboto" panose="02000000000000000000" pitchFamily="2" charset="0"/>
              </a:rPr>
              <a:t>This testing methodology is done during the development process by the software developers.</a:t>
            </a:r>
          </a:p>
          <a:p>
            <a:r>
              <a:rPr lang="en-US" b="0" i="0">
                <a:solidFill>
                  <a:srgbClr val="FFFFFF"/>
                </a:solidFill>
                <a:effectLst/>
                <a:latin typeface="Roboto" panose="02000000000000000000" pitchFamily="2" charset="0"/>
              </a:rPr>
              <a:t>There are 2 type of Unit Testing: </a:t>
            </a:r>
            <a:r>
              <a:rPr lang="en-US" b="1" i="0">
                <a:solidFill>
                  <a:srgbClr val="FFFFFF"/>
                </a:solidFill>
                <a:effectLst/>
                <a:latin typeface="Roboto" panose="02000000000000000000" pitchFamily="2" charset="0"/>
              </a:rPr>
              <a:t>Manual, and Automated</a:t>
            </a:r>
            <a:r>
              <a:rPr lang="en-US" b="0" i="0">
                <a:solidFill>
                  <a:srgbClr val="FFFFFF"/>
                </a:solidFill>
                <a:effectLst/>
                <a:latin typeface="Roboto" panose="02000000000000000000" pitchFamily="2" charset="0"/>
              </a:rPr>
              <a:t>.</a:t>
            </a:r>
            <a:br>
              <a:rPr lang="en-US">
                <a:solidFill>
                  <a:srgbClr val="FFFFFF"/>
                </a:solidFill>
              </a:rPr>
            </a:br>
            <a:endParaRPr lang="en-US">
              <a:solidFill>
                <a:srgbClr val="FFFFFF"/>
              </a:solidFill>
            </a:endParaRPr>
          </a:p>
        </p:txBody>
      </p:sp>
    </p:spTree>
    <p:extLst>
      <p:ext uri="{BB962C8B-B14F-4D97-AF65-F5344CB8AC3E}">
        <p14:creationId xmlns:p14="http://schemas.microsoft.com/office/powerpoint/2010/main" val="4077052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5FCE0E-D071-4156-9E8C-3827ED6AEAB0}"/>
              </a:ext>
            </a:extLst>
          </p:cNvPr>
          <p:cNvSpPr>
            <a:spLocks noGrp="1"/>
          </p:cNvSpPr>
          <p:nvPr>
            <p:ph type="title"/>
          </p:nvPr>
        </p:nvSpPr>
        <p:spPr>
          <a:xfrm>
            <a:off x="5451642" y="1123837"/>
            <a:ext cx="6451110" cy="1255469"/>
          </a:xfrm>
        </p:spPr>
        <p:txBody>
          <a:bodyPr>
            <a:normAutofit/>
          </a:bodyPr>
          <a:lstStyle/>
          <a:p>
            <a:r>
              <a:rPr lang="en-US" b="0" i="0" dirty="0" err="1">
                <a:effectLst/>
                <a:latin typeface="Roboto" panose="02000000000000000000" pitchFamily="2" charset="0"/>
              </a:rPr>
              <a:t>dotCover</a:t>
            </a:r>
            <a:r>
              <a:rPr lang="en-US" b="0" i="0" dirty="0">
                <a:effectLst/>
                <a:latin typeface="Roboto" panose="02000000000000000000" pitchFamily="2" charset="0"/>
              </a:rPr>
              <a:t> </a:t>
            </a:r>
            <a:r>
              <a:rPr lang="en-US" b="1" i="0" dirty="0">
                <a:effectLst/>
                <a:latin typeface="Roboto" panose="02000000000000000000" pitchFamily="2" charset="0"/>
              </a:rPr>
              <a:t>code coverage</a:t>
            </a:r>
            <a:r>
              <a:rPr lang="en-US" b="0" i="0" dirty="0">
                <a:effectLst/>
                <a:latin typeface="Roboto" panose="02000000000000000000" pitchFamily="2" charset="0"/>
              </a:rPr>
              <a:t> </a:t>
            </a:r>
            <a:endParaRPr lang="en-US" dirty="0"/>
          </a:p>
        </p:txBody>
      </p:sp>
      <p:sp>
        <p:nvSpPr>
          <p:cNvPr id="14"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Icon&#10;&#10;Description automatically generated">
            <a:hlinkClick r:id="rId2"/>
            <a:extLst>
              <a:ext uri="{FF2B5EF4-FFF2-40B4-BE49-F238E27FC236}">
                <a16:creationId xmlns:a16="http://schemas.microsoft.com/office/drawing/2014/main" id="{3E26CCA3-2877-4DC9-BE4A-83010E8A94B5}"/>
              </a:ext>
            </a:extLst>
          </p:cNvPr>
          <p:cNvPicPr>
            <a:picLocks noChangeAspect="1"/>
          </p:cNvPicPr>
          <p:nvPr/>
        </p:nvPicPr>
        <p:blipFill>
          <a:blip r:embed="rId3"/>
          <a:stretch>
            <a:fillRect/>
          </a:stretch>
        </p:blipFill>
        <p:spPr>
          <a:xfrm>
            <a:off x="860771" y="1535135"/>
            <a:ext cx="3778286" cy="3778286"/>
          </a:xfrm>
          <a:prstGeom prst="rect">
            <a:avLst/>
          </a:prstGeom>
        </p:spPr>
      </p:pic>
      <p:sp>
        <p:nvSpPr>
          <p:cNvPr id="3" name="Content Placeholder 2">
            <a:extLst>
              <a:ext uri="{FF2B5EF4-FFF2-40B4-BE49-F238E27FC236}">
                <a16:creationId xmlns:a16="http://schemas.microsoft.com/office/drawing/2014/main" id="{9357FC79-A190-4115-9FE1-ACF5482436C2}"/>
              </a:ext>
            </a:extLst>
          </p:cNvPr>
          <p:cNvSpPr>
            <a:spLocks noGrp="1"/>
          </p:cNvSpPr>
          <p:nvPr>
            <p:ph idx="1"/>
          </p:nvPr>
        </p:nvSpPr>
        <p:spPr>
          <a:xfrm>
            <a:off x="5451644" y="2510395"/>
            <a:ext cx="6451109" cy="3274586"/>
          </a:xfrm>
        </p:spPr>
        <p:txBody>
          <a:bodyPr anchor="t">
            <a:normAutofit/>
          </a:bodyPr>
          <a:lstStyle/>
          <a:p>
            <a:r>
              <a:rPr lang="en-US" dirty="0">
                <a:solidFill>
                  <a:srgbClr val="FFFFFF"/>
                </a:solidFill>
                <a:latin typeface="Roboto" panose="02000000000000000000" pitchFamily="2" charset="0"/>
              </a:rPr>
              <a:t>J</a:t>
            </a:r>
            <a:r>
              <a:rPr lang="en-US" b="0" i="0" dirty="0">
                <a:solidFill>
                  <a:srgbClr val="FFFFFF"/>
                </a:solidFill>
                <a:effectLst/>
                <a:latin typeface="Roboto" panose="02000000000000000000" pitchFamily="2" charset="0"/>
              </a:rPr>
              <a:t>etBrains </a:t>
            </a:r>
            <a:r>
              <a:rPr lang="en-US" b="0" i="0" dirty="0" err="1">
                <a:solidFill>
                  <a:srgbClr val="FFFFFF"/>
                </a:solidFill>
                <a:effectLst/>
                <a:latin typeface="Roboto" panose="02000000000000000000" pitchFamily="2" charset="0"/>
              </a:rPr>
              <a:t>dotCover</a:t>
            </a:r>
            <a:r>
              <a:rPr lang="en-US" b="0" i="0" dirty="0">
                <a:solidFill>
                  <a:srgbClr val="FFFFFF"/>
                </a:solidFill>
                <a:effectLst/>
                <a:latin typeface="Roboto" panose="02000000000000000000" pitchFamily="2" charset="0"/>
              </a:rPr>
              <a:t> is </a:t>
            </a:r>
            <a:r>
              <a:rPr lang="en-US" b="1" i="0" dirty="0">
                <a:solidFill>
                  <a:srgbClr val="FFFFFF"/>
                </a:solidFill>
                <a:effectLst/>
                <a:latin typeface="Roboto" panose="02000000000000000000" pitchFamily="2" charset="0"/>
              </a:rPr>
              <a:t>a .</a:t>
            </a:r>
            <a:r>
              <a:rPr lang="en-US" b="0" i="0" dirty="0">
                <a:solidFill>
                  <a:srgbClr val="FFFFFF"/>
                </a:solidFill>
                <a:effectLst/>
                <a:latin typeface="Roboto" panose="02000000000000000000" pitchFamily="2" charset="0"/>
              </a:rPr>
              <a:t> </a:t>
            </a:r>
            <a:r>
              <a:rPr lang="en-US" b="1" i="0" dirty="0">
                <a:solidFill>
                  <a:srgbClr val="FFFFFF"/>
                </a:solidFill>
                <a:effectLst/>
                <a:latin typeface="Roboto" panose="02000000000000000000" pitchFamily="2" charset="0"/>
              </a:rPr>
              <a:t>NET unit test runner and code coverage tool that integrates with Visual Studio and JetBrains Rider</a:t>
            </a:r>
            <a:r>
              <a:rPr lang="en-US" b="0" i="0" dirty="0">
                <a:solidFill>
                  <a:srgbClr val="FFFFFF"/>
                </a:solidFill>
                <a:effectLst/>
                <a:latin typeface="Roboto" panose="02000000000000000000" pitchFamily="2" charset="0"/>
              </a:rPr>
              <a:t>. Make sure you know to what extent your code is covered with unit tests. </a:t>
            </a:r>
            <a:r>
              <a:rPr lang="en-US" b="0" i="0" dirty="0" err="1">
                <a:solidFill>
                  <a:srgbClr val="FFFFFF"/>
                </a:solidFill>
                <a:effectLst/>
                <a:latin typeface="Roboto" panose="02000000000000000000" pitchFamily="2" charset="0"/>
              </a:rPr>
              <a:t>dotCover</a:t>
            </a:r>
            <a:r>
              <a:rPr lang="en-US" b="0" i="0" dirty="0">
                <a:solidFill>
                  <a:srgbClr val="FFFFFF"/>
                </a:solidFill>
                <a:effectLst/>
                <a:latin typeface="Roboto" panose="02000000000000000000" pitchFamily="2" charset="0"/>
              </a:rPr>
              <a:t> calculates and reports statement-level code coverage in applications targeting .</a:t>
            </a:r>
            <a:endParaRPr lang="en-US" dirty="0">
              <a:solidFill>
                <a:srgbClr val="FFFFFF"/>
              </a:solidFill>
            </a:endParaRPr>
          </a:p>
        </p:txBody>
      </p:sp>
    </p:spTree>
    <p:extLst>
      <p:ext uri="{BB962C8B-B14F-4D97-AF65-F5344CB8AC3E}">
        <p14:creationId xmlns:p14="http://schemas.microsoft.com/office/powerpoint/2010/main" val="15406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 Word&#10;&#10;Description automatically generated">
            <a:extLst>
              <a:ext uri="{FF2B5EF4-FFF2-40B4-BE49-F238E27FC236}">
                <a16:creationId xmlns:a16="http://schemas.microsoft.com/office/drawing/2014/main" id="{391D8411-8BC1-4640-8EBA-6BFBDA8DFB4C}"/>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332848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EEEF2F-85ED-41EA-8DE2-62264949ED54}"/>
              </a:ext>
            </a:extLst>
          </p:cNvPr>
          <p:cNvSpPr>
            <a:spLocks noGrp="1"/>
          </p:cNvSpPr>
          <p:nvPr>
            <p:ph type="title"/>
          </p:nvPr>
        </p:nvSpPr>
        <p:spPr>
          <a:xfrm>
            <a:off x="1539116" y="864108"/>
            <a:ext cx="3073914" cy="5120639"/>
          </a:xfrm>
        </p:spPr>
        <p:txBody>
          <a:bodyPr>
            <a:normAutofit/>
          </a:bodyPr>
          <a:lstStyle/>
          <a:p>
            <a:pPr algn="r"/>
            <a:r>
              <a:rPr lang="en-US" b="0" i="0">
                <a:solidFill>
                  <a:schemeClr val="tx1">
                    <a:lumMod val="85000"/>
                    <a:lumOff val="15000"/>
                  </a:schemeClr>
                </a:solidFill>
                <a:effectLst/>
                <a:latin typeface="Lato Extended"/>
              </a:rPr>
              <a:t>Lessons learned</a:t>
            </a:r>
            <a:br>
              <a:rPr lang="en-US" b="0" i="0">
                <a:solidFill>
                  <a:schemeClr val="tx1">
                    <a:lumMod val="85000"/>
                    <a:lumOff val="15000"/>
                  </a:schemeClr>
                </a:solidFill>
                <a:effectLst/>
                <a:latin typeface="Lato Extended"/>
              </a:rPr>
            </a:br>
            <a:endParaRPr lang="en-US" dirty="0">
              <a:solidFill>
                <a:schemeClr val="tx1">
                  <a:lumMod val="85000"/>
                  <a:lumOff val="15000"/>
                </a:schemeClr>
              </a:solidFill>
            </a:endParaRPr>
          </a:p>
        </p:txBody>
      </p:sp>
      <p:sp>
        <p:nvSpPr>
          <p:cNvPr id="79" name="Rectangle 7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Content Placeholder 2">
            <a:extLst>
              <a:ext uri="{FF2B5EF4-FFF2-40B4-BE49-F238E27FC236}">
                <a16:creationId xmlns:a16="http://schemas.microsoft.com/office/drawing/2014/main" id="{09E1BAF8-6677-49B7-A70C-A5BFBB3BAF4D}"/>
              </a:ext>
            </a:extLst>
          </p:cNvPr>
          <p:cNvSpPr>
            <a:spLocks noGrp="1"/>
          </p:cNvSpPr>
          <p:nvPr>
            <p:ph idx="1"/>
          </p:nvPr>
        </p:nvSpPr>
        <p:spPr>
          <a:xfrm>
            <a:off x="5289229" y="864108"/>
            <a:ext cx="5910677" cy="5120640"/>
          </a:xfrm>
        </p:spPr>
        <p:txBody>
          <a:bodyPr>
            <a:normAutofit/>
          </a:bodyPr>
          <a:lstStyle/>
          <a:p>
            <a:pPr marL="0" indent="0">
              <a:buNone/>
            </a:pPr>
            <a:endParaRPr lang="en-US" dirty="0">
              <a:latin typeface="Lato Extended"/>
            </a:endParaRPr>
          </a:p>
          <a:p>
            <a:pPr marL="0" indent="0">
              <a:buNone/>
            </a:pPr>
            <a:r>
              <a:rPr lang="en-US" b="0" i="0" dirty="0">
                <a:effectLst/>
                <a:latin typeface="Lato Extended"/>
              </a:rPr>
              <a:t>We gained some experience in C#/.NET</a:t>
            </a:r>
          </a:p>
          <a:p>
            <a:pPr marL="0" indent="0">
              <a:buNone/>
            </a:pPr>
            <a:r>
              <a:rPr lang="en-US" b="0" i="0" dirty="0">
                <a:effectLst/>
                <a:latin typeface="Lato Extended"/>
              </a:rPr>
              <a:t>We documented our app for the first time.</a:t>
            </a:r>
          </a:p>
          <a:p>
            <a:pPr marL="0" indent="0">
              <a:buNone/>
            </a:pPr>
            <a:r>
              <a:rPr lang="en-US" dirty="0"/>
              <a:t>We learned how to do unit testing.</a:t>
            </a:r>
          </a:p>
          <a:p>
            <a:pPr marL="0" indent="0">
              <a:buNone/>
            </a:pPr>
            <a:r>
              <a:rPr lang="en-US" dirty="0"/>
              <a:t>This project taught us about swagger.</a:t>
            </a:r>
          </a:p>
          <a:p>
            <a:pPr marL="0" indent="0">
              <a:buNone/>
            </a:pPr>
            <a:r>
              <a:rPr lang="en-US" dirty="0"/>
              <a:t>This project taught us about security analysis.</a:t>
            </a:r>
          </a:p>
          <a:p>
            <a:pPr marL="0" indent="0">
              <a:buNone/>
            </a:pPr>
            <a:r>
              <a:rPr lang="en-US" dirty="0"/>
              <a:t>I gained more GitHub experience by working on this project. We learned about issues, wikis, project boards, milestones, pull requests, and actions.</a:t>
            </a:r>
          </a:p>
          <a:p>
            <a:endParaRPr lang="en-US" dirty="0"/>
          </a:p>
          <a:p>
            <a:pPr marL="0" indent="0">
              <a:buNone/>
            </a:pPr>
            <a:br>
              <a:rPr lang="en-US" dirty="0"/>
            </a:br>
            <a:endParaRPr lang="en-US" dirty="0"/>
          </a:p>
        </p:txBody>
      </p:sp>
      <p:sp>
        <p:nvSpPr>
          <p:cNvPr id="83" name="Rectangle 8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569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5A4904-63DE-431B-BBA8-1D3913C868E7}"/>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Links to our sites</a:t>
            </a:r>
          </a:p>
        </p:txBody>
      </p:sp>
      <p:sp>
        <p:nvSpPr>
          <p:cNvPr id="32" name="Rectangle 31">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D28843-B7FC-4F8B-B890-440E4BEBBFF1}"/>
              </a:ext>
            </a:extLst>
          </p:cNvPr>
          <p:cNvSpPr>
            <a:spLocks noGrp="1"/>
          </p:cNvSpPr>
          <p:nvPr>
            <p:ph idx="1"/>
          </p:nvPr>
        </p:nvSpPr>
        <p:spPr>
          <a:xfrm>
            <a:off x="5289229" y="3325997"/>
            <a:ext cx="5910677" cy="5120640"/>
          </a:xfrm>
        </p:spPr>
        <p:txBody>
          <a:bodyPr>
            <a:normAutofit fontScale="92500" lnSpcReduction="20000"/>
          </a:bodyPr>
          <a:lstStyle/>
          <a:p>
            <a:r>
              <a:rPr lang="en-US" sz="3200" dirty="0">
                <a:hlinkClick r:id="rId2"/>
              </a:rPr>
              <a:t>GitHub</a:t>
            </a:r>
            <a:r>
              <a:rPr lang="en-US" sz="3200" dirty="0"/>
              <a:t> </a:t>
            </a:r>
          </a:p>
          <a:p>
            <a:r>
              <a:rPr lang="en-US" sz="3200" dirty="0">
                <a:hlinkClick r:id="rId3"/>
              </a:rPr>
              <a:t>Codacy</a:t>
            </a:r>
            <a:r>
              <a:rPr lang="en-US" sz="3200" dirty="0"/>
              <a:t> </a:t>
            </a:r>
          </a:p>
          <a:p>
            <a:r>
              <a:rPr lang="en-US" sz="3200" dirty="0">
                <a:hlinkClick r:id="rId4"/>
              </a:rPr>
              <a:t>SonarCloud</a:t>
            </a:r>
            <a:r>
              <a:rPr lang="en-US" sz="3200" u="sng" dirty="0">
                <a:latin typeface="Roboto" panose="02000000000000000000" pitchFamily="2" charset="0"/>
              </a:rPr>
              <a:t> </a:t>
            </a:r>
          </a:p>
          <a:p>
            <a:r>
              <a:rPr lang="en-US" sz="3200" dirty="0">
                <a:hlinkClick r:id="rId5"/>
              </a:rPr>
              <a:t>Swagger</a:t>
            </a:r>
            <a:r>
              <a:rPr lang="en-US" sz="3200" dirty="0"/>
              <a:t> </a:t>
            </a:r>
          </a:p>
          <a:p>
            <a:r>
              <a:rPr lang="en-US" sz="3200" dirty="0">
                <a:hlinkClick r:id="rId6"/>
              </a:rPr>
              <a:t>DocFx</a:t>
            </a:r>
            <a:r>
              <a:rPr lang="en-US" sz="3200" dirty="0"/>
              <a:t> -</a:t>
            </a:r>
          </a:p>
          <a:p>
            <a:r>
              <a:rPr lang="en-US" sz="3200" dirty="0">
                <a:hlinkClick r:id="rId7"/>
              </a:rPr>
              <a:t>Code Coverage report</a:t>
            </a:r>
            <a:endParaRPr lang="en-US" sz="3200" dirty="0"/>
          </a:p>
          <a:p>
            <a:endParaRPr lang="en-US" dirty="0"/>
          </a:p>
          <a:p>
            <a:endParaRPr lang="en-US" b="0" i="0" u="sng" strike="noStrike" dirty="0">
              <a:effectLst/>
              <a:latin typeface="Roboto" panose="02000000000000000000" pitchFamily="2" charset="0"/>
              <a:hlinkClick r:id="rId8"/>
            </a:endParaRPr>
          </a:p>
          <a:p>
            <a:pPr marL="0" indent="0">
              <a:buNone/>
            </a:pPr>
            <a:endParaRPr lang="en-US" b="0" i="0" u="sng" strike="noStrike" dirty="0">
              <a:effectLst/>
              <a:latin typeface="Roboto" panose="02000000000000000000" pitchFamily="2" charset="0"/>
              <a:hlinkClick r:id="rId8"/>
            </a:endParaRPr>
          </a:p>
          <a:p>
            <a:endParaRPr lang="en-US" u="sng" dirty="0">
              <a:latin typeface="Roboto" panose="02000000000000000000" pitchFamily="2" charset="0"/>
              <a:hlinkClick r:id="rId8"/>
            </a:endParaRPr>
          </a:p>
          <a:p>
            <a:endParaRPr lang="en-US" b="0" i="0" u="sng" strike="noStrike" dirty="0">
              <a:effectLst/>
              <a:latin typeface="Roboto" panose="02000000000000000000" pitchFamily="2" charset="0"/>
              <a:hlinkClick r:id="rId8"/>
            </a:endParaRPr>
          </a:p>
          <a:p>
            <a:pPr marL="0" indent="0">
              <a:buNone/>
            </a:pPr>
            <a:r>
              <a:rPr lang="en-US" b="0" i="0" u="sng" strike="noStrike" dirty="0">
                <a:effectLst/>
                <a:latin typeface="Roboto" panose="02000000000000000000" pitchFamily="2" charset="0"/>
                <a:hlinkClick r:id="rId8"/>
              </a:rPr>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6" name="Rectangle 35">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580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5">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5A8AA9-C440-4A2D-B9FD-BFD6FFF2ADDD}"/>
              </a:ext>
            </a:extLst>
          </p:cNvPr>
          <p:cNvSpPr>
            <a:spLocks noGrp="1"/>
          </p:cNvSpPr>
          <p:nvPr>
            <p:ph type="title"/>
          </p:nvPr>
        </p:nvSpPr>
        <p:spPr>
          <a:xfrm>
            <a:off x="6608561" y="1511512"/>
            <a:ext cx="6068070" cy="3255264"/>
          </a:xfrm>
        </p:spPr>
        <p:txBody>
          <a:bodyPr vert="horz" lIns="91440" tIns="45720" rIns="91440" bIns="45720" rtlCol="0" anchor="b">
            <a:normAutofit/>
          </a:bodyPr>
          <a:lstStyle/>
          <a:p>
            <a:r>
              <a:rPr lang="en-US" sz="5900" spc="-100" dirty="0"/>
              <a:t>Thank you </a:t>
            </a:r>
            <a:br>
              <a:rPr lang="en-US" sz="5900" spc="-100" dirty="0"/>
            </a:br>
            <a:endParaRPr lang="en-US" sz="5900" spc="-100" dirty="0"/>
          </a:p>
        </p:txBody>
      </p:sp>
      <p:sp>
        <p:nvSpPr>
          <p:cNvPr id="32" name="Rectangle 17">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Handshake">
            <a:extLst>
              <a:ext uri="{FF2B5EF4-FFF2-40B4-BE49-F238E27FC236}">
                <a16:creationId xmlns:a16="http://schemas.microsoft.com/office/drawing/2014/main" id="{622110F3-1A04-C01F-C0DA-0A01B8A39D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177" y="1695799"/>
            <a:ext cx="3458249" cy="3458249"/>
          </a:xfrm>
          <a:prstGeom prst="rect">
            <a:avLst/>
          </a:prstGeom>
        </p:spPr>
      </p:pic>
    </p:spTree>
    <p:extLst>
      <p:ext uri="{BB962C8B-B14F-4D97-AF65-F5344CB8AC3E}">
        <p14:creationId xmlns:p14="http://schemas.microsoft.com/office/powerpoint/2010/main" val="259042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CE805A-DE4B-4EA7-9E54-D07151FAABA0}"/>
              </a:ext>
            </a:extLst>
          </p:cNvPr>
          <p:cNvSpPr>
            <a:spLocks noGrp="1"/>
          </p:cNvSpPr>
          <p:nvPr>
            <p:ph type="title"/>
          </p:nvPr>
        </p:nvSpPr>
        <p:spPr>
          <a:xfrm>
            <a:off x="1539116" y="864108"/>
            <a:ext cx="3073914" cy="5120639"/>
          </a:xfrm>
        </p:spPr>
        <p:txBody>
          <a:bodyPr>
            <a:normAutofit/>
          </a:bodyPr>
          <a:lstStyle/>
          <a:p>
            <a:pPr algn="r"/>
            <a:r>
              <a:rPr lang="en-US" b="0" i="0" dirty="0">
                <a:solidFill>
                  <a:schemeClr val="tx1">
                    <a:lumMod val="85000"/>
                    <a:lumOff val="15000"/>
                  </a:schemeClr>
                </a:solidFill>
                <a:effectLst/>
                <a:latin typeface="Lato Extended"/>
              </a:rPr>
              <a:t>Why this app?</a:t>
            </a:r>
            <a:br>
              <a:rPr lang="en-US" b="0" i="0" dirty="0">
                <a:solidFill>
                  <a:schemeClr val="tx1">
                    <a:lumMod val="85000"/>
                    <a:lumOff val="15000"/>
                  </a:schemeClr>
                </a:solidFill>
                <a:effectLst/>
                <a:latin typeface="Lato Extended"/>
              </a:rPr>
            </a:br>
            <a:endParaRPr lang="en-US" dirty="0">
              <a:solidFill>
                <a:schemeClr val="tx1">
                  <a:lumMod val="85000"/>
                  <a:lumOff val="15000"/>
                </a:schemeClr>
              </a:solidFill>
            </a:endParaRPr>
          </a:p>
        </p:txBody>
      </p:sp>
      <p:sp>
        <p:nvSpPr>
          <p:cNvPr id="51" name="Rectangle 5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399D141F-545E-4AB0-AE70-36FC7AC37B0B}"/>
              </a:ext>
            </a:extLst>
          </p:cNvPr>
          <p:cNvSpPr>
            <a:spLocks noGrp="1"/>
          </p:cNvSpPr>
          <p:nvPr>
            <p:ph idx="1"/>
          </p:nvPr>
        </p:nvSpPr>
        <p:spPr>
          <a:xfrm>
            <a:off x="5289229" y="864108"/>
            <a:ext cx="5910677" cy="5120640"/>
          </a:xfrm>
        </p:spPr>
        <p:txBody>
          <a:bodyPr>
            <a:normAutofit/>
          </a:bodyPr>
          <a:lstStyle/>
          <a:p>
            <a:pPr marL="0" indent="0">
              <a:buNone/>
            </a:pPr>
            <a:r>
              <a:rPr lang="en-US" b="0" i="0" dirty="0">
                <a:effectLst/>
                <a:latin typeface="Lato Extended"/>
              </a:rPr>
              <a:t>This app helps us in keeping up a track with our daily habits where they could see what habits a person would do for that particular day and earn points as they get done with it. </a:t>
            </a:r>
          </a:p>
        </p:txBody>
      </p:sp>
      <p:sp>
        <p:nvSpPr>
          <p:cNvPr id="55" name="Rectangle 5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95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D6935A-1A39-47F1-B8FC-11A20C27189B}"/>
              </a:ext>
            </a:extLst>
          </p:cNvPr>
          <p:cNvSpPr>
            <a:spLocks noGrp="1"/>
          </p:cNvSpPr>
          <p:nvPr>
            <p:ph type="title"/>
          </p:nvPr>
        </p:nvSpPr>
        <p:spPr>
          <a:xfrm>
            <a:off x="1539115" y="864108"/>
            <a:ext cx="3266021" cy="5120640"/>
          </a:xfrm>
        </p:spPr>
        <p:txBody>
          <a:bodyPr>
            <a:normAutofit/>
          </a:bodyPr>
          <a:lstStyle/>
          <a:p>
            <a:pPr algn="r"/>
            <a:r>
              <a:rPr lang="en-US" b="0" i="0" dirty="0">
                <a:solidFill>
                  <a:schemeClr val="tx1">
                    <a:lumMod val="85000"/>
                    <a:lumOff val="15000"/>
                  </a:schemeClr>
                </a:solidFill>
                <a:effectLst/>
                <a:latin typeface="Lato Extended"/>
              </a:rPr>
              <a:t>Who will use it</a:t>
            </a:r>
            <a:r>
              <a:rPr lang="en-US" dirty="0">
                <a:solidFill>
                  <a:schemeClr val="tx1">
                    <a:lumMod val="85000"/>
                    <a:lumOff val="15000"/>
                  </a:schemeClr>
                </a:solidFill>
                <a:latin typeface="Lato Extended"/>
              </a:rPr>
              <a:t>?</a:t>
            </a:r>
            <a:br>
              <a:rPr lang="en-US" dirty="0">
                <a:solidFill>
                  <a:schemeClr val="tx1">
                    <a:lumMod val="85000"/>
                    <a:lumOff val="15000"/>
                  </a:schemeClr>
                </a:solidFill>
                <a:latin typeface="Lato Extended"/>
              </a:rPr>
            </a:br>
            <a:endParaRPr lang="en-US" dirty="0">
              <a:solidFill>
                <a:schemeClr val="tx1">
                  <a:lumMod val="85000"/>
                  <a:lumOff val="15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7C4E7E-5839-4E06-86D6-C1E3DDCA97FD}"/>
              </a:ext>
            </a:extLst>
          </p:cNvPr>
          <p:cNvSpPr>
            <a:spLocks noGrp="1"/>
          </p:cNvSpPr>
          <p:nvPr>
            <p:ph idx="1"/>
          </p:nvPr>
        </p:nvSpPr>
        <p:spPr>
          <a:xfrm>
            <a:off x="5289229" y="864108"/>
            <a:ext cx="5910677" cy="5120640"/>
          </a:xfrm>
        </p:spPr>
        <p:txBody>
          <a:bodyPr>
            <a:normAutofit/>
          </a:bodyPr>
          <a:lstStyle/>
          <a:p>
            <a:pPr marL="0" indent="0">
              <a:buNone/>
            </a:pPr>
            <a:r>
              <a:rPr lang="en-US">
                <a:latin typeface="Lato Extended"/>
              </a:rPr>
              <a:t>This application could be used by everyone who thinks and like to keep a check on the daily habits.</a:t>
            </a:r>
            <a:endParaRPr lang="en-US" b="0" i="0">
              <a:effectLst/>
              <a:latin typeface="Lato Extended"/>
            </a:endParaRPr>
          </a:p>
          <a:p>
            <a:endParaRPr lang="en-US"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71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073643-C9DD-411A-9331-129F16137894}"/>
              </a:ext>
            </a:extLst>
          </p:cNvPr>
          <p:cNvSpPr>
            <a:spLocks noGrp="1"/>
          </p:cNvSpPr>
          <p:nvPr>
            <p:ph type="title"/>
          </p:nvPr>
        </p:nvSpPr>
        <p:spPr>
          <a:xfrm>
            <a:off x="1539115" y="864108"/>
            <a:ext cx="3266023" cy="4915255"/>
          </a:xfrm>
        </p:spPr>
        <p:txBody>
          <a:bodyPr>
            <a:normAutofit/>
          </a:bodyPr>
          <a:lstStyle/>
          <a:p>
            <a:pPr algn="r"/>
            <a:r>
              <a:rPr lang="en-US" dirty="0">
                <a:solidFill>
                  <a:schemeClr val="tx1">
                    <a:lumMod val="85000"/>
                    <a:lumOff val="15000"/>
                  </a:schemeClr>
                </a:solidFill>
                <a:latin typeface="Lato Extended"/>
              </a:rPr>
              <a:t>W</a:t>
            </a:r>
            <a:r>
              <a:rPr lang="en-US" b="0" i="0" dirty="0">
                <a:solidFill>
                  <a:schemeClr val="tx1">
                    <a:lumMod val="85000"/>
                    <a:lumOff val="15000"/>
                  </a:schemeClr>
                </a:solidFill>
                <a:effectLst/>
                <a:latin typeface="Lato Extended"/>
              </a:rPr>
              <a:t>hat is the main purpose? </a:t>
            </a:r>
            <a:br>
              <a:rPr lang="en-US" b="0" i="0" dirty="0">
                <a:solidFill>
                  <a:schemeClr val="tx1">
                    <a:lumMod val="85000"/>
                    <a:lumOff val="15000"/>
                  </a:schemeClr>
                </a:solidFill>
                <a:effectLst/>
                <a:latin typeface="Lato Extended"/>
              </a:rPr>
            </a:br>
            <a:endParaRPr lang="en-US" dirty="0">
              <a:solidFill>
                <a:schemeClr val="tx1">
                  <a:lumMod val="85000"/>
                  <a:lumOff val="15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77A7D4-B607-4132-A763-A87F543A6DCE}"/>
              </a:ext>
            </a:extLst>
          </p:cNvPr>
          <p:cNvSpPr>
            <a:spLocks noGrp="1"/>
          </p:cNvSpPr>
          <p:nvPr>
            <p:ph idx="1"/>
          </p:nvPr>
        </p:nvSpPr>
        <p:spPr>
          <a:xfrm>
            <a:off x="5289229" y="864108"/>
            <a:ext cx="5910677" cy="5120640"/>
          </a:xfrm>
        </p:spPr>
        <p:txBody>
          <a:bodyPr>
            <a:normAutofit/>
          </a:bodyPr>
          <a:lstStyle/>
          <a:p>
            <a:pPr marL="0" indent="0">
              <a:buNone/>
            </a:pPr>
            <a:r>
              <a:rPr lang="en-US" b="0" i="0" dirty="0">
                <a:effectLst/>
                <a:latin typeface="Lato Extended"/>
              </a:rPr>
              <a:t>Helps the users in notifying them with a particular habit of that particular day and helps them in keeping up a track on it.</a:t>
            </a:r>
            <a:endParaRPr lang="en-US" dirty="0"/>
          </a:p>
          <a:p>
            <a:endParaRPr lang="en-US"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54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3">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3FBB07-0E48-4FC2-A56F-1FFC3936A3E6}"/>
              </a:ext>
            </a:extLst>
          </p:cNvPr>
          <p:cNvSpPr>
            <a:spLocks noGrp="1"/>
          </p:cNvSpPr>
          <p:nvPr>
            <p:ph type="title"/>
          </p:nvPr>
        </p:nvSpPr>
        <p:spPr>
          <a:xfrm>
            <a:off x="5015192" y="1142292"/>
            <a:ext cx="6068070" cy="3255264"/>
          </a:xfrm>
        </p:spPr>
        <p:txBody>
          <a:bodyPr vert="horz" lIns="91440" tIns="45720" rIns="91440" bIns="45720" rtlCol="0" anchor="b">
            <a:normAutofit/>
          </a:bodyPr>
          <a:lstStyle/>
          <a:p>
            <a:r>
              <a:rPr lang="en-US" b="0" i="0" spc="-100" dirty="0">
                <a:effectLst/>
              </a:rPr>
              <a:t>GitHub is </a:t>
            </a:r>
            <a:r>
              <a:rPr lang="en-US" b="1" i="0" spc="-100" dirty="0">
                <a:effectLst/>
              </a:rPr>
              <a:t>a code hosting platform for version control and collaboration</a:t>
            </a:r>
            <a:endParaRPr lang="en-US" spc="-100" dirty="0"/>
          </a:p>
        </p:txBody>
      </p:sp>
      <p:sp>
        <p:nvSpPr>
          <p:cNvPr id="18" name="Rectangle 17">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Shape&#10;&#10;Description automatically generated with medium confidence">
            <a:hlinkClick r:id="rId2"/>
            <a:extLst>
              <a:ext uri="{FF2B5EF4-FFF2-40B4-BE49-F238E27FC236}">
                <a16:creationId xmlns:a16="http://schemas.microsoft.com/office/drawing/2014/main" id="{3CCDA904-AA93-4B9F-9B34-A0044004D692}"/>
              </a:ext>
            </a:extLst>
          </p:cNvPr>
          <p:cNvPicPr>
            <a:picLocks noGrp="1" noChangeAspect="1"/>
          </p:cNvPicPr>
          <p:nvPr>
            <p:ph idx="1"/>
          </p:nvPr>
        </p:nvPicPr>
        <p:blipFill>
          <a:blip r:embed="rId3"/>
          <a:stretch>
            <a:fillRect/>
          </a:stretch>
        </p:blipFill>
        <p:spPr>
          <a:xfrm>
            <a:off x="696177" y="2452291"/>
            <a:ext cx="3458249" cy="1945265"/>
          </a:xfrm>
          <a:prstGeom prst="rect">
            <a:avLst/>
          </a:prstGeom>
        </p:spPr>
      </p:pic>
    </p:spTree>
    <p:extLst>
      <p:ext uri="{BB962C8B-B14F-4D97-AF65-F5344CB8AC3E}">
        <p14:creationId xmlns:p14="http://schemas.microsoft.com/office/powerpoint/2010/main" val="303367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040BF1F-5131-4FEE-9653-46FE596B4830}"/>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72523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243E63-E3DB-47F7-8944-61A9A758451E}"/>
              </a:ext>
            </a:extLst>
          </p:cNvPr>
          <p:cNvSpPr>
            <a:spLocks noGrp="1"/>
          </p:cNvSpPr>
          <p:nvPr>
            <p:ph type="title"/>
          </p:nvPr>
        </p:nvSpPr>
        <p:spPr>
          <a:xfrm>
            <a:off x="5451642" y="1123837"/>
            <a:ext cx="6451110" cy="1255469"/>
          </a:xfrm>
        </p:spPr>
        <p:txBody>
          <a:bodyPr>
            <a:normAutofit/>
          </a:bodyPr>
          <a:lstStyle/>
          <a:p>
            <a:r>
              <a:rPr lang="en-US"/>
              <a:t>Heroku</a:t>
            </a:r>
            <a:endParaRPr lang="en-US" dirty="0"/>
          </a:p>
        </p:txBody>
      </p:sp>
      <p:sp>
        <p:nvSpPr>
          <p:cNvPr id="18"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Icon&#10;&#10;Description automatically generated">
            <a:hlinkClick r:id="rId2"/>
            <a:extLst>
              <a:ext uri="{FF2B5EF4-FFF2-40B4-BE49-F238E27FC236}">
                <a16:creationId xmlns:a16="http://schemas.microsoft.com/office/drawing/2014/main" id="{E4765DCA-4C93-47E7-9E68-95B4D905C0AD}"/>
              </a:ext>
            </a:extLst>
          </p:cNvPr>
          <p:cNvPicPr>
            <a:picLocks noChangeAspect="1"/>
          </p:cNvPicPr>
          <p:nvPr/>
        </p:nvPicPr>
        <p:blipFill>
          <a:blip r:embed="rId3"/>
          <a:stretch>
            <a:fillRect/>
          </a:stretch>
        </p:blipFill>
        <p:spPr>
          <a:xfrm>
            <a:off x="-675066" y="1561735"/>
            <a:ext cx="6237736" cy="3274811"/>
          </a:xfrm>
          <a:prstGeom prst="rect">
            <a:avLst/>
          </a:prstGeom>
        </p:spPr>
      </p:pic>
      <p:sp>
        <p:nvSpPr>
          <p:cNvPr id="3" name="Content Placeholder 2">
            <a:extLst>
              <a:ext uri="{FF2B5EF4-FFF2-40B4-BE49-F238E27FC236}">
                <a16:creationId xmlns:a16="http://schemas.microsoft.com/office/drawing/2014/main" id="{A68A9901-A3FA-4568-8E6A-0E37B918B16F}"/>
              </a:ext>
            </a:extLst>
          </p:cNvPr>
          <p:cNvSpPr>
            <a:spLocks noGrp="1"/>
          </p:cNvSpPr>
          <p:nvPr>
            <p:ph idx="1"/>
          </p:nvPr>
        </p:nvSpPr>
        <p:spPr>
          <a:xfrm>
            <a:off x="5139514" y="2572687"/>
            <a:ext cx="6451109" cy="3274586"/>
          </a:xfrm>
        </p:spPr>
        <p:txBody>
          <a:bodyPr anchor="t">
            <a:normAutofit/>
          </a:bodyPr>
          <a:lstStyle/>
          <a:p>
            <a:endParaRPr lang="en-US" dirty="0">
              <a:solidFill>
                <a:srgbClr val="FFFFFF"/>
              </a:solidFill>
            </a:endParaRPr>
          </a:p>
          <a:p>
            <a:r>
              <a:rPr lang="en-US" b="0" i="0" dirty="0">
                <a:solidFill>
                  <a:srgbClr val="FFFFFF"/>
                </a:solidFill>
                <a:effectLst/>
                <a:latin typeface="Roboto" panose="02000000000000000000" pitchFamily="2" charset="0"/>
              </a:rPr>
              <a:t>Heroku is a container-based cloud Platform as a Service. Developers use Heroku to </a:t>
            </a:r>
            <a:r>
              <a:rPr lang="en-US" b="1" i="0" dirty="0">
                <a:solidFill>
                  <a:srgbClr val="FFFFFF"/>
                </a:solidFill>
                <a:effectLst/>
                <a:latin typeface="Roboto" panose="02000000000000000000" pitchFamily="2" charset="0"/>
              </a:rPr>
              <a:t>deploy, manage, and scale modern apps</a:t>
            </a:r>
            <a:endParaRPr lang="en-US" dirty="0">
              <a:solidFill>
                <a:srgbClr val="FFFFFF"/>
              </a:solidFill>
            </a:endParaRPr>
          </a:p>
        </p:txBody>
      </p:sp>
    </p:spTree>
    <p:extLst>
      <p:ext uri="{BB962C8B-B14F-4D97-AF65-F5344CB8AC3E}">
        <p14:creationId xmlns:p14="http://schemas.microsoft.com/office/powerpoint/2010/main" val="291328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14" descr="A screenshot of a computer&#10;&#10;Description automatically generated">
            <a:extLst>
              <a:ext uri="{FF2B5EF4-FFF2-40B4-BE49-F238E27FC236}">
                <a16:creationId xmlns:a16="http://schemas.microsoft.com/office/drawing/2014/main" id="{D765985E-CBDB-46DB-AD9F-81C5FB450C0D}"/>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33078731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23E978FAA48B40B9789659908C499D" ma:contentTypeVersion="11" ma:contentTypeDescription="Create a new document." ma:contentTypeScope="" ma:versionID="a12effa26362eb6d821f00ea381993d8">
  <xsd:schema xmlns:xsd="http://www.w3.org/2001/XMLSchema" xmlns:xs="http://www.w3.org/2001/XMLSchema" xmlns:p="http://schemas.microsoft.com/office/2006/metadata/properties" xmlns:ns3="1b33431e-ed9a-4a3c-ad6f-13b6d0a030ad" xmlns:ns4="b61d4f25-c14d-4e53-adaa-3d3de8c00bc5" targetNamespace="http://schemas.microsoft.com/office/2006/metadata/properties" ma:root="true" ma:fieldsID="26ed23dc5cb35c2c9169119195c5cb4a" ns3:_="" ns4:_="">
    <xsd:import namespace="1b33431e-ed9a-4a3c-ad6f-13b6d0a030ad"/>
    <xsd:import namespace="b61d4f25-c14d-4e53-adaa-3d3de8c00b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33431e-ed9a-4a3c-ad6f-13b6d0a030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1d4f25-c14d-4e53-adaa-3d3de8c00b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AA2249-82B8-4518-8D4E-7B0EDB50D7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33431e-ed9a-4a3c-ad6f-13b6d0a030ad"/>
    <ds:schemaRef ds:uri="b61d4f25-c14d-4e53-adaa-3d3de8c00b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74DC06-9076-4721-9D02-8A12FC4FD892}">
  <ds:schemaRefs>
    <ds:schemaRef ds:uri="http://schemas.microsoft.com/sharepoint/v3/contenttype/forms"/>
  </ds:schemaRefs>
</ds:datastoreItem>
</file>

<file path=customXml/itemProps3.xml><?xml version="1.0" encoding="utf-8"?>
<ds:datastoreItem xmlns:ds="http://schemas.openxmlformats.org/officeDocument/2006/customXml" ds:itemID="{6E88503C-2704-4515-9709-47256000ED88}">
  <ds:schemaRefs>
    <ds:schemaRef ds:uri="1b33431e-ed9a-4a3c-ad6f-13b6d0a030ad"/>
    <ds:schemaRef ds:uri="http://schemas.microsoft.com/office/2006/metadata/properties"/>
    <ds:schemaRef ds:uri="http://schemas.openxmlformats.org/package/2006/metadata/core-properties"/>
    <ds:schemaRef ds:uri="b61d4f25-c14d-4e53-adaa-3d3de8c00bc5"/>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TM03457475[[fn=Frame]]</Template>
  <TotalTime>1239</TotalTime>
  <Words>677</Words>
  <Application>Microsoft Office PowerPoint</Application>
  <PresentationFormat>Widescreen</PresentationFormat>
  <Paragraphs>63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Corbel</vt:lpstr>
      <vt:lpstr>Lato Extended</vt:lpstr>
      <vt:lpstr>Montserrat</vt:lpstr>
      <vt:lpstr>Roboto</vt:lpstr>
      <vt:lpstr>Wingdings 2</vt:lpstr>
      <vt:lpstr>Frame</vt:lpstr>
      <vt:lpstr>Notify MyHabit</vt:lpstr>
      <vt:lpstr>  Our Application</vt:lpstr>
      <vt:lpstr>Why this app? </vt:lpstr>
      <vt:lpstr>Who will use it? </vt:lpstr>
      <vt:lpstr>What is the main purpose?  </vt:lpstr>
      <vt:lpstr>GitHub is a code hosting platform for version control and collaboration</vt:lpstr>
      <vt:lpstr>PowerPoint Presentation</vt:lpstr>
      <vt:lpstr>Heroku</vt:lpstr>
      <vt:lpstr>PowerPoint Presentation</vt:lpstr>
      <vt:lpstr>Technological stack </vt:lpstr>
      <vt:lpstr>Why this stack ? </vt:lpstr>
      <vt:lpstr>Integrated Development Environment</vt:lpstr>
      <vt:lpstr>PowerPoint Presentation</vt:lpstr>
      <vt:lpstr>Security analysis      Codacy automates code reviews and monitors code quality on every commit and pull request reporting back the impact of every commit or pull request, issues concerning code style, best practices, security, and many others.</vt:lpstr>
      <vt:lpstr>PowerPoint Presentation</vt:lpstr>
      <vt:lpstr>SonarCloud is the leading online service to catch Bugs and Security Vulnerabilities in your Pull Requests and throughout your code repositories.  Thousands of rules to track down hard-to-find bugs and quality issues thanks to powerful static code analyzers.  </vt:lpstr>
      <vt:lpstr>PowerPoint Presentation</vt:lpstr>
      <vt:lpstr>   Swagger (OpenAPI) is a language-agnostic specification for describing REST APIs  It allows both computers and humans to understand the capabilities of a REST API without direct access to the source code </vt:lpstr>
      <vt:lpstr>PowerPoint Presentation</vt:lpstr>
      <vt:lpstr>DocFX is an API documentation generator for . NET, which currently supports C#, VB and F#. It generates API reference documentation from triple-slash comments in your source code.</vt:lpstr>
      <vt:lpstr>PowerPoint Presentation</vt:lpstr>
      <vt:lpstr>Unit Testing</vt:lpstr>
      <vt:lpstr>dotCover code coverage </vt:lpstr>
      <vt:lpstr>PowerPoint Presentation</vt:lpstr>
      <vt:lpstr>Lessons learned </vt:lpstr>
      <vt:lpstr>Links to our sites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Notify MyHabit</dc:title>
  <dc:creator>Chandupatla,Rohit Reddy</dc:creator>
  <cp:lastModifiedBy>Chandupatla,Rohit Reddy</cp:lastModifiedBy>
  <cp:revision>16</cp:revision>
  <dcterms:created xsi:type="dcterms:W3CDTF">2022-03-28T08:14:23Z</dcterms:created>
  <dcterms:modified xsi:type="dcterms:W3CDTF">2022-04-04T18:53:46Z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0x0101000523E978FAA48B40B9789659908C499D</vt:lpwstr>
  </property>
</Properties>
</file>