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E1230C-49F9-411D-8038-09CD74E0F36F}">
  <a:tblStyle styleId="{0BE1230C-49F9-411D-8038-09CD74E0F3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74a983b5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74a983b5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740acbb0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740acbb0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740acb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740acb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740acbb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740acbb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740acbb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740acbb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740acbb0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740acbb0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740acbb0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740acbb0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740acbb0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740acbb0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74a983b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74a983b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Heart Analysis and Heart Failure Prediction</a:t>
            </a:r>
            <a:endParaRPr/>
          </a:p>
        </p:txBody>
      </p:sp>
      <p:sp>
        <p:nvSpPr>
          <p:cNvPr id="87" name="Google Shape;87;p13"/>
          <p:cNvSpPr txBox="1"/>
          <p:nvPr>
            <p:ph idx="1" type="subTitle"/>
          </p:nvPr>
        </p:nvSpPr>
        <p:spPr>
          <a:xfrm>
            <a:off x="492925" y="3172900"/>
            <a:ext cx="4993500" cy="166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Advances in Data Science/ Architecture [INFO 7390]</a:t>
            </a:r>
            <a:endParaRPr b="1"/>
          </a:p>
          <a:p>
            <a:pPr indent="0" lvl="0" marL="0" rtl="0" algn="l">
              <a:spcBef>
                <a:spcPts val="0"/>
              </a:spcBef>
              <a:spcAft>
                <a:spcPts val="0"/>
              </a:spcAft>
              <a:buNone/>
            </a:pPr>
            <a:r>
              <a:rPr b="1" lang="en"/>
              <a:t>Professor Ram Kumar Hariharan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i="1" lang="en"/>
              <a:t>Final Project </a:t>
            </a:r>
            <a:r>
              <a:rPr b="1" i="1" lang="en"/>
              <a:t>Team 23:</a:t>
            </a:r>
            <a:endParaRPr b="1" i="1"/>
          </a:p>
          <a:p>
            <a:pPr indent="0" lvl="0" marL="0" rtl="0" algn="l">
              <a:spcBef>
                <a:spcPts val="0"/>
              </a:spcBef>
              <a:spcAft>
                <a:spcPts val="0"/>
              </a:spcAft>
              <a:buNone/>
            </a:pPr>
            <a:r>
              <a:rPr lang="en"/>
              <a:t>Akanksha Telagam Setty [002131614]</a:t>
            </a:r>
            <a:endParaRPr/>
          </a:p>
          <a:p>
            <a:pPr indent="0" lvl="0" marL="0" rtl="0" algn="l">
              <a:spcBef>
                <a:spcPts val="0"/>
              </a:spcBef>
              <a:spcAft>
                <a:spcPts val="0"/>
              </a:spcAft>
              <a:buNone/>
            </a:pPr>
            <a:r>
              <a:rPr lang="en"/>
              <a:t>Monisha Gali[002193887]</a:t>
            </a:r>
            <a:endParaRPr/>
          </a:p>
          <a:p>
            <a:pPr indent="0" lvl="0" marL="0" rtl="0" algn="l">
              <a:spcBef>
                <a:spcPts val="0"/>
              </a:spcBef>
              <a:spcAft>
                <a:spcPts val="0"/>
              </a:spcAft>
              <a:buNone/>
            </a:pPr>
            <a:r>
              <a:rPr lang="en"/>
              <a:t>Pramod Gopal[001586157]</a:t>
            </a:r>
            <a:endParaRPr/>
          </a:p>
        </p:txBody>
      </p:sp>
      <p:pic>
        <p:nvPicPr>
          <p:cNvPr id="88" name="Google Shape;88;p13"/>
          <p:cNvPicPr preferRelativeResize="0"/>
          <p:nvPr/>
        </p:nvPicPr>
        <p:blipFill>
          <a:blip r:embed="rId3">
            <a:alphaModFix/>
          </a:blip>
          <a:stretch>
            <a:fillRect/>
          </a:stretch>
        </p:blipFill>
        <p:spPr>
          <a:xfrm>
            <a:off x="5614150" y="2571738"/>
            <a:ext cx="3429000" cy="2314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7200">
                <a:latin typeface="Arial"/>
                <a:ea typeface="Arial"/>
                <a:cs typeface="Arial"/>
                <a:sym typeface="Arial"/>
              </a:rPr>
              <a:t>Thank You</a:t>
            </a:r>
            <a:endParaRPr sz="7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Heart diseases are the leading cause of death globally. Each year, over a million deaths occur worldwide. One third of these deaths occur below the age of 70.  A lot of effort is provided by researchers all over the world to provide prevention, help, relieve, and hopefully one day cure heart diseases. </a:t>
            </a:r>
            <a:endParaRPr sz="1100">
              <a:solidFill>
                <a:srgbClr val="000000"/>
              </a:solidFill>
              <a:highlight>
                <a:srgbClr val="FFFFFF"/>
              </a:highlight>
              <a:latin typeface="Arial"/>
              <a:ea typeface="Arial"/>
              <a:cs typeface="Arial"/>
              <a:sym typeface="Arial"/>
            </a:endParaRPr>
          </a:p>
          <a:p>
            <a:pPr indent="-298450" lvl="0" marL="457200" rtl="0" algn="just">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People with cardiovascular disease or who are at high cardiovascular risk (due to the presence of one or more risk factors such as hypertension, diabetes, hyperlipidaemia or already established disease) need early detection and management wherein a machine learning model can be of great help.</a:t>
            </a:r>
            <a:endParaRPr sz="1100">
              <a:solidFill>
                <a:srgbClr val="000000"/>
              </a:solidFill>
              <a:highlight>
                <a:srgbClr val="FFFFFF"/>
              </a:highlight>
              <a:latin typeface="Arial"/>
              <a:ea typeface="Arial"/>
              <a:cs typeface="Arial"/>
              <a:sym typeface="Arial"/>
            </a:endParaRPr>
          </a:p>
          <a:p>
            <a:pPr indent="-298450" lvl="0" marL="457200" rtl="0" algn="just">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Adding on, ECG is widely used by cardiologists and medical practitioners for monitoring the cardiac health. The main problem with manual analysis of ECG signals, similar to many other time-series data, lies in difficulty of detecting and categorizing different waveforms and morphologies in the signal. For a human, this task is both extensively time-consuming and prone to errors.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0" name="Google Shape;100;p15"/>
          <p:cNvSpPr txBox="1"/>
          <p:nvPr>
            <p:ph idx="1" type="body"/>
          </p:nvPr>
        </p:nvSpPr>
        <p:spPr>
          <a:xfrm>
            <a:off x="729450" y="2078875"/>
            <a:ext cx="7688700" cy="25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4292F"/>
                </a:solidFill>
                <a:highlight>
                  <a:srgbClr val="FFFFFF"/>
                </a:highlight>
                <a:latin typeface="Arial"/>
                <a:ea typeface="Arial"/>
                <a:cs typeface="Arial"/>
                <a:sym typeface="Arial"/>
              </a:rPr>
              <a:t>This project is an analytical study to predict the risk of having a heart failure. Various data </a:t>
            </a:r>
            <a:r>
              <a:rPr lang="en" sz="1100">
                <a:solidFill>
                  <a:srgbClr val="24292F"/>
                </a:solidFill>
                <a:latin typeface="Arial"/>
                <a:ea typeface="Arial"/>
                <a:cs typeface="Arial"/>
                <a:sym typeface="Arial"/>
              </a:rPr>
              <a:t>analysis techniques have been used to observe trends between various risk factors for heart diseases. Based on the features, different machine learning models were then implemented to predict whether a person has heart disease.</a:t>
            </a:r>
            <a:endParaRPr sz="11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24292F"/>
                </a:solidFill>
                <a:highlight>
                  <a:srgbClr val="FFFFFF"/>
                </a:highlight>
                <a:latin typeface="Arial"/>
                <a:ea typeface="Arial"/>
                <a:cs typeface="Arial"/>
                <a:sym typeface="Arial"/>
              </a:rPr>
              <a:t>We also study the ECG of patients and classify them into 5 different categories. T</a:t>
            </a:r>
            <a:r>
              <a:rPr lang="en" sz="1100">
                <a:solidFill>
                  <a:srgbClr val="000000"/>
                </a:solidFill>
                <a:latin typeface="Arial"/>
                <a:ea typeface="Arial"/>
                <a:cs typeface="Arial"/>
                <a:sym typeface="Arial"/>
              </a:rPr>
              <a:t>o address the problems raised with the manual analysis of ECG signals, many studies in the literature explored using machine learning techniques to accurately detect the anomalies in the signal. We have implemented 3 different implementations for classifying the ECG signals. </a:t>
            </a:r>
            <a:endParaRPr sz="11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24292F"/>
                </a:solidFill>
                <a:highlight>
                  <a:srgbClr val="FFFFFF"/>
                </a:highlight>
                <a:latin typeface="Arial"/>
                <a:ea typeface="Arial"/>
                <a:cs typeface="Arial"/>
                <a:sym typeface="Arial"/>
              </a:rPr>
              <a:t>Modules:</a:t>
            </a:r>
            <a:endParaRPr sz="1100">
              <a:solidFill>
                <a:srgbClr val="24292F"/>
              </a:solidFill>
              <a:highlight>
                <a:srgbClr val="FFFFFF"/>
              </a:highlight>
              <a:latin typeface="Arial"/>
              <a:ea typeface="Arial"/>
              <a:cs typeface="Arial"/>
              <a:sym typeface="Arial"/>
            </a:endParaRPr>
          </a:p>
          <a:p>
            <a:pPr indent="-298450" lvl="0" marL="457200" rtl="0" algn="l">
              <a:spcBef>
                <a:spcPts val="1200"/>
              </a:spcBef>
              <a:spcAft>
                <a:spcPts val="0"/>
              </a:spcAft>
              <a:buClr>
                <a:srgbClr val="24292F"/>
              </a:buClr>
              <a:buSzPts val="1100"/>
              <a:buFont typeface="Arial"/>
              <a:buChar char="●"/>
            </a:pPr>
            <a:r>
              <a:rPr lang="en" sz="1100">
                <a:solidFill>
                  <a:srgbClr val="24292F"/>
                </a:solidFill>
                <a:highlight>
                  <a:srgbClr val="FFFFFF"/>
                </a:highlight>
                <a:latin typeface="Arial"/>
                <a:ea typeface="Arial"/>
                <a:cs typeface="Arial"/>
                <a:sym typeface="Arial"/>
              </a:rPr>
              <a:t>Heart Failure Prediction</a:t>
            </a:r>
            <a:endParaRPr sz="1100">
              <a:solidFill>
                <a:srgbClr val="24292F"/>
              </a:solidFill>
              <a:highlight>
                <a:srgbClr val="FFFFFF"/>
              </a:highlight>
              <a:latin typeface="Arial"/>
              <a:ea typeface="Arial"/>
              <a:cs typeface="Arial"/>
              <a:sym typeface="Arial"/>
            </a:endParaRPr>
          </a:p>
          <a:p>
            <a:pPr indent="-298450" lvl="0" marL="457200" rtl="0" algn="l">
              <a:spcBef>
                <a:spcPts val="0"/>
              </a:spcBef>
              <a:spcAft>
                <a:spcPts val="0"/>
              </a:spcAft>
              <a:buClr>
                <a:srgbClr val="24292F"/>
              </a:buClr>
              <a:buSzPts val="1100"/>
              <a:buFont typeface="Arial"/>
              <a:buChar char="●"/>
            </a:pPr>
            <a:r>
              <a:rPr lang="en" sz="1100">
                <a:solidFill>
                  <a:srgbClr val="24292F"/>
                </a:solidFill>
                <a:highlight>
                  <a:srgbClr val="FFFFFF"/>
                </a:highlight>
                <a:latin typeface="Arial"/>
                <a:ea typeface="Arial"/>
                <a:cs typeface="Arial"/>
                <a:sym typeface="Arial"/>
              </a:rPr>
              <a:t>ECG HeartBeat Classification </a:t>
            </a:r>
            <a:endParaRPr sz="1100">
              <a:solidFill>
                <a:srgbClr val="24292F"/>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200">
              <a:solidFill>
                <a:srgbClr val="24292F"/>
              </a:solidFill>
              <a:highlight>
                <a:srgbClr val="FFFFFF"/>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Failure Prediction</a:t>
            </a:r>
            <a:endParaRPr/>
          </a:p>
        </p:txBody>
      </p:sp>
      <p:sp>
        <p:nvSpPr>
          <p:cNvPr id="106" name="Google Shape;106;p16"/>
          <p:cNvSpPr txBox="1"/>
          <p:nvPr>
            <p:ph idx="1" type="body"/>
          </p:nvPr>
        </p:nvSpPr>
        <p:spPr>
          <a:xfrm>
            <a:off x="784400" y="1961050"/>
            <a:ext cx="7276200" cy="2725200"/>
          </a:xfrm>
          <a:prstGeom prst="rect">
            <a:avLst/>
          </a:prstGeom>
        </p:spPr>
        <p:txBody>
          <a:bodyPr anchorCtr="0" anchor="t" bIns="91425" lIns="91425" spcFirstLastPara="1" rIns="91425" wrap="square" tIns="91425">
            <a:normAutofit fontScale="25000" lnSpcReduction="20000"/>
          </a:bodyPr>
          <a:lstStyle/>
          <a:p>
            <a:pPr indent="0" lvl="0" marL="190500" marR="190500" rtl="0" algn="l">
              <a:lnSpc>
                <a:spcPct val="140000"/>
              </a:lnSpc>
              <a:spcBef>
                <a:spcPts val="2400"/>
              </a:spcBef>
              <a:spcAft>
                <a:spcPts val="0"/>
              </a:spcAft>
              <a:buClr>
                <a:schemeClr val="dk1"/>
              </a:buClr>
              <a:buSzPts val="275"/>
              <a:buFont typeface="Arial"/>
              <a:buNone/>
            </a:pPr>
            <a:r>
              <a:rPr b="1" i="1" lang="en" sz="4400">
                <a:solidFill>
                  <a:schemeClr val="dk2"/>
                </a:solidFill>
                <a:highlight>
                  <a:srgbClr val="FFFFFF"/>
                </a:highlight>
                <a:latin typeface="Arial"/>
                <a:ea typeface="Arial"/>
                <a:cs typeface="Arial"/>
                <a:sym typeface="Arial"/>
              </a:rPr>
              <a:t>Dataset Features</a:t>
            </a:r>
            <a:endParaRPr b="1" i="1" sz="4400">
              <a:solidFill>
                <a:schemeClr val="dk2"/>
              </a:solidFill>
              <a:highlight>
                <a:srgbClr val="FFFFFF"/>
              </a:highlight>
              <a:latin typeface="Arial"/>
              <a:ea typeface="Arial"/>
              <a:cs typeface="Arial"/>
              <a:sym typeface="Arial"/>
            </a:endParaRPr>
          </a:p>
          <a:p>
            <a:pPr indent="-298450" lvl="0" marL="457200" rtl="0" algn="l">
              <a:spcBef>
                <a:spcPts val="120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Age</a:t>
            </a:r>
            <a:r>
              <a:rPr lang="en" sz="4400">
                <a:solidFill>
                  <a:schemeClr val="dk2"/>
                </a:solidFill>
                <a:highlight>
                  <a:srgbClr val="FFFFFF"/>
                </a:highlight>
                <a:latin typeface="Arial"/>
                <a:ea typeface="Arial"/>
                <a:cs typeface="Arial"/>
                <a:sym typeface="Arial"/>
              </a:rPr>
              <a:t>: age of the patient [years]</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Sex</a:t>
            </a:r>
            <a:r>
              <a:rPr lang="en" sz="4400">
                <a:solidFill>
                  <a:schemeClr val="dk2"/>
                </a:solidFill>
                <a:highlight>
                  <a:srgbClr val="FFFFFF"/>
                </a:highlight>
                <a:latin typeface="Arial"/>
                <a:ea typeface="Arial"/>
                <a:cs typeface="Arial"/>
                <a:sym typeface="Arial"/>
              </a:rPr>
              <a:t>: sex of the patient [M: Male, F: Female]</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ChestPainType</a:t>
            </a:r>
            <a:r>
              <a:rPr lang="en" sz="4400">
                <a:solidFill>
                  <a:schemeClr val="dk2"/>
                </a:solidFill>
                <a:highlight>
                  <a:srgbClr val="FFFFFF"/>
                </a:highlight>
                <a:latin typeface="Arial"/>
                <a:ea typeface="Arial"/>
                <a:cs typeface="Arial"/>
                <a:sym typeface="Arial"/>
              </a:rPr>
              <a:t>: chest pain type [TA: Typical Angina, ATA: Atypical Angina, NAP: Non-Anginal Pain, ASY: Asymptomatic]</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RestingBP</a:t>
            </a:r>
            <a:r>
              <a:rPr lang="en" sz="4400">
                <a:solidFill>
                  <a:schemeClr val="dk2"/>
                </a:solidFill>
                <a:highlight>
                  <a:srgbClr val="FFFFFF"/>
                </a:highlight>
                <a:latin typeface="Arial"/>
                <a:ea typeface="Arial"/>
                <a:cs typeface="Arial"/>
                <a:sym typeface="Arial"/>
              </a:rPr>
              <a:t>: resting blood pressure [mm Hg]</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Cholesterol</a:t>
            </a:r>
            <a:r>
              <a:rPr lang="en" sz="4400">
                <a:solidFill>
                  <a:schemeClr val="dk2"/>
                </a:solidFill>
                <a:highlight>
                  <a:srgbClr val="FFFFFF"/>
                </a:highlight>
                <a:latin typeface="Arial"/>
                <a:ea typeface="Arial"/>
                <a:cs typeface="Arial"/>
                <a:sym typeface="Arial"/>
              </a:rPr>
              <a:t>: serum cholesterol [mm/dl]</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FastingBS</a:t>
            </a:r>
            <a:r>
              <a:rPr lang="en" sz="4400">
                <a:solidFill>
                  <a:schemeClr val="dk2"/>
                </a:solidFill>
                <a:highlight>
                  <a:srgbClr val="FFFFFF"/>
                </a:highlight>
                <a:latin typeface="Arial"/>
                <a:ea typeface="Arial"/>
                <a:cs typeface="Arial"/>
                <a:sym typeface="Arial"/>
              </a:rPr>
              <a:t>: fasting blood sugar [1: if FastingBS &gt; 120 mg/dl, 0: otherwise]</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RestingECG</a:t>
            </a:r>
            <a:r>
              <a:rPr lang="en" sz="4400">
                <a:solidFill>
                  <a:schemeClr val="dk2"/>
                </a:solidFill>
                <a:highlight>
                  <a:srgbClr val="FFFFFF"/>
                </a:highlight>
                <a:latin typeface="Arial"/>
                <a:ea typeface="Arial"/>
                <a:cs typeface="Arial"/>
                <a:sym typeface="Arial"/>
              </a:rPr>
              <a:t>: resting electrocardiogram results [Normal: Normal, ST: having ST-T wave abnormality (T wave inversions and/or ST elevation or depression of &gt; 0.05 mV), LVH: showing probable or definite left ventricular hypertrophy by Estes' criteria]</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MaxHR</a:t>
            </a:r>
            <a:r>
              <a:rPr lang="en" sz="4400">
                <a:solidFill>
                  <a:schemeClr val="dk2"/>
                </a:solidFill>
                <a:highlight>
                  <a:srgbClr val="FFFFFF"/>
                </a:highlight>
                <a:latin typeface="Arial"/>
                <a:ea typeface="Arial"/>
                <a:cs typeface="Arial"/>
                <a:sym typeface="Arial"/>
              </a:rPr>
              <a:t>: maximum heart rate achieved [Numeric value between 60 and 202]</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ExerciseAngina</a:t>
            </a:r>
            <a:r>
              <a:rPr lang="en" sz="4400">
                <a:solidFill>
                  <a:schemeClr val="dk2"/>
                </a:solidFill>
                <a:highlight>
                  <a:srgbClr val="FFFFFF"/>
                </a:highlight>
                <a:latin typeface="Arial"/>
                <a:ea typeface="Arial"/>
                <a:cs typeface="Arial"/>
                <a:sym typeface="Arial"/>
              </a:rPr>
              <a:t>: exercise-induced angina [Y: Yes, N: No]</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Oldpeak</a:t>
            </a:r>
            <a:r>
              <a:rPr lang="en" sz="4400">
                <a:solidFill>
                  <a:schemeClr val="dk2"/>
                </a:solidFill>
                <a:highlight>
                  <a:srgbClr val="FFFFFF"/>
                </a:highlight>
                <a:latin typeface="Arial"/>
                <a:ea typeface="Arial"/>
                <a:cs typeface="Arial"/>
                <a:sym typeface="Arial"/>
              </a:rPr>
              <a:t>: oldpeak = ST [Numeric value measured in depression]</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ST_Slope</a:t>
            </a:r>
            <a:r>
              <a:rPr lang="en" sz="4400">
                <a:solidFill>
                  <a:schemeClr val="dk2"/>
                </a:solidFill>
                <a:highlight>
                  <a:srgbClr val="FFFFFF"/>
                </a:highlight>
                <a:latin typeface="Arial"/>
                <a:ea typeface="Arial"/>
                <a:cs typeface="Arial"/>
                <a:sym typeface="Arial"/>
              </a:rPr>
              <a:t>: the slope of the peak exercise ST segment [Up: upsloping, Flat: flat, Down: downsloping]</a:t>
            </a:r>
            <a:endParaRPr sz="4400">
              <a:solidFill>
                <a:schemeClr val="dk2"/>
              </a:solidFill>
              <a:highlight>
                <a:srgbClr val="FFFFFF"/>
              </a:highlight>
              <a:latin typeface="Arial"/>
              <a:ea typeface="Arial"/>
              <a:cs typeface="Arial"/>
              <a:sym typeface="Arial"/>
            </a:endParaRPr>
          </a:p>
          <a:p>
            <a:pPr indent="-298450" lvl="0" marL="457200" rtl="0" algn="l">
              <a:spcBef>
                <a:spcPts val="0"/>
              </a:spcBef>
              <a:spcAft>
                <a:spcPts val="0"/>
              </a:spcAft>
              <a:buClr>
                <a:schemeClr val="dk2"/>
              </a:buClr>
              <a:buSzPct val="100000"/>
              <a:buChar char="●"/>
            </a:pPr>
            <a:r>
              <a:rPr b="1" lang="en" sz="4400">
                <a:solidFill>
                  <a:schemeClr val="dk2"/>
                </a:solidFill>
                <a:highlight>
                  <a:srgbClr val="FFFFFF"/>
                </a:highlight>
                <a:latin typeface="Arial"/>
                <a:ea typeface="Arial"/>
                <a:cs typeface="Arial"/>
                <a:sym typeface="Arial"/>
              </a:rPr>
              <a:t>HeartDisease</a:t>
            </a:r>
            <a:r>
              <a:rPr lang="en" sz="4400">
                <a:solidFill>
                  <a:schemeClr val="dk2"/>
                </a:solidFill>
                <a:highlight>
                  <a:srgbClr val="FFFFFF"/>
                </a:highlight>
                <a:latin typeface="Arial"/>
                <a:ea typeface="Arial"/>
                <a:cs typeface="Arial"/>
                <a:sym typeface="Arial"/>
              </a:rPr>
              <a:t>: output class [1: heart disease, 0: Normal]</a:t>
            </a:r>
            <a:endParaRPr sz="4400">
              <a:solidFill>
                <a:schemeClr val="dk2"/>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Used</a:t>
            </a:r>
            <a:endParaRPr/>
          </a:p>
        </p:txBody>
      </p:sp>
      <p:sp>
        <p:nvSpPr>
          <p:cNvPr id="112" name="Google Shape;112;p17"/>
          <p:cNvSpPr txBox="1"/>
          <p:nvPr>
            <p:ph idx="1" type="body"/>
          </p:nvPr>
        </p:nvSpPr>
        <p:spPr>
          <a:xfrm>
            <a:off x="729450" y="1619425"/>
            <a:ext cx="7988700" cy="30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330200" lvl="0" marL="457200" rtl="0" algn="l">
              <a:spcBef>
                <a:spcPts val="1200"/>
              </a:spcBef>
              <a:spcAft>
                <a:spcPts val="0"/>
              </a:spcAft>
              <a:buSzPts val="1600"/>
              <a:buChar char="●"/>
            </a:pPr>
            <a:r>
              <a:rPr lang="en" sz="1200">
                <a:solidFill>
                  <a:srgbClr val="000000"/>
                </a:solidFill>
                <a:latin typeface="Arial"/>
                <a:ea typeface="Arial"/>
                <a:cs typeface="Arial"/>
                <a:sym typeface="Arial"/>
              </a:rPr>
              <a:t>Models implemented:</a:t>
            </a:r>
            <a:endParaRPr sz="1200">
              <a:solidFill>
                <a:srgbClr val="000000"/>
              </a:solidFill>
              <a:latin typeface="Arial"/>
              <a:ea typeface="Arial"/>
              <a:cs typeface="Arial"/>
              <a:sym typeface="Arial"/>
            </a:endParaRPr>
          </a:p>
          <a:p>
            <a:pPr indent="-317500" lvl="1" marL="914400" rtl="0" algn="l">
              <a:spcBef>
                <a:spcPts val="0"/>
              </a:spcBef>
              <a:spcAft>
                <a:spcPts val="0"/>
              </a:spcAft>
              <a:buSzPts val="1400"/>
              <a:buChar char="○"/>
            </a:pPr>
            <a:r>
              <a:rPr lang="en" sz="1200">
                <a:solidFill>
                  <a:srgbClr val="000000"/>
                </a:solidFill>
                <a:latin typeface="Arial"/>
                <a:ea typeface="Arial"/>
                <a:cs typeface="Arial"/>
                <a:sym typeface="Arial"/>
              </a:rPr>
              <a:t>Extra trees classifier</a:t>
            </a:r>
            <a:endParaRPr sz="1200">
              <a:solidFill>
                <a:srgbClr val="000000"/>
              </a:solidFill>
              <a:latin typeface="Arial"/>
              <a:ea typeface="Arial"/>
              <a:cs typeface="Arial"/>
              <a:sym typeface="Arial"/>
            </a:endParaRPr>
          </a:p>
          <a:p>
            <a:pPr indent="-317500" lvl="1" marL="914400" rtl="0" algn="l">
              <a:spcBef>
                <a:spcPts val="0"/>
              </a:spcBef>
              <a:spcAft>
                <a:spcPts val="0"/>
              </a:spcAft>
              <a:buSzPts val="1400"/>
              <a:buChar char="○"/>
            </a:pPr>
            <a:r>
              <a:rPr lang="en" sz="1200">
                <a:solidFill>
                  <a:srgbClr val="000000"/>
                </a:solidFill>
                <a:latin typeface="Arial"/>
                <a:ea typeface="Arial"/>
                <a:cs typeface="Arial"/>
                <a:sym typeface="Arial"/>
              </a:rPr>
              <a:t>Gradient Boosting Classifier</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Random Forest Classifier</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CatBoost Classifier</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Light Gradient Boosting Machine</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Decision Tree Classifier</a:t>
            </a:r>
            <a:endParaRPr sz="1200">
              <a:solidFill>
                <a:srgbClr val="000000"/>
              </a:solidFill>
              <a:latin typeface="Arial"/>
              <a:ea typeface="Arial"/>
              <a:cs typeface="Arial"/>
              <a:sym typeface="Arial"/>
            </a:endParaRPr>
          </a:p>
          <a:p>
            <a:pPr indent="-330200" lvl="0" marL="457200" rtl="0" algn="l">
              <a:spcBef>
                <a:spcPts val="0"/>
              </a:spcBef>
              <a:spcAft>
                <a:spcPts val="0"/>
              </a:spcAft>
              <a:buSzPts val="1600"/>
              <a:buChar char="●"/>
            </a:pPr>
            <a:r>
              <a:rPr lang="en" sz="1200">
                <a:solidFill>
                  <a:srgbClr val="000000"/>
                </a:solidFill>
                <a:latin typeface="Arial"/>
                <a:ea typeface="Arial"/>
                <a:cs typeface="Arial"/>
                <a:sym typeface="Arial"/>
              </a:rPr>
              <a:t>Best performing model : Ensemble of the models implemented (except Decision tree) with Soft Voting</a:t>
            </a:r>
            <a:endParaRPr sz="1200">
              <a:solidFill>
                <a:srgbClr val="000000"/>
              </a:solidFill>
              <a:latin typeface="Arial"/>
              <a:ea typeface="Arial"/>
              <a:cs typeface="Arial"/>
              <a:sym typeface="Arial"/>
            </a:endParaRPr>
          </a:p>
          <a:p>
            <a:pPr indent="-330200" lvl="0" marL="457200" rtl="0" algn="l">
              <a:spcBef>
                <a:spcPts val="0"/>
              </a:spcBef>
              <a:spcAft>
                <a:spcPts val="0"/>
              </a:spcAft>
              <a:buSzPts val="1600"/>
              <a:buChar char="●"/>
            </a:pPr>
            <a:r>
              <a:rPr lang="en" sz="1200">
                <a:solidFill>
                  <a:srgbClr val="000000"/>
                </a:solidFill>
                <a:latin typeface="Arial"/>
                <a:ea typeface="Arial"/>
                <a:cs typeface="Arial"/>
                <a:sym typeface="Arial"/>
              </a:rPr>
              <a:t>Final model : Calibrated version of the best model using pycaret</a:t>
            </a:r>
            <a:endParaRPr sz="1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Performance </a:t>
            </a:r>
            <a:endParaRPr/>
          </a:p>
          <a:p>
            <a:pPr indent="0" lvl="0" marL="0" rtl="0" algn="l">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729446" y="2243825"/>
            <a:ext cx="7842677" cy="2715275"/>
          </a:xfrm>
          <a:prstGeom prst="rect">
            <a:avLst/>
          </a:prstGeom>
          <a:noFill/>
          <a:ln>
            <a:noFill/>
          </a:ln>
        </p:spPr>
      </p:pic>
      <p:pic>
        <p:nvPicPr>
          <p:cNvPr id="119" name="Google Shape;119;p18"/>
          <p:cNvPicPr preferRelativeResize="0"/>
          <p:nvPr/>
        </p:nvPicPr>
        <p:blipFill>
          <a:blip r:embed="rId4">
            <a:alphaModFix/>
          </a:blip>
          <a:stretch>
            <a:fillRect/>
          </a:stretch>
        </p:blipFill>
        <p:spPr>
          <a:xfrm>
            <a:off x="3264900" y="1708625"/>
            <a:ext cx="5430275" cy="53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a:t>
            </a:r>
            <a:endParaRPr/>
          </a:p>
        </p:txBody>
      </p:sp>
      <p:pic>
        <p:nvPicPr>
          <p:cNvPr id="125" name="Google Shape;125;p19"/>
          <p:cNvPicPr preferRelativeResize="0"/>
          <p:nvPr/>
        </p:nvPicPr>
        <p:blipFill>
          <a:blip r:embed="rId3">
            <a:alphaModFix/>
          </a:blip>
          <a:stretch>
            <a:fillRect/>
          </a:stretch>
        </p:blipFill>
        <p:spPr>
          <a:xfrm>
            <a:off x="611875" y="2159525"/>
            <a:ext cx="3402406" cy="2707775"/>
          </a:xfrm>
          <a:prstGeom prst="rect">
            <a:avLst/>
          </a:prstGeom>
          <a:noFill/>
          <a:ln>
            <a:noFill/>
          </a:ln>
        </p:spPr>
      </p:pic>
      <p:pic>
        <p:nvPicPr>
          <p:cNvPr id="126" name="Google Shape;126;p19"/>
          <p:cNvPicPr preferRelativeResize="0"/>
          <p:nvPr/>
        </p:nvPicPr>
        <p:blipFill>
          <a:blip r:embed="rId4">
            <a:alphaModFix/>
          </a:blip>
          <a:stretch>
            <a:fillRect/>
          </a:stretch>
        </p:blipFill>
        <p:spPr>
          <a:xfrm>
            <a:off x="4621300" y="2147154"/>
            <a:ext cx="3573501" cy="2843946"/>
          </a:xfrm>
          <a:prstGeom prst="rect">
            <a:avLst/>
          </a:prstGeom>
          <a:noFill/>
          <a:ln>
            <a:noFill/>
          </a:ln>
        </p:spPr>
      </p:pic>
      <p:sp>
        <p:nvSpPr>
          <p:cNvPr id="127" name="Google Shape;127;p19"/>
          <p:cNvSpPr txBox="1"/>
          <p:nvPr/>
        </p:nvSpPr>
        <p:spPr>
          <a:xfrm>
            <a:off x="1073513" y="1759325"/>
            <a:ext cx="27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Ensemble model</a:t>
            </a:r>
            <a:endParaRPr>
              <a:latin typeface="Lato"/>
              <a:ea typeface="Lato"/>
              <a:cs typeface="Lato"/>
              <a:sym typeface="Lato"/>
            </a:endParaRPr>
          </a:p>
        </p:txBody>
      </p:sp>
      <p:sp>
        <p:nvSpPr>
          <p:cNvPr id="128" name="Google Shape;128;p19"/>
          <p:cNvSpPr txBox="1"/>
          <p:nvPr/>
        </p:nvSpPr>
        <p:spPr>
          <a:xfrm>
            <a:off x="4621305" y="1654000"/>
            <a:ext cx="3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Ensemble model with Soft Voting</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ECG Classification</a:t>
            </a:r>
            <a:endParaRPr/>
          </a:p>
        </p:txBody>
      </p:sp>
      <p:sp>
        <p:nvSpPr>
          <p:cNvPr id="134" name="Google Shape;134;p20"/>
          <p:cNvSpPr txBox="1"/>
          <p:nvPr>
            <p:ph idx="1" type="body"/>
          </p:nvPr>
        </p:nvSpPr>
        <p:spPr>
          <a:xfrm>
            <a:off x="729450" y="2078875"/>
            <a:ext cx="7296600" cy="255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Algorithms:</a:t>
            </a:r>
            <a:endParaRPr/>
          </a:p>
          <a:p>
            <a:pPr indent="-311150" lvl="0" marL="457200" rtl="0" algn="l">
              <a:spcBef>
                <a:spcPts val="120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Random Forest</a:t>
            </a:r>
            <a:endParaRPr/>
          </a:p>
          <a:p>
            <a:pPr indent="-311150" lvl="0" marL="457200" rtl="0" algn="l">
              <a:spcBef>
                <a:spcPts val="0"/>
              </a:spcBef>
              <a:spcAft>
                <a:spcPts val="0"/>
              </a:spcAft>
              <a:buSzPts val="1300"/>
              <a:buChar char="●"/>
            </a:pPr>
            <a:r>
              <a:rPr lang="en"/>
              <a:t>XgBoost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Performed Minority Sampling using SMOTE technique as data had imbalance</a:t>
            </a:r>
            <a:endParaRPr/>
          </a:p>
          <a:p>
            <a:pPr indent="0" lvl="0" marL="0" rtl="0" algn="l">
              <a:spcBef>
                <a:spcPts val="1200"/>
              </a:spcBef>
              <a:spcAft>
                <a:spcPts val="0"/>
              </a:spcAft>
              <a:buNone/>
            </a:pPr>
            <a:r>
              <a:rPr lang="en"/>
              <a:t>Best performing model - Random Forest</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1093000" y="3493300"/>
            <a:ext cx="6965100" cy="24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HeartBeat Classification Results</a:t>
            </a:r>
            <a:endParaRPr/>
          </a:p>
        </p:txBody>
      </p:sp>
      <p:graphicFrame>
        <p:nvGraphicFramePr>
          <p:cNvPr id="141" name="Google Shape;141;p21"/>
          <p:cNvGraphicFramePr/>
          <p:nvPr/>
        </p:nvGraphicFramePr>
        <p:xfrm>
          <a:off x="1006075" y="2417000"/>
          <a:ext cx="3000000" cy="3000000"/>
        </p:xfrm>
        <a:graphic>
          <a:graphicData uri="http://schemas.openxmlformats.org/drawingml/2006/table">
            <a:tbl>
              <a:tblPr>
                <a:noFill/>
                <a:tableStyleId>{0BE1230C-49F9-411D-8038-09CD74E0F36F}</a:tableStyleId>
              </a:tblPr>
              <a:tblGrid>
                <a:gridCol w="2413000"/>
                <a:gridCol w="2413000"/>
                <a:gridCol w="2413000"/>
              </a:tblGrid>
              <a:tr h="381000">
                <a:tc>
                  <a:txBody>
                    <a:bodyPr/>
                    <a:lstStyle/>
                    <a:p>
                      <a:pPr indent="0" lvl="0" marL="0" rtl="0" algn="ctr">
                        <a:spcBef>
                          <a:spcPts val="0"/>
                        </a:spcBef>
                        <a:spcAft>
                          <a:spcPts val="0"/>
                        </a:spcAft>
                        <a:buNone/>
                      </a:pPr>
                      <a:r>
                        <a:rPr b="1" lang="en"/>
                        <a:t>Algorithm</a:t>
                      </a:r>
                      <a:endParaRPr b="1"/>
                    </a:p>
                  </a:txBody>
                  <a:tcPr marT="91425" marB="91425" marR="91425" marL="91425"/>
                </a:tc>
                <a:tc>
                  <a:txBody>
                    <a:bodyPr/>
                    <a:lstStyle/>
                    <a:p>
                      <a:pPr indent="0" lvl="0" marL="0" rtl="0" algn="ctr">
                        <a:spcBef>
                          <a:spcPts val="0"/>
                        </a:spcBef>
                        <a:spcAft>
                          <a:spcPts val="0"/>
                        </a:spcAft>
                        <a:buNone/>
                      </a:pPr>
                      <a:r>
                        <a:rPr b="1" lang="en"/>
                        <a:t>Without SMOTE (Accuracy)</a:t>
                      </a:r>
                      <a:endParaRPr b="1"/>
                    </a:p>
                  </a:txBody>
                  <a:tcPr marT="91425" marB="91425" marR="91425" marL="91425"/>
                </a:tc>
                <a:tc>
                  <a:txBody>
                    <a:bodyPr/>
                    <a:lstStyle/>
                    <a:p>
                      <a:pPr indent="0" lvl="0" marL="0" rtl="0" algn="ctr">
                        <a:spcBef>
                          <a:spcPts val="0"/>
                        </a:spcBef>
                        <a:spcAft>
                          <a:spcPts val="0"/>
                        </a:spcAft>
                        <a:buNone/>
                      </a:pPr>
                      <a:r>
                        <a:rPr b="1" lang="en"/>
                        <a:t>With SMOTE(Accuracy)</a:t>
                      </a:r>
                      <a:endParaRPr b="1"/>
                    </a:p>
                  </a:txBody>
                  <a:tcPr marT="91425" marB="91425" marR="91425" marL="91425"/>
                </a:tc>
              </a:tr>
              <a:tr h="381000">
                <a:tc>
                  <a:txBody>
                    <a:bodyPr/>
                    <a:lstStyle/>
                    <a:p>
                      <a:pPr indent="0" lvl="0" marL="0" rtl="0" algn="ctr">
                        <a:spcBef>
                          <a:spcPts val="0"/>
                        </a:spcBef>
                        <a:spcAft>
                          <a:spcPts val="0"/>
                        </a:spcAft>
                        <a:buNone/>
                      </a:pPr>
                      <a:r>
                        <a:rPr b="1" lang="en"/>
                        <a:t>Logistic Regression</a:t>
                      </a:r>
                      <a:endParaRPr b="1"/>
                    </a:p>
                  </a:txBody>
                  <a:tcPr marT="91425" marB="91425" marR="91425" marL="91425"/>
                </a:tc>
                <a:tc>
                  <a:txBody>
                    <a:bodyPr/>
                    <a:lstStyle/>
                    <a:p>
                      <a:pPr indent="0" lvl="0" marL="0" rtl="0" algn="ctr">
                        <a:spcBef>
                          <a:spcPts val="0"/>
                        </a:spcBef>
                        <a:spcAft>
                          <a:spcPts val="0"/>
                        </a:spcAft>
                        <a:buNone/>
                      </a:pPr>
                      <a:r>
                        <a:rPr lang="en"/>
                        <a:t>91.29</a:t>
                      </a:r>
                      <a:endParaRPr/>
                    </a:p>
                  </a:txBody>
                  <a:tcPr marT="91425" marB="91425" marR="91425" marL="91425"/>
                </a:tc>
                <a:tc>
                  <a:txBody>
                    <a:bodyPr/>
                    <a:lstStyle/>
                    <a:p>
                      <a:pPr indent="0" lvl="0" marL="0" rtl="0" algn="ctr">
                        <a:spcBef>
                          <a:spcPts val="0"/>
                        </a:spcBef>
                        <a:spcAft>
                          <a:spcPts val="0"/>
                        </a:spcAft>
                        <a:buNone/>
                      </a:pPr>
                      <a:r>
                        <a:rPr lang="en"/>
                        <a:t>66.2</a:t>
                      </a:r>
                      <a:endParaRPr/>
                    </a:p>
                  </a:txBody>
                  <a:tcPr marT="91425" marB="91425" marR="91425" marL="91425"/>
                </a:tc>
              </a:tr>
              <a:tr h="381000">
                <a:tc>
                  <a:txBody>
                    <a:bodyPr/>
                    <a:lstStyle/>
                    <a:p>
                      <a:pPr indent="0" lvl="0" marL="0" rtl="0" algn="ctr">
                        <a:spcBef>
                          <a:spcPts val="0"/>
                        </a:spcBef>
                        <a:spcAft>
                          <a:spcPts val="0"/>
                        </a:spcAft>
                        <a:buNone/>
                      </a:pPr>
                      <a:r>
                        <a:rPr b="1" lang="en"/>
                        <a:t>Random Forest Classifier</a:t>
                      </a:r>
                      <a:endParaRPr b="1"/>
                    </a:p>
                  </a:txBody>
                  <a:tcPr marT="91425" marB="91425" marR="91425" marL="91425"/>
                </a:tc>
                <a:tc>
                  <a:txBody>
                    <a:bodyPr/>
                    <a:lstStyle/>
                    <a:p>
                      <a:pPr indent="0" lvl="0" marL="0" rtl="0" algn="ctr">
                        <a:spcBef>
                          <a:spcPts val="0"/>
                        </a:spcBef>
                        <a:spcAft>
                          <a:spcPts val="0"/>
                        </a:spcAft>
                        <a:buNone/>
                      </a:pPr>
                      <a:r>
                        <a:rPr lang="en"/>
                        <a:t>97.60</a:t>
                      </a:r>
                      <a:endParaRPr/>
                    </a:p>
                  </a:txBody>
                  <a:tcPr marT="91425" marB="91425" marR="91425" marL="91425"/>
                </a:tc>
                <a:tc>
                  <a:txBody>
                    <a:bodyPr/>
                    <a:lstStyle/>
                    <a:p>
                      <a:pPr indent="0" lvl="0" marL="0" rtl="0" algn="ctr">
                        <a:spcBef>
                          <a:spcPts val="0"/>
                        </a:spcBef>
                        <a:spcAft>
                          <a:spcPts val="0"/>
                        </a:spcAft>
                        <a:buNone/>
                      </a:pPr>
                      <a:r>
                        <a:rPr lang="en"/>
                        <a:t>98.2</a:t>
                      </a:r>
                      <a:endParaRPr/>
                    </a:p>
                  </a:txBody>
                  <a:tcPr marT="91425" marB="91425" marR="91425" marL="91425"/>
                </a:tc>
              </a:tr>
              <a:tr h="381000">
                <a:tc>
                  <a:txBody>
                    <a:bodyPr/>
                    <a:lstStyle/>
                    <a:p>
                      <a:pPr indent="0" lvl="0" marL="0" rtl="0" algn="ctr">
                        <a:spcBef>
                          <a:spcPts val="0"/>
                        </a:spcBef>
                        <a:spcAft>
                          <a:spcPts val="0"/>
                        </a:spcAft>
                        <a:buNone/>
                      </a:pPr>
                      <a:r>
                        <a:rPr b="1" lang="en"/>
                        <a:t>XgBoost Classifier</a:t>
                      </a:r>
                      <a:endParaRPr b="1"/>
                    </a:p>
                  </a:txBody>
                  <a:tcPr marT="91425" marB="91425" marR="91425" marL="91425"/>
                </a:tc>
                <a:tc>
                  <a:txBody>
                    <a:bodyPr/>
                    <a:lstStyle/>
                    <a:p>
                      <a:pPr indent="0" lvl="0" marL="0" rtl="0" algn="ctr">
                        <a:spcBef>
                          <a:spcPts val="0"/>
                        </a:spcBef>
                        <a:spcAft>
                          <a:spcPts val="0"/>
                        </a:spcAft>
                        <a:buNone/>
                      </a:pPr>
                      <a:r>
                        <a:rPr lang="en"/>
                        <a:t>84.44</a:t>
                      </a:r>
                      <a:endParaRPr/>
                    </a:p>
                  </a:txBody>
                  <a:tcPr marT="91425" marB="91425" marR="91425" marL="91425"/>
                </a:tc>
                <a:tc>
                  <a:txBody>
                    <a:bodyPr/>
                    <a:lstStyle/>
                    <a:p>
                      <a:pPr indent="0" lvl="0" marL="0" rtl="0" algn="ctr">
                        <a:spcBef>
                          <a:spcPts val="0"/>
                        </a:spcBef>
                        <a:spcAft>
                          <a:spcPts val="0"/>
                        </a:spcAft>
                        <a:buNone/>
                      </a:pPr>
                      <a:r>
                        <a:rPr lang="en"/>
                        <a:t>75.65</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