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6"/>
  </p:notesMasterIdLst>
  <p:sldIdLst>
    <p:sldId id="256" r:id="rId2"/>
    <p:sldId id="297" r:id="rId3"/>
    <p:sldId id="258" r:id="rId4"/>
    <p:sldId id="285" r:id="rId5"/>
    <p:sldId id="286" r:id="rId6"/>
    <p:sldId id="298" r:id="rId7"/>
    <p:sldId id="260" r:id="rId8"/>
    <p:sldId id="261" r:id="rId9"/>
    <p:sldId id="262" r:id="rId10"/>
    <p:sldId id="263" r:id="rId11"/>
    <p:sldId id="264" r:id="rId12"/>
    <p:sldId id="265" r:id="rId13"/>
    <p:sldId id="266" r:id="rId14"/>
    <p:sldId id="299" r:id="rId15"/>
    <p:sldId id="267" r:id="rId16"/>
    <p:sldId id="269" r:id="rId17"/>
    <p:sldId id="268" r:id="rId18"/>
    <p:sldId id="271" r:id="rId19"/>
    <p:sldId id="272" r:id="rId20"/>
    <p:sldId id="278" r:id="rId21"/>
    <p:sldId id="283" r:id="rId22"/>
    <p:sldId id="288" r:id="rId23"/>
    <p:sldId id="274" r:id="rId24"/>
    <p:sldId id="279" r:id="rId25"/>
    <p:sldId id="280" r:id="rId26"/>
    <p:sldId id="281" r:id="rId27"/>
    <p:sldId id="289" r:id="rId28"/>
    <p:sldId id="295" r:id="rId29"/>
    <p:sldId id="296" r:id="rId30"/>
    <p:sldId id="294" r:id="rId31"/>
    <p:sldId id="276" r:id="rId32"/>
    <p:sldId id="273" r:id="rId33"/>
    <p:sldId id="277"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68EB6-6A27-8AD7-E92D-304459429E97}" v="38" dt="2022-12-10T01:06:38.552"/>
    <p1510:client id="{B88D590B-5673-92B9-506C-345EAAB02F0D}" v="39" dt="2022-12-10T01:29:51.002"/>
    <p1510:client id="{EB45C550-FAB2-43DA-3FF7-41B04329BDBA}" v="4" dt="2022-12-10T01:10:34.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Gopal" userId="S::gopal.p@northeastern.edu::5e636d49-971b-4b41-9de9-f46ce71353cb" providerId="AD" clId="Web-{EB45C550-FAB2-43DA-3FF7-41B04329BDBA}"/>
    <pc:docChg chg="modSld">
      <pc:chgData name="Pramod Gopal" userId="S::gopal.p@northeastern.edu::5e636d49-971b-4b41-9de9-f46ce71353cb" providerId="AD" clId="Web-{EB45C550-FAB2-43DA-3FF7-41B04329BDBA}" dt="2022-12-10T01:10:34.662" v="3" actId="14100"/>
      <pc:docMkLst>
        <pc:docMk/>
      </pc:docMkLst>
      <pc:sldChg chg="modSp">
        <pc:chgData name="Pramod Gopal" userId="S::gopal.p@northeastern.edu::5e636d49-971b-4b41-9de9-f46ce71353cb" providerId="AD" clId="Web-{EB45C550-FAB2-43DA-3FF7-41B04329BDBA}" dt="2022-12-10T01:10:34.662" v="3" actId="14100"/>
        <pc:sldMkLst>
          <pc:docMk/>
          <pc:sldMk cId="1734628372" sldId="264"/>
        </pc:sldMkLst>
        <pc:picChg chg="mod">
          <ac:chgData name="Pramod Gopal" userId="S::gopal.p@northeastern.edu::5e636d49-971b-4b41-9de9-f46ce71353cb" providerId="AD" clId="Web-{EB45C550-FAB2-43DA-3FF7-41B04329BDBA}" dt="2022-12-10T01:10:34.662" v="3" actId="14100"/>
          <ac:picMkLst>
            <pc:docMk/>
            <pc:sldMk cId="1734628372" sldId="264"/>
            <ac:picMk id="3" creationId="{7AC3015B-5B62-4395-8B33-6BD4CE5F5518}"/>
          </ac:picMkLst>
        </pc:picChg>
      </pc:sldChg>
    </pc:docChg>
  </pc:docChgLst>
  <pc:docChgLst>
    <pc:chgData name="Pramod Gopal" userId="S::gopal.p@northeastern.edu::5e636d49-971b-4b41-9de9-f46ce71353cb" providerId="AD" clId="Web-{77B68EB6-6A27-8AD7-E92D-304459429E97}"/>
    <pc:docChg chg="addSld modSld sldOrd">
      <pc:chgData name="Pramod Gopal" userId="S::gopal.p@northeastern.edu::5e636d49-971b-4b41-9de9-f46ce71353cb" providerId="AD" clId="Web-{77B68EB6-6A27-8AD7-E92D-304459429E97}" dt="2022-12-10T01:06:38.114" v="41" actId="20577"/>
      <pc:docMkLst>
        <pc:docMk/>
      </pc:docMkLst>
      <pc:sldChg chg="addSp delSp modSp">
        <pc:chgData name="Pramod Gopal" userId="S::gopal.p@northeastern.edu::5e636d49-971b-4b41-9de9-f46ce71353cb" providerId="AD" clId="Web-{77B68EB6-6A27-8AD7-E92D-304459429E97}" dt="2022-12-10T01:05:54.300" v="29" actId="20577"/>
        <pc:sldMkLst>
          <pc:docMk/>
          <pc:sldMk cId="681924555" sldId="256"/>
        </pc:sldMkLst>
        <pc:spChg chg="mod">
          <ac:chgData name="Pramod Gopal" userId="S::gopal.p@northeastern.edu::5e636d49-971b-4b41-9de9-f46ce71353cb" providerId="AD" clId="Web-{77B68EB6-6A27-8AD7-E92D-304459429E97}" dt="2022-12-10T01:04:47.183" v="16"/>
          <ac:spMkLst>
            <pc:docMk/>
            <pc:sldMk cId="681924555" sldId="256"/>
            <ac:spMk id="2" creationId="{08A76116-1632-4969-8F1B-743A8F08EBC9}"/>
          </ac:spMkLst>
        </pc:spChg>
        <pc:spChg chg="mod">
          <ac:chgData name="Pramod Gopal" userId="S::gopal.p@northeastern.edu::5e636d49-971b-4b41-9de9-f46ce71353cb" providerId="AD" clId="Web-{77B68EB6-6A27-8AD7-E92D-304459429E97}" dt="2022-12-10T01:05:54.300" v="29" actId="20577"/>
          <ac:spMkLst>
            <pc:docMk/>
            <pc:sldMk cId="681924555" sldId="256"/>
            <ac:spMk id="3" creationId="{7980A1FE-685A-4D50-921A-D26A5E090C9E}"/>
          </ac:spMkLst>
        </pc:spChg>
        <pc:spChg chg="add del">
          <ac:chgData name="Pramod Gopal" userId="S::gopal.p@northeastern.edu::5e636d49-971b-4b41-9de9-f46ce71353cb" providerId="AD" clId="Web-{77B68EB6-6A27-8AD7-E92D-304459429E97}" dt="2022-12-10T01:04:47.183" v="16"/>
          <ac:spMkLst>
            <pc:docMk/>
            <pc:sldMk cId="681924555" sldId="256"/>
            <ac:spMk id="51" creationId="{BA6285CA-6AFA-4F27-AFB5-1B32CDE09B1A}"/>
          </ac:spMkLst>
        </pc:spChg>
        <pc:spChg chg="add del">
          <ac:chgData name="Pramod Gopal" userId="S::gopal.p@northeastern.edu::5e636d49-971b-4b41-9de9-f46ce71353cb" providerId="AD" clId="Web-{77B68EB6-6A27-8AD7-E92D-304459429E97}" dt="2022-12-10T01:04:47.183" v="16"/>
          <ac:spMkLst>
            <pc:docMk/>
            <pc:sldMk cId="681924555" sldId="256"/>
            <ac:spMk id="53" creationId="{AF152BFE-7BA8-4007-AD9C-F4DC95E437EE}"/>
          </ac:spMkLst>
        </pc:spChg>
        <pc:spChg chg="add del">
          <ac:chgData name="Pramod Gopal" userId="S::gopal.p@northeastern.edu::5e636d49-971b-4b41-9de9-f46ce71353cb" providerId="AD" clId="Web-{77B68EB6-6A27-8AD7-E92D-304459429E97}" dt="2022-12-10T01:04:47.183" v="16"/>
          <ac:spMkLst>
            <pc:docMk/>
            <pc:sldMk cId="681924555" sldId="256"/>
            <ac:spMk id="55" creationId="{7BCC6446-8462-4A63-9B6F-8F57EC40F648}"/>
          </ac:spMkLst>
        </pc:spChg>
        <pc:spChg chg="add del">
          <ac:chgData name="Pramod Gopal" userId="S::gopal.p@northeastern.edu::5e636d49-971b-4b41-9de9-f46ce71353cb" providerId="AD" clId="Web-{77B68EB6-6A27-8AD7-E92D-304459429E97}" dt="2022-12-10T01:04:47.183" v="16"/>
          <ac:spMkLst>
            <pc:docMk/>
            <pc:sldMk cId="681924555" sldId="256"/>
            <ac:spMk id="57" creationId="{B6DE7CCF-F894-44DD-9FA3-8BD0D5CE25AD}"/>
          </ac:spMkLst>
        </pc:spChg>
        <pc:spChg chg="add del">
          <ac:chgData name="Pramod Gopal" userId="S::gopal.p@northeastern.edu::5e636d49-971b-4b41-9de9-f46ce71353cb" providerId="AD" clId="Web-{77B68EB6-6A27-8AD7-E92D-304459429E97}" dt="2022-12-10T01:04:37.823" v="13"/>
          <ac:spMkLst>
            <pc:docMk/>
            <pc:sldMk cId="681924555" sldId="256"/>
            <ac:spMk id="1031" creationId="{4E1EF4E8-5513-4BF5-BC41-04645281C672}"/>
          </ac:spMkLst>
        </pc:spChg>
        <pc:spChg chg="add del">
          <ac:chgData name="Pramod Gopal" userId="S::gopal.p@northeastern.edu::5e636d49-971b-4b41-9de9-f46ce71353cb" providerId="AD" clId="Web-{77B68EB6-6A27-8AD7-E92D-304459429E97}" dt="2022-12-10T01:04:37.823" v="13"/>
          <ac:spMkLst>
            <pc:docMk/>
            <pc:sldMk cId="681924555" sldId="256"/>
            <ac:spMk id="1064" creationId="{406D8C29-9DDA-48D0-AF70-905FDB2CE393}"/>
          </ac:spMkLst>
        </pc:spChg>
        <pc:spChg chg="add del">
          <ac:chgData name="Pramod Gopal" userId="S::gopal.p@northeastern.edu::5e636d49-971b-4b41-9de9-f46ce71353cb" providerId="AD" clId="Web-{77B68EB6-6A27-8AD7-E92D-304459429E97}" dt="2022-12-10T01:04:47.136" v="15"/>
          <ac:spMkLst>
            <pc:docMk/>
            <pc:sldMk cId="681924555" sldId="256"/>
            <ac:spMk id="1066" creationId="{0A253F60-DE40-4508-A37A-61331DF1DD5D}"/>
          </ac:spMkLst>
        </pc:spChg>
        <pc:spChg chg="add del">
          <ac:chgData name="Pramod Gopal" userId="S::gopal.p@northeastern.edu::5e636d49-971b-4b41-9de9-f46ce71353cb" providerId="AD" clId="Web-{77B68EB6-6A27-8AD7-E92D-304459429E97}" dt="2022-12-10T01:04:47.136" v="15"/>
          <ac:spMkLst>
            <pc:docMk/>
            <pc:sldMk cId="681924555" sldId="256"/>
            <ac:spMk id="1067" creationId="{A4798C7F-C8CA-4799-BF37-3AB4642CDB66}"/>
          </ac:spMkLst>
        </pc:spChg>
        <pc:spChg chg="add del">
          <ac:chgData name="Pramod Gopal" userId="S::gopal.p@northeastern.edu::5e636d49-971b-4b41-9de9-f46ce71353cb" providerId="AD" clId="Web-{77B68EB6-6A27-8AD7-E92D-304459429E97}" dt="2022-12-10T01:04:47.136" v="15"/>
          <ac:spMkLst>
            <pc:docMk/>
            <pc:sldMk cId="681924555" sldId="256"/>
            <ac:spMk id="1068" creationId="{9A0D6220-3DFE-4182-9152-9135493A6BDA}"/>
          </ac:spMkLst>
        </pc:spChg>
        <pc:spChg chg="add del">
          <ac:chgData name="Pramod Gopal" userId="S::gopal.p@northeastern.edu::5e636d49-971b-4b41-9de9-f46ce71353cb" providerId="AD" clId="Web-{77B68EB6-6A27-8AD7-E92D-304459429E97}" dt="2022-12-10T01:04:47.136" v="15"/>
          <ac:spMkLst>
            <pc:docMk/>
            <pc:sldMk cId="681924555" sldId="256"/>
            <ac:spMk id="1100" creationId="{216BB147-20D5-4D93-BDA5-1BC614D6A4B2}"/>
          </ac:spMkLst>
        </pc:spChg>
        <pc:spChg chg="add del">
          <ac:chgData name="Pramod Gopal" userId="S::gopal.p@northeastern.edu::5e636d49-971b-4b41-9de9-f46ce71353cb" providerId="AD" clId="Web-{77B68EB6-6A27-8AD7-E92D-304459429E97}" dt="2022-12-10T01:04:47.136" v="15"/>
          <ac:spMkLst>
            <pc:docMk/>
            <pc:sldMk cId="681924555" sldId="256"/>
            <ac:spMk id="1101" creationId="{1C582B07-D0F0-4B6B-A5D9-D2F192CB3A4E}"/>
          </ac:spMkLst>
        </pc:spChg>
        <pc:spChg chg="add del">
          <ac:chgData name="Pramod Gopal" userId="S::gopal.p@northeastern.edu::5e636d49-971b-4b41-9de9-f46ce71353cb" providerId="AD" clId="Web-{77B68EB6-6A27-8AD7-E92D-304459429E97}" dt="2022-12-10T01:04:47.136" v="15"/>
          <ac:spMkLst>
            <pc:docMk/>
            <pc:sldMk cId="681924555" sldId="256"/>
            <ac:spMk id="1103" creationId="{B205CA4C-4876-4E28-97E0-1162D662A29A}"/>
          </ac:spMkLst>
        </pc:spChg>
        <pc:spChg chg="add del">
          <ac:chgData name="Pramod Gopal" userId="S::gopal.p@northeastern.edu::5e636d49-971b-4b41-9de9-f46ce71353cb" providerId="AD" clId="Web-{77B68EB6-6A27-8AD7-E92D-304459429E97}" dt="2022-12-10T01:04:47.136" v="15"/>
          <ac:spMkLst>
            <pc:docMk/>
            <pc:sldMk cId="681924555" sldId="256"/>
            <ac:spMk id="1105" creationId="{2E08B368-A2A8-4357-B416-37C258EFEE08}"/>
          </ac:spMkLst>
        </pc:spChg>
        <pc:spChg chg="add del">
          <ac:chgData name="Pramod Gopal" userId="S::gopal.p@northeastern.edu::5e636d49-971b-4b41-9de9-f46ce71353cb" providerId="AD" clId="Web-{77B68EB6-6A27-8AD7-E92D-304459429E97}" dt="2022-12-10T01:04:47.136" v="15"/>
          <ac:spMkLst>
            <pc:docMk/>
            <pc:sldMk cId="681924555" sldId="256"/>
            <ac:spMk id="1107" creationId="{A890253F-325A-4AC7-AF5F-06FB890E8F0E}"/>
          </ac:spMkLst>
        </pc:spChg>
        <pc:spChg chg="add">
          <ac:chgData name="Pramod Gopal" userId="S::gopal.p@northeastern.edu::5e636d49-971b-4b41-9de9-f46ce71353cb" providerId="AD" clId="Web-{77B68EB6-6A27-8AD7-E92D-304459429E97}" dt="2022-12-10T01:04:47.183" v="16"/>
          <ac:spMkLst>
            <pc:docMk/>
            <pc:sldMk cId="681924555" sldId="256"/>
            <ac:spMk id="1134" creationId="{1C582B07-D0F0-4B6B-A5D9-D2F192CB3A4E}"/>
          </ac:spMkLst>
        </pc:spChg>
        <pc:spChg chg="add">
          <ac:chgData name="Pramod Gopal" userId="S::gopal.p@northeastern.edu::5e636d49-971b-4b41-9de9-f46ce71353cb" providerId="AD" clId="Web-{77B68EB6-6A27-8AD7-E92D-304459429E97}" dt="2022-12-10T01:04:47.183" v="16"/>
          <ac:spMkLst>
            <pc:docMk/>
            <pc:sldMk cId="681924555" sldId="256"/>
            <ac:spMk id="1136" creationId="{3712ED8D-807A-4E94-A9AF-C44676151773}"/>
          </ac:spMkLst>
        </pc:spChg>
        <pc:spChg chg="add">
          <ac:chgData name="Pramod Gopal" userId="S::gopal.p@northeastern.edu::5e636d49-971b-4b41-9de9-f46ce71353cb" providerId="AD" clId="Web-{77B68EB6-6A27-8AD7-E92D-304459429E97}" dt="2022-12-10T01:04:47.183" v="16"/>
          <ac:spMkLst>
            <pc:docMk/>
            <pc:sldMk cId="681924555" sldId="256"/>
            <ac:spMk id="1138" creationId="{DA1A4301-6FFC-4C82-A1FA-7634D8CAA8F5}"/>
          </ac:spMkLst>
        </pc:spChg>
        <pc:spChg chg="add">
          <ac:chgData name="Pramod Gopal" userId="S::gopal.p@northeastern.edu::5e636d49-971b-4b41-9de9-f46ce71353cb" providerId="AD" clId="Web-{77B68EB6-6A27-8AD7-E92D-304459429E97}" dt="2022-12-10T01:04:47.183" v="16"/>
          <ac:spMkLst>
            <pc:docMk/>
            <pc:sldMk cId="681924555" sldId="256"/>
            <ac:spMk id="1140" creationId="{D8667B21-A39C-4ABB-9CED-0DD4CD739502}"/>
          </ac:spMkLst>
        </pc:spChg>
        <pc:spChg chg="add">
          <ac:chgData name="Pramod Gopal" userId="S::gopal.p@northeastern.edu::5e636d49-971b-4b41-9de9-f46ce71353cb" providerId="AD" clId="Web-{77B68EB6-6A27-8AD7-E92D-304459429E97}" dt="2022-12-10T01:04:47.183" v="16"/>
          <ac:spMkLst>
            <pc:docMk/>
            <pc:sldMk cId="681924555" sldId="256"/>
            <ac:spMk id="1141" creationId="{A4798C7F-C8CA-4799-BF37-3AB4642CDB66}"/>
          </ac:spMkLst>
        </pc:spChg>
        <pc:spChg chg="add">
          <ac:chgData name="Pramod Gopal" userId="S::gopal.p@northeastern.edu::5e636d49-971b-4b41-9de9-f46ce71353cb" providerId="AD" clId="Web-{77B68EB6-6A27-8AD7-E92D-304459429E97}" dt="2022-12-10T01:04:47.183" v="16"/>
          <ac:spMkLst>
            <pc:docMk/>
            <pc:sldMk cId="681924555" sldId="256"/>
            <ac:spMk id="1173" creationId="{216BB147-20D5-4D93-BDA5-1BC614D6A4B2}"/>
          </ac:spMkLst>
        </pc:spChg>
        <pc:spChg chg="add">
          <ac:chgData name="Pramod Gopal" userId="S::gopal.p@northeastern.edu::5e636d49-971b-4b41-9de9-f46ce71353cb" providerId="AD" clId="Web-{77B68EB6-6A27-8AD7-E92D-304459429E97}" dt="2022-12-10T01:04:47.183" v="16"/>
          <ac:spMkLst>
            <pc:docMk/>
            <pc:sldMk cId="681924555" sldId="256"/>
            <ac:spMk id="1174" creationId="{0A253F60-DE40-4508-A37A-61331DF1DD5D}"/>
          </ac:spMkLst>
        </pc:spChg>
        <pc:spChg chg="add">
          <ac:chgData name="Pramod Gopal" userId="S::gopal.p@northeastern.edu::5e636d49-971b-4b41-9de9-f46ce71353cb" providerId="AD" clId="Web-{77B68EB6-6A27-8AD7-E92D-304459429E97}" dt="2022-12-10T01:04:47.183" v="16"/>
          <ac:spMkLst>
            <pc:docMk/>
            <pc:sldMk cId="681924555" sldId="256"/>
            <ac:spMk id="1175" creationId="{3BBF3378-C49E-4B97-A883-6393FBF18C0B}"/>
          </ac:spMkLst>
        </pc:spChg>
        <pc:spChg chg="add">
          <ac:chgData name="Pramod Gopal" userId="S::gopal.p@northeastern.edu::5e636d49-971b-4b41-9de9-f46ce71353cb" providerId="AD" clId="Web-{77B68EB6-6A27-8AD7-E92D-304459429E97}" dt="2022-12-10T01:04:47.183" v="16"/>
          <ac:spMkLst>
            <pc:docMk/>
            <pc:sldMk cId="681924555" sldId="256"/>
            <ac:spMk id="1177" creationId="{EB68BB96-3C54-47CE-A559-16FC5968EE9F}"/>
          </ac:spMkLst>
        </pc:spChg>
        <pc:grpChg chg="add del">
          <ac:chgData name="Pramod Gopal" userId="S::gopal.p@northeastern.edu::5e636d49-971b-4b41-9de9-f46ce71353cb" providerId="AD" clId="Web-{77B68EB6-6A27-8AD7-E92D-304459429E97}" dt="2022-12-10T01:04:47.183" v="16"/>
          <ac:grpSpMkLst>
            <pc:docMk/>
            <pc:sldMk cId="681924555" sldId="256"/>
            <ac:grpSpMk id="59" creationId="{8118ECEF-CA6A-4CB6-BCA5-59B2DB40C4AB}"/>
          </ac:grpSpMkLst>
        </pc:grpChg>
        <pc:grpChg chg="add del">
          <ac:chgData name="Pramod Gopal" userId="S::gopal.p@northeastern.edu::5e636d49-971b-4b41-9de9-f46ce71353cb" providerId="AD" clId="Web-{77B68EB6-6A27-8AD7-E92D-304459429E97}" dt="2022-12-10T01:04:37.823" v="13"/>
          <ac:grpSpMkLst>
            <pc:docMk/>
            <pc:sldMk cId="681924555" sldId="256"/>
            <ac:grpSpMk id="1033" creationId="{20C61190-C3C6-470C-AD7E-DE1774D3B874}"/>
          </ac:grpSpMkLst>
        </pc:grpChg>
        <pc:grpChg chg="add del">
          <ac:chgData name="Pramod Gopal" userId="S::gopal.p@northeastern.edu::5e636d49-971b-4b41-9de9-f46ce71353cb" providerId="AD" clId="Web-{77B68EB6-6A27-8AD7-E92D-304459429E97}" dt="2022-12-10T01:04:47.136" v="15"/>
          <ac:grpSpMkLst>
            <pc:docMk/>
            <pc:sldMk cId="681924555" sldId="256"/>
            <ac:grpSpMk id="1069" creationId="{87F0794B-55D3-4D2D-BDE7-4688ED321E42}"/>
          </ac:grpSpMkLst>
        </pc:grpChg>
        <pc:grpChg chg="add del">
          <ac:chgData name="Pramod Gopal" userId="S::gopal.p@northeastern.edu::5e636d49-971b-4b41-9de9-f46ce71353cb" providerId="AD" clId="Web-{77B68EB6-6A27-8AD7-E92D-304459429E97}" dt="2022-12-10T01:04:47.136" v="15"/>
          <ac:grpSpMkLst>
            <pc:docMk/>
            <pc:sldMk cId="681924555" sldId="256"/>
            <ac:grpSpMk id="1070" creationId="{44C729BC-90F1-4823-A305-F6F124E93A95}"/>
          </ac:grpSpMkLst>
        </pc:grpChg>
        <pc:grpChg chg="add del">
          <ac:chgData name="Pramod Gopal" userId="S::gopal.p@northeastern.edu::5e636d49-971b-4b41-9de9-f46ce71353cb" providerId="AD" clId="Web-{77B68EB6-6A27-8AD7-E92D-304459429E97}" dt="2022-12-10T01:04:47.136" v="15"/>
          <ac:grpSpMkLst>
            <pc:docMk/>
            <pc:sldMk cId="681924555" sldId="256"/>
            <ac:grpSpMk id="1109" creationId="{8323DD1D-77DE-48B2-A0A0-6265801531E5}"/>
          </ac:grpSpMkLst>
        </pc:grpChg>
        <pc:grpChg chg="add">
          <ac:chgData name="Pramod Gopal" userId="S::gopal.p@northeastern.edu::5e636d49-971b-4b41-9de9-f46ce71353cb" providerId="AD" clId="Web-{77B68EB6-6A27-8AD7-E92D-304459429E97}" dt="2022-12-10T01:04:47.183" v="16"/>
          <ac:grpSpMkLst>
            <pc:docMk/>
            <pc:sldMk cId="681924555" sldId="256"/>
            <ac:grpSpMk id="1142" creationId="{8323DD1D-77DE-48B2-A0A0-6265801531E5}"/>
          </ac:grpSpMkLst>
        </pc:grpChg>
        <pc:grpChg chg="add">
          <ac:chgData name="Pramod Gopal" userId="S::gopal.p@northeastern.edu::5e636d49-971b-4b41-9de9-f46ce71353cb" providerId="AD" clId="Web-{77B68EB6-6A27-8AD7-E92D-304459429E97}" dt="2022-12-10T01:04:47.183" v="16"/>
          <ac:grpSpMkLst>
            <pc:docMk/>
            <pc:sldMk cId="681924555" sldId="256"/>
            <ac:grpSpMk id="1172" creationId="{87F0794B-55D3-4D2D-BDE7-4688ED321E42}"/>
          </ac:grpSpMkLst>
        </pc:grpChg>
        <pc:grpChg chg="add">
          <ac:chgData name="Pramod Gopal" userId="S::gopal.p@northeastern.edu::5e636d49-971b-4b41-9de9-f46ce71353cb" providerId="AD" clId="Web-{77B68EB6-6A27-8AD7-E92D-304459429E97}" dt="2022-12-10T01:04:47.183" v="16"/>
          <ac:grpSpMkLst>
            <pc:docMk/>
            <pc:sldMk cId="681924555" sldId="256"/>
            <ac:grpSpMk id="1176" creationId="{DA3D4001-286E-4CB2-B293-3058BDDC8221}"/>
          </ac:grpSpMkLst>
        </pc:grpChg>
        <pc:grpChg chg="add">
          <ac:chgData name="Pramod Gopal" userId="S::gopal.p@northeastern.edu::5e636d49-971b-4b41-9de9-f46ce71353cb" providerId="AD" clId="Web-{77B68EB6-6A27-8AD7-E92D-304459429E97}" dt="2022-12-10T01:04:47.183" v="16"/>
          <ac:grpSpMkLst>
            <pc:docMk/>
            <pc:sldMk cId="681924555" sldId="256"/>
            <ac:grpSpMk id="1178" creationId="{BDDD9304-3AB6-4BE9-833E-9C1B3EC42182}"/>
          </ac:grpSpMkLst>
        </pc:grpChg>
        <pc:picChg chg="mod ord">
          <ac:chgData name="Pramod Gopal" userId="S::gopal.p@northeastern.edu::5e636d49-971b-4b41-9de9-f46ce71353cb" providerId="AD" clId="Web-{77B68EB6-6A27-8AD7-E92D-304459429E97}" dt="2022-12-10T01:04:47.183" v="16"/>
          <ac:picMkLst>
            <pc:docMk/>
            <pc:sldMk cId="681924555" sldId="256"/>
            <ac:picMk id="1026" creationId="{8D7C23E1-7343-A803-D197-7E1798F3B28A}"/>
          </ac:picMkLst>
        </pc:picChg>
      </pc:sldChg>
      <pc:sldChg chg="addSp delSp modSp new mod setBg">
        <pc:chgData name="Pramod Gopal" userId="S::gopal.p@northeastern.edu::5e636d49-971b-4b41-9de9-f46ce71353cb" providerId="AD" clId="Web-{77B68EB6-6A27-8AD7-E92D-304459429E97}" dt="2022-12-10T01:03:10.476" v="11" actId="20577"/>
        <pc:sldMkLst>
          <pc:docMk/>
          <pc:sldMk cId="281730789" sldId="297"/>
        </pc:sldMkLst>
        <pc:spChg chg="del mod">
          <ac:chgData name="Pramod Gopal" userId="S::gopal.p@northeastern.edu::5e636d49-971b-4b41-9de9-f46ce71353cb" providerId="AD" clId="Web-{77B68EB6-6A27-8AD7-E92D-304459429E97}" dt="2022-12-10T01:02:32.818" v="2"/>
          <ac:spMkLst>
            <pc:docMk/>
            <pc:sldMk cId="281730789" sldId="297"/>
            <ac:spMk id="2" creationId="{8208C529-577B-0CEC-8984-407859770DBB}"/>
          </ac:spMkLst>
        </pc:spChg>
        <pc:spChg chg="del">
          <ac:chgData name="Pramod Gopal" userId="S::gopal.p@northeastern.edu::5e636d49-971b-4b41-9de9-f46ce71353cb" providerId="AD" clId="Web-{77B68EB6-6A27-8AD7-E92D-304459429E97}" dt="2022-12-10T01:02:25.021" v="1"/>
          <ac:spMkLst>
            <pc:docMk/>
            <pc:sldMk cId="281730789" sldId="297"/>
            <ac:spMk id="3" creationId="{EC296A86-0D80-A451-A4BC-6BB79EC6C1B9}"/>
          </ac:spMkLst>
        </pc:spChg>
        <pc:spChg chg="add mod">
          <ac:chgData name="Pramod Gopal" userId="S::gopal.p@northeastern.edu::5e636d49-971b-4b41-9de9-f46ce71353cb" providerId="AD" clId="Web-{77B68EB6-6A27-8AD7-E92D-304459429E97}" dt="2022-12-10T01:03:10.476" v="11" actId="20577"/>
          <ac:spMkLst>
            <pc:docMk/>
            <pc:sldMk cId="281730789" sldId="297"/>
            <ac:spMk id="4" creationId="{9F583338-AF0B-E161-00EF-695DA4FE646B}"/>
          </ac:spMkLst>
        </pc:spChg>
        <pc:spChg chg="add">
          <ac:chgData name="Pramod Gopal" userId="S::gopal.p@northeastern.edu::5e636d49-971b-4b41-9de9-f46ce71353cb" providerId="AD" clId="Web-{77B68EB6-6A27-8AD7-E92D-304459429E97}" dt="2022-12-10T01:02:25.021" v="1"/>
          <ac:spMkLst>
            <pc:docMk/>
            <pc:sldMk cId="281730789" sldId="297"/>
            <ac:spMk id="8" creationId="{A4798C7F-C8CA-4799-BF37-3AB4642CDB66}"/>
          </ac:spMkLst>
        </pc:spChg>
        <pc:spChg chg="add">
          <ac:chgData name="Pramod Gopal" userId="S::gopal.p@northeastern.edu::5e636d49-971b-4b41-9de9-f46ce71353cb" providerId="AD" clId="Web-{77B68EB6-6A27-8AD7-E92D-304459429E97}" dt="2022-12-10T01:02:25.021" v="1"/>
          <ac:spMkLst>
            <pc:docMk/>
            <pc:sldMk cId="281730789" sldId="297"/>
            <ac:spMk id="41" creationId="{216BB147-20D5-4D93-BDA5-1BC614D6A4B2}"/>
          </ac:spMkLst>
        </pc:spChg>
        <pc:spChg chg="add">
          <ac:chgData name="Pramod Gopal" userId="S::gopal.p@northeastern.edu::5e636d49-971b-4b41-9de9-f46ce71353cb" providerId="AD" clId="Web-{77B68EB6-6A27-8AD7-E92D-304459429E97}" dt="2022-12-10T01:02:25.021" v="1"/>
          <ac:spMkLst>
            <pc:docMk/>
            <pc:sldMk cId="281730789" sldId="297"/>
            <ac:spMk id="43" creationId="{0A253F60-DE40-4508-A37A-61331DF1DD5D}"/>
          </ac:spMkLst>
        </pc:spChg>
        <pc:spChg chg="add">
          <ac:chgData name="Pramod Gopal" userId="S::gopal.p@northeastern.edu::5e636d49-971b-4b41-9de9-f46ce71353cb" providerId="AD" clId="Web-{77B68EB6-6A27-8AD7-E92D-304459429E97}" dt="2022-12-10T01:02:25.021" v="1"/>
          <ac:spMkLst>
            <pc:docMk/>
            <pc:sldMk cId="281730789" sldId="297"/>
            <ac:spMk id="107" creationId="{BA6285CA-6AFA-4F27-AFB5-1B32CDE09B1A}"/>
          </ac:spMkLst>
        </pc:spChg>
        <pc:spChg chg="add">
          <ac:chgData name="Pramod Gopal" userId="S::gopal.p@northeastern.edu::5e636d49-971b-4b41-9de9-f46ce71353cb" providerId="AD" clId="Web-{77B68EB6-6A27-8AD7-E92D-304459429E97}" dt="2022-12-10T01:02:25.021" v="1"/>
          <ac:spMkLst>
            <pc:docMk/>
            <pc:sldMk cId="281730789" sldId="297"/>
            <ac:spMk id="109" creationId="{7F7C084A-330C-4243-AD92-F98B226F06BC}"/>
          </ac:spMkLst>
        </pc:spChg>
        <pc:spChg chg="add">
          <ac:chgData name="Pramod Gopal" userId="S::gopal.p@northeastern.edu::5e636d49-971b-4b41-9de9-f46ce71353cb" providerId="AD" clId="Web-{77B68EB6-6A27-8AD7-E92D-304459429E97}" dt="2022-12-10T01:02:25.021" v="1"/>
          <ac:spMkLst>
            <pc:docMk/>
            <pc:sldMk cId="281730789" sldId="297"/>
            <ac:spMk id="111" creationId="{7F19A9C0-8335-4ABB-91B6-396031712693}"/>
          </ac:spMkLst>
        </pc:spChg>
        <pc:spChg chg="add">
          <ac:chgData name="Pramod Gopal" userId="S::gopal.p@northeastern.edu::5e636d49-971b-4b41-9de9-f46ce71353cb" providerId="AD" clId="Web-{77B68EB6-6A27-8AD7-E92D-304459429E97}" dt="2022-12-10T01:02:25.021" v="1"/>
          <ac:spMkLst>
            <pc:docMk/>
            <pc:sldMk cId="281730789" sldId="297"/>
            <ac:spMk id="113" creationId="{7BCC6446-8462-4A63-9B6F-8F57EC40F648}"/>
          </ac:spMkLst>
        </pc:spChg>
        <pc:spChg chg="add">
          <ac:chgData name="Pramod Gopal" userId="S::gopal.p@northeastern.edu::5e636d49-971b-4b41-9de9-f46ce71353cb" providerId="AD" clId="Web-{77B68EB6-6A27-8AD7-E92D-304459429E97}" dt="2022-12-10T01:02:25.021" v="1"/>
          <ac:spMkLst>
            <pc:docMk/>
            <pc:sldMk cId="281730789" sldId="297"/>
            <ac:spMk id="115" creationId="{3BA1208A-FAFD-4827-BF3E-A6B16CA01D56}"/>
          </ac:spMkLst>
        </pc:spChg>
        <pc:grpChg chg="add">
          <ac:chgData name="Pramod Gopal" userId="S::gopal.p@northeastern.edu::5e636d49-971b-4b41-9de9-f46ce71353cb" providerId="AD" clId="Web-{77B68EB6-6A27-8AD7-E92D-304459429E97}" dt="2022-12-10T01:02:25.021" v="1"/>
          <ac:grpSpMkLst>
            <pc:docMk/>
            <pc:sldMk cId="281730789" sldId="297"/>
            <ac:grpSpMk id="10" creationId="{87F0794B-55D3-4D2D-BDE7-4688ED321E42}"/>
          </ac:grpSpMkLst>
        </pc:grpChg>
        <pc:grpChg chg="add">
          <ac:chgData name="Pramod Gopal" userId="S::gopal.p@northeastern.edu::5e636d49-971b-4b41-9de9-f46ce71353cb" providerId="AD" clId="Web-{77B68EB6-6A27-8AD7-E92D-304459429E97}" dt="2022-12-10T01:02:25.021" v="1"/>
          <ac:grpSpMkLst>
            <pc:docMk/>
            <pc:sldMk cId="281730789" sldId="297"/>
            <ac:grpSpMk id="45" creationId="{CFB42397-759B-4110-90F9-11A099A04F18}"/>
          </ac:grpSpMkLst>
        </pc:grpChg>
        <pc:grpChg chg="add">
          <ac:chgData name="Pramod Gopal" userId="S::gopal.p@northeastern.edu::5e636d49-971b-4b41-9de9-f46ce71353cb" providerId="AD" clId="Web-{77B68EB6-6A27-8AD7-E92D-304459429E97}" dt="2022-12-10T01:02:25.021" v="1"/>
          <ac:grpSpMkLst>
            <pc:docMk/>
            <pc:sldMk cId="281730789" sldId="297"/>
            <ac:grpSpMk id="76" creationId="{9A50F0F9-04C8-47E4-AF66-B3CAF8C81917}"/>
          </ac:grpSpMkLst>
        </pc:grpChg>
        <pc:grpChg chg="add">
          <ac:chgData name="Pramod Gopal" userId="S::gopal.p@northeastern.edu::5e636d49-971b-4b41-9de9-f46ce71353cb" providerId="AD" clId="Web-{77B68EB6-6A27-8AD7-E92D-304459429E97}" dt="2022-12-10T01:02:25.021" v="1"/>
          <ac:grpSpMkLst>
            <pc:docMk/>
            <pc:sldMk cId="281730789" sldId="297"/>
            <ac:grpSpMk id="117" creationId="{8118ECEF-CA6A-4CB6-BCA5-59B2DB40C4AB}"/>
          </ac:grpSpMkLst>
        </pc:grpChg>
      </pc:sldChg>
      <pc:sldChg chg="modSp add ord replId">
        <pc:chgData name="Pramod Gopal" userId="S::gopal.p@northeastern.edu::5e636d49-971b-4b41-9de9-f46ce71353cb" providerId="AD" clId="Web-{77B68EB6-6A27-8AD7-E92D-304459429E97}" dt="2022-12-10T01:06:06.676" v="35" actId="20577"/>
        <pc:sldMkLst>
          <pc:docMk/>
          <pc:sldMk cId="718785261" sldId="298"/>
        </pc:sldMkLst>
        <pc:spChg chg="mod">
          <ac:chgData name="Pramod Gopal" userId="S::gopal.p@northeastern.edu::5e636d49-971b-4b41-9de9-f46ce71353cb" providerId="AD" clId="Web-{77B68EB6-6A27-8AD7-E92D-304459429E97}" dt="2022-12-10T01:06:06.676" v="35" actId="20577"/>
          <ac:spMkLst>
            <pc:docMk/>
            <pc:sldMk cId="718785261" sldId="298"/>
            <ac:spMk id="4" creationId="{9F583338-AF0B-E161-00EF-695DA4FE646B}"/>
          </ac:spMkLst>
        </pc:spChg>
      </pc:sldChg>
      <pc:sldChg chg="modSp add ord replId">
        <pc:chgData name="Pramod Gopal" userId="S::gopal.p@northeastern.edu::5e636d49-971b-4b41-9de9-f46ce71353cb" providerId="AD" clId="Web-{77B68EB6-6A27-8AD7-E92D-304459429E97}" dt="2022-12-10T01:06:38.114" v="41" actId="20577"/>
        <pc:sldMkLst>
          <pc:docMk/>
          <pc:sldMk cId="923754118" sldId="299"/>
        </pc:sldMkLst>
        <pc:spChg chg="mod">
          <ac:chgData name="Pramod Gopal" userId="S::gopal.p@northeastern.edu::5e636d49-971b-4b41-9de9-f46ce71353cb" providerId="AD" clId="Web-{77B68EB6-6A27-8AD7-E92D-304459429E97}" dt="2022-12-10T01:06:38.114" v="41" actId="20577"/>
          <ac:spMkLst>
            <pc:docMk/>
            <pc:sldMk cId="923754118" sldId="299"/>
            <ac:spMk id="4" creationId="{9F583338-AF0B-E161-00EF-695DA4FE646B}"/>
          </ac:spMkLst>
        </pc:spChg>
      </pc:sldChg>
    </pc:docChg>
  </pc:docChgLst>
  <pc:docChgLst>
    <pc:chgData name="Vishesh Gupta" userId="S::gupta.vish@northeastern.edu::c6ba6aeb-f95f-4c20-9c2f-c1bf780137a0" providerId="AD" clId="Web-{B88D590B-5673-92B9-506C-345EAAB02F0D}"/>
    <pc:docChg chg="delSld modSld">
      <pc:chgData name="Vishesh Gupta" userId="S::gupta.vish@northeastern.edu::c6ba6aeb-f95f-4c20-9c2f-c1bf780137a0" providerId="AD" clId="Web-{B88D590B-5673-92B9-506C-345EAAB02F0D}" dt="2022-12-10T01:29:51.002" v="42" actId="1076"/>
      <pc:docMkLst>
        <pc:docMk/>
      </pc:docMkLst>
      <pc:sldChg chg="del">
        <pc:chgData name="Vishesh Gupta" userId="S::gupta.vish@northeastern.edu::c6ba6aeb-f95f-4c20-9c2f-c1bf780137a0" providerId="AD" clId="Web-{B88D590B-5673-92B9-506C-345EAAB02F0D}" dt="2022-12-10T01:24:25.843" v="41"/>
        <pc:sldMkLst>
          <pc:docMk/>
          <pc:sldMk cId="1336513243" sldId="259"/>
        </pc:sldMkLst>
      </pc:sldChg>
      <pc:sldChg chg="del">
        <pc:chgData name="Vishesh Gupta" userId="S::gupta.vish@northeastern.edu::c6ba6aeb-f95f-4c20-9c2f-c1bf780137a0" providerId="AD" clId="Web-{B88D590B-5673-92B9-506C-345EAAB02F0D}" dt="2022-12-10T01:22:27.198" v="40"/>
        <pc:sldMkLst>
          <pc:docMk/>
          <pc:sldMk cId="1654649096" sldId="284"/>
        </pc:sldMkLst>
      </pc:sldChg>
      <pc:sldChg chg="addSp modSp">
        <pc:chgData name="Vishesh Gupta" userId="S::gupta.vish@northeastern.edu::c6ba6aeb-f95f-4c20-9c2f-c1bf780137a0" providerId="AD" clId="Web-{B88D590B-5673-92B9-506C-345EAAB02F0D}" dt="2022-12-10T01:29:51.002" v="42" actId="1076"/>
        <pc:sldMkLst>
          <pc:docMk/>
          <pc:sldMk cId="2270853419" sldId="289"/>
        </pc:sldMkLst>
        <pc:spChg chg="mod">
          <ac:chgData name="Vishesh Gupta" userId="S::gupta.vish@northeastern.edu::c6ba6aeb-f95f-4c20-9c2f-c1bf780137a0" providerId="AD" clId="Web-{B88D590B-5673-92B9-506C-345EAAB02F0D}" dt="2022-12-10T01:29:51.002" v="42" actId="1076"/>
          <ac:spMkLst>
            <pc:docMk/>
            <pc:sldMk cId="2270853419" sldId="289"/>
            <ac:spMk id="3" creationId="{BECF0BA0-25E8-4D0E-AD0E-8CD8AA9D1CC0}"/>
          </ac:spMkLst>
        </pc:spChg>
        <pc:spChg chg="add mod">
          <ac:chgData name="Vishesh Gupta" userId="S::gupta.vish@northeastern.edu::c6ba6aeb-f95f-4c20-9c2f-c1bf780137a0" providerId="AD" clId="Web-{B88D590B-5673-92B9-506C-345EAAB02F0D}" dt="2022-12-10T01:22:24.541" v="39" actId="1076"/>
          <ac:spMkLst>
            <pc:docMk/>
            <pc:sldMk cId="2270853419" sldId="289"/>
            <ac:spMk id="11" creationId="{8B455A86-0A02-6B29-5659-20A0EA56F55F}"/>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C953D-820C-4726-9CB5-4488CFEA1C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11C093A-EE8C-4C8A-BA0F-50C60F35C772}">
      <dgm:prSet phldrT="[Text]"/>
      <dgm:spPr/>
      <dgm:t>
        <a:bodyPr/>
        <a:lstStyle/>
        <a:p>
          <a:r>
            <a:rPr lang="en-US"/>
            <a:t>LSTM</a:t>
          </a:r>
        </a:p>
      </dgm:t>
    </dgm:pt>
    <dgm:pt modelId="{D1128BBA-ED0C-4DF8-B1F8-9A7B95235CBD}" type="parTrans" cxnId="{5D570351-83EA-42E3-9B81-051B3EF354C2}">
      <dgm:prSet/>
      <dgm:spPr/>
      <dgm:t>
        <a:bodyPr/>
        <a:lstStyle/>
        <a:p>
          <a:endParaRPr lang="en-US"/>
        </a:p>
      </dgm:t>
    </dgm:pt>
    <dgm:pt modelId="{E813E237-4A1C-4675-9697-738CD5DA09F6}" type="sibTrans" cxnId="{5D570351-83EA-42E3-9B81-051B3EF354C2}">
      <dgm:prSet/>
      <dgm:spPr/>
      <dgm:t>
        <a:bodyPr/>
        <a:lstStyle/>
        <a:p>
          <a:endParaRPr lang="en-US"/>
        </a:p>
      </dgm:t>
    </dgm:pt>
    <dgm:pt modelId="{42406C7B-C0EF-4D68-91EE-71BE16BD5E93}">
      <dgm:prSet phldrT="[Text]"/>
      <dgm:spPr/>
      <dgm:t>
        <a:bodyPr/>
        <a:lstStyle/>
        <a:p>
          <a:r>
            <a:rPr lang="en-US"/>
            <a:t>Ridge Regression</a:t>
          </a:r>
        </a:p>
      </dgm:t>
    </dgm:pt>
    <dgm:pt modelId="{A941053B-DA8E-46FF-898B-FA42879966D3}" type="parTrans" cxnId="{F1A0E5DA-ADD8-449F-8A1C-22F21EB9E72B}">
      <dgm:prSet/>
      <dgm:spPr/>
      <dgm:t>
        <a:bodyPr/>
        <a:lstStyle/>
        <a:p>
          <a:endParaRPr lang="en-US"/>
        </a:p>
      </dgm:t>
    </dgm:pt>
    <dgm:pt modelId="{C32DCE07-E723-468D-81F5-643290E2A0B7}" type="sibTrans" cxnId="{F1A0E5DA-ADD8-449F-8A1C-22F21EB9E72B}">
      <dgm:prSet/>
      <dgm:spPr/>
      <dgm:t>
        <a:bodyPr/>
        <a:lstStyle/>
        <a:p>
          <a:endParaRPr lang="en-US"/>
        </a:p>
      </dgm:t>
    </dgm:pt>
    <dgm:pt modelId="{A335ECA6-8389-4652-93DB-E8C90DDA5FA0}">
      <dgm:prSet phldrT="[Text]"/>
      <dgm:spPr/>
      <dgm:t>
        <a:bodyPr/>
        <a:lstStyle/>
        <a:p>
          <a:r>
            <a:rPr lang="en-US"/>
            <a:t>Kalman Filters</a:t>
          </a:r>
        </a:p>
      </dgm:t>
    </dgm:pt>
    <dgm:pt modelId="{EEC3B825-238A-48D8-BF0E-809EF0C4A6F6}" type="parTrans" cxnId="{0E21EECE-E39E-4558-A192-A739AD47BE30}">
      <dgm:prSet/>
      <dgm:spPr/>
      <dgm:t>
        <a:bodyPr/>
        <a:lstStyle/>
        <a:p>
          <a:endParaRPr lang="en-US"/>
        </a:p>
      </dgm:t>
    </dgm:pt>
    <dgm:pt modelId="{FC49947B-6A81-452D-960E-25BED8C889C1}" type="sibTrans" cxnId="{0E21EECE-E39E-4558-A192-A739AD47BE30}">
      <dgm:prSet/>
      <dgm:spPr/>
      <dgm:t>
        <a:bodyPr/>
        <a:lstStyle/>
        <a:p>
          <a:endParaRPr lang="en-US"/>
        </a:p>
      </dgm:t>
    </dgm:pt>
    <dgm:pt modelId="{0BF2F46D-EF28-4892-88E0-937EAEB65F81}">
      <dgm:prSet phldrT="[Text]"/>
      <dgm:spPr/>
      <dgm:t>
        <a:bodyPr/>
        <a:lstStyle/>
        <a:p>
          <a:r>
            <a:rPr lang="en-US" err="1"/>
            <a:t>Garch</a:t>
          </a:r>
          <a:r>
            <a:rPr lang="en-US"/>
            <a:t> Model</a:t>
          </a:r>
        </a:p>
      </dgm:t>
    </dgm:pt>
    <dgm:pt modelId="{F4739AA8-F115-4087-96C6-4F6794044A47}" type="parTrans" cxnId="{225377C8-0DEF-4714-8CA5-81E5230A1299}">
      <dgm:prSet/>
      <dgm:spPr/>
      <dgm:t>
        <a:bodyPr/>
        <a:lstStyle/>
        <a:p>
          <a:endParaRPr lang="en-US"/>
        </a:p>
      </dgm:t>
    </dgm:pt>
    <dgm:pt modelId="{D3012BCA-ACFE-4F9B-983E-74B0665B419C}" type="sibTrans" cxnId="{225377C8-0DEF-4714-8CA5-81E5230A1299}">
      <dgm:prSet/>
      <dgm:spPr/>
      <dgm:t>
        <a:bodyPr/>
        <a:lstStyle/>
        <a:p>
          <a:endParaRPr lang="en-US"/>
        </a:p>
      </dgm:t>
    </dgm:pt>
    <dgm:pt modelId="{C50259A9-9104-4892-BC3F-49E879A6178C}">
      <dgm:prSet phldrT="[Text]"/>
      <dgm:spPr/>
      <dgm:t>
        <a:bodyPr/>
        <a:lstStyle/>
        <a:p>
          <a:r>
            <a:rPr lang="en-US"/>
            <a:t>FAMA Factors with Regression</a:t>
          </a:r>
        </a:p>
      </dgm:t>
    </dgm:pt>
    <dgm:pt modelId="{7846438D-C3C5-4A85-8EB0-FB1C8C7F8633}" type="parTrans" cxnId="{F5F0CD3F-0BEF-4322-B902-2E4F862B8C79}">
      <dgm:prSet/>
      <dgm:spPr/>
      <dgm:t>
        <a:bodyPr/>
        <a:lstStyle/>
        <a:p>
          <a:endParaRPr lang="en-US"/>
        </a:p>
      </dgm:t>
    </dgm:pt>
    <dgm:pt modelId="{66DD9A1B-E880-4692-9A10-107BC462BC7C}" type="sibTrans" cxnId="{F5F0CD3F-0BEF-4322-B902-2E4F862B8C79}">
      <dgm:prSet/>
      <dgm:spPr/>
      <dgm:t>
        <a:bodyPr/>
        <a:lstStyle/>
        <a:p>
          <a:endParaRPr lang="en-US"/>
        </a:p>
      </dgm:t>
    </dgm:pt>
    <dgm:pt modelId="{3F24A96E-D044-4AB6-A3F6-980EE7819234}" type="pres">
      <dgm:prSet presAssocID="{1C5C953D-820C-4726-9CB5-4488CFEA1CC6}" presName="diagram" presStyleCnt="0">
        <dgm:presLayoutVars>
          <dgm:dir/>
          <dgm:resizeHandles val="exact"/>
        </dgm:presLayoutVars>
      </dgm:prSet>
      <dgm:spPr/>
    </dgm:pt>
    <dgm:pt modelId="{C4DBCEAF-3CD0-4685-870C-FEB105740F14}" type="pres">
      <dgm:prSet presAssocID="{F11C093A-EE8C-4C8A-BA0F-50C60F35C772}" presName="node" presStyleLbl="node1" presStyleIdx="0" presStyleCnt="5">
        <dgm:presLayoutVars>
          <dgm:bulletEnabled val="1"/>
        </dgm:presLayoutVars>
      </dgm:prSet>
      <dgm:spPr/>
    </dgm:pt>
    <dgm:pt modelId="{BB151882-9301-4AC6-802B-B949D4A31771}" type="pres">
      <dgm:prSet presAssocID="{E813E237-4A1C-4675-9697-738CD5DA09F6}" presName="sibTrans" presStyleCnt="0"/>
      <dgm:spPr/>
    </dgm:pt>
    <dgm:pt modelId="{E994342C-F781-4D19-A4C6-410E31C8266C}" type="pres">
      <dgm:prSet presAssocID="{42406C7B-C0EF-4D68-91EE-71BE16BD5E93}" presName="node" presStyleLbl="node1" presStyleIdx="1" presStyleCnt="5">
        <dgm:presLayoutVars>
          <dgm:bulletEnabled val="1"/>
        </dgm:presLayoutVars>
      </dgm:prSet>
      <dgm:spPr/>
    </dgm:pt>
    <dgm:pt modelId="{D5533BBB-6C02-44FA-84D0-6A722CBD1532}" type="pres">
      <dgm:prSet presAssocID="{C32DCE07-E723-468D-81F5-643290E2A0B7}" presName="sibTrans" presStyleCnt="0"/>
      <dgm:spPr/>
    </dgm:pt>
    <dgm:pt modelId="{24CF155F-F6DB-44B2-9856-841DA7911773}" type="pres">
      <dgm:prSet presAssocID="{A335ECA6-8389-4652-93DB-E8C90DDA5FA0}" presName="node" presStyleLbl="node1" presStyleIdx="2" presStyleCnt="5">
        <dgm:presLayoutVars>
          <dgm:bulletEnabled val="1"/>
        </dgm:presLayoutVars>
      </dgm:prSet>
      <dgm:spPr/>
    </dgm:pt>
    <dgm:pt modelId="{6504AE89-51BB-4C1C-A95E-E97EEA200FB7}" type="pres">
      <dgm:prSet presAssocID="{FC49947B-6A81-452D-960E-25BED8C889C1}" presName="sibTrans" presStyleCnt="0"/>
      <dgm:spPr/>
    </dgm:pt>
    <dgm:pt modelId="{E77E3EFE-13E8-49C4-9D5A-7FC7C5954505}" type="pres">
      <dgm:prSet presAssocID="{0BF2F46D-EF28-4892-88E0-937EAEB65F81}" presName="node" presStyleLbl="node1" presStyleIdx="3" presStyleCnt="5">
        <dgm:presLayoutVars>
          <dgm:bulletEnabled val="1"/>
        </dgm:presLayoutVars>
      </dgm:prSet>
      <dgm:spPr/>
    </dgm:pt>
    <dgm:pt modelId="{7CD32E88-C245-4554-B4AC-5DF3B8FBDFA7}" type="pres">
      <dgm:prSet presAssocID="{D3012BCA-ACFE-4F9B-983E-74B0665B419C}" presName="sibTrans" presStyleCnt="0"/>
      <dgm:spPr/>
    </dgm:pt>
    <dgm:pt modelId="{6CC63F1A-0533-4B0F-81D0-475BBAC1646C}" type="pres">
      <dgm:prSet presAssocID="{C50259A9-9104-4892-BC3F-49E879A6178C}" presName="node" presStyleLbl="node1" presStyleIdx="4" presStyleCnt="5">
        <dgm:presLayoutVars>
          <dgm:bulletEnabled val="1"/>
        </dgm:presLayoutVars>
      </dgm:prSet>
      <dgm:spPr/>
    </dgm:pt>
  </dgm:ptLst>
  <dgm:cxnLst>
    <dgm:cxn modelId="{489FD024-68A1-49C4-B401-CB8189395588}" type="presOf" srcId="{C50259A9-9104-4892-BC3F-49E879A6178C}" destId="{6CC63F1A-0533-4B0F-81D0-475BBAC1646C}" srcOrd="0" destOrd="0" presId="urn:microsoft.com/office/officeart/2005/8/layout/default"/>
    <dgm:cxn modelId="{C628FD3D-BF79-460A-8C23-5736310ECA96}" type="presOf" srcId="{A335ECA6-8389-4652-93DB-E8C90DDA5FA0}" destId="{24CF155F-F6DB-44B2-9856-841DA7911773}" srcOrd="0" destOrd="0" presId="urn:microsoft.com/office/officeart/2005/8/layout/default"/>
    <dgm:cxn modelId="{F5F0CD3F-0BEF-4322-B902-2E4F862B8C79}" srcId="{1C5C953D-820C-4726-9CB5-4488CFEA1CC6}" destId="{C50259A9-9104-4892-BC3F-49E879A6178C}" srcOrd="4" destOrd="0" parTransId="{7846438D-C3C5-4A85-8EB0-FB1C8C7F8633}" sibTransId="{66DD9A1B-E880-4692-9A10-107BC462BC7C}"/>
    <dgm:cxn modelId="{FD56144B-C649-4051-93C0-E63E28FE13EA}" type="presOf" srcId="{42406C7B-C0EF-4D68-91EE-71BE16BD5E93}" destId="{E994342C-F781-4D19-A4C6-410E31C8266C}" srcOrd="0" destOrd="0" presId="urn:microsoft.com/office/officeart/2005/8/layout/default"/>
    <dgm:cxn modelId="{5D570351-83EA-42E3-9B81-051B3EF354C2}" srcId="{1C5C953D-820C-4726-9CB5-4488CFEA1CC6}" destId="{F11C093A-EE8C-4C8A-BA0F-50C60F35C772}" srcOrd="0" destOrd="0" parTransId="{D1128BBA-ED0C-4DF8-B1F8-9A7B95235CBD}" sibTransId="{E813E237-4A1C-4675-9697-738CD5DA09F6}"/>
    <dgm:cxn modelId="{BFD79B76-8F09-418E-B46F-163FDEEB7A99}" type="presOf" srcId="{0BF2F46D-EF28-4892-88E0-937EAEB65F81}" destId="{E77E3EFE-13E8-49C4-9D5A-7FC7C5954505}" srcOrd="0" destOrd="0" presId="urn:microsoft.com/office/officeart/2005/8/layout/default"/>
    <dgm:cxn modelId="{225377C8-0DEF-4714-8CA5-81E5230A1299}" srcId="{1C5C953D-820C-4726-9CB5-4488CFEA1CC6}" destId="{0BF2F46D-EF28-4892-88E0-937EAEB65F81}" srcOrd="3" destOrd="0" parTransId="{F4739AA8-F115-4087-96C6-4F6794044A47}" sibTransId="{D3012BCA-ACFE-4F9B-983E-74B0665B419C}"/>
    <dgm:cxn modelId="{574A22CA-A65B-453A-9E62-A630282AF4A6}" type="presOf" srcId="{1C5C953D-820C-4726-9CB5-4488CFEA1CC6}" destId="{3F24A96E-D044-4AB6-A3F6-980EE7819234}" srcOrd="0" destOrd="0" presId="urn:microsoft.com/office/officeart/2005/8/layout/default"/>
    <dgm:cxn modelId="{0E21EECE-E39E-4558-A192-A739AD47BE30}" srcId="{1C5C953D-820C-4726-9CB5-4488CFEA1CC6}" destId="{A335ECA6-8389-4652-93DB-E8C90DDA5FA0}" srcOrd="2" destOrd="0" parTransId="{EEC3B825-238A-48D8-BF0E-809EF0C4A6F6}" sibTransId="{FC49947B-6A81-452D-960E-25BED8C889C1}"/>
    <dgm:cxn modelId="{F1A0E5DA-ADD8-449F-8A1C-22F21EB9E72B}" srcId="{1C5C953D-820C-4726-9CB5-4488CFEA1CC6}" destId="{42406C7B-C0EF-4D68-91EE-71BE16BD5E93}" srcOrd="1" destOrd="0" parTransId="{A941053B-DA8E-46FF-898B-FA42879966D3}" sibTransId="{C32DCE07-E723-468D-81F5-643290E2A0B7}"/>
    <dgm:cxn modelId="{28C2D7FC-1FC0-4126-A836-0CCA2D103E9B}" type="presOf" srcId="{F11C093A-EE8C-4C8A-BA0F-50C60F35C772}" destId="{C4DBCEAF-3CD0-4685-870C-FEB105740F14}" srcOrd="0" destOrd="0" presId="urn:microsoft.com/office/officeart/2005/8/layout/default"/>
    <dgm:cxn modelId="{6668A2AB-33E2-44FA-A248-D9430165259C}" type="presParOf" srcId="{3F24A96E-D044-4AB6-A3F6-980EE7819234}" destId="{C4DBCEAF-3CD0-4685-870C-FEB105740F14}" srcOrd="0" destOrd="0" presId="urn:microsoft.com/office/officeart/2005/8/layout/default"/>
    <dgm:cxn modelId="{BE55B5ED-E838-463E-B339-A532768C7913}" type="presParOf" srcId="{3F24A96E-D044-4AB6-A3F6-980EE7819234}" destId="{BB151882-9301-4AC6-802B-B949D4A31771}" srcOrd="1" destOrd="0" presId="urn:microsoft.com/office/officeart/2005/8/layout/default"/>
    <dgm:cxn modelId="{C4EF2127-3A48-4016-8002-27C9226F7BB6}" type="presParOf" srcId="{3F24A96E-D044-4AB6-A3F6-980EE7819234}" destId="{E994342C-F781-4D19-A4C6-410E31C8266C}" srcOrd="2" destOrd="0" presId="urn:microsoft.com/office/officeart/2005/8/layout/default"/>
    <dgm:cxn modelId="{D18C2A3D-FAFC-474E-B57F-74C422A83D79}" type="presParOf" srcId="{3F24A96E-D044-4AB6-A3F6-980EE7819234}" destId="{D5533BBB-6C02-44FA-84D0-6A722CBD1532}" srcOrd="3" destOrd="0" presId="urn:microsoft.com/office/officeart/2005/8/layout/default"/>
    <dgm:cxn modelId="{5AFA7F68-DC57-4B6C-87D3-E6EC66C17B10}" type="presParOf" srcId="{3F24A96E-D044-4AB6-A3F6-980EE7819234}" destId="{24CF155F-F6DB-44B2-9856-841DA7911773}" srcOrd="4" destOrd="0" presId="urn:microsoft.com/office/officeart/2005/8/layout/default"/>
    <dgm:cxn modelId="{FF7344B8-601D-4BB6-99DE-74ECEAA2931E}" type="presParOf" srcId="{3F24A96E-D044-4AB6-A3F6-980EE7819234}" destId="{6504AE89-51BB-4C1C-A95E-E97EEA200FB7}" srcOrd="5" destOrd="0" presId="urn:microsoft.com/office/officeart/2005/8/layout/default"/>
    <dgm:cxn modelId="{1BDB721F-5811-44BA-AB0E-06E2231D6BAD}" type="presParOf" srcId="{3F24A96E-D044-4AB6-A3F6-980EE7819234}" destId="{E77E3EFE-13E8-49C4-9D5A-7FC7C5954505}" srcOrd="6" destOrd="0" presId="urn:microsoft.com/office/officeart/2005/8/layout/default"/>
    <dgm:cxn modelId="{ED1064DA-0C3E-440F-9979-0DF8BBC959E7}" type="presParOf" srcId="{3F24A96E-D044-4AB6-A3F6-980EE7819234}" destId="{7CD32E88-C245-4554-B4AC-5DF3B8FBDFA7}" srcOrd="7" destOrd="0" presId="urn:microsoft.com/office/officeart/2005/8/layout/default"/>
    <dgm:cxn modelId="{2BD894B9-1B01-4F72-A5AD-ED8E7FA7BD7E}" type="presParOf" srcId="{3F24A96E-D044-4AB6-A3F6-980EE7819234}" destId="{6CC63F1A-0533-4B0F-81D0-475BBAC1646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EEDDF1-3D13-4018-B5A3-1AE786E3ABA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A360799-6B9A-45B6-9CC2-D911BC4D9E2F}">
      <dgm:prSet/>
      <dgm:spPr/>
      <dgm:t>
        <a:bodyPr/>
        <a:lstStyle/>
        <a:p>
          <a:pPr>
            <a:lnSpc>
              <a:spcPct val="100000"/>
            </a:lnSpc>
          </a:pPr>
          <a:r>
            <a:rPr lang="en-US" b="0" i="0"/>
            <a:t>SMA calculates the average price stock for a period without giving any preference to specific data​</a:t>
          </a:r>
          <a:endParaRPr lang="en-US"/>
        </a:p>
      </dgm:t>
    </dgm:pt>
    <dgm:pt modelId="{036686A3-E8DE-48FA-B6F9-CBAF7EF12B49}" type="parTrans" cxnId="{28D6580A-1B0F-4920-AE97-2D904ABC2276}">
      <dgm:prSet/>
      <dgm:spPr/>
      <dgm:t>
        <a:bodyPr/>
        <a:lstStyle/>
        <a:p>
          <a:endParaRPr lang="en-US"/>
        </a:p>
      </dgm:t>
    </dgm:pt>
    <dgm:pt modelId="{1C6D54AB-A298-4B5E-8BF9-2C6667361C63}" type="sibTrans" cxnId="{28D6580A-1B0F-4920-AE97-2D904ABC2276}">
      <dgm:prSet/>
      <dgm:spPr/>
      <dgm:t>
        <a:bodyPr/>
        <a:lstStyle/>
        <a:p>
          <a:pPr>
            <a:lnSpc>
              <a:spcPct val="100000"/>
            </a:lnSpc>
          </a:pPr>
          <a:endParaRPr lang="en-US"/>
        </a:p>
      </dgm:t>
    </dgm:pt>
    <dgm:pt modelId="{2A1D39E8-51CC-4FBA-9567-3AC741E2635A}">
      <dgm:prSet/>
      <dgm:spPr/>
      <dgm:t>
        <a:bodyPr/>
        <a:lstStyle/>
        <a:p>
          <a:pPr>
            <a:lnSpc>
              <a:spcPct val="100000"/>
            </a:lnSpc>
          </a:pPr>
          <a:r>
            <a:rPr lang="en-US" b="0" i="0"/>
            <a:t>EMA calculates average giving more weight to current data; newest price has more impact compared to older price ​</a:t>
          </a:r>
          <a:endParaRPr lang="en-US"/>
        </a:p>
      </dgm:t>
    </dgm:pt>
    <dgm:pt modelId="{718C6275-CA3B-494E-845A-69EBDACC676F}" type="parTrans" cxnId="{8B130A4B-73B5-4BB1-B286-9AAA47D54436}">
      <dgm:prSet/>
      <dgm:spPr/>
      <dgm:t>
        <a:bodyPr/>
        <a:lstStyle/>
        <a:p>
          <a:endParaRPr lang="en-US"/>
        </a:p>
      </dgm:t>
    </dgm:pt>
    <dgm:pt modelId="{911092ED-6534-40EB-87A6-D69997EB0FFA}" type="sibTrans" cxnId="{8B130A4B-73B5-4BB1-B286-9AAA47D54436}">
      <dgm:prSet/>
      <dgm:spPr/>
      <dgm:t>
        <a:bodyPr/>
        <a:lstStyle/>
        <a:p>
          <a:endParaRPr lang="en-US"/>
        </a:p>
      </dgm:t>
    </dgm:pt>
    <dgm:pt modelId="{C99597B7-2994-4420-AA94-EADA47A60A93}" type="pres">
      <dgm:prSet presAssocID="{6EEEDDF1-3D13-4018-B5A3-1AE786E3ABA0}" presName="root" presStyleCnt="0">
        <dgm:presLayoutVars>
          <dgm:dir/>
          <dgm:resizeHandles val="exact"/>
        </dgm:presLayoutVars>
      </dgm:prSet>
      <dgm:spPr/>
    </dgm:pt>
    <dgm:pt modelId="{82AFF34C-2486-4081-A443-078E2CCB1808}" type="pres">
      <dgm:prSet presAssocID="{6EEEDDF1-3D13-4018-B5A3-1AE786E3ABA0}" presName="container" presStyleCnt="0">
        <dgm:presLayoutVars>
          <dgm:dir/>
          <dgm:resizeHandles val="exact"/>
        </dgm:presLayoutVars>
      </dgm:prSet>
      <dgm:spPr/>
    </dgm:pt>
    <dgm:pt modelId="{159C61AD-E691-4260-A117-C3C964A085E2}" type="pres">
      <dgm:prSet presAssocID="{7A360799-6B9A-45B6-9CC2-D911BC4D9E2F}" presName="compNode" presStyleCnt="0"/>
      <dgm:spPr/>
    </dgm:pt>
    <dgm:pt modelId="{A23A8DB2-575A-4A75-AF6C-A60AE73E497A}" type="pres">
      <dgm:prSet presAssocID="{7A360799-6B9A-45B6-9CC2-D911BC4D9E2F}" presName="iconBgRect" presStyleLbl="bgShp" presStyleIdx="0" presStyleCnt="2"/>
      <dgm:spPr/>
    </dgm:pt>
    <dgm:pt modelId="{0C849083-92D3-42A6-AB74-E4914C1161FA}" type="pres">
      <dgm:prSet presAssocID="{7A360799-6B9A-45B6-9CC2-D911BC4D9E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FB89B40-1D0E-4A49-9F17-B77769DED17D}" type="pres">
      <dgm:prSet presAssocID="{7A360799-6B9A-45B6-9CC2-D911BC4D9E2F}" presName="spaceRect" presStyleCnt="0"/>
      <dgm:spPr/>
    </dgm:pt>
    <dgm:pt modelId="{262F1BD2-E63D-408E-AF8F-F5042C9376B4}" type="pres">
      <dgm:prSet presAssocID="{7A360799-6B9A-45B6-9CC2-D911BC4D9E2F}" presName="textRect" presStyleLbl="revTx" presStyleIdx="0" presStyleCnt="2">
        <dgm:presLayoutVars>
          <dgm:chMax val="1"/>
          <dgm:chPref val="1"/>
        </dgm:presLayoutVars>
      </dgm:prSet>
      <dgm:spPr/>
    </dgm:pt>
    <dgm:pt modelId="{F17BE761-8939-48E9-A00C-840E288A4A55}" type="pres">
      <dgm:prSet presAssocID="{1C6D54AB-A298-4B5E-8BF9-2C6667361C63}" presName="sibTrans" presStyleLbl="sibTrans2D1" presStyleIdx="0" presStyleCnt="0"/>
      <dgm:spPr/>
    </dgm:pt>
    <dgm:pt modelId="{4D00ABAB-984F-45AF-B03B-A41A40FFA151}" type="pres">
      <dgm:prSet presAssocID="{2A1D39E8-51CC-4FBA-9567-3AC741E2635A}" presName="compNode" presStyleCnt="0"/>
      <dgm:spPr/>
    </dgm:pt>
    <dgm:pt modelId="{0FCF8A4C-8C5E-4D46-BF18-D0C22AE00918}" type="pres">
      <dgm:prSet presAssocID="{2A1D39E8-51CC-4FBA-9567-3AC741E2635A}" presName="iconBgRect" presStyleLbl="bgShp" presStyleIdx="1" presStyleCnt="2"/>
      <dgm:spPr/>
    </dgm:pt>
    <dgm:pt modelId="{0AE724C5-3265-4AB1-81C6-3366FA353CAF}" type="pres">
      <dgm:prSet presAssocID="{2A1D39E8-51CC-4FBA-9567-3AC741E263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31807B78-E890-46D0-94D4-DD1AE11121B5}" type="pres">
      <dgm:prSet presAssocID="{2A1D39E8-51CC-4FBA-9567-3AC741E2635A}" presName="spaceRect" presStyleCnt="0"/>
      <dgm:spPr/>
    </dgm:pt>
    <dgm:pt modelId="{E09AD3E1-FD9D-4EBD-BD2D-0E9A547CA298}" type="pres">
      <dgm:prSet presAssocID="{2A1D39E8-51CC-4FBA-9567-3AC741E2635A}" presName="textRect" presStyleLbl="revTx" presStyleIdx="1" presStyleCnt="2">
        <dgm:presLayoutVars>
          <dgm:chMax val="1"/>
          <dgm:chPref val="1"/>
        </dgm:presLayoutVars>
      </dgm:prSet>
      <dgm:spPr/>
    </dgm:pt>
  </dgm:ptLst>
  <dgm:cxnLst>
    <dgm:cxn modelId="{28D6580A-1B0F-4920-AE97-2D904ABC2276}" srcId="{6EEEDDF1-3D13-4018-B5A3-1AE786E3ABA0}" destId="{7A360799-6B9A-45B6-9CC2-D911BC4D9E2F}" srcOrd="0" destOrd="0" parTransId="{036686A3-E8DE-48FA-B6F9-CBAF7EF12B49}" sibTransId="{1C6D54AB-A298-4B5E-8BF9-2C6667361C63}"/>
    <dgm:cxn modelId="{8B130A4B-73B5-4BB1-B286-9AAA47D54436}" srcId="{6EEEDDF1-3D13-4018-B5A3-1AE786E3ABA0}" destId="{2A1D39E8-51CC-4FBA-9567-3AC741E2635A}" srcOrd="1" destOrd="0" parTransId="{718C6275-CA3B-494E-845A-69EBDACC676F}" sibTransId="{911092ED-6534-40EB-87A6-D69997EB0FFA}"/>
    <dgm:cxn modelId="{0534C95A-EEA2-4FA6-8A54-DA8B242A5AE8}" type="presOf" srcId="{1C6D54AB-A298-4B5E-8BF9-2C6667361C63}" destId="{F17BE761-8939-48E9-A00C-840E288A4A55}" srcOrd="0" destOrd="0" presId="urn:microsoft.com/office/officeart/2018/2/layout/IconCircleList"/>
    <dgm:cxn modelId="{FCA65D84-A0FF-4B36-9A73-70595EA23247}" type="presOf" srcId="{6EEEDDF1-3D13-4018-B5A3-1AE786E3ABA0}" destId="{C99597B7-2994-4420-AA94-EADA47A60A93}" srcOrd="0" destOrd="0" presId="urn:microsoft.com/office/officeart/2018/2/layout/IconCircleList"/>
    <dgm:cxn modelId="{3A90E7E3-FB4F-4CF9-8954-DAF1674B8086}" type="presOf" srcId="{2A1D39E8-51CC-4FBA-9567-3AC741E2635A}" destId="{E09AD3E1-FD9D-4EBD-BD2D-0E9A547CA298}" srcOrd="0" destOrd="0" presId="urn:microsoft.com/office/officeart/2018/2/layout/IconCircleList"/>
    <dgm:cxn modelId="{57E542F2-9B88-4FE4-9C41-3B5E48D16C3A}" type="presOf" srcId="{7A360799-6B9A-45B6-9CC2-D911BC4D9E2F}" destId="{262F1BD2-E63D-408E-AF8F-F5042C9376B4}" srcOrd="0" destOrd="0" presId="urn:microsoft.com/office/officeart/2018/2/layout/IconCircleList"/>
    <dgm:cxn modelId="{6FE58E79-A763-40EE-94E1-7CEFC5B4EAD8}" type="presParOf" srcId="{C99597B7-2994-4420-AA94-EADA47A60A93}" destId="{82AFF34C-2486-4081-A443-078E2CCB1808}" srcOrd="0" destOrd="0" presId="urn:microsoft.com/office/officeart/2018/2/layout/IconCircleList"/>
    <dgm:cxn modelId="{DC7FB485-56BE-4C6C-9D4E-6DDC134B35AC}" type="presParOf" srcId="{82AFF34C-2486-4081-A443-078E2CCB1808}" destId="{159C61AD-E691-4260-A117-C3C964A085E2}" srcOrd="0" destOrd="0" presId="urn:microsoft.com/office/officeart/2018/2/layout/IconCircleList"/>
    <dgm:cxn modelId="{01E2A61F-E001-4C4F-8D4A-600617529C1C}" type="presParOf" srcId="{159C61AD-E691-4260-A117-C3C964A085E2}" destId="{A23A8DB2-575A-4A75-AF6C-A60AE73E497A}" srcOrd="0" destOrd="0" presId="urn:microsoft.com/office/officeart/2018/2/layout/IconCircleList"/>
    <dgm:cxn modelId="{BD3CAEBE-081D-4FB8-B365-C869612905FC}" type="presParOf" srcId="{159C61AD-E691-4260-A117-C3C964A085E2}" destId="{0C849083-92D3-42A6-AB74-E4914C1161FA}" srcOrd="1" destOrd="0" presId="urn:microsoft.com/office/officeart/2018/2/layout/IconCircleList"/>
    <dgm:cxn modelId="{A78876DC-3F6A-40D2-BACC-2EE755151739}" type="presParOf" srcId="{159C61AD-E691-4260-A117-C3C964A085E2}" destId="{DFB89B40-1D0E-4A49-9F17-B77769DED17D}" srcOrd="2" destOrd="0" presId="urn:microsoft.com/office/officeart/2018/2/layout/IconCircleList"/>
    <dgm:cxn modelId="{15A849AF-F247-4891-96FD-3BE6092FD53C}" type="presParOf" srcId="{159C61AD-E691-4260-A117-C3C964A085E2}" destId="{262F1BD2-E63D-408E-AF8F-F5042C9376B4}" srcOrd="3" destOrd="0" presId="urn:microsoft.com/office/officeart/2018/2/layout/IconCircleList"/>
    <dgm:cxn modelId="{A3D1E27B-412A-4EC9-B864-437E9F4D095E}" type="presParOf" srcId="{82AFF34C-2486-4081-A443-078E2CCB1808}" destId="{F17BE761-8939-48E9-A00C-840E288A4A55}" srcOrd="1" destOrd="0" presId="urn:microsoft.com/office/officeart/2018/2/layout/IconCircleList"/>
    <dgm:cxn modelId="{786CB945-AD00-4E27-A14B-BB13E456DCB7}" type="presParOf" srcId="{82AFF34C-2486-4081-A443-078E2CCB1808}" destId="{4D00ABAB-984F-45AF-B03B-A41A40FFA151}" srcOrd="2" destOrd="0" presId="urn:microsoft.com/office/officeart/2018/2/layout/IconCircleList"/>
    <dgm:cxn modelId="{3EB302E8-4643-4B46-ACB6-8C6F7C755679}" type="presParOf" srcId="{4D00ABAB-984F-45AF-B03B-A41A40FFA151}" destId="{0FCF8A4C-8C5E-4D46-BF18-D0C22AE00918}" srcOrd="0" destOrd="0" presId="urn:microsoft.com/office/officeart/2018/2/layout/IconCircleList"/>
    <dgm:cxn modelId="{A7A260C9-BE2F-4D49-A528-24D732E8BFB5}" type="presParOf" srcId="{4D00ABAB-984F-45AF-B03B-A41A40FFA151}" destId="{0AE724C5-3265-4AB1-81C6-3366FA353CAF}" srcOrd="1" destOrd="0" presId="urn:microsoft.com/office/officeart/2018/2/layout/IconCircleList"/>
    <dgm:cxn modelId="{EC0B57BC-A07D-4053-A970-E61C7AB8F7C0}" type="presParOf" srcId="{4D00ABAB-984F-45AF-B03B-A41A40FFA151}" destId="{31807B78-E890-46D0-94D4-DD1AE11121B5}" srcOrd="2" destOrd="0" presId="urn:microsoft.com/office/officeart/2018/2/layout/IconCircleList"/>
    <dgm:cxn modelId="{14036761-0D21-459F-A266-90E9ED8A0285}" type="presParOf" srcId="{4D00ABAB-984F-45AF-B03B-A41A40FFA151}" destId="{E09AD3E1-FD9D-4EBD-BD2D-0E9A547CA29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BCEAF-3CD0-4685-870C-FEB105740F14}">
      <dsp:nvSpPr>
        <dsp:cNvPr id="0" name=""/>
        <dsp:cNvSpPr/>
      </dsp:nvSpPr>
      <dsp:spPr>
        <a:xfrm>
          <a:off x="55679" y="2913"/>
          <a:ext cx="3146864" cy="18881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LSTM</a:t>
          </a:r>
        </a:p>
      </dsp:txBody>
      <dsp:txXfrm>
        <a:off x="55679" y="2913"/>
        <a:ext cx="3146864" cy="1888118"/>
      </dsp:txXfrm>
    </dsp:sp>
    <dsp:sp modelId="{E994342C-F781-4D19-A4C6-410E31C8266C}">
      <dsp:nvSpPr>
        <dsp:cNvPr id="0" name=""/>
        <dsp:cNvSpPr/>
      </dsp:nvSpPr>
      <dsp:spPr>
        <a:xfrm>
          <a:off x="3517229" y="2913"/>
          <a:ext cx="3146864" cy="18881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Ridge Regression</a:t>
          </a:r>
        </a:p>
      </dsp:txBody>
      <dsp:txXfrm>
        <a:off x="3517229" y="2913"/>
        <a:ext cx="3146864" cy="1888118"/>
      </dsp:txXfrm>
    </dsp:sp>
    <dsp:sp modelId="{24CF155F-F6DB-44B2-9856-841DA7911773}">
      <dsp:nvSpPr>
        <dsp:cNvPr id="0" name=""/>
        <dsp:cNvSpPr/>
      </dsp:nvSpPr>
      <dsp:spPr>
        <a:xfrm>
          <a:off x="6978780" y="2913"/>
          <a:ext cx="3146864" cy="18881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Kalman Filters</a:t>
          </a:r>
        </a:p>
      </dsp:txBody>
      <dsp:txXfrm>
        <a:off x="6978780" y="2913"/>
        <a:ext cx="3146864" cy="1888118"/>
      </dsp:txXfrm>
    </dsp:sp>
    <dsp:sp modelId="{E77E3EFE-13E8-49C4-9D5A-7FC7C5954505}">
      <dsp:nvSpPr>
        <dsp:cNvPr id="0" name=""/>
        <dsp:cNvSpPr/>
      </dsp:nvSpPr>
      <dsp:spPr>
        <a:xfrm>
          <a:off x="1786454" y="2205718"/>
          <a:ext cx="3146864" cy="18881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err="1"/>
            <a:t>Garch</a:t>
          </a:r>
          <a:r>
            <a:rPr lang="en-US" sz="3800" kern="1200"/>
            <a:t> Model</a:t>
          </a:r>
        </a:p>
      </dsp:txBody>
      <dsp:txXfrm>
        <a:off x="1786454" y="2205718"/>
        <a:ext cx="3146864" cy="1888118"/>
      </dsp:txXfrm>
    </dsp:sp>
    <dsp:sp modelId="{6CC63F1A-0533-4B0F-81D0-475BBAC1646C}">
      <dsp:nvSpPr>
        <dsp:cNvPr id="0" name=""/>
        <dsp:cNvSpPr/>
      </dsp:nvSpPr>
      <dsp:spPr>
        <a:xfrm>
          <a:off x="5248005" y="2205718"/>
          <a:ext cx="3146864" cy="18881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FAMA Factors with Regression</a:t>
          </a:r>
        </a:p>
      </dsp:txBody>
      <dsp:txXfrm>
        <a:off x="5248005" y="2205718"/>
        <a:ext cx="3146864" cy="188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A8DB2-575A-4A75-AF6C-A60AE73E497A}">
      <dsp:nvSpPr>
        <dsp:cNvPr id="0" name=""/>
        <dsp:cNvSpPr/>
      </dsp:nvSpPr>
      <dsp:spPr>
        <a:xfrm>
          <a:off x="367354" y="1153081"/>
          <a:ext cx="1415925" cy="14159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49083-92D3-42A6-AB74-E4914C1161FA}">
      <dsp:nvSpPr>
        <dsp:cNvPr id="0" name=""/>
        <dsp:cNvSpPr/>
      </dsp:nvSpPr>
      <dsp:spPr>
        <a:xfrm>
          <a:off x="664698" y="1450426"/>
          <a:ext cx="821236" cy="8212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F1BD2-E63D-408E-AF8F-F5042C9376B4}">
      <dsp:nvSpPr>
        <dsp:cNvPr id="0" name=""/>
        <dsp:cNvSpPr/>
      </dsp:nvSpPr>
      <dsp:spPr>
        <a:xfrm>
          <a:off x="2086692" y="1153081"/>
          <a:ext cx="3337537" cy="1415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SMA calculates the average price stock for a period without giving any preference to specific data​</a:t>
          </a:r>
          <a:endParaRPr lang="en-US" sz="1800" kern="1200"/>
        </a:p>
      </dsp:txBody>
      <dsp:txXfrm>
        <a:off x="2086692" y="1153081"/>
        <a:ext cx="3337537" cy="1415925"/>
      </dsp:txXfrm>
    </dsp:sp>
    <dsp:sp modelId="{0FCF8A4C-8C5E-4D46-BF18-D0C22AE00918}">
      <dsp:nvSpPr>
        <dsp:cNvPr id="0" name=""/>
        <dsp:cNvSpPr/>
      </dsp:nvSpPr>
      <dsp:spPr>
        <a:xfrm>
          <a:off x="6005770" y="1153081"/>
          <a:ext cx="1415925" cy="14159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724C5-3265-4AB1-81C6-3366FA353CAF}">
      <dsp:nvSpPr>
        <dsp:cNvPr id="0" name=""/>
        <dsp:cNvSpPr/>
      </dsp:nvSpPr>
      <dsp:spPr>
        <a:xfrm>
          <a:off x="6303114" y="1450426"/>
          <a:ext cx="821236" cy="8212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AD3E1-FD9D-4EBD-BD2D-0E9A547CA298}">
      <dsp:nvSpPr>
        <dsp:cNvPr id="0" name=""/>
        <dsp:cNvSpPr/>
      </dsp:nvSpPr>
      <dsp:spPr>
        <a:xfrm>
          <a:off x="7725107" y="1153081"/>
          <a:ext cx="3337537" cy="1415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EMA calculates average giving more weight to current data; newest price has more impact compared to older price ​</a:t>
          </a:r>
          <a:endParaRPr lang="en-US" sz="1800" kern="1200"/>
        </a:p>
      </dsp:txBody>
      <dsp:txXfrm>
        <a:off x="7725107" y="1153081"/>
        <a:ext cx="3337537" cy="14159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67CFD-64B4-4573-AED9-591BE7A9BACA}"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57792-9D82-4F77-8A02-F00180F904DD}" type="slidenum">
              <a:rPr lang="en-US" smtClean="0"/>
              <a:t>‹#›</a:t>
            </a:fld>
            <a:endParaRPr lang="en-US"/>
          </a:p>
        </p:txBody>
      </p:sp>
    </p:spTree>
    <p:extLst>
      <p:ext uri="{BB962C8B-B14F-4D97-AF65-F5344CB8AC3E}">
        <p14:creationId xmlns:p14="http://schemas.microsoft.com/office/powerpoint/2010/main" val="2534333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232D0B3-4117-4303-BEB0-5300BBC682FD}" type="slidenum">
              <a:rPr lang="zh-CN" altLang="en-US" smtClean="0"/>
              <a:t>19</a:t>
            </a:fld>
            <a:endParaRPr lang="zh-CN" altLang="en-US"/>
          </a:p>
        </p:txBody>
      </p:sp>
    </p:spTree>
    <p:extLst>
      <p:ext uri="{BB962C8B-B14F-4D97-AF65-F5344CB8AC3E}">
        <p14:creationId xmlns:p14="http://schemas.microsoft.com/office/powerpoint/2010/main" val="37504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12/10/2022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6269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12/10/2022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7396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12/10/2022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5899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12/10/2022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11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12/10/2022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4725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12/10/2022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3546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12/10/2022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261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12/10/2022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936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12/10/2022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1183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12/10/2022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2962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12/10/2022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0551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12/10/2022</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6444276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sv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1" name="Rectangle 103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72" name="Group 103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73" name="Freeform: Shape 106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74" name="Freeform: Shape 106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75" name="Rectangle 106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76" name="Group 106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77" name="Freeform: Shape 110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178" name="Group 110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04" name="Straight Connector 110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9" name="Straight Connector 110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0" name="Straight Connector 110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1" name="Straight Connector 110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3" name="Straight Connector 112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6" name="Straight Connector 112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4" name="Rectangle 113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6" name="Rectangle 113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8" name="Right Triangle 113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42" name="Group 114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43" name="Straight Connector 114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8A76116-1632-4969-8F1B-743A8F08EBC9}"/>
              </a:ext>
            </a:extLst>
          </p:cNvPr>
          <p:cNvSpPr>
            <a:spLocks noGrp="1"/>
          </p:cNvSpPr>
          <p:nvPr>
            <p:ph type="ctrTitle"/>
          </p:nvPr>
        </p:nvSpPr>
        <p:spPr>
          <a:xfrm>
            <a:off x="457201" y="732348"/>
            <a:ext cx="4419600" cy="2240735"/>
          </a:xfrm>
        </p:spPr>
        <p:txBody>
          <a:bodyPr vert="horz" lIns="91440" tIns="45720" rIns="91440" bIns="45720" rtlCol="0" anchor="ctr">
            <a:normAutofit/>
          </a:bodyPr>
          <a:lstStyle/>
          <a:p>
            <a:pPr algn="l"/>
            <a:r>
              <a:rPr lang="en-US" sz="4400">
                <a:solidFill>
                  <a:schemeClr val="tx2"/>
                </a:solidFill>
              </a:rPr>
              <a:t>Team 3</a:t>
            </a:r>
            <a:br>
              <a:rPr lang="en-US" sz="4400">
                <a:solidFill>
                  <a:schemeClr val="tx2"/>
                </a:solidFill>
              </a:rPr>
            </a:br>
            <a:r>
              <a:rPr lang="en-US" sz="4400">
                <a:solidFill>
                  <a:schemeClr val="tx2"/>
                </a:solidFill>
              </a:rPr>
              <a:t>TSMC</a:t>
            </a:r>
          </a:p>
        </p:txBody>
      </p:sp>
      <p:sp>
        <p:nvSpPr>
          <p:cNvPr id="3" name="Subtitle 2">
            <a:extLst>
              <a:ext uri="{FF2B5EF4-FFF2-40B4-BE49-F238E27FC236}">
                <a16:creationId xmlns:a16="http://schemas.microsoft.com/office/drawing/2014/main" id="{7980A1FE-685A-4D50-921A-D26A5E090C9E}"/>
              </a:ext>
            </a:extLst>
          </p:cNvPr>
          <p:cNvSpPr>
            <a:spLocks noGrp="1"/>
          </p:cNvSpPr>
          <p:nvPr>
            <p:ph type="subTitle" idx="1"/>
          </p:nvPr>
        </p:nvSpPr>
        <p:spPr>
          <a:xfrm>
            <a:off x="457201" y="3264832"/>
            <a:ext cx="4419600" cy="2983568"/>
          </a:xfrm>
        </p:spPr>
        <p:txBody>
          <a:bodyPr vert="horz" lIns="91440" tIns="45720" rIns="91440" bIns="45720" rtlCol="0" anchor="t">
            <a:normAutofit/>
          </a:bodyPr>
          <a:lstStyle/>
          <a:p>
            <a:pPr marL="228600" indent="-228600" algn="l">
              <a:lnSpc>
                <a:spcPct val="100000"/>
              </a:lnSpc>
              <a:spcBef>
                <a:spcPts val="0"/>
              </a:spcBef>
              <a:spcAft>
                <a:spcPts val="0"/>
              </a:spcAft>
              <a:buFont typeface="+mj-lt"/>
              <a:buAutoNum type="arabicPeriod"/>
            </a:pPr>
            <a:r>
              <a:rPr lang="en-US" sz="1500" i="0" u="sng">
                <a:solidFill>
                  <a:schemeClr val="tx2"/>
                </a:solidFill>
                <a:effectLst/>
              </a:rPr>
              <a:t>Team Members</a:t>
            </a:r>
            <a:endParaRPr lang="en-US" sz="1500">
              <a:solidFill>
                <a:schemeClr val="tx2"/>
              </a:solidFill>
              <a:effectLst/>
            </a:endParaRPr>
          </a:p>
          <a:p>
            <a:pPr marL="228600" indent="-228600" algn="l">
              <a:lnSpc>
                <a:spcPct val="100000"/>
              </a:lnSpc>
              <a:spcBef>
                <a:spcPts val="0"/>
              </a:spcBef>
              <a:buFont typeface="+mj-lt"/>
              <a:buAutoNum type="arabicPeriod"/>
            </a:pPr>
            <a:br>
              <a:rPr lang="en-US" sz="1500">
                <a:effectLst/>
              </a:rPr>
            </a:br>
            <a:r>
              <a:rPr lang="en-US" sz="1500" i="0" u="none" strike="noStrike">
                <a:solidFill>
                  <a:schemeClr val="tx2"/>
                </a:solidFill>
                <a:effectLst/>
              </a:rPr>
              <a:t>Akanksha </a:t>
            </a:r>
            <a:r>
              <a:rPr lang="en-US" sz="1500" i="0" u="none" strike="noStrike" err="1">
                <a:solidFill>
                  <a:schemeClr val="tx2"/>
                </a:solidFill>
                <a:effectLst/>
              </a:rPr>
              <a:t>Telegam</a:t>
            </a:r>
            <a:r>
              <a:rPr lang="en-US" sz="1500" i="0" u="none" strike="noStrike">
                <a:solidFill>
                  <a:schemeClr val="tx2"/>
                </a:solidFill>
                <a:effectLst/>
              </a:rPr>
              <a:t> Setty</a:t>
            </a:r>
            <a:r>
              <a:rPr lang="en-US" sz="1500">
                <a:solidFill>
                  <a:schemeClr val="tx2"/>
                </a:solidFill>
              </a:rPr>
              <a:t>   </a:t>
            </a:r>
            <a:r>
              <a:rPr lang="en-US" sz="1500" i="0" u="none" strike="noStrike">
                <a:solidFill>
                  <a:schemeClr val="tx2"/>
                </a:solidFill>
                <a:effectLst/>
              </a:rPr>
              <a:t> 002131614</a:t>
            </a:r>
            <a:endParaRPr lang="en-US" sz="1500">
              <a:solidFill>
                <a:schemeClr val="tx2"/>
              </a:solidFill>
              <a:effectLst/>
            </a:endParaRPr>
          </a:p>
          <a:p>
            <a:pPr marL="228600" indent="-228600" algn="l">
              <a:lnSpc>
                <a:spcPct val="100000"/>
              </a:lnSpc>
              <a:spcBef>
                <a:spcPts val="0"/>
              </a:spcBef>
              <a:buFont typeface="+mj-lt"/>
              <a:buAutoNum type="arabicPeriod"/>
            </a:pPr>
            <a:r>
              <a:rPr lang="en-US" sz="1500" i="0" u="none" strike="noStrike">
                <a:solidFill>
                  <a:schemeClr val="tx2"/>
                </a:solidFill>
                <a:effectLst/>
              </a:rPr>
              <a:t>Pramod Gopal</a:t>
            </a:r>
            <a:r>
              <a:rPr lang="en-US" sz="1500">
                <a:solidFill>
                  <a:schemeClr val="tx2"/>
                </a:solidFill>
              </a:rPr>
              <a:t>                     </a:t>
            </a:r>
            <a:r>
              <a:rPr lang="en-US" sz="1500" i="0" u="none" strike="noStrike">
                <a:solidFill>
                  <a:schemeClr val="tx2"/>
                </a:solidFill>
                <a:effectLst/>
              </a:rPr>
              <a:t> 001586157</a:t>
            </a:r>
            <a:endParaRPr lang="en-US" sz="1500">
              <a:solidFill>
                <a:schemeClr val="tx2"/>
              </a:solidFill>
              <a:effectLst/>
            </a:endParaRPr>
          </a:p>
          <a:p>
            <a:pPr marL="228600" indent="-228600" algn="l">
              <a:lnSpc>
                <a:spcPct val="100000"/>
              </a:lnSpc>
              <a:spcBef>
                <a:spcPts val="0"/>
              </a:spcBef>
              <a:buFont typeface="+mj-lt"/>
              <a:buAutoNum type="arabicPeriod"/>
            </a:pPr>
            <a:r>
              <a:rPr lang="en-US" sz="1500" i="0" u="none" strike="noStrike">
                <a:solidFill>
                  <a:schemeClr val="tx2"/>
                </a:solidFill>
                <a:effectLst/>
              </a:rPr>
              <a:t>Vishesh Gupta</a:t>
            </a:r>
            <a:r>
              <a:rPr lang="en-US" sz="1500">
                <a:solidFill>
                  <a:schemeClr val="tx2"/>
                </a:solidFill>
              </a:rPr>
              <a:t>                     </a:t>
            </a:r>
            <a:r>
              <a:rPr lang="en-US" sz="1500" i="0" u="none" strike="noStrike">
                <a:solidFill>
                  <a:schemeClr val="tx2"/>
                </a:solidFill>
                <a:effectLst/>
              </a:rPr>
              <a:t> 001549234</a:t>
            </a:r>
            <a:endParaRPr lang="en-US" sz="1500">
              <a:solidFill>
                <a:schemeClr val="tx2"/>
              </a:solidFill>
              <a:effectLst/>
            </a:endParaRPr>
          </a:p>
          <a:p>
            <a:pPr marL="228600" indent="-228600" algn="l">
              <a:lnSpc>
                <a:spcPct val="100000"/>
              </a:lnSpc>
              <a:spcBef>
                <a:spcPts val="0"/>
              </a:spcBef>
              <a:buFont typeface="+mj-lt"/>
              <a:buAutoNum type="arabicPeriod"/>
            </a:pPr>
            <a:r>
              <a:rPr lang="en-US" sz="1500" i="0" u="none" strike="noStrike">
                <a:solidFill>
                  <a:schemeClr val="tx2"/>
                </a:solidFill>
                <a:effectLst/>
              </a:rPr>
              <a:t>Kshitij Zutshi</a:t>
            </a:r>
            <a:r>
              <a:rPr lang="en-US" sz="1500">
                <a:solidFill>
                  <a:schemeClr val="tx2"/>
                </a:solidFill>
              </a:rPr>
              <a:t>                          </a:t>
            </a:r>
            <a:r>
              <a:rPr lang="en-US" sz="1500" i="0" u="none" strike="noStrike">
                <a:solidFill>
                  <a:schemeClr val="tx2"/>
                </a:solidFill>
                <a:effectLst/>
              </a:rPr>
              <a:t>001021288</a:t>
            </a:r>
            <a:endParaRPr lang="en-US" sz="1500">
              <a:solidFill>
                <a:schemeClr val="tx2"/>
              </a:solidFill>
              <a:effectLst/>
            </a:endParaRPr>
          </a:p>
          <a:p>
            <a:pPr marL="228600" indent="-228600" algn="l">
              <a:lnSpc>
                <a:spcPct val="100000"/>
              </a:lnSpc>
              <a:spcBef>
                <a:spcPts val="0"/>
              </a:spcBef>
              <a:buFont typeface="+mj-lt"/>
              <a:buAutoNum type="arabicPeriod"/>
            </a:pPr>
            <a:r>
              <a:rPr lang="en-US" sz="1500" i="0" u="none" strike="noStrike">
                <a:solidFill>
                  <a:schemeClr val="tx2"/>
                </a:solidFill>
                <a:effectLst/>
              </a:rPr>
              <a:t>Kashish Naresh Santani</a:t>
            </a:r>
            <a:r>
              <a:rPr lang="en-US" sz="1500">
                <a:solidFill>
                  <a:schemeClr val="tx2"/>
                </a:solidFill>
              </a:rPr>
              <a:t>     </a:t>
            </a:r>
            <a:r>
              <a:rPr lang="en-US" sz="1500" i="0" u="none" strike="noStrike">
                <a:solidFill>
                  <a:schemeClr val="tx2"/>
                </a:solidFill>
                <a:effectLst/>
              </a:rPr>
              <a:t> 002102203</a:t>
            </a:r>
            <a:endParaRPr lang="en-US" sz="1500">
              <a:solidFill>
                <a:schemeClr val="tx2"/>
              </a:solidFill>
              <a:effectLst/>
            </a:endParaRPr>
          </a:p>
          <a:p>
            <a:pPr marL="228600" indent="-228600" algn="l">
              <a:lnSpc>
                <a:spcPct val="100000"/>
              </a:lnSpc>
              <a:spcBef>
                <a:spcPts val="0"/>
              </a:spcBef>
              <a:buFont typeface="+mj-lt"/>
              <a:buAutoNum type="arabicPeriod"/>
            </a:pPr>
            <a:r>
              <a:rPr lang="en-US" sz="1500" i="0" u="none" strike="noStrike">
                <a:solidFill>
                  <a:schemeClr val="tx2"/>
                </a:solidFill>
                <a:effectLst/>
              </a:rPr>
              <a:t>Rui Tang</a:t>
            </a:r>
            <a:r>
              <a:rPr lang="en-US" sz="1500">
                <a:solidFill>
                  <a:schemeClr val="tx2"/>
                </a:solidFill>
              </a:rPr>
              <a:t>                                 </a:t>
            </a:r>
            <a:r>
              <a:rPr lang="en-US" sz="1500" b="0" i="0">
                <a:solidFill>
                  <a:schemeClr val="tx2"/>
                </a:solidFill>
                <a:effectLst/>
              </a:rPr>
              <a:t>001002863</a:t>
            </a:r>
            <a:endParaRPr lang="en-US" sz="1500">
              <a:solidFill>
                <a:schemeClr val="tx2"/>
              </a:solidFill>
              <a:effectLst/>
            </a:endParaRPr>
          </a:p>
          <a:p>
            <a:pPr marL="228600" indent="-228600" algn="l">
              <a:lnSpc>
                <a:spcPct val="100000"/>
              </a:lnSpc>
              <a:buFont typeface="+mj-lt"/>
              <a:buAutoNum type="arabicPeriod"/>
            </a:pPr>
            <a:br>
              <a:rPr lang="en-US" sz="1500"/>
            </a:br>
            <a:endParaRPr lang="en-US" sz="1500">
              <a:solidFill>
                <a:schemeClr val="tx2"/>
              </a:solidFill>
            </a:endParaRPr>
          </a:p>
        </p:txBody>
      </p:sp>
      <p:pic>
        <p:nvPicPr>
          <p:cNvPr id="1026" name="Picture 2" descr="Semi-conducteurs: Le bénéfice de TSMC bondit mais la prudence reste de mise  - Challenges">
            <a:extLst>
              <a:ext uri="{FF2B5EF4-FFF2-40B4-BE49-F238E27FC236}">
                <a16:creationId xmlns:a16="http://schemas.microsoft.com/office/drawing/2014/main" id="{8D7C23E1-7343-A803-D197-7E1798F3B2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954947"/>
            <a:ext cx="6795701" cy="509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2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9"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0"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1"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2"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3"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4"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9003337-E6AD-4F3F-B808-34F6BC309ADC}"/>
              </a:ext>
            </a:extLst>
          </p:cNvPr>
          <p:cNvSpPr txBox="1"/>
          <p:nvPr/>
        </p:nvSpPr>
        <p:spPr>
          <a:xfrm>
            <a:off x="453142" y="676499"/>
            <a:ext cx="11272123" cy="797419"/>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4600">
                <a:solidFill>
                  <a:schemeClr val="tx2"/>
                </a:solidFill>
                <a:latin typeface="+mj-lt"/>
                <a:ea typeface="+mj-ea"/>
                <a:cs typeface="+mj-cs"/>
              </a:rPr>
              <a:t>Daily Returns of TSMC, Qualcomm, Intel and AMD</a:t>
            </a:r>
          </a:p>
          <a:p>
            <a:pPr>
              <a:lnSpc>
                <a:spcPct val="90000"/>
              </a:lnSpc>
              <a:spcBef>
                <a:spcPct val="0"/>
              </a:spcBef>
              <a:spcAft>
                <a:spcPts val="600"/>
              </a:spcAft>
            </a:pPr>
            <a:endParaRPr lang="en-US" sz="4600">
              <a:solidFill>
                <a:schemeClr val="tx2"/>
              </a:solidFill>
              <a:latin typeface="+mj-lt"/>
              <a:ea typeface="+mj-ea"/>
              <a:cs typeface="+mj-cs"/>
            </a:endParaRPr>
          </a:p>
        </p:txBody>
      </p:sp>
      <p:pic>
        <p:nvPicPr>
          <p:cNvPr id="3" name="Picture 2">
            <a:extLst>
              <a:ext uri="{FF2B5EF4-FFF2-40B4-BE49-F238E27FC236}">
                <a16:creationId xmlns:a16="http://schemas.microsoft.com/office/drawing/2014/main" id="{FD9A822B-AD6C-46CF-AE1F-6476376598A9}"/>
              </a:ext>
            </a:extLst>
          </p:cNvPr>
          <p:cNvPicPr>
            <a:picLocks noChangeAspect="1"/>
          </p:cNvPicPr>
          <p:nvPr/>
        </p:nvPicPr>
        <p:blipFill rotWithShape="1">
          <a:blip r:embed="rId2"/>
          <a:srcRect l="2271"/>
          <a:stretch/>
        </p:blipFill>
        <p:spPr>
          <a:xfrm>
            <a:off x="904881" y="1097834"/>
            <a:ext cx="10506068" cy="5482585"/>
          </a:xfrm>
          <a:prstGeom prst="rect">
            <a:avLst/>
          </a:prstGeom>
        </p:spPr>
      </p:pic>
    </p:spTree>
    <p:extLst>
      <p:ext uri="{BB962C8B-B14F-4D97-AF65-F5344CB8AC3E}">
        <p14:creationId xmlns:p14="http://schemas.microsoft.com/office/powerpoint/2010/main" val="230697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5" y="4554328"/>
            <a:ext cx="12228056"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2" name="Group 12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3" name="Straight Connector 12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3B89C15E-ED7B-4986-B311-0CB36A1ADE46}"/>
              </a:ext>
            </a:extLst>
          </p:cNvPr>
          <p:cNvSpPr txBox="1"/>
          <p:nvPr/>
        </p:nvSpPr>
        <p:spPr>
          <a:xfrm>
            <a:off x="362230" y="275216"/>
            <a:ext cx="11447761" cy="553748"/>
          </a:xfrm>
          <a:prstGeom prst="rect">
            <a:avLst/>
          </a:prstGeom>
        </p:spPr>
        <p:txBody>
          <a:bodyPr vert="horz" lIns="91440" tIns="45720" rIns="91440" bIns="45720" rtlCol="0" anchor="t">
            <a:noAutofit/>
          </a:bodyPr>
          <a:lstStyle/>
          <a:p>
            <a:pPr marL="228600" indent="-228600" algn="ctr">
              <a:lnSpc>
                <a:spcPct val="110000"/>
              </a:lnSpc>
              <a:spcAft>
                <a:spcPts val="600"/>
              </a:spcAft>
              <a:buClr>
                <a:schemeClr val="bg1"/>
              </a:buClr>
              <a:buSzPct val="75000"/>
              <a:buFont typeface="+mj-lt"/>
              <a:buAutoNum type="arabicPeriod"/>
            </a:pPr>
            <a:r>
              <a:rPr lang="en-US" sz="3600">
                <a:solidFill>
                  <a:schemeClr val="tx2"/>
                </a:solidFill>
                <a:latin typeface="+mj-lt"/>
              </a:rPr>
              <a:t>Distribution of Daily Returns - TSMC, Qualcomm, Intel and AMD</a:t>
            </a:r>
          </a:p>
          <a:p>
            <a:pPr marL="228600" indent="-228600" algn="ctr">
              <a:lnSpc>
                <a:spcPct val="110000"/>
              </a:lnSpc>
              <a:spcAft>
                <a:spcPts val="600"/>
              </a:spcAft>
              <a:buClr>
                <a:schemeClr val="bg1"/>
              </a:buClr>
              <a:buSzPct val="75000"/>
              <a:buFont typeface="+mj-lt"/>
              <a:buAutoNum type="arabicPeriod"/>
            </a:pPr>
            <a:endParaRPr lang="en-US" sz="3600">
              <a:solidFill>
                <a:schemeClr val="tx2"/>
              </a:solidFill>
              <a:latin typeface="+mj-lt"/>
            </a:endParaRPr>
          </a:p>
        </p:txBody>
      </p:sp>
      <p:pic>
        <p:nvPicPr>
          <p:cNvPr id="5" name="Picture 4">
            <a:extLst>
              <a:ext uri="{FF2B5EF4-FFF2-40B4-BE49-F238E27FC236}">
                <a16:creationId xmlns:a16="http://schemas.microsoft.com/office/drawing/2014/main" id="{E193FC2D-9D1F-4141-8BE2-734947ACD1D3}"/>
              </a:ext>
            </a:extLst>
          </p:cNvPr>
          <p:cNvPicPr>
            <a:picLocks noChangeAspect="1"/>
          </p:cNvPicPr>
          <p:nvPr/>
        </p:nvPicPr>
        <p:blipFill>
          <a:blip r:embed="rId2"/>
          <a:stretch>
            <a:fillRect/>
          </a:stretch>
        </p:blipFill>
        <p:spPr>
          <a:xfrm>
            <a:off x="137563" y="1515969"/>
            <a:ext cx="5830822" cy="2769639"/>
          </a:xfrm>
          <a:prstGeom prst="rect">
            <a:avLst/>
          </a:prstGeom>
        </p:spPr>
      </p:pic>
      <p:pic>
        <p:nvPicPr>
          <p:cNvPr id="3" name="Picture 2">
            <a:extLst>
              <a:ext uri="{FF2B5EF4-FFF2-40B4-BE49-F238E27FC236}">
                <a16:creationId xmlns:a16="http://schemas.microsoft.com/office/drawing/2014/main" id="{7AC3015B-5B62-4395-8B33-6BD4CE5F5518}"/>
              </a:ext>
            </a:extLst>
          </p:cNvPr>
          <p:cNvPicPr>
            <a:picLocks noChangeAspect="1"/>
          </p:cNvPicPr>
          <p:nvPr/>
        </p:nvPicPr>
        <p:blipFill>
          <a:blip r:embed="rId3"/>
          <a:stretch>
            <a:fillRect/>
          </a:stretch>
        </p:blipFill>
        <p:spPr>
          <a:xfrm>
            <a:off x="5974816" y="3430203"/>
            <a:ext cx="6170672" cy="2733758"/>
          </a:xfrm>
          <a:prstGeom prst="rect">
            <a:avLst/>
          </a:prstGeom>
        </p:spPr>
      </p:pic>
    </p:spTree>
    <p:extLst>
      <p:ext uri="{BB962C8B-B14F-4D97-AF65-F5344CB8AC3E}">
        <p14:creationId xmlns:p14="http://schemas.microsoft.com/office/powerpoint/2010/main" val="173462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Triangle 11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Document 12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4" name="Group 12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5" name="Straight Connector 12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A0227F5A-F558-433E-BF51-540BE52AF7EF}"/>
              </a:ext>
            </a:extLst>
          </p:cNvPr>
          <p:cNvSpPr txBox="1"/>
          <p:nvPr/>
        </p:nvSpPr>
        <p:spPr>
          <a:xfrm>
            <a:off x="1095877" y="733470"/>
            <a:ext cx="10448419" cy="635496"/>
          </a:xfrm>
          <a:prstGeom prst="rect">
            <a:avLst/>
          </a:prstGeom>
        </p:spPr>
        <p:txBody>
          <a:bodyPr vert="horz" lIns="91440" tIns="45720" rIns="91440" bIns="45720" rtlCol="0">
            <a:noAutofit/>
          </a:bodyPr>
          <a:lstStyle/>
          <a:p>
            <a:pPr marL="1143000" lvl="2" indent="-228600" algn="ctr">
              <a:lnSpc>
                <a:spcPct val="110000"/>
              </a:lnSpc>
              <a:spcAft>
                <a:spcPts val="600"/>
              </a:spcAft>
              <a:buClr>
                <a:schemeClr val="bg1"/>
              </a:buClr>
              <a:buSzPct val="75000"/>
              <a:buFont typeface="+mj-lt"/>
              <a:buAutoNum type="arabicPeriod"/>
            </a:pPr>
            <a:r>
              <a:rPr lang="en-US" sz="3600">
                <a:solidFill>
                  <a:schemeClr val="tx2"/>
                </a:solidFill>
                <a:latin typeface="+mj-lt"/>
              </a:rPr>
              <a:t>Heat Maps for TSM &amp; it’s competitors</a:t>
            </a:r>
          </a:p>
        </p:txBody>
      </p:sp>
      <p:pic>
        <p:nvPicPr>
          <p:cNvPr id="5" name="Picture 4" descr="Chart, treemap chart&#10;&#10;Description automatically generated">
            <a:extLst>
              <a:ext uri="{FF2B5EF4-FFF2-40B4-BE49-F238E27FC236}">
                <a16:creationId xmlns:a16="http://schemas.microsoft.com/office/drawing/2014/main" id="{0969ADB6-44BC-4997-9C36-3F10C8ABC250}"/>
              </a:ext>
            </a:extLst>
          </p:cNvPr>
          <p:cNvPicPr>
            <a:picLocks noChangeAspect="1"/>
          </p:cNvPicPr>
          <p:nvPr/>
        </p:nvPicPr>
        <p:blipFill>
          <a:blip r:embed="rId2"/>
          <a:stretch>
            <a:fillRect/>
          </a:stretch>
        </p:blipFill>
        <p:spPr>
          <a:xfrm>
            <a:off x="6387898" y="2410819"/>
            <a:ext cx="5343464" cy="3713709"/>
          </a:xfrm>
          <a:prstGeom prst="rect">
            <a:avLst/>
          </a:prstGeom>
        </p:spPr>
      </p:pic>
      <p:pic>
        <p:nvPicPr>
          <p:cNvPr id="3" name="Picture 2" descr="Chart, treemap chart&#10;&#10;Description automatically generated">
            <a:extLst>
              <a:ext uri="{FF2B5EF4-FFF2-40B4-BE49-F238E27FC236}">
                <a16:creationId xmlns:a16="http://schemas.microsoft.com/office/drawing/2014/main" id="{1F48390F-76C1-42D7-AE74-2B9A1AB5F095}"/>
              </a:ext>
            </a:extLst>
          </p:cNvPr>
          <p:cNvPicPr>
            <a:picLocks noChangeAspect="1"/>
          </p:cNvPicPr>
          <p:nvPr/>
        </p:nvPicPr>
        <p:blipFill>
          <a:blip r:embed="rId3"/>
          <a:stretch>
            <a:fillRect/>
          </a:stretch>
        </p:blipFill>
        <p:spPr>
          <a:xfrm>
            <a:off x="332391" y="2471924"/>
            <a:ext cx="5473150" cy="3776474"/>
          </a:xfrm>
          <a:prstGeom prst="rect">
            <a:avLst/>
          </a:prstGeom>
        </p:spPr>
      </p:pic>
    </p:spTree>
    <p:extLst>
      <p:ext uri="{BB962C8B-B14F-4D97-AF65-F5344CB8AC3E}">
        <p14:creationId xmlns:p14="http://schemas.microsoft.com/office/powerpoint/2010/main" val="144857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0" name="Group 1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1" name="Straight Connector 1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4B19F1DC-9B3C-4AF6-A6A0-2343D6BF8367}"/>
              </a:ext>
            </a:extLst>
          </p:cNvPr>
          <p:cNvSpPr txBox="1"/>
          <p:nvPr/>
        </p:nvSpPr>
        <p:spPr>
          <a:xfrm>
            <a:off x="214923" y="2044095"/>
            <a:ext cx="4835395" cy="1642471"/>
          </a:xfrm>
          <a:prstGeom prst="rect">
            <a:avLst/>
          </a:prstGeom>
        </p:spPr>
        <p:txBody>
          <a:bodyPr vert="horz" lIns="91440" tIns="45720" rIns="91440" bIns="45720" rtlCol="0">
            <a:noAutofit/>
          </a:bodyPr>
          <a:lstStyle/>
          <a:p>
            <a:pPr marL="228600" indent="-228600" algn="ctr">
              <a:lnSpc>
                <a:spcPct val="110000"/>
              </a:lnSpc>
              <a:spcAft>
                <a:spcPts val="600"/>
              </a:spcAft>
              <a:buClr>
                <a:schemeClr val="bg1"/>
              </a:buClr>
              <a:buSzPct val="75000"/>
              <a:buFont typeface="+mj-lt"/>
              <a:buAutoNum type="arabicPeriod"/>
            </a:pPr>
            <a:r>
              <a:rPr lang="en-US" sz="3000" i="0" u="none" strike="noStrike">
                <a:solidFill>
                  <a:schemeClr val="tx2"/>
                </a:solidFill>
                <a:effectLst/>
                <a:latin typeface="+mj-lt"/>
              </a:rPr>
              <a:t>Risk Vs. Return - TSMC &amp; Competitors</a:t>
            </a:r>
            <a:r>
              <a:rPr lang="en-US" sz="3000" i="0">
                <a:solidFill>
                  <a:schemeClr val="tx2"/>
                </a:solidFill>
                <a:effectLst/>
                <a:latin typeface="+mj-lt"/>
              </a:rPr>
              <a:t>​</a:t>
            </a:r>
            <a:endParaRPr lang="en-US" sz="3000">
              <a:solidFill>
                <a:schemeClr val="tx2"/>
              </a:solidFill>
              <a:latin typeface="+mj-lt"/>
            </a:endParaRPr>
          </a:p>
        </p:txBody>
      </p:sp>
      <p:pic>
        <p:nvPicPr>
          <p:cNvPr id="3" name="Picture 2">
            <a:extLst>
              <a:ext uri="{FF2B5EF4-FFF2-40B4-BE49-F238E27FC236}">
                <a16:creationId xmlns:a16="http://schemas.microsoft.com/office/drawing/2014/main" id="{09ED25EB-73DE-4423-B049-3F140BBE424E}"/>
              </a:ext>
            </a:extLst>
          </p:cNvPr>
          <p:cNvPicPr>
            <a:picLocks noChangeAspect="1"/>
          </p:cNvPicPr>
          <p:nvPr/>
        </p:nvPicPr>
        <p:blipFill>
          <a:blip r:embed="rId2"/>
          <a:stretch>
            <a:fillRect/>
          </a:stretch>
        </p:blipFill>
        <p:spPr>
          <a:xfrm>
            <a:off x="5003403" y="534808"/>
            <a:ext cx="6956985" cy="5739514"/>
          </a:xfrm>
          <a:prstGeom prst="rect">
            <a:avLst/>
          </a:prstGeom>
        </p:spPr>
      </p:pic>
    </p:spTree>
    <p:extLst>
      <p:ext uri="{BB962C8B-B14F-4D97-AF65-F5344CB8AC3E}">
        <p14:creationId xmlns:p14="http://schemas.microsoft.com/office/powerpoint/2010/main" val="273095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Arrow: Pentagon 3">
            <a:extLst>
              <a:ext uri="{FF2B5EF4-FFF2-40B4-BE49-F238E27FC236}">
                <a16:creationId xmlns:a16="http://schemas.microsoft.com/office/drawing/2014/main" id="{9F583338-AF0B-E161-00EF-695DA4FE646B}"/>
              </a:ext>
            </a:extLst>
          </p:cNvPr>
          <p:cNvSpPr/>
          <p:nvPr/>
        </p:nvSpPr>
        <p:spPr>
          <a:xfrm>
            <a:off x="-13048" y="2231198"/>
            <a:ext cx="6607479" cy="2453013"/>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b="1">
                <a:latin typeface="Calibri"/>
                <a:cs typeface="Calibri"/>
              </a:rPr>
              <a:t>Modelling</a:t>
            </a:r>
          </a:p>
        </p:txBody>
      </p:sp>
    </p:spTree>
    <p:extLst>
      <p:ext uri="{BB962C8B-B14F-4D97-AF65-F5344CB8AC3E}">
        <p14:creationId xmlns:p14="http://schemas.microsoft.com/office/powerpoint/2010/main" val="92375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81" name="Group 308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2" name="Straight Connector 308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12" name="Freeform: Shape 311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14" name="Freeform: Shape 311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16" name="Rectangle 311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118" name="Group 311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19" name="Straight Connector 311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0" name="Straight Connector 311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1" name="Straight Connector 312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2" name="Straight Connector 312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3" name="Straight Connector 312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4" name="Straight Connector 312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5" name="Straight Connector 312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6" name="Straight Connector 312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7" name="Straight Connector 312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9" name="Straight Connector 312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0" name="Straight Connector 312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2" name="Straight Connector 313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3" name="Straight Connector 313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4" name="Straight Connector 313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5" name="Straight Connector 313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6" name="Straight Connector 313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7" name="Straight Connector 313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8" name="Straight Connector 313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9" name="Straight Connector 313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0" name="Straight Connector 313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1" name="Straight Connector 314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3" name="Straight Connector 314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5" name="Straight Connector 314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6" name="Straight Connector 314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7" name="Straight Connector 314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49" name="Freeform: Shape 314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151" name="Group 315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52" name="Straight Connector 315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3" name="Straight Connector 315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4" name="Straight Connector 315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5" name="Straight Connector 315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6" name="Straight Connector 315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7" name="Straight Connector 315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8" name="Straight Connector 315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9" name="Straight Connector 315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0" name="Straight Connector 315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1" name="Straight Connector 316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2" name="Straight Connector 316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3" name="Straight Connector 316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4" name="Straight Connector 316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5" name="Straight Connector 316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6" name="Straight Connector 316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7" name="Straight Connector 316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8" name="Straight Connector 316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9" name="Straight Connector 316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0" name="Straight Connector 316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1" name="Straight Connector 317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2" name="Straight Connector 317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3" name="Straight Connector 317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 name="Straight Connector 317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 name="Straight Connector 317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6" name="Straight Connector 317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7" name="Straight Connector 317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8" name="Straight Connector 317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9" name="Straight Connector 317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0" name="Straight Connector 317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182" name="Rectangle 318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84" name="Rectangle 318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86" name="Right Triangle 318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8" name="Flowchart: Document 318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190" name="Group 318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91" name="Straight Connector 319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2" name="Straight Connector 319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3" name="Straight Connector 319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4" name="Straight Connector 319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5" name="Straight Connector 319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6" name="Straight Connector 319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7" name="Straight Connector 319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8" name="Straight Connector 319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9" name="Straight Connector 319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0" name="Straight Connector 319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1" name="Straight Connector 320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2" name="Straight Connector 320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3" name="Straight Connector 320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4" name="Straight Connector 320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5" name="Straight Connector 320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6" name="Straight Connector 320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7" name="Straight Connector 320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8" name="Straight Connector 320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9" name="Straight Connector 320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0" name="Straight Connector 320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1" name="Straight Connector 321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2" name="Straight Connector 321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3" name="Straight Connector 321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4" name="Straight Connector 321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5" name="Straight Connector 321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6" name="Straight Connector 321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7" name="Straight Connector 321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8" name="Straight Connector 321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9" name="Straight Connector 321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287F47F-A08E-4379-9439-7670EB15998E}"/>
              </a:ext>
            </a:extLst>
          </p:cNvPr>
          <p:cNvSpPr txBox="1"/>
          <p:nvPr/>
        </p:nvSpPr>
        <p:spPr>
          <a:xfrm>
            <a:off x="421725" y="507248"/>
            <a:ext cx="11205458" cy="1222766"/>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3800" b="0" i="0" u="none" strike="noStrike">
                <a:solidFill>
                  <a:schemeClr val="tx2"/>
                </a:solidFill>
                <a:effectLst/>
                <a:latin typeface="+mj-lt"/>
                <a:ea typeface="+mj-ea"/>
                <a:cs typeface="+mj-cs"/>
              </a:rPr>
              <a:t>FAMA French 3 Factor Model - Regression</a:t>
            </a:r>
            <a:endParaRPr lang="en-US" sz="3800" b="0">
              <a:solidFill>
                <a:schemeClr val="tx2"/>
              </a:solidFill>
              <a:effectLst/>
              <a:latin typeface="+mj-lt"/>
              <a:ea typeface="+mj-ea"/>
              <a:cs typeface="+mj-cs"/>
            </a:endParaRPr>
          </a:p>
          <a:p>
            <a:pPr algn="ctr">
              <a:lnSpc>
                <a:spcPct val="90000"/>
              </a:lnSpc>
              <a:spcBef>
                <a:spcPct val="0"/>
              </a:spcBef>
              <a:spcAft>
                <a:spcPts val="600"/>
              </a:spcAft>
            </a:pPr>
            <a:br>
              <a:rPr lang="en-US" sz="3800">
                <a:solidFill>
                  <a:schemeClr val="tx2"/>
                </a:solidFill>
                <a:latin typeface="+mj-lt"/>
                <a:ea typeface="+mj-ea"/>
                <a:cs typeface="+mj-cs"/>
              </a:rPr>
            </a:br>
            <a:endParaRPr lang="en-US" sz="3800">
              <a:solidFill>
                <a:schemeClr val="tx2"/>
              </a:solidFill>
              <a:latin typeface="+mj-lt"/>
              <a:ea typeface="+mj-ea"/>
              <a:cs typeface="+mj-cs"/>
            </a:endParaRPr>
          </a:p>
        </p:txBody>
      </p:sp>
      <p:pic>
        <p:nvPicPr>
          <p:cNvPr id="3074" name="Picture 2">
            <a:extLst>
              <a:ext uri="{FF2B5EF4-FFF2-40B4-BE49-F238E27FC236}">
                <a16:creationId xmlns:a16="http://schemas.microsoft.com/office/drawing/2014/main" id="{A3F76414-5E1A-474E-BF53-B831607935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187" y="1384947"/>
            <a:ext cx="11358802" cy="516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19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993143D-F83D-47BC-A56D-FFED5F20E087}"/>
              </a:ext>
            </a:extLst>
          </p:cNvPr>
          <p:cNvSpPr>
            <a:spLocks noGrp="1"/>
          </p:cNvSpPr>
          <p:nvPr>
            <p:ph idx="1"/>
          </p:nvPr>
        </p:nvSpPr>
        <p:spPr>
          <a:xfrm>
            <a:off x="542925" y="728906"/>
            <a:ext cx="10659221" cy="5545420"/>
          </a:xfrm>
        </p:spPr>
        <p:txBody>
          <a:bodyPr anchor="ctr">
            <a:normAutofit/>
          </a:bodyPr>
          <a:lstStyle/>
          <a:p>
            <a:pPr rtl="0">
              <a:lnSpc>
                <a:spcPct val="100000"/>
              </a:lnSpc>
              <a:spcBef>
                <a:spcPts val="0"/>
              </a:spcBef>
              <a:spcAft>
                <a:spcPts val="2100"/>
              </a:spcAft>
            </a:pPr>
            <a:r>
              <a:rPr lang="en-US" sz="2000" b="0" i="0" u="none" strike="noStrike">
                <a:solidFill>
                  <a:schemeClr val="tx2"/>
                </a:solidFill>
                <a:effectLst/>
              </a:rPr>
              <a:t>The FAMA and French Three Factor model highlighted that investors must be able to ride out the extra volatility and periodic underperformance that could occur in the short term. </a:t>
            </a:r>
          </a:p>
          <a:p>
            <a:pPr rtl="0">
              <a:lnSpc>
                <a:spcPct val="100000"/>
              </a:lnSpc>
              <a:spcBef>
                <a:spcPts val="0"/>
              </a:spcBef>
              <a:spcAft>
                <a:spcPts val="2100"/>
              </a:spcAft>
            </a:pPr>
            <a:r>
              <a:rPr lang="en-US" sz="2000" b="0" i="0" u="none" strike="noStrike">
                <a:solidFill>
                  <a:schemeClr val="tx2"/>
                </a:solidFill>
                <a:effectLst/>
              </a:rPr>
              <a:t>Investors with a long-term time horizon of 15 years or more will be rewarded for losses suffered in the short term. </a:t>
            </a:r>
          </a:p>
          <a:p>
            <a:pPr rtl="0">
              <a:lnSpc>
                <a:spcPct val="100000"/>
              </a:lnSpc>
              <a:spcBef>
                <a:spcPts val="0"/>
              </a:spcBef>
              <a:spcAft>
                <a:spcPts val="2100"/>
              </a:spcAft>
            </a:pPr>
            <a:r>
              <a:rPr lang="en-US" sz="2000" b="0" i="0" u="none" strike="noStrike">
                <a:solidFill>
                  <a:schemeClr val="tx2"/>
                </a:solidFill>
                <a:effectLst/>
              </a:rPr>
              <a:t>The main factors driving expected returns are sensitivity to the market, sensitivity to size, and sensitivity to value stocks, as measured by the book-to-market ratio. Any additional average expected return may be attributed to unpriced or unsystematic risk.</a:t>
            </a:r>
            <a:endParaRPr lang="en-US" sz="2000" b="0">
              <a:solidFill>
                <a:schemeClr val="tx2"/>
              </a:solidFill>
              <a:effectLst/>
            </a:endParaRPr>
          </a:p>
          <a:p>
            <a:pPr rtl="0">
              <a:lnSpc>
                <a:spcPct val="100000"/>
              </a:lnSpc>
              <a:spcBef>
                <a:spcPts val="0"/>
              </a:spcBef>
              <a:spcAft>
                <a:spcPts val="0"/>
              </a:spcAft>
            </a:pPr>
            <a:r>
              <a:rPr lang="en-US" sz="2000" b="0" i="0" u="none" strike="noStrike">
                <a:solidFill>
                  <a:schemeClr val="tx2"/>
                </a:solidFill>
                <a:effectLst/>
              </a:rPr>
              <a:t>3 Factors of this model are:</a:t>
            </a:r>
            <a:endParaRPr lang="en-US" sz="2000" b="0">
              <a:solidFill>
                <a:schemeClr val="tx2"/>
              </a:solidFill>
              <a:effectLst/>
            </a:endParaRPr>
          </a:p>
          <a:p>
            <a:pPr algn="l" rtl="0" fontAlgn="base">
              <a:buFont typeface="Arial" panose="020B0604020202020204" pitchFamily="34" charset="0"/>
              <a:buChar char="•"/>
            </a:pPr>
            <a:r>
              <a:rPr lang="en-US" sz="2000" b="0" i="0" u="none" strike="noStrike">
                <a:solidFill>
                  <a:srgbClr val="000000"/>
                </a:solidFill>
                <a:effectLst/>
              </a:rPr>
              <a:t>SMB (small minus big)</a:t>
            </a:r>
            <a:endParaRPr lang="en-US" sz="2000" b="0" i="0">
              <a:solidFill>
                <a:srgbClr val="000000"/>
              </a:solidFill>
              <a:effectLst/>
            </a:endParaRPr>
          </a:p>
          <a:p>
            <a:pPr algn="l" rtl="0" fontAlgn="base">
              <a:buFont typeface="Arial" panose="020B0604020202020204" pitchFamily="34" charset="0"/>
              <a:buChar char="•"/>
            </a:pPr>
            <a:r>
              <a:rPr lang="en-US" sz="2000" b="0" i="0" u="none" strike="noStrike">
                <a:solidFill>
                  <a:srgbClr val="000000"/>
                </a:solidFill>
                <a:effectLst/>
              </a:rPr>
              <a:t>HML (high minus low)</a:t>
            </a:r>
            <a:endParaRPr lang="en-US" sz="2000" b="0" i="0">
              <a:solidFill>
                <a:srgbClr val="000000"/>
              </a:solidFill>
              <a:effectLst/>
            </a:endParaRPr>
          </a:p>
          <a:p>
            <a:pPr algn="l" rtl="0" fontAlgn="base">
              <a:buFont typeface="Arial" panose="020B0604020202020204" pitchFamily="34" charset="0"/>
              <a:buChar char="•"/>
            </a:pPr>
            <a:r>
              <a:rPr lang="en-US" sz="2000" b="0" i="0" u="none" strike="noStrike">
                <a:solidFill>
                  <a:srgbClr val="000000"/>
                </a:solidFill>
                <a:effectLst/>
              </a:rPr>
              <a:t>The portfolio's return less the risk-free rate of return</a:t>
            </a:r>
            <a:r>
              <a:rPr lang="en-US" sz="2000" b="0" i="0">
                <a:solidFill>
                  <a:srgbClr val="000000"/>
                </a:solidFill>
                <a:effectLst/>
              </a:rPr>
              <a:t>​</a:t>
            </a:r>
          </a:p>
          <a:p>
            <a:pPr algn="l" rtl="0" fontAlgn="base">
              <a:buFont typeface="Arial" panose="020B0604020202020204" pitchFamily="34" charset="0"/>
              <a:buChar char="•"/>
            </a:pPr>
            <a:endParaRPr lang="en-US" sz="1400"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6003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105" name="Group 410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06" name="Straight Connector 410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0" name="Straight Connector 410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2" name="Straight Connector 411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5" name="Straight Connector 411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6" name="Straight Connector 411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8" name="Straight Connector 411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9" name="Straight Connector 411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0" name="Straight Connector 411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2" name="Straight Connector 412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3" name="Straight Connector 412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4" name="Straight Connector 412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5" name="Straight Connector 412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6" name="Straight Connector 412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7" name="Straight Connector 412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8" name="Straight Connector 412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0" name="Straight Connector 412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1" name="Straight Connector 413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2" name="Straight Connector 413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3" name="Straight Connector 413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4" name="Straight Connector 413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6" name="Freeform: Shape 413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38" name="Freeform: Shape 413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0" name="Rectangle 413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142" name="Group 414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43" name="Straight Connector 414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4" name="Straight Connector 414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5" name="Straight Connector 414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6" name="Straight Connector 414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7" name="Straight Connector 414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8" name="Straight Connector 414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9" name="Straight Connector 414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0" name="Straight Connector 414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1" name="Straight Connector 415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2" name="Straight Connector 415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3" name="Straight Connector 415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4" name="Straight Connector 415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5" name="Straight Connector 415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6" name="Straight Connector 415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7" name="Straight Connector 415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8" name="Straight Connector 415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9" name="Straight Connector 415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0" name="Straight Connector 4159">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1" name="Straight Connector 4160">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2" name="Straight Connector 4161">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3" name="Straight Connector 4162">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4" name="Straight Connector 4163">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5" name="Straight Connector 4164">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6" name="Straight Connector 4165">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7" name="Straight Connector 4166">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8" name="Straight Connector 416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9" name="Straight Connector 4168">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0" name="Straight Connector 4169">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1" name="Straight Connector 4170">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73" name="Freeform: Shape 417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175" name="Group 417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76" name="Straight Connector 417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7" name="Straight Connector 417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8" name="Straight Connector 417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9" name="Straight Connector 417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0" name="Straight Connector 417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1" name="Straight Connector 418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2" name="Straight Connector 418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3" name="Straight Connector 418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4" name="Straight Connector 418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5" name="Straight Connector 418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6" name="Straight Connector 418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7" name="Straight Connector 418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8" name="Straight Connector 418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9" name="Straight Connector 418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0" name="Straight Connector 418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1" name="Straight Connector 419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2" name="Straight Connector 419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3" name="Straight Connector 419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4" name="Straight Connector 419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5" name="Straight Connector 419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6" name="Straight Connector 419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7" name="Straight Connector 419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8" name="Straight Connector 419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9" name="Straight Connector 419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0" name="Straight Connector 419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1" name="Straight Connector 420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2" name="Straight Connector 420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3" name="Straight Connector 420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4" name="Straight Connector 420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06" name="Rectangle 420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08" name="Rectangle 420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10" name="Right Triangle 420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2" name="Flowchart: Document 421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14" name="Group 421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215" name="Straight Connector 421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6" name="Straight Connector 421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7" name="Straight Connector 421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8" name="Straight Connector 421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9" name="Straight Connector 421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0" name="Straight Connector 421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1" name="Straight Connector 422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2" name="Straight Connector 422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3" name="Straight Connector 422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4" name="Straight Connector 422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5" name="Straight Connector 422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6" name="Straight Connector 422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7" name="Straight Connector 422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8" name="Straight Connector 422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9" name="Straight Connector 422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0" name="Straight Connector 422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1" name="Straight Connector 423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2" name="Straight Connector 423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3" name="Straight Connector 423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4" name="Straight Connector 423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5" name="Straight Connector 423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6" name="Straight Connector 423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7" name="Straight Connector 423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8" name="Straight Connector 423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9" name="Straight Connector 423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0" name="Straight Connector 423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1" name="Straight Connector 424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2" name="Straight Connector 424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3" name="Straight Connector 424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72722E89-33E3-463F-AB69-8C036F307F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9271" y="680969"/>
            <a:ext cx="7985107" cy="533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3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0CE71FE-DD07-47E6-B4C0-A4891BA3732A}"/>
              </a:ext>
            </a:extLst>
          </p:cNvPr>
          <p:cNvSpPr>
            <a:spLocks noGrp="1"/>
          </p:cNvSpPr>
          <p:nvPr>
            <p:ph type="title"/>
          </p:nvPr>
        </p:nvSpPr>
        <p:spPr>
          <a:xfrm>
            <a:off x="201791" y="638690"/>
            <a:ext cx="10754527" cy="1003639"/>
          </a:xfrm>
        </p:spPr>
        <p:txBody>
          <a:bodyPr anchor="b">
            <a:normAutofit/>
          </a:bodyPr>
          <a:lstStyle/>
          <a:p>
            <a:pPr algn="ctr"/>
            <a:r>
              <a:rPr lang="en-US">
                <a:solidFill>
                  <a:schemeClr val="tx2"/>
                </a:solidFill>
              </a:rPr>
              <a:t>ML MODELS</a:t>
            </a:r>
          </a:p>
        </p:txBody>
      </p:sp>
      <p:graphicFrame>
        <p:nvGraphicFramePr>
          <p:cNvPr id="4" name="Content Placeholder 3">
            <a:extLst>
              <a:ext uri="{FF2B5EF4-FFF2-40B4-BE49-F238E27FC236}">
                <a16:creationId xmlns:a16="http://schemas.microsoft.com/office/drawing/2014/main" id="{81F31C15-A637-4C0F-8DED-25F35B8F7B9E}"/>
              </a:ext>
            </a:extLst>
          </p:cNvPr>
          <p:cNvGraphicFramePr>
            <a:graphicFrameLocks noGrp="1"/>
          </p:cNvGraphicFramePr>
          <p:nvPr>
            <p:ph idx="1"/>
            <p:extLst>
              <p:ext uri="{D42A27DB-BD31-4B8C-83A1-F6EECF244321}">
                <p14:modId xmlns:p14="http://schemas.microsoft.com/office/powerpoint/2010/main" val="129922499"/>
              </p:ext>
            </p:extLst>
          </p:nvPr>
        </p:nvGraphicFramePr>
        <p:xfrm>
          <a:off x="999439" y="2080211"/>
          <a:ext cx="10181324" cy="4096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81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3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38" name="Group 513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39" name="Straight Connector 513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3" name="Straight Connector 514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4" name="Straight Connector 514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5" name="Straight Connector 514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6" name="Straight Connector 514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7" name="Straight Connector 514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8" name="Straight Connector 514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9" name="Straight Connector 514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0" name="Straight Connector 514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1" name="Straight Connector 515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2" name="Straight Connector 515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3" name="Straight Connector 515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4" name="Straight Connector 515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5" name="Straight Connector 515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6" name="Straight Connector 515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7" name="Straight Connector 515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8" name="Straight Connector 515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9" name="Straight Connector 515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0" name="Straight Connector 515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1" name="Straight Connector 516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2" name="Straight Connector 516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3" name="Straight Connector 516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4" name="Straight Connector 516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5" name="Straight Connector 516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6" name="Straight Connector 516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7" name="Straight Connector 516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69" name="Freeform: Shape 516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71" name="Freeform: Shape 517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73" name="Rectangle 517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75" name="Group 517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76" name="Straight Connector 517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7" name="Straight Connector 517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8" name="Straight Connector 517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9" name="Straight Connector 517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0" name="Straight Connector 517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1" name="Straight Connector 518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2" name="Straight Connector 518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3" name="Straight Connector 518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4" name="Straight Connector 518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5" name="Straight Connector 518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6" name="Straight Connector 518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7" name="Straight Connector 518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1" name="Straight Connector 519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2" name="Straight Connector 519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3" name="Straight Connector 519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4" name="Straight Connector 519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5" name="Straight Connector 519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6" name="Straight Connector 519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7" name="Straight Connector 519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8" name="Straight Connector 519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9" name="Straight Connector 519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0" name="Straight Connector 519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1" name="Straight Connector 520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2" name="Straight Connector 520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3" name="Straight Connector 520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4" name="Straight Connector 520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06" name="Freeform: Shape 520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5208" name="Group 520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09" name="Straight Connector 520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0" name="Straight Connector 520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1" name="Straight Connector 521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2" name="Straight Connector 521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3" name="Straight Connector 521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4" name="Straight Connector 521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5" name="Straight Connector 521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6" name="Straight Connector 521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7" name="Straight Connector 521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8" name="Straight Connector 521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9" name="Straight Connector 521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0" name="Straight Connector 521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1" name="Straight Connector 522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2" name="Straight Connector 522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3" name="Straight Connector 522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4" name="Straight Connector 522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5" name="Straight Connector 522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6" name="Straight Connector 522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7" name="Straight Connector 522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8" name="Straight Connector 522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9" name="Straight Connector 522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0" name="Straight Connector 522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1" name="Straight Connector 523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2" name="Straight Connector 523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3" name="Straight Connector 523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4" name="Straight Connector 523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5" name="Straight Connector 523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6" name="Straight Connector 523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7" name="Straight Connector 523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239" name="Rectangle 523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41" name="Rectangle 524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43" name="Right Triangle 524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47" name="Group 524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248" name="Straight Connector 524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9" name="Straight Connector 524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0" name="Straight Connector 524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1" name="Straight Connector 525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2" name="Straight Connector 525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3" name="Straight Connector 525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4" name="Straight Connector 525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5" name="Straight Connector 525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6" name="Straight Connector 525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7" name="Straight Connector 525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8" name="Straight Connector 525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9" name="Straight Connector 525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0" name="Straight Connector 525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1" name="Straight Connector 526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2" name="Straight Connector 526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3" name="Straight Connector 526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4" name="Straight Connector 526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5" name="Straight Connector 526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6" name="Straight Connector 526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7" name="Straight Connector 526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8" name="Straight Connector 526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9" name="Straight Connector 526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0" name="Straight Connector 526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1" name="Straight Connector 527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2" name="Straight Connector 527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3" name="Straight Connector 527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4" name="Straight Connector 527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5" name="Straight Connector 527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6" name="Straight Connector 527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28" name="文本框 16"/>
          <p:cNvSpPr txBox="1">
            <a:spLocks noChangeArrowheads="1"/>
          </p:cNvSpPr>
          <p:nvPr/>
        </p:nvSpPr>
        <p:spPr bwMode="auto">
          <a:xfrm>
            <a:off x="946873" y="126666"/>
            <a:ext cx="4419600" cy="19142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90000"/>
              </a:lnSpc>
              <a:spcBef>
                <a:spcPct val="0"/>
              </a:spcBef>
              <a:spcAft>
                <a:spcPts val="600"/>
              </a:spcAft>
            </a:pPr>
            <a:r>
              <a:rPr lang="en-US" altLang="zh-CN" sz="4400">
                <a:solidFill>
                  <a:schemeClr val="tx2"/>
                </a:solidFill>
                <a:latin typeface="+mj-lt"/>
                <a:ea typeface="+mj-ea"/>
                <a:cs typeface="+mj-cs"/>
                <a:sym typeface="Calibri" panose="020F0502020204030204" pitchFamily="34" charset="0"/>
              </a:rPr>
              <a:t>LSTM &amp; Ridge Regression </a:t>
            </a:r>
          </a:p>
        </p:txBody>
      </p:sp>
      <p:sp>
        <p:nvSpPr>
          <p:cNvPr id="4" name="TextBox 3">
            <a:extLst>
              <a:ext uri="{FF2B5EF4-FFF2-40B4-BE49-F238E27FC236}">
                <a16:creationId xmlns:a16="http://schemas.microsoft.com/office/drawing/2014/main" id="{A3132DDE-A068-7A85-482E-81FC48D932FB}"/>
              </a:ext>
            </a:extLst>
          </p:cNvPr>
          <p:cNvSpPr txBox="1"/>
          <p:nvPr/>
        </p:nvSpPr>
        <p:spPr>
          <a:xfrm>
            <a:off x="290149" y="1808092"/>
            <a:ext cx="4948882" cy="4405116"/>
          </a:xfrm>
          <a:prstGeom prst="rect">
            <a:avLst/>
          </a:prstGeom>
        </p:spPr>
        <p:txBody>
          <a:bodyPr vert="horz" lIns="91440" tIns="45720" rIns="91440" bIns="45720" rtlCol="0">
            <a:normAutofit/>
          </a:bodyPr>
          <a:lstStyle/>
          <a:p>
            <a:pPr marL="228600" indent="-228600">
              <a:spcAft>
                <a:spcPts val="600"/>
              </a:spcAft>
              <a:buClr>
                <a:schemeClr val="bg1"/>
              </a:buClr>
              <a:buSzPct val="75000"/>
              <a:buFont typeface="+mj-lt"/>
              <a:buAutoNum type="arabicPeriod"/>
            </a:pPr>
            <a:endParaRPr lang="en-US" altLang="zh-CN" sz="1400">
              <a:solidFill>
                <a:schemeClr val="tx2"/>
              </a:solidFill>
            </a:endParaRPr>
          </a:p>
          <a:p>
            <a:pPr>
              <a:spcAft>
                <a:spcPts val="600"/>
              </a:spcAft>
              <a:buClr>
                <a:schemeClr val="bg1"/>
              </a:buClr>
              <a:buSzPct val="75000"/>
            </a:pPr>
            <a:r>
              <a:rPr lang="en-US" altLang="zh-CN" sz="2000">
                <a:solidFill>
                  <a:schemeClr val="tx2"/>
                </a:solidFill>
              </a:rPr>
              <a:t>Long Short-Term Memory network (LSTM) is a kind of time cyclic neural network, which is specially designed to solve the long-term dependence problem of common RNN (recurrent neural network). </a:t>
            </a:r>
          </a:p>
          <a:p>
            <a:pPr>
              <a:spcAft>
                <a:spcPts val="600"/>
              </a:spcAft>
              <a:buClr>
                <a:schemeClr val="bg1"/>
              </a:buClr>
              <a:buSzPct val="75000"/>
            </a:pPr>
            <a:endParaRPr lang="en-US" altLang="zh-CN" sz="2000">
              <a:solidFill>
                <a:schemeClr val="tx2"/>
              </a:solidFill>
            </a:endParaRPr>
          </a:p>
          <a:p>
            <a:pPr>
              <a:spcAft>
                <a:spcPts val="600"/>
              </a:spcAft>
              <a:buClr>
                <a:schemeClr val="bg1"/>
              </a:buClr>
              <a:buSzPct val="75000"/>
            </a:pPr>
            <a:r>
              <a:rPr lang="en-US" altLang="zh-CN" sz="2000">
                <a:solidFill>
                  <a:schemeClr val="tx2"/>
                </a:solidFill>
              </a:rPr>
              <a:t>All RNN have a chain form of repetitive neural network module. In standard RNN, this repetitive structural module has only a very simple structure, such as a tanh layer.</a:t>
            </a:r>
          </a:p>
          <a:p>
            <a:pPr marL="228600" indent="-228600">
              <a:spcAft>
                <a:spcPts val="600"/>
              </a:spcAft>
              <a:buClr>
                <a:schemeClr val="bg1"/>
              </a:buClr>
              <a:buSzPct val="75000"/>
              <a:buFont typeface="+mj-lt"/>
              <a:buAutoNum type="arabicPeriod"/>
            </a:pPr>
            <a:r>
              <a:rPr lang="en-US" altLang="zh-CN" sz="1400">
                <a:solidFill>
                  <a:schemeClr val="tx2"/>
                </a:solidFill>
              </a:rPr>
              <a:t> </a:t>
            </a:r>
          </a:p>
        </p:txBody>
      </p:sp>
      <p:pic>
        <p:nvPicPr>
          <p:cNvPr id="3" name="Picture 2">
            <a:extLst>
              <a:ext uri="{FF2B5EF4-FFF2-40B4-BE49-F238E27FC236}">
                <a16:creationId xmlns:a16="http://schemas.microsoft.com/office/drawing/2014/main" id="{706C0198-54E7-DF45-8BA8-CAE14D660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58390" y="1701866"/>
            <a:ext cx="6795701" cy="3584732"/>
          </a:xfrm>
          <a:prstGeom prst="rect">
            <a:avLst/>
          </a:prstGeom>
          <a:noFill/>
        </p:spPr>
      </p:pic>
      <p:sp>
        <p:nvSpPr>
          <p:cNvPr id="5131" name="日期占位符 1"/>
          <p:cNvSpPr>
            <a:spLocks noChangeArrowheads="1"/>
          </p:cNvSpPr>
          <p:nvPr/>
        </p:nvSpPr>
        <p:spPr bwMode="auto">
          <a:xfrm>
            <a:off x="8382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en-US" sz="1200">
              <a:solidFill>
                <a:srgbClr val="898989"/>
              </a:solidFill>
              <a:ea typeface="宋体" panose="02010600030101010101" pitchFamily="2" charset="-122"/>
            </a:endParaRPr>
          </a:p>
        </p:txBody>
      </p:sp>
    </p:spTree>
    <p:extLst>
      <p:ext uri="{BB962C8B-B14F-4D97-AF65-F5344CB8AC3E}">
        <p14:creationId xmlns:p14="http://schemas.microsoft.com/office/powerpoint/2010/main" val="317650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Arrow: Pentagon 3">
            <a:extLst>
              <a:ext uri="{FF2B5EF4-FFF2-40B4-BE49-F238E27FC236}">
                <a16:creationId xmlns:a16="http://schemas.microsoft.com/office/drawing/2014/main" id="{9F583338-AF0B-E161-00EF-695DA4FE646B}"/>
              </a:ext>
            </a:extLst>
          </p:cNvPr>
          <p:cNvSpPr/>
          <p:nvPr/>
        </p:nvSpPr>
        <p:spPr>
          <a:xfrm>
            <a:off x="-13048" y="2231198"/>
            <a:ext cx="6607479" cy="2453013"/>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latin typeface="Calibri"/>
                <a:cs typeface="Calibri"/>
              </a:rPr>
              <a:t>Background</a:t>
            </a:r>
          </a:p>
        </p:txBody>
      </p:sp>
    </p:spTree>
    <p:extLst>
      <p:ext uri="{BB962C8B-B14F-4D97-AF65-F5344CB8AC3E}">
        <p14:creationId xmlns:p14="http://schemas.microsoft.com/office/powerpoint/2010/main" val="281730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Rectangle 4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Freeform: Shape 7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0" name="Group 7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1" name="Rectangle 1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 name="Rectangle 1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ight Triangle 1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9" name="Group 1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0" name="Straight Connector 1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4C62BC52-FB62-4C79-B4C2-0BC06F6AE8E2}"/>
              </a:ext>
            </a:extLst>
          </p:cNvPr>
          <p:cNvSpPr txBox="1"/>
          <p:nvPr/>
        </p:nvSpPr>
        <p:spPr>
          <a:xfrm>
            <a:off x="927065" y="715960"/>
            <a:ext cx="4477172" cy="5519103"/>
          </a:xfrm>
          <a:prstGeom prst="rect">
            <a:avLst/>
          </a:prstGeom>
        </p:spPr>
        <p:txBody>
          <a:bodyPr vert="horz" lIns="91440" tIns="45720" rIns="91440" bIns="45720" rtlCol="0">
            <a:normAutofit/>
          </a:bodyPr>
          <a:lstStyle/>
          <a:p>
            <a:r>
              <a:rPr lang="en-US" altLang="zh-CN" sz="2000"/>
              <a:t>Ridge regression is a biased regression method dedicated to the analysis of collinear data. It is essentially an improved least squares estimation method. </a:t>
            </a:r>
          </a:p>
          <a:p>
            <a:endParaRPr lang="en-US" altLang="zh-CN" sz="2000"/>
          </a:p>
          <a:p>
            <a:r>
              <a:rPr lang="en-US" altLang="zh-CN" sz="2000"/>
              <a:t>By giving up the unbiased nature of the least squares method, At the cost of losing part of the information and reducing the accuracy, the regression coefficient is more in line with the reality and more reliable regression method, and the fitting of ill-conditioned data is better than the least square method.</a:t>
            </a:r>
            <a:endParaRPr lang="zh-CN" altLang="en-US" sz="2000"/>
          </a:p>
        </p:txBody>
      </p:sp>
      <p:pic>
        <p:nvPicPr>
          <p:cNvPr id="149" name="Picture Placeholder 4">
            <a:extLst>
              <a:ext uri="{FF2B5EF4-FFF2-40B4-BE49-F238E27FC236}">
                <a16:creationId xmlns:a16="http://schemas.microsoft.com/office/drawing/2014/main" id="{799BEBE7-4BF3-4E70-80FD-BA6E8EC8B280}"/>
              </a:ext>
            </a:extLst>
          </p:cNvPr>
          <p:cNvPicPr>
            <a:picLocks noChangeAspect="1"/>
          </p:cNvPicPr>
          <p:nvPr/>
        </p:nvPicPr>
        <p:blipFill>
          <a:blip r:embed="rId2">
            <a:extLst>
              <a:ext uri="{28A0092B-C50C-407E-A947-70E740481C1C}">
                <a14:useLocalDpi xmlns:a14="http://schemas.microsoft.com/office/drawing/2010/main" val="0"/>
              </a:ext>
            </a:extLst>
          </a:blip>
          <a:srcRect l="21746" r="21746"/>
          <a:stretch>
            <a:fillRect/>
          </a:stretch>
        </p:blipFill>
        <p:spPr bwMode="auto">
          <a:xfrm>
            <a:off x="6317541" y="734491"/>
            <a:ext cx="5640388" cy="5175250"/>
          </a:xfrm>
          <a:prstGeom prst="rect">
            <a:avLst/>
          </a:prstGeom>
          <a:noFill/>
          <a:ln>
            <a:noFill/>
          </a:ln>
        </p:spPr>
      </p:pic>
    </p:spTree>
    <p:extLst>
      <p:ext uri="{BB962C8B-B14F-4D97-AF65-F5344CB8AC3E}">
        <p14:creationId xmlns:p14="http://schemas.microsoft.com/office/powerpoint/2010/main" val="39561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Rectangle 4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Freeform: Shape 7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0" name="Group 7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1" name="Rectangle 1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 name="Rectangle 1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ight Triangle 1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9" name="Group 1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0" name="Straight Connector 1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4C62BC52-FB62-4C79-B4C2-0BC06F6AE8E2}"/>
              </a:ext>
            </a:extLst>
          </p:cNvPr>
          <p:cNvSpPr txBox="1"/>
          <p:nvPr/>
        </p:nvSpPr>
        <p:spPr>
          <a:xfrm>
            <a:off x="2185190" y="80081"/>
            <a:ext cx="6835625" cy="635489"/>
          </a:xfrm>
          <a:prstGeom prst="rect">
            <a:avLst/>
          </a:prstGeom>
        </p:spPr>
        <p:txBody>
          <a:bodyPr vert="horz" lIns="91440" tIns="45720" rIns="91440" bIns="45720" rtlCol="0">
            <a:noAutofit/>
          </a:bodyPr>
          <a:lstStyle/>
          <a:p>
            <a:pPr marL="228600" indent="-228600" algn="ctr">
              <a:lnSpc>
                <a:spcPct val="110000"/>
              </a:lnSpc>
              <a:spcAft>
                <a:spcPts val="600"/>
              </a:spcAft>
              <a:buClr>
                <a:schemeClr val="bg1"/>
              </a:buClr>
              <a:buSzPct val="75000"/>
              <a:buFont typeface="+mj-lt"/>
              <a:buAutoNum type="arabicPeriod"/>
            </a:pPr>
            <a:r>
              <a:rPr lang="en-US" sz="4200">
                <a:solidFill>
                  <a:schemeClr val="tx2"/>
                </a:solidFill>
                <a:latin typeface="+mj-lt"/>
              </a:rPr>
              <a:t>Ridge Regression</a:t>
            </a:r>
          </a:p>
        </p:txBody>
      </p:sp>
      <p:pic>
        <p:nvPicPr>
          <p:cNvPr id="2" name="Picture 2" descr="Chart, histogram&#10;&#10;Description automatically generated">
            <a:extLst>
              <a:ext uri="{FF2B5EF4-FFF2-40B4-BE49-F238E27FC236}">
                <a16:creationId xmlns:a16="http://schemas.microsoft.com/office/drawing/2014/main" id="{EBC35F08-2624-41DD-805C-60B3468F88AC}"/>
              </a:ext>
            </a:extLst>
          </p:cNvPr>
          <p:cNvPicPr>
            <a:picLocks noChangeAspect="1"/>
          </p:cNvPicPr>
          <p:nvPr/>
        </p:nvPicPr>
        <p:blipFill>
          <a:blip r:embed="rId2"/>
          <a:stretch>
            <a:fillRect/>
          </a:stretch>
        </p:blipFill>
        <p:spPr>
          <a:xfrm>
            <a:off x="1389715" y="857912"/>
            <a:ext cx="9424997" cy="5843497"/>
          </a:xfrm>
          <a:prstGeom prst="rect">
            <a:avLst/>
          </a:prstGeom>
        </p:spPr>
      </p:pic>
    </p:spTree>
    <p:extLst>
      <p:ext uri="{BB962C8B-B14F-4D97-AF65-F5344CB8AC3E}">
        <p14:creationId xmlns:p14="http://schemas.microsoft.com/office/powerpoint/2010/main" val="3747155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9489BB-42F9-4DBF-8009-BBB22711F606}"/>
              </a:ext>
            </a:extLst>
          </p:cNvPr>
          <p:cNvSpPr>
            <a:spLocks noGrp="1"/>
          </p:cNvSpPr>
          <p:nvPr>
            <p:ph type="title"/>
          </p:nvPr>
        </p:nvSpPr>
        <p:spPr>
          <a:xfrm>
            <a:off x="457201" y="732348"/>
            <a:ext cx="6545078" cy="1230247"/>
          </a:xfrm>
        </p:spPr>
        <p:txBody>
          <a:bodyPr>
            <a:normAutofit/>
          </a:bodyPr>
          <a:lstStyle/>
          <a:p>
            <a:r>
              <a:rPr lang="en-US">
                <a:solidFill>
                  <a:schemeClr val="tx2"/>
                </a:solidFill>
              </a:rPr>
              <a:t>Inference for LSTM</a:t>
            </a:r>
          </a:p>
        </p:txBody>
      </p:sp>
      <p:sp>
        <p:nvSpPr>
          <p:cNvPr id="3" name="Content Placeholder 2">
            <a:extLst>
              <a:ext uri="{FF2B5EF4-FFF2-40B4-BE49-F238E27FC236}">
                <a16:creationId xmlns:a16="http://schemas.microsoft.com/office/drawing/2014/main" id="{78FA17D2-C55A-43C2-A4C9-93FC09E4725D}"/>
              </a:ext>
            </a:extLst>
          </p:cNvPr>
          <p:cNvSpPr>
            <a:spLocks noGrp="1"/>
          </p:cNvSpPr>
          <p:nvPr>
            <p:ph idx="1"/>
          </p:nvPr>
        </p:nvSpPr>
        <p:spPr>
          <a:xfrm>
            <a:off x="457200" y="2134310"/>
            <a:ext cx="5347949" cy="4114090"/>
          </a:xfrm>
        </p:spPr>
        <p:txBody>
          <a:bodyPr>
            <a:normAutofit/>
          </a:bodyPr>
          <a:lstStyle/>
          <a:p>
            <a:pPr rtl="0" fontAlgn="base">
              <a:buFont typeface="Arial" panose="020B0604020202020204" pitchFamily="34" charset="0"/>
              <a:buChar char="•"/>
            </a:pPr>
            <a:r>
              <a:rPr lang="en-US" sz="2000" b="0" i="0" u="none" strike="noStrike">
                <a:solidFill>
                  <a:schemeClr val="tx2"/>
                </a:solidFill>
                <a:effectLst/>
              </a:rPr>
              <a:t>R-Squared Score = 0.831464077449926</a:t>
            </a:r>
            <a:r>
              <a:rPr lang="en-US" sz="2000" b="0" i="0">
                <a:solidFill>
                  <a:schemeClr val="tx2"/>
                </a:solidFill>
                <a:effectLst/>
              </a:rPr>
              <a:t>​</a:t>
            </a:r>
          </a:p>
          <a:p>
            <a:pPr rtl="0" fontAlgn="base">
              <a:buFont typeface="Arial" panose="020B0604020202020204" pitchFamily="34" charset="0"/>
              <a:buChar char="•"/>
            </a:pPr>
            <a:r>
              <a:rPr lang="en-US" sz="2000" b="0" i="0" u="none" strike="noStrike">
                <a:solidFill>
                  <a:schemeClr val="tx2"/>
                </a:solidFill>
                <a:effectLst/>
              </a:rPr>
              <a:t>LSTM modeling gave good results when trained on the last decade's data and ran validation on the last 2 years</a:t>
            </a:r>
            <a:r>
              <a:rPr lang="en-US" sz="2000" b="0" i="0">
                <a:solidFill>
                  <a:schemeClr val="tx2"/>
                </a:solidFill>
                <a:effectLst/>
              </a:rPr>
              <a:t>​</a:t>
            </a:r>
          </a:p>
          <a:p>
            <a:endParaRPr lang="en-US" sz="1800">
              <a:solidFill>
                <a:schemeClr val="tx2"/>
              </a:solidFill>
            </a:endParaRPr>
          </a:p>
        </p:txBody>
      </p:sp>
      <p:pic>
        <p:nvPicPr>
          <p:cNvPr id="7" name="Graphic 6" descr="Checkmark">
            <a:extLst>
              <a:ext uri="{FF2B5EF4-FFF2-40B4-BE49-F238E27FC236}">
                <a16:creationId xmlns:a16="http://schemas.microsoft.com/office/drawing/2014/main" id="{03923D5F-82A6-F6A2-2AA7-693F80E384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265089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6" name="Rectangle 512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67" name="Rectangle 5128">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68" name="Right Triangle 513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70" name="Group 513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136" name="Straight Connector 513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7" name="Straight Connector 513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8" name="Straight Connector 513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9" name="Straight Connector 513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3" name="Straight Connector 514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4" name="Straight Connector 514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5" name="Straight Connector 514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6" name="Straight Connector 514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7" name="Straight Connector 514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8" name="Straight Connector 514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9" name="Straight Connector 514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0" name="Straight Connector 514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1" name="Straight Connector 515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2" name="Straight Connector 515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3" name="Straight Connector 515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4" name="Straight Connector 515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5" name="Straight Connector 515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6" name="Straight Connector 515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7" name="Straight Connector 515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8" name="Straight Connector 515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9" name="Straight Connector 515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0" name="Straight Connector 515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1" name="Straight Connector 516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2" name="Straight Connector 516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3" name="Straight Connector 516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4" name="Straight Connector 516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9E43AF-8081-4986-AA01-3ADE75828F81}"/>
              </a:ext>
            </a:extLst>
          </p:cNvPr>
          <p:cNvSpPr>
            <a:spLocks noGrp="1"/>
          </p:cNvSpPr>
          <p:nvPr>
            <p:ph type="title"/>
          </p:nvPr>
        </p:nvSpPr>
        <p:spPr>
          <a:xfrm>
            <a:off x="457201" y="732349"/>
            <a:ext cx="4143368" cy="1256504"/>
          </a:xfrm>
        </p:spPr>
        <p:txBody>
          <a:bodyPr>
            <a:normAutofit/>
          </a:bodyPr>
          <a:lstStyle/>
          <a:p>
            <a:r>
              <a:rPr lang="en-US">
                <a:solidFill>
                  <a:schemeClr val="tx2"/>
                </a:solidFill>
              </a:rPr>
              <a:t>Kalman filters</a:t>
            </a:r>
          </a:p>
        </p:txBody>
      </p:sp>
      <p:sp>
        <p:nvSpPr>
          <p:cNvPr id="3" name="Content Placeholder 2">
            <a:extLst>
              <a:ext uri="{FF2B5EF4-FFF2-40B4-BE49-F238E27FC236}">
                <a16:creationId xmlns:a16="http://schemas.microsoft.com/office/drawing/2014/main" id="{D9D0C524-A6E3-465E-84AE-F5F6163BBD33}"/>
              </a:ext>
            </a:extLst>
          </p:cNvPr>
          <p:cNvSpPr>
            <a:spLocks noGrp="1"/>
          </p:cNvSpPr>
          <p:nvPr>
            <p:ph idx="1"/>
          </p:nvPr>
        </p:nvSpPr>
        <p:spPr>
          <a:xfrm>
            <a:off x="457201" y="3264832"/>
            <a:ext cx="4419600" cy="2983568"/>
          </a:xfrm>
        </p:spPr>
        <p:txBody>
          <a:bodyPr>
            <a:normAutofit/>
          </a:bodyPr>
          <a:lstStyle/>
          <a:p>
            <a:r>
              <a:rPr lang="en-US" sz="1200" b="0" i="0">
                <a:solidFill>
                  <a:srgbClr val="000000"/>
                </a:solidFill>
                <a:effectLst/>
                <a:latin typeface="Times New Roman" panose="02020603050405020304" pitchFamily="18" charset="0"/>
              </a:rPr>
              <a:t>  </a:t>
            </a:r>
            <a:endParaRPr lang="en-US" sz="1800">
              <a:solidFill>
                <a:schemeClr val="tx2"/>
              </a:solidFill>
            </a:endParaRPr>
          </a:p>
        </p:txBody>
      </p:sp>
      <p:pic>
        <p:nvPicPr>
          <p:cNvPr id="5122" name="Picture 2" descr="Chart&#10;&#10;Description automatically generated">
            <a:extLst>
              <a:ext uri="{FF2B5EF4-FFF2-40B4-BE49-F238E27FC236}">
                <a16:creationId xmlns:a16="http://schemas.microsoft.com/office/drawing/2014/main" id="{F9E8DBB7-6682-491A-9A2B-0AD6E94096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1965807"/>
            <a:ext cx="6795701" cy="3075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06DA0E-3E95-43AC-981C-DCD8F1BED839}"/>
              </a:ext>
            </a:extLst>
          </p:cNvPr>
          <p:cNvSpPr txBox="1"/>
          <p:nvPr/>
        </p:nvSpPr>
        <p:spPr>
          <a:xfrm>
            <a:off x="457197" y="2800350"/>
            <a:ext cx="4419603" cy="1015663"/>
          </a:xfrm>
          <a:prstGeom prst="rect">
            <a:avLst/>
          </a:prstGeom>
          <a:noFill/>
        </p:spPr>
        <p:txBody>
          <a:bodyPr wrap="square" rtlCol="0">
            <a:spAutoFit/>
          </a:bodyPr>
          <a:lstStyle/>
          <a:p>
            <a:r>
              <a:rPr lang="en-US" sz="2000" b="0" i="0" u="none" strike="noStrike">
                <a:solidFill>
                  <a:srgbClr val="000000"/>
                </a:solidFill>
                <a:effectLst/>
              </a:rPr>
              <a:t>Kalman Filter implemented on TSM ticker for the duration of </a:t>
            </a:r>
            <a:r>
              <a:rPr lang="en-US" sz="2000" b="1" i="0" u="none" strike="noStrike">
                <a:solidFill>
                  <a:srgbClr val="000000"/>
                </a:solidFill>
                <a:effectLst/>
              </a:rPr>
              <a:t>09/30/2012 to 09/30/2022</a:t>
            </a:r>
            <a:endParaRPr lang="en-US" sz="2000"/>
          </a:p>
        </p:txBody>
      </p:sp>
    </p:spTree>
    <p:extLst>
      <p:ext uri="{BB962C8B-B14F-4D97-AF65-F5344CB8AC3E}">
        <p14:creationId xmlns:p14="http://schemas.microsoft.com/office/powerpoint/2010/main" val="337338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615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155" name="Group 615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56" name="Straight Connector 615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186" name="Freeform: Shape 618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188" name="Freeform: Shape 618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190" name="Rectangle 618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192" name="Group 619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93" name="Straight Connector 619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4" name="Straight Connector 619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5" name="Straight Connector 619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6" name="Straight Connector 619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7" name="Straight Connector 619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8" name="Straight Connector 619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0" name="Straight Connector 620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1" name="Straight Connector 621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2" name="Straight Connector 621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3" name="Straight Connector 621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4" name="Straight Connector 621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23" name="Freeform: Shape 622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225" name="Group 622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26" name="Straight Connector 622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9" name="Straight Connector 622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0" name="Straight Connector 622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1" name="Straight Connector 623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2" name="Straight Connector 623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3" name="Straight Connector 623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4" name="Straight Connector 623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5" name="Straight Connector 623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6" name="Straight Connector 623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7" name="Straight Connector 623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8" name="Straight Connector 623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9" name="Straight Connector 623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0" name="Straight Connector 623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1" name="Straight Connector 624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2" name="Straight Connector 624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3" name="Straight Connector 624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4" name="Straight Connector 624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5" name="Straight Connector 624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6" name="Straight Connector 624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7" name="Straight Connector 624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8" name="Straight Connector 624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9" name="Straight Connector 624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0" name="Straight Connector 624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1" name="Straight Connector 625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2" name="Straight Connector 625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3" name="Straight Connector 625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4" name="Straight Connector 625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256" name="Rectangle 62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58" name="Rectangle 625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60" name="Right Triangle 6259">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2" name="Right Triangle 626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4" name="Flowchart: Document 626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266" name="Group 62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67" name="Straight Connector 62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8" name="Straight Connector 62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9" name="Straight Connector 62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0" name="Straight Connector 62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1" name="Straight Connector 62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2" name="Straight Connector 62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3" name="Straight Connector 62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4" name="Straight Connector 62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5" name="Straight Connector 62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6" name="Straight Connector 62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7" name="Straight Connector 62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8" name="Straight Connector 62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9" name="Straight Connector 62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0" name="Straight Connector 62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1" name="Straight Connector 62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2" name="Straight Connector 62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3" name="Straight Connector 62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4" name="Straight Connector 62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5" name="Straight Connector 62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6" name="Straight Connector 62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7" name="Straight Connector 62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8" name="Straight Connector 62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9" name="Straight Connector 62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0" name="Straight Connector 62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1" name="Straight Connector 62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2" name="Straight Connector 62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3" name="Straight Connector 62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4" name="Straight Connector 62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5" name="Straight Connector 62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7690E67-397F-48D9-8B3F-F7B042EAC1E5}"/>
              </a:ext>
            </a:extLst>
          </p:cNvPr>
          <p:cNvSpPr>
            <a:spLocks noGrp="1"/>
          </p:cNvSpPr>
          <p:nvPr>
            <p:ph type="title"/>
          </p:nvPr>
        </p:nvSpPr>
        <p:spPr>
          <a:xfrm>
            <a:off x="171096" y="95563"/>
            <a:ext cx="11728701" cy="1471775"/>
          </a:xfrm>
        </p:spPr>
        <p:txBody>
          <a:bodyPr vert="horz" lIns="91440" tIns="45720" rIns="91440" bIns="45720" rtlCol="0" anchor="ctr">
            <a:normAutofit/>
          </a:bodyPr>
          <a:lstStyle/>
          <a:p>
            <a:pPr algn="ctr"/>
            <a:r>
              <a:rPr lang="en-US" sz="4000" i="0" u="none" strike="noStrike">
                <a:solidFill>
                  <a:schemeClr val="tx2"/>
                </a:solidFill>
                <a:effectLst/>
              </a:rPr>
              <a:t>Kalman Filter Buy/Hold Trading Strategy</a:t>
            </a:r>
            <a:r>
              <a:rPr lang="en-US" sz="4000" i="0">
                <a:solidFill>
                  <a:schemeClr val="tx2"/>
                </a:solidFill>
                <a:effectLst/>
              </a:rPr>
              <a:t>​</a:t>
            </a:r>
            <a:endParaRPr lang="en-US" sz="4000">
              <a:solidFill>
                <a:schemeClr val="tx2"/>
              </a:solidFill>
            </a:endParaRPr>
          </a:p>
        </p:txBody>
      </p:sp>
      <p:sp>
        <p:nvSpPr>
          <p:cNvPr id="4" name="Text Placeholder 3">
            <a:extLst>
              <a:ext uri="{FF2B5EF4-FFF2-40B4-BE49-F238E27FC236}">
                <a16:creationId xmlns:a16="http://schemas.microsoft.com/office/drawing/2014/main" id="{8A5CC45C-4703-4E79-8153-6B5A6FF2A4B9}"/>
              </a:ext>
            </a:extLst>
          </p:cNvPr>
          <p:cNvSpPr>
            <a:spLocks noGrp="1"/>
          </p:cNvSpPr>
          <p:nvPr>
            <p:ph type="body" sz="half" idx="2"/>
          </p:nvPr>
        </p:nvSpPr>
        <p:spPr>
          <a:xfrm>
            <a:off x="74223" y="1544104"/>
            <a:ext cx="5349937" cy="4894793"/>
          </a:xfrm>
        </p:spPr>
        <p:txBody>
          <a:bodyPr vert="horz" lIns="91440" tIns="45720" rIns="91440" bIns="45720" rtlCol="0">
            <a:normAutofit/>
          </a:bodyPr>
          <a:lstStyle/>
          <a:p>
            <a:pPr fontAlgn="base"/>
            <a:r>
              <a:rPr lang="en-US" sz="1800" b="0" i="0" u="none" strike="noStrike">
                <a:solidFill>
                  <a:schemeClr val="tx2"/>
                </a:solidFill>
                <a:effectLst/>
              </a:rPr>
              <a:t> Buy if we have next day's predicted value greater than today's close value and hold if already bought.</a:t>
            </a:r>
            <a:endParaRPr lang="en-US" sz="1800" b="0" i="0">
              <a:solidFill>
                <a:schemeClr val="tx2"/>
              </a:solidFill>
              <a:effectLst/>
            </a:endParaRPr>
          </a:p>
          <a:p>
            <a:pPr fontAlgn="base"/>
            <a:r>
              <a:rPr lang="en-US" sz="1800" b="0" i="0" u="none" strike="noStrike">
                <a:solidFill>
                  <a:schemeClr val="tx2"/>
                </a:solidFill>
                <a:effectLst/>
              </a:rPr>
              <a:t>Sell if we have next day's predicted value lesser than today's close value and don't buy until rule 1</a:t>
            </a:r>
            <a:r>
              <a:rPr lang="en-US" sz="1800" b="0" i="0">
                <a:solidFill>
                  <a:schemeClr val="tx2"/>
                </a:solidFill>
                <a:effectLst/>
              </a:rPr>
              <a:t>​</a:t>
            </a:r>
          </a:p>
          <a:p>
            <a:pPr marL="228600" indent="-228600" fontAlgn="base">
              <a:buFont typeface="+mj-lt"/>
              <a:buAutoNum type="arabicPeriod"/>
            </a:pPr>
            <a:r>
              <a:rPr lang="en-US" sz="1800" b="0" i="0">
                <a:solidFill>
                  <a:schemeClr val="tx2"/>
                </a:solidFill>
                <a:effectLst/>
              </a:rPr>
              <a:t>​</a:t>
            </a:r>
          </a:p>
          <a:p>
            <a:pPr marL="228600" indent="-228600" fontAlgn="base">
              <a:buFont typeface="+mj-lt"/>
              <a:buAutoNum type="arabicPeriod"/>
            </a:pPr>
            <a:r>
              <a:rPr lang="en-US" sz="1800" b="0" i="0" u="none" strike="noStrike">
                <a:solidFill>
                  <a:schemeClr val="tx2"/>
                </a:solidFill>
                <a:effectLst/>
              </a:rPr>
              <a:t>Model Metrics -</a:t>
            </a:r>
            <a:r>
              <a:rPr lang="en-US" sz="1800" b="0" i="0">
                <a:solidFill>
                  <a:schemeClr val="tx2"/>
                </a:solidFill>
                <a:effectLst/>
              </a:rPr>
              <a:t>​</a:t>
            </a:r>
            <a:br>
              <a:rPr lang="en-US" sz="1800" b="0" i="0">
                <a:solidFill>
                  <a:schemeClr val="tx2"/>
                </a:solidFill>
                <a:effectLst/>
              </a:rPr>
            </a:br>
            <a:r>
              <a:rPr lang="en-US" sz="1800" b="0" i="0">
                <a:solidFill>
                  <a:schemeClr val="tx2"/>
                </a:solidFill>
                <a:effectLst/>
              </a:rPr>
              <a:t>​</a:t>
            </a:r>
            <a:br>
              <a:rPr lang="en-US" sz="1800" b="0" i="0">
                <a:solidFill>
                  <a:schemeClr val="tx2"/>
                </a:solidFill>
                <a:effectLst/>
              </a:rPr>
            </a:br>
            <a:r>
              <a:rPr lang="en-US" sz="1800" b="0" i="0" u="none" strike="noStrike">
                <a:solidFill>
                  <a:schemeClr val="tx2"/>
                </a:solidFill>
                <a:effectLst/>
              </a:rPr>
              <a:t>R2 Score :  0.9978352645121594</a:t>
            </a:r>
            <a:r>
              <a:rPr lang="en-US" sz="1800" b="0" i="0">
                <a:solidFill>
                  <a:schemeClr val="tx2"/>
                </a:solidFill>
                <a:effectLst/>
              </a:rPr>
              <a:t>​</a:t>
            </a:r>
          </a:p>
          <a:p>
            <a:pPr marL="228600" indent="-228600">
              <a:buFont typeface="+mj-lt"/>
              <a:buAutoNum type="arabicPeriod"/>
            </a:pPr>
            <a:endParaRPr lang="en-US" sz="1800">
              <a:solidFill>
                <a:schemeClr val="tx2"/>
              </a:solidFill>
            </a:endParaRPr>
          </a:p>
        </p:txBody>
      </p:sp>
      <p:pic>
        <p:nvPicPr>
          <p:cNvPr id="6148" name="Picture 4">
            <a:extLst>
              <a:ext uri="{FF2B5EF4-FFF2-40B4-BE49-F238E27FC236}">
                <a16:creationId xmlns:a16="http://schemas.microsoft.com/office/drawing/2014/main" id="{560E448D-B97C-45E9-BED3-8FFAF64DFF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30376" y="1322399"/>
            <a:ext cx="6760100" cy="205133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D5EB61FF-EE23-4A73-9FFE-44196E27F9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13004" y="4340277"/>
            <a:ext cx="6758914" cy="202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19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177" name="Group 717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178" name="Straight Connector 717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79" name="Straight Connector 717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0" name="Straight Connector 717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1" name="Straight Connector 718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2" name="Straight Connector 718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3" name="Straight Connector 718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4" name="Straight Connector 718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5" name="Straight Connector 718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6" name="Straight Connector 718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7" name="Straight Connector 718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8" name="Straight Connector 718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9" name="Straight Connector 718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0" name="Straight Connector 718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1" name="Straight Connector 719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2" name="Straight Connector 719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3" name="Straight Connector 719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4" name="Straight Connector 719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5" name="Straight Connector 719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6" name="Straight Connector 719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7" name="Straight Connector 719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8" name="Straight Connector 719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9" name="Straight Connector 719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0" name="Straight Connector 719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1" name="Straight Connector 720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2" name="Straight Connector 720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3" name="Straight Connector 720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4" name="Straight Connector 720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5" name="Straight Connector 720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6" name="Straight Connector 720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208" name="Freeform: Shape 720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7210" name="Freeform: Shape 720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7212" name="Rectangle 7211">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214" name="Group 721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215" name="Straight Connector 7214">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16" name="Straight Connector 7215">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17" name="Straight Connector 7216">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18" name="Straight Connector 7217">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19" name="Straight Connector 7218">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0" name="Straight Connector 7219">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1" name="Straight Connector 7220">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2" name="Straight Connector 7221">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3" name="Straight Connector 7222">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4" name="Straight Connector 7223">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5" name="Straight Connector 7224">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6" name="Straight Connector 7225">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7" name="Straight Connector 7226">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8" name="Straight Connector 7227">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9" name="Straight Connector 7228">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0" name="Straight Connector 7229">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1" name="Straight Connector 7230">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2" name="Straight Connector 7231">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3" name="Straight Connector 7232">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4" name="Straight Connector 7233">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5" name="Straight Connector 7234">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6" name="Straight Connector 7235">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7" name="Straight Connector 7236">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8" name="Straight Connector 7237">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9" name="Straight Connector 7238">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0" name="Straight Connector 7239">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1" name="Straight Connector 7240">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2" name="Straight Connector 724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3" name="Straight Connector 724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245" name="Freeform: Shape 724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7247" name="Group 7246">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248" name="Straight Connector 7247">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9" name="Straight Connector 7248">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0" name="Straight Connector 7249">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1" name="Straight Connector 7250">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2" name="Straight Connector 7251">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3" name="Straight Connector 7252">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4" name="Straight Connector 7253">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5" name="Straight Connector 7254">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6" name="Straight Connector 7255">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7" name="Straight Connector 7256">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8" name="Straight Connector 7257">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9" name="Straight Connector 7258">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0" name="Straight Connector 7259">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1" name="Straight Connector 7260">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2" name="Straight Connector 7261">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3" name="Straight Connector 7262">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4" name="Straight Connector 7263">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5" name="Straight Connector 7264">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6" name="Straight Connector 7265">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7" name="Straight Connector 7266">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8" name="Straight Connector 7267">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9" name="Straight Connector 7268">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0" name="Straight Connector 7269">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1" name="Straight Connector 7270">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2" name="Straight Connector 7271">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3" name="Straight Connector 7272">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4" name="Straight Connector 7273">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5" name="Straight Connector 7274">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6" name="Straight Connector 7275">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278" name="Rectangle 727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80" name="Rectangle 7279">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82" name="Right Triangle 728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4"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286" name="Group 728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287" name="Straight Connector 728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88" name="Straight Connector 728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89" name="Straight Connector 728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0" name="Straight Connector 728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1" name="Straight Connector 729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2" name="Straight Connector 729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3" name="Straight Connector 729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4" name="Straight Connector 729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5" name="Straight Connector 729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6" name="Straight Connector 729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7" name="Straight Connector 729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8" name="Straight Connector 729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9" name="Straight Connector 729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0" name="Straight Connector 729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1" name="Straight Connector 730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2" name="Straight Connector 730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3" name="Straight Connector 730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4" name="Straight Connector 730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5" name="Straight Connector 730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6" name="Straight Connector 730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7" name="Straight Connector 730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8" name="Straight Connector 730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9" name="Straight Connector 730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0" name="Straight Connector 730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1" name="Straight Connector 731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2" name="Straight Connector 731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3" name="Straight Connector 731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4" name="Straight Connector 731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5" name="Straight Connector 731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F9818E8-E1E3-435C-83EC-F69C2907679C}"/>
              </a:ext>
            </a:extLst>
          </p:cNvPr>
          <p:cNvSpPr>
            <a:spLocks noGrp="1"/>
          </p:cNvSpPr>
          <p:nvPr>
            <p:ph type="title"/>
          </p:nvPr>
        </p:nvSpPr>
        <p:spPr>
          <a:xfrm>
            <a:off x="457200" y="158380"/>
            <a:ext cx="11343525" cy="1492169"/>
          </a:xfrm>
        </p:spPr>
        <p:txBody>
          <a:bodyPr vert="horz" lIns="91440" tIns="45720" rIns="91440" bIns="45720" rtlCol="0" anchor="ctr">
            <a:noAutofit/>
          </a:bodyPr>
          <a:lstStyle/>
          <a:p>
            <a:pPr algn="ctr"/>
            <a:r>
              <a:rPr lang="en-US" sz="4000" i="0" u="none" strike="noStrike">
                <a:solidFill>
                  <a:schemeClr val="tx2"/>
                </a:solidFill>
                <a:effectLst/>
              </a:rPr>
              <a:t>Kalman Filter Buy/Hold Trading Strategy with Bollinger Bands</a:t>
            </a:r>
            <a:endParaRPr lang="en-US" sz="4000">
              <a:solidFill>
                <a:schemeClr val="tx2"/>
              </a:solidFill>
            </a:endParaRPr>
          </a:p>
        </p:txBody>
      </p:sp>
      <p:sp>
        <p:nvSpPr>
          <p:cNvPr id="3" name="Content Placeholder 2">
            <a:extLst>
              <a:ext uri="{FF2B5EF4-FFF2-40B4-BE49-F238E27FC236}">
                <a16:creationId xmlns:a16="http://schemas.microsoft.com/office/drawing/2014/main" id="{DB1CF6C3-2F76-46AD-A043-D491073BDCCF}"/>
              </a:ext>
            </a:extLst>
          </p:cNvPr>
          <p:cNvSpPr>
            <a:spLocks noGrp="1"/>
          </p:cNvSpPr>
          <p:nvPr>
            <p:ph sz="half" idx="1"/>
          </p:nvPr>
        </p:nvSpPr>
        <p:spPr>
          <a:xfrm>
            <a:off x="178008" y="1895695"/>
            <a:ext cx="4980009" cy="4352705"/>
          </a:xfrm>
        </p:spPr>
        <p:txBody>
          <a:bodyPr vert="horz" lIns="91440" tIns="45720" rIns="91440" bIns="45720" rtlCol="0">
            <a:normAutofit/>
          </a:bodyPr>
          <a:lstStyle/>
          <a:p>
            <a:pPr fontAlgn="base">
              <a:lnSpc>
                <a:spcPct val="100000"/>
              </a:lnSpc>
              <a:buFont typeface="+mj-lt"/>
              <a:buAutoNum type="arabicPeriod"/>
            </a:pPr>
            <a:r>
              <a:rPr lang="en-US" sz="2000" b="0" i="0" u="none" strike="noStrike">
                <a:solidFill>
                  <a:schemeClr val="tx2"/>
                </a:solidFill>
                <a:effectLst/>
              </a:rPr>
              <a:t>Trading Bollinger bands are used to infer how high high/low the prices are on a relative basis</a:t>
            </a:r>
            <a:r>
              <a:rPr lang="en-US" sz="2000" b="0" i="0">
                <a:solidFill>
                  <a:schemeClr val="tx2"/>
                </a:solidFill>
                <a:effectLst/>
              </a:rPr>
              <a:t>​</a:t>
            </a:r>
          </a:p>
          <a:p>
            <a:pPr fontAlgn="base">
              <a:lnSpc>
                <a:spcPct val="100000"/>
              </a:lnSpc>
              <a:buFont typeface="+mj-lt"/>
              <a:buAutoNum type="arabicPeriod"/>
            </a:pPr>
            <a:r>
              <a:rPr lang="en-US" sz="2000" b="0" i="0" u="none" strike="noStrike">
                <a:solidFill>
                  <a:schemeClr val="tx2"/>
                </a:solidFill>
                <a:effectLst/>
              </a:rPr>
              <a:t>It’s a technical indicator calculated based on the standard deviation of a simple moving average (average price over the specified period)</a:t>
            </a:r>
            <a:r>
              <a:rPr lang="en-US" sz="2000" b="0" i="0">
                <a:solidFill>
                  <a:schemeClr val="tx2"/>
                </a:solidFill>
                <a:effectLst/>
              </a:rPr>
              <a:t>​</a:t>
            </a:r>
          </a:p>
          <a:p>
            <a:pPr fontAlgn="base">
              <a:lnSpc>
                <a:spcPct val="100000"/>
              </a:lnSpc>
              <a:buFont typeface="+mj-lt"/>
              <a:buAutoNum type="arabicPeriod"/>
            </a:pPr>
            <a:r>
              <a:rPr lang="en-US" sz="2000" b="0" i="0">
                <a:solidFill>
                  <a:schemeClr val="tx2"/>
                </a:solidFill>
                <a:effectLst/>
              </a:rPr>
              <a:t>​</a:t>
            </a:r>
          </a:p>
          <a:p>
            <a:pPr fontAlgn="base">
              <a:lnSpc>
                <a:spcPct val="100000"/>
              </a:lnSpc>
              <a:buFont typeface="+mj-lt"/>
              <a:buAutoNum type="arabicPeriod"/>
            </a:pPr>
            <a:r>
              <a:rPr lang="en-US" sz="2000" b="0" i="0">
                <a:solidFill>
                  <a:schemeClr val="tx2"/>
                </a:solidFill>
                <a:effectLst/>
              </a:rPr>
              <a:t>​</a:t>
            </a:r>
          </a:p>
          <a:p>
            <a:pPr fontAlgn="base">
              <a:lnSpc>
                <a:spcPct val="100000"/>
              </a:lnSpc>
              <a:buFont typeface="+mj-lt"/>
              <a:buAutoNum type="arabicPeriod"/>
            </a:pPr>
            <a:r>
              <a:rPr lang="en-US" sz="2000" b="0" i="0" u="none" strike="noStrike">
                <a:solidFill>
                  <a:schemeClr val="tx2"/>
                </a:solidFill>
                <a:effectLst/>
              </a:rPr>
              <a:t>Model Metrics -</a:t>
            </a:r>
            <a:r>
              <a:rPr lang="en-US" sz="2000" b="0" i="0">
                <a:solidFill>
                  <a:schemeClr val="tx2"/>
                </a:solidFill>
                <a:effectLst/>
              </a:rPr>
              <a:t>​</a:t>
            </a:r>
            <a:br>
              <a:rPr lang="en-US" sz="2000" b="0" i="0">
                <a:solidFill>
                  <a:schemeClr val="tx2"/>
                </a:solidFill>
                <a:effectLst/>
              </a:rPr>
            </a:br>
            <a:r>
              <a:rPr lang="en-US" sz="2000" b="0" i="0">
                <a:solidFill>
                  <a:schemeClr val="tx2"/>
                </a:solidFill>
                <a:effectLst/>
              </a:rPr>
              <a:t>​</a:t>
            </a:r>
            <a:br>
              <a:rPr lang="en-US" sz="2000" b="0" i="0">
                <a:solidFill>
                  <a:schemeClr val="tx2"/>
                </a:solidFill>
                <a:effectLst/>
              </a:rPr>
            </a:br>
            <a:r>
              <a:rPr lang="en-US" sz="2000" b="0" i="0" u="none" strike="noStrike">
                <a:solidFill>
                  <a:schemeClr val="tx2"/>
                </a:solidFill>
                <a:effectLst/>
              </a:rPr>
              <a:t>    R2 Score :  0.9978352645121594</a:t>
            </a:r>
            <a:r>
              <a:rPr lang="en-US" sz="2000" b="0" i="0">
                <a:solidFill>
                  <a:schemeClr val="tx2"/>
                </a:solidFill>
                <a:effectLst/>
              </a:rPr>
              <a:t>​</a:t>
            </a:r>
          </a:p>
          <a:p>
            <a:pPr>
              <a:lnSpc>
                <a:spcPct val="100000"/>
              </a:lnSpc>
              <a:buFont typeface="+mj-lt"/>
              <a:buAutoNum type="arabicPeriod"/>
            </a:pPr>
            <a:endParaRPr lang="en-US" sz="1400">
              <a:solidFill>
                <a:schemeClr val="tx2"/>
              </a:solidFill>
            </a:endParaRPr>
          </a:p>
        </p:txBody>
      </p:sp>
      <p:pic>
        <p:nvPicPr>
          <p:cNvPr id="7170" name="Picture 2">
            <a:extLst>
              <a:ext uri="{FF2B5EF4-FFF2-40B4-BE49-F238E27FC236}">
                <a16:creationId xmlns:a16="http://schemas.microsoft.com/office/drawing/2014/main" id="{94C6CB6F-FAE3-455F-857B-9943B6495D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12078" y="2233412"/>
            <a:ext cx="6795701" cy="326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21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3" name="Rectangle 820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205" name="Group 820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06" name="Straight Connector 820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07" name="Straight Connector 820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09" name="Straight Connector 820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0" name="Straight Connector 820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1" name="Straight Connector 821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2" name="Straight Connector 821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3" name="Straight Connector 821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4" name="Straight Connector 821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5" name="Straight Connector 821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6" name="Straight Connector 821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7" name="Straight Connector 821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8" name="Straight Connector 821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19" name="Straight Connector 821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0" name="Straight Connector 821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1" name="Straight Connector 822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2" name="Straight Connector 822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3" name="Straight Connector 822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4" name="Straight Connector 822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5" name="Straight Connector 822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6" name="Straight Connector 822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7" name="Straight Connector 822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8" name="Straight Connector 822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29" name="Straight Connector 822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30" name="Straight Connector 822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31" name="Straight Connector 823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32" name="Straight Connector 823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33" name="Straight Connector 823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34" name="Straight Connector 823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36" name="Freeform: Shape 823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238" name="Freeform: Shape 823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240" name="Rectangle 8239">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242" name="Group 8241">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43" name="Straight Connector 8242">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4" name="Straight Connector 8243">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5" name="Straight Connector 8244">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6" name="Straight Connector 8245">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7" name="Straight Connector 8246">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8" name="Straight Connector 8247">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49" name="Straight Connector 8248">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0" name="Straight Connector 8249">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1" name="Straight Connector 8250">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2" name="Straight Connector 8251">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3" name="Straight Connector 8252">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4" name="Straight Connector 8253">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5" name="Straight Connector 8254">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6" name="Straight Connector 8255">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7" name="Straight Connector 8256">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8" name="Straight Connector 8257">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59" name="Straight Connector 8258">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0" name="Straight Connector 8259">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1" name="Straight Connector 8260">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2" name="Straight Connector 8261">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3" name="Straight Connector 8262">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4" name="Straight Connector 8263">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5" name="Straight Connector 8264">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6" name="Straight Connector 8265">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7" name="Straight Connector 8266">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8" name="Straight Connector 8267">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69" name="Straight Connector 8268">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70" name="Straight Connector 8269">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71" name="Straight Connector 8270">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73" name="Freeform: Shape 8272">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75" name="Group 8274">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76" name="Straight Connector 8275">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77" name="Straight Connector 8276">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78" name="Straight Connector 8277">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79" name="Straight Connector 8278">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0" name="Straight Connector 8279">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1" name="Straight Connector 8280">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2" name="Straight Connector 8281">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3" name="Straight Connector 8282">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4" name="Straight Connector 8283">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5" name="Straight Connector 8284">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6" name="Straight Connector 8285">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7" name="Straight Connector 8286">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8" name="Straight Connector 8287">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89" name="Straight Connector 8288">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0" name="Straight Connector 8289">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1" name="Straight Connector 8290">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2" name="Straight Connector 8291">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3" name="Straight Connector 8292">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4" name="Straight Connector 8293">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5" name="Straight Connector 8294">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6" name="Straight Connector 8295">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7" name="Straight Connector 8296">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8" name="Straight Connector 8297">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99" name="Straight Connector 8298">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00" name="Straight Connector 8299">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01" name="Straight Connector 8300">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02" name="Straight Connector 8301">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03" name="Straight Connector 8302">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04" name="Straight Connector 8303">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306" name="Rectangle 830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08" name="Rectangle 830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10" name="Right Triangle 8309">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2" name="Right Triangle 83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4" name="Flowchart: Document 831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316" name="Group 83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317" name="Straight Connector 83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18" name="Straight Connector 83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19" name="Straight Connector 83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0" name="Straight Connector 83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1" name="Straight Connector 83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2" name="Straight Connector 83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3" name="Straight Connector 83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4" name="Straight Connector 83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5" name="Straight Connector 83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6" name="Straight Connector 83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7" name="Straight Connector 83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8" name="Straight Connector 83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29" name="Straight Connector 83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0" name="Straight Connector 83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1" name="Straight Connector 83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2" name="Straight Connector 83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3" name="Straight Connector 83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4" name="Straight Connector 83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5" name="Straight Connector 83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6" name="Straight Connector 83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7" name="Straight Connector 83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8" name="Straight Connector 83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39" name="Straight Connector 83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0" name="Straight Connector 83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1" name="Straight Connector 83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2" name="Straight Connector 83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3" name="Straight Connector 83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4" name="Straight Connector 83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45" name="Straight Connector 83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34BE039-6974-4F04-91FC-B555FE7F25BE}"/>
              </a:ext>
            </a:extLst>
          </p:cNvPr>
          <p:cNvSpPr>
            <a:spLocks noGrp="1"/>
          </p:cNvSpPr>
          <p:nvPr>
            <p:ph type="title"/>
          </p:nvPr>
        </p:nvSpPr>
        <p:spPr>
          <a:xfrm>
            <a:off x="457199" y="145793"/>
            <a:ext cx="11513225" cy="1744996"/>
          </a:xfrm>
        </p:spPr>
        <p:txBody>
          <a:bodyPr vert="horz" lIns="91440" tIns="45720" rIns="91440" bIns="45720" rtlCol="0" anchor="ctr">
            <a:normAutofit/>
          </a:bodyPr>
          <a:lstStyle/>
          <a:p>
            <a:pPr algn="ctr"/>
            <a:r>
              <a:rPr lang="en-US" sz="4000" i="0" u="none" strike="noStrike">
                <a:solidFill>
                  <a:schemeClr val="tx2"/>
                </a:solidFill>
                <a:effectLst/>
              </a:rPr>
              <a:t>Kalman Filter Buy/Hold Trading Strategy with Bollinger Bands</a:t>
            </a:r>
            <a:r>
              <a:rPr lang="en-US" sz="4000" i="0">
                <a:solidFill>
                  <a:schemeClr val="tx2"/>
                </a:solidFill>
                <a:effectLst/>
              </a:rPr>
              <a:t>​</a:t>
            </a:r>
            <a:endParaRPr lang="en-US" sz="4000">
              <a:solidFill>
                <a:schemeClr val="tx2"/>
              </a:solidFill>
            </a:endParaRPr>
          </a:p>
        </p:txBody>
      </p:sp>
      <p:sp>
        <p:nvSpPr>
          <p:cNvPr id="3" name="Content Placeholder 2">
            <a:extLst>
              <a:ext uri="{FF2B5EF4-FFF2-40B4-BE49-F238E27FC236}">
                <a16:creationId xmlns:a16="http://schemas.microsoft.com/office/drawing/2014/main" id="{71F8BC96-FC4D-4295-81E3-38A646D291B3}"/>
              </a:ext>
            </a:extLst>
          </p:cNvPr>
          <p:cNvSpPr>
            <a:spLocks noGrp="1"/>
          </p:cNvSpPr>
          <p:nvPr>
            <p:ph sz="half" idx="1"/>
          </p:nvPr>
        </p:nvSpPr>
        <p:spPr>
          <a:xfrm>
            <a:off x="201791" y="1843284"/>
            <a:ext cx="6414569" cy="4431042"/>
          </a:xfrm>
        </p:spPr>
        <p:txBody>
          <a:bodyPr vert="horz" lIns="91440" tIns="45720" rIns="91440" bIns="45720" rtlCol="0">
            <a:normAutofit/>
          </a:bodyPr>
          <a:lstStyle/>
          <a:p>
            <a:pPr fontAlgn="base">
              <a:lnSpc>
                <a:spcPct val="100000"/>
              </a:lnSpc>
              <a:buFont typeface="+mj-lt"/>
              <a:buAutoNum type="arabicPeriod"/>
            </a:pPr>
            <a:r>
              <a:rPr lang="en-US" sz="2000" b="0" i="0" u="none" strike="noStrike">
                <a:solidFill>
                  <a:schemeClr val="tx2"/>
                </a:solidFill>
                <a:effectLst/>
              </a:rPr>
              <a:t>Trading Bollinger bands are used to infer how high high/low the prices are on a relative basis</a:t>
            </a:r>
            <a:r>
              <a:rPr lang="en-US" sz="2000" b="0" i="0">
                <a:solidFill>
                  <a:schemeClr val="tx2"/>
                </a:solidFill>
                <a:effectLst/>
              </a:rPr>
              <a:t>​</a:t>
            </a:r>
          </a:p>
          <a:p>
            <a:pPr fontAlgn="base">
              <a:lnSpc>
                <a:spcPct val="100000"/>
              </a:lnSpc>
              <a:buFont typeface="+mj-lt"/>
              <a:buAutoNum type="arabicPeriod"/>
            </a:pPr>
            <a:r>
              <a:rPr lang="en-US" sz="2000" b="0" i="0" u="none" strike="noStrike">
                <a:solidFill>
                  <a:schemeClr val="tx2"/>
                </a:solidFill>
                <a:effectLst/>
              </a:rPr>
              <a:t>It’s a technical indicator calculated based on the standard deviation of a simple moving average (average price over the specified period)</a:t>
            </a:r>
            <a:r>
              <a:rPr lang="en-US" sz="2000" b="0" i="0">
                <a:solidFill>
                  <a:schemeClr val="tx2"/>
                </a:solidFill>
                <a:effectLst/>
              </a:rPr>
              <a:t>​</a:t>
            </a:r>
          </a:p>
          <a:p>
            <a:pPr fontAlgn="base">
              <a:lnSpc>
                <a:spcPct val="100000"/>
              </a:lnSpc>
              <a:buFont typeface="+mj-lt"/>
              <a:buAutoNum type="arabicPeriod"/>
            </a:pPr>
            <a:r>
              <a:rPr lang="en-US" sz="2000" b="0" i="0">
                <a:solidFill>
                  <a:schemeClr val="tx2"/>
                </a:solidFill>
                <a:effectLst/>
              </a:rPr>
              <a:t>​</a:t>
            </a:r>
          </a:p>
          <a:p>
            <a:pPr fontAlgn="base">
              <a:lnSpc>
                <a:spcPct val="100000"/>
              </a:lnSpc>
              <a:buFont typeface="+mj-lt"/>
              <a:buAutoNum type="arabicPeriod"/>
            </a:pPr>
            <a:r>
              <a:rPr lang="en-US" sz="2000" b="1" i="0" u="none" strike="noStrike">
                <a:solidFill>
                  <a:schemeClr val="tx2"/>
                </a:solidFill>
                <a:effectLst/>
              </a:rPr>
              <a:t>Strategy test</a:t>
            </a:r>
            <a:r>
              <a:rPr lang="en-US" sz="2000" b="0" i="0" u="none" strike="noStrike">
                <a:solidFill>
                  <a:schemeClr val="tx2"/>
                </a:solidFill>
                <a:effectLst/>
              </a:rPr>
              <a:t> - </a:t>
            </a:r>
            <a:r>
              <a:rPr lang="en-US" sz="2000" b="0" i="0">
                <a:solidFill>
                  <a:schemeClr val="tx2"/>
                </a:solidFill>
                <a:effectLst/>
              </a:rPr>
              <a:t>​</a:t>
            </a:r>
          </a:p>
          <a:p>
            <a:pPr fontAlgn="base">
              <a:lnSpc>
                <a:spcPct val="100000"/>
              </a:lnSpc>
              <a:buFont typeface="+mj-lt"/>
              <a:buAutoNum type="arabicPeriod"/>
            </a:pPr>
            <a:r>
              <a:rPr lang="en-US" sz="2000" b="0" i="0" u="none" strike="noStrike">
                <a:solidFill>
                  <a:schemeClr val="tx2"/>
                </a:solidFill>
                <a:effectLst/>
              </a:rPr>
              <a:t>Initial Investment :  1009590.0</a:t>
            </a:r>
            <a:r>
              <a:rPr lang="en-US" sz="2000" b="0" i="0">
                <a:solidFill>
                  <a:schemeClr val="tx2"/>
                </a:solidFill>
                <a:effectLst/>
              </a:rPr>
              <a:t>​</a:t>
            </a:r>
            <a:br>
              <a:rPr lang="en-US" sz="2000" b="0" i="0">
                <a:solidFill>
                  <a:schemeClr val="tx2"/>
                </a:solidFill>
                <a:effectLst/>
              </a:rPr>
            </a:br>
            <a:r>
              <a:rPr lang="en-US" sz="2000" b="0" i="0" u="none" strike="noStrike">
                <a:solidFill>
                  <a:schemeClr val="tx2"/>
                </a:solidFill>
                <a:effectLst/>
              </a:rPr>
              <a:t>Final Amount: 1425716.0 $</a:t>
            </a:r>
            <a:r>
              <a:rPr lang="en-US" sz="2000" b="0" i="0">
                <a:solidFill>
                  <a:schemeClr val="tx2"/>
                </a:solidFill>
                <a:effectLst/>
              </a:rPr>
              <a:t>​</a:t>
            </a:r>
            <a:br>
              <a:rPr lang="en-US" sz="2000" b="0" i="0">
                <a:solidFill>
                  <a:schemeClr val="tx2"/>
                </a:solidFill>
                <a:effectLst/>
              </a:rPr>
            </a:br>
            <a:r>
              <a:rPr lang="en-US" sz="2000" b="0" i="0" u="none" strike="noStrike">
                <a:solidFill>
                  <a:schemeClr val="tx2"/>
                </a:solidFill>
                <a:effectLst/>
              </a:rPr>
              <a:t>Profit Percent latest trading year: 41.22 %</a:t>
            </a:r>
            <a:r>
              <a:rPr lang="en-US" sz="2000" b="0" i="0">
                <a:solidFill>
                  <a:schemeClr val="tx2"/>
                </a:solidFill>
                <a:effectLst/>
              </a:rPr>
              <a:t>​</a:t>
            </a:r>
          </a:p>
          <a:p>
            <a:pPr>
              <a:lnSpc>
                <a:spcPct val="100000"/>
              </a:lnSpc>
              <a:buFont typeface="+mj-lt"/>
              <a:buAutoNum type="arabicPeriod"/>
            </a:pPr>
            <a:endParaRPr lang="en-US" sz="1500">
              <a:solidFill>
                <a:schemeClr val="tx2"/>
              </a:solidFill>
            </a:endParaRPr>
          </a:p>
        </p:txBody>
      </p:sp>
      <p:pic>
        <p:nvPicPr>
          <p:cNvPr id="8198" name="Picture 6">
            <a:extLst>
              <a:ext uri="{FF2B5EF4-FFF2-40B4-BE49-F238E27FC236}">
                <a16:creationId xmlns:a16="http://schemas.microsoft.com/office/drawing/2014/main" id="{AE8A4E9A-C092-4A86-A9FF-953B97D826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2670" y="1725604"/>
            <a:ext cx="5513842" cy="16127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FF50095-6D7A-45B8-9BEE-6383276B0BF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387898" y="4340615"/>
            <a:ext cx="5659468" cy="165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83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7"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98"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99"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00" name="Group 46">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Group 77">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9" name="Straight Connector 78">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02" name="Rectangle 10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3" name="Rectangle 11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4" name="Right Triangle 1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Shape 11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6" name="Group 1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8" name="Straight Connector 1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BECF0BA0-25E8-4D0E-AD0E-8CD8AA9D1CC0}"/>
              </a:ext>
            </a:extLst>
          </p:cNvPr>
          <p:cNvSpPr txBox="1"/>
          <p:nvPr/>
        </p:nvSpPr>
        <p:spPr>
          <a:xfrm>
            <a:off x="707025" y="2088932"/>
            <a:ext cx="10597820" cy="9784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400">
                <a:solidFill>
                  <a:schemeClr val="tx2"/>
                </a:solidFill>
                <a:latin typeface="+mj-lt"/>
                <a:ea typeface="+mj-ea"/>
                <a:cs typeface="+mj-cs"/>
              </a:rPr>
              <a:t>Simple Moving Average                             </a:t>
            </a:r>
            <a:r>
              <a:rPr lang="en-US" sz="2400" i="0" u="none" strike="noStrike">
                <a:solidFill>
                  <a:schemeClr val="tx2"/>
                </a:solidFill>
                <a:effectLst/>
                <a:latin typeface="+mj-lt"/>
                <a:ea typeface="+mj-ea"/>
                <a:cs typeface="+mj-cs"/>
              </a:rPr>
              <a:t>Exponential Moving Average</a:t>
            </a:r>
            <a:r>
              <a:rPr lang="en-US" sz="2400" b="0" i="0">
                <a:solidFill>
                  <a:schemeClr val="tx2"/>
                </a:solidFill>
                <a:effectLst/>
                <a:latin typeface="+mj-lt"/>
                <a:ea typeface="+mj-ea"/>
                <a:cs typeface="+mj-cs"/>
              </a:rPr>
              <a:t>​</a:t>
            </a:r>
            <a:endParaRPr lang="en-US" sz="2400">
              <a:solidFill>
                <a:schemeClr val="tx2"/>
              </a:solidFill>
              <a:ea typeface="+mj-ea"/>
              <a:cs typeface="+mj-cs"/>
            </a:endParaRPr>
          </a:p>
        </p:txBody>
      </p:sp>
      <p:graphicFrame>
        <p:nvGraphicFramePr>
          <p:cNvPr id="307" name="TextBox 4">
            <a:extLst>
              <a:ext uri="{FF2B5EF4-FFF2-40B4-BE49-F238E27FC236}">
                <a16:creationId xmlns:a16="http://schemas.microsoft.com/office/drawing/2014/main" id="{EF74889B-4D75-54FE-20F7-04D1214A3007}"/>
              </a:ext>
            </a:extLst>
          </p:cNvPr>
          <p:cNvGraphicFramePr/>
          <p:nvPr>
            <p:extLst>
              <p:ext uri="{D42A27DB-BD31-4B8C-83A1-F6EECF244321}">
                <p14:modId xmlns:p14="http://schemas.microsoft.com/office/powerpoint/2010/main" val="1968596345"/>
              </p:ext>
            </p:extLst>
          </p:nvPr>
        </p:nvGraphicFramePr>
        <p:xfrm>
          <a:off x="457200" y="2088430"/>
          <a:ext cx="11430000" cy="3722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8B455A86-0A02-6B29-5659-20A0EA56F55F}"/>
              </a:ext>
            </a:extLst>
          </p:cNvPr>
          <p:cNvSpPr txBox="1"/>
          <p:nvPr/>
        </p:nvSpPr>
        <p:spPr>
          <a:xfrm>
            <a:off x="127790" y="823852"/>
            <a:ext cx="11800723" cy="707886"/>
          </a:xfrm>
          <a:prstGeom prst="rect">
            <a:avLst/>
          </a:prstGeom>
          <a:noFill/>
        </p:spPr>
        <p:txBody>
          <a:bodyPr wrap="square" rtlCol="0">
            <a:spAutoFit/>
          </a:bodyPr>
          <a:lstStyle/>
          <a:p>
            <a:pPr algn="ctr"/>
            <a:r>
              <a:rPr lang="en-US" sz="4000">
                <a:latin typeface="+mj-lt"/>
              </a:rPr>
              <a:t>Moving Average Strategy</a:t>
            </a:r>
          </a:p>
        </p:txBody>
      </p:sp>
    </p:spTree>
    <p:extLst>
      <p:ext uri="{BB962C8B-B14F-4D97-AF65-F5344CB8AC3E}">
        <p14:creationId xmlns:p14="http://schemas.microsoft.com/office/powerpoint/2010/main" val="2270853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7"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98"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99"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00" name="Group 46">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Group 77">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9" name="Straight Connector 78">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02" name="Rectangle 10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3" name="Rectangle 11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4" name="Right Triangle 1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Shape 11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6" name="Group 1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8" name="Straight Connector 1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BECF0BA0-25E8-4D0E-AD0E-8CD8AA9D1CC0}"/>
              </a:ext>
            </a:extLst>
          </p:cNvPr>
          <p:cNvSpPr txBox="1"/>
          <p:nvPr/>
        </p:nvSpPr>
        <p:spPr>
          <a:xfrm>
            <a:off x="732068" y="221824"/>
            <a:ext cx="10597820" cy="9784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i="0" u="none" strike="noStrike">
                <a:solidFill>
                  <a:schemeClr val="tx2"/>
                </a:solidFill>
                <a:effectLst/>
                <a:latin typeface="+mj-lt"/>
                <a:ea typeface="+mj-ea"/>
                <a:cs typeface="+mj-cs"/>
              </a:rPr>
              <a:t>Simple Moving Average</a:t>
            </a:r>
            <a:r>
              <a:rPr lang="en-US" sz="4400" b="0" i="0">
                <a:solidFill>
                  <a:schemeClr val="tx2"/>
                </a:solidFill>
                <a:effectLst/>
                <a:latin typeface="+mj-lt"/>
                <a:ea typeface="+mj-ea"/>
                <a:cs typeface="+mj-cs"/>
              </a:rPr>
              <a:t>​</a:t>
            </a:r>
            <a:endParaRPr lang="en-US" sz="4400">
              <a:solidFill>
                <a:schemeClr val="tx2"/>
              </a:solidFill>
              <a:latin typeface="+mj-lt"/>
              <a:ea typeface="+mj-ea"/>
              <a:cs typeface="+mj-cs"/>
            </a:endParaRPr>
          </a:p>
        </p:txBody>
      </p:sp>
      <p:sp>
        <p:nvSpPr>
          <p:cNvPr id="147" name="TextBox 146">
            <a:extLst>
              <a:ext uri="{FF2B5EF4-FFF2-40B4-BE49-F238E27FC236}">
                <a16:creationId xmlns:a16="http://schemas.microsoft.com/office/drawing/2014/main" id="{E6496BA8-8217-4AB6-BD2A-95C71D2C1ECF}"/>
              </a:ext>
            </a:extLst>
          </p:cNvPr>
          <p:cNvSpPr txBox="1"/>
          <p:nvPr/>
        </p:nvSpPr>
        <p:spPr>
          <a:xfrm>
            <a:off x="304572" y="1790879"/>
            <a:ext cx="4218485" cy="646331"/>
          </a:xfrm>
          <a:prstGeom prst="rect">
            <a:avLst/>
          </a:prstGeom>
          <a:noFill/>
        </p:spPr>
        <p:txBody>
          <a:bodyPr wrap="square">
            <a:spAutoFit/>
          </a:bodyPr>
          <a:lstStyle/>
          <a:p>
            <a:r>
              <a:rPr lang="en-US" sz="1800">
                <a:cs typeface="Calibri"/>
              </a:rPr>
              <a:t>Implemented on TSM ticker from </a:t>
            </a:r>
            <a:r>
              <a:rPr lang="en-US" sz="1800" b="1">
                <a:cs typeface="Calibri"/>
              </a:rPr>
              <a:t>09/30/2012 to 09/30/2022</a:t>
            </a:r>
          </a:p>
        </p:txBody>
      </p:sp>
      <p:pic>
        <p:nvPicPr>
          <p:cNvPr id="148" name="Picture 6" descr="Text&#10;&#10;Description automatically generated">
            <a:extLst>
              <a:ext uri="{FF2B5EF4-FFF2-40B4-BE49-F238E27FC236}">
                <a16:creationId xmlns:a16="http://schemas.microsoft.com/office/drawing/2014/main" id="{BBEAAB8D-E5EF-4279-964F-B60F73F71189}"/>
              </a:ext>
            </a:extLst>
          </p:cNvPr>
          <p:cNvPicPr>
            <a:picLocks noChangeAspect="1"/>
          </p:cNvPicPr>
          <p:nvPr/>
        </p:nvPicPr>
        <p:blipFill>
          <a:blip r:embed="rId2"/>
          <a:stretch>
            <a:fillRect/>
          </a:stretch>
        </p:blipFill>
        <p:spPr>
          <a:xfrm>
            <a:off x="480482" y="3156867"/>
            <a:ext cx="3487437" cy="1828601"/>
          </a:xfrm>
          <a:prstGeom prst="rect">
            <a:avLst/>
          </a:prstGeom>
        </p:spPr>
      </p:pic>
      <p:pic>
        <p:nvPicPr>
          <p:cNvPr id="149" name="Picture 5" descr="Chart, line chart&#10;&#10;Description automatically generated">
            <a:extLst>
              <a:ext uri="{FF2B5EF4-FFF2-40B4-BE49-F238E27FC236}">
                <a16:creationId xmlns:a16="http://schemas.microsoft.com/office/drawing/2014/main" id="{703A941E-E06C-4DD8-9085-B5B079432F0F}"/>
              </a:ext>
            </a:extLst>
          </p:cNvPr>
          <p:cNvPicPr>
            <a:picLocks noChangeAspect="1"/>
          </p:cNvPicPr>
          <p:nvPr/>
        </p:nvPicPr>
        <p:blipFill>
          <a:blip r:embed="rId3"/>
          <a:stretch>
            <a:fillRect/>
          </a:stretch>
        </p:blipFill>
        <p:spPr>
          <a:xfrm>
            <a:off x="4731164" y="1441153"/>
            <a:ext cx="7276615" cy="4950639"/>
          </a:xfrm>
          <a:prstGeom prst="rect">
            <a:avLst/>
          </a:prstGeom>
        </p:spPr>
      </p:pic>
    </p:spTree>
    <p:extLst>
      <p:ext uri="{BB962C8B-B14F-4D97-AF65-F5344CB8AC3E}">
        <p14:creationId xmlns:p14="http://schemas.microsoft.com/office/powerpoint/2010/main" val="515390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7"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98"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99"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00" name="Group 46">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1" name="Group 77">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9" name="Straight Connector 78">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02" name="Rectangle 10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3" name="Rectangle 11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4" name="Right Triangle 1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Shape 11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6" name="Group 1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8" name="Straight Connector 1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BECF0BA0-25E8-4D0E-AD0E-8CD8AA9D1CC0}"/>
              </a:ext>
            </a:extLst>
          </p:cNvPr>
          <p:cNvSpPr txBox="1"/>
          <p:nvPr/>
        </p:nvSpPr>
        <p:spPr>
          <a:xfrm>
            <a:off x="732068" y="221824"/>
            <a:ext cx="10597820" cy="9784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a:solidFill>
                  <a:schemeClr val="tx2"/>
                </a:solidFill>
                <a:latin typeface="+mj-lt"/>
                <a:ea typeface="+mj-ea"/>
                <a:cs typeface="+mj-cs"/>
              </a:rPr>
              <a:t>Exponential</a:t>
            </a:r>
            <a:r>
              <a:rPr lang="en-US" sz="4400" i="0" u="none" strike="noStrike">
                <a:solidFill>
                  <a:schemeClr val="tx2"/>
                </a:solidFill>
                <a:effectLst/>
                <a:latin typeface="+mj-lt"/>
                <a:ea typeface="+mj-ea"/>
                <a:cs typeface="+mj-cs"/>
              </a:rPr>
              <a:t> Moving Average</a:t>
            </a:r>
            <a:r>
              <a:rPr lang="en-US" sz="4400" b="0" i="0">
                <a:solidFill>
                  <a:schemeClr val="tx2"/>
                </a:solidFill>
                <a:effectLst/>
                <a:latin typeface="+mj-lt"/>
                <a:ea typeface="+mj-ea"/>
                <a:cs typeface="+mj-cs"/>
              </a:rPr>
              <a:t>​</a:t>
            </a:r>
            <a:endParaRPr lang="en-US" sz="4400">
              <a:solidFill>
                <a:schemeClr val="tx2"/>
              </a:solidFill>
              <a:latin typeface="+mj-lt"/>
              <a:ea typeface="+mj-ea"/>
              <a:cs typeface="+mj-cs"/>
            </a:endParaRPr>
          </a:p>
        </p:txBody>
      </p:sp>
      <p:sp>
        <p:nvSpPr>
          <p:cNvPr id="147" name="TextBox 146">
            <a:extLst>
              <a:ext uri="{FF2B5EF4-FFF2-40B4-BE49-F238E27FC236}">
                <a16:creationId xmlns:a16="http://schemas.microsoft.com/office/drawing/2014/main" id="{E6496BA8-8217-4AB6-BD2A-95C71D2C1ECF}"/>
              </a:ext>
            </a:extLst>
          </p:cNvPr>
          <p:cNvSpPr txBox="1"/>
          <p:nvPr/>
        </p:nvSpPr>
        <p:spPr>
          <a:xfrm>
            <a:off x="534670" y="1790879"/>
            <a:ext cx="3988387" cy="646331"/>
          </a:xfrm>
          <a:prstGeom prst="rect">
            <a:avLst/>
          </a:prstGeom>
          <a:noFill/>
        </p:spPr>
        <p:txBody>
          <a:bodyPr wrap="square">
            <a:spAutoFit/>
          </a:bodyPr>
          <a:lstStyle/>
          <a:p>
            <a:r>
              <a:rPr lang="en-US" sz="1800">
                <a:cs typeface="Calibri"/>
              </a:rPr>
              <a:t>Implemented on TSM ticker from </a:t>
            </a:r>
            <a:r>
              <a:rPr lang="en-US" sz="1800" b="1">
                <a:cs typeface="Calibri"/>
              </a:rPr>
              <a:t>09/30/2012 to 09/30/2022</a:t>
            </a:r>
          </a:p>
        </p:txBody>
      </p:sp>
      <p:pic>
        <p:nvPicPr>
          <p:cNvPr id="150" name="Picture 12" descr="Graphical user interface, text, application&#10;&#10;Description automatically generated">
            <a:extLst>
              <a:ext uri="{FF2B5EF4-FFF2-40B4-BE49-F238E27FC236}">
                <a16:creationId xmlns:a16="http://schemas.microsoft.com/office/drawing/2014/main" id="{6C0F415C-36ED-49E3-80AB-A703F11D300D}"/>
              </a:ext>
            </a:extLst>
          </p:cNvPr>
          <p:cNvPicPr>
            <a:picLocks noChangeAspect="1"/>
          </p:cNvPicPr>
          <p:nvPr/>
        </p:nvPicPr>
        <p:blipFill>
          <a:blip r:embed="rId2"/>
          <a:stretch>
            <a:fillRect/>
          </a:stretch>
        </p:blipFill>
        <p:spPr>
          <a:xfrm>
            <a:off x="458555" y="2836393"/>
            <a:ext cx="3709109" cy="2139044"/>
          </a:xfrm>
          <a:prstGeom prst="rect">
            <a:avLst/>
          </a:prstGeom>
        </p:spPr>
      </p:pic>
      <p:pic>
        <p:nvPicPr>
          <p:cNvPr id="151" name="Picture 6" descr="Chart&#10;&#10;Description automatically generated">
            <a:extLst>
              <a:ext uri="{FF2B5EF4-FFF2-40B4-BE49-F238E27FC236}">
                <a16:creationId xmlns:a16="http://schemas.microsoft.com/office/drawing/2014/main" id="{2392297E-CBF4-4F88-909B-2E086076A81B}"/>
              </a:ext>
            </a:extLst>
          </p:cNvPr>
          <p:cNvPicPr>
            <a:picLocks noChangeAspect="1"/>
          </p:cNvPicPr>
          <p:nvPr/>
        </p:nvPicPr>
        <p:blipFill>
          <a:blip r:embed="rId3"/>
          <a:stretch>
            <a:fillRect/>
          </a:stretch>
        </p:blipFill>
        <p:spPr>
          <a:xfrm>
            <a:off x="4491285" y="1371952"/>
            <a:ext cx="7141578" cy="5207922"/>
          </a:xfrm>
          <a:prstGeom prst="rect">
            <a:avLst/>
          </a:prstGeom>
        </p:spPr>
      </p:pic>
    </p:spTree>
    <p:extLst>
      <p:ext uri="{BB962C8B-B14F-4D97-AF65-F5344CB8AC3E}">
        <p14:creationId xmlns:p14="http://schemas.microsoft.com/office/powerpoint/2010/main" val="144169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10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B45FF4E4-6837-40E9-8C1F-A61BC0E59725}"/>
              </a:ext>
            </a:extLst>
          </p:cNvPr>
          <p:cNvSpPr>
            <a:spLocks noGrp="1"/>
          </p:cNvSpPr>
          <p:nvPr>
            <p:ph idx="1"/>
          </p:nvPr>
        </p:nvSpPr>
        <p:spPr>
          <a:xfrm>
            <a:off x="6002844" y="1649118"/>
            <a:ext cx="5971747" cy="4732367"/>
          </a:xfrm>
        </p:spPr>
        <p:txBody>
          <a:bodyPr>
            <a:normAutofit/>
          </a:bodyPr>
          <a:lstStyle/>
          <a:p>
            <a:pPr>
              <a:lnSpc>
                <a:spcPct val="100000"/>
              </a:lnSpc>
            </a:pPr>
            <a:r>
              <a:rPr lang="en-US" sz="1600">
                <a:solidFill>
                  <a:schemeClr val="tx1"/>
                </a:solidFill>
                <a:latin typeface="Calibri" panose="020F0502020204030204" pitchFamily="34" charset="0"/>
                <a:cs typeface="Calibri" panose="020F0502020204030204" pitchFamily="34" charset="0"/>
              </a:rPr>
              <a:t>TSM is the First Taiwan Company to be listed on NYSE on </a:t>
            </a:r>
            <a:r>
              <a:rPr lang="en-US" sz="1600" b="1">
                <a:solidFill>
                  <a:schemeClr val="tx1"/>
                </a:solidFill>
                <a:latin typeface="Calibri" panose="020F0502020204030204" pitchFamily="34" charset="0"/>
                <a:cs typeface="Calibri" panose="020F0502020204030204" pitchFamily="34" charset="0"/>
              </a:rPr>
              <a:t>October 8, 1997</a:t>
            </a:r>
            <a:r>
              <a:rPr lang="en-US" sz="1600">
                <a:solidFill>
                  <a:schemeClr val="tx1"/>
                </a:solidFill>
                <a:latin typeface="Calibri" panose="020F0502020204030204" pitchFamily="34" charset="0"/>
                <a:cs typeface="Calibri" panose="020F0502020204030204" pitchFamily="34" charset="0"/>
              </a:rPr>
              <a:t>(9:30 am New York time)</a:t>
            </a:r>
          </a:p>
          <a:p>
            <a:pPr>
              <a:lnSpc>
                <a:spcPct val="100000"/>
              </a:lnSpc>
            </a:pPr>
            <a:r>
              <a:rPr lang="en-US" sz="1600">
                <a:solidFill>
                  <a:schemeClr val="tx1"/>
                </a:solidFill>
                <a:latin typeface="Calibri" panose="020F0502020204030204" pitchFamily="34" charset="0"/>
                <a:cs typeface="Calibri" panose="020F0502020204030204" pitchFamily="34" charset="0"/>
              </a:rPr>
              <a:t>The all-time high Taiwan Semiconductor Manufacturing stock closing price was </a:t>
            </a:r>
            <a:r>
              <a:rPr lang="en-US" sz="1600" b="1">
                <a:solidFill>
                  <a:schemeClr val="tx1"/>
                </a:solidFill>
                <a:latin typeface="Calibri" panose="020F0502020204030204" pitchFamily="34" charset="0"/>
                <a:cs typeface="Calibri" panose="020F0502020204030204" pitchFamily="34" charset="0"/>
              </a:rPr>
              <a:t>138.47</a:t>
            </a:r>
            <a:r>
              <a:rPr lang="en-US" sz="1600">
                <a:solidFill>
                  <a:schemeClr val="tx1"/>
                </a:solidFill>
                <a:latin typeface="Calibri" panose="020F0502020204030204" pitchFamily="34" charset="0"/>
                <a:cs typeface="Calibri" panose="020F0502020204030204" pitchFamily="34" charset="0"/>
              </a:rPr>
              <a:t> on </a:t>
            </a:r>
            <a:r>
              <a:rPr lang="en-US" sz="1600" b="1">
                <a:solidFill>
                  <a:schemeClr val="tx1"/>
                </a:solidFill>
                <a:latin typeface="Calibri" panose="020F0502020204030204" pitchFamily="34" charset="0"/>
                <a:cs typeface="Calibri" panose="020F0502020204030204" pitchFamily="34" charset="0"/>
              </a:rPr>
              <a:t>January 14, 2022</a:t>
            </a:r>
            <a:r>
              <a:rPr lang="en-US" sz="1600">
                <a:solidFill>
                  <a:schemeClr val="tx1"/>
                </a:solidFill>
                <a:latin typeface="Calibri" panose="020F0502020204030204" pitchFamily="34" charset="0"/>
                <a:cs typeface="Calibri" panose="020F0502020204030204" pitchFamily="34" charset="0"/>
              </a:rPr>
              <a:t>.</a:t>
            </a:r>
          </a:p>
          <a:p>
            <a:pPr>
              <a:lnSpc>
                <a:spcPct val="100000"/>
              </a:lnSpc>
            </a:pPr>
            <a:r>
              <a:rPr lang="en-US" sz="1600">
                <a:solidFill>
                  <a:schemeClr val="tx1"/>
                </a:solidFill>
                <a:latin typeface="Calibri" panose="020F0502020204030204" pitchFamily="34" charset="0"/>
                <a:cs typeface="Calibri" panose="020F0502020204030204" pitchFamily="34" charset="0"/>
              </a:rPr>
              <a:t>The Taiwan Semiconductor Manufacturing’s 52-week high stock price is </a:t>
            </a:r>
            <a:r>
              <a:rPr lang="en-US" sz="1600" b="1">
                <a:solidFill>
                  <a:schemeClr val="tx1"/>
                </a:solidFill>
                <a:latin typeface="Calibri" panose="020F0502020204030204" pitchFamily="34" charset="0"/>
                <a:cs typeface="Calibri" panose="020F0502020204030204" pitchFamily="34" charset="0"/>
              </a:rPr>
              <a:t>145.00</a:t>
            </a:r>
            <a:r>
              <a:rPr lang="en-US" sz="1600">
                <a:solidFill>
                  <a:schemeClr val="tx1"/>
                </a:solidFill>
                <a:latin typeface="Calibri" panose="020F0502020204030204" pitchFamily="34" charset="0"/>
                <a:cs typeface="Calibri" panose="020F0502020204030204" pitchFamily="34" charset="0"/>
              </a:rPr>
              <a:t>, which is </a:t>
            </a:r>
            <a:r>
              <a:rPr lang="en-US" sz="1600" b="1">
                <a:solidFill>
                  <a:schemeClr val="tx1"/>
                </a:solidFill>
                <a:latin typeface="Calibri" panose="020F0502020204030204" pitchFamily="34" charset="0"/>
                <a:cs typeface="Calibri" panose="020F0502020204030204" pitchFamily="34" charset="0"/>
              </a:rPr>
              <a:t>75.4%</a:t>
            </a:r>
            <a:r>
              <a:rPr lang="en-US" sz="1600">
                <a:solidFill>
                  <a:schemeClr val="tx1"/>
                </a:solidFill>
                <a:latin typeface="Calibri" panose="020F0502020204030204" pitchFamily="34" charset="0"/>
                <a:cs typeface="Calibri" panose="020F0502020204030204" pitchFamily="34" charset="0"/>
              </a:rPr>
              <a:t> above the current share price.</a:t>
            </a:r>
          </a:p>
          <a:p>
            <a:pPr>
              <a:lnSpc>
                <a:spcPct val="100000"/>
              </a:lnSpc>
            </a:pPr>
            <a:r>
              <a:rPr lang="en-US" sz="1600">
                <a:solidFill>
                  <a:schemeClr val="tx1"/>
                </a:solidFill>
                <a:latin typeface="Calibri" panose="020F0502020204030204" pitchFamily="34" charset="0"/>
                <a:cs typeface="Calibri" panose="020F0502020204030204" pitchFamily="34" charset="0"/>
              </a:rPr>
              <a:t>The Taiwan Semiconductor Manufacturing 52-week low stock price is </a:t>
            </a:r>
            <a:r>
              <a:rPr lang="en-US" sz="1600" b="1">
                <a:solidFill>
                  <a:schemeClr val="tx1"/>
                </a:solidFill>
                <a:latin typeface="Calibri" panose="020F0502020204030204" pitchFamily="34" charset="0"/>
                <a:cs typeface="Calibri" panose="020F0502020204030204" pitchFamily="34" charset="0"/>
              </a:rPr>
              <a:t>59.43</a:t>
            </a:r>
            <a:r>
              <a:rPr lang="en-US" sz="1600">
                <a:solidFill>
                  <a:schemeClr val="tx1"/>
                </a:solidFill>
                <a:latin typeface="Calibri" panose="020F0502020204030204" pitchFamily="34" charset="0"/>
                <a:cs typeface="Calibri" panose="020F0502020204030204" pitchFamily="34" charset="0"/>
              </a:rPr>
              <a:t>, which is </a:t>
            </a:r>
            <a:r>
              <a:rPr lang="en-US" sz="1600" b="1">
                <a:solidFill>
                  <a:schemeClr val="tx1"/>
                </a:solidFill>
                <a:latin typeface="Calibri" panose="020F0502020204030204" pitchFamily="34" charset="0"/>
                <a:cs typeface="Calibri" panose="020F0502020204030204" pitchFamily="34" charset="0"/>
              </a:rPr>
              <a:t>28.1%</a:t>
            </a:r>
            <a:r>
              <a:rPr lang="en-US" sz="1600">
                <a:solidFill>
                  <a:schemeClr val="tx1"/>
                </a:solidFill>
                <a:latin typeface="Calibri" panose="020F0502020204030204" pitchFamily="34" charset="0"/>
                <a:cs typeface="Calibri" panose="020F0502020204030204" pitchFamily="34" charset="0"/>
              </a:rPr>
              <a:t> below the current share price.</a:t>
            </a:r>
          </a:p>
          <a:p>
            <a:pPr>
              <a:lnSpc>
                <a:spcPct val="100000"/>
              </a:lnSpc>
            </a:pPr>
            <a:r>
              <a:rPr lang="en-US" sz="1600">
                <a:solidFill>
                  <a:schemeClr val="tx1"/>
                </a:solidFill>
                <a:latin typeface="Calibri" panose="020F0502020204030204" pitchFamily="34" charset="0"/>
                <a:cs typeface="Calibri" panose="020F0502020204030204" pitchFamily="34" charset="0"/>
              </a:rPr>
              <a:t>The average Taiwan Semiconductor Manufacturing stock price for the last 52 weeks is </a:t>
            </a:r>
            <a:r>
              <a:rPr lang="en-US" sz="1600" b="1">
                <a:solidFill>
                  <a:schemeClr val="tx1"/>
                </a:solidFill>
                <a:latin typeface="Calibri" panose="020F0502020204030204" pitchFamily="34" charset="0"/>
                <a:cs typeface="Calibri" panose="020F0502020204030204" pitchFamily="34" charset="0"/>
              </a:rPr>
              <a:t>94.18</a:t>
            </a:r>
            <a:endParaRPr lang="en-US" sz="1600">
              <a:solidFill>
                <a:schemeClr val="tx1"/>
              </a:solidFill>
              <a:latin typeface="Calibri" panose="020F0502020204030204" pitchFamily="34" charset="0"/>
              <a:cs typeface="Calibri" panose="020F0502020204030204" pitchFamily="34" charset="0"/>
            </a:endParaRPr>
          </a:p>
          <a:p>
            <a:pPr>
              <a:lnSpc>
                <a:spcPct val="100000"/>
              </a:lnSpc>
            </a:pPr>
            <a:r>
              <a:rPr lang="en-US" sz="1600">
                <a:solidFill>
                  <a:schemeClr val="tx1"/>
                </a:solidFill>
                <a:latin typeface="Calibri" panose="020F0502020204030204" pitchFamily="34" charset="0"/>
                <a:cs typeface="Calibri" panose="020F0502020204030204" pitchFamily="34" charset="0"/>
              </a:rPr>
              <a:t>Taiwan Semiconductor Manufacturing’s market cap as of December 01, 2022, is </a:t>
            </a:r>
            <a:r>
              <a:rPr lang="en-US" sz="1600" b="1">
                <a:solidFill>
                  <a:schemeClr val="tx1"/>
                </a:solidFill>
                <a:latin typeface="Calibri" panose="020F0502020204030204" pitchFamily="34" charset="0"/>
                <a:cs typeface="Calibri" panose="020F0502020204030204" pitchFamily="34" charset="0"/>
              </a:rPr>
              <a:t>$428.81B</a:t>
            </a:r>
            <a:endParaRPr lang="en-US" sz="1600">
              <a:solidFill>
                <a:schemeClr val="tx1"/>
              </a:solidFill>
              <a:latin typeface="Calibri" panose="020F0502020204030204" pitchFamily="34" charset="0"/>
              <a:cs typeface="Calibri" panose="020F0502020204030204" pitchFamily="34" charset="0"/>
            </a:endParaRPr>
          </a:p>
          <a:p>
            <a:pPr>
              <a:lnSpc>
                <a:spcPct val="100000"/>
              </a:lnSpc>
            </a:pPr>
            <a:endParaRPr lang="en-US" sz="1600">
              <a:solidFill>
                <a:schemeClr val="tx1"/>
              </a:solidFill>
              <a:latin typeface="Calibri" panose="020F0502020204030204" pitchFamily="34" charset="0"/>
              <a:cs typeface="Calibri" panose="020F0502020204030204" pitchFamily="34" charset="0"/>
            </a:endParaRPr>
          </a:p>
          <a:p>
            <a:pPr>
              <a:lnSpc>
                <a:spcPct val="100000"/>
              </a:lnSpc>
            </a:pPr>
            <a:endParaRPr lang="en-US" sz="1600">
              <a:solidFill>
                <a:schemeClr val="tx2"/>
              </a:solidFill>
              <a:latin typeface="Calibri" panose="020F0502020204030204" pitchFamily="34" charset="0"/>
              <a:cs typeface="Calibri" panose="020F0502020204030204" pitchFamily="34" charset="0"/>
            </a:endParaRPr>
          </a:p>
        </p:txBody>
      </p:sp>
      <p:sp>
        <p:nvSpPr>
          <p:cNvPr id="133" name="Title 1">
            <a:extLst>
              <a:ext uri="{FF2B5EF4-FFF2-40B4-BE49-F238E27FC236}">
                <a16:creationId xmlns:a16="http://schemas.microsoft.com/office/drawing/2014/main" id="{FA31A1BF-5022-4814-B341-69A3CC28EB72}"/>
              </a:ext>
            </a:extLst>
          </p:cNvPr>
          <p:cNvSpPr>
            <a:spLocks noGrp="1"/>
          </p:cNvSpPr>
          <p:nvPr>
            <p:ph type="title"/>
          </p:nvPr>
        </p:nvSpPr>
        <p:spPr>
          <a:xfrm>
            <a:off x="4225257" y="231070"/>
            <a:ext cx="3718767" cy="1220771"/>
          </a:xfrm>
        </p:spPr>
        <p:txBody>
          <a:bodyPr>
            <a:normAutofit/>
          </a:bodyPr>
          <a:lstStyle/>
          <a:p>
            <a:pPr algn="ctr"/>
            <a:r>
              <a:rPr lang="en-US">
                <a:solidFill>
                  <a:schemeClr val="tx2">
                    <a:alpha val="80000"/>
                  </a:schemeClr>
                </a:solidFill>
              </a:rPr>
              <a:t>Background</a:t>
            </a:r>
          </a:p>
        </p:txBody>
      </p:sp>
      <p:pic>
        <p:nvPicPr>
          <p:cNvPr id="4" name="Picture 3">
            <a:extLst>
              <a:ext uri="{FF2B5EF4-FFF2-40B4-BE49-F238E27FC236}">
                <a16:creationId xmlns:a16="http://schemas.microsoft.com/office/drawing/2014/main" id="{217967F7-6B5E-4F8E-C963-4FE82ACEA070}"/>
              </a:ext>
            </a:extLst>
          </p:cNvPr>
          <p:cNvPicPr>
            <a:picLocks noChangeAspect="1"/>
          </p:cNvPicPr>
          <p:nvPr/>
        </p:nvPicPr>
        <p:blipFill>
          <a:blip r:embed="rId2"/>
          <a:stretch>
            <a:fillRect/>
          </a:stretch>
        </p:blipFill>
        <p:spPr>
          <a:xfrm>
            <a:off x="102102" y="1822878"/>
            <a:ext cx="5875861" cy="3480318"/>
          </a:xfrm>
          <a:prstGeom prst="rect">
            <a:avLst/>
          </a:prstGeom>
        </p:spPr>
      </p:pic>
    </p:spTree>
    <p:extLst>
      <p:ext uri="{BB962C8B-B14F-4D97-AF65-F5344CB8AC3E}">
        <p14:creationId xmlns:p14="http://schemas.microsoft.com/office/powerpoint/2010/main" val="2955831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Rectangle 4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reeform: Shape 8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4" name="Group 8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5" name="Rectangle 11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ectangle 11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11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3" name="Group 12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4" name="Straight Connector 12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8D7CAF8-453D-D7F5-BF2A-10947EB428EF}"/>
              </a:ext>
            </a:extLst>
          </p:cNvPr>
          <p:cNvSpPr txBox="1"/>
          <p:nvPr/>
        </p:nvSpPr>
        <p:spPr>
          <a:xfrm>
            <a:off x="457200" y="732349"/>
            <a:ext cx="4965829" cy="9392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a:solidFill>
                  <a:schemeClr val="tx2"/>
                </a:solidFill>
                <a:latin typeface="+mj-lt"/>
                <a:ea typeface="+mj-ea"/>
                <a:cs typeface="+mj-cs"/>
              </a:rPr>
              <a:t>Key Takeaway</a:t>
            </a:r>
          </a:p>
        </p:txBody>
      </p:sp>
      <p:sp>
        <p:nvSpPr>
          <p:cNvPr id="5" name="TextBox 4">
            <a:extLst>
              <a:ext uri="{FF2B5EF4-FFF2-40B4-BE49-F238E27FC236}">
                <a16:creationId xmlns:a16="http://schemas.microsoft.com/office/drawing/2014/main" id="{255AF373-7121-3C82-3712-D2EFC812DF25}"/>
              </a:ext>
            </a:extLst>
          </p:cNvPr>
          <p:cNvSpPr txBox="1"/>
          <p:nvPr/>
        </p:nvSpPr>
        <p:spPr>
          <a:xfrm>
            <a:off x="813125" y="2236307"/>
            <a:ext cx="4994679" cy="338914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lnSpc>
                <a:spcPct val="110000"/>
              </a:lnSpc>
              <a:spcAft>
                <a:spcPts val="600"/>
              </a:spcAft>
              <a:buClr>
                <a:schemeClr val="bg1"/>
              </a:buClr>
              <a:buSzPct val="75000"/>
              <a:buFont typeface="+mj-lt"/>
              <a:buAutoNum type="arabicPeriod"/>
            </a:pPr>
            <a:r>
              <a:rPr lang="en-US" sz="2000">
                <a:solidFill>
                  <a:schemeClr val="tx2"/>
                </a:solidFill>
              </a:rPr>
              <a:t>Moving Average act as a support for the market trend </a:t>
            </a:r>
          </a:p>
          <a:p>
            <a:pPr marL="228600" indent="-228600">
              <a:lnSpc>
                <a:spcPct val="110000"/>
              </a:lnSpc>
              <a:spcAft>
                <a:spcPts val="600"/>
              </a:spcAft>
              <a:buClr>
                <a:schemeClr val="bg1"/>
              </a:buClr>
              <a:buSzPct val="75000"/>
              <a:buFont typeface="+mj-lt"/>
              <a:buAutoNum type="arabicPeriod"/>
            </a:pPr>
            <a:r>
              <a:rPr lang="en-US" sz="2000">
                <a:solidFill>
                  <a:schemeClr val="tx2"/>
                </a:solidFill>
              </a:rPr>
              <a:t>EMA is more sensitive to price change compared to SMA</a:t>
            </a:r>
          </a:p>
          <a:p>
            <a:pPr marL="228600" indent="-228600">
              <a:lnSpc>
                <a:spcPct val="110000"/>
              </a:lnSpc>
              <a:spcAft>
                <a:spcPts val="600"/>
              </a:spcAft>
              <a:buClr>
                <a:schemeClr val="bg1"/>
              </a:buClr>
              <a:buSzPct val="75000"/>
              <a:buFont typeface="+mj-lt"/>
              <a:buAutoNum type="arabicPeriod"/>
            </a:pPr>
            <a:r>
              <a:rPr lang="en-US" sz="2000">
                <a:solidFill>
                  <a:schemeClr val="tx2"/>
                </a:solidFill>
              </a:rPr>
              <a:t>SMA is used in conjunction to EMA to reduce false trend signals</a:t>
            </a:r>
          </a:p>
          <a:p>
            <a:pPr marL="228600" indent="-228600">
              <a:lnSpc>
                <a:spcPct val="110000"/>
              </a:lnSpc>
              <a:spcAft>
                <a:spcPts val="600"/>
              </a:spcAft>
              <a:buClr>
                <a:schemeClr val="bg1"/>
              </a:buClr>
              <a:buSzPct val="75000"/>
              <a:buFont typeface="+mj-lt"/>
              <a:buAutoNum type="arabicPeriod"/>
            </a:pPr>
            <a:r>
              <a:rPr lang="en-US" sz="2000">
                <a:solidFill>
                  <a:schemeClr val="tx2"/>
                </a:solidFill>
              </a:rPr>
              <a:t>EMA can act as a form of support or resistance</a:t>
            </a:r>
          </a:p>
          <a:p>
            <a:pPr marL="228600" indent="-228600">
              <a:lnSpc>
                <a:spcPct val="110000"/>
              </a:lnSpc>
              <a:spcAft>
                <a:spcPts val="600"/>
              </a:spcAft>
              <a:buClr>
                <a:schemeClr val="bg1"/>
              </a:buClr>
              <a:buSzPct val="75000"/>
              <a:buFont typeface="+mj-lt"/>
              <a:buAutoNum type="arabicPeriod"/>
            </a:pPr>
            <a:endParaRPr lang="en-US">
              <a:solidFill>
                <a:schemeClr val="tx2"/>
              </a:solidFill>
            </a:endParaRPr>
          </a:p>
        </p:txBody>
      </p:sp>
      <p:pic>
        <p:nvPicPr>
          <p:cNvPr id="9" name="Graphic 8" descr="Market">
            <a:extLst>
              <a:ext uri="{FF2B5EF4-FFF2-40B4-BE49-F238E27FC236}">
                <a16:creationId xmlns:a16="http://schemas.microsoft.com/office/drawing/2014/main" id="{A208EF85-F6D3-3595-78DB-589F29DA4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71278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43517DAF-BA0B-48C9-8544-2D295C68F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20AB72C-20FB-424A-B116-9771F33F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4" y="4062405"/>
            <a:ext cx="3509907" cy="2795595"/>
          </a:xfrm>
          <a:custGeom>
            <a:avLst/>
            <a:gdLst>
              <a:gd name="connsiteX0" fmla="*/ 1060477 w 3509907"/>
              <a:gd name="connsiteY0" fmla="*/ 0 h 2795595"/>
              <a:gd name="connsiteX1" fmla="*/ 3509907 w 3509907"/>
              <a:gd name="connsiteY1" fmla="*/ 2449430 h 2795595"/>
              <a:gd name="connsiteX2" fmla="*/ 3497261 w 3509907"/>
              <a:gd name="connsiteY2" fmla="*/ 2699870 h 2795595"/>
              <a:gd name="connsiteX3" fmla="*/ 3482652 w 3509907"/>
              <a:gd name="connsiteY3" fmla="*/ 2795595 h 2795595"/>
              <a:gd name="connsiteX4" fmla="*/ 2653271 w 3509907"/>
              <a:gd name="connsiteY4" fmla="*/ 2795595 h 2795595"/>
              <a:gd name="connsiteX5" fmla="*/ 2657790 w 3509907"/>
              <a:gd name="connsiteY5" fmla="*/ 2778020 h 2795595"/>
              <a:gd name="connsiteX6" fmla="*/ 2690914 w 3509907"/>
              <a:gd name="connsiteY6" fmla="*/ 2449430 h 2795595"/>
              <a:gd name="connsiteX7" fmla="*/ 1060476 w 3509907"/>
              <a:gd name="connsiteY7" fmla="*/ 818992 h 2795595"/>
              <a:gd name="connsiteX8" fmla="*/ 23366 w 3509907"/>
              <a:gd name="connsiteY8" fmla="*/ 1191305 h 2795595"/>
              <a:gd name="connsiteX9" fmla="*/ 0 w 3509907"/>
              <a:gd name="connsiteY9" fmla="*/ 1212542 h 2795595"/>
              <a:gd name="connsiteX10" fmla="*/ 0 w 3509907"/>
              <a:gd name="connsiteY10" fmla="*/ 244056 h 2795595"/>
              <a:gd name="connsiteX11" fmla="*/ 107048 w 3509907"/>
              <a:gd name="connsiteY11" fmla="*/ 192489 h 2795595"/>
              <a:gd name="connsiteX12" fmla="*/ 1060477 w 3509907"/>
              <a:gd name="connsiteY12" fmla="*/ 0 h 279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9907" h="2795595">
                <a:moveTo>
                  <a:pt x="1060477" y="0"/>
                </a:moveTo>
                <a:cubicBezTo>
                  <a:pt x="2413260" y="0"/>
                  <a:pt x="3509907" y="1096647"/>
                  <a:pt x="3509907" y="2449430"/>
                </a:cubicBezTo>
                <a:cubicBezTo>
                  <a:pt x="3509907" y="2533979"/>
                  <a:pt x="3505624" y="2617528"/>
                  <a:pt x="3497261" y="2699870"/>
                </a:cubicBezTo>
                <a:lnTo>
                  <a:pt x="3482652" y="2795595"/>
                </a:lnTo>
                <a:lnTo>
                  <a:pt x="2653271" y="2795595"/>
                </a:lnTo>
                <a:lnTo>
                  <a:pt x="2657790" y="2778020"/>
                </a:lnTo>
                <a:cubicBezTo>
                  <a:pt x="2679509" y="2671883"/>
                  <a:pt x="2690914" y="2561988"/>
                  <a:pt x="2690914" y="2449430"/>
                </a:cubicBezTo>
                <a:cubicBezTo>
                  <a:pt x="2690914" y="1548964"/>
                  <a:pt x="1960942" y="818992"/>
                  <a:pt x="1060476" y="818992"/>
                </a:cubicBezTo>
                <a:cubicBezTo>
                  <a:pt x="666522" y="818992"/>
                  <a:pt x="305202" y="958713"/>
                  <a:pt x="23366" y="1191305"/>
                </a:cubicBezTo>
                <a:lnTo>
                  <a:pt x="0" y="1212542"/>
                </a:lnTo>
                <a:lnTo>
                  <a:pt x="0" y="244056"/>
                </a:lnTo>
                <a:lnTo>
                  <a:pt x="107048" y="192489"/>
                </a:lnTo>
                <a:cubicBezTo>
                  <a:pt x="400094" y="68541"/>
                  <a:pt x="722282" y="0"/>
                  <a:pt x="1060477" y="0"/>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9E38EE1F-4E4B-4F57-B909-C42294E31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0211" y="5571906"/>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7A16799-315F-4EAE-9B24-A9BD9DC17CA5}"/>
              </a:ext>
            </a:extLst>
          </p:cNvPr>
          <p:cNvSpPr>
            <a:spLocks noGrp="1"/>
          </p:cNvSpPr>
          <p:nvPr>
            <p:ph type="title"/>
          </p:nvPr>
        </p:nvSpPr>
        <p:spPr>
          <a:xfrm>
            <a:off x="457201" y="728906"/>
            <a:ext cx="4712534" cy="2823325"/>
          </a:xfrm>
        </p:spPr>
        <p:txBody>
          <a:bodyPr anchor="t">
            <a:normAutofit/>
          </a:bodyPr>
          <a:lstStyle/>
          <a:p>
            <a:r>
              <a:rPr lang="en-US" err="1">
                <a:solidFill>
                  <a:schemeClr val="tx2"/>
                </a:solidFill>
              </a:rPr>
              <a:t>Garch</a:t>
            </a:r>
            <a:r>
              <a:rPr lang="en-US">
                <a:solidFill>
                  <a:schemeClr val="tx2"/>
                </a:solidFill>
              </a:rPr>
              <a:t> model</a:t>
            </a:r>
          </a:p>
        </p:txBody>
      </p:sp>
      <p:sp>
        <p:nvSpPr>
          <p:cNvPr id="3" name="Content Placeholder 2">
            <a:extLst>
              <a:ext uri="{FF2B5EF4-FFF2-40B4-BE49-F238E27FC236}">
                <a16:creationId xmlns:a16="http://schemas.microsoft.com/office/drawing/2014/main" id="{6BBD4ADA-8F7F-437D-8201-C8724B2DE75E}"/>
              </a:ext>
            </a:extLst>
          </p:cNvPr>
          <p:cNvSpPr>
            <a:spLocks noGrp="1"/>
          </p:cNvSpPr>
          <p:nvPr>
            <p:ph idx="1"/>
          </p:nvPr>
        </p:nvSpPr>
        <p:spPr>
          <a:xfrm>
            <a:off x="4875238" y="343428"/>
            <a:ext cx="7101408" cy="3223835"/>
          </a:xfrm>
        </p:spPr>
        <p:txBody>
          <a:bodyPr anchor="t">
            <a:normAutofit/>
          </a:bodyPr>
          <a:lstStyle/>
          <a:p>
            <a:r>
              <a:rPr lang="en-US" sz="1800">
                <a:solidFill>
                  <a:schemeClr val="tx2"/>
                </a:solidFill>
              </a:rPr>
              <a:t>GARCH model is a regression model specially customized for the volume of financial data. </a:t>
            </a:r>
          </a:p>
          <a:p>
            <a:r>
              <a:rPr lang="en-US" sz="1800">
                <a:solidFill>
                  <a:schemeClr val="tx2"/>
                </a:solidFill>
              </a:rPr>
              <a:t>Apart from the common regression model, GARCH further modeled the variance of the error. </a:t>
            </a:r>
          </a:p>
          <a:p>
            <a:r>
              <a:rPr lang="en-US" sz="1800">
                <a:solidFill>
                  <a:schemeClr val="tx2"/>
                </a:solidFill>
              </a:rPr>
              <a:t>Especially applicable to the analysis and prediction of volatility, such analysis can play a very important guiding role in the decision-making of investors, and its significance in many cases exceeds the analysis and prediction of the value itself.</a:t>
            </a:r>
          </a:p>
        </p:txBody>
      </p:sp>
      <p:pic>
        <p:nvPicPr>
          <p:cNvPr id="5" name="Picture 4">
            <a:extLst>
              <a:ext uri="{FF2B5EF4-FFF2-40B4-BE49-F238E27FC236}">
                <a16:creationId xmlns:a16="http://schemas.microsoft.com/office/drawing/2014/main" id="{9F249CC7-7553-474D-90AD-A7B0B287A958}"/>
              </a:ext>
            </a:extLst>
          </p:cNvPr>
          <p:cNvPicPr>
            <a:picLocks noChangeAspect="1"/>
          </p:cNvPicPr>
          <p:nvPr/>
        </p:nvPicPr>
        <p:blipFill>
          <a:blip r:embed="rId2"/>
          <a:stretch>
            <a:fillRect/>
          </a:stretch>
        </p:blipFill>
        <p:spPr>
          <a:xfrm>
            <a:off x="9263" y="3740003"/>
            <a:ext cx="5997460" cy="2728196"/>
          </a:xfrm>
          <a:prstGeom prst="rect">
            <a:avLst/>
          </a:prstGeom>
        </p:spPr>
      </p:pic>
      <p:pic>
        <p:nvPicPr>
          <p:cNvPr id="7" name="Picture 6">
            <a:extLst>
              <a:ext uri="{FF2B5EF4-FFF2-40B4-BE49-F238E27FC236}">
                <a16:creationId xmlns:a16="http://schemas.microsoft.com/office/drawing/2014/main" id="{706962C3-CB86-43FB-880F-ADC064161151}"/>
              </a:ext>
            </a:extLst>
          </p:cNvPr>
          <p:cNvPicPr>
            <a:picLocks noChangeAspect="1"/>
          </p:cNvPicPr>
          <p:nvPr/>
        </p:nvPicPr>
        <p:blipFill>
          <a:blip r:embed="rId3"/>
          <a:stretch>
            <a:fillRect/>
          </a:stretch>
        </p:blipFill>
        <p:spPr>
          <a:xfrm>
            <a:off x="6032920" y="3744934"/>
            <a:ext cx="6043184" cy="2644369"/>
          </a:xfrm>
          <a:prstGeom prst="rect">
            <a:avLst/>
          </a:prstGeom>
        </p:spPr>
      </p:pic>
    </p:spTree>
    <p:extLst>
      <p:ext uri="{BB962C8B-B14F-4D97-AF65-F5344CB8AC3E}">
        <p14:creationId xmlns:p14="http://schemas.microsoft.com/office/powerpoint/2010/main" val="3319930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78" name="Rectangle 513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79" name="Group 513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39" name="Straight Connector 513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3" name="Straight Connector 514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4" name="Straight Connector 514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5" name="Straight Connector 514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6" name="Straight Connector 514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7" name="Straight Connector 514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8" name="Straight Connector 514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9" name="Straight Connector 514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0" name="Straight Connector 514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1" name="Straight Connector 515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2" name="Straight Connector 515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3" name="Straight Connector 515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4" name="Straight Connector 515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5" name="Straight Connector 515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6" name="Straight Connector 515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7" name="Straight Connector 515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8" name="Straight Connector 515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9" name="Straight Connector 515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0" name="Straight Connector 515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1" name="Straight Connector 516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2" name="Straight Connector 516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3" name="Straight Connector 516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4" name="Straight Connector 516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5" name="Straight Connector 516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6" name="Straight Connector 516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7" name="Straight Connector 516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80" name="Freeform: Shape 516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281" name="Freeform: Shape 517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282" name="Rectangle 517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83" name="Group 517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76" name="Straight Connector 517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7" name="Straight Connector 517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8" name="Straight Connector 517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9" name="Straight Connector 517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0" name="Straight Connector 517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1" name="Straight Connector 518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2" name="Straight Connector 518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3" name="Straight Connector 518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4" name="Straight Connector 518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5" name="Straight Connector 518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6" name="Straight Connector 518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7" name="Straight Connector 518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1" name="Straight Connector 519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2" name="Straight Connector 519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3" name="Straight Connector 519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4" name="Straight Connector 519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5" name="Straight Connector 519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6" name="Straight Connector 519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7" name="Straight Connector 519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8" name="Straight Connector 519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9" name="Straight Connector 519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0" name="Straight Connector 519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1" name="Straight Connector 520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2" name="Straight Connector 520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3" name="Straight Connector 520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4" name="Straight Connector 520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84" name="Freeform: Shape 520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5285" name="Group 520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09" name="Straight Connector 520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0" name="Straight Connector 520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1" name="Straight Connector 521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2" name="Straight Connector 521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3" name="Straight Connector 521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4" name="Straight Connector 521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5" name="Straight Connector 521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6" name="Straight Connector 521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7" name="Straight Connector 521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8" name="Straight Connector 521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9" name="Straight Connector 521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0" name="Straight Connector 521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1" name="Straight Connector 522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2" name="Straight Connector 522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3" name="Straight Connector 522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4" name="Straight Connector 522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5" name="Straight Connector 522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6" name="Straight Connector 522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7" name="Straight Connector 522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8" name="Straight Connector 522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9" name="Straight Connector 522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0" name="Straight Connector 522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1" name="Straight Connector 523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2" name="Straight Connector 523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3" name="Straight Connector 523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4" name="Straight Connector 523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5" name="Straight Connector 523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6" name="Straight Connector 523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7" name="Straight Connector 523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286" name="Rectangle 523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87" name="Rectangle 524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88" name="Right Triangle 524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90" name="Group 524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248" name="Straight Connector 524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9" name="Straight Connector 524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0" name="Straight Connector 524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1" name="Straight Connector 525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2" name="Straight Connector 525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3" name="Straight Connector 525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4" name="Straight Connector 525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5" name="Straight Connector 525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6" name="Straight Connector 525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7" name="Straight Connector 525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8" name="Straight Connector 525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9" name="Straight Connector 525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0" name="Straight Connector 525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1" name="Straight Connector 526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2" name="Straight Connector 526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3" name="Straight Connector 526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4" name="Straight Connector 526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5" name="Straight Connector 526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6" name="Straight Connector 526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7" name="Straight Connector 526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8" name="Straight Connector 526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9" name="Straight Connector 526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0" name="Straight Connector 526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1" name="Straight Connector 527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2" name="Straight Connector 527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3" name="Straight Connector 527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4" name="Straight Connector 527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5" name="Straight Connector 527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6" name="Straight Connector 527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52B55639-F1E5-312B-05DD-90FE6E926408}"/>
              </a:ext>
            </a:extLst>
          </p:cNvPr>
          <p:cNvSpPr txBox="1"/>
          <p:nvPr/>
        </p:nvSpPr>
        <p:spPr>
          <a:xfrm>
            <a:off x="214519" y="1059387"/>
            <a:ext cx="5143869" cy="5770040"/>
          </a:xfrm>
          <a:prstGeom prst="rect">
            <a:avLst/>
          </a:prstGeom>
        </p:spPr>
        <p:txBody>
          <a:bodyPr vert="horz" lIns="91440" tIns="45720" rIns="91440" bIns="45720" rtlCol="0">
            <a:normAutofit fontScale="85000" lnSpcReduction="20000"/>
          </a:bodyPr>
          <a:lstStyle/>
          <a:p>
            <a:pPr marL="228600" indent="-228600">
              <a:spcAft>
                <a:spcPts val="600"/>
              </a:spcAft>
              <a:buClr>
                <a:schemeClr val="bg1"/>
              </a:buClr>
              <a:buSzPct val="75000"/>
              <a:buFont typeface="+mj-lt"/>
              <a:buAutoNum type="arabicPeriod"/>
            </a:pPr>
            <a:endParaRPr lang="en-US" altLang="zh-CN" sz="1200">
              <a:solidFill>
                <a:schemeClr val="tx2"/>
              </a:solidFill>
            </a:endParaRPr>
          </a:p>
          <a:p>
            <a:pPr marL="228600" indent="-228600">
              <a:spcAft>
                <a:spcPts val="600"/>
              </a:spcAft>
              <a:buClr>
                <a:schemeClr val="bg1"/>
              </a:buClr>
              <a:buSzPct val="75000"/>
              <a:buFont typeface="+mj-lt"/>
              <a:buAutoNum type="arabicPeriod"/>
            </a:pPr>
            <a:r>
              <a:rPr lang="en-US" altLang="zh-CN" sz="2000">
                <a:solidFill>
                  <a:schemeClr val="tx2"/>
                </a:solidFill>
              </a:rPr>
              <a:t>Bollinger Bands represent a key technical trading tool for financial traders. Bollinger bands are plotted by two (2) standard deviations (a measure of volatility) away from the moving average of a price. Bollinger Bands allow traders to monitor and take advantage of shifts in price volatilities. This provides a 95% confidence interval that shows the predicted price will face under the given interval.</a:t>
            </a:r>
          </a:p>
          <a:p>
            <a:pPr marL="228600" indent="-228600">
              <a:spcAft>
                <a:spcPts val="600"/>
              </a:spcAft>
              <a:buClr>
                <a:schemeClr val="bg1"/>
              </a:buClr>
              <a:buSzPct val="75000"/>
              <a:buFont typeface="+mj-lt"/>
              <a:buAutoNum type="arabicPeriod"/>
            </a:pPr>
            <a:endParaRPr lang="en-US" altLang="zh-CN" sz="2000">
              <a:solidFill>
                <a:schemeClr val="tx2"/>
              </a:solidFill>
            </a:endParaRPr>
          </a:p>
          <a:p>
            <a:pPr marL="228600" indent="-228600">
              <a:spcAft>
                <a:spcPts val="600"/>
              </a:spcAft>
              <a:buClr>
                <a:schemeClr val="bg1"/>
              </a:buClr>
              <a:buSzPct val="75000"/>
              <a:buFont typeface="+mj-lt"/>
              <a:buAutoNum type="arabicPeriod"/>
            </a:pPr>
            <a:r>
              <a:rPr lang="en-US" altLang="zh-CN" sz="2000">
                <a:solidFill>
                  <a:schemeClr val="tx2"/>
                </a:solidFill>
              </a:rPr>
              <a:t>Main Components of a Bollinger Bands</a:t>
            </a:r>
          </a:p>
          <a:p>
            <a:pPr marL="228600" indent="-228600">
              <a:spcAft>
                <a:spcPts val="600"/>
              </a:spcAft>
              <a:buClr>
                <a:schemeClr val="bg1"/>
              </a:buClr>
              <a:buSzPct val="75000"/>
              <a:buFont typeface="+mj-lt"/>
              <a:buAutoNum type="arabicPeriod"/>
            </a:pPr>
            <a:endParaRPr lang="en-US" altLang="zh-CN" sz="2000">
              <a:solidFill>
                <a:schemeClr val="tx2"/>
              </a:solidFill>
            </a:endParaRPr>
          </a:p>
          <a:p>
            <a:pPr marL="228600" indent="-228600">
              <a:spcAft>
                <a:spcPts val="600"/>
              </a:spcAft>
              <a:buClr>
                <a:schemeClr val="bg1"/>
              </a:buClr>
              <a:buSzPct val="75000"/>
              <a:buFont typeface="+mj-lt"/>
              <a:buAutoNum type="arabicPeriod"/>
            </a:pPr>
            <a:r>
              <a:rPr lang="en-US" altLang="zh-CN" sz="2000">
                <a:solidFill>
                  <a:schemeClr val="tx2"/>
                </a:solidFill>
              </a:rPr>
              <a:t>Upper Band: The upper band is simply two standard deviations above the moving average of a stock’s price.</a:t>
            </a:r>
          </a:p>
          <a:p>
            <a:pPr marL="228600" indent="-228600">
              <a:spcAft>
                <a:spcPts val="600"/>
              </a:spcAft>
              <a:buClr>
                <a:schemeClr val="bg1"/>
              </a:buClr>
              <a:buSzPct val="75000"/>
              <a:buFont typeface="+mj-lt"/>
              <a:buAutoNum type="arabicPeriod"/>
            </a:pPr>
            <a:endParaRPr lang="en-US" altLang="zh-CN" sz="2000">
              <a:solidFill>
                <a:schemeClr val="tx2"/>
              </a:solidFill>
            </a:endParaRPr>
          </a:p>
          <a:p>
            <a:pPr marL="228600" indent="-228600">
              <a:spcAft>
                <a:spcPts val="600"/>
              </a:spcAft>
              <a:buClr>
                <a:schemeClr val="bg1"/>
              </a:buClr>
              <a:buSzPct val="75000"/>
              <a:buFont typeface="+mj-lt"/>
              <a:buAutoNum type="arabicPeriod"/>
            </a:pPr>
            <a:r>
              <a:rPr lang="en-US" altLang="zh-CN" sz="2000">
                <a:solidFill>
                  <a:schemeClr val="tx2"/>
                </a:solidFill>
              </a:rPr>
              <a:t>Middle Band: The middle band is simply the moving average of the stock’s price.</a:t>
            </a:r>
          </a:p>
          <a:p>
            <a:pPr marL="228600" indent="-228600">
              <a:spcAft>
                <a:spcPts val="600"/>
              </a:spcAft>
              <a:buClr>
                <a:schemeClr val="bg1"/>
              </a:buClr>
              <a:buSzPct val="75000"/>
              <a:buFont typeface="+mj-lt"/>
              <a:buAutoNum type="arabicPeriod"/>
            </a:pPr>
            <a:endParaRPr lang="en-US" altLang="zh-CN" sz="2000">
              <a:solidFill>
                <a:schemeClr val="tx2"/>
              </a:solidFill>
            </a:endParaRPr>
          </a:p>
          <a:p>
            <a:pPr marL="228600" indent="-228600">
              <a:spcAft>
                <a:spcPts val="600"/>
              </a:spcAft>
              <a:buClr>
                <a:schemeClr val="bg1"/>
              </a:buClr>
              <a:buSzPct val="75000"/>
              <a:buFont typeface="+mj-lt"/>
              <a:buAutoNum type="arabicPeriod"/>
            </a:pPr>
            <a:r>
              <a:rPr lang="en-US" altLang="zh-CN" sz="2000">
                <a:solidFill>
                  <a:schemeClr val="tx2"/>
                </a:solidFill>
              </a:rPr>
              <a:t>Lower Band: Two standard deviations below the moving average is the lower band.</a:t>
            </a:r>
          </a:p>
          <a:p>
            <a:pPr marL="228600" indent="-228600">
              <a:spcAft>
                <a:spcPts val="600"/>
              </a:spcAft>
              <a:buClr>
                <a:schemeClr val="bg1"/>
              </a:buClr>
              <a:buSzPct val="75000"/>
              <a:buFont typeface="+mj-lt"/>
              <a:buAutoNum type="arabicPeriod"/>
            </a:pPr>
            <a:endParaRPr lang="en-US" altLang="zh-CN" sz="700">
              <a:solidFill>
                <a:schemeClr val="tx2"/>
              </a:solidFill>
            </a:endParaRPr>
          </a:p>
          <a:p>
            <a:pPr marL="228600" indent="-228600">
              <a:spcAft>
                <a:spcPts val="600"/>
              </a:spcAft>
              <a:buClr>
                <a:schemeClr val="bg1"/>
              </a:buClr>
              <a:buSzPct val="75000"/>
              <a:buFont typeface="+mj-lt"/>
              <a:buAutoNum type="arabicPeriod"/>
            </a:pPr>
            <a:r>
              <a:rPr lang="en-US" altLang="zh-CN" sz="700">
                <a:solidFill>
                  <a:schemeClr val="tx2"/>
                </a:solidFill>
              </a:rPr>
              <a:t> </a:t>
            </a:r>
          </a:p>
        </p:txBody>
      </p:sp>
      <p:pic>
        <p:nvPicPr>
          <p:cNvPr id="3" name="Picture 2">
            <a:extLst>
              <a:ext uri="{FF2B5EF4-FFF2-40B4-BE49-F238E27FC236}">
                <a16:creationId xmlns:a16="http://schemas.microsoft.com/office/drawing/2014/main" id="{76306868-05D5-D240-120A-37341B30C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58390" y="2088430"/>
            <a:ext cx="6795701" cy="2786237"/>
          </a:xfrm>
          <a:prstGeom prst="rect">
            <a:avLst/>
          </a:prstGeom>
          <a:noFill/>
        </p:spPr>
      </p:pic>
      <p:sp>
        <p:nvSpPr>
          <p:cNvPr id="4" name="TextBox 3">
            <a:extLst>
              <a:ext uri="{FF2B5EF4-FFF2-40B4-BE49-F238E27FC236}">
                <a16:creationId xmlns:a16="http://schemas.microsoft.com/office/drawing/2014/main" id="{F602131C-29F9-4472-A3E0-BB27FD3A69E3}"/>
              </a:ext>
            </a:extLst>
          </p:cNvPr>
          <p:cNvSpPr txBox="1"/>
          <p:nvPr/>
        </p:nvSpPr>
        <p:spPr>
          <a:xfrm>
            <a:off x="1059668" y="351501"/>
            <a:ext cx="10440086" cy="707886"/>
          </a:xfrm>
          <a:prstGeom prst="rect">
            <a:avLst/>
          </a:prstGeom>
          <a:noFill/>
        </p:spPr>
        <p:txBody>
          <a:bodyPr wrap="square" rtlCol="0">
            <a:spAutoFit/>
          </a:bodyPr>
          <a:lstStyle/>
          <a:p>
            <a:pPr algn="ctr"/>
            <a:r>
              <a:rPr lang="en-US" sz="4000">
                <a:latin typeface="+mj-lt"/>
              </a:rPr>
              <a:t>Bollinger Bands</a:t>
            </a:r>
          </a:p>
        </p:txBody>
      </p:sp>
    </p:spTree>
    <p:extLst>
      <p:ext uri="{BB962C8B-B14F-4D97-AF65-F5344CB8AC3E}">
        <p14:creationId xmlns:p14="http://schemas.microsoft.com/office/powerpoint/2010/main" val="1937619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3"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F7CCDC8-8719-4116-95EA-B2E09E7D0EE7}"/>
              </a:ext>
            </a:extLst>
          </p:cNvPr>
          <p:cNvSpPr txBox="1"/>
          <p:nvPr/>
        </p:nvSpPr>
        <p:spPr>
          <a:xfrm>
            <a:off x="453142" y="725467"/>
            <a:ext cx="10733204" cy="679937"/>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5400">
                <a:solidFill>
                  <a:schemeClr val="tx2"/>
                </a:solidFill>
                <a:latin typeface="+mj-lt"/>
                <a:ea typeface="+mj-ea"/>
                <a:cs typeface="+mj-cs"/>
              </a:rPr>
              <a:t> Conclusion</a:t>
            </a:r>
          </a:p>
        </p:txBody>
      </p:sp>
      <p:graphicFrame>
        <p:nvGraphicFramePr>
          <p:cNvPr id="3" name="Table 4">
            <a:extLst>
              <a:ext uri="{FF2B5EF4-FFF2-40B4-BE49-F238E27FC236}">
                <a16:creationId xmlns:a16="http://schemas.microsoft.com/office/drawing/2014/main" id="{FE172C15-54A5-490A-A488-1EEAB7EBCB8D}"/>
              </a:ext>
            </a:extLst>
          </p:cNvPr>
          <p:cNvGraphicFramePr>
            <a:graphicFrameLocks noGrp="1"/>
          </p:cNvGraphicFramePr>
          <p:nvPr>
            <p:extLst>
              <p:ext uri="{D42A27DB-BD31-4B8C-83A1-F6EECF244321}">
                <p14:modId xmlns:p14="http://schemas.microsoft.com/office/powerpoint/2010/main" val="840839992"/>
              </p:ext>
            </p:extLst>
          </p:nvPr>
        </p:nvGraphicFramePr>
        <p:xfrm>
          <a:off x="895350" y="1843283"/>
          <a:ext cx="10401300" cy="3566910"/>
        </p:xfrm>
        <a:graphic>
          <a:graphicData uri="http://schemas.openxmlformats.org/drawingml/2006/table">
            <a:tbl>
              <a:tblPr firstRow="1" bandRow="1">
                <a:tableStyleId>{5C22544A-7EE6-4342-B048-85BDC9FD1C3A}</a:tableStyleId>
              </a:tblPr>
              <a:tblGrid>
                <a:gridCol w="5186446">
                  <a:extLst>
                    <a:ext uri="{9D8B030D-6E8A-4147-A177-3AD203B41FA5}">
                      <a16:colId xmlns:a16="http://schemas.microsoft.com/office/drawing/2014/main" val="373319171"/>
                    </a:ext>
                  </a:extLst>
                </a:gridCol>
                <a:gridCol w="5214854">
                  <a:extLst>
                    <a:ext uri="{9D8B030D-6E8A-4147-A177-3AD203B41FA5}">
                      <a16:colId xmlns:a16="http://schemas.microsoft.com/office/drawing/2014/main" val="1057731275"/>
                    </a:ext>
                  </a:extLst>
                </a:gridCol>
              </a:tblGrid>
              <a:tr h="594485">
                <a:tc>
                  <a:txBody>
                    <a:bodyPr/>
                    <a:lstStyle/>
                    <a:p>
                      <a:pPr algn="ctr"/>
                      <a:r>
                        <a:rPr lang="en-US"/>
                        <a:t>Model</a:t>
                      </a:r>
                    </a:p>
                  </a:txBody>
                  <a:tcPr/>
                </a:tc>
                <a:tc>
                  <a:txBody>
                    <a:bodyPr/>
                    <a:lstStyle/>
                    <a:p>
                      <a:pPr algn="ctr"/>
                      <a:r>
                        <a:rPr lang="en-US"/>
                        <a:t>Strategy</a:t>
                      </a:r>
                    </a:p>
                  </a:txBody>
                  <a:tcPr/>
                </a:tc>
                <a:extLst>
                  <a:ext uri="{0D108BD9-81ED-4DB2-BD59-A6C34878D82A}">
                    <a16:rowId xmlns:a16="http://schemas.microsoft.com/office/drawing/2014/main" val="2728702513"/>
                  </a:ext>
                </a:extLst>
              </a:tr>
              <a:tr h="594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FAMA Factors with Regression</a:t>
                      </a:r>
                    </a:p>
                  </a:txBody>
                  <a:tcPr/>
                </a:tc>
                <a:tc>
                  <a:txBody>
                    <a:bodyPr/>
                    <a:lstStyle/>
                    <a:p>
                      <a:pPr algn="ctr"/>
                      <a:endParaRPr lang="en-US"/>
                    </a:p>
                  </a:txBody>
                  <a:tcPr/>
                </a:tc>
                <a:extLst>
                  <a:ext uri="{0D108BD9-81ED-4DB2-BD59-A6C34878D82A}">
                    <a16:rowId xmlns:a16="http://schemas.microsoft.com/office/drawing/2014/main" val="1863742695"/>
                  </a:ext>
                </a:extLst>
              </a:tr>
              <a:tr h="594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LSTM</a:t>
                      </a:r>
                    </a:p>
                  </a:txBody>
                  <a:tcPr/>
                </a:tc>
                <a:tc>
                  <a:txBody>
                    <a:bodyPr/>
                    <a:lstStyle/>
                    <a:p>
                      <a:pPr algn="ctr"/>
                      <a:endParaRPr lang="en-US"/>
                    </a:p>
                  </a:txBody>
                  <a:tcPr/>
                </a:tc>
                <a:extLst>
                  <a:ext uri="{0D108BD9-81ED-4DB2-BD59-A6C34878D82A}">
                    <a16:rowId xmlns:a16="http://schemas.microsoft.com/office/drawing/2014/main" val="1145379994"/>
                  </a:ext>
                </a:extLst>
              </a:tr>
              <a:tr h="594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Ridge Regression</a:t>
                      </a:r>
                    </a:p>
                  </a:txBody>
                  <a:tcPr/>
                </a:tc>
                <a:tc>
                  <a:txBody>
                    <a:bodyPr/>
                    <a:lstStyle/>
                    <a:p>
                      <a:pPr algn="ctr"/>
                      <a:endParaRPr lang="en-US"/>
                    </a:p>
                  </a:txBody>
                  <a:tcPr/>
                </a:tc>
                <a:extLst>
                  <a:ext uri="{0D108BD9-81ED-4DB2-BD59-A6C34878D82A}">
                    <a16:rowId xmlns:a16="http://schemas.microsoft.com/office/drawing/2014/main" val="1187180030"/>
                  </a:ext>
                </a:extLst>
              </a:tr>
              <a:tr h="594485">
                <a:tc>
                  <a:txBody>
                    <a:bodyPr/>
                    <a:lstStyle/>
                    <a:p>
                      <a:pPr algn="ctr"/>
                      <a:r>
                        <a:rPr lang="en-US"/>
                        <a:t>Kalman Filter</a:t>
                      </a:r>
                    </a:p>
                  </a:txBody>
                  <a:tcPr/>
                </a:tc>
                <a:tc>
                  <a:txBody>
                    <a:bodyPr/>
                    <a:lstStyle/>
                    <a:p>
                      <a:pPr algn="ctr"/>
                      <a:endParaRPr lang="en-US"/>
                    </a:p>
                  </a:txBody>
                  <a:tcPr/>
                </a:tc>
                <a:extLst>
                  <a:ext uri="{0D108BD9-81ED-4DB2-BD59-A6C34878D82A}">
                    <a16:rowId xmlns:a16="http://schemas.microsoft.com/office/drawing/2014/main" val="3045170426"/>
                  </a:ext>
                </a:extLst>
              </a:tr>
              <a:tr h="594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err="1"/>
                        <a:t>Garch</a:t>
                      </a:r>
                      <a:r>
                        <a:rPr lang="en-US"/>
                        <a:t> Model</a:t>
                      </a:r>
                    </a:p>
                  </a:txBody>
                  <a:tcPr/>
                </a:tc>
                <a:tc>
                  <a:txBody>
                    <a:bodyPr/>
                    <a:lstStyle/>
                    <a:p>
                      <a:pPr algn="ctr"/>
                      <a:endParaRPr lang="en-US"/>
                    </a:p>
                  </a:txBody>
                  <a:tcPr/>
                </a:tc>
                <a:extLst>
                  <a:ext uri="{0D108BD9-81ED-4DB2-BD59-A6C34878D82A}">
                    <a16:rowId xmlns:a16="http://schemas.microsoft.com/office/drawing/2014/main" val="1426469887"/>
                  </a:ext>
                </a:extLst>
              </a:tr>
            </a:tbl>
          </a:graphicData>
        </a:graphic>
      </p:graphicFrame>
      <p:pic>
        <p:nvPicPr>
          <p:cNvPr id="6" name="Graphic 5" descr="Checkmark with solid fill">
            <a:extLst>
              <a:ext uri="{FF2B5EF4-FFF2-40B4-BE49-F238E27FC236}">
                <a16:creationId xmlns:a16="http://schemas.microsoft.com/office/drawing/2014/main" id="{44DE9866-68E9-4B68-98C9-34192B73BC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0178" y="3588288"/>
            <a:ext cx="624089" cy="624089"/>
          </a:xfrm>
          <a:prstGeom prst="rect">
            <a:avLst/>
          </a:prstGeom>
        </p:spPr>
      </p:pic>
      <p:pic>
        <p:nvPicPr>
          <p:cNvPr id="149" name="Graphic 148" descr="Checkmark with solid fill">
            <a:extLst>
              <a:ext uri="{FF2B5EF4-FFF2-40B4-BE49-F238E27FC236}">
                <a16:creationId xmlns:a16="http://schemas.microsoft.com/office/drawing/2014/main" id="{799840B0-DE80-4DBC-BD39-5F90952EB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6786" y="4159874"/>
            <a:ext cx="624089" cy="624089"/>
          </a:xfrm>
          <a:prstGeom prst="rect">
            <a:avLst/>
          </a:prstGeom>
        </p:spPr>
      </p:pic>
      <p:pic>
        <p:nvPicPr>
          <p:cNvPr id="151" name="Graphic 150" descr="Close with solid fill">
            <a:extLst>
              <a:ext uri="{FF2B5EF4-FFF2-40B4-BE49-F238E27FC236}">
                <a16:creationId xmlns:a16="http://schemas.microsoft.com/office/drawing/2014/main" id="{907291D3-93F3-420B-935A-CCCA7CFBE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58513" y="2409335"/>
            <a:ext cx="626128" cy="626128"/>
          </a:xfrm>
          <a:prstGeom prst="rect">
            <a:avLst/>
          </a:prstGeom>
        </p:spPr>
      </p:pic>
      <p:pic>
        <p:nvPicPr>
          <p:cNvPr id="152" name="Graphic 151" descr="Close with solid fill">
            <a:extLst>
              <a:ext uri="{FF2B5EF4-FFF2-40B4-BE49-F238E27FC236}">
                <a16:creationId xmlns:a16="http://schemas.microsoft.com/office/drawing/2014/main" id="{97DBEBF1-9DA4-4763-A3A0-D176FFEFDB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66975" y="2999914"/>
            <a:ext cx="626128" cy="626128"/>
          </a:xfrm>
          <a:prstGeom prst="rect">
            <a:avLst/>
          </a:prstGeom>
        </p:spPr>
      </p:pic>
      <p:pic>
        <p:nvPicPr>
          <p:cNvPr id="153" name="Graphic 152" descr="Close with solid fill">
            <a:extLst>
              <a:ext uri="{FF2B5EF4-FFF2-40B4-BE49-F238E27FC236}">
                <a16:creationId xmlns:a16="http://schemas.microsoft.com/office/drawing/2014/main" id="{9A5D9F50-FDF5-4E11-AA70-004C84F49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8139" y="4827979"/>
            <a:ext cx="626128" cy="626128"/>
          </a:xfrm>
          <a:prstGeom prst="rect">
            <a:avLst/>
          </a:prstGeom>
        </p:spPr>
      </p:pic>
    </p:spTree>
    <p:extLst>
      <p:ext uri="{BB962C8B-B14F-4D97-AF65-F5344CB8AC3E}">
        <p14:creationId xmlns:p14="http://schemas.microsoft.com/office/powerpoint/2010/main" val="68441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7" name="Group 46">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4" name="Picture 3" descr="Background pattern&#10;&#10;Description automatically generated">
            <a:extLst>
              <a:ext uri="{FF2B5EF4-FFF2-40B4-BE49-F238E27FC236}">
                <a16:creationId xmlns:a16="http://schemas.microsoft.com/office/drawing/2014/main" id="{0D396A44-53BB-96A4-63F0-6AC1357801E8}"/>
              </a:ext>
            </a:extLst>
          </p:cNvPr>
          <p:cNvPicPr>
            <a:picLocks noChangeAspect="1"/>
          </p:cNvPicPr>
          <p:nvPr/>
        </p:nvPicPr>
        <p:blipFill rotWithShape="1">
          <a:blip r:embed="rId2"/>
          <a:srcRect t="13398" b="2959"/>
          <a:stretch/>
        </p:blipFill>
        <p:spPr>
          <a:xfrm>
            <a:off x="20" y="10"/>
            <a:ext cx="12191980" cy="6857989"/>
          </a:xfrm>
          <a:prstGeom prst="rect">
            <a:avLst/>
          </a:prstGeom>
        </p:spPr>
      </p:pic>
      <p:grpSp>
        <p:nvGrpSpPr>
          <p:cNvPr id="80" name="Group 79">
            <a:extLst>
              <a:ext uri="{FF2B5EF4-FFF2-40B4-BE49-F238E27FC236}">
                <a16:creationId xmlns:a16="http://schemas.microsoft.com/office/drawing/2014/main" id="{C93AB6F9-99DF-415B-96A4-7160B57754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7D0CC45C-CCAB-4A7C-B33D-84ABB8693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874C06D-399A-4BAA-B0E7-B55764CC1D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4829C4-3E7F-42E6-B0AC-12E562C9A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D3CD5A-CC76-449E-8201-36100E44D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596BFDB-0E89-4726-8740-23247A96E9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395F396-A800-4D94-AA0F-5AD09E378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57FF3EC-7181-4E27-A7A6-DB4655B10A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A5A6F8-A667-410D-BECB-C610733F0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60B875F-A2D1-419D-A7F1-381B33D42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5344BB-AFBB-4C99-A49A-9F300421D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2BAC207-A217-4064-9C43-8DBD742D0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6C2C6-5594-4867-A2AD-5B34E9294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FB06500-F969-4448-B413-83B5FEA97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CA7F00-258B-4EDE-924E-F703C6EE6E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E09A08-F290-4A17-BC91-E0A577643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250DB6-316F-43F4-A62E-777F2306DD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A860293-6063-4188-B8DD-9B6DCE5D2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F0D5E7-B042-4211-872B-FC93C78603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9604E9-BB25-4D53-8D35-BAD786A07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C6DBC3F-DBBC-484D-819C-BBDD6B30F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0D340BE-56DC-40A0-A0D3-2A0704AB33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598E4C-A0B1-4A0D-9870-F0011F3C7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93F4BD7-CDE1-422F-BC4C-0362418BDD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1694E10-99CB-4916-9CA3-CD347BC5B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06CCCF9-74DC-4FA6-913D-AA94F671E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1C22D95-08E5-48EF-940C-7703E389E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C8CD58B-05D9-44B9-A9B3-AC3596D6C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9FCB7D7-C8E5-419A-81F1-6422F747E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7692ACE-18A6-4279-BAB6-A02F9B8A8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29E4D-40D2-4C6F-A6EC-7278EC4BBF4C}"/>
              </a:ext>
            </a:extLst>
          </p:cNvPr>
          <p:cNvSpPr>
            <a:spLocks noGrp="1"/>
          </p:cNvSpPr>
          <p:nvPr>
            <p:ph type="title"/>
          </p:nvPr>
        </p:nvSpPr>
        <p:spPr>
          <a:xfrm>
            <a:off x="1524000" y="3220947"/>
            <a:ext cx="9144000" cy="2940679"/>
          </a:xfrm>
        </p:spPr>
        <p:txBody>
          <a:bodyPr vert="horz" lIns="91440" tIns="45720" rIns="91440" bIns="45720" rtlCol="0" anchor="t">
            <a:normAutofit/>
          </a:bodyPr>
          <a:lstStyle/>
          <a:p>
            <a:pPr algn="ctr"/>
            <a:r>
              <a:rPr lang="en-US" sz="5400"/>
              <a:t>Thankyou!</a:t>
            </a:r>
          </a:p>
        </p:txBody>
      </p:sp>
    </p:spTree>
    <p:extLst>
      <p:ext uri="{BB962C8B-B14F-4D97-AF65-F5344CB8AC3E}">
        <p14:creationId xmlns:p14="http://schemas.microsoft.com/office/powerpoint/2010/main" val="17633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10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B45FF4E4-6837-40E9-8C1F-A61BC0E59725}"/>
              </a:ext>
            </a:extLst>
          </p:cNvPr>
          <p:cNvSpPr>
            <a:spLocks noGrp="1"/>
          </p:cNvSpPr>
          <p:nvPr>
            <p:ph idx="1"/>
          </p:nvPr>
        </p:nvSpPr>
        <p:spPr>
          <a:xfrm>
            <a:off x="794742" y="4893489"/>
            <a:ext cx="3901472" cy="1659712"/>
          </a:xfrm>
        </p:spPr>
        <p:txBody>
          <a:bodyPr>
            <a:normAutofit/>
          </a:bodyPr>
          <a:lstStyle/>
          <a:p>
            <a:pPr>
              <a:lnSpc>
                <a:spcPct val="100000"/>
              </a:lnSpc>
            </a:pPr>
            <a:r>
              <a:rPr lang="en-US" sz="1800">
                <a:solidFill>
                  <a:schemeClr val="tx2"/>
                </a:solidFill>
                <a:cs typeface="Calibri"/>
              </a:rPr>
              <a:t>March 3rd, 2022:</a:t>
            </a:r>
            <a:endParaRPr lang="en-US" sz="1800">
              <a:solidFill>
                <a:schemeClr val="tx2"/>
              </a:solidFill>
            </a:endParaRPr>
          </a:p>
          <a:p>
            <a:pPr>
              <a:lnSpc>
                <a:spcPct val="100000"/>
              </a:lnSpc>
            </a:pPr>
            <a:endParaRPr lang="en-US" sz="1800">
              <a:solidFill>
                <a:schemeClr val="tx2"/>
              </a:solidFill>
            </a:endParaRPr>
          </a:p>
          <a:p>
            <a:pPr>
              <a:lnSpc>
                <a:spcPct val="100000"/>
              </a:lnSpc>
            </a:pPr>
            <a:r>
              <a:rPr lang="en-US" sz="1800">
                <a:solidFill>
                  <a:schemeClr val="tx2"/>
                </a:solidFill>
              </a:rPr>
              <a:t>TSMC share price drops  low as Ukraine conflict continues</a:t>
            </a:r>
          </a:p>
        </p:txBody>
      </p:sp>
      <p:sp>
        <p:nvSpPr>
          <p:cNvPr id="5" name="TextBox 4">
            <a:extLst>
              <a:ext uri="{FF2B5EF4-FFF2-40B4-BE49-F238E27FC236}">
                <a16:creationId xmlns:a16="http://schemas.microsoft.com/office/drawing/2014/main" id="{02418609-CF20-4DE2-8ED3-40E21EA5E623}"/>
              </a:ext>
            </a:extLst>
          </p:cNvPr>
          <p:cNvSpPr txBox="1"/>
          <p:nvPr/>
        </p:nvSpPr>
        <p:spPr>
          <a:xfrm>
            <a:off x="7366921" y="4957581"/>
            <a:ext cx="4229095" cy="1200329"/>
          </a:xfrm>
          <a:prstGeom prst="rect">
            <a:avLst/>
          </a:prstGeom>
          <a:noFill/>
        </p:spPr>
        <p:txBody>
          <a:bodyPr wrap="square" rtlCol="0">
            <a:spAutoFit/>
          </a:bodyPr>
          <a:lstStyle/>
          <a:p>
            <a:pPr>
              <a:lnSpc>
                <a:spcPct val="100000"/>
              </a:lnSpc>
            </a:pPr>
            <a:r>
              <a:rPr lang="en-US" sz="1800">
                <a:solidFill>
                  <a:schemeClr val="tx2"/>
                </a:solidFill>
                <a:cs typeface="Calibri"/>
              </a:rPr>
              <a:t>November 15th, 2022:</a:t>
            </a:r>
            <a:endParaRPr lang="en-US" sz="1800">
              <a:solidFill>
                <a:schemeClr val="tx2"/>
              </a:solidFill>
            </a:endParaRPr>
          </a:p>
          <a:p>
            <a:pPr>
              <a:lnSpc>
                <a:spcPct val="100000"/>
              </a:lnSpc>
            </a:pPr>
            <a:endParaRPr lang="en-US" sz="1800">
              <a:solidFill>
                <a:schemeClr val="tx2"/>
              </a:solidFill>
            </a:endParaRPr>
          </a:p>
          <a:p>
            <a:pPr>
              <a:lnSpc>
                <a:spcPct val="100000"/>
              </a:lnSpc>
            </a:pPr>
            <a:r>
              <a:rPr lang="en-US" sz="1800">
                <a:solidFill>
                  <a:schemeClr val="tx2"/>
                </a:solidFill>
              </a:rPr>
              <a:t>TSM Stock Surges After Warren Buffett Takes Big Stake In Chipmaker</a:t>
            </a:r>
          </a:p>
        </p:txBody>
      </p:sp>
      <p:pic>
        <p:nvPicPr>
          <p:cNvPr id="8" name="Graphic 7" descr="Caret Right with solid fill">
            <a:extLst>
              <a:ext uri="{FF2B5EF4-FFF2-40B4-BE49-F238E27FC236}">
                <a16:creationId xmlns:a16="http://schemas.microsoft.com/office/drawing/2014/main" id="{8AF64FF3-BC04-4187-9397-42EA7B71B8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0362" y="4935108"/>
            <a:ext cx="1268047" cy="1268047"/>
          </a:xfrm>
          <a:prstGeom prst="rect">
            <a:avLst/>
          </a:prstGeom>
        </p:spPr>
      </p:pic>
      <p:pic>
        <p:nvPicPr>
          <p:cNvPr id="6" name="Picture 5">
            <a:extLst>
              <a:ext uri="{FF2B5EF4-FFF2-40B4-BE49-F238E27FC236}">
                <a16:creationId xmlns:a16="http://schemas.microsoft.com/office/drawing/2014/main" id="{B398FA3E-F30D-0EC8-EA09-E487CD1A4DCD}"/>
              </a:ext>
            </a:extLst>
          </p:cNvPr>
          <p:cNvPicPr>
            <a:picLocks noChangeAspect="1"/>
          </p:cNvPicPr>
          <p:nvPr/>
        </p:nvPicPr>
        <p:blipFill>
          <a:blip r:embed="rId4"/>
          <a:stretch>
            <a:fillRect/>
          </a:stretch>
        </p:blipFill>
        <p:spPr>
          <a:xfrm>
            <a:off x="1374092" y="266379"/>
            <a:ext cx="9318749" cy="4641454"/>
          </a:xfrm>
          <a:prstGeom prst="rect">
            <a:avLst/>
          </a:prstGeom>
        </p:spPr>
      </p:pic>
    </p:spTree>
    <p:extLst>
      <p:ext uri="{BB962C8B-B14F-4D97-AF65-F5344CB8AC3E}">
        <p14:creationId xmlns:p14="http://schemas.microsoft.com/office/powerpoint/2010/main" val="296118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Rectangle 4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Freeform: Shape 7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0" name="Group 7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1" name="Rectangle 1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 name="Rectangle 112">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ight Triangle 1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Document 116">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19" name="Group 118">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 name="Straight Connector 119">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59A72331-E9FF-4E80-9221-0473BFEAEE03}"/>
              </a:ext>
            </a:extLst>
          </p:cNvPr>
          <p:cNvSpPr txBox="1"/>
          <p:nvPr/>
        </p:nvSpPr>
        <p:spPr>
          <a:xfrm>
            <a:off x="2347867" y="295914"/>
            <a:ext cx="1738261" cy="4329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a:solidFill>
                  <a:schemeClr val="tx2"/>
                </a:solidFill>
                <a:latin typeface="+mj-lt"/>
                <a:ea typeface="+mj-ea"/>
                <a:cs typeface="+mj-cs"/>
              </a:rPr>
              <a:t>Top 10 Peers</a:t>
            </a:r>
          </a:p>
        </p:txBody>
      </p:sp>
      <p:pic>
        <p:nvPicPr>
          <p:cNvPr id="2" name="Picture 1" descr="A picture containing chart&#10;&#10;Description automatically generated">
            <a:extLst>
              <a:ext uri="{FF2B5EF4-FFF2-40B4-BE49-F238E27FC236}">
                <a16:creationId xmlns:a16="http://schemas.microsoft.com/office/drawing/2014/main" id="{58928B5F-DD14-328B-1A45-09B44F2EAE4E}"/>
              </a:ext>
            </a:extLst>
          </p:cNvPr>
          <p:cNvPicPr>
            <a:picLocks noChangeAspect="1"/>
          </p:cNvPicPr>
          <p:nvPr/>
        </p:nvPicPr>
        <p:blipFill>
          <a:blip r:embed="rId2"/>
          <a:stretch>
            <a:fillRect/>
          </a:stretch>
        </p:blipFill>
        <p:spPr>
          <a:xfrm>
            <a:off x="238858" y="915160"/>
            <a:ext cx="6360848" cy="2544339"/>
          </a:xfrm>
          <a:prstGeom prst="rect">
            <a:avLst/>
          </a:prstGeom>
        </p:spPr>
      </p:pic>
      <p:pic>
        <p:nvPicPr>
          <p:cNvPr id="149" name="Picture 148" descr="Chart, bar chart, histogram&#10;&#10;Description automatically generated">
            <a:extLst>
              <a:ext uri="{FF2B5EF4-FFF2-40B4-BE49-F238E27FC236}">
                <a16:creationId xmlns:a16="http://schemas.microsoft.com/office/drawing/2014/main" id="{BF5F8518-733D-B826-24CF-FE0E8A23949C}"/>
              </a:ext>
            </a:extLst>
          </p:cNvPr>
          <p:cNvPicPr>
            <a:picLocks noChangeAspect="1"/>
          </p:cNvPicPr>
          <p:nvPr/>
        </p:nvPicPr>
        <p:blipFill>
          <a:blip r:embed="rId3"/>
          <a:stretch>
            <a:fillRect/>
          </a:stretch>
        </p:blipFill>
        <p:spPr>
          <a:xfrm>
            <a:off x="382969" y="4647423"/>
            <a:ext cx="6088648" cy="2038859"/>
          </a:xfrm>
          <a:prstGeom prst="rect">
            <a:avLst/>
          </a:prstGeom>
        </p:spPr>
      </p:pic>
      <p:pic>
        <p:nvPicPr>
          <p:cNvPr id="150" name="Picture 149" descr="Chart, funnel chart&#10;&#10;Description automatically generated">
            <a:extLst>
              <a:ext uri="{FF2B5EF4-FFF2-40B4-BE49-F238E27FC236}">
                <a16:creationId xmlns:a16="http://schemas.microsoft.com/office/drawing/2014/main" id="{35D2199A-7B55-765C-1EE4-01E8DA8673CA}"/>
              </a:ext>
            </a:extLst>
          </p:cNvPr>
          <p:cNvPicPr>
            <a:picLocks noChangeAspect="1"/>
          </p:cNvPicPr>
          <p:nvPr/>
        </p:nvPicPr>
        <p:blipFill>
          <a:blip r:embed="rId4"/>
          <a:stretch>
            <a:fillRect/>
          </a:stretch>
        </p:blipFill>
        <p:spPr>
          <a:xfrm>
            <a:off x="6703858" y="1007963"/>
            <a:ext cx="5426764" cy="3676631"/>
          </a:xfrm>
          <a:prstGeom prst="rect">
            <a:avLst/>
          </a:prstGeom>
        </p:spPr>
      </p:pic>
      <p:sp>
        <p:nvSpPr>
          <p:cNvPr id="4" name="TextBox 3">
            <a:extLst>
              <a:ext uri="{FF2B5EF4-FFF2-40B4-BE49-F238E27FC236}">
                <a16:creationId xmlns:a16="http://schemas.microsoft.com/office/drawing/2014/main" id="{A084C76E-B6A8-4A2D-96A0-CDC7EA6C145F}"/>
              </a:ext>
            </a:extLst>
          </p:cNvPr>
          <p:cNvSpPr txBox="1"/>
          <p:nvPr/>
        </p:nvSpPr>
        <p:spPr>
          <a:xfrm>
            <a:off x="2141709" y="4024875"/>
            <a:ext cx="2504928" cy="400110"/>
          </a:xfrm>
          <a:prstGeom prst="rect">
            <a:avLst/>
          </a:prstGeom>
          <a:noFill/>
        </p:spPr>
        <p:txBody>
          <a:bodyPr wrap="square" rtlCol="0">
            <a:spAutoFit/>
          </a:bodyPr>
          <a:lstStyle/>
          <a:p>
            <a:r>
              <a:rPr lang="en-US" sz="2000">
                <a:latin typeface="+mj-lt"/>
              </a:rPr>
              <a:t>Earning Projections</a:t>
            </a:r>
          </a:p>
        </p:txBody>
      </p:sp>
    </p:spTree>
    <p:extLst>
      <p:ext uri="{BB962C8B-B14F-4D97-AF65-F5344CB8AC3E}">
        <p14:creationId xmlns:p14="http://schemas.microsoft.com/office/powerpoint/2010/main" val="12971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Arrow: Pentagon 3">
            <a:extLst>
              <a:ext uri="{FF2B5EF4-FFF2-40B4-BE49-F238E27FC236}">
                <a16:creationId xmlns:a16="http://schemas.microsoft.com/office/drawing/2014/main" id="{9F583338-AF0B-E161-00EF-695DA4FE646B}"/>
              </a:ext>
            </a:extLst>
          </p:cNvPr>
          <p:cNvSpPr/>
          <p:nvPr/>
        </p:nvSpPr>
        <p:spPr>
          <a:xfrm>
            <a:off x="-13048" y="2231198"/>
            <a:ext cx="6607479" cy="2453013"/>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b="1">
                <a:latin typeface="Calibri"/>
                <a:cs typeface="Calibri"/>
              </a:rPr>
              <a:t>EDA</a:t>
            </a:r>
          </a:p>
        </p:txBody>
      </p:sp>
    </p:spTree>
    <p:extLst>
      <p:ext uri="{BB962C8B-B14F-4D97-AF65-F5344CB8AC3E}">
        <p14:creationId xmlns:p14="http://schemas.microsoft.com/office/powerpoint/2010/main" val="71878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C054A360-F551-49D8-B096-72873204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17" y="1645547"/>
            <a:ext cx="10925175" cy="5067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4555F9-C79D-41FC-9695-4919D8278FEF}"/>
              </a:ext>
            </a:extLst>
          </p:cNvPr>
          <p:cNvSpPr txBox="1"/>
          <p:nvPr/>
        </p:nvSpPr>
        <p:spPr>
          <a:xfrm>
            <a:off x="391270" y="401768"/>
            <a:ext cx="11051522" cy="769441"/>
          </a:xfrm>
          <a:prstGeom prst="rect">
            <a:avLst/>
          </a:prstGeom>
          <a:noFill/>
        </p:spPr>
        <p:txBody>
          <a:bodyPr wrap="square" rtlCol="0">
            <a:spAutoFit/>
          </a:bodyPr>
          <a:lstStyle/>
          <a:p>
            <a:pPr algn="ctr"/>
            <a:r>
              <a:rPr lang="en-US" sz="4000">
                <a:latin typeface="+mj-lt"/>
              </a:rPr>
              <a:t>Exploratory</a:t>
            </a:r>
            <a:r>
              <a:rPr lang="en-US" sz="4400">
                <a:latin typeface="+mj-lt"/>
              </a:rPr>
              <a:t> Data Analysis</a:t>
            </a:r>
          </a:p>
        </p:txBody>
      </p:sp>
    </p:spTree>
    <p:extLst>
      <p:ext uri="{BB962C8B-B14F-4D97-AF65-F5344CB8AC3E}">
        <p14:creationId xmlns:p14="http://schemas.microsoft.com/office/powerpoint/2010/main" val="203534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59" name="Rectangle 2058">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61" name="Right Triangle 2060">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ight Triangle 206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lowchart: Document 2064">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67" name="Group 206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68" name="Straight Connector 206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0B469AB3-C832-43A1-A028-9A15E6190BC0}"/>
              </a:ext>
            </a:extLst>
          </p:cNvPr>
          <p:cNvSpPr txBox="1"/>
          <p:nvPr/>
        </p:nvSpPr>
        <p:spPr>
          <a:xfrm>
            <a:off x="374658" y="2122280"/>
            <a:ext cx="4371578" cy="3009494"/>
          </a:xfrm>
          <a:prstGeom prst="rect">
            <a:avLst/>
          </a:prstGeom>
        </p:spPr>
        <p:txBody>
          <a:bodyPr vert="horz" lIns="91440" tIns="45720" rIns="91440" bIns="45720" rtlCol="0">
            <a:normAutofit/>
          </a:bodyPr>
          <a:lstStyle/>
          <a:p>
            <a:pPr marL="228600" indent="-228600">
              <a:lnSpc>
                <a:spcPct val="110000"/>
              </a:lnSpc>
              <a:spcAft>
                <a:spcPts val="600"/>
              </a:spcAft>
              <a:buClr>
                <a:schemeClr val="bg1"/>
              </a:buClr>
              <a:buSzPct val="75000"/>
              <a:buFont typeface="+mj-lt"/>
              <a:buAutoNum type="arabicPeriod"/>
            </a:pPr>
            <a:r>
              <a:rPr lang="en-US" sz="2800" dirty="0">
                <a:solidFill>
                  <a:schemeClr val="tx2"/>
                </a:solidFill>
                <a:latin typeface="+mj-lt"/>
              </a:rPr>
              <a:t>Adjusted Close of TSMC, Qualcomm, Intel and AMD</a:t>
            </a:r>
          </a:p>
          <a:p>
            <a:pPr marL="228600" indent="-228600">
              <a:lnSpc>
                <a:spcPct val="110000"/>
              </a:lnSpc>
              <a:spcAft>
                <a:spcPts val="600"/>
              </a:spcAft>
              <a:buClr>
                <a:schemeClr val="bg1"/>
              </a:buClr>
              <a:buSzPct val="75000"/>
              <a:buFont typeface="+mj-lt"/>
              <a:buAutoNum type="arabicPeriod"/>
            </a:pPr>
            <a:endParaRPr lang="en-US" dirty="0">
              <a:solidFill>
                <a:schemeClr val="tx2"/>
              </a:solidFill>
            </a:endParaRPr>
          </a:p>
        </p:txBody>
      </p:sp>
      <p:pic>
        <p:nvPicPr>
          <p:cNvPr id="2052" name="Picture 4">
            <a:extLst>
              <a:ext uri="{FF2B5EF4-FFF2-40B4-BE49-F238E27FC236}">
                <a16:creationId xmlns:a16="http://schemas.microsoft.com/office/drawing/2014/main" id="{91B3E531-2AB3-4E7B-89AB-D065C00063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8458" y="171715"/>
            <a:ext cx="7034672" cy="3235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7B9902D-0D34-4F1E-8B2B-DAF141E7D6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0050" y="3514855"/>
            <a:ext cx="6923082" cy="308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3" name="Freeform: Shape 8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5" name="Rectangle 8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8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8" name="Freeform: Shape 11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1" name="Rectangle 15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Rectangle 152">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 name="Right Triangle 154">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9" name="Group 158">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0" name="Straight Connector 159">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9B83CEF-B209-4C13-A88F-D4A5030D77B5}"/>
              </a:ext>
            </a:extLst>
          </p:cNvPr>
          <p:cNvSpPr txBox="1"/>
          <p:nvPr/>
        </p:nvSpPr>
        <p:spPr>
          <a:xfrm>
            <a:off x="462608" y="407048"/>
            <a:ext cx="11453096" cy="1073548"/>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3600" dirty="0">
                <a:solidFill>
                  <a:schemeClr val="tx2"/>
                </a:solidFill>
                <a:latin typeface="+mj-lt"/>
                <a:ea typeface="+mj-ea"/>
                <a:cs typeface="+mj-cs"/>
              </a:rPr>
              <a:t>Adjusted Close and Moving Average of TSMC, Qualcomm, Intel and AMD</a:t>
            </a:r>
          </a:p>
          <a:p>
            <a:pPr>
              <a:lnSpc>
                <a:spcPct val="90000"/>
              </a:lnSpc>
              <a:spcBef>
                <a:spcPct val="0"/>
              </a:spcBef>
              <a:spcAft>
                <a:spcPts val="600"/>
              </a:spcAft>
            </a:pPr>
            <a:endParaRPr lang="en-US" sz="4200" dirty="0">
              <a:solidFill>
                <a:schemeClr val="tx2"/>
              </a:solidFill>
              <a:latin typeface="+mj-lt"/>
              <a:ea typeface="+mj-ea"/>
              <a:cs typeface="+mj-cs"/>
            </a:endParaRPr>
          </a:p>
        </p:txBody>
      </p:sp>
      <p:pic>
        <p:nvPicPr>
          <p:cNvPr id="3" name="Picture 2">
            <a:extLst>
              <a:ext uri="{FF2B5EF4-FFF2-40B4-BE49-F238E27FC236}">
                <a16:creationId xmlns:a16="http://schemas.microsoft.com/office/drawing/2014/main" id="{33AF2F53-E340-4A37-9564-15C3A2B66F1B}"/>
              </a:ext>
            </a:extLst>
          </p:cNvPr>
          <p:cNvPicPr>
            <a:picLocks noChangeAspect="1"/>
          </p:cNvPicPr>
          <p:nvPr/>
        </p:nvPicPr>
        <p:blipFill rotWithShape="1">
          <a:blip r:embed="rId2"/>
          <a:srcRect l="5665" r="2" b="2"/>
          <a:stretch/>
        </p:blipFill>
        <p:spPr>
          <a:xfrm>
            <a:off x="901277" y="1182448"/>
            <a:ext cx="10268158" cy="5687305"/>
          </a:xfrm>
          <a:prstGeom prst="rect">
            <a:avLst/>
          </a:prstGeom>
        </p:spPr>
      </p:pic>
    </p:spTree>
    <p:extLst>
      <p:ext uri="{BB962C8B-B14F-4D97-AF65-F5344CB8AC3E}">
        <p14:creationId xmlns:p14="http://schemas.microsoft.com/office/powerpoint/2010/main" val="1093907437"/>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1136</Words>
  <Application>Microsoft Office PowerPoint</Application>
  <PresentationFormat>Widescreen</PresentationFormat>
  <Paragraphs>122</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Avenir Next LT Pro</vt:lpstr>
      <vt:lpstr>Calibri</vt:lpstr>
      <vt:lpstr>Posterama</vt:lpstr>
      <vt:lpstr>Times New Roman</vt:lpstr>
      <vt:lpstr>SineVTI</vt:lpstr>
      <vt:lpstr>Team 3 TSMC</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ML MODELS</vt:lpstr>
      <vt:lpstr>PowerPoint Presentation</vt:lpstr>
      <vt:lpstr>PowerPoint Presentation</vt:lpstr>
      <vt:lpstr>PowerPoint Presentation</vt:lpstr>
      <vt:lpstr>Inference for LSTM</vt:lpstr>
      <vt:lpstr>Kalman filters</vt:lpstr>
      <vt:lpstr>Kalman Filter Buy/Hold Trading Strategy​</vt:lpstr>
      <vt:lpstr>Kalman Filter Buy/Hold Trading Strategy with Bollinger Bands</vt:lpstr>
      <vt:lpstr>Kalman Filter Buy/Hold Trading Strategy with Bollinger Bands​</vt:lpstr>
      <vt:lpstr>PowerPoint Presentation</vt:lpstr>
      <vt:lpstr>PowerPoint Presentation</vt:lpstr>
      <vt:lpstr>PowerPoint Presentation</vt:lpstr>
      <vt:lpstr>PowerPoint Presentation</vt:lpstr>
      <vt:lpstr>Garch model</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TSMC</dc:title>
  <dc:creator>Kashish Naresh Santani</dc:creator>
  <cp:lastModifiedBy>Kashish Naresh Santani</cp:lastModifiedBy>
  <cp:revision>2</cp:revision>
  <dcterms:created xsi:type="dcterms:W3CDTF">2022-12-03T01:47:19Z</dcterms:created>
  <dcterms:modified xsi:type="dcterms:W3CDTF">2022-12-10T14:24:50Z</dcterms:modified>
</cp:coreProperties>
</file>