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9" r:id="rId2"/>
  </p:sldMasterIdLst>
  <p:notesMasterIdLst>
    <p:notesMasterId r:id="rId22"/>
  </p:notesMasterIdLst>
  <p:handoutMasterIdLst>
    <p:handoutMasterId r:id="rId23"/>
  </p:handoutMasterIdLst>
  <p:sldIdLst>
    <p:sldId id="354" r:id="rId3"/>
    <p:sldId id="667" r:id="rId4"/>
    <p:sldId id="731" r:id="rId5"/>
    <p:sldId id="739" r:id="rId6"/>
    <p:sldId id="732" r:id="rId7"/>
    <p:sldId id="733" r:id="rId8"/>
    <p:sldId id="740" r:id="rId9"/>
    <p:sldId id="741" r:id="rId10"/>
    <p:sldId id="742" r:id="rId11"/>
    <p:sldId id="734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37" r:id="rId20"/>
    <p:sldId id="738" r:id="rId21"/>
  </p:sldIdLst>
  <p:sldSz cx="12188825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59DA46-5520-4F42-9D3F-30C3F714C8C8}">
          <p14:sldIdLst>
            <p14:sldId id="354"/>
            <p14:sldId id="667"/>
            <p14:sldId id="731"/>
            <p14:sldId id="739"/>
            <p14:sldId id="732"/>
            <p14:sldId id="733"/>
            <p14:sldId id="740"/>
            <p14:sldId id="741"/>
            <p14:sldId id="742"/>
            <p14:sldId id="734"/>
            <p14:sldId id="743"/>
            <p14:sldId id="744"/>
            <p14:sldId id="745"/>
            <p14:sldId id="746"/>
            <p14:sldId id="747"/>
            <p14:sldId id="748"/>
            <p14:sldId id="749"/>
            <p14:sldId id="737"/>
            <p14:sldId id="738"/>
          </p14:sldIdLst>
        </p14:section>
        <p14:section name="Untitled Section" id="{1D3CCC35-C986-4A22-9365-6C3DD476231A}">
          <p14:sldIdLst/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9" autoAdjust="0"/>
    <p:restoredTop sz="94667" autoAdjust="0"/>
  </p:normalViewPr>
  <p:slideViewPr>
    <p:cSldViewPr>
      <p:cViewPr varScale="1">
        <p:scale>
          <a:sx n="81" d="100"/>
          <a:sy n="81" d="100"/>
        </p:scale>
        <p:origin x="132" y="1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482589-CB2F-4003-801D-095B67490E73}" type="datetimeFigureOut">
              <a:rPr lang="en-US"/>
              <a:t>9/29/2018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7D4DBF-746C-4C25-853D-8A1CBE8404F4}" type="datetimeFigureOut">
              <a:rPr lang="en-US"/>
              <a:t>9/29/2018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2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5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50596" y="6400801"/>
            <a:ext cx="1320059" cy="276226"/>
          </a:xfrm>
        </p:spPr>
        <p:txBody>
          <a:bodyPr/>
          <a:lstStyle/>
          <a:p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0756" y="6393134"/>
            <a:ext cx="408114" cy="276226"/>
          </a:xfrm>
        </p:spPr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Date Placeholder 6"/>
          <p:cNvSpPr txBox="1">
            <a:spLocks/>
          </p:cNvSpPr>
          <p:nvPr userDrawn="1"/>
        </p:nvSpPr>
        <p:spPr>
          <a:xfrm>
            <a:off x="9406780" y="6292492"/>
            <a:ext cx="2688211" cy="520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tx1"/>
                </a:solidFill>
                <a:latin typeface="Gill Sans MT" panose="020B0502020104020203" pitchFamily="34" charset="0"/>
              </a:rPr>
              <a:t>By Bhat Dittakavi &amp; Deepak</a:t>
            </a:r>
            <a:r>
              <a:rPr lang="en-IN" sz="1200" baseline="0" dirty="0">
                <a:solidFill>
                  <a:schemeClr val="tx1"/>
                </a:solidFill>
                <a:latin typeface="Gill Sans MT" panose="020B0502020104020203" pitchFamily="34" charset="0"/>
              </a:rPr>
              <a:t> Agrawal</a:t>
            </a:r>
            <a:endParaRPr lang="en-IN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Date Placeholder 6"/>
          <p:cNvSpPr txBox="1">
            <a:spLocks/>
          </p:cNvSpPr>
          <p:nvPr userDrawn="1"/>
        </p:nvSpPr>
        <p:spPr>
          <a:xfrm>
            <a:off x="10486900" y="548680"/>
            <a:ext cx="1701925" cy="460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dirty="0">
                <a:solidFill>
                  <a:srgbClr val="C00000"/>
                </a:solidFill>
                <a:latin typeface="Gill Sans MT" panose="020B0502020104020203" pitchFamily="34" charset="0"/>
              </a:rPr>
              <a:t>CBA Practicum</a:t>
            </a:r>
          </a:p>
        </p:txBody>
      </p:sp>
    </p:spTree>
    <p:extLst>
      <p:ext uri="{BB962C8B-B14F-4D97-AF65-F5344CB8AC3E}">
        <p14:creationId xmlns:p14="http://schemas.microsoft.com/office/powerpoint/2010/main" val="19911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4" descr="Image result for isb business analytic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841" y="76200"/>
            <a:ext cx="1353615" cy="5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3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1" y="1772816"/>
            <a:ext cx="8856984" cy="762466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Diabetes Readmission Prediction</a:t>
            </a:r>
            <a:endParaRPr lang="en-IN" sz="3600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980" y="2555364"/>
            <a:ext cx="4320480" cy="4415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Communication is the key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6540" y="4862125"/>
            <a:ext cx="4523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By:</a:t>
            </a:r>
          </a:p>
          <a:p>
            <a:pPr algn="r"/>
            <a:r>
              <a:rPr lang="en-IN" sz="2800" dirty="0" smtClean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Akanksha Utreja(11910056)</a:t>
            </a:r>
            <a:endParaRPr lang="en-IN" sz="2800" dirty="0">
              <a:solidFill>
                <a:srgbClr val="002060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pic>
        <p:nvPicPr>
          <p:cNvPr id="6" name="Picture 4" descr="Image result for isb business analy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149080"/>
            <a:ext cx="381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Preparation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We had different types of data: numerical, object type and categorical. To apply any model, preprocessing of data is essential.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missing values by dropping the columns which had too many missing values.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Modifying the data like standardization, log transform.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categorical variable like Readmitted to make it dummy variable suitable for applying ML techniques.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The challenge was that there were too many variables so cleaning and making sense of the data was a challenge but step by step approach helps!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models chosen were:-</a:t>
            </a:r>
          </a:p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Logistic Regression</a:t>
            </a:r>
          </a:p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Random Forest</a:t>
            </a:r>
          </a:p>
          <a:p>
            <a:r>
              <a:rPr lang="en-IN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Adaboost</a:t>
            </a: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Classification</a:t>
            </a:r>
          </a:p>
          <a:p>
            <a:r>
              <a:rPr lang="en-IN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Adaboost</a:t>
            </a: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Classification with Tuning</a:t>
            </a:r>
          </a:p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Decision Trees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These models were chosen since our aim was prediction of readmission of diabetic patients.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8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2204864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following were used to analyse the performance of the model:</a:t>
            </a: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Accuracy</a:t>
            </a: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Classification summary (recall, precision, etc.)</a:t>
            </a: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Confusion matrix </a:t>
            </a: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ROC curve</a:t>
            </a: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56479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2004653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Accuracy of the models:</a:t>
            </a: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852936"/>
            <a:ext cx="8172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0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88640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ROC curve:</a:t>
            </a: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1780623"/>
            <a:ext cx="4755756" cy="46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80278"/>
            <a:ext cx="9601200" cy="864096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525866"/>
            <a:ext cx="5109862" cy="4576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88" y="1527432"/>
            <a:ext cx="5141196" cy="4493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924" y="62084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Logistic Regression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4532" y="616586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Random Forest Classification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80278"/>
            <a:ext cx="9601200" cy="864096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413559"/>
            <a:ext cx="6120680" cy="5255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6700" y="341817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Adaboost</a:t>
            </a:r>
            <a:r>
              <a:rPr lang="en-US" b="1" dirty="0" smtClean="0">
                <a:solidFill>
                  <a:schemeClr val="bg1"/>
                </a:solidFill>
              </a:rPr>
              <a:t> Classification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476672"/>
            <a:ext cx="9601200" cy="864096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, Evaluation and Feedback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525866"/>
            <a:ext cx="9601200" cy="32563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8350" y="1499487"/>
            <a:ext cx="96166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Based on the above accuracy and recall values: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Random forest seems like the best model to 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The number of False negatives in Random forest are less and the accuracy is higher than the rest of the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The accuracy is about 64%.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Adaboost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 after tuning also gives a good accuracy but, Random forest is more easily understandable.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/>
                <a:cs typeface="Calibri" panose="020F0502020204030204" pitchFamily="34" charset="0"/>
              </a:rPr>
              <a:t>Hence, we should go ahead with Random forest.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Gill Sans MT" panose="020B0502020104020203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38919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Recommendations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628800"/>
            <a:ext cx="9601200" cy="434340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From deploying multiple models, we came up with Random forest.</a:t>
            </a:r>
          </a:p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Now we can suggest to the hospital authorities the variables which have the most effect on the readmission rate. </a:t>
            </a:r>
          </a:p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diagram below explains it all:-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04" y="3467369"/>
            <a:ext cx="6533452" cy="31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575333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Assumptions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, Limitations &amp; Further Works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54" y="2251119"/>
            <a:ext cx="9601200" cy="4343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dataset includes some useful information but still lack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certain aspects like 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access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to 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care etc. which might impact the readmission to a huge extent.</a:t>
            </a:r>
          </a:p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More data preprocessing could have been performed to improve the model accuracy further. So, in future this is one area which can be explored. </a:t>
            </a:r>
          </a:p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Variations of different machine learning techniques can be used.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67649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Executive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Summary (Abstract)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644933"/>
            <a:ext cx="9601200" cy="4343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Hospital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readmission rates for certain 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conditions like diabetes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are now considered an indicator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hospital quality,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and also affect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cost of care adversely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 </a:t>
            </a:r>
            <a:endParaRPr lang="en-US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So, we use the medical dataset available on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UCI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to find best models which can help predict the readmission of diabetic patients.</a:t>
            </a:r>
          </a:p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Used Python and it’s libraries like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scikit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-learn for machine learning,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seaborn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and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matplotlib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for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visualization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etc.</a:t>
            </a:r>
          </a:p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Using different models like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Logistic Regression, Decision trees, Random forest and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AdaBoost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 Classifier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Out of the different models used,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Random forest 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had good performance.</a:t>
            </a:r>
            <a:endParaRPr lang="en-IN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35" y="116632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Problem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735" y="1772816"/>
            <a:ext cx="9601200" cy="3672408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stakeholder of this project will be the hospital officials who can use the results to figure out which patients have higher readmission chances. </a:t>
            </a:r>
          </a:p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This will help save hospital millions of dollars and also, improve the healthcare quality.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With this project, the aim is to find the best model for readmission prediction and the factors which most likely affect the readmission.</a:t>
            </a:r>
          </a:p>
          <a:p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35" y="188640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Business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Problem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735" y="1810058"/>
            <a:ext cx="9601200" cy="4583076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Process used:-</a:t>
            </a:r>
          </a:p>
          <a:p>
            <a:pPr marL="0" indent="0">
              <a:buNone/>
            </a:pPr>
            <a:endParaRPr lang="en-IN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8735" y="2636912"/>
            <a:ext cx="201976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6146" y="2636912"/>
            <a:ext cx="296637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00170" y="2639770"/>
            <a:ext cx="258673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97390" y="4365104"/>
            <a:ext cx="258673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28" y="2956302"/>
            <a:ext cx="218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8901" y="2746732"/>
            <a:ext cx="2729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Wrangling(Missing values, Data cleaning, standardization etc.)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900170" y="2956302"/>
            <a:ext cx="25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EDA &amp; Visualizations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60831" y="4436953"/>
            <a:ext cx="2459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Modelling:</a:t>
            </a:r>
          </a:p>
          <a:p>
            <a:r>
              <a:rPr lang="en-US" sz="1600" dirty="0" smtClean="0"/>
              <a:t>Logistic</a:t>
            </a:r>
          </a:p>
          <a:p>
            <a:r>
              <a:rPr lang="en-US" sz="1600" dirty="0" smtClean="0"/>
              <a:t>Decision Trees</a:t>
            </a:r>
          </a:p>
          <a:p>
            <a:r>
              <a:rPr lang="en-US" sz="1600" dirty="0" smtClean="0"/>
              <a:t>Random Forest</a:t>
            </a:r>
          </a:p>
          <a:p>
            <a:r>
              <a:rPr lang="en-US" sz="1600" dirty="0" err="1" smtClean="0"/>
              <a:t>AdaBoost</a:t>
            </a:r>
            <a:r>
              <a:rPr lang="en-US" sz="1600" dirty="0" smtClean="0"/>
              <a:t> Classification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338500" y="3140968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02524" y="3162230"/>
            <a:ext cx="79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9190755" y="3647882"/>
            <a:ext cx="2780" cy="71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Requirements &amp; Collections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876" y="2013404"/>
            <a:ext cx="9601200" cy="4385391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data source used was the UCI website, 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it represents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10 years (1999-2008) of clinical care at 130 US hospitals and integrated delivery networks. </a:t>
            </a:r>
            <a:endParaRPr lang="en-US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It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includes over 50 features representing patient and hospital outcomes. There are around 1,00,000 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records.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The data was available in the form of Excel sheet. </a:t>
            </a:r>
          </a:p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It was read in the Python file and the analysis was performed on that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129913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27" y="1284401"/>
            <a:ext cx="9601200" cy="4343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Performing Exploratory data analysis to get a basic sense about the data. 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Since there are multiple variables,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trying to figure out the correlation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so that we can use less variables.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916832"/>
            <a:ext cx="4943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129913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876" y="1412776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Figuring out the effect of different variables on readmission,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70" y="2036055"/>
            <a:ext cx="4238625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2036055"/>
            <a:ext cx="4486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09" y="185349"/>
            <a:ext cx="9601200" cy="940257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09" y="1296276"/>
            <a:ext cx="96012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better,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16" y="2054831"/>
            <a:ext cx="8724935" cy="46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09" y="185349"/>
            <a:ext cx="9601200" cy="940257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09" y="1296276"/>
            <a:ext cx="96012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better,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2132856"/>
            <a:ext cx="7416824" cy="22706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2" y="4353464"/>
            <a:ext cx="7401644" cy="24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782</Words>
  <Application>Microsoft Office PowerPoint</Application>
  <PresentationFormat>Custom</PresentationFormat>
  <Paragraphs>135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</vt:lpstr>
      <vt:lpstr>Gill Sans MT</vt:lpstr>
      <vt:lpstr>3_Woodgrain 16x9</vt:lpstr>
      <vt:lpstr>Diabetes Readmission Prediction</vt:lpstr>
      <vt:lpstr>Executive Summary (Abstract)</vt:lpstr>
      <vt:lpstr>Business Problem</vt:lpstr>
      <vt:lpstr>Business Problem</vt:lpstr>
      <vt:lpstr>Data Requirements &amp; Collections</vt:lpstr>
      <vt:lpstr>Data Understanding</vt:lpstr>
      <vt:lpstr>Data Understanding</vt:lpstr>
      <vt:lpstr>Data Understanding</vt:lpstr>
      <vt:lpstr>Data Understanding</vt:lpstr>
      <vt:lpstr>Data Preparation</vt:lpstr>
      <vt:lpstr> Modeling, Evaluation and Feedback</vt:lpstr>
      <vt:lpstr> Modeling, Evaluation and Feedback</vt:lpstr>
      <vt:lpstr>Modeling, Evaluation and Feedback</vt:lpstr>
      <vt:lpstr>Modeling, Evaluation and Feedback</vt:lpstr>
      <vt:lpstr>Modeling, Evaluation and Feedback</vt:lpstr>
      <vt:lpstr>Modeling, Evaluation and Feedback</vt:lpstr>
      <vt:lpstr>Modeling, Evaluation and Feedback</vt:lpstr>
      <vt:lpstr>Business Recommendations</vt:lpstr>
      <vt:lpstr>Assumptions, Limitations &amp; Further 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2016-02-08T05:04:35Z</dcterms:created>
  <dcterms:modified xsi:type="dcterms:W3CDTF">2018-09-29T09:46:23Z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