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88825"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34" name="PlaceHolder 2"/>
          <p:cNvSpPr>
            <a:spLocks noGrp="1"/>
          </p:cNvSpPr>
          <p:nvPr>
            <p:ph type="body"/>
          </p:nvPr>
        </p:nvSpPr>
        <p:spPr>
          <a:xfrm>
            <a:off x="609120" y="1604520"/>
            <a:ext cx="1096956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35" name="PlaceHolder 3"/>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37"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38"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39"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40" name="PlaceHolder 5"/>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42"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43" name="PlaceHolder 3"/>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pic>
        <p:nvPicPr>
          <p:cNvPr id="44" name="Picture 43"/>
          <p:cNvPicPr/>
          <p:nvPr/>
        </p:nvPicPr>
        <p:blipFill>
          <a:blip r:embed="rId2"/>
          <a:stretch/>
        </p:blipFill>
        <p:spPr>
          <a:xfrm>
            <a:off x="3601080" y="1604520"/>
            <a:ext cx="4984920" cy="3977280"/>
          </a:xfrm>
          <a:prstGeom prst="rect">
            <a:avLst/>
          </a:prstGeom>
          <a:ln>
            <a:noFill/>
          </a:ln>
        </p:spPr>
      </p:pic>
      <p:pic>
        <p:nvPicPr>
          <p:cNvPr id="45" name="Picture 44"/>
          <p:cNvPicPr/>
          <p:nvPr/>
        </p:nvPicPr>
        <p:blipFill>
          <a:blip r:embed="rId2"/>
          <a:stretch/>
        </p:blipFill>
        <p:spPr>
          <a:xfrm>
            <a:off x="36010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13"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609120" y="160452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8" name="PlaceHolder 5"/>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82" name="Picture 81"/>
          <p:cNvPicPr/>
          <p:nvPr/>
        </p:nvPicPr>
        <p:blipFill>
          <a:blip r:embed="rId2"/>
          <a:stretch/>
        </p:blipFill>
        <p:spPr>
          <a:xfrm>
            <a:off x="3601080" y="1604520"/>
            <a:ext cx="4984920" cy="3977280"/>
          </a:xfrm>
          <a:prstGeom prst="rect">
            <a:avLst/>
          </a:prstGeom>
          <a:ln>
            <a:noFill/>
          </a:ln>
        </p:spPr>
      </p:pic>
      <p:pic>
        <p:nvPicPr>
          <p:cNvPr id="83" name="Picture 82"/>
          <p:cNvPicPr/>
          <p:nvPr/>
        </p:nvPicPr>
        <p:blipFill>
          <a:blip r:embed="rId2"/>
          <a:stretch/>
        </p:blipFill>
        <p:spPr>
          <a:xfrm>
            <a:off x="36010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0"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4"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5" name="PlaceHolder 3"/>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15"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5"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9" name="PlaceHolder 4"/>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609120" y="160452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5"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6"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7" name="PlaceHolder 5"/>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21" name="Picture 120"/>
          <p:cNvPicPr/>
          <p:nvPr/>
        </p:nvPicPr>
        <p:blipFill>
          <a:blip r:embed="rId2"/>
          <a:stretch/>
        </p:blipFill>
        <p:spPr>
          <a:xfrm>
            <a:off x="3601080" y="1604520"/>
            <a:ext cx="4984920" cy="3977280"/>
          </a:xfrm>
          <a:prstGeom prst="rect">
            <a:avLst/>
          </a:prstGeom>
          <a:ln>
            <a:noFill/>
          </a:ln>
        </p:spPr>
      </p:pic>
      <p:pic>
        <p:nvPicPr>
          <p:cNvPr id="122" name="Picture 121"/>
          <p:cNvPicPr/>
          <p:nvPr/>
        </p:nvPicPr>
        <p:blipFill>
          <a:blip r:embed="rId2"/>
          <a:stretch/>
        </p:blipFill>
        <p:spPr>
          <a:xfrm>
            <a:off x="36010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8"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17"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18" name="PlaceHolder 3"/>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7"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8" name="PlaceHolder 3"/>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9" name="PlaceHolder 4"/>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3"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6"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7" name="PlaceHolder 4"/>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9" name="PlaceHolder 2"/>
          <p:cNvSpPr>
            <a:spLocks noGrp="1"/>
          </p:cNvSpPr>
          <p:nvPr>
            <p:ph type="body"/>
          </p:nvPr>
        </p:nvSpPr>
        <p:spPr>
          <a:xfrm>
            <a:off x="609120" y="160452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0" name="PlaceHolder 3"/>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4"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5" name="PlaceHolder 5"/>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59" name="Picture 158"/>
          <p:cNvPicPr/>
          <p:nvPr/>
        </p:nvPicPr>
        <p:blipFill>
          <a:blip r:embed="rId2"/>
          <a:stretch/>
        </p:blipFill>
        <p:spPr>
          <a:xfrm>
            <a:off x="3601080" y="1604520"/>
            <a:ext cx="4984920" cy="3977280"/>
          </a:xfrm>
          <a:prstGeom prst="rect">
            <a:avLst/>
          </a:prstGeom>
          <a:ln>
            <a:noFill/>
          </a:ln>
        </p:spPr>
      </p:pic>
      <p:pic>
        <p:nvPicPr>
          <p:cNvPr id="160" name="Picture 159"/>
          <p:cNvPicPr/>
          <p:nvPr/>
        </p:nvPicPr>
        <p:blipFill>
          <a:blip r:embed="rId2"/>
          <a:stretch/>
        </p:blipFill>
        <p:spPr>
          <a:xfrm>
            <a:off x="36010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6"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8"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5"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6" name="PlaceHolder 3"/>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7" name="PlaceHolder 4"/>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9"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0"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1"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3"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4"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5" name="PlaceHolder 4"/>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7" name="PlaceHolder 2"/>
          <p:cNvSpPr>
            <a:spLocks noGrp="1"/>
          </p:cNvSpPr>
          <p:nvPr>
            <p:ph type="body"/>
          </p:nvPr>
        </p:nvSpPr>
        <p:spPr>
          <a:xfrm>
            <a:off x="609120" y="160452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8" name="PlaceHolder 3"/>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2"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3" name="PlaceHolder 5"/>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5"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6" name="PlaceHolder 3"/>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97" name="Picture 196"/>
          <p:cNvPicPr/>
          <p:nvPr/>
        </p:nvPicPr>
        <p:blipFill>
          <a:blip r:embed="rId2"/>
          <a:stretch/>
        </p:blipFill>
        <p:spPr>
          <a:xfrm>
            <a:off x="3601080" y="1604520"/>
            <a:ext cx="4984920" cy="3977280"/>
          </a:xfrm>
          <a:prstGeom prst="rect">
            <a:avLst/>
          </a:prstGeom>
          <a:ln>
            <a:noFill/>
          </a:ln>
        </p:spPr>
      </p:pic>
      <p:pic>
        <p:nvPicPr>
          <p:cNvPr id="198" name="Picture 197"/>
          <p:cNvPicPr/>
          <p:nvPr/>
        </p:nvPicPr>
        <p:blipFill>
          <a:blip r:embed="rId2"/>
          <a:stretch/>
        </p:blipFill>
        <p:spPr>
          <a:xfrm>
            <a:off x="3601080" y="1604520"/>
            <a:ext cx="4984920" cy="3977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4"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6"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8"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9" name="PlaceHolder 3"/>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3"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4" name="PlaceHolder 3"/>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5" name="PlaceHolder 4"/>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7"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8"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9"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21"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2"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3" name="PlaceHolder 4"/>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22"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23" name="PlaceHolder 3"/>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24" name="PlaceHolder 4"/>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25" name="PlaceHolder 2"/>
          <p:cNvSpPr>
            <a:spLocks noGrp="1"/>
          </p:cNvSpPr>
          <p:nvPr>
            <p:ph type="body"/>
          </p:nvPr>
        </p:nvSpPr>
        <p:spPr>
          <a:xfrm>
            <a:off x="609120" y="160452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6" name="PlaceHolder 3"/>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28"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9"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0"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1" name="PlaceHolder 5"/>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33"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4" name="PlaceHolder 3"/>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235" name="Picture 234"/>
          <p:cNvPicPr/>
          <p:nvPr/>
        </p:nvPicPr>
        <p:blipFill>
          <a:blip r:embed="rId2"/>
          <a:stretch/>
        </p:blipFill>
        <p:spPr>
          <a:xfrm>
            <a:off x="3601080" y="1604520"/>
            <a:ext cx="4984920" cy="3977280"/>
          </a:xfrm>
          <a:prstGeom prst="rect">
            <a:avLst/>
          </a:prstGeom>
          <a:ln>
            <a:noFill/>
          </a:ln>
        </p:spPr>
      </p:pic>
      <p:pic>
        <p:nvPicPr>
          <p:cNvPr id="236" name="Picture 235"/>
          <p:cNvPicPr/>
          <p:nvPr/>
        </p:nvPicPr>
        <p:blipFill>
          <a:blip r:embed="rId2"/>
          <a:stretch/>
        </p:blipFill>
        <p:spPr>
          <a:xfrm>
            <a:off x="3601080" y="1604520"/>
            <a:ext cx="4984920" cy="397728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1"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3"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5"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6" name="PlaceHolder 3"/>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0"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1" name="PlaceHolder 3"/>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2" name="PlaceHolder 4"/>
          <p:cNvSpPr>
            <a:spLocks noGrp="1"/>
          </p:cNvSpPr>
          <p:nvPr>
            <p:ph type="body"/>
          </p:nvPr>
        </p:nvSpPr>
        <p:spPr>
          <a:xfrm>
            <a:off x="623016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26"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27"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28"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4" name="PlaceHolder 2"/>
          <p:cNvSpPr>
            <a:spLocks noGrp="1"/>
          </p:cNvSpPr>
          <p:nvPr>
            <p:ph type="body"/>
          </p:nvPr>
        </p:nvSpPr>
        <p:spPr>
          <a:xfrm>
            <a:off x="609120" y="1604520"/>
            <a:ext cx="53528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5"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6"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8"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9"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0" name="PlaceHolder 4"/>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62" name="PlaceHolder 2"/>
          <p:cNvSpPr>
            <a:spLocks noGrp="1"/>
          </p:cNvSpPr>
          <p:nvPr>
            <p:ph type="body"/>
          </p:nvPr>
        </p:nvSpPr>
        <p:spPr>
          <a:xfrm>
            <a:off x="609120" y="160452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3" name="PlaceHolder 3"/>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65"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6"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7" name="PlaceHolder 4"/>
          <p:cNvSpPr>
            <a:spLocks noGrp="1"/>
          </p:cNvSpPr>
          <p:nvPr>
            <p:ph type="body"/>
          </p:nvPr>
        </p:nvSpPr>
        <p:spPr>
          <a:xfrm>
            <a:off x="623016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8" name="PlaceHolder 5"/>
          <p:cNvSpPr>
            <a:spLocks noGrp="1"/>
          </p:cNvSpPr>
          <p:nvPr>
            <p:ph type="body"/>
          </p:nvPr>
        </p:nvSpPr>
        <p:spPr>
          <a:xfrm>
            <a:off x="609120" y="3682080"/>
            <a:ext cx="53528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0" name="PlaceHolder 2"/>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1" name="PlaceHolder 3"/>
          <p:cNvSpPr>
            <a:spLocks noGrp="1"/>
          </p:cNvSpPr>
          <p:nvPr>
            <p:ph type="body"/>
          </p:nvPr>
        </p:nvSpPr>
        <p:spPr>
          <a:xfrm>
            <a:off x="609120" y="1604520"/>
            <a:ext cx="1096956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272" name="Picture 271"/>
          <p:cNvPicPr/>
          <p:nvPr/>
        </p:nvPicPr>
        <p:blipFill>
          <a:blip r:embed="rId2"/>
          <a:stretch/>
        </p:blipFill>
        <p:spPr>
          <a:xfrm>
            <a:off x="3601080" y="1604520"/>
            <a:ext cx="4984920" cy="3977280"/>
          </a:xfrm>
          <a:prstGeom prst="rect">
            <a:avLst/>
          </a:prstGeom>
          <a:ln>
            <a:noFill/>
          </a:ln>
        </p:spPr>
      </p:pic>
      <p:pic>
        <p:nvPicPr>
          <p:cNvPr id="273" name="Picture 272"/>
          <p:cNvPicPr/>
          <p:nvPr/>
        </p:nvPicPr>
        <p:blipFill>
          <a:blip r:embed="rId2"/>
          <a:stretch/>
        </p:blipFill>
        <p:spPr>
          <a:xfrm>
            <a:off x="3601080" y="1604520"/>
            <a:ext cx="4984920" cy="3977280"/>
          </a:xfrm>
          <a:prstGeom prst="rect">
            <a:avLst/>
          </a:prstGeom>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30" name="PlaceHolder 2"/>
          <p:cNvSpPr>
            <a:spLocks noGrp="1"/>
          </p:cNvSpPr>
          <p:nvPr>
            <p:ph type="body"/>
          </p:nvPr>
        </p:nvSpPr>
        <p:spPr>
          <a:xfrm>
            <a:off x="609120" y="160452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31" name="PlaceHolder 3"/>
          <p:cNvSpPr>
            <a:spLocks noGrp="1"/>
          </p:cNvSpPr>
          <p:nvPr>
            <p:ph type="body"/>
          </p:nvPr>
        </p:nvSpPr>
        <p:spPr>
          <a:xfrm>
            <a:off x="6230160" y="1604520"/>
            <a:ext cx="535284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
        <p:nvSpPr>
          <p:cNvPr id="32" name="PlaceHolder 4"/>
          <p:cNvSpPr>
            <a:spLocks noGrp="1"/>
          </p:cNvSpPr>
          <p:nvPr>
            <p:ph type="body"/>
          </p:nvPr>
        </p:nvSpPr>
        <p:spPr>
          <a:xfrm>
            <a:off x="609120" y="3682080"/>
            <a:ext cx="10969560" cy="1896840"/>
          </a:xfrm>
          <a:prstGeom prst="rect">
            <a:avLst/>
          </a:prstGeom>
        </p:spPr>
        <p:txBody>
          <a:bodyPr lIns="0" tIns="0" rIns="0" bIns="0"/>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1.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1.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2" name="CustomShape 1" hidden="1"/>
          <p:cNvSpPr/>
          <p:nvPr/>
        </p:nvSpPr>
        <p:spPr>
          <a:xfrm>
            <a:off x="0" y="0"/>
            <a:ext cx="12187440" cy="6856560"/>
          </a:xfrm>
          <a:prstGeom prst="rect">
            <a:avLst/>
          </a:prstGeom>
          <a:blipFill>
            <a:blip r:embed="rId14"/>
            <a:stretch>
              <a:fillRect/>
            </a:stretch>
          </a:blipFill>
          <a:ln>
            <a:noFill/>
          </a:ln>
        </p:spPr>
        <p:style>
          <a:lnRef idx="2">
            <a:schemeClr val="accent1">
              <a:shade val="50000"/>
            </a:schemeClr>
          </a:lnRef>
          <a:fillRef idx="1003">
            <a:schemeClr val="dk1"/>
          </a:fillRef>
          <a:effectRef idx="0">
            <a:schemeClr val="accent1"/>
          </a:effectRef>
          <a:fontRef idx="minor"/>
        </p:style>
      </p:sp>
      <p:sp>
        <p:nvSpPr>
          <p:cNvPr id="13" name="CustomShape 2" hidden="1"/>
          <p:cNvSpPr/>
          <p:nvPr/>
        </p:nvSpPr>
        <p:spPr>
          <a:xfrm>
            <a:off x="304560" y="301680"/>
            <a:ext cx="11577960" cy="6253200"/>
          </a:xfrm>
          <a:prstGeom prst="roundRect">
            <a:avLst>
              <a:gd name="adj" fmla="val 2341"/>
            </a:avLst>
          </a:prstGeom>
          <a:solidFill>
            <a:srgbClr val="FFFFFF"/>
          </a:solidFill>
          <a:ln>
            <a:noFill/>
          </a:ln>
          <a:effectLst>
            <a:innerShdw blurRad="508000">
              <a:srgbClr val="FFD14B">
                <a:alpha val="70000"/>
              </a:srgbClr>
            </a:innerShdw>
          </a:effectLst>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10885320" y="1600200"/>
            <a:ext cx="71640" cy="71640"/>
          </a:xfrm>
          <a:prstGeom prst="ellipse">
            <a:avLst/>
          </a:prstGeom>
          <a:solidFill>
            <a:schemeClr val="tx2"/>
          </a:solidFill>
          <a:ln>
            <a:solidFill>
              <a:schemeClr val="tx2"/>
            </a:solidFill>
            <a:round/>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1218960" y="1600200"/>
            <a:ext cx="71640" cy="71640"/>
          </a:xfrm>
          <a:prstGeom prst="ellipse">
            <a:avLst/>
          </a:prstGeom>
          <a:solidFill>
            <a:schemeClr val="tx2"/>
          </a:solidFill>
          <a:ln>
            <a:solidFill>
              <a:schemeClr val="tx2"/>
            </a:solidFill>
            <a:round/>
          </a:ln>
        </p:spPr>
        <p:style>
          <a:lnRef idx="2">
            <a:schemeClr val="accent1">
              <a:shade val="50000"/>
            </a:schemeClr>
          </a:lnRef>
          <a:fillRef idx="1">
            <a:schemeClr val="accent1"/>
          </a:fillRef>
          <a:effectRef idx="0">
            <a:schemeClr val="accent1"/>
          </a:effectRef>
          <a:fontRef idx="minor"/>
        </p:style>
      </p:sp>
      <p:sp>
        <p:nvSpPr>
          <p:cNvPr id="4" name="Line 5"/>
          <p:cNvSpPr/>
          <p:nvPr/>
        </p:nvSpPr>
        <p:spPr>
          <a:xfrm>
            <a:off x="1382040" y="1609920"/>
            <a:ext cx="9429840" cy="36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sp>
        <p:nvSpPr>
          <p:cNvPr id="5" name="Line 6"/>
          <p:cNvSpPr/>
          <p:nvPr/>
        </p:nvSpPr>
        <p:spPr>
          <a:xfrm>
            <a:off x="1382040" y="1662120"/>
            <a:ext cx="9429840" cy="36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sp>
        <p:nvSpPr>
          <p:cNvPr id="6" name="CustomShape 7"/>
          <p:cNvSpPr/>
          <p:nvPr/>
        </p:nvSpPr>
        <p:spPr>
          <a:xfrm>
            <a:off x="10885320" y="4851360"/>
            <a:ext cx="71640" cy="71640"/>
          </a:xfrm>
          <a:prstGeom prst="ellipse">
            <a:avLst/>
          </a:prstGeom>
          <a:solidFill>
            <a:schemeClr val="tx2"/>
          </a:solidFill>
          <a:ln>
            <a:solidFill>
              <a:schemeClr val="tx2"/>
            </a:solidFill>
            <a:round/>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1218960" y="4851360"/>
            <a:ext cx="71640" cy="71640"/>
          </a:xfrm>
          <a:prstGeom prst="ellipse">
            <a:avLst/>
          </a:prstGeom>
          <a:solidFill>
            <a:schemeClr val="tx2"/>
          </a:solidFill>
          <a:ln>
            <a:solidFill>
              <a:schemeClr val="tx2"/>
            </a:solidFill>
            <a:round/>
          </a:ln>
        </p:spPr>
        <p:style>
          <a:lnRef idx="2">
            <a:schemeClr val="accent1">
              <a:shade val="50000"/>
            </a:schemeClr>
          </a:lnRef>
          <a:fillRef idx="1">
            <a:schemeClr val="accent1"/>
          </a:fillRef>
          <a:effectRef idx="0">
            <a:schemeClr val="accent1"/>
          </a:effectRef>
          <a:fontRef idx="minor"/>
        </p:style>
      </p:sp>
      <p:sp>
        <p:nvSpPr>
          <p:cNvPr id="8" name="Line 9"/>
          <p:cNvSpPr/>
          <p:nvPr/>
        </p:nvSpPr>
        <p:spPr>
          <a:xfrm>
            <a:off x="1382040" y="4861080"/>
            <a:ext cx="9429840" cy="36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sp>
        <p:nvSpPr>
          <p:cNvPr id="9" name="Line 10"/>
          <p:cNvSpPr/>
          <p:nvPr/>
        </p:nvSpPr>
        <p:spPr>
          <a:xfrm>
            <a:off x="1382040" y="4913280"/>
            <a:ext cx="9429840" cy="36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title"/>
          </p:nvPr>
        </p:nvSpPr>
        <p:spPr>
          <a:xfrm>
            <a:off x="609120" y="273600"/>
            <a:ext cx="10969560" cy="1144800"/>
          </a:xfrm>
          <a:prstGeom prst="rect">
            <a:avLst/>
          </a:prstGeom>
        </p:spPr>
        <p:txBody>
          <a:bodyPr lIns="0" tIns="0" rIns="0" bIns="0" anchor="ctr"/>
          <a:lstStyle/>
          <a:p>
            <a:pPr algn="ctr"/>
            <a:r>
              <a:rPr lang="en-US" sz="4400" b="0" strike="noStrike" spc="-1">
                <a:solidFill>
                  <a:srgbClr val="FFFFFF"/>
                </a:solidFill>
                <a:uFill>
                  <a:solidFill>
                    <a:srgbClr val="FFFFFF"/>
                  </a:solidFill>
                </a:uFill>
                <a:latin typeface="Arial"/>
              </a:rPr>
              <a:t>Click to edit the title text format</a:t>
            </a:r>
          </a:p>
        </p:txBody>
      </p:sp>
      <p:sp>
        <p:nvSpPr>
          <p:cNvPr id="11" name="PlaceHolder 12"/>
          <p:cNvSpPr>
            <a:spLocks noGrp="1"/>
          </p:cNvSpPr>
          <p:nvPr>
            <p:ph type="body"/>
          </p:nvPr>
        </p:nvSpPr>
        <p:spPr>
          <a:xfrm>
            <a:off x="609120" y="1604520"/>
            <a:ext cx="10969560" cy="3977280"/>
          </a:xfrm>
          <a:prstGeom prst="rect">
            <a:avLst/>
          </a:prstGeom>
        </p:spPr>
        <p:txBody>
          <a:bodyPr lIns="0" tIns="0" rIns="0" bIns="0"/>
          <a:lstStyle/>
          <a:p>
            <a:pPr marL="432000" indent="-324000">
              <a:buClr>
                <a:srgbClr val="FFFFFF"/>
              </a:buClr>
              <a:buSzPct val="45000"/>
              <a:buFont typeface="Wingdings" charset="2"/>
              <a:buChar char=""/>
            </a:pPr>
            <a:r>
              <a:rPr lang="en-US"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FFFFFF"/>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6" name="CustomShape 1"/>
          <p:cNvSpPr/>
          <p:nvPr/>
        </p:nvSpPr>
        <p:spPr>
          <a:xfrm>
            <a:off x="0" y="0"/>
            <a:ext cx="12187440" cy="6856560"/>
          </a:xfrm>
          <a:prstGeom prst="rect">
            <a:avLst/>
          </a:prstGeom>
          <a:blipFill>
            <a:blip r:embed="rId15"/>
            <a:stretch>
              <a:fillRect/>
            </a:stretch>
          </a:blipFill>
          <a:ln>
            <a:noFill/>
          </a:ln>
        </p:spPr>
        <p:style>
          <a:lnRef idx="2">
            <a:schemeClr val="accent1">
              <a:shade val="50000"/>
            </a:schemeClr>
          </a:lnRef>
          <a:fillRef idx="1003">
            <a:schemeClr val="dk1"/>
          </a:fillRef>
          <a:effectRef idx="0">
            <a:schemeClr val="accent1"/>
          </a:effectRef>
          <a:fontRef idx="minor"/>
        </p:style>
      </p:sp>
      <p:sp>
        <p:nvSpPr>
          <p:cNvPr id="47" name="CustomShape 2"/>
          <p:cNvSpPr/>
          <p:nvPr/>
        </p:nvSpPr>
        <p:spPr>
          <a:xfrm>
            <a:off x="304560" y="301680"/>
            <a:ext cx="11577960" cy="6253200"/>
          </a:xfrm>
          <a:prstGeom prst="roundRect">
            <a:avLst>
              <a:gd name="adj" fmla="val 2341"/>
            </a:avLst>
          </a:prstGeom>
          <a:solidFill>
            <a:srgbClr val="FFFFFF"/>
          </a:solidFill>
          <a:ln>
            <a:noFill/>
          </a:ln>
          <a:effectLst>
            <a:innerShdw blurRad="508000">
              <a:srgbClr val="FFD14B">
                <a:alpha val="70000"/>
              </a:srgbClr>
            </a:innerShdw>
          </a:effectLst>
        </p:spPr>
        <p:style>
          <a:lnRef idx="2">
            <a:schemeClr val="accent1">
              <a:shade val="50000"/>
            </a:schemeClr>
          </a:lnRef>
          <a:fillRef idx="1">
            <a:schemeClr val="accent1"/>
          </a:fillRef>
          <a:effectRef idx="0">
            <a:schemeClr val="accent1"/>
          </a:effectRef>
          <a:fontRef idx="minor"/>
        </p:style>
      </p:sp>
      <p:sp>
        <p:nvSpPr>
          <p:cNvPr id="48" name="PlaceHolder 3"/>
          <p:cNvSpPr>
            <a:spLocks noGrp="1"/>
          </p:cNvSpPr>
          <p:nvPr>
            <p:ph type="title"/>
          </p:nvPr>
        </p:nvSpPr>
        <p:spPr>
          <a:xfrm>
            <a:off x="609120" y="273600"/>
            <a:ext cx="1096956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9" name="PlaceHolder 4"/>
          <p:cNvSpPr>
            <a:spLocks noGrp="1"/>
          </p:cNvSpPr>
          <p:nvPr>
            <p:ph type="body"/>
          </p:nvPr>
        </p:nvSpPr>
        <p:spPr>
          <a:xfrm>
            <a:off x="609120" y="1604520"/>
            <a:ext cx="1096956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84" name="CustomShape 1"/>
          <p:cNvSpPr/>
          <p:nvPr/>
        </p:nvSpPr>
        <p:spPr>
          <a:xfrm>
            <a:off x="0" y="0"/>
            <a:ext cx="12187440" cy="6856560"/>
          </a:xfrm>
          <a:prstGeom prst="rect">
            <a:avLst/>
          </a:prstGeom>
          <a:blipFill>
            <a:blip r:embed="rId15"/>
            <a:stretch>
              <a:fillRect/>
            </a:stretch>
          </a:blipFill>
          <a:ln>
            <a:noFill/>
          </a:ln>
        </p:spPr>
        <p:style>
          <a:lnRef idx="2">
            <a:schemeClr val="accent1">
              <a:shade val="50000"/>
            </a:schemeClr>
          </a:lnRef>
          <a:fillRef idx="1003">
            <a:schemeClr val="dk1"/>
          </a:fillRef>
          <a:effectRef idx="0">
            <a:schemeClr val="accent1"/>
          </a:effectRef>
          <a:fontRef idx="minor"/>
        </p:style>
      </p:sp>
      <p:sp>
        <p:nvSpPr>
          <p:cNvPr id="85" name="CustomShape 2"/>
          <p:cNvSpPr/>
          <p:nvPr/>
        </p:nvSpPr>
        <p:spPr>
          <a:xfrm>
            <a:off x="304560" y="301680"/>
            <a:ext cx="11577960" cy="6253200"/>
          </a:xfrm>
          <a:prstGeom prst="roundRect">
            <a:avLst>
              <a:gd name="adj" fmla="val 2341"/>
            </a:avLst>
          </a:prstGeom>
          <a:solidFill>
            <a:srgbClr val="FFFFFF"/>
          </a:solidFill>
          <a:ln>
            <a:noFill/>
          </a:ln>
          <a:effectLst>
            <a:innerShdw blurRad="508000">
              <a:srgbClr val="FFD14B">
                <a:alpha val="70000"/>
              </a:srgbClr>
            </a:innerShdw>
          </a:effectLst>
        </p:spPr>
        <p:style>
          <a:lnRef idx="2">
            <a:schemeClr val="accent1">
              <a:shade val="50000"/>
            </a:schemeClr>
          </a:lnRef>
          <a:fillRef idx="1">
            <a:schemeClr val="accent1"/>
          </a:fillRef>
          <a:effectRef idx="0">
            <a:schemeClr val="accent1"/>
          </a:effectRef>
          <a:fontRef idx="minor"/>
        </p:style>
      </p:sp>
      <p:sp>
        <p:nvSpPr>
          <p:cNvPr id="86" name="PlaceHolder 3"/>
          <p:cNvSpPr>
            <a:spLocks noGrp="1"/>
          </p:cNvSpPr>
          <p:nvPr>
            <p:ph type="title"/>
          </p:nvPr>
        </p:nvSpPr>
        <p:spPr>
          <a:xfrm>
            <a:off x="609120" y="273600"/>
            <a:ext cx="1096920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609120" y="1604520"/>
            <a:ext cx="5352480" cy="39769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88" name="PlaceHolder 5"/>
          <p:cNvSpPr>
            <a:spLocks noGrp="1"/>
          </p:cNvSpPr>
          <p:nvPr>
            <p:ph type="body"/>
          </p:nvPr>
        </p:nvSpPr>
        <p:spPr>
          <a:xfrm>
            <a:off x="6230160" y="1604520"/>
            <a:ext cx="5352480" cy="39769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23" name="CustomShape 1"/>
          <p:cNvSpPr/>
          <p:nvPr/>
        </p:nvSpPr>
        <p:spPr>
          <a:xfrm>
            <a:off x="0" y="0"/>
            <a:ext cx="12187440" cy="6856560"/>
          </a:xfrm>
          <a:prstGeom prst="rect">
            <a:avLst/>
          </a:prstGeom>
          <a:blipFill>
            <a:blip r:embed="rId15"/>
            <a:stretch>
              <a:fillRect/>
            </a:stretch>
          </a:blipFill>
          <a:ln>
            <a:noFill/>
          </a:ln>
        </p:spPr>
        <p:style>
          <a:lnRef idx="2">
            <a:schemeClr val="accent1">
              <a:shade val="50000"/>
            </a:schemeClr>
          </a:lnRef>
          <a:fillRef idx="1003">
            <a:schemeClr val="dk1"/>
          </a:fillRef>
          <a:effectRef idx="0">
            <a:schemeClr val="accent1"/>
          </a:effectRef>
          <a:fontRef idx="minor"/>
        </p:style>
      </p:sp>
      <p:sp>
        <p:nvSpPr>
          <p:cNvPr id="124" name="CustomShape 2"/>
          <p:cNvSpPr/>
          <p:nvPr/>
        </p:nvSpPr>
        <p:spPr>
          <a:xfrm>
            <a:off x="304560" y="301680"/>
            <a:ext cx="11577960" cy="6253200"/>
          </a:xfrm>
          <a:prstGeom prst="roundRect">
            <a:avLst>
              <a:gd name="adj" fmla="val 2341"/>
            </a:avLst>
          </a:prstGeom>
          <a:solidFill>
            <a:srgbClr val="FFFFFF"/>
          </a:solidFill>
          <a:ln>
            <a:noFill/>
          </a:ln>
          <a:effectLst>
            <a:innerShdw blurRad="508000">
              <a:srgbClr val="FFD14B">
                <a:alpha val="70000"/>
              </a:srgbClr>
            </a:innerShdw>
          </a:effectLst>
        </p:spPr>
        <p:style>
          <a:lnRef idx="2">
            <a:schemeClr val="accent1">
              <a:shade val="50000"/>
            </a:schemeClr>
          </a:lnRef>
          <a:fillRef idx="1">
            <a:schemeClr val="accent1"/>
          </a:fillRef>
          <a:effectRef idx="0">
            <a:schemeClr val="accent1"/>
          </a:effectRef>
          <a:fontRef idx="minor"/>
        </p:style>
      </p:sp>
      <p:sp>
        <p:nvSpPr>
          <p:cNvPr id="125" name="PlaceHolder 3"/>
          <p:cNvSpPr>
            <a:spLocks noGrp="1"/>
          </p:cNvSpPr>
          <p:nvPr>
            <p:ph type="title"/>
          </p:nvPr>
        </p:nvSpPr>
        <p:spPr>
          <a:xfrm>
            <a:off x="609120" y="273600"/>
            <a:ext cx="1096920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609120" y="1604520"/>
            <a:ext cx="1096956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61" name="CustomShape 1"/>
          <p:cNvSpPr/>
          <p:nvPr/>
        </p:nvSpPr>
        <p:spPr>
          <a:xfrm>
            <a:off x="0" y="0"/>
            <a:ext cx="12187440" cy="6856560"/>
          </a:xfrm>
          <a:prstGeom prst="rect">
            <a:avLst/>
          </a:prstGeom>
          <a:blipFill>
            <a:blip r:embed="rId15"/>
            <a:stretch>
              <a:fillRect/>
            </a:stretch>
          </a:blipFill>
          <a:ln>
            <a:noFill/>
          </a:ln>
        </p:spPr>
        <p:style>
          <a:lnRef idx="2">
            <a:schemeClr val="accent1">
              <a:shade val="50000"/>
            </a:schemeClr>
          </a:lnRef>
          <a:fillRef idx="1003">
            <a:schemeClr val="dk1"/>
          </a:fillRef>
          <a:effectRef idx="0">
            <a:schemeClr val="accent1"/>
          </a:effectRef>
          <a:fontRef idx="minor"/>
        </p:style>
      </p:sp>
      <p:sp>
        <p:nvSpPr>
          <p:cNvPr id="162" name="CustomShape 2"/>
          <p:cNvSpPr/>
          <p:nvPr/>
        </p:nvSpPr>
        <p:spPr>
          <a:xfrm>
            <a:off x="304560" y="301680"/>
            <a:ext cx="11577960" cy="6253200"/>
          </a:xfrm>
          <a:prstGeom prst="roundRect">
            <a:avLst>
              <a:gd name="adj" fmla="val 2341"/>
            </a:avLst>
          </a:prstGeom>
          <a:solidFill>
            <a:srgbClr val="FFFFFF"/>
          </a:solidFill>
          <a:ln>
            <a:noFill/>
          </a:ln>
          <a:effectLst>
            <a:innerShdw blurRad="508000">
              <a:srgbClr val="FFD14B">
                <a:alpha val="70000"/>
              </a:srgbClr>
            </a:innerShdw>
          </a:effectLst>
        </p:spPr>
        <p:style>
          <a:lnRef idx="2">
            <a:schemeClr val="accent1">
              <a:shade val="50000"/>
            </a:schemeClr>
          </a:lnRef>
          <a:fillRef idx="1">
            <a:schemeClr val="accent1"/>
          </a:fillRef>
          <a:effectRef idx="0">
            <a:schemeClr val="accent1"/>
          </a:effectRef>
          <a:fontRef idx="minor"/>
        </p:style>
      </p:sp>
      <p:sp>
        <p:nvSpPr>
          <p:cNvPr id="163" name="PlaceHolder 3"/>
          <p:cNvSpPr>
            <a:spLocks noGrp="1"/>
          </p:cNvSpPr>
          <p:nvPr>
            <p:ph type="title"/>
          </p:nvPr>
        </p:nvSpPr>
        <p:spPr>
          <a:xfrm>
            <a:off x="609120" y="273600"/>
            <a:ext cx="1096956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64" name="PlaceHolder 4"/>
          <p:cNvSpPr>
            <a:spLocks noGrp="1"/>
          </p:cNvSpPr>
          <p:nvPr>
            <p:ph type="body"/>
          </p:nvPr>
        </p:nvSpPr>
        <p:spPr>
          <a:xfrm>
            <a:off x="609120" y="1604520"/>
            <a:ext cx="1096956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99" name="CustomShape 1"/>
          <p:cNvSpPr/>
          <p:nvPr/>
        </p:nvSpPr>
        <p:spPr>
          <a:xfrm>
            <a:off x="0" y="0"/>
            <a:ext cx="12187440" cy="6856560"/>
          </a:xfrm>
          <a:prstGeom prst="rect">
            <a:avLst/>
          </a:prstGeom>
          <a:blipFill>
            <a:blip r:embed="rId15"/>
            <a:stretch>
              <a:fillRect/>
            </a:stretch>
          </a:blipFill>
          <a:ln>
            <a:noFill/>
          </a:ln>
        </p:spPr>
        <p:style>
          <a:lnRef idx="2">
            <a:schemeClr val="accent1">
              <a:shade val="50000"/>
            </a:schemeClr>
          </a:lnRef>
          <a:fillRef idx="1003">
            <a:schemeClr val="dk1"/>
          </a:fillRef>
          <a:effectRef idx="0">
            <a:schemeClr val="accent1"/>
          </a:effectRef>
          <a:fontRef idx="minor"/>
        </p:style>
      </p:sp>
      <p:sp>
        <p:nvSpPr>
          <p:cNvPr id="200" name="CustomShape 2"/>
          <p:cNvSpPr/>
          <p:nvPr/>
        </p:nvSpPr>
        <p:spPr>
          <a:xfrm>
            <a:off x="304560" y="301680"/>
            <a:ext cx="11577960" cy="6253200"/>
          </a:xfrm>
          <a:prstGeom prst="roundRect">
            <a:avLst>
              <a:gd name="adj" fmla="val 2341"/>
            </a:avLst>
          </a:prstGeom>
          <a:solidFill>
            <a:srgbClr val="FFFFFF"/>
          </a:solidFill>
          <a:ln>
            <a:noFill/>
          </a:ln>
          <a:effectLst>
            <a:innerShdw blurRad="508000">
              <a:srgbClr val="FFD14B">
                <a:alpha val="70000"/>
              </a:srgbClr>
            </a:innerShdw>
          </a:effectLst>
        </p:spPr>
        <p:style>
          <a:lnRef idx="2">
            <a:schemeClr val="accent1">
              <a:shade val="50000"/>
            </a:schemeClr>
          </a:lnRef>
          <a:fillRef idx="1">
            <a:schemeClr val="accent1"/>
          </a:fillRef>
          <a:effectRef idx="0">
            <a:schemeClr val="accent1"/>
          </a:effectRef>
          <a:fontRef idx="minor"/>
        </p:style>
      </p:sp>
      <p:sp>
        <p:nvSpPr>
          <p:cNvPr id="201" name="PlaceHolder 3"/>
          <p:cNvSpPr>
            <a:spLocks noGrp="1"/>
          </p:cNvSpPr>
          <p:nvPr>
            <p:ph type="title"/>
          </p:nvPr>
        </p:nvSpPr>
        <p:spPr>
          <a:xfrm>
            <a:off x="609120" y="273600"/>
            <a:ext cx="1096956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202" name="PlaceHolder 4"/>
          <p:cNvSpPr>
            <a:spLocks noGrp="1"/>
          </p:cNvSpPr>
          <p:nvPr>
            <p:ph type="body"/>
          </p:nvPr>
        </p:nvSpPr>
        <p:spPr>
          <a:xfrm>
            <a:off x="609120" y="1604520"/>
            <a:ext cx="1096956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37" name="CustomShape 1"/>
          <p:cNvSpPr/>
          <p:nvPr/>
        </p:nvSpPr>
        <p:spPr>
          <a:xfrm>
            <a:off x="0" y="0"/>
            <a:ext cx="12187440" cy="6856560"/>
          </a:xfrm>
          <a:prstGeom prst="rect">
            <a:avLst/>
          </a:prstGeom>
          <a:blipFill>
            <a:blip r:embed="rId15"/>
            <a:stretch>
              <a:fillRect/>
            </a:stretch>
          </a:blipFill>
          <a:ln>
            <a:noFill/>
          </a:ln>
        </p:spPr>
        <p:style>
          <a:lnRef idx="2">
            <a:schemeClr val="accent1">
              <a:shade val="50000"/>
            </a:schemeClr>
          </a:lnRef>
          <a:fillRef idx="1003">
            <a:schemeClr val="dk1"/>
          </a:fillRef>
          <a:effectRef idx="0">
            <a:schemeClr val="accent1"/>
          </a:effectRef>
          <a:fontRef idx="minor"/>
        </p:style>
      </p:sp>
      <p:sp>
        <p:nvSpPr>
          <p:cNvPr id="238" name="CustomShape 2"/>
          <p:cNvSpPr/>
          <p:nvPr/>
        </p:nvSpPr>
        <p:spPr>
          <a:xfrm>
            <a:off x="304560" y="301680"/>
            <a:ext cx="11577960" cy="6253200"/>
          </a:xfrm>
          <a:prstGeom prst="roundRect">
            <a:avLst>
              <a:gd name="adj" fmla="val 2341"/>
            </a:avLst>
          </a:prstGeom>
          <a:solidFill>
            <a:srgbClr val="FFFFFF"/>
          </a:solidFill>
          <a:ln>
            <a:noFill/>
          </a:ln>
          <a:effectLst>
            <a:innerShdw blurRad="508000">
              <a:srgbClr val="FFD14B">
                <a:alpha val="70000"/>
              </a:srgbClr>
            </a:innerShdw>
          </a:effectLst>
        </p:spPr>
        <p:style>
          <a:lnRef idx="2">
            <a:schemeClr val="accent1">
              <a:shade val="50000"/>
            </a:schemeClr>
          </a:lnRef>
          <a:fillRef idx="1">
            <a:schemeClr val="accent1"/>
          </a:fillRef>
          <a:effectRef idx="0">
            <a:schemeClr val="accent1"/>
          </a:effectRef>
          <a:fontRef idx="minor"/>
        </p:style>
      </p:sp>
      <p:sp>
        <p:nvSpPr>
          <p:cNvPr id="239" name="CustomShape 3"/>
          <p:cNvSpPr/>
          <p:nvPr/>
        </p:nvSpPr>
        <p:spPr>
          <a:xfrm>
            <a:off x="1218960" y="1803240"/>
            <a:ext cx="6600960" cy="426564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1537920" y="1737360"/>
            <a:ext cx="9433800" cy="162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4800" b="0" strike="noStrike" spc="-1">
                <a:solidFill>
                  <a:srgbClr val="FFEDB9"/>
                </a:solidFill>
                <a:uFill>
                  <a:solidFill>
                    <a:srgbClr val="FFFFFF"/>
                  </a:solidFill>
                </a:uFill>
                <a:latin typeface="Constantia"/>
                <a:ea typeface="DejaVu Sans"/>
              </a:rPr>
              <a:t>BI-CAPSTONE</a:t>
            </a:r>
            <a:endParaRPr lang="en-US" sz="1800" b="0" strike="noStrike" spc="-1">
              <a:solidFill>
                <a:srgbClr val="FFFFFF"/>
              </a:solidFill>
              <a:uFill>
                <a:solidFill>
                  <a:srgbClr val="FFFFFF"/>
                </a:solidFill>
              </a:uFill>
              <a:latin typeface="Arial"/>
            </a:endParaRPr>
          </a:p>
          <a:p>
            <a:pPr algn="ctr">
              <a:lnSpc>
                <a:spcPct val="90000"/>
              </a:lnSpc>
            </a:pPr>
            <a:r>
              <a:rPr lang="en-US" sz="4000" b="0" strike="noStrike" spc="-1">
                <a:solidFill>
                  <a:srgbClr val="FFEDB9"/>
                </a:solidFill>
                <a:uFill>
                  <a:solidFill>
                    <a:srgbClr val="FFFFFF"/>
                  </a:solidFill>
                </a:uFill>
                <a:latin typeface="Constantia"/>
                <a:ea typeface="DejaVu Sans"/>
              </a:rPr>
              <a:t>Airbnb Recommendation System</a:t>
            </a:r>
            <a:endParaRPr lang="en-US" sz="1800" b="0" strike="noStrike" spc="-1">
              <a:solidFill>
                <a:srgbClr val="FFFFFF"/>
              </a:solidFill>
              <a:uFill>
                <a:solidFill>
                  <a:srgbClr val="FFFFFF"/>
                </a:solidFill>
              </a:uFill>
              <a:latin typeface="Arial"/>
            </a:endParaRPr>
          </a:p>
        </p:txBody>
      </p:sp>
      <p:sp>
        <p:nvSpPr>
          <p:cNvPr id="275" name="CustomShape 2"/>
          <p:cNvSpPr/>
          <p:nvPr/>
        </p:nvSpPr>
        <p:spPr>
          <a:xfrm>
            <a:off x="1674720" y="3566160"/>
            <a:ext cx="9135720" cy="35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cap="all" spc="-1">
                <a:solidFill>
                  <a:srgbClr val="FFEDB9"/>
                </a:solidFill>
                <a:uFill>
                  <a:solidFill>
                    <a:srgbClr val="FFFFFF"/>
                  </a:solidFill>
                </a:uFill>
                <a:latin typeface="Constantia"/>
                <a:ea typeface="DejaVu Sans"/>
              </a:rPr>
              <a:t>Submitted By</a:t>
            </a:r>
            <a:endParaRPr lang="en-US" sz="1800" b="0" strike="noStrike" spc="-1">
              <a:solidFill>
                <a:srgbClr val="FFFFFF"/>
              </a:solidFill>
              <a:uFill>
                <a:solidFill>
                  <a:srgbClr val="FFFFFF"/>
                </a:solidFill>
              </a:uFill>
              <a:latin typeface="Arial"/>
            </a:endParaRPr>
          </a:p>
          <a:p>
            <a:pPr algn="ctr">
              <a:lnSpc>
                <a:spcPct val="100000"/>
              </a:lnSpc>
            </a:pPr>
            <a:endParaRPr lang="en-US" sz="1800" b="0" strike="noStrike" spc="-1">
              <a:solidFill>
                <a:srgbClr val="FFFFFF"/>
              </a:solidFill>
              <a:uFill>
                <a:solidFill>
                  <a:srgbClr val="FFFFFF"/>
                </a:solidFill>
              </a:uFill>
              <a:latin typeface="Arial"/>
            </a:endParaRPr>
          </a:p>
          <a:p>
            <a:pPr algn="ctr">
              <a:lnSpc>
                <a:spcPct val="100000"/>
              </a:lnSpc>
            </a:pPr>
            <a:r>
              <a:rPr lang="en-US" sz="2000" b="0" strike="noStrike" cap="all" spc="-1">
                <a:solidFill>
                  <a:srgbClr val="FFEDB9"/>
                </a:solidFill>
                <a:uFill>
                  <a:solidFill>
                    <a:srgbClr val="FFFFFF"/>
                  </a:solidFill>
                </a:uFill>
                <a:latin typeface="Constantia"/>
                <a:ea typeface="DejaVu Sans"/>
              </a:rPr>
              <a:t>Akanksha Shukla, MIHIR MIRAJKAR, PIYUSH CHOUDHARY</a:t>
            </a:r>
            <a:endParaRPr lang="en-US" sz="1800" b="0" strike="noStrike" spc="-1">
              <a:solidFill>
                <a:srgbClr val="FFFFFF"/>
              </a:solidFill>
              <a:uFill>
                <a:solidFill>
                  <a:srgbClr val="FFFFFF"/>
                </a:solidFill>
              </a:uFill>
              <a:latin typeface="Arial"/>
            </a:endParaRPr>
          </a:p>
          <a:p>
            <a:pPr algn="ctr">
              <a:lnSpc>
                <a:spcPct val="100000"/>
              </a:lnSpc>
            </a:pPr>
            <a:endParaRPr lang="en-US" sz="1800" b="0" strike="noStrike" spc="-1">
              <a:solidFill>
                <a:srgbClr val="FFFFFF"/>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1218960" y="431640"/>
            <a:ext cx="97495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4: Clustering and Training a Prediction model (contd...)</a:t>
            </a:r>
            <a:endParaRPr lang="en-US" sz="1800" b="0" strike="noStrike" spc="-1">
              <a:solidFill>
                <a:srgbClr val="000000"/>
              </a:solidFill>
              <a:uFill>
                <a:solidFill>
                  <a:srgbClr val="FFFFFF"/>
                </a:solidFill>
              </a:uFill>
              <a:latin typeface="Arial"/>
            </a:endParaRPr>
          </a:p>
        </p:txBody>
      </p:sp>
      <p:sp>
        <p:nvSpPr>
          <p:cNvPr id="294" name="CustomShape 2"/>
          <p:cNvSpPr/>
          <p:nvPr/>
        </p:nvSpPr>
        <p:spPr>
          <a:xfrm>
            <a:off x="548640" y="1737360"/>
            <a:ext cx="11035800" cy="3638160"/>
          </a:xfrm>
          <a:prstGeom prst="rect">
            <a:avLst/>
          </a:prstGeom>
          <a:noFill/>
          <a:ln>
            <a:noFill/>
          </a:ln>
        </p:spPr>
        <p:style>
          <a:lnRef idx="0">
            <a:scrgbClr r="0" g="0" b="0"/>
          </a:lnRef>
          <a:fillRef idx="0">
            <a:scrgbClr r="0" g="0" b="0"/>
          </a:fillRef>
          <a:effectRef idx="0">
            <a:scrgbClr r="0" g="0" b="0"/>
          </a:effectRef>
          <a:fontRef idx="minor"/>
        </p:style>
      </p:sp>
      <p:sp>
        <p:nvSpPr>
          <p:cNvPr id="295" name="TextShape 3"/>
          <p:cNvSpPr txBox="1"/>
          <p:nvPr/>
        </p:nvSpPr>
        <p:spPr>
          <a:xfrm>
            <a:off x="822960" y="1847880"/>
            <a:ext cx="9784080" cy="7003080"/>
          </a:xfrm>
          <a:prstGeom prst="rect">
            <a:avLst/>
          </a:prstGeom>
          <a:noFill/>
          <a:ln>
            <a:noFill/>
          </a:ln>
        </p:spPr>
        <p:txBody>
          <a:bodyPr lIns="90000" tIns="45000" rIns="90000" bIns="45000"/>
          <a:lstStyle/>
          <a:p>
            <a:pPr marL="246960" indent="-245520">
              <a:lnSpc>
                <a:spcPct val="90000"/>
              </a:lnSpc>
              <a:buClr>
                <a:srgbClr val="6A3A20"/>
              </a:buClr>
              <a:buSzPct val="45000"/>
              <a:buFont typeface="Wingdings" charset="2"/>
              <a:buChar char=""/>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We found the best result using KNN’s using 117 neighbors. The decision to select this number of neighbors was made after plotting a graph of neighbor vs accuracy. The graph peaked at 117.</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gn="ctr">
              <a:lnSpc>
                <a:spcPct val="90000"/>
              </a:lnSpc>
              <a:buClr>
                <a:srgbClr val="6A3A20"/>
              </a:buClr>
              <a:buSzPct val="45000"/>
              <a:buFont typeface="Wingdings" charset="2"/>
              <a:buChar char=""/>
            </a:pPr>
            <a:r>
              <a:rPr lang="en-US" sz="1300" b="0" strike="noStrike" spc="-1" dirty="0">
                <a:solidFill>
                  <a:srgbClr val="6A3A20"/>
                </a:solidFill>
                <a:uFill>
                  <a:solidFill>
                    <a:srgbClr val="FFFFFF"/>
                  </a:solidFill>
                </a:uFill>
                <a:latin typeface="Constantia"/>
                <a:ea typeface="DejaVu Sans"/>
              </a:rPr>
              <a:t>Fig 2. KNN </a:t>
            </a:r>
            <a:r>
              <a:rPr lang="en-US" sz="1300" b="0" strike="noStrike" spc="-1" dirty="0" err="1">
                <a:solidFill>
                  <a:srgbClr val="6A3A20"/>
                </a:solidFill>
                <a:uFill>
                  <a:solidFill>
                    <a:srgbClr val="FFFFFF"/>
                  </a:solidFill>
                </a:uFill>
                <a:latin typeface="Constantia"/>
                <a:ea typeface="DejaVu Sans"/>
              </a:rPr>
              <a:t>Neighbours</a:t>
            </a:r>
            <a:r>
              <a:rPr lang="en-US" sz="1300" b="0" strike="noStrike" spc="-1" dirty="0">
                <a:solidFill>
                  <a:srgbClr val="6A3A20"/>
                </a:solidFill>
                <a:uFill>
                  <a:solidFill>
                    <a:srgbClr val="FFFFFF"/>
                  </a:solidFill>
                </a:uFill>
                <a:latin typeface="Constantia"/>
                <a:ea typeface="DejaVu Sans"/>
              </a:rPr>
              <a:t> v/s Accuracy</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p:txBody>
      </p:sp>
      <p:pic>
        <p:nvPicPr>
          <p:cNvPr id="296" name="Picture 295"/>
          <p:cNvPicPr/>
          <p:nvPr/>
        </p:nvPicPr>
        <p:blipFill>
          <a:blip r:embed="rId2"/>
          <a:srcRect l="6685" t="7861" r="8612" b="2980"/>
          <a:stretch/>
        </p:blipFill>
        <p:spPr>
          <a:xfrm>
            <a:off x="4023360" y="3566520"/>
            <a:ext cx="3474360" cy="274284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640080" y="2011680"/>
            <a:ext cx="9732960" cy="4277160"/>
          </a:xfrm>
          <a:prstGeom prst="rect">
            <a:avLst/>
          </a:prstGeom>
          <a:noFill/>
          <a:ln>
            <a:noFill/>
          </a:ln>
        </p:spPr>
        <p:txBody>
          <a:bodyPr lIns="90000" tIns="45000" rIns="90000" bIns="45000"/>
          <a:lstStyle/>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After tuning the model, using a combination of parameters we achieved an accuracy of ~40%.</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Though accuracy seems low, it didn’t have a huge impact on our objective. This is because the ground truth was also set by us, so an approximation was sufficient to get decent enough results.</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Using this classification model, we predicted the price label of a newly put up listing. This prediction is then matched with the cluster, and the highest and lowest price values in that cluster is then used the price range which is presented to the owner of the new listing.</a:t>
            </a:r>
            <a:endParaRPr lang="en-US" sz="1800" b="0" strike="noStrike" spc="-1" dirty="0">
              <a:solidFill>
                <a:srgbClr val="000000"/>
              </a:solidFill>
              <a:uFill>
                <a:solidFill>
                  <a:srgbClr val="FFFFFF"/>
                </a:solidFill>
              </a:uFill>
              <a:latin typeface="Arial"/>
            </a:endParaRPr>
          </a:p>
        </p:txBody>
      </p:sp>
      <p:sp>
        <p:nvSpPr>
          <p:cNvPr id="298" name="CustomShape 2"/>
          <p:cNvSpPr/>
          <p:nvPr/>
        </p:nvSpPr>
        <p:spPr>
          <a:xfrm>
            <a:off x="1218960" y="431640"/>
            <a:ext cx="97495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4: Training Model (contd...)</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822960" y="1712880"/>
            <a:ext cx="9732960" cy="4596480"/>
          </a:xfrm>
          <a:prstGeom prst="rect">
            <a:avLst/>
          </a:prstGeom>
          <a:noFill/>
          <a:ln>
            <a:noFill/>
          </a:ln>
        </p:spPr>
        <p:txBody>
          <a:bodyPr lIns="90000" tIns="45000" rIns="90000" bIns="45000"/>
          <a:lstStyle/>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To use the system, the following steps are followed</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The amenities are displayed, from which the user selects the amenities that are present in the house that is being put up for the rent.</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Next, the location of the place is required as an input. The location is entered in terms of coordinates. In the future using some map </a:t>
            </a:r>
            <a:r>
              <a:rPr lang="en-US" sz="2400" b="0" strike="noStrike" spc="-1" dirty="0" err="1">
                <a:solidFill>
                  <a:srgbClr val="6A3A20"/>
                </a:solidFill>
                <a:uFill>
                  <a:solidFill>
                    <a:srgbClr val="FFFFFF"/>
                  </a:solidFill>
                </a:uFill>
                <a:latin typeface="Constantia"/>
                <a:ea typeface="DejaVu Sans"/>
              </a:rPr>
              <a:t>api</a:t>
            </a:r>
            <a:r>
              <a:rPr lang="en-US" sz="2400" b="0" strike="noStrike" spc="-1" dirty="0">
                <a:solidFill>
                  <a:srgbClr val="6A3A20"/>
                </a:solidFill>
                <a:uFill>
                  <a:solidFill>
                    <a:srgbClr val="FFFFFF"/>
                  </a:solidFill>
                </a:uFill>
                <a:latin typeface="Constantia"/>
                <a:ea typeface="DejaVu Sans"/>
              </a:rPr>
              <a:t> we can simply implement a drag-and-drop feature.</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The model then predicts, the optimal price, the range of price that should be considered when deciding the price, and the price respective to the day of the week.</a:t>
            </a:r>
            <a:endParaRPr lang="en-US" sz="1800" b="0" strike="noStrike" spc="-1" dirty="0">
              <a:solidFill>
                <a:srgbClr val="000000"/>
              </a:solidFill>
              <a:uFill>
                <a:solidFill>
                  <a:srgbClr val="FFFFFF"/>
                </a:solidFill>
              </a:uFill>
              <a:latin typeface="Arial"/>
            </a:endParaRPr>
          </a:p>
        </p:txBody>
      </p:sp>
      <p:sp>
        <p:nvSpPr>
          <p:cNvPr id="300" name="CustomShape 2"/>
          <p:cNvSpPr/>
          <p:nvPr/>
        </p:nvSpPr>
        <p:spPr>
          <a:xfrm>
            <a:off x="857520" y="431640"/>
            <a:ext cx="97495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5: The Interface</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1218960" y="431640"/>
            <a:ext cx="97495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Git Hub Portfolio</a:t>
            </a:r>
            <a:endParaRPr lang="en-US" sz="1800" b="0" strike="noStrike" spc="-1">
              <a:solidFill>
                <a:srgbClr val="000000"/>
              </a:solidFill>
              <a:uFill>
                <a:solidFill>
                  <a:srgbClr val="FFFFFF"/>
                </a:solidFill>
              </a:uFill>
              <a:latin typeface="Arial"/>
            </a:endParaRPr>
          </a:p>
        </p:txBody>
      </p:sp>
      <p:sp>
        <p:nvSpPr>
          <p:cNvPr id="302" name="CustomShape 2"/>
          <p:cNvSpPr/>
          <p:nvPr/>
        </p:nvSpPr>
        <p:spPr>
          <a:xfrm>
            <a:off x="1218960" y="1803240"/>
            <a:ext cx="10576800" cy="426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6A3A20"/>
                </a:solidFill>
                <a:uFill>
                  <a:solidFill>
                    <a:srgbClr val="FFFFFF"/>
                  </a:solidFill>
                </a:uFill>
                <a:latin typeface="Constantia"/>
                <a:ea typeface="DejaVu Sans"/>
              </a:rPr>
              <a:t>https://github.ncsu.edu/mmmirajk/Airbnb-Recommendation-System</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1218960" y="431640"/>
            <a:ext cx="97495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References: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04" name="CustomShape 2"/>
          <p:cNvSpPr/>
          <p:nvPr/>
        </p:nvSpPr>
        <p:spPr>
          <a:xfrm>
            <a:off x="1218960" y="1598760"/>
            <a:ext cx="10576800" cy="426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Clr>
                <a:srgbClr val="000000"/>
              </a:buClr>
              <a:buSzPct val="45000"/>
            </a:pPr>
            <a:r>
              <a:rPr lang="en-US" sz="2400" b="0" strike="noStrike" spc="-1" dirty="0">
                <a:solidFill>
                  <a:srgbClr val="6A3A20"/>
                </a:solidFill>
                <a:uFill>
                  <a:solidFill>
                    <a:srgbClr val="FFFFFF"/>
                  </a:solidFill>
                </a:uFill>
                <a:latin typeface="Constantia"/>
                <a:ea typeface="DejaVu Sans"/>
              </a:rPr>
              <a:t>[1] </a:t>
            </a:r>
            <a:r>
              <a:rPr lang="en-US" sz="2400" b="0" strike="noStrike" spc="-1" dirty="0" err="1">
                <a:solidFill>
                  <a:srgbClr val="6A3A20"/>
                </a:solidFill>
                <a:uFill>
                  <a:solidFill>
                    <a:srgbClr val="FFFFFF"/>
                  </a:solidFill>
                </a:uFill>
                <a:latin typeface="Constantia"/>
                <a:ea typeface="DejaVu Sans"/>
              </a:rPr>
              <a:t>Minqing</a:t>
            </a:r>
            <a:r>
              <a:rPr lang="en-US" sz="2400" b="0" strike="noStrike" spc="-1" dirty="0">
                <a:solidFill>
                  <a:srgbClr val="6A3A20"/>
                </a:solidFill>
                <a:uFill>
                  <a:solidFill>
                    <a:srgbClr val="FFFFFF"/>
                  </a:solidFill>
                </a:uFill>
                <a:latin typeface="Constantia"/>
                <a:ea typeface="DejaVu Sans"/>
              </a:rPr>
              <a:t> Hu and Bing Liu. "Mining and Summarizing Customer Reviews." </a:t>
            </a:r>
          </a:p>
          <a:p>
            <a:pPr marL="216000" indent="-216000">
              <a:buClr>
                <a:srgbClr val="000000"/>
              </a:buClr>
              <a:buSzPct val="45000"/>
              <a:buFont typeface="Wingdings" charset="2"/>
              <a:buChar char=""/>
            </a:pPr>
            <a:endParaRPr lang="en-US" sz="1800" b="0" strike="noStrike" spc="-1" dirty="0">
              <a:solidFill>
                <a:srgbClr val="000000"/>
              </a:solidFill>
              <a:uFill>
                <a:solidFill>
                  <a:srgbClr val="FFFFFF"/>
                </a:solidFill>
              </a:uFill>
              <a:latin typeface="Arial"/>
            </a:endParaRPr>
          </a:p>
          <a:p>
            <a:r>
              <a:rPr lang="en-US" sz="2400" b="0" strike="noStrike" spc="-1" dirty="0">
                <a:solidFill>
                  <a:srgbClr val="6A3A20"/>
                </a:solidFill>
                <a:uFill>
                  <a:solidFill>
                    <a:srgbClr val="FFFFFF"/>
                  </a:solidFill>
                </a:uFill>
                <a:latin typeface="Constantia"/>
                <a:ea typeface="DejaVu Sans"/>
              </a:rPr>
              <a:t>[2] Bing Liu, </a:t>
            </a:r>
            <a:r>
              <a:rPr lang="en-US" sz="2400" b="0" strike="noStrike" spc="-1" dirty="0" err="1">
                <a:solidFill>
                  <a:srgbClr val="6A3A20"/>
                </a:solidFill>
                <a:uFill>
                  <a:solidFill>
                    <a:srgbClr val="FFFFFF"/>
                  </a:solidFill>
                </a:uFill>
                <a:latin typeface="Constantia"/>
                <a:ea typeface="DejaVu Sans"/>
              </a:rPr>
              <a:t>Minqing</a:t>
            </a:r>
            <a:r>
              <a:rPr lang="en-US" sz="2400" b="0" strike="noStrike" spc="-1" dirty="0">
                <a:solidFill>
                  <a:srgbClr val="6A3A20"/>
                </a:solidFill>
                <a:uFill>
                  <a:solidFill>
                    <a:srgbClr val="FFFFFF"/>
                  </a:solidFill>
                </a:uFill>
                <a:latin typeface="Constantia"/>
                <a:ea typeface="DejaVu Sans"/>
              </a:rPr>
              <a:t> Hu and </a:t>
            </a:r>
            <a:r>
              <a:rPr lang="en-US" sz="2400" b="0" strike="noStrike" spc="-1" dirty="0" err="1">
                <a:solidFill>
                  <a:srgbClr val="6A3A20"/>
                </a:solidFill>
                <a:uFill>
                  <a:solidFill>
                    <a:srgbClr val="FFFFFF"/>
                  </a:solidFill>
                </a:uFill>
                <a:latin typeface="Constantia"/>
                <a:ea typeface="DejaVu Sans"/>
              </a:rPr>
              <a:t>Junsheng</a:t>
            </a:r>
            <a:r>
              <a:rPr lang="en-US" sz="2400" b="0" strike="noStrike" spc="-1" dirty="0">
                <a:solidFill>
                  <a:srgbClr val="6A3A20"/>
                </a:solidFill>
                <a:uFill>
                  <a:solidFill>
                    <a:srgbClr val="FFFFFF"/>
                  </a:solidFill>
                </a:uFill>
                <a:latin typeface="Constantia"/>
                <a:ea typeface="DejaVu Sans"/>
              </a:rPr>
              <a:t> Cheng. "Opinion Observer: Analyzing and Comparing Opinions on the Web.“</a:t>
            </a:r>
          </a:p>
          <a:p>
            <a:endParaRPr lang="en-US" sz="2400" spc="-1" dirty="0">
              <a:solidFill>
                <a:srgbClr val="6A3A20"/>
              </a:solidFill>
              <a:uFill>
                <a:solidFill>
                  <a:srgbClr val="FFFFFF"/>
                </a:solidFill>
              </a:uFill>
              <a:latin typeface="Constantia"/>
            </a:endParaRPr>
          </a:p>
          <a:p>
            <a:r>
              <a:rPr lang="en-US" sz="2400" b="0" strike="noStrike" spc="-1" dirty="0">
                <a:solidFill>
                  <a:srgbClr val="6A3A20"/>
                </a:solidFill>
                <a:uFill>
                  <a:solidFill>
                    <a:srgbClr val="FFFFFF"/>
                  </a:solidFill>
                </a:uFill>
                <a:latin typeface="Constantia"/>
              </a:rPr>
              <a:t>[3</a:t>
            </a:r>
            <a:r>
              <a:rPr lang="en-US" sz="2400" spc="-1" dirty="0">
                <a:solidFill>
                  <a:srgbClr val="6A3A20"/>
                </a:solidFill>
                <a:uFill>
                  <a:solidFill>
                    <a:srgbClr val="FFFFFF"/>
                  </a:solidFill>
                </a:uFill>
                <a:latin typeface="Constantia"/>
              </a:rPr>
              <a:t>] G. Peter Zhang “</a:t>
            </a:r>
            <a:r>
              <a:rPr lang="en-IN" sz="2400" spc="-1" dirty="0">
                <a:solidFill>
                  <a:srgbClr val="6A3A20"/>
                </a:solidFill>
                <a:uFill>
                  <a:solidFill>
                    <a:srgbClr val="FFFFFF"/>
                  </a:solidFill>
                </a:uFill>
                <a:latin typeface="Constantia"/>
              </a:rPr>
              <a:t>Time series forecasting using a hybrid ARIMA and neural network model</a:t>
            </a:r>
            <a:r>
              <a:rPr lang="en-US" sz="2400" spc="-1" dirty="0">
                <a:solidFill>
                  <a:srgbClr val="6A3A20"/>
                </a:solidFill>
                <a:uFill>
                  <a:solidFill>
                    <a:srgbClr val="FFFFFF"/>
                  </a:solidFill>
                </a:uFill>
                <a:latin typeface="Constantia"/>
              </a:rPr>
              <a:t>”</a:t>
            </a:r>
          </a:p>
          <a:p>
            <a:endParaRPr lang="en-US" sz="2400" b="0" strike="noStrike" spc="-1" dirty="0">
              <a:solidFill>
                <a:srgbClr val="6A3A20"/>
              </a:solidFill>
              <a:uFill>
                <a:solidFill>
                  <a:srgbClr val="FFFFFF"/>
                </a:solidFill>
              </a:uFill>
              <a:latin typeface="Constantia"/>
            </a:endParaRPr>
          </a:p>
          <a:p>
            <a:r>
              <a:rPr lang="en-US" sz="2400" spc="-1" dirty="0">
                <a:solidFill>
                  <a:srgbClr val="6A3A20"/>
                </a:solidFill>
                <a:uFill>
                  <a:solidFill>
                    <a:srgbClr val="FFFFFF"/>
                  </a:solidFill>
                </a:uFill>
                <a:latin typeface="Constantia"/>
              </a:rPr>
              <a:t>[4] Alexander Pak, Patrick </a:t>
            </a:r>
            <a:r>
              <a:rPr lang="en-US" sz="2400" spc="-1" dirty="0" err="1">
                <a:solidFill>
                  <a:srgbClr val="6A3A20"/>
                </a:solidFill>
                <a:uFill>
                  <a:solidFill>
                    <a:srgbClr val="FFFFFF"/>
                  </a:solidFill>
                </a:uFill>
                <a:latin typeface="Constantia"/>
              </a:rPr>
              <a:t>Paroubek</a:t>
            </a:r>
            <a:r>
              <a:rPr lang="en-US" sz="2400" spc="-1" dirty="0">
                <a:solidFill>
                  <a:srgbClr val="6A3A20"/>
                </a:solidFill>
                <a:uFill>
                  <a:solidFill>
                    <a:srgbClr val="FFFFFF"/>
                  </a:solidFill>
                </a:uFill>
                <a:latin typeface="Constantia"/>
              </a:rPr>
              <a:t> “</a:t>
            </a:r>
            <a:r>
              <a:rPr lang="en-IN" sz="2400" spc="-1" dirty="0">
                <a:solidFill>
                  <a:srgbClr val="6A3A20"/>
                </a:solidFill>
                <a:uFill>
                  <a:solidFill>
                    <a:srgbClr val="FFFFFF"/>
                  </a:solidFill>
                </a:uFill>
                <a:latin typeface="Constantia"/>
              </a:rPr>
              <a:t>Twitter as a Corpus for Sentiment Analysis and Opinion Mining</a:t>
            </a:r>
            <a:r>
              <a:rPr lang="en-US" sz="2400" spc="-1" dirty="0">
                <a:solidFill>
                  <a:srgbClr val="6A3A20"/>
                </a:solidFill>
                <a:uFill>
                  <a:solidFill>
                    <a:srgbClr val="FFFFFF"/>
                  </a:solidFill>
                </a:uFill>
                <a:latin typeface="Constantia"/>
              </a:rPr>
              <a:t>”</a:t>
            </a:r>
          </a:p>
          <a:p>
            <a:endParaRPr lang="en-US" sz="2400" b="0" strike="noStrike" spc="-1" dirty="0">
              <a:solidFill>
                <a:srgbClr val="6A3A20"/>
              </a:solidFill>
              <a:uFill>
                <a:solidFill>
                  <a:srgbClr val="FFFFFF"/>
                </a:solidFill>
              </a:uFill>
              <a:latin typeface="Constantia"/>
            </a:endParaRPr>
          </a:p>
          <a:p>
            <a:r>
              <a:rPr lang="en-US" sz="2400" spc="-1" dirty="0">
                <a:solidFill>
                  <a:srgbClr val="6A3A20"/>
                </a:solidFill>
                <a:uFill>
                  <a:solidFill>
                    <a:srgbClr val="FFFFFF"/>
                  </a:solidFill>
                </a:uFill>
                <a:latin typeface="Constantia"/>
              </a:rPr>
              <a:t>[5] </a:t>
            </a:r>
            <a:r>
              <a:rPr lang="en-US" sz="2400" spc="-1" dirty="0" err="1">
                <a:solidFill>
                  <a:srgbClr val="6A3A20"/>
                </a:solidFill>
                <a:uFill>
                  <a:solidFill>
                    <a:srgbClr val="FFFFFF"/>
                  </a:solidFill>
                </a:uFill>
                <a:latin typeface="Constantia"/>
              </a:rPr>
              <a:t>Zhenyun</a:t>
            </a:r>
            <a:r>
              <a:rPr lang="en-US" sz="2400" spc="-1" dirty="0">
                <a:solidFill>
                  <a:srgbClr val="6A3A20"/>
                </a:solidFill>
                <a:uFill>
                  <a:solidFill>
                    <a:srgbClr val="FFFFFF"/>
                  </a:solidFill>
                </a:uFill>
                <a:latin typeface="Constantia"/>
              </a:rPr>
              <a:t> Deng et al “Efficient </a:t>
            </a:r>
            <a:r>
              <a:rPr lang="en-US" sz="2400" spc="-1" dirty="0" err="1">
                <a:solidFill>
                  <a:srgbClr val="6A3A20"/>
                </a:solidFill>
                <a:uFill>
                  <a:solidFill>
                    <a:srgbClr val="FFFFFF"/>
                  </a:solidFill>
                </a:uFill>
                <a:latin typeface="Constantia"/>
              </a:rPr>
              <a:t>kNN</a:t>
            </a:r>
            <a:r>
              <a:rPr lang="en-US" sz="2400" spc="-1" dirty="0">
                <a:solidFill>
                  <a:srgbClr val="6A3A20"/>
                </a:solidFill>
                <a:uFill>
                  <a:solidFill>
                    <a:srgbClr val="FFFFFF"/>
                  </a:solidFill>
                </a:uFill>
                <a:latin typeface="Constantia"/>
              </a:rPr>
              <a:t> classification algorithm </a:t>
            </a:r>
            <a:r>
              <a:rPr lang="en-US" sz="2400" spc="-1">
                <a:solidFill>
                  <a:srgbClr val="6A3A20"/>
                </a:solidFill>
                <a:uFill>
                  <a:solidFill>
                    <a:srgbClr val="FFFFFF"/>
                  </a:solidFill>
                </a:uFill>
                <a:latin typeface="Constantia"/>
              </a:rPr>
              <a:t>for big data</a:t>
            </a:r>
            <a:r>
              <a:rPr lang="en-US" sz="2400" spc="-1" dirty="0">
                <a:solidFill>
                  <a:srgbClr val="6A3A20"/>
                </a:solidFill>
                <a:uFill>
                  <a:solidFill>
                    <a:srgbClr val="FFFFFF"/>
                  </a:solidFill>
                </a:uFill>
                <a:latin typeface="Constantia"/>
              </a:rPr>
              <a:t>”</a:t>
            </a:r>
            <a:endParaRPr lang="en-US" sz="1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1188720" y="822960"/>
            <a:ext cx="9749520" cy="59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b="0" strike="noStrike" spc="-1">
                <a:solidFill>
                  <a:srgbClr val="6A3A20"/>
                </a:solidFill>
                <a:uFill>
                  <a:solidFill>
                    <a:srgbClr val="FFFFFF"/>
                  </a:solidFill>
                </a:uFill>
                <a:latin typeface="Constantia"/>
                <a:ea typeface="DejaVu Sans"/>
              </a:rPr>
              <a:t>INTRODUCTION</a:t>
            </a:r>
            <a:endParaRPr lang="en-US" sz="1800" b="0" strike="noStrike" spc="-1">
              <a:solidFill>
                <a:srgbClr val="000000"/>
              </a:solidFill>
              <a:uFill>
                <a:solidFill>
                  <a:srgbClr val="FFFFFF"/>
                </a:solidFill>
              </a:uFill>
              <a:latin typeface="Arial"/>
            </a:endParaRPr>
          </a:p>
        </p:txBody>
      </p:sp>
      <p:sp>
        <p:nvSpPr>
          <p:cNvPr id="277" name="CustomShape 2"/>
          <p:cNvSpPr/>
          <p:nvPr/>
        </p:nvSpPr>
        <p:spPr>
          <a:xfrm>
            <a:off x="548640" y="1828800"/>
            <a:ext cx="11247120" cy="426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a:solidFill>
                  <a:srgbClr val="6A3A20"/>
                </a:solidFill>
                <a:uFill>
                  <a:solidFill>
                    <a:srgbClr val="FFFFFF"/>
                  </a:solidFill>
                </a:uFill>
                <a:latin typeface="Constantia"/>
                <a:ea typeface="DejaVu Sans"/>
              </a:rPr>
              <a:t>When renting out an house, it is often a conundrum to decide upon a competitive price would seem enticing on the market. </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a:lnSpc>
                <a:spcPct val="90000"/>
              </a:lnSpc>
            </a:pPr>
            <a:r>
              <a:rPr lang="en-US" sz="2400" b="0" strike="noStrike" spc="-1">
                <a:solidFill>
                  <a:srgbClr val="6A3A20"/>
                </a:solidFill>
                <a:uFill>
                  <a:solidFill>
                    <a:srgbClr val="FFFFFF"/>
                  </a:solidFill>
                </a:uFill>
                <a:latin typeface="Constantia"/>
                <a:ea typeface="DejaVu Sans"/>
              </a:rPr>
              <a:t>To help with this, we have developed a model for owners which recommends the price range in which the house should be rented out on based on aspects like amenities the house has, location of the house and reviews score of house. </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a:lnSpc>
                <a:spcPct val="90000"/>
              </a:lnSpc>
            </a:pPr>
            <a:r>
              <a:rPr lang="en-US" sz="2400" b="0" strike="noStrike" spc="-1">
                <a:solidFill>
                  <a:srgbClr val="6A3A20"/>
                </a:solidFill>
                <a:uFill>
                  <a:solidFill>
                    <a:srgbClr val="FFFFFF"/>
                  </a:solidFill>
                </a:uFill>
                <a:latin typeface="Constantia"/>
                <a:ea typeface="DejaVu Sans"/>
              </a:rPr>
              <a:t>This system is built upon concepts like Sentiment Analysis, Time Series Forecasting and Supervised/Unsupervised Learning. Using these we were able to predict the price range of any given house which a an accuracy of 40%.</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1188720" y="595800"/>
            <a:ext cx="9749520" cy="59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1: Time Series Forecasting</a:t>
            </a:r>
            <a:endParaRPr lang="en-US" sz="1800" b="0" strike="noStrike" spc="-1">
              <a:solidFill>
                <a:srgbClr val="000000"/>
              </a:solidFill>
              <a:uFill>
                <a:solidFill>
                  <a:srgbClr val="FFFFFF"/>
                </a:solidFill>
              </a:uFill>
              <a:latin typeface="Arial"/>
            </a:endParaRPr>
          </a:p>
        </p:txBody>
      </p:sp>
      <p:sp>
        <p:nvSpPr>
          <p:cNvPr id="279" name="CustomShape 2"/>
          <p:cNvSpPr/>
          <p:nvPr/>
        </p:nvSpPr>
        <p:spPr>
          <a:xfrm>
            <a:off x="1188720" y="1554480"/>
            <a:ext cx="10515600" cy="426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46960" indent="-245520">
              <a:lnSpc>
                <a:spcPct val="90000"/>
              </a:lnSpc>
              <a:buClr>
                <a:srgbClr val="6A3A20"/>
              </a:buClr>
              <a:buFont typeface="Arial"/>
              <a:buChar char="•"/>
            </a:pPr>
            <a:r>
              <a:rPr lang="en-US" sz="2400" b="0" strike="noStrike" spc="-1" dirty="0">
                <a:solidFill>
                  <a:srgbClr val="6A3A20"/>
                </a:solidFill>
                <a:uFill>
                  <a:solidFill>
                    <a:srgbClr val="FFFFFF"/>
                  </a:solidFill>
                </a:uFill>
                <a:latin typeface="Constantia"/>
                <a:ea typeface="DejaVu Sans"/>
              </a:rPr>
              <a:t>We cleaned calendar dataset i.e. removed rows where prices were null and removed '$' from price so as to get clean dataset.</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Font typeface="Arial"/>
              <a:buChar char="•"/>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Font typeface="Arial"/>
              <a:buChar char="•"/>
            </a:pPr>
            <a:r>
              <a:rPr lang="en-US" sz="2400" b="0" strike="noStrike" spc="-1" dirty="0">
                <a:solidFill>
                  <a:srgbClr val="6A3A20"/>
                </a:solidFill>
                <a:uFill>
                  <a:solidFill>
                    <a:srgbClr val="FFFFFF"/>
                  </a:solidFill>
                </a:uFill>
                <a:latin typeface="Constantia"/>
                <a:ea typeface="DejaVu Sans"/>
              </a:rPr>
              <a:t>Then calculated the average price on daily basis from calendar dataset using python and saved it in file daily_price.csv</a:t>
            </a:r>
            <a:endParaRPr lang="en-US" sz="1800" b="0" strike="noStrike" spc="-1" dirty="0">
              <a:solidFill>
                <a:srgbClr val="000000"/>
              </a:solidFill>
              <a:uFill>
                <a:solidFill>
                  <a:srgbClr val="FFFFFF"/>
                </a:solidFill>
              </a:uFill>
              <a:latin typeface="Arial"/>
            </a:endParaRPr>
          </a:p>
          <a:p>
            <a:pPr marL="1440">
              <a:lnSpc>
                <a:spcPct val="90000"/>
              </a:lnSpc>
              <a:buClr>
                <a:srgbClr val="6A3A20"/>
              </a:buClr>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Font typeface="Arial"/>
              <a:buChar char="•"/>
            </a:pPr>
            <a:r>
              <a:rPr lang="en-US" sz="2400" b="0" strike="noStrike" spc="-1" dirty="0">
                <a:solidFill>
                  <a:srgbClr val="6A3A20"/>
                </a:solidFill>
                <a:uFill>
                  <a:solidFill>
                    <a:srgbClr val="FFFFFF"/>
                  </a:solidFill>
                </a:uFill>
                <a:latin typeface="Constantia"/>
                <a:ea typeface="DejaVu Sans"/>
              </a:rPr>
              <a:t>Loading this file in R, we find that this time series data is non-stationary. So as to make it stationary, first order differencing is performed. Using ARIMA(3,0,2), we fit the model. </a:t>
            </a:r>
            <a:endParaRPr lang="en-US" sz="1800" b="0" strike="noStrike" spc="-1" dirty="0">
              <a:solidFill>
                <a:srgbClr val="000000"/>
              </a:solidFill>
              <a:uFill>
                <a:solidFill>
                  <a:srgbClr val="FFFFFF"/>
                </a:solidFill>
              </a:uFill>
              <a:latin typeface="Arial"/>
            </a:endParaRPr>
          </a:p>
          <a:p>
            <a:pPr marL="1440">
              <a:lnSpc>
                <a:spcPct val="90000"/>
              </a:lnSpc>
              <a:buClr>
                <a:srgbClr val="6A3A20"/>
              </a:buClr>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Font typeface="Arial"/>
              <a:buChar char="•"/>
            </a:pPr>
            <a:r>
              <a:rPr lang="en-US" sz="2400" b="0" strike="noStrike" spc="-1" dirty="0">
                <a:solidFill>
                  <a:srgbClr val="6A3A20"/>
                </a:solidFill>
                <a:uFill>
                  <a:solidFill>
                    <a:srgbClr val="FFFFFF"/>
                  </a:solidFill>
                </a:uFill>
                <a:latin typeface="Constantia"/>
                <a:ea typeface="DejaVu Sans"/>
              </a:rPr>
              <a:t>We use </a:t>
            </a:r>
            <a:r>
              <a:rPr lang="en-US" sz="2400" b="0" strike="noStrike" spc="-1" dirty="0" err="1">
                <a:solidFill>
                  <a:srgbClr val="6A3A20"/>
                </a:solidFill>
                <a:uFill>
                  <a:solidFill>
                    <a:srgbClr val="FFFFFF"/>
                  </a:solidFill>
                </a:uFill>
                <a:latin typeface="Constantia"/>
                <a:ea typeface="DejaVu Sans"/>
              </a:rPr>
              <a:t>Ljung</a:t>
            </a:r>
            <a:r>
              <a:rPr lang="en-US" sz="2400" b="0" strike="noStrike" spc="-1" dirty="0">
                <a:solidFill>
                  <a:srgbClr val="6A3A20"/>
                </a:solidFill>
                <a:uFill>
                  <a:solidFill>
                    <a:srgbClr val="FFFFFF"/>
                  </a:solidFill>
                </a:uFill>
                <a:latin typeface="Constantia"/>
                <a:ea typeface="DejaVu Sans"/>
              </a:rPr>
              <a:t>-Box test which gives higher p-value and so we fail to reject the null hypothesis and conclude that it is good fit. ‘Forecast’ package enables us to find the forecasting of this price of houses.</a:t>
            </a:r>
            <a:endParaRPr lang="en-US" sz="1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218960" y="431640"/>
            <a:ext cx="97495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1: Analysing data to find week days having minimum/maximum cost</a:t>
            </a:r>
            <a:endParaRPr lang="en-US" sz="1800" b="0" strike="noStrike" spc="-1">
              <a:solidFill>
                <a:srgbClr val="000000"/>
              </a:solidFill>
              <a:uFill>
                <a:solidFill>
                  <a:srgbClr val="FFFFFF"/>
                </a:solidFill>
              </a:uFill>
              <a:latin typeface="Arial"/>
            </a:endParaRPr>
          </a:p>
        </p:txBody>
      </p:sp>
      <p:sp>
        <p:nvSpPr>
          <p:cNvPr id="281" name="CustomShape 2"/>
          <p:cNvSpPr/>
          <p:nvPr/>
        </p:nvSpPr>
        <p:spPr>
          <a:xfrm>
            <a:off x="1218960" y="1803240"/>
            <a:ext cx="9749520" cy="426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46960" indent="-245520">
              <a:lnSpc>
                <a:spcPct val="90000"/>
              </a:lnSpc>
              <a:buClr>
                <a:srgbClr val="6A3A20"/>
              </a:buClr>
              <a:buFont typeface="Arial"/>
              <a:buChar char="•"/>
            </a:pPr>
            <a:r>
              <a:rPr lang="en-US" sz="2400" b="0" strike="noStrike" spc="-1" dirty="0">
                <a:solidFill>
                  <a:srgbClr val="6A3A20"/>
                </a:solidFill>
                <a:uFill>
                  <a:solidFill>
                    <a:srgbClr val="FFFFFF"/>
                  </a:solidFill>
                </a:uFill>
                <a:latin typeface="Constantia"/>
                <a:ea typeface="DejaVu Sans"/>
              </a:rPr>
              <a:t>Apart from time series data forecasting, we try to answer one business question</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Font typeface="Arial"/>
              <a:buChar char="•"/>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Font typeface="Arial"/>
              <a:buChar char="•"/>
            </a:pPr>
            <a:r>
              <a:rPr lang="en-US" sz="2400" b="0" strike="noStrike" spc="-1" dirty="0">
                <a:solidFill>
                  <a:srgbClr val="6A3A20"/>
                </a:solidFill>
                <a:uFill>
                  <a:solidFill>
                    <a:srgbClr val="FFFFFF"/>
                  </a:solidFill>
                </a:uFill>
                <a:latin typeface="Constantia"/>
                <a:ea typeface="DejaVu Sans"/>
              </a:rPr>
              <a:t>Question: Which days in a week will have higher cost/lower cost of houses? We can provide this information to users which will help them plan decisively.</a:t>
            </a:r>
            <a:endParaRPr lang="en-US" sz="1800" b="0" strike="noStrike" spc="-1" dirty="0">
              <a:solidFill>
                <a:srgbClr val="000000"/>
              </a:solidFill>
              <a:uFill>
                <a:solidFill>
                  <a:srgbClr val="FFFFFF"/>
                </a:solidFill>
              </a:uFill>
              <a:latin typeface="Arial"/>
            </a:endParaRPr>
          </a:p>
          <a:p>
            <a:pPr marL="1440">
              <a:lnSpc>
                <a:spcPct val="90000"/>
              </a:lnSpc>
              <a:buClr>
                <a:srgbClr val="6A3A20"/>
              </a:buClr>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Font typeface="Arial"/>
              <a:buChar char="•"/>
            </a:pPr>
            <a:r>
              <a:rPr lang="en-US" sz="2400" b="0" strike="noStrike" spc="-1" dirty="0">
                <a:solidFill>
                  <a:srgbClr val="6A3A20"/>
                </a:solidFill>
                <a:uFill>
                  <a:solidFill>
                    <a:srgbClr val="FFFFFF"/>
                  </a:solidFill>
                </a:uFill>
                <a:latin typeface="Constantia"/>
                <a:ea typeface="DejaVu Sans"/>
              </a:rPr>
              <a:t>So as to achieve this, we check prices for each listing based on weekdays from </a:t>
            </a:r>
            <a:r>
              <a:rPr lang="en-US" sz="2400" b="1" u="sng" strike="noStrike" spc="-1" dirty="0">
                <a:solidFill>
                  <a:srgbClr val="6A3A20"/>
                </a:solidFill>
                <a:uFill>
                  <a:solidFill>
                    <a:srgbClr val="FFFFFF"/>
                  </a:solidFill>
                </a:uFill>
                <a:latin typeface="Constantia"/>
                <a:ea typeface="DejaVu Sans"/>
              </a:rPr>
              <a:t>calendar dataset</a:t>
            </a:r>
            <a:r>
              <a:rPr lang="en-US" sz="2400" b="0" strike="noStrike" spc="-1" dirty="0">
                <a:solidFill>
                  <a:srgbClr val="6A3A20"/>
                </a:solidFill>
                <a:uFill>
                  <a:solidFill>
                    <a:srgbClr val="FFFFFF"/>
                  </a:solidFill>
                </a:uFill>
                <a:latin typeface="Constantia"/>
                <a:ea typeface="DejaVu Sans"/>
              </a:rPr>
              <a:t>. Taking base as </a:t>
            </a:r>
            <a:r>
              <a:rPr lang="en-US" sz="2400" b="0" strike="noStrike" spc="-1" dirty="0" err="1">
                <a:solidFill>
                  <a:srgbClr val="6A3A20"/>
                </a:solidFill>
                <a:uFill>
                  <a:solidFill>
                    <a:srgbClr val="FFFFFF"/>
                  </a:solidFill>
                </a:uFill>
                <a:latin typeface="Constantia"/>
                <a:ea typeface="DejaVu Sans"/>
              </a:rPr>
              <a:t>sunday</a:t>
            </a:r>
            <a:r>
              <a:rPr lang="en-US" sz="2400" b="0" strike="noStrike" spc="-1" dirty="0">
                <a:solidFill>
                  <a:srgbClr val="6A3A20"/>
                </a:solidFill>
                <a:uFill>
                  <a:solidFill>
                    <a:srgbClr val="FFFFFF"/>
                  </a:solidFill>
                </a:uFill>
                <a:latin typeface="Constantia"/>
                <a:ea typeface="DejaVu Sans"/>
              </a:rPr>
              <a:t>, we create </a:t>
            </a:r>
            <a:r>
              <a:rPr lang="en-US" sz="2400" b="0" strike="noStrike" spc="-1" dirty="0" err="1">
                <a:solidFill>
                  <a:srgbClr val="6A3A20"/>
                </a:solidFill>
                <a:uFill>
                  <a:solidFill>
                    <a:srgbClr val="FFFFFF"/>
                  </a:solidFill>
                </a:uFill>
                <a:latin typeface="Constantia"/>
                <a:ea typeface="DejaVu Sans"/>
              </a:rPr>
              <a:t>dataframe</a:t>
            </a:r>
            <a:r>
              <a:rPr lang="en-US" sz="2400" b="0" strike="noStrike" spc="-1" dirty="0">
                <a:solidFill>
                  <a:srgbClr val="6A3A20"/>
                </a:solidFill>
                <a:uFill>
                  <a:solidFill>
                    <a:srgbClr val="FFFFFF"/>
                  </a:solidFill>
                </a:uFill>
                <a:latin typeface="Constantia"/>
                <a:ea typeface="DejaVu Sans"/>
              </a:rPr>
              <a:t> consisting results for each day of week for each </a:t>
            </a:r>
            <a:r>
              <a:rPr lang="en-US" sz="2400" b="0" strike="noStrike" spc="-1" dirty="0" err="1">
                <a:solidFill>
                  <a:srgbClr val="6A3A20"/>
                </a:solidFill>
                <a:uFill>
                  <a:solidFill>
                    <a:srgbClr val="FFFFFF"/>
                  </a:solidFill>
                </a:uFill>
                <a:latin typeface="Constantia"/>
                <a:ea typeface="DejaVu Sans"/>
              </a:rPr>
              <a:t>listing_id</a:t>
            </a:r>
            <a:r>
              <a:rPr lang="en-US" sz="2400" b="0" strike="noStrike" spc="-1" dirty="0">
                <a:solidFill>
                  <a:srgbClr val="6A3A20"/>
                </a:solidFill>
                <a:uFill>
                  <a:solidFill>
                    <a:srgbClr val="FFFFFF"/>
                  </a:solidFill>
                </a:uFill>
                <a:latin typeface="Constantia"/>
                <a:ea typeface="DejaVu Sans"/>
              </a:rPr>
              <a:t>. We see that </a:t>
            </a:r>
            <a:r>
              <a:rPr lang="en-US" sz="2400" b="0" strike="noStrike" spc="-1" dirty="0" err="1">
                <a:solidFill>
                  <a:srgbClr val="6A3A20"/>
                </a:solidFill>
                <a:uFill>
                  <a:solidFill>
                    <a:srgbClr val="FFFFFF"/>
                  </a:solidFill>
                </a:uFill>
                <a:latin typeface="Constantia"/>
                <a:ea typeface="DejaVu Sans"/>
              </a:rPr>
              <a:t>averge</a:t>
            </a:r>
            <a:r>
              <a:rPr lang="en-US" sz="2400" b="0" strike="noStrike" spc="-1" dirty="0">
                <a:solidFill>
                  <a:srgbClr val="6A3A20"/>
                </a:solidFill>
                <a:uFill>
                  <a:solidFill>
                    <a:srgbClr val="FFFFFF"/>
                  </a:solidFill>
                </a:uFill>
                <a:latin typeface="Constantia"/>
                <a:ea typeface="DejaVu Sans"/>
              </a:rPr>
              <a:t> value shows that the price is highest on </a:t>
            </a:r>
            <a:r>
              <a:rPr lang="en-US" sz="2400" b="0" strike="noStrike" spc="-1" dirty="0" err="1">
                <a:solidFill>
                  <a:srgbClr val="6A3A20"/>
                </a:solidFill>
                <a:uFill>
                  <a:solidFill>
                    <a:srgbClr val="FFFFFF"/>
                  </a:solidFill>
                </a:uFill>
                <a:latin typeface="Constantia"/>
                <a:ea typeface="DejaVu Sans"/>
              </a:rPr>
              <a:t>friday</a:t>
            </a:r>
            <a:r>
              <a:rPr lang="en-US" sz="2400" b="0" strike="noStrike" spc="-1" dirty="0">
                <a:solidFill>
                  <a:srgbClr val="6A3A20"/>
                </a:solidFill>
                <a:uFill>
                  <a:solidFill>
                    <a:srgbClr val="FFFFFF"/>
                  </a:solidFill>
                </a:uFill>
                <a:latin typeface="Constantia"/>
                <a:ea typeface="DejaVu Sans"/>
              </a:rPr>
              <a:t> and Saturday </a:t>
            </a:r>
            <a:endParaRPr lang="en-US" sz="1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1218960" y="431640"/>
            <a:ext cx="97495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1: Analyzing data to find week days having maximum cost</a:t>
            </a:r>
            <a:endParaRPr lang="en-US" sz="1800" b="0" strike="noStrike" spc="-1">
              <a:solidFill>
                <a:srgbClr val="000000"/>
              </a:solidFill>
              <a:uFill>
                <a:solidFill>
                  <a:srgbClr val="FFFFFF"/>
                </a:solidFill>
              </a:uFill>
              <a:latin typeface="Arial"/>
            </a:endParaRPr>
          </a:p>
        </p:txBody>
      </p:sp>
      <p:sp>
        <p:nvSpPr>
          <p:cNvPr id="283" name="CustomShape 2"/>
          <p:cNvSpPr/>
          <p:nvPr/>
        </p:nvSpPr>
        <p:spPr>
          <a:xfrm>
            <a:off x="1218960" y="1803240"/>
            <a:ext cx="9749520" cy="406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46960" indent="-245520">
              <a:lnSpc>
                <a:spcPct val="100000"/>
              </a:lnSpc>
              <a:buClr>
                <a:srgbClr val="6A3A20"/>
              </a:buClr>
              <a:buFont typeface="Arial"/>
              <a:buChar char="•"/>
            </a:pPr>
            <a:r>
              <a:rPr lang="en-US" sz="2400" b="0" strike="noStrike" spc="-1" dirty="0">
                <a:solidFill>
                  <a:srgbClr val="6A3A20"/>
                </a:solidFill>
                <a:uFill>
                  <a:solidFill>
                    <a:srgbClr val="FFFFFF"/>
                  </a:solidFill>
                </a:uFill>
                <a:latin typeface="Constantia"/>
                <a:ea typeface="DejaVu Sans"/>
              </a:rPr>
              <a:t>This gives result as :</a:t>
            </a:r>
            <a:endParaRPr lang="en-US" sz="18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6A3A20"/>
                </a:solidFill>
                <a:uFill>
                  <a:solidFill>
                    <a:srgbClr val="FFFFFF"/>
                  </a:solidFill>
                </a:uFill>
                <a:latin typeface="Arial"/>
                <a:ea typeface="DejaVu Sans"/>
              </a:rPr>
              <a:t>'Wed': 0.99303064410570607, 	    'Sun': 1.0, 		                   </a:t>
            </a:r>
          </a:p>
          <a:p>
            <a:pPr>
              <a:lnSpc>
                <a:spcPct val="100000"/>
              </a:lnSpc>
            </a:pPr>
            <a:r>
              <a:rPr lang="en-US" sz="2400" b="0" strike="noStrike" spc="-1" dirty="0">
                <a:solidFill>
                  <a:srgbClr val="6A3A20"/>
                </a:solidFill>
                <a:uFill>
                  <a:solidFill>
                    <a:srgbClr val="FFFFFF"/>
                  </a:solidFill>
                </a:uFill>
                <a:latin typeface="Arial"/>
                <a:ea typeface="DejaVu Sans"/>
              </a:rPr>
              <a:t>'Fri': 1.029393190209331,		    'Tue': 0.99245980467384853, 'Mon': 0.99546177387912238,  	    'Thu': 0.99879807138242516, 'Sat': 1.031146576455956</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246960" indent="-245520">
              <a:lnSpc>
                <a:spcPct val="100000"/>
              </a:lnSpc>
              <a:buClr>
                <a:srgbClr val="6A3A20"/>
              </a:buClr>
              <a:buFont typeface="Arial"/>
              <a:buChar char="•"/>
            </a:pPr>
            <a:r>
              <a:rPr lang="en-US" sz="2400" b="0" strike="noStrike" spc="-1" dirty="0">
                <a:solidFill>
                  <a:srgbClr val="6A3A20"/>
                </a:solidFill>
                <a:uFill>
                  <a:solidFill>
                    <a:srgbClr val="FFFFFF"/>
                  </a:solidFill>
                </a:uFill>
                <a:latin typeface="Arial"/>
                <a:ea typeface="DejaVu Sans"/>
              </a:rPr>
              <a:t>As we can see from the result, Sunday has value 1.0, Friday and Saturday has approximate 130% of Sunday’s cost. Thus, relative price we can estimate as % increase/decrease for other days.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766080" y="595800"/>
            <a:ext cx="9749520" cy="50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2: Sentiment Analysis</a:t>
            </a:r>
            <a:endParaRPr lang="en-US" sz="1800" b="0" strike="noStrike" spc="-1">
              <a:solidFill>
                <a:srgbClr val="000000"/>
              </a:solidFill>
              <a:uFill>
                <a:solidFill>
                  <a:srgbClr val="FFFFFF"/>
                </a:solidFill>
              </a:uFill>
              <a:latin typeface="Arial"/>
            </a:endParaRPr>
          </a:p>
        </p:txBody>
      </p:sp>
      <p:sp>
        <p:nvSpPr>
          <p:cNvPr id="285" name="CustomShape 2"/>
          <p:cNvSpPr/>
          <p:nvPr/>
        </p:nvSpPr>
        <p:spPr>
          <a:xfrm>
            <a:off x="548640" y="1208160"/>
            <a:ext cx="11035800" cy="36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From the available reviews of each listing, we attempted to generate scores for each listing.</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Each reviews were filtered for stop words to make a more robust sentiment analysis.</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Using 2 lists gathered from [1] and [2], we constructed potential positive, negative lists. These lists were inclusive of commonly committed spelling mistakes in reviews.</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We generated scores from these reviews by calculating the frequency of positive and negative words. The scores were normalized to the range 0 to 2, with 0 being completely negative and 2 being completely positive. </a:t>
            </a:r>
            <a:endParaRPr lang="en-US" sz="1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914400" y="457200"/>
            <a:ext cx="9749520" cy="50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3: Forecasting new Prices</a:t>
            </a:r>
            <a:endParaRPr lang="en-US" sz="1800" b="0" strike="noStrike" spc="-1">
              <a:solidFill>
                <a:srgbClr val="000000"/>
              </a:solidFill>
              <a:uFill>
                <a:solidFill>
                  <a:srgbClr val="FFFFFF"/>
                </a:solidFill>
              </a:uFill>
              <a:latin typeface="Arial"/>
            </a:endParaRPr>
          </a:p>
        </p:txBody>
      </p:sp>
      <p:sp>
        <p:nvSpPr>
          <p:cNvPr id="287" name="CustomShape 2"/>
          <p:cNvSpPr/>
          <p:nvPr/>
        </p:nvSpPr>
        <p:spPr>
          <a:xfrm>
            <a:off x="548640" y="914400"/>
            <a:ext cx="11035800" cy="36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Using the given data, we extract 365 prices  (for each day) for each listing.</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Performed some data cleansing like replacing ‘$’ symbol and </a:t>
            </a:r>
            <a:r>
              <a:rPr lang="en-US" sz="2400" b="0" strike="noStrike" spc="-1" dirty="0" err="1">
                <a:solidFill>
                  <a:srgbClr val="6A3A20"/>
                </a:solidFill>
                <a:uFill>
                  <a:solidFill>
                    <a:srgbClr val="FFFFFF"/>
                  </a:solidFill>
                </a:uFill>
                <a:latin typeface="Constantia"/>
                <a:ea typeface="DejaVu Sans"/>
              </a:rPr>
              <a:t>hadling</a:t>
            </a:r>
            <a:r>
              <a:rPr lang="en-US" sz="2400" b="0" strike="noStrike" spc="-1" dirty="0">
                <a:solidFill>
                  <a:srgbClr val="6A3A20"/>
                </a:solidFill>
                <a:uFill>
                  <a:solidFill>
                    <a:srgbClr val="FFFFFF"/>
                  </a:solidFill>
                </a:uFill>
                <a:latin typeface="Constantia"/>
                <a:ea typeface="DejaVu Sans"/>
              </a:rPr>
              <a:t> commas, etc. Used python’s ‘</a:t>
            </a:r>
            <a:r>
              <a:rPr lang="en-US" sz="2400" b="0" strike="noStrike" spc="-1" dirty="0" err="1">
                <a:solidFill>
                  <a:srgbClr val="6A3A20"/>
                </a:solidFill>
                <a:uFill>
                  <a:solidFill>
                    <a:srgbClr val="FFFFFF"/>
                  </a:solidFill>
                </a:uFill>
                <a:latin typeface="Constantia"/>
                <a:ea typeface="DejaVu Sans"/>
              </a:rPr>
              <a:t>locale.atof</a:t>
            </a:r>
            <a:r>
              <a:rPr lang="en-US" sz="2400" b="0" strike="noStrike" spc="-1" dirty="0">
                <a:solidFill>
                  <a:srgbClr val="6A3A20"/>
                </a:solidFill>
                <a:uFill>
                  <a:solidFill>
                    <a:srgbClr val="FFFFFF"/>
                  </a:solidFill>
                </a:uFill>
                <a:latin typeface="Constantia"/>
                <a:ea typeface="DejaVu Sans"/>
              </a:rPr>
              <a:t>’ for most of this.</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For handling the missing data, listings that don’t have base price given for a particular day, the most recent price available for that listing is used to populate those entries.</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Using </a:t>
            </a:r>
            <a:r>
              <a:rPr lang="en-US" sz="2400" b="0" strike="noStrike" spc="-1" dirty="0" err="1">
                <a:solidFill>
                  <a:srgbClr val="6A3A20"/>
                </a:solidFill>
                <a:uFill>
                  <a:solidFill>
                    <a:srgbClr val="FFFFFF"/>
                  </a:solidFill>
                </a:uFill>
                <a:latin typeface="Constantia"/>
                <a:ea typeface="DejaVu Sans"/>
              </a:rPr>
              <a:t>auto.arima</a:t>
            </a:r>
            <a:r>
              <a:rPr lang="en-US" sz="2400" b="0" strike="noStrike" spc="-1" dirty="0">
                <a:solidFill>
                  <a:srgbClr val="6A3A20"/>
                </a:solidFill>
                <a:uFill>
                  <a:solidFill>
                    <a:srgbClr val="FFFFFF"/>
                  </a:solidFill>
                </a:uFill>
                <a:latin typeface="Constantia"/>
                <a:ea typeface="DejaVu Sans"/>
              </a:rPr>
              <a:t> on the </a:t>
            </a:r>
            <a:r>
              <a:rPr lang="en-US" sz="2400" b="0" strike="noStrike" spc="-1" dirty="0" err="1">
                <a:solidFill>
                  <a:srgbClr val="6A3A20"/>
                </a:solidFill>
                <a:uFill>
                  <a:solidFill>
                    <a:srgbClr val="FFFFFF"/>
                  </a:solidFill>
                </a:uFill>
                <a:latin typeface="Constantia"/>
                <a:ea typeface="DejaVu Sans"/>
              </a:rPr>
              <a:t>the</a:t>
            </a:r>
            <a:r>
              <a:rPr lang="en-US" sz="2400" b="0" strike="noStrike" spc="-1" dirty="0">
                <a:solidFill>
                  <a:srgbClr val="6A3A20"/>
                </a:solidFill>
                <a:uFill>
                  <a:solidFill>
                    <a:srgbClr val="FFFFFF"/>
                  </a:solidFill>
                </a:uFill>
                <a:latin typeface="Constantia"/>
                <a:ea typeface="DejaVu Sans"/>
              </a:rPr>
              <a:t> time series data (365 prices of each day for each listing), we attempt to forecast the price of each  listing for the next 30 days.</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To list the new price, the mean of the next 30 days’ fore-casted prices is taken.</a:t>
            </a:r>
            <a:endParaRPr lang="en-US" sz="1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548640" y="1737720"/>
            <a:ext cx="10332720" cy="76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Using the new prices (mean of the predicted prices), we attempt clustering the prices of the listing into 10 clusters.</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We used k-means and decided the number of clusters based on plotting the SSE on various centers (</a:t>
            </a:r>
            <a:r>
              <a:rPr lang="en-US" sz="2400" b="0" strike="noStrike" spc="-1" dirty="0" err="1">
                <a:solidFill>
                  <a:srgbClr val="6A3A20"/>
                </a:solidFill>
                <a:uFill>
                  <a:solidFill>
                    <a:srgbClr val="FFFFFF"/>
                  </a:solidFill>
                </a:uFill>
                <a:latin typeface="Constantia"/>
                <a:ea typeface="DejaVu Sans"/>
              </a:rPr>
              <a:t>i.e</a:t>
            </a:r>
            <a:r>
              <a:rPr lang="en-US" sz="2400" b="0" strike="noStrike" spc="-1" dirty="0">
                <a:solidFill>
                  <a:srgbClr val="6A3A20"/>
                </a:solidFill>
                <a:uFill>
                  <a:solidFill>
                    <a:srgbClr val="FFFFFF"/>
                  </a:solidFill>
                </a:uFill>
                <a:latin typeface="Constantia"/>
                <a:ea typeface="DejaVu Sans"/>
              </a:rPr>
              <a:t> elbow plot Fig 1)</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gn="ctr">
              <a:lnSpc>
                <a:spcPct val="90000"/>
              </a:lnSpc>
              <a:buClr>
                <a:srgbClr val="6A3A20"/>
              </a:buClr>
              <a:buSzPct val="45000"/>
              <a:buFont typeface="Wingdings" charset="2"/>
              <a:buChar char=""/>
            </a:pPr>
            <a:r>
              <a:rPr lang="en-US" sz="1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gn="ctr">
              <a:lnSpc>
                <a:spcPct val="90000"/>
              </a:lnSpc>
              <a:buClr>
                <a:srgbClr val="6A3A20"/>
              </a:buClr>
              <a:buSzPct val="45000"/>
              <a:buFont typeface="Wingdings" charset="2"/>
              <a:buChar char=""/>
            </a:pPr>
            <a:r>
              <a:rPr lang="en-US" sz="1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gn="ctr">
              <a:lnSpc>
                <a:spcPct val="90000"/>
              </a:lnSpc>
              <a:buClr>
                <a:srgbClr val="6A3A20"/>
              </a:buClr>
              <a:buSzPct val="45000"/>
              <a:buFont typeface="Wingdings" charset="2"/>
              <a:buChar char=""/>
            </a:pPr>
            <a:r>
              <a:rPr lang="en-US" sz="1400" b="0" strike="noStrike" spc="-1" dirty="0">
                <a:solidFill>
                  <a:srgbClr val="6A3A20"/>
                </a:solidFill>
                <a:uFill>
                  <a:solidFill>
                    <a:srgbClr val="FFFFFF"/>
                  </a:solidFill>
                </a:uFill>
                <a:latin typeface="Constantia"/>
                <a:ea typeface="DejaVu Sans"/>
              </a:rPr>
              <a:t>Fig 1: K-means Elbow Plot</a:t>
            </a:r>
            <a:endParaRPr lang="en-US" sz="1800" b="0" strike="noStrike" spc="-1" dirty="0">
              <a:solidFill>
                <a:srgbClr val="000000"/>
              </a:solidFill>
              <a:uFill>
                <a:solidFill>
                  <a:srgbClr val="FFFFFF"/>
                </a:solidFill>
              </a:uFill>
              <a:latin typeface="Arial"/>
            </a:endParaRPr>
          </a:p>
        </p:txBody>
      </p:sp>
      <p:sp>
        <p:nvSpPr>
          <p:cNvPr id="289" name="CustomShape 2"/>
          <p:cNvSpPr/>
          <p:nvPr/>
        </p:nvSpPr>
        <p:spPr>
          <a:xfrm>
            <a:off x="1218960" y="431640"/>
            <a:ext cx="97495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4: Clustering and Training a Prediction model</a:t>
            </a:r>
            <a:endParaRPr lang="en-US" sz="1800" b="0" strike="noStrike" spc="-1">
              <a:solidFill>
                <a:srgbClr val="000000"/>
              </a:solidFill>
              <a:uFill>
                <a:solidFill>
                  <a:srgbClr val="FFFFFF"/>
                </a:solidFill>
              </a:uFill>
              <a:latin typeface="Arial"/>
            </a:endParaRPr>
          </a:p>
        </p:txBody>
      </p:sp>
      <p:pic>
        <p:nvPicPr>
          <p:cNvPr id="290" name="Picture 289"/>
          <p:cNvPicPr/>
          <p:nvPr/>
        </p:nvPicPr>
        <p:blipFill>
          <a:blip r:embed="rId2"/>
          <a:srcRect l="6902" t="4876" r="7961" b="6142"/>
          <a:stretch/>
        </p:blipFill>
        <p:spPr>
          <a:xfrm>
            <a:off x="4114800" y="3648600"/>
            <a:ext cx="3474720" cy="272340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1218960" y="431640"/>
            <a:ext cx="97495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6A3A20"/>
                </a:solidFill>
                <a:uFill>
                  <a:solidFill>
                    <a:srgbClr val="FFFFFF"/>
                  </a:solidFill>
                </a:uFill>
                <a:latin typeface="Constantia"/>
                <a:ea typeface="DejaVu Sans"/>
              </a:rPr>
              <a:t>Part 4: Clustering and Training a Prediction model (contd...)</a:t>
            </a:r>
            <a:endParaRPr lang="en-US" sz="1800" b="0" strike="noStrike" spc="-1">
              <a:solidFill>
                <a:srgbClr val="000000"/>
              </a:solidFill>
              <a:uFill>
                <a:solidFill>
                  <a:srgbClr val="FFFFFF"/>
                </a:solidFill>
              </a:uFill>
              <a:latin typeface="Arial"/>
            </a:endParaRPr>
          </a:p>
        </p:txBody>
      </p:sp>
      <p:sp>
        <p:nvSpPr>
          <p:cNvPr id="292" name="TextShape 2"/>
          <p:cNvSpPr txBox="1"/>
          <p:nvPr/>
        </p:nvSpPr>
        <p:spPr>
          <a:xfrm>
            <a:off x="847800" y="2011680"/>
            <a:ext cx="9576360" cy="3957840"/>
          </a:xfrm>
          <a:prstGeom prst="rect">
            <a:avLst/>
          </a:prstGeom>
          <a:noFill/>
          <a:ln>
            <a:noFill/>
          </a:ln>
        </p:spPr>
        <p:txBody>
          <a:bodyPr lIns="90000" tIns="45000" rIns="90000" bIns="45000"/>
          <a:lstStyle/>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Then for each listing, we assign labels as the mean of the cluster it is a part of. This way we could compress labels from being unique for each listings into groups for different ranges of prices.</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Based on these labels, and using features like amenities (like pool, TV, </a:t>
            </a:r>
            <a:r>
              <a:rPr lang="en-US" sz="2400" b="0" strike="noStrike" spc="-1" dirty="0" err="1">
                <a:solidFill>
                  <a:srgbClr val="6A3A20"/>
                </a:solidFill>
                <a:uFill>
                  <a:solidFill>
                    <a:srgbClr val="FFFFFF"/>
                  </a:solidFill>
                </a:uFill>
                <a:latin typeface="Constantia"/>
                <a:ea typeface="DejaVu Sans"/>
              </a:rPr>
              <a:t>Refrigerator,Washer</a:t>
            </a:r>
            <a:r>
              <a:rPr lang="en-US" sz="2400" b="0" strike="noStrike" spc="-1" dirty="0">
                <a:solidFill>
                  <a:srgbClr val="6A3A20"/>
                </a:solidFill>
                <a:uFill>
                  <a:solidFill>
                    <a:srgbClr val="FFFFFF"/>
                  </a:solidFill>
                </a:uFill>
                <a:latin typeface="Constantia"/>
                <a:ea typeface="DejaVu Sans"/>
              </a:rPr>
              <a:t>/Dryer, </a:t>
            </a:r>
            <a:r>
              <a:rPr lang="en-US" sz="2400" b="0" strike="noStrike" spc="-1" dirty="0" err="1">
                <a:solidFill>
                  <a:srgbClr val="6A3A20"/>
                </a:solidFill>
                <a:uFill>
                  <a:solidFill>
                    <a:srgbClr val="FFFFFF"/>
                  </a:solidFill>
                </a:uFill>
                <a:latin typeface="Constantia"/>
                <a:ea typeface="DejaVu Sans"/>
              </a:rPr>
              <a:t>etc</a:t>
            </a:r>
            <a:r>
              <a:rPr lang="en-US" sz="2400" b="0" strike="noStrike" spc="-1" dirty="0">
                <a:solidFill>
                  <a:srgbClr val="6A3A20"/>
                </a:solidFill>
                <a:uFill>
                  <a:solidFill>
                    <a:srgbClr val="FFFFFF"/>
                  </a:solidFill>
                </a:uFill>
                <a:latin typeface="Constantia"/>
                <a:ea typeface="DejaVu Sans"/>
              </a:rPr>
              <a:t> ), location of the listing and the review score we next, train the model.</a:t>
            </a:r>
            <a:endParaRPr lang="en-US" sz="1800" b="0" strike="noStrike" spc="-1" dirty="0">
              <a:solidFill>
                <a:srgbClr val="000000"/>
              </a:solidFill>
              <a:uFill>
                <a:solidFill>
                  <a:srgbClr val="FFFFFF"/>
                </a:solidFill>
              </a:uFill>
              <a:latin typeface="Arial"/>
            </a:endParaRPr>
          </a:p>
          <a:p>
            <a:pPr marL="1440">
              <a:lnSpc>
                <a:spcPct val="90000"/>
              </a:lnSpc>
              <a:buClr>
                <a:srgbClr val="6A3A20"/>
              </a:buClr>
              <a:buSzPct val="45000"/>
            </a:pPr>
            <a:r>
              <a:rPr lang="en-US" sz="2400" b="0" strike="noStrike" spc="-1" dirty="0">
                <a:solidFill>
                  <a:srgbClr val="6A3A20"/>
                </a:solidFill>
                <a:uFill>
                  <a:solidFill>
                    <a:srgbClr val="FFFFFF"/>
                  </a:solidFill>
                </a:uFill>
                <a:latin typeface="Constantia"/>
                <a:ea typeface="DejaVu Sans"/>
              </a:rPr>
              <a:t> </a:t>
            </a:r>
            <a:endParaRPr lang="en-US" sz="1800" b="0" strike="noStrike" spc="-1" dirty="0">
              <a:solidFill>
                <a:srgbClr val="000000"/>
              </a:solidFill>
              <a:uFill>
                <a:solidFill>
                  <a:srgbClr val="FFFFFF"/>
                </a:solidFill>
              </a:uFill>
              <a:latin typeface="Arial"/>
            </a:endParaRPr>
          </a:p>
          <a:p>
            <a:pPr marL="246960" indent="-245520">
              <a:lnSpc>
                <a:spcPct val="90000"/>
              </a:lnSpc>
              <a:buClr>
                <a:srgbClr val="6A3A20"/>
              </a:buClr>
              <a:buSzPct val="45000"/>
              <a:buFont typeface="Wingdings" charset="2"/>
              <a:buChar char=""/>
            </a:pPr>
            <a:r>
              <a:rPr lang="en-US" sz="2400" b="0" strike="noStrike" spc="-1" dirty="0">
                <a:solidFill>
                  <a:srgbClr val="6A3A20"/>
                </a:solidFill>
                <a:uFill>
                  <a:solidFill>
                    <a:srgbClr val="FFFFFF"/>
                  </a:solidFill>
                </a:uFill>
                <a:latin typeface="Constantia"/>
                <a:ea typeface="DejaVu Sans"/>
              </a:rPr>
              <a:t>Based on this set of features and labels, we attempted to form a prediction model using multiple classifiers (SVM’s, Random Forest, Decision Trees and KNNs)</a:t>
            </a:r>
            <a:endParaRPr lang="en-US" sz="1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 book education presentation (widescreen)</Template>
  <TotalTime>401</TotalTime>
  <Words>1224</Words>
  <Application>Microsoft Office PowerPoint</Application>
  <PresentationFormat>Custom</PresentationFormat>
  <Paragraphs>118</Paragraphs>
  <Slides>14</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14</vt:i4>
      </vt:variant>
    </vt:vector>
  </HeadingPairs>
  <TitlesOfParts>
    <vt:vector size="26" baseType="lpstr">
      <vt:lpstr>Arial</vt:lpstr>
      <vt:lpstr>Constantia</vt:lpstr>
      <vt:lpstr>DejaVu Sans</vt:lpstr>
      <vt:lpstr>Symbol</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BI-CAPSTONE</dc:title>
  <dc:subject/>
  <dc:creator>Akanksha Shukla</dc:creator>
  <dc:description/>
  <cp:lastModifiedBy>mihir mirajkar</cp:lastModifiedBy>
  <cp:revision>61</cp:revision>
  <dcterms:created xsi:type="dcterms:W3CDTF">2017-04-29T04:11:13Z</dcterms:created>
  <dcterms:modified xsi:type="dcterms:W3CDTF">2017-05-01T02:21:04Z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HiddenSlides">
    <vt:i4>0</vt:i4>
  </property>
  <property fmtid="{D5CDD505-2E9C-101B-9397-08002B2CF9AE}" pid="7" name="HyperlinksChanged">
    <vt:bool>false</vt:bool>
  </property>
  <property fmtid="{D5CDD505-2E9C-101B-9397-08002B2CF9AE}" pid="8" name="InternalTags">
    <vt:lpwstr/>
  </property>
  <property fmtid="{D5CDD505-2E9C-101B-9397-08002B2CF9AE}" pid="9" name="LinksUpToDate">
    <vt:bool>false</vt:bool>
  </property>
  <property fmtid="{D5CDD505-2E9C-101B-9397-08002B2CF9AE}" pid="10" name="LocalizationTags">
    <vt:lpwstr/>
  </property>
  <property fmtid="{D5CDD505-2E9C-101B-9397-08002B2CF9AE}" pid="11" name="MMClips">
    <vt:i4>0</vt:i4>
  </property>
  <property fmtid="{D5CDD505-2E9C-101B-9397-08002B2CF9AE}" pid="12" name="Notes">
    <vt:i4>0</vt:i4>
  </property>
  <property fmtid="{D5CDD505-2E9C-101B-9397-08002B2CF9AE}" pid="13" name="PresentationFormat">
    <vt:lpwstr>Custom</vt:lpwstr>
  </property>
  <property fmtid="{D5CDD505-2E9C-101B-9397-08002B2CF9AE}" pid="14" name="ScaleCrop">
    <vt:bool>false</vt:bool>
  </property>
  <property fmtid="{D5CDD505-2E9C-101B-9397-08002B2CF9AE}" pid="15" name="ScenarioTags">
    <vt:lpwstr/>
  </property>
  <property fmtid="{D5CDD505-2E9C-101B-9397-08002B2CF9AE}" pid="16" name="ShareDoc">
    <vt:bool>false</vt:bool>
  </property>
  <property fmtid="{D5CDD505-2E9C-101B-9397-08002B2CF9AE}" pid="17" name="Slides">
    <vt:i4>8</vt:i4>
  </property>
</Properties>
</file>