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147375589" r:id="rId6"/>
    <p:sldId id="4848" r:id="rId7"/>
    <p:sldId id="2147375597" r:id="rId8"/>
    <p:sldId id="2147375615" r:id="rId9"/>
    <p:sldId id="2147375616" r:id="rId10"/>
    <p:sldId id="2147375602" r:id="rId11"/>
    <p:sldId id="2147375603" r:id="rId12"/>
    <p:sldId id="2147375617" r:id="rId13"/>
    <p:sldId id="2147375618" r:id="rId14"/>
    <p:sldId id="2147375607" r:id="rId15"/>
    <p:sldId id="2147375619" r:id="rId16"/>
    <p:sldId id="2147375620" r:id="rId17"/>
    <p:sldId id="2147375610" r:id="rId18"/>
    <p:sldId id="2147375611" r:id="rId19"/>
    <p:sldId id="2147375612" r:id="rId20"/>
    <p:sldId id="2147375613" r:id="rId21"/>
    <p:sldId id="2147375614" r:id="rId22"/>
    <p:sldId id="1633"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24872-C28E-4101-B007-DD18D99DCA90}" v="103" dt="2024-08-31T11:39:38.3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6" d="100"/>
          <a:sy n="66" d="100"/>
        </p:scale>
        <p:origin x="668" y="3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3.jpe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8.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22.emf"/></Relationships>
</file>

<file path=ppt/slides/_rels/slide14.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oleObject" Target="../embeddings/oleObject13.bin"/><Relationship Id="rId7" Type="http://schemas.openxmlformats.org/officeDocument/2006/relationships/image" Target="../media/image43.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22.emf"/><Relationship Id="rId9" Type="http://schemas.openxmlformats.org/officeDocument/2006/relationships/image" Target="../media/image45.jpe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22.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3.jpeg"/><Relationship Id="rId4" Type="http://schemas.openxmlformats.org/officeDocument/2006/relationships/image" Target="../media/image22.emf"/></Relationships>
</file>

<file path=ppt/slides/_rels/slide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2.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2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1</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Akanksha Goel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30-Aug-2024</a:t>
            </a:r>
          </a:p>
        </p:txBody>
      </p:sp>
      <p:pic>
        <p:nvPicPr>
          <p:cNvPr id="2050" name="Picture 2">
            <a:extLst>
              <a:ext uri="{FF2B5EF4-FFF2-40B4-BE49-F238E27FC236}">
                <a16:creationId xmlns:a16="http://schemas.microsoft.com/office/drawing/2014/main" id="{5A11D131-BC7B-26CC-584D-46A18CC01F1A}"/>
              </a:ext>
            </a:extLst>
          </p:cNvPr>
          <p:cNvPicPr>
            <a:picLocks noChangeAspect="1" noChangeArrowheads="1"/>
          </p:cNvPicPr>
          <p:nvPr/>
        </p:nvPicPr>
        <p:blipFill>
          <a:blip r:embed="rId2" cstate="screen">
            <a:extLst>
              <a:ext uri="{28A0092B-C50C-407E-A947-70E740481C1C}">
                <a14:useLocalDpi xmlns:a14="http://schemas.microsoft.com/office/drawing/2010/main" val="0"/>
              </a:ext>
            </a:extLst>
          </a:blip>
          <a:srcRect/>
          <a:stretch>
            <a:fillRect/>
          </a:stretch>
        </p:blipFill>
        <p:spPr bwMode="auto">
          <a:xfrm>
            <a:off x="6776185" y="1683276"/>
            <a:ext cx="5159141" cy="4514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1520"/>
            <a:ext cx="5653806" cy="499340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t>Software Development Life Cycle</a:t>
            </a:r>
          </a:p>
          <a:p>
            <a:pPr marL="0" indent="0">
              <a:buNone/>
            </a:pPr>
            <a:r>
              <a:rPr lang="en-US" sz="2000" dirty="0"/>
              <a:t>How I feel Shell implements this learning</a:t>
            </a:r>
          </a:p>
          <a:p>
            <a:pPr marL="0" indent="0">
              <a:buNone/>
            </a:pPr>
            <a:r>
              <a:rPr lang="en-US" b="0" i="0" dirty="0">
                <a:solidFill>
                  <a:srgbClr val="111111"/>
                </a:solidFill>
                <a:effectLst/>
                <a:latin typeface="-apple-system"/>
              </a:rPr>
              <a:t>Shell implements the principles of the Software Development Life Cycle (SDLC) by ensuring thorough documentation and structured project management. Shell adopts Agile SCRUM methodology to manage complex and dynamic projects, which is particularly effective in the energy sector.</a:t>
            </a:r>
            <a:endParaRPr lang="en-US" dirty="0"/>
          </a:p>
          <a:p>
            <a:pPr marL="0" indent="0">
              <a:buNone/>
            </a:pPr>
            <a:r>
              <a:rPr lang="en-US" sz="2000" dirty="0"/>
              <a:t>How I feel Shell benefits from this learning</a:t>
            </a:r>
          </a:p>
          <a:p>
            <a:pPr marL="0" indent="0">
              <a:buNone/>
            </a:pPr>
            <a:r>
              <a:rPr lang="en-US" dirty="0">
                <a:solidFill>
                  <a:srgbClr val="111111"/>
                </a:solidFill>
                <a:latin typeface="-apple-system"/>
              </a:rPr>
              <a:t>By implementing these SDLC practices, Shell benefits from more efficient and effective software development processes. The detailed SRS and BRD documents provide a clear roadmap for development, reducing misunderstandings and ensuring that the final product meets business needs. The Agile SCRUM methodology allows Shell to manage complexity and adapt to changes quickly, leading to more responsive and resilient software solutions. The regular SCRUM ceremonies enhance team communication and collaboration, ensuring that all team members are aligned and working towards common goals.</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8196" name="Picture 4" descr="What is the Development Phase in SDLC Process? – BulletsDaily">
            <a:extLst>
              <a:ext uri="{FF2B5EF4-FFF2-40B4-BE49-F238E27FC236}">
                <a16:creationId xmlns:a16="http://schemas.microsoft.com/office/drawing/2014/main" id="{886B56EC-23F3-634B-3611-23B1BAD6C1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40852" y="2011679"/>
            <a:ext cx="5481440" cy="38248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20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860993"/>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u="sng" dirty="0"/>
              <a:t>Professionalism &amp; Teamwork</a:t>
            </a:r>
          </a:p>
          <a:p>
            <a:pPr marL="0" indent="0">
              <a:buNone/>
            </a:pPr>
            <a:r>
              <a:rPr lang="en-US" sz="2000" dirty="0"/>
              <a:t>Challenges Faced:</a:t>
            </a:r>
          </a:p>
          <a:p>
            <a:r>
              <a:rPr lang="en-US" sz="2000" dirty="0"/>
              <a:t>Introversion and Interaction Difficulty</a:t>
            </a:r>
          </a:p>
          <a:p>
            <a:r>
              <a:rPr lang="en-US" sz="2000" dirty="0"/>
              <a:t>Implementing Growth Mindset</a:t>
            </a:r>
          </a:p>
          <a:p>
            <a:r>
              <a:rPr lang="en-US" sz="2000" dirty="0"/>
              <a:t>Transition from college to corporate</a:t>
            </a:r>
          </a:p>
          <a:p>
            <a:pPr marL="0" indent="0">
              <a:buNone/>
            </a:pPr>
            <a:r>
              <a:rPr lang="en-US" sz="2000" dirty="0"/>
              <a:t>Plans to Overcome:</a:t>
            </a:r>
          </a:p>
          <a:p>
            <a:pPr>
              <a:buFont typeface="Wingdings" panose="05000000000000000000" pitchFamily="2" charset="2"/>
              <a:buChar char="q"/>
            </a:pPr>
            <a:r>
              <a:rPr lang="en-US" sz="2000" dirty="0"/>
              <a:t>Active Listening and small group interactions</a:t>
            </a:r>
          </a:p>
          <a:p>
            <a:pPr>
              <a:buFont typeface="Wingdings" panose="05000000000000000000" pitchFamily="2" charset="2"/>
              <a:buChar char="q"/>
            </a:pPr>
            <a:r>
              <a:rPr lang="en-US" sz="2000" dirty="0"/>
              <a:t>View challenges as opportunities to learn and grow rather than threats.</a:t>
            </a:r>
          </a:p>
          <a:p>
            <a:pPr>
              <a:buFont typeface="Wingdings" panose="05000000000000000000" pitchFamily="2" charset="2"/>
              <a:buChar char="q"/>
            </a:pPr>
            <a:r>
              <a:rPr lang="en-US" sz="2000" dirty="0"/>
              <a:t>Observe the behavior and communication styles of colleagues and adapt accordingly.</a:t>
            </a:r>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222" name="Picture 6" descr="Active Listening Explained: Key Active Listening Skills">
            <a:extLst>
              <a:ext uri="{FF2B5EF4-FFF2-40B4-BE49-F238E27FC236}">
                <a16:creationId xmlns:a16="http://schemas.microsoft.com/office/drawing/2014/main" id="{5478B058-BAD7-C724-1840-C65124296C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445" y="1670620"/>
            <a:ext cx="5025139" cy="4610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501879"/>
            <a:ext cx="5653806" cy="4435355"/>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u="sng" dirty="0"/>
          </a:p>
          <a:p>
            <a:pPr marL="0" indent="0">
              <a:buNone/>
            </a:pPr>
            <a:r>
              <a:rPr lang="en-US" sz="2000" b="1" u="sng" dirty="0"/>
              <a:t>Stakeholder Management</a:t>
            </a:r>
          </a:p>
          <a:p>
            <a:pPr marL="0" indent="0">
              <a:buNone/>
            </a:pPr>
            <a:r>
              <a:rPr lang="en-US" sz="2000" dirty="0"/>
              <a:t>Challenges Faced:</a:t>
            </a:r>
          </a:p>
          <a:p>
            <a:r>
              <a:rPr lang="en-US" sz="2000" dirty="0"/>
              <a:t>Identifying Internal &amp; External Stakeholders</a:t>
            </a:r>
          </a:p>
          <a:p>
            <a:r>
              <a:rPr lang="en-US" sz="2000" dirty="0"/>
              <a:t>Ensuring Stakeholder engagement</a:t>
            </a:r>
          </a:p>
          <a:p>
            <a:r>
              <a:rPr lang="en-US" sz="2000" dirty="0"/>
              <a:t>Misjudging the power and interest of stakeholders </a:t>
            </a:r>
          </a:p>
          <a:p>
            <a:pPr marL="0" indent="0">
              <a:buNone/>
            </a:pPr>
            <a:endParaRPr lang="en-US" sz="2000" dirty="0"/>
          </a:p>
          <a:p>
            <a:pPr marL="0" indent="0">
              <a:buNone/>
            </a:pPr>
            <a:r>
              <a:rPr lang="en-US" sz="2000" dirty="0"/>
              <a:t>Plans to Overcome:</a:t>
            </a:r>
          </a:p>
          <a:p>
            <a:pPr>
              <a:buFont typeface="Wingdings" panose="05000000000000000000" pitchFamily="2" charset="2"/>
              <a:buChar char="q"/>
            </a:pPr>
            <a:r>
              <a:rPr lang="en-US" sz="2000" dirty="0"/>
              <a:t>Use Stakeholder mapping to categorize</a:t>
            </a:r>
          </a:p>
          <a:p>
            <a:pPr>
              <a:buFont typeface="Wingdings" panose="05000000000000000000" pitchFamily="2" charset="2"/>
              <a:buChar char="q"/>
            </a:pPr>
            <a:r>
              <a:rPr lang="en-US" sz="2000" dirty="0"/>
              <a:t>Develop customized communication strategies for different stakeholder groups.</a:t>
            </a:r>
          </a:p>
          <a:p>
            <a:pPr>
              <a:buFont typeface="Wingdings" panose="05000000000000000000" pitchFamily="2" charset="2"/>
              <a:buChar char="q"/>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0242" name="Picture 2" descr="Stakeholder Engagement | BA 850: Sustainability Driven Innovation">
            <a:extLst>
              <a:ext uri="{FF2B5EF4-FFF2-40B4-BE49-F238E27FC236}">
                <a16:creationId xmlns:a16="http://schemas.microsoft.com/office/drawing/2014/main" id="{F377426F-8C87-638A-7C8D-373DE5C920F7}"/>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413918" y="1604259"/>
            <a:ext cx="4886140" cy="4744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854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764318" y="1637427"/>
            <a:ext cx="5653806" cy="4291735"/>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u="sng" dirty="0"/>
          </a:p>
          <a:p>
            <a:pPr marL="0" indent="0">
              <a:buNone/>
            </a:pPr>
            <a:endParaRPr lang="en-US" sz="2000" b="1" u="sng" dirty="0"/>
          </a:p>
          <a:p>
            <a:pPr marL="0" indent="0">
              <a:buNone/>
            </a:pPr>
            <a:r>
              <a:rPr lang="en-US" sz="2000" b="1" u="sng" dirty="0"/>
              <a:t>Software Development Life Cycle</a:t>
            </a:r>
          </a:p>
          <a:p>
            <a:pPr marL="0" indent="0">
              <a:buNone/>
            </a:pPr>
            <a:r>
              <a:rPr lang="en-US" sz="2000" dirty="0"/>
              <a:t>Challenges Faced:</a:t>
            </a:r>
          </a:p>
          <a:p>
            <a:r>
              <a:rPr lang="en-US" sz="2000" dirty="0"/>
              <a:t>Ensuring SRS and BRD are appropriate and complete</a:t>
            </a:r>
          </a:p>
          <a:p>
            <a:r>
              <a:rPr lang="en-US" sz="2000" dirty="0"/>
              <a:t>Efficiently allocating resources to meet project timelines</a:t>
            </a:r>
          </a:p>
          <a:p>
            <a:pPr marL="0" indent="0">
              <a:buNone/>
            </a:pPr>
            <a:r>
              <a:rPr lang="en-US" sz="2000" dirty="0"/>
              <a:t>Plans to Overcome:</a:t>
            </a:r>
          </a:p>
          <a:p>
            <a:pPr>
              <a:buFont typeface="Wingdings" panose="05000000000000000000" pitchFamily="2" charset="2"/>
              <a:buChar char="q"/>
            </a:pPr>
            <a:r>
              <a:rPr lang="en-US" sz="2000" dirty="0"/>
              <a:t>Use standardized templates and guidelines to clearly define the purpose and content of each document.</a:t>
            </a:r>
          </a:p>
          <a:p>
            <a:pPr>
              <a:buFont typeface="Wingdings" panose="05000000000000000000" pitchFamily="2" charset="2"/>
              <a:buChar char="q"/>
            </a:pPr>
            <a:r>
              <a:rPr lang="en-US" sz="2000" dirty="0"/>
              <a:t>Plan accordingly and do not overcommit.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11266" name="Picture 2" descr="Plan ahead stock illustration. Illustration of outcome - 15587945">
            <a:extLst>
              <a:ext uri="{FF2B5EF4-FFF2-40B4-BE49-F238E27FC236}">
                <a16:creationId xmlns:a16="http://schemas.microsoft.com/office/drawing/2014/main" id="{CE7EF8A1-5705-1605-8535-212079FE66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4943" y="1294298"/>
            <a:ext cx="3338664"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68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Understanding the formation of SRS and BRD documents.</a:t>
            </a:r>
          </a:p>
          <a:p>
            <a:r>
              <a:rPr lang="en-US" sz="2000" dirty="0">
                <a:effectLst>
                  <a:outerShdw blurRad="38100" dist="38100" dir="2700000" algn="tl">
                    <a:srgbClr val="000000">
                      <a:alpha val="43137"/>
                    </a:srgbClr>
                  </a:outerShdw>
                </a:effectLst>
              </a:rPr>
              <a:t>Reading up more about the Agile SCRUM methodology.</a:t>
            </a:r>
          </a:p>
          <a:p>
            <a:r>
              <a:rPr lang="en-US" sz="2000" dirty="0">
                <a:effectLst>
                  <a:outerShdw blurRad="38100" dist="38100" dir="2700000" algn="tl">
                    <a:srgbClr val="000000">
                      <a:alpha val="43137"/>
                    </a:srgbClr>
                  </a:outerShdw>
                </a:effectLst>
              </a:rPr>
              <a:t>Interacting and Networking with my colleagues.</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Saturday- Read up on SDLC concepts and documentation.</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Sunday- Networking with other freshers.</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Will be completed</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1205307" y="0"/>
            <a:ext cx="986692" cy="10527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5307" y="124675"/>
            <a:ext cx="928058" cy="928058"/>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105311" y="1751925"/>
            <a:ext cx="565380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t>Nitya ma’am engaged us in an interesting activity to inculcate teamwork. Teams of four held a single pen using strings and wrote a word on a piece of paper using the same. Another activity involved producing a team name, logo and slogan.</a:t>
            </a:r>
          </a:p>
          <a:p>
            <a:pPr marL="0" indent="0">
              <a:buNone/>
            </a:pPr>
            <a:endParaRPr lang="en-US" sz="2000" dirty="0"/>
          </a:p>
          <a:p>
            <a:pPr marL="0" indent="0">
              <a:buNone/>
            </a:pPr>
            <a:r>
              <a:rPr lang="en-US" sz="2000" dirty="0"/>
              <a:t>MS </a:t>
            </a:r>
            <a:r>
              <a:rPr lang="en-US" sz="2000" dirty="0" err="1"/>
              <a:t>Abbassi</a:t>
            </a:r>
            <a:r>
              <a:rPr lang="en-US" sz="2000" dirty="0"/>
              <a:t> sir was extremely inspiring, he tried to include various real-life anecdotes of some interesting projects that he himself worked on, to help us develop a detailed understanding of the technical concepts.</a:t>
            </a:r>
          </a:p>
        </p:txBody>
      </p:sp>
      <p:pic>
        <p:nvPicPr>
          <p:cNvPr id="6" name="Picture 5" descr="A paper with lines drawn on it&#10;&#10;Description automatically generated">
            <a:extLst>
              <a:ext uri="{FF2B5EF4-FFF2-40B4-BE49-F238E27FC236}">
                <a16:creationId xmlns:a16="http://schemas.microsoft.com/office/drawing/2014/main" id="{8E336FBA-A1F5-3C2F-A4C5-392679537BBD}"/>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32875" r="9671"/>
          <a:stretch/>
        </p:blipFill>
        <p:spPr>
          <a:xfrm rot="16200000">
            <a:off x="7946694" y="-1084622"/>
            <a:ext cx="2049316" cy="6324025"/>
          </a:xfrm>
          <a:prstGeom prst="rect">
            <a:avLst/>
          </a:prstGeom>
        </p:spPr>
      </p:pic>
      <p:pic>
        <p:nvPicPr>
          <p:cNvPr id="9" name="Picture 8" descr="A group of people sitting around a table&#10;&#10;Description automatically generated">
            <a:extLst>
              <a:ext uri="{FF2B5EF4-FFF2-40B4-BE49-F238E27FC236}">
                <a16:creationId xmlns:a16="http://schemas.microsoft.com/office/drawing/2014/main" id="{E464F722-388F-DE5A-4687-D8F6524695E0}"/>
              </a:ext>
            </a:extLst>
          </p:cNvPr>
          <p:cNvPicPr>
            <a:picLocks noChangeAspect="1"/>
          </p:cNvPicPr>
          <p:nvPr/>
        </p:nvPicPr>
        <p:blipFill rotWithShape="1">
          <a:blip r:embed="rId8" cstate="screen">
            <a:extLst>
              <a:ext uri="{28A0092B-C50C-407E-A947-70E740481C1C}">
                <a14:useLocalDpi xmlns:a14="http://schemas.microsoft.com/office/drawing/2010/main" val="0"/>
              </a:ext>
            </a:extLst>
          </a:blip>
          <a:srcRect l="13573"/>
          <a:stretch/>
        </p:blipFill>
        <p:spPr>
          <a:xfrm>
            <a:off x="5809341" y="2962863"/>
            <a:ext cx="3844478" cy="3336168"/>
          </a:xfrm>
          <a:prstGeom prst="rect">
            <a:avLst/>
          </a:prstGeom>
        </p:spPr>
      </p:pic>
      <p:pic>
        <p:nvPicPr>
          <p:cNvPr id="14" name="Picture 13" descr="A drawing of a bear on a paper&#10;&#10;Description automatically generated">
            <a:extLst>
              <a:ext uri="{FF2B5EF4-FFF2-40B4-BE49-F238E27FC236}">
                <a16:creationId xmlns:a16="http://schemas.microsoft.com/office/drawing/2014/main" id="{B0FA0B3B-6C8B-DAD9-BE41-C5F1C20208A9}"/>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9624668" y="2962863"/>
            <a:ext cx="2508697" cy="3336168"/>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t>Importance of Grooming, Professionalism, Email Etiquette, Thought Leadership and Teamwork.</a:t>
            </a:r>
          </a:p>
          <a:p>
            <a:pPr>
              <a:lnSpc>
                <a:spcPct val="100000"/>
              </a:lnSpc>
            </a:pPr>
            <a:r>
              <a:rPr lang="en-US" sz="2000" dirty="0"/>
              <a:t>Importance of Pacing yourself and doing more by doing less.</a:t>
            </a:r>
          </a:p>
          <a:p>
            <a:pPr>
              <a:lnSpc>
                <a:spcPct val="100000"/>
              </a:lnSpc>
            </a:pPr>
            <a:r>
              <a:rPr lang="en-US" sz="2000" dirty="0"/>
              <a:t>Waterfall Model, V Model, Prototype Model and Agile Model.</a:t>
            </a:r>
          </a:p>
          <a:p>
            <a:pPr>
              <a:lnSpc>
                <a:spcPct val="100000"/>
              </a:lnSpc>
            </a:pPr>
            <a:r>
              <a:rPr lang="en-US" sz="2000" dirty="0"/>
              <a:t>Scrum ceremonies and T-Shirt model for user story estimation.</a:t>
            </a:r>
          </a:p>
          <a:p>
            <a:pPr>
              <a:lnSpc>
                <a:spcPct val="100000"/>
              </a:lnSpc>
            </a:pPr>
            <a:r>
              <a:rPr lang="en-US" sz="2000" dirty="0"/>
              <a:t>The upcoming technical topics on Agile, DBMS, DevOps, Software Testing will prove to be beneficial for our corporate careers at Shell.</a:t>
            </a:r>
          </a:p>
          <a:p>
            <a:pPr>
              <a:lnSpc>
                <a:spcPct val="100000"/>
              </a:lnSpc>
            </a:pPr>
            <a:r>
              <a:rPr lang="en-US" sz="2000" dirty="0"/>
              <a:t>Topics covered this week- Soft Skills(Stakeholder management, Teamwork and communication, Professionalism, grooming, Shell Trust Model, Self awareness),Technical Skills(Business Analytics, SRS, BRD, Requirement Elicitation, SDLC Models, Agile SCRUM methodology)</a:t>
            </a:r>
          </a:p>
          <a:p>
            <a:pPr>
              <a:lnSpc>
                <a:spcPct val="100000"/>
              </a:lnSpc>
            </a:pPr>
            <a:endParaRPr lang="en-US" sz="2000" dirty="0"/>
          </a:p>
          <a:p>
            <a:pPr marL="0" indent="0">
              <a:lnSpc>
                <a:spcPct val="100000"/>
              </a:lnSpc>
              <a:buNone/>
            </a:pPr>
            <a:endParaRPr lang="en-US" sz="1800" dirty="0"/>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Quiet persistence leads to unstoppable progress. </a:t>
            </a:r>
          </a:p>
          <a:p>
            <a:pPr marL="0" indent="0" algn="ctr">
              <a:buFont typeface="Arial" panose="020B0604020202020204" pitchFamily="34" charset="0"/>
              <a:buNone/>
            </a:pPr>
            <a:endParaRPr lang="en-US" sz="2000" dirty="0"/>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Please share an image / visual that best represents you</a:t>
            </a:r>
            <a:endParaRPr lang="en-US" sz="2000" dirty="0"/>
          </a:p>
        </p:txBody>
      </p:sp>
      <p:pic>
        <p:nvPicPr>
          <p:cNvPr id="1026" name="Picture 2" descr="WORK JOYFULLY AND PEACEFULLY by vishakha jeet on Dribbble">
            <a:extLst>
              <a:ext uri="{FF2B5EF4-FFF2-40B4-BE49-F238E27FC236}">
                <a16:creationId xmlns:a16="http://schemas.microsoft.com/office/drawing/2014/main" id="{3810DC72-6659-1400-C59B-2D933DE23122}"/>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400799" y="1831738"/>
            <a:ext cx="5435931"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53868" y="1175985"/>
            <a:ext cx="7333865" cy="5212188"/>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Professionalism and Team Work</a:t>
            </a:r>
          </a:p>
          <a:p>
            <a:pPr marL="0" indent="0">
              <a:buNone/>
            </a:pPr>
            <a:r>
              <a:rPr lang="en-US" dirty="0"/>
              <a:t>Key takeaways:</a:t>
            </a:r>
          </a:p>
          <a:p>
            <a:r>
              <a:rPr lang="en-US" dirty="0"/>
              <a:t>Do more by doing less</a:t>
            </a:r>
          </a:p>
          <a:p>
            <a:r>
              <a:rPr lang="en-US" dirty="0"/>
              <a:t>Thought Leadership</a:t>
            </a:r>
          </a:p>
          <a:p>
            <a:r>
              <a:rPr lang="en-US" dirty="0"/>
              <a:t>Managing Complexity</a:t>
            </a:r>
          </a:p>
          <a:p>
            <a:r>
              <a:rPr lang="en-US" dirty="0"/>
              <a:t>Growth Mindset</a:t>
            </a:r>
          </a:p>
          <a:p>
            <a:r>
              <a:rPr lang="en-US" dirty="0"/>
              <a:t>Email Etiquette</a:t>
            </a:r>
          </a:p>
          <a:p>
            <a:r>
              <a:rPr lang="en-US" dirty="0"/>
              <a:t>The Cart(Types of Team Members)</a:t>
            </a:r>
          </a:p>
          <a:p>
            <a:r>
              <a:rPr lang="en-US" dirty="0"/>
              <a:t>Team Development(Tuckman Model)</a:t>
            </a:r>
          </a:p>
          <a:p>
            <a:pPr marL="0" indent="0">
              <a:buNone/>
            </a:pPr>
            <a:r>
              <a:rPr lang="en-US" dirty="0"/>
              <a:t>Implementation in the Energy sector:</a:t>
            </a:r>
          </a:p>
          <a:p>
            <a:pPr>
              <a:buFont typeface="Wingdings" panose="05000000000000000000" pitchFamily="2" charset="2"/>
              <a:buChar char="q"/>
            </a:pPr>
            <a:r>
              <a:rPr lang="en-US" dirty="0">
                <a:solidFill>
                  <a:srgbClr val="111111"/>
                </a:solidFill>
              </a:rPr>
              <a:t>Apply the Tuckman model (Forming, Storming, Norming, Performing) to guide team development and address challenges at each stage.</a:t>
            </a:r>
          </a:p>
          <a:p>
            <a:pPr>
              <a:buFont typeface="Wingdings" panose="05000000000000000000" pitchFamily="2" charset="2"/>
              <a:buChar char="q"/>
            </a:pPr>
            <a:r>
              <a:rPr lang="en-US" dirty="0">
                <a:solidFill>
                  <a:srgbClr val="111111"/>
                </a:solidFill>
              </a:rPr>
              <a:t>Encourage employees to share their expertise and insights through internal </a:t>
            </a:r>
            <a:r>
              <a:rPr lang="en-US" b="0" i="0" dirty="0">
                <a:solidFill>
                  <a:srgbClr val="111111"/>
                </a:solidFill>
                <a:effectLst/>
              </a:rPr>
              <a:t>forums, industry conferences, and publications.</a:t>
            </a:r>
          </a:p>
          <a:p>
            <a:pPr>
              <a:buFont typeface="Wingdings" panose="05000000000000000000" pitchFamily="2" charset="2"/>
              <a:buChar char="q"/>
            </a:pPr>
            <a:r>
              <a:rPr lang="en-US" dirty="0">
                <a:solidFill>
                  <a:srgbClr val="111111"/>
                </a:solidFill>
              </a:rPr>
              <a:t>Recognize and leverage the diverse strengths of different team members to enhance collaboration and productivity.</a:t>
            </a:r>
          </a:p>
        </p:txBody>
      </p:sp>
      <p:pic>
        <p:nvPicPr>
          <p:cNvPr id="3074" name="Picture 2" descr="See related image detail. Handouts for 1/14 (Mindset) - Jidoreading">
            <a:extLst>
              <a:ext uri="{FF2B5EF4-FFF2-40B4-BE49-F238E27FC236}">
                <a16:creationId xmlns:a16="http://schemas.microsoft.com/office/drawing/2014/main" id="{2C1C5446-4B8E-5F1F-9505-95E115DD4F7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98367" y="1755988"/>
            <a:ext cx="29718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53868" y="1175985"/>
            <a:ext cx="6836203" cy="5212188"/>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b="1" u="sng" dirty="0"/>
          </a:p>
          <a:p>
            <a:pPr marL="0" indent="0">
              <a:buFont typeface="Arial" panose="020B0604020202020204" pitchFamily="34" charset="0"/>
              <a:buNone/>
            </a:pPr>
            <a:r>
              <a:rPr lang="en-US" sz="2000" b="1" u="sng" dirty="0"/>
              <a:t>Stakeholder Management</a:t>
            </a:r>
          </a:p>
          <a:p>
            <a:pPr marL="0" indent="0">
              <a:buNone/>
            </a:pPr>
            <a:r>
              <a:rPr lang="en-US" dirty="0"/>
              <a:t>Key takeaways:</a:t>
            </a:r>
          </a:p>
          <a:p>
            <a:r>
              <a:rPr lang="en-US" dirty="0"/>
              <a:t>Identifying Stakeholders</a:t>
            </a:r>
          </a:p>
          <a:p>
            <a:r>
              <a:rPr lang="en-US" dirty="0"/>
              <a:t>Internal and External Stakeholders</a:t>
            </a:r>
          </a:p>
          <a:p>
            <a:r>
              <a:rPr lang="en-US" dirty="0"/>
              <a:t>Stakeholder Engagement</a:t>
            </a:r>
          </a:p>
          <a:p>
            <a:r>
              <a:rPr lang="en-US" dirty="0"/>
              <a:t>Power Interest Grid</a:t>
            </a:r>
          </a:p>
          <a:p>
            <a:r>
              <a:rPr lang="en-US" dirty="0"/>
              <a:t>Shell’s Trust Model</a:t>
            </a:r>
          </a:p>
          <a:p>
            <a:pPr marL="0" indent="0">
              <a:buNone/>
            </a:pPr>
            <a:r>
              <a:rPr lang="en-US" dirty="0"/>
              <a:t>Implementation in the Energy sector:</a:t>
            </a:r>
          </a:p>
          <a:p>
            <a:pPr>
              <a:buFont typeface="Wingdings" panose="05000000000000000000" pitchFamily="2" charset="2"/>
              <a:buChar char="q"/>
            </a:pPr>
            <a:r>
              <a:rPr lang="en-US" dirty="0"/>
              <a:t>Identifying stakeholders and ensuring stakeholder engagement is crucial for all projects in the energy sector</a:t>
            </a:r>
          </a:p>
          <a:p>
            <a:pPr>
              <a:buFont typeface="Wingdings" panose="05000000000000000000" pitchFamily="2" charset="2"/>
              <a:buChar char="q"/>
            </a:pPr>
            <a:r>
              <a:rPr lang="en-US" dirty="0"/>
              <a:t>In the energy sector, it’s crucial to identify stakeholders.</a:t>
            </a:r>
          </a:p>
          <a:p>
            <a:pPr>
              <a:buFont typeface="Wingdings" panose="05000000000000000000" pitchFamily="2" charset="2"/>
              <a:buChar char="q"/>
            </a:pPr>
            <a:r>
              <a:rPr lang="en-US" dirty="0"/>
              <a:t>Shell’s Trust Model emphasizes transparency, consistent communication, and long-term relationship building to gain stakeholder trust and support.</a:t>
            </a: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7401825" y="1800210"/>
            <a:ext cx="459993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pic>
        <p:nvPicPr>
          <p:cNvPr id="4098" name="Picture 2" descr="Stakeholder Grid Template">
            <a:extLst>
              <a:ext uri="{FF2B5EF4-FFF2-40B4-BE49-F238E27FC236}">
                <a16:creationId xmlns:a16="http://schemas.microsoft.com/office/drawing/2014/main" id="{02F0861F-52B2-6A3B-04ED-02A876987C9F}"/>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7401825" y="1671224"/>
            <a:ext cx="4599936" cy="4269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69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53869" y="1175985"/>
            <a:ext cx="6258688" cy="5212188"/>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Software Development Life Cycle</a:t>
            </a:r>
          </a:p>
          <a:p>
            <a:pPr marL="0" indent="0">
              <a:buNone/>
            </a:pPr>
            <a:r>
              <a:rPr lang="en-US" dirty="0"/>
              <a:t>Key takeaways:</a:t>
            </a:r>
          </a:p>
          <a:p>
            <a:r>
              <a:rPr lang="en-US" dirty="0"/>
              <a:t>Role of Business Analyst</a:t>
            </a:r>
          </a:p>
          <a:p>
            <a:r>
              <a:rPr lang="en-US" dirty="0"/>
              <a:t>SRS and BRD documents</a:t>
            </a:r>
          </a:p>
          <a:p>
            <a:r>
              <a:rPr lang="en-US" dirty="0"/>
              <a:t>Software Project Management</a:t>
            </a:r>
          </a:p>
          <a:p>
            <a:r>
              <a:rPr lang="en-US" dirty="0"/>
              <a:t>Types of SDLC(Waterfall, </a:t>
            </a:r>
            <a:r>
              <a:rPr lang="en-US" dirty="0" err="1"/>
              <a:t>Vmodel</a:t>
            </a:r>
            <a:r>
              <a:rPr lang="en-US" dirty="0"/>
              <a:t>, Prototype)</a:t>
            </a:r>
          </a:p>
          <a:p>
            <a:r>
              <a:rPr lang="en-US" dirty="0"/>
              <a:t>Agile SCRUM Methodology</a:t>
            </a:r>
          </a:p>
          <a:p>
            <a:r>
              <a:rPr lang="en-US" dirty="0"/>
              <a:t>SCRUM ceremonies</a:t>
            </a:r>
          </a:p>
          <a:p>
            <a:pPr marL="0" indent="0">
              <a:buNone/>
            </a:pPr>
            <a:r>
              <a:rPr lang="en-US" dirty="0"/>
              <a:t>Implementation in the Energy sector:</a:t>
            </a:r>
          </a:p>
          <a:p>
            <a:pPr>
              <a:buFont typeface="Wingdings" panose="05000000000000000000" pitchFamily="2" charset="2"/>
              <a:buChar char="q"/>
            </a:pPr>
            <a:r>
              <a:rPr lang="en-US" dirty="0">
                <a:solidFill>
                  <a:srgbClr val="111111"/>
                </a:solidFill>
              </a:rPr>
              <a:t>Creation of SRS and BRD are crucial to guide the development process</a:t>
            </a:r>
          </a:p>
          <a:p>
            <a:pPr>
              <a:buFont typeface="Wingdings" panose="05000000000000000000" pitchFamily="2" charset="2"/>
              <a:buChar char="q"/>
            </a:pPr>
            <a:r>
              <a:rPr lang="en-US" dirty="0">
                <a:solidFill>
                  <a:srgbClr val="111111"/>
                </a:solidFill>
              </a:rPr>
              <a:t>Agile SCRUM is particularly effective in the energy sector for managing complex and dynamic projects. </a:t>
            </a:r>
          </a:p>
          <a:p>
            <a:pPr>
              <a:buFont typeface="Wingdings" panose="05000000000000000000" pitchFamily="2" charset="2"/>
              <a:buChar char="q"/>
            </a:pPr>
            <a:r>
              <a:rPr lang="en-US" dirty="0">
                <a:solidFill>
                  <a:srgbClr val="111111"/>
                </a:solidFill>
              </a:rPr>
              <a:t>Key SCRUM ceremonies help in maintaining transparency, fostering collaboration, and ensuring that the project adapts to changing requirements</a:t>
            </a:r>
            <a:r>
              <a:rPr lang="en-US" b="0" i="0" dirty="0">
                <a:solidFill>
                  <a:srgbClr val="111111"/>
                </a:solidFill>
                <a:effectLst/>
                <a:latin typeface="-apple-system"/>
              </a:rPr>
              <a:t>.</a:t>
            </a:r>
            <a:endParaRPr lang="en-US" dirty="0">
              <a:solidFill>
                <a:srgbClr val="111111"/>
              </a:solidFill>
            </a:endParaRPr>
          </a:p>
        </p:txBody>
      </p:sp>
      <p:sp>
        <p:nvSpPr>
          <p:cNvPr id="12" name="Content Placeholder 3">
            <a:extLst>
              <a:ext uri="{FF2B5EF4-FFF2-40B4-BE49-F238E27FC236}">
                <a16:creationId xmlns:a16="http://schemas.microsoft.com/office/drawing/2014/main" id="{E53E5C3F-4D2B-B85F-E592-E58E032C664C}"/>
              </a:ext>
            </a:extLst>
          </p:cNvPr>
          <p:cNvSpPr txBox="1">
            <a:spLocks/>
          </p:cNvSpPr>
          <p:nvPr/>
        </p:nvSpPr>
        <p:spPr>
          <a:xfrm>
            <a:off x="7353700" y="1800210"/>
            <a:ext cx="4648061"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[Add a graphic that provides evidence of what you learned]</a:t>
            </a:r>
          </a:p>
          <a:p>
            <a:pPr marL="0" indent="0">
              <a:buFont typeface="Arial" panose="020B0604020202020204" pitchFamily="34" charset="0"/>
              <a:buNone/>
            </a:pPr>
            <a:endParaRPr lang="en-US" sz="2000" dirty="0"/>
          </a:p>
        </p:txBody>
      </p:sp>
      <p:pic>
        <p:nvPicPr>
          <p:cNvPr id="5122" name="Picture 2" descr="Image result for agile scrum methodology">
            <a:extLst>
              <a:ext uri="{FF2B5EF4-FFF2-40B4-BE49-F238E27FC236}">
                <a16:creationId xmlns:a16="http://schemas.microsoft.com/office/drawing/2014/main" id="{497CC6B1-A43B-FE3E-ED0B-DD3CD79A74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76185" y="1670297"/>
            <a:ext cx="5415815" cy="423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23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1520"/>
            <a:ext cx="5653806" cy="499340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t>Professionalism and Team Work</a:t>
            </a:r>
          </a:p>
          <a:p>
            <a:pPr marL="0" indent="0">
              <a:buNone/>
            </a:pPr>
            <a:r>
              <a:rPr lang="en-US" sz="2000" dirty="0"/>
              <a:t>How I feel Shell implements this learning</a:t>
            </a:r>
          </a:p>
          <a:p>
            <a:pPr marL="0" indent="0">
              <a:buNone/>
            </a:pPr>
            <a:r>
              <a:rPr lang="en-US" dirty="0"/>
              <a:t>Shell effectively implements the principles of professionalism and teamwork by fostering a culture of continuous improvement and collaboration. Shell encourages thought leadership by providing platforms for employees to share their expertise through platforms like Yammer. Additionally, Shell recognizes and leverages the diverse strengths of its team members, promoting a growth mindset and managing complexity</a:t>
            </a:r>
          </a:p>
          <a:p>
            <a:pPr marL="0" indent="0">
              <a:buNone/>
            </a:pPr>
            <a:endParaRPr lang="en-US" dirty="0"/>
          </a:p>
          <a:p>
            <a:pPr marL="0" indent="0">
              <a:buNone/>
            </a:pPr>
            <a:r>
              <a:rPr lang="en-US" sz="2000" dirty="0"/>
              <a:t>How I feel Shell benefits from this learning</a:t>
            </a:r>
          </a:p>
          <a:p>
            <a:pPr marL="0" indent="0">
              <a:buNone/>
            </a:pPr>
            <a:r>
              <a:rPr lang="en-US" dirty="0"/>
              <a:t>Shell benefits from enhanced team performance and innovation. The structured approach to team development ensures that teams are well-prepared to tackle complex projects, leading to higher productivity and better outcomes. Encouraging thought leadership and knowledge sharing helps Shell stay at the forefront of industry advancements.</a:t>
            </a:r>
          </a:p>
          <a:p>
            <a:pPr marL="0" indent="0">
              <a:buNone/>
            </a:pP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Image result for professionalism at shell">
            <a:extLst>
              <a:ext uri="{FF2B5EF4-FFF2-40B4-BE49-F238E27FC236}">
                <a16:creationId xmlns:a16="http://schemas.microsoft.com/office/drawing/2014/main" id="{808A51EE-7268-AAF1-7963-2CAF793313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89043" y="2160472"/>
            <a:ext cx="5723601" cy="293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1520"/>
            <a:ext cx="5653806" cy="499340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t>Stakeholder Management</a:t>
            </a:r>
          </a:p>
          <a:p>
            <a:pPr marL="0" indent="0">
              <a:buNone/>
            </a:pPr>
            <a:r>
              <a:rPr lang="en-US" sz="2000" dirty="0"/>
              <a:t>How I feel Shell implements this learning</a:t>
            </a:r>
          </a:p>
          <a:p>
            <a:pPr marL="0" indent="0">
              <a:buNone/>
            </a:pPr>
            <a:r>
              <a:rPr lang="en-US" b="0" i="0" dirty="0">
                <a:solidFill>
                  <a:srgbClr val="111111"/>
                </a:solidFill>
                <a:effectLst/>
                <a:latin typeface="-apple-system"/>
              </a:rPr>
              <a:t>Shell implements stakeholder management principles by meticulously identifying and engaging both internal and external stakeholders. By using tools like the Power Interest Grid, Shell prioritizes stakeholder concerns and tailors its engagement strategies accordingly. Shell’s Trust Model is central to their approach.</a:t>
            </a:r>
            <a:endParaRPr lang="en-US" dirty="0"/>
          </a:p>
          <a:p>
            <a:pPr marL="0" indent="0">
              <a:buNone/>
            </a:pPr>
            <a:r>
              <a:rPr lang="en-US" sz="2000" dirty="0"/>
              <a:t>How I feel Shell benefits from this learning</a:t>
            </a:r>
          </a:p>
          <a:p>
            <a:pPr marL="0" indent="0">
              <a:buNone/>
            </a:pPr>
            <a:r>
              <a:rPr lang="en-US" b="0" i="0" dirty="0">
                <a:solidFill>
                  <a:srgbClr val="111111"/>
                </a:solidFill>
                <a:effectLst/>
                <a:latin typeface="-apple-system"/>
              </a:rPr>
              <a:t>By adopting these stakeholder management practices, Shell benefits from stronger relationships with key stakeholders, which can lead to smoother project execution and fewer conflicts. Effective stakeholder engagement ensures that all voices are heard, leading to more comprehensive and sustainable decision-making. The emphasis on transparency and trust-building helps Shell maintain a positive reputation and secure long-term support from stakeholders.</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7170" name="Picture 2" descr="Stakeholder Management Cycle">
            <a:extLst>
              <a:ext uri="{FF2B5EF4-FFF2-40B4-BE49-F238E27FC236}">
                <a16:creationId xmlns:a16="http://schemas.microsoft.com/office/drawing/2014/main" id="{FA1A12AE-4283-D084-5BF0-985227BBF76B}"/>
              </a:ext>
            </a:extLst>
          </p:cNvPr>
          <p:cNvPicPr>
            <a:picLocks noChangeAspect="1" noChangeArrowheads="1"/>
          </p:cNvPicPr>
          <p:nvPr/>
        </p:nvPicPr>
        <p:blipFill>
          <a:blip r:embed="rId7" cstate="screen">
            <a:extLst>
              <a:ext uri="{28A0092B-C50C-407E-A947-70E740481C1C}">
                <a14:useLocalDpi xmlns:a14="http://schemas.microsoft.com/office/drawing/2010/main" val="0"/>
              </a:ext>
            </a:extLst>
          </a:blip>
          <a:srcRect/>
          <a:stretch>
            <a:fillRect/>
          </a:stretch>
        </p:blipFill>
        <p:spPr bwMode="auto">
          <a:xfrm>
            <a:off x="6683141" y="1463040"/>
            <a:ext cx="4519061" cy="4519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0756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Props1.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1617EF-9A33-49DD-BF18-3F75C7B3CC29}">
  <ds:schemaRefs>
    <ds:schemaRef ds:uri="http://schemas.microsoft.com/sharepoint/v3/contenttype/forms"/>
  </ds:schemaRefs>
</ds:datastoreItem>
</file>

<file path=customXml/itemProps3.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emplate/>
  <TotalTime>20051</TotalTime>
  <Words>1198</Words>
  <Application>Microsoft Office PowerPoint</Application>
  <PresentationFormat>Widescreen</PresentationFormat>
  <Paragraphs>154</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-apple-system</vt:lpstr>
      <vt:lpstr>Arial</vt:lpstr>
      <vt:lpstr>Calibri</vt:lpstr>
      <vt:lpstr>Wingdings</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Goel, Akanksha SBOBNG-PTIY/BFE</cp:lastModifiedBy>
  <cp:revision>501</cp:revision>
  <dcterms:created xsi:type="dcterms:W3CDTF">2022-01-18T12:35:56Z</dcterms:created>
  <dcterms:modified xsi:type="dcterms:W3CDTF">2024-09-06T11:38:06Z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