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23" r:id="rId6"/>
    <p:sldId id="324" r:id="rId7"/>
    <p:sldId id="307" r:id="rId8"/>
    <p:sldId id="281" r:id="rId9"/>
    <p:sldId id="325" r:id="rId10"/>
    <p:sldId id="326" r:id="rId11"/>
    <p:sldId id="32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5388" autoAdjust="0"/>
  </p:normalViewPr>
  <p:slideViewPr>
    <p:cSldViewPr snapToGrid="0" snapToObjects="1">
      <p:cViewPr varScale="1">
        <p:scale>
          <a:sx n="88" d="100"/>
          <a:sy n="88" d="100"/>
        </p:scale>
        <p:origin x="210" y="5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 Khamkar" userId="79328a7e247dad06" providerId="LiveId" clId="{33202E46-F246-4470-839A-58D81AC84C7A}"/>
    <pc:docChg chg="delSld modSld">
      <pc:chgData name="Akanksha Khamkar" userId="79328a7e247dad06" providerId="LiveId" clId="{33202E46-F246-4470-839A-58D81AC84C7A}" dt="2024-03-28T08:32:34.425" v="7" actId="47"/>
      <pc:docMkLst>
        <pc:docMk/>
      </pc:docMkLst>
      <pc:sldChg chg="del">
        <pc:chgData name="Akanksha Khamkar" userId="79328a7e247dad06" providerId="LiveId" clId="{33202E46-F246-4470-839A-58D81AC84C7A}" dt="2024-03-28T08:32:34.425" v="7" actId="47"/>
        <pc:sldMkLst>
          <pc:docMk/>
          <pc:sldMk cId="3913219759" sldId="304"/>
        </pc:sldMkLst>
      </pc:sldChg>
      <pc:sldChg chg="modSp mod">
        <pc:chgData name="Akanksha Khamkar" userId="79328a7e247dad06" providerId="LiveId" clId="{33202E46-F246-4470-839A-58D81AC84C7A}" dt="2024-03-02T05:38:43.846" v="6" actId="20577"/>
        <pc:sldMkLst>
          <pc:docMk/>
          <pc:sldMk cId="4250614390" sldId="323"/>
        </pc:sldMkLst>
        <pc:spChg chg="mod">
          <ac:chgData name="Akanksha Khamkar" userId="79328a7e247dad06" providerId="LiveId" clId="{33202E46-F246-4470-839A-58D81AC84C7A}" dt="2024-03-02T05:38:43.846" v="6" actId="20577"/>
          <ac:spMkLst>
            <pc:docMk/>
            <pc:sldMk cId="4250614390" sldId="323"/>
            <ac:spMk id="5" creationId="{65BA9DB2-4D44-7B38-DD98-5D7F06947A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latin typeface="+mn-lt"/>
              </a:rPr>
              <a:t>ADVENTURE WORK </a:t>
            </a:r>
            <a:br>
              <a:rPr lang="en-US" dirty="0">
                <a:latin typeface="+mn-lt"/>
              </a:rPr>
            </a:br>
            <a:r>
              <a:rPr lang="en-US" dirty="0">
                <a:latin typeface="+mn-lt"/>
              </a:rPr>
              <a:t>CYCLE</a:t>
            </a:r>
            <a:br>
              <a:rPr lang="en-US" dirty="0">
                <a:latin typeface="+mn-lt"/>
              </a:rPr>
            </a:br>
            <a:r>
              <a:rPr lang="en-US" dirty="0">
                <a:latin typeface="+mn-lt"/>
              </a:rPr>
              <a:t>2023-24</a:t>
            </a:r>
          </a:p>
        </p:txBody>
      </p:sp>
      <p:pic>
        <p:nvPicPr>
          <p:cNvPr id="4" name="Picture 3">
            <a:extLst>
              <a:ext uri="{FF2B5EF4-FFF2-40B4-BE49-F238E27FC236}">
                <a16:creationId xmlns:a16="http://schemas.microsoft.com/office/drawing/2014/main" id="{98221549-D2AD-0B3E-32D0-9F2B31BEBFA2}"/>
              </a:ext>
            </a:extLst>
          </p:cNvPr>
          <p:cNvPicPr>
            <a:picLocks noChangeAspect="1"/>
          </p:cNvPicPr>
          <p:nvPr/>
        </p:nvPicPr>
        <p:blipFill>
          <a:blip r:embed="rId3"/>
          <a:stretch>
            <a:fillRect/>
          </a:stretch>
        </p:blipFill>
        <p:spPr>
          <a:xfrm>
            <a:off x="11000014" y="63954"/>
            <a:ext cx="1111704" cy="1111704"/>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967F-2B7E-63A6-F622-DE01D1EB5760}"/>
              </a:ext>
            </a:extLst>
          </p:cNvPr>
          <p:cNvSpPr>
            <a:spLocks noGrp="1"/>
          </p:cNvSpPr>
          <p:nvPr>
            <p:ph type="title"/>
          </p:nvPr>
        </p:nvSpPr>
        <p:spPr>
          <a:xfrm>
            <a:off x="914400" y="834117"/>
            <a:ext cx="6583680" cy="1531357"/>
          </a:xfrm>
        </p:spPr>
        <p:txBody>
          <a:bodyPr/>
          <a:lstStyle/>
          <a:p>
            <a:pPr marL="571500" indent="-571500">
              <a:buFont typeface="Courier New" panose="02070309020205020404" pitchFamily="49" charset="0"/>
              <a:buChar char="o"/>
            </a:pPr>
            <a:r>
              <a:rPr lang="en-US" dirty="0">
                <a:latin typeface="+mn-lt"/>
              </a:rPr>
              <a:t>Introduction</a:t>
            </a:r>
            <a:br>
              <a:rPr lang="en-US" dirty="0">
                <a:latin typeface="+mn-lt"/>
              </a:rPr>
            </a:br>
            <a:br>
              <a:rPr lang="en-US" dirty="0">
                <a:latin typeface="+mn-lt"/>
              </a:rPr>
            </a:br>
            <a:endParaRPr lang="en-US" dirty="0">
              <a:latin typeface="+mn-lt"/>
            </a:endParaRPr>
          </a:p>
        </p:txBody>
      </p:sp>
      <p:sp>
        <p:nvSpPr>
          <p:cNvPr id="4" name="Slide Number Placeholder 3">
            <a:extLst>
              <a:ext uri="{FF2B5EF4-FFF2-40B4-BE49-F238E27FC236}">
                <a16:creationId xmlns:a16="http://schemas.microsoft.com/office/drawing/2014/main" id="{0AD0CFA5-8A0C-767E-24E5-C688F3DAA612}"/>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id="{65BA9DB2-4D44-7B38-DD98-5D7F06947A3B}"/>
              </a:ext>
            </a:extLst>
          </p:cNvPr>
          <p:cNvSpPr txBox="1"/>
          <p:nvPr/>
        </p:nvSpPr>
        <p:spPr>
          <a:xfrm>
            <a:off x="1006929" y="2144486"/>
            <a:ext cx="8235042" cy="1754326"/>
          </a:xfrm>
          <a:prstGeom prst="rect">
            <a:avLst/>
          </a:prstGeom>
          <a:noFill/>
        </p:spPr>
        <p:txBody>
          <a:bodyPr wrap="square" rtlCol="0">
            <a:spAutoFit/>
          </a:bodyPr>
          <a:lstStyle/>
          <a:p>
            <a:r>
              <a:rPr lang="en-US" dirty="0">
                <a:solidFill>
                  <a:srgbClr val="202C8F"/>
                </a:solidFill>
              </a:rPr>
              <a:t>Adventure Works Cycles, the company on which the Adventure </a:t>
            </a:r>
            <a:r>
              <a:rPr lang="en-US">
                <a:solidFill>
                  <a:srgbClr val="202C8F"/>
                </a:solidFill>
              </a:rPr>
              <a:t>Works Cycle databases </a:t>
            </a:r>
            <a:r>
              <a:rPr lang="en-US" dirty="0">
                <a:solidFill>
                  <a:srgbClr val="202C8F"/>
                </a:solidFill>
              </a:rPr>
              <a:t>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p>
        </p:txBody>
      </p:sp>
      <p:pic>
        <p:nvPicPr>
          <p:cNvPr id="6" name="Picture 5">
            <a:extLst>
              <a:ext uri="{FF2B5EF4-FFF2-40B4-BE49-F238E27FC236}">
                <a16:creationId xmlns:a16="http://schemas.microsoft.com/office/drawing/2014/main" id="{D1599A2B-004D-07F8-25AD-FF702182A860}"/>
              </a:ext>
            </a:extLst>
          </p:cNvPr>
          <p:cNvPicPr>
            <a:picLocks noChangeAspect="1"/>
          </p:cNvPicPr>
          <p:nvPr/>
        </p:nvPicPr>
        <p:blipFill>
          <a:blip r:embed="rId2"/>
          <a:stretch>
            <a:fillRect/>
          </a:stretch>
        </p:blipFill>
        <p:spPr>
          <a:xfrm>
            <a:off x="10892231" y="95310"/>
            <a:ext cx="1115665" cy="1115665"/>
          </a:xfrm>
          <a:prstGeom prst="rect">
            <a:avLst/>
          </a:prstGeom>
        </p:spPr>
      </p:pic>
    </p:spTree>
    <p:extLst>
      <p:ext uri="{BB962C8B-B14F-4D97-AF65-F5344CB8AC3E}">
        <p14:creationId xmlns:p14="http://schemas.microsoft.com/office/powerpoint/2010/main" val="425061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3275-6E84-C37B-921D-CD87C260C2E2}"/>
              </a:ext>
            </a:extLst>
          </p:cNvPr>
          <p:cNvSpPr>
            <a:spLocks noGrp="1"/>
          </p:cNvSpPr>
          <p:nvPr>
            <p:ph type="title"/>
          </p:nvPr>
        </p:nvSpPr>
        <p:spPr>
          <a:xfrm>
            <a:off x="914400" y="672021"/>
            <a:ext cx="6583680" cy="1531357"/>
          </a:xfrm>
        </p:spPr>
        <p:txBody>
          <a:bodyPr/>
          <a:lstStyle/>
          <a:p>
            <a:pPr marL="571500" indent="-571500">
              <a:buFont typeface="Courier New" panose="02070309020205020404" pitchFamily="49" charset="0"/>
              <a:buChar char="o"/>
            </a:pPr>
            <a:r>
              <a:rPr lang="en-US" dirty="0">
                <a:latin typeface="+mn-lt"/>
              </a:rPr>
              <a:t>Module</a:t>
            </a:r>
            <a:br>
              <a:rPr lang="en-US" dirty="0">
                <a:latin typeface="+mn-lt"/>
              </a:rPr>
            </a:br>
            <a:br>
              <a:rPr lang="en-US" dirty="0">
                <a:latin typeface="+mn-lt"/>
              </a:rPr>
            </a:br>
            <a:endParaRPr lang="en-US" dirty="0">
              <a:latin typeface="+mn-lt"/>
            </a:endParaRPr>
          </a:p>
        </p:txBody>
      </p:sp>
      <p:sp>
        <p:nvSpPr>
          <p:cNvPr id="4" name="Slide Number Placeholder 3">
            <a:extLst>
              <a:ext uri="{FF2B5EF4-FFF2-40B4-BE49-F238E27FC236}">
                <a16:creationId xmlns:a16="http://schemas.microsoft.com/office/drawing/2014/main" id="{DC797659-A1B8-3994-0EDC-4270F0E97B2D}"/>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5" name="Flowchart: Connector 4">
            <a:extLst>
              <a:ext uri="{FF2B5EF4-FFF2-40B4-BE49-F238E27FC236}">
                <a16:creationId xmlns:a16="http://schemas.microsoft.com/office/drawing/2014/main" id="{9CE38325-CF6F-ECDD-45AD-35C4C572C1C3}"/>
              </a:ext>
            </a:extLst>
          </p:cNvPr>
          <p:cNvSpPr/>
          <p:nvPr/>
        </p:nvSpPr>
        <p:spPr>
          <a:xfrm>
            <a:off x="1300843" y="2944586"/>
            <a:ext cx="1589314" cy="1531357"/>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Flowchart: Connector 5">
            <a:extLst>
              <a:ext uri="{FF2B5EF4-FFF2-40B4-BE49-F238E27FC236}">
                <a16:creationId xmlns:a16="http://schemas.microsoft.com/office/drawing/2014/main" id="{15DA181C-4760-FC5D-8313-A7A8AEE35DAA}"/>
              </a:ext>
            </a:extLst>
          </p:cNvPr>
          <p:cNvSpPr/>
          <p:nvPr/>
        </p:nvSpPr>
        <p:spPr>
          <a:xfrm>
            <a:off x="3946071" y="2944586"/>
            <a:ext cx="1681843" cy="1531357"/>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id="{FD238B96-ABFE-5471-5900-D73521CEBC47}"/>
              </a:ext>
            </a:extLst>
          </p:cNvPr>
          <p:cNvSpPr/>
          <p:nvPr/>
        </p:nvSpPr>
        <p:spPr>
          <a:xfrm>
            <a:off x="6673487" y="2944586"/>
            <a:ext cx="1649186" cy="1485901"/>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F27983FE-3A52-6C2C-2421-CB1F34B1C514}"/>
              </a:ext>
            </a:extLst>
          </p:cNvPr>
          <p:cNvSpPr/>
          <p:nvPr/>
        </p:nvSpPr>
        <p:spPr>
          <a:xfrm>
            <a:off x="9341712" y="2857500"/>
            <a:ext cx="1741715" cy="1485901"/>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Flowchart: Delay 8">
            <a:extLst>
              <a:ext uri="{FF2B5EF4-FFF2-40B4-BE49-F238E27FC236}">
                <a16:creationId xmlns:a16="http://schemas.microsoft.com/office/drawing/2014/main" id="{E2D9A573-3837-808C-B780-8A4DC9B3F04D}"/>
              </a:ext>
            </a:extLst>
          </p:cNvPr>
          <p:cNvSpPr/>
          <p:nvPr/>
        </p:nvSpPr>
        <p:spPr>
          <a:xfrm>
            <a:off x="1812471" y="2819400"/>
            <a:ext cx="1534886" cy="1866900"/>
          </a:xfrm>
          <a:prstGeom prst="flowChartDe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t>EXCEL</a:t>
            </a:r>
          </a:p>
        </p:txBody>
      </p:sp>
      <p:sp>
        <p:nvSpPr>
          <p:cNvPr id="10" name="Flowchart: Delay 9">
            <a:extLst>
              <a:ext uri="{FF2B5EF4-FFF2-40B4-BE49-F238E27FC236}">
                <a16:creationId xmlns:a16="http://schemas.microsoft.com/office/drawing/2014/main" id="{DE200300-2A5F-6C76-235E-A650C8F6BE71}"/>
              </a:ext>
            </a:extLst>
          </p:cNvPr>
          <p:cNvSpPr/>
          <p:nvPr/>
        </p:nvSpPr>
        <p:spPr>
          <a:xfrm>
            <a:off x="4501243" y="2743200"/>
            <a:ext cx="1485900" cy="2035629"/>
          </a:xfrm>
          <a:prstGeom prst="flowChartDe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t>Tableau</a:t>
            </a:r>
          </a:p>
        </p:txBody>
      </p:sp>
      <p:pic>
        <p:nvPicPr>
          <p:cNvPr id="11" name="Picture 10">
            <a:extLst>
              <a:ext uri="{FF2B5EF4-FFF2-40B4-BE49-F238E27FC236}">
                <a16:creationId xmlns:a16="http://schemas.microsoft.com/office/drawing/2014/main" id="{E5A2E78A-6DCD-378C-9E3A-7249CBDE4C7B}"/>
              </a:ext>
            </a:extLst>
          </p:cNvPr>
          <p:cNvPicPr>
            <a:picLocks noChangeAspect="1"/>
          </p:cNvPicPr>
          <p:nvPr/>
        </p:nvPicPr>
        <p:blipFill>
          <a:blip r:embed="rId2"/>
          <a:stretch>
            <a:fillRect/>
          </a:stretch>
        </p:blipFill>
        <p:spPr>
          <a:xfrm>
            <a:off x="7141029" y="2689095"/>
            <a:ext cx="1493649" cy="2042337"/>
          </a:xfrm>
          <a:prstGeom prst="rect">
            <a:avLst/>
          </a:prstGeom>
        </p:spPr>
      </p:pic>
      <p:pic>
        <p:nvPicPr>
          <p:cNvPr id="12" name="Picture 11">
            <a:extLst>
              <a:ext uri="{FF2B5EF4-FFF2-40B4-BE49-F238E27FC236}">
                <a16:creationId xmlns:a16="http://schemas.microsoft.com/office/drawing/2014/main" id="{A9E811D0-931A-FF9B-B142-629F57BEB6B2}"/>
              </a:ext>
            </a:extLst>
          </p:cNvPr>
          <p:cNvPicPr>
            <a:picLocks noChangeAspect="1"/>
          </p:cNvPicPr>
          <p:nvPr/>
        </p:nvPicPr>
        <p:blipFill>
          <a:blip r:embed="rId2"/>
          <a:stretch>
            <a:fillRect/>
          </a:stretch>
        </p:blipFill>
        <p:spPr>
          <a:xfrm>
            <a:off x="9848436" y="2643963"/>
            <a:ext cx="1493649" cy="2042337"/>
          </a:xfrm>
          <a:prstGeom prst="rect">
            <a:avLst/>
          </a:prstGeom>
        </p:spPr>
      </p:pic>
      <p:sp>
        <p:nvSpPr>
          <p:cNvPr id="13" name="TextBox 12">
            <a:extLst>
              <a:ext uri="{FF2B5EF4-FFF2-40B4-BE49-F238E27FC236}">
                <a16:creationId xmlns:a16="http://schemas.microsoft.com/office/drawing/2014/main" id="{D484D091-77B7-FE10-EF19-E80BEBB4FEA2}"/>
              </a:ext>
            </a:extLst>
          </p:cNvPr>
          <p:cNvSpPr txBox="1"/>
          <p:nvPr/>
        </p:nvSpPr>
        <p:spPr>
          <a:xfrm>
            <a:off x="7287986" y="3429000"/>
            <a:ext cx="1240971" cy="461665"/>
          </a:xfrm>
          <a:prstGeom prst="rect">
            <a:avLst/>
          </a:prstGeom>
          <a:noFill/>
        </p:spPr>
        <p:txBody>
          <a:bodyPr wrap="square" rtlCol="0">
            <a:spAutoFit/>
          </a:bodyPr>
          <a:lstStyle/>
          <a:p>
            <a:r>
              <a:rPr lang="en-US" sz="2400" b="1" dirty="0"/>
              <a:t>MySQL</a:t>
            </a:r>
          </a:p>
        </p:txBody>
      </p:sp>
      <p:sp>
        <p:nvSpPr>
          <p:cNvPr id="14" name="TextBox 13">
            <a:extLst>
              <a:ext uri="{FF2B5EF4-FFF2-40B4-BE49-F238E27FC236}">
                <a16:creationId xmlns:a16="http://schemas.microsoft.com/office/drawing/2014/main" id="{038304C0-C471-D677-C21B-3674FF9A95B1}"/>
              </a:ext>
            </a:extLst>
          </p:cNvPr>
          <p:cNvSpPr txBox="1"/>
          <p:nvPr/>
        </p:nvSpPr>
        <p:spPr>
          <a:xfrm>
            <a:off x="9922329" y="3390900"/>
            <a:ext cx="1300842" cy="830997"/>
          </a:xfrm>
          <a:prstGeom prst="rect">
            <a:avLst/>
          </a:prstGeom>
          <a:noFill/>
        </p:spPr>
        <p:txBody>
          <a:bodyPr wrap="square" rtlCol="0">
            <a:spAutoFit/>
          </a:bodyPr>
          <a:lstStyle/>
          <a:p>
            <a:r>
              <a:rPr lang="en-US" sz="2400" b="1" dirty="0"/>
              <a:t>Power BI</a:t>
            </a:r>
          </a:p>
        </p:txBody>
      </p:sp>
      <p:pic>
        <p:nvPicPr>
          <p:cNvPr id="15" name="Picture 14">
            <a:extLst>
              <a:ext uri="{FF2B5EF4-FFF2-40B4-BE49-F238E27FC236}">
                <a16:creationId xmlns:a16="http://schemas.microsoft.com/office/drawing/2014/main" id="{504F1525-4697-A105-DBF9-5C7EFE59ACAF}"/>
              </a:ext>
            </a:extLst>
          </p:cNvPr>
          <p:cNvPicPr>
            <a:picLocks noChangeAspect="1"/>
          </p:cNvPicPr>
          <p:nvPr/>
        </p:nvPicPr>
        <p:blipFill>
          <a:blip r:embed="rId3"/>
          <a:stretch>
            <a:fillRect/>
          </a:stretch>
        </p:blipFill>
        <p:spPr>
          <a:xfrm>
            <a:off x="10959253" y="112828"/>
            <a:ext cx="1115665" cy="1115665"/>
          </a:xfrm>
          <a:prstGeom prst="rect">
            <a:avLst/>
          </a:prstGeom>
        </p:spPr>
      </p:pic>
    </p:spTree>
    <p:extLst>
      <p:ext uri="{BB962C8B-B14F-4D97-AF65-F5344CB8AC3E}">
        <p14:creationId xmlns:p14="http://schemas.microsoft.com/office/powerpoint/2010/main" val="32481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22710-380E-FC83-718C-19FCA7CE7704}"/>
              </a:ext>
            </a:extLst>
          </p:cNvPr>
          <p:cNvSpPr txBox="1"/>
          <p:nvPr/>
        </p:nvSpPr>
        <p:spPr>
          <a:xfrm>
            <a:off x="1191986" y="756557"/>
            <a:ext cx="4332514" cy="584775"/>
          </a:xfrm>
          <a:prstGeom prst="rect">
            <a:avLst/>
          </a:prstGeom>
          <a:noFill/>
        </p:spPr>
        <p:txBody>
          <a:bodyPr wrap="square" rtlCol="0">
            <a:spAutoFit/>
          </a:bodyPr>
          <a:lstStyle/>
          <a:p>
            <a:pPr marL="457200" indent="-457200">
              <a:buFont typeface="Courier New" panose="02070309020205020404" pitchFamily="49" charset="0"/>
              <a:buChar char="o"/>
            </a:pPr>
            <a:r>
              <a:rPr lang="en-US" sz="3200" b="1" dirty="0">
                <a:solidFill>
                  <a:srgbClr val="202C8F"/>
                </a:solidFill>
              </a:rPr>
              <a:t>REQUIREMENT </a:t>
            </a:r>
          </a:p>
        </p:txBody>
      </p:sp>
      <p:pic>
        <p:nvPicPr>
          <p:cNvPr id="6" name="Picture 5">
            <a:extLst>
              <a:ext uri="{FF2B5EF4-FFF2-40B4-BE49-F238E27FC236}">
                <a16:creationId xmlns:a16="http://schemas.microsoft.com/office/drawing/2014/main" id="{9B08425C-B5E9-E5FB-A0BD-1449979268CA}"/>
              </a:ext>
            </a:extLst>
          </p:cNvPr>
          <p:cNvPicPr>
            <a:picLocks noChangeAspect="1"/>
          </p:cNvPicPr>
          <p:nvPr/>
        </p:nvPicPr>
        <p:blipFill>
          <a:blip r:embed="rId3"/>
          <a:stretch>
            <a:fillRect/>
          </a:stretch>
        </p:blipFill>
        <p:spPr>
          <a:xfrm>
            <a:off x="2634343" y="1505545"/>
            <a:ext cx="6034392" cy="4511494"/>
          </a:xfrm>
          <a:prstGeom prst="rect">
            <a:avLst/>
          </a:prstGeom>
        </p:spPr>
      </p:pic>
      <p:pic>
        <p:nvPicPr>
          <p:cNvPr id="8" name="Picture 7">
            <a:extLst>
              <a:ext uri="{FF2B5EF4-FFF2-40B4-BE49-F238E27FC236}">
                <a16:creationId xmlns:a16="http://schemas.microsoft.com/office/drawing/2014/main" id="{70DA346D-BE54-06F8-FB86-81BDD6740995}"/>
              </a:ext>
            </a:extLst>
          </p:cNvPr>
          <p:cNvPicPr>
            <a:picLocks noChangeAspect="1"/>
          </p:cNvPicPr>
          <p:nvPr/>
        </p:nvPicPr>
        <p:blipFill>
          <a:blip r:embed="rId4"/>
          <a:stretch>
            <a:fillRect/>
          </a:stretch>
        </p:blipFill>
        <p:spPr>
          <a:xfrm>
            <a:off x="10861282" y="127967"/>
            <a:ext cx="1115665" cy="1115665"/>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313651-B7F4-9F00-D8B8-8B074E6A6265}"/>
              </a:ext>
            </a:extLst>
          </p:cNvPr>
          <p:cNvPicPr>
            <a:picLocks noChangeAspect="1"/>
          </p:cNvPicPr>
          <p:nvPr/>
        </p:nvPicPr>
        <p:blipFill>
          <a:blip r:embed="rId3"/>
          <a:stretch>
            <a:fillRect/>
          </a:stretch>
        </p:blipFill>
        <p:spPr>
          <a:xfrm>
            <a:off x="1803733" y="1839686"/>
            <a:ext cx="8827527" cy="4539342"/>
          </a:xfrm>
          <a:prstGeom prst="rect">
            <a:avLst/>
          </a:prstGeom>
        </p:spPr>
      </p:pic>
      <p:sp>
        <p:nvSpPr>
          <p:cNvPr id="12" name="TextBox 11">
            <a:extLst>
              <a:ext uri="{FF2B5EF4-FFF2-40B4-BE49-F238E27FC236}">
                <a16:creationId xmlns:a16="http://schemas.microsoft.com/office/drawing/2014/main" id="{8AD73AC8-28C8-739E-7551-434AE2D0E8FF}"/>
              </a:ext>
            </a:extLst>
          </p:cNvPr>
          <p:cNvSpPr txBox="1"/>
          <p:nvPr/>
        </p:nvSpPr>
        <p:spPr>
          <a:xfrm>
            <a:off x="832757" y="664029"/>
            <a:ext cx="3848100" cy="646331"/>
          </a:xfrm>
          <a:prstGeom prst="rect">
            <a:avLst/>
          </a:prstGeom>
          <a:noFill/>
        </p:spPr>
        <p:txBody>
          <a:bodyPr wrap="square" rtlCol="0">
            <a:spAutoFit/>
          </a:bodyPr>
          <a:lstStyle/>
          <a:p>
            <a:pPr marL="571500" indent="-571500">
              <a:buFont typeface="Courier New" panose="02070309020205020404" pitchFamily="49" charset="0"/>
              <a:buChar char="o"/>
            </a:pPr>
            <a:r>
              <a:rPr lang="en-US" sz="3600" b="1" dirty="0">
                <a:solidFill>
                  <a:srgbClr val="202C8F"/>
                </a:solidFill>
              </a:rPr>
              <a:t>Sales Analysis</a:t>
            </a:r>
          </a:p>
        </p:txBody>
      </p:sp>
      <p:pic>
        <p:nvPicPr>
          <p:cNvPr id="13" name="Picture 12">
            <a:extLst>
              <a:ext uri="{FF2B5EF4-FFF2-40B4-BE49-F238E27FC236}">
                <a16:creationId xmlns:a16="http://schemas.microsoft.com/office/drawing/2014/main" id="{E48B0BBA-86E5-AF7F-8985-B40C2D66146E}"/>
              </a:ext>
            </a:extLst>
          </p:cNvPr>
          <p:cNvPicPr>
            <a:picLocks noChangeAspect="1"/>
          </p:cNvPicPr>
          <p:nvPr/>
        </p:nvPicPr>
        <p:blipFill>
          <a:blip r:embed="rId4"/>
          <a:stretch>
            <a:fillRect/>
          </a:stretch>
        </p:blipFill>
        <p:spPr>
          <a:xfrm>
            <a:off x="10932038" y="106196"/>
            <a:ext cx="1115665" cy="111566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2B64CD-8C08-2A20-B247-6A262A816DA9}"/>
              </a:ext>
            </a:extLst>
          </p:cNvPr>
          <p:cNvPicPr>
            <a:picLocks noChangeAspect="1"/>
          </p:cNvPicPr>
          <p:nvPr/>
        </p:nvPicPr>
        <p:blipFill>
          <a:blip r:embed="rId2"/>
          <a:stretch>
            <a:fillRect/>
          </a:stretch>
        </p:blipFill>
        <p:spPr>
          <a:xfrm>
            <a:off x="979714" y="1072243"/>
            <a:ext cx="9530392" cy="5278832"/>
          </a:xfrm>
          <a:prstGeom prst="rect">
            <a:avLst/>
          </a:prstGeom>
        </p:spPr>
      </p:pic>
      <p:pic>
        <p:nvPicPr>
          <p:cNvPr id="6" name="Picture 5">
            <a:extLst>
              <a:ext uri="{FF2B5EF4-FFF2-40B4-BE49-F238E27FC236}">
                <a16:creationId xmlns:a16="http://schemas.microsoft.com/office/drawing/2014/main" id="{175A058F-F653-7BA8-9959-9D81CDDC0C9A}"/>
              </a:ext>
            </a:extLst>
          </p:cNvPr>
          <p:cNvPicPr>
            <a:picLocks noChangeAspect="1"/>
          </p:cNvPicPr>
          <p:nvPr/>
        </p:nvPicPr>
        <p:blipFill>
          <a:blip r:embed="rId3"/>
          <a:stretch>
            <a:fillRect/>
          </a:stretch>
        </p:blipFill>
        <p:spPr>
          <a:xfrm>
            <a:off x="10978192" y="79720"/>
            <a:ext cx="1115665" cy="1115665"/>
          </a:xfrm>
          <a:prstGeom prst="rect">
            <a:avLst/>
          </a:prstGeom>
        </p:spPr>
      </p:pic>
    </p:spTree>
    <p:extLst>
      <p:ext uri="{BB962C8B-B14F-4D97-AF65-F5344CB8AC3E}">
        <p14:creationId xmlns:p14="http://schemas.microsoft.com/office/powerpoint/2010/main" val="91514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721C7C9-4653-9EA0-8FD7-05241832BFF5}"/>
              </a:ext>
            </a:extLst>
          </p:cNvPr>
          <p:cNvSpPr txBox="1"/>
          <p:nvPr/>
        </p:nvSpPr>
        <p:spPr>
          <a:xfrm>
            <a:off x="881743" y="698170"/>
            <a:ext cx="8256813" cy="3908762"/>
          </a:xfrm>
          <a:prstGeom prst="rect">
            <a:avLst/>
          </a:prstGeom>
          <a:noFill/>
        </p:spPr>
        <p:txBody>
          <a:bodyPr wrap="square">
            <a:spAutoFit/>
          </a:bodyPr>
          <a:lstStyle/>
          <a:p>
            <a:pPr marL="571500" indent="-571500">
              <a:buFont typeface="Courier New" panose="02070309020205020404" pitchFamily="49" charset="0"/>
              <a:buChar char="o"/>
            </a:pPr>
            <a:r>
              <a:rPr lang="en-US" sz="3600" b="1" dirty="0">
                <a:solidFill>
                  <a:srgbClr val="202C8F"/>
                </a:solidFill>
              </a:rPr>
              <a:t>Problems Statements</a:t>
            </a:r>
            <a:br>
              <a:rPr lang="en-US" sz="3600" b="1" dirty="0">
                <a:solidFill>
                  <a:srgbClr val="202C8F"/>
                </a:solidFill>
              </a:rPr>
            </a:br>
            <a:br>
              <a:rPr lang="en-US" sz="3600" b="1" dirty="0">
                <a:solidFill>
                  <a:srgbClr val="202C8F"/>
                </a:solidFill>
              </a:rPr>
            </a:br>
            <a:r>
              <a:rPr lang="en-US" sz="1600" dirty="0">
                <a:solidFill>
                  <a:srgbClr val="202C8F"/>
                </a:solidFill>
              </a:rPr>
              <a:t>Lack of IT infrastructure to support timely reporting to various key business leaders &amp; Information seekers.</a:t>
            </a:r>
            <a:br>
              <a:rPr lang="en-US" sz="1600" dirty="0">
                <a:solidFill>
                  <a:srgbClr val="202C8F"/>
                </a:solidFill>
              </a:rPr>
            </a:br>
            <a:br>
              <a:rPr lang="en-US" sz="1600" dirty="0">
                <a:solidFill>
                  <a:srgbClr val="202C8F"/>
                </a:solidFill>
              </a:rPr>
            </a:br>
            <a:r>
              <a:rPr lang="en-US" sz="1600" dirty="0">
                <a:solidFill>
                  <a:srgbClr val="202C8F"/>
                </a:solidFill>
              </a:rPr>
              <a:t>Ineffective Sales planning and forecasting.</a:t>
            </a:r>
            <a:br>
              <a:rPr lang="en-US" sz="1600" dirty="0">
                <a:solidFill>
                  <a:srgbClr val="202C8F"/>
                </a:solidFill>
              </a:rPr>
            </a:br>
            <a:br>
              <a:rPr lang="en-US" sz="1600" dirty="0">
                <a:solidFill>
                  <a:srgbClr val="202C8F"/>
                </a:solidFill>
              </a:rPr>
            </a:br>
            <a:r>
              <a:rPr lang="en-US" sz="1600" dirty="0">
                <a:solidFill>
                  <a:srgbClr val="202C8F"/>
                </a:solidFill>
              </a:rPr>
              <a:t>Undefined sales territory responsibilities due to poor information retrieval time and process.</a:t>
            </a:r>
            <a:br>
              <a:rPr lang="en-US" sz="1600" dirty="0">
                <a:solidFill>
                  <a:srgbClr val="202C8F"/>
                </a:solidFill>
              </a:rPr>
            </a:br>
            <a:br>
              <a:rPr lang="en-US" sz="1600" dirty="0">
                <a:solidFill>
                  <a:srgbClr val="202C8F"/>
                </a:solidFill>
              </a:rPr>
            </a:br>
            <a:r>
              <a:rPr lang="en-US" sz="1600" dirty="0">
                <a:solidFill>
                  <a:srgbClr val="202C8F"/>
                </a:solidFill>
              </a:rPr>
              <a:t>Poor stocking prediction by production department , lead to high manufacturing cost.</a:t>
            </a:r>
            <a:br>
              <a:rPr lang="en-US" sz="1600" dirty="0">
                <a:solidFill>
                  <a:srgbClr val="202C8F"/>
                </a:solidFill>
              </a:rPr>
            </a:br>
            <a:br>
              <a:rPr lang="en-US" sz="1600" dirty="0">
                <a:solidFill>
                  <a:srgbClr val="202C8F"/>
                </a:solidFill>
              </a:rPr>
            </a:br>
            <a:r>
              <a:rPr lang="en-US" sz="1600" dirty="0">
                <a:solidFill>
                  <a:srgbClr val="202C8F"/>
                </a:solidFill>
              </a:rPr>
              <a:t>Unable to calculate customer and profitability.</a:t>
            </a:r>
          </a:p>
        </p:txBody>
      </p:sp>
      <p:pic>
        <p:nvPicPr>
          <p:cNvPr id="12" name="Picture 11">
            <a:extLst>
              <a:ext uri="{FF2B5EF4-FFF2-40B4-BE49-F238E27FC236}">
                <a16:creationId xmlns:a16="http://schemas.microsoft.com/office/drawing/2014/main" id="{87A5B2DA-F094-623F-556C-2A1B9397E6A3}"/>
              </a:ext>
            </a:extLst>
          </p:cNvPr>
          <p:cNvPicPr>
            <a:picLocks noChangeAspect="1"/>
          </p:cNvPicPr>
          <p:nvPr/>
        </p:nvPicPr>
        <p:blipFill>
          <a:blip r:embed="rId2"/>
          <a:stretch>
            <a:fillRect/>
          </a:stretch>
        </p:blipFill>
        <p:spPr>
          <a:xfrm>
            <a:off x="10997353" y="73538"/>
            <a:ext cx="1115665" cy="1115665"/>
          </a:xfrm>
          <a:prstGeom prst="rect">
            <a:avLst/>
          </a:prstGeom>
        </p:spPr>
      </p:pic>
    </p:spTree>
    <p:extLst>
      <p:ext uri="{BB962C8B-B14F-4D97-AF65-F5344CB8AC3E}">
        <p14:creationId xmlns:p14="http://schemas.microsoft.com/office/powerpoint/2010/main" val="250904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FCE25F-CB85-310F-C2E5-D689105AFC99}"/>
              </a:ext>
            </a:extLst>
          </p:cNvPr>
          <p:cNvSpPr txBox="1"/>
          <p:nvPr/>
        </p:nvSpPr>
        <p:spPr>
          <a:xfrm>
            <a:off x="734787" y="582387"/>
            <a:ext cx="5867400" cy="1200329"/>
          </a:xfrm>
          <a:prstGeom prst="rect">
            <a:avLst/>
          </a:prstGeom>
          <a:noFill/>
        </p:spPr>
        <p:txBody>
          <a:bodyPr wrap="square" rtlCol="0">
            <a:spAutoFit/>
          </a:bodyPr>
          <a:lstStyle/>
          <a:p>
            <a:pPr marL="571500" indent="-571500">
              <a:buFont typeface="Courier New" panose="02070309020205020404" pitchFamily="49" charset="0"/>
              <a:buChar char="o"/>
            </a:pPr>
            <a:r>
              <a:rPr lang="en-US" sz="3600" b="1" dirty="0">
                <a:solidFill>
                  <a:srgbClr val="202C8F"/>
                </a:solidFill>
              </a:rPr>
              <a:t>Solutions</a:t>
            </a:r>
          </a:p>
          <a:p>
            <a:pPr marL="571500" indent="-571500">
              <a:buFont typeface="Courier New" panose="02070309020205020404" pitchFamily="49" charset="0"/>
              <a:buChar char="o"/>
            </a:pPr>
            <a:endParaRPr lang="en-US" sz="3600" b="1" dirty="0">
              <a:solidFill>
                <a:srgbClr val="202C8F"/>
              </a:solidFill>
            </a:endParaRPr>
          </a:p>
        </p:txBody>
      </p:sp>
      <p:sp>
        <p:nvSpPr>
          <p:cNvPr id="10" name="TextBox 9">
            <a:extLst>
              <a:ext uri="{FF2B5EF4-FFF2-40B4-BE49-F238E27FC236}">
                <a16:creationId xmlns:a16="http://schemas.microsoft.com/office/drawing/2014/main" id="{A2AB5F91-2F32-8EEC-5A9D-2A24E0C9391E}"/>
              </a:ext>
            </a:extLst>
          </p:cNvPr>
          <p:cNvSpPr txBox="1"/>
          <p:nvPr/>
        </p:nvSpPr>
        <p:spPr>
          <a:xfrm>
            <a:off x="1061357" y="1725386"/>
            <a:ext cx="9601200" cy="2800767"/>
          </a:xfrm>
          <a:prstGeom prst="rect">
            <a:avLst/>
          </a:prstGeom>
          <a:noFill/>
        </p:spPr>
        <p:txBody>
          <a:bodyPr wrap="square" rtlCol="0">
            <a:spAutoFit/>
          </a:bodyPr>
          <a:lstStyle/>
          <a:p>
            <a:r>
              <a:rPr lang="en-US" sz="1600" dirty="0">
                <a:solidFill>
                  <a:srgbClr val="202C8F"/>
                </a:solidFill>
              </a:rPr>
              <a:t>Invest in upgrading IT infrastructure to support efficient data collection, analysis, and reporting.</a:t>
            </a:r>
          </a:p>
          <a:p>
            <a:endParaRPr lang="en-US" sz="1600" dirty="0">
              <a:solidFill>
                <a:srgbClr val="202C8F"/>
              </a:solidFill>
            </a:endParaRPr>
          </a:p>
          <a:p>
            <a:r>
              <a:rPr lang="en-US" sz="1600" dirty="0">
                <a:solidFill>
                  <a:srgbClr val="202C8F"/>
                </a:solidFill>
              </a:rPr>
              <a:t>Utilize advanced analytics and predictive modeling techniques to improve sales planning and forecasting accuracy.</a:t>
            </a:r>
          </a:p>
          <a:p>
            <a:endParaRPr lang="en-US" sz="1600" dirty="0">
              <a:solidFill>
                <a:srgbClr val="202C8F"/>
              </a:solidFill>
            </a:endParaRPr>
          </a:p>
          <a:p>
            <a:r>
              <a:rPr lang="en-US" sz="1600" dirty="0">
                <a:solidFill>
                  <a:srgbClr val="202C8F"/>
                </a:solidFill>
              </a:rPr>
              <a:t>Develop clear guidelines and processes for defining sales territories and responsibilities.</a:t>
            </a:r>
          </a:p>
          <a:p>
            <a:endParaRPr lang="en-US" sz="1600" dirty="0">
              <a:solidFill>
                <a:srgbClr val="202C8F"/>
              </a:solidFill>
            </a:endParaRPr>
          </a:p>
          <a:p>
            <a:r>
              <a:rPr lang="en-US" sz="1600" dirty="0">
                <a:solidFill>
                  <a:srgbClr val="202C8F"/>
                </a:solidFill>
              </a:rPr>
              <a:t>Analyze historical sales data and market trends to identify patterns and improve stocking predictions.</a:t>
            </a:r>
          </a:p>
          <a:p>
            <a:endParaRPr lang="en-US" sz="1600" dirty="0">
              <a:solidFill>
                <a:srgbClr val="202C8F"/>
              </a:solidFill>
            </a:endParaRPr>
          </a:p>
          <a:p>
            <a:r>
              <a:rPr lang="en-US" sz="1600" dirty="0">
                <a:solidFill>
                  <a:srgbClr val="202C8F"/>
                </a:solidFill>
              </a:rPr>
              <a:t>Regularly review and analyze customer profitability reports to identify opportunities for improvement and optimize resource allocation.</a:t>
            </a:r>
          </a:p>
        </p:txBody>
      </p:sp>
      <p:pic>
        <p:nvPicPr>
          <p:cNvPr id="11" name="Picture 10">
            <a:extLst>
              <a:ext uri="{FF2B5EF4-FFF2-40B4-BE49-F238E27FC236}">
                <a16:creationId xmlns:a16="http://schemas.microsoft.com/office/drawing/2014/main" id="{07C8FB39-9909-5220-935A-D07722246B3D}"/>
              </a:ext>
            </a:extLst>
          </p:cNvPr>
          <p:cNvPicPr>
            <a:picLocks noChangeAspect="1"/>
          </p:cNvPicPr>
          <p:nvPr/>
        </p:nvPicPr>
        <p:blipFill>
          <a:blip r:embed="rId2"/>
          <a:stretch>
            <a:fillRect/>
          </a:stretch>
        </p:blipFill>
        <p:spPr>
          <a:xfrm>
            <a:off x="10942924" y="111639"/>
            <a:ext cx="1115665" cy="1115665"/>
          </a:xfrm>
          <a:prstGeom prst="rect">
            <a:avLst/>
          </a:prstGeom>
        </p:spPr>
      </p:pic>
    </p:spTree>
    <p:extLst>
      <p:ext uri="{BB962C8B-B14F-4D97-AF65-F5344CB8AC3E}">
        <p14:creationId xmlns:p14="http://schemas.microsoft.com/office/powerpoint/2010/main" val="233960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latin typeface="+mn-lt"/>
              </a:rPr>
              <a:t>Thank </a:t>
            </a:r>
            <a:br>
              <a:rPr lang="en-US" dirty="0">
                <a:latin typeface="+mn-lt"/>
              </a:rPr>
            </a:br>
            <a:r>
              <a:rPr lang="en-US" dirty="0">
                <a:latin typeface="+mn-lt"/>
              </a:rPr>
              <a:t>you</a:t>
            </a:r>
          </a:p>
        </p:txBody>
      </p:sp>
      <p:pic>
        <p:nvPicPr>
          <p:cNvPr id="4" name="Picture 3">
            <a:extLst>
              <a:ext uri="{FF2B5EF4-FFF2-40B4-BE49-F238E27FC236}">
                <a16:creationId xmlns:a16="http://schemas.microsoft.com/office/drawing/2014/main" id="{43F2926E-3616-86E4-8875-164CADE0ED31}"/>
              </a:ext>
            </a:extLst>
          </p:cNvPr>
          <p:cNvPicPr>
            <a:picLocks noChangeAspect="1"/>
          </p:cNvPicPr>
          <p:nvPr/>
        </p:nvPicPr>
        <p:blipFill>
          <a:blip r:embed="rId3"/>
          <a:stretch>
            <a:fillRect/>
          </a:stretch>
        </p:blipFill>
        <p:spPr>
          <a:xfrm>
            <a:off x="10926596" y="117081"/>
            <a:ext cx="1115665" cy="1115665"/>
          </a:xfrm>
          <a:prstGeom prst="rect">
            <a:avLst/>
          </a:prstGeom>
        </p:spPr>
      </p:pic>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{4FA7F131-3D40-4716-BEAC-85BA63A71907}tf78438558_win32</Template>
  <TotalTime>60</TotalTime>
  <Words>236</Words>
  <Application>Microsoft Office PowerPoint</Application>
  <PresentationFormat>Widescreen</PresentationFormat>
  <Paragraphs>24</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Courier New</vt:lpstr>
      <vt:lpstr>Sabon Next LT</vt:lpstr>
      <vt:lpstr>Custom</vt:lpstr>
      <vt:lpstr>ADVENTURE WORK  CYCLE 2023-24</vt:lpstr>
      <vt:lpstr>Introduction  </vt:lpstr>
      <vt:lpstr>Module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  CYCLE 2023-24</dc:title>
  <dc:subject/>
  <dc:creator>Akanksha Khamkar</dc:creator>
  <cp:lastModifiedBy>Akanksha Khamkar</cp:lastModifiedBy>
  <cp:revision>1</cp:revision>
  <dcterms:created xsi:type="dcterms:W3CDTF">2024-03-02T04:29:24Z</dcterms:created>
  <dcterms:modified xsi:type="dcterms:W3CDTF">2024-03-28T08:32:38Z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