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0C11D-5FA7-4183-9398-FA04D7C29E15}" v="44" dt="2024-11-24T10:41:4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71D64-19A8-4C66-BBDE-C41715FC00C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4CC1-DF47-4C04-854C-FAD10CA2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4CC1-DF47-4C04-854C-FAD10CA2F4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4CC1-DF47-4C04-854C-FAD10CA2F4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4CC1-DF47-4C04-854C-FAD10CA2F4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4CC1-DF47-4C04-854C-FAD10CA2F4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F4F5-4339-4810-12A4-27A0E823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5AD77-6C9D-9F24-1BF0-82CFDA1E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31CC-BBAE-4449-863E-58FCBC45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8ACD-4DA2-9E4D-F6C2-DE0F5E5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4637-7E66-D8BF-52A9-DD887101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B90E-68EF-9869-FC89-5B42D990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E36F9-FA1C-9ECA-C356-0531C4E5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F968-374E-3E19-6B23-DBF6E27F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3E60-D9D6-B594-9F4B-149EEB6A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2577-204C-1A71-D9EB-DB409E4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94B5-B634-F584-6354-EDA51E539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7F69E-CB61-9090-3BC7-04F37DC8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0611-8C0A-874D-983A-0B20A451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A7A1-875B-929F-920C-C134CB90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F4C9-FEDC-76C4-6964-D8BEA8D8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DD5B-0906-BB90-5392-663408E6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FBAC-5299-C74E-5025-4E5CC1E6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0826-F94C-FBF6-7851-4DFFA745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4040-81DA-8C7B-9979-40F0BD9C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8176-E857-86A2-4F21-5E63C419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FB23-39F1-6B30-F02F-2ED0134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54F38-6D9A-0C59-4C75-61184A26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5060-8D56-D388-0ED6-47293804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3932-B5E8-1D98-54E0-061F2413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5D1C-62E9-2A67-0673-9F84ABC4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3730-D5A5-D2E4-3918-4B07ED29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CDAE-EEB7-1AE7-9096-584273A1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5E23-15DA-2293-997B-A1868EA7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CBDC-00CD-3964-A38C-30BD6394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04727-6A6D-0830-F4CD-6AC724B7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D231-7E07-60ED-C0B0-EAF6375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4B09-D49B-360E-5ECA-BB59ABEC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FCDA-F48C-912D-9824-70DD8D7D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CBA3-CF87-2528-D484-98C0DE50B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5810B-C972-A7C0-6BE8-D8AC9AA90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30BBF-8B56-E283-A64F-7895E226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5E51D-AA15-867C-1478-650AFFD8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96F3E-2AA8-9854-DA1F-D4D0C248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6154A-3FAD-14BE-0101-6963AD27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5B8D-78C0-A5C7-E3D8-DDDAA45E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2D472-7B4A-9D63-D099-AB322E91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73849-F141-E32D-5149-7F189CE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EBB2-210E-1522-D594-6543C196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B1258-414C-831C-D25A-B5351BBF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F7BA-A4A9-A1E7-0FAF-7CE873C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FDC2E-0E81-407D-FA7D-C78DAFB5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D3F-46FC-C4E3-11C8-B3AC8E01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F37B-CB84-4895-20ED-3DF3932E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D6D4A-C181-97EB-266E-7ABD78FA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F528-C068-DA5C-791B-C18780C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F4ED-9D62-1161-BE3D-26E08FC1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5DD1-E088-CCFD-6D22-9A48C80B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829E-5246-6942-862B-2B671EF8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B5D72-FDDA-1F3C-8B18-E0BC82B1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DD2BC-60AC-861D-221D-FFFA34FE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E066-707E-3094-8145-D933BC73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0BFC5-9FCF-27E4-583A-7C3E122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92B98-A76A-3C5D-D39F-6F9A6198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2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E3002-1B88-1B21-DB63-283CEADD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7685-6761-507F-0E19-C983AFA0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5E54-58B4-AED3-C250-14FA0E52E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84C8-74C5-4981-A691-C63360739D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4791-B633-8686-752E-AF5FFC73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C5F9-A0E0-B0D1-12BF-0163B92F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82B6-B0CF-4B98-BA2B-7036492C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C121598-D249-3FE2-26A8-7A747AEC05DC}"/>
              </a:ext>
            </a:extLst>
          </p:cNvPr>
          <p:cNvGrpSpPr/>
          <p:nvPr/>
        </p:nvGrpSpPr>
        <p:grpSpPr>
          <a:xfrm>
            <a:off x="-10185721" y="0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6201D1-DE08-C985-52FE-516CE1674FAA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6522F0-0355-1E9B-1394-A074F907B79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7E868-826C-F048-4561-934CC6B29BE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E29894-DF32-C183-35AE-A70C71836B00}"/>
              </a:ext>
            </a:extLst>
          </p:cNvPr>
          <p:cNvGrpSpPr/>
          <p:nvPr/>
        </p:nvGrpSpPr>
        <p:grpSpPr>
          <a:xfrm>
            <a:off x="-10508889" y="-1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A92405-7B6B-07A5-B2F8-4A543EE3AE8C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77A022-FF65-9858-6AC4-20D94AD93F20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302F89-B679-BE8C-18A4-030524E22DEB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BECB6D-A3C9-22AA-42FB-E4077A735337}"/>
              </a:ext>
            </a:extLst>
          </p:cNvPr>
          <p:cNvGrpSpPr/>
          <p:nvPr/>
        </p:nvGrpSpPr>
        <p:grpSpPr>
          <a:xfrm>
            <a:off x="-10832056" y="-2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68CFCBB-112A-2A7C-C48F-0409D275B67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39F310-EFA5-7E55-6734-0B4C937A403F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ED898B-4495-F286-0BD1-3D6194BB842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7DDD0-30AD-0D1C-7741-F3A18BD63F6A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7DF3AE-C769-80DC-AC1E-388ED573C90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E8D8C2B-0959-C16E-B1C5-5BDA7905C2F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1F9EDB-14AC-990A-0965-A175DBB8D0E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2F7F35-80D9-7CA1-A662-7294185AA2AC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80D38-6FC7-337F-2E59-F58493725E4F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7C18A0-3122-1C90-BA5A-323F1E11AE1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872750-A51F-475F-88E1-7E5DFFABFB41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910E8-B666-2D38-425D-BBD5DA182709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C1D037-D995-AC9A-6F35-6AE6CA450F0D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2E76D29-D44C-BF77-9504-4DB90A6E132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E156E0-EC54-0E65-A8FD-9556DA18660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A4B3F548-F866-E645-1028-909DCBE7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2614" y="1041389"/>
            <a:ext cx="9144000" cy="2387600"/>
          </a:xfrm>
        </p:spPr>
        <p:txBody>
          <a:bodyPr>
            <a:normAutofit/>
          </a:bodyPr>
          <a:lstStyle/>
          <a:p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HR ANALYTICS DASHBOARD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42127E6-A4D9-5941-D41E-BE24BE84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614" y="3507739"/>
            <a:ext cx="9144000" cy="65533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w Cen MT" panose="020B0602020104020603" pitchFamily="34" charset="0"/>
              </a:rPr>
              <a:t>USING POWER BI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D57FF08-142B-6946-7618-AA05A2DF9369}"/>
              </a:ext>
            </a:extLst>
          </p:cNvPr>
          <p:cNvSpPr txBox="1">
            <a:spLocks/>
          </p:cNvSpPr>
          <p:nvPr/>
        </p:nvSpPr>
        <p:spPr>
          <a:xfrm>
            <a:off x="9483754" y="5658021"/>
            <a:ext cx="2431852" cy="96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Tw Cen MT" panose="020B0602020104020603" pitchFamily="34" charset="0"/>
              </a:rPr>
              <a:t>Presented by:</a:t>
            </a:r>
          </a:p>
          <a:p>
            <a:pPr lvl="1" algn="l"/>
            <a:r>
              <a:rPr lang="en-US" sz="1800" dirty="0">
                <a:latin typeface="Tw Cen MT" panose="020B0602020104020603" pitchFamily="34" charset="0"/>
              </a:rPr>
              <a:t>Akanksha Nalla</a:t>
            </a:r>
          </a:p>
        </p:txBody>
      </p:sp>
    </p:spTree>
    <p:extLst>
      <p:ext uri="{BB962C8B-B14F-4D97-AF65-F5344CB8AC3E}">
        <p14:creationId xmlns:p14="http://schemas.microsoft.com/office/powerpoint/2010/main" val="169864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8FFA7-57E3-B415-25D7-45660AC0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6A63AB0-9CAB-2EDA-BF77-8E810F7CCF8A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C5545F-7659-E398-EBFC-C1550A4CB236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33F139-E824-011D-D157-EC2146F4E45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E14362-DD02-29BA-C47A-D33594F19071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6E3D98-8C58-39D1-E76F-2A9EC954D0D1}"/>
              </a:ext>
            </a:extLst>
          </p:cNvPr>
          <p:cNvGrpSpPr/>
          <p:nvPr/>
        </p:nvGrpSpPr>
        <p:grpSpPr>
          <a:xfrm>
            <a:off x="-10508889" y="-1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159E8A-03B6-CE29-18C5-48D1194EC8EC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C11467-4A27-84C9-B5D4-F85A1BBC4D7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8065E7-95D2-CD41-2A3B-84758D77BE9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763A22-DC9D-63BB-9E58-BD4D4ABC42C4}"/>
              </a:ext>
            </a:extLst>
          </p:cNvPr>
          <p:cNvGrpSpPr/>
          <p:nvPr/>
        </p:nvGrpSpPr>
        <p:grpSpPr>
          <a:xfrm>
            <a:off x="-10832056" y="-2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CD1B73-FB2C-9AE7-3032-2ACF7AA09A97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4D7A58-669C-AFF8-8E92-1E9A73A45F3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4DB2D2-2D36-BA22-EE52-3B619B75B709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AF4732-37A6-839D-9AB0-A76F1429B816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80DE98-4723-3B1C-FFF1-C6401CFFF98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D646171-C539-BC47-4CD0-711C0EE7FFBA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CB3F44-17B6-D287-0872-4456003A2ED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8112E3-4B85-6CB3-DA2F-BF1D76D13E56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0A81A-7674-5D3E-49CF-43545AE7860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73B2AE-CF60-A90E-A363-05540BC6DF7F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F8BA89-A41A-C415-3797-A2769E8D3D46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C7E293-9EB8-5203-58FB-F9306632A725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2BFA0F-8DBB-03A6-AE94-0F25D0977BE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EFC9A4-6940-C6A0-B340-12EB5693E844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3BC05-8CCF-4AEF-02AF-662B774401CA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193243-60BC-F6CA-52E7-D2D1D7AF2263}"/>
              </a:ext>
            </a:extLst>
          </p:cNvPr>
          <p:cNvSpPr txBox="1">
            <a:spLocks/>
          </p:cNvSpPr>
          <p:nvPr/>
        </p:nvSpPr>
        <p:spPr>
          <a:xfrm>
            <a:off x="2306967" y="678408"/>
            <a:ext cx="8612340" cy="3446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Technologies used:</a:t>
            </a:r>
          </a:p>
          <a:p>
            <a:pPr marL="742950" lvl="1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POWER BI</a:t>
            </a:r>
          </a:p>
          <a:p>
            <a:pPr marL="742950" lvl="1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MICROSOFT EXCEL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Power BI is a powerful business analytics tool by Microsoft that enables users to visualize data, create interactive dashboards, and generate insights. 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It simplifies data analysis and sharing, empowering better decision-making across organizations.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Excel is used for initial data cleaning and preparation.</a:t>
            </a:r>
            <a:endParaRPr lang="en-US" sz="2000" dirty="0">
              <a:latin typeface="Tw Cen MT" panose="020B0602020104020603" pitchFamily="34" charset="0"/>
            </a:endParaRP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HR analytics uses data and statistical methods to gain insights into workforce trends, improving decision-making in human resource management.</a:t>
            </a:r>
          </a:p>
          <a:p>
            <a:pPr marL="285750" indent="-285750" algn="l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This HR Analytics Dashboard is designed to provide comprehensive insights into employee attrition patterns within an organization.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ACD15-CFD6-FF85-BB22-0C634864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9" y="5033927"/>
            <a:ext cx="2252984" cy="150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A3F4F-06AF-56E0-F9F6-D32E4BBD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51" y="4456589"/>
            <a:ext cx="2655704" cy="26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3D09F-97AA-0432-08E1-6EAEA244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BDECA2A-1685-56BC-D055-948720133583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8C5DF5-B96D-D974-D1D2-F43FEBA4E9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32B904-51E7-8CD5-3307-D2B161DEAE4C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AB7EEE-849C-7852-0BF5-270A6FFCC240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CBCE2-4B24-BC47-2D2D-CAF9A70C3578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A991B1-EFA1-55A3-F94B-95C716BA981C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3F9842-809A-5B72-DE3F-C43FC94C6E7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8F3E15-DDD1-FB8B-4C28-56435F65F768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E16538-C715-8723-C77B-333A00CA5F92}"/>
              </a:ext>
            </a:extLst>
          </p:cNvPr>
          <p:cNvGrpSpPr/>
          <p:nvPr/>
        </p:nvGrpSpPr>
        <p:grpSpPr>
          <a:xfrm>
            <a:off x="-10832056" y="-2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355B2F-4226-056B-F836-B210C222E6E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0EF5A0-5F75-ED9A-445E-64B1E930FD62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3C98C2-0600-73D3-4EB1-30DBD3C9B6CE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6E3C59-4BE0-5DDF-BC33-3B69AD7AA71E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77D625-6BB3-05D9-D8A3-2E18F2408EE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D7DE8F-B713-38EA-4483-C455E2E124A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1C7404-35C5-63B1-9F52-1347B16D0AA9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44EACD-3BE0-CC76-A158-566356B8C640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23044A-DCBC-C2B9-B6F8-78F7517BA19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1136F6-F60E-7C9B-ACDA-D7C06B4C09A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E5426B-99A0-3BC8-CD9E-C9527FEF3F37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BE8B2B-D491-203E-DB0E-0CC87FD4700E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773204-5AA4-ADD7-46A4-FBF86F4714F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097CCF4-075F-5DC9-769B-A278A17B5E8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D08D57-D6CA-DE1D-57CA-7D21DE309205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52FE8681-E4C2-DB94-9A4E-A5B8632D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742" y="628218"/>
            <a:ext cx="887813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Tw Cen MT" panose="020B0602020104020603" pitchFamily="34" charset="0"/>
              </a:rPr>
              <a:t>The dataset contains </a:t>
            </a:r>
            <a:r>
              <a:rPr lang="en-US" altLang="en-US" sz="2000" b="1" dirty="0">
                <a:latin typeface="Tw Cen MT" panose="020B0602020104020603" pitchFamily="34" charset="0"/>
              </a:rPr>
              <a:t>1,470 rows</a:t>
            </a:r>
            <a:r>
              <a:rPr lang="en-US" altLang="en-US" sz="2000" dirty="0">
                <a:latin typeface="Tw Cen MT" panose="020B0602020104020603" pitchFamily="34" charset="0"/>
              </a:rPr>
              <a:t> and </a:t>
            </a:r>
            <a:r>
              <a:rPr lang="en-US" altLang="en-US" sz="2000" b="1" dirty="0">
                <a:latin typeface="Tw Cen MT" panose="020B0602020104020603" pitchFamily="34" charset="0"/>
              </a:rPr>
              <a:t>38 columns</a:t>
            </a:r>
            <a:r>
              <a:rPr lang="en-US" altLang="en-US" sz="2000" dirty="0">
                <a:latin typeface="Tw Cen MT" panose="020B0602020104020603" pitchFamily="34" charset="0"/>
              </a:rPr>
              <a:t>, covering detailed employee information. Here's an overview of its key features: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b="1" dirty="0">
                <a:latin typeface="Tw Cen MT" panose="020B0602020104020603" pitchFamily="34" charset="0"/>
              </a:rPr>
              <a:t>Key Columns</a:t>
            </a:r>
            <a:r>
              <a:rPr lang="en-US" altLang="en-US" sz="2000" dirty="0">
                <a:latin typeface="Tw Cen MT" panose="020B0602020104020603" pitchFamily="34" charset="0"/>
              </a:rPr>
              <a:t>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w Cen MT" panose="020B0602020104020603" pitchFamily="34" charset="0"/>
              </a:rPr>
              <a:t>Attrition</a:t>
            </a:r>
            <a:r>
              <a:rPr lang="en-US" altLang="en-US" dirty="0">
                <a:latin typeface="Tw Cen MT" panose="020B0602020104020603" pitchFamily="34" charset="0"/>
              </a:rPr>
              <a:t>: Indicates if the employee has left the company (Yes or No).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BusinessTravel</a:t>
            </a:r>
            <a:r>
              <a:rPr lang="en-US" altLang="en-US" dirty="0">
                <a:latin typeface="Tw Cen MT" panose="020B0602020104020603" pitchFamily="34" charset="0"/>
              </a:rPr>
              <a:t>: Frequency of business travel.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w Cen MT" panose="020B0602020104020603" pitchFamily="34" charset="0"/>
              </a:rPr>
              <a:t>Department</a:t>
            </a:r>
            <a:r>
              <a:rPr lang="en-US" altLang="en-US" dirty="0">
                <a:latin typeface="Tw Cen MT" panose="020B0602020104020603" pitchFamily="34" charset="0"/>
              </a:rPr>
              <a:t>: Department of the employee.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AgeGroup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AttritionLabel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AttritionCount</a:t>
            </a:r>
            <a:r>
              <a:rPr lang="en-US" altLang="en-US" dirty="0">
                <a:latin typeface="Tw Cen MT" panose="020B0602020104020603" pitchFamily="34" charset="0"/>
              </a:rPr>
              <a:t>: Categorical groupings for age and attrition-related analysis.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EducationField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JobRole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MaritalStatus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>
                <a:latin typeface="Tw Cen MT" panose="020B0602020104020603" pitchFamily="34" charset="0"/>
              </a:rPr>
              <a:t>Gender</a:t>
            </a:r>
            <a:r>
              <a:rPr lang="en-US" altLang="en-US" dirty="0">
                <a:latin typeface="Tw Cen MT" panose="020B0602020104020603" pitchFamily="34" charset="0"/>
              </a:rPr>
              <a:t>: Employee demographics.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PerformanceRating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JobSatisfaction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WorkLifeBalance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EnvironmentSatisfaction</a:t>
            </a:r>
            <a:r>
              <a:rPr lang="en-US" altLang="en-US" dirty="0">
                <a:latin typeface="Tw Cen MT" panose="020B0602020104020603" pitchFamily="34" charset="0"/>
              </a:rPr>
              <a:t>: Employee feedback on their job.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w Cen MT" panose="020B0602020104020603" pitchFamily="34" charset="0"/>
              </a:rPr>
              <a:t>MonthlyIncome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TotalWorkingYears</a:t>
            </a:r>
            <a:r>
              <a:rPr lang="en-US" altLang="en-US" dirty="0">
                <a:latin typeface="Tw Cen MT" panose="020B0602020104020603" pitchFamily="34" charset="0"/>
              </a:rPr>
              <a:t>, </a:t>
            </a:r>
            <a:r>
              <a:rPr lang="en-US" altLang="en-US" b="1" dirty="0" err="1">
                <a:latin typeface="Tw Cen MT" panose="020B0602020104020603" pitchFamily="34" charset="0"/>
              </a:rPr>
              <a:t>YearsAtCompany</a:t>
            </a:r>
            <a:r>
              <a:rPr lang="en-US" altLang="en-US" dirty="0">
                <a:latin typeface="Tw Cen MT" panose="020B0602020104020603" pitchFamily="34" charset="0"/>
              </a:rPr>
              <a:t>: Work and compensation metrics.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b="1" dirty="0">
                <a:latin typeface="Tw Cen MT" panose="020B0602020104020603" pitchFamily="34" charset="0"/>
              </a:rPr>
              <a:t>Numeric Variables</a:t>
            </a:r>
            <a:r>
              <a:rPr lang="en-US" altLang="en-US" sz="2000" dirty="0">
                <a:latin typeface="Tw Cen MT" panose="020B0602020104020603" pitchFamily="34" charset="0"/>
              </a:rPr>
              <a:t>: Metrics like Age, </a:t>
            </a:r>
            <a:r>
              <a:rPr lang="en-US" altLang="en-US" sz="2000" dirty="0" err="1">
                <a:latin typeface="Tw Cen MT" panose="020B0602020104020603" pitchFamily="34" charset="0"/>
              </a:rPr>
              <a:t>DailyRate</a:t>
            </a:r>
            <a:r>
              <a:rPr lang="en-US" altLang="en-US" sz="2000" dirty="0">
                <a:latin typeface="Tw Cen MT" panose="020B0602020104020603" pitchFamily="34" charset="0"/>
              </a:rPr>
              <a:t>, </a:t>
            </a:r>
            <a:r>
              <a:rPr lang="en-US" altLang="en-US" sz="2000" dirty="0" err="1">
                <a:latin typeface="Tw Cen MT" panose="020B0602020104020603" pitchFamily="34" charset="0"/>
              </a:rPr>
              <a:t>MonthlyRate</a:t>
            </a:r>
            <a:r>
              <a:rPr lang="en-US" altLang="en-US" sz="2000" dirty="0">
                <a:latin typeface="Tw Cen MT" panose="020B0602020104020603" pitchFamily="34" charset="0"/>
              </a:rPr>
              <a:t>, </a:t>
            </a:r>
            <a:r>
              <a:rPr lang="en-US" altLang="en-US" sz="2000" dirty="0" err="1">
                <a:latin typeface="Tw Cen MT" panose="020B0602020104020603" pitchFamily="34" charset="0"/>
              </a:rPr>
              <a:t>DistanceFromHome</a:t>
            </a:r>
            <a:r>
              <a:rPr lang="en-US" altLang="en-US" sz="2000" dirty="0">
                <a:latin typeface="Tw Cen MT" panose="020B0602020104020603" pitchFamily="34" charset="0"/>
              </a:rPr>
              <a:t>, and </a:t>
            </a:r>
            <a:r>
              <a:rPr lang="en-US" altLang="en-US" sz="2000" dirty="0" err="1">
                <a:latin typeface="Tw Cen MT" panose="020B0602020104020603" pitchFamily="34" charset="0"/>
              </a:rPr>
              <a:t>TrainingTimesLastYear</a:t>
            </a:r>
            <a:r>
              <a:rPr lang="en-US" altLang="en-US" sz="2000" dirty="0">
                <a:latin typeface="Tw Cen MT" panose="020B0602020104020603" pitchFamily="34" charset="0"/>
              </a:rPr>
              <a:t> offer quantitative insight.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b="1" dirty="0">
                <a:latin typeface="Tw Cen MT" panose="020B0602020104020603" pitchFamily="34" charset="0"/>
              </a:rPr>
              <a:t>Target Variable</a:t>
            </a:r>
            <a:r>
              <a:rPr lang="en-US" altLang="en-US" sz="2000" dirty="0">
                <a:latin typeface="Tw Cen MT" panose="020B0602020104020603" pitchFamily="34" charset="0"/>
              </a:rPr>
              <a:t>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w Cen MT" panose="020B0602020104020603" pitchFamily="34" charset="0"/>
              </a:rPr>
              <a:t>Attrition</a:t>
            </a:r>
            <a:r>
              <a:rPr lang="en-US" altLang="en-US" dirty="0">
                <a:latin typeface="Tw Cen MT" panose="020B0602020104020603" pitchFamily="34" charset="0"/>
              </a:rPr>
              <a:t> is the focus, capturing employee churn.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60E8B-71BE-A602-AF29-4EEE94D2B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1651CFE-D196-830F-714B-E81992925E44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56B14-03E1-C708-8465-F52B3DAD132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0B6787-DF8E-F1BE-0A4A-CCE32FA0B0F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9BD90-DE5F-A847-7CBE-310DC0CEFDA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505439-FA36-EE65-F56E-9883AE96FE89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CD8274-F035-8120-051C-2724B056569B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93244B-9C4E-EC4B-3772-C477979D26A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0205C2-F01B-935D-DAA6-6FC390789351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B1D908-6AFD-C727-02BA-B5B0F89609A6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194A91-92B2-7D2F-9DF9-4FD17218458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31929D-D7D9-61F3-0AB4-D6FFB602C71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55CA3E-8AD1-2076-0918-F59656EA282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8C9CB7-887A-81D2-E39B-6EB8CEE03027}"/>
              </a:ext>
            </a:extLst>
          </p:cNvPr>
          <p:cNvGrpSpPr/>
          <p:nvPr/>
        </p:nvGrpSpPr>
        <p:grpSpPr>
          <a:xfrm>
            <a:off x="-11183907" y="-6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70538A-CB5F-58E2-FEC7-EFF9D52E6B8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1F95A4-1545-B581-0853-5900BA62153D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26B008-FB64-3EE9-81F0-F158D1EB2C7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EB49F3-FE7C-DB3C-B958-4B3D341FA7C0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455521-D373-E7DC-CDC9-49BD8AE769F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9A60D3-8839-BA4C-5780-1423DE0661D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F44B2F-CC6C-CA98-4A92-DED9CC3B7BB5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7CB842-7FE9-AEF2-DF17-2A3C11941E4D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467820-4B26-DB35-27F9-B7E64FB26864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6FDC9D-ACB3-F6D7-3D52-AE0648149BBF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5AC9B1-623B-05B5-CAE4-226BA8145B4C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CEBC89-0E08-BB05-1ADF-46C578E2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1" y="842778"/>
            <a:ext cx="9203230" cy="51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6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1F610-614E-9FC7-0A6E-0647A3F0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8617AC-CBA7-E780-C839-B3FA892146C5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2B0D5C-AD79-BE65-5340-2DE39552C5A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416D35-F9DE-AB4D-3A89-0FE23E411AA3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42774-0035-233E-8E24-FE9E865C7E6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531CB8-4AD3-5206-3BBF-D30A543A3C47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32AD63-DC5B-C05C-9DEF-FF54F403218F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67C5B8-E877-ACE4-D547-278A38A5F7F4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06E5D7-23CF-4B37-9793-687655D5EA63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3BA3C5-FB0E-5417-3B0E-AB00986930DB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622A-EE1E-A584-1A3B-2822EEA44B4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4FABE9-A431-B9A3-9DC2-233BC238B08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54B58-71F8-E21A-AD38-5B86BD0E852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3BC0D7-0399-5236-911C-84BA0501A46B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E680D9-84D3-22C2-7531-13F8D2D46C1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9544C0-C51C-2361-BF96-55FDF782DDB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0AB302-4035-E61C-97A5-2C45E0C1892E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FA29C-92E4-7DCB-E1AD-A88A3843BFC8}"/>
              </a:ext>
            </a:extLst>
          </p:cNvPr>
          <p:cNvGrpSpPr/>
          <p:nvPr/>
        </p:nvGrpSpPr>
        <p:grpSpPr>
          <a:xfrm>
            <a:off x="-11505649" y="-6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92F45C-AC0C-E024-EA04-6948759F6FE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097CCEC-BC95-FA36-9D4F-890AA1F8F44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14F122-A832-9425-4029-BA55F32B7DEB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105B42-19EC-15BE-8043-E085F85416D6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240FC2-7BE2-80B3-B462-5515DD4C493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12E40E-6113-143F-DC2D-8D73DBE362E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20EAB-F832-F75D-D6A1-BE34C1FF0EDE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BB0B96-CE67-2271-989B-84F2A575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1" y="841233"/>
            <a:ext cx="9228355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D1598-1AE3-9556-8EAB-744EEC87E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D84A0C6-2683-4849-FE64-3824132E3907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B0111A-BD3C-3D05-E8C6-3A21D2527D03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9316CFF-9F5B-0F3F-D2DC-B516B5E09446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8E54DC-CC97-A8C1-2B74-3682B57E8E57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4B19B6-C0C1-F959-2383-1D31E134AAF4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A71AEF-5969-2C86-B640-E90F6DCF9605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6EDE96-E713-5561-AFFD-D37072CFEC29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31626C-169B-75BD-60D9-33DE509AFEE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3F080C-30AE-42F8-8880-90B4B9175BF0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A501C6-4643-E9FF-B5C8-0D7AE791C4F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F18ACB-A358-F512-5C6C-08C846647AE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D299F3-F96D-2A42-84EC-326B53C31E52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5DCE86-14D8-C9BB-C219-E87AB8D1CCAB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4C82CD-B450-6690-F04A-4185D6369787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09F598-C367-E614-6B40-94685983A32B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BF7929-E6FC-5BAC-2110-DCFF60EC478A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7600C-675D-B88E-2B30-515F326E85DC}"/>
              </a:ext>
            </a:extLst>
          </p:cNvPr>
          <p:cNvGrpSpPr/>
          <p:nvPr/>
        </p:nvGrpSpPr>
        <p:grpSpPr>
          <a:xfrm>
            <a:off x="-1435716" y="0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1F63AA-423A-528C-3FA8-A2476360BBA1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BED2A8-621E-1196-A599-1C8F33CD7FC9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6E7969-532E-3461-D05E-3820285381C5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B2BD8E-9A9B-650A-FE47-33572FC4F427}"/>
              </a:ext>
            </a:extLst>
          </p:cNvPr>
          <p:cNvGrpSpPr/>
          <p:nvPr/>
        </p:nvGrpSpPr>
        <p:grpSpPr>
          <a:xfrm>
            <a:off x="-11871335" y="-10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44222E-87B2-8CA3-030C-CF316779299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517DE8-F528-24C5-EEA7-5643F4E102BA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968C65-2AA6-FC72-7952-71BA2CF028CD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F1F1175-51D8-446D-D7BF-603F6C855C49}"/>
              </a:ext>
            </a:extLst>
          </p:cNvPr>
          <p:cNvSpPr txBox="1">
            <a:spLocks/>
          </p:cNvSpPr>
          <p:nvPr/>
        </p:nvSpPr>
        <p:spPr>
          <a:xfrm>
            <a:off x="838200" y="717755"/>
            <a:ext cx="9110167" cy="5459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latin typeface="Tw Cen MT" panose="020B0602020104020603" pitchFamily="34" charset="0"/>
              </a:rPr>
              <a:t>Attrition Strategies: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Conduct surveys or interviews to identify factors causing attrition.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Develop strategies for Laboratory Technicians like career development, skills training, and mentorship programs.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Offer flexible work, career development programs, and work-life balance initiatives for 25 - 34 year olds or singles.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Provide comprehensive onboarding, mentorship, and regular feedback for new employees to reduce early attrition.</a:t>
            </a:r>
          </a:p>
          <a:p>
            <a:pPr algn="l"/>
            <a:r>
              <a:rPr lang="en-US" sz="2200" b="1" dirty="0">
                <a:latin typeface="Tw Cen MT" panose="020B0602020104020603" pitchFamily="34" charset="0"/>
              </a:rPr>
              <a:t>Future Advancements: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0"/>
              </a:rPr>
              <a:t>Broaden HR Metrics</a:t>
            </a:r>
            <a:r>
              <a:rPr lang="en-US" sz="2200" dirty="0">
                <a:latin typeface="Tw Cen MT" panose="020B0602020104020603" pitchFamily="34" charset="0"/>
              </a:rPr>
              <a:t>: Include additional HR areas such as: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Employee Productivity.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Recruitment Effectiveness (time-to-hire, quality of hire).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Employee Engagement and Morale trends.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Diversity and Inclusion metrics.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0"/>
              </a:rPr>
              <a:t>Include Cost Analysis: </a:t>
            </a:r>
            <a:r>
              <a:rPr lang="en-US" sz="2200" dirty="0">
                <a:latin typeface="Tw Cen MT" panose="020B0602020104020603" pitchFamily="34" charset="0"/>
              </a:rPr>
              <a:t>Calculate the cost of attrition, including: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Recruitment costs.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Training costs for new employees.</a:t>
            </a:r>
          </a:p>
          <a:p>
            <a:pPr marL="3028950" lvl="6" indent="-285750" algn="l"/>
            <a:r>
              <a:rPr lang="en-US" sz="2200" dirty="0">
                <a:latin typeface="Tw Cen MT" panose="020B0602020104020603" pitchFamily="34" charset="0"/>
              </a:rPr>
              <a:t>Productivity losses.</a:t>
            </a:r>
          </a:p>
          <a:p>
            <a:pPr algn="l"/>
            <a:endParaRPr lang="en-US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73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D0DAB-FB4C-9044-AA62-10B2CED3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F4D00BD-AF5F-DBC7-BD12-01533504C904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BBE79-9AAF-9344-3B0B-2E11BB11C1E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8D04E7-7E4B-DAE7-ED7D-8AAA23C2BCC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A27884-EEE1-23AC-D3D0-A8AFE7E861F4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D63500-87E3-4E2E-90A5-7166681BDE52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F0BF8-9D51-2BED-BEA2-192430127AC2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04580F-D9CC-1BAB-7ACA-18B53669DC0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656622-0511-0D77-EBC0-F610374784E7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FF13F4-C715-20A3-0286-D5C6221336B8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6B677D-FD5C-50F4-6AB7-7EF924CE766D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051A18-8962-AA69-8DD9-B6BD3C866D53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507AE3-69E0-2058-19CD-20D756C136C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0A49FE-B863-CAE3-2C6D-70A6B3D677E9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1C4789-BE4A-CAB7-6C4B-89A1C58007B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5981060-BF58-3B56-4791-E758314323D5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7F8111-E323-153F-8F1C-1E78C0706E08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767984-6361-BD53-AF25-3B49BDC283CF}"/>
              </a:ext>
            </a:extLst>
          </p:cNvPr>
          <p:cNvGrpSpPr/>
          <p:nvPr/>
        </p:nvGrpSpPr>
        <p:grpSpPr>
          <a:xfrm>
            <a:off x="-1435716" y="0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F25A9A-9E06-92E1-9BA4-FE96E6E7C2D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F6F664-0EB2-6AEB-6A3E-4AE9A68656D1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32BE7E-0E7D-AFD1-AB01-1E53DFF71C99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F7C965-CEC1-6FD3-42DE-ECF1BA87B552}"/>
              </a:ext>
            </a:extLst>
          </p:cNvPr>
          <p:cNvGrpSpPr/>
          <p:nvPr/>
        </p:nvGrpSpPr>
        <p:grpSpPr>
          <a:xfrm>
            <a:off x="-1798907" y="-28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FF5B3C8-8463-DF89-DC95-0C6AF01C5966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88003E-959B-2932-E650-734ED02C17BA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4255B9-C481-EEFB-BECC-DFE893EA7490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3429D-5A10-104C-C81E-41A9E32AD009}"/>
              </a:ext>
            </a:extLst>
          </p:cNvPr>
          <p:cNvSpPr txBox="1">
            <a:spLocks/>
          </p:cNvSpPr>
          <p:nvPr/>
        </p:nvSpPr>
        <p:spPr>
          <a:xfrm>
            <a:off x="808033" y="1253302"/>
            <a:ext cx="8282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HR Analytics Dashboard serves as a critical tool for HR managers, enabling them to: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Identify patterns of employee attrition by department, role, and demographics.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the impact of factors like job satisfaction, income, and business travel on retention.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 data-driven strategies to improve employee engagement, retention, and workforce management.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By leveraging the insights provided, HR teams can address key challenges, optimize employee satisfaction, and strengthen organizational performance.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013E1-15FB-6721-A12F-77DFF52D68AE}"/>
              </a:ext>
            </a:extLst>
          </p:cNvPr>
          <p:cNvSpPr txBox="1"/>
          <p:nvPr/>
        </p:nvSpPr>
        <p:spPr>
          <a:xfrm>
            <a:off x="3355377" y="9022079"/>
            <a:ext cx="4829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342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5504-97D5-BCBB-829B-93F8E32FA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6217537-CEBE-EF3D-75AB-7BCB89DB8584}"/>
              </a:ext>
            </a:extLst>
          </p:cNvPr>
          <p:cNvGrpSpPr/>
          <p:nvPr/>
        </p:nvGrpSpPr>
        <p:grpSpPr>
          <a:xfrm>
            <a:off x="-2501" y="-14"/>
            <a:ext cx="12192000" cy="6858000"/>
            <a:chOff x="1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5B6CA8-2EE8-0B5E-E47B-573ED2D54DE0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9CA10-8657-A63D-4294-5871B3A12BFC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069024-3BD4-90F8-F7B4-42049BC17C88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847F15-C864-753F-1CAE-F8A03721C417}"/>
              </a:ext>
            </a:extLst>
          </p:cNvPr>
          <p:cNvGrpSpPr/>
          <p:nvPr/>
        </p:nvGrpSpPr>
        <p:grpSpPr>
          <a:xfrm>
            <a:off x="-325669" y="0"/>
            <a:ext cx="12192001" cy="6858000"/>
            <a:chOff x="0" y="0"/>
            <a:chExt cx="1219200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BBC382-70CA-658F-764F-188D92AE6AFA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656396-2328-012D-F96E-A4140ECA8FF2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752AFE-EFF0-3BB0-C7F4-DAD1251D2034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DATASET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9A56D4-1E15-74C7-AA7D-F3329A2438AB}"/>
              </a:ext>
            </a:extLst>
          </p:cNvPr>
          <p:cNvGrpSpPr/>
          <p:nvPr/>
        </p:nvGrpSpPr>
        <p:grpSpPr>
          <a:xfrm>
            <a:off x="-695684" y="0"/>
            <a:ext cx="12192000" cy="6858000"/>
            <a:chOff x="1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ED43C4-71C0-3A86-010D-D326A3BF7A52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017162-8219-0D43-2027-94BAB447493D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537EE8-DC4C-C747-597F-766A6D4CE611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084756-A386-F586-D3E2-6802E7BF8A33}"/>
              </a:ext>
            </a:extLst>
          </p:cNvPr>
          <p:cNvGrpSpPr/>
          <p:nvPr/>
        </p:nvGrpSpPr>
        <p:grpSpPr>
          <a:xfrm>
            <a:off x="-1065700" y="0"/>
            <a:ext cx="12192000" cy="6858000"/>
            <a:chOff x="1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78535CE-2021-1BCE-3160-5B8200351DB6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7F103E-CE52-6E0A-5B10-AC9E684B885E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14E321-6F1D-ACDB-4C93-050C20653BDF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93F027-B14C-823E-E2FF-BE923602DDF7}"/>
              </a:ext>
            </a:extLst>
          </p:cNvPr>
          <p:cNvGrpSpPr/>
          <p:nvPr/>
        </p:nvGrpSpPr>
        <p:grpSpPr>
          <a:xfrm>
            <a:off x="-1435716" y="0"/>
            <a:ext cx="12192000" cy="6858000"/>
            <a:chOff x="1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4A488-E41D-A24B-B643-B94ABD1FECD5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EC74A2-D4A4-E0CB-5F29-90E7C7608307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250F02-EEDA-6F82-6AC5-4635F12AE0ED}"/>
                </a:ext>
              </a:extLst>
            </p:cNvPr>
            <p:cNvSpPr txBox="1"/>
            <p:nvPr/>
          </p:nvSpPr>
          <p:spPr>
            <a:xfrm rot="16200000">
              <a:off x="11241912" y="3267416"/>
              <a:ext cx="1577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ADVANCEMENTS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4A7ED2-BDA0-C4AB-F052-62FC9135C0B9}"/>
              </a:ext>
            </a:extLst>
          </p:cNvPr>
          <p:cNvGrpSpPr/>
          <p:nvPr/>
        </p:nvGrpSpPr>
        <p:grpSpPr>
          <a:xfrm>
            <a:off x="-1798907" y="-28"/>
            <a:ext cx="12192000" cy="6858000"/>
            <a:chOff x="1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B3676D-F028-53FD-6D35-86F9240E7FBF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85447FC-43EF-4C3D-294F-A91D217D1CF4}"/>
                </a:ext>
              </a:extLst>
            </p:cNvPr>
            <p:cNvSpPr/>
            <p:nvPr/>
          </p:nvSpPr>
          <p:spPr>
            <a:xfrm>
              <a:off x="11337235" y="2640495"/>
              <a:ext cx="854765" cy="1577010"/>
            </a:xfrm>
            <a:custGeom>
              <a:avLst/>
              <a:gdLst>
                <a:gd name="connsiteX0" fmla="*/ 854765 w 854765"/>
                <a:gd name="connsiteY0" fmla="*/ 0 h 1577010"/>
                <a:gd name="connsiteX1" fmla="*/ 854765 w 854765"/>
                <a:gd name="connsiteY1" fmla="*/ 1577010 h 1577010"/>
                <a:gd name="connsiteX2" fmla="*/ 682501 w 854765"/>
                <a:gd name="connsiteY2" fmla="*/ 1560991 h 1577010"/>
                <a:gd name="connsiteX3" fmla="*/ 0 w 854765"/>
                <a:gd name="connsiteY3" fmla="*/ 788505 h 1577010"/>
                <a:gd name="connsiteX4" fmla="*/ 682501 w 854765"/>
                <a:gd name="connsiteY4" fmla="*/ 16020 h 157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65" h="1577010">
                  <a:moveTo>
                    <a:pt x="854765" y="0"/>
                  </a:moveTo>
                  <a:lnTo>
                    <a:pt x="854765" y="1577010"/>
                  </a:lnTo>
                  <a:lnTo>
                    <a:pt x="682501" y="1560991"/>
                  </a:lnTo>
                  <a:cubicBezTo>
                    <a:pt x="292999" y="1487465"/>
                    <a:pt x="0" y="1169549"/>
                    <a:pt x="0" y="788505"/>
                  </a:cubicBezTo>
                  <a:cubicBezTo>
                    <a:pt x="0" y="407461"/>
                    <a:pt x="292999" y="89545"/>
                    <a:pt x="682501" y="1602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1DE14F-0A42-0C94-DBA0-8801398AC593}"/>
                </a:ext>
              </a:extLst>
            </p:cNvPr>
            <p:cNvSpPr txBox="1"/>
            <p:nvPr/>
          </p:nvSpPr>
          <p:spPr>
            <a:xfrm rot="16200000">
              <a:off x="11296339" y="3267417"/>
              <a:ext cx="14681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FF614-FD90-164D-1EF9-170BE12C05A9}"/>
              </a:ext>
            </a:extLst>
          </p:cNvPr>
          <p:cNvSpPr txBox="1">
            <a:spLocks/>
          </p:cNvSpPr>
          <p:nvPr/>
        </p:nvSpPr>
        <p:spPr>
          <a:xfrm>
            <a:off x="518808" y="-5433405"/>
            <a:ext cx="8282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HR Analytics Dashboard serves as a critical tool for HR managers, enabling them to: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Identify patterns of employee attrition by department, role, and demographics.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the impact of factors like job satisfaction, income, and business travel on retention.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 data-driven strategies to improve employee engagement, retention, and workforce management.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Tw Cen MT" panose="020B06020201040206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By leveraging the insights provided, HR teams can address key challenges, optimize employee satisfaction, and strengthen organizational performance.</a:t>
            </a:r>
            <a:endParaRPr lang="en-US" sz="2000" kern="100" dirty="0">
              <a:latin typeface="Tw Cen MT" panose="020B06020201040206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0D8F2-9C54-C004-0F0A-1E595D3FA0DB}"/>
              </a:ext>
            </a:extLst>
          </p:cNvPr>
          <p:cNvSpPr txBox="1"/>
          <p:nvPr/>
        </p:nvSpPr>
        <p:spPr>
          <a:xfrm>
            <a:off x="3026673" y="2959611"/>
            <a:ext cx="4829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5335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591</Words>
  <Application>Microsoft Office PowerPoint</Application>
  <PresentationFormat>Widescreen</PresentationFormat>
  <Paragraphs>103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HR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Nalla</dc:creator>
  <cp:lastModifiedBy>Akanksha Nalla</cp:lastModifiedBy>
  <cp:revision>5</cp:revision>
  <dcterms:created xsi:type="dcterms:W3CDTF">2024-11-24T09:14:13Z</dcterms:created>
  <dcterms:modified xsi:type="dcterms:W3CDTF">2024-12-02T11:11:06Z</dcterms:modified>
</cp:coreProperties>
</file>