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1B1B20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B1B20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1B1B20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B1B20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1B1B20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1B1B20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9E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0688" y="213372"/>
            <a:ext cx="15540110" cy="26187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1B1B20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20763" y="5033003"/>
            <a:ext cx="9043669" cy="299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B1B20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mailto:24f2002281@ds.study.iitm.ac.in" TargetMode="External"/><Relationship Id="rId6" Type="http://schemas.openxmlformats.org/officeDocument/2006/relationships/hyperlink" Target="mailto:24f2008755@ds.study.iitm.ac.in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jpg"/><Relationship Id="rId7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556000"/>
            <a:ext cx="18288000" cy="6731000"/>
            <a:chOff x="0" y="3556000"/>
            <a:chExt cx="18288000" cy="6731000"/>
          </a:xfrm>
        </p:grpSpPr>
        <p:sp>
          <p:nvSpPr>
            <p:cNvPr id="3" name="object 3" descr=""/>
            <p:cNvSpPr/>
            <p:nvPr/>
          </p:nvSpPr>
          <p:spPr>
            <a:xfrm>
              <a:off x="0" y="6622254"/>
              <a:ext cx="12285980" cy="3665220"/>
            </a:xfrm>
            <a:custGeom>
              <a:avLst/>
              <a:gdLst/>
              <a:ahLst/>
              <a:cxnLst/>
              <a:rect l="l" t="t" r="r" b="b"/>
              <a:pathLst>
                <a:path w="12285980" h="3665220">
                  <a:moveTo>
                    <a:pt x="0" y="3664745"/>
                  </a:moveTo>
                  <a:lnTo>
                    <a:pt x="12025860" y="3664745"/>
                  </a:lnTo>
                  <a:lnTo>
                    <a:pt x="12044487" y="3626112"/>
                  </a:lnTo>
                  <a:lnTo>
                    <a:pt x="12063484" y="3584834"/>
                  </a:lnTo>
                  <a:lnTo>
                    <a:pt x="12081761" y="3543162"/>
                  </a:lnTo>
                  <a:lnTo>
                    <a:pt x="12099312" y="3501102"/>
                  </a:lnTo>
                  <a:lnTo>
                    <a:pt x="12116127" y="3458664"/>
                  </a:lnTo>
                  <a:lnTo>
                    <a:pt x="12132199" y="3415854"/>
                  </a:lnTo>
                  <a:lnTo>
                    <a:pt x="12147520" y="3372682"/>
                  </a:lnTo>
                  <a:lnTo>
                    <a:pt x="12162082" y="3329154"/>
                  </a:lnTo>
                  <a:lnTo>
                    <a:pt x="12175877" y="3285279"/>
                  </a:lnTo>
                  <a:lnTo>
                    <a:pt x="12188898" y="3241065"/>
                  </a:lnTo>
                  <a:lnTo>
                    <a:pt x="12201136" y="3196519"/>
                  </a:lnTo>
                  <a:lnTo>
                    <a:pt x="12212583" y="3151650"/>
                  </a:lnTo>
                  <a:lnTo>
                    <a:pt x="12223232" y="3106466"/>
                  </a:lnTo>
                  <a:lnTo>
                    <a:pt x="12233075" y="3060973"/>
                  </a:lnTo>
                  <a:lnTo>
                    <a:pt x="12242103" y="3015181"/>
                  </a:lnTo>
                  <a:lnTo>
                    <a:pt x="12250309" y="2969098"/>
                  </a:lnTo>
                  <a:lnTo>
                    <a:pt x="12257684" y="2922730"/>
                  </a:lnTo>
                  <a:lnTo>
                    <a:pt x="12264222" y="2876086"/>
                  </a:lnTo>
                  <a:lnTo>
                    <a:pt x="12269913" y="2829175"/>
                  </a:lnTo>
                  <a:lnTo>
                    <a:pt x="12274751" y="2782003"/>
                  </a:lnTo>
                  <a:lnTo>
                    <a:pt x="12278727" y="2734579"/>
                  </a:lnTo>
                  <a:lnTo>
                    <a:pt x="12281833" y="2686910"/>
                  </a:lnTo>
                  <a:lnTo>
                    <a:pt x="12284062" y="2639005"/>
                  </a:lnTo>
                  <a:lnTo>
                    <a:pt x="12285405" y="2590872"/>
                  </a:lnTo>
                  <a:lnTo>
                    <a:pt x="12285854" y="2542518"/>
                  </a:lnTo>
                  <a:lnTo>
                    <a:pt x="12285405" y="2494164"/>
                  </a:lnTo>
                  <a:lnTo>
                    <a:pt x="12284062" y="2446031"/>
                  </a:lnTo>
                  <a:lnTo>
                    <a:pt x="12281833" y="2398126"/>
                  </a:lnTo>
                  <a:lnTo>
                    <a:pt x="12278727" y="2350458"/>
                  </a:lnTo>
                  <a:lnTo>
                    <a:pt x="12274751" y="2303034"/>
                  </a:lnTo>
                  <a:lnTo>
                    <a:pt x="12269913" y="2255862"/>
                  </a:lnTo>
                  <a:lnTo>
                    <a:pt x="12264222" y="2208950"/>
                  </a:lnTo>
                  <a:lnTo>
                    <a:pt x="12257684" y="2162306"/>
                  </a:lnTo>
                  <a:lnTo>
                    <a:pt x="12250309" y="2115939"/>
                  </a:lnTo>
                  <a:lnTo>
                    <a:pt x="12242103" y="2069855"/>
                  </a:lnTo>
                  <a:lnTo>
                    <a:pt x="12233075" y="2024063"/>
                  </a:lnTo>
                  <a:lnTo>
                    <a:pt x="12223232" y="1978571"/>
                  </a:lnTo>
                  <a:lnTo>
                    <a:pt x="12212583" y="1933386"/>
                  </a:lnTo>
                  <a:lnTo>
                    <a:pt x="12201136" y="1888517"/>
                  </a:lnTo>
                  <a:lnTo>
                    <a:pt x="12188898" y="1843971"/>
                  </a:lnTo>
                  <a:lnTo>
                    <a:pt x="12175877" y="1799757"/>
                  </a:lnTo>
                  <a:lnTo>
                    <a:pt x="12162082" y="1755882"/>
                  </a:lnTo>
                  <a:lnTo>
                    <a:pt x="12147520" y="1712355"/>
                  </a:lnTo>
                  <a:lnTo>
                    <a:pt x="12132199" y="1669182"/>
                  </a:lnTo>
                  <a:lnTo>
                    <a:pt x="12116127" y="1626373"/>
                  </a:lnTo>
                  <a:lnTo>
                    <a:pt x="12099312" y="1583934"/>
                  </a:lnTo>
                  <a:lnTo>
                    <a:pt x="12081761" y="1541875"/>
                  </a:lnTo>
                  <a:lnTo>
                    <a:pt x="12063484" y="1500202"/>
                  </a:lnTo>
                  <a:lnTo>
                    <a:pt x="12044487" y="1458924"/>
                  </a:lnTo>
                  <a:lnTo>
                    <a:pt x="12024779" y="1418049"/>
                  </a:lnTo>
                  <a:lnTo>
                    <a:pt x="12004367" y="1377584"/>
                  </a:lnTo>
                  <a:lnTo>
                    <a:pt x="11983260" y="1337538"/>
                  </a:lnTo>
                  <a:lnTo>
                    <a:pt x="11961465" y="1297918"/>
                  </a:lnTo>
                  <a:lnTo>
                    <a:pt x="11938990" y="1258732"/>
                  </a:lnTo>
                  <a:lnTo>
                    <a:pt x="11915843" y="1219989"/>
                  </a:lnTo>
                  <a:lnTo>
                    <a:pt x="11892033" y="1181695"/>
                  </a:lnTo>
                  <a:lnTo>
                    <a:pt x="11867566" y="1143860"/>
                  </a:lnTo>
                  <a:lnTo>
                    <a:pt x="11842452" y="1106491"/>
                  </a:lnTo>
                  <a:lnTo>
                    <a:pt x="11816697" y="1069596"/>
                  </a:lnTo>
                  <a:lnTo>
                    <a:pt x="11790310" y="1033182"/>
                  </a:lnTo>
                  <a:lnTo>
                    <a:pt x="11763299" y="997259"/>
                  </a:lnTo>
                  <a:lnTo>
                    <a:pt x="11735671" y="961833"/>
                  </a:lnTo>
                  <a:lnTo>
                    <a:pt x="11707435" y="926912"/>
                  </a:lnTo>
                  <a:lnTo>
                    <a:pt x="11678598" y="892505"/>
                  </a:lnTo>
                  <a:lnTo>
                    <a:pt x="11649169" y="858620"/>
                  </a:lnTo>
                  <a:lnTo>
                    <a:pt x="11619155" y="825263"/>
                  </a:lnTo>
                  <a:lnTo>
                    <a:pt x="11588564" y="792444"/>
                  </a:lnTo>
                  <a:lnTo>
                    <a:pt x="11557404" y="760170"/>
                  </a:lnTo>
                  <a:lnTo>
                    <a:pt x="11525683" y="728449"/>
                  </a:lnTo>
                  <a:lnTo>
                    <a:pt x="11493409" y="697290"/>
                  </a:lnTo>
                  <a:lnTo>
                    <a:pt x="11460590" y="666699"/>
                  </a:lnTo>
                  <a:lnTo>
                    <a:pt x="11427234" y="636685"/>
                  </a:lnTo>
                  <a:lnTo>
                    <a:pt x="11393348" y="607255"/>
                  </a:lnTo>
                  <a:lnTo>
                    <a:pt x="11358941" y="578418"/>
                  </a:lnTo>
                  <a:lnTo>
                    <a:pt x="11324021" y="550182"/>
                  </a:lnTo>
                  <a:lnTo>
                    <a:pt x="11288595" y="522555"/>
                  </a:lnTo>
                  <a:lnTo>
                    <a:pt x="11252671" y="495543"/>
                  </a:lnTo>
                  <a:lnTo>
                    <a:pt x="11216258" y="469156"/>
                  </a:lnTo>
                  <a:lnTo>
                    <a:pt x="11179362" y="443402"/>
                  </a:lnTo>
                  <a:lnTo>
                    <a:pt x="11141993" y="418287"/>
                  </a:lnTo>
                  <a:lnTo>
                    <a:pt x="11104158" y="393821"/>
                  </a:lnTo>
                  <a:lnTo>
                    <a:pt x="11065865" y="370010"/>
                  </a:lnTo>
                  <a:lnTo>
                    <a:pt x="11027122" y="346864"/>
                  </a:lnTo>
                  <a:lnTo>
                    <a:pt x="10987936" y="324389"/>
                  </a:lnTo>
                  <a:lnTo>
                    <a:pt x="10948316" y="302594"/>
                  </a:lnTo>
                  <a:lnTo>
                    <a:pt x="10908270" y="281487"/>
                  </a:lnTo>
                  <a:lnTo>
                    <a:pt x="10867805" y="261075"/>
                  </a:lnTo>
                  <a:lnTo>
                    <a:pt x="10826930" y="241367"/>
                  </a:lnTo>
                  <a:lnTo>
                    <a:pt x="10785651" y="222370"/>
                  </a:lnTo>
                  <a:lnTo>
                    <a:pt x="10743979" y="204092"/>
                  </a:lnTo>
                  <a:lnTo>
                    <a:pt x="10701919" y="186542"/>
                  </a:lnTo>
                  <a:lnTo>
                    <a:pt x="10659481" y="169727"/>
                  </a:lnTo>
                  <a:lnTo>
                    <a:pt x="10616671" y="153655"/>
                  </a:lnTo>
                  <a:lnTo>
                    <a:pt x="10573499" y="138334"/>
                  </a:lnTo>
                  <a:lnTo>
                    <a:pt x="10529971" y="123771"/>
                  </a:lnTo>
                  <a:lnTo>
                    <a:pt x="10486096" y="109976"/>
                  </a:lnTo>
                  <a:lnTo>
                    <a:pt x="10441882" y="96955"/>
                  </a:lnTo>
                  <a:lnTo>
                    <a:pt x="10397337" y="84718"/>
                  </a:lnTo>
                  <a:lnTo>
                    <a:pt x="10352467" y="73270"/>
                  </a:lnTo>
                  <a:lnTo>
                    <a:pt x="10307283" y="62621"/>
                  </a:lnTo>
                  <a:lnTo>
                    <a:pt x="10261791" y="52779"/>
                  </a:lnTo>
                  <a:lnTo>
                    <a:pt x="10215999" y="43751"/>
                  </a:lnTo>
                  <a:lnTo>
                    <a:pt x="10169915" y="35545"/>
                  </a:lnTo>
                  <a:lnTo>
                    <a:pt x="10123547" y="28169"/>
                  </a:lnTo>
                  <a:lnTo>
                    <a:pt x="10076903" y="21632"/>
                  </a:lnTo>
                  <a:lnTo>
                    <a:pt x="10029992" y="15940"/>
                  </a:lnTo>
                  <a:lnTo>
                    <a:pt x="9982820" y="11102"/>
                  </a:lnTo>
                  <a:lnTo>
                    <a:pt x="9935396" y="7126"/>
                  </a:lnTo>
                  <a:lnTo>
                    <a:pt x="9887727" y="4020"/>
                  </a:lnTo>
                  <a:lnTo>
                    <a:pt x="9839822" y="1792"/>
                  </a:lnTo>
                  <a:lnTo>
                    <a:pt x="9791689" y="449"/>
                  </a:lnTo>
                  <a:lnTo>
                    <a:pt x="9743324" y="0"/>
                  </a:lnTo>
                  <a:lnTo>
                    <a:pt x="0" y="0"/>
                  </a:lnTo>
                  <a:lnTo>
                    <a:pt x="0" y="3664745"/>
                  </a:lnTo>
                  <a:close/>
                </a:path>
              </a:pathLst>
            </a:custGeom>
            <a:solidFill>
              <a:srgbClr val="EFEC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2884" y="3556000"/>
              <a:ext cx="12195115" cy="6730999"/>
            </a:xfrm>
            <a:prstGeom prst="rect">
              <a:avLst/>
            </a:prstGeom>
          </p:spPr>
        </p:pic>
      </p:grp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27780" y="379262"/>
            <a:ext cx="1314449" cy="13811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9450" y="5849948"/>
            <a:ext cx="6219468" cy="15430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0688" y="315128"/>
            <a:ext cx="12913360" cy="2037080"/>
          </a:xfrm>
          <a:prstGeom prst="rect"/>
        </p:spPr>
        <p:txBody>
          <a:bodyPr wrap="square" lIns="0" tIns="195580" rIns="0" bIns="0" rtlCol="0" vert="horz">
            <a:spAutoFit/>
          </a:bodyPr>
          <a:lstStyle/>
          <a:p>
            <a:pPr marL="12700" marR="5080">
              <a:lnSpc>
                <a:spcPts val="7200"/>
              </a:lnSpc>
              <a:spcBef>
                <a:spcPts val="1540"/>
              </a:spcBef>
            </a:pPr>
            <a:r>
              <a:rPr dirty="0" spc="-360"/>
              <a:t>Resilient</a:t>
            </a:r>
            <a:r>
              <a:rPr dirty="0" spc="-805"/>
              <a:t> </a:t>
            </a:r>
            <a:r>
              <a:rPr dirty="0" spc="-220"/>
              <a:t>Infrastructure</a:t>
            </a:r>
            <a:r>
              <a:rPr dirty="0" spc="-800"/>
              <a:t> </a:t>
            </a:r>
            <a:r>
              <a:rPr dirty="0" spc="-25"/>
              <a:t>and </a:t>
            </a:r>
            <a:r>
              <a:rPr dirty="0" spc="-150"/>
              <a:t>Climate</a:t>
            </a:r>
            <a:r>
              <a:rPr dirty="0" spc="-835"/>
              <a:t> </a:t>
            </a:r>
            <a:r>
              <a:rPr dirty="0" spc="-10"/>
              <a:t>Adaptation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340688" y="2562025"/>
            <a:ext cx="12607925" cy="198183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1035"/>
              </a:spcBef>
            </a:pPr>
            <a:r>
              <a:rPr dirty="0" sz="4600" spc="90">
                <a:solidFill>
                  <a:srgbClr val="1B1B20"/>
                </a:solidFill>
                <a:latin typeface="Lucida Sans Unicode"/>
                <a:cs typeface="Lucida Sans Unicode"/>
              </a:rPr>
              <a:t>Planning</a:t>
            </a:r>
            <a:r>
              <a:rPr dirty="0" sz="4600" spc="43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4600">
                <a:solidFill>
                  <a:srgbClr val="1B1B20"/>
                </a:solidFill>
                <a:latin typeface="Lucida Sans Unicode"/>
                <a:cs typeface="Lucida Sans Unicode"/>
              </a:rPr>
              <a:t>for</a:t>
            </a:r>
            <a:r>
              <a:rPr dirty="0" sz="4600" spc="434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4600" spc="170">
                <a:solidFill>
                  <a:srgbClr val="1B1B20"/>
                </a:solidFill>
                <a:latin typeface="Lucida Sans Unicode"/>
                <a:cs typeface="Lucida Sans Unicode"/>
              </a:rPr>
              <a:t>climate</a:t>
            </a:r>
            <a:r>
              <a:rPr dirty="0" sz="4600" spc="43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4600" spc="270">
                <a:solidFill>
                  <a:srgbClr val="1B1B20"/>
                </a:solidFill>
                <a:latin typeface="Lucida Sans Unicode"/>
                <a:cs typeface="Lucida Sans Unicode"/>
              </a:rPr>
              <a:t>change</a:t>
            </a:r>
            <a:r>
              <a:rPr dirty="0" sz="4600" spc="434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4600" spc="195">
                <a:solidFill>
                  <a:srgbClr val="1B1B20"/>
                </a:solidFill>
                <a:latin typeface="Lucida Sans Unicode"/>
                <a:cs typeface="Lucida Sans Unicode"/>
              </a:rPr>
              <a:t>impacts</a:t>
            </a:r>
            <a:r>
              <a:rPr dirty="0" sz="4600" spc="43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4600" spc="250">
                <a:solidFill>
                  <a:srgbClr val="1B1B20"/>
                </a:solidFill>
                <a:latin typeface="Lucida Sans Unicode"/>
                <a:cs typeface="Lucida Sans Unicode"/>
              </a:rPr>
              <a:t>and </a:t>
            </a:r>
            <a:r>
              <a:rPr dirty="0" sz="4600">
                <a:solidFill>
                  <a:srgbClr val="1B1B20"/>
                </a:solidFill>
                <a:latin typeface="Lucida Sans Unicode"/>
                <a:cs typeface="Lucida Sans Unicode"/>
              </a:rPr>
              <a:t>building</a:t>
            </a:r>
            <a:r>
              <a:rPr dirty="0" sz="4600" spc="-175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4600" spc="-10">
                <a:solidFill>
                  <a:srgbClr val="1B1B20"/>
                </a:solidFill>
                <a:latin typeface="Lucida Sans Unicode"/>
                <a:cs typeface="Lucida Sans Unicode"/>
              </a:rPr>
              <a:t>resilient</a:t>
            </a:r>
            <a:r>
              <a:rPr dirty="0" sz="4600" spc="-175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4600" spc="125">
                <a:solidFill>
                  <a:srgbClr val="1B1B20"/>
                </a:solidFill>
                <a:latin typeface="Lucida Sans Unicode"/>
                <a:cs typeface="Lucida Sans Unicode"/>
              </a:rPr>
              <a:t>urban</a:t>
            </a:r>
            <a:endParaRPr sz="4600">
              <a:latin typeface="Lucida Sans Unicode"/>
              <a:cs typeface="Lucida Sans Unicode"/>
            </a:endParaRPr>
          </a:p>
          <a:p>
            <a:pPr marL="53975">
              <a:lnSpc>
                <a:spcPts val="5305"/>
              </a:lnSpc>
            </a:pPr>
            <a:r>
              <a:rPr dirty="0" sz="4600" spc="-10">
                <a:solidFill>
                  <a:srgbClr val="1B1B20"/>
                </a:solidFill>
                <a:latin typeface="Lucida Sans Unicode"/>
                <a:cs typeface="Lucida Sans Unicode"/>
              </a:rPr>
              <a:t>Infrastructure</a:t>
            </a:r>
            <a:endParaRPr sz="460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64627" y="8162889"/>
            <a:ext cx="4690745" cy="1542415"/>
          </a:xfrm>
          <a:prstGeom prst="rect">
            <a:avLst/>
          </a:prstGeom>
        </p:spPr>
        <p:txBody>
          <a:bodyPr wrap="square" lIns="0" tIns="2482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5"/>
              </a:spcBef>
              <a:tabLst>
                <a:tab pos="1726564" algn="l"/>
              </a:tabLst>
            </a:pPr>
            <a:r>
              <a:rPr dirty="0" sz="3200" spc="135">
                <a:solidFill>
                  <a:srgbClr val="1B1B20"/>
                </a:solidFill>
                <a:latin typeface="Lucida Sans Unicode"/>
                <a:cs typeface="Lucida Sans Unicode"/>
              </a:rPr>
              <a:t>Team</a:t>
            </a:r>
            <a:r>
              <a:rPr dirty="0" sz="3200" spc="-155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50">
                <a:solidFill>
                  <a:srgbClr val="1B1B20"/>
                </a:solidFill>
                <a:latin typeface="Lucida Sans Unicode"/>
                <a:cs typeface="Lucida Sans Unicode"/>
              </a:rPr>
              <a:t>-</a:t>
            </a:r>
            <a:r>
              <a:rPr dirty="0" sz="3200">
                <a:solidFill>
                  <a:srgbClr val="1B1B20"/>
                </a:solidFill>
                <a:latin typeface="Lucida Sans Unicode"/>
                <a:cs typeface="Lucida Sans Unicode"/>
              </a:rPr>
              <a:t>	Undefined</a:t>
            </a:r>
            <a:r>
              <a:rPr dirty="0" sz="3200" spc="22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20">
                <a:solidFill>
                  <a:srgbClr val="1B1B20"/>
                </a:solidFill>
                <a:latin typeface="Lucida Sans Unicode"/>
                <a:cs typeface="Lucida Sans Unicode"/>
              </a:rPr>
              <a:t>Pair</a:t>
            </a:r>
            <a:endParaRPr sz="3200">
              <a:latin typeface="Lucida Sans Unicode"/>
              <a:cs typeface="Lucida Sans Unicode"/>
            </a:endParaRPr>
          </a:p>
          <a:p>
            <a:pPr marL="12700" marR="491490">
              <a:lnSpc>
                <a:spcPts val="2500"/>
              </a:lnSpc>
              <a:spcBef>
                <a:spcPts val="1320"/>
              </a:spcBef>
            </a:pPr>
            <a:r>
              <a:rPr dirty="0" sz="2100" spc="-20">
                <a:solidFill>
                  <a:srgbClr val="1B1B20"/>
                </a:solidFill>
                <a:latin typeface="Lucida Sans Unicode"/>
                <a:cs typeface="Lucida Sans Unicode"/>
                <a:hlinkClick r:id="rId5"/>
              </a:rPr>
              <a:t>24f2002281@ds.study.iitm.ac.in</a:t>
            </a:r>
            <a:r>
              <a:rPr dirty="0" sz="2100" spc="-2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-20">
                <a:solidFill>
                  <a:srgbClr val="1B1B20"/>
                </a:solidFill>
                <a:latin typeface="Lucida Sans Unicode"/>
                <a:cs typeface="Lucida Sans Unicode"/>
                <a:hlinkClick r:id="rId6"/>
              </a:rPr>
              <a:t>24f2008755@ds.study.iitm.ac.in</a:t>
            </a:r>
            <a:endParaRPr sz="2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287126"/>
            <a:ext cx="18288000" cy="7000240"/>
            <a:chOff x="0" y="3287126"/>
            <a:chExt cx="18288000" cy="700024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886691"/>
              <a:ext cx="6951355" cy="340030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199006" y="3287126"/>
              <a:ext cx="11089005" cy="7000240"/>
            </a:xfrm>
            <a:custGeom>
              <a:avLst/>
              <a:gdLst/>
              <a:ahLst/>
              <a:cxnLst/>
              <a:rect l="l" t="t" r="r" b="b"/>
              <a:pathLst>
                <a:path w="11089005" h="7000240">
                  <a:moveTo>
                    <a:pt x="11088993" y="6999873"/>
                  </a:moveTo>
                  <a:lnTo>
                    <a:pt x="838767" y="6999873"/>
                  </a:lnTo>
                  <a:lnTo>
                    <a:pt x="813494" y="6964712"/>
                  </a:lnTo>
                  <a:lnTo>
                    <a:pt x="787624" y="6927937"/>
                  </a:lnTo>
                  <a:lnTo>
                    <a:pt x="762121" y="6890887"/>
                  </a:lnTo>
                  <a:lnTo>
                    <a:pt x="736987" y="6853565"/>
                  </a:lnTo>
                  <a:lnTo>
                    <a:pt x="712225" y="6815973"/>
                  </a:lnTo>
                  <a:lnTo>
                    <a:pt x="687838" y="6778115"/>
                  </a:lnTo>
                  <a:lnTo>
                    <a:pt x="663828" y="6739992"/>
                  </a:lnTo>
                  <a:lnTo>
                    <a:pt x="640198" y="6701608"/>
                  </a:lnTo>
                  <a:lnTo>
                    <a:pt x="616950" y="6662965"/>
                  </a:lnTo>
                  <a:lnTo>
                    <a:pt x="594088" y="6624065"/>
                  </a:lnTo>
                  <a:lnTo>
                    <a:pt x="571613" y="6584911"/>
                  </a:lnTo>
                  <a:lnTo>
                    <a:pt x="549528" y="6545507"/>
                  </a:lnTo>
                  <a:lnTo>
                    <a:pt x="527837" y="6505853"/>
                  </a:lnTo>
                  <a:lnTo>
                    <a:pt x="506541" y="6465954"/>
                  </a:lnTo>
                  <a:lnTo>
                    <a:pt x="485643" y="6425812"/>
                  </a:lnTo>
                  <a:lnTo>
                    <a:pt x="465146" y="6385429"/>
                  </a:lnTo>
                  <a:lnTo>
                    <a:pt x="445053" y="6344808"/>
                  </a:lnTo>
                  <a:lnTo>
                    <a:pt x="425366" y="6303952"/>
                  </a:lnTo>
                  <a:lnTo>
                    <a:pt x="406087" y="6262863"/>
                  </a:lnTo>
                  <a:lnTo>
                    <a:pt x="387220" y="6221543"/>
                  </a:lnTo>
                  <a:lnTo>
                    <a:pt x="368767" y="6179997"/>
                  </a:lnTo>
                  <a:lnTo>
                    <a:pt x="350730" y="6138225"/>
                  </a:lnTo>
                  <a:lnTo>
                    <a:pt x="333113" y="6096231"/>
                  </a:lnTo>
                  <a:lnTo>
                    <a:pt x="315917" y="6054018"/>
                  </a:lnTo>
                  <a:lnTo>
                    <a:pt x="299146" y="6011587"/>
                  </a:lnTo>
                  <a:lnTo>
                    <a:pt x="282803" y="5968942"/>
                  </a:lnTo>
                  <a:lnTo>
                    <a:pt x="266888" y="5926086"/>
                  </a:lnTo>
                  <a:lnTo>
                    <a:pt x="251407" y="5883020"/>
                  </a:lnTo>
                  <a:lnTo>
                    <a:pt x="236360" y="5839748"/>
                  </a:lnTo>
                  <a:lnTo>
                    <a:pt x="221751" y="5796272"/>
                  </a:lnTo>
                  <a:lnTo>
                    <a:pt x="207582" y="5752594"/>
                  </a:lnTo>
                  <a:lnTo>
                    <a:pt x="193856" y="5708718"/>
                  </a:lnTo>
                  <a:lnTo>
                    <a:pt x="180575" y="5664646"/>
                  </a:lnTo>
                  <a:lnTo>
                    <a:pt x="167743" y="5620381"/>
                  </a:lnTo>
                  <a:lnTo>
                    <a:pt x="155361" y="5575925"/>
                  </a:lnTo>
                  <a:lnTo>
                    <a:pt x="143433" y="5531281"/>
                  </a:lnTo>
                  <a:lnTo>
                    <a:pt x="131961" y="5486452"/>
                  </a:lnTo>
                  <a:lnTo>
                    <a:pt x="120947" y="5441439"/>
                  </a:lnTo>
                  <a:lnTo>
                    <a:pt x="110395" y="5396246"/>
                  </a:lnTo>
                  <a:lnTo>
                    <a:pt x="100307" y="5350876"/>
                  </a:lnTo>
                  <a:lnTo>
                    <a:pt x="90685" y="5305331"/>
                  </a:lnTo>
                  <a:lnTo>
                    <a:pt x="81532" y="5259613"/>
                  </a:lnTo>
                  <a:lnTo>
                    <a:pt x="72851" y="5213726"/>
                  </a:lnTo>
                  <a:lnTo>
                    <a:pt x="64644" y="5167672"/>
                  </a:lnTo>
                  <a:lnTo>
                    <a:pt x="56915" y="5121453"/>
                  </a:lnTo>
                  <a:lnTo>
                    <a:pt x="49665" y="5075072"/>
                  </a:lnTo>
                  <a:lnTo>
                    <a:pt x="42897" y="5028532"/>
                  </a:lnTo>
                  <a:lnTo>
                    <a:pt x="36614" y="4981836"/>
                  </a:lnTo>
                  <a:lnTo>
                    <a:pt x="30819" y="4934985"/>
                  </a:lnTo>
                  <a:lnTo>
                    <a:pt x="25514" y="4887984"/>
                  </a:lnTo>
                  <a:lnTo>
                    <a:pt x="20702" y="4840833"/>
                  </a:lnTo>
                  <a:lnTo>
                    <a:pt x="16385" y="4793537"/>
                  </a:lnTo>
                  <a:lnTo>
                    <a:pt x="12566" y="4746097"/>
                  </a:lnTo>
                  <a:lnTo>
                    <a:pt x="9248" y="4698516"/>
                  </a:lnTo>
                  <a:lnTo>
                    <a:pt x="6433" y="4650797"/>
                  </a:lnTo>
                  <a:lnTo>
                    <a:pt x="4124" y="4602942"/>
                  </a:lnTo>
                  <a:lnTo>
                    <a:pt x="2323" y="4554954"/>
                  </a:lnTo>
                  <a:lnTo>
                    <a:pt x="1034" y="4506837"/>
                  </a:lnTo>
                  <a:lnTo>
                    <a:pt x="259" y="4458591"/>
                  </a:lnTo>
                  <a:lnTo>
                    <a:pt x="0" y="4410220"/>
                  </a:lnTo>
                  <a:lnTo>
                    <a:pt x="259" y="4361850"/>
                  </a:lnTo>
                  <a:lnTo>
                    <a:pt x="1034" y="4313604"/>
                  </a:lnTo>
                  <a:lnTo>
                    <a:pt x="2323" y="4265486"/>
                  </a:lnTo>
                  <a:lnTo>
                    <a:pt x="4124" y="4217499"/>
                  </a:lnTo>
                  <a:lnTo>
                    <a:pt x="6433" y="4169644"/>
                  </a:lnTo>
                  <a:lnTo>
                    <a:pt x="9248" y="4121925"/>
                  </a:lnTo>
                  <a:lnTo>
                    <a:pt x="12566" y="4074344"/>
                  </a:lnTo>
                  <a:lnTo>
                    <a:pt x="16385" y="4026904"/>
                  </a:lnTo>
                  <a:lnTo>
                    <a:pt x="20702" y="3979608"/>
                  </a:lnTo>
                  <a:lnTo>
                    <a:pt x="25514" y="3932457"/>
                  </a:lnTo>
                  <a:lnTo>
                    <a:pt x="30819" y="3885455"/>
                  </a:lnTo>
                  <a:lnTo>
                    <a:pt x="36614" y="3838605"/>
                  </a:lnTo>
                  <a:lnTo>
                    <a:pt x="42897" y="3791908"/>
                  </a:lnTo>
                  <a:lnTo>
                    <a:pt x="49665" y="3745368"/>
                  </a:lnTo>
                  <a:lnTo>
                    <a:pt x="56915" y="3698988"/>
                  </a:lnTo>
                  <a:lnTo>
                    <a:pt x="64644" y="3652769"/>
                  </a:lnTo>
                  <a:lnTo>
                    <a:pt x="72851" y="3606715"/>
                  </a:lnTo>
                  <a:lnTo>
                    <a:pt x="81532" y="3560827"/>
                  </a:lnTo>
                  <a:lnTo>
                    <a:pt x="90685" y="3515110"/>
                  </a:lnTo>
                  <a:lnTo>
                    <a:pt x="100307" y="3469564"/>
                  </a:lnTo>
                  <a:lnTo>
                    <a:pt x="110395" y="3424194"/>
                  </a:lnTo>
                  <a:lnTo>
                    <a:pt x="120947" y="3379002"/>
                  </a:lnTo>
                  <a:lnTo>
                    <a:pt x="131961" y="3333989"/>
                  </a:lnTo>
                  <a:lnTo>
                    <a:pt x="143433" y="3289160"/>
                  </a:lnTo>
                  <a:lnTo>
                    <a:pt x="155361" y="3244515"/>
                  </a:lnTo>
                  <a:lnTo>
                    <a:pt x="167743" y="3200059"/>
                  </a:lnTo>
                  <a:lnTo>
                    <a:pt x="180575" y="3155794"/>
                  </a:lnTo>
                  <a:lnTo>
                    <a:pt x="193856" y="3111722"/>
                  </a:lnTo>
                  <a:lnTo>
                    <a:pt x="207582" y="3067846"/>
                  </a:lnTo>
                  <a:lnTo>
                    <a:pt x="221751" y="3024169"/>
                  </a:lnTo>
                  <a:lnTo>
                    <a:pt x="236360" y="2980693"/>
                  </a:lnTo>
                  <a:lnTo>
                    <a:pt x="251407" y="2937421"/>
                  </a:lnTo>
                  <a:lnTo>
                    <a:pt x="266888" y="2894355"/>
                  </a:lnTo>
                  <a:lnTo>
                    <a:pt x="282803" y="2851498"/>
                  </a:lnTo>
                  <a:lnTo>
                    <a:pt x="299146" y="2808854"/>
                  </a:lnTo>
                  <a:lnTo>
                    <a:pt x="315917" y="2766423"/>
                  </a:lnTo>
                  <a:lnTo>
                    <a:pt x="333113" y="2724210"/>
                  </a:lnTo>
                  <a:lnTo>
                    <a:pt x="350730" y="2682216"/>
                  </a:lnTo>
                  <a:lnTo>
                    <a:pt x="368767" y="2640444"/>
                  </a:lnTo>
                  <a:lnTo>
                    <a:pt x="387220" y="2598897"/>
                  </a:lnTo>
                  <a:lnTo>
                    <a:pt x="406087" y="2557578"/>
                  </a:lnTo>
                  <a:lnTo>
                    <a:pt x="425366" y="2516489"/>
                  </a:lnTo>
                  <a:lnTo>
                    <a:pt x="445053" y="2475633"/>
                  </a:lnTo>
                  <a:lnTo>
                    <a:pt x="465146" y="2435012"/>
                  </a:lnTo>
                  <a:lnTo>
                    <a:pt x="485643" y="2394629"/>
                  </a:lnTo>
                  <a:lnTo>
                    <a:pt x="506541" y="2354486"/>
                  </a:lnTo>
                  <a:lnTo>
                    <a:pt x="527837" y="2314587"/>
                  </a:lnTo>
                  <a:lnTo>
                    <a:pt x="549528" y="2274934"/>
                  </a:lnTo>
                  <a:lnTo>
                    <a:pt x="571613" y="2235529"/>
                  </a:lnTo>
                  <a:lnTo>
                    <a:pt x="594088" y="2196376"/>
                  </a:lnTo>
                  <a:lnTo>
                    <a:pt x="616950" y="2157476"/>
                  </a:lnTo>
                  <a:lnTo>
                    <a:pt x="640198" y="2118833"/>
                  </a:lnTo>
                  <a:lnTo>
                    <a:pt x="663828" y="2080448"/>
                  </a:lnTo>
                  <a:lnTo>
                    <a:pt x="687838" y="2042326"/>
                  </a:lnTo>
                  <a:lnTo>
                    <a:pt x="712225" y="2004467"/>
                  </a:lnTo>
                  <a:lnTo>
                    <a:pt x="736987" y="1966876"/>
                  </a:lnTo>
                  <a:lnTo>
                    <a:pt x="762121" y="1929554"/>
                  </a:lnTo>
                  <a:lnTo>
                    <a:pt x="787624" y="1892504"/>
                  </a:lnTo>
                  <a:lnTo>
                    <a:pt x="813494" y="1855729"/>
                  </a:lnTo>
                  <a:lnTo>
                    <a:pt x="839728" y="1819231"/>
                  </a:lnTo>
                  <a:lnTo>
                    <a:pt x="866323" y="1783014"/>
                  </a:lnTo>
                  <a:lnTo>
                    <a:pt x="893277" y="1747079"/>
                  </a:lnTo>
                  <a:lnTo>
                    <a:pt x="920587" y="1711429"/>
                  </a:lnTo>
                  <a:lnTo>
                    <a:pt x="948251" y="1676067"/>
                  </a:lnTo>
                  <a:lnTo>
                    <a:pt x="976266" y="1640996"/>
                  </a:lnTo>
                  <a:lnTo>
                    <a:pt x="1004629" y="1606218"/>
                  </a:lnTo>
                  <a:lnTo>
                    <a:pt x="1033338" y="1571736"/>
                  </a:lnTo>
                  <a:lnTo>
                    <a:pt x="1062390" y="1537552"/>
                  </a:lnTo>
                  <a:lnTo>
                    <a:pt x="1091783" y="1503669"/>
                  </a:lnTo>
                  <a:lnTo>
                    <a:pt x="1121513" y="1470090"/>
                  </a:lnTo>
                  <a:lnTo>
                    <a:pt x="1151578" y="1436817"/>
                  </a:lnTo>
                  <a:lnTo>
                    <a:pt x="1181976" y="1403853"/>
                  </a:lnTo>
                  <a:lnTo>
                    <a:pt x="1212704" y="1371201"/>
                  </a:lnTo>
                  <a:lnTo>
                    <a:pt x="1243759" y="1338863"/>
                  </a:lnTo>
                  <a:lnTo>
                    <a:pt x="1275139" y="1306841"/>
                  </a:lnTo>
                  <a:lnTo>
                    <a:pt x="1306841" y="1275139"/>
                  </a:lnTo>
                  <a:lnTo>
                    <a:pt x="1338862" y="1243759"/>
                  </a:lnTo>
                  <a:lnTo>
                    <a:pt x="1371201" y="1212704"/>
                  </a:lnTo>
                  <a:lnTo>
                    <a:pt x="1403853" y="1181976"/>
                  </a:lnTo>
                  <a:lnTo>
                    <a:pt x="1436817" y="1151578"/>
                  </a:lnTo>
                  <a:lnTo>
                    <a:pt x="1470090" y="1121513"/>
                  </a:lnTo>
                  <a:lnTo>
                    <a:pt x="1503669" y="1091783"/>
                  </a:lnTo>
                  <a:lnTo>
                    <a:pt x="1537552" y="1062390"/>
                  </a:lnTo>
                  <a:lnTo>
                    <a:pt x="1571736" y="1033338"/>
                  </a:lnTo>
                  <a:lnTo>
                    <a:pt x="1606218" y="1004629"/>
                  </a:lnTo>
                  <a:lnTo>
                    <a:pt x="1640996" y="976266"/>
                  </a:lnTo>
                  <a:lnTo>
                    <a:pt x="1676067" y="948251"/>
                  </a:lnTo>
                  <a:lnTo>
                    <a:pt x="1711429" y="920587"/>
                  </a:lnTo>
                  <a:lnTo>
                    <a:pt x="1747079" y="893277"/>
                  </a:lnTo>
                  <a:lnTo>
                    <a:pt x="1783014" y="866323"/>
                  </a:lnTo>
                  <a:lnTo>
                    <a:pt x="1819231" y="839728"/>
                  </a:lnTo>
                  <a:lnTo>
                    <a:pt x="1855729" y="813494"/>
                  </a:lnTo>
                  <a:lnTo>
                    <a:pt x="1892504" y="787624"/>
                  </a:lnTo>
                  <a:lnTo>
                    <a:pt x="1929554" y="762121"/>
                  </a:lnTo>
                  <a:lnTo>
                    <a:pt x="1966876" y="736987"/>
                  </a:lnTo>
                  <a:lnTo>
                    <a:pt x="2004467" y="712225"/>
                  </a:lnTo>
                  <a:lnTo>
                    <a:pt x="2042326" y="687838"/>
                  </a:lnTo>
                  <a:lnTo>
                    <a:pt x="2080448" y="663828"/>
                  </a:lnTo>
                  <a:lnTo>
                    <a:pt x="2118833" y="640198"/>
                  </a:lnTo>
                  <a:lnTo>
                    <a:pt x="2157476" y="616950"/>
                  </a:lnTo>
                  <a:lnTo>
                    <a:pt x="2196376" y="594088"/>
                  </a:lnTo>
                  <a:lnTo>
                    <a:pt x="2235529" y="571613"/>
                  </a:lnTo>
                  <a:lnTo>
                    <a:pt x="2274934" y="549528"/>
                  </a:lnTo>
                  <a:lnTo>
                    <a:pt x="2314587" y="527837"/>
                  </a:lnTo>
                  <a:lnTo>
                    <a:pt x="2354486" y="506541"/>
                  </a:lnTo>
                  <a:lnTo>
                    <a:pt x="2394629" y="485643"/>
                  </a:lnTo>
                  <a:lnTo>
                    <a:pt x="2435012" y="465146"/>
                  </a:lnTo>
                  <a:lnTo>
                    <a:pt x="2475633" y="445053"/>
                  </a:lnTo>
                  <a:lnTo>
                    <a:pt x="2516489" y="425366"/>
                  </a:lnTo>
                  <a:lnTo>
                    <a:pt x="2557578" y="406087"/>
                  </a:lnTo>
                  <a:lnTo>
                    <a:pt x="2598897" y="387220"/>
                  </a:lnTo>
                  <a:lnTo>
                    <a:pt x="2640444" y="368767"/>
                  </a:lnTo>
                  <a:lnTo>
                    <a:pt x="2682216" y="350730"/>
                  </a:lnTo>
                  <a:lnTo>
                    <a:pt x="2724210" y="333113"/>
                  </a:lnTo>
                  <a:lnTo>
                    <a:pt x="2766423" y="315917"/>
                  </a:lnTo>
                  <a:lnTo>
                    <a:pt x="2808854" y="299146"/>
                  </a:lnTo>
                  <a:lnTo>
                    <a:pt x="2851498" y="282803"/>
                  </a:lnTo>
                  <a:lnTo>
                    <a:pt x="2894355" y="266888"/>
                  </a:lnTo>
                  <a:lnTo>
                    <a:pt x="2937421" y="251407"/>
                  </a:lnTo>
                  <a:lnTo>
                    <a:pt x="2980693" y="236360"/>
                  </a:lnTo>
                  <a:lnTo>
                    <a:pt x="3024169" y="221751"/>
                  </a:lnTo>
                  <a:lnTo>
                    <a:pt x="3067846" y="207582"/>
                  </a:lnTo>
                  <a:lnTo>
                    <a:pt x="3111722" y="193856"/>
                  </a:lnTo>
                  <a:lnTo>
                    <a:pt x="3155794" y="180575"/>
                  </a:lnTo>
                  <a:lnTo>
                    <a:pt x="3200059" y="167743"/>
                  </a:lnTo>
                  <a:lnTo>
                    <a:pt x="3244515" y="155361"/>
                  </a:lnTo>
                  <a:lnTo>
                    <a:pt x="3289160" y="143433"/>
                  </a:lnTo>
                  <a:lnTo>
                    <a:pt x="3333989" y="131961"/>
                  </a:lnTo>
                  <a:lnTo>
                    <a:pt x="3379002" y="120947"/>
                  </a:lnTo>
                  <a:lnTo>
                    <a:pt x="3424194" y="110395"/>
                  </a:lnTo>
                  <a:lnTo>
                    <a:pt x="3469564" y="100307"/>
                  </a:lnTo>
                  <a:lnTo>
                    <a:pt x="3515110" y="90685"/>
                  </a:lnTo>
                  <a:lnTo>
                    <a:pt x="3560827" y="81532"/>
                  </a:lnTo>
                  <a:lnTo>
                    <a:pt x="3606715" y="72851"/>
                  </a:lnTo>
                  <a:lnTo>
                    <a:pt x="3652769" y="64644"/>
                  </a:lnTo>
                  <a:lnTo>
                    <a:pt x="3698988" y="56915"/>
                  </a:lnTo>
                  <a:lnTo>
                    <a:pt x="3745368" y="49665"/>
                  </a:lnTo>
                  <a:lnTo>
                    <a:pt x="3791908" y="42897"/>
                  </a:lnTo>
                  <a:lnTo>
                    <a:pt x="3838605" y="36614"/>
                  </a:lnTo>
                  <a:lnTo>
                    <a:pt x="3885455" y="30819"/>
                  </a:lnTo>
                  <a:lnTo>
                    <a:pt x="3932457" y="25514"/>
                  </a:lnTo>
                  <a:lnTo>
                    <a:pt x="3979608" y="20702"/>
                  </a:lnTo>
                  <a:lnTo>
                    <a:pt x="4026904" y="16385"/>
                  </a:lnTo>
                  <a:lnTo>
                    <a:pt x="4074344" y="12566"/>
                  </a:lnTo>
                  <a:lnTo>
                    <a:pt x="4121925" y="9248"/>
                  </a:lnTo>
                  <a:lnTo>
                    <a:pt x="4169644" y="6433"/>
                  </a:lnTo>
                  <a:lnTo>
                    <a:pt x="4217499" y="4124"/>
                  </a:lnTo>
                  <a:lnTo>
                    <a:pt x="4265486" y="2323"/>
                  </a:lnTo>
                  <a:lnTo>
                    <a:pt x="4313604" y="1034"/>
                  </a:lnTo>
                  <a:lnTo>
                    <a:pt x="4361850" y="259"/>
                  </a:lnTo>
                  <a:lnTo>
                    <a:pt x="4410227" y="0"/>
                  </a:lnTo>
                  <a:lnTo>
                    <a:pt x="11088993" y="0"/>
                  </a:lnTo>
                  <a:lnTo>
                    <a:pt x="11088993" y="6999873"/>
                  </a:lnTo>
                  <a:close/>
                </a:path>
              </a:pathLst>
            </a:custGeom>
            <a:solidFill>
              <a:srgbClr val="FAF7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814289" y="9864888"/>
              <a:ext cx="1043305" cy="15240"/>
            </a:xfrm>
            <a:custGeom>
              <a:avLst/>
              <a:gdLst/>
              <a:ahLst/>
              <a:cxnLst/>
              <a:rect l="l" t="t" r="r" b="b"/>
              <a:pathLst>
                <a:path w="1043304" h="15240">
                  <a:moveTo>
                    <a:pt x="0" y="14952"/>
                  </a:moveTo>
                  <a:lnTo>
                    <a:pt x="1042705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71427" y="9804603"/>
              <a:ext cx="152388" cy="15238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47469" y="9787738"/>
              <a:ext cx="152388" cy="15238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24347" y="5288914"/>
              <a:ext cx="123825" cy="12382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24347" y="6279514"/>
              <a:ext cx="123825" cy="12382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24347" y="7270114"/>
              <a:ext cx="123825" cy="12382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300"/>
              </a:spcBef>
            </a:pPr>
            <a:r>
              <a:rPr dirty="0" spc="-150"/>
              <a:t>Climate</a:t>
            </a:r>
            <a:r>
              <a:rPr dirty="0" spc="-835"/>
              <a:t> </a:t>
            </a:r>
            <a:r>
              <a:rPr dirty="0" spc="-180"/>
              <a:t>Challenges</a:t>
            </a:r>
            <a:r>
              <a:rPr dirty="0" spc="-835"/>
              <a:t> </a:t>
            </a:r>
            <a:r>
              <a:rPr dirty="0" spc="-120"/>
              <a:t>in</a:t>
            </a:r>
            <a:r>
              <a:rPr dirty="0" spc="-830"/>
              <a:t> </a:t>
            </a:r>
            <a:r>
              <a:rPr dirty="0" spc="-120"/>
              <a:t>Bangalore</a:t>
            </a:r>
          </a:p>
          <a:p>
            <a:pPr marL="199390">
              <a:lnSpc>
                <a:spcPct val="100000"/>
              </a:lnSpc>
              <a:spcBef>
                <a:spcPts val="765"/>
              </a:spcBef>
            </a:pPr>
            <a:r>
              <a:rPr dirty="0" sz="4600" spc="90">
                <a:latin typeface="Lucida Sans Unicode"/>
                <a:cs typeface="Lucida Sans Unicode"/>
              </a:rPr>
              <a:t>Understanding</a:t>
            </a:r>
            <a:r>
              <a:rPr dirty="0" sz="4600" spc="-220">
                <a:latin typeface="Lucida Sans Unicode"/>
                <a:cs typeface="Lucida Sans Unicode"/>
              </a:rPr>
              <a:t> </a:t>
            </a:r>
            <a:r>
              <a:rPr dirty="0" sz="4600" spc="105">
                <a:latin typeface="Lucida Sans Unicode"/>
                <a:cs typeface="Lucida Sans Unicode"/>
              </a:rPr>
              <a:t>Bangalore’s</a:t>
            </a:r>
            <a:r>
              <a:rPr dirty="0" sz="4600" spc="-220">
                <a:latin typeface="Lucida Sans Unicode"/>
                <a:cs typeface="Lucida Sans Unicode"/>
              </a:rPr>
              <a:t> </a:t>
            </a:r>
            <a:r>
              <a:rPr dirty="0" sz="4600" spc="165">
                <a:latin typeface="Lucida Sans Unicode"/>
                <a:cs typeface="Lucida Sans Unicode"/>
              </a:rPr>
              <a:t>Climate</a:t>
            </a:r>
            <a:r>
              <a:rPr dirty="0" sz="4600" spc="-220">
                <a:latin typeface="Lucida Sans Unicode"/>
                <a:cs typeface="Lucida Sans Unicode"/>
              </a:rPr>
              <a:t> </a:t>
            </a:r>
            <a:r>
              <a:rPr dirty="0" sz="4600" spc="-10">
                <a:latin typeface="Lucida Sans Unicode"/>
                <a:cs typeface="Lucida Sans Unicode"/>
              </a:rPr>
              <a:t>Risks</a:t>
            </a:r>
            <a:endParaRPr sz="4600">
              <a:latin typeface="Lucida Sans Unicode"/>
              <a:cs typeface="Lucida Sans Unicode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2441764"/>
            <a:ext cx="6257924" cy="4362449"/>
          </a:xfrm>
          <a:prstGeom prst="rect">
            <a:avLst/>
          </a:prstGeom>
        </p:spPr>
      </p:pic>
      <p:sp>
        <p:nvSpPr>
          <p:cNvPr id="13" name="object 1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645160">
              <a:lnSpc>
                <a:spcPct val="116100"/>
              </a:lnSpc>
              <a:spcBef>
                <a:spcPts val="100"/>
              </a:spcBef>
            </a:pPr>
            <a:r>
              <a:rPr dirty="0" spc="-20"/>
              <a:t>Rising</a:t>
            </a:r>
            <a:r>
              <a:rPr dirty="0" spc="-130"/>
              <a:t> </a:t>
            </a:r>
            <a:r>
              <a:rPr dirty="0" spc="80"/>
              <a:t>temperatures</a:t>
            </a:r>
            <a:r>
              <a:rPr dirty="0" spc="-125"/>
              <a:t> </a:t>
            </a:r>
            <a:r>
              <a:rPr dirty="0" spc="165"/>
              <a:t>and</a:t>
            </a:r>
            <a:r>
              <a:rPr dirty="0" spc="-125"/>
              <a:t> </a:t>
            </a:r>
            <a:r>
              <a:rPr dirty="0" spc="45"/>
              <a:t>prolonged</a:t>
            </a:r>
            <a:r>
              <a:rPr dirty="0" spc="-125"/>
              <a:t> </a:t>
            </a:r>
            <a:r>
              <a:rPr dirty="0" spc="130"/>
              <a:t>heatwaves </a:t>
            </a:r>
            <a:r>
              <a:rPr dirty="0" spc="90"/>
              <a:t>increase</a:t>
            </a:r>
            <a:r>
              <a:rPr dirty="0" spc="-114"/>
              <a:t> </a:t>
            </a:r>
            <a:r>
              <a:rPr dirty="0" spc="80"/>
              <a:t>energy</a:t>
            </a:r>
            <a:r>
              <a:rPr dirty="0" spc="-110"/>
              <a:t> </a:t>
            </a:r>
            <a:r>
              <a:rPr dirty="0" spc="95"/>
              <a:t>demand.</a:t>
            </a:r>
          </a:p>
          <a:p>
            <a:pPr marL="12700" marR="5080">
              <a:lnSpc>
                <a:spcPct val="116100"/>
              </a:lnSpc>
            </a:pPr>
            <a:r>
              <a:rPr dirty="0" spc="65"/>
              <a:t>Unpredictable</a:t>
            </a:r>
            <a:r>
              <a:rPr dirty="0" spc="-125"/>
              <a:t> </a:t>
            </a:r>
            <a:r>
              <a:rPr dirty="0" spc="70"/>
              <a:t>monsoon</a:t>
            </a:r>
            <a:r>
              <a:rPr dirty="0" spc="-120"/>
              <a:t> </a:t>
            </a:r>
            <a:r>
              <a:rPr dirty="0" spc="60"/>
              <a:t>patterns</a:t>
            </a:r>
            <a:r>
              <a:rPr dirty="0" spc="-120"/>
              <a:t> </a:t>
            </a:r>
            <a:r>
              <a:rPr dirty="0" spc="100"/>
              <a:t>causing</a:t>
            </a:r>
            <a:r>
              <a:rPr dirty="0" spc="-120"/>
              <a:t> </a:t>
            </a:r>
            <a:r>
              <a:rPr dirty="0"/>
              <a:t>floods</a:t>
            </a:r>
            <a:r>
              <a:rPr dirty="0" spc="-125"/>
              <a:t> </a:t>
            </a:r>
            <a:r>
              <a:rPr dirty="0" spc="-25"/>
              <a:t>in </a:t>
            </a:r>
            <a:r>
              <a:rPr dirty="0" spc="150"/>
              <a:t>areas</a:t>
            </a:r>
            <a:r>
              <a:rPr dirty="0" spc="-145"/>
              <a:t> </a:t>
            </a:r>
            <a:r>
              <a:rPr dirty="0" spc="-70"/>
              <a:t>like</a:t>
            </a:r>
            <a:r>
              <a:rPr dirty="0" spc="-140"/>
              <a:t> </a:t>
            </a:r>
            <a:r>
              <a:rPr dirty="0" spc="45"/>
              <a:t>Bellandur</a:t>
            </a:r>
            <a:r>
              <a:rPr dirty="0" spc="-140"/>
              <a:t> </a:t>
            </a:r>
            <a:r>
              <a:rPr dirty="0" spc="165"/>
              <a:t>and</a:t>
            </a:r>
            <a:r>
              <a:rPr dirty="0" spc="-140"/>
              <a:t> </a:t>
            </a:r>
            <a:r>
              <a:rPr dirty="0" spc="-30"/>
              <a:t>HSR</a:t>
            </a:r>
            <a:r>
              <a:rPr dirty="0" spc="-140"/>
              <a:t> </a:t>
            </a:r>
            <a:r>
              <a:rPr dirty="0" spc="-10"/>
              <a:t>Layout.</a:t>
            </a:r>
          </a:p>
          <a:p>
            <a:pPr marL="12700" marR="682625">
              <a:lnSpc>
                <a:spcPct val="116100"/>
              </a:lnSpc>
            </a:pPr>
            <a:r>
              <a:rPr dirty="0" spc="65"/>
              <a:t>Urban</a:t>
            </a:r>
            <a:r>
              <a:rPr dirty="0" spc="-5"/>
              <a:t> </a:t>
            </a:r>
            <a:r>
              <a:rPr dirty="0"/>
              <a:t>infrastructure </a:t>
            </a:r>
            <a:r>
              <a:rPr dirty="0" spc="50"/>
              <a:t>under</a:t>
            </a:r>
            <a:r>
              <a:rPr dirty="0"/>
              <a:t> pressure from </a:t>
            </a:r>
            <a:r>
              <a:rPr dirty="0" spc="55"/>
              <a:t>rapid </a:t>
            </a:r>
            <a:r>
              <a:rPr dirty="0" spc="45"/>
              <a:t>population</a:t>
            </a:r>
            <a:r>
              <a:rPr dirty="0" spc="-120"/>
              <a:t> </a:t>
            </a:r>
            <a:r>
              <a:rPr dirty="0" spc="-10"/>
              <a:t>growth.</a:t>
            </a:r>
          </a:p>
        </p:txBody>
      </p:sp>
      <p:pic>
        <p:nvPicPr>
          <p:cNvPr id="14" name="object 1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627780" y="379262"/>
            <a:ext cx="1314449" cy="1381124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8068878" y="9664403"/>
            <a:ext cx="323151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solidFill>
                  <a:srgbClr val="1B1B20"/>
                </a:solidFill>
                <a:latin typeface="Lucida Sans Unicode"/>
                <a:cs typeface="Lucida Sans Unicode"/>
              </a:rPr>
              <a:t>Flood</a:t>
            </a:r>
            <a:r>
              <a:rPr dirty="0" sz="2200" spc="-13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1B1B20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125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0">
                <a:solidFill>
                  <a:srgbClr val="1B1B20"/>
                </a:solidFill>
                <a:latin typeface="Lucida Sans Unicode"/>
                <a:cs typeface="Lucida Sans Unicode"/>
              </a:rPr>
              <a:t>Hebbal</a:t>
            </a:r>
            <a:r>
              <a:rPr dirty="0" sz="2200" spc="-13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1B1B20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125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1B1B20"/>
                </a:solidFill>
                <a:latin typeface="Lucida Sans Unicode"/>
                <a:cs typeface="Lucida Sans Unicode"/>
              </a:rPr>
              <a:t>2022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3517779"/>
            <a:ext cx="18274030" cy="6769734"/>
          </a:xfrm>
          <a:custGeom>
            <a:avLst/>
            <a:gdLst/>
            <a:ahLst/>
            <a:cxnLst/>
            <a:rect l="l" t="t" r="r" b="b"/>
            <a:pathLst>
              <a:path w="18274030" h="6769734">
                <a:moveTo>
                  <a:pt x="18273615" y="6769220"/>
                </a:moveTo>
                <a:lnTo>
                  <a:pt x="0" y="6769220"/>
                </a:lnTo>
                <a:lnTo>
                  <a:pt x="0" y="1178749"/>
                </a:lnTo>
                <a:lnTo>
                  <a:pt x="43743" y="1135230"/>
                </a:lnTo>
                <a:lnTo>
                  <a:pt x="76090" y="1103955"/>
                </a:lnTo>
                <a:lnTo>
                  <a:pt x="108789" y="1073043"/>
                </a:lnTo>
                <a:lnTo>
                  <a:pt x="141835" y="1042499"/>
                </a:lnTo>
                <a:lnTo>
                  <a:pt x="175226" y="1012324"/>
                </a:lnTo>
                <a:lnTo>
                  <a:pt x="208958" y="982524"/>
                </a:lnTo>
                <a:lnTo>
                  <a:pt x="243027" y="953100"/>
                </a:lnTo>
                <a:lnTo>
                  <a:pt x="277432" y="924057"/>
                </a:lnTo>
                <a:lnTo>
                  <a:pt x="312167" y="895397"/>
                </a:lnTo>
                <a:lnTo>
                  <a:pt x="347231" y="867124"/>
                </a:lnTo>
                <a:lnTo>
                  <a:pt x="382620" y="839240"/>
                </a:lnTo>
                <a:lnTo>
                  <a:pt x="418330" y="811750"/>
                </a:lnTo>
                <a:lnTo>
                  <a:pt x="454359" y="784656"/>
                </a:lnTo>
                <a:lnTo>
                  <a:pt x="490703" y="757961"/>
                </a:lnTo>
                <a:lnTo>
                  <a:pt x="527359" y="731670"/>
                </a:lnTo>
                <a:lnTo>
                  <a:pt x="564324" y="705785"/>
                </a:lnTo>
                <a:lnTo>
                  <a:pt x="601593" y="680309"/>
                </a:lnTo>
                <a:lnTo>
                  <a:pt x="639165" y="655245"/>
                </a:lnTo>
                <a:lnTo>
                  <a:pt x="677036" y="630598"/>
                </a:lnTo>
                <a:lnTo>
                  <a:pt x="715203" y="606370"/>
                </a:lnTo>
                <a:lnTo>
                  <a:pt x="753662" y="582564"/>
                </a:lnTo>
                <a:lnTo>
                  <a:pt x="792410" y="559183"/>
                </a:lnTo>
                <a:lnTo>
                  <a:pt x="831444" y="536232"/>
                </a:lnTo>
                <a:lnTo>
                  <a:pt x="870761" y="513713"/>
                </a:lnTo>
                <a:lnTo>
                  <a:pt x="910357" y="491629"/>
                </a:lnTo>
                <a:lnTo>
                  <a:pt x="950230" y="469984"/>
                </a:lnTo>
                <a:lnTo>
                  <a:pt x="990375" y="448780"/>
                </a:lnTo>
                <a:lnTo>
                  <a:pt x="1030790" y="428022"/>
                </a:lnTo>
                <a:lnTo>
                  <a:pt x="1071471" y="407712"/>
                </a:lnTo>
                <a:lnTo>
                  <a:pt x="1112415" y="387854"/>
                </a:lnTo>
                <a:lnTo>
                  <a:pt x="1153620" y="368450"/>
                </a:lnTo>
                <a:lnTo>
                  <a:pt x="1195081" y="349505"/>
                </a:lnTo>
                <a:lnTo>
                  <a:pt x="1236795" y="331021"/>
                </a:lnTo>
                <a:lnTo>
                  <a:pt x="1278760" y="313002"/>
                </a:lnTo>
                <a:lnTo>
                  <a:pt x="1320971" y="295451"/>
                </a:lnTo>
                <a:lnTo>
                  <a:pt x="1363426" y="278370"/>
                </a:lnTo>
                <a:lnTo>
                  <a:pt x="1406122" y="261765"/>
                </a:lnTo>
                <a:lnTo>
                  <a:pt x="1449055" y="245636"/>
                </a:lnTo>
                <a:lnTo>
                  <a:pt x="1492221" y="229989"/>
                </a:lnTo>
                <a:lnTo>
                  <a:pt x="1535619" y="214826"/>
                </a:lnTo>
                <a:lnTo>
                  <a:pt x="1579243" y="200150"/>
                </a:lnTo>
                <a:lnTo>
                  <a:pt x="1623092" y="185964"/>
                </a:lnTo>
                <a:lnTo>
                  <a:pt x="1667162" y="172273"/>
                </a:lnTo>
                <a:lnTo>
                  <a:pt x="1711450" y="159079"/>
                </a:lnTo>
                <a:lnTo>
                  <a:pt x="1755952" y="146385"/>
                </a:lnTo>
                <a:lnTo>
                  <a:pt x="1800665" y="134194"/>
                </a:lnTo>
                <a:lnTo>
                  <a:pt x="1845586" y="122511"/>
                </a:lnTo>
                <a:lnTo>
                  <a:pt x="1890711" y="111338"/>
                </a:lnTo>
                <a:lnTo>
                  <a:pt x="1936038" y="100678"/>
                </a:lnTo>
                <a:lnTo>
                  <a:pt x="1981564" y="90534"/>
                </a:lnTo>
                <a:lnTo>
                  <a:pt x="2027284" y="80911"/>
                </a:lnTo>
                <a:lnTo>
                  <a:pt x="2073196" y="71810"/>
                </a:lnTo>
                <a:lnTo>
                  <a:pt x="2119296" y="63236"/>
                </a:lnTo>
                <a:lnTo>
                  <a:pt x="2165581" y="55192"/>
                </a:lnTo>
                <a:lnTo>
                  <a:pt x="2212049" y="47680"/>
                </a:lnTo>
                <a:lnTo>
                  <a:pt x="2258695" y="40705"/>
                </a:lnTo>
                <a:lnTo>
                  <a:pt x="2305516" y="34269"/>
                </a:lnTo>
                <a:lnTo>
                  <a:pt x="2352510" y="28376"/>
                </a:lnTo>
                <a:lnTo>
                  <a:pt x="2399673" y="23028"/>
                </a:lnTo>
                <a:lnTo>
                  <a:pt x="2447001" y="18229"/>
                </a:lnTo>
                <a:lnTo>
                  <a:pt x="2494492" y="13983"/>
                </a:lnTo>
                <a:lnTo>
                  <a:pt x="2542141" y="10293"/>
                </a:lnTo>
                <a:lnTo>
                  <a:pt x="2589947" y="7161"/>
                </a:lnTo>
                <a:lnTo>
                  <a:pt x="2637906" y="4592"/>
                </a:lnTo>
                <a:lnTo>
                  <a:pt x="2686014" y="2587"/>
                </a:lnTo>
                <a:lnTo>
                  <a:pt x="2734268" y="1152"/>
                </a:lnTo>
                <a:lnTo>
                  <a:pt x="2782665" y="288"/>
                </a:lnTo>
                <a:lnTo>
                  <a:pt x="2831201" y="0"/>
                </a:lnTo>
                <a:lnTo>
                  <a:pt x="18273615" y="0"/>
                </a:lnTo>
                <a:lnTo>
                  <a:pt x="18273615" y="6769220"/>
                </a:lnTo>
                <a:close/>
              </a:path>
            </a:pathLst>
          </a:custGeom>
          <a:solidFill>
            <a:srgbClr val="FAF7E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96521" y="429774"/>
            <a:ext cx="1323974" cy="13906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3672" y="4300088"/>
            <a:ext cx="4800599" cy="45815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52708" y="6534311"/>
            <a:ext cx="3257549" cy="32575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8458" y="365638"/>
            <a:ext cx="12473305" cy="2037080"/>
          </a:xfrm>
          <a:prstGeom prst="rect"/>
        </p:spPr>
        <p:txBody>
          <a:bodyPr wrap="square" lIns="0" tIns="195580" rIns="0" bIns="0" rtlCol="0" vert="horz">
            <a:spAutoFit/>
          </a:bodyPr>
          <a:lstStyle/>
          <a:p>
            <a:pPr marL="12700" marR="5080">
              <a:lnSpc>
                <a:spcPts val="7200"/>
              </a:lnSpc>
              <a:spcBef>
                <a:spcPts val="1540"/>
              </a:spcBef>
            </a:pPr>
            <a:r>
              <a:rPr dirty="0" spc="-165"/>
              <a:t>Smart</a:t>
            </a:r>
            <a:r>
              <a:rPr dirty="0" spc="-855"/>
              <a:t> </a:t>
            </a:r>
            <a:r>
              <a:rPr dirty="0" spc="-270"/>
              <a:t>Solutions</a:t>
            </a:r>
            <a:r>
              <a:rPr dirty="0" spc="-855"/>
              <a:t> </a:t>
            </a:r>
            <a:r>
              <a:rPr dirty="0" spc="-25"/>
              <a:t>for </a:t>
            </a:r>
            <a:r>
              <a:rPr dirty="0" spc="-204"/>
              <a:t>Sustainable</a:t>
            </a:r>
            <a:r>
              <a:rPr dirty="0" spc="-805"/>
              <a:t> </a:t>
            </a:r>
            <a:r>
              <a:rPr dirty="0" spc="-190"/>
              <a:t>Infrastructure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582668" y="2406681"/>
            <a:ext cx="6332855" cy="726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00">
                <a:solidFill>
                  <a:srgbClr val="1B1B20"/>
                </a:solidFill>
                <a:latin typeface="Lucida Sans Unicode"/>
                <a:cs typeface="Lucida Sans Unicode"/>
              </a:rPr>
              <a:t>Role</a:t>
            </a:r>
            <a:r>
              <a:rPr dirty="0" sz="4600" spc="-235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4600">
                <a:solidFill>
                  <a:srgbClr val="1B1B20"/>
                </a:solidFill>
                <a:latin typeface="Lucida Sans Unicode"/>
                <a:cs typeface="Lucida Sans Unicode"/>
              </a:rPr>
              <a:t>of</a:t>
            </a:r>
            <a:r>
              <a:rPr dirty="0" sz="4600" spc="-229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4600" spc="190">
                <a:solidFill>
                  <a:srgbClr val="1B1B20"/>
                </a:solidFill>
                <a:latin typeface="Lucida Sans Unicode"/>
                <a:cs typeface="Lucida Sans Unicode"/>
              </a:rPr>
              <a:t>Smart</a:t>
            </a:r>
            <a:r>
              <a:rPr dirty="0" sz="4600" spc="-229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4600" spc="100">
                <a:solidFill>
                  <a:srgbClr val="1B1B20"/>
                </a:solidFill>
                <a:latin typeface="Lucida Sans Unicode"/>
                <a:cs typeface="Lucida Sans Unicode"/>
              </a:rPr>
              <a:t>Devices</a:t>
            </a:r>
            <a:endParaRPr sz="4600">
              <a:latin typeface="Lucida Sans Unicode"/>
              <a:cs typeface="Lucida Sans Unicode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7997" y="4393439"/>
            <a:ext cx="104775" cy="10477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7997" y="5193539"/>
            <a:ext cx="104775" cy="104774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923187" y="3668279"/>
            <a:ext cx="4846955" cy="2548890"/>
          </a:xfrm>
          <a:prstGeom prst="rect">
            <a:avLst/>
          </a:prstGeom>
        </p:spPr>
        <p:txBody>
          <a:bodyPr wrap="square" lIns="0" tIns="62229" rIns="0" bIns="0" rtlCol="0" vert="horz">
            <a:spAutoFit/>
          </a:bodyPr>
          <a:lstStyle/>
          <a:p>
            <a:pPr marL="464820">
              <a:lnSpc>
                <a:spcPct val="100000"/>
              </a:lnSpc>
              <a:spcBef>
                <a:spcPts val="489"/>
              </a:spcBef>
            </a:pPr>
            <a:r>
              <a:rPr dirty="0" sz="3200" spc="65">
                <a:solidFill>
                  <a:srgbClr val="1B1B20"/>
                </a:solidFill>
                <a:latin typeface="Lucida Sans Unicode"/>
                <a:cs typeface="Lucida Sans Unicode"/>
              </a:rPr>
              <a:t>Energy</a:t>
            </a:r>
            <a:r>
              <a:rPr dirty="0" sz="3200" spc="-16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10">
                <a:solidFill>
                  <a:srgbClr val="1B1B20"/>
                </a:solidFill>
                <a:latin typeface="Lucida Sans Unicode"/>
                <a:cs typeface="Lucida Sans Unicode"/>
              </a:rPr>
              <a:t>Efficiency:</a:t>
            </a:r>
            <a:endParaRPr sz="3200">
              <a:latin typeface="Lucida Sans Unicode"/>
              <a:cs typeface="Lucida Sans Unicode"/>
            </a:endParaRPr>
          </a:p>
          <a:p>
            <a:pPr marL="12700" marR="5080">
              <a:lnSpc>
                <a:spcPts val="3150"/>
              </a:lnSpc>
              <a:spcBef>
                <a:spcPts val="60"/>
              </a:spcBef>
            </a:pPr>
            <a:r>
              <a:rPr dirty="0" sz="2300" spc="70">
                <a:solidFill>
                  <a:srgbClr val="1B1B20"/>
                </a:solidFill>
                <a:latin typeface="Lucida Sans Unicode"/>
                <a:cs typeface="Lucida Sans Unicode"/>
              </a:rPr>
              <a:t>Automated</a:t>
            </a:r>
            <a:r>
              <a:rPr dirty="0" sz="2300" spc="-2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1B1B20"/>
                </a:solidFill>
                <a:latin typeface="Lucida Sans Unicode"/>
                <a:cs typeface="Lucida Sans Unicode"/>
              </a:rPr>
              <a:t>curtains</a:t>
            </a:r>
            <a:r>
              <a:rPr dirty="0" sz="2300" spc="-15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30">
                <a:solidFill>
                  <a:srgbClr val="1B1B20"/>
                </a:solidFill>
                <a:latin typeface="Lucida Sans Unicode"/>
                <a:cs typeface="Lucida Sans Unicode"/>
              </a:rPr>
              <a:t>and</a:t>
            </a:r>
            <a:r>
              <a:rPr dirty="0" sz="2300" spc="-2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1B1B20"/>
                </a:solidFill>
                <a:latin typeface="Lucida Sans Unicode"/>
                <a:cs typeface="Lucida Sans Unicode"/>
              </a:rPr>
              <a:t>lights</a:t>
            </a:r>
            <a:r>
              <a:rPr dirty="0" sz="2300" spc="-15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25">
                <a:solidFill>
                  <a:srgbClr val="1B1B20"/>
                </a:solidFill>
                <a:latin typeface="Lucida Sans Unicode"/>
                <a:cs typeface="Lucida Sans Unicode"/>
              </a:rPr>
              <a:t>to </a:t>
            </a:r>
            <a:r>
              <a:rPr dirty="0" sz="2300">
                <a:solidFill>
                  <a:srgbClr val="1B1B20"/>
                </a:solidFill>
                <a:latin typeface="Lucida Sans Unicode"/>
                <a:cs typeface="Lucida Sans Unicode"/>
              </a:rPr>
              <a:t>optimize</a:t>
            </a:r>
            <a:r>
              <a:rPr dirty="0" sz="2300" spc="-13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50">
                <a:solidFill>
                  <a:srgbClr val="1B1B20"/>
                </a:solidFill>
                <a:latin typeface="Lucida Sans Unicode"/>
                <a:cs typeface="Lucida Sans Unicode"/>
              </a:rPr>
              <a:t>natural</a:t>
            </a:r>
            <a:r>
              <a:rPr dirty="0" sz="2300" spc="-13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1B1B20"/>
                </a:solidFill>
                <a:latin typeface="Lucida Sans Unicode"/>
                <a:cs typeface="Lucida Sans Unicode"/>
              </a:rPr>
              <a:t>light</a:t>
            </a:r>
            <a:r>
              <a:rPr dirty="0" sz="2300" spc="-125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40">
                <a:solidFill>
                  <a:srgbClr val="1B1B20"/>
                </a:solidFill>
                <a:latin typeface="Lucida Sans Unicode"/>
                <a:cs typeface="Lucida Sans Unicode"/>
              </a:rPr>
              <a:t>usage.</a:t>
            </a:r>
            <a:endParaRPr sz="2300">
              <a:latin typeface="Lucida Sans Unicode"/>
              <a:cs typeface="Lucida Sans Unicode"/>
            </a:endParaRPr>
          </a:p>
          <a:p>
            <a:pPr marL="12700" marR="305435">
              <a:lnSpc>
                <a:spcPts val="3150"/>
              </a:lnSpc>
            </a:pPr>
            <a:r>
              <a:rPr dirty="0" sz="2300" spc="50">
                <a:solidFill>
                  <a:srgbClr val="1B1B20"/>
                </a:solidFill>
                <a:latin typeface="Lucida Sans Unicode"/>
                <a:cs typeface="Lucida Sans Unicode"/>
              </a:rPr>
              <a:t>Temperature</a:t>
            </a:r>
            <a:r>
              <a:rPr dirty="0" sz="2300" spc="-6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1B1B20"/>
                </a:solidFill>
                <a:latin typeface="Lucida Sans Unicode"/>
                <a:cs typeface="Lucida Sans Unicode"/>
              </a:rPr>
              <a:t>sensors</a:t>
            </a:r>
            <a:r>
              <a:rPr dirty="0" sz="2300" spc="-55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40">
                <a:solidFill>
                  <a:srgbClr val="1B1B20"/>
                </a:solidFill>
                <a:latin typeface="Lucida Sans Unicode"/>
                <a:cs typeface="Lucida Sans Unicode"/>
              </a:rPr>
              <a:t>for</a:t>
            </a:r>
            <a:r>
              <a:rPr dirty="0" sz="2300" spc="-6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65">
                <a:solidFill>
                  <a:srgbClr val="1B1B20"/>
                </a:solidFill>
                <a:latin typeface="Lucida Sans Unicode"/>
                <a:cs typeface="Lucida Sans Unicode"/>
              </a:rPr>
              <a:t>smart fan</a:t>
            </a:r>
            <a:r>
              <a:rPr dirty="0" sz="2300" spc="-11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30">
                <a:solidFill>
                  <a:srgbClr val="1B1B20"/>
                </a:solidFill>
                <a:latin typeface="Lucida Sans Unicode"/>
                <a:cs typeface="Lucida Sans Unicode"/>
              </a:rPr>
              <a:t>and</a:t>
            </a:r>
            <a:r>
              <a:rPr dirty="0" sz="2300" spc="-105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60">
                <a:solidFill>
                  <a:srgbClr val="1B1B20"/>
                </a:solidFill>
                <a:latin typeface="Lucida Sans Unicode"/>
                <a:cs typeface="Lucida Sans Unicode"/>
              </a:rPr>
              <a:t>AC</a:t>
            </a:r>
            <a:r>
              <a:rPr dirty="0" sz="2300" spc="-11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20">
                <a:solidFill>
                  <a:srgbClr val="1B1B20"/>
                </a:solidFill>
                <a:latin typeface="Lucida Sans Unicode"/>
                <a:cs typeface="Lucida Sans Unicode"/>
              </a:rPr>
              <a:t>control,</a:t>
            </a:r>
            <a:r>
              <a:rPr dirty="0" sz="2300" spc="-105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40">
                <a:solidFill>
                  <a:srgbClr val="1B1B20"/>
                </a:solidFill>
                <a:latin typeface="Lucida Sans Unicode"/>
                <a:cs typeface="Lucida Sans Unicode"/>
              </a:rPr>
              <a:t>reducing </a:t>
            </a:r>
            <a:r>
              <a:rPr dirty="0" sz="2300" spc="65">
                <a:solidFill>
                  <a:srgbClr val="1B1B20"/>
                </a:solidFill>
                <a:latin typeface="Lucida Sans Unicode"/>
                <a:cs typeface="Lucida Sans Unicode"/>
              </a:rPr>
              <a:t>energy</a:t>
            </a:r>
            <a:r>
              <a:rPr dirty="0" sz="2300" spc="-12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65">
                <a:solidFill>
                  <a:srgbClr val="1B1B20"/>
                </a:solidFill>
                <a:latin typeface="Lucida Sans Unicode"/>
                <a:cs typeface="Lucida Sans Unicode"/>
              </a:rPr>
              <a:t>wastage.</a:t>
            </a:r>
            <a:endParaRPr sz="2300">
              <a:latin typeface="Lucida Sans Unicode"/>
              <a:cs typeface="Lucida Sans Unicode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834617" y="5016322"/>
            <a:ext cx="104775" cy="10477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834617" y="5816422"/>
            <a:ext cx="104775" cy="104774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12089808" y="3602851"/>
            <a:ext cx="5798185" cy="2837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165" marR="652780" indent="930910">
              <a:lnSpc>
                <a:spcPct val="115199"/>
              </a:lnSpc>
              <a:spcBef>
                <a:spcPts val="100"/>
              </a:spcBef>
              <a:tabLst>
                <a:tab pos="3163570" algn="l"/>
              </a:tabLst>
            </a:pPr>
            <a:r>
              <a:rPr dirty="0" sz="3200" spc="55">
                <a:solidFill>
                  <a:srgbClr val="1B1B20"/>
                </a:solidFill>
                <a:latin typeface="Lucida Sans Unicode"/>
                <a:cs typeface="Lucida Sans Unicode"/>
              </a:rPr>
              <a:t>Integration</a:t>
            </a:r>
            <a:r>
              <a:rPr dirty="0" sz="3200" spc="-145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20">
                <a:solidFill>
                  <a:srgbClr val="1B1B20"/>
                </a:solidFill>
                <a:latin typeface="Lucida Sans Unicode"/>
                <a:cs typeface="Lucida Sans Unicode"/>
              </a:rPr>
              <a:t>with </a:t>
            </a:r>
            <a:r>
              <a:rPr dirty="0" sz="3200" spc="65">
                <a:solidFill>
                  <a:srgbClr val="1B1B20"/>
                </a:solidFill>
                <a:latin typeface="Lucida Sans Unicode"/>
                <a:cs typeface="Lucida Sans Unicode"/>
              </a:rPr>
              <a:t>Nature-</a:t>
            </a:r>
            <a:r>
              <a:rPr dirty="0" sz="3200" spc="165">
                <a:solidFill>
                  <a:srgbClr val="1B1B20"/>
                </a:solidFill>
                <a:latin typeface="Lucida Sans Unicode"/>
                <a:cs typeface="Lucida Sans Unicode"/>
              </a:rPr>
              <a:t>Based</a:t>
            </a:r>
            <a:r>
              <a:rPr dirty="0" sz="3200">
                <a:solidFill>
                  <a:srgbClr val="1B1B20"/>
                </a:solidFill>
                <a:latin typeface="Lucida Sans Unicode"/>
                <a:cs typeface="Lucida Sans Unicode"/>
              </a:rPr>
              <a:t>	</a:t>
            </a:r>
            <a:r>
              <a:rPr dirty="0" sz="3200" spc="-10">
                <a:solidFill>
                  <a:srgbClr val="1B1B20"/>
                </a:solidFill>
                <a:latin typeface="Lucida Sans Unicode"/>
                <a:cs typeface="Lucida Sans Unicode"/>
              </a:rPr>
              <a:t>Solutions:</a:t>
            </a:r>
            <a:endParaRPr sz="3200">
              <a:latin typeface="Lucida Sans Unicode"/>
              <a:cs typeface="Lucida Sans Unicode"/>
            </a:endParaRPr>
          </a:p>
          <a:p>
            <a:pPr marL="12700" marR="5080">
              <a:lnSpc>
                <a:spcPct val="114100"/>
              </a:lnSpc>
              <a:spcBef>
                <a:spcPts val="690"/>
              </a:spcBef>
            </a:pPr>
            <a:r>
              <a:rPr dirty="0" sz="2300">
                <a:solidFill>
                  <a:srgbClr val="1B1B20"/>
                </a:solidFill>
                <a:latin typeface="Lucida Sans Unicode"/>
                <a:cs typeface="Lucida Sans Unicode"/>
              </a:rPr>
              <a:t>Rooftop</a:t>
            </a:r>
            <a:r>
              <a:rPr dirty="0" sz="2300" spc="-10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80">
                <a:solidFill>
                  <a:srgbClr val="1B1B20"/>
                </a:solidFill>
                <a:latin typeface="Lucida Sans Unicode"/>
                <a:cs typeface="Lucida Sans Unicode"/>
              </a:rPr>
              <a:t>gardens</a:t>
            </a:r>
            <a:r>
              <a:rPr dirty="0" sz="2300" spc="-95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1B1B20"/>
                </a:solidFill>
                <a:latin typeface="Lucida Sans Unicode"/>
                <a:cs typeface="Lucida Sans Unicode"/>
              </a:rPr>
              <a:t>with</a:t>
            </a:r>
            <a:r>
              <a:rPr dirty="0" sz="2300" spc="-95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75">
                <a:solidFill>
                  <a:srgbClr val="1B1B20"/>
                </a:solidFill>
                <a:latin typeface="Lucida Sans Unicode"/>
                <a:cs typeface="Lucida Sans Unicode"/>
              </a:rPr>
              <a:t>smart</a:t>
            </a:r>
            <a:r>
              <a:rPr dirty="0" sz="2300" spc="-95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40">
                <a:solidFill>
                  <a:srgbClr val="1B1B20"/>
                </a:solidFill>
                <a:latin typeface="Lucida Sans Unicode"/>
                <a:cs typeface="Lucida Sans Unicode"/>
              </a:rPr>
              <a:t>watering </a:t>
            </a:r>
            <a:r>
              <a:rPr dirty="0" sz="2300" spc="60">
                <a:solidFill>
                  <a:srgbClr val="1B1B20"/>
                </a:solidFill>
                <a:latin typeface="Lucida Sans Unicode"/>
                <a:cs typeface="Lucida Sans Unicode"/>
              </a:rPr>
              <a:t>systems</a:t>
            </a:r>
            <a:r>
              <a:rPr dirty="0" sz="2300" spc="-10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1B1B20"/>
                </a:solidFill>
                <a:latin typeface="Lucida Sans Unicode"/>
                <a:cs typeface="Lucida Sans Unicode"/>
              </a:rPr>
              <a:t>to</a:t>
            </a:r>
            <a:r>
              <a:rPr dirty="0" sz="2300" spc="-10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25">
                <a:solidFill>
                  <a:srgbClr val="1B1B20"/>
                </a:solidFill>
                <a:latin typeface="Lucida Sans Unicode"/>
                <a:cs typeface="Lucida Sans Unicode"/>
              </a:rPr>
              <a:t>save</a:t>
            </a:r>
            <a:r>
              <a:rPr dirty="0" sz="2300" spc="-10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70">
                <a:solidFill>
                  <a:srgbClr val="1B1B20"/>
                </a:solidFill>
                <a:latin typeface="Lucida Sans Unicode"/>
                <a:cs typeface="Lucida Sans Unicode"/>
              </a:rPr>
              <a:t>water</a:t>
            </a:r>
            <a:r>
              <a:rPr dirty="0" sz="2300" spc="-10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30">
                <a:solidFill>
                  <a:srgbClr val="1B1B20"/>
                </a:solidFill>
                <a:latin typeface="Lucida Sans Unicode"/>
                <a:cs typeface="Lucida Sans Unicode"/>
              </a:rPr>
              <a:t>and</a:t>
            </a:r>
            <a:r>
              <a:rPr dirty="0" sz="2300" spc="-10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50">
                <a:solidFill>
                  <a:srgbClr val="1B1B20"/>
                </a:solidFill>
                <a:latin typeface="Lucida Sans Unicode"/>
                <a:cs typeface="Lucida Sans Unicode"/>
              </a:rPr>
              <a:t>cool</a:t>
            </a:r>
            <a:r>
              <a:rPr dirty="0" sz="2300" spc="-10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1B1B20"/>
                </a:solidFill>
                <a:latin typeface="Lucida Sans Unicode"/>
                <a:cs typeface="Lucida Sans Unicode"/>
              </a:rPr>
              <a:t>homes. </a:t>
            </a:r>
            <a:r>
              <a:rPr dirty="0" sz="2300" spc="60">
                <a:solidFill>
                  <a:srgbClr val="1B1B20"/>
                </a:solidFill>
                <a:latin typeface="Lucida Sans Unicode"/>
                <a:cs typeface="Lucida Sans Unicode"/>
              </a:rPr>
              <a:t>Green</a:t>
            </a:r>
            <a:r>
              <a:rPr dirty="0" sz="2300" spc="-12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1B1B20"/>
                </a:solidFill>
                <a:latin typeface="Lucida Sans Unicode"/>
                <a:cs typeface="Lucida Sans Unicode"/>
              </a:rPr>
              <a:t>roofs</a:t>
            </a:r>
            <a:r>
              <a:rPr dirty="0" sz="2300" spc="-12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70">
                <a:solidFill>
                  <a:srgbClr val="1B1B20"/>
                </a:solidFill>
                <a:latin typeface="Lucida Sans Unicode"/>
                <a:cs typeface="Lucida Sans Unicode"/>
              </a:rPr>
              <a:t>coupled</a:t>
            </a:r>
            <a:r>
              <a:rPr dirty="0" sz="2300" spc="-12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1B1B20"/>
                </a:solidFill>
                <a:latin typeface="Lucida Sans Unicode"/>
                <a:cs typeface="Lucida Sans Unicode"/>
              </a:rPr>
              <a:t>with</a:t>
            </a:r>
            <a:r>
              <a:rPr dirty="0" sz="2300" spc="-12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95">
                <a:solidFill>
                  <a:srgbClr val="1B1B20"/>
                </a:solidFill>
                <a:latin typeface="Lucida Sans Unicode"/>
                <a:cs typeface="Lucida Sans Unicode"/>
              </a:rPr>
              <a:t>automated </a:t>
            </a:r>
            <a:r>
              <a:rPr dirty="0" sz="2300">
                <a:solidFill>
                  <a:srgbClr val="1B1B20"/>
                </a:solidFill>
                <a:latin typeface="Lucida Sans Unicode"/>
                <a:cs typeface="Lucida Sans Unicode"/>
              </a:rPr>
              <a:t>cooling</a:t>
            </a:r>
            <a:r>
              <a:rPr dirty="0" sz="2300" spc="-5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60">
                <a:solidFill>
                  <a:srgbClr val="1B1B20"/>
                </a:solidFill>
                <a:latin typeface="Lucida Sans Unicode"/>
                <a:cs typeface="Lucida Sans Unicode"/>
              </a:rPr>
              <a:t>systems</a:t>
            </a:r>
            <a:r>
              <a:rPr dirty="0" sz="2300" spc="-5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1B1B20"/>
                </a:solidFill>
                <a:latin typeface="Lucida Sans Unicode"/>
                <a:cs typeface="Lucida Sans Unicode"/>
              </a:rPr>
              <a:t>to</a:t>
            </a:r>
            <a:r>
              <a:rPr dirty="0" sz="2300" spc="-5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80">
                <a:solidFill>
                  <a:srgbClr val="1B1B20"/>
                </a:solidFill>
                <a:latin typeface="Lucida Sans Unicode"/>
                <a:cs typeface="Lucida Sans Unicode"/>
              </a:rPr>
              <a:t>reduce</a:t>
            </a:r>
            <a:r>
              <a:rPr dirty="0" sz="2300" spc="-5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70">
                <a:solidFill>
                  <a:srgbClr val="1B1B20"/>
                </a:solidFill>
                <a:latin typeface="Lucida Sans Unicode"/>
                <a:cs typeface="Lucida Sans Unicode"/>
              </a:rPr>
              <a:t>urban</a:t>
            </a:r>
            <a:r>
              <a:rPr dirty="0" sz="2300" spc="-5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1B1B20"/>
                </a:solidFill>
                <a:latin typeface="Lucida Sans Unicode"/>
                <a:cs typeface="Lucida Sans Unicode"/>
              </a:rPr>
              <a:t>heat.</a:t>
            </a:r>
            <a:endParaRPr sz="2300">
              <a:latin typeface="Lucida Sans Unicode"/>
              <a:cs typeface="Lucida Sans Unicode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7997" y="7454139"/>
            <a:ext cx="104775" cy="104774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7997" y="8254239"/>
            <a:ext cx="104775" cy="104774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13436189" y="9846966"/>
            <a:ext cx="21710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1B1B20"/>
                </a:solidFill>
                <a:latin typeface="Lucida Sans Unicode"/>
                <a:cs typeface="Lucida Sans Unicode"/>
              </a:rPr>
              <a:t>Rooftop</a:t>
            </a:r>
            <a:r>
              <a:rPr dirty="0" sz="2000" spc="-5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60">
                <a:solidFill>
                  <a:srgbClr val="1B1B20"/>
                </a:solidFill>
                <a:latin typeface="Lucida Sans Unicode"/>
                <a:cs typeface="Lucida Sans Unicode"/>
              </a:rPr>
              <a:t>Gardens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26697" y="6735052"/>
            <a:ext cx="9175750" cy="269240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3200" spc="130">
                <a:solidFill>
                  <a:srgbClr val="1B1B20"/>
                </a:solidFill>
                <a:latin typeface="Lucida Sans Unicode"/>
                <a:cs typeface="Lucida Sans Unicode"/>
              </a:rPr>
              <a:t>Emergency</a:t>
            </a:r>
            <a:r>
              <a:rPr dirty="0" sz="3200" spc="-17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70">
                <a:solidFill>
                  <a:srgbClr val="1B1B20"/>
                </a:solidFill>
                <a:latin typeface="Lucida Sans Unicode"/>
                <a:cs typeface="Lucida Sans Unicode"/>
              </a:rPr>
              <a:t>Preparedness:</a:t>
            </a:r>
            <a:endParaRPr sz="3200">
              <a:latin typeface="Lucida Sans Unicode"/>
              <a:cs typeface="Lucida Sans Unicode"/>
            </a:endParaRPr>
          </a:p>
          <a:p>
            <a:pPr marL="508634" marR="3916045">
              <a:lnSpc>
                <a:spcPts val="3150"/>
              </a:lnSpc>
              <a:spcBef>
                <a:spcPts val="40"/>
              </a:spcBef>
            </a:pPr>
            <a:r>
              <a:rPr dirty="0" sz="2300" spc="-45">
                <a:solidFill>
                  <a:srgbClr val="1B1B20"/>
                </a:solidFill>
                <a:latin typeface="Lucida Sans Unicode"/>
                <a:cs typeface="Lucida Sans Unicode"/>
              </a:rPr>
              <a:t>Low-</a:t>
            </a:r>
            <a:r>
              <a:rPr dirty="0" sz="2300" spc="55">
                <a:solidFill>
                  <a:srgbClr val="1B1B20"/>
                </a:solidFill>
                <a:latin typeface="Lucida Sans Unicode"/>
                <a:cs typeface="Lucida Sans Unicode"/>
              </a:rPr>
              <a:t>power</a:t>
            </a:r>
            <a:r>
              <a:rPr dirty="0" sz="2300" spc="-7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00">
                <a:solidFill>
                  <a:srgbClr val="1B1B20"/>
                </a:solidFill>
                <a:latin typeface="Lucida Sans Unicode"/>
                <a:cs typeface="Lucida Sans Unicode"/>
              </a:rPr>
              <a:t>modes</a:t>
            </a:r>
            <a:r>
              <a:rPr dirty="0" sz="2300" spc="-7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1B1B20"/>
                </a:solidFill>
                <a:latin typeface="Lucida Sans Unicode"/>
                <a:cs typeface="Lucida Sans Unicode"/>
              </a:rPr>
              <a:t>during</a:t>
            </a:r>
            <a:r>
              <a:rPr dirty="0" sz="2300" spc="-7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45">
                <a:solidFill>
                  <a:srgbClr val="1B1B20"/>
                </a:solidFill>
                <a:latin typeface="Lucida Sans Unicode"/>
                <a:cs typeface="Lucida Sans Unicode"/>
              </a:rPr>
              <a:t>power </a:t>
            </a:r>
            <a:r>
              <a:rPr dirty="0" sz="2300" spc="80">
                <a:solidFill>
                  <a:srgbClr val="1B1B20"/>
                </a:solidFill>
                <a:latin typeface="Lucida Sans Unicode"/>
                <a:cs typeface="Lucida Sans Unicode"/>
              </a:rPr>
              <a:t>outages</a:t>
            </a:r>
            <a:r>
              <a:rPr dirty="0" sz="230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40">
                <a:solidFill>
                  <a:srgbClr val="1B1B20"/>
                </a:solidFill>
                <a:latin typeface="Lucida Sans Unicode"/>
                <a:cs typeface="Lucida Sans Unicode"/>
              </a:rPr>
              <a:t>for</a:t>
            </a:r>
            <a:r>
              <a:rPr dirty="0" sz="2300" spc="5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1B1B20"/>
                </a:solidFill>
                <a:latin typeface="Lucida Sans Unicode"/>
                <a:cs typeface="Lucida Sans Unicode"/>
              </a:rPr>
              <a:t>essential</a:t>
            </a:r>
            <a:r>
              <a:rPr dirty="0" sz="2300" spc="5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1B1B20"/>
                </a:solidFill>
                <a:latin typeface="Lucida Sans Unicode"/>
                <a:cs typeface="Lucida Sans Unicode"/>
              </a:rPr>
              <a:t>devices.</a:t>
            </a:r>
            <a:endParaRPr sz="2300">
              <a:latin typeface="Lucida Sans Unicode"/>
              <a:cs typeface="Lucida Sans Unicode"/>
            </a:endParaRPr>
          </a:p>
          <a:p>
            <a:pPr marL="508634" marR="4290060">
              <a:lnSpc>
                <a:spcPts val="3150"/>
              </a:lnSpc>
            </a:pPr>
            <a:r>
              <a:rPr dirty="0" sz="2300" spc="70">
                <a:solidFill>
                  <a:srgbClr val="1B1B20"/>
                </a:solidFill>
                <a:latin typeface="Lucida Sans Unicode"/>
                <a:cs typeface="Lucida Sans Unicode"/>
              </a:rPr>
              <a:t>Automated</a:t>
            </a:r>
            <a:r>
              <a:rPr dirty="0" sz="2300" spc="-6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1B1B20"/>
                </a:solidFill>
                <a:latin typeface="Lucida Sans Unicode"/>
                <a:cs typeface="Lucida Sans Unicode"/>
              </a:rPr>
              <a:t>alerts</a:t>
            </a:r>
            <a:r>
              <a:rPr dirty="0" sz="2300" spc="-55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40">
                <a:solidFill>
                  <a:srgbClr val="1B1B20"/>
                </a:solidFill>
                <a:latin typeface="Lucida Sans Unicode"/>
                <a:cs typeface="Lucida Sans Unicode"/>
              </a:rPr>
              <a:t>for</a:t>
            </a:r>
            <a:r>
              <a:rPr dirty="0" sz="2300" spc="-55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1B1B20"/>
                </a:solidFill>
                <a:latin typeface="Lucida Sans Unicode"/>
                <a:cs typeface="Lucida Sans Unicode"/>
              </a:rPr>
              <a:t>floods</a:t>
            </a:r>
            <a:r>
              <a:rPr dirty="0" sz="2300" spc="-55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25">
                <a:solidFill>
                  <a:srgbClr val="1B1B20"/>
                </a:solidFill>
                <a:latin typeface="Lucida Sans Unicode"/>
                <a:cs typeface="Lucida Sans Unicode"/>
              </a:rPr>
              <a:t>or </a:t>
            </a:r>
            <a:r>
              <a:rPr dirty="0" sz="2300">
                <a:solidFill>
                  <a:srgbClr val="1B1B20"/>
                </a:solidFill>
                <a:latin typeface="Lucida Sans Unicode"/>
                <a:cs typeface="Lucida Sans Unicode"/>
              </a:rPr>
              <a:t>extreme</a:t>
            </a:r>
            <a:r>
              <a:rPr dirty="0" sz="2300" spc="-45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75">
                <a:solidFill>
                  <a:srgbClr val="1B1B20"/>
                </a:solidFill>
                <a:latin typeface="Lucida Sans Unicode"/>
                <a:cs typeface="Lucida Sans Unicode"/>
              </a:rPr>
              <a:t>weather</a:t>
            </a:r>
            <a:r>
              <a:rPr dirty="0" sz="2300" spc="-4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1B1B20"/>
                </a:solidFill>
                <a:latin typeface="Lucida Sans Unicode"/>
                <a:cs typeface="Lucida Sans Unicode"/>
              </a:rPr>
              <a:t>events.</a:t>
            </a:r>
            <a:endParaRPr sz="2300">
              <a:latin typeface="Lucida Sans Unicode"/>
              <a:cs typeface="Lucida Sans Unicode"/>
            </a:endParaRPr>
          </a:p>
          <a:p>
            <a:pPr marL="7132955">
              <a:lnSpc>
                <a:spcPct val="100000"/>
              </a:lnSpc>
              <a:spcBef>
                <a:spcPts val="1275"/>
              </a:spcBef>
            </a:pPr>
            <a:r>
              <a:rPr dirty="0" sz="2400" spc="100">
                <a:solidFill>
                  <a:srgbClr val="1B1B20"/>
                </a:solidFill>
                <a:latin typeface="Lucida Sans Unicode"/>
                <a:cs typeface="Lucida Sans Unicode"/>
              </a:rPr>
              <a:t>Smart</a:t>
            </a:r>
            <a:r>
              <a:rPr dirty="0" sz="2400" spc="-114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55">
                <a:solidFill>
                  <a:srgbClr val="1B1B20"/>
                </a:solidFill>
                <a:latin typeface="Lucida Sans Unicode"/>
                <a:cs typeface="Lucida Sans Unicode"/>
              </a:rPr>
              <a:t>Device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307681"/>
            <a:ext cx="18288000" cy="6979920"/>
            <a:chOff x="0" y="3307681"/>
            <a:chExt cx="18288000" cy="6979920"/>
          </a:xfrm>
        </p:grpSpPr>
        <p:sp>
          <p:nvSpPr>
            <p:cNvPr id="3" name="object 3" descr=""/>
            <p:cNvSpPr/>
            <p:nvPr/>
          </p:nvSpPr>
          <p:spPr>
            <a:xfrm>
              <a:off x="0" y="3307681"/>
              <a:ext cx="18288000" cy="6979920"/>
            </a:xfrm>
            <a:custGeom>
              <a:avLst/>
              <a:gdLst/>
              <a:ahLst/>
              <a:cxnLst/>
              <a:rect l="l" t="t" r="r" b="b"/>
              <a:pathLst>
                <a:path w="18288000" h="6979920">
                  <a:moveTo>
                    <a:pt x="18287998" y="6979318"/>
                  </a:moveTo>
                  <a:lnTo>
                    <a:pt x="0" y="6979318"/>
                  </a:lnTo>
                  <a:lnTo>
                    <a:pt x="0" y="76304"/>
                  </a:lnTo>
                  <a:lnTo>
                    <a:pt x="108595" y="58165"/>
                  </a:lnTo>
                  <a:lnTo>
                    <a:pt x="201518" y="44670"/>
                  </a:lnTo>
                  <a:lnTo>
                    <a:pt x="294999" y="32921"/>
                  </a:lnTo>
                  <a:lnTo>
                    <a:pt x="389021" y="22932"/>
                  </a:lnTo>
                  <a:lnTo>
                    <a:pt x="483567" y="14722"/>
                  </a:lnTo>
                  <a:lnTo>
                    <a:pt x="578621" y="8306"/>
                  </a:lnTo>
                  <a:lnTo>
                    <a:pt x="674165" y="3703"/>
                  </a:lnTo>
                  <a:lnTo>
                    <a:pt x="770182" y="928"/>
                  </a:lnTo>
                  <a:lnTo>
                    <a:pt x="866668" y="0"/>
                  </a:lnTo>
                  <a:lnTo>
                    <a:pt x="18287998" y="0"/>
                  </a:lnTo>
                  <a:lnTo>
                    <a:pt x="18287998" y="6979318"/>
                  </a:lnTo>
                  <a:close/>
                </a:path>
              </a:pathLst>
            </a:custGeom>
            <a:solidFill>
              <a:srgbClr val="FAF7E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6212" y="3923217"/>
              <a:ext cx="8801099" cy="49149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108" y="4895724"/>
              <a:ext cx="104775" cy="10477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108" y="5695824"/>
              <a:ext cx="104775" cy="10477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108" y="6895974"/>
              <a:ext cx="104775" cy="10477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5252" rIns="0" bIns="0" rtlCol="0" vert="horz">
            <a:spAutoFit/>
          </a:bodyPr>
          <a:lstStyle/>
          <a:p>
            <a:pPr marL="197485">
              <a:lnSpc>
                <a:spcPct val="100000"/>
              </a:lnSpc>
              <a:spcBef>
                <a:spcPts val="100"/>
              </a:spcBef>
            </a:pPr>
            <a:r>
              <a:rPr dirty="0" spc="-355"/>
              <a:t>Benefits</a:t>
            </a:r>
            <a:r>
              <a:rPr dirty="0" spc="-815"/>
              <a:t> </a:t>
            </a:r>
            <a:r>
              <a:rPr dirty="0"/>
              <a:t>and</a:t>
            </a:r>
            <a:r>
              <a:rPr dirty="0" spc="-810"/>
              <a:t> </a:t>
            </a:r>
            <a:r>
              <a:rPr dirty="0" spc="-265"/>
              <a:t>Future</a:t>
            </a:r>
            <a:r>
              <a:rPr dirty="0" spc="-810"/>
              <a:t> </a:t>
            </a:r>
            <a:r>
              <a:rPr dirty="0" spc="-265"/>
              <a:t>Outlook</a:t>
            </a:r>
          </a:p>
          <a:p>
            <a:pPr marL="197485" marR="1349375">
              <a:lnSpc>
                <a:spcPts val="4580"/>
              </a:lnSpc>
              <a:spcBef>
                <a:spcPts val="1025"/>
              </a:spcBef>
            </a:pPr>
            <a:r>
              <a:rPr dirty="0" sz="4600">
                <a:latin typeface="Lucida Sans Unicode"/>
                <a:cs typeface="Lucida Sans Unicode"/>
              </a:rPr>
              <a:t>Transforming</a:t>
            </a:r>
            <a:r>
              <a:rPr dirty="0" sz="4600" spc="-135">
                <a:latin typeface="Lucida Sans Unicode"/>
                <a:cs typeface="Lucida Sans Unicode"/>
              </a:rPr>
              <a:t> </a:t>
            </a:r>
            <a:r>
              <a:rPr dirty="0" sz="4600" spc="170">
                <a:latin typeface="Lucida Sans Unicode"/>
                <a:cs typeface="Lucida Sans Unicode"/>
              </a:rPr>
              <a:t>Bangalore</a:t>
            </a:r>
            <a:r>
              <a:rPr dirty="0" sz="4600" spc="-135">
                <a:latin typeface="Lucida Sans Unicode"/>
                <a:cs typeface="Lucida Sans Unicode"/>
              </a:rPr>
              <a:t> </a:t>
            </a:r>
            <a:r>
              <a:rPr dirty="0" sz="4600">
                <a:latin typeface="Lucida Sans Unicode"/>
                <a:cs typeface="Lucida Sans Unicode"/>
              </a:rPr>
              <a:t>with</a:t>
            </a:r>
            <a:r>
              <a:rPr dirty="0" sz="4600" spc="-135">
                <a:latin typeface="Lucida Sans Unicode"/>
                <a:cs typeface="Lucida Sans Unicode"/>
              </a:rPr>
              <a:t> </a:t>
            </a:r>
            <a:r>
              <a:rPr dirty="0" sz="4600" spc="190">
                <a:latin typeface="Lucida Sans Unicode"/>
                <a:cs typeface="Lucida Sans Unicode"/>
              </a:rPr>
              <a:t>Smart</a:t>
            </a:r>
            <a:r>
              <a:rPr dirty="0" sz="4600" spc="-130">
                <a:latin typeface="Lucida Sans Unicode"/>
                <a:cs typeface="Lucida Sans Unicode"/>
              </a:rPr>
              <a:t> </a:t>
            </a:r>
            <a:r>
              <a:rPr dirty="0" sz="4600" spc="250">
                <a:latin typeface="Lucida Sans Unicode"/>
                <a:cs typeface="Lucida Sans Unicode"/>
              </a:rPr>
              <a:t>and </a:t>
            </a:r>
            <a:r>
              <a:rPr dirty="0" sz="4600" spc="140">
                <a:latin typeface="Lucida Sans Unicode"/>
                <a:cs typeface="Lucida Sans Unicode"/>
              </a:rPr>
              <a:t>Sustainable</a:t>
            </a:r>
            <a:r>
              <a:rPr dirty="0" sz="4600" spc="-215">
                <a:latin typeface="Lucida Sans Unicode"/>
                <a:cs typeface="Lucida Sans Unicode"/>
              </a:rPr>
              <a:t> </a:t>
            </a:r>
            <a:r>
              <a:rPr dirty="0" sz="4600" spc="-10">
                <a:latin typeface="Lucida Sans Unicode"/>
                <a:cs typeface="Lucida Sans Unicode"/>
              </a:rPr>
              <a:t>Infrastructure</a:t>
            </a:r>
            <a:endParaRPr sz="460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92298" y="3882641"/>
            <a:ext cx="3837304" cy="3637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8279">
              <a:lnSpc>
                <a:spcPct val="100000"/>
              </a:lnSpc>
              <a:spcBef>
                <a:spcPts val="100"/>
              </a:spcBef>
            </a:pPr>
            <a:r>
              <a:rPr dirty="0" sz="3200" spc="-10">
                <a:solidFill>
                  <a:srgbClr val="1B1B20"/>
                </a:solidFill>
                <a:latin typeface="Lucida Sans Unicode"/>
                <a:cs typeface="Lucida Sans Unicode"/>
              </a:rPr>
              <a:t>Benefits:</a:t>
            </a:r>
            <a:endParaRPr sz="3200">
              <a:latin typeface="Lucida Sans Unicode"/>
              <a:cs typeface="Lucida Sans Unicode"/>
            </a:endParaRPr>
          </a:p>
          <a:p>
            <a:pPr marL="12700" marR="38735">
              <a:lnSpc>
                <a:spcPct val="114100"/>
              </a:lnSpc>
              <a:spcBef>
                <a:spcPts val="2545"/>
              </a:spcBef>
            </a:pPr>
            <a:r>
              <a:rPr dirty="0" sz="2300" spc="-75">
                <a:solidFill>
                  <a:srgbClr val="1B1B20"/>
                </a:solidFill>
                <a:latin typeface="Lucida Sans Unicode"/>
                <a:cs typeface="Lucida Sans Unicode"/>
              </a:rPr>
              <a:t>30-</a:t>
            </a:r>
            <a:r>
              <a:rPr dirty="0" sz="2300" spc="50">
                <a:solidFill>
                  <a:srgbClr val="1B1B20"/>
                </a:solidFill>
                <a:latin typeface="Lucida Sans Unicode"/>
                <a:cs typeface="Lucida Sans Unicode"/>
              </a:rPr>
              <a:t>40%</a:t>
            </a:r>
            <a:r>
              <a:rPr dirty="0" sz="2300" spc="7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1B1B20"/>
                </a:solidFill>
                <a:latin typeface="Lucida Sans Unicode"/>
                <a:cs typeface="Lucida Sans Unicode"/>
              </a:rPr>
              <a:t>reduction</a:t>
            </a:r>
            <a:r>
              <a:rPr dirty="0" sz="2300" spc="7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25">
                <a:solidFill>
                  <a:srgbClr val="1B1B20"/>
                </a:solidFill>
                <a:latin typeface="Lucida Sans Unicode"/>
                <a:cs typeface="Lucida Sans Unicode"/>
              </a:rPr>
              <a:t>in </a:t>
            </a:r>
            <a:r>
              <a:rPr dirty="0" sz="2300">
                <a:solidFill>
                  <a:srgbClr val="1B1B20"/>
                </a:solidFill>
                <a:latin typeface="Lucida Sans Unicode"/>
                <a:cs typeface="Lucida Sans Unicode"/>
              </a:rPr>
              <a:t>household</a:t>
            </a:r>
            <a:r>
              <a:rPr dirty="0" sz="2300" spc="6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65">
                <a:solidFill>
                  <a:srgbClr val="1B1B20"/>
                </a:solidFill>
                <a:latin typeface="Lucida Sans Unicode"/>
                <a:cs typeface="Lucida Sans Unicode"/>
              </a:rPr>
              <a:t>energy </a:t>
            </a:r>
            <a:r>
              <a:rPr dirty="0" sz="2300" spc="-10">
                <a:solidFill>
                  <a:srgbClr val="1B1B20"/>
                </a:solidFill>
                <a:latin typeface="Lucida Sans Unicode"/>
                <a:cs typeface="Lucida Sans Unicode"/>
              </a:rPr>
              <a:t>bills. </a:t>
            </a:r>
            <a:r>
              <a:rPr dirty="0" sz="2300" spc="90">
                <a:solidFill>
                  <a:srgbClr val="1B1B20"/>
                </a:solidFill>
                <a:latin typeface="Lucida Sans Unicode"/>
                <a:cs typeface="Lucida Sans Unicode"/>
              </a:rPr>
              <a:t>Enhanced</a:t>
            </a:r>
            <a:r>
              <a:rPr dirty="0" sz="2300" spc="-11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1B1B20"/>
                </a:solidFill>
                <a:latin typeface="Lucida Sans Unicode"/>
                <a:cs typeface="Lucida Sans Unicode"/>
              </a:rPr>
              <a:t>resilience </a:t>
            </a:r>
            <a:r>
              <a:rPr dirty="0" sz="2300" spc="80">
                <a:solidFill>
                  <a:srgbClr val="1B1B20"/>
                </a:solidFill>
                <a:latin typeface="Lucida Sans Unicode"/>
                <a:cs typeface="Lucida Sans Unicode"/>
              </a:rPr>
              <a:t>against</a:t>
            </a:r>
            <a:r>
              <a:rPr dirty="0" sz="2300" spc="-11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80">
                <a:solidFill>
                  <a:srgbClr val="1B1B20"/>
                </a:solidFill>
                <a:latin typeface="Lucida Sans Unicode"/>
                <a:cs typeface="Lucida Sans Unicode"/>
              </a:rPr>
              <a:t>climate</a:t>
            </a:r>
            <a:r>
              <a:rPr dirty="0" sz="2300" spc="-105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70">
                <a:solidFill>
                  <a:srgbClr val="1B1B20"/>
                </a:solidFill>
                <a:latin typeface="Lucida Sans Unicode"/>
                <a:cs typeface="Lucida Sans Unicode"/>
              </a:rPr>
              <a:t>risks</a:t>
            </a:r>
            <a:r>
              <a:rPr dirty="0" sz="2300" spc="-105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1B1B20"/>
                </a:solidFill>
                <a:latin typeface="Lucida Sans Unicode"/>
                <a:cs typeface="Lucida Sans Unicode"/>
              </a:rPr>
              <a:t>(e.g., </a:t>
            </a:r>
            <a:r>
              <a:rPr dirty="0" sz="2300" spc="70">
                <a:solidFill>
                  <a:srgbClr val="1B1B20"/>
                </a:solidFill>
                <a:latin typeface="Lucida Sans Unicode"/>
                <a:cs typeface="Lucida Sans Unicode"/>
              </a:rPr>
              <a:t>heatwaves,</a:t>
            </a:r>
            <a:r>
              <a:rPr dirty="0" sz="2300" spc="-105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1B1B20"/>
                </a:solidFill>
                <a:latin typeface="Lucida Sans Unicode"/>
                <a:cs typeface="Lucida Sans Unicode"/>
              </a:rPr>
              <a:t>floods).</a:t>
            </a:r>
            <a:endParaRPr sz="2300">
              <a:latin typeface="Lucida Sans Unicode"/>
              <a:cs typeface="Lucida Sans Unicode"/>
            </a:endParaRPr>
          </a:p>
          <a:p>
            <a:pPr marL="12700" marR="5080">
              <a:lnSpc>
                <a:spcPct val="114100"/>
              </a:lnSpc>
            </a:pPr>
            <a:r>
              <a:rPr dirty="0" sz="2300" spc="55">
                <a:solidFill>
                  <a:srgbClr val="1B1B20"/>
                </a:solidFill>
                <a:latin typeface="Lucida Sans Unicode"/>
                <a:cs typeface="Lucida Sans Unicode"/>
              </a:rPr>
              <a:t>Improved</a:t>
            </a:r>
            <a:r>
              <a:rPr dirty="0" sz="2300" spc="-55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1B1B20"/>
                </a:solidFill>
                <a:latin typeface="Lucida Sans Unicode"/>
                <a:cs typeface="Lucida Sans Unicode"/>
              </a:rPr>
              <a:t>quality</a:t>
            </a:r>
            <a:r>
              <a:rPr dirty="0" sz="2300" spc="-55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1B1B20"/>
                </a:solidFill>
                <a:latin typeface="Lucida Sans Unicode"/>
                <a:cs typeface="Lucida Sans Unicode"/>
              </a:rPr>
              <a:t>of</a:t>
            </a:r>
            <a:r>
              <a:rPr dirty="0" sz="2300" spc="-55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45">
                <a:solidFill>
                  <a:srgbClr val="1B1B20"/>
                </a:solidFill>
                <a:latin typeface="Lucida Sans Unicode"/>
                <a:cs typeface="Lucida Sans Unicode"/>
              </a:rPr>
              <a:t>life</a:t>
            </a:r>
            <a:r>
              <a:rPr dirty="0" sz="2300" spc="-55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25">
                <a:solidFill>
                  <a:srgbClr val="1B1B20"/>
                </a:solidFill>
                <a:latin typeface="Lucida Sans Unicode"/>
                <a:cs typeface="Lucida Sans Unicode"/>
              </a:rPr>
              <a:t>for </a:t>
            </a:r>
            <a:r>
              <a:rPr dirty="0" sz="2300">
                <a:solidFill>
                  <a:srgbClr val="1B1B20"/>
                </a:solidFill>
                <a:latin typeface="Lucida Sans Unicode"/>
                <a:cs typeface="Lucida Sans Unicode"/>
              </a:rPr>
              <a:t>all</a:t>
            </a:r>
            <a:r>
              <a:rPr dirty="0" sz="2300" spc="-6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1B1B20"/>
                </a:solidFill>
                <a:latin typeface="Lucida Sans Unicode"/>
                <a:cs typeface="Lucida Sans Unicode"/>
              </a:rPr>
              <a:t>residents.</a:t>
            </a:r>
            <a:endParaRPr sz="2300">
              <a:latin typeface="Lucida Sans Unicode"/>
              <a:cs typeface="Lucida Sans Unicode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4012530" y="5095749"/>
            <a:ext cx="104775" cy="1304925"/>
            <a:chOff x="14012530" y="5095749"/>
            <a:chExt cx="104775" cy="1304925"/>
          </a:xfrm>
        </p:grpSpPr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12530" y="5095749"/>
              <a:ext cx="104775" cy="104774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12530" y="6295899"/>
              <a:ext cx="104775" cy="104774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14158949" y="3979936"/>
            <a:ext cx="3898265" cy="3340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1B1B20"/>
                </a:solidFill>
                <a:latin typeface="Lucida Sans Unicode"/>
                <a:cs typeface="Lucida Sans Unicode"/>
              </a:rPr>
              <a:t>Future</a:t>
            </a:r>
            <a:r>
              <a:rPr dirty="0" sz="3200" spc="-45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10">
                <a:solidFill>
                  <a:srgbClr val="1B1B20"/>
                </a:solidFill>
                <a:latin typeface="Lucida Sans Unicode"/>
                <a:cs typeface="Lucida Sans Unicode"/>
              </a:rPr>
              <a:t>Vision:</a:t>
            </a:r>
            <a:endParaRPr sz="3200">
              <a:latin typeface="Lucida Sans Unicode"/>
              <a:cs typeface="Lucida Sans Unicode"/>
            </a:endParaRPr>
          </a:p>
          <a:p>
            <a:pPr marL="121285" marR="5080">
              <a:lnSpc>
                <a:spcPct val="114100"/>
              </a:lnSpc>
              <a:spcBef>
                <a:spcPts val="3354"/>
              </a:spcBef>
            </a:pPr>
            <a:r>
              <a:rPr dirty="0" sz="2300">
                <a:solidFill>
                  <a:srgbClr val="1B1B20"/>
                </a:solidFill>
                <a:latin typeface="Lucida Sans Unicode"/>
                <a:cs typeface="Lucida Sans Unicode"/>
              </a:rPr>
              <a:t>Expand</a:t>
            </a:r>
            <a:r>
              <a:rPr dirty="0" sz="2300" spc="-95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75">
                <a:solidFill>
                  <a:srgbClr val="1B1B20"/>
                </a:solidFill>
                <a:latin typeface="Lucida Sans Unicode"/>
                <a:cs typeface="Lucida Sans Unicode"/>
              </a:rPr>
              <a:t>smart</a:t>
            </a:r>
            <a:r>
              <a:rPr dirty="0" sz="2300" spc="-9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1B1B20"/>
                </a:solidFill>
                <a:latin typeface="Lucida Sans Unicode"/>
                <a:cs typeface="Lucida Sans Unicode"/>
              </a:rPr>
              <a:t>solutions</a:t>
            </a:r>
            <a:r>
              <a:rPr dirty="0" sz="2300" spc="-9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25">
                <a:solidFill>
                  <a:srgbClr val="1B1B20"/>
                </a:solidFill>
                <a:latin typeface="Lucida Sans Unicode"/>
                <a:cs typeface="Lucida Sans Unicode"/>
              </a:rPr>
              <a:t>to </a:t>
            </a:r>
            <a:r>
              <a:rPr dirty="0" sz="2300">
                <a:solidFill>
                  <a:srgbClr val="1B1B20"/>
                </a:solidFill>
                <a:latin typeface="Lucida Sans Unicode"/>
                <a:cs typeface="Lucida Sans Unicode"/>
              </a:rPr>
              <a:t>public</a:t>
            </a:r>
            <a:r>
              <a:rPr dirty="0" sz="2300" spc="5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20">
                <a:solidFill>
                  <a:srgbClr val="1B1B20"/>
                </a:solidFill>
                <a:latin typeface="Lucida Sans Unicode"/>
                <a:cs typeface="Lucida Sans Unicode"/>
              </a:rPr>
              <a:t>spaces</a:t>
            </a:r>
            <a:r>
              <a:rPr dirty="0" sz="2300" spc="1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05">
                <a:solidFill>
                  <a:srgbClr val="1B1B20"/>
                </a:solidFill>
                <a:latin typeface="Lucida Sans Unicode"/>
                <a:cs typeface="Lucida Sans Unicode"/>
              </a:rPr>
              <a:t>and </a:t>
            </a:r>
            <a:r>
              <a:rPr dirty="0" sz="2300" spc="95">
                <a:solidFill>
                  <a:srgbClr val="1B1B20"/>
                </a:solidFill>
                <a:latin typeface="Lucida Sans Unicode"/>
                <a:cs typeface="Lucida Sans Unicode"/>
              </a:rPr>
              <a:t>commercial</a:t>
            </a:r>
            <a:r>
              <a:rPr dirty="0" sz="2300" spc="-9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45">
                <a:solidFill>
                  <a:srgbClr val="1B1B20"/>
                </a:solidFill>
                <a:latin typeface="Lucida Sans Unicode"/>
                <a:cs typeface="Lucida Sans Unicode"/>
              </a:rPr>
              <a:t>areas.</a:t>
            </a:r>
            <a:endParaRPr sz="2300">
              <a:latin typeface="Lucida Sans Unicode"/>
              <a:cs typeface="Lucida Sans Unicode"/>
            </a:endParaRPr>
          </a:p>
          <a:p>
            <a:pPr marL="121285" marR="194310">
              <a:lnSpc>
                <a:spcPct val="114100"/>
              </a:lnSpc>
            </a:pPr>
            <a:r>
              <a:rPr dirty="0" sz="2300">
                <a:solidFill>
                  <a:srgbClr val="1B1B20"/>
                </a:solidFill>
                <a:latin typeface="Lucida Sans Unicode"/>
                <a:cs typeface="Lucida Sans Unicode"/>
              </a:rPr>
              <a:t>Establish</a:t>
            </a:r>
            <a:r>
              <a:rPr dirty="0" sz="2300" spc="-7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80">
                <a:solidFill>
                  <a:srgbClr val="1B1B20"/>
                </a:solidFill>
                <a:latin typeface="Lucida Sans Unicode"/>
                <a:cs typeface="Lucida Sans Unicode"/>
              </a:rPr>
              <a:t>Bangalore</a:t>
            </a:r>
            <a:r>
              <a:rPr dirty="0" sz="2300" spc="-7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40">
                <a:solidFill>
                  <a:srgbClr val="1B1B20"/>
                </a:solidFill>
                <a:latin typeface="Lucida Sans Unicode"/>
                <a:cs typeface="Lucida Sans Unicode"/>
              </a:rPr>
              <a:t>as</a:t>
            </a:r>
            <a:r>
              <a:rPr dirty="0" sz="2300" spc="-7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215">
                <a:solidFill>
                  <a:srgbClr val="1B1B20"/>
                </a:solidFill>
                <a:latin typeface="Lucida Sans Unicode"/>
                <a:cs typeface="Lucida Sans Unicode"/>
              </a:rPr>
              <a:t>a </a:t>
            </a:r>
            <a:r>
              <a:rPr dirty="0" sz="2300" spc="75">
                <a:solidFill>
                  <a:srgbClr val="1B1B20"/>
                </a:solidFill>
                <a:latin typeface="Lucida Sans Unicode"/>
                <a:cs typeface="Lucida Sans Unicode"/>
              </a:rPr>
              <a:t>model</a:t>
            </a:r>
            <a:r>
              <a:rPr dirty="0" sz="2300" spc="-120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40">
                <a:solidFill>
                  <a:srgbClr val="1B1B20"/>
                </a:solidFill>
                <a:latin typeface="Lucida Sans Unicode"/>
                <a:cs typeface="Lucida Sans Unicode"/>
              </a:rPr>
              <a:t>for</a:t>
            </a:r>
            <a:r>
              <a:rPr dirty="0" sz="2300" spc="-114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45">
                <a:solidFill>
                  <a:srgbClr val="1B1B20"/>
                </a:solidFill>
                <a:latin typeface="Lucida Sans Unicode"/>
                <a:cs typeface="Lucida Sans Unicode"/>
              </a:rPr>
              <a:t>sustainable </a:t>
            </a:r>
            <a:r>
              <a:rPr dirty="0" sz="2300" spc="70">
                <a:solidFill>
                  <a:srgbClr val="1B1B20"/>
                </a:solidFill>
                <a:latin typeface="Lucida Sans Unicode"/>
                <a:cs typeface="Lucida Sans Unicode"/>
              </a:rPr>
              <a:t>urban</a:t>
            </a:r>
            <a:r>
              <a:rPr dirty="0" sz="2300" spc="-114">
                <a:solidFill>
                  <a:srgbClr val="1B1B20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1B1B20"/>
                </a:solidFill>
                <a:latin typeface="Lucida Sans Unicode"/>
                <a:cs typeface="Lucida Sans Unicode"/>
              </a:rPr>
              <a:t>living</a:t>
            </a:r>
            <a:endParaRPr sz="2300">
              <a:latin typeface="Lucida Sans Unicode"/>
              <a:cs typeface="Lucida Sans Unicode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27780" y="379262"/>
            <a:ext cx="1314449" cy="13811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B1B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Alok Gupta</dc:creator>
  <cp:keywords>DAGZcGQbu_U,BAF3qZCwr9w</cp:keywords>
  <dc:title>Brown Dark Simple Minimalist Sustainable Urban Development Project Presentation</dc:title>
  <dcterms:created xsi:type="dcterms:W3CDTF">2024-12-16T18:07:43Z</dcterms:created>
  <dcterms:modified xsi:type="dcterms:W3CDTF">2024-12-16T18:07:43Z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2024-12-16T00:00:00Z</vt:filetime>
  </property>
  <property fmtid="{D5CDD505-2E9C-101B-9397-08002B2CF9AE}" pid="3" name="Creator">
    <vt:lpwstr>Canva</vt:lpwstr>
  </property>
  <property fmtid="{D5CDD505-2E9C-101B-9397-08002B2CF9AE}" pid="4" name="LastSaved">
    <vt:filetime>2024-12-16T00:00:00Z</vt:filetime>
  </property>
  <property fmtid="{D5CDD505-2E9C-101B-9397-08002B2CF9AE}" pid="5" name="Producer">
    <vt:lpwstr>Canva</vt:lpwstr>
  </property>
</Properties>
</file>