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TT Rounds Condensed" charset="1" panose="02000506030000020003"/>
      <p:regular r:id="rId14"/>
    </p:embeddedFont>
    <p:embeddedFont>
      <p:font typeface="TT Rounds Condensed Bold" charset="1" panose="02000806030000020003"/>
      <p:regular r:id="rId15"/>
    </p:embeddedFont>
    <p:embeddedFont>
      <p:font typeface="TT Rounds Condensed Bold Italics" charset="1" panose="02000806030000090003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3.jpeg" Type="http://schemas.openxmlformats.org/officeDocument/2006/relationships/image"/><Relationship Id="rId4" Target="../media/image4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Relationship Id="rId3" Target="../media/image6.jpeg" Type="http://schemas.openxmlformats.org/officeDocument/2006/relationships/image"/><Relationship Id="rId4" Target="../media/image7.png" Type="http://schemas.openxmlformats.org/officeDocument/2006/relationships/image"/><Relationship Id="rId5" Target="../media/image8.png" Type="http://schemas.openxmlformats.org/officeDocument/2006/relationships/image"/><Relationship Id="rId6" Target="../media/image9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Relationship Id="rId3" Target="../media/image10.png" Type="http://schemas.openxmlformats.org/officeDocument/2006/relationships/image"/><Relationship Id="rId4" Target="../media/image11.png" Type="http://schemas.openxmlformats.org/officeDocument/2006/relationships/image"/><Relationship Id="rId5" Target="../media/image12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Relationship Id="rId3" Target="../media/image13.png" Type="http://schemas.openxmlformats.org/officeDocument/2006/relationships/image"/><Relationship Id="rId4" Target="../media/image14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jpeg" Type="http://schemas.openxmlformats.org/officeDocument/2006/relationships/image"/><Relationship Id="rId3" Target="../media/image16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jpeg" Type="http://schemas.openxmlformats.org/officeDocument/2006/relationships/image"/><Relationship Id="rId3" Target="../media/image18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jpeg" Type="http://schemas.openxmlformats.org/officeDocument/2006/relationships/image"/><Relationship Id="rId3" Target="../media/image20.png" Type="http://schemas.openxmlformats.org/officeDocument/2006/relationships/image"/><Relationship Id="rId4" Target="../media/image2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083313" y="5623738"/>
            <a:ext cx="4013832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44">
                <a:solidFill>
                  <a:srgbClr val="F2F2F2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Undefined Pair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017951" y="6462981"/>
            <a:ext cx="13170812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44">
                <a:solidFill>
                  <a:srgbClr val="F2F2F2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Indian Institute Of Technology Madras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84295" y="8095150"/>
            <a:ext cx="17617765" cy="1447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44">
                <a:solidFill>
                  <a:srgbClr val="F2F2F2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An AI-powered health chatbot revolutionizing early disease detection with instant, affordable, and accurate care guidance.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609006" y="5648425"/>
            <a:ext cx="5739122" cy="3173620"/>
          </a:xfrm>
          <a:custGeom>
            <a:avLst/>
            <a:gdLst/>
            <a:ahLst/>
            <a:cxnLst/>
            <a:rect r="r" b="b" t="t" l="l"/>
            <a:pathLst>
              <a:path h="3173620" w="5739122">
                <a:moveTo>
                  <a:pt x="0" y="0"/>
                </a:moveTo>
                <a:lnTo>
                  <a:pt x="5739122" y="0"/>
                </a:lnTo>
                <a:lnTo>
                  <a:pt x="5739122" y="3173620"/>
                </a:lnTo>
                <a:lnTo>
                  <a:pt x="0" y="317362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975476" y="3792728"/>
            <a:ext cx="5029317" cy="5029317"/>
          </a:xfrm>
          <a:custGeom>
            <a:avLst/>
            <a:gdLst/>
            <a:ahLst/>
            <a:cxnLst/>
            <a:rect r="r" b="b" t="t" l="l"/>
            <a:pathLst>
              <a:path h="5029317" w="5029317">
                <a:moveTo>
                  <a:pt x="0" y="0"/>
                </a:moveTo>
                <a:lnTo>
                  <a:pt x="5029317" y="0"/>
                </a:lnTo>
                <a:lnTo>
                  <a:pt x="5029317" y="5029317"/>
                </a:lnTo>
                <a:lnTo>
                  <a:pt x="0" y="502931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557334" y="1897253"/>
            <a:ext cx="16220166" cy="3781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04519" indent="-302260" lvl="1">
              <a:lnSpc>
                <a:spcPts val="3359"/>
              </a:lnSpc>
              <a:buAutoNum type="arabicPeriod" startAt="1"/>
            </a:pPr>
            <a:r>
              <a:rPr lang="en-US" sz="2799" spc="25">
                <a:solidFill>
                  <a:srgbClr val="D9D9D9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Healthcare accessibility challenges:</a:t>
            </a:r>
          </a:p>
          <a:p>
            <a:pPr algn="just" marL="1209039" indent="-403013" lvl="2">
              <a:lnSpc>
                <a:spcPts val="3359"/>
              </a:lnSpc>
              <a:buAutoNum type="alphaLcPeriod" startAt="1"/>
            </a:pPr>
            <a:r>
              <a:rPr lang="en-US" sz="2799" spc="25">
                <a:solidFill>
                  <a:srgbClr val="D9D9D9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High diagnostic costs.</a:t>
            </a:r>
          </a:p>
          <a:p>
            <a:pPr algn="just" marL="1209039" indent="-403013" lvl="2">
              <a:lnSpc>
                <a:spcPts val="3359"/>
              </a:lnSpc>
              <a:buAutoNum type="alphaLcPeriod" startAt="1"/>
            </a:pPr>
            <a:r>
              <a:rPr lang="en-US" sz="2799" spc="25">
                <a:solidFill>
                  <a:srgbClr val="D9D9D9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Lack of immediate support for preliminary symptoms.</a:t>
            </a:r>
          </a:p>
          <a:p>
            <a:pPr algn="just" marL="1209039" indent="-403013" lvl="2">
              <a:lnSpc>
                <a:spcPts val="3359"/>
              </a:lnSpc>
              <a:buAutoNum type="alphaLcPeriod" startAt="1"/>
            </a:pPr>
            <a:r>
              <a:rPr lang="en-US" sz="2799" spc="25">
                <a:solidFill>
                  <a:srgbClr val="D9D9D9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Insufficient guidance is needed to detect serious illnesses (e.g., cancer, heart conditions).</a:t>
            </a:r>
          </a:p>
          <a:p>
            <a:pPr algn="just" marL="1209039" indent="-403013" lvl="2">
              <a:lnSpc>
                <a:spcPts val="3359"/>
              </a:lnSpc>
              <a:buAutoNum type="alphaLcPeriod" startAt="1"/>
            </a:pPr>
            <a:r>
              <a:rPr lang="en-US" sz="2799" spc="25">
                <a:solidFill>
                  <a:srgbClr val="D9D9D9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Limited awareness of common health issues (e.g., fever, vitamin deficiencies, infections).</a:t>
            </a:r>
          </a:p>
          <a:p>
            <a:pPr algn="just" marL="604519" indent="-302260" lvl="1">
              <a:lnSpc>
                <a:spcPts val="3359"/>
              </a:lnSpc>
              <a:buAutoNum type="arabicPeriod" startAt="1"/>
            </a:pPr>
            <a:r>
              <a:rPr lang="en-US" sz="2799" spc="25">
                <a:solidFill>
                  <a:srgbClr val="D9D9D9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Patients delay seeking medical attention due to:</a:t>
            </a:r>
          </a:p>
          <a:p>
            <a:pPr algn="just" marL="1209039" indent="-403013" lvl="2">
              <a:lnSpc>
                <a:spcPts val="3359"/>
              </a:lnSpc>
              <a:buAutoNum type="alphaLcPeriod" startAt="1"/>
            </a:pPr>
            <a:r>
              <a:rPr lang="en-US" sz="2799" spc="25">
                <a:solidFill>
                  <a:srgbClr val="D9D9D9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Confusion about symptoms.</a:t>
            </a:r>
          </a:p>
          <a:p>
            <a:pPr algn="just" marL="1209039" indent="-403013" lvl="2">
              <a:lnSpc>
                <a:spcPts val="3359"/>
              </a:lnSpc>
              <a:buAutoNum type="alphaLcPeriod" startAt="1"/>
            </a:pPr>
            <a:r>
              <a:rPr lang="en-US" sz="2799" spc="25">
                <a:solidFill>
                  <a:srgbClr val="D9D9D9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Uncertainty regarding necessary diagnostic tests.</a:t>
            </a:r>
          </a:p>
          <a:p>
            <a:pPr algn="just" marL="604519" indent="-302260" lvl="1">
              <a:lnSpc>
                <a:spcPts val="3359"/>
              </a:lnSpc>
              <a:buAutoNum type="arabicPeriod" startAt="1"/>
            </a:pPr>
            <a:r>
              <a:rPr lang="en-US" sz="2799" spc="25">
                <a:solidFill>
                  <a:srgbClr val="D9D9D9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Delayed medical attention often leads to worsened health outcomes.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168252" y="4799587"/>
            <a:ext cx="3629647" cy="3988640"/>
          </a:xfrm>
          <a:custGeom>
            <a:avLst/>
            <a:gdLst/>
            <a:ahLst/>
            <a:cxnLst/>
            <a:rect r="r" b="b" t="t" l="l"/>
            <a:pathLst>
              <a:path h="3988640" w="3629647">
                <a:moveTo>
                  <a:pt x="0" y="0"/>
                </a:moveTo>
                <a:lnTo>
                  <a:pt x="3629647" y="0"/>
                </a:lnTo>
                <a:lnTo>
                  <a:pt x="3629647" y="3988640"/>
                </a:lnTo>
                <a:lnTo>
                  <a:pt x="0" y="398864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95361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797899" y="5115013"/>
            <a:ext cx="2476156" cy="3443301"/>
          </a:xfrm>
          <a:custGeom>
            <a:avLst/>
            <a:gdLst/>
            <a:ahLst/>
            <a:cxnLst/>
            <a:rect r="r" b="b" t="t" l="l"/>
            <a:pathLst>
              <a:path h="3443301" w="2476156">
                <a:moveTo>
                  <a:pt x="0" y="0"/>
                </a:moveTo>
                <a:lnTo>
                  <a:pt x="2476156" y="0"/>
                </a:lnTo>
                <a:lnTo>
                  <a:pt x="2476156" y="3443301"/>
                </a:lnTo>
                <a:lnTo>
                  <a:pt x="0" y="344330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46967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176748" y="1923641"/>
            <a:ext cx="3111252" cy="2875946"/>
          </a:xfrm>
          <a:custGeom>
            <a:avLst/>
            <a:gdLst/>
            <a:ahLst/>
            <a:cxnLst/>
            <a:rect r="r" b="b" t="t" l="l"/>
            <a:pathLst>
              <a:path h="2875946" w="3111252">
                <a:moveTo>
                  <a:pt x="0" y="0"/>
                </a:moveTo>
                <a:lnTo>
                  <a:pt x="3111252" y="0"/>
                </a:lnTo>
                <a:lnTo>
                  <a:pt x="3111252" y="2875946"/>
                </a:lnTo>
                <a:lnTo>
                  <a:pt x="0" y="287594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40767" t="-12564" r="-44418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852417" y="4799587"/>
            <a:ext cx="6208000" cy="3988640"/>
          </a:xfrm>
          <a:custGeom>
            <a:avLst/>
            <a:gdLst/>
            <a:ahLst/>
            <a:cxnLst/>
            <a:rect r="r" b="b" t="t" l="l"/>
            <a:pathLst>
              <a:path h="3988640" w="6208000">
                <a:moveTo>
                  <a:pt x="0" y="0"/>
                </a:moveTo>
                <a:lnTo>
                  <a:pt x="6208001" y="0"/>
                </a:lnTo>
                <a:lnTo>
                  <a:pt x="6208001" y="3988640"/>
                </a:lnTo>
                <a:lnTo>
                  <a:pt x="0" y="398864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576384" y="1914116"/>
            <a:ext cx="14849239" cy="2524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19" indent="-302260" lvl="1">
              <a:lnSpc>
                <a:spcPts val="3359"/>
              </a:lnSpc>
              <a:buAutoNum type="arabicPeriod" startAt="1"/>
            </a:pPr>
            <a:r>
              <a:rPr lang="en-US" b="true" sz="2799" spc="25">
                <a:solidFill>
                  <a:srgbClr val="D9D9D9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How it works:</a:t>
            </a:r>
            <a:r>
              <a:rPr lang="en-US" sz="2799" spc="25">
                <a:solidFill>
                  <a:srgbClr val="D9D9D9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Users interact with the chatbot by inputting symptoms.</a:t>
            </a:r>
          </a:p>
          <a:p>
            <a:pPr algn="l" marL="604519" indent="-302260" lvl="1">
              <a:lnSpc>
                <a:spcPts val="3359"/>
              </a:lnSpc>
              <a:buAutoNum type="arabicPeriod" startAt="1"/>
            </a:pPr>
            <a:r>
              <a:rPr lang="en-US" sz="2799" spc="25">
                <a:solidFill>
                  <a:srgbClr val="D9D9D9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The chatbot categorizes symptoms into </a:t>
            </a:r>
            <a:r>
              <a:rPr lang="en-US" b="true" sz="2799" i="true" spc="25">
                <a:solidFill>
                  <a:srgbClr val="D9D9D9"/>
                </a:solidFill>
                <a:latin typeface="TT Rounds Condensed Bold Italics"/>
                <a:ea typeface="TT Rounds Condensed Bold Italics"/>
                <a:cs typeface="TT Rounds Condensed Bold Italics"/>
                <a:sym typeface="TT Rounds Condensed Bold Italics"/>
              </a:rPr>
              <a:t>common health issues, deficiencies, infectious diseases</a:t>
            </a:r>
            <a:r>
              <a:rPr lang="en-US" b="true" sz="2799" spc="25">
                <a:solidFill>
                  <a:srgbClr val="D9D9D9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,</a:t>
            </a:r>
            <a:r>
              <a:rPr lang="en-US" sz="2799" spc="25">
                <a:solidFill>
                  <a:srgbClr val="D9D9D9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and </a:t>
            </a:r>
            <a:r>
              <a:rPr lang="en-US" b="true" sz="2799" i="true" spc="25">
                <a:solidFill>
                  <a:srgbClr val="D9D9D9"/>
                </a:solidFill>
                <a:latin typeface="TT Rounds Condensed Bold Italics"/>
                <a:ea typeface="TT Rounds Condensed Bold Italics"/>
                <a:cs typeface="TT Rounds Condensed Bold Italics"/>
                <a:sym typeface="TT Rounds Condensed Bold Italics"/>
              </a:rPr>
              <a:t>serious conditions</a:t>
            </a:r>
            <a:r>
              <a:rPr lang="en-US" b="true" sz="2799" spc="25">
                <a:solidFill>
                  <a:srgbClr val="D9D9D9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.</a:t>
            </a:r>
          </a:p>
          <a:p>
            <a:pPr algn="l" marL="604519" indent="-302260" lvl="1">
              <a:lnSpc>
                <a:spcPts val="3359"/>
              </a:lnSpc>
              <a:buAutoNum type="arabicPeriod" startAt="1"/>
            </a:pPr>
            <a:r>
              <a:rPr lang="en-US" sz="2799" spc="25">
                <a:solidFill>
                  <a:srgbClr val="D9D9D9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Provides </a:t>
            </a:r>
            <a:r>
              <a:rPr lang="en-US" b="true" sz="2799" i="true" spc="25">
                <a:solidFill>
                  <a:srgbClr val="D9D9D9"/>
                </a:solidFill>
                <a:latin typeface="TT Rounds Condensed Bold Italics"/>
                <a:ea typeface="TT Rounds Condensed Bold Italics"/>
                <a:cs typeface="TT Rounds Condensed Bold Italics"/>
                <a:sym typeface="TT Rounds Condensed Bold Italics"/>
              </a:rPr>
              <a:t>personalized recommendations</a:t>
            </a:r>
            <a:r>
              <a:rPr lang="en-US" sz="2799" spc="25">
                <a:solidFill>
                  <a:srgbClr val="D9D9D9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based on symptoms and family history.</a:t>
            </a:r>
          </a:p>
          <a:p>
            <a:pPr algn="l" marL="604519" indent="-302260" lvl="1">
              <a:lnSpc>
                <a:spcPts val="3359"/>
              </a:lnSpc>
              <a:buAutoNum type="arabicPeriod" startAt="1"/>
            </a:pPr>
            <a:r>
              <a:rPr lang="en-US" b="true" sz="2799" i="true" spc="26">
                <a:solidFill>
                  <a:srgbClr val="D9D9D9"/>
                </a:solidFill>
                <a:latin typeface="TT Rounds Condensed Bold Italics"/>
                <a:ea typeface="TT Rounds Condensed Bold Italics"/>
                <a:cs typeface="TT Rounds Condensed Bold Italics"/>
                <a:sym typeface="TT Rounds Condensed Bold Italics"/>
              </a:rPr>
              <a:t>Example:</a:t>
            </a:r>
            <a:r>
              <a:rPr lang="en-US" b="true" sz="2799" spc="26">
                <a:solidFill>
                  <a:srgbClr val="D9D9D9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 </a:t>
            </a:r>
            <a:r>
              <a:rPr lang="en-US" sz="2799" spc="26">
                <a:solidFill>
                  <a:srgbClr val="D9D9D9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If a user reports fever and cough, the chatbot suggests a common cold or flu diagnosis, with next steps (e.g., over-the-counter medication).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112474" y="5753335"/>
            <a:ext cx="3203413" cy="2267585"/>
          </a:xfrm>
          <a:custGeom>
            <a:avLst/>
            <a:gdLst/>
            <a:ahLst/>
            <a:cxnLst/>
            <a:rect r="r" b="b" t="t" l="l"/>
            <a:pathLst>
              <a:path h="2267585" w="3203413">
                <a:moveTo>
                  <a:pt x="0" y="0"/>
                </a:moveTo>
                <a:lnTo>
                  <a:pt x="3203414" y="0"/>
                </a:lnTo>
                <a:lnTo>
                  <a:pt x="3203414" y="2267584"/>
                </a:lnTo>
                <a:lnTo>
                  <a:pt x="0" y="226758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5000"/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946426" y="4857341"/>
            <a:ext cx="6360506" cy="3622222"/>
          </a:xfrm>
          <a:custGeom>
            <a:avLst/>
            <a:gdLst/>
            <a:ahLst/>
            <a:cxnLst/>
            <a:rect r="r" b="b" t="t" l="l"/>
            <a:pathLst>
              <a:path h="3622222" w="6360506">
                <a:moveTo>
                  <a:pt x="0" y="0"/>
                </a:moveTo>
                <a:lnTo>
                  <a:pt x="6360506" y="0"/>
                </a:lnTo>
                <a:lnTo>
                  <a:pt x="6360506" y="3622222"/>
                </a:lnTo>
                <a:lnTo>
                  <a:pt x="0" y="362222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599830" y="1923641"/>
            <a:ext cx="3688170" cy="6385949"/>
          </a:xfrm>
          <a:custGeom>
            <a:avLst/>
            <a:gdLst/>
            <a:ahLst/>
            <a:cxnLst/>
            <a:rect r="r" b="b" t="t" l="l"/>
            <a:pathLst>
              <a:path h="6385949" w="3688170">
                <a:moveTo>
                  <a:pt x="0" y="0"/>
                </a:moveTo>
                <a:lnTo>
                  <a:pt x="3688170" y="0"/>
                </a:lnTo>
                <a:lnTo>
                  <a:pt x="3688170" y="6385949"/>
                </a:lnTo>
                <a:lnTo>
                  <a:pt x="0" y="638594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139433" t="-10641" r="-133630" b="-10353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57334" y="1923641"/>
            <a:ext cx="14042496" cy="2933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23" indent="-302261" lvl="1">
              <a:lnSpc>
                <a:spcPts val="3360"/>
              </a:lnSpc>
              <a:buAutoNum type="arabicPeriod" startAt="1"/>
            </a:pPr>
            <a:r>
              <a:rPr lang="en-US" sz="2800" spc="25">
                <a:solidFill>
                  <a:srgbClr val="D9D9D9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The chatbot also suggests necessary tests based on detected symptoms.</a:t>
            </a:r>
          </a:p>
          <a:p>
            <a:pPr algn="l" marL="604523" indent="-302261" lvl="1">
              <a:lnSpc>
                <a:spcPts val="3360"/>
              </a:lnSpc>
              <a:buAutoNum type="arabicPeriod" startAt="1"/>
            </a:pPr>
            <a:r>
              <a:rPr lang="en-US" b="true" sz="2800" i="true" spc="25">
                <a:solidFill>
                  <a:srgbClr val="D9D9D9"/>
                </a:solidFill>
                <a:latin typeface="TT Rounds Condensed Bold Italics"/>
                <a:ea typeface="TT Rounds Condensed Bold Italics"/>
                <a:cs typeface="TT Rounds Condensed Bold Italics"/>
                <a:sym typeface="TT Rounds Condensed Bold Italics"/>
              </a:rPr>
              <a:t>Example:</a:t>
            </a:r>
            <a:r>
              <a:rPr lang="en-US" sz="2800" spc="25">
                <a:solidFill>
                  <a:srgbClr val="D9D9D9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</a:t>
            </a:r>
          </a:p>
          <a:p>
            <a:pPr algn="l" marL="1209045" indent="-403015" lvl="2">
              <a:lnSpc>
                <a:spcPts val="3360"/>
              </a:lnSpc>
              <a:buAutoNum type="alphaLcPeriod" startAt="1"/>
            </a:pPr>
            <a:r>
              <a:rPr lang="en-US" sz="2800" spc="25">
                <a:solidFill>
                  <a:srgbClr val="D9D9D9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</a:t>
            </a:r>
            <a:r>
              <a:rPr lang="en-US" sz="2800" spc="25">
                <a:solidFill>
                  <a:srgbClr val="D9D9D9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For iron deficiency symptoms, an iron blood test is recommended;</a:t>
            </a:r>
          </a:p>
          <a:p>
            <a:pPr algn="l" marL="1209045" indent="-403015" lvl="2">
              <a:lnSpc>
                <a:spcPts val="3360"/>
              </a:lnSpc>
              <a:buAutoNum type="alphaLcPeriod" startAt="1"/>
            </a:pPr>
            <a:r>
              <a:rPr lang="en-US" sz="2800" spc="25">
                <a:solidFill>
                  <a:srgbClr val="D9D9D9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F</a:t>
            </a:r>
            <a:r>
              <a:rPr lang="en-US" sz="2800" spc="25">
                <a:solidFill>
                  <a:srgbClr val="D9D9D9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or heart disease, it suggests an ECG.</a:t>
            </a:r>
          </a:p>
          <a:p>
            <a:pPr algn="l" marL="604523" indent="-302261" lvl="1">
              <a:lnSpc>
                <a:spcPts val="3360"/>
              </a:lnSpc>
              <a:buAutoNum type="arabicPeriod" startAt="1"/>
            </a:pPr>
            <a:r>
              <a:rPr lang="en-US" b="true" sz="2800" i="true" spc="25">
                <a:solidFill>
                  <a:srgbClr val="D9D9D9"/>
                </a:solidFill>
                <a:latin typeface="TT Rounds Condensed Bold Italics"/>
                <a:ea typeface="TT Rounds Condensed Bold Italics"/>
                <a:cs typeface="TT Rounds Condensed Bold Italics"/>
                <a:sym typeface="TT Rounds Condensed Bold Italics"/>
              </a:rPr>
              <a:t>Family history integration </a:t>
            </a:r>
            <a:r>
              <a:rPr lang="en-US" sz="2800" spc="25">
                <a:solidFill>
                  <a:srgbClr val="D9D9D9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raises the priority for certain tests (e.g., cancer, heart disease) based on inherited risks.</a:t>
            </a:r>
          </a:p>
          <a:p>
            <a:pPr algn="l" marL="604523" indent="-302261" lvl="1">
              <a:lnSpc>
                <a:spcPts val="3360"/>
              </a:lnSpc>
              <a:buAutoNum type="arabicPeriod" startAt="1"/>
            </a:pPr>
            <a:r>
              <a:rPr lang="en-US" b="true" sz="2800" i="true" spc="26">
                <a:solidFill>
                  <a:srgbClr val="D9D9D9"/>
                </a:solidFill>
                <a:latin typeface="TT Rounds Condensed Bold Italics"/>
                <a:ea typeface="TT Rounds Condensed Bold Italics"/>
                <a:cs typeface="TT Rounds Condensed Bold Italics"/>
                <a:sym typeface="TT Rounds Condensed Bold Italics"/>
              </a:rPr>
              <a:t>Recommends</a:t>
            </a:r>
            <a:r>
              <a:rPr lang="en-US" sz="2800" spc="26">
                <a:solidFill>
                  <a:srgbClr val="D9D9D9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preventive steps like lifestyle changes or regular health checks.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11412" y="4151739"/>
            <a:ext cx="8786555" cy="4387063"/>
          </a:xfrm>
          <a:custGeom>
            <a:avLst/>
            <a:gdLst/>
            <a:ahLst/>
            <a:cxnLst/>
            <a:rect r="r" b="b" t="t" l="l"/>
            <a:pathLst>
              <a:path h="4387063" w="8786555">
                <a:moveTo>
                  <a:pt x="0" y="0"/>
                </a:moveTo>
                <a:lnTo>
                  <a:pt x="8786555" y="0"/>
                </a:lnTo>
                <a:lnTo>
                  <a:pt x="8786555" y="4387064"/>
                </a:lnTo>
                <a:lnTo>
                  <a:pt x="0" y="438706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364506" y="5410200"/>
            <a:ext cx="4426761" cy="2429724"/>
          </a:xfrm>
          <a:custGeom>
            <a:avLst/>
            <a:gdLst/>
            <a:ahLst/>
            <a:cxnLst/>
            <a:rect r="r" b="b" t="t" l="l"/>
            <a:pathLst>
              <a:path h="2429724" w="4426761">
                <a:moveTo>
                  <a:pt x="0" y="0"/>
                </a:moveTo>
                <a:lnTo>
                  <a:pt x="4426761" y="0"/>
                </a:lnTo>
                <a:lnTo>
                  <a:pt x="4426761" y="2429724"/>
                </a:lnTo>
                <a:lnTo>
                  <a:pt x="0" y="242972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3746" t="-32554" r="0" b="-10976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802542" y="1914116"/>
            <a:ext cx="16410403" cy="2705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99"/>
              </a:lnSpc>
            </a:pPr>
            <a:r>
              <a:rPr lang="en-US" sz="3999" spc="35">
                <a:solidFill>
                  <a:srgbClr val="D9D9D9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Core technologies:</a:t>
            </a:r>
          </a:p>
          <a:p>
            <a:pPr algn="l" marL="604523" indent="-302261" lvl="1">
              <a:lnSpc>
                <a:spcPts val="3360"/>
              </a:lnSpc>
              <a:buAutoNum type="arabicPeriod" startAt="1"/>
            </a:pPr>
            <a:r>
              <a:rPr lang="en-US" b="true" sz="2800" spc="25">
                <a:solidFill>
                  <a:srgbClr val="D9D9D9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Chatbot AI: </a:t>
            </a:r>
            <a:r>
              <a:rPr lang="en-US" sz="2800" spc="25">
                <a:solidFill>
                  <a:srgbClr val="D9D9D9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Use of Natural Language Processing (NLP) for understanding user inputs.</a:t>
            </a:r>
          </a:p>
          <a:p>
            <a:pPr algn="l" marL="604523" indent="-302261" lvl="1">
              <a:lnSpc>
                <a:spcPts val="3360"/>
              </a:lnSpc>
              <a:buAutoNum type="arabicPeriod" startAt="1"/>
            </a:pPr>
            <a:r>
              <a:rPr lang="en-US" b="true" sz="2800" spc="25">
                <a:solidFill>
                  <a:srgbClr val="D9D9D9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Backend: </a:t>
            </a:r>
            <a:r>
              <a:rPr lang="en-US" sz="2800" spc="25">
                <a:solidFill>
                  <a:srgbClr val="D9D9D9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Database to store user data (symptoms, family history, test recommendations).</a:t>
            </a:r>
          </a:p>
          <a:p>
            <a:pPr algn="l" marL="604523" indent="-302261" lvl="1">
              <a:lnSpc>
                <a:spcPts val="3360"/>
              </a:lnSpc>
              <a:buAutoNum type="arabicPeriod" startAt="1"/>
            </a:pPr>
            <a:r>
              <a:rPr lang="en-US" b="true" sz="2800" spc="25">
                <a:solidFill>
                  <a:srgbClr val="D9D9D9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Frontend:</a:t>
            </a:r>
            <a:r>
              <a:rPr lang="en-US" sz="2800" spc="25">
                <a:solidFill>
                  <a:srgbClr val="D9D9D9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Easy-to-use interface for both web and mobile platforms.</a:t>
            </a:r>
          </a:p>
          <a:p>
            <a:pPr algn="l" marL="604523" indent="-302261" lvl="1">
              <a:lnSpc>
                <a:spcPts val="3360"/>
              </a:lnSpc>
              <a:buAutoNum type="arabicPeriod" startAt="1"/>
            </a:pPr>
            <a:r>
              <a:rPr lang="en-US" sz="2800" spc="25">
                <a:solidFill>
                  <a:srgbClr val="D9D9D9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Integration with medical databases for accurate test recommendations.</a:t>
            </a:r>
          </a:p>
          <a:p>
            <a:pPr algn="l" marL="604523" indent="-302261" lvl="1">
              <a:lnSpc>
                <a:spcPts val="3360"/>
              </a:lnSpc>
              <a:buAutoNum type="arabicPeriod" startAt="1"/>
            </a:pPr>
            <a:r>
              <a:rPr lang="en-US" b="true" sz="2800" spc="26">
                <a:solidFill>
                  <a:srgbClr val="D9D9D9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Security:</a:t>
            </a:r>
            <a:r>
              <a:rPr lang="en-US" sz="2800" spc="26">
                <a:solidFill>
                  <a:srgbClr val="D9D9D9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Data encryption and privacy measures to protect sensitive user data.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139238" y="4867275"/>
            <a:ext cx="9525" cy="542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4079832" y="7830399"/>
            <a:ext cx="2996109" cy="542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500" spc="32">
                <a:solidFill>
                  <a:srgbClr val="FFFFFF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Data Encryption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616913" y="1923641"/>
            <a:ext cx="5192596" cy="5289027"/>
          </a:xfrm>
          <a:custGeom>
            <a:avLst/>
            <a:gdLst/>
            <a:ahLst/>
            <a:cxnLst/>
            <a:rect r="r" b="b" t="t" l="l"/>
            <a:pathLst>
              <a:path h="5289027" w="5192596">
                <a:moveTo>
                  <a:pt x="0" y="0"/>
                </a:moveTo>
                <a:lnTo>
                  <a:pt x="5192596" y="0"/>
                </a:lnTo>
                <a:lnTo>
                  <a:pt x="5192596" y="5289027"/>
                </a:lnTo>
                <a:lnTo>
                  <a:pt x="0" y="528902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1401" r="0" b="-1401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57334" y="1923641"/>
            <a:ext cx="10784451" cy="4610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23" indent="-302261" lvl="1">
              <a:lnSpc>
                <a:spcPts val="3360"/>
              </a:lnSpc>
              <a:buAutoNum type="arabicPeriod" startAt="1"/>
            </a:pPr>
            <a:r>
              <a:rPr lang="en-US" b="true" sz="2800" spc="25">
                <a:solidFill>
                  <a:srgbClr val="D9D9D9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Primary users:</a:t>
            </a:r>
            <a:r>
              <a:rPr lang="en-US" sz="2800" spc="25">
                <a:solidFill>
                  <a:srgbClr val="D9D9D9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Individuals seeking quick, affordable health advice and those without easy access to healthcare professionals.</a:t>
            </a:r>
          </a:p>
          <a:p>
            <a:pPr algn="l" marL="604523" indent="-302261" lvl="1">
              <a:lnSpc>
                <a:spcPts val="3360"/>
              </a:lnSpc>
              <a:buAutoNum type="arabicPeriod" startAt="1"/>
            </a:pPr>
            <a:r>
              <a:rPr lang="en-US" b="true" sz="2800" spc="25">
                <a:solidFill>
                  <a:srgbClr val="D9D9D9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Target demographics:</a:t>
            </a:r>
          </a:p>
          <a:p>
            <a:pPr algn="l" marL="1209045" indent="-403015" lvl="2">
              <a:lnSpc>
                <a:spcPts val="3360"/>
              </a:lnSpc>
              <a:buAutoNum type="alphaLcPeriod" startAt="1"/>
            </a:pPr>
            <a:r>
              <a:rPr lang="en-US" sz="2800" spc="25">
                <a:solidFill>
                  <a:srgbClr val="D9D9D9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People with chronic conditions or family history of diseases (e.g., heart disease, cancer).</a:t>
            </a:r>
          </a:p>
          <a:p>
            <a:pPr algn="l" marL="1209045" indent="-403015" lvl="2">
              <a:lnSpc>
                <a:spcPts val="3360"/>
              </a:lnSpc>
              <a:buAutoNum type="alphaLcPeriod" startAt="1"/>
            </a:pPr>
            <a:r>
              <a:rPr lang="en-US" sz="2800" spc="25">
                <a:solidFill>
                  <a:srgbClr val="D9D9D9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Rural or underserved populations with limited access to healthcare.</a:t>
            </a:r>
          </a:p>
          <a:p>
            <a:pPr algn="l" marL="1209045" indent="-403015" lvl="2">
              <a:lnSpc>
                <a:spcPts val="3360"/>
              </a:lnSpc>
              <a:buAutoNum type="alphaLcPeriod" startAt="1"/>
            </a:pPr>
            <a:r>
              <a:rPr lang="en-US" sz="2800" spc="25">
                <a:solidFill>
                  <a:srgbClr val="D9D9D9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Young adults and tech-savvy individuals looking for health guidance.</a:t>
            </a:r>
          </a:p>
          <a:p>
            <a:pPr algn="l" marL="604523" indent="-302261" lvl="1">
              <a:lnSpc>
                <a:spcPts val="3360"/>
              </a:lnSpc>
              <a:buAutoNum type="arabicPeriod" startAt="1"/>
            </a:pPr>
            <a:r>
              <a:rPr lang="en-US" b="true" sz="2800" spc="26">
                <a:solidFill>
                  <a:srgbClr val="D9D9D9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Market size:</a:t>
            </a:r>
            <a:r>
              <a:rPr lang="en-US" sz="2800" spc="26">
                <a:solidFill>
                  <a:srgbClr val="D9D9D9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Provide figures for the potential market (e.g., number of people with chronic diseases, growing health awareness).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1616913" y="6936443"/>
            <a:ext cx="5687715" cy="542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500" spc="32">
                <a:solidFill>
                  <a:srgbClr val="FFFFFF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People suffering from diseases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390195" y="1923641"/>
            <a:ext cx="4869105" cy="5075315"/>
          </a:xfrm>
          <a:custGeom>
            <a:avLst/>
            <a:gdLst/>
            <a:ahLst/>
            <a:cxnLst/>
            <a:rect r="r" b="b" t="t" l="l"/>
            <a:pathLst>
              <a:path h="5075315" w="4869105">
                <a:moveTo>
                  <a:pt x="0" y="0"/>
                </a:moveTo>
                <a:lnTo>
                  <a:pt x="4869105" y="0"/>
                </a:lnTo>
                <a:lnTo>
                  <a:pt x="4869105" y="5075315"/>
                </a:lnTo>
                <a:lnTo>
                  <a:pt x="0" y="507531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4235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57334" y="1923641"/>
            <a:ext cx="11264225" cy="4191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23" indent="-302261" lvl="1">
              <a:lnSpc>
                <a:spcPts val="3360"/>
              </a:lnSpc>
              <a:buAutoNum type="arabicPeriod" startAt="1"/>
            </a:pPr>
            <a:r>
              <a:rPr lang="en-US" b="true" sz="2800" spc="25">
                <a:solidFill>
                  <a:srgbClr val="D9D9D9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Freemium Model:</a:t>
            </a:r>
          </a:p>
          <a:p>
            <a:pPr algn="l" marL="1209045" indent="-403015" lvl="2">
              <a:lnSpc>
                <a:spcPts val="3360"/>
              </a:lnSpc>
              <a:buAutoNum type="alphaLcPeriod" startAt="1"/>
            </a:pPr>
            <a:r>
              <a:rPr lang="en-US" b="true" sz="2800" spc="25">
                <a:solidFill>
                  <a:srgbClr val="D9D9D9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Free version:</a:t>
            </a:r>
            <a:r>
              <a:rPr lang="en-US" sz="2800" spc="25">
                <a:solidFill>
                  <a:srgbClr val="D9D9D9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Basic symptom checking and test recommendations.</a:t>
            </a:r>
          </a:p>
          <a:p>
            <a:pPr algn="l" marL="1209045" indent="-403015" lvl="2">
              <a:lnSpc>
                <a:spcPts val="3360"/>
              </a:lnSpc>
              <a:buAutoNum type="alphaLcPeriod" startAt="1"/>
            </a:pPr>
            <a:r>
              <a:rPr lang="en-US" b="true" sz="2800" spc="25">
                <a:solidFill>
                  <a:srgbClr val="D9D9D9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Premium version:</a:t>
            </a:r>
            <a:r>
              <a:rPr lang="en-US" sz="2800" spc="25">
                <a:solidFill>
                  <a:srgbClr val="D9D9D9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Advanced features like detailed health reports, AI-based personalized health tracking, and access to health professionals.</a:t>
            </a:r>
          </a:p>
          <a:p>
            <a:pPr algn="l" marL="604523" indent="-302261" lvl="1">
              <a:lnSpc>
                <a:spcPts val="3360"/>
              </a:lnSpc>
              <a:buAutoNum type="arabicPeriod" startAt="1"/>
            </a:pPr>
            <a:r>
              <a:rPr lang="en-US" b="true" sz="2800" spc="25">
                <a:solidFill>
                  <a:srgbClr val="D9D9D9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Partnerships:</a:t>
            </a:r>
            <a:r>
              <a:rPr lang="en-US" sz="2800" spc="25">
                <a:solidFill>
                  <a:srgbClr val="D9D9D9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Collaborate with medical facilities and labs for discounted tests.</a:t>
            </a:r>
          </a:p>
          <a:p>
            <a:pPr algn="l" marL="604523" indent="-302261" lvl="1">
              <a:lnSpc>
                <a:spcPts val="3360"/>
              </a:lnSpc>
              <a:buAutoNum type="arabicPeriod" startAt="1"/>
            </a:pPr>
            <a:r>
              <a:rPr lang="en-US" b="true" sz="2800" spc="25">
                <a:solidFill>
                  <a:srgbClr val="D9D9D9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Affiliate marketing:</a:t>
            </a:r>
            <a:r>
              <a:rPr lang="en-US" sz="2800" spc="25">
                <a:solidFill>
                  <a:srgbClr val="D9D9D9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Offer products like vitamins, health supplements, or medical devices through the app.</a:t>
            </a:r>
          </a:p>
          <a:p>
            <a:pPr algn="l" marL="604523" indent="-302261" lvl="1">
              <a:lnSpc>
                <a:spcPts val="3360"/>
              </a:lnSpc>
              <a:buAutoNum type="arabicPeriod" startAt="1"/>
            </a:pPr>
            <a:r>
              <a:rPr lang="en-US" b="true" sz="2800" spc="26">
                <a:solidFill>
                  <a:srgbClr val="D9D9D9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In-app advertising:</a:t>
            </a:r>
            <a:r>
              <a:rPr lang="en-US" sz="2800" spc="26">
                <a:solidFill>
                  <a:srgbClr val="D9D9D9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Ads related to health and wellness products.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3373227" y="7210016"/>
            <a:ext cx="2903041" cy="542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500" spc="32">
                <a:solidFill>
                  <a:srgbClr val="FFFFFF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Business Model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33103" y="5410200"/>
            <a:ext cx="15821793" cy="2785483"/>
          </a:xfrm>
          <a:custGeom>
            <a:avLst/>
            <a:gdLst/>
            <a:ahLst/>
            <a:cxnLst/>
            <a:rect r="r" b="b" t="t" l="l"/>
            <a:pathLst>
              <a:path h="2785483" w="15821793">
                <a:moveTo>
                  <a:pt x="0" y="0"/>
                </a:moveTo>
                <a:lnTo>
                  <a:pt x="15821794" y="0"/>
                </a:lnTo>
                <a:lnTo>
                  <a:pt x="15821794" y="2785483"/>
                </a:lnTo>
                <a:lnTo>
                  <a:pt x="0" y="278548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358" t="0" r="-1358" b="-2102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44074" y="2093830"/>
            <a:ext cx="16215226" cy="3316370"/>
          </a:xfrm>
          <a:custGeom>
            <a:avLst/>
            <a:gdLst/>
            <a:ahLst/>
            <a:cxnLst/>
            <a:rect r="r" b="b" t="t" l="l"/>
            <a:pathLst>
              <a:path h="3316370" w="16215226">
                <a:moveTo>
                  <a:pt x="0" y="0"/>
                </a:moveTo>
                <a:lnTo>
                  <a:pt x="16215226" y="0"/>
                </a:lnTo>
                <a:lnTo>
                  <a:pt x="16215226" y="3316370"/>
                </a:lnTo>
                <a:lnTo>
                  <a:pt x="0" y="331637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42468" r="0" b="-42468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889063" y="3575278"/>
            <a:ext cx="8525247" cy="18349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454"/>
              </a:lnSpc>
              <a:spcBef>
                <a:spcPct val="0"/>
              </a:spcBef>
            </a:pPr>
            <a:r>
              <a:rPr lang="en-US" sz="12045" spc="112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Thank </a:t>
            </a:r>
            <a:r>
              <a:rPr lang="en-US" b="true" sz="12045" spc="112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You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787907" y="2498953"/>
            <a:ext cx="11191203" cy="1076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500" spc="32">
                <a:solidFill>
                  <a:srgbClr val="F2F2F2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“Empowering healthcare through timely intervention—because early detection saves lives.”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DAGajOEw9Pc</dc:identifier>
  <dcterms:modified xsi:type="dcterms:W3CDTF">2011-08-01T06:04:30Z</dcterms:modified>
  <cp:revision>1</cp:revision>
  <dc:title>6745bba953f38_khacks_idea_presentation.pptx</dc:title>
</cp:coreProperties>
</file>