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60" r:id="rId7"/>
    <p:sldId id="283" r:id="rId8"/>
    <p:sldId id="284" r:id="rId9"/>
    <p:sldId id="287" r:id="rId10"/>
    <p:sldId id="289" r:id="rId11"/>
    <p:sldId id="290" r:id="rId12"/>
    <p:sldId id="265"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090" autoAdjust="0"/>
  </p:normalViewPr>
  <p:slideViewPr>
    <p:cSldViewPr snapToGrid="0">
      <p:cViewPr>
        <p:scale>
          <a:sx n="97" d="100"/>
          <a:sy n="97" d="100"/>
        </p:scale>
        <p:origin x="-38" y="2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2/10/2023</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2/10/2023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85670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14064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dirty="0"/>
          </a:p>
        </p:txBody>
      </p:sp>
    </p:spTree>
    <p:extLst>
      <p:ext uri="{BB962C8B-B14F-4D97-AF65-F5344CB8AC3E}">
        <p14:creationId xmlns:p14="http://schemas.microsoft.com/office/powerpoint/2010/main" val="3349418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10</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
        <p:nvSpPr>
          <p:cNvPr id="11" name="TextBox 10">
            <a:extLst>
              <a:ext uri="{FF2B5EF4-FFF2-40B4-BE49-F238E27FC236}">
                <a16:creationId xmlns=""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r>
              <a:rPr lang="en-US" sz="2400" b="1" spc="-150" baseline="0" noProof="0" dirty="0">
                <a:solidFill>
                  <a:schemeClr val="tx1">
                    <a:lumMod val="50000"/>
                    <a:lumOff val="50000"/>
                  </a:schemeClr>
                </a:solidFill>
              </a:rPr>
              <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a:extLst>
              <a:ext uri="{FF2B5EF4-FFF2-40B4-BE49-F238E27FC236}">
                <a16:creationId xmlns="" xmlns:a16="http://schemas.microsoft.com/office/drawing/2014/main" id="{817B6E89-6474-4AB4-90D5-2C2FB4120F12}"/>
              </a:ext>
              <a:ext uri="{C183D7F6-B498-43B3-948B-1728B52AA6E4}">
                <adec:decorative xmlns="" xmlns:adec="http://schemas.microsoft.com/office/drawing/2017/decorative" val="1"/>
              </a:ext>
            </a:extLst>
          </p:cNvPr>
          <p:cNvSpPr/>
          <p:nvPr/>
        </p:nvSpPr>
        <p:spPr bwMode="ltGray">
          <a:xfrm>
            <a:off x="5434656" y="113252"/>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52BFEB6-F40E-4219-9AA6-8A27C2E8899B}"/>
              </a:ext>
            </a:extLst>
          </p:cNvPr>
          <p:cNvSpPr>
            <a:spLocks noGrp="1"/>
          </p:cNvSpPr>
          <p:nvPr>
            <p:ph type="ctrTitle"/>
          </p:nvPr>
        </p:nvSpPr>
        <p:spPr bwMode="black"/>
        <p:txBody>
          <a:bodyPr/>
          <a:lstStyle/>
          <a:p>
            <a:r>
              <a:rPr lang="en-IN" b="1" dirty="0">
                <a:solidFill>
                  <a:schemeClr val="tx1"/>
                </a:solidFill>
                <a:latin typeface="Bahnschrift Light" pitchFamily="34" charset="0"/>
              </a:rPr>
              <a:t>Multiple Disease </a:t>
            </a:r>
            <a:r>
              <a:rPr lang="en-IN" b="1" dirty="0" smtClean="0">
                <a:solidFill>
                  <a:schemeClr val="tx1"/>
                </a:solidFill>
                <a:latin typeface="Bahnschrift Light" pitchFamily="34" charset="0"/>
              </a:rPr>
              <a:t>Prediction </a:t>
            </a:r>
            <a:r>
              <a:rPr lang="en-IN" b="1" dirty="0">
                <a:solidFill>
                  <a:schemeClr val="tx1"/>
                </a:solidFill>
                <a:latin typeface="Bahnschrift Light" pitchFamily="34" charset="0"/>
              </a:rPr>
              <a:t>System</a:t>
            </a:r>
          </a:p>
        </p:txBody>
      </p:sp>
      <p:sp>
        <p:nvSpPr>
          <p:cNvPr id="3" name="Subtitle 2">
            <a:extLst>
              <a:ext uri="{FF2B5EF4-FFF2-40B4-BE49-F238E27FC236}">
                <a16:creationId xmlns="" xmlns:a16="http://schemas.microsoft.com/office/drawing/2014/main" id="{74DB1EEC-D590-4C80-ABB7-362BBE1F5A1B}"/>
              </a:ext>
            </a:extLst>
          </p:cNvPr>
          <p:cNvSpPr>
            <a:spLocks noGrp="1"/>
          </p:cNvSpPr>
          <p:nvPr>
            <p:ph type="subTitle" idx="1"/>
          </p:nvPr>
        </p:nvSpPr>
        <p:spPr bwMode="black"/>
        <p:txBody>
          <a:bodyPr/>
          <a:lstStyle/>
          <a:p>
            <a:endParaRPr lang="en-US" dirty="0"/>
          </a:p>
        </p:txBody>
      </p:sp>
    </p:spTree>
    <p:extLst>
      <p:ext uri="{BB962C8B-B14F-4D97-AF65-F5344CB8AC3E}">
        <p14:creationId xmlns:p14="http://schemas.microsoft.com/office/powerpoint/2010/main" val="148523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a:extLst>
              <a:ext uri="{FF2B5EF4-FFF2-40B4-BE49-F238E27FC236}">
                <a16:creationId xmlns="" xmlns:a16="http://schemas.microsoft.com/office/drawing/2014/main" id="{5396BE43-2D46-4002-A946-60FC5900EC15}"/>
              </a:ext>
              <a:ext uri="{C183D7F6-B498-43B3-948B-1728B52AA6E4}">
                <adec:decorative xmlns="" xmlns:adec="http://schemas.microsoft.com/office/drawing/2017/decorative" val="1"/>
              </a:ext>
            </a:extLst>
          </p:cNvPr>
          <p:cNvSpPr/>
          <p:nvPr/>
        </p:nvSpPr>
        <p:spPr bwMode="invGray">
          <a:xfrm rot="5400000">
            <a:off x="4901906" y="535866"/>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 xmlns:a16="http://schemas.microsoft.com/office/drawing/2014/main" id="{D2DDABB1-5E6B-4365-AD9E-DDCE7E972742}"/>
              </a:ext>
            </a:extLst>
          </p:cNvPr>
          <p:cNvSpPr>
            <a:spLocks noGrp="1"/>
          </p:cNvSpPr>
          <p:nvPr>
            <p:ph type="ctrTitle"/>
          </p:nvPr>
        </p:nvSpPr>
        <p:spPr/>
        <p:txBody>
          <a:bodyPr/>
          <a:lstStyle/>
          <a:p>
            <a:r>
              <a:rPr lang="en-US" dirty="0"/>
              <a:t>Thank You</a:t>
            </a:r>
          </a:p>
        </p:txBody>
      </p:sp>
      <p:sp>
        <p:nvSpPr>
          <p:cNvPr id="5" name="Slide Number Placeholder 4">
            <a:extLst>
              <a:ext uri="{FF2B5EF4-FFF2-40B4-BE49-F238E27FC236}">
                <a16:creationId xmlns="" xmlns:a16="http://schemas.microsoft.com/office/drawing/2014/main" id="{46DC15D2-04EB-42D6-9037-26AFBEACA027}"/>
              </a:ext>
            </a:extLst>
          </p:cNvPr>
          <p:cNvSpPr>
            <a:spLocks noGrp="1"/>
          </p:cNvSpPr>
          <p:nvPr>
            <p:ph type="sldNum" sz="quarter" idx="12"/>
          </p:nvPr>
        </p:nvSpPr>
        <p:spPr/>
        <p:txBody>
          <a:bodyPr/>
          <a:lstStyle/>
          <a:p>
            <a:r>
              <a:rPr lang="en-US" dirty="0"/>
              <a:t>page </a:t>
            </a:r>
            <a:fld id="{19B51A1E-902D-48AF-9020-955120F399B6}" type="slidenum">
              <a:rPr lang="en-US" smtClean="0"/>
              <a:pPr/>
              <a:t>10</a:t>
            </a:fld>
            <a:endParaRPr lang="en-US" dirty="0"/>
          </a:p>
        </p:txBody>
      </p:sp>
      <p:pic>
        <p:nvPicPr>
          <p:cNvPr id="20" name="Picture 19">
            <a:extLst>
              <a:ext uri="{FF2B5EF4-FFF2-40B4-BE49-F238E27FC236}">
                <a16:creationId xmlns="" xmlns:a16="http://schemas.microsoft.com/office/drawing/2014/main" id="{4FE93EC8-2762-4AF8-A860-F08F742AA520}"/>
              </a:ext>
            </a:extLst>
          </p:cNvPr>
          <p:cNvPicPr>
            <a:picLocks noChangeAspect="1"/>
          </p:cNvPicPr>
          <p:nvPr/>
        </p:nvPicPr>
        <p:blipFill>
          <a:blip r:embed="rId4"/>
          <a:stretch>
            <a:fillRect/>
          </a:stretch>
        </p:blipFill>
        <p:spPr>
          <a:xfrm>
            <a:off x="11026140" y="5634677"/>
            <a:ext cx="1165860" cy="1127760"/>
          </a:xfrm>
          <a:prstGeom prst="rect">
            <a:avLst/>
          </a:prstGeom>
        </p:spPr>
      </p:pic>
    </p:spTree>
    <p:extLst>
      <p:ext uri="{BB962C8B-B14F-4D97-AF65-F5344CB8AC3E}">
        <p14:creationId xmlns:p14="http://schemas.microsoft.com/office/powerpoint/2010/main" val="311331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p:pic>
      <p:sp>
        <p:nvSpPr>
          <p:cNvPr id="18" name="Rectangle 17">
            <a:extLst>
              <a:ext uri="{FF2B5EF4-FFF2-40B4-BE49-F238E27FC236}">
                <a16:creationId xmlns="" xmlns:a16="http://schemas.microsoft.com/office/drawing/2014/main" id="{75F2B1C5-78F6-4A28-8883-7C500ADCB7D4}"/>
              </a:ext>
              <a:ext uri="{C183D7F6-B498-43B3-948B-1728B52AA6E4}">
                <adec:decorative xmlns="" xmlns:adec="http://schemas.microsoft.com/office/drawing/2017/decorative" val="1"/>
              </a:ext>
            </a:extLst>
          </p:cNvPr>
          <p:cNvSpPr/>
          <p:nvPr/>
        </p:nvSpPr>
        <p:spPr bwMode="invGray">
          <a:xfrm rot="5400000">
            <a:off x="4828758" y="622204"/>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B35ED38B-2505-420A-A14A-D41E71EDBA33}"/>
              </a:ext>
            </a:extLst>
          </p:cNvPr>
          <p:cNvSpPr>
            <a:spLocks noGrp="1"/>
          </p:cNvSpPr>
          <p:nvPr>
            <p:ph type="ctrTitle"/>
          </p:nvPr>
        </p:nvSpPr>
        <p:spPr bwMode="black">
          <a:xfrm>
            <a:off x="5113882" y="1230489"/>
            <a:ext cx="5085650" cy="1870007"/>
          </a:xfrm>
        </p:spPr>
        <p:txBody>
          <a:bodyPr/>
          <a:lstStyle/>
          <a:p>
            <a:r>
              <a:rPr lang="en-US" dirty="0">
                <a:latin typeface="Times New Roman" pitchFamily="18" charset="0"/>
                <a:cs typeface="Times New Roman" pitchFamily="18" charset="0"/>
              </a:rPr>
              <a:t>Problem Statement</a:t>
            </a:r>
          </a:p>
        </p:txBody>
      </p:sp>
      <p:sp>
        <p:nvSpPr>
          <p:cNvPr id="3" name="Subtitle 2">
            <a:extLst>
              <a:ext uri="{FF2B5EF4-FFF2-40B4-BE49-F238E27FC236}">
                <a16:creationId xmlns="" xmlns:a16="http://schemas.microsoft.com/office/drawing/2014/main" id="{71F217F2-8C36-4584-BD5D-0B00606DF9A2}"/>
              </a:ext>
            </a:extLst>
          </p:cNvPr>
          <p:cNvSpPr>
            <a:spLocks noGrp="1"/>
          </p:cNvSpPr>
          <p:nvPr>
            <p:ph type="subTitle" idx="1"/>
          </p:nvPr>
        </p:nvSpPr>
        <p:spPr bwMode="black">
          <a:xfrm>
            <a:off x="5372890" y="3513707"/>
            <a:ext cx="5085650" cy="691666"/>
          </a:xfrm>
        </p:spPr>
        <p:txBody>
          <a:bodyPr/>
          <a:lstStyle/>
          <a:p>
            <a:pPr algn="just"/>
            <a:r>
              <a:rPr lang="en-GB" sz="1800" dirty="0">
                <a:latin typeface="Times New Roman" pitchFamily="18" charset="0"/>
                <a:cs typeface="Times New Roman" pitchFamily="18" charset="0"/>
              </a:rPr>
              <a:t>Many of the existing machine learning models for health care analysis are concentrating on one disease per analysis. For example first is for </a:t>
            </a:r>
            <a:r>
              <a:rPr lang="en-GB" sz="1800" dirty="0" smtClean="0">
                <a:latin typeface="Times New Roman" pitchFamily="18" charset="0"/>
                <a:cs typeface="Times New Roman" pitchFamily="18" charset="0"/>
              </a:rPr>
              <a:t>Diabetes </a:t>
            </a:r>
            <a:r>
              <a:rPr lang="en-GB" sz="1800" dirty="0">
                <a:latin typeface="Times New Roman" pitchFamily="18" charset="0"/>
                <a:cs typeface="Times New Roman" pitchFamily="18" charset="0"/>
              </a:rPr>
              <a:t>analysis, one for </a:t>
            </a:r>
            <a:r>
              <a:rPr lang="en-GB" sz="1800" dirty="0" smtClean="0">
                <a:latin typeface="Times New Roman" pitchFamily="18" charset="0"/>
                <a:cs typeface="Times New Roman" pitchFamily="18" charset="0"/>
              </a:rPr>
              <a:t>Heart analysis</a:t>
            </a:r>
            <a:r>
              <a:rPr lang="en-GB" sz="1800" dirty="0">
                <a:latin typeface="Times New Roman" pitchFamily="18" charset="0"/>
                <a:cs typeface="Times New Roman" pitchFamily="18" charset="0"/>
              </a:rPr>
              <a:t>, one for </a:t>
            </a:r>
            <a:r>
              <a:rPr lang="en-GB" sz="1800" dirty="0" smtClean="0">
                <a:latin typeface="Times New Roman" pitchFamily="18" charset="0"/>
                <a:cs typeface="Times New Roman" pitchFamily="18" charset="0"/>
              </a:rPr>
              <a:t>Lung </a:t>
            </a:r>
            <a:r>
              <a:rPr lang="en-GB" sz="1800" dirty="0">
                <a:latin typeface="Times New Roman" pitchFamily="18" charset="0"/>
                <a:cs typeface="Times New Roman" pitchFamily="18" charset="0"/>
              </a:rPr>
              <a:t>diseases like that. If a user wants to predict more than one disease, he/she has to go through different sites. There is no common system where one analysis can perform more than one disease prediction. Some of the models have lower accuracy which can seriously affect patients’ health.</a:t>
            </a:r>
            <a:endParaRPr lang="en-US" sz="1800" dirty="0">
              <a:latin typeface="Times New Roman" pitchFamily="18" charset="0"/>
              <a:cs typeface="Times New Roman" pitchFamily="18" charset="0"/>
            </a:endParaRPr>
          </a:p>
        </p:txBody>
      </p:sp>
      <p:sp>
        <p:nvSpPr>
          <p:cNvPr id="23" name="Slide Number Placeholder 22">
            <a:extLst>
              <a:ext uri="{FF2B5EF4-FFF2-40B4-BE49-F238E27FC236}">
                <a16:creationId xmlns="" xmlns:a16="http://schemas.microsoft.com/office/drawing/2014/main" id="{4D5E33D6-D847-4F4C-BA8B-75CB853FAB76}"/>
              </a:ext>
            </a:extLst>
          </p:cNvPr>
          <p:cNvSpPr>
            <a:spLocks noGrp="1"/>
          </p:cNvSpPr>
          <p:nvPr>
            <p:ph type="sldNum" sz="quarter" idx="12"/>
          </p:nvPr>
        </p:nvSpPr>
        <p:spPr/>
        <p:txBody>
          <a:bodyPr/>
          <a:lstStyle/>
          <a:p>
            <a:r>
              <a:rPr lang="en-US" dirty="0"/>
              <a:t>page </a:t>
            </a:r>
            <a:fld id="{19B51A1E-902D-48AF-9020-955120F399B6}" type="slidenum">
              <a:rPr lang="en-US" smtClean="0"/>
              <a:pPr/>
              <a:t>2</a:t>
            </a:fld>
            <a:endParaRPr lang="en-US" dirty="0"/>
          </a:p>
        </p:txBody>
      </p:sp>
      <p:pic>
        <p:nvPicPr>
          <p:cNvPr id="5" name="Picture 4">
            <a:extLst>
              <a:ext uri="{FF2B5EF4-FFF2-40B4-BE49-F238E27FC236}">
                <a16:creationId xmlns="" xmlns:a16="http://schemas.microsoft.com/office/drawing/2014/main" id="{AAF0EAE6-A013-4954-A607-EB671E2041D7}"/>
              </a:ext>
            </a:extLst>
          </p:cNvPr>
          <p:cNvPicPr>
            <a:picLocks noChangeAspect="1"/>
          </p:cNvPicPr>
          <p:nvPr/>
        </p:nvPicPr>
        <p:blipFill>
          <a:blip r:embed="rId4"/>
          <a:stretch>
            <a:fillRect/>
          </a:stretch>
        </p:blipFill>
        <p:spPr>
          <a:xfrm>
            <a:off x="11026140" y="5592933"/>
            <a:ext cx="1165860" cy="1127760"/>
          </a:xfrm>
          <a:prstGeom prst="rect">
            <a:avLst/>
          </a:prstGeom>
        </p:spPr>
      </p:pic>
    </p:spTree>
    <p:extLst>
      <p:ext uri="{BB962C8B-B14F-4D97-AF65-F5344CB8AC3E}">
        <p14:creationId xmlns:p14="http://schemas.microsoft.com/office/powerpoint/2010/main" val="909226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5277678" y="136525"/>
            <a:ext cx="5676382" cy="6584950"/>
          </a:xfrm>
        </p:spPr>
      </p:pic>
      <p:sp>
        <p:nvSpPr>
          <p:cNvPr id="9" name="Rectangle 8">
            <a:extLst>
              <a:ext uri="{FF2B5EF4-FFF2-40B4-BE49-F238E27FC236}">
                <a16:creationId xmlns="" xmlns:a16="http://schemas.microsoft.com/office/drawing/2014/main" id="{670550D9-B72F-46D0-B3A1-179DADF002AC}"/>
              </a:ext>
              <a:ext uri="{C183D7F6-B498-43B3-948B-1728B52AA6E4}">
                <adec:decorative xmlns="" xmlns:adec="http://schemas.microsoft.com/office/drawing/2017/decorative" val="1"/>
              </a:ext>
            </a:extLst>
          </p:cNvPr>
          <p:cNvSpPr/>
          <p:nvPr/>
        </p:nvSpPr>
        <p:spPr bwMode="invGray">
          <a:xfrm rot="5400000">
            <a:off x="4823394" y="590027"/>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 xmlns:a16="http://schemas.microsoft.com/office/drawing/2014/main" id="{03161DAB-3A3E-48FC-9143-482C63BB1C02}"/>
              </a:ext>
            </a:extLst>
          </p:cNvPr>
          <p:cNvSpPr>
            <a:spLocks noGrp="1"/>
          </p:cNvSpPr>
          <p:nvPr>
            <p:ph idx="13"/>
          </p:nvPr>
        </p:nvSpPr>
        <p:spPr>
          <a:xfrm>
            <a:off x="360439" y="1879156"/>
            <a:ext cx="4444800" cy="2728844"/>
          </a:xfrm>
        </p:spPr>
        <p:txBody>
          <a:bodyPr/>
          <a:lstStyle/>
          <a:p>
            <a:pPr marL="0" indent="0" algn="just">
              <a:buNone/>
            </a:pPr>
            <a:r>
              <a:rPr lang="en-US" sz="2000" dirty="0">
                <a:latin typeface="Times New Roman" pitchFamily="18" charset="0"/>
                <a:cs typeface="Times New Roman" pitchFamily="18" charset="0"/>
              </a:rPr>
              <a:t>This W</a:t>
            </a:r>
            <a:r>
              <a:rPr lang="en-US" sz="2000" dirty="0" smtClean="0">
                <a:latin typeface="Times New Roman" pitchFamily="18" charset="0"/>
                <a:cs typeface="Times New Roman" pitchFamily="18" charset="0"/>
              </a:rPr>
              <a:t>eb </a:t>
            </a:r>
            <a:r>
              <a:rPr lang="en-US" sz="2000" dirty="0">
                <a:latin typeface="Times New Roman" pitchFamily="18" charset="0"/>
                <a:cs typeface="Times New Roman" pitchFamily="18" charset="0"/>
              </a:rPr>
              <a:t>A</a:t>
            </a:r>
            <a:r>
              <a:rPr lang="en-US" sz="2000" dirty="0" smtClean="0">
                <a:latin typeface="Times New Roman" pitchFamily="18" charset="0"/>
                <a:cs typeface="Times New Roman" pitchFamily="18" charset="0"/>
              </a:rPr>
              <a:t>pp is </a:t>
            </a:r>
            <a:r>
              <a:rPr lang="en-US" sz="2000" dirty="0">
                <a:latin typeface="Times New Roman" pitchFamily="18" charset="0"/>
                <a:cs typeface="Times New Roman" pitchFamily="18" charset="0"/>
              </a:rPr>
              <a:t>developed using </a:t>
            </a:r>
            <a:r>
              <a:rPr lang="en-US" sz="2000" dirty="0" smtClean="0">
                <a:latin typeface="Times New Roman" pitchFamily="18" charset="0"/>
                <a:cs typeface="Times New Roman" pitchFamily="18" charset="0"/>
              </a:rPr>
              <a:t>Python’s </a:t>
            </a:r>
            <a:r>
              <a:rPr lang="en-US" sz="2000" dirty="0" err="1" smtClean="0">
                <a:latin typeface="Times New Roman" pitchFamily="18" charset="0"/>
                <a:cs typeface="Times New Roman" pitchFamily="18" charset="0"/>
              </a:rPr>
              <a:t>Streamlit</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library.The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models used to predict the diseases were trained on large Datasets.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The web-app </a:t>
            </a:r>
            <a:r>
              <a:rPr lang="en-US" sz="2000" dirty="0">
                <a:latin typeface="Times New Roman" pitchFamily="18" charset="0"/>
                <a:cs typeface="Times New Roman" pitchFamily="18" charset="0"/>
              </a:rPr>
              <a:t>can predict following Diseases:</a:t>
            </a:r>
          </a:p>
          <a:p>
            <a:pPr algn="just">
              <a:buFont typeface="Wingdings" pitchFamily="2" charset="2"/>
              <a:buChar char="§"/>
            </a:pPr>
            <a:r>
              <a:rPr lang="en-US" sz="2000" dirty="0" smtClean="0">
                <a:latin typeface="Times New Roman" pitchFamily="18" charset="0"/>
                <a:cs typeface="Times New Roman" pitchFamily="18" charset="0"/>
              </a:rPr>
              <a:t>    Diabetes</a:t>
            </a:r>
            <a:endParaRPr lang="en-US" sz="2000" dirty="0">
              <a:latin typeface="Times New Roman" pitchFamily="18" charset="0"/>
              <a:cs typeface="Times New Roman" pitchFamily="18" charset="0"/>
            </a:endParaRPr>
          </a:p>
          <a:p>
            <a:pPr algn="just">
              <a:buFont typeface="Wingdings" pitchFamily="2" charset="2"/>
              <a:buChar char="§"/>
            </a:pPr>
            <a:r>
              <a:rPr lang="en-US" sz="2000" dirty="0" smtClean="0">
                <a:latin typeface="Times New Roman" pitchFamily="18" charset="0"/>
                <a:cs typeface="Times New Roman" pitchFamily="18" charset="0"/>
              </a:rPr>
              <a:t>    Heart Disease</a:t>
            </a:r>
          </a:p>
          <a:p>
            <a:pPr algn="just">
              <a:buFont typeface="Wingdings" pitchFamily="2" charset="2"/>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Parkinsons</a:t>
            </a:r>
            <a:r>
              <a:rPr lang="en-US" sz="2000" dirty="0" smtClean="0">
                <a:latin typeface="Times New Roman" pitchFamily="18" charset="0"/>
                <a:cs typeface="Times New Roman" pitchFamily="18" charset="0"/>
              </a:rPr>
              <a:t> Disease</a:t>
            </a:r>
            <a:endParaRPr lang="en-US" sz="2000" dirty="0">
              <a:latin typeface="Times New Roman" pitchFamily="18" charset="0"/>
              <a:cs typeface="Times New Roman" pitchFamily="18" charset="0"/>
            </a:endParaRPr>
          </a:p>
        </p:txBody>
      </p:sp>
      <p:sp>
        <p:nvSpPr>
          <p:cNvPr id="3" name="Title 2">
            <a:extLst>
              <a:ext uri="{FF2B5EF4-FFF2-40B4-BE49-F238E27FC236}">
                <a16:creationId xmlns="" xmlns:a16="http://schemas.microsoft.com/office/drawing/2014/main" id="{7A663105-4B92-4F24-9DF6-58BB116E29FA}"/>
              </a:ext>
            </a:extLst>
          </p:cNvPr>
          <p:cNvSpPr>
            <a:spLocks noGrp="1"/>
          </p:cNvSpPr>
          <p:nvPr>
            <p:ph type="ctrTitle"/>
          </p:nvPr>
        </p:nvSpPr>
        <p:spPr bwMode="black">
          <a:xfrm>
            <a:off x="6145948" y="2883578"/>
            <a:ext cx="3939842" cy="720000"/>
          </a:xfrm>
        </p:spPr>
        <p:txBody>
          <a:bodyPr/>
          <a:lstStyle/>
          <a:p>
            <a:r>
              <a:rPr lang="en-US" dirty="0">
                <a:latin typeface="Times New Roman" pitchFamily="18" charset="0"/>
                <a:cs typeface="Times New Roman" pitchFamily="18" charset="0"/>
              </a:rPr>
              <a:t>About the project</a:t>
            </a:r>
          </a:p>
        </p:txBody>
      </p:sp>
      <p:sp>
        <p:nvSpPr>
          <p:cNvPr id="5" name="Slide Number Placeholder 4">
            <a:extLst>
              <a:ext uri="{FF2B5EF4-FFF2-40B4-BE49-F238E27FC236}">
                <a16:creationId xmlns=""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3</a:t>
            </a:fld>
            <a:endParaRPr lang="en-US" dirty="0"/>
          </a:p>
        </p:txBody>
      </p:sp>
      <p:pic>
        <p:nvPicPr>
          <p:cNvPr id="7" name="Picture 6">
            <a:extLst>
              <a:ext uri="{FF2B5EF4-FFF2-40B4-BE49-F238E27FC236}">
                <a16:creationId xmlns="" xmlns:a16="http://schemas.microsoft.com/office/drawing/2014/main" id="{27CB2123-B1FD-466A-9F1B-4BBB95ACF0A9}"/>
              </a:ext>
            </a:extLst>
          </p:cNvPr>
          <p:cNvPicPr>
            <a:picLocks noChangeAspect="1"/>
          </p:cNvPicPr>
          <p:nvPr/>
        </p:nvPicPr>
        <p:blipFill>
          <a:blip r:embed="rId4"/>
          <a:stretch>
            <a:fillRect/>
          </a:stretch>
        </p:blipFill>
        <p:spPr>
          <a:xfrm>
            <a:off x="10954060" y="5593324"/>
            <a:ext cx="1165860" cy="1127760"/>
          </a:xfrm>
          <a:prstGeom prst="rect">
            <a:avLst/>
          </a:prstGeom>
        </p:spPr>
      </p:pic>
    </p:spTree>
    <p:extLst>
      <p:ext uri="{BB962C8B-B14F-4D97-AF65-F5344CB8AC3E}">
        <p14:creationId xmlns:p14="http://schemas.microsoft.com/office/powerpoint/2010/main" val="2122728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572972" y="1193036"/>
            <a:ext cx="8641669" cy="3422133"/>
          </a:xfrm>
        </p:spPr>
        <p:txBody>
          <a:bodyPr/>
          <a:lstStyle/>
          <a:p>
            <a:pPr algn="l"/>
            <a:r>
              <a:rPr lang="en-GB" sz="2400" dirty="0" smtClean="0">
                <a:latin typeface="Times New Roman" pitchFamily="18" charset="0"/>
                <a:cs typeface="Times New Roman" pitchFamily="18" charset="0"/>
              </a:rPr>
              <a:t/>
            </a:r>
            <a:br>
              <a:rPr lang="en-GB" sz="2400" dirty="0" smtClean="0">
                <a:latin typeface="Times New Roman" pitchFamily="18" charset="0"/>
                <a:cs typeface="Times New Roman" pitchFamily="18" charset="0"/>
              </a:rPr>
            </a:br>
            <a:r>
              <a:rPr lang="en-GB" sz="2800" b="1" dirty="0" err="1" smtClean="0">
                <a:latin typeface="Times New Roman" pitchFamily="18" charset="0"/>
                <a:cs typeface="Times New Roman" pitchFamily="18" charset="0"/>
              </a:rPr>
              <a:t>Streamlit</a:t>
            </a:r>
            <a:r>
              <a:rPr lang="en-GB" sz="2800" b="1" dirty="0">
                <a:latin typeface="Times New Roman" pitchFamily="18" charset="0"/>
                <a:cs typeface="Times New Roman" pitchFamily="18" charset="0"/>
              </a:rPr>
              <a:t> </a:t>
            </a:r>
            <a:r>
              <a:rPr lang="en-GB" sz="2800" b="1" dirty="0" smtClean="0">
                <a:latin typeface="Times New Roman" pitchFamily="18" charset="0"/>
                <a:cs typeface="Times New Roman" pitchFamily="18" charset="0"/>
              </a:rPr>
              <a:t>Library :</a:t>
            </a:r>
            <a:br>
              <a:rPr lang="en-GB" sz="2800" b="1" dirty="0" smtClean="0">
                <a:latin typeface="Times New Roman" pitchFamily="18" charset="0"/>
                <a:cs typeface="Times New Roman" pitchFamily="18" charset="0"/>
              </a:rPr>
            </a:br>
            <a:r>
              <a:rPr lang="en-GB" sz="2400" dirty="0">
                <a:latin typeface="Times New Roman" pitchFamily="18" charset="0"/>
                <a:cs typeface="Times New Roman" pitchFamily="18" charset="0"/>
              </a:rPr>
              <a:t/>
            </a:r>
            <a:br>
              <a:rPr lang="en-GB" sz="2400" dirty="0">
                <a:latin typeface="Times New Roman" pitchFamily="18" charset="0"/>
                <a:cs typeface="Times New Roman" pitchFamily="18" charset="0"/>
              </a:rPr>
            </a:br>
            <a:r>
              <a:rPr lang="en-GB" sz="2400" dirty="0" err="1" smtClean="0">
                <a:latin typeface="Times New Roman" pitchFamily="18" charset="0"/>
                <a:cs typeface="Times New Roman" pitchFamily="18" charset="0"/>
              </a:rPr>
              <a:t>Streamlit</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is an open source app framework in Python language. It helps us create web apps for data science and machine learning in a short time. It is compatible with major Python libraries such as </a:t>
            </a:r>
            <a:r>
              <a:rPr lang="en-GB" sz="2400" dirty="0" err="1" smtClean="0">
                <a:latin typeface="Times New Roman" pitchFamily="18" charset="0"/>
                <a:cs typeface="Times New Roman" pitchFamily="18" charset="0"/>
              </a:rPr>
              <a:t>scikit</a:t>
            </a:r>
            <a:r>
              <a:rPr lang="en-GB" sz="2400" dirty="0" smtClean="0">
                <a:latin typeface="Times New Roman" pitchFamily="18" charset="0"/>
                <a:cs typeface="Times New Roman" pitchFamily="18" charset="0"/>
              </a:rPr>
              <a:t>-learn, </a:t>
            </a:r>
            <a:r>
              <a:rPr lang="en-GB" sz="2400" dirty="0" err="1" smtClean="0">
                <a:latin typeface="Times New Roman" pitchFamily="18" charset="0"/>
                <a:cs typeface="Times New Roman" pitchFamily="18" charset="0"/>
              </a:rPr>
              <a:t>Keras</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PyTorch</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NumPy</a:t>
            </a:r>
            <a:r>
              <a:rPr lang="en-GB" sz="2400" dirty="0" smtClean="0">
                <a:latin typeface="Times New Roman" pitchFamily="18" charset="0"/>
                <a:cs typeface="Times New Roman" pitchFamily="18" charset="0"/>
              </a:rPr>
              <a:t>, Pandas</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Matplotlib</a:t>
            </a:r>
            <a:r>
              <a:rPr lang="en-GB" sz="2400" dirty="0">
                <a:latin typeface="Times New Roman" pitchFamily="18" charset="0"/>
                <a:cs typeface="Times New Roman" pitchFamily="18" charset="0"/>
              </a:rPr>
              <a:t> etc</a:t>
            </a:r>
            <a:r>
              <a:rPr lang="en-GB" sz="2400" dirty="0" smtClean="0">
                <a:latin typeface="Times New Roman" pitchFamily="18" charset="0"/>
                <a:cs typeface="Times New Roman" pitchFamily="18" charset="0"/>
              </a:rPr>
              <a:t>.</a:t>
            </a:r>
            <a:br>
              <a:rPr lang="en-GB" sz="2400" dirty="0" smtClean="0">
                <a:latin typeface="Times New Roman" pitchFamily="18" charset="0"/>
                <a:cs typeface="Times New Roman" pitchFamily="18" charset="0"/>
              </a:rPr>
            </a:br>
            <a:r>
              <a:rPr lang="en-GB" sz="2400" dirty="0">
                <a:latin typeface="Times New Roman" pitchFamily="18" charset="0"/>
                <a:cs typeface="Times New Roman" pitchFamily="18" charset="0"/>
              </a:rPr>
              <a:t/>
            </a:r>
            <a:br>
              <a:rPr lang="en-GB" sz="2400" dirty="0">
                <a:latin typeface="Times New Roman" pitchFamily="18" charset="0"/>
                <a:cs typeface="Times New Roman" pitchFamily="18" charset="0"/>
              </a:rPr>
            </a:br>
            <a:r>
              <a:rPr lang="en-GB" sz="2400" dirty="0" err="1">
                <a:latin typeface="Times New Roman" pitchFamily="18" charset="0"/>
                <a:cs typeface="Times New Roman" pitchFamily="18" charset="0"/>
              </a:rPr>
              <a:t>Streamlit</a:t>
            </a:r>
            <a:r>
              <a:rPr lang="en-GB" sz="2400" dirty="0">
                <a:latin typeface="Times New Roman" pitchFamily="18" charset="0"/>
                <a:cs typeface="Times New Roman" pitchFamily="18" charset="0"/>
              </a:rPr>
              <a:t> is a free and open-source framework to rapidly build and share beautiful machine learning and data science web apps. It is a Python-based library specifically designed for machine learning engineers.</a:t>
            </a:r>
            <a:endParaRPr lang="en-IN" sz="2400" dirty="0">
              <a:latin typeface="Times New Roman" pitchFamily="18" charset="0"/>
              <a:cs typeface="Times New Roman" pitchFamily="18" charset="0"/>
            </a:endParaRPr>
          </a:p>
        </p:txBody>
      </p:sp>
      <p:sp>
        <p:nvSpPr>
          <p:cNvPr id="23" name="Subtitle 22"/>
          <p:cNvSpPr>
            <a:spLocks noGrp="1"/>
          </p:cNvSpPr>
          <p:nvPr>
            <p:ph type="subTitle" idx="1"/>
          </p:nvPr>
        </p:nvSpPr>
        <p:spPr/>
        <p:txBody>
          <a:bodyPr/>
          <a:lstStyle/>
          <a:p>
            <a:endParaRPr lang="en-IN"/>
          </a:p>
        </p:txBody>
      </p:sp>
      <p:sp>
        <p:nvSpPr>
          <p:cNvPr id="19" name="Slide Number Placeholder 18"/>
          <p:cNvSpPr>
            <a:spLocks noGrp="1"/>
          </p:cNvSpPr>
          <p:nvPr>
            <p:ph type="sldNum" sz="quarter" idx="4294967295"/>
          </p:nvPr>
        </p:nvSpPr>
        <p:spPr>
          <a:xfrm>
            <a:off x="11229975" y="6456363"/>
            <a:ext cx="962025" cy="265112"/>
          </a:xfrm>
        </p:spPr>
        <p:txBody>
          <a:bodyPr/>
          <a:lstStyle/>
          <a:p>
            <a:r>
              <a:rPr lang="en-US" noProof="0" smtClean="0"/>
              <a:t>page </a:t>
            </a:r>
            <a:fld id="{19B51A1E-902D-48AF-9020-955120F399B6}" type="slidenum">
              <a:rPr lang="en-US" b="1" i="1" noProof="0" smtClean="0"/>
              <a:pPr/>
              <a:t>4</a:t>
            </a:fld>
            <a:endParaRPr lang="en-US" b="1" i="1" noProof="0" dirty="0"/>
          </a:p>
        </p:txBody>
      </p:sp>
    </p:spTree>
    <p:extLst>
      <p:ext uri="{BB962C8B-B14F-4D97-AF65-F5344CB8AC3E}">
        <p14:creationId xmlns:p14="http://schemas.microsoft.com/office/powerpoint/2010/main" val="2138433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0822" y="796666"/>
            <a:ext cx="8818270" cy="4794804"/>
          </a:xfrm>
        </p:spPr>
        <p:txBody>
          <a:bodyPr/>
          <a:lstStyle/>
          <a:p>
            <a:pPr algn="l"/>
            <a:r>
              <a:rPr lang="en-GB" sz="2400" b="1" dirty="0" smtClean="0">
                <a:latin typeface="Times New Roman" pitchFamily="18" charset="0"/>
                <a:cs typeface="Times New Roman" pitchFamily="18" charset="0"/>
              </a:rPr>
              <a:t>Procedure : </a:t>
            </a: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Import the necessary libraries and the </a:t>
            </a:r>
            <a:r>
              <a:rPr lang="en-GB" sz="2200" dirty="0" smtClean="0">
                <a:latin typeface="Times New Roman" pitchFamily="18" charset="0"/>
                <a:cs typeface="Times New Roman" pitchFamily="18" charset="0"/>
              </a:rPr>
              <a:t>datasets</a:t>
            </a: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Split the data into features and target </a:t>
            </a:r>
            <a:r>
              <a:rPr lang="en-GB" sz="2200" dirty="0" smtClean="0">
                <a:latin typeface="Times New Roman" pitchFamily="18" charset="0"/>
                <a:cs typeface="Times New Roman" pitchFamily="18" charset="0"/>
              </a:rPr>
              <a:t>variables</a:t>
            </a: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Split the data into training and testing </a:t>
            </a:r>
            <a:r>
              <a:rPr lang="en-GB" sz="2200" dirty="0" smtClean="0">
                <a:latin typeface="Times New Roman" pitchFamily="18" charset="0"/>
                <a:cs typeface="Times New Roman" pitchFamily="18" charset="0"/>
              </a:rPr>
              <a:t>sets</a:t>
            </a: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Train the model on the training </a:t>
            </a:r>
            <a:r>
              <a:rPr lang="en-GB" sz="2200" dirty="0" smtClean="0">
                <a:latin typeface="Times New Roman" pitchFamily="18" charset="0"/>
                <a:cs typeface="Times New Roman" pitchFamily="18" charset="0"/>
              </a:rPr>
              <a:t>data</a:t>
            </a: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Save the model using the pickle </a:t>
            </a:r>
            <a:r>
              <a:rPr lang="en-GB" sz="2200" dirty="0" smtClean="0">
                <a:latin typeface="Times New Roman" pitchFamily="18" charset="0"/>
                <a:cs typeface="Times New Roman" pitchFamily="18" charset="0"/>
              </a:rPr>
              <a:t>module</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Use </a:t>
            </a:r>
            <a:r>
              <a:rPr lang="en-GB" sz="2200" dirty="0" err="1">
                <a:latin typeface="Times New Roman" pitchFamily="18" charset="0"/>
                <a:cs typeface="Times New Roman" pitchFamily="18" charset="0"/>
              </a:rPr>
              <a:t>Streamlit</a:t>
            </a:r>
            <a:r>
              <a:rPr lang="en-GB" sz="2200" dirty="0">
                <a:latin typeface="Times New Roman" pitchFamily="18" charset="0"/>
                <a:cs typeface="Times New Roman" pitchFamily="18" charset="0"/>
              </a:rPr>
              <a:t> to create a web application that allows users to input their own data and make predictions using the saved </a:t>
            </a:r>
            <a:r>
              <a:rPr lang="en-GB" sz="2200" dirty="0" smtClean="0">
                <a:latin typeface="Times New Roman" pitchFamily="18" charset="0"/>
                <a:cs typeface="Times New Roman" pitchFamily="18" charset="0"/>
              </a:rPr>
              <a:t>model</a:t>
            </a: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Include </a:t>
            </a:r>
            <a:r>
              <a:rPr lang="en-GB" sz="2200">
                <a:latin typeface="Times New Roman" pitchFamily="18" charset="0"/>
                <a:cs typeface="Times New Roman" pitchFamily="18" charset="0"/>
              </a:rPr>
              <a:t>a </a:t>
            </a:r>
            <a:r>
              <a:rPr lang="en-GB" sz="2200" smtClean="0">
                <a:latin typeface="Times New Roman" pitchFamily="18" charset="0"/>
                <a:cs typeface="Times New Roman" pitchFamily="18" charset="0"/>
              </a:rPr>
              <a:t> </a:t>
            </a:r>
            <a:r>
              <a:rPr lang="en-GB" sz="2200" dirty="0">
                <a:latin typeface="Times New Roman" pitchFamily="18" charset="0"/>
                <a:cs typeface="Times New Roman" pitchFamily="18" charset="0"/>
              </a:rPr>
              <a:t>button in the application to process the user input and make </a:t>
            </a:r>
            <a:r>
              <a:rPr lang="en-GB" sz="2200" dirty="0" smtClean="0">
                <a:latin typeface="Times New Roman" pitchFamily="18" charset="0"/>
                <a:cs typeface="Times New Roman" pitchFamily="18" charset="0"/>
              </a:rPr>
              <a:t>predictions</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349072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7200" y="569047"/>
            <a:ext cx="9147621" cy="5725794"/>
          </a:xfrm>
        </p:spPr>
        <p:txBody>
          <a:bodyPr/>
          <a:lstStyle/>
          <a:p>
            <a:pPr algn="l"/>
            <a:r>
              <a:rPr lang="en-GB" sz="2800" b="1" dirty="0" smtClean="0">
                <a:latin typeface="Times New Roman" pitchFamily="18" charset="0"/>
                <a:cs typeface="Times New Roman" pitchFamily="18" charset="0"/>
              </a:rPr>
              <a:t>Algorithms used :-</a:t>
            </a: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1) SVM – Support Vector Machine :</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Support </a:t>
            </a:r>
            <a:r>
              <a:rPr lang="en-GB" sz="2200" dirty="0">
                <a:latin typeface="Times New Roman" pitchFamily="18" charset="0"/>
                <a:cs typeface="Times New Roman" pitchFamily="18" charset="0"/>
              </a:rPr>
              <a:t>Vector Machine or SVM is one of the most popular Supervised Learning algorithms, which is used for Classification as well as Regression problems</a:t>
            </a: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The goal of the SVM algorithm is to create the best line or decision boundary that can segregate n-dimensional space into classes so that we can easily put the new data point in the correct category in the future. </a:t>
            </a: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000" dirty="0">
                <a:latin typeface="Times New Roman" pitchFamily="18" charset="0"/>
                <a:cs typeface="Times New Roman" pitchFamily="18" charset="0"/>
              </a:rPr>
              <a:t/>
            </a:r>
            <a:br>
              <a:rPr lang="en-GB" sz="2000" dirty="0">
                <a:latin typeface="Times New Roman" pitchFamily="18" charset="0"/>
                <a:cs typeface="Times New Roman" pitchFamily="18" charset="0"/>
              </a:rPr>
            </a:b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2)  Logistic Regression :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Logistic </a:t>
            </a:r>
            <a:r>
              <a:rPr lang="en-GB" sz="2200" dirty="0">
                <a:latin typeface="Times New Roman" pitchFamily="18" charset="0"/>
                <a:cs typeface="Times New Roman" pitchFamily="18" charset="0"/>
              </a:rPr>
              <a:t>regression is one of the most popular Machine Learning algorithms, which comes under the Supervised Learning technique. It is used for predicting the categorical dependent variable using a given set of independent variables</a:t>
            </a: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Logistic Regression is a significant machine learning algorithm because it has the ability to provide probabilities and classify new data using continuous and discrete datasets.</a:t>
            </a:r>
            <a:br>
              <a:rPr lang="en-GB" sz="2200" dirty="0">
                <a:latin typeface="Times New Roman" pitchFamily="18" charset="0"/>
                <a:cs typeface="Times New Roman" pitchFamily="18" charset="0"/>
              </a:rPr>
            </a:b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535594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130" y="427767"/>
            <a:ext cx="5085650" cy="819325"/>
          </a:xfrm>
        </p:spPr>
        <p:txBody>
          <a:bodyPr/>
          <a:lstStyle/>
          <a:p>
            <a:pPr algn="l"/>
            <a:r>
              <a:rPr lang="en-IN" dirty="0" smtClean="0"/>
              <a:t>Implementation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113" y="1650780"/>
            <a:ext cx="8217825" cy="4416440"/>
          </a:xfrm>
          <a:prstGeom prst="rect">
            <a:avLst/>
          </a:prstGeom>
        </p:spPr>
      </p:pic>
    </p:spTree>
    <p:extLst>
      <p:ext uri="{BB962C8B-B14F-4D97-AF65-F5344CB8AC3E}">
        <p14:creationId xmlns:p14="http://schemas.microsoft.com/office/powerpoint/2010/main" val="3304343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677" y="1193319"/>
            <a:ext cx="8288467" cy="5042225"/>
          </a:xfrm>
          <a:prstGeom prst="rect">
            <a:avLst/>
          </a:prstGeom>
        </p:spPr>
      </p:pic>
    </p:spTree>
    <p:extLst>
      <p:ext uri="{BB962C8B-B14F-4D97-AF65-F5344CB8AC3E}">
        <p14:creationId xmlns:p14="http://schemas.microsoft.com/office/powerpoint/2010/main" val="988059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136525" y="-38403"/>
            <a:ext cx="10817535" cy="6584950"/>
          </a:xfrm>
        </p:spPr>
      </p:pic>
      <p:sp>
        <p:nvSpPr>
          <p:cNvPr id="12" name="Rectangle 11">
            <a:extLst>
              <a:ext uri="{FF2B5EF4-FFF2-40B4-BE49-F238E27FC236}">
                <a16:creationId xmlns="" xmlns:a16="http://schemas.microsoft.com/office/drawing/2014/main" id="{1D3F6556-8AF2-4DC2-86FE-E38011E946E6}"/>
              </a:ext>
              <a:ext uri="{C183D7F6-B498-43B3-948B-1728B52AA6E4}">
                <adec:decorative xmlns=""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 xmlns:a16="http://schemas.microsoft.com/office/drawing/2014/main" id="{697DC055-29AA-4AE9-8621-A0765113CDFB}"/>
              </a:ext>
            </a:extLst>
          </p:cNvPr>
          <p:cNvSpPr>
            <a:spLocks noGrp="1"/>
          </p:cNvSpPr>
          <p:nvPr>
            <p:ph type="ctrTitle"/>
          </p:nvPr>
        </p:nvSpPr>
        <p:spPr bwMode="black">
          <a:xfrm>
            <a:off x="5573044" y="858982"/>
            <a:ext cx="5085650" cy="1870007"/>
          </a:xfrm>
        </p:spPr>
        <p:txBody>
          <a:bodyPr/>
          <a:lstStyle/>
          <a:p>
            <a:r>
              <a:rPr lang="en-IN" b="1" dirty="0">
                <a:latin typeface="Times New Roman" pitchFamily="18" charset="0"/>
                <a:cs typeface="Times New Roman" pitchFamily="18" charset="0"/>
              </a:rPr>
              <a:t>Application</a:t>
            </a:r>
          </a:p>
        </p:txBody>
      </p:sp>
      <p:sp>
        <p:nvSpPr>
          <p:cNvPr id="4" name="Subtitle 3">
            <a:extLst>
              <a:ext uri="{FF2B5EF4-FFF2-40B4-BE49-F238E27FC236}">
                <a16:creationId xmlns="" xmlns:a16="http://schemas.microsoft.com/office/drawing/2014/main" id="{4CAFB058-F34E-4FAC-AA90-D1CB170C9984}"/>
              </a:ext>
            </a:extLst>
          </p:cNvPr>
          <p:cNvSpPr>
            <a:spLocks noGrp="1"/>
          </p:cNvSpPr>
          <p:nvPr>
            <p:ph type="subTitle" idx="1"/>
          </p:nvPr>
        </p:nvSpPr>
        <p:spPr bwMode="black">
          <a:xfrm>
            <a:off x="636104" y="2928594"/>
            <a:ext cx="9994838" cy="691666"/>
          </a:xfrm>
        </p:spPr>
        <p:txBody>
          <a:bodyPr/>
          <a:lstStyle/>
          <a:p>
            <a:pPr algn="just"/>
            <a:r>
              <a:rPr lang="en-US" b="1" dirty="0">
                <a:latin typeface="Times New Roman" pitchFamily="18" charset="0"/>
                <a:cs typeface="Times New Roman" pitchFamily="18" charset="0"/>
              </a:rPr>
              <a:t>With the advancement in technologies and mobile phones being the most used user-friendly device, </a:t>
            </a:r>
            <a:r>
              <a:rPr lang="en-US" b="1" dirty="0" smtClean="0">
                <a:latin typeface="Times New Roman" pitchFamily="18" charset="0"/>
                <a:cs typeface="Times New Roman" pitchFamily="18" charset="0"/>
              </a:rPr>
              <a:t>an application </a:t>
            </a:r>
            <a:r>
              <a:rPr lang="en-US" b="1" dirty="0">
                <a:latin typeface="Times New Roman" pitchFamily="18" charset="0"/>
                <a:cs typeface="Times New Roman" pitchFamily="18" charset="0"/>
              </a:rPr>
              <a:t>that provides a prediction of the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most caused lifestyle diseases like diabetes, </a:t>
            </a:r>
            <a:r>
              <a:rPr lang="en-US" b="1" dirty="0" smtClean="0">
                <a:latin typeface="Times New Roman" pitchFamily="18" charset="0"/>
                <a:cs typeface="Times New Roman" pitchFamily="18" charset="0"/>
              </a:rPr>
              <a:t>heart disease, </a:t>
            </a:r>
            <a:r>
              <a:rPr lang="en-US" b="1" dirty="0">
                <a:latin typeface="Times New Roman" pitchFamily="18" charset="0"/>
                <a:cs typeface="Times New Roman" pitchFamily="18" charset="0"/>
              </a:rPr>
              <a:t>and </a:t>
            </a:r>
            <a:r>
              <a:rPr lang="en-US" b="1" dirty="0" smtClean="0">
                <a:latin typeface="Times New Roman" pitchFamily="18" charset="0"/>
                <a:cs typeface="Times New Roman" pitchFamily="18" charset="0"/>
              </a:rPr>
              <a:t>other diseases. </a:t>
            </a:r>
            <a:r>
              <a:rPr lang="en-US" b="1" dirty="0">
                <a:latin typeface="Times New Roman" pitchFamily="18" charset="0"/>
                <a:cs typeface="Times New Roman" pitchFamily="18" charset="0"/>
              </a:rPr>
              <a:t>Disease predictor allows you to make important predictions about an ongoing but unknown disease with a few pieces of information like symptoms and diagnostic reports. It also helps you to have an in-depth knowledge of the symptoms, causes, and other important factors for future reference.</a:t>
            </a:r>
          </a:p>
        </p:txBody>
      </p:sp>
      <p:sp>
        <p:nvSpPr>
          <p:cNvPr id="5" name="Slide Number Placeholder 4">
            <a:extLst>
              <a:ext uri="{FF2B5EF4-FFF2-40B4-BE49-F238E27FC236}">
                <a16:creationId xmlns=""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9</a:t>
            </a:fld>
            <a:endParaRPr lang="en-US" b="1" i="1" dirty="0"/>
          </a:p>
        </p:txBody>
      </p:sp>
      <p:pic>
        <p:nvPicPr>
          <p:cNvPr id="6" name="Picture 5">
            <a:extLst>
              <a:ext uri="{FF2B5EF4-FFF2-40B4-BE49-F238E27FC236}">
                <a16:creationId xmlns="" xmlns:a16="http://schemas.microsoft.com/office/drawing/2014/main" id="{22F766DE-E794-44D0-A2B0-815F0BFFBF9F}"/>
              </a:ext>
            </a:extLst>
          </p:cNvPr>
          <p:cNvPicPr>
            <a:picLocks noChangeAspect="1"/>
          </p:cNvPicPr>
          <p:nvPr/>
        </p:nvPicPr>
        <p:blipFill>
          <a:blip r:embed="rId4"/>
          <a:stretch>
            <a:fillRect/>
          </a:stretch>
        </p:blipFill>
        <p:spPr>
          <a:xfrm>
            <a:off x="10954060" y="5592933"/>
            <a:ext cx="1165860" cy="1127760"/>
          </a:xfrm>
          <a:prstGeom prst="rect">
            <a:avLst/>
          </a:prstGeom>
        </p:spPr>
      </p:pic>
    </p:spTree>
    <p:extLst>
      <p:ext uri="{BB962C8B-B14F-4D97-AF65-F5344CB8AC3E}">
        <p14:creationId xmlns:p14="http://schemas.microsoft.com/office/powerpoint/2010/main" val="833142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0A2AAC-D70B-4233-9389-268D6896774D}">
  <ds:schemaRefs>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FFFEA1C-4D28-422A-816B-51B2F61D85DA}">
  <ds:schemaRefs>
    <ds:schemaRef ds:uri="http://schemas.microsoft.com/sharepoint/v3/contenttype/forms"/>
  </ds:schemaRefs>
</ds:datastoreItem>
</file>

<file path=customXml/itemProps3.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pitch deck</Template>
  <TotalTime>0</TotalTime>
  <Words>245</Words>
  <Application>Microsoft Office PowerPoint</Application>
  <PresentationFormat>Custom</PresentationFormat>
  <Paragraphs>26</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Multiple Disease Prediction System</vt:lpstr>
      <vt:lpstr>Problem Statement</vt:lpstr>
      <vt:lpstr>About the project</vt:lpstr>
      <vt:lpstr> Streamlit Library :  Streamlit is an open source app framework in Python language. It helps us create web apps for data science and machine learning in a short time. It is compatible with major Python libraries such as scikit-learn, Keras, PyTorch, NumPy, Pandas, Matplotlib etc.  Streamlit is a free and open-source framework to rapidly build and share beautiful machine learning and data science web apps. It is a Python-based library specifically designed for machine learning engineers.</vt:lpstr>
      <vt:lpstr>Procedure :   • Import the necessary libraries and the datasets  • Split the data into features and target variables  • Split the data into training and testing sets  • Train the model on the training data  • Save the model using the pickle module  • Use Streamlit to create a web application that allows users to input their own data and make predictions using the saved model  • Include a  button in the application to process the user input and make predictions</vt:lpstr>
      <vt:lpstr>Algorithms used :-  1) SVM – Support Vector Machine :  Support Vector Machine or SVM is one of the most popular Supervised Learning algorithms, which is used for Classification as well as Regression problems. The goal of the SVM algorithm is to create the best line or decision boundary that can segregate n-dimensional space into classes so that we can easily put the new data point in the correct category in the future.    2)  Logistic Regression :   Logistic regression is one of the most popular Machine Learning algorithms, which comes under the Supervised Learning technique. It is used for predicting the categorical dependent variable using a given set of independent variables. Logistic Regression is a significant machine learning algorithm because it has the ability to provide probabilities and classify new data using continuous and discrete datasets.  </vt:lpstr>
      <vt:lpstr>Implementation :</vt:lpstr>
      <vt:lpstr>PowerPoint Presentation</vt:lpstr>
      <vt:lpstr>Application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2020-11-21T16:57:32Z</dcterms:created>
  <dcterms:modified xsi:type="dcterms:W3CDTF">2023-02-10T02:58:29Z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