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14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3/7/2025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3/7/2025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81000"/>
            <a:ext cx="7772400" cy="1470025"/>
          </a:xfrm>
        </p:spPr>
        <p:txBody>
          <a:bodyPr/>
          <a:lstStyle/>
          <a:p>
            <a:r>
              <a:rPr lang="en-US" u="sng" dirty="0" smtClean="0"/>
              <a:t>CAPSTONE PROJECT - 2</a:t>
            </a:r>
            <a:endParaRPr lang="en-US" u="sng" dirty="0"/>
          </a:p>
        </p:txBody>
      </p:sp>
      <p:sp>
        <p:nvSpPr>
          <p:cNvPr id="3" name="Subtitle 2"/>
          <p:cNvSpPr>
            <a:spLocks noGrp="1"/>
          </p:cNvSpPr>
          <p:nvPr>
            <p:ph type="subTitle" idx="1"/>
          </p:nvPr>
        </p:nvSpPr>
        <p:spPr>
          <a:xfrm>
            <a:off x="1295400" y="2133600"/>
            <a:ext cx="7010400" cy="3429000"/>
          </a:xfrm>
        </p:spPr>
        <p:txBody>
          <a:bodyPr>
            <a:normAutofit/>
          </a:bodyPr>
          <a:lstStyle/>
          <a:p>
            <a:r>
              <a:rPr lang="en-US" dirty="0" smtClean="0">
                <a:solidFill>
                  <a:srgbClr val="C00000"/>
                </a:solidFill>
              </a:rPr>
              <a:t>SUBMITTED BY :- AKANKSHA SINGH , PGA </a:t>
            </a:r>
            <a:r>
              <a:rPr lang="en-US" dirty="0" smtClean="0">
                <a:solidFill>
                  <a:srgbClr val="C00000"/>
                </a:solidFill>
              </a:rPr>
              <a:t>23</a:t>
            </a:r>
          </a:p>
          <a:p>
            <a:endParaRPr lang="en-US" dirty="0" smtClean="0">
              <a:solidFill>
                <a:srgbClr val="C00000"/>
              </a:solidFill>
            </a:endParaRPr>
          </a:p>
          <a:p>
            <a:r>
              <a:rPr lang="en-US" dirty="0" smtClean="0">
                <a:solidFill>
                  <a:srgbClr val="C00000"/>
                </a:solidFill>
              </a:rPr>
              <a:t>PROJECT TITLE : Predict a species of a penguin based on physical attributes.</a:t>
            </a:r>
            <a:endParaRPr lang="en-US" dirty="0">
              <a:solidFill>
                <a:srgbClr val="C00000"/>
              </a:solidFill>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534400" cy="6019800"/>
          </a:xfrm>
        </p:spPr>
        <p:txBody>
          <a:bodyPr>
            <a:normAutofit/>
          </a:bodyPr>
          <a:lstStyle/>
          <a:p>
            <a:r>
              <a:rPr lang="en-US" sz="2000" b="1" dirty="0" smtClean="0"/>
              <a:t>Now lets come to Feature </a:t>
            </a:r>
            <a:r>
              <a:rPr lang="en-US" sz="2000" b="1" dirty="0" smtClean="0"/>
              <a:t>Engineering</a:t>
            </a:r>
          </a:p>
          <a:p>
            <a:pPr>
              <a:buNone/>
            </a:pPr>
            <a:endParaRPr lang="en-US" sz="2000" dirty="0" smtClean="0"/>
          </a:p>
          <a:p>
            <a:pPr>
              <a:buNone/>
            </a:pPr>
            <a:r>
              <a:rPr lang="en-US" sz="2000" dirty="0" smtClean="0"/>
              <a:t>Encoding As </a:t>
            </a:r>
            <a:r>
              <a:rPr lang="en-US" sz="2000" dirty="0" smtClean="0"/>
              <a:t>we have some of the features as categorical values (island, sex) we want to encode those </a:t>
            </a:r>
            <a:r>
              <a:rPr lang="en-US" sz="2000" dirty="0" err="1" smtClean="0"/>
              <a:t>values.we</a:t>
            </a:r>
            <a:r>
              <a:rPr lang="en-US" sz="2000" dirty="0" smtClean="0"/>
              <a:t> can leave species label as string value</a:t>
            </a:r>
            <a:r>
              <a:rPr lang="en-US" sz="2000" dirty="0" smtClean="0"/>
              <a:t>.</a:t>
            </a:r>
          </a:p>
          <a:p>
            <a:pPr>
              <a:buNone/>
            </a:pPr>
            <a:endParaRPr lang="en-US" sz="2000" dirty="0" smtClean="0"/>
          </a:p>
          <a:p>
            <a:pPr>
              <a:buNone/>
            </a:pPr>
            <a:r>
              <a:rPr lang="en-US" sz="2000" dirty="0" smtClean="0"/>
              <a:t>We have to split data into 2 </a:t>
            </a:r>
            <a:r>
              <a:rPr lang="en-US" sz="2000" dirty="0" smtClean="0"/>
              <a:t>parts</a:t>
            </a:r>
          </a:p>
          <a:p>
            <a:pPr>
              <a:buNone/>
            </a:pPr>
            <a:r>
              <a:rPr lang="en-US" sz="2000" dirty="0" smtClean="0"/>
              <a:t>training and </a:t>
            </a:r>
            <a:r>
              <a:rPr lang="en-US" sz="2000" dirty="0" smtClean="0"/>
              <a:t>testing</a:t>
            </a:r>
          </a:p>
          <a:p>
            <a:pPr>
              <a:buNone/>
            </a:pPr>
            <a:r>
              <a:rPr lang="en-US" sz="2000" dirty="0" smtClean="0"/>
              <a:t>in which training percentage of data is 70% and testing is 30</a:t>
            </a:r>
            <a:r>
              <a:rPr lang="en-US" sz="2000" dirty="0" smtClean="0"/>
              <a:t>%</a:t>
            </a:r>
          </a:p>
          <a:p>
            <a:pPr>
              <a:buNone/>
            </a:pPr>
            <a:r>
              <a:rPr lang="en-US" sz="2000" dirty="0" smtClean="0"/>
              <a:t>importing some crucial libraries for the execution like Decision tree </a:t>
            </a:r>
            <a:r>
              <a:rPr lang="en-US" sz="2000" dirty="0" smtClean="0"/>
              <a:t>classifier</a:t>
            </a:r>
          </a:p>
          <a:p>
            <a:pPr>
              <a:buNone/>
            </a:pPr>
            <a:r>
              <a:rPr lang="en-US" sz="2000" dirty="0" smtClean="0"/>
              <a:t>train test </a:t>
            </a:r>
            <a:r>
              <a:rPr lang="en-US" sz="2000" dirty="0" smtClean="0"/>
              <a:t>split</a:t>
            </a:r>
          </a:p>
          <a:p>
            <a:pPr>
              <a:buNone/>
            </a:pPr>
            <a:r>
              <a:rPr lang="en-US" sz="2000" dirty="0" smtClean="0"/>
              <a:t>confusion matrix , classification report</a:t>
            </a:r>
            <a:endParaRPr lang="en-US" sz="2000" dirty="0"/>
          </a:p>
        </p:txBody>
      </p:sp>
    </p:spTree>
  </p:cSld>
  <p:clrMapOvr>
    <a:masterClrMapping/>
  </p:clrMapOvr>
  <p:transition>
    <p:wedg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534400" cy="6019800"/>
          </a:xfrm>
        </p:spPr>
        <p:txBody>
          <a:bodyPr>
            <a:normAutofit/>
          </a:bodyPr>
          <a:lstStyle/>
          <a:p>
            <a:pPr>
              <a:buNone/>
            </a:pPr>
            <a:r>
              <a:rPr lang="en-US" sz="2000" dirty="0" smtClean="0"/>
              <a:t>After the first evaluation , the classification report gives the accuracy of 96</a:t>
            </a:r>
            <a:r>
              <a:rPr lang="en-US" sz="2000" dirty="0" smtClean="0"/>
              <a:t>%</a:t>
            </a:r>
          </a:p>
          <a:p>
            <a:pPr>
              <a:buNone/>
            </a:pPr>
            <a:r>
              <a:rPr lang="en-US" sz="2000" dirty="0" smtClean="0"/>
              <a:t>now doing feature </a:t>
            </a:r>
            <a:r>
              <a:rPr lang="en-US" sz="2000" dirty="0" smtClean="0"/>
              <a:t>importance</a:t>
            </a:r>
          </a:p>
          <a:p>
            <a:pPr>
              <a:buNone/>
            </a:pPr>
            <a:endParaRPr lang="en-US" sz="2000" dirty="0" smtClean="0"/>
          </a:p>
          <a:p>
            <a:pPr>
              <a:buNone/>
            </a:pPr>
            <a:r>
              <a:rPr lang="en-US" sz="2000" dirty="0" smtClean="0"/>
              <a:t>after </a:t>
            </a:r>
            <a:r>
              <a:rPr lang="en-US" sz="2000" dirty="0" smtClean="0"/>
              <a:t>calculating this , we got to know that the flipper length has the most important features as per the </a:t>
            </a:r>
            <a:r>
              <a:rPr lang="en-US" sz="2000" dirty="0" smtClean="0"/>
              <a:t>values</a:t>
            </a:r>
          </a:p>
          <a:p>
            <a:pPr>
              <a:buNone/>
            </a:pPr>
            <a:endParaRPr lang="en-US" sz="2000" dirty="0" smtClean="0"/>
          </a:p>
          <a:p>
            <a:pPr>
              <a:buNone/>
            </a:pPr>
            <a:r>
              <a:rPr lang="en-US" sz="2000" dirty="0" smtClean="0"/>
              <a:t>So </a:t>
            </a:r>
            <a:r>
              <a:rPr lang="en-US" sz="2000" dirty="0" smtClean="0"/>
              <a:t>why features like </a:t>
            </a:r>
            <a:r>
              <a:rPr lang="en-US" sz="2000" dirty="0" err="1" smtClean="0"/>
              <a:t>body_mass_g</a:t>
            </a:r>
            <a:r>
              <a:rPr lang="en-US" sz="2000" dirty="0" smtClean="0"/>
              <a:t> and </a:t>
            </a:r>
            <a:r>
              <a:rPr lang="en-US" sz="2000" dirty="0" err="1" smtClean="0"/>
              <a:t>island_Torgersen</a:t>
            </a:r>
            <a:r>
              <a:rPr lang="en-US" sz="2000" dirty="0" smtClean="0"/>
              <a:t> are not being considered as </a:t>
            </a:r>
            <a:r>
              <a:rPr lang="en-US" sz="2000" dirty="0" err="1" smtClean="0"/>
              <a:t>important?It</a:t>
            </a:r>
            <a:r>
              <a:rPr lang="en-US" sz="2000" dirty="0" smtClean="0"/>
              <a:t> is because of the </a:t>
            </a:r>
            <a:r>
              <a:rPr lang="en-US" sz="2000" dirty="0" err="1" smtClean="0"/>
              <a:t>hyperparmeters</a:t>
            </a:r>
            <a:r>
              <a:rPr lang="en-US" sz="2000" dirty="0" smtClean="0"/>
              <a:t> that model is using to </a:t>
            </a:r>
            <a:r>
              <a:rPr lang="en-US" sz="2000" dirty="0" err="1" smtClean="0"/>
              <a:t>contruct</a:t>
            </a:r>
            <a:r>
              <a:rPr lang="en-US" sz="2000" dirty="0" smtClean="0"/>
              <a:t> the tree. In our case none was </a:t>
            </a:r>
            <a:r>
              <a:rPr lang="en-US" sz="2000" dirty="0" err="1" smtClean="0"/>
              <a:t>given.So</a:t>
            </a:r>
            <a:r>
              <a:rPr lang="en-US" sz="2000" dirty="0" smtClean="0"/>
              <a:t> often it is not even considering every features, unless we really push Decision Tree try to use every features. But we also need to take note that this may lead to </a:t>
            </a:r>
            <a:r>
              <a:rPr lang="en-US" sz="2000" dirty="0" err="1" smtClean="0"/>
              <a:t>overfitting</a:t>
            </a:r>
            <a:r>
              <a:rPr lang="en-US" sz="2000" dirty="0" smtClean="0"/>
              <a:t>.</a:t>
            </a:r>
          </a:p>
          <a:p>
            <a:pPr>
              <a:buNone/>
            </a:pPr>
            <a:endParaRPr lang="en-US" sz="2000" dirty="0" smtClean="0"/>
          </a:p>
          <a:p>
            <a:pPr>
              <a:buNone/>
            </a:pPr>
            <a:r>
              <a:rPr lang="en-US" sz="2000" dirty="0" smtClean="0"/>
              <a:t>To </a:t>
            </a:r>
            <a:r>
              <a:rPr lang="en-US" sz="2000" dirty="0" smtClean="0"/>
              <a:t>understand what is </a:t>
            </a:r>
            <a:r>
              <a:rPr lang="en-US" sz="2000" dirty="0" err="1" smtClean="0"/>
              <a:t>acutally</a:t>
            </a:r>
            <a:r>
              <a:rPr lang="en-US" sz="2000" dirty="0" smtClean="0"/>
              <a:t> happening insides the tree, we can visualize it</a:t>
            </a:r>
            <a:r>
              <a:rPr lang="en-US" sz="2000" dirty="0" smtClean="0"/>
              <a:t>.</a:t>
            </a:r>
          </a:p>
          <a:p>
            <a:pPr>
              <a:buNone/>
            </a:pPr>
            <a:r>
              <a:rPr lang="en-US" sz="2000" dirty="0" smtClean="0"/>
              <a:t>we can see that X[2] is the base node, where index 2 of our dataset is flipper </a:t>
            </a:r>
            <a:r>
              <a:rPr lang="en-US" sz="2000" dirty="0" err="1" smtClean="0"/>
              <a:t>lenght</a:t>
            </a:r>
            <a:r>
              <a:rPr lang="en-US" sz="2000" dirty="0" smtClean="0"/>
              <a:t> </a:t>
            </a:r>
            <a:r>
              <a:rPr lang="en-US" sz="2000" dirty="0" err="1" smtClean="0"/>
              <a:t>mm.That's</a:t>
            </a:r>
            <a:r>
              <a:rPr lang="en-US" sz="2000" dirty="0" smtClean="0"/>
              <a:t> why it got considered as the most important feature.</a:t>
            </a:r>
            <a:endParaRPr lang="en-US" sz="2000" dirty="0"/>
          </a:p>
        </p:txBody>
      </p:sp>
    </p:spTree>
  </p:cSld>
  <p:clrMapOvr>
    <a:masterClrMapping/>
  </p:clrMapOvr>
  <p:transition>
    <p:pull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248400"/>
          </a:xfrm>
        </p:spPr>
        <p:txBody>
          <a:bodyPr>
            <a:normAutofit/>
          </a:bodyPr>
          <a:lstStyle/>
          <a:p>
            <a:pPr>
              <a:buNone/>
            </a:pPr>
            <a:r>
              <a:rPr lang="en-US" sz="2000" b="1" dirty="0" smtClean="0"/>
              <a:t>Visualize the </a:t>
            </a:r>
            <a:r>
              <a:rPr lang="en-US" sz="2000" b="1" dirty="0" smtClean="0"/>
              <a:t>Tree</a:t>
            </a:r>
          </a:p>
          <a:p>
            <a:pPr>
              <a:buNone/>
            </a:pPr>
            <a:r>
              <a:rPr lang="en-US" sz="2000" dirty="0" smtClean="0"/>
              <a:t>filled: to be more visually </a:t>
            </a:r>
            <a:r>
              <a:rPr lang="en-US" sz="2000" dirty="0" err="1" smtClean="0"/>
              <a:t>appealinggini</a:t>
            </a:r>
            <a:r>
              <a:rPr lang="en-US" sz="2000" dirty="0" smtClean="0"/>
              <a:t>: </a:t>
            </a:r>
            <a:r>
              <a:rPr lang="en-US" sz="2000" dirty="0" err="1" smtClean="0"/>
              <a:t>gini</a:t>
            </a:r>
            <a:r>
              <a:rPr lang="en-US" sz="2000" dirty="0" smtClean="0"/>
              <a:t> </a:t>
            </a:r>
            <a:r>
              <a:rPr lang="en-US" sz="2000" dirty="0" err="1" smtClean="0"/>
              <a:t>impuritysamples</a:t>
            </a:r>
            <a:r>
              <a:rPr lang="en-US" sz="2000" dirty="0" smtClean="0"/>
              <a:t>: number of </a:t>
            </a:r>
            <a:r>
              <a:rPr lang="en-US" sz="2000" dirty="0" err="1" smtClean="0"/>
              <a:t>samplesvalue</a:t>
            </a:r>
            <a:r>
              <a:rPr lang="en-US" sz="2000" dirty="0" smtClean="0"/>
              <a:t>: label of each categories (in our case there are 3 penguin species</a:t>
            </a:r>
            <a:r>
              <a:rPr lang="en-US" sz="2000" dirty="0" smtClean="0"/>
              <a:t>)</a:t>
            </a:r>
          </a:p>
          <a:p>
            <a:pPr>
              <a:buNone/>
            </a:pPr>
            <a:r>
              <a:rPr lang="en-US" sz="2000" dirty="0" smtClean="0"/>
              <a:t>Reporting Model </a:t>
            </a:r>
            <a:r>
              <a:rPr lang="en-US" sz="2000" dirty="0" err="1" smtClean="0"/>
              <a:t>ResultsTo</a:t>
            </a:r>
            <a:r>
              <a:rPr lang="en-US" sz="2000" dirty="0" smtClean="0"/>
              <a:t> make it easier to report in the future, we will create a new function</a:t>
            </a:r>
            <a:r>
              <a:rPr lang="en-US" sz="2000" dirty="0" smtClean="0"/>
              <a:t>.</a:t>
            </a:r>
          </a:p>
          <a:p>
            <a:pPr>
              <a:buNone/>
            </a:pPr>
            <a:endParaRPr lang="en-US" sz="2000" dirty="0" smtClean="0"/>
          </a:p>
          <a:p>
            <a:pPr>
              <a:buNone/>
            </a:pPr>
            <a:r>
              <a:rPr lang="en-US" sz="2000" b="1" dirty="0" smtClean="0"/>
              <a:t>       </a:t>
            </a:r>
            <a:endParaRPr lang="en-US" sz="2000" b="1" dirty="0"/>
          </a:p>
        </p:txBody>
      </p:sp>
      <p:pic>
        <p:nvPicPr>
          <p:cNvPr id="4" name="Picture 3" descr="Screenshot 2025-03-07 175121.jpg"/>
          <p:cNvPicPr>
            <a:picLocks noChangeAspect="1"/>
          </p:cNvPicPr>
          <p:nvPr/>
        </p:nvPicPr>
        <p:blipFill>
          <a:blip r:embed="rId2"/>
          <a:stretch>
            <a:fillRect/>
          </a:stretch>
        </p:blipFill>
        <p:spPr>
          <a:xfrm>
            <a:off x="1981200" y="2438399"/>
            <a:ext cx="5943600" cy="3412593"/>
          </a:xfrm>
          <a:prstGeom prst="rect">
            <a:avLst/>
          </a:prstGeom>
        </p:spPr>
      </p:pic>
    </p:spTree>
  </p:cSld>
  <p:clrMapOvr>
    <a:masterClrMapping/>
  </p:clrMapOvr>
  <p:transition>
    <p:pull dir="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8229600" cy="1143000"/>
          </a:xfrm>
        </p:spPr>
        <p:txBody>
          <a:bodyPr/>
          <a:lstStyle/>
          <a:p>
            <a:pPr algn="ctr"/>
            <a:r>
              <a:rPr lang="en-US" b="1" u="sng" dirty="0" smtClean="0"/>
              <a:t>model 2</a:t>
            </a:r>
            <a:endParaRPr lang="en-US" b="1" u="sng" dirty="0"/>
          </a:p>
        </p:txBody>
      </p:sp>
      <p:sp>
        <p:nvSpPr>
          <p:cNvPr id="3" name="Content Placeholder 2"/>
          <p:cNvSpPr>
            <a:spLocks noGrp="1"/>
          </p:cNvSpPr>
          <p:nvPr>
            <p:ph idx="1"/>
          </p:nvPr>
        </p:nvSpPr>
        <p:spPr>
          <a:xfrm>
            <a:off x="457200" y="1371600"/>
            <a:ext cx="8229600" cy="5105400"/>
          </a:xfrm>
        </p:spPr>
        <p:txBody>
          <a:bodyPr/>
          <a:lstStyle/>
          <a:p>
            <a:pPr>
              <a:buNone/>
            </a:pPr>
            <a:r>
              <a:rPr lang="en-US" dirty="0" smtClean="0"/>
              <a:t>logistic </a:t>
            </a:r>
            <a:r>
              <a:rPr lang="en-US" dirty="0" smtClean="0"/>
              <a:t>regression</a:t>
            </a:r>
          </a:p>
          <a:p>
            <a:pPr>
              <a:buNone/>
            </a:pPr>
            <a:endParaRPr lang="en-US" dirty="0"/>
          </a:p>
        </p:txBody>
      </p:sp>
      <p:pic>
        <p:nvPicPr>
          <p:cNvPr id="4" name="Picture 3" descr="Screenshot 2025-03-07 175325.jpg"/>
          <p:cNvPicPr>
            <a:picLocks noChangeAspect="1"/>
          </p:cNvPicPr>
          <p:nvPr/>
        </p:nvPicPr>
        <p:blipFill>
          <a:blip r:embed="rId2"/>
          <a:stretch>
            <a:fillRect/>
          </a:stretch>
        </p:blipFill>
        <p:spPr>
          <a:xfrm>
            <a:off x="990600" y="2362199"/>
            <a:ext cx="6096000" cy="4114801"/>
          </a:xfrm>
          <a:prstGeom prst="rect">
            <a:avLst/>
          </a:prstGeom>
        </p:spPr>
      </p:pic>
    </p:spTree>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b="1" dirty="0" smtClean="0"/>
              <a:t>model 3</a:t>
            </a:r>
            <a:endParaRPr lang="en-US" b="1" dirty="0"/>
          </a:p>
        </p:txBody>
      </p:sp>
      <p:sp>
        <p:nvSpPr>
          <p:cNvPr id="3" name="Content Placeholder 2"/>
          <p:cNvSpPr>
            <a:spLocks noGrp="1"/>
          </p:cNvSpPr>
          <p:nvPr>
            <p:ph idx="1"/>
          </p:nvPr>
        </p:nvSpPr>
        <p:spPr>
          <a:xfrm>
            <a:off x="228600" y="990600"/>
            <a:ext cx="8686800" cy="5715000"/>
          </a:xfrm>
        </p:spPr>
        <p:txBody>
          <a:bodyPr/>
          <a:lstStyle/>
          <a:p>
            <a:pPr>
              <a:buNone/>
            </a:pPr>
            <a:r>
              <a:rPr lang="en-US" dirty="0" smtClean="0"/>
              <a:t>random </a:t>
            </a:r>
            <a:r>
              <a:rPr lang="en-US" dirty="0" smtClean="0"/>
              <a:t>forest</a:t>
            </a:r>
          </a:p>
          <a:p>
            <a:pPr>
              <a:buNone/>
            </a:pPr>
            <a:endParaRPr lang="en-US" dirty="0" smtClean="0"/>
          </a:p>
          <a:p>
            <a:pPr>
              <a:buNone/>
            </a:pPr>
            <a:endParaRPr lang="en-US" dirty="0" smtClean="0"/>
          </a:p>
          <a:p>
            <a:pPr>
              <a:buNone/>
            </a:pPr>
            <a:endParaRPr lang="en-US" b="1" dirty="0" smtClean="0"/>
          </a:p>
          <a:p>
            <a:pPr>
              <a:buNone/>
            </a:pPr>
            <a:endParaRPr lang="en-US" b="1" dirty="0" smtClean="0"/>
          </a:p>
          <a:p>
            <a:pPr>
              <a:buNone/>
            </a:pPr>
            <a:endParaRPr lang="en-US" b="1" dirty="0" smtClean="0"/>
          </a:p>
          <a:p>
            <a:pPr>
              <a:buNone/>
            </a:pPr>
            <a:r>
              <a:rPr lang="en-US" b="1" dirty="0" smtClean="0"/>
              <a:t>model 4</a:t>
            </a:r>
          </a:p>
          <a:p>
            <a:pPr>
              <a:buNone/>
            </a:pPr>
            <a:r>
              <a:rPr lang="en-US" sz="2000" dirty="0" smtClean="0"/>
              <a:t>naive </a:t>
            </a:r>
            <a:r>
              <a:rPr lang="en-US" sz="2000" dirty="0" err="1" smtClean="0"/>
              <a:t>bayes</a:t>
            </a:r>
            <a:endParaRPr lang="en-US" sz="2000" dirty="0" smtClean="0"/>
          </a:p>
          <a:p>
            <a:pPr>
              <a:buNone/>
            </a:pPr>
            <a:r>
              <a:rPr lang="en-US" sz="2000" dirty="0" smtClean="0"/>
              <a:t>Accuracy: 98.02%</a:t>
            </a:r>
            <a:endParaRPr lang="en-US" sz="2000" dirty="0"/>
          </a:p>
        </p:txBody>
      </p:sp>
      <p:pic>
        <p:nvPicPr>
          <p:cNvPr id="4" name="Picture 3" descr="Screenshot 2025-03-07 175523.jpg"/>
          <p:cNvPicPr>
            <a:picLocks noChangeAspect="1"/>
          </p:cNvPicPr>
          <p:nvPr/>
        </p:nvPicPr>
        <p:blipFill>
          <a:blip r:embed="rId2"/>
          <a:stretch>
            <a:fillRect/>
          </a:stretch>
        </p:blipFill>
        <p:spPr>
          <a:xfrm>
            <a:off x="3200400" y="1219200"/>
            <a:ext cx="5029200" cy="3581400"/>
          </a:xfrm>
          <a:prstGeom prst="rect">
            <a:avLst/>
          </a:prstGeom>
        </p:spPr>
      </p:pic>
    </p:spTree>
  </p:cSld>
  <p:clrMapOvr>
    <a:masterClrMapping/>
  </p:clrMapOvr>
  <p:transition>
    <p:split dir="in"/>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324600"/>
          </a:xfrm>
        </p:spPr>
        <p:txBody>
          <a:bodyPr/>
          <a:lstStyle/>
          <a:p>
            <a:pPr>
              <a:buNone/>
            </a:pPr>
            <a:r>
              <a:rPr lang="en-US" dirty="0" smtClean="0"/>
              <a:t>In the last we can conclude </a:t>
            </a:r>
            <a:r>
              <a:rPr lang="en-US" dirty="0" smtClean="0"/>
              <a:t>that</a:t>
            </a:r>
          </a:p>
          <a:p>
            <a:pPr marL="514350" indent="-514350">
              <a:buAutoNum type="arabicPeriod"/>
            </a:pPr>
            <a:r>
              <a:rPr lang="en-US" dirty="0" smtClean="0"/>
              <a:t>decision </a:t>
            </a:r>
            <a:r>
              <a:rPr lang="en-US" dirty="0" smtClean="0"/>
              <a:t>tree has the accuracy of 97</a:t>
            </a:r>
            <a:r>
              <a:rPr lang="en-US" dirty="0" smtClean="0"/>
              <a:t>%</a:t>
            </a:r>
          </a:p>
          <a:p>
            <a:pPr marL="514350" indent="-514350">
              <a:buAutoNum type="arabicPeriod"/>
            </a:pPr>
            <a:r>
              <a:rPr lang="en-US" dirty="0" smtClean="0"/>
              <a:t>logistic </a:t>
            </a:r>
            <a:r>
              <a:rPr lang="en-US" dirty="0" smtClean="0"/>
              <a:t>regression accuracy is of 100</a:t>
            </a:r>
            <a:r>
              <a:rPr lang="en-US" dirty="0" smtClean="0"/>
              <a:t>%</a:t>
            </a:r>
          </a:p>
          <a:p>
            <a:pPr marL="514350" indent="-514350">
              <a:buAutoNum type="arabicPeriod"/>
            </a:pPr>
            <a:r>
              <a:rPr lang="en-US" dirty="0" err="1" smtClean="0"/>
              <a:t>randomforest</a:t>
            </a:r>
            <a:r>
              <a:rPr lang="en-US" dirty="0" smtClean="0"/>
              <a:t> </a:t>
            </a:r>
            <a:r>
              <a:rPr lang="en-US" dirty="0" smtClean="0"/>
              <a:t>also has the accuracy of 100</a:t>
            </a:r>
            <a:r>
              <a:rPr lang="en-US" dirty="0" smtClean="0"/>
              <a:t>%</a:t>
            </a:r>
          </a:p>
          <a:p>
            <a:pPr marL="514350" indent="-514350">
              <a:buFont typeface="Arial" pitchFamily="34" charset="0"/>
              <a:buAutoNum type="arabicPeriod"/>
            </a:pPr>
            <a:r>
              <a:rPr lang="en-US" dirty="0" smtClean="0"/>
              <a:t>naive </a:t>
            </a:r>
            <a:r>
              <a:rPr lang="en-US" dirty="0" err="1" smtClean="0"/>
              <a:t>bayes</a:t>
            </a:r>
            <a:r>
              <a:rPr lang="en-US" dirty="0" smtClean="0"/>
              <a:t> has good accuracy of </a:t>
            </a:r>
            <a:r>
              <a:rPr lang="en-US" dirty="0" smtClean="0"/>
              <a:t>98%</a:t>
            </a:r>
          </a:p>
          <a:p>
            <a:pPr marL="514350" indent="-514350">
              <a:buFont typeface="Arial" pitchFamily="34" charset="0"/>
              <a:buAutoNum type="arabicPeriod"/>
            </a:pPr>
            <a:endParaRPr lang="en-US" dirty="0" smtClean="0">
              <a:solidFill>
                <a:srgbClr val="C00000"/>
              </a:solidFill>
            </a:endParaRPr>
          </a:p>
          <a:p>
            <a:pPr marL="514350" indent="-514350">
              <a:buNone/>
            </a:pPr>
            <a:r>
              <a:rPr lang="en-US" dirty="0" smtClean="0">
                <a:solidFill>
                  <a:srgbClr val="C00000"/>
                </a:solidFill>
              </a:rPr>
              <a:t>In </a:t>
            </a:r>
            <a:r>
              <a:rPr lang="en-US" dirty="0" smtClean="0">
                <a:solidFill>
                  <a:srgbClr val="C00000"/>
                </a:solidFill>
              </a:rPr>
              <a:t>all the cases the accuracies are quite high and reliable but the best are logistic regression and random forest in case of this dataset</a:t>
            </a:r>
          </a:p>
          <a:p>
            <a:pPr marL="514350" indent="-514350">
              <a:buAutoNum type="arabicPeriod"/>
            </a:pPr>
            <a:endParaRPr lang="en-US" dirty="0" smtClean="0"/>
          </a:p>
        </p:txBody>
      </p:sp>
    </p:spTree>
  </p:cSld>
  <p:clrMapOvr>
    <a:masterClrMapping/>
  </p:clrMapOvr>
  <p:transition>
    <p:split orient="vert" dir="in"/>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229600" cy="4525963"/>
          </a:xfrm>
        </p:spPr>
        <p:txBody>
          <a:bodyPr>
            <a:normAutofit/>
          </a:bodyPr>
          <a:lstStyle/>
          <a:p>
            <a:pPr algn="ctr">
              <a:buNone/>
            </a:pPr>
            <a:endParaRPr lang="en-US" sz="8800" b="1" dirty="0" smtClean="0"/>
          </a:p>
          <a:p>
            <a:pPr algn="ctr">
              <a:buNone/>
            </a:pPr>
            <a:r>
              <a:rPr lang="en-US" sz="8800" b="1" dirty="0" smtClean="0">
                <a:solidFill>
                  <a:srgbClr val="0070C0"/>
                </a:solidFill>
              </a:rPr>
              <a:t>Thank You</a:t>
            </a:r>
            <a:endParaRPr lang="en-US" sz="8800" b="1" dirty="0">
              <a:solidFill>
                <a:srgbClr val="0070C0"/>
              </a:solidFill>
            </a:endParaRPr>
          </a:p>
        </p:txBody>
      </p:sp>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10600" cy="5715000"/>
          </a:xfrm>
        </p:spPr>
        <p:txBody>
          <a:bodyPr/>
          <a:lstStyle/>
          <a:p>
            <a:pPr>
              <a:buNone/>
            </a:pPr>
            <a:endParaRPr lang="en-US" dirty="0" smtClean="0"/>
          </a:p>
          <a:p>
            <a:pPr algn="ctr">
              <a:buNone/>
            </a:pPr>
            <a:endParaRPr lang="en-US" dirty="0" smtClean="0"/>
          </a:p>
          <a:p>
            <a:pPr algn="ctr">
              <a:buNone/>
            </a:pPr>
            <a:r>
              <a:rPr lang="en-US" dirty="0" smtClean="0"/>
              <a:t>ABSTRACT </a:t>
            </a:r>
            <a:r>
              <a:rPr lang="en-US" dirty="0" smtClean="0"/>
              <a:t>: The goal of this project is to </a:t>
            </a:r>
            <a:r>
              <a:rPr lang="en-US" dirty="0" err="1" smtClean="0"/>
              <a:t>analyse</a:t>
            </a:r>
            <a:r>
              <a:rPr lang="en-US" dirty="0" smtClean="0"/>
              <a:t> the given data on penguins and predict whether a particular penguin specie will appear at the most </a:t>
            </a:r>
            <a:r>
              <a:rPr lang="en-US" dirty="0" err="1" smtClean="0"/>
              <a:t>favourable</a:t>
            </a:r>
            <a:r>
              <a:rPr lang="en-US" dirty="0" smtClean="0"/>
              <a:t> point based on the physical attributes. The data was divided into 2 parts i.e. the training dataset and the testing dataset.</a:t>
            </a:r>
            <a:endParaRPr lang="en-US" dirty="0"/>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00800"/>
          </a:xfrm>
        </p:spPr>
        <p:txBody>
          <a:bodyPr>
            <a:normAutofit/>
          </a:bodyPr>
          <a:lstStyle/>
          <a:p>
            <a:pPr>
              <a:buNone/>
            </a:pPr>
            <a:endParaRPr lang="en-US" sz="2400" dirty="0" smtClean="0">
              <a:solidFill>
                <a:srgbClr val="C00000"/>
              </a:solidFill>
            </a:endParaRPr>
          </a:p>
          <a:p>
            <a:pPr>
              <a:buNone/>
            </a:pPr>
            <a:endParaRPr lang="en-US" sz="2400" dirty="0" smtClean="0">
              <a:solidFill>
                <a:srgbClr val="C00000"/>
              </a:solidFill>
            </a:endParaRPr>
          </a:p>
          <a:p>
            <a:pPr>
              <a:buNone/>
            </a:pPr>
            <a:r>
              <a:rPr lang="en-US" sz="2400" dirty="0" smtClean="0">
                <a:solidFill>
                  <a:srgbClr val="C00000"/>
                </a:solidFill>
              </a:rPr>
              <a:t>Models </a:t>
            </a:r>
            <a:r>
              <a:rPr lang="en-US" sz="2400" dirty="0" smtClean="0">
                <a:solidFill>
                  <a:srgbClr val="C00000"/>
                </a:solidFill>
              </a:rPr>
              <a:t>were developed on the training dataset and tested on testing dataset </a:t>
            </a:r>
            <a:r>
              <a:rPr lang="en-US" sz="2400" dirty="0" smtClean="0">
                <a:solidFill>
                  <a:srgbClr val="C00000"/>
                </a:solidFill>
              </a:rPr>
              <a:t>to find </a:t>
            </a:r>
            <a:r>
              <a:rPr lang="en-US" sz="2400" dirty="0" smtClean="0">
                <a:solidFill>
                  <a:srgbClr val="C00000"/>
                </a:solidFill>
              </a:rPr>
              <a:t>out the accuracy of each model based on the predicted values generated. Based on these models , we can determine how good a particular model is for the </a:t>
            </a:r>
            <a:r>
              <a:rPr lang="en-US" sz="2400" dirty="0" smtClean="0">
                <a:solidFill>
                  <a:srgbClr val="C00000"/>
                </a:solidFill>
              </a:rPr>
              <a:t>prediction .</a:t>
            </a:r>
          </a:p>
          <a:p>
            <a:pPr algn="ctr">
              <a:buNone/>
            </a:pPr>
            <a:r>
              <a:rPr lang="en-US" sz="2400" b="1" u="sng" dirty="0" smtClean="0"/>
              <a:t>Table of </a:t>
            </a:r>
            <a:r>
              <a:rPr lang="en-US" sz="2400" b="1" u="sng" dirty="0" smtClean="0"/>
              <a:t>content</a:t>
            </a:r>
          </a:p>
          <a:p>
            <a:pPr algn="ctr"/>
            <a:r>
              <a:rPr lang="en-US" sz="2400" b="1" u="sng" dirty="0" smtClean="0"/>
              <a:t>Introduction</a:t>
            </a:r>
          </a:p>
          <a:p>
            <a:pPr algn="ctr"/>
            <a:r>
              <a:rPr lang="en-US" sz="2400" b="1" u="sng" dirty="0" smtClean="0"/>
              <a:t>summary of </a:t>
            </a:r>
            <a:r>
              <a:rPr lang="en-US" sz="2400" b="1" u="sng" dirty="0" smtClean="0"/>
              <a:t>data</a:t>
            </a:r>
          </a:p>
          <a:p>
            <a:pPr algn="ctr"/>
            <a:r>
              <a:rPr lang="en-US" sz="2400" b="1" u="sng" dirty="0" smtClean="0"/>
              <a:t>Transforming </a:t>
            </a:r>
            <a:r>
              <a:rPr lang="en-US" sz="2400" b="1" u="sng" dirty="0" smtClean="0"/>
              <a:t>data</a:t>
            </a:r>
          </a:p>
          <a:p>
            <a:pPr algn="ctr"/>
            <a:r>
              <a:rPr lang="en-US" sz="2400" b="1" u="sng" dirty="0" smtClean="0"/>
              <a:t>data </a:t>
            </a:r>
            <a:r>
              <a:rPr lang="en-US" sz="2400" b="1" u="sng" dirty="0" smtClean="0"/>
              <a:t>standardization</a:t>
            </a:r>
          </a:p>
          <a:p>
            <a:pPr algn="ctr"/>
            <a:r>
              <a:rPr lang="en-US" sz="2400" b="1" u="sng" dirty="0" smtClean="0"/>
              <a:t>Data </a:t>
            </a:r>
            <a:r>
              <a:rPr lang="en-US" sz="2400" b="1" u="sng" dirty="0" smtClean="0"/>
              <a:t>visualization</a:t>
            </a:r>
          </a:p>
          <a:p>
            <a:pPr algn="ctr"/>
            <a:r>
              <a:rPr lang="en-US" sz="2400" b="1" u="sng" dirty="0" smtClean="0"/>
              <a:t>Steps </a:t>
            </a:r>
            <a:r>
              <a:rPr lang="en-US" sz="2400" b="1" u="sng" dirty="0" smtClean="0"/>
              <a:t>Performed</a:t>
            </a:r>
          </a:p>
          <a:p>
            <a:pPr algn="ctr"/>
            <a:r>
              <a:rPr lang="en-US" sz="2400" b="1" u="sng" dirty="0" smtClean="0"/>
              <a:t>Results</a:t>
            </a:r>
          </a:p>
          <a:p>
            <a:pPr algn="ctr"/>
            <a:r>
              <a:rPr lang="en-US" sz="2400" b="1" u="sng" dirty="0" smtClean="0"/>
              <a:t>conclusion</a:t>
            </a:r>
            <a:endParaRPr lang="en-US" sz="2400" b="1" u="sng" dirty="0"/>
          </a:p>
        </p:txBody>
      </p:sp>
    </p:spTree>
  </p:cSld>
  <p:clrMapOvr>
    <a:masterClrMapping/>
  </p:clrMapOvr>
  <p:transition>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400800"/>
          </a:xfrm>
        </p:spPr>
        <p:txBody>
          <a:bodyPr>
            <a:normAutofit lnSpcReduction="10000"/>
          </a:bodyPr>
          <a:lstStyle/>
          <a:p>
            <a:pPr>
              <a:buNone/>
            </a:pPr>
            <a:r>
              <a:rPr lang="en-US" sz="2000" dirty="0" smtClean="0"/>
              <a:t>We will be using the same dataset through our discussions on classification with tree-methods (Decision </a:t>
            </a:r>
            <a:r>
              <a:rPr lang="en-US" sz="2000" dirty="0" err="1" smtClean="0"/>
              <a:t>Tree,Random</a:t>
            </a:r>
            <a:r>
              <a:rPr lang="en-US" sz="2000" dirty="0" smtClean="0"/>
              <a:t> Forests, Logistic Regression and  Naive </a:t>
            </a:r>
            <a:r>
              <a:rPr lang="en-US" sz="2000" dirty="0" err="1" smtClean="0"/>
              <a:t>Bayes</a:t>
            </a:r>
            <a:r>
              <a:rPr lang="en-US" sz="2000" dirty="0" smtClean="0"/>
              <a:t>) in order to compare performance metrics across these related models</a:t>
            </a:r>
            <a:r>
              <a:rPr lang="en-US" sz="2000" dirty="0" smtClean="0"/>
              <a:t>.</a:t>
            </a:r>
          </a:p>
          <a:p>
            <a:pPr>
              <a:buNone/>
            </a:pPr>
            <a:r>
              <a:rPr lang="en-US" sz="2000" dirty="0" smtClean="0"/>
              <a:t>We will work with the "Palmer Penguins" dataset, as it is simple enough to help us fully understand how changing </a:t>
            </a:r>
            <a:r>
              <a:rPr lang="en-US" sz="2000" dirty="0" err="1" smtClean="0"/>
              <a:t>hyperparameters</a:t>
            </a:r>
            <a:r>
              <a:rPr lang="en-US" sz="2000" dirty="0" smtClean="0"/>
              <a:t> can change classification results</a:t>
            </a:r>
            <a:r>
              <a:rPr lang="en-US" sz="2000" dirty="0" smtClean="0"/>
              <a:t>.</a:t>
            </a:r>
          </a:p>
          <a:p>
            <a:pPr>
              <a:buNone/>
            </a:pPr>
            <a:r>
              <a:rPr lang="en-US" sz="2000" dirty="0" err="1" smtClean="0"/>
              <a:t>ImageData</a:t>
            </a:r>
            <a:r>
              <a:rPr lang="en-US" sz="2000" dirty="0" smtClean="0"/>
              <a:t> were collected and made available by Dr. Kristen Gorman and the Palmer Station, Antarctica LTER, a member of the Long Term Ecological Research Network</a:t>
            </a:r>
            <a:r>
              <a:rPr lang="en-US" sz="2000" dirty="0" smtClean="0"/>
              <a:t>.</a:t>
            </a:r>
          </a:p>
          <a:p>
            <a:pPr>
              <a:buNone/>
            </a:pPr>
            <a:r>
              <a:rPr lang="en-US" sz="2000" dirty="0" smtClean="0"/>
              <a:t>Summary: The data folder contains CSV file. For intro courses/examples, we are going to use  the  (penguins_size.csv</a:t>
            </a:r>
            <a:r>
              <a:rPr lang="en-US" sz="2000" dirty="0" smtClean="0"/>
              <a:t>).</a:t>
            </a:r>
          </a:p>
          <a:p>
            <a:pPr>
              <a:buNone/>
            </a:pPr>
            <a:r>
              <a:rPr lang="en-US" sz="2000" dirty="0" smtClean="0"/>
              <a:t>penguins_size.csv: Simplified data from original penguin data sets. Contains variables</a:t>
            </a:r>
            <a:r>
              <a:rPr lang="en-US" sz="2000" dirty="0" smtClean="0"/>
              <a:t>:</a:t>
            </a:r>
          </a:p>
          <a:p>
            <a:pPr>
              <a:buNone/>
            </a:pPr>
            <a:r>
              <a:rPr lang="en-US" sz="2000" dirty="0" smtClean="0"/>
              <a:t>species: penguin species (Chinstrap, </a:t>
            </a:r>
            <a:r>
              <a:rPr lang="en-US" sz="2000" dirty="0" err="1" smtClean="0"/>
              <a:t>Adélie</a:t>
            </a:r>
            <a:r>
              <a:rPr lang="en-US" sz="2000" dirty="0" smtClean="0"/>
              <a:t>, or </a:t>
            </a:r>
            <a:r>
              <a:rPr lang="en-US" sz="2000" dirty="0" err="1" smtClean="0"/>
              <a:t>Gentoo</a:t>
            </a:r>
            <a:r>
              <a:rPr lang="en-US" sz="2000" dirty="0" smtClean="0"/>
              <a:t>)</a:t>
            </a:r>
            <a:r>
              <a:rPr lang="en-US" sz="2000" dirty="0" err="1" smtClean="0"/>
              <a:t>culmen_length_mm</a:t>
            </a:r>
            <a:r>
              <a:rPr lang="en-US" sz="2000" dirty="0" smtClean="0"/>
              <a:t>: </a:t>
            </a:r>
            <a:r>
              <a:rPr lang="en-US" sz="2000" dirty="0" err="1" smtClean="0"/>
              <a:t>culmen</a:t>
            </a:r>
            <a:r>
              <a:rPr lang="en-US" sz="2000" dirty="0" smtClean="0"/>
              <a:t> length (mm)</a:t>
            </a:r>
            <a:r>
              <a:rPr lang="en-US" sz="2000" dirty="0" err="1" smtClean="0"/>
              <a:t>culmen_depth_mm</a:t>
            </a:r>
            <a:r>
              <a:rPr lang="en-US" sz="2000" dirty="0" smtClean="0"/>
              <a:t>: </a:t>
            </a:r>
            <a:r>
              <a:rPr lang="en-US" sz="2000" dirty="0" err="1" smtClean="0"/>
              <a:t>culmen</a:t>
            </a:r>
            <a:r>
              <a:rPr lang="en-US" sz="2000" dirty="0" smtClean="0"/>
              <a:t> depth (mm)</a:t>
            </a:r>
            <a:r>
              <a:rPr lang="en-US" sz="2000" dirty="0" err="1" smtClean="0"/>
              <a:t>flipper_length_mm</a:t>
            </a:r>
            <a:r>
              <a:rPr lang="en-US" sz="2000" dirty="0" smtClean="0"/>
              <a:t>: flipper length (mm)</a:t>
            </a:r>
            <a:r>
              <a:rPr lang="en-US" sz="2000" dirty="0" err="1" smtClean="0"/>
              <a:t>body_mass_g</a:t>
            </a:r>
            <a:r>
              <a:rPr lang="en-US" sz="2000" dirty="0" smtClean="0"/>
              <a:t>: body mass (g)island: island name (Dream, </a:t>
            </a:r>
            <a:r>
              <a:rPr lang="en-US" sz="2000" dirty="0" err="1" smtClean="0"/>
              <a:t>Torgersen</a:t>
            </a:r>
            <a:r>
              <a:rPr lang="en-US" sz="2000" dirty="0" smtClean="0"/>
              <a:t>, or Biscoe) in the Palmer Archipelago (Antarctica)sex: penguin sex(Not used) penguins_lter.csv: Original combined data for 3 penguin species</a:t>
            </a:r>
            <a:endParaRPr lang="en-US" sz="2000" dirty="0"/>
          </a:p>
        </p:txBody>
      </p:sp>
    </p:spTree>
  </p:cSld>
  <p:clrMapOvr>
    <a:masterClrMapping/>
  </p:clrMapOvr>
  <p:transition>
    <p:cut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534400" cy="6324600"/>
          </a:xfrm>
        </p:spPr>
        <p:txBody>
          <a:bodyPr>
            <a:normAutofit/>
          </a:bodyPr>
          <a:lstStyle/>
          <a:p>
            <a:pPr>
              <a:buNone/>
            </a:pPr>
            <a:r>
              <a:rPr lang="en-US" sz="2000" dirty="0" smtClean="0"/>
              <a:t>Note: The </a:t>
            </a:r>
            <a:r>
              <a:rPr lang="en-US" sz="2000" dirty="0" err="1" smtClean="0"/>
              <a:t>culmen</a:t>
            </a:r>
            <a:r>
              <a:rPr lang="en-US" sz="2000" dirty="0" smtClean="0"/>
              <a:t> is "the upper ridge of a bird's </a:t>
            </a:r>
            <a:r>
              <a:rPr lang="en-US" sz="2000" dirty="0" smtClean="0"/>
              <a:t>beak“</a:t>
            </a:r>
          </a:p>
          <a:p>
            <a:pPr>
              <a:buNone/>
            </a:pPr>
            <a:endParaRPr lang="en-US" sz="2000" dirty="0" smtClean="0"/>
          </a:p>
          <a:p>
            <a:pPr>
              <a:buNone/>
            </a:pPr>
            <a:r>
              <a:rPr lang="en-US" sz="2000" dirty="0" smtClean="0"/>
              <a:t>Treating </a:t>
            </a:r>
            <a:r>
              <a:rPr lang="en-US" sz="2000" dirty="0" smtClean="0"/>
              <a:t>with missing data , we found that there are missing values which has to be treated to get good accuracy and results</a:t>
            </a:r>
            <a:r>
              <a:rPr lang="en-US" sz="2000" dirty="0" smtClean="0"/>
              <a:t>.</a:t>
            </a:r>
          </a:p>
          <a:p>
            <a:pPr>
              <a:buNone/>
            </a:pPr>
            <a:endParaRPr lang="en-US" sz="2000" dirty="0" smtClean="0"/>
          </a:p>
          <a:p>
            <a:pPr>
              <a:buNone/>
            </a:pPr>
            <a:r>
              <a:rPr lang="en-US" sz="2000" dirty="0" smtClean="0"/>
              <a:t>If </a:t>
            </a:r>
            <a:r>
              <a:rPr lang="en-US" sz="2000" dirty="0" smtClean="0"/>
              <a:t>we are simply dropping rows which have missing value, we end up with 334 entries out of original 344. 10 rows are gone</a:t>
            </a:r>
            <a:r>
              <a:rPr lang="en-US" sz="2000" dirty="0" smtClean="0"/>
              <a:t>.</a:t>
            </a:r>
          </a:p>
          <a:p>
            <a:pPr>
              <a:buNone/>
            </a:pPr>
            <a:endParaRPr lang="en-US" sz="2000" dirty="0" smtClean="0"/>
          </a:p>
          <a:p>
            <a:pPr>
              <a:buNone/>
            </a:pPr>
            <a:r>
              <a:rPr lang="en-US" sz="2000" dirty="0" smtClean="0"/>
              <a:t>after </a:t>
            </a:r>
            <a:r>
              <a:rPr lang="en-US" sz="2000" dirty="0" smtClean="0"/>
              <a:t>quick analysis we dropped 2.90% of data , to treat these missing values and good reliable model can be build</a:t>
            </a:r>
            <a:endParaRPr lang="en-US" sz="2000" dirty="0"/>
          </a:p>
        </p:txBody>
      </p:sp>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534400" cy="6248400"/>
          </a:xfrm>
        </p:spPr>
        <p:txBody>
          <a:bodyPr>
            <a:normAutofit/>
          </a:bodyPr>
          <a:lstStyle/>
          <a:p>
            <a:pPr>
              <a:buNone/>
            </a:pPr>
            <a:r>
              <a:rPr lang="en-US" sz="2000" b="1" dirty="0" smtClean="0"/>
              <a:t>Data Standardization</a:t>
            </a:r>
            <a:r>
              <a:rPr lang="en-US" sz="2000" b="1" dirty="0" smtClean="0"/>
              <a:t>:</a:t>
            </a:r>
          </a:p>
          <a:p>
            <a:pPr>
              <a:buNone/>
            </a:pPr>
            <a:endParaRPr lang="en-US" sz="2000" b="1" dirty="0" smtClean="0"/>
          </a:p>
          <a:p>
            <a:pPr>
              <a:buNone/>
            </a:pPr>
            <a:endParaRPr lang="en-US" sz="2000" b="1" dirty="0" smtClean="0"/>
          </a:p>
          <a:p>
            <a:pPr>
              <a:buNone/>
            </a:pPr>
            <a:endParaRPr lang="en-US" sz="2000" b="1" dirty="0" smtClean="0"/>
          </a:p>
          <a:p>
            <a:pPr>
              <a:buNone/>
            </a:pPr>
            <a:endParaRPr lang="en-US" sz="2000" b="1" dirty="0" smtClean="0"/>
          </a:p>
          <a:p>
            <a:pPr>
              <a:buNone/>
            </a:pPr>
            <a:endParaRPr lang="en-US" sz="2000" b="1" dirty="0" smtClean="0"/>
          </a:p>
          <a:p>
            <a:pPr>
              <a:buNone/>
            </a:pPr>
            <a:endParaRPr lang="en-US" sz="2000" b="1" dirty="0" smtClean="0"/>
          </a:p>
          <a:p>
            <a:pPr>
              <a:buNone/>
            </a:pPr>
            <a:endParaRPr lang="en-US" sz="2000" b="1" dirty="0" smtClean="0"/>
          </a:p>
          <a:p>
            <a:pPr>
              <a:buNone/>
            </a:pPr>
            <a:endParaRPr lang="en-US" sz="2000" b="1" dirty="0" smtClean="0"/>
          </a:p>
          <a:p>
            <a:pPr>
              <a:buNone/>
            </a:pPr>
            <a:r>
              <a:rPr lang="en-US" sz="2000" dirty="0" smtClean="0"/>
              <a:t>It </a:t>
            </a:r>
            <a:r>
              <a:rPr lang="en-US" sz="2000" dirty="0" smtClean="0"/>
              <a:t>is a process in which data attributes within a data model are </a:t>
            </a:r>
            <a:r>
              <a:rPr lang="en-US" sz="2000" dirty="0" err="1" smtClean="0"/>
              <a:t>organised</a:t>
            </a:r>
            <a:r>
              <a:rPr lang="en-US" sz="2000" dirty="0" smtClean="0"/>
              <a:t> to increase the cohesion of entity types</a:t>
            </a:r>
            <a:r>
              <a:rPr lang="en-US" sz="2000" dirty="0" smtClean="0"/>
              <a:t>.</a:t>
            </a:r>
          </a:p>
          <a:p>
            <a:pPr>
              <a:buNone/>
            </a:pPr>
            <a:r>
              <a:rPr lang="en-US" sz="2000" b="1" dirty="0" smtClean="0"/>
              <a:t>Data </a:t>
            </a:r>
            <a:r>
              <a:rPr lang="en-US" sz="2000" b="1" dirty="0" smtClean="0"/>
              <a:t>visualization </a:t>
            </a:r>
            <a:endParaRPr lang="en-US" sz="2000" b="1" dirty="0" smtClean="0"/>
          </a:p>
          <a:p>
            <a:pPr>
              <a:buNone/>
            </a:pPr>
            <a:r>
              <a:rPr lang="en-US" sz="2000" dirty="0" smtClean="0"/>
              <a:t>It is the process of representing data using visual elements like lines, points, and bars. It's a key step in data analysis and helps people understand and interact with data.</a:t>
            </a:r>
            <a:endParaRPr lang="en-US" sz="2000" dirty="0"/>
          </a:p>
        </p:txBody>
      </p:sp>
      <p:pic>
        <p:nvPicPr>
          <p:cNvPr id="4" name="Picture 3" descr="sdfdsfs.jpg"/>
          <p:cNvPicPr>
            <a:picLocks noChangeAspect="1"/>
          </p:cNvPicPr>
          <p:nvPr/>
        </p:nvPicPr>
        <p:blipFill>
          <a:blip r:embed="rId2"/>
          <a:stretch>
            <a:fillRect/>
          </a:stretch>
        </p:blipFill>
        <p:spPr>
          <a:xfrm>
            <a:off x="1524000" y="762000"/>
            <a:ext cx="5181600" cy="2567645"/>
          </a:xfrm>
          <a:prstGeom prst="rect">
            <a:avLst/>
          </a:prstGeom>
        </p:spPr>
      </p:pic>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534400" cy="5943600"/>
          </a:xfrm>
        </p:spPr>
        <p:txBody>
          <a:bodyPr>
            <a:normAutofit/>
          </a:bodyPr>
          <a:lstStyle/>
          <a:p>
            <a:pPr>
              <a:buNone/>
            </a:pPr>
            <a:r>
              <a:rPr lang="en-US" sz="2000" dirty="0" smtClean="0"/>
              <a:t>In this project we have used many visualization techniques to represent the findings and </a:t>
            </a:r>
            <a:r>
              <a:rPr lang="en-US" sz="2000" dirty="0" smtClean="0"/>
              <a:t>analyses </a:t>
            </a:r>
            <a:r>
              <a:rPr lang="en-US" sz="2000" dirty="0" smtClean="0"/>
              <a:t>in a very easy </a:t>
            </a:r>
            <a:r>
              <a:rPr lang="en-US" sz="2000" dirty="0" smtClean="0"/>
              <a:t>manner</a:t>
            </a:r>
          </a:p>
          <a:p>
            <a:pPr>
              <a:buNone/>
            </a:pPr>
            <a:endParaRPr lang="en-US" sz="2000" dirty="0" smtClean="0"/>
          </a:p>
          <a:p>
            <a:pPr>
              <a:buNone/>
            </a:pPr>
            <a:r>
              <a:rPr lang="en-US" sz="2000" dirty="0" smtClean="0"/>
              <a:t>visualizations </a:t>
            </a:r>
            <a:r>
              <a:rPr lang="en-US" sz="2000" dirty="0" smtClean="0"/>
              <a:t>like : </a:t>
            </a:r>
            <a:r>
              <a:rPr lang="en-US" sz="2000" dirty="0" err="1" smtClean="0"/>
              <a:t>Pairplot</a:t>
            </a:r>
            <a:r>
              <a:rPr lang="en-US" sz="2000" dirty="0" smtClean="0"/>
              <a:t> ,  </a:t>
            </a:r>
            <a:r>
              <a:rPr lang="en-US" sz="2000" dirty="0" err="1" smtClean="0"/>
              <a:t>barplot</a:t>
            </a:r>
            <a:r>
              <a:rPr lang="en-US" sz="2000" dirty="0" smtClean="0"/>
              <a:t> , box plot , </a:t>
            </a:r>
            <a:r>
              <a:rPr lang="en-US" sz="2000" dirty="0" err="1" smtClean="0"/>
              <a:t>catplot</a:t>
            </a:r>
            <a:r>
              <a:rPr lang="en-US" sz="2000" dirty="0" smtClean="0"/>
              <a:t> , scatter plot , </a:t>
            </a:r>
            <a:r>
              <a:rPr lang="en-US" sz="2000" dirty="0" err="1" smtClean="0"/>
              <a:t>lineplot</a:t>
            </a:r>
            <a:r>
              <a:rPr lang="en-US" sz="2000" dirty="0" smtClean="0"/>
              <a:t> are used for better and quick </a:t>
            </a:r>
            <a:r>
              <a:rPr lang="en-US" sz="2000" dirty="0" smtClean="0"/>
              <a:t>understanding</a:t>
            </a:r>
          </a:p>
          <a:p>
            <a:pPr>
              <a:buNone/>
            </a:pPr>
            <a:endParaRPr lang="en-US" sz="2000" dirty="0" smtClean="0"/>
          </a:p>
          <a:p>
            <a:pPr>
              <a:buNone/>
            </a:pPr>
            <a:r>
              <a:rPr lang="en-US" sz="2000" dirty="0" smtClean="0"/>
              <a:t>From </a:t>
            </a:r>
            <a:r>
              <a:rPr lang="en-US" sz="2000" dirty="0" smtClean="0"/>
              <a:t>the very first visualization , we can conclude that the highest number of species population in dataset is of ADELIE following with GENTOO then at last CHINSTRAP specie</a:t>
            </a:r>
            <a:r>
              <a:rPr lang="en-US" sz="2000" dirty="0" smtClean="0"/>
              <a:t>.</a:t>
            </a:r>
          </a:p>
          <a:p>
            <a:pPr>
              <a:buNone/>
            </a:pPr>
            <a:endParaRPr lang="en-US" sz="2000" dirty="0" smtClean="0"/>
          </a:p>
          <a:p>
            <a:pPr>
              <a:buNone/>
            </a:pPr>
            <a:r>
              <a:rPr lang="en-US" sz="2000" dirty="0" smtClean="0"/>
              <a:t>After </a:t>
            </a:r>
            <a:r>
              <a:rPr lang="en-US" sz="2000" dirty="0" smtClean="0"/>
              <a:t>that , coming to the next variable </a:t>
            </a:r>
            <a:r>
              <a:rPr lang="en-US" sz="2000" dirty="0" err="1" smtClean="0"/>
              <a:t>i.e</a:t>
            </a:r>
            <a:r>
              <a:rPr lang="en-US" sz="2000" dirty="0" smtClean="0"/>
              <a:t> island , firstly treating with null values of island and plotting the bar graph we came to that the maximum species lived on BISCOE ISLAND , following with DREAM ISLAND and with the least </a:t>
            </a:r>
            <a:r>
              <a:rPr lang="en-US" sz="2000" dirty="0" err="1" smtClean="0"/>
              <a:t>i.e</a:t>
            </a:r>
            <a:r>
              <a:rPr lang="en-US" sz="2000" dirty="0" smtClean="0"/>
              <a:t> TORGERSEN ISLAND.</a:t>
            </a:r>
            <a:endParaRPr lang="en-US" sz="2000" dirty="0"/>
          </a:p>
        </p:txBody>
      </p:sp>
    </p:spTree>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763000" cy="6096000"/>
          </a:xfrm>
        </p:spPr>
        <p:txBody>
          <a:bodyPr>
            <a:normAutofit/>
          </a:bodyPr>
          <a:lstStyle/>
          <a:p>
            <a:pPr>
              <a:buNone/>
            </a:pPr>
            <a:r>
              <a:rPr lang="en-US" sz="2000" dirty="0" smtClean="0"/>
              <a:t>We also found out that there is a very less difference between male and female population , Male population is 168 and female is 165 </a:t>
            </a:r>
            <a:r>
              <a:rPr lang="en-US" sz="2000" dirty="0" smtClean="0"/>
              <a:t>.</a:t>
            </a:r>
          </a:p>
          <a:p>
            <a:pPr>
              <a:buNone/>
            </a:pPr>
            <a:endParaRPr lang="en-US" sz="2000" dirty="0" smtClean="0"/>
          </a:p>
          <a:p>
            <a:pPr>
              <a:buNone/>
            </a:pPr>
            <a:r>
              <a:rPr lang="en-US" sz="2000" dirty="0" smtClean="0"/>
              <a:t>Comparing </a:t>
            </a:r>
            <a:r>
              <a:rPr lang="en-US" sz="2000" dirty="0" smtClean="0"/>
              <a:t>with FEMALE , MALE Group </a:t>
            </a:r>
            <a:r>
              <a:rPr lang="en-US" sz="2000" dirty="0" err="1" smtClean="0"/>
              <a:t>values:when</a:t>
            </a:r>
            <a:r>
              <a:rPr lang="en-US" sz="2000" dirty="0" smtClean="0"/>
              <a:t> we compare the data we can check for mean, min, max values for each features against each </a:t>
            </a:r>
            <a:r>
              <a:rPr lang="en-US" sz="2000" dirty="0" err="1" smtClean="0"/>
              <a:t>groupand</a:t>
            </a:r>
            <a:r>
              <a:rPr lang="en-US" sz="2000" dirty="0" smtClean="0"/>
              <a:t> deduct which sex group this missing row </a:t>
            </a:r>
            <a:r>
              <a:rPr lang="en-US" sz="2000" dirty="0" smtClean="0"/>
              <a:t>can </a:t>
            </a:r>
            <a:r>
              <a:rPr lang="en-US" sz="2000" dirty="0" smtClean="0"/>
              <a:t>be</a:t>
            </a:r>
            <a:r>
              <a:rPr lang="en-US" sz="2000" dirty="0" smtClean="0"/>
              <a:t>.</a:t>
            </a:r>
          </a:p>
          <a:p>
            <a:pPr>
              <a:buNone/>
            </a:pPr>
            <a:endParaRPr lang="en-US" sz="2000" dirty="0" smtClean="0"/>
          </a:p>
          <a:p>
            <a:pPr>
              <a:buNone/>
            </a:pPr>
            <a:r>
              <a:rPr lang="en-US" sz="2000" dirty="0" smtClean="0"/>
              <a:t>After comparing the values against with each group, we decided to choose to set it as "</a:t>
            </a:r>
            <a:r>
              <a:rPr lang="en-US" sz="2000" dirty="0" smtClean="0"/>
              <a:t>FEMALE“</a:t>
            </a:r>
          </a:p>
          <a:p>
            <a:pPr>
              <a:buNone/>
            </a:pPr>
            <a:endParaRPr lang="en-US" sz="2000" dirty="0" smtClean="0"/>
          </a:p>
          <a:p>
            <a:pPr>
              <a:buNone/>
            </a:pPr>
            <a:r>
              <a:rPr lang="en-US" sz="2000" dirty="0" err="1" smtClean="0"/>
              <a:t>Pairplot</a:t>
            </a:r>
            <a:r>
              <a:rPr lang="en-US" sz="2000" dirty="0" smtClean="0"/>
              <a:t> : A pair plot, also known as a </a:t>
            </a:r>
            <a:r>
              <a:rPr lang="en-US" sz="2000" dirty="0" err="1" smtClean="0"/>
              <a:t>scatterplot</a:t>
            </a:r>
            <a:r>
              <a:rPr lang="en-US" sz="2000" dirty="0" smtClean="0"/>
              <a:t> matrix, is a graph that shows the relationships between variables in a dataset. It's a key tool for data visualization and exploratory data analysis (EDA) in machine learning.</a:t>
            </a:r>
            <a:endParaRPr lang="en-US" sz="2000" dirty="0"/>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248400"/>
          </a:xfrm>
        </p:spPr>
        <p:txBody>
          <a:bodyPr>
            <a:normAutofit/>
          </a:bodyPr>
          <a:lstStyle/>
          <a:p>
            <a:pPr>
              <a:buNone/>
            </a:pPr>
            <a:r>
              <a:rPr lang="en-US" sz="2000" dirty="0" smtClean="0"/>
              <a:t>After building the </a:t>
            </a:r>
            <a:r>
              <a:rPr lang="en-US" sz="2000" dirty="0" err="1" smtClean="0"/>
              <a:t>catplot</a:t>
            </a:r>
            <a:r>
              <a:rPr lang="en-US" sz="2000" dirty="0" smtClean="0"/>
              <a:t>  , we got to know that the </a:t>
            </a:r>
            <a:r>
              <a:rPr lang="en-US" sz="2000" dirty="0" err="1" smtClean="0"/>
              <a:t>culmen</a:t>
            </a:r>
            <a:r>
              <a:rPr lang="en-US" sz="2000" dirty="0" smtClean="0"/>
              <a:t> length of </a:t>
            </a:r>
            <a:r>
              <a:rPr lang="en-US" sz="2000" dirty="0" err="1" smtClean="0"/>
              <a:t>Adelie</a:t>
            </a:r>
            <a:r>
              <a:rPr lang="en-US" sz="2000" dirty="0" smtClean="0"/>
              <a:t> is far small than the other 2 species , while the other two </a:t>
            </a:r>
            <a:r>
              <a:rPr lang="en-US" sz="2000" dirty="0" err="1" smtClean="0"/>
              <a:t>i.e</a:t>
            </a:r>
            <a:r>
              <a:rPr lang="en-US" sz="2000" dirty="0" smtClean="0"/>
              <a:t> Chinstrap and </a:t>
            </a:r>
            <a:r>
              <a:rPr lang="en-US" sz="2000" dirty="0" err="1" smtClean="0"/>
              <a:t>Gentoo</a:t>
            </a:r>
            <a:r>
              <a:rPr lang="en-US" sz="2000" dirty="0" smtClean="0"/>
              <a:t> has approximately same </a:t>
            </a:r>
            <a:r>
              <a:rPr lang="en-US" sz="2000" dirty="0" err="1" smtClean="0"/>
              <a:t>culmen</a:t>
            </a:r>
            <a:r>
              <a:rPr lang="en-US" sz="2000" dirty="0" smtClean="0"/>
              <a:t> length whether male or female</a:t>
            </a:r>
            <a:r>
              <a:rPr lang="en-US" sz="2000" dirty="0" smtClean="0"/>
              <a:t>.</a:t>
            </a:r>
          </a:p>
          <a:p>
            <a:pPr>
              <a:buNone/>
            </a:pPr>
            <a:endParaRPr lang="en-US" sz="2000" dirty="0" smtClean="0"/>
          </a:p>
          <a:p>
            <a:pPr>
              <a:buNone/>
            </a:pPr>
            <a:r>
              <a:rPr lang="en-US" sz="2000" dirty="0" smtClean="0"/>
              <a:t>The </a:t>
            </a:r>
            <a:r>
              <a:rPr lang="en-US" sz="2000" dirty="0" smtClean="0"/>
              <a:t>scatter plot shows us the relationship between </a:t>
            </a:r>
            <a:r>
              <a:rPr lang="en-US" sz="2000" dirty="0" err="1" smtClean="0"/>
              <a:t>culmen</a:t>
            </a:r>
            <a:r>
              <a:rPr lang="en-US" sz="2000" dirty="0" smtClean="0"/>
              <a:t> length and </a:t>
            </a:r>
            <a:r>
              <a:rPr lang="en-US" sz="2000" dirty="0" err="1" smtClean="0"/>
              <a:t>culmen</a:t>
            </a:r>
            <a:r>
              <a:rPr lang="en-US" sz="2000" dirty="0" smtClean="0"/>
              <a:t> depth </a:t>
            </a:r>
            <a:r>
              <a:rPr lang="en-US" sz="2000" dirty="0" smtClean="0"/>
              <a:t>.</a:t>
            </a:r>
          </a:p>
          <a:p>
            <a:pPr>
              <a:buNone/>
            </a:pPr>
            <a:endParaRPr lang="en-US" sz="2000" dirty="0" smtClean="0"/>
          </a:p>
          <a:p>
            <a:pPr>
              <a:buNone/>
            </a:pPr>
            <a:r>
              <a:rPr lang="en-US" sz="2000" dirty="0" smtClean="0"/>
              <a:t>The </a:t>
            </a:r>
            <a:r>
              <a:rPr lang="en-US" sz="2000" dirty="0" err="1" smtClean="0"/>
              <a:t>culmen</a:t>
            </a:r>
            <a:r>
              <a:rPr lang="en-US" sz="2000" dirty="0" smtClean="0"/>
              <a:t> depth of </a:t>
            </a:r>
            <a:r>
              <a:rPr lang="en-US" sz="2000" dirty="0" err="1" smtClean="0"/>
              <a:t>Gentoo</a:t>
            </a:r>
            <a:r>
              <a:rPr lang="en-US" sz="2000" dirty="0" smtClean="0"/>
              <a:t> is found to be highest following with chinstrap and </a:t>
            </a:r>
            <a:r>
              <a:rPr lang="en-US" sz="2000" dirty="0" err="1" smtClean="0"/>
              <a:t>adelie</a:t>
            </a:r>
            <a:r>
              <a:rPr lang="en-US" sz="2000" dirty="0" smtClean="0"/>
              <a:t>.</a:t>
            </a:r>
            <a:endParaRPr lang="en-US" sz="2000" dirty="0"/>
          </a:p>
        </p:txBody>
      </p:sp>
    </p:spTree>
  </p:cSld>
  <p:clrMapOvr>
    <a:masterClrMapping/>
  </p:clrMapOvr>
  <p:transition>
    <p:wipe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18</TotalTime>
  <Words>1164</Words>
  <Application>Microsoft Office PowerPoint</Application>
  <PresentationFormat>On-screen Show (4:3)</PresentationFormat>
  <Paragraphs>108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CAPSTONE PROJECT - 2</vt:lpstr>
      <vt:lpstr>Slide 2</vt:lpstr>
      <vt:lpstr>Slide 3</vt:lpstr>
      <vt:lpstr>Slide 4</vt:lpstr>
      <vt:lpstr>Slide 5</vt:lpstr>
      <vt:lpstr>Slide 6</vt:lpstr>
      <vt:lpstr>Slide 7</vt:lpstr>
      <vt:lpstr>Slide 8</vt:lpstr>
      <vt:lpstr>Slide 9</vt:lpstr>
      <vt:lpstr>Slide 10</vt:lpstr>
      <vt:lpstr>Slide 11</vt:lpstr>
      <vt:lpstr>Slide 12</vt:lpstr>
      <vt:lpstr>model 2</vt:lpstr>
      <vt:lpstr>model 3</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- 2</dc:title>
  <dc:creator>Disha</dc:creator>
  <cp:lastModifiedBy>Disha</cp:lastModifiedBy>
  <cp:revision>3</cp:revision>
  <dcterms:created xsi:type="dcterms:W3CDTF">2006-08-16T00:00:00Z</dcterms:created>
  <dcterms:modified xsi:type="dcterms:W3CDTF">2025-03-07T12:31:37Z</dcterms:modified>
</cp:coreProperties>
</file>