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Lato"/>
      <p:regular r:id="rId47"/>
      <p:bold r:id="rId48"/>
      <p:italic r:id="rId49"/>
      <p:boldItalic r:id="rId50"/>
    </p:embeddedFont>
    <p:embeddedFont>
      <p:font typeface="Lora"/>
      <p:regular r:id="rId51"/>
      <p:bold r:id="rId52"/>
      <p:italic r:id="rId53"/>
      <p:boldItalic r:id="rId54"/>
    </p:embeddedFont>
    <p:embeddedFont>
      <p:font typeface="Noto Sans Symbols"/>
      <p:regular r:id="rId55"/>
      <p:bold r:id="rId56"/>
    </p:embeddedFont>
    <p:embeddedFont>
      <p:font typeface="Carlito"/>
      <p:regular r:id="rId57"/>
      <p:bold r:id="rId58"/>
      <p:italic r:id="rId59"/>
      <p:boldItalic r:id="rId60"/>
    </p:embeddedFont>
    <p:embeddedFont>
      <p:font typeface="Cambria Math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2EB525-2C78-41E1-90E7-FFB6C175BEC3}">
  <a:tblStyle styleId="{322EB525-2C78-41E1-90E7-FFB6C175BE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72F4399-8C63-4AE7-A458-27A4FE7E289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5FC060-7100-437B-B43C-AA69CB604DF7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CambriaMath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arli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ora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ora-italic.fntdata"/><Relationship Id="rId52" Type="http://schemas.openxmlformats.org/officeDocument/2006/relationships/font" Target="fonts/Lora-bold.fntdata"/><Relationship Id="rId11" Type="http://schemas.openxmlformats.org/officeDocument/2006/relationships/slide" Target="slides/slide5.xml"/><Relationship Id="rId55" Type="http://schemas.openxmlformats.org/officeDocument/2006/relationships/font" Target="fonts/NotoSansSymbols-regular.fntdata"/><Relationship Id="rId10" Type="http://schemas.openxmlformats.org/officeDocument/2006/relationships/slide" Target="slides/slide4.xml"/><Relationship Id="rId54" Type="http://schemas.openxmlformats.org/officeDocument/2006/relationships/font" Target="fonts/Lora-boldItalic.fntdata"/><Relationship Id="rId13" Type="http://schemas.openxmlformats.org/officeDocument/2006/relationships/slide" Target="slides/slide7.xml"/><Relationship Id="rId57" Type="http://schemas.openxmlformats.org/officeDocument/2006/relationships/font" Target="fonts/Carlito-regular.fntdata"/><Relationship Id="rId12" Type="http://schemas.openxmlformats.org/officeDocument/2006/relationships/slide" Target="slides/slide6.xml"/><Relationship Id="rId56" Type="http://schemas.openxmlformats.org/officeDocument/2006/relationships/font" Target="fonts/NotoSansSymbols-bold.fntdata"/><Relationship Id="rId15" Type="http://schemas.openxmlformats.org/officeDocument/2006/relationships/slide" Target="slides/slide9.xml"/><Relationship Id="rId59" Type="http://schemas.openxmlformats.org/officeDocument/2006/relationships/font" Target="fonts/Carlito-italic.fntdata"/><Relationship Id="rId14" Type="http://schemas.openxmlformats.org/officeDocument/2006/relationships/slide" Target="slides/slide8.xml"/><Relationship Id="rId58" Type="http://schemas.openxmlformats.org/officeDocument/2006/relationships/font" Target="fonts/Carl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1314451"/>
            <a:ext cx="7772400" cy="13723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  <a:defRPr b="1" sz="3200">
                <a:solidFill>
                  <a:srgbClr val="2A4A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685800" y="2708705"/>
            <a:ext cx="7772400" cy="899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23" name="Google Shape;23;p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7F0F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141232" y="4082552"/>
            <a:ext cx="7162800" cy="4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2" name="Google Shape;82;p11"/>
          <p:cNvSpPr/>
          <p:nvPr>
            <p:ph idx="2" type="pic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228600" y="3648842"/>
            <a:ext cx="8075432" cy="42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mbria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/>
          <p:nvPr/>
        </p:nvSpPr>
        <p:spPr>
          <a:xfrm>
            <a:off x="716437" y="3751495"/>
            <a:ext cx="3802003" cy="1082333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-53561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6042" y="4343440"/>
            <a:ext cx="3402314" cy="810651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1"/>
          <p:cNvCxnSpPr/>
          <p:nvPr/>
        </p:nvCxnSpPr>
        <p:spPr>
          <a:xfrm>
            <a:off x="-9237" y="4340804"/>
            <a:ext cx="3405509" cy="813287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927224" y="-1359026"/>
            <a:ext cx="328955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 rot="5400000">
            <a:off x="5635463" y="1414531"/>
            <a:ext cx="419457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 rot="5400000">
            <a:off x="1522215" y="-859034"/>
            <a:ext cx="419457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960" lvl="0" marL="457200" algn="l">
              <a:spcBef>
                <a:spcPts val="400"/>
              </a:spcBef>
              <a:spcAft>
                <a:spcPts val="0"/>
              </a:spcAft>
              <a:buSzPts val="1360"/>
              <a:buChar char="🞂"/>
              <a:defRPr sz="2000">
                <a:solidFill>
                  <a:srgbClr val="2A4A75"/>
                </a:solidFill>
              </a:defRPr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>
                <a:solidFill>
                  <a:srgbClr val="2A4A75"/>
                </a:solidFill>
              </a:defRPr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rgbClr val="2A4A75"/>
                </a:solidFill>
              </a:defRPr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rgbClr val="2A4A75"/>
                </a:solidFill>
              </a:defRPr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rgbClr val="2A4A75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  <a:defRPr sz="3200">
                <a:solidFill>
                  <a:srgbClr val="2A4A7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00"/>
              <a:buFont typeface="Times New Roman"/>
              <a:buNone/>
              <a:defRPr b="0" i="0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1465897" y="1447610"/>
            <a:ext cx="29560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 b="0" i="0" sz="1800">
                <a:solidFill>
                  <a:schemeClr val="lt1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4709160" y="1183006"/>
            <a:ext cx="39776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4960" lvl="0" marL="457200" algn="l">
              <a:spcBef>
                <a:spcPts val="400"/>
              </a:spcBef>
              <a:spcAft>
                <a:spcPts val="0"/>
              </a:spcAft>
              <a:buSzPts val="1360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4800"/>
              <a:buFont typeface="Cambria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3922713" y="2198784"/>
            <a:ext cx="4572000" cy="109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00" y="1110997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48200" y="1110997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0478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4057650"/>
            <a:ext cx="4040188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5027" y="4057650"/>
            <a:ext cx="4041775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57200" y="1083221"/>
            <a:ext cx="4040188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6" y="1083221"/>
            <a:ext cx="4041775" cy="295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914400" y="3657600"/>
            <a:ext cx="748177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mbria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419600" y="4016327"/>
            <a:ext cx="397459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914400" y="205740"/>
            <a:ext cx="747979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716437" y="3751495"/>
            <a:ext cx="3802003" cy="1082333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53561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6042" y="4343440"/>
            <a:ext cx="3402314" cy="810651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9237" y="4340804"/>
            <a:ext cx="3405509" cy="813287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  <a:defRPr b="1" i="0" sz="3200" u="none" cap="none" strike="noStrike">
                <a:solidFill>
                  <a:srgbClr val="2A4A7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96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  <a:defRPr b="0" i="0" sz="2000" u="none" cap="none" strike="noStrike">
                <a:solidFill>
                  <a:srgbClr val="2A4A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rgbClr val="2A4A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2A4A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2A4A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2A4A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 picture containing text&#10;&#10;Description automatically generated"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854"/>
            <a:ext cx="1066667" cy="10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7" name="Google Shape;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9957" y="85176"/>
            <a:ext cx="1386843" cy="7589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4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5" Type="http://schemas.openxmlformats.org/officeDocument/2006/relationships/image" Target="../media/image29.png"/><Relationship Id="rId14" Type="http://schemas.openxmlformats.org/officeDocument/2006/relationships/image" Target="../media/image46.png"/><Relationship Id="rId17" Type="http://schemas.openxmlformats.org/officeDocument/2006/relationships/image" Target="../media/image35.png"/><Relationship Id="rId16" Type="http://schemas.openxmlformats.org/officeDocument/2006/relationships/image" Target="../media/image28.png"/><Relationship Id="rId5" Type="http://schemas.openxmlformats.org/officeDocument/2006/relationships/image" Target="../media/image23.png"/><Relationship Id="rId19" Type="http://schemas.openxmlformats.org/officeDocument/2006/relationships/image" Target="../media/image43.png"/><Relationship Id="rId6" Type="http://schemas.openxmlformats.org/officeDocument/2006/relationships/image" Target="../media/image41.png"/><Relationship Id="rId18" Type="http://schemas.openxmlformats.org/officeDocument/2006/relationships/image" Target="../media/image34.png"/><Relationship Id="rId7" Type="http://schemas.openxmlformats.org/officeDocument/2006/relationships/image" Target="../media/image27.png"/><Relationship Id="rId8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ctrTitle"/>
          </p:nvPr>
        </p:nvSpPr>
        <p:spPr>
          <a:xfrm>
            <a:off x="685800" y="228601"/>
            <a:ext cx="77724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2800"/>
              <a:buFont typeface="Cambria"/>
              <a:buNone/>
            </a:pP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381000" y="971550"/>
            <a:ext cx="8534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C-DAC LogoTransp.png - Wikipedia"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00" y="40444"/>
            <a:ext cx="1388012" cy="759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733800" y="1581150"/>
            <a:ext cx="495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Decision Tree Classifier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By: Sidhidatri Nayak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A4A75"/>
                </a:solidFill>
                <a:latin typeface="Arial"/>
                <a:ea typeface="Arial"/>
                <a:cs typeface="Arial"/>
                <a:sym typeface="Arial"/>
              </a:rPr>
              <a:t>CDAC,NOIDA,India</a:t>
            </a:r>
            <a:endParaRPr sz="1100">
              <a:solidFill>
                <a:srgbClr val="2A4A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TEC_new-removebg.png" id="113" name="Google Shape;1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65172"/>
            <a:ext cx="1066800" cy="10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Model to Test Data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3"/>
          <p:cNvGrpSpPr/>
          <p:nvPr/>
        </p:nvGrpSpPr>
        <p:grpSpPr>
          <a:xfrm>
            <a:off x="2085975" y="1671637"/>
            <a:ext cx="2443163" cy="2424934"/>
            <a:chOff x="384" y="1584"/>
            <a:chExt cx="2451" cy="1609"/>
          </a:xfrm>
        </p:grpSpPr>
        <p:cxnSp>
          <p:nvCxnSpPr>
            <p:cNvPr id="256" name="Google Shape;256;p23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7" name="Google Shape;257;p23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3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1452" y="1750"/>
              <a:ext cx="356" cy="29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23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23"/>
            <p:cNvSpPr txBox="1"/>
            <p:nvPr/>
          </p:nvSpPr>
          <p:spPr>
            <a:xfrm>
              <a:off x="913" y="1584"/>
              <a:ext cx="676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 txBox="1"/>
            <p:nvPr/>
          </p:nvSpPr>
          <p:spPr>
            <a:xfrm>
              <a:off x="1553" y="2042"/>
              <a:ext cx="589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 txBox="1"/>
            <p:nvPr/>
          </p:nvSpPr>
          <p:spPr>
            <a:xfrm>
              <a:off x="1096" y="2541"/>
              <a:ext cx="610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1680" y="3038"/>
              <a:ext cx="395" cy="139"/>
            </a:xfrm>
            <a:prstGeom prst="roundRect">
              <a:avLst>
                <a:gd fmla="val 16769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 txBox="1"/>
            <p:nvPr/>
          </p:nvSpPr>
          <p:spPr>
            <a:xfrm>
              <a:off x="1632" y="3038"/>
              <a:ext cx="5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740" y="3049"/>
              <a:ext cx="412" cy="128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775" y="3040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384" y="2051"/>
              <a:ext cx="432" cy="15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419" y="2042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208" y="2558"/>
              <a:ext cx="432" cy="135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 txBox="1"/>
            <p:nvPr/>
          </p:nvSpPr>
          <p:spPr>
            <a:xfrm>
              <a:off x="2231" y="2558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406" y="1750"/>
              <a:ext cx="385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1569" y="1750"/>
              <a:ext cx="34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2225" y="2232"/>
              <a:ext cx="6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lang="en-US" sz="9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871" y="2250"/>
              <a:ext cx="1028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577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1695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9" name="Google Shape;27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57363"/>
            <a:ext cx="2721769" cy="9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4314826" y="1500188"/>
            <a:ext cx="1193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b="1" lang="en-US" sz="1125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 Data</a:t>
            </a:r>
            <a:endParaRPr sz="1125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81" name="Google Shape;281;p23"/>
          <p:cNvCxnSpPr/>
          <p:nvPr/>
        </p:nvCxnSpPr>
        <p:spPr>
          <a:xfrm flipH="1">
            <a:off x="3886200" y="2443163"/>
            <a:ext cx="1545307" cy="189777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Model to Test Data</a:t>
            </a:r>
            <a:endParaRPr/>
          </a:p>
        </p:txBody>
      </p:sp>
      <p:pic>
        <p:nvPicPr>
          <p:cNvPr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24"/>
          <p:cNvGrpSpPr/>
          <p:nvPr/>
        </p:nvGrpSpPr>
        <p:grpSpPr>
          <a:xfrm>
            <a:off x="2085975" y="1671637"/>
            <a:ext cx="2443163" cy="2424934"/>
            <a:chOff x="384" y="1584"/>
            <a:chExt cx="2451" cy="1609"/>
          </a:xfrm>
        </p:grpSpPr>
        <p:cxnSp>
          <p:nvCxnSpPr>
            <p:cNvPr id="289" name="Google Shape;289;p24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0" name="Google Shape;290;p24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1" name="Google Shape;291;p24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1452" y="1750"/>
              <a:ext cx="356" cy="29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4" name="Google Shape;294;p24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5" name="Google Shape;295;p24"/>
            <p:cNvSpPr txBox="1"/>
            <p:nvPr/>
          </p:nvSpPr>
          <p:spPr>
            <a:xfrm>
              <a:off x="913" y="1584"/>
              <a:ext cx="676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 txBox="1"/>
            <p:nvPr/>
          </p:nvSpPr>
          <p:spPr>
            <a:xfrm>
              <a:off x="1553" y="2042"/>
              <a:ext cx="589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 txBox="1"/>
            <p:nvPr/>
          </p:nvSpPr>
          <p:spPr>
            <a:xfrm>
              <a:off x="1096" y="2541"/>
              <a:ext cx="610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1680" y="3038"/>
              <a:ext cx="395" cy="139"/>
            </a:xfrm>
            <a:prstGeom prst="roundRect">
              <a:avLst>
                <a:gd fmla="val 16769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1632" y="3038"/>
              <a:ext cx="5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40" y="3049"/>
              <a:ext cx="412" cy="128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 txBox="1"/>
            <p:nvPr/>
          </p:nvSpPr>
          <p:spPr>
            <a:xfrm>
              <a:off x="775" y="3040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384" y="2051"/>
              <a:ext cx="432" cy="15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4"/>
            <p:cNvSpPr txBox="1"/>
            <p:nvPr/>
          </p:nvSpPr>
          <p:spPr>
            <a:xfrm>
              <a:off x="419" y="2042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208" y="2558"/>
              <a:ext cx="432" cy="135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4"/>
            <p:cNvSpPr txBox="1"/>
            <p:nvPr/>
          </p:nvSpPr>
          <p:spPr>
            <a:xfrm>
              <a:off x="2231" y="2558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4"/>
            <p:cNvSpPr txBox="1"/>
            <p:nvPr/>
          </p:nvSpPr>
          <p:spPr>
            <a:xfrm>
              <a:off x="406" y="1750"/>
              <a:ext cx="385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1569" y="1750"/>
              <a:ext cx="34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2199" y="2232"/>
              <a:ext cx="636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Married </a:t>
              </a:r>
              <a:endParaRPr/>
            </a:p>
          </p:txBody>
        </p:sp>
        <p:sp>
          <p:nvSpPr>
            <p:cNvPr id="309" name="Google Shape;309;p24"/>
            <p:cNvSpPr txBox="1"/>
            <p:nvPr/>
          </p:nvSpPr>
          <p:spPr>
            <a:xfrm>
              <a:off x="871" y="2250"/>
              <a:ext cx="1028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4"/>
            <p:cNvSpPr txBox="1"/>
            <p:nvPr/>
          </p:nvSpPr>
          <p:spPr>
            <a:xfrm>
              <a:off x="577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4"/>
            <p:cNvSpPr txBox="1"/>
            <p:nvPr/>
          </p:nvSpPr>
          <p:spPr>
            <a:xfrm>
              <a:off x="1695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2" name="Google Shape;31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57363"/>
            <a:ext cx="2721769" cy="9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4"/>
          <p:cNvSpPr txBox="1"/>
          <p:nvPr/>
        </p:nvSpPr>
        <p:spPr>
          <a:xfrm>
            <a:off x="4314826" y="1500188"/>
            <a:ext cx="1193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b="1" lang="en-US" sz="1125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 Data</a:t>
            </a:r>
            <a:endParaRPr sz="1125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 flipH="1">
            <a:off x="4143375" y="2400301"/>
            <a:ext cx="2528888" cy="733562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15" name="Google Shape;315;p24"/>
          <p:cNvSpPr txBox="1"/>
          <p:nvPr/>
        </p:nvSpPr>
        <p:spPr>
          <a:xfrm>
            <a:off x="4799331" y="3084787"/>
            <a:ext cx="15001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lang="en-US" sz="1125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Assign Cheat to “</a:t>
            </a:r>
            <a:r>
              <a:rPr b="1" lang="en-US" sz="1125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</a:t>
            </a:r>
            <a:r>
              <a:rPr lang="en-US" sz="1125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”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321" name="Google Shape;3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/>
          <p:nvPr/>
        </p:nvSpPr>
        <p:spPr>
          <a:xfrm>
            <a:off x="1357313" y="1371601"/>
            <a:ext cx="3086100" cy="2014206"/>
          </a:xfrm>
          <a:prstGeom prst="rect">
            <a:avLst/>
          </a:prstGeom>
          <a:noFill/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Greedy strategy: </a:t>
            </a: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Split the records based on an attribute test that optimizes certain criterion.</a:t>
            </a:r>
            <a:endParaRPr/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Issues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Determine how to split the records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How to specify the attribute test condition?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How to determine the best split?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Determine when to stop splitting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4529137" y="2400301"/>
            <a:ext cx="3386138" cy="1927451"/>
          </a:xfrm>
          <a:prstGeom prst="rect">
            <a:avLst/>
          </a:prstGeom>
          <a:noFill/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5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How to Specify Test Condition?</a:t>
            </a:r>
            <a:endParaRPr sz="1125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Depends on attribute types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Nominal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Ordinal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Continuous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Depends on number of ways to split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2-way split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Multi-way split</a:t>
            </a:r>
            <a:endParaRPr b="0" i="0" sz="6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/>
          <p:nvPr/>
        </p:nvSpPr>
        <p:spPr>
          <a:xfrm>
            <a:off x="1314450" y="1371601"/>
            <a:ext cx="3086100" cy="2377574"/>
          </a:xfrm>
          <a:prstGeom prst="rect">
            <a:avLst/>
          </a:prstGeom>
          <a:noFill/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Splitting based on Nominal Attributes </a:t>
            </a:r>
            <a:endParaRPr/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Multi-way split: </a:t>
            </a: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Use as many partitions as distinct values.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Binary split: </a:t>
            </a: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Divides values into two subsets.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4486275" y="2143125"/>
            <a:ext cx="3386138" cy="2239074"/>
          </a:xfrm>
          <a:prstGeom prst="rect">
            <a:avLst/>
          </a:prstGeom>
          <a:noFill/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5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Splitting based on Ordinal Attributes </a:t>
            </a:r>
            <a:endParaRPr/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Multi-way split: </a:t>
            </a: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Use as many partitions as distinct values.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Binary split:  </a:t>
            </a: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Divides values into two subsets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Noto Sans Symbols"/>
              <a:buNone/>
            </a:pPr>
            <a:r>
              <a:t/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26"/>
          <p:cNvGrpSpPr/>
          <p:nvPr/>
        </p:nvGrpSpPr>
        <p:grpSpPr>
          <a:xfrm>
            <a:off x="2091110" y="2293487"/>
            <a:ext cx="1184747" cy="427286"/>
            <a:chOff x="1741" y="1680"/>
            <a:chExt cx="1769" cy="638"/>
          </a:xfrm>
        </p:grpSpPr>
        <p:sp>
          <p:nvSpPr>
            <p:cNvPr id="333" name="Google Shape;333;p26"/>
            <p:cNvSpPr/>
            <p:nvPr/>
          </p:nvSpPr>
          <p:spPr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60"/>
                <a:buFont typeface="Noto Sans Symbols"/>
                <a:buNone/>
              </a:pPr>
              <a:r>
                <a:rPr lang="en-US" sz="76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CarType</a:t>
              </a:r>
              <a:endParaRPr sz="1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4" name="Google Shape;334;p26"/>
            <p:cNvCxnSpPr/>
            <p:nvPr/>
          </p:nvCxnSpPr>
          <p:spPr>
            <a:xfrm flipH="1">
              <a:off x="2064" y="1968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26"/>
            <p:cNvCxnSpPr/>
            <p:nvPr/>
          </p:nvCxnSpPr>
          <p:spPr>
            <a:xfrm>
              <a:off x="2640" y="1968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6"/>
            <p:cNvCxnSpPr/>
            <p:nvPr/>
          </p:nvCxnSpPr>
          <p:spPr>
            <a:xfrm>
              <a:off x="2640" y="1968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26"/>
            <p:cNvSpPr txBox="1"/>
            <p:nvPr/>
          </p:nvSpPr>
          <p:spPr>
            <a:xfrm>
              <a:off x="1741" y="1833"/>
              <a:ext cx="656" cy="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Family</a:t>
              </a:r>
              <a:endParaRPr/>
            </a:p>
          </p:txBody>
        </p:sp>
        <p:sp>
          <p:nvSpPr>
            <p:cNvPr id="338" name="Google Shape;338;p26"/>
            <p:cNvSpPr txBox="1"/>
            <p:nvPr/>
          </p:nvSpPr>
          <p:spPr>
            <a:xfrm>
              <a:off x="2126" y="2025"/>
              <a:ext cx="649" cy="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Sports</a:t>
              </a:r>
              <a:endParaRPr/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2847" y="1833"/>
              <a:ext cx="663" cy="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Luxury</a:t>
              </a:r>
              <a:endParaRPr/>
            </a:p>
          </p:txBody>
        </p:sp>
      </p:grpSp>
      <p:grpSp>
        <p:nvGrpSpPr>
          <p:cNvPr id="340" name="Google Shape;340;p26"/>
          <p:cNvGrpSpPr/>
          <p:nvPr/>
        </p:nvGrpSpPr>
        <p:grpSpPr>
          <a:xfrm>
            <a:off x="1439017" y="3244823"/>
            <a:ext cx="1320702" cy="507653"/>
            <a:chOff x="709" y="3165"/>
            <a:chExt cx="1972" cy="758"/>
          </a:xfrm>
        </p:grpSpPr>
        <p:sp>
          <p:nvSpPr>
            <p:cNvPr id="341" name="Google Shape;341;p26"/>
            <p:cNvSpPr/>
            <p:nvPr/>
          </p:nvSpPr>
          <p:spPr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60"/>
                <a:buFont typeface="Noto Sans Symbols"/>
                <a:buNone/>
              </a:pPr>
              <a:r>
                <a:rPr lang="en-US" sz="76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CarType</a:t>
              </a:r>
              <a:endParaRPr sz="1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2" name="Google Shape;342;p26"/>
            <p:cNvCxnSpPr/>
            <p:nvPr/>
          </p:nvCxnSpPr>
          <p:spPr>
            <a:xfrm flipH="1">
              <a:off x="1254" y="3504"/>
              <a:ext cx="52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6"/>
            <p:cNvCxnSpPr/>
            <p:nvPr/>
          </p:nvCxnSpPr>
          <p:spPr>
            <a:xfrm>
              <a:off x="1782" y="3504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4" name="Google Shape;344;p26"/>
            <p:cNvSpPr txBox="1"/>
            <p:nvPr/>
          </p:nvSpPr>
          <p:spPr>
            <a:xfrm>
              <a:off x="709" y="3165"/>
              <a:ext cx="653" cy="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{Sports, Luxury}</a:t>
              </a:r>
              <a:endParaRPr/>
            </a:p>
          </p:txBody>
        </p:sp>
        <p:sp>
          <p:nvSpPr>
            <p:cNvPr id="345" name="Google Shape;345;p26"/>
            <p:cNvSpPr txBox="1"/>
            <p:nvPr/>
          </p:nvSpPr>
          <p:spPr>
            <a:xfrm>
              <a:off x="1939" y="3417"/>
              <a:ext cx="742" cy="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{Family}</a:t>
              </a:r>
              <a:endParaRPr/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3156196" y="3086100"/>
            <a:ext cx="1271140" cy="385763"/>
            <a:chOff x="3469" y="3216"/>
            <a:chExt cx="1898" cy="576"/>
          </a:xfrm>
        </p:grpSpPr>
        <p:sp>
          <p:nvSpPr>
            <p:cNvPr id="347" name="Google Shape;347;p26"/>
            <p:cNvSpPr/>
            <p:nvPr/>
          </p:nvSpPr>
          <p:spPr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60"/>
                <a:buFont typeface="Noto Sans Symbols"/>
                <a:buNone/>
              </a:pPr>
              <a:r>
                <a:rPr lang="en-US" sz="76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CarType</a:t>
              </a:r>
              <a:endParaRPr sz="101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8" name="Google Shape;348;p26"/>
            <p:cNvCxnSpPr/>
            <p:nvPr/>
          </p:nvCxnSpPr>
          <p:spPr>
            <a:xfrm flipH="1">
              <a:off x="3946" y="3504"/>
              <a:ext cx="52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6"/>
            <p:cNvCxnSpPr/>
            <p:nvPr/>
          </p:nvCxnSpPr>
          <p:spPr>
            <a:xfrm>
              <a:off x="4474" y="3504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6"/>
            <p:cNvSpPr txBox="1"/>
            <p:nvPr/>
          </p:nvSpPr>
          <p:spPr>
            <a:xfrm>
              <a:off x="3469" y="3320"/>
              <a:ext cx="771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{Family, </a:t>
              </a:r>
              <a:b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Luxury}</a:t>
              </a:r>
              <a:endParaRPr/>
            </a:p>
          </p:txBody>
        </p:sp>
        <p:sp>
          <p:nvSpPr>
            <p:cNvPr id="351" name="Google Shape;351;p26"/>
            <p:cNvSpPr txBox="1"/>
            <p:nvPr/>
          </p:nvSpPr>
          <p:spPr>
            <a:xfrm>
              <a:off x="4632" y="3417"/>
              <a:ext cx="735" cy="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75"/>
                <a:buFont typeface="Noto Sans Symbols"/>
                <a:buNone/>
              </a:pPr>
              <a:r>
                <a:rPr lang="en-US" sz="67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{Sports}</a:t>
              </a:r>
              <a:endParaRPr/>
            </a:p>
          </p:txBody>
        </p:sp>
      </p:grpSp>
      <p:sp>
        <p:nvSpPr>
          <p:cNvPr id="352" name="Google Shape;352;p26"/>
          <p:cNvSpPr txBox="1"/>
          <p:nvPr/>
        </p:nvSpPr>
        <p:spPr>
          <a:xfrm>
            <a:off x="2860318" y="3194458"/>
            <a:ext cx="312906" cy="213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Noto Sans Symbols"/>
              <a:buNone/>
            </a:pPr>
            <a:r>
              <a:rPr lang="en-US" sz="788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endParaRPr/>
          </a:p>
        </p:txBody>
      </p:sp>
      <p:grpSp>
        <p:nvGrpSpPr>
          <p:cNvPr id="353" name="Google Shape;353;p26"/>
          <p:cNvGrpSpPr/>
          <p:nvPr/>
        </p:nvGrpSpPr>
        <p:grpSpPr>
          <a:xfrm>
            <a:off x="5515379" y="2786065"/>
            <a:ext cx="1371550" cy="552359"/>
            <a:chOff x="1735" y="1248"/>
            <a:chExt cx="1809" cy="716"/>
          </a:xfrm>
        </p:grpSpPr>
        <p:sp>
          <p:nvSpPr>
            <p:cNvPr id="354" name="Google Shape;354;p26"/>
            <p:cNvSpPr/>
            <p:nvPr/>
          </p:nvSpPr>
          <p:spPr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rPr lang="en-US" sz="101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Size</a:t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5" name="Google Shape;355;p26"/>
            <p:cNvCxnSpPr/>
            <p:nvPr/>
          </p:nvCxnSpPr>
          <p:spPr>
            <a:xfrm flipH="1">
              <a:off x="2064" y="1536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6"/>
            <p:cNvCxnSpPr/>
            <p:nvPr/>
          </p:nvCxnSpPr>
          <p:spPr>
            <a:xfrm>
              <a:off x="2640" y="1536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6"/>
            <p:cNvCxnSpPr/>
            <p:nvPr/>
          </p:nvCxnSpPr>
          <p:spPr>
            <a:xfrm>
              <a:off x="2640" y="1536"/>
              <a:ext cx="57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26"/>
            <p:cNvSpPr txBox="1"/>
            <p:nvPr/>
          </p:nvSpPr>
          <p:spPr>
            <a:xfrm>
              <a:off x="1735" y="1470"/>
              <a:ext cx="578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Small</a:t>
              </a:r>
              <a:endParaRPr/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2197" y="1687"/>
              <a:ext cx="719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Medium</a:t>
              </a:r>
              <a:endParaRPr/>
            </a:p>
          </p:txBody>
        </p:sp>
        <p:sp>
          <p:nvSpPr>
            <p:cNvPr id="360" name="Google Shape;360;p26"/>
            <p:cNvSpPr txBox="1"/>
            <p:nvPr/>
          </p:nvSpPr>
          <p:spPr>
            <a:xfrm>
              <a:off x="2960" y="1438"/>
              <a:ext cx="584" cy="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Large</a:t>
              </a:r>
              <a:endParaRPr/>
            </a:p>
          </p:txBody>
        </p:sp>
      </p:grpSp>
      <p:grpSp>
        <p:nvGrpSpPr>
          <p:cNvPr id="361" name="Google Shape;361;p26"/>
          <p:cNvGrpSpPr/>
          <p:nvPr/>
        </p:nvGrpSpPr>
        <p:grpSpPr>
          <a:xfrm>
            <a:off x="4743450" y="3771209"/>
            <a:ext cx="1441710" cy="456143"/>
            <a:chOff x="768" y="3215"/>
            <a:chExt cx="1874" cy="658"/>
          </a:xfrm>
        </p:grpSpPr>
        <p:sp>
          <p:nvSpPr>
            <p:cNvPr id="362" name="Google Shape;362;p26"/>
            <p:cNvSpPr/>
            <p:nvPr/>
          </p:nvSpPr>
          <p:spPr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rPr lang="en-US" sz="101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Size</a:t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3" name="Google Shape;363;p26"/>
            <p:cNvCxnSpPr/>
            <p:nvPr/>
          </p:nvCxnSpPr>
          <p:spPr>
            <a:xfrm flipH="1">
              <a:off x="1254" y="3504"/>
              <a:ext cx="52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6"/>
            <p:cNvCxnSpPr/>
            <p:nvPr/>
          </p:nvCxnSpPr>
          <p:spPr>
            <a:xfrm>
              <a:off x="1782" y="3504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Google Shape;365;p26"/>
            <p:cNvSpPr txBox="1"/>
            <p:nvPr/>
          </p:nvSpPr>
          <p:spPr>
            <a:xfrm>
              <a:off x="768" y="3215"/>
              <a:ext cx="712" cy="6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{Small, Medium}</a:t>
              </a:r>
              <a:endParaRPr/>
            </a:p>
          </p:txBody>
        </p:sp>
        <p:sp>
          <p:nvSpPr>
            <p:cNvPr id="366" name="Google Shape;366;p26"/>
            <p:cNvSpPr txBox="1"/>
            <p:nvPr/>
          </p:nvSpPr>
          <p:spPr>
            <a:xfrm>
              <a:off x="1979" y="3408"/>
              <a:ext cx="663" cy="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{Large}</a:t>
              </a:r>
              <a:endParaRPr/>
            </a:p>
          </p:txBody>
        </p:sp>
      </p:grpSp>
      <p:grpSp>
        <p:nvGrpSpPr>
          <p:cNvPr id="367" name="Google Shape;367;p26"/>
          <p:cNvGrpSpPr/>
          <p:nvPr/>
        </p:nvGrpSpPr>
        <p:grpSpPr>
          <a:xfrm>
            <a:off x="6328835" y="3771901"/>
            <a:ext cx="1550157" cy="401246"/>
            <a:chOff x="3475" y="3216"/>
            <a:chExt cx="1822" cy="576"/>
          </a:xfrm>
        </p:grpSpPr>
        <p:sp>
          <p:nvSpPr>
            <p:cNvPr id="368" name="Google Shape;368;p26"/>
            <p:cNvSpPr/>
            <p:nvPr/>
          </p:nvSpPr>
          <p:spPr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rPr lang="en-US" sz="101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Size</a:t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9" name="Google Shape;369;p26"/>
            <p:cNvCxnSpPr/>
            <p:nvPr/>
          </p:nvCxnSpPr>
          <p:spPr>
            <a:xfrm flipH="1">
              <a:off x="3946" y="3504"/>
              <a:ext cx="52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4474" y="3504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26"/>
            <p:cNvSpPr txBox="1"/>
            <p:nvPr/>
          </p:nvSpPr>
          <p:spPr>
            <a:xfrm>
              <a:off x="3475" y="3273"/>
              <a:ext cx="748" cy="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{Medium, </a:t>
              </a:r>
              <a:b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Large}</a:t>
              </a:r>
              <a:endParaRPr/>
            </a:p>
          </p:txBody>
        </p:sp>
        <p:sp>
          <p:nvSpPr>
            <p:cNvPr id="372" name="Google Shape;372;p26"/>
            <p:cNvSpPr txBox="1"/>
            <p:nvPr/>
          </p:nvSpPr>
          <p:spPr>
            <a:xfrm>
              <a:off x="4703" y="3410"/>
              <a:ext cx="594" cy="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88"/>
                <a:buFont typeface="Noto Sans Symbols"/>
                <a:buNone/>
              </a:pPr>
              <a:r>
                <a:rPr lang="en-US" sz="788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{Small}</a:t>
              </a:r>
              <a:endParaRPr/>
            </a:p>
          </p:txBody>
        </p:sp>
      </p:grpSp>
      <p:sp>
        <p:nvSpPr>
          <p:cNvPr id="373" name="Google Shape;373;p26"/>
          <p:cNvSpPr txBox="1"/>
          <p:nvPr/>
        </p:nvSpPr>
        <p:spPr>
          <a:xfrm>
            <a:off x="6075005" y="3837395"/>
            <a:ext cx="312906" cy="213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Noto Sans Symbols"/>
              <a:buNone/>
            </a:pPr>
            <a:r>
              <a:rPr lang="en-US" sz="788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7"/>
          <p:cNvSpPr/>
          <p:nvPr/>
        </p:nvSpPr>
        <p:spPr>
          <a:xfrm>
            <a:off x="1314450" y="1371601"/>
            <a:ext cx="3086100" cy="2118209"/>
          </a:xfrm>
          <a:prstGeom prst="rect">
            <a:avLst/>
          </a:prstGeom>
          <a:noFill/>
          <a:ln cap="flat" cmpd="sng" w="158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Splitting based on Continuous Attributes </a:t>
            </a:r>
            <a:endParaRPr/>
          </a:p>
          <a:p>
            <a:pPr indent="-192880" lvl="1" marL="226813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Discretization to form an ordinal categorical attribute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ranges can be found by equal interval bucketing, or clustering.</a:t>
            </a:r>
            <a:endParaRPr/>
          </a:p>
          <a:p>
            <a:pPr indent="-192881" lvl="2" marL="192881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b="0" i="0" lang="en-US" sz="135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Binary Decision: (A &lt; v) or (A ≥ v)</a:t>
            </a:r>
            <a:endParaRPr b="0" i="0" sz="1350" u="none" cap="none" strike="noStrik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consider all possible splits and finds the best cut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can be more compute intensive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275" y="2357438"/>
            <a:ext cx="3386138" cy="1678781"/>
          </a:xfrm>
          <a:prstGeom prst="rect">
            <a:avLst/>
          </a:prstGeom>
          <a:noFill/>
          <a:ln cap="flat" cmpd="sng" w="15875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439657" y="250719"/>
            <a:ext cx="6172200" cy="6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Induction Techniques</a:t>
            </a:r>
            <a:endParaRPr sz="2930">
              <a:solidFill>
                <a:srgbClr val="A500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1470155" y="1130878"/>
            <a:ext cx="6228178" cy="3452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389" lvl="8" marL="2286000" rtl="0" algn="just">
              <a:spcBef>
                <a:spcPts val="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997"/>
              <a:buChar char="🞂"/>
            </a:pP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Different algorithms have been proposed to take a good control over</a:t>
            </a:r>
            <a:endParaRPr/>
          </a:p>
          <a:p>
            <a:pPr indent="-191389" lvl="8" marL="2286000" rtl="0" algn="just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208" lvl="1" marL="539261" rtl="0" algn="just">
              <a:spcBef>
                <a:spcPts val="324"/>
              </a:spcBef>
              <a:spcAft>
                <a:spcPts val="0"/>
              </a:spcAft>
              <a:buSzPts val="1319"/>
              <a:buFont typeface="Cambria"/>
              <a:buAutoNum type="arabicPeriod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Choosing the best attribute to be splitted, and</a:t>
            </a:r>
            <a:endParaRPr/>
          </a:p>
          <a:p>
            <a:pPr indent="-213997" lvl="8" marL="1879040" rtl="0" algn="just">
              <a:spcBef>
                <a:spcPts val="350"/>
              </a:spcBef>
              <a:spcAft>
                <a:spcPts val="0"/>
              </a:spcAft>
              <a:buSzPts val="586"/>
              <a:buFont typeface="Cambria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208" lvl="1" marL="539261" rtl="0" algn="just">
              <a:spcBef>
                <a:spcPts val="324"/>
              </a:spcBef>
              <a:spcAft>
                <a:spcPts val="0"/>
              </a:spcAft>
              <a:buSzPts val="1319"/>
              <a:buFont typeface="Cambria"/>
              <a:buAutoNum type="arabicPeriod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Splitting criteria</a:t>
            </a:r>
            <a:endParaRPr/>
          </a:p>
          <a:p>
            <a:pPr indent="-213997" lvl="8" marL="1879040" rtl="0" algn="just">
              <a:spcBef>
                <a:spcPts val="350"/>
              </a:spcBef>
              <a:spcAft>
                <a:spcPts val="0"/>
              </a:spcAft>
              <a:buSzPts val="586"/>
              <a:buFont typeface="Cambria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340" lvl="0" marL="229436" rtl="0" algn="just">
              <a:spcBef>
                <a:spcPts val="400"/>
              </a:spcBef>
              <a:spcAft>
                <a:spcPts val="0"/>
              </a:spcAft>
              <a:buSzPts val="1525"/>
              <a:buChar char="🞂"/>
            </a:pP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Several algorithms have been proposed for the above tasks. In this lecture, we shall limit our discussions into three important of them</a:t>
            </a:r>
            <a:endParaRPr/>
          </a:p>
          <a:p>
            <a:pPr indent="-209341" lvl="1" marL="497393" rtl="0" algn="just">
              <a:spcBef>
                <a:spcPts val="324"/>
              </a:spcBef>
              <a:spcAft>
                <a:spcPts val="0"/>
              </a:spcAft>
              <a:buSzPts val="1372"/>
              <a:buFont typeface="Arial"/>
              <a:buChar char="•"/>
            </a:pPr>
            <a:r>
              <a:rPr b="1" lang="en-US" sz="1319">
                <a:latin typeface="Times New Roman"/>
                <a:ea typeface="Times New Roman"/>
                <a:cs typeface="Times New Roman"/>
                <a:sym typeface="Times New Roman"/>
              </a:rPr>
              <a:t>ID3</a:t>
            </a:r>
            <a:endParaRPr/>
          </a:p>
          <a:p>
            <a:pPr indent="-209341" lvl="1" marL="497393" rtl="0" algn="l">
              <a:spcBef>
                <a:spcPts val="324"/>
              </a:spcBef>
              <a:spcAft>
                <a:spcPts val="0"/>
              </a:spcAft>
              <a:buSzPts val="1372"/>
              <a:buFont typeface="Arial"/>
              <a:buChar char="•"/>
            </a:pPr>
            <a:r>
              <a:rPr b="1" lang="en-US" sz="1319">
                <a:latin typeface="Times New Roman"/>
                <a:ea typeface="Times New Roman"/>
                <a:cs typeface="Times New Roman"/>
                <a:sym typeface="Times New Roman"/>
              </a:rPr>
              <a:t>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1493799" y="339122"/>
            <a:ext cx="6172200" cy="55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ID3 </a:t>
            </a:r>
            <a:endParaRPr/>
          </a:p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1493782" y="1089356"/>
            <a:ext cx="6172200" cy="321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1389" lvl="8" marL="2286000" rtl="0" algn="just">
              <a:spcBef>
                <a:spcPts val="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997"/>
              <a:buChar char="🞂"/>
            </a:pP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In ID3, </a:t>
            </a:r>
            <a:r>
              <a:rPr lang="en-US" sz="1466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is used </a:t>
            </a: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to measure how informative a node is. </a:t>
            </a:r>
            <a:endParaRPr/>
          </a:p>
          <a:p>
            <a:pPr indent="-191389" lvl="8" marL="2286000" rtl="0" algn="just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1389" lvl="8" marL="2286000" rtl="0" algn="just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997"/>
              <a:buChar char="🞂"/>
            </a:pP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ID3 algorithm defines a measurement of a splitting called </a:t>
            </a:r>
            <a:r>
              <a:rPr b="1" lang="en-US" sz="1466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 </a:t>
            </a:r>
            <a:r>
              <a:rPr lang="en-US" sz="1466">
                <a:latin typeface="Times New Roman"/>
                <a:ea typeface="Times New Roman"/>
                <a:cs typeface="Times New Roman"/>
                <a:sym typeface="Times New Roman"/>
              </a:rPr>
              <a:t>to determine the goodness of a split. </a:t>
            </a:r>
            <a:endParaRPr/>
          </a:p>
          <a:p>
            <a:pPr indent="-191389" lvl="8" marL="2286000" rtl="0" algn="just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1792" rtl="0" algn="just">
              <a:spcBef>
                <a:spcPts val="324"/>
              </a:spcBef>
              <a:spcAft>
                <a:spcPts val="0"/>
              </a:spcAft>
              <a:buSzPts val="1319"/>
              <a:buChar char="◦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The attribute with the </a:t>
            </a:r>
            <a:r>
              <a:rPr lang="en-US" sz="1319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value of information gain </a:t>
            </a: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is chosen as the splitting attribute and </a:t>
            </a:r>
            <a:endParaRPr/>
          </a:p>
          <a:p>
            <a:pPr indent="-191389" lvl="8" marL="2286000" rtl="0" algn="just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599" lvl="1" marL="621792" rtl="0" algn="just">
              <a:spcBef>
                <a:spcPts val="324"/>
              </a:spcBef>
              <a:spcAft>
                <a:spcPts val="0"/>
              </a:spcAft>
              <a:buSzPts val="1319"/>
              <a:buChar char="◦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it partitions into a number of smaller training sets based on the </a:t>
            </a:r>
            <a:r>
              <a:rPr lang="en-US" sz="1319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values of attribute </a:t>
            </a: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under split.</a:t>
            </a:r>
            <a:endParaRPr/>
          </a:p>
        </p:txBody>
      </p:sp>
      <p:sp>
        <p:nvSpPr>
          <p:cNvPr id="394" name="Google Shape;394;p29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0"/>
          <p:cNvSpPr txBox="1"/>
          <p:nvPr>
            <p:ph type="title"/>
          </p:nvPr>
        </p:nvSpPr>
        <p:spPr>
          <a:xfrm>
            <a:off x="1485903" y="513366"/>
            <a:ext cx="6252101" cy="40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Times New Roman"/>
              <a:buNone/>
            </a:pPr>
            <a:r>
              <a:rPr lang="en-US" sz="3224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of a Training Set</a:t>
            </a:r>
            <a:endParaRPr sz="3224">
              <a:solidFill>
                <a:srgbClr val="A500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1219200" y="1040630"/>
            <a:ext cx="6438901" cy="27440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" r="-4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478033" y="291837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Information Gain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1485916" y="1121416"/>
            <a:ext cx="6172200" cy="32806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93" t="-11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408" name="Google Shape;408;p31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1478033" y="291837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Information Gain</a:t>
            </a:r>
            <a:endParaRPr/>
          </a:p>
        </p:txBody>
      </p:sp>
      <p:sp>
        <p:nvSpPr>
          <p:cNvPr id="414" name="Google Shape;414;p32"/>
          <p:cNvSpPr txBox="1"/>
          <p:nvPr>
            <p:ph idx="1" type="body"/>
          </p:nvPr>
        </p:nvSpPr>
        <p:spPr>
          <a:xfrm>
            <a:off x="1485916" y="1192349"/>
            <a:ext cx="6172200" cy="34533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9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415" name="Google Shape;415;p32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Notice regarding the usage of images: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This document contains images obtained by routine Google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Images searches. Some of these images may perhaps be under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copyright. They are included here for educational and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noncommercial purposes and are considered to be covered by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the doctrine of Fair Use. In any event they are easily available</a:t>
            </a:r>
            <a:endParaRPr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SzPts val="1020"/>
              <a:buNone/>
            </a:pPr>
            <a:r>
              <a:rPr lang="en-US" sz="1500"/>
              <a:t>from Google Images.</a:t>
            </a:r>
            <a:endParaRPr/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1435022" y="919666"/>
            <a:ext cx="6172200" cy="3676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7"/>
              <a:buNone/>
            </a:pPr>
            <a:r>
              <a:rPr b="1" lang="en-US" sz="1319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OPTH dataset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897"/>
              <a:buNone/>
            </a:pPr>
            <a:r>
              <a:rPr lang="en-US" sz="1319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OTPH data shown in the following table with total 24 instances in it.</a:t>
            </a:r>
            <a:endParaRPr b="1" sz="1466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3"/>
          <p:cNvSpPr txBox="1"/>
          <p:nvPr>
            <p:ph type="title"/>
          </p:nvPr>
        </p:nvSpPr>
        <p:spPr>
          <a:xfrm>
            <a:off x="1470141" y="379392"/>
            <a:ext cx="6252101" cy="40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Times New Roman"/>
              <a:buNone/>
            </a:pPr>
            <a:r>
              <a:rPr lang="en-US" sz="3224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of a Training Set</a:t>
            </a:r>
            <a:endParaRPr sz="3224">
              <a:solidFill>
                <a:srgbClr val="A500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3" name="Google Shape;423;p33"/>
          <p:cNvGraphicFramePr/>
          <p:nvPr/>
        </p:nvGraphicFramePr>
        <p:xfrm>
          <a:off x="2774244" y="1570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{322EB525-2C78-41E1-90E7-FFB6C175BEC3}</a:tableStyleId>
              </a:tblPr>
              <a:tblGrid>
                <a:gridCol w="568150"/>
                <a:gridCol w="815000"/>
                <a:gridCol w="865250"/>
                <a:gridCol w="831750"/>
                <a:gridCol w="692200"/>
              </a:tblGrid>
              <a:tr h="25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 sight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Astigmatic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Type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8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8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8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821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</a:tbl>
          </a:graphicData>
        </a:graphic>
      </p:graphicFrame>
      <p:sp>
        <p:nvSpPr>
          <p:cNvPr id="424" name="Google Shape;424;p33"/>
          <p:cNvSpPr txBox="1"/>
          <p:nvPr/>
        </p:nvSpPr>
        <p:spPr>
          <a:xfrm>
            <a:off x="6632722" y="3085342"/>
            <a:ext cx="2054078" cy="633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coded forms for all values of attributes are used to avoid the cluttering in the table.</a:t>
            </a:r>
            <a:endParaRPr sz="11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/>
          <p:nvPr>
            <p:ph idx="1" type="body"/>
          </p:nvPr>
        </p:nvSpPr>
        <p:spPr>
          <a:xfrm>
            <a:off x="1485916" y="992783"/>
            <a:ext cx="6172200" cy="3700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7"/>
              <a:buNone/>
            </a:pPr>
            <a:r>
              <a:rPr lang="en-US" sz="1319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 of the attributes are as follows.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897"/>
              <a:buNone/>
            </a:pPr>
            <a:r>
              <a:t/>
            </a:r>
            <a:endParaRPr sz="131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34"/>
          <p:cNvSpPr txBox="1"/>
          <p:nvPr>
            <p:ph type="title"/>
          </p:nvPr>
        </p:nvSpPr>
        <p:spPr>
          <a:xfrm>
            <a:off x="1485903" y="513366"/>
            <a:ext cx="6252101" cy="407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3224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 of a training set</a:t>
            </a:r>
            <a:endParaRPr sz="3224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31" name="Google Shape;431;p34"/>
          <p:cNvGraphicFramePr/>
          <p:nvPr/>
        </p:nvGraphicFramePr>
        <p:xfrm>
          <a:off x="2036156" y="1342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{322EB525-2C78-41E1-90E7-FFB6C175BEC3}</a:tableStyleId>
              </a:tblPr>
              <a:tblGrid>
                <a:gridCol w="1205450"/>
                <a:gridCol w="1450075"/>
                <a:gridCol w="960850"/>
                <a:gridCol w="1205450"/>
              </a:tblGrid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 sz="1400" u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 Sight</a:t>
                      </a:r>
                      <a:endParaRPr sz="1400" u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Astigmatic</a:t>
                      </a:r>
                      <a:endParaRPr sz="1400" u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Type</a:t>
                      </a:r>
                      <a:endParaRPr sz="1400" u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1: Young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1: Myopia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1: No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1: Frequent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2: Middle-aged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2: Hypermetropia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2: Yes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2: Less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3: Old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3500" marB="33500" marR="66975" marL="66975"/>
                </a:tc>
              </a:tr>
            </a:tbl>
          </a:graphicData>
        </a:graphic>
      </p:graphicFrame>
      <p:sp>
        <p:nvSpPr>
          <p:cNvPr id="432" name="Google Shape;432;p34"/>
          <p:cNvSpPr txBox="1"/>
          <p:nvPr/>
        </p:nvSpPr>
        <p:spPr>
          <a:xfrm>
            <a:off x="1549705" y="2603648"/>
            <a:ext cx="5885264" cy="1491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2" r="-1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idx="1" type="body"/>
          </p:nvPr>
        </p:nvSpPr>
        <p:spPr>
          <a:xfrm>
            <a:off x="1485916" y="817340"/>
            <a:ext cx="6172200" cy="3875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7"/>
              <a:buNone/>
            </a:pPr>
            <a:r>
              <a:rPr b="1" lang="en-US" sz="1466"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897"/>
              <a:buChar char="🞂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The entropy of a training set implies the number of yes/no questions, on the average, needed to determine an unknown test to be classified.</a:t>
            </a:r>
            <a:endParaRPr/>
          </a:p>
          <a:p>
            <a:pPr indent="-191389" lvl="6" marL="1828800" rtl="0" algn="l">
              <a:spcBef>
                <a:spcPts val="350"/>
              </a:spcBef>
              <a:spcAft>
                <a:spcPts val="0"/>
              </a:spcAft>
              <a:buSzPts val="586"/>
              <a:buNone/>
            </a:pPr>
            <a:r>
              <a:t/>
            </a:r>
            <a:endParaRPr sz="58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897"/>
              <a:buChar char="🞂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It is very crucial to decide the series of questions about the value of a set of attribute, which collectively determine the classification. Sometimes it may take one question, sometimes many more.</a:t>
            </a:r>
            <a:endParaRPr/>
          </a:p>
          <a:p>
            <a:pPr indent="-200723" lvl="8" marL="2286000" rtl="0" algn="l">
              <a:spcBef>
                <a:spcPts val="350"/>
              </a:spcBef>
              <a:spcAft>
                <a:spcPts val="0"/>
              </a:spcAft>
              <a:buSzPts val="439"/>
              <a:buNone/>
            </a:pPr>
            <a:r>
              <a:t/>
            </a:r>
            <a:endParaRPr sz="4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897"/>
              <a:buChar char="🞂"/>
            </a:pPr>
            <a:r>
              <a:rPr lang="en-US" sz="1319">
                <a:latin typeface="Times New Roman"/>
                <a:ea typeface="Times New Roman"/>
                <a:cs typeface="Times New Roman"/>
                <a:sym typeface="Times New Roman"/>
              </a:rPr>
              <a:t>Decision tree induction helps us to ask such a series of questions. In other words, we can utilize entropy concept to build a better decision tree.</a:t>
            </a:r>
            <a:endParaRPr/>
          </a:p>
          <a:p>
            <a:pPr indent="-199077" lvl="0" marL="365760" rtl="0" algn="l">
              <a:spcBef>
                <a:spcPts val="400"/>
              </a:spcBef>
              <a:spcAft>
                <a:spcPts val="0"/>
              </a:spcAft>
              <a:buSzPts val="897"/>
              <a:buNone/>
            </a:pPr>
            <a:r>
              <a:t/>
            </a:r>
            <a:endParaRPr sz="13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897"/>
              <a:buNone/>
            </a:pPr>
            <a:r>
              <a:t/>
            </a:r>
            <a:endParaRPr sz="131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897"/>
              <a:buNone/>
            </a:pPr>
            <a:r>
              <a:rPr b="1" lang="en-US" sz="1319">
                <a:latin typeface="Times New Roman"/>
                <a:ea typeface="Times New Roman"/>
                <a:cs typeface="Times New Roman"/>
                <a:sym typeface="Times New Roman"/>
              </a:rPr>
              <a:t>      How entropy can be used to build a decision tree is our next topic of discussion.</a:t>
            </a:r>
            <a:endParaRPr b="1" sz="131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6"/>
          <p:cNvSpPr txBox="1"/>
          <p:nvPr>
            <p:ph type="title"/>
          </p:nvPr>
        </p:nvSpPr>
        <p:spPr>
          <a:xfrm>
            <a:off x="1485899" y="351806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Calculation of α using Frequency Table</a:t>
            </a:r>
            <a:endParaRPr/>
          </a:p>
        </p:txBody>
      </p:sp>
      <p:sp>
        <p:nvSpPr>
          <p:cNvPr id="444" name="Google Shape;444;p36"/>
          <p:cNvSpPr txBox="1"/>
          <p:nvPr/>
        </p:nvSpPr>
        <p:spPr>
          <a:xfrm>
            <a:off x="457200" y="1262879"/>
            <a:ext cx="7349037" cy="248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66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OTPH  Dataset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33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6">
                <a:solidFill>
                  <a:srgbClr val="0B5ED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reference to OPTH dataset, and for the attribute Age, the frequency table would look like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rgbClr val="0B5ED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5" name="Google Shape;445;p36"/>
          <p:cNvGraphicFramePr/>
          <p:nvPr/>
        </p:nvGraphicFramePr>
        <p:xfrm>
          <a:off x="4347391" y="1962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{C72F4399-8C63-4AE7-A458-27A4FE7E289C}</a:tableStyleId>
              </a:tblPr>
              <a:tblGrid>
                <a:gridCol w="618075"/>
                <a:gridCol w="618075"/>
                <a:gridCol w="618075"/>
                <a:gridCol w="618075"/>
                <a:gridCol w="618075"/>
              </a:tblGrid>
              <a:tr h="23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Age=1</a:t>
                      </a:r>
                      <a:endParaRPr/>
                    </a:p>
                  </a:txBody>
                  <a:tcPr marT="33500" marB="33500" marR="66975" marL="66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Age=2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Age=3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Row Sum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23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Class 1</a:t>
                      </a:r>
                      <a:endParaRPr/>
                    </a:p>
                  </a:txBody>
                  <a:tcPr marT="33500" marB="33500" marR="66975" marL="66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23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Class 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23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Class 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15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Column</a:t>
                      </a: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Sum</a:t>
                      </a:r>
                      <a:endParaRPr sz="1400">
                        <a:solidFill>
                          <a:srgbClr val="0B5ED7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24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</a:tbl>
          </a:graphicData>
        </a:graphic>
      </p:graphicFrame>
      <p:sp>
        <p:nvSpPr>
          <p:cNvPr id="446" name="Google Shape;446;p36"/>
          <p:cNvSpPr txBox="1"/>
          <p:nvPr/>
        </p:nvSpPr>
        <p:spPr>
          <a:xfrm>
            <a:off x="7520514" y="2800350"/>
            <a:ext cx="932807" cy="29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19">
                <a:solidFill>
                  <a:srgbClr val="0B5ED7"/>
                </a:solidFill>
                <a:latin typeface="Cambria Math"/>
                <a:ea typeface="Cambria Math"/>
                <a:cs typeface="Cambria Math"/>
                <a:sym typeface="Cambria Math"/>
              </a:rPr>
              <a:t>N=24</a:t>
            </a:r>
            <a:endParaRPr/>
          </a:p>
        </p:txBody>
      </p:sp>
      <p:pic>
        <p:nvPicPr>
          <p:cNvPr id="447" name="Google Shape;4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313" y="1857535"/>
            <a:ext cx="2971965" cy="278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>
            <p:ph idx="1" type="body"/>
          </p:nvPr>
        </p:nvSpPr>
        <p:spPr>
          <a:xfrm>
            <a:off x="1485916" y="1084254"/>
            <a:ext cx="6172200" cy="3375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94" r="-394" t="-10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453" name="Google Shape;453;p37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 txBox="1"/>
          <p:nvPr>
            <p:ph type="title"/>
          </p:nvPr>
        </p:nvSpPr>
        <p:spPr>
          <a:xfrm>
            <a:off x="1416456" y="252522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 Calculation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idx="1" type="body"/>
          </p:nvPr>
        </p:nvSpPr>
        <p:spPr>
          <a:xfrm>
            <a:off x="1493799" y="966576"/>
            <a:ext cx="6172200" cy="37451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6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 </a:t>
            </a:r>
            <a:endParaRPr/>
          </a:p>
        </p:txBody>
      </p:sp>
      <p:sp>
        <p:nvSpPr>
          <p:cNvPr id="460" name="Google Shape;460;p38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1" name="Google Shape;461;p38"/>
          <p:cNvGraphicFramePr/>
          <p:nvPr/>
        </p:nvGraphicFramePr>
        <p:xfrm>
          <a:off x="1750525" y="20961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{535FC060-7100-437B-B43C-AA69CB604DF7}</a:tableStyleId>
              </a:tblPr>
              <a:tblGrid>
                <a:gridCol w="426250"/>
                <a:gridCol w="841125"/>
                <a:gridCol w="1020450"/>
                <a:gridCol w="763775"/>
                <a:gridCol w="517600"/>
              </a:tblGrid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Eye-sight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Astigmatism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type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38"/>
          <p:cNvSpPr txBox="1"/>
          <p:nvPr>
            <p:ph type="title"/>
          </p:nvPr>
        </p:nvSpPr>
        <p:spPr>
          <a:xfrm>
            <a:off x="1416456" y="126429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 Calculation</a:t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5391013" y="2764369"/>
            <a:ext cx="2478025" cy="11589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8" name="Google Shape;468;p39"/>
          <p:cNvGraphicFramePr/>
          <p:nvPr/>
        </p:nvGraphicFramePr>
        <p:xfrm>
          <a:off x="1644178" y="14262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{535FC060-7100-437B-B43C-AA69CB604DF7}</a:tableStyleId>
              </a:tblPr>
              <a:tblGrid>
                <a:gridCol w="461675"/>
                <a:gridCol w="907150"/>
                <a:gridCol w="1133925"/>
                <a:gridCol w="852300"/>
                <a:gridCol w="605725"/>
              </a:tblGrid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Eye-sight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Astigmatism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type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9" name="Google Shape;469;p39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1564711" y="1035160"/>
            <a:ext cx="4277303" cy="295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749" l="-28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1" name="Google Shape;471;p39"/>
          <p:cNvSpPr txBox="1"/>
          <p:nvPr>
            <p:ph type="title"/>
          </p:nvPr>
        </p:nvSpPr>
        <p:spPr>
          <a:xfrm>
            <a:off x="1416456" y="126429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Calculating Information Gain</a:t>
            </a:r>
            <a:endParaRPr/>
          </a:p>
        </p:txBody>
      </p:sp>
      <p:sp>
        <p:nvSpPr>
          <p:cNvPr id="472" name="Google Shape;472;p39"/>
          <p:cNvSpPr/>
          <p:nvPr/>
        </p:nvSpPr>
        <p:spPr>
          <a:xfrm>
            <a:off x="3162546" y="3951658"/>
            <a:ext cx="4640138" cy="10770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" name="Google Shape;477;p40"/>
          <p:cNvGraphicFramePr/>
          <p:nvPr/>
        </p:nvGraphicFramePr>
        <p:xfrm>
          <a:off x="1555352" y="1569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{535FC060-7100-437B-B43C-AA69CB604DF7}</a:tableStyleId>
              </a:tblPr>
              <a:tblGrid>
                <a:gridCol w="433900"/>
                <a:gridCol w="852550"/>
                <a:gridCol w="1065700"/>
                <a:gridCol w="741925"/>
                <a:gridCol w="567350"/>
              </a:tblGrid>
              <a:tr h="272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Eye-sight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Astigmatism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type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B5ED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33500" marB="33500" marR="66975" marL="66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40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1566205" y="1176994"/>
            <a:ext cx="2610602" cy="295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26" l="-46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2596659" y="4306217"/>
            <a:ext cx="6033305" cy="2953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1" name="Google Shape;481;p40"/>
          <p:cNvSpPr txBox="1"/>
          <p:nvPr>
            <p:ph type="title"/>
          </p:nvPr>
        </p:nvSpPr>
        <p:spPr>
          <a:xfrm>
            <a:off x="1416456" y="271184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Calculating Information Gain</a:t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5216785" y="2015315"/>
            <a:ext cx="3428419" cy="115935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1"/>
          <p:cNvSpPr txBox="1"/>
          <p:nvPr>
            <p:ph type="title"/>
          </p:nvPr>
        </p:nvSpPr>
        <p:spPr>
          <a:xfrm>
            <a:off x="1416470" y="126429"/>
            <a:ext cx="6393916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ct val="10000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Gains for Different Attributes</a:t>
            </a:r>
            <a:endParaRPr/>
          </a:p>
        </p:txBody>
      </p:sp>
      <p:sp>
        <p:nvSpPr>
          <p:cNvPr id="489" name="Google Shape;489;p41"/>
          <p:cNvSpPr txBox="1"/>
          <p:nvPr/>
        </p:nvSpPr>
        <p:spPr>
          <a:xfrm>
            <a:off x="1318306" y="984315"/>
            <a:ext cx="6492080" cy="3949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2" r="-375" t="-29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 txBox="1"/>
          <p:nvPr>
            <p:ph type="title"/>
          </p:nvPr>
        </p:nvSpPr>
        <p:spPr>
          <a:xfrm>
            <a:off x="1416456" y="126429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Induction : ID3 Way</a:t>
            </a:r>
            <a:endParaRPr/>
          </a:p>
        </p:txBody>
      </p:sp>
      <p:sp>
        <p:nvSpPr>
          <p:cNvPr id="496" name="Google Shape;496;p42"/>
          <p:cNvSpPr txBox="1"/>
          <p:nvPr/>
        </p:nvSpPr>
        <p:spPr>
          <a:xfrm>
            <a:off x="1318306" y="850343"/>
            <a:ext cx="6492080" cy="40171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2" r="-3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b="1"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1314450" y="1414463"/>
            <a:ext cx="6429375" cy="418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A decision tree is a flowchart-like tree structure.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An internal node represents feature(or attribute)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the branch represents a decision rule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E</a:t>
            </a: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ach leaf node represents the outcome.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The topmost node in a decision tree is known as the root node.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It learns to partition based on the attribute value.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It partitions the tree in recursively manner call recursive partitioning.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This flowchart-like structure helps you in decision making.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It's visualization like a flowchart diagram which easily mimics the human level thinking.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Noto Sans Symbols"/>
              <a:buChar char="⮚"/>
            </a:pPr>
            <a:r>
              <a:rPr b="0" i="0" lang="en-US" sz="1400">
                <a:solidFill>
                  <a:srgbClr val="002060"/>
                </a:solidFill>
                <a:latin typeface="Lora"/>
                <a:ea typeface="Lora"/>
                <a:cs typeface="Lora"/>
                <a:sym typeface="Lora"/>
              </a:rPr>
              <a:t>That is why decision trees are easy to understand and interpret.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13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idx="12" type="sldNum"/>
          </p:nvPr>
        </p:nvSpPr>
        <p:spPr>
          <a:xfrm>
            <a:off x="7227968" y="4767295"/>
            <a:ext cx="585093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035C75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035C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3"/>
          <p:cNvSpPr txBox="1"/>
          <p:nvPr>
            <p:ph type="title"/>
          </p:nvPr>
        </p:nvSpPr>
        <p:spPr>
          <a:xfrm>
            <a:off x="1416456" y="-17561"/>
            <a:ext cx="6172200" cy="58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930"/>
              <a:buFont typeface="Times New Roman"/>
              <a:buNone/>
            </a:pPr>
            <a:r>
              <a:rPr lang="en-US" sz="293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Induction : ID3 Way</a:t>
            </a:r>
            <a:endParaRPr/>
          </a:p>
        </p:txBody>
      </p:sp>
      <p:graphicFrame>
        <p:nvGraphicFramePr>
          <p:cNvPr id="503" name="Google Shape;503;p43"/>
          <p:cNvGraphicFramePr/>
          <p:nvPr/>
        </p:nvGraphicFramePr>
        <p:xfrm>
          <a:off x="1988160" y="770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{C72F4399-8C63-4AE7-A458-27A4FE7E289C}</a:tableStyleId>
              </a:tblPr>
              <a:tblGrid>
                <a:gridCol w="159375"/>
                <a:gridCol w="159375"/>
                <a:gridCol w="159375"/>
                <a:gridCol w="159375"/>
                <a:gridCol w="159375"/>
              </a:tblGrid>
              <a:tr h="15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</a:tr>
              <a:tr h="24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/>
                </a:tc>
              </a:tr>
            </a:tbl>
          </a:graphicData>
        </a:graphic>
      </p:graphicFrame>
      <p:sp>
        <p:nvSpPr>
          <p:cNvPr id="504" name="Google Shape;504;p43"/>
          <p:cNvSpPr/>
          <p:nvPr/>
        </p:nvSpPr>
        <p:spPr>
          <a:xfrm>
            <a:off x="1537421" y="1418257"/>
            <a:ext cx="820118" cy="294242"/>
          </a:xfrm>
          <a:prstGeom prst="ellipse">
            <a:avLst/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2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Age</a:t>
            </a:r>
            <a:endParaRPr/>
          </a:p>
        </p:txBody>
      </p:sp>
      <p:sp>
        <p:nvSpPr>
          <p:cNvPr id="505" name="Google Shape;505;p43"/>
          <p:cNvSpPr/>
          <p:nvPr/>
        </p:nvSpPr>
        <p:spPr>
          <a:xfrm>
            <a:off x="2744923" y="1418257"/>
            <a:ext cx="1133904" cy="294242"/>
          </a:xfrm>
          <a:prstGeom prst="ellipse">
            <a:avLst/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2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Eye-sight</a:t>
            </a:r>
            <a:endParaRPr/>
          </a:p>
        </p:txBody>
      </p:sp>
      <p:sp>
        <p:nvSpPr>
          <p:cNvPr id="506" name="Google Shape;506;p43"/>
          <p:cNvSpPr/>
          <p:nvPr/>
        </p:nvSpPr>
        <p:spPr>
          <a:xfrm>
            <a:off x="5878330" y="1418257"/>
            <a:ext cx="1315913" cy="294242"/>
          </a:xfrm>
          <a:prstGeom prst="ellipse">
            <a:avLst/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2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Astigmatic</a:t>
            </a:r>
            <a:endParaRPr/>
          </a:p>
        </p:txBody>
      </p:sp>
      <p:sp>
        <p:nvSpPr>
          <p:cNvPr id="507" name="Google Shape;507;p43"/>
          <p:cNvSpPr txBox="1"/>
          <p:nvPr/>
        </p:nvSpPr>
        <p:spPr>
          <a:xfrm>
            <a:off x="4342088" y="898641"/>
            <a:ext cx="1045494" cy="295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08" name="Google Shape;508;p43"/>
          <p:cNvCxnSpPr/>
          <p:nvPr/>
        </p:nvCxnSpPr>
        <p:spPr>
          <a:xfrm flipH="1">
            <a:off x="4852323" y="1129213"/>
            <a:ext cx="3131" cy="2553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9" name="Google Shape;509;p43"/>
          <p:cNvSpPr/>
          <p:nvPr/>
        </p:nvSpPr>
        <p:spPr>
          <a:xfrm>
            <a:off x="4294766" y="1424518"/>
            <a:ext cx="1133904" cy="294242"/>
          </a:xfrm>
          <a:prstGeom prst="ellipse">
            <a:avLst/>
          </a:prstGeom>
          <a:gradFill>
            <a:gsLst>
              <a:gs pos="0">
                <a:srgbClr val="A4A4A4"/>
              </a:gs>
              <a:gs pos="65000">
                <a:srgbClr val="D6D6D6"/>
              </a:gs>
              <a:gs pos="100000">
                <a:srgbClr val="E2E2E2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2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Use Type</a:t>
            </a:r>
            <a:endParaRPr/>
          </a:p>
        </p:txBody>
      </p:sp>
      <p:cxnSp>
        <p:nvCxnSpPr>
          <p:cNvPr id="510" name="Google Shape;510;p43"/>
          <p:cNvCxnSpPr/>
          <p:nvPr/>
        </p:nvCxnSpPr>
        <p:spPr>
          <a:xfrm>
            <a:off x="4855447" y="1718786"/>
            <a:ext cx="0" cy="20033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43"/>
          <p:cNvCxnSpPr/>
          <p:nvPr/>
        </p:nvCxnSpPr>
        <p:spPr>
          <a:xfrm>
            <a:off x="3428064" y="1919093"/>
            <a:ext cx="288224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p43"/>
          <p:cNvCxnSpPr/>
          <p:nvPr/>
        </p:nvCxnSpPr>
        <p:spPr>
          <a:xfrm>
            <a:off x="3428064" y="1919093"/>
            <a:ext cx="0" cy="2316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43"/>
          <p:cNvCxnSpPr/>
          <p:nvPr/>
        </p:nvCxnSpPr>
        <p:spPr>
          <a:xfrm>
            <a:off x="6316569" y="1919093"/>
            <a:ext cx="0" cy="2316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514" name="Google Shape;514;p43"/>
          <p:cNvGraphicFramePr/>
          <p:nvPr/>
        </p:nvGraphicFramePr>
        <p:xfrm>
          <a:off x="2574207" y="2149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{322EB525-2C78-41E1-90E7-FFB6C175BEC3}</a:tableStyleId>
              </a:tblPr>
              <a:tblGrid>
                <a:gridCol w="381100"/>
                <a:gridCol w="381100"/>
                <a:gridCol w="381100"/>
                <a:gridCol w="381100"/>
                <a:gridCol w="381100"/>
              </a:tblGrid>
              <a:tr h="2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Age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Eye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Ast</a:t>
                      </a:r>
                      <a:endParaRPr sz="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Use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Class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1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</a:tbl>
          </a:graphicData>
        </a:graphic>
      </p:graphicFrame>
      <p:graphicFrame>
        <p:nvGraphicFramePr>
          <p:cNvPr id="515" name="Google Shape;515;p43"/>
          <p:cNvGraphicFramePr/>
          <p:nvPr/>
        </p:nvGraphicFramePr>
        <p:xfrm>
          <a:off x="5426368" y="2149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{322EB525-2C78-41E1-90E7-FFB6C175BEC3}</a:tableStyleId>
              </a:tblPr>
              <a:tblGrid>
                <a:gridCol w="353575"/>
                <a:gridCol w="353575"/>
                <a:gridCol w="353575"/>
                <a:gridCol w="353575"/>
                <a:gridCol w="353575"/>
              </a:tblGrid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Age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Eye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Ast</a:t>
                      </a:r>
                      <a:endParaRPr sz="8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Use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Class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  <a:tr h="184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/>
                    </a:p>
                  </a:txBody>
                  <a:tcPr marT="33500" marB="33500" marR="66975" marL="669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endParaRPr/>
                    </a:p>
                  </a:txBody>
                  <a:tcPr marT="33500" marB="33500" marR="66975" marL="66975" anchor="ctr"/>
                </a:tc>
              </a:tr>
            </a:tbl>
          </a:graphicData>
        </a:graphic>
      </p:graphicFrame>
      <p:sp>
        <p:nvSpPr>
          <p:cNvPr id="516" name="Google Shape;516;p43"/>
          <p:cNvSpPr txBox="1"/>
          <p:nvPr/>
        </p:nvSpPr>
        <p:spPr>
          <a:xfrm>
            <a:off x="2244454" y="1272895"/>
            <a:ext cx="169032" cy="2953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6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43"/>
          <p:cNvSpPr txBox="1"/>
          <p:nvPr/>
        </p:nvSpPr>
        <p:spPr>
          <a:xfrm>
            <a:off x="3701103" y="1296651"/>
            <a:ext cx="385680" cy="2953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8" name="Google Shape;518;p43"/>
          <p:cNvSpPr txBox="1"/>
          <p:nvPr/>
        </p:nvSpPr>
        <p:spPr>
          <a:xfrm>
            <a:off x="7109735" y="1296651"/>
            <a:ext cx="169032" cy="2953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4642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9" name="Google Shape;519;p43"/>
          <p:cNvSpPr txBox="1"/>
          <p:nvPr/>
        </p:nvSpPr>
        <p:spPr>
          <a:xfrm>
            <a:off x="5341619" y="1294758"/>
            <a:ext cx="494575" cy="29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19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endParaRPr sz="1319">
              <a:solidFill>
                <a:srgbClr val="FF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3458148" y="1942880"/>
            <a:ext cx="761427" cy="1578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611" l="-4799" r="-6399" t="-38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1" name="Google Shape;521;p43"/>
          <p:cNvSpPr txBox="1"/>
          <p:nvPr/>
        </p:nvSpPr>
        <p:spPr>
          <a:xfrm>
            <a:off x="6375435" y="1942880"/>
            <a:ext cx="472373" cy="15786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4611" l="-6492" r="-10388" t="-38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43"/>
          <p:cNvSpPr txBox="1"/>
          <p:nvPr/>
        </p:nvSpPr>
        <p:spPr>
          <a:xfrm>
            <a:off x="2742540" y="1909086"/>
            <a:ext cx="571616" cy="2501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3" name="Google Shape;523;p43"/>
          <p:cNvSpPr txBox="1"/>
          <p:nvPr/>
        </p:nvSpPr>
        <p:spPr>
          <a:xfrm>
            <a:off x="5675990" y="1927813"/>
            <a:ext cx="571616" cy="25019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43"/>
          <p:cNvSpPr txBox="1"/>
          <p:nvPr/>
        </p:nvSpPr>
        <p:spPr>
          <a:xfrm>
            <a:off x="1462890" y="1682382"/>
            <a:ext cx="996831" cy="25019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5" name="Google Shape;525;p43"/>
          <p:cNvSpPr txBox="1"/>
          <p:nvPr/>
        </p:nvSpPr>
        <p:spPr>
          <a:xfrm>
            <a:off x="2842811" y="1685015"/>
            <a:ext cx="996831" cy="25019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4736057" y="1688014"/>
            <a:ext cx="996831" cy="2501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7" name="Google Shape;527;p43"/>
          <p:cNvSpPr txBox="1"/>
          <p:nvPr/>
        </p:nvSpPr>
        <p:spPr>
          <a:xfrm>
            <a:off x="2008015" y="3001580"/>
            <a:ext cx="558936" cy="15786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38460" l="-4346" r="-54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8" name="Google Shape;528;p43"/>
          <p:cNvSpPr txBox="1"/>
          <p:nvPr/>
        </p:nvSpPr>
        <p:spPr>
          <a:xfrm>
            <a:off x="7251696" y="2958281"/>
            <a:ext cx="561949" cy="15786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38460" l="-5434" r="-43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5481925" y="756343"/>
            <a:ext cx="1556260" cy="20300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9090" l="-1951" r="-15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0" name="Google Shape;530;p43"/>
          <p:cNvSpPr/>
          <p:nvPr/>
        </p:nvSpPr>
        <p:spPr>
          <a:xfrm>
            <a:off x="5048164" y="4546069"/>
            <a:ext cx="579959" cy="281720"/>
          </a:xfrm>
          <a:prstGeom prst="ellipse">
            <a:avLst/>
          </a:prstGeom>
          <a:gradFill>
            <a:gsLst>
              <a:gs pos="0">
                <a:srgbClr val="861F00"/>
              </a:gs>
              <a:gs pos="50000">
                <a:srgbClr val="D53500"/>
              </a:gs>
              <a:gs pos="70000">
                <a:srgbClr val="ED4400"/>
              </a:gs>
              <a:gs pos="100000">
                <a:srgbClr val="FF5C13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</p:txBody>
      </p:sp>
      <p:sp>
        <p:nvSpPr>
          <p:cNvPr id="531" name="Google Shape;531;p43"/>
          <p:cNvSpPr/>
          <p:nvPr/>
        </p:nvSpPr>
        <p:spPr>
          <a:xfrm>
            <a:off x="5927998" y="4592204"/>
            <a:ext cx="579959" cy="281720"/>
          </a:xfrm>
          <a:prstGeom prst="ellipse">
            <a:avLst/>
          </a:prstGeom>
          <a:gradFill>
            <a:gsLst>
              <a:gs pos="0">
                <a:srgbClr val="861F00"/>
              </a:gs>
              <a:gs pos="50000">
                <a:srgbClr val="D53500"/>
              </a:gs>
              <a:gs pos="70000">
                <a:srgbClr val="ED4400"/>
              </a:gs>
              <a:gs pos="100000">
                <a:srgbClr val="FF5C13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Eye-sight</a:t>
            </a:r>
            <a:endParaRPr/>
          </a:p>
        </p:txBody>
      </p:sp>
      <p:sp>
        <p:nvSpPr>
          <p:cNvPr id="532" name="Google Shape;532;p43"/>
          <p:cNvSpPr/>
          <p:nvPr/>
        </p:nvSpPr>
        <p:spPr>
          <a:xfrm>
            <a:off x="6826513" y="4598680"/>
            <a:ext cx="809294" cy="281720"/>
          </a:xfrm>
          <a:prstGeom prst="ellipse">
            <a:avLst/>
          </a:prstGeom>
          <a:gradFill>
            <a:gsLst>
              <a:gs pos="0">
                <a:srgbClr val="861F00"/>
              </a:gs>
              <a:gs pos="50000">
                <a:srgbClr val="D53500"/>
              </a:gs>
              <a:gs pos="70000">
                <a:srgbClr val="ED4400"/>
              </a:gs>
              <a:gs pos="100000">
                <a:srgbClr val="FF5C13"/>
              </a:gs>
            </a:gsLst>
            <a:lin ang="162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Astigmatic</a:t>
            </a:r>
            <a:endParaRPr/>
          </a:p>
        </p:txBody>
      </p:sp>
      <p:cxnSp>
        <p:nvCxnSpPr>
          <p:cNvPr id="533" name="Google Shape;533;p43"/>
          <p:cNvCxnSpPr>
            <a:endCxn id="531" idx="0"/>
          </p:cNvCxnSpPr>
          <p:nvPr/>
        </p:nvCxnSpPr>
        <p:spPr>
          <a:xfrm flipH="1">
            <a:off x="6217978" y="4362104"/>
            <a:ext cx="98700" cy="23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43"/>
          <p:cNvCxnSpPr>
            <a:endCxn id="530" idx="0"/>
          </p:cNvCxnSpPr>
          <p:nvPr/>
        </p:nvCxnSpPr>
        <p:spPr>
          <a:xfrm flipH="1">
            <a:off x="5338144" y="4416469"/>
            <a:ext cx="972300" cy="129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43"/>
          <p:cNvCxnSpPr>
            <a:endCxn id="532" idx="0"/>
          </p:cNvCxnSpPr>
          <p:nvPr/>
        </p:nvCxnSpPr>
        <p:spPr>
          <a:xfrm>
            <a:off x="6310160" y="4362280"/>
            <a:ext cx="921000" cy="23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6" name="Google Shape;536;p43"/>
          <p:cNvSpPr txBox="1"/>
          <p:nvPr/>
        </p:nvSpPr>
        <p:spPr>
          <a:xfrm>
            <a:off x="5265771" y="4409091"/>
            <a:ext cx="118090" cy="15786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7690" l="-15787" r="-1052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43"/>
          <p:cNvSpPr txBox="1"/>
          <p:nvPr/>
        </p:nvSpPr>
        <p:spPr>
          <a:xfrm>
            <a:off x="6141191" y="4433087"/>
            <a:ext cx="118090" cy="15786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7690" l="-99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43"/>
          <p:cNvSpPr txBox="1"/>
          <p:nvPr/>
        </p:nvSpPr>
        <p:spPr>
          <a:xfrm>
            <a:off x="7166861" y="4444564"/>
            <a:ext cx="118090" cy="15786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7690" l="-15787" r="-1052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5140312" y="4771620"/>
            <a:ext cx="419192" cy="40427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5996949" y="4814398"/>
            <a:ext cx="419192" cy="40427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7054966" y="4814399"/>
            <a:ext cx="419192" cy="40427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2" name="Google Shape;542;p43"/>
          <p:cNvSpPr txBox="1"/>
          <p:nvPr/>
        </p:nvSpPr>
        <p:spPr>
          <a:xfrm>
            <a:off x="6191357" y="1673412"/>
            <a:ext cx="996831" cy="25019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548" name="Google Shape;54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4"/>
          <p:cNvSpPr/>
          <p:nvPr/>
        </p:nvSpPr>
        <p:spPr>
          <a:xfrm>
            <a:off x="1314450" y="1371600"/>
            <a:ext cx="64293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735" lvl="0" marL="1607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Stopping Criteria for Decision Tree Algorithm</a:t>
            </a:r>
            <a:endParaRPr/>
          </a:p>
          <a:p>
            <a:pPr indent="-160735" lvl="0" marL="1607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2881" lvl="0" marL="192881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Stop expanding a node when all the records belong to the same class.</a:t>
            </a:r>
            <a:endParaRPr/>
          </a:p>
          <a:p>
            <a:pPr indent="-107155" lvl="0" marL="1928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2881" lvl="0" marL="192881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Stop expanding a node when all the records have similar attribute values.</a:t>
            </a:r>
            <a:endParaRPr/>
          </a:p>
          <a:p>
            <a:pPr indent="-107155" lvl="0" marL="19288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</a:pPr>
            <a:r>
              <a:t/>
            </a:r>
            <a:endParaRPr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2881" lvl="0" marL="192881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50"/>
              <a:buFont typeface="Noto Sans Symbols"/>
              <a:buChar char="⮚"/>
            </a:pPr>
            <a:r>
              <a:rPr lang="en-US" sz="135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Early termination. </a:t>
            </a:r>
            <a:endParaRPr/>
          </a:p>
          <a:p>
            <a:pPr indent="-160735" lvl="0" marL="16073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457200" y="1110996"/>
            <a:ext cx="8229600" cy="359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Decision trees are easy to interpret and visualize.</a:t>
            </a:r>
            <a:endParaRPr/>
          </a:p>
          <a:p>
            <a:pPr indent="-256032" lvl="0" marL="36576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It can easily capture Non-linear patterns.</a:t>
            </a:r>
            <a:endParaRPr/>
          </a:p>
          <a:p>
            <a:pPr indent="-256032" lvl="0" marL="36576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It requires fewer data preprocessing from the user, for example, there is no need to normalize columns.</a:t>
            </a:r>
            <a:endParaRPr/>
          </a:p>
          <a:p>
            <a:pPr indent="-256032" lvl="0" marL="36576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It can be used for feature engineering such as predicting missing values, suitable for variable selection.</a:t>
            </a:r>
            <a:endParaRPr/>
          </a:p>
          <a:p>
            <a:pPr indent="-256032" lvl="0" marL="36576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decision tree has no assumptions about distribution because of the non-parametric nature of the algorithm</a:t>
            </a:r>
            <a:r>
              <a:rPr lang="en-US" sz="24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  <p:sp>
        <p:nvSpPr>
          <p:cNvPr id="555" name="Google Shape;555;p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D4251"/>
              </a:buClr>
              <a:buSzPct val="100000"/>
              <a:buFont typeface="Lato"/>
              <a:buNone/>
            </a:pPr>
            <a:r>
              <a:rPr b="1" i="0" lang="en-US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1" i="0" lang="en-US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br>
              <a:rPr b="1" i="0" lang="en-US">
                <a:solidFill>
                  <a:srgbClr val="3D425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Sensitive to noisy data. It can overfit noisy data.</a:t>
            </a:r>
            <a:endParaRPr/>
          </a:p>
          <a:p>
            <a:pPr indent="-256032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small variation(or variance) in data can result in the different decision tree. </a:t>
            </a:r>
            <a:endParaRPr/>
          </a:p>
          <a:p>
            <a:pPr indent="-256032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This can be reduced by bagging and boosting algorithms.</a:t>
            </a:r>
            <a:endParaRPr/>
          </a:p>
          <a:p>
            <a:pPr indent="-256032" lvl="0" marL="36576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Decision trees are biased with imbalance dataset, so it is recommended that balance out the dataset before creating the decision tree.</a:t>
            </a:r>
            <a:endParaRPr/>
          </a:p>
          <a:p>
            <a:pPr indent="-169671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561" name="Google Shape;561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rPr lang="en-US"/>
              <a:t>	Cons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Classification models must be evaluated to determine their degree of effectiveness for performing a specific task. While good classification models are useful for prediction purposes, poor classification models lead to unreliable outcomes, and thus, are not useful for the user.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Performance evaluation metrics are based on the total number of the following variables: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True Positives</a:t>
            </a:r>
            <a:r>
              <a:rPr lang="en-US"/>
              <a:t>: outcome correctly predicted as positive class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True Negatives</a:t>
            </a:r>
            <a:r>
              <a:rPr lang="en-US"/>
              <a:t>: outcome correctly predicted as negative class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False Positives</a:t>
            </a:r>
            <a:r>
              <a:rPr lang="en-US"/>
              <a:t>: outcome incorrectly predicted as positive class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False Negatives</a:t>
            </a:r>
            <a:r>
              <a:rPr lang="en-US"/>
              <a:t>: outcome incorrectly predicted as negative class</a:t>
            </a:r>
            <a:endParaRPr/>
          </a:p>
        </p:txBody>
      </p:sp>
      <p:sp>
        <p:nvSpPr>
          <p:cNvPr id="567" name="Google Shape;567;p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ct val="100000"/>
              <a:buFont typeface="Cambria"/>
              <a:buNone/>
            </a:pPr>
            <a:r>
              <a:rPr lang="en-US"/>
              <a:t>	Performance Evaluation Metrics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012" y="1608137"/>
            <a:ext cx="4371975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rPr lang="en-US"/>
              <a:t>	Confusion Matrix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n-US"/>
              <a:t>There are four main performance metrics used to evaluate the effectiveness of classification models: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Accuracy</a:t>
            </a:r>
            <a:r>
              <a:rPr lang="en-US"/>
              <a:t>: test’s ability to correctly predict both classes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Precision</a:t>
            </a:r>
            <a:r>
              <a:rPr lang="en-US"/>
              <a:t>: test’s ability to correctly detect positive classes from all predicted positive classes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Recall (Sensitivity): </a:t>
            </a:r>
            <a:r>
              <a:rPr lang="en-US"/>
              <a:t>test’s ability to correctly detect positive classes from all actual positive classes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>
                <a:solidFill>
                  <a:srgbClr val="FF0000"/>
                </a:solidFill>
              </a:rPr>
              <a:t>F1 Score</a:t>
            </a:r>
            <a:r>
              <a:rPr lang="en-US"/>
              <a:t>: harmonic mean of precision and recall</a:t>
            </a:r>
            <a:endParaRPr/>
          </a:p>
          <a:p>
            <a:pPr indent="-169671" lvl="0" marL="365760" rtl="0" algn="l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579" name="Google Shape;579;p4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rPr lang="en-US"/>
              <a:t>	performance metrics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" y="1260475"/>
            <a:ext cx="78200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A classification report is a performance evaluation metric in machine learning.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It is used to show the precision, recall, F1 Score, and support of your trained classification 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model.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It provides a better understanding of the overall performance of our trained model. </a:t>
            </a:r>
            <a:endParaRPr/>
          </a:p>
        </p:txBody>
      </p:sp>
      <p:sp>
        <p:nvSpPr>
          <p:cNvPr id="591" name="Google Shape;591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Arial"/>
              <a:buNone/>
            </a:pPr>
            <a:r>
              <a:rPr i="0" lang="en-US">
                <a:latin typeface="Arial"/>
                <a:ea typeface="Arial"/>
                <a:cs typeface="Arial"/>
                <a:sym typeface="Arial"/>
              </a:rPr>
              <a:t>	classification report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2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9671" lvl="0" marL="365760" rtl="0" algn="l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/>
          </a:p>
        </p:txBody>
      </p:sp>
      <p:sp>
        <p:nvSpPr>
          <p:cNvPr id="597" name="Google Shape;597;p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t/>
            </a:r>
            <a:endParaRPr/>
          </a:p>
        </p:txBody>
      </p:sp>
      <p:pic>
        <p:nvPicPr>
          <p:cNvPr id="598" name="Google Shape;59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973802" cy="4582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295400" y="209550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Times New Roman"/>
              <a:buNone/>
            </a:pPr>
            <a:r>
              <a:rPr b="1" lang="en-US">
                <a:solidFill>
                  <a:srgbClr val="002060"/>
                </a:solidFill>
              </a:rPr>
              <a:t>Decision tree</a:t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138237"/>
            <a:ext cx="51530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ctr"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-US" sz="4000"/>
              <a:t>Thank You</a:t>
            </a:r>
            <a:endParaRPr/>
          </a:p>
        </p:txBody>
      </p:sp>
      <p:sp>
        <p:nvSpPr>
          <p:cNvPr id="604" name="Google Shape;604;p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ts val="3200"/>
              <a:buFont typeface="Cambr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66928" rtl="0" algn="l">
              <a:spcBef>
                <a:spcPts val="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Select the best attribute using Attribute Selection Measures(ASM) to split the records.</a:t>
            </a:r>
            <a:endParaRPr/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Make that attribute a decision node and breaks the dataset into smaller subsets.</a:t>
            </a:r>
            <a:endParaRPr/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Starts tree building by repeating this process recursively for each child until one of the condition will match:</a:t>
            </a:r>
            <a:endParaRPr/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All the tuples belong to the same attribute value.</a:t>
            </a:r>
            <a:endParaRPr/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There are no more remaining attributes.</a:t>
            </a:r>
            <a:endParaRPr/>
          </a:p>
          <a:p>
            <a:pPr indent="-457200" lvl="0" marL="566928" rtl="0" algn="l">
              <a:spcBef>
                <a:spcPts val="4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en-US"/>
              <a:t>There are no more instances.</a:t>
            </a: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914400" y="255245"/>
            <a:ext cx="8229600" cy="7655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A4A75"/>
              </a:buClr>
              <a:buSzPct val="100000"/>
              <a:buFont typeface="Cambria"/>
              <a:buNone/>
            </a:pPr>
            <a:r>
              <a:rPr lang="en-US"/>
              <a:t>How does the Decision Tree </a:t>
            </a:r>
            <a:br>
              <a:rPr lang="en-US"/>
            </a:br>
            <a:r>
              <a:rPr lang="en-US"/>
              <a:t>algorithm work?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19"/>
          <p:cNvGrpSpPr/>
          <p:nvPr/>
        </p:nvGrpSpPr>
        <p:grpSpPr>
          <a:xfrm>
            <a:off x="2085976" y="1352551"/>
            <a:ext cx="2332379" cy="2594404"/>
            <a:chOff x="319" y="698"/>
            <a:chExt cx="2276" cy="3081"/>
          </a:xfrm>
        </p:grpSpPr>
        <p:pic>
          <p:nvPicPr>
            <p:cNvPr id="146" name="Google Shape;146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9" y="1456"/>
              <a:ext cx="2246" cy="2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 txBox="1"/>
            <p:nvPr/>
          </p:nvSpPr>
          <p:spPr>
            <a:xfrm rot="-2416809">
              <a:off x="681" y="920"/>
              <a:ext cx="775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 b="1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 rot="-2416809">
              <a:off x="1113" y="920"/>
              <a:ext cx="775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 b="1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416809">
              <a:off x="1641" y="920"/>
              <a:ext cx="787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continuous</a:t>
              </a:r>
              <a:endParaRPr b="1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416809">
              <a:off x="2099" y="1016"/>
              <a:ext cx="462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 b="1"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1832320" y="1285876"/>
            <a:ext cx="5525743" cy="2842244"/>
            <a:chOff x="318981" y="2116138"/>
            <a:chExt cx="8885792" cy="4531827"/>
          </a:xfrm>
        </p:grpSpPr>
        <p:cxnSp>
          <p:nvCxnSpPr>
            <p:cNvPr id="152" name="Google Shape;152;p19"/>
            <p:cNvCxnSpPr/>
            <p:nvPr/>
          </p:nvCxnSpPr>
          <p:spPr>
            <a:xfrm>
              <a:off x="7002077" y="5011703"/>
              <a:ext cx="334552" cy="53391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Google Shape;153;p19"/>
            <p:cNvCxnSpPr/>
            <p:nvPr/>
          </p:nvCxnSpPr>
          <p:spPr>
            <a:xfrm flipH="1">
              <a:off x="5911850" y="5012638"/>
              <a:ext cx="323850" cy="5270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" name="Google Shape;154;p19"/>
            <p:cNvCxnSpPr/>
            <p:nvPr/>
          </p:nvCxnSpPr>
          <p:spPr>
            <a:xfrm flipH="1">
              <a:off x="6557963" y="4060825"/>
              <a:ext cx="403225" cy="5286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9"/>
            <p:cNvCxnSpPr/>
            <p:nvPr/>
          </p:nvCxnSpPr>
          <p:spPr>
            <a:xfrm>
              <a:off x="7821429" y="4159250"/>
              <a:ext cx="484188" cy="528638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9"/>
            <p:cNvCxnSpPr/>
            <p:nvPr/>
          </p:nvCxnSpPr>
          <p:spPr>
            <a:xfrm>
              <a:off x="6719888" y="3333750"/>
              <a:ext cx="565150" cy="4635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19"/>
            <p:cNvCxnSpPr/>
            <p:nvPr/>
          </p:nvCxnSpPr>
          <p:spPr>
            <a:xfrm flipH="1">
              <a:off x="5346700" y="3333750"/>
              <a:ext cx="565150" cy="46355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" name="Google Shape;158;p19"/>
            <p:cNvSpPr txBox="1"/>
            <p:nvPr/>
          </p:nvSpPr>
          <p:spPr>
            <a:xfrm>
              <a:off x="5864226" y="3070226"/>
              <a:ext cx="1141413" cy="36805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6880225" y="3797300"/>
              <a:ext cx="935038" cy="36805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055520" y="4589463"/>
              <a:ext cx="1130299" cy="368051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7089776" y="5476473"/>
              <a:ext cx="809626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5624173" y="5440694"/>
              <a:ext cx="575354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4987177" y="3768475"/>
              <a:ext cx="575354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8102078" y="4649908"/>
              <a:ext cx="575354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8119458" y="4082222"/>
              <a:ext cx="977483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lang="en-US" sz="9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5781807" y="4127500"/>
              <a:ext cx="1647693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5323556" y="4919663"/>
              <a:ext cx="786730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7224587" y="4948478"/>
              <a:ext cx="786730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6553939" y="2116138"/>
              <a:ext cx="2191599" cy="395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760"/>
                <a:buFont typeface="Arial"/>
                <a:buNone/>
              </a:pPr>
              <a:r>
                <a:rPr b="1" i="1" lang="en-US" sz="1013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Splitting Attributes</a:t>
              </a:r>
              <a:endParaRPr/>
            </a:p>
          </p:txBody>
        </p:sp>
        <p:cxnSp>
          <p:nvCxnSpPr>
            <p:cNvPr id="170" name="Google Shape;170;p19"/>
            <p:cNvCxnSpPr/>
            <p:nvPr/>
          </p:nvCxnSpPr>
          <p:spPr>
            <a:xfrm flipH="1">
              <a:off x="6881813" y="2497138"/>
              <a:ext cx="536575" cy="534987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1" name="Google Shape;171;p19"/>
            <p:cNvSpPr/>
            <p:nvPr/>
          </p:nvSpPr>
          <p:spPr>
            <a:xfrm>
              <a:off x="4223740" y="4159250"/>
              <a:ext cx="914400" cy="293688"/>
            </a:xfrm>
            <a:prstGeom prst="rightArrow">
              <a:avLst>
                <a:gd fmla="val 50000" name="adj1"/>
                <a:gd fmla="val 77838" name="adj2"/>
              </a:avLst>
            </a:prstGeom>
            <a:solidFill>
              <a:srgbClr val="CC0000"/>
            </a:solidFill>
            <a:ln cap="flat" cmpd="sng" w="12700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19"/>
            <p:cNvCxnSpPr/>
            <p:nvPr/>
          </p:nvCxnSpPr>
          <p:spPr>
            <a:xfrm>
              <a:off x="7494588" y="2497138"/>
              <a:ext cx="76200" cy="1144587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73" name="Google Shape;173;p19"/>
            <p:cNvSpPr txBox="1"/>
            <p:nvPr/>
          </p:nvSpPr>
          <p:spPr>
            <a:xfrm>
              <a:off x="318981" y="6279914"/>
              <a:ext cx="2514598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844"/>
                <a:buFont typeface="Arial"/>
                <a:buNone/>
              </a:pPr>
              <a:r>
                <a:rPr b="1" lang="en-US" sz="1125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Training Data</a:t>
              </a:r>
              <a:endParaRPr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5394773" y="6256986"/>
              <a:ext cx="3810000" cy="368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844"/>
                <a:buFont typeface="Arial"/>
                <a:buNone/>
              </a:pPr>
              <a:r>
                <a:rPr b="1" lang="en-US" sz="1125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Model:  Decision Tree</a:t>
              </a:r>
              <a:endParaRPr sz="1125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0" y="1543050"/>
            <a:ext cx="5100638" cy="2614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Model to Test Data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1"/>
          <p:cNvGrpSpPr/>
          <p:nvPr/>
        </p:nvGrpSpPr>
        <p:grpSpPr>
          <a:xfrm>
            <a:off x="2085975" y="1671637"/>
            <a:ext cx="2443163" cy="2424934"/>
            <a:chOff x="384" y="1584"/>
            <a:chExt cx="2451" cy="1609"/>
          </a:xfrm>
        </p:grpSpPr>
        <p:cxnSp>
          <p:nvCxnSpPr>
            <p:cNvPr id="189" name="Google Shape;189;p21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1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1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1452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4" name="Google Shape;194;p21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" name="Google Shape;195;p21"/>
            <p:cNvSpPr txBox="1"/>
            <p:nvPr/>
          </p:nvSpPr>
          <p:spPr>
            <a:xfrm>
              <a:off x="913" y="1584"/>
              <a:ext cx="676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553" y="2042"/>
              <a:ext cx="589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1096" y="2541"/>
              <a:ext cx="610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680" y="3038"/>
              <a:ext cx="395" cy="139"/>
            </a:xfrm>
            <a:prstGeom prst="roundRect">
              <a:avLst>
                <a:gd fmla="val 16769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1632" y="3038"/>
              <a:ext cx="5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740" y="3049"/>
              <a:ext cx="412" cy="128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775" y="3040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84" y="2051"/>
              <a:ext cx="432" cy="15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419" y="2042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208" y="2558"/>
              <a:ext cx="432" cy="135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231" y="2558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06" y="1750"/>
              <a:ext cx="385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1576" y="1750"/>
              <a:ext cx="333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2225" y="2232"/>
              <a:ext cx="6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lang="en-US" sz="9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871" y="2250"/>
              <a:ext cx="1028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577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695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57363"/>
            <a:ext cx="2721769" cy="9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4314826" y="1500188"/>
            <a:ext cx="1193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b="1" lang="en-US" sz="1125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 Data</a:t>
            </a:r>
            <a:endParaRPr sz="1125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1828800" y="1285876"/>
            <a:ext cx="274070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lang="en-US" sz="1125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Start from the root of tree.</a:t>
            </a:r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>
            <a:off x="2857501" y="1371600"/>
            <a:ext cx="25717" cy="300038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1143000" y="642938"/>
            <a:ext cx="6858000" cy="5143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Model to Test Data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62" y="642938"/>
            <a:ext cx="642938" cy="514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2"/>
          <p:cNvGrpSpPr/>
          <p:nvPr/>
        </p:nvGrpSpPr>
        <p:grpSpPr>
          <a:xfrm>
            <a:off x="2085975" y="1671637"/>
            <a:ext cx="2443163" cy="2424934"/>
            <a:chOff x="384" y="1584"/>
            <a:chExt cx="2451" cy="1609"/>
          </a:xfrm>
        </p:grpSpPr>
        <p:cxnSp>
          <p:nvCxnSpPr>
            <p:cNvPr id="223" name="Google Shape;223;p22"/>
            <p:cNvCxnSpPr/>
            <p:nvPr/>
          </p:nvCxnSpPr>
          <p:spPr>
            <a:xfrm>
              <a:off x="1655" y="2708"/>
              <a:ext cx="153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22"/>
            <p:cNvCxnSpPr/>
            <p:nvPr/>
          </p:nvCxnSpPr>
          <p:spPr>
            <a:xfrm flipH="1">
              <a:off x="943" y="2708"/>
              <a:ext cx="204" cy="33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2"/>
            <p:cNvCxnSpPr/>
            <p:nvPr/>
          </p:nvCxnSpPr>
          <p:spPr>
            <a:xfrm flipH="1">
              <a:off x="1350" y="2208"/>
              <a:ext cx="254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2"/>
            <p:cNvCxnSpPr/>
            <p:nvPr/>
          </p:nvCxnSpPr>
          <p:spPr>
            <a:xfrm>
              <a:off x="2113" y="2208"/>
              <a:ext cx="305" cy="333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1452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2"/>
            <p:cNvCxnSpPr/>
            <p:nvPr/>
          </p:nvCxnSpPr>
          <p:spPr>
            <a:xfrm flipH="1">
              <a:off x="587" y="1750"/>
              <a:ext cx="356" cy="292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2"/>
            <p:cNvSpPr txBox="1"/>
            <p:nvPr/>
          </p:nvSpPr>
          <p:spPr>
            <a:xfrm>
              <a:off x="913" y="1584"/>
              <a:ext cx="676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Refund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1553" y="2042"/>
              <a:ext cx="589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MarSt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1096" y="2541"/>
              <a:ext cx="610" cy="153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2D1993"/>
                  </a:solidFill>
                  <a:latin typeface="Arial"/>
                  <a:ea typeface="Arial"/>
                  <a:cs typeface="Arial"/>
                  <a:sym typeface="Arial"/>
                </a:rPr>
                <a:t>TaxInc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1680" y="3038"/>
              <a:ext cx="395" cy="139"/>
            </a:xfrm>
            <a:prstGeom prst="roundRect">
              <a:avLst>
                <a:gd fmla="val 16769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1632" y="3038"/>
              <a:ext cx="5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740" y="3049"/>
              <a:ext cx="412" cy="128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775" y="3040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384" y="2051"/>
              <a:ext cx="432" cy="159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419" y="2042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208" y="2558"/>
              <a:ext cx="432" cy="135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Noto Sans Symbols"/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2231" y="2558"/>
              <a:ext cx="359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b="1" lang="en-US" sz="900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406" y="1750"/>
              <a:ext cx="385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1576" y="1750"/>
              <a:ext cx="333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2225" y="2232"/>
              <a:ext cx="610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Married</a:t>
              </a:r>
              <a:r>
                <a:rPr lang="en-US" sz="900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871" y="2250"/>
              <a:ext cx="1028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Single, Divorced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7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1695" y="2749"/>
              <a:ext cx="491" cy="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75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80K</a:t>
              </a:r>
              <a:endParaRPr sz="9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757363"/>
            <a:ext cx="2721769" cy="92154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4314826" y="1500188"/>
            <a:ext cx="11931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4"/>
              <a:buFont typeface="Arial"/>
              <a:buNone/>
            </a:pPr>
            <a:r>
              <a:rPr b="1" lang="en-US" sz="1125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Test Data</a:t>
            </a:r>
            <a:endParaRPr sz="1125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 rot="10800000">
            <a:off x="3200400" y="1800224"/>
            <a:ext cx="1414463" cy="51435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