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8" d="100"/>
          <a:sy n="58" d="100"/>
        </p:scale>
        <p:origin x="-1098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xmlns="" id="{462198A6-F155-4EF9-A832-E7DDD7AE21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5011548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15" imgW="395" imgH="396" progId="TCLayout.ActiveDocument.1">
                  <p:embed/>
                </p:oleObj>
              </mc:Choice>
              <mc:Fallback>
                <p:oleObj name="think-cell Slide" r:id="rId1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GrossSales_16443350406380/Q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6446EA6-692B-4B39-B79C-B4815BA45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6598" y="1573775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Global Superstore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endParaRPr lang="en-GB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best performing sub-categories obtained from our first objectives are: Labels, Supplies, Binders, Art, Furnishings, Paper, Storage, Machines, Chairs, Accessories, Phones, Appliances, and Copiers.</a:t>
            </a:r>
          </a:p>
          <a:p>
            <a:r>
              <a:rPr lang="en-US" sz="1600" dirty="0"/>
              <a:t>The best performing Manager based upon total sales is Gilbert Wolff</a:t>
            </a:r>
          </a:p>
          <a:p>
            <a:r>
              <a:rPr lang="en-US" sz="1600" dirty="0"/>
              <a:t>The performance of sub-categories in various regions can be measured in terms of total sales as well as profit ratio.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6066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Contents</a:t>
            </a:r>
            <a:endParaRPr lang="en-GB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1600" dirty="0"/>
              <a:t>Objectives of the Presentation</a:t>
            </a:r>
          </a:p>
          <a:p>
            <a:pPr>
              <a:buClr>
                <a:srgbClr val="0070C0"/>
              </a:buClr>
            </a:pPr>
            <a:r>
              <a:rPr lang="en-US" sz="1600" dirty="0"/>
              <a:t>Overview of Dataset</a:t>
            </a:r>
          </a:p>
          <a:p>
            <a:pPr>
              <a:buClr>
                <a:srgbClr val="0070C0"/>
              </a:buClr>
            </a:pPr>
            <a:r>
              <a:rPr lang="en-US" sz="1600" dirty="0"/>
              <a:t>Graphs/ Results obtained</a:t>
            </a:r>
          </a:p>
          <a:p>
            <a:pPr>
              <a:buClr>
                <a:srgbClr val="0070C0"/>
              </a:buClr>
            </a:pPr>
            <a:r>
              <a:rPr lang="en-US" sz="1600" dirty="0"/>
              <a:t>Conclusion</a:t>
            </a:r>
          </a:p>
          <a:p>
            <a:pPr marL="0" indent="0">
              <a:buClr>
                <a:srgbClr val="0070C0"/>
              </a:buClr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78625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Overview of the Dataset</a:t>
            </a:r>
            <a:endParaRPr lang="en-GB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en-US" sz="1600" dirty="0"/>
              <a:t>The dataset includes data for Sales of products sold by a company with information on geography, Product categories, subcategories, sales and profits, segmentation amongst the consumers etc.</a:t>
            </a:r>
          </a:p>
          <a:p>
            <a:pPr>
              <a:buClr>
                <a:srgbClr val="0070C0"/>
              </a:buClr>
            </a:pPr>
            <a:r>
              <a:rPr lang="en-US" sz="1600" dirty="0"/>
              <a:t>The dataset overall consists of two sheets “Orders” and “Persons”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1400" dirty="0"/>
              <a:t>"Orders" worksheet consists of product orders across categories</a:t>
            </a:r>
          </a:p>
          <a:p>
            <a:pPr lvl="1">
              <a:buClr>
                <a:srgbClr val="0070C0"/>
              </a:buClr>
              <a:buFont typeface="Courier New" panose="02070309020205020404" pitchFamily="49" charset="0"/>
              <a:buChar char="o"/>
            </a:pPr>
            <a:r>
              <a:rPr lang="en-US" sz="1400" dirty="0"/>
              <a:t>“Persons” worksheet consists of names of managers of each region</a:t>
            </a:r>
          </a:p>
          <a:p>
            <a:pPr>
              <a:buClr>
                <a:srgbClr val="0070C0"/>
              </a:buClr>
            </a:pPr>
            <a:r>
              <a:rPr lang="en-US" sz="1600" dirty="0"/>
              <a:t>The Global Superstore dataset is helpful to analyze and visualize the marketing and sales trends to derive key insights to ascertain future strategy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4074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Objectives</a:t>
            </a:r>
            <a:endParaRPr lang="en-GB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Identify Sub-Category with Standard Deviation for Sales and Profit one point more than the Mean of Sales and Profit?</a:t>
            </a:r>
          </a:p>
          <a:p>
            <a:r>
              <a:rPr lang="en-US" sz="1600" dirty="0"/>
              <a:t>Identify Sub-Categories where Top 20 Customers have Sales more than the other Sub-Categories in the same Region.</a:t>
            </a:r>
          </a:p>
          <a:p>
            <a:r>
              <a:rPr lang="en-US" sz="1600" dirty="0"/>
              <a:t>Identify Regions where Top 20 Customers that have overall Profit Ratio (Profit as % of Sales) more than Profit Ratio of least profitable Sub-Category in the Region</a:t>
            </a:r>
          </a:p>
          <a:p>
            <a:r>
              <a:rPr lang="en-US" sz="1600" dirty="0"/>
              <a:t>Identify Managers whose Region Sales were greater than the Overall Average Sales?</a:t>
            </a:r>
            <a:endParaRPr lang="en-GB" sz="1600" dirty="0"/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xmlns="" id="{F0004B5D-0F2C-4456-990F-A10A832F9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351" y="3055837"/>
            <a:ext cx="306910" cy="306910"/>
          </a:xfrm>
          <a:prstGeom prst="ellipse">
            <a:avLst/>
          </a:prstGeom>
          <a:solidFill>
            <a:srgbClr val="0D72BA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FFFFFF">
                    <a:lumMod val="100000"/>
                  </a:srgbClr>
                </a:solidFill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xmlns="" id="{329A944F-732D-4CC4-8D05-C90C4028AD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351" y="2525935"/>
            <a:ext cx="306910" cy="306910"/>
          </a:xfrm>
          <a:prstGeom prst="ellipse">
            <a:avLst/>
          </a:prstGeom>
          <a:solidFill>
            <a:srgbClr val="0D72BA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FFFFFF">
                    <a:lumMod val="100000"/>
                  </a:srgbClr>
                </a:solidFill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xmlns="" id="{F98F14E9-F4FA-4825-A349-479ADE3190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351" y="2175780"/>
            <a:ext cx="306910" cy="306910"/>
          </a:xfrm>
          <a:prstGeom prst="ellipse">
            <a:avLst/>
          </a:prstGeom>
          <a:solidFill>
            <a:srgbClr val="0D72BA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FFFFFF">
                    <a:lumMod val="100000"/>
                  </a:srgbClr>
                </a:solidFill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xmlns="" id="{3963B71E-AA1A-4C16-9F14-4A1FD5C67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3351" y="1825625"/>
            <a:ext cx="306910" cy="306910"/>
          </a:xfrm>
          <a:prstGeom prst="ellipse">
            <a:avLst/>
          </a:prstGeom>
          <a:solidFill>
            <a:srgbClr val="0D72BA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rgbClr val="FFFFFF">
                    <a:lumMod val="100000"/>
                  </a:srgbClr>
                </a:solidFill>
                <a:latin typeface="Trebuchet MS" panose="020B0603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996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402" y="1096280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Graphs &amp; Results Obtained</a:t>
            </a:r>
            <a:endParaRPr lang="en-GB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3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xmlns="" id="{347B8659-BE49-4C86-A3CA-F1A13E8FACE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2693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0780" y="1657828"/>
            <a:ext cx="33566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“STDEV([Profit])&gt;AVG([Profit])AND STDEV([Sales])&gt;AVG([Sales])” applied on sub-categories to check for sub-categories with high variance of orders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Adjacent graph depicts sub-categories with variance of orders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High risk of orders </a:t>
            </a:r>
            <a:r>
              <a:rPr lang="en-US" sz="1400" dirty="0"/>
              <a:t>seen across products as </a:t>
            </a:r>
            <a:r>
              <a:rPr lang="en-US" sz="1400" dirty="0">
                <a:solidFill>
                  <a:schemeClr val="accent1"/>
                </a:solidFill>
              </a:rPr>
              <a:t>&gt;75% of sub-categories have high variance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10613AB-EACC-4E4A-9298-F67397089A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7098" y="2106433"/>
            <a:ext cx="7306924" cy="3780341"/>
          </a:xfrm>
          <a:prstGeom prst="rect">
            <a:avLst/>
          </a:prstGeom>
        </p:spPr>
      </p:pic>
      <p:sp>
        <p:nvSpPr>
          <p:cNvPr id="25" name="NavigationTriangle">
            <a:extLst>
              <a:ext uri="{FF2B5EF4-FFF2-40B4-BE49-F238E27FC236}">
                <a16:creationId xmlns:a16="http://schemas.microsoft.com/office/drawing/2014/main" xmlns="" id="{C336E158-9BBF-43CE-A50E-32009E176315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NavigationIcon">
            <a:extLst>
              <a:ext uri="{FF2B5EF4-FFF2-40B4-BE49-F238E27FC236}">
                <a16:creationId xmlns:a16="http://schemas.microsoft.com/office/drawing/2014/main" xmlns="" id="{C51AB67A-D46E-442A-A1CC-7DF974CDFD27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7B22CFF-E808-456D-895D-A87F961B388E}"/>
              </a:ext>
            </a:extLst>
          </p:cNvPr>
          <p:cNvSpPr txBox="1"/>
          <p:nvPr/>
        </p:nvSpPr>
        <p:spPr>
          <a:xfrm>
            <a:off x="4387098" y="1583213"/>
            <a:ext cx="6707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sz="1400" u="sng" dirty="0"/>
              <a:t>Average Profit, Average Sales, Standard Deviation of Profit and Standard Deviation of Sales across select sub-categories with standard deviation higher than average</a:t>
            </a:r>
            <a:endParaRPr lang="en-GB" sz="2000" u="sng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xmlns="" id="{2A583C46-7CA7-4143-B230-E9744867EC61}"/>
              </a:ext>
            </a:extLst>
          </p:cNvPr>
          <p:cNvSpPr txBox="1">
            <a:spLocks/>
          </p:cNvSpPr>
          <p:nvPr/>
        </p:nvSpPr>
        <p:spPr>
          <a:xfrm>
            <a:off x="791900" y="1044"/>
            <a:ext cx="10898643" cy="97872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13 out of 17 categories with standard deviation greater than average for both Sales and Profit</a:t>
            </a:r>
          </a:p>
        </p:txBody>
      </p:sp>
    </p:spTree>
    <p:extLst>
      <p:ext uri="{BB962C8B-B14F-4D97-AF65-F5344CB8AC3E}">
        <p14:creationId xmlns:p14="http://schemas.microsoft.com/office/powerpoint/2010/main" val="1688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xmlns="" id="{A3961F0D-AA35-4EF6-B049-0A0F951E50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5612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0" y="23078"/>
            <a:ext cx="10898643" cy="978729"/>
          </a:xfrm>
        </p:spPr>
        <p:txBody>
          <a:bodyPr vert="horz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Copiers and phones top 2 sub-categories with top 2 customers having highest sales</a:t>
            </a:r>
            <a:endParaRPr lang="en-GB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slide2" descr="Q2">
            <a:extLst>
              <a:ext uri="{FF2B5EF4-FFF2-40B4-BE49-F238E27FC236}">
                <a16:creationId xmlns:a16="http://schemas.microsoft.com/office/drawing/2014/main" xmlns="" id="{F0DD48A5-CA7E-451B-AB92-A90EF327D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3" y="1416329"/>
            <a:ext cx="10334428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1803" y="5864182"/>
            <a:ext cx="10961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Copiers sub-category </a:t>
            </a:r>
            <a:r>
              <a:rPr lang="en-US" sz="1400" dirty="0"/>
              <a:t>has highest sales in top 20 customers across 3 regions: Western US, Eastern US and Central 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Phones sub-category </a:t>
            </a:r>
            <a:r>
              <a:rPr lang="en-US" sz="1400" dirty="0"/>
              <a:t>has highest sales in top 20 customers across 2 regions: Southern Asia and Central America</a:t>
            </a:r>
          </a:p>
        </p:txBody>
      </p:sp>
      <p:sp>
        <p:nvSpPr>
          <p:cNvPr id="7" name="NavigationTriangle">
            <a:extLst>
              <a:ext uri="{FF2B5EF4-FFF2-40B4-BE49-F238E27FC236}">
                <a16:creationId xmlns:a16="http://schemas.microsoft.com/office/drawing/2014/main" xmlns="" id="{7CF7D68D-C81C-4F7F-B68D-277851CD18D3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avigationIcon">
            <a:extLst>
              <a:ext uri="{FF2B5EF4-FFF2-40B4-BE49-F238E27FC236}">
                <a16:creationId xmlns:a16="http://schemas.microsoft.com/office/drawing/2014/main" xmlns="" id="{0C752F06-4EB4-4060-93AE-BD5E0ADEDB86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Trebuchet MS" panose="020B0603020202020204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5031A07-566A-43AB-9818-8ABEC2BCC3D4}"/>
              </a:ext>
            </a:extLst>
          </p:cNvPr>
          <p:cNvSpPr/>
          <p:nvPr/>
        </p:nvSpPr>
        <p:spPr>
          <a:xfrm>
            <a:off x="908080" y="2037577"/>
            <a:ext cx="9217753" cy="23516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564F036-890A-444F-9BEC-2F6D627E46C6}"/>
              </a:ext>
            </a:extLst>
          </p:cNvPr>
          <p:cNvSpPr/>
          <p:nvPr/>
        </p:nvSpPr>
        <p:spPr>
          <a:xfrm>
            <a:off x="908080" y="3005228"/>
            <a:ext cx="9217753" cy="235168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EC0CED0-31D9-4FD5-BF2E-C5CA29C0FC25}"/>
              </a:ext>
            </a:extLst>
          </p:cNvPr>
          <p:cNvSpPr/>
          <p:nvPr/>
        </p:nvSpPr>
        <p:spPr>
          <a:xfrm>
            <a:off x="908080" y="4138123"/>
            <a:ext cx="9217753" cy="23516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7E27289-7550-4983-A100-3BE126700A08}"/>
              </a:ext>
            </a:extLst>
          </p:cNvPr>
          <p:cNvSpPr/>
          <p:nvPr/>
        </p:nvSpPr>
        <p:spPr>
          <a:xfrm>
            <a:off x="908080" y="4775262"/>
            <a:ext cx="9217753" cy="23516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FA75476-D954-489A-A1FF-329D06F61E53}"/>
              </a:ext>
            </a:extLst>
          </p:cNvPr>
          <p:cNvSpPr/>
          <p:nvPr/>
        </p:nvSpPr>
        <p:spPr>
          <a:xfrm>
            <a:off x="908080" y="5085581"/>
            <a:ext cx="9217753" cy="235168"/>
          </a:xfrm>
          <a:prstGeom prst="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8F5867A6-B4D3-4C7E-A8AB-18840B7C9AED}"/>
              </a:ext>
            </a:extLst>
          </p:cNvPr>
          <p:cNvSpPr txBox="1"/>
          <p:nvPr/>
        </p:nvSpPr>
        <p:spPr>
          <a:xfrm>
            <a:off x="821803" y="1009422"/>
            <a:ext cx="8927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Sales by sub-category x region for top 20 customers (by sales)</a:t>
            </a:r>
          </a:p>
        </p:txBody>
      </p:sp>
    </p:spTree>
    <p:extLst>
      <p:ext uri="{BB962C8B-B14F-4D97-AF65-F5344CB8AC3E}">
        <p14:creationId xmlns:p14="http://schemas.microsoft.com/office/powerpoint/2010/main" val="236571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xmlns="" id="{E8EC6BD4-400D-466C-A211-FB84121A8D1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73056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Slide" r:id="rId5" imgW="395" imgH="396" progId="TCLayout.ActiveDocument.1">
                  <p:embed/>
                </p:oleObj>
              </mc:Choice>
              <mc:Fallback>
                <p:oleObj name="think-cell Slide" r:id="rId5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slide2" descr="Q3">
            <a:extLst>
              <a:ext uri="{FF2B5EF4-FFF2-40B4-BE49-F238E27FC236}">
                <a16:creationId xmlns:a16="http://schemas.microsoft.com/office/drawing/2014/main" xmlns="" id="{0AF6B242-4D7E-4558-B2AC-F93AEBEB5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67" y="1515627"/>
            <a:ext cx="10515600" cy="3198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1901" y="5229015"/>
            <a:ext cx="11088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Profit ratio defined by profit as % of sales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</a:rPr>
              <a:t>Central America and Western Europe among the most profitable regions </a:t>
            </a:r>
            <a:r>
              <a:rPr lang="en-US" sz="1400" dirty="0"/>
              <a:t>with most sub-categories having better profit ratio than minimum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Table filtered with regions for which average profit ratio in top 20 customers greater than least profit ratio (sub-category)</a:t>
            </a:r>
          </a:p>
        </p:txBody>
      </p:sp>
      <p:sp>
        <p:nvSpPr>
          <p:cNvPr id="6" name="NavigationTriangle">
            <a:extLst>
              <a:ext uri="{FF2B5EF4-FFF2-40B4-BE49-F238E27FC236}">
                <a16:creationId xmlns:a16="http://schemas.microsoft.com/office/drawing/2014/main" xmlns="" id="{ADEBDC15-EFBE-41CE-815F-6A250CBDBD08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NavigationIcon">
            <a:extLst>
              <a:ext uri="{FF2B5EF4-FFF2-40B4-BE49-F238E27FC236}">
                <a16:creationId xmlns:a16="http://schemas.microsoft.com/office/drawing/2014/main" xmlns="" id="{34AD89DE-21BA-4717-8A9B-79462A044E2A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36C24AA-243B-49F4-B12F-51E19BD08A3B}"/>
              </a:ext>
            </a:extLst>
          </p:cNvPr>
          <p:cNvSpPr txBox="1"/>
          <p:nvPr/>
        </p:nvSpPr>
        <p:spPr>
          <a:xfrm>
            <a:off x="916005" y="1141290"/>
            <a:ext cx="8116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Profit Ratio by sub-category x region for sub-categories with higher than minimum profit ratio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00E486F-09C8-43E6-B133-B65E45C76474}"/>
              </a:ext>
            </a:extLst>
          </p:cNvPr>
          <p:cNvSpPr/>
          <p:nvPr/>
        </p:nvSpPr>
        <p:spPr>
          <a:xfrm>
            <a:off x="1284018" y="1987654"/>
            <a:ext cx="864232" cy="280279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FA5E02F6-DAEF-48DC-9A75-C808FA5ACE13}"/>
              </a:ext>
            </a:extLst>
          </p:cNvPr>
          <p:cNvSpPr txBox="1">
            <a:spLocks/>
          </p:cNvSpPr>
          <p:nvPr/>
        </p:nvSpPr>
        <p:spPr>
          <a:xfrm>
            <a:off x="791900" y="1044"/>
            <a:ext cx="10898643" cy="97872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Central America and Western Europe among the most </a:t>
            </a:r>
            <a:br>
              <a:rPr lang="en-GB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profitable regions</a:t>
            </a:r>
          </a:p>
        </p:txBody>
      </p:sp>
    </p:spTree>
    <p:extLst>
      <p:ext uri="{BB962C8B-B14F-4D97-AF65-F5344CB8AC3E}">
        <p14:creationId xmlns:p14="http://schemas.microsoft.com/office/powerpoint/2010/main" val="24485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xmlns="" id="{8CA745DA-A336-4DFE-8D3A-BA022B0C6A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6270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slide2" descr="Q4">
            <a:extLst>
              <a:ext uri="{FF2B5EF4-FFF2-40B4-BE49-F238E27FC236}">
                <a16:creationId xmlns:a16="http://schemas.microsoft.com/office/drawing/2014/main" xmlns="" id="{97CDD2EB-792E-4238-9615-78EF6909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00" y="1686909"/>
            <a:ext cx="8236462" cy="39557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1332" y="5708970"/>
            <a:ext cx="1119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Managers whose total sales is higher than average and falls under the grey region have above par performance, and those whose sales were unable to enter the grey region have a below par performance</a:t>
            </a:r>
            <a:endParaRPr lang="en-GB" sz="1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D874CE5E-7877-45B2-8925-65CC9001274D}"/>
              </a:ext>
            </a:extLst>
          </p:cNvPr>
          <p:cNvSpPr txBox="1">
            <a:spLocks/>
          </p:cNvSpPr>
          <p:nvPr/>
        </p:nvSpPr>
        <p:spPr>
          <a:xfrm>
            <a:off x="791900" y="1044"/>
            <a:ext cx="10898643" cy="97872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chemeClr val="accent5">
                    <a:lumMod val="75000"/>
                  </a:schemeClr>
                </a:solidFill>
              </a:rPr>
              <a:t>Gilbert Wolff is top manager among 11 managers whose region sales is greater than overall average sales</a:t>
            </a:r>
          </a:p>
        </p:txBody>
      </p:sp>
      <p:sp>
        <p:nvSpPr>
          <p:cNvPr id="9" name="NavigationTriangle">
            <a:extLst>
              <a:ext uri="{FF2B5EF4-FFF2-40B4-BE49-F238E27FC236}">
                <a16:creationId xmlns:a16="http://schemas.microsoft.com/office/drawing/2014/main" xmlns="" id="{E520610E-2686-4946-8C5E-88DCBA890148}"/>
              </a:ext>
            </a:extLst>
          </p:cNvPr>
          <p:cNvSpPr/>
          <p:nvPr/>
        </p:nvSpPr>
        <p:spPr>
          <a:xfrm rot="16200000">
            <a:off x="11116165" y="-21446"/>
            <a:ext cx="1054387" cy="10972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avigationIcon">
            <a:extLst>
              <a:ext uri="{FF2B5EF4-FFF2-40B4-BE49-F238E27FC236}">
                <a16:creationId xmlns:a16="http://schemas.microsoft.com/office/drawing/2014/main" xmlns="" id="{1655C73F-119C-4020-85BC-12F9C53F94CC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11690544" y="132877"/>
            <a:ext cx="365760" cy="3657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Trebuchet MS" panose="020B0603020202020204" pitchFamily="34" charset="0"/>
              </a:rPr>
              <a:t>4</a:t>
            </a:r>
            <a:endParaRPr lang="en-US" sz="16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4030B34-4B31-45E3-86B6-D83D01830A41}"/>
              </a:ext>
            </a:extLst>
          </p:cNvPr>
          <p:cNvSpPr txBox="1"/>
          <p:nvPr/>
        </p:nvSpPr>
        <p:spPr>
          <a:xfrm>
            <a:off x="671332" y="1093413"/>
            <a:ext cx="107311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</a:pPr>
            <a:r>
              <a:rPr lang="en-US" sz="1600" u="sng" dirty="0"/>
              <a:t>Regional Sales of managers</a:t>
            </a:r>
          </a:p>
        </p:txBody>
      </p:sp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xmlns="" id="{F9887671-9CB6-415A-A59D-B1937B92A977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7773269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Slide" r:id="rId9" imgW="395" imgH="396" progId="TCLayout.ActiveDocument.1">
                  <p:embed/>
                </p:oleObj>
              </mc:Choice>
              <mc:Fallback>
                <p:oleObj name="think-cell Slide" r:id="rId9" imgW="395" imgH="39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xmlns="" id="{0EB35410-108D-4C4F-9041-514A7F64AC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48E8AAAE-B825-452F-95E6-B13D5FAFC4FB}"/>
              </a:ext>
            </a:extLst>
          </p:cNvPr>
          <p:cNvCxnSpPr>
            <a:cxnSpLocks/>
          </p:cNvCxnSpPr>
          <p:nvPr/>
        </p:nvCxnSpPr>
        <p:spPr>
          <a:xfrm>
            <a:off x="7965195" y="3526400"/>
            <a:ext cx="1358467" cy="0"/>
          </a:xfrm>
          <a:prstGeom prst="line">
            <a:avLst/>
          </a:prstGeom>
          <a:noFill/>
          <a:ln w="19050" cap="rnd" cmpd="sng" algn="ctr">
            <a:solidFill>
              <a:schemeClr val="accent5"/>
            </a:solidFill>
            <a:prstDash val="solid"/>
            <a:headEnd type="oval"/>
            <a:tailEnd type="none" w="sm" len="sm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952C61C-EF8B-4C7D-857C-BC68E38FBB9A}"/>
              </a:ext>
            </a:extLst>
          </p:cNvPr>
          <p:cNvSpPr/>
          <p:nvPr/>
        </p:nvSpPr>
        <p:spPr>
          <a:xfrm>
            <a:off x="9329925" y="2978502"/>
            <a:ext cx="2534125" cy="1095796"/>
          </a:xfrm>
          <a:prstGeom prst="rect">
            <a:avLst/>
          </a:prstGeom>
          <a:noFill/>
          <a:ln w="19050" cap="rnd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  <a:ext uri="{91240B29-F687-4F45-9708-019B960494DF}">
              <a14:hiddenLine xmlns:a14="http://schemas.microsoft.com/office/drawing/2010/main" w="19050" cap="rnd" cmpd="sng" algn="ctr">
                <a:solidFill>
                  <a:schemeClr val="accent4"/>
                </a:solidFill>
                <a:prstDash val="solid"/>
              </a14:hiddenLine>
            </a:ext>
          </a:extLst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Grey area represents sales higher than overall average sales</a:t>
            </a:r>
            <a:endParaRPr kumimoji="0" lang="en-US" sz="60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760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avbfYEjP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ELEMENTWIZARD_ID" val="NumberBalls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think-cell Slide</vt:lpstr>
      <vt:lpstr>Global Superstore</vt:lpstr>
      <vt:lpstr>Contents</vt:lpstr>
      <vt:lpstr>Overview of the Dataset</vt:lpstr>
      <vt:lpstr>Objectives</vt:lpstr>
      <vt:lpstr>Graphs &amp; Results Obtained</vt:lpstr>
      <vt:lpstr>PowerPoint Presentation</vt:lpstr>
      <vt:lpstr>Copiers and phones top 2 sub-categories with top 2 customers having highest sales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Superstore</dc:title>
  <dc:creator>Akankshya Dash</dc:creator>
  <cp:lastModifiedBy>USER</cp:lastModifiedBy>
  <cp:revision>24</cp:revision>
  <dcterms:created xsi:type="dcterms:W3CDTF">2022-02-08T15:59:07Z</dcterms:created>
  <dcterms:modified xsi:type="dcterms:W3CDTF">2022-02-14T18:38:22Z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0d5c4f4-7a29-4385-b7a5-afbe2154ae6f_Enabled">
    <vt:lpwstr>true</vt:lpwstr>
  </property>
  <property fmtid="{D5CDD505-2E9C-101B-9397-08002B2CF9AE}" pid="3" name="MSIP_Label_b0d5c4f4-7a29-4385-b7a5-afbe2154ae6f_SetDate">
    <vt:lpwstr>2022-02-14T18:32:53Z</vt:lpwstr>
  </property>
  <property fmtid="{D5CDD505-2E9C-101B-9397-08002B2CF9AE}" pid="4" name="MSIP_Label_b0d5c4f4-7a29-4385-b7a5-afbe2154ae6f_Method">
    <vt:lpwstr>Standard</vt:lpwstr>
  </property>
  <property fmtid="{D5CDD505-2E9C-101B-9397-08002B2CF9AE}" pid="5" name="MSIP_Label_b0d5c4f4-7a29-4385-b7a5-afbe2154ae6f_Name">
    <vt:lpwstr>Confidential</vt:lpwstr>
  </property>
  <property fmtid="{D5CDD505-2E9C-101B-9397-08002B2CF9AE}" pid="6" name="MSIP_Label_b0d5c4f4-7a29-4385-b7a5-afbe2154ae6f_SiteId">
    <vt:lpwstr>2dfb2f0b-4d21-4268-9559-72926144c918</vt:lpwstr>
  </property>
  <property fmtid="{D5CDD505-2E9C-101B-9397-08002B2CF9AE}" pid="7" name="MSIP_Label_b0d5c4f4-7a29-4385-b7a5-afbe2154ae6f_ActionId">
    <vt:lpwstr>1b24584a-c207-403c-b3b9-afaa22afdc09</vt:lpwstr>
  </property>
  <property fmtid="{D5CDD505-2E9C-101B-9397-08002B2CF9AE}" pid="8" name="MSIP_Label_b0d5c4f4-7a29-4385-b7a5-afbe2154ae6f_ContentBits">
    <vt:lpwstr>0</vt:lpwstr>
  </property>
  <property fmtid="{D5CDD505-2E9C-101B-9397-08002B2CF9AE}" pid="9" name="bcgClassification">
    <vt:lpwstr>bcgConfidential</vt:lpwstr>
  </property>
</Properties>
</file>