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2" r:id="rId3"/>
    <p:sldId id="343" r:id="rId4"/>
    <p:sldId id="344" r:id="rId5"/>
    <p:sldId id="345" r:id="rId6"/>
    <p:sldId id="346" r:id="rId7"/>
    <p:sldId id="347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38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39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9" r:id="rId51"/>
    <p:sldId id="330" r:id="rId52"/>
    <p:sldId id="331" r:id="rId53"/>
    <p:sldId id="332" r:id="rId54"/>
    <p:sldId id="348" r:id="rId55"/>
    <p:sldId id="349" r:id="rId56"/>
    <p:sldId id="352" r:id="rId57"/>
    <p:sldId id="350" r:id="rId58"/>
    <p:sldId id="351" r:id="rId59"/>
    <p:sldId id="353" r:id="rId60"/>
    <p:sldId id="333" r:id="rId61"/>
    <p:sldId id="334" r:id="rId62"/>
    <p:sldId id="335" r:id="rId63"/>
    <p:sldId id="336" r:id="rId64"/>
    <p:sldId id="337" r:id="rId65"/>
    <p:sldId id="354" r:id="rId66"/>
    <p:sldId id="324" r:id="rId67"/>
    <p:sldId id="325" r:id="rId68"/>
    <p:sldId id="328" r:id="rId6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 autoAdjust="0"/>
    <p:restoredTop sz="94660"/>
  </p:normalViewPr>
  <p:slideViewPr>
    <p:cSldViewPr>
      <p:cViewPr varScale="1">
        <p:scale>
          <a:sx n="81" d="100"/>
          <a:sy n="81" d="100"/>
        </p:scale>
        <p:origin x="101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chemeClr val="tx1"/>
                </a:solidFill>
                <a:latin typeface="TH Charm of AU" panose="020B0500040200020003" pitchFamily="34" charset="-34"/>
                <a:cs typeface="TH Charm of AU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533400"/>
            <a:ext cx="11151029" cy="591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196752"/>
            <a:ext cx="11151029" cy="52802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12AD8C-9837-43B0-8B3C-50725DB58B72}" type="datetimeFigureOut">
              <a:rPr lang="th-TH" smtClean="0"/>
              <a:t>01/12/65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4BB9AEB-25E0-4C3D-806D-F2D9EDD91A8D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2"/>
          </a:solidFill>
          <a:latin typeface="BrowalliaUPC" panose="020B0604020202020204" pitchFamily="34" charset="-34"/>
          <a:ea typeface="+mj-ea"/>
          <a:cs typeface="BrowalliaUPC" panose="020B0604020202020204" pitchFamily="34" charset="-34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600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sportal.com/style-input-range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freefrontend.com/css-range-slider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HTML</a:t>
            </a:r>
            <a:endParaRPr lang="th-TH" sz="7200" dirty="0">
              <a:cs typeface="TH Sarabun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  <a:endParaRPr lang="th-TH" dirty="0"/>
          </a:p>
        </p:txBody>
      </p:sp>
      <p:pic>
        <p:nvPicPr>
          <p:cNvPr id="4" name="Picture 4" descr="http://www.softmelt.com/upload/images/images.jpg">
            <a:extLst>
              <a:ext uri="{FF2B5EF4-FFF2-40B4-BE49-F238E27FC236}">
                <a16:creationId xmlns:a16="http://schemas.microsoft.com/office/drawing/2014/main" id="{9EFD2A8A-A60A-42A5-8B7F-85E1FABAB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11064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5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การสร้างเครื่องมือรับค่าในฟอร์ม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</a:t>
            </a:r>
          </a:p>
          <a:p>
            <a:r>
              <a:rPr lang="en-US" b="1" dirty="0"/>
              <a:t>TEXTAREA</a:t>
            </a:r>
          </a:p>
          <a:p>
            <a:r>
              <a:rPr lang="en-US" b="1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73569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3082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Tag INPUT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&lt;INPUT TYPE="</a:t>
            </a:r>
            <a:r>
              <a:rPr lang="th-TH" dirty="0"/>
              <a:t>ชนิดเครื่องมือ</a:t>
            </a:r>
            <a:r>
              <a:rPr lang="en-US" dirty="0"/>
              <a:t>" NAME="</a:t>
            </a:r>
            <a:r>
              <a:rPr lang="th-TH" dirty="0"/>
              <a:t>ชื่อเครื่องมือ</a:t>
            </a:r>
            <a:r>
              <a:rPr lang="en-US" dirty="0"/>
              <a:t>" &gt;  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th-TH" dirty="0">
                <a:solidFill>
                  <a:schemeClr val="tx2"/>
                </a:solidFill>
              </a:rPr>
              <a:t>โดยที่ </a:t>
            </a:r>
          </a:p>
          <a:p>
            <a:pPr marL="0" indent="0">
              <a:buNone/>
            </a:pPr>
            <a:r>
              <a:rPr lang="th-TH" dirty="0"/>
              <a:t> - ชื่อเครื่องมือ หมายถึงชื่อที่มีไว้สำหรับอ้างอิงข้อมูลที่รับจากเครื่องมือที่อยู่ในฟอร์ม</a:t>
            </a:r>
            <a:endParaRPr lang="en-US" dirty="0"/>
          </a:p>
          <a:p>
            <a:pPr marL="0" indent="0">
              <a:buNone/>
            </a:pPr>
            <a:r>
              <a:rPr lang="th-TH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ชนิดเครื่องมือ </a:t>
            </a:r>
            <a:r>
              <a:rPr lang="en-US" dirty="0"/>
              <a:t>Tag INPUT </a:t>
            </a:r>
            <a:r>
              <a:rPr lang="th-TH" dirty="0"/>
              <a:t>ประกอบด้วย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348" y="1124744"/>
            <a:ext cx="11737304" cy="5280248"/>
          </a:xfrm>
        </p:spPr>
        <p:txBody>
          <a:bodyPr numCol="2">
            <a:normAutofit fontScale="92500" lnSpcReduction="10000"/>
          </a:bodyPr>
          <a:lstStyle/>
          <a:p>
            <a:pPr marL="538163" indent="-182563"/>
            <a:r>
              <a:rPr lang="en-US" dirty="0"/>
              <a:t>TEXTBOX</a:t>
            </a:r>
            <a:r>
              <a:rPr lang="th-TH" dirty="0"/>
              <a:t> กล่องข้อความ</a:t>
            </a:r>
            <a:r>
              <a:rPr lang="en-US" dirty="0"/>
              <a:t> </a:t>
            </a:r>
            <a:r>
              <a:rPr lang="th-TH" dirty="0"/>
              <a:t>(กำหนดเป็นค่าเริ่มต้น)</a:t>
            </a:r>
            <a:endParaRPr lang="en-US" dirty="0"/>
          </a:p>
          <a:p>
            <a:pPr marL="538163" indent="-182563"/>
            <a:r>
              <a:rPr lang="en-US" dirty="0"/>
              <a:t>PASSWORD</a:t>
            </a:r>
            <a:r>
              <a:rPr lang="th-TH" dirty="0"/>
              <a:t> กล่องรหัสผ่าน</a:t>
            </a:r>
            <a:endParaRPr lang="en-US" dirty="0"/>
          </a:p>
          <a:p>
            <a:pPr marL="538163" indent="-182563"/>
            <a:r>
              <a:rPr lang="en-US" dirty="0"/>
              <a:t>CHECKBOX</a:t>
            </a:r>
            <a:r>
              <a:rPr lang="th-TH" dirty="0"/>
              <a:t> ช่องสำหรับกาเครื่องหมาย</a:t>
            </a:r>
            <a:endParaRPr lang="en-US" dirty="0"/>
          </a:p>
          <a:p>
            <a:pPr marL="538163" indent="-182563"/>
            <a:r>
              <a:rPr lang="en-US" dirty="0"/>
              <a:t>RADIO</a:t>
            </a:r>
            <a:r>
              <a:rPr lang="th-TH" dirty="0"/>
              <a:t> กล่องตัวเลือก</a:t>
            </a:r>
            <a:endParaRPr lang="en-US" dirty="0"/>
          </a:p>
          <a:p>
            <a:pPr marL="538163" indent="-182563"/>
            <a:r>
              <a:rPr lang="en-US" dirty="0"/>
              <a:t>HIDDEN</a:t>
            </a:r>
            <a:r>
              <a:rPr lang="th-TH" dirty="0"/>
              <a:t> กล่องซ่อนข้อมูล</a:t>
            </a:r>
            <a:endParaRPr lang="en-US" dirty="0"/>
          </a:p>
          <a:p>
            <a:pPr marL="538163" indent="-182563"/>
            <a:r>
              <a:rPr lang="en-US" dirty="0"/>
              <a:t>SUBMIT</a:t>
            </a:r>
            <a:r>
              <a:rPr lang="th-TH" dirty="0"/>
              <a:t> ปุ่มยืนยันการส่งข้อมูล</a:t>
            </a:r>
            <a:endParaRPr lang="en-US" dirty="0"/>
          </a:p>
          <a:p>
            <a:pPr marL="538163" indent="-182563"/>
            <a:r>
              <a:rPr lang="en-US" dirty="0"/>
              <a:t>RESET</a:t>
            </a:r>
            <a:r>
              <a:rPr lang="th-TH" dirty="0"/>
              <a:t> ปุ่มยกเลิกการป้อนข้อมูลในฟอร์ม</a:t>
            </a:r>
          </a:p>
          <a:p>
            <a:pPr marL="538163" indent="-182563"/>
            <a:r>
              <a:rPr lang="en-US" dirty="0"/>
              <a:t>Button </a:t>
            </a:r>
            <a:r>
              <a:rPr lang="th-TH" dirty="0"/>
              <a:t>ปุ่มกด</a:t>
            </a:r>
            <a:endParaRPr lang="en-US" dirty="0"/>
          </a:p>
          <a:p>
            <a:pPr marL="538163" indent="-182563"/>
            <a:r>
              <a:rPr lang="en-US" dirty="0"/>
              <a:t>NUMBER</a:t>
            </a:r>
            <a:r>
              <a:rPr lang="th-TH" dirty="0"/>
              <a:t> กล่องรับตัวเลข </a:t>
            </a:r>
            <a:endParaRPr lang="en-US" dirty="0"/>
          </a:p>
          <a:p>
            <a:pPr marL="538163" indent="-182563"/>
            <a:r>
              <a:rPr lang="en-US" dirty="0"/>
              <a:t>EMAIL</a:t>
            </a:r>
            <a:r>
              <a:rPr lang="th-TH" dirty="0"/>
              <a:t> กล่องป้อนที่อยู่อีเมล์</a:t>
            </a:r>
          </a:p>
          <a:p>
            <a:pPr marL="538163" indent="-182563"/>
            <a:r>
              <a:rPr lang="en-US" dirty="0"/>
              <a:t>TEL </a:t>
            </a:r>
            <a:r>
              <a:rPr lang="th-TH" dirty="0"/>
              <a:t>เบอร์โทรศัพท์</a:t>
            </a:r>
            <a:endParaRPr lang="en-US" dirty="0"/>
          </a:p>
          <a:p>
            <a:pPr marL="538163" indent="-182563"/>
            <a:r>
              <a:rPr lang="en-US" dirty="0"/>
              <a:t>File </a:t>
            </a:r>
            <a:r>
              <a:rPr lang="th-TH" dirty="0"/>
              <a:t>สำหรับรับไฟล์</a:t>
            </a:r>
          </a:p>
          <a:p>
            <a:pPr marL="538163" indent="-182563"/>
            <a:r>
              <a:rPr lang="en-US" dirty="0"/>
              <a:t>Search </a:t>
            </a:r>
            <a:r>
              <a:rPr lang="th-TH" dirty="0"/>
              <a:t>ช่องค้นหา</a:t>
            </a:r>
          </a:p>
          <a:p>
            <a:pPr marL="538163" indent="-182563"/>
            <a:r>
              <a:rPr lang="en-US" dirty="0"/>
              <a:t>URL </a:t>
            </a:r>
            <a:r>
              <a:rPr lang="th-TH" dirty="0"/>
              <a:t>ช่องสำหรับป้อน </a:t>
            </a:r>
            <a:r>
              <a:rPr lang="en-US" dirty="0"/>
              <a:t>URL </a:t>
            </a:r>
          </a:p>
          <a:p>
            <a:pPr marL="538163" indent="-182563"/>
            <a:r>
              <a:rPr lang="en-US" dirty="0"/>
              <a:t>Datetime </a:t>
            </a:r>
            <a:r>
              <a:rPr lang="th-TH" dirty="0"/>
              <a:t>ช่องสำหรับป้อนข้อมูลรูปแบบวันเดือนปีและเวลา</a:t>
            </a:r>
            <a:endParaRPr lang="en-US" dirty="0"/>
          </a:p>
          <a:p>
            <a:pPr marL="538163" indent="-182563"/>
            <a:r>
              <a:rPr lang="en-US" dirty="0"/>
              <a:t>COLOR</a:t>
            </a:r>
            <a:r>
              <a:rPr lang="th-TH" dirty="0"/>
              <a:t> กล่องรับค่าสี</a:t>
            </a:r>
            <a:endParaRPr lang="en-US" dirty="0"/>
          </a:p>
          <a:p>
            <a:pPr marL="538163" indent="-182563"/>
            <a:r>
              <a:rPr lang="en-US" dirty="0"/>
              <a:t>RANGE </a:t>
            </a:r>
            <a:r>
              <a:rPr lang="th-TH" dirty="0"/>
              <a:t>กล่องรับค่าช่วงตัวเลข</a:t>
            </a:r>
            <a:endParaRPr lang="en-US" dirty="0"/>
          </a:p>
          <a:p>
            <a:pPr marL="538163" indent="-182563"/>
            <a:r>
              <a:rPr lang="en-US" dirty="0"/>
              <a:t>IMAGE </a:t>
            </a:r>
            <a:r>
              <a:rPr lang="th-TH" dirty="0"/>
              <a:t>กล่องรับรูปภาพ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EA113124-3FE2-403A-99F4-348FDA1EFB87}"/>
              </a:ext>
            </a:extLst>
          </p:cNvPr>
          <p:cNvSpPr/>
          <p:nvPr/>
        </p:nvSpPr>
        <p:spPr>
          <a:xfrm>
            <a:off x="1963227" y="6327732"/>
            <a:ext cx="7326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https://www.w3schools.com/html/html_form_input_types.asp</a:t>
            </a:r>
          </a:p>
        </p:txBody>
      </p:sp>
    </p:spTree>
    <p:extLst>
      <p:ext uri="{BB962C8B-B14F-4D97-AF65-F5344CB8AC3E}">
        <p14:creationId xmlns:p14="http://schemas.microsoft.com/office/powerpoint/2010/main" val="63513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TEXTBOX</a:t>
            </a:r>
            <a:r>
              <a:rPr lang="th-TH" dirty="0"/>
              <a:t> กล่องข้อความ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&lt;INPUT TYPE="TEXT" NAME="</a:t>
            </a:r>
            <a:r>
              <a:rPr lang="th-TH" dirty="0"/>
              <a:t>ชื่อกล่องข้อความ</a:t>
            </a:r>
            <a:r>
              <a:rPr lang="en-US" dirty="0"/>
              <a:t>&gt;  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7546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การกำหนดลักษณะให้กับกล่องข้อความ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44" y="1916832"/>
            <a:ext cx="747351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07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ตัวอย่างการสร้างกล่องข้อความ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คำนำหน้าชื่อ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&lt;INPUT TYPE="TEXT" NAME="FNAME" SIZE="20" MAXLENGTH="6" VALUE="</a:t>
            </a:r>
            <a:r>
              <a:rPr lang="th-TH" sz="2000" dirty="0"/>
              <a:t>นาย"</a:t>
            </a:r>
            <a:r>
              <a:rPr lang="en-US" sz="2000" dirty="0"/>
              <a:t>&gt;&lt;BR&gt;</a:t>
            </a:r>
          </a:p>
          <a:p>
            <a:pPr marL="0" indent="0">
              <a:buNone/>
            </a:pPr>
            <a:r>
              <a:rPr lang="th-TH" sz="2000" dirty="0"/>
              <a:t>ชื่อ-นามสกุล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&lt;INPUT TYPE="TEXT" NAME="NAME" SIZE="50" MAXLENGTH="50&gt;&lt;BR&gt;</a:t>
            </a:r>
          </a:p>
          <a:p>
            <a:pPr marL="0" indent="0">
              <a:buNone/>
            </a:pPr>
            <a:r>
              <a:rPr lang="th-TH" sz="2000" dirty="0"/>
              <a:t>มหาวิทยาลัย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&lt;INPUT TYPE="TEXT" NAME="UNIVERSITY " SIZE="30" VALUE="</a:t>
            </a:r>
            <a:r>
              <a:rPr lang="th-TH" sz="2000" dirty="0"/>
              <a:t>มหาวิทยาลัยราชภัฏเชียงราย" </a:t>
            </a:r>
            <a:r>
              <a:rPr lang="en-US" sz="2000" dirty="0"/>
              <a:t>READONLY&gt;</a:t>
            </a:r>
            <a:endParaRPr lang="th-TH" sz="20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tretch/>
        </p:blipFill>
        <p:spPr bwMode="auto">
          <a:xfrm>
            <a:off x="2475310" y="4509120"/>
            <a:ext cx="5855534" cy="20265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755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PASSWORD</a:t>
            </a:r>
            <a:r>
              <a:rPr lang="th-TH" dirty="0"/>
              <a:t> กล่องรหัสผ่าน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&lt;INPUT TYPE="PASSWORD" NAME="</a:t>
            </a:r>
            <a:r>
              <a:rPr lang="th-TH" sz="2800" dirty="0"/>
              <a:t>ชื่อกล่องรหัสผ่าน</a:t>
            </a:r>
            <a:r>
              <a:rPr lang="en-US" sz="2800" dirty="0"/>
              <a:t>" SIZE="</a:t>
            </a:r>
            <a:r>
              <a:rPr lang="th-TH" sz="2800" dirty="0"/>
              <a:t>ความกว้าง</a:t>
            </a:r>
            <a:r>
              <a:rPr lang="en-US" sz="2800" dirty="0"/>
              <a:t>"&gt;  </a:t>
            </a:r>
          </a:p>
          <a:p>
            <a:pPr marL="0" indent="0">
              <a:buNone/>
            </a:pP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95137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การกำหนดลักษณะให้กับกล่องรหัสผ่าน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132856"/>
            <a:ext cx="882047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43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ตัวอย่างการสร้างกล่องรหัสผ่าน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กล่องรหัสผ่านรูปแบบที่ </a:t>
            </a:r>
            <a:r>
              <a:rPr lang="en-US" sz="2000" dirty="0"/>
              <a:t>1</a:t>
            </a:r>
          </a:p>
          <a:p>
            <a:pPr marL="0" indent="0">
              <a:buNone/>
            </a:pPr>
            <a:r>
              <a:rPr lang="en-US" sz="2000" dirty="0"/>
              <a:t>&lt;INPUT TYPE="PASSWORD" NAME="PASSWORD1" SIZE="20" MAXLENGTH="8"&gt;&lt;BR&gt;</a:t>
            </a:r>
          </a:p>
          <a:p>
            <a:pPr marL="0" indent="0">
              <a:buNone/>
            </a:pPr>
            <a:r>
              <a:rPr lang="th-TH" sz="2000" dirty="0"/>
              <a:t>กล่องรหัสผ่านรูปแบบที่ </a:t>
            </a:r>
            <a:r>
              <a:rPr lang="en-US" sz="2000" dirty="0"/>
              <a:t>2</a:t>
            </a:r>
          </a:p>
          <a:p>
            <a:pPr marL="0" indent="0">
              <a:buNone/>
            </a:pPr>
            <a:r>
              <a:rPr lang="en-US" sz="2000" dirty="0"/>
              <a:t>&lt;INPUT TYPE="PASSWORD" NAME="PASSWORD2" SIZE="20" VALUE="12345678" READONLY&gt;</a:t>
            </a:r>
            <a:endParaRPr lang="th-TH" sz="20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tretch/>
        </p:blipFill>
        <p:spPr bwMode="auto">
          <a:xfrm>
            <a:off x="4007769" y="4063753"/>
            <a:ext cx="3963035" cy="137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330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การสร้างฟอร์มรับข้อมูล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1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CHECKBOX </a:t>
            </a:r>
            <a:r>
              <a:rPr lang="th-TH" dirty="0"/>
              <a:t>ช่องสำหรับกาเครื่องหมาย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&lt;INPUT TYPE="CHECKBOX" NAME="</a:t>
            </a:r>
            <a:r>
              <a:rPr lang="th-TH" sz="2400" dirty="0"/>
              <a:t>ชื่อช่องสำหรับกาเครื่องหมาย</a:t>
            </a:r>
            <a:r>
              <a:rPr lang="en-US" sz="2400" dirty="0"/>
              <a:t>" &gt;  </a:t>
            </a:r>
          </a:p>
          <a:p>
            <a:pPr marL="0" indent="0">
              <a:buNone/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93451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การกำหนดลักษณะให้กับช่องสำหรับกาเครื่องหมาย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8841"/>
            <a:ext cx="8820472" cy="291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903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ตัวอย่างการสร้างช่องสำหรับกาเครื่องหมาย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เลือกผลไม้ที่ชื่นชอบ</a:t>
            </a:r>
            <a:r>
              <a:rPr lang="en-US" sz="2000" dirty="0"/>
              <a:t>&lt;BR&gt;</a:t>
            </a:r>
          </a:p>
          <a:p>
            <a:pPr marL="0" indent="0">
              <a:buNone/>
            </a:pPr>
            <a:r>
              <a:rPr lang="en-US" sz="2000" dirty="0"/>
              <a:t>&lt;INPUT TYPE="CHECKBOX" NAME="FRUIT</a:t>
            </a:r>
            <a:r>
              <a:rPr lang="th-TH" sz="2000" dirty="0"/>
              <a:t>1" </a:t>
            </a:r>
            <a:r>
              <a:rPr lang="en-US" sz="2000" dirty="0"/>
              <a:t>VALUE="MANGO" CHECKED&gt; MANGO&lt;BR&gt;</a:t>
            </a:r>
          </a:p>
          <a:p>
            <a:pPr marL="0" indent="0">
              <a:buNone/>
            </a:pPr>
            <a:r>
              <a:rPr lang="en-US" sz="2000" dirty="0"/>
              <a:t>&lt;INPUT TYPE="CHECKBOX" NAME="FRUIT</a:t>
            </a:r>
            <a:r>
              <a:rPr lang="th-TH" sz="2000" dirty="0"/>
              <a:t>2" </a:t>
            </a:r>
            <a:r>
              <a:rPr lang="en-US" sz="2000" dirty="0"/>
              <a:t>VALUE="APPLE"&gt; APPLE&lt;BR&gt;</a:t>
            </a:r>
          </a:p>
          <a:p>
            <a:pPr marL="0" indent="0">
              <a:buNone/>
            </a:pPr>
            <a:r>
              <a:rPr lang="en-US" sz="2000" dirty="0"/>
              <a:t>&lt;INPUT TYPE="CHECKBOX" NAME="FRUIT</a:t>
            </a:r>
            <a:r>
              <a:rPr lang="th-TH" sz="2000" dirty="0"/>
              <a:t>3" </a:t>
            </a:r>
            <a:r>
              <a:rPr lang="en-US" sz="2000" dirty="0"/>
              <a:t>VALUE="BANANA"&gt; BANANA</a:t>
            </a:r>
            <a:endParaRPr lang="th-TH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79776" y="3573016"/>
            <a:ext cx="525658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8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RADIO</a:t>
            </a:r>
            <a:r>
              <a:rPr lang="th-TH" dirty="0"/>
              <a:t> กล่องตัวเลือก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&lt;INPUT TYPE="RADIO" NAME="</a:t>
            </a:r>
            <a:r>
              <a:rPr lang="th-TH" sz="2400" dirty="0"/>
              <a:t>ชื่อกล่องตัวเลือก</a:t>
            </a:r>
            <a:r>
              <a:rPr lang="en-US" sz="2400" dirty="0"/>
              <a:t>" &gt;</a:t>
            </a:r>
          </a:p>
          <a:p>
            <a:pPr marL="0" indent="0">
              <a:buNone/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952651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การกำหนดลักษณะให้กับกล่องตัวเลือก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44" y="2348880"/>
            <a:ext cx="9053857" cy="29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34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ตัวอย่างการสร้างกล่องตัวเลือก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/>
              <a:t>เลือกเพศ </a:t>
            </a:r>
            <a:r>
              <a:rPr lang="en-US" sz="2400" dirty="0"/>
              <a:t>&lt;BR&gt;</a:t>
            </a:r>
          </a:p>
          <a:p>
            <a:pPr marL="0" indent="0">
              <a:buNone/>
            </a:pPr>
            <a:r>
              <a:rPr lang="en-US" sz="2400" dirty="0"/>
              <a:t>&lt;INPUT TYPE="RADIO" NAME="SEX" VALUE="</a:t>
            </a:r>
            <a:r>
              <a:rPr lang="th-TH" sz="2400" dirty="0"/>
              <a:t>ชาย" </a:t>
            </a:r>
            <a:r>
              <a:rPr lang="en-US" sz="2400" dirty="0"/>
              <a:t>CHECKED&gt; </a:t>
            </a:r>
            <a:r>
              <a:rPr lang="th-TH" sz="2400" dirty="0"/>
              <a:t>เพศชาย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&lt;INPUT TYPE="RADIO" NAME="SEX" VALUE="</a:t>
            </a:r>
            <a:r>
              <a:rPr lang="th-TH" sz="2400" dirty="0"/>
              <a:t>หญิง"</a:t>
            </a:r>
            <a:r>
              <a:rPr lang="en-US" sz="2400" dirty="0"/>
              <a:t>&gt; </a:t>
            </a:r>
            <a:r>
              <a:rPr lang="th-TH" sz="2400" dirty="0"/>
              <a:t>เพศหญิง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5641" y="3356992"/>
            <a:ext cx="5592157" cy="1853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874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</a:t>
            </a:r>
            <a:r>
              <a:rPr lang="th-TH" dirty="0"/>
              <a:t> กล่องซ่อนข้อมูล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&lt;INPUT TYPE="HIDDEN" NAME="</a:t>
            </a:r>
            <a:r>
              <a:rPr lang="th-TH" sz="2800" dirty="0"/>
              <a:t>ชื่อกล่องซ่อนข้อมูล</a:t>
            </a:r>
            <a:r>
              <a:rPr lang="en-US" sz="2800" dirty="0"/>
              <a:t>" VALUE="</a:t>
            </a:r>
            <a:r>
              <a:rPr lang="th-TH" sz="2800" dirty="0"/>
              <a:t>ค่าข้อมูล</a:t>
            </a:r>
            <a:r>
              <a:rPr lang="en-US" sz="2800" dirty="0"/>
              <a:t>"&gt;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412701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 การสร้างกล่องซ่อนข้อมูล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&lt;IMG SRC="1.JPG" WIDTH="200PX"&gt;&lt;BR&gt;</a:t>
            </a:r>
          </a:p>
          <a:p>
            <a:pPr marL="0" indent="0">
              <a:buNone/>
            </a:pPr>
            <a:r>
              <a:rPr lang="en-US" sz="2400" dirty="0"/>
              <a:t>&lt;INPUT TYPE="CHECKBOX" VALUE="</a:t>
            </a:r>
            <a:r>
              <a:rPr lang="th-TH" sz="2400" dirty="0"/>
              <a:t>ซิกเก้น อะโลฮ่า"</a:t>
            </a:r>
            <a:r>
              <a:rPr lang="en-US" sz="2400" dirty="0"/>
              <a:t>&gt;</a:t>
            </a:r>
            <a:r>
              <a:rPr lang="th-TH" sz="2400" dirty="0"/>
              <a:t>ซิกเก้น อะโลฮ่า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&lt;INPUT TYPE="HIDDEN" NAME="PRODUCT_ID" VALUE="P001"&gt;</a:t>
            </a:r>
            <a:endParaRPr lang="th-TH" sz="2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765" t="21635" r="53280" b="19975"/>
          <a:stretch/>
        </p:blipFill>
        <p:spPr bwMode="auto">
          <a:xfrm>
            <a:off x="6600056" y="4293096"/>
            <a:ext cx="2611358" cy="1958518"/>
          </a:xfrm>
          <a:prstGeom prst="rect">
            <a:avLst/>
          </a:prstGeom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6052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SUBMIT</a:t>
            </a:r>
            <a:r>
              <a:rPr lang="th-TH" dirty="0"/>
              <a:t> ปุ่มยืนยันการส่งข้อมูล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&lt;INPUT TYPE="SUBMIT" NAME="</a:t>
            </a:r>
            <a:r>
              <a:rPr lang="th-TH" sz="2400" dirty="0"/>
              <a:t>ชื่อปุ่มยืนยันการส่งข้อมูล</a:t>
            </a:r>
            <a:r>
              <a:rPr lang="en-US" sz="2400" dirty="0"/>
              <a:t>" VALUE="</a:t>
            </a:r>
            <a:r>
              <a:rPr lang="th-TH" sz="2400" dirty="0"/>
              <a:t>ข้อความ</a:t>
            </a:r>
            <a:r>
              <a:rPr lang="en-US" sz="2400" dirty="0"/>
              <a:t>"&gt;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th-TH" b="1" dirty="0"/>
              <a:t>ตัวอย่าง การสร้างปุ่มยืนยันการส่งข้อมูล</a:t>
            </a:r>
          </a:p>
          <a:p>
            <a:pPr marL="0" indent="0">
              <a:buNone/>
            </a:pPr>
            <a:r>
              <a:rPr lang="en-US" sz="2400" dirty="0"/>
              <a:t>&lt;FORM NAME="FORM1"  METHOD="GET" &gt;</a:t>
            </a:r>
          </a:p>
          <a:p>
            <a:pPr marL="177800" indent="0">
              <a:buNone/>
            </a:pPr>
            <a:r>
              <a:rPr lang="en-US" sz="2400" dirty="0"/>
              <a:t>NAME&lt;INPUT TYPE="TEXT" NAME="NAME"&gt;</a:t>
            </a:r>
          </a:p>
          <a:p>
            <a:pPr marL="177800" indent="0">
              <a:buNone/>
            </a:pPr>
            <a:r>
              <a:rPr lang="en-US" sz="2400" dirty="0"/>
              <a:t>&lt;INPUT TYPE="SUBMIT" NAME="SUBMIT" VALUE="</a:t>
            </a:r>
            <a:r>
              <a:rPr lang="th-TH" sz="2400" dirty="0"/>
              <a:t>ยืนยันการส่งข้อมูล"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&lt;/FORM&gt;</a:t>
            </a:r>
            <a:endParaRPr lang="th-T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73D99-7C3C-47C6-92B6-BD9BB051E7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5920" y="4725144"/>
            <a:ext cx="3563888" cy="12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49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RESET</a:t>
            </a:r>
            <a:r>
              <a:rPr lang="th-TH" dirty="0"/>
              <a:t> ปุ่มยกเลิกการป้อนข้อมูลในฟอร์ม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&lt;INPUT TYPE="RESET" NAME="</a:t>
            </a:r>
            <a:r>
              <a:rPr lang="th-TH" sz="2400" dirty="0"/>
              <a:t>ชื่อปุ่มยกเลิกการป้อนข้อมูล</a:t>
            </a:r>
            <a:r>
              <a:rPr lang="en-US" sz="2400" dirty="0"/>
              <a:t>" VALUE="</a:t>
            </a:r>
            <a:r>
              <a:rPr lang="th-TH" sz="2400" dirty="0"/>
              <a:t>ข้อความ</a:t>
            </a:r>
            <a:r>
              <a:rPr lang="en-US" sz="2400" dirty="0"/>
              <a:t>"&gt;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th-TH" b="1" dirty="0"/>
              <a:t>ตัวอย่าง การสร้างปุ่มยกเลิกการป้อนข้อมูล 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&lt;FORM NAME="FORM1"  METHOD="GET" &gt;</a:t>
            </a:r>
          </a:p>
          <a:p>
            <a:pPr marL="177800" indent="0">
              <a:buNone/>
            </a:pPr>
            <a:r>
              <a:rPr lang="en-US" sz="2400" dirty="0"/>
              <a:t>NAME&lt;INPUT TYPE="TEXT" NAME="NAME"&gt;</a:t>
            </a:r>
          </a:p>
          <a:p>
            <a:pPr marL="177800" indent="0">
              <a:buNone/>
            </a:pPr>
            <a:r>
              <a:rPr lang="en-US" sz="2400" dirty="0"/>
              <a:t>&lt;INPUT TYPE="SUBMIT" NAME="SUBMIT" VALUE="</a:t>
            </a:r>
            <a:r>
              <a:rPr lang="th-TH" sz="2400" dirty="0"/>
              <a:t>ยืนยันการส่งข้อมูล"</a:t>
            </a:r>
            <a:r>
              <a:rPr lang="en-US" sz="2400" dirty="0"/>
              <a:t>&gt;</a:t>
            </a:r>
          </a:p>
          <a:p>
            <a:pPr marL="177800" indent="0">
              <a:buNone/>
            </a:pPr>
            <a:r>
              <a:rPr lang="en-US" sz="2400" dirty="0"/>
              <a:t>&lt;INPUT TYPE="RESET" NAME="RESET" VALUE="</a:t>
            </a:r>
            <a:r>
              <a:rPr lang="th-TH" sz="2400" dirty="0"/>
              <a:t>เคลียร์ข้อมูล"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&lt;/FORM&gt;</a:t>
            </a:r>
            <a:endParaRPr lang="th-T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6B3C-01DB-4B8F-AB93-A40BF8D095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4816" y="5110498"/>
            <a:ext cx="4572000" cy="12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5B057-8EBC-4AD1-A182-E3C73AC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0E6697-BD24-42AB-BDD0-BDB9323D9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63" y="1196975"/>
            <a:ext cx="6143473" cy="5280025"/>
          </a:xfrm>
        </p:spPr>
      </p:pic>
    </p:spTree>
    <p:extLst>
      <p:ext uri="{BB962C8B-B14F-4D97-AF65-F5344CB8AC3E}">
        <p14:creationId xmlns:p14="http://schemas.microsoft.com/office/powerpoint/2010/main" val="3587195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BUTTON</a:t>
            </a:r>
            <a:r>
              <a:rPr lang="th-TH" dirty="0"/>
              <a:t> ปุ่มกด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&lt;INPUT TYPE=“BUTTON" NAME="</a:t>
            </a:r>
            <a:r>
              <a:rPr lang="en-US" sz="2400" dirty="0" err="1"/>
              <a:t>btn</a:t>
            </a:r>
            <a:r>
              <a:rPr lang="en-US" sz="2400" dirty="0"/>
              <a:t>" VALUE="</a:t>
            </a:r>
            <a:r>
              <a:rPr lang="th-TH" sz="2400" dirty="0"/>
              <a:t>ข้อความ</a:t>
            </a:r>
            <a:r>
              <a:rPr lang="en-US" sz="2400" dirty="0"/>
              <a:t>"&gt;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th-TH" b="1" dirty="0"/>
              <a:t>ตัวอย่าง การสร้างปุ่มยกเลิกการป้อนข้อมูล 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&lt;FORM NAME="FORM1"  METHOD="GET" &gt;</a:t>
            </a:r>
          </a:p>
          <a:p>
            <a:pPr marL="177800" indent="0">
              <a:buNone/>
            </a:pPr>
            <a:r>
              <a:rPr lang="en-US" sz="2400" dirty="0"/>
              <a:t>NAME&lt;INPUT TYPE="TEXT" NAME="NAME"&gt;</a:t>
            </a:r>
          </a:p>
          <a:p>
            <a:pPr marL="177800" indent="0">
              <a:buNone/>
            </a:pPr>
            <a:r>
              <a:rPr lang="en-US" sz="2400" dirty="0"/>
              <a:t>&lt;INPUT TYPE="SUBMIT" NAME="SUBMIT" VALUE="</a:t>
            </a:r>
            <a:r>
              <a:rPr lang="th-TH" sz="2400" dirty="0"/>
              <a:t>ยืนยันการส่งข้อมูล"</a:t>
            </a:r>
            <a:r>
              <a:rPr lang="en-US" sz="2400" dirty="0"/>
              <a:t>&gt;</a:t>
            </a:r>
          </a:p>
          <a:p>
            <a:pPr marL="177800" indent="0">
              <a:buNone/>
            </a:pPr>
            <a:r>
              <a:rPr lang="en-US" sz="2400" dirty="0"/>
              <a:t>&lt;INPUT TYPE="RESET" NAME="RESET" VALUE="</a:t>
            </a:r>
            <a:r>
              <a:rPr lang="th-TH" sz="2400" dirty="0"/>
              <a:t>เคลียร์ข้อมูล"</a:t>
            </a:r>
            <a:r>
              <a:rPr lang="en-US" sz="2400" dirty="0"/>
              <a:t>&gt;</a:t>
            </a:r>
          </a:p>
          <a:p>
            <a:pPr marL="177800" indent="0">
              <a:buNone/>
            </a:pPr>
            <a:r>
              <a:rPr lang="en-US" sz="2400" dirty="0"/>
              <a:t>&lt;INPUT TYPE="BUTTON" NAME="BTN" VALUE="</a:t>
            </a:r>
            <a:r>
              <a:rPr lang="th-TH" sz="2400" dirty="0"/>
              <a:t>ปุ่มกด"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&lt;/FORM&gt;</a:t>
            </a:r>
            <a:endParaRPr lang="th-T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B898A-A5DD-4000-8062-0681576EAD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5880" y="5205339"/>
            <a:ext cx="4860032" cy="11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22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</a:t>
            </a:r>
            <a:r>
              <a:rPr lang="th-TH" dirty="0"/>
              <a:t> กล่องรับตัวเลข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TYPE="NUMBER" NAME="</a:t>
            </a:r>
            <a:r>
              <a:rPr lang="th-TH" dirty="0"/>
              <a:t>ชื่อกล่องรับตัวเลข</a:t>
            </a:r>
            <a:r>
              <a:rPr lang="en-US" dirty="0"/>
              <a:t>"&gt;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95836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/>
              <a:t>การกำหนดลักษณะให้กับกล่องรับตัวเลข</a:t>
            </a:r>
            <a:endParaRPr lang="th-TH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3432" y="1916832"/>
            <a:ext cx="8437153" cy="2814762"/>
          </a:xfrm>
        </p:spPr>
      </p:pic>
    </p:spTree>
    <p:extLst>
      <p:ext uri="{BB962C8B-B14F-4D97-AF65-F5344CB8AC3E}">
        <p14:creationId xmlns:p14="http://schemas.microsoft.com/office/powerpoint/2010/main" val="1199645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 การสร้างกล่องรับตัวเลข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&lt;FORM NAME="FORM1"  METHOD="GET" &gt;</a:t>
            </a:r>
          </a:p>
          <a:p>
            <a:pPr marL="0" indent="0">
              <a:buNone/>
            </a:pPr>
            <a:r>
              <a:rPr lang="en-US" sz="2400" dirty="0"/>
              <a:t>SALARY</a:t>
            </a:r>
          </a:p>
          <a:p>
            <a:pPr marL="0" indent="0">
              <a:buNone/>
            </a:pPr>
            <a:r>
              <a:rPr lang="en-US" sz="2400" dirty="0"/>
              <a:t>&lt;INPUT TYPE="NUMBER" NAME="SALARY" MIN="5500" MAX="250000" STEP="500" VALUE="8000"&gt;</a:t>
            </a:r>
          </a:p>
          <a:p>
            <a:pPr marL="0" indent="0">
              <a:buNone/>
            </a:pPr>
            <a:r>
              <a:rPr lang="en-US" sz="2400" dirty="0"/>
              <a:t>&lt;INPUT TYPE="SUBMIT" NAME="SUBMIT" VALUE="</a:t>
            </a:r>
            <a:r>
              <a:rPr lang="th-TH" sz="2400" dirty="0"/>
              <a:t>ยืนยันการส่งข้อมูล"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&lt;INPUT TYPE="RESET" NAME="RESET" VALUE="</a:t>
            </a:r>
            <a:r>
              <a:rPr lang="th-TH" sz="2400" dirty="0"/>
              <a:t>เคลียร์ข้อมูล"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&lt;/FORM&gt;</a:t>
            </a:r>
            <a:endParaRPr lang="th-TH" sz="2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9091" b="56576"/>
          <a:stretch/>
        </p:blipFill>
        <p:spPr bwMode="auto">
          <a:xfrm>
            <a:off x="1775520" y="4581129"/>
            <a:ext cx="6666976" cy="1085529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r="11470" b="24800"/>
          <a:stretch/>
        </p:blipFill>
        <p:spPr bwMode="auto">
          <a:xfrm>
            <a:off x="6096001" y="5584422"/>
            <a:ext cx="4201451" cy="127357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4803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EMAIL</a:t>
            </a:r>
            <a:r>
              <a:rPr lang="th-TH" dirty="0"/>
              <a:t> กล่องป้อนที่อยู่อีเมล์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TYPE=" EMAIL" NAME="</a:t>
            </a:r>
            <a:r>
              <a:rPr lang="th-TH" dirty="0"/>
              <a:t>ชื่อกล่องรับที่อยู่อีเมล์</a:t>
            </a:r>
            <a:r>
              <a:rPr lang="en-US" dirty="0"/>
              <a:t>"&gt;  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40997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การกำหนดลักษณะให้กับกล่องป้อนที่อยู่อีเมล์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08" y="2348881"/>
            <a:ext cx="8100392" cy="185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53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ตัวอย่างการสร้างกล่องป้อนที่อยู่อีเมล์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&lt;FORM NAME="FORM1"  METHOD="GET" &gt;</a:t>
            </a:r>
          </a:p>
          <a:p>
            <a:pPr marL="0" indent="0">
              <a:buNone/>
            </a:pPr>
            <a:r>
              <a:rPr lang="en-US" sz="2400" dirty="0"/>
              <a:t>EMAIL:&lt;INPUT TYPE="EMAIL" NAME="EMAIL" SIZE="40"&gt;</a:t>
            </a:r>
          </a:p>
          <a:p>
            <a:pPr marL="0" indent="0">
              <a:buNone/>
            </a:pPr>
            <a:r>
              <a:rPr lang="en-US" sz="2400" dirty="0"/>
              <a:t>&lt;INPUT TYPE="SUBMIT" NAME="SUBMIT" VALUE="</a:t>
            </a:r>
            <a:r>
              <a:rPr lang="th-TH" sz="2400" dirty="0"/>
              <a:t>ยืนยันการส่งข้อมูล"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&lt;INPUT TYPE="RESET" NAME="RESET" VALUE="</a:t>
            </a:r>
            <a:r>
              <a:rPr lang="th-TH" sz="2400" dirty="0"/>
              <a:t>เคลียร์ข้อมูล"</a:t>
            </a:r>
            <a:r>
              <a:rPr lang="en-US" sz="2400"/>
              <a:t>&gt;</a:t>
            </a:r>
          </a:p>
          <a:p>
            <a:pPr marL="0" indent="0">
              <a:buNone/>
            </a:pPr>
            <a:r>
              <a:rPr lang="en-US" sz="2400"/>
              <a:t>&lt;/</a:t>
            </a:r>
            <a:r>
              <a:rPr lang="en-US" sz="2400" dirty="0"/>
              <a:t>FORM&gt;</a:t>
            </a:r>
            <a:endParaRPr lang="th-T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4293095"/>
            <a:ext cx="5933008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543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</a:t>
            </a:r>
            <a:r>
              <a:rPr lang="th-TH" dirty="0"/>
              <a:t>กล่องรับค่าสี ใช้สำหรับรับค่าสี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TYPE="COLOR" NAME="</a:t>
            </a:r>
            <a:r>
              <a:rPr lang="th-TH" dirty="0"/>
              <a:t>ชื่อกล่องรับค่าสี </a:t>
            </a:r>
            <a:r>
              <a:rPr lang="en-US" dirty="0"/>
              <a:t>"&gt; </a:t>
            </a:r>
            <a:endParaRPr lang="th-TH" dirty="0"/>
          </a:p>
          <a:p>
            <a:pPr marL="0" indent="0">
              <a:buNone/>
            </a:pPr>
            <a:r>
              <a:rPr lang="th-TH" b="1" dirty="0"/>
              <a:t>ตัวอย่างการสร้างกล่องรับค่าสี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sz="2400" dirty="0"/>
              <a:t>&lt;FORM NAME="FORM1"  METHOD="GET" &gt;</a:t>
            </a:r>
          </a:p>
          <a:p>
            <a:pPr marL="176213" indent="0">
              <a:buNone/>
            </a:pPr>
            <a:r>
              <a:rPr lang="th-TH" sz="2400" dirty="0"/>
              <a:t>เลือกสีที่ชื่นชอบ:</a:t>
            </a:r>
            <a:r>
              <a:rPr lang="en-US" sz="2400" dirty="0"/>
              <a:t>&lt;INPUT TYPE="COLOR" NAME="COLOR"&gt;</a:t>
            </a:r>
          </a:p>
          <a:p>
            <a:pPr marL="176213" indent="0">
              <a:buNone/>
            </a:pPr>
            <a:r>
              <a:rPr lang="en-US" sz="2400" dirty="0"/>
              <a:t>&lt;INPUT TYPE="SUBMIT" NAME="SUBMIT" VALUE="</a:t>
            </a:r>
            <a:r>
              <a:rPr lang="th-TH" sz="2400" dirty="0"/>
              <a:t>ยืนยันการส่งข้อมูล"</a:t>
            </a:r>
            <a:r>
              <a:rPr lang="en-US" sz="2400" dirty="0"/>
              <a:t>&gt;</a:t>
            </a:r>
          </a:p>
          <a:p>
            <a:pPr marL="176213" indent="0">
              <a:buNone/>
            </a:pPr>
            <a:r>
              <a:rPr lang="en-US" sz="2400" dirty="0"/>
              <a:t>&lt;INPUT TYPE="RESET" NAME="RESET" VALUE="</a:t>
            </a:r>
            <a:r>
              <a:rPr lang="th-TH" sz="2400" dirty="0"/>
              <a:t>เคลียร์ข้อมูล"</a:t>
            </a:r>
            <a:r>
              <a:rPr lang="en-US" sz="2400" dirty="0"/>
              <a:t>&gt;</a:t>
            </a:r>
            <a:endParaRPr lang="th-TH" sz="2400" dirty="0"/>
          </a:p>
          <a:p>
            <a:pPr marL="0" indent="0">
              <a:buNone/>
            </a:pPr>
            <a:r>
              <a:rPr lang="en-US" sz="2400" dirty="0"/>
              <a:t>&lt;/FORM&gt;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32256" b="45637"/>
          <a:stretch/>
        </p:blipFill>
        <p:spPr bwMode="auto">
          <a:xfrm>
            <a:off x="3791745" y="4509120"/>
            <a:ext cx="3467735" cy="1097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36160" y="4725144"/>
            <a:ext cx="263017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2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</a:t>
            </a:r>
            <a:r>
              <a:rPr lang="th-TH" dirty="0"/>
              <a:t>กล่องรับค่าช่วงตัวเลข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&lt;INPUT TYPE="RANGE" NAME="</a:t>
            </a:r>
            <a:r>
              <a:rPr lang="th-TH" sz="2400" dirty="0"/>
              <a:t>ชื่อกล่อง</a:t>
            </a:r>
            <a:r>
              <a:rPr lang="en-US" sz="2400" dirty="0"/>
              <a:t>" MIN="</a:t>
            </a:r>
            <a:r>
              <a:rPr lang="th-TH" sz="2400" dirty="0"/>
              <a:t>ค่าต่ำสุด" </a:t>
            </a:r>
            <a:r>
              <a:rPr lang="en-US" sz="2400" dirty="0"/>
              <a:t>MAX="</a:t>
            </a:r>
            <a:r>
              <a:rPr lang="th-TH" sz="2400" dirty="0"/>
              <a:t>ค่าสูงสุด"</a:t>
            </a:r>
            <a:r>
              <a:rPr lang="en-US" sz="2400" dirty="0"/>
              <a:t>&gt;</a:t>
            </a:r>
            <a:endParaRPr lang="th-TH" sz="2400" dirty="0"/>
          </a:p>
          <a:p>
            <a:pPr marL="0" indent="0">
              <a:buNone/>
            </a:pPr>
            <a:endParaRPr lang="th-TH" sz="2400" dirty="0"/>
          </a:p>
          <a:p>
            <a:pPr marL="0" indent="0">
              <a:buNone/>
            </a:pPr>
            <a:r>
              <a:rPr lang="th-TH" b="1" dirty="0"/>
              <a:t>ตัวอย่างการสร้างกล่องรับค่าช่วงตัวเลข</a:t>
            </a:r>
          </a:p>
          <a:p>
            <a:pPr marL="0" indent="0">
              <a:buNone/>
            </a:pPr>
            <a:r>
              <a:rPr lang="en-US" sz="2000" dirty="0"/>
              <a:t>&lt;FORM NAME="FORM1"  METHOD="GET" &gt;</a:t>
            </a:r>
          </a:p>
          <a:p>
            <a:pPr marL="0" indent="0">
              <a:buNone/>
            </a:pPr>
            <a:r>
              <a:rPr lang="th-TH" sz="2000" dirty="0"/>
              <a:t>เลือกช่วงอายุ</a:t>
            </a:r>
            <a:r>
              <a:rPr lang="en-US" sz="2000" dirty="0"/>
              <a:t>&lt;INPUT TYPE="RANGE" NAME="AGE" MIN="</a:t>
            </a:r>
            <a:r>
              <a:rPr lang="th-TH" sz="2000" dirty="0"/>
              <a:t>10" </a:t>
            </a:r>
            <a:r>
              <a:rPr lang="en-US" sz="2000" dirty="0"/>
              <a:t>MAX="</a:t>
            </a:r>
            <a:r>
              <a:rPr lang="th-TH" sz="2000" dirty="0"/>
              <a:t>100"</a:t>
            </a:r>
            <a:r>
              <a:rPr lang="en-US" sz="2000" dirty="0"/>
              <a:t>&gt;&lt;</a:t>
            </a:r>
            <a:r>
              <a:rPr lang="en-US" sz="2000" dirty="0" err="1"/>
              <a:t>br</a:t>
            </a:r>
            <a:r>
              <a:rPr lang="en-US" sz="2000" dirty="0"/>
              <a:t>&gt; </a:t>
            </a:r>
          </a:p>
          <a:p>
            <a:pPr marL="0" indent="0">
              <a:buNone/>
            </a:pPr>
            <a:r>
              <a:rPr lang="en-US" sz="2000" dirty="0"/>
              <a:t>&lt;INPUT TYPE="SUBMIT" NAME="SUBMIT" VALUE="</a:t>
            </a:r>
            <a:r>
              <a:rPr lang="th-TH" sz="2000" dirty="0"/>
              <a:t>ยืนยันการส่งข้อมูล"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&lt;INPUT TYPE="RESET" NAME="RESET" VALUE="</a:t>
            </a:r>
            <a:r>
              <a:rPr lang="th-TH" sz="2000" dirty="0"/>
              <a:t>เคลียร์ข้อมูล"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444" r="33420" b="24923"/>
          <a:stretch/>
        </p:blipFill>
        <p:spPr bwMode="auto">
          <a:xfrm>
            <a:off x="2639617" y="5013176"/>
            <a:ext cx="3616517" cy="11887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310" r="53890" b="39365"/>
          <a:stretch/>
        </p:blipFill>
        <p:spPr bwMode="auto">
          <a:xfrm>
            <a:off x="6744072" y="5019584"/>
            <a:ext cx="3007046" cy="13716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636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</a:t>
            </a:r>
            <a:r>
              <a:rPr lang="th-TH" dirty="0"/>
              <a:t>กล่องรับไฟล์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&lt;INPUT TYPE="File" NAME="</a:t>
            </a:r>
            <a:r>
              <a:rPr lang="th-TH" sz="2400" dirty="0"/>
              <a:t>ชื่อกล่อง</a:t>
            </a:r>
            <a:r>
              <a:rPr lang="en-US" sz="2400" dirty="0"/>
              <a:t>"&gt;</a:t>
            </a:r>
            <a:endParaRPr lang="th-TH" sz="2400" dirty="0"/>
          </a:p>
          <a:p>
            <a:pPr marL="0" indent="0">
              <a:buNone/>
            </a:pPr>
            <a:endParaRPr lang="th-TH" sz="2400" dirty="0"/>
          </a:p>
          <a:p>
            <a:pPr marL="0" indent="0">
              <a:buNone/>
            </a:pPr>
            <a:r>
              <a:rPr lang="th-TH" b="1" dirty="0"/>
              <a:t>ตัวอย่างการสร้างกล่องรับไฟลื</a:t>
            </a:r>
          </a:p>
          <a:p>
            <a:pPr marL="0" indent="0">
              <a:buNone/>
            </a:pPr>
            <a:r>
              <a:rPr lang="en-US" sz="2000" dirty="0"/>
              <a:t>&lt;FORM NAME="FORM1"  METHOD="GET" &gt;</a:t>
            </a:r>
          </a:p>
          <a:p>
            <a:pPr marL="0" indent="0">
              <a:buNone/>
            </a:pPr>
            <a:r>
              <a:rPr lang="th-TH" sz="2000" dirty="0"/>
              <a:t>เลือกไฟล์&lt;</a:t>
            </a:r>
            <a:r>
              <a:rPr lang="en-US" sz="2000" dirty="0"/>
              <a:t>INPUT TYPE="File" NAME="File"&gt;&lt;</a:t>
            </a:r>
            <a:r>
              <a:rPr lang="en-US" sz="2000" dirty="0" err="1"/>
              <a:t>br</a:t>
            </a:r>
            <a:r>
              <a:rPr lang="en-US" sz="2000" dirty="0"/>
              <a:t>&gt; </a:t>
            </a:r>
          </a:p>
          <a:p>
            <a:pPr marL="0" indent="0">
              <a:buNone/>
            </a:pPr>
            <a:r>
              <a:rPr lang="en-US" sz="2000" dirty="0"/>
              <a:t>&lt;INPUT TYPE="SUBMIT" NAME="SUBMIT" VALUE="</a:t>
            </a:r>
            <a:r>
              <a:rPr lang="th-TH" sz="2000" dirty="0"/>
              <a:t>ยืนยันการส่งข้อมูล"&gt;</a:t>
            </a:r>
          </a:p>
          <a:p>
            <a:pPr marL="0" indent="0">
              <a:buNone/>
            </a:pPr>
            <a:r>
              <a:rPr lang="th-TH" sz="2000" dirty="0"/>
              <a:t>&lt;</a:t>
            </a:r>
            <a:r>
              <a:rPr lang="en-US" sz="2000" dirty="0"/>
              <a:t>INPUT TYPE="RESET" NAME="RESET" VALUE="</a:t>
            </a:r>
            <a:r>
              <a:rPr lang="th-TH" sz="2000" dirty="0"/>
              <a:t>เคลียร์ข้อมูล"&gt;</a:t>
            </a:r>
          </a:p>
          <a:p>
            <a:pPr marL="0" indent="0">
              <a:buNone/>
            </a:pPr>
            <a:r>
              <a:rPr lang="th-TH" sz="2000" dirty="0"/>
              <a:t>&lt;/</a:t>
            </a:r>
            <a:r>
              <a:rPr lang="en-US" sz="2000" dirty="0"/>
              <a:t>FORM&gt;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78CF0-BA2F-4DBE-A9CB-34541C687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750" b="67634"/>
          <a:stretch/>
        </p:blipFill>
        <p:spPr>
          <a:xfrm>
            <a:off x="1838360" y="4669168"/>
            <a:ext cx="3131840" cy="171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834981-50FC-4714-8278-6CE8D7F2A7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9452" y="4669168"/>
            <a:ext cx="3131840" cy="15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5B057-8EBC-4AD1-A182-E3C73AC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76BDE-5C77-4C9E-A4D8-75030D376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496436"/>
            <a:ext cx="9808485" cy="48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82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600" dirty="0"/>
              <a:t>การกำหนดลักษณะให้กับ </a:t>
            </a:r>
            <a:r>
              <a:rPr lang="en-US" sz="3600" dirty="0"/>
              <a:t>Tag INPUT </a:t>
            </a:r>
            <a:r>
              <a:rPr lang="th-TH" sz="3600" dirty="0"/>
              <a:t>ใน ภาษา </a:t>
            </a:r>
            <a:r>
              <a:rPr lang="en-US" sz="3600" dirty="0"/>
              <a:t>HTML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การกำหนดลักษณะ </a:t>
            </a:r>
            <a:r>
              <a:rPr lang="en-US" dirty="0"/>
              <a:t>AUTOFOCUS </a:t>
            </a:r>
            <a:endParaRPr lang="th-TH" dirty="0"/>
          </a:p>
          <a:p>
            <a:r>
              <a:rPr lang="th-TH" dirty="0"/>
              <a:t>การกำหนดลักษณะ </a:t>
            </a:r>
            <a:r>
              <a:rPr lang="en-US" dirty="0"/>
              <a:t>REQUIRED</a:t>
            </a:r>
            <a:r>
              <a:rPr lang="th-TH" dirty="0"/>
              <a:t> </a:t>
            </a:r>
          </a:p>
          <a:p>
            <a:r>
              <a:rPr lang="th-TH" dirty="0"/>
              <a:t>การกำหนดลักษณะ </a:t>
            </a:r>
            <a:r>
              <a:rPr lang="en-US" dirty="0"/>
              <a:t>PLACEHOLDER</a:t>
            </a:r>
            <a:r>
              <a:rPr lang="th-TH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75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ตัวอย่างการกำหนดลักษณะให้กับ </a:t>
            </a:r>
            <a:r>
              <a:rPr lang="en-US" dirty="0"/>
              <a:t>Tag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&lt;FORM NAME="FORM1"  METHOD="GET" &gt;</a:t>
            </a:r>
          </a:p>
          <a:p>
            <a:pPr marL="0" indent="0">
              <a:buNone/>
            </a:pPr>
            <a:r>
              <a:rPr lang="th-TH" sz="2000" dirty="0"/>
              <a:t>คำนำหน้าชื่อ </a:t>
            </a:r>
          </a:p>
          <a:p>
            <a:pPr marL="0" indent="0">
              <a:buNone/>
            </a:pPr>
            <a:r>
              <a:rPr lang="en-US" sz="2000" dirty="0"/>
              <a:t>&lt;INPUT TYPE="RADIO" NAME="FIRSTNAME" VALUE="</a:t>
            </a:r>
            <a:r>
              <a:rPr lang="th-TH" sz="2000" dirty="0"/>
              <a:t>นาย"</a:t>
            </a:r>
            <a:r>
              <a:rPr lang="en-US" sz="2000" dirty="0"/>
              <a:t>&gt;</a:t>
            </a:r>
            <a:r>
              <a:rPr lang="th-TH" sz="2000" dirty="0"/>
              <a:t>นาย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&lt;INPUT TYPE="RADIO" NAME="FIRSTNAME" VALUE="</a:t>
            </a:r>
            <a:r>
              <a:rPr lang="th-TH" sz="2000" dirty="0"/>
              <a:t>นาง"</a:t>
            </a:r>
            <a:r>
              <a:rPr lang="en-US" sz="2000" dirty="0"/>
              <a:t>&gt; </a:t>
            </a:r>
            <a:r>
              <a:rPr lang="th-TH" sz="2000" dirty="0"/>
              <a:t>นาง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&lt;INPUT TYPE="RADIO" NAME="FIRSTNAME" VALUE="</a:t>
            </a:r>
            <a:r>
              <a:rPr lang="th-TH" sz="2000" dirty="0"/>
              <a:t>นางสาว"</a:t>
            </a:r>
            <a:r>
              <a:rPr lang="en-US" sz="2000" dirty="0"/>
              <a:t>&gt; </a:t>
            </a:r>
            <a:r>
              <a:rPr lang="th-TH" sz="2000" dirty="0"/>
              <a:t>นางสาว</a:t>
            </a:r>
            <a:r>
              <a:rPr lang="en-US" sz="2000" dirty="0"/>
              <a:t>&lt;BR&gt;</a:t>
            </a:r>
          </a:p>
          <a:p>
            <a:pPr marL="0" indent="0">
              <a:buNone/>
            </a:pPr>
            <a:r>
              <a:rPr lang="th-TH" sz="2000" dirty="0"/>
              <a:t>ชื่อ-สกุล</a:t>
            </a:r>
          </a:p>
          <a:p>
            <a:pPr marL="0" indent="0">
              <a:buNone/>
            </a:pPr>
            <a:r>
              <a:rPr lang="en-US" sz="2000" dirty="0"/>
              <a:t>&lt;INPUT TYPE="TEXT" NAME="NAME" SIZE="</a:t>
            </a:r>
            <a:r>
              <a:rPr lang="th-TH" sz="2000" dirty="0"/>
              <a:t>20" </a:t>
            </a:r>
            <a:r>
              <a:rPr lang="en-US" sz="2000" dirty="0"/>
              <a:t>AUTOFOCUS REQUIRED PLACEHOLDER="</a:t>
            </a:r>
            <a:r>
              <a:rPr lang="th-TH" sz="2000" dirty="0"/>
              <a:t>กรุณาป้อนชื่อ-สกุล"</a:t>
            </a:r>
            <a:r>
              <a:rPr lang="en-US" sz="2000" dirty="0"/>
              <a:t>&gt; &lt;BR&gt;</a:t>
            </a:r>
          </a:p>
          <a:p>
            <a:pPr marL="0" indent="0">
              <a:buNone/>
            </a:pPr>
            <a:r>
              <a:rPr lang="en-US" sz="2000" dirty="0"/>
              <a:t>&lt;INPUT TYPE="SUBMIT" NAME="SUBMIT" VALUE="</a:t>
            </a:r>
            <a:r>
              <a:rPr lang="th-TH" sz="2000" dirty="0"/>
              <a:t>ยืนยันการส่งข้อมูล"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&lt;INPUT TYPE="RESET" NAME="RESET" VALUE="</a:t>
            </a:r>
            <a:r>
              <a:rPr lang="th-TH" sz="2000" dirty="0"/>
              <a:t>เคลียร์ข้อมูล"</a:t>
            </a:r>
            <a:r>
              <a:rPr lang="en-US" sz="2000" dirty="0"/>
              <a:t>&gt;</a:t>
            </a:r>
            <a:endParaRPr lang="th-TH" sz="2000" dirty="0"/>
          </a:p>
          <a:p>
            <a:pPr marL="0" indent="0">
              <a:buNone/>
            </a:pPr>
            <a:r>
              <a:rPr lang="en-US" sz="20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653438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59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Tag TEXTAREA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&lt;TEXTAREA NAME="</a:t>
            </a:r>
            <a:r>
              <a:rPr lang="th-TH" dirty="0"/>
              <a:t>ชื่อกล่องป้อนข้อมูลหลายบรรทัด</a:t>
            </a:r>
            <a:r>
              <a:rPr lang="en-US" dirty="0"/>
              <a:t>"&gt;</a:t>
            </a:r>
            <a:endParaRPr lang="th-TH" dirty="0"/>
          </a:p>
          <a:p>
            <a:pPr marL="228600" indent="0">
              <a:buNone/>
            </a:pPr>
            <a:r>
              <a:rPr lang="th-TH" dirty="0"/>
              <a:t>ข้อความเริ่มต้น</a:t>
            </a:r>
          </a:p>
          <a:p>
            <a:pPr marL="0" indent="0">
              <a:buNone/>
            </a:pPr>
            <a:r>
              <a:rPr lang="en-US" dirty="0"/>
              <a:t>&lt;/TEXTAREA&gt;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26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การกำหนดลักษณะให้กับกล่องป้อนข้อมูลหลายบรรทัด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66" y="1988840"/>
            <a:ext cx="8931642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966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ตัวอย่างการสร้างกล่องป้อนข้อมูลหลายบรรทัด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&lt;FORM NAME="FORM1</a:t>
            </a:r>
            <a:r>
              <a:rPr lang="th-TH" sz="2000" dirty="0"/>
              <a:t>"  </a:t>
            </a:r>
            <a:r>
              <a:rPr lang="en-US" sz="2000" dirty="0"/>
              <a:t>METHOD="GET" &gt;</a:t>
            </a:r>
          </a:p>
          <a:p>
            <a:pPr marL="0" indent="0">
              <a:buNone/>
            </a:pPr>
            <a:r>
              <a:rPr lang="en-US" sz="2000" dirty="0"/>
              <a:t>Comment &lt;BR&gt;</a:t>
            </a:r>
          </a:p>
          <a:p>
            <a:pPr marL="0" indent="0">
              <a:buNone/>
            </a:pPr>
            <a:r>
              <a:rPr lang="en-US" sz="2000" dirty="0"/>
              <a:t>&lt;TEXTAREA NAME="COMMENT" ROWS="5</a:t>
            </a:r>
            <a:r>
              <a:rPr lang="th-TH" sz="2000" dirty="0"/>
              <a:t>" </a:t>
            </a:r>
            <a:r>
              <a:rPr lang="en-US" sz="2000" dirty="0"/>
              <a:t>COLS="40</a:t>
            </a:r>
            <a:r>
              <a:rPr lang="th-TH" sz="2000" dirty="0"/>
              <a:t>" </a:t>
            </a:r>
            <a:r>
              <a:rPr lang="en-US" sz="2000" dirty="0"/>
              <a:t>WRAP="HARD"&gt;</a:t>
            </a:r>
          </a:p>
          <a:p>
            <a:pPr marL="0" indent="0">
              <a:buNone/>
            </a:pPr>
            <a:r>
              <a:rPr lang="th-TH" sz="2000" dirty="0"/>
              <a:t>กรุณาแสดงความคิดเห็น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&lt;/TEXTAREA&gt; &lt;BR&gt;</a:t>
            </a:r>
          </a:p>
          <a:p>
            <a:pPr marL="0" indent="0">
              <a:buNone/>
            </a:pPr>
            <a:r>
              <a:rPr lang="en-US" sz="2000" dirty="0"/>
              <a:t>&lt;INPUT TYPE="SUBMIT" NAME="SUBMIT" VALUE="</a:t>
            </a:r>
            <a:r>
              <a:rPr lang="th-TH" sz="2000" dirty="0"/>
              <a:t>ยืนยันการส่งข้อมูล"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&lt;INPUT TYPE="RESET" NAME="RESET" VALUE="</a:t>
            </a:r>
            <a:r>
              <a:rPr lang="th-TH" sz="2000" dirty="0"/>
              <a:t>เคลียร์ข้อมูล"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r="38714" b="45482"/>
          <a:stretch/>
        </p:blipFill>
        <p:spPr bwMode="auto">
          <a:xfrm>
            <a:off x="6600057" y="4293096"/>
            <a:ext cx="3812923" cy="192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0501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5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Tag SELECT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&lt;SELECT NAME="</a:t>
            </a:r>
            <a:r>
              <a:rPr lang="th-TH" sz="2400" dirty="0"/>
              <a:t>ชื่อกล่องคำสั่งผสม</a:t>
            </a:r>
            <a:r>
              <a:rPr lang="en-US" sz="2400" dirty="0"/>
              <a:t>"&gt;</a:t>
            </a:r>
          </a:p>
          <a:p>
            <a:pPr marL="0" indent="0">
              <a:buNone/>
            </a:pPr>
            <a:r>
              <a:rPr lang="en-US" sz="2400" dirty="0"/>
              <a:t>&lt;OPTION VALUE="</a:t>
            </a:r>
            <a:r>
              <a:rPr lang="th-TH" sz="2400" dirty="0"/>
              <a:t>ค่าข้อมูลในกล่องคำสั่งผสม</a:t>
            </a:r>
            <a:r>
              <a:rPr lang="en-US" sz="2400" dirty="0"/>
              <a:t>"&gt; </a:t>
            </a:r>
            <a:r>
              <a:rPr lang="th-TH" sz="2400" dirty="0"/>
              <a:t>ข้อความ</a:t>
            </a:r>
            <a:r>
              <a:rPr lang="en-US" sz="2400" dirty="0"/>
              <a:t>&lt;/OPTION&gt;</a:t>
            </a:r>
          </a:p>
          <a:p>
            <a:pPr marL="0" indent="0">
              <a:buNone/>
            </a:pPr>
            <a:r>
              <a:rPr lang="en-US" sz="2400" dirty="0"/>
              <a:t>&lt;OPTION VALUE="</a:t>
            </a:r>
            <a:r>
              <a:rPr lang="th-TH" sz="2400" dirty="0"/>
              <a:t>ค่าข้อมูลในกล่องคำสั่งผสม</a:t>
            </a:r>
            <a:r>
              <a:rPr lang="en-US" sz="2400" dirty="0"/>
              <a:t>"&gt; </a:t>
            </a:r>
            <a:r>
              <a:rPr lang="th-TH" sz="2400" dirty="0"/>
              <a:t>ข้อความ</a:t>
            </a:r>
            <a:r>
              <a:rPr lang="en-US" sz="2400" dirty="0"/>
              <a:t>&lt;/OPTION&gt;</a:t>
            </a:r>
          </a:p>
          <a:p>
            <a:pPr marL="0" indent="0">
              <a:buNone/>
            </a:pPr>
            <a:r>
              <a:rPr lang="en-US" sz="2400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980122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การกำหนดลักษณะให้กับกล่องคำสั่งผสม</a:t>
            </a:r>
            <a:endParaRPr lang="en-US" dirty="0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16832"/>
            <a:ext cx="923922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188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/>
              <a:t>ตัวอย่างการสร้างกล่องคำสั่งผสม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&lt;FORM NAME="FORM1"  METHOD="GET" &gt;</a:t>
            </a:r>
            <a:r>
              <a:rPr lang="th-TH" dirty="0"/>
              <a:t> รูปแบบภาพยนตร์ที่ชื่นชอบ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&lt;SELECT NAME="MOVIEGROUP"&gt;</a:t>
            </a:r>
          </a:p>
          <a:p>
            <a:pPr marL="0" indent="0">
              <a:buNone/>
            </a:pPr>
            <a:r>
              <a:rPr lang="en-US" dirty="0"/>
              <a:t>  &lt;OPTION VALUE="</a:t>
            </a:r>
            <a:r>
              <a:rPr lang="th-TH" dirty="0" err="1"/>
              <a:t>แอนิเมชั่น</a:t>
            </a:r>
            <a:r>
              <a:rPr lang="th-TH" dirty="0"/>
              <a:t>"</a:t>
            </a:r>
            <a:r>
              <a:rPr lang="en-US" dirty="0"/>
              <a:t>&gt;</a:t>
            </a:r>
            <a:r>
              <a:rPr lang="th-TH" dirty="0" err="1"/>
              <a:t>แอนิเมชั่น</a:t>
            </a:r>
            <a:r>
              <a:rPr lang="en-US" dirty="0"/>
              <a:t>&lt;/OPTION&gt;</a:t>
            </a:r>
          </a:p>
          <a:p>
            <a:pPr marL="0" indent="0">
              <a:buNone/>
            </a:pPr>
            <a:r>
              <a:rPr lang="en-US" dirty="0"/>
              <a:t>  &lt;OPTION VALUE="</a:t>
            </a:r>
            <a:r>
              <a:rPr lang="th-TH" dirty="0"/>
              <a:t>ชีวประวัติ"</a:t>
            </a:r>
            <a:r>
              <a:rPr lang="en-US" dirty="0"/>
              <a:t>&gt;</a:t>
            </a:r>
            <a:r>
              <a:rPr lang="th-TH" dirty="0"/>
              <a:t>ชีวประวัติ</a:t>
            </a:r>
            <a:r>
              <a:rPr lang="en-US" dirty="0"/>
              <a:t>&lt;/OPTION&gt;</a:t>
            </a:r>
          </a:p>
          <a:p>
            <a:pPr marL="0" indent="0">
              <a:buNone/>
            </a:pPr>
            <a:r>
              <a:rPr lang="en-US" dirty="0"/>
              <a:t>  &lt;OPTION VALUE="</a:t>
            </a:r>
            <a:r>
              <a:rPr lang="th-TH" dirty="0"/>
              <a:t>สารคดี"</a:t>
            </a:r>
            <a:r>
              <a:rPr lang="en-US" dirty="0"/>
              <a:t>&gt;</a:t>
            </a:r>
            <a:r>
              <a:rPr lang="th-TH" dirty="0"/>
              <a:t>สารคดี</a:t>
            </a:r>
            <a:r>
              <a:rPr lang="en-US" dirty="0"/>
              <a:t>&lt;/OPTION&gt;</a:t>
            </a:r>
          </a:p>
          <a:p>
            <a:pPr marL="0" indent="0">
              <a:buNone/>
            </a:pPr>
            <a:r>
              <a:rPr lang="en-US" dirty="0"/>
              <a:t>  &lt;OPTION VALUE="</a:t>
            </a:r>
            <a:r>
              <a:rPr lang="th-TH" dirty="0"/>
              <a:t>ทดลอง" </a:t>
            </a:r>
            <a:r>
              <a:rPr lang="en-US" dirty="0"/>
              <a:t>SELECTED&gt;</a:t>
            </a:r>
            <a:r>
              <a:rPr lang="th-TH" dirty="0"/>
              <a:t>ทดลอง</a:t>
            </a:r>
            <a:r>
              <a:rPr lang="en-US" dirty="0"/>
              <a:t>&lt;/OPTION&gt;</a:t>
            </a:r>
          </a:p>
          <a:p>
            <a:pPr marL="0" indent="0">
              <a:buNone/>
            </a:pPr>
            <a:r>
              <a:rPr lang="en-US" dirty="0"/>
              <a:t>  &lt;OPTION VALUE="</a:t>
            </a:r>
            <a:r>
              <a:rPr lang="th-TH" dirty="0"/>
              <a:t>ละครเพลง"</a:t>
            </a:r>
            <a:r>
              <a:rPr lang="en-US" dirty="0"/>
              <a:t>&gt;</a:t>
            </a:r>
            <a:r>
              <a:rPr lang="th-TH" dirty="0"/>
              <a:t>ละครเพลง</a:t>
            </a:r>
            <a:r>
              <a:rPr lang="en-US" dirty="0"/>
              <a:t>&lt;/OPTION&gt;</a:t>
            </a:r>
          </a:p>
          <a:p>
            <a:pPr marL="0" indent="0">
              <a:buNone/>
            </a:pPr>
            <a:r>
              <a:rPr lang="en-US" dirty="0"/>
              <a:t>  &lt;OPTION VALUE="</a:t>
            </a:r>
            <a:r>
              <a:rPr lang="th-TH" dirty="0"/>
              <a:t>บรรยาย"</a:t>
            </a:r>
            <a:r>
              <a:rPr lang="en-US" dirty="0"/>
              <a:t>&gt;</a:t>
            </a:r>
            <a:r>
              <a:rPr lang="th-TH" dirty="0"/>
              <a:t>บรรยาย</a:t>
            </a:r>
            <a:r>
              <a:rPr lang="en-US" dirty="0"/>
              <a:t>&lt;/OPTION&gt;</a:t>
            </a:r>
          </a:p>
          <a:p>
            <a:pPr marL="0" indent="0">
              <a:buNone/>
            </a:pPr>
            <a:r>
              <a:rPr lang="en-US" dirty="0"/>
              <a:t>&lt;/SELECT&gt;&lt;BR&gt;&lt;BR&gt;&lt;BR&gt;&lt;BR&gt;</a:t>
            </a:r>
            <a:r>
              <a:rPr lang="th-TH" dirty="0"/>
              <a:t>ประเภทภาพยนตร์ที่ชื่นชอบ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&lt;SELECT NAME="MOVIETYPE" SIZE="4" MULTIPLE&gt;</a:t>
            </a:r>
          </a:p>
          <a:p>
            <a:pPr marL="0" indent="0">
              <a:buNone/>
            </a:pPr>
            <a:r>
              <a:rPr lang="en-US" dirty="0"/>
              <a:t>  &lt;OPTION VALUE="</a:t>
            </a:r>
            <a:r>
              <a:rPr lang="th-TH" dirty="0"/>
              <a:t>แอ</a:t>
            </a:r>
            <a:r>
              <a:rPr lang="th-TH" dirty="0" err="1"/>
              <a:t>็ค</a:t>
            </a:r>
            <a:r>
              <a:rPr lang="th-TH" dirty="0"/>
              <a:t>ชัน"</a:t>
            </a:r>
            <a:r>
              <a:rPr lang="en-US" dirty="0"/>
              <a:t>&gt;</a:t>
            </a:r>
            <a:r>
              <a:rPr lang="th-TH" dirty="0"/>
              <a:t>แอ</a:t>
            </a:r>
            <a:r>
              <a:rPr lang="th-TH" dirty="0" err="1"/>
              <a:t>็ค</a:t>
            </a:r>
            <a:r>
              <a:rPr lang="th-TH" dirty="0"/>
              <a:t>ชัน</a:t>
            </a:r>
            <a:r>
              <a:rPr lang="en-US" dirty="0"/>
              <a:t>&lt;/OPTION&gt;</a:t>
            </a:r>
          </a:p>
          <a:p>
            <a:pPr marL="0" indent="0">
              <a:buNone/>
            </a:pPr>
            <a:r>
              <a:rPr lang="en-US" dirty="0"/>
              <a:t>  &lt;OPTION VALUE="</a:t>
            </a:r>
            <a:r>
              <a:rPr lang="th-TH" dirty="0"/>
              <a:t>ผจญภัย"</a:t>
            </a:r>
            <a:r>
              <a:rPr lang="en-US" dirty="0"/>
              <a:t>&gt;</a:t>
            </a:r>
            <a:r>
              <a:rPr lang="th-TH" dirty="0"/>
              <a:t>ผจญภัย</a:t>
            </a:r>
            <a:r>
              <a:rPr lang="en-US" dirty="0"/>
              <a:t>&lt;/OPTION&gt;</a:t>
            </a:r>
          </a:p>
          <a:p>
            <a:pPr marL="0" indent="0">
              <a:buNone/>
            </a:pPr>
            <a:r>
              <a:rPr lang="en-US" dirty="0"/>
              <a:t>  &lt;OPTION VALUE="</a:t>
            </a:r>
            <a:r>
              <a:rPr lang="th-TH" dirty="0"/>
              <a:t>ตลก"</a:t>
            </a:r>
            <a:r>
              <a:rPr lang="en-US" dirty="0"/>
              <a:t>&gt;</a:t>
            </a:r>
            <a:r>
              <a:rPr lang="th-TH" dirty="0"/>
              <a:t>ตลก</a:t>
            </a:r>
            <a:r>
              <a:rPr lang="en-US" dirty="0"/>
              <a:t>&lt;/OPTION&gt;</a:t>
            </a:r>
          </a:p>
          <a:p>
            <a:pPr marL="0" indent="0">
              <a:buNone/>
            </a:pPr>
            <a:r>
              <a:rPr lang="en-US" dirty="0"/>
              <a:t>  &lt;OPTION VALUE="</a:t>
            </a:r>
            <a:r>
              <a:rPr lang="th-TH" dirty="0"/>
              <a:t>ดราม่า"</a:t>
            </a:r>
            <a:r>
              <a:rPr lang="en-US" dirty="0"/>
              <a:t>&gt;</a:t>
            </a:r>
            <a:r>
              <a:rPr lang="th-TH" dirty="0"/>
              <a:t>ดราม่า</a:t>
            </a:r>
            <a:r>
              <a:rPr lang="en-US" dirty="0"/>
              <a:t>&lt;/OPTION&gt;</a:t>
            </a:r>
          </a:p>
          <a:p>
            <a:pPr marL="0" indent="0">
              <a:buNone/>
            </a:pPr>
            <a:r>
              <a:rPr lang="en-US" dirty="0"/>
              <a:t>  &lt;OPTION VALUE="</a:t>
            </a:r>
            <a:r>
              <a:rPr lang="th-TH" dirty="0"/>
              <a:t>สยองขวัญ"</a:t>
            </a:r>
            <a:r>
              <a:rPr lang="en-US" dirty="0"/>
              <a:t>&gt;</a:t>
            </a:r>
            <a:r>
              <a:rPr lang="th-TH" dirty="0"/>
              <a:t>สยองขวัญ</a:t>
            </a:r>
            <a:r>
              <a:rPr lang="en-US" dirty="0"/>
              <a:t>&lt;/OPTION&gt;</a:t>
            </a:r>
          </a:p>
          <a:p>
            <a:pPr marL="0" indent="0">
              <a:buNone/>
            </a:pPr>
            <a:r>
              <a:rPr lang="en-US" dirty="0"/>
              <a:t>&lt;/SELECT&gt;&lt;BR&gt;&lt;BR&gt;&lt;BR&gt;</a:t>
            </a:r>
          </a:p>
          <a:p>
            <a:pPr marL="0" indent="0">
              <a:buNone/>
            </a:pPr>
            <a:r>
              <a:rPr lang="en-US" dirty="0"/>
              <a:t>&lt;INPUT TYPE="SUBMIT" NAME="SUBMIT" VALUE="</a:t>
            </a:r>
            <a:r>
              <a:rPr lang="th-TH" dirty="0"/>
              <a:t>ยืนยันการส่งข้อมูล"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 TYPE="RESET" NAME="RESET" VALUE="</a:t>
            </a:r>
            <a:r>
              <a:rPr lang="th-TH" dirty="0"/>
              <a:t>เคลียร์ข้อมูล"</a:t>
            </a:r>
            <a:r>
              <a:rPr lang="en-US" dirty="0"/>
              <a:t>&gt;&lt;/FORM&gt;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D5C4A-84B1-423E-A540-3D1CF570B3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68501" b="43800"/>
          <a:stretch/>
        </p:blipFill>
        <p:spPr>
          <a:xfrm>
            <a:off x="6600056" y="1700808"/>
            <a:ext cx="2880320" cy="29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5B057-8EBC-4AD1-A182-E3C73AC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D43008-F835-4EC5-AC78-6B81F21F71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75" y="1268760"/>
            <a:ext cx="11356357" cy="51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06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CSS </a:t>
            </a:r>
            <a:r>
              <a:rPr lang="th-TH" altLang="en-US"/>
              <a:t>กับการใช้งาน</a:t>
            </a:r>
            <a:r>
              <a:rPr lang="en-US" altLang="en-US"/>
              <a:t>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CSS </a:t>
            </a:r>
            <a:r>
              <a:rPr lang="th-TH" altLang="en-US"/>
              <a:t>กับการใช้งาน</a:t>
            </a:r>
            <a:r>
              <a:rPr lang="en-US" altLang="en-US"/>
              <a:t> Form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58018"/>
              </p:ext>
            </p:extLst>
          </p:nvPr>
        </p:nvGraphicFramePr>
        <p:xfrm>
          <a:off x="1343472" y="1519461"/>
          <a:ext cx="8565620" cy="519811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87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5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73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Property</a:t>
                      </a:r>
                    </a:p>
                  </a:txBody>
                  <a:tcPr marL="63839" marR="63839" marT="31920" marB="3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Description</a:t>
                      </a:r>
                    </a:p>
                  </a:txBody>
                  <a:tcPr marL="63839" marR="63839" marT="31920" marB="3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Values</a:t>
                      </a:r>
                    </a:p>
                  </a:txBody>
                  <a:tcPr marL="63839" marR="63839" marT="31920" marB="3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66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Border</a:t>
                      </a: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600" b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กำหนดขนาดเส้นขอบ</a:t>
                      </a:r>
                      <a:r>
                        <a:rPr lang="th-TH" sz="2600" b="0" baseline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รูปแบบเส้นขอบ สีเส้นขอบ</a:t>
                      </a:r>
                      <a:endParaRPr lang="en-US" sz="2600" b="0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auto"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border: 2px solid red;</a:t>
                      </a: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66">
                <a:tc>
                  <a:txBody>
                    <a:bodyPr/>
                    <a:lstStyle/>
                    <a:p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Border-style</a:t>
                      </a:r>
                      <a:endParaRPr lang="en-US" sz="2600" b="0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รูปแบบของเส้นขอบ </a:t>
                      </a:r>
                      <a:endParaRPr lang="en-US" sz="2600" b="0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auto"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Solid , Dotted , Dashed</a:t>
                      </a: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28">
                <a:tc>
                  <a:txBody>
                    <a:bodyPr/>
                    <a:lstStyle/>
                    <a:p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Border-width</a:t>
                      </a:r>
                      <a:endParaRPr lang="en-US" sz="2600" b="0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ความกว้างของเส้นขอบ</a:t>
                      </a:r>
                      <a:endParaRPr lang="en-US" sz="2600" b="0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fontAlgn="auto"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670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border-radius </a:t>
                      </a: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กำหนดความโค้งมนของเส้นขอบ</a:t>
                      </a: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fontAlgn="auto"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70">
                <a:tc>
                  <a:txBody>
                    <a:bodyPr/>
                    <a:lstStyle/>
                    <a:p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Width</a:t>
                      </a:r>
                      <a:endParaRPr lang="en-US" sz="2600" b="0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ความกว้างของ </a:t>
                      </a:r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Control </a:t>
                      </a:r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Form</a:t>
                      </a: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fontAlgn="auto"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52">
                <a:tc>
                  <a:txBody>
                    <a:bodyPr/>
                    <a:lstStyle/>
                    <a:p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Height </a:t>
                      </a:r>
                      <a:endParaRPr lang="en-US" sz="2600" b="0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ความสูงของ </a:t>
                      </a:r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Control </a:t>
                      </a:r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Form</a:t>
                      </a: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fontAlgn="auto"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52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padding</a:t>
                      </a: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ระยะห่างข้อความกับขอบของ </a:t>
                      </a:r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Control </a:t>
                      </a:r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form</a:t>
                      </a: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fontAlgn="auto"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52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background-color </a:t>
                      </a: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สีพื้นของ </a:t>
                      </a:r>
                      <a:r>
                        <a:rPr lang="en-US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Control</a:t>
                      </a: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fontAlgn="auto"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52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background-image</a:t>
                      </a: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กำหนดรูปภาพพื้นหลัง</a:t>
                      </a: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fontAlgn="auto"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52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Color</a:t>
                      </a: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en-US" sz="2600" b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สีตัวอักษรใน</a:t>
                      </a:r>
                      <a:r>
                        <a:rPr lang="th-TH" altLang="en-US" sz="2600" b="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altLang="en-US" sz="2600" b="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cs typeface="Angsana New" panose="02020603050405020304" pitchFamily="18" charset="-34"/>
                        </a:rPr>
                        <a:t>Control</a:t>
                      </a: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fontAlgn="auto"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endParaRPr lang="en-US" altLang="en-US" sz="2600" b="0" dirty="0">
                        <a:solidFill>
                          <a:schemeClr val="tx1"/>
                        </a:solidFill>
                        <a:latin typeface="Angsana New" pitchFamily="18" charset="-34"/>
                        <a:cs typeface="Angsana New" panose="02020603050405020304" pitchFamily="18" charset="-34"/>
                      </a:endParaRPr>
                    </a:p>
                  </a:txBody>
                  <a:tcPr marL="33249" marR="33249" marT="33249" marB="332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895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 dirty="0">
                <a:latin typeface="Angsana New" pitchFamily="18" charset="-34"/>
                <a:cs typeface="Angsana New" panose="02020603050405020304" pitchFamily="18" charset="-34"/>
              </a:rPr>
              <a:t>CSS </a:t>
            </a:r>
            <a:r>
              <a:rPr lang="th-TH" altLang="en-US" sz="4800" dirty="0">
                <a:latin typeface="Angsana New" pitchFamily="18" charset="-34"/>
                <a:cs typeface="Angsana New" panose="02020603050405020304" pitchFamily="18" charset="-34"/>
              </a:rPr>
              <a:t>กับการใช้งาน</a:t>
            </a:r>
            <a:r>
              <a:rPr lang="en-US" altLang="en-US" sz="4800" dirty="0">
                <a:latin typeface="Angsana New" pitchFamily="18" charset="-34"/>
                <a:cs typeface="Angsana New" panose="02020603050405020304" pitchFamily="18" charset="-34"/>
              </a:rPr>
              <a:t> Form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ตัวอย่างเช่น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&lt;INPUT TYPE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="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text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" 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style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="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width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: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100px ; background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-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color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: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yellow ; border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-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style 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: 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solid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"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&gt;</a:t>
            </a:r>
            <a:endParaRPr lang="th-TH" altLang="en-US" dirty="0">
              <a:latin typeface="Angsana New" pitchFamily="18" charset="-34"/>
              <a:cs typeface="Angsana New" panose="02020603050405020304" pitchFamily="18" charset="-34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&lt;SELECT  style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="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width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: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100px ; background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-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color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: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yellow ; border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-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style 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: 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solid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"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&gt;</a:t>
            </a:r>
            <a:endParaRPr lang="th-TH" altLang="en-US" dirty="0">
              <a:latin typeface="Angsana New" pitchFamily="18" charset="-34"/>
              <a:cs typeface="Angsana New" panose="02020603050405020304" pitchFamily="18" charset="-34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&lt;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/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SELECT&gt;&lt;BR&gt;&lt;BR&gt;</a:t>
            </a:r>
            <a:endParaRPr lang="th-TH" altLang="en-US" dirty="0">
              <a:latin typeface="Angsana New" pitchFamily="18" charset="-34"/>
              <a:cs typeface="Angsana New" panose="02020603050405020304" pitchFamily="18" charset="-34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&lt;INPUT TYPE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="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submit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" 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VALUE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="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send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"  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style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="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width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: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100px ; background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-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color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: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yellow ; border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-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style 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: 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dotted</a:t>
            </a:r>
            <a:r>
              <a:rPr lang="th-TH" altLang="en-US" dirty="0">
                <a:latin typeface="Angsana New" pitchFamily="18" charset="-34"/>
                <a:cs typeface="Angsana New" panose="02020603050405020304" pitchFamily="18" charset="-34"/>
              </a:rPr>
              <a:t>"</a:t>
            </a:r>
            <a:r>
              <a:rPr lang="en-US" altLang="en-US" dirty="0">
                <a:latin typeface="Angsana New" pitchFamily="18" charset="-34"/>
                <a:cs typeface="Angsana New" panose="02020603050405020304" pitchFamily="18" charset="-34"/>
              </a:rPr>
              <a:t>&gt; </a:t>
            </a:r>
            <a:endParaRPr lang="th-TH" altLang="en-US" dirty="0">
              <a:latin typeface="Angsana New" pitchFamily="18" charset="-34"/>
              <a:cs typeface="Angsana New" panose="02020603050405020304" pitchFamily="18" charset="-34"/>
            </a:endParaRPr>
          </a:p>
          <a:p>
            <a:endParaRPr lang="th-TH" altLang="en-US" dirty="0">
              <a:latin typeface="Angsana New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382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 dirty="0"/>
              <a:t>CSS </a:t>
            </a:r>
            <a:r>
              <a:rPr lang="th-TH" altLang="en-US" sz="4800" dirty="0"/>
              <a:t>กับการใช้งาน</a:t>
            </a:r>
            <a:r>
              <a:rPr lang="en-US" altLang="en-US" sz="4800" dirty="0"/>
              <a:t> Form</a:t>
            </a:r>
            <a:endParaRPr lang="en-US" dirty="0"/>
          </a:p>
        </p:txBody>
      </p:sp>
      <p:graphicFrame>
        <p:nvGraphicFramePr>
          <p:cNvPr id="65538" name="Object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7010400" y="2438400"/>
          <a:ext cx="2895600" cy="305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Image" r:id="rId3" imgW="1358730" imgH="1434415" progId="Photoshop.Image.8">
                  <p:embed/>
                </p:oleObj>
              </mc:Choice>
              <mc:Fallback>
                <p:oleObj name="Image" r:id="rId3" imgW="1358730" imgH="1434415" progId="Photoshop.Image.8">
                  <p:embed/>
                  <p:pic>
                    <p:nvPicPr>
                      <p:cNvPr id="65538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438400"/>
                        <a:ext cx="2895600" cy="305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981200"/>
            <a:ext cx="4876800" cy="3886200"/>
          </a:xfrm>
        </p:spPr>
        <p:txBody>
          <a:bodyPr rtlCol="0">
            <a:normAutofit fontScale="92500" lnSpcReduction="10000"/>
          </a:bodyPr>
          <a:lstStyle/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th-TH" altLang="en-US" b="1" dirty="0">
                <a:latin typeface="Angsana New" pitchFamily="18" charset="-34"/>
                <a:cs typeface="Angsana New" panose="02020603050405020304" pitchFamily="18" charset="-34"/>
              </a:rPr>
              <a:t>ผลลัพธ์ที่ได้คือ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th-TH" altLang="en-US" b="1" dirty="0">
                <a:latin typeface="Angsana New" pitchFamily="18" charset="-34"/>
                <a:cs typeface="Angsana New" panose="02020603050405020304" pitchFamily="18" charset="-34"/>
              </a:rPr>
              <a:t>ได้กล่องข้อความพื้นหลังสีเหลือง และมีเส้นขอบแบบ </a:t>
            </a:r>
            <a:r>
              <a:rPr lang="en-US" altLang="en-US" b="1" dirty="0">
                <a:latin typeface="Angsana New" pitchFamily="18" charset="-34"/>
                <a:cs typeface="Angsana New" panose="02020603050405020304" pitchFamily="18" charset="-34"/>
              </a:rPr>
              <a:t>solid </a:t>
            </a:r>
            <a:r>
              <a:rPr lang="th-TH" altLang="en-US" b="1" dirty="0">
                <a:latin typeface="Angsana New" pitchFamily="18" charset="-34"/>
                <a:cs typeface="Angsana New" panose="02020603050405020304" pitchFamily="18" charset="-34"/>
              </a:rPr>
              <a:t>กว้าง 100 </a:t>
            </a:r>
            <a:r>
              <a:rPr lang="en-US" altLang="en-US" b="1" dirty="0">
                <a:latin typeface="Angsana New" pitchFamily="18" charset="-34"/>
                <a:cs typeface="Angsana New" panose="02020603050405020304" pitchFamily="18" charset="-34"/>
              </a:rPr>
              <a:t>pixel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th-TH" altLang="en-US" b="1" dirty="0">
                <a:latin typeface="Angsana New" pitchFamily="18" charset="-34"/>
                <a:cs typeface="Angsana New" panose="02020603050405020304" pitchFamily="18" charset="-34"/>
              </a:rPr>
              <a:t>ได้ </a:t>
            </a:r>
            <a:r>
              <a:rPr lang="en-US" altLang="en-US" b="1" dirty="0">
                <a:latin typeface="Angsana New" pitchFamily="18" charset="-34"/>
                <a:cs typeface="Angsana New" panose="02020603050405020304" pitchFamily="18" charset="-34"/>
              </a:rPr>
              <a:t>List Box </a:t>
            </a:r>
            <a:r>
              <a:rPr lang="th-TH" altLang="en-US" b="1" dirty="0">
                <a:latin typeface="Angsana New" pitchFamily="18" charset="-34"/>
                <a:cs typeface="Angsana New" panose="02020603050405020304" pitchFamily="18" charset="-34"/>
              </a:rPr>
              <a:t>ที่มีพื้นหลังสีเหลือง และมีเส้นขอบแบบ </a:t>
            </a:r>
            <a:r>
              <a:rPr lang="en-US" altLang="en-US" b="1" dirty="0">
                <a:latin typeface="Angsana New" pitchFamily="18" charset="-34"/>
                <a:cs typeface="Angsana New" panose="02020603050405020304" pitchFamily="18" charset="-34"/>
              </a:rPr>
              <a:t>solid </a:t>
            </a:r>
            <a:r>
              <a:rPr lang="th-TH" altLang="en-US" b="1" dirty="0">
                <a:latin typeface="Angsana New" pitchFamily="18" charset="-34"/>
                <a:cs typeface="Angsana New" panose="02020603050405020304" pitchFamily="18" charset="-34"/>
              </a:rPr>
              <a:t>กว้าง 100 </a:t>
            </a:r>
            <a:r>
              <a:rPr lang="en-US" altLang="en-US" b="1" dirty="0">
                <a:latin typeface="Angsana New" pitchFamily="18" charset="-34"/>
                <a:cs typeface="Angsana New" panose="02020603050405020304" pitchFamily="18" charset="-34"/>
              </a:rPr>
              <a:t>pixel</a:t>
            </a: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r>
              <a:rPr lang="th-TH" altLang="en-US" b="1" dirty="0">
                <a:latin typeface="Angsana New" pitchFamily="18" charset="-34"/>
                <a:cs typeface="Angsana New" panose="02020603050405020304" pitchFamily="18" charset="-34"/>
              </a:rPr>
              <a:t>ได้ปุ่ม </a:t>
            </a:r>
            <a:r>
              <a:rPr lang="en-US" altLang="en-US" b="1" dirty="0">
                <a:latin typeface="Angsana New" pitchFamily="18" charset="-34"/>
                <a:cs typeface="Angsana New" panose="02020603050405020304" pitchFamily="18" charset="-34"/>
              </a:rPr>
              <a:t>Submit </a:t>
            </a:r>
            <a:r>
              <a:rPr lang="th-TH" altLang="en-US" b="1" dirty="0">
                <a:latin typeface="Angsana New" pitchFamily="18" charset="-34"/>
                <a:cs typeface="Angsana New" panose="02020603050405020304" pitchFamily="18" charset="-34"/>
              </a:rPr>
              <a:t>ที่มีพื้นหลังสีเหลือง และมีเส้นขอบแบบ จุด</a:t>
            </a:r>
            <a:r>
              <a:rPr lang="en-US" altLang="en-US" b="1" dirty="0">
                <a:latin typeface="Angsana New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b="1" dirty="0">
                <a:latin typeface="Angsana New" pitchFamily="18" charset="-34"/>
                <a:cs typeface="Angsana New" panose="02020603050405020304" pitchFamily="18" charset="-34"/>
              </a:rPr>
              <a:t>กว้าง 100 </a:t>
            </a:r>
            <a:r>
              <a:rPr lang="en-US" altLang="en-US" b="1" dirty="0">
                <a:latin typeface="Angsana New" pitchFamily="18" charset="-34"/>
                <a:cs typeface="Angsana New" panose="02020603050405020304" pitchFamily="18" charset="-34"/>
              </a:rPr>
              <a:t>pixel</a:t>
            </a:r>
            <a:endParaRPr lang="th-TH" altLang="en-US" b="1" dirty="0">
              <a:latin typeface="Angsana New" pitchFamily="18" charset="-34"/>
              <a:cs typeface="Angsana New" panose="02020603050405020304" pitchFamily="18" charset="-34"/>
            </a:endParaRPr>
          </a:p>
          <a:p>
            <a:pPr marL="438912" indent="-320040">
              <a:spcBef>
                <a:spcPts val="0"/>
              </a:spcBef>
              <a:buFont typeface="Wingdings 2"/>
              <a:buChar char=""/>
              <a:defRPr/>
            </a:pPr>
            <a:endParaRPr lang="th-TH" altLang="en-US" b="1" dirty="0">
              <a:latin typeface="Angsana New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864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B3C9-3DBF-4DE9-B939-365C5D07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Checkbox + Radio + Range + Progress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74E0-CEE2-42DB-AFF9-6F84787D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accent-color</a:t>
            </a:r>
          </a:p>
          <a:p>
            <a:pPr lvl="1"/>
            <a:r>
              <a:rPr lang="en-US" dirty="0"/>
              <a:t>accent-color: red;</a:t>
            </a:r>
          </a:p>
          <a:p>
            <a:r>
              <a:rPr lang="en-US" dirty="0"/>
              <a:t>box-shadow</a:t>
            </a:r>
          </a:p>
          <a:p>
            <a:pPr lvl="1"/>
            <a:r>
              <a:rPr lang="en-US" dirty="0"/>
              <a:t>box-shadow: 0 0 0 1px #FF5722;</a:t>
            </a:r>
          </a:p>
          <a:p>
            <a:r>
              <a:rPr lang="en-US" dirty="0"/>
              <a:t>Outline</a:t>
            </a:r>
          </a:p>
          <a:p>
            <a:pPr lvl="1"/>
            <a:r>
              <a:rPr lang="en-US" dirty="0"/>
              <a:t>outline: 1px solid #999;</a:t>
            </a: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A1BCB-16D1-4480-B572-474C7952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01959"/>
            <a:ext cx="2376264" cy="514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E1549-9731-466B-8069-4AB0DDFDD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77" y="2928980"/>
            <a:ext cx="2199179" cy="462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E95381-662F-42D8-8823-EEEAB78EB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37" y="3929020"/>
            <a:ext cx="1575726" cy="49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92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1BEB-62B4-4E46-A4F0-66D0328E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err="1"/>
              <a:t>ตย</a:t>
            </a:r>
            <a:r>
              <a:rPr lang="th-TH" dirty="0"/>
              <a:t>.</a:t>
            </a:r>
            <a:r>
              <a:rPr lang="en-US" dirty="0"/>
              <a:t> </a:t>
            </a:r>
            <a:r>
              <a:rPr lang="th-TH" dirty="0"/>
              <a:t>การใช้งาน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7050-D56A-47F0-9446-8165407B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input[type=checkbox]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accent-color: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input[type=radio]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accent-color: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input[type=range]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accent-color: </a:t>
            </a:r>
            <a:r>
              <a:rPr lang="en-US" dirty="0" err="1"/>
              <a:t>rgb</a:t>
            </a:r>
            <a:r>
              <a:rPr lang="en-US" dirty="0"/>
              <a:t>(0, 0, 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progress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accent-color: </a:t>
            </a:r>
            <a:r>
              <a:rPr lang="en-US" dirty="0" err="1"/>
              <a:t>hsl</a:t>
            </a:r>
            <a:r>
              <a:rPr lang="en-US" dirty="0"/>
              <a:t>(39, 100%, 50%);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&lt;h1&gt;The accent-color Property&lt;/h1&gt;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&lt;h3&gt;Accent color for checkboxes:&lt;/h3&gt;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&lt;input type="checkbox" id="vehicle1" name="vehicle1" value="Bike" checked&gt;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&lt;label for="vehicle1"&gt; I have a bike&lt;/label&gt;&lt;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&lt;input type="checkbox" id="vehicle2" name="vehicle2" value="Car" checked&gt;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&lt;label for="vehicle2"&gt; I have a car&lt;/label&gt;&lt;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&lt;h3&gt;Accent color for </a:t>
            </a:r>
            <a:r>
              <a:rPr lang="en-US" dirty="0" err="1"/>
              <a:t>radiobuttons</a:t>
            </a:r>
            <a:r>
              <a:rPr lang="en-US" dirty="0"/>
              <a:t>:&lt;/h3&gt;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&lt;input type="radio" id="html" name="</a:t>
            </a:r>
            <a:r>
              <a:rPr lang="en-US" dirty="0" err="1"/>
              <a:t>fav_language</a:t>
            </a:r>
            <a:r>
              <a:rPr lang="en-US" dirty="0"/>
              <a:t>" value="HTML"&gt;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&lt;label for="html"&gt;HTML&lt;/label&gt;&lt;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&lt;input type="radio" id="</a:t>
            </a:r>
            <a:r>
              <a:rPr lang="en-US" dirty="0" err="1"/>
              <a:t>css</a:t>
            </a:r>
            <a:r>
              <a:rPr lang="en-US" dirty="0"/>
              <a:t>" name="</a:t>
            </a:r>
            <a:r>
              <a:rPr lang="en-US" dirty="0" err="1"/>
              <a:t>fav_language</a:t>
            </a:r>
            <a:r>
              <a:rPr lang="en-US" dirty="0"/>
              <a:t>" value="CSS" checked&gt;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&lt;label for="</a:t>
            </a:r>
            <a:r>
              <a:rPr lang="en-US" dirty="0" err="1"/>
              <a:t>css</a:t>
            </a:r>
            <a:r>
              <a:rPr lang="en-US" dirty="0"/>
              <a:t>"&gt;CSS&lt;/label&gt;&lt;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&lt;h3&gt;Accent color for a range field:&lt;/h3&gt;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&lt;label for="vol"&gt;Volume:&lt;/label&gt;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&lt;input type="range" id="vol" name="vol" min="0" max="50"&gt;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&lt;h3&gt;Accent color for a progress element:&lt;/h3&gt;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&lt;label for="file"&gt;Downloading progress:&lt;/label&gt;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&lt;progress id="file" value="72" max="100"&gt; 72% &lt;/progress&gt;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8783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46C9-40CD-4B67-9C95-4472B336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Input type=</a:t>
            </a:r>
            <a:r>
              <a:rPr lang="en-US" dirty="0"/>
              <a:t>range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C17752-73BB-4557-AD01-0C1B1614B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360" y="1194575"/>
            <a:ext cx="4176464" cy="22824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1F82FA-E580-461E-A1D4-ECA332D08509}"/>
              </a:ext>
            </a:extLst>
          </p:cNvPr>
          <p:cNvSpPr/>
          <p:nvPr/>
        </p:nvSpPr>
        <p:spPr>
          <a:xfrm>
            <a:off x="359744" y="3645024"/>
            <a:ext cx="37200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https://www.cssportal.com/style-input-range</a:t>
            </a:r>
            <a:endParaRPr lang="th-TH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471B8-A8BB-4F44-B119-1C3390A812F0}"/>
              </a:ext>
            </a:extLst>
          </p:cNvPr>
          <p:cNvSpPr/>
          <p:nvPr/>
        </p:nvSpPr>
        <p:spPr>
          <a:xfrm>
            <a:off x="6312024" y="3660561"/>
            <a:ext cx="44644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https://freefrontend.com/css-range-sliders/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D9F5E-1A14-4F02-B8F7-9AE102D178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5700" y="1181215"/>
            <a:ext cx="362920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2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C35-5DA6-4AE1-A021-7764DC61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 slider-vertical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18FF-0F52-4890-8400-80D4C5F3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input[type="range"] {</a:t>
            </a:r>
          </a:p>
          <a:p>
            <a:pPr marL="0" indent="0">
              <a:buNone/>
            </a:pPr>
            <a:r>
              <a:rPr lang="en-US" dirty="0"/>
              <a:t>  appearance: slider-vertical;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679C1-421B-489B-9A78-D82E729D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412776"/>
            <a:ext cx="610068" cy="19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4F9D-E5F3-45F2-A3CF-322E60B4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E13A-EFF9-42FA-AA07-025B416F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&lt;meta charset="UTF-8"&gt;</a:t>
            </a:r>
          </a:p>
          <a:p>
            <a:pPr marL="0" indent="0">
              <a:buNone/>
            </a:pPr>
            <a:r>
              <a:rPr lang="en-US" dirty="0"/>
              <a:t>    &lt;meta http-</a:t>
            </a:r>
            <a:r>
              <a:rPr lang="en-US" dirty="0" err="1"/>
              <a:t>equiv</a:t>
            </a:r>
            <a:r>
              <a:rPr lang="en-US" dirty="0"/>
              <a:t>="X-UA-Compatible" content="IE=edge"&gt;</a:t>
            </a:r>
          </a:p>
          <a:p>
            <a:pPr marL="0" indent="0">
              <a:buNone/>
            </a:pPr>
            <a:r>
              <a:rPr lang="en-US" dirty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&lt;title&gt;range&lt;/title&gt;</a:t>
            </a:r>
          </a:p>
          <a:p>
            <a:pPr marL="0" indent="0">
              <a:buNone/>
            </a:pPr>
            <a:r>
              <a:rPr lang="en-US" dirty="0"/>
              <a:t>    &lt;style&gt;</a:t>
            </a:r>
          </a:p>
          <a:p>
            <a:pPr marL="0" indent="0">
              <a:buNone/>
            </a:pPr>
            <a:r>
              <a:rPr lang="en-US" dirty="0"/>
              <a:t>        input[type=range] {</a:t>
            </a:r>
          </a:p>
          <a:p>
            <a:pPr marL="0" indent="0">
              <a:buNone/>
            </a:pPr>
            <a:r>
              <a:rPr lang="en-US" dirty="0"/>
              <a:t>            accent-color: </a:t>
            </a:r>
            <a:r>
              <a:rPr lang="en-US" dirty="0" err="1"/>
              <a:t>rgb</a:t>
            </a:r>
            <a:r>
              <a:rPr lang="en-US" dirty="0"/>
              <a:t>(0, 0, 255);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&lt;/style&gt;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&lt;script&gt;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function change(</a:t>
            </a:r>
            <a:r>
              <a:rPr lang="en-US" dirty="0" err="1">
                <a:highlight>
                  <a:srgbClr val="FFFF00"/>
                </a:highlight>
              </a:rPr>
              <a:t>val</a:t>
            </a:r>
            <a:r>
              <a:rPr lang="en-US" dirty="0">
                <a:highlight>
                  <a:srgbClr val="FFFF00"/>
                </a:highlight>
              </a:rPr>
              <a:t>) {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    </a:t>
            </a:r>
            <a:r>
              <a:rPr lang="en-US" dirty="0" err="1">
                <a:highlight>
                  <a:srgbClr val="FFFF00"/>
                </a:highlight>
              </a:rPr>
              <a:t>document.getElementById</a:t>
            </a:r>
            <a:r>
              <a:rPr lang="en-US" dirty="0">
                <a:highlight>
                  <a:srgbClr val="FFFF00"/>
                </a:highlight>
              </a:rPr>
              <a:t>('</a:t>
            </a:r>
            <a:r>
              <a:rPr lang="en-US" dirty="0" err="1">
                <a:highlight>
                  <a:srgbClr val="FFFF00"/>
                </a:highlight>
              </a:rPr>
              <a:t>textInput</a:t>
            </a:r>
            <a:r>
              <a:rPr lang="en-US" dirty="0">
                <a:highlight>
                  <a:srgbClr val="FFFF00"/>
                </a:highlight>
              </a:rPr>
              <a:t>').</a:t>
            </a:r>
            <a:r>
              <a:rPr lang="en-US" dirty="0" err="1">
                <a:highlight>
                  <a:srgbClr val="FFFF00"/>
                </a:highlight>
              </a:rPr>
              <a:t>innerHTML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val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};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&lt;p&gt;&lt;label for="</a:t>
            </a:r>
            <a:r>
              <a:rPr lang="en-US" dirty="0" err="1"/>
              <a:t>range_weight</a:t>
            </a:r>
            <a:r>
              <a:rPr lang="en-US" dirty="0"/>
              <a:t>"&gt;Weight: &lt;/label&gt; &lt;input type="range" name="weight" class="slider" min="0" max="100"</a:t>
            </a:r>
          </a:p>
          <a:p>
            <a:pPr marL="0" indent="0">
              <a:buNone/>
            </a:pPr>
            <a:r>
              <a:rPr lang="en-US" dirty="0"/>
              <a:t>            value="75" </a:t>
            </a:r>
            <a:r>
              <a:rPr lang="en-US" dirty="0" err="1">
                <a:highlight>
                  <a:srgbClr val="FFFF00"/>
                </a:highlight>
              </a:rPr>
              <a:t>onchange</a:t>
            </a:r>
            <a:r>
              <a:rPr lang="en-US" dirty="0">
                <a:highlight>
                  <a:srgbClr val="FFFF00"/>
                </a:highlight>
              </a:rPr>
              <a:t>="change(</a:t>
            </a:r>
            <a:r>
              <a:rPr lang="en-US" dirty="0" err="1">
                <a:highlight>
                  <a:srgbClr val="FFFF00"/>
                </a:highlight>
              </a:rPr>
              <a:t>this.value</a:t>
            </a:r>
            <a:r>
              <a:rPr lang="en-US" dirty="0">
                <a:highlight>
                  <a:srgbClr val="FFFF00"/>
                </a:highlight>
              </a:rPr>
              <a:t>);"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&lt;span id="</a:t>
            </a:r>
            <a:r>
              <a:rPr lang="en-US" dirty="0" err="1"/>
              <a:t>textInput</a:t>
            </a:r>
            <a:r>
              <a:rPr lang="en-US" dirty="0"/>
              <a:t>"&gt;75&lt;/span&gt;</a:t>
            </a:r>
          </a:p>
          <a:p>
            <a:pPr marL="0" indent="0">
              <a:buNone/>
            </a:pPr>
            <a:r>
              <a:rPr lang="en-US" dirty="0"/>
              <a:t>    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14C29-5D82-417E-AE34-1B1D1B3B8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81000"/>
            <a:ext cx="293410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248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33A4-BCAE-4659-A823-A953705D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ตัวอย่างการใช้</a:t>
            </a:r>
            <a:r>
              <a:rPr lang="en-US" dirty="0"/>
              <a:t> Range + CSS + </a:t>
            </a:r>
            <a:r>
              <a:rPr lang="en-US" dirty="0" err="1"/>
              <a:t>Javscript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983A-FCF7-4395-BD6B-4AF66945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1196752"/>
            <a:ext cx="11569285" cy="5544616"/>
          </a:xfrm>
        </p:spPr>
        <p:txBody>
          <a:bodyPr numCol="3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&lt;meta charset="UTF-8"&gt;</a:t>
            </a:r>
          </a:p>
          <a:p>
            <a:pPr marL="0" indent="0">
              <a:buNone/>
            </a:pPr>
            <a:r>
              <a:rPr lang="en-US" dirty="0"/>
              <a:t>    &lt;meta http-</a:t>
            </a:r>
            <a:r>
              <a:rPr lang="en-US" dirty="0" err="1"/>
              <a:t>equiv</a:t>
            </a:r>
            <a:r>
              <a:rPr lang="en-US" dirty="0"/>
              <a:t>="X-UA-Compatible" content="IE=edge"&gt;</a:t>
            </a:r>
          </a:p>
          <a:p>
            <a:pPr marL="0" indent="0">
              <a:buNone/>
            </a:pPr>
            <a:r>
              <a:rPr lang="en-US" dirty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&lt;title&gt;Slider&lt;/title&gt;</a:t>
            </a:r>
          </a:p>
          <a:p>
            <a:pPr marL="0" indent="0">
              <a:buNone/>
            </a:pPr>
            <a:r>
              <a:rPr lang="en-US" dirty="0"/>
              <a:t>    &lt;style&gt;</a:t>
            </a:r>
          </a:p>
          <a:p>
            <a:pPr marL="0" indent="0">
              <a:buNone/>
            </a:pPr>
            <a:r>
              <a:rPr lang="en-US" dirty="0"/>
              <a:t>        @import </a:t>
            </a:r>
            <a:r>
              <a:rPr lang="en-US" dirty="0" err="1"/>
              <a:t>url</a:t>
            </a:r>
            <a:r>
              <a:rPr lang="en-US" dirty="0"/>
              <a:t>('https://fonts.googleapis.com/css2?family=Poppins:wght@300&amp;display=swap');</a:t>
            </a:r>
          </a:p>
          <a:p>
            <a:pPr marL="0" indent="0">
              <a:buNone/>
            </a:pPr>
            <a:r>
              <a:rPr lang="en-US" dirty="0"/>
              <a:t>        * {</a:t>
            </a:r>
          </a:p>
          <a:p>
            <a:pPr marL="0" indent="0">
              <a:buNone/>
            </a:pPr>
            <a:r>
              <a:rPr lang="en-US" dirty="0"/>
              <a:t>            margin: 0;</a:t>
            </a:r>
          </a:p>
          <a:p>
            <a:pPr marL="0" indent="0">
              <a:buNone/>
            </a:pPr>
            <a:r>
              <a:rPr lang="en-US" dirty="0"/>
              <a:t>            padding: 0;</a:t>
            </a:r>
          </a:p>
          <a:p>
            <a:pPr marL="0" indent="0">
              <a:buNone/>
            </a:pPr>
            <a:r>
              <a:rPr lang="en-US" dirty="0"/>
              <a:t>            font-family: "Poppins", sans-serif;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body {</a:t>
            </a:r>
          </a:p>
          <a:p>
            <a:pPr marL="0" indent="0">
              <a:buNone/>
            </a:pPr>
            <a:r>
              <a:rPr lang="en-US" dirty="0"/>
              <a:t>            display: flex;</a:t>
            </a:r>
          </a:p>
          <a:p>
            <a:pPr marL="0" indent="0">
              <a:buNone/>
            </a:pPr>
            <a:r>
              <a:rPr lang="en-US" dirty="0"/>
              <a:t>            justify-content: center;</a:t>
            </a:r>
          </a:p>
          <a:p>
            <a:pPr marL="0" indent="0">
              <a:buNone/>
            </a:pPr>
            <a:r>
              <a:rPr lang="en-US" dirty="0"/>
              <a:t>            align-items: center;</a:t>
            </a:r>
          </a:p>
          <a:p>
            <a:pPr marL="0" indent="0">
              <a:buNone/>
            </a:pPr>
            <a:r>
              <a:rPr lang="en-US" dirty="0"/>
              <a:t>            min-height: 100vh;</a:t>
            </a:r>
          </a:p>
          <a:p>
            <a:pPr marL="0" indent="0">
              <a:buNone/>
            </a:pPr>
            <a:r>
              <a:rPr lang="en-US" dirty="0"/>
              <a:t>            background: #151515;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div {</a:t>
            </a:r>
          </a:p>
          <a:p>
            <a:pPr marL="0" indent="0">
              <a:buNone/>
            </a:pPr>
            <a:r>
              <a:rPr lang="en-US" dirty="0"/>
              <a:t>            position: absolute;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#</a:t>
            </a:r>
            <a:r>
              <a:rPr lang="en-US" dirty="0" err="1"/>
              <a:t>rangeValue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 position: relative;</a:t>
            </a:r>
          </a:p>
          <a:p>
            <a:pPr marL="0" indent="0">
              <a:buNone/>
            </a:pPr>
            <a:r>
              <a:rPr lang="en-US" dirty="0"/>
              <a:t>            display: block;</a:t>
            </a:r>
          </a:p>
          <a:p>
            <a:pPr marL="0" indent="0">
              <a:buNone/>
            </a:pPr>
            <a:r>
              <a:rPr lang="en-US" dirty="0"/>
              <a:t>            text-align: center;</a:t>
            </a:r>
          </a:p>
          <a:p>
            <a:pPr marL="0" indent="0">
              <a:buNone/>
            </a:pPr>
            <a:r>
              <a:rPr lang="en-US" dirty="0"/>
              <a:t>            font-size: 6em;</a:t>
            </a:r>
          </a:p>
          <a:p>
            <a:pPr marL="0" indent="0">
              <a:buNone/>
            </a:pPr>
            <a:r>
              <a:rPr lang="en-US" dirty="0"/>
              <a:t>            color: #999;</a:t>
            </a:r>
          </a:p>
          <a:p>
            <a:pPr marL="0" indent="0">
              <a:buNone/>
            </a:pPr>
            <a:r>
              <a:rPr lang="en-US" dirty="0"/>
              <a:t>            font-weight: 400;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.range {</a:t>
            </a:r>
          </a:p>
          <a:p>
            <a:pPr marL="0" indent="0">
              <a:buNone/>
            </a:pPr>
            <a:r>
              <a:rPr lang="en-US" dirty="0"/>
              <a:t>            width: 400px;</a:t>
            </a:r>
          </a:p>
          <a:p>
            <a:pPr marL="0" indent="0">
              <a:buNone/>
            </a:pPr>
            <a:r>
              <a:rPr lang="en-US" dirty="0"/>
              <a:t>            height: 15px;</a:t>
            </a:r>
          </a:p>
          <a:p>
            <a:pPr marL="0" indent="0">
              <a:buNone/>
            </a:pPr>
            <a:r>
              <a:rPr lang="en-US" dirty="0"/>
              <a:t>            -</a:t>
            </a:r>
            <a:r>
              <a:rPr lang="en-US" dirty="0" err="1"/>
              <a:t>webkit</a:t>
            </a:r>
            <a:r>
              <a:rPr lang="en-US" dirty="0"/>
              <a:t>-appearance: none;</a:t>
            </a:r>
          </a:p>
          <a:p>
            <a:pPr marL="0" indent="0">
              <a:buNone/>
            </a:pPr>
            <a:r>
              <a:rPr lang="en-US" dirty="0"/>
              <a:t>            background: #111;</a:t>
            </a:r>
          </a:p>
          <a:p>
            <a:pPr marL="0" indent="0">
              <a:buNone/>
            </a:pPr>
            <a:r>
              <a:rPr lang="en-US" dirty="0"/>
              <a:t>            outline: none;</a:t>
            </a:r>
          </a:p>
          <a:p>
            <a:pPr marL="0" indent="0">
              <a:buNone/>
            </a:pPr>
            <a:r>
              <a:rPr lang="en-US" dirty="0"/>
              <a:t>            border-radius: 15px;</a:t>
            </a:r>
          </a:p>
          <a:p>
            <a:pPr marL="0" indent="0">
              <a:buNone/>
            </a:pPr>
            <a:r>
              <a:rPr lang="en-US" dirty="0"/>
              <a:t>            overflow: hidden;</a:t>
            </a:r>
          </a:p>
          <a:p>
            <a:pPr marL="0" indent="0">
              <a:buNone/>
            </a:pPr>
            <a:r>
              <a:rPr lang="en-US" dirty="0"/>
              <a:t>            box-shadow: inset 0 0 5px </a:t>
            </a:r>
            <a:r>
              <a:rPr lang="en-US" dirty="0" err="1"/>
              <a:t>rgba</a:t>
            </a:r>
            <a:r>
              <a:rPr lang="en-US" dirty="0"/>
              <a:t>(0, 0, 0, 1);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.range::-</a:t>
            </a:r>
            <a:r>
              <a:rPr lang="en-US" dirty="0" err="1"/>
              <a:t>webkit</a:t>
            </a:r>
            <a:r>
              <a:rPr lang="en-US" dirty="0"/>
              <a:t>-slider-thumb {</a:t>
            </a:r>
          </a:p>
          <a:p>
            <a:pPr marL="0" indent="0">
              <a:buNone/>
            </a:pPr>
            <a:r>
              <a:rPr lang="en-US" dirty="0"/>
              <a:t>            -</a:t>
            </a:r>
            <a:r>
              <a:rPr lang="en-US" dirty="0" err="1"/>
              <a:t>webkit</a:t>
            </a:r>
            <a:r>
              <a:rPr lang="en-US" dirty="0"/>
              <a:t>-appearance: none;</a:t>
            </a:r>
          </a:p>
          <a:p>
            <a:pPr marL="0" indent="0">
              <a:buNone/>
            </a:pPr>
            <a:r>
              <a:rPr lang="en-US" dirty="0"/>
              <a:t>            width: 15px;</a:t>
            </a:r>
          </a:p>
          <a:p>
            <a:pPr marL="0" indent="0">
              <a:buNone/>
            </a:pPr>
            <a:r>
              <a:rPr lang="en-US" dirty="0"/>
              <a:t>            height: 15px;</a:t>
            </a:r>
          </a:p>
          <a:p>
            <a:pPr marL="0" indent="0">
              <a:buNone/>
            </a:pPr>
            <a:r>
              <a:rPr lang="en-US" dirty="0"/>
              <a:t>            border-radius: 50%;</a:t>
            </a:r>
          </a:p>
          <a:p>
            <a:pPr marL="0" indent="0">
              <a:buNone/>
            </a:pPr>
            <a:r>
              <a:rPr lang="en-US" dirty="0"/>
              <a:t>            background: #00fd0a;</a:t>
            </a:r>
          </a:p>
          <a:p>
            <a:pPr marL="0" indent="0">
              <a:buNone/>
            </a:pPr>
            <a:r>
              <a:rPr lang="en-US" dirty="0"/>
              <a:t>            cursor: pointer;</a:t>
            </a:r>
          </a:p>
          <a:p>
            <a:pPr marL="0" indent="0">
              <a:buNone/>
            </a:pPr>
            <a:r>
              <a:rPr lang="en-US" dirty="0"/>
              <a:t>            border: 4px solid #333;</a:t>
            </a:r>
          </a:p>
          <a:p>
            <a:pPr marL="0" indent="0">
              <a:buNone/>
            </a:pPr>
            <a:r>
              <a:rPr lang="en-US" dirty="0"/>
              <a:t>            box-shadow: -407px 0 0 400px #00fd0a;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&lt;div&gt;</a:t>
            </a:r>
          </a:p>
          <a:p>
            <a:pPr marL="0" indent="0">
              <a:buNone/>
            </a:pPr>
            <a:r>
              <a:rPr lang="en-US" dirty="0"/>
              <a:t>        &lt;span id="</a:t>
            </a:r>
            <a:r>
              <a:rPr lang="en-US" dirty="0" err="1"/>
              <a:t>rangeValue</a:t>
            </a:r>
            <a:r>
              <a:rPr lang="en-US" dirty="0"/>
              <a:t>"&gt;0&lt;/span&gt;</a:t>
            </a:r>
          </a:p>
          <a:p>
            <a:pPr marL="0" indent="0">
              <a:buNone/>
            </a:pPr>
            <a:r>
              <a:rPr lang="en-US" dirty="0"/>
              <a:t>        &lt;Input class="range" type="range" name "" value="0" min="0" max="1000" </a:t>
            </a:r>
            <a:r>
              <a:rPr lang="en-US" dirty="0" err="1"/>
              <a:t>onChange</a:t>
            </a:r>
            <a:r>
              <a:rPr lang="en-US" dirty="0"/>
              <a:t>="</a:t>
            </a:r>
            <a:r>
              <a:rPr lang="en-US" dirty="0" err="1"/>
              <a:t>rangeSlide</a:t>
            </a:r>
            <a:r>
              <a:rPr lang="en-US" dirty="0"/>
              <a:t>(</a:t>
            </a:r>
            <a:r>
              <a:rPr lang="en-US" dirty="0" err="1"/>
              <a:t>this.value</a:t>
            </a:r>
            <a:r>
              <a:rPr lang="en-US" dirty="0"/>
              <a:t>)"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onmousemove</a:t>
            </a:r>
            <a:r>
              <a:rPr lang="en-US" dirty="0"/>
              <a:t>="</a:t>
            </a:r>
            <a:r>
              <a:rPr lang="en-US" dirty="0" err="1"/>
              <a:t>rangeSlide</a:t>
            </a:r>
            <a:r>
              <a:rPr lang="en-US" dirty="0"/>
              <a:t>(</a:t>
            </a:r>
            <a:r>
              <a:rPr lang="en-US" dirty="0" err="1"/>
              <a:t>this.value</a:t>
            </a:r>
            <a:r>
              <a:rPr lang="en-US" dirty="0"/>
              <a:t>)"&gt;&lt;/Input&gt;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function </a:t>
            </a:r>
            <a:r>
              <a:rPr lang="en-US" dirty="0" err="1"/>
              <a:t>rangeSlide</a:t>
            </a:r>
            <a:r>
              <a:rPr lang="en-US" dirty="0"/>
              <a:t>(value)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rangeValue</a:t>
            </a:r>
            <a:r>
              <a:rPr lang="en-US" dirty="0"/>
              <a:t>').</a:t>
            </a:r>
            <a:r>
              <a:rPr lang="en-US" dirty="0" err="1"/>
              <a:t>innerHTML</a:t>
            </a:r>
            <a:r>
              <a:rPr lang="en-US" dirty="0"/>
              <a:t> = value;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91B58-3EEF-49B3-8A27-F32A9C6FCE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8153" y="432755"/>
            <a:ext cx="1882503" cy="7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7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5B057-8EBC-4AD1-A182-E3C73AC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</a:t>
            </a:r>
          </a:p>
        </p:txBody>
      </p:sp>
      <p:pic>
        <p:nvPicPr>
          <p:cNvPr id="2052" name="Picture 4" descr="ขั้นตอนลงทะเบียน คนละครึ่ง รอบเก็บตก ต้องทำยังไงให้ได้รับสิทธิ">
            <a:extLst>
              <a:ext uri="{FF2B5EF4-FFF2-40B4-BE49-F238E27FC236}">
                <a16:creationId xmlns:a16="http://schemas.microsoft.com/office/drawing/2014/main" id="{E18F5DEA-8EA1-4DB9-B91D-31B24969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95262"/>
            <a:ext cx="6629400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2207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/>
              <a:t>ตัวอย่างการใช้</a:t>
            </a:r>
            <a:r>
              <a:rPr lang="en-US" altLang="en-US"/>
              <a:t>CSS </a:t>
            </a:r>
            <a:r>
              <a:rPr lang="th-TH" altLang="en-US"/>
              <a:t>กับการสร้าง</a:t>
            </a:r>
            <a:r>
              <a:rPr lang="en-US" altLang="en-US"/>
              <a:t>Form </a:t>
            </a:r>
            <a:r>
              <a:rPr lang="en-US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&lt;meta charset="UTF-8"&gt;</a:t>
            </a:r>
          </a:p>
          <a:p>
            <a:pPr marL="0" indent="0">
              <a:buNone/>
            </a:pPr>
            <a:r>
              <a:rPr lang="en-US" dirty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&lt;title&gt;Form </a:t>
            </a:r>
            <a:r>
              <a:rPr lang="th-TH" dirty="0"/>
              <a:t>รับข้อมูล&lt;/</a:t>
            </a:r>
            <a:r>
              <a:rPr lang="en-US" dirty="0"/>
              <a:t>title&gt;</a:t>
            </a:r>
          </a:p>
          <a:p>
            <a:pPr marL="0" indent="0">
              <a:buNone/>
            </a:pPr>
            <a:r>
              <a:rPr lang="en-US" dirty="0"/>
              <a:t>    &lt;style&gt;</a:t>
            </a:r>
          </a:p>
          <a:p>
            <a:pPr marL="0" indent="0">
              <a:buNone/>
            </a:pPr>
            <a:r>
              <a:rPr lang="en-US" dirty="0"/>
              <a:t>        input[type=text],</a:t>
            </a:r>
          </a:p>
          <a:p>
            <a:pPr marL="0" indent="0">
              <a:buNone/>
            </a:pPr>
            <a:r>
              <a:rPr lang="en-US" dirty="0"/>
              <a:t>        select {</a:t>
            </a:r>
          </a:p>
          <a:p>
            <a:pPr marL="0" indent="0">
              <a:buNone/>
            </a:pPr>
            <a:r>
              <a:rPr lang="en-US" dirty="0"/>
              <a:t>            width: 100%;</a:t>
            </a:r>
          </a:p>
          <a:p>
            <a:pPr marL="0" indent="0">
              <a:buNone/>
            </a:pPr>
            <a:r>
              <a:rPr lang="en-US" dirty="0"/>
              <a:t>            padding: 12px 20px;</a:t>
            </a:r>
          </a:p>
          <a:p>
            <a:pPr marL="0" indent="0">
              <a:buNone/>
            </a:pPr>
            <a:r>
              <a:rPr lang="en-US" dirty="0"/>
              <a:t>            margin: 8px 0;</a:t>
            </a:r>
          </a:p>
          <a:p>
            <a:pPr marL="0" indent="0">
              <a:buNone/>
            </a:pPr>
            <a:r>
              <a:rPr lang="en-US" dirty="0"/>
              <a:t>            display: inline-block;</a:t>
            </a:r>
          </a:p>
          <a:p>
            <a:pPr marL="0" indent="0">
              <a:buNone/>
            </a:pPr>
            <a:r>
              <a:rPr lang="en-US" dirty="0"/>
              <a:t>            border: 1px solid #ccc;</a:t>
            </a:r>
          </a:p>
          <a:p>
            <a:pPr marL="0" indent="0">
              <a:buNone/>
            </a:pPr>
            <a:r>
              <a:rPr lang="en-US" dirty="0"/>
              <a:t>            border-radius: 4px;</a:t>
            </a:r>
          </a:p>
          <a:p>
            <a:pPr marL="0" indent="0">
              <a:buNone/>
            </a:pPr>
            <a:r>
              <a:rPr lang="en-US" dirty="0"/>
              <a:t>            box-sizing: border-box;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input[type=submit] {</a:t>
            </a:r>
          </a:p>
          <a:p>
            <a:pPr marL="0" indent="0">
              <a:buNone/>
            </a:pPr>
            <a:r>
              <a:rPr lang="en-US" dirty="0"/>
              <a:t>            width: 100%;</a:t>
            </a:r>
          </a:p>
          <a:p>
            <a:pPr marL="0" indent="0">
              <a:buNone/>
            </a:pPr>
            <a:r>
              <a:rPr lang="en-US" dirty="0"/>
              <a:t>            background-color: #4CAF50;</a:t>
            </a:r>
          </a:p>
          <a:p>
            <a:pPr marL="0" indent="0">
              <a:buNone/>
            </a:pPr>
            <a:r>
              <a:rPr lang="en-US" dirty="0"/>
              <a:t>            color: white;</a:t>
            </a:r>
          </a:p>
          <a:p>
            <a:pPr marL="0" indent="0">
              <a:buNone/>
            </a:pPr>
            <a:r>
              <a:rPr lang="en-US" dirty="0"/>
              <a:t>            padding: 14px 20px;</a:t>
            </a:r>
          </a:p>
          <a:p>
            <a:pPr marL="0" indent="0">
              <a:buNone/>
            </a:pPr>
            <a:r>
              <a:rPr lang="en-US" dirty="0"/>
              <a:t>            margin: 8px 0;</a:t>
            </a:r>
          </a:p>
          <a:p>
            <a:pPr marL="0" indent="0">
              <a:buNone/>
            </a:pPr>
            <a:r>
              <a:rPr lang="en-US" dirty="0"/>
              <a:t>            border: none;</a:t>
            </a:r>
          </a:p>
          <a:p>
            <a:pPr marL="0" indent="0">
              <a:buNone/>
            </a:pPr>
            <a:r>
              <a:rPr lang="en-US" dirty="0"/>
              <a:t>            border-radius: 4px;</a:t>
            </a:r>
          </a:p>
          <a:p>
            <a:pPr marL="0" indent="0">
              <a:buNone/>
            </a:pPr>
            <a:r>
              <a:rPr lang="en-US" dirty="0"/>
              <a:t>            cursor: pointer;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input[type=submit]:hover {</a:t>
            </a:r>
          </a:p>
          <a:p>
            <a:pPr marL="0" indent="0">
              <a:buNone/>
            </a:pPr>
            <a:r>
              <a:rPr lang="en-US" dirty="0"/>
              <a:t>            background-color: #45a049;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div {</a:t>
            </a:r>
          </a:p>
          <a:p>
            <a:pPr marL="0" indent="0">
              <a:buNone/>
            </a:pPr>
            <a:r>
              <a:rPr lang="en-US" dirty="0"/>
              <a:t>            border-radius: 5px;</a:t>
            </a:r>
          </a:p>
          <a:p>
            <a:pPr marL="0" indent="0">
              <a:buNone/>
            </a:pPr>
            <a:r>
              <a:rPr lang="en-US" dirty="0"/>
              <a:t>            background-color: #f2f2f2;</a:t>
            </a:r>
          </a:p>
          <a:p>
            <a:pPr marL="0" indent="0">
              <a:buNone/>
            </a:pPr>
            <a:r>
              <a:rPr lang="en-US" dirty="0"/>
              <a:t>            padding: 40px;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84437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/>
              <a:t>ตัวอย่างการใช้</a:t>
            </a:r>
            <a:r>
              <a:rPr lang="en-US" altLang="en-US"/>
              <a:t>CSS </a:t>
            </a:r>
            <a:r>
              <a:rPr lang="th-TH" altLang="en-US"/>
              <a:t>กับการสร้าง</a:t>
            </a:r>
            <a:r>
              <a:rPr lang="en-US" altLang="en-US"/>
              <a:t>Form</a:t>
            </a:r>
            <a:r>
              <a:rPr lang="th-TH" altLang="en-US"/>
              <a:t> </a:t>
            </a:r>
            <a:r>
              <a:rPr lang="en-US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&lt;h3&gt;Using CSS to style a HTML Form&lt;/h3&gt;</a:t>
            </a:r>
          </a:p>
          <a:p>
            <a:pPr marL="0" indent="0">
              <a:buNone/>
            </a:pPr>
            <a:r>
              <a:rPr lang="en-US" dirty="0"/>
              <a:t>    &lt;div&gt;</a:t>
            </a:r>
          </a:p>
          <a:p>
            <a:pPr marL="0" indent="0">
              <a:buNone/>
            </a:pPr>
            <a:r>
              <a:rPr lang="en-US" dirty="0"/>
              <a:t>        &lt;form action="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&lt;label for="</a:t>
            </a:r>
            <a:r>
              <a:rPr lang="en-US" dirty="0" err="1"/>
              <a:t>fname</a:t>
            </a:r>
            <a:r>
              <a:rPr lang="en-US" dirty="0"/>
              <a:t>"&gt;First Name&lt;/label&gt;</a:t>
            </a:r>
          </a:p>
          <a:p>
            <a:pPr marL="0" indent="0">
              <a:buNone/>
            </a:pPr>
            <a:r>
              <a:rPr lang="en-US" dirty="0"/>
              <a:t>            &lt;input type="text"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firstname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&lt;label for="</a:t>
            </a:r>
            <a:r>
              <a:rPr lang="en-US" dirty="0" err="1"/>
              <a:t>lname</a:t>
            </a:r>
            <a:r>
              <a:rPr lang="en-US" dirty="0"/>
              <a:t>"&gt;Last Name&lt;/label&gt;</a:t>
            </a:r>
          </a:p>
          <a:p>
            <a:pPr marL="0" indent="0">
              <a:buNone/>
            </a:pPr>
            <a:r>
              <a:rPr lang="en-US" dirty="0"/>
              <a:t>            &lt;input type="text" id="</a:t>
            </a:r>
            <a:r>
              <a:rPr lang="en-US" dirty="0" err="1"/>
              <a:t>lname</a:t>
            </a:r>
            <a:r>
              <a:rPr lang="en-US" dirty="0"/>
              <a:t>" name="</a:t>
            </a:r>
            <a:r>
              <a:rPr lang="en-US" dirty="0" err="1"/>
              <a:t>lastname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&lt;label for="country"&gt;State&lt;/label&gt;</a:t>
            </a:r>
          </a:p>
          <a:p>
            <a:pPr marL="0" indent="0">
              <a:buNone/>
            </a:pPr>
            <a:r>
              <a:rPr lang="en-US" dirty="0"/>
              <a:t>            &lt;select id="country" name="country"&gt;</a:t>
            </a:r>
          </a:p>
          <a:p>
            <a:pPr marL="0" indent="0">
              <a:buNone/>
            </a:pPr>
            <a:r>
              <a:rPr lang="en-US" dirty="0"/>
              <a:t>                &lt;option value="</a:t>
            </a:r>
            <a:r>
              <a:rPr lang="en-US" dirty="0" err="1"/>
              <a:t>australia</a:t>
            </a:r>
            <a:r>
              <a:rPr lang="en-US" dirty="0"/>
              <a:t>"&gt;Australia&lt;/option&gt;</a:t>
            </a:r>
          </a:p>
          <a:p>
            <a:pPr marL="0" indent="0">
              <a:buNone/>
            </a:pPr>
            <a:r>
              <a:rPr lang="en-US" dirty="0"/>
              <a:t>                &lt;option value="</a:t>
            </a:r>
            <a:r>
              <a:rPr lang="en-US" dirty="0" err="1"/>
              <a:t>canada</a:t>
            </a:r>
            <a:r>
              <a:rPr lang="en-US" dirty="0"/>
              <a:t>"&gt;Canada&lt;/option&gt;</a:t>
            </a:r>
          </a:p>
          <a:p>
            <a:pPr marL="0" indent="0">
              <a:buNone/>
            </a:pPr>
            <a:r>
              <a:rPr lang="en-US" dirty="0"/>
              <a:t>                &lt;option value="</a:t>
            </a:r>
            <a:r>
              <a:rPr lang="en-US" dirty="0" err="1"/>
              <a:t>usa</a:t>
            </a:r>
            <a:r>
              <a:rPr lang="en-US" dirty="0"/>
              <a:t>"&gt;USA&lt;/option&gt;</a:t>
            </a:r>
          </a:p>
          <a:p>
            <a:pPr marL="0" indent="0">
              <a:buNone/>
            </a:pPr>
            <a:r>
              <a:rPr lang="en-US" dirty="0"/>
              <a:t>            &lt;/select&gt;</a:t>
            </a:r>
          </a:p>
          <a:p>
            <a:pPr marL="0" indent="0">
              <a:buNone/>
            </a:pPr>
            <a:r>
              <a:rPr lang="en-US" dirty="0"/>
              <a:t>            &lt;input type="submit" value="Submit"&gt;</a:t>
            </a:r>
          </a:p>
          <a:p>
            <a:pPr marL="0" indent="0">
              <a:buNone/>
            </a:pPr>
            <a:r>
              <a:rPr lang="en-US" dirty="0"/>
              <a:t>        &lt;/form&gt;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529555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/>
              <a:t>ตัวอย่างการใช้</a:t>
            </a:r>
            <a:r>
              <a:rPr lang="en-US" altLang="en-US"/>
              <a:t>CSS </a:t>
            </a:r>
            <a:r>
              <a:rPr lang="th-TH" altLang="en-US"/>
              <a:t>กับการสร้าง</a:t>
            </a:r>
            <a:r>
              <a:rPr lang="en-US" altLang="en-US"/>
              <a:t>Form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0CE730-49D7-4460-8A18-5AC576990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79"/>
          <a:stretch/>
        </p:blipFill>
        <p:spPr>
          <a:xfrm>
            <a:off x="3606800" y="1785112"/>
            <a:ext cx="4800600" cy="4103750"/>
          </a:xfrm>
        </p:spPr>
      </p:pic>
    </p:spTree>
    <p:extLst>
      <p:ext uri="{BB962C8B-B14F-4D97-AF65-F5344CB8AC3E}">
        <p14:creationId xmlns:p14="http://schemas.microsoft.com/office/powerpoint/2010/main" val="34767250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CSS </a:t>
            </a:r>
            <a:r>
              <a:rPr lang="th-TH" altLang="en-US"/>
              <a:t>กับการกำหนดการโต้ตอบ ใน</a:t>
            </a:r>
            <a:r>
              <a:rPr lang="en-US" altLang="en-US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&lt;meta charset="UTF-8"&gt;</a:t>
            </a:r>
          </a:p>
          <a:p>
            <a:pPr marL="0" indent="0">
              <a:buNone/>
            </a:pPr>
            <a:r>
              <a:rPr lang="en-US" dirty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&lt;title&gt;Form </a:t>
            </a:r>
            <a:r>
              <a:rPr lang="th-TH" dirty="0"/>
              <a:t>รับข้อมูล&lt;/</a:t>
            </a:r>
            <a:r>
              <a:rPr lang="en-US" dirty="0"/>
              <a:t>title&gt;</a:t>
            </a:r>
          </a:p>
          <a:p>
            <a:pPr marL="0" indent="0">
              <a:buNone/>
            </a:pPr>
            <a:r>
              <a:rPr lang="en-US" dirty="0"/>
              <a:t>    &lt;style&gt;</a:t>
            </a:r>
          </a:p>
          <a:p>
            <a:pPr marL="0" indent="0">
              <a:buNone/>
            </a:pPr>
            <a:r>
              <a:rPr lang="en-US" dirty="0"/>
              <a:t>input[type=text] {</a:t>
            </a:r>
          </a:p>
          <a:p>
            <a:pPr marL="0" indent="0">
              <a:buNone/>
            </a:pPr>
            <a:r>
              <a:rPr lang="en-US" dirty="0"/>
              <a:t>width: 130px;</a:t>
            </a:r>
            <a:r>
              <a:rPr lang="th-TH" dirty="0"/>
              <a:t>		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box-sizing: border-box;    </a:t>
            </a:r>
          </a:p>
          <a:p>
            <a:pPr marL="0" indent="0">
              <a:buNone/>
            </a:pPr>
            <a:r>
              <a:rPr lang="en-US" dirty="0"/>
              <a:t>border: 2px solid #ccc;</a:t>
            </a:r>
          </a:p>
          <a:p>
            <a:pPr marL="0" indent="0">
              <a:buNone/>
            </a:pPr>
            <a:r>
              <a:rPr lang="en-US" dirty="0"/>
              <a:t>border-radius: 4px;</a:t>
            </a:r>
            <a:r>
              <a:rPr lang="th-TH" dirty="0"/>
              <a:t>	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font-size: 16px;</a:t>
            </a:r>
            <a:r>
              <a:rPr lang="th-TH" dirty="0"/>
              <a:t>	             </a:t>
            </a:r>
          </a:p>
          <a:p>
            <a:pPr marL="0" indent="0">
              <a:buNone/>
            </a:pPr>
            <a:r>
              <a:rPr lang="en-US" dirty="0"/>
              <a:t>background-color: white;</a:t>
            </a:r>
          </a:p>
          <a:p>
            <a:pPr marL="0" indent="0">
              <a:buNone/>
            </a:pPr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('</a:t>
            </a:r>
            <a:r>
              <a:rPr lang="en-US" dirty="0" err="1"/>
              <a:t>img</a:t>
            </a:r>
            <a:r>
              <a:rPr lang="en-US" dirty="0"/>
              <a:t>/searchicon.png');</a:t>
            </a:r>
            <a:r>
              <a:rPr lang="th-TH" dirty="0"/>
              <a:t>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background-position: 10px </a:t>
            </a:r>
            <a:r>
              <a:rPr lang="en-US" dirty="0" err="1"/>
              <a:t>10px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background-repeat: no-repeat;</a:t>
            </a:r>
            <a:r>
              <a:rPr lang="th-TH" dirty="0"/>
              <a:t>                                    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padding: 12px 20px 12px 40px;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-transition: width 0.4s ease-in-out;</a:t>
            </a:r>
            <a:r>
              <a:rPr lang="th-TH" dirty="0"/>
              <a:t>           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transition: width 0.4s ease-in-out;}</a:t>
            </a:r>
          </a:p>
          <a:p>
            <a:pPr marL="0" indent="0">
              <a:buNone/>
            </a:pPr>
            <a:r>
              <a:rPr lang="en-US" dirty="0"/>
              <a:t>input[type=text]:focus {    width: 100%;}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  <a:endParaRPr lang="th-TH" dirty="0"/>
          </a:p>
          <a:p>
            <a:pPr marL="0" indent="0">
              <a:buNone/>
            </a:pPr>
            <a:r>
              <a:rPr lang="en-US" dirty="0"/>
              <a:t>&lt;body&gt;&lt;p&gt;Animated search input:&lt;/p&gt;</a:t>
            </a:r>
          </a:p>
          <a:p>
            <a:pPr marL="0" indent="0">
              <a:buNone/>
            </a:pPr>
            <a:r>
              <a:rPr lang="en-US" dirty="0"/>
              <a:t>&lt;form&gt;</a:t>
            </a:r>
          </a:p>
          <a:p>
            <a:pPr marL="0" indent="0">
              <a:buNone/>
            </a:pPr>
            <a:r>
              <a:rPr lang="en-US" dirty="0"/>
              <a:t>  &lt;input type="text" name="search" placeholder="Search.."&gt;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106839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 dirty="0">
                <a:latin typeface="Angsana New" pitchFamily="18" charset="-34"/>
                <a:cs typeface="Angsana New" panose="02020603050405020304" pitchFamily="18" charset="-34"/>
              </a:rPr>
              <a:t>CSS </a:t>
            </a:r>
            <a:r>
              <a:rPr lang="th-TH" altLang="en-US" sz="4800" dirty="0">
                <a:latin typeface="Angsana New" pitchFamily="18" charset="-34"/>
                <a:cs typeface="Angsana New" panose="02020603050405020304" pitchFamily="18" charset="-34"/>
              </a:rPr>
              <a:t>กับการกำหนดการโต้ตอบ ใน</a:t>
            </a:r>
            <a:r>
              <a:rPr lang="en-US" altLang="en-US" sz="4800" dirty="0">
                <a:latin typeface="Angsana New" pitchFamily="18" charset="-34"/>
                <a:cs typeface="Angsana New" panose="02020603050405020304" pitchFamily="18" charset="-34"/>
              </a:rPr>
              <a:t>Form</a:t>
            </a:r>
            <a:endParaRPr lang="en-US" dirty="0"/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" t="6251" r="78247" b="82527"/>
          <a:stretch/>
        </p:blipFill>
        <p:spPr bwMode="auto">
          <a:xfrm>
            <a:off x="2057401" y="1524000"/>
            <a:ext cx="319724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9" r="1053" b="80874"/>
          <a:stretch/>
        </p:blipFill>
        <p:spPr bwMode="auto">
          <a:xfrm>
            <a:off x="1828801" y="3200400"/>
            <a:ext cx="867236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0898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EDA9-E43D-45CF-82C9-DB291D5F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type=date, input type=time, input type=datetime-local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1668-2443-47C0-9D7B-762E8E07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1196752"/>
            <a:ext cx="3288365" cy="45365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Input type=date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A2382-A5A4-48A4-8D6A-FDA295A41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2" t="38918" r="65356" b="14537"/>
          <a:stretch/>
        </p:blipFill>
        <p:spPr>
          <a:xfrm>
            <a:off x="695400" y="1916832"/>
            <a:ext cx="2592288" cy="30243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1D7F4C-F186-476D-AAA0-5805DC2D9213}"/>
              </a:ext>
            </a:extLst>
          </p:cNvPr>
          <p:cNvSpPr txBox="1">
            <a:spLocks/>
          </p:cNvSpPr>
          <p:nvPr/>
        </p:nvSpPr>
        <p:spPr>
          <a:xfrm>
            <a:off x="4079776" y="1232168"/>
            <a:ext cx="2664296" cy="4536504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type=time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AEDBB-565F-4CD5-A7AF-0C24B12387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7808" y="2132856"/>
            <a:ext cx="1512168" cy="26642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60E48E-D683-42D8-8760-00260160F75C}"/>
              </a:ext>
            </a:extLst>
          </p:cNvPr>
          <p:cNvSpPr txBox="1">
            <a:spLocks/>
          </p:cNvSpPr>
          <p:nvPr/>
        </p:nvSpPr>
        <p:spPr>
          <a:xfrm>
            <a:off x="7248128" y="1232168"/>
            <a:ext cx="4032448" cy="4536504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BrowalliaUPC" panose="020B0604020202020204" pitchFamily="34" charset="-34"/>
                <a:ea typeface="+mn-ea"/>
                <a:cs typeface="BrowalliaUPC" panose="020B0604020202020204" pitchFamily="34" charset="-34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type=datetime-local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4C182-161B-4FD1-ABD2-CE74750D0F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7224" y="2276872"/>
            <a:ext cx="3447288" cy="27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34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/>
              <a:t>ตัวอย่างการประยุกต์ใช้</a:t>
            </a:r>
            <a:br>
              <a:rPr lang="th-TH"/>
            </a:br>
            <a:r>
              <a:rPr lang="th-TH"/>
              <a:t>การสร้างฟอร์มรับข้อมูล</a:t>
            </a:r>
            <a:br>
              <a:rPr lang="th-TH"/>
            </a:br>
            <a:r>
              <a:rPr lang="th-TH"/>
              <a:t>การสร้างฟอร์มรับข้อมูลการสมัครสมาชิก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6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การสร้างฟอร์มรับข้อมูลการสมัครสมาชิก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67015-5CFA-44D8-947C-C7E78C9EC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124744"/>
            <a:ext cx="4046448" cy="53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620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Form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https://www.w3schools.com/css/css_form.asp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8278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5B057-8EBC-4AD1-A182-E3C73AC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ตัวอย่าง</a:t>
            </a:r>
          </a:p>
        </p:txBody>
      </p:sp>
      <p:pic>
        <p:nvPicPr>
          <p:cNvPr id="2050" name="Picture 2" descr="ลงทะเบียนร้านค้าคนละครึ่ง พร้อมให้เข้าร่วมแล้ว ขั้นตอนจองสิทธิ์ไม่ยุ่งยาก">
            <a:extLst>
              <a:ext uri="{FF2B5EF4-FFF2-40B4-BE49-F238E27FC236}">
                <a16:creationId xmlns:a16="http://schemas.microsoft.com/office/drawing/2014/main" id="{15239EE2-76B8-47E0-8B59-20E6BBBE9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836712"/>
            <a:ext cx="10200456" cy="57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3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การสร้างฟอร์มรับข้อมูล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&lt;FORM NAME="</a:t>
            </a:r>
            <a:r>
              <a:rPr lang="th-TH" sz="2400" dirty="0"/>
              <a:t>ชื่อฟอร์ม</a:t>
            </a:r>
            <a:r>
              <a:rPr lang="en-US" sz="2400" dirty="0"/>
              <a:t>" METHOND="</a:t>
            </a:r>
            <a:r>
              <a:rPr lang="th-TH" sz="2400" dirty="0"/>
              <a:t>วิธีการส่งข้อมูล</a:t>
            </a:r>
            <a:r>
              <a:rPr lang="en-US" sz="2400" dirty="0"/>
              <a:t>" ACTION="FILE</a:t>
            </a:r>
            <a:r>
              <a:rPr lang="th-TH" sz="2400" dirty="0"/>
              <a:t>หรือ </a:t>
            </a:r>
            <a:r>
              <a:rPr lang="en-US" sz="2400" dirty="0"/>
              <a:t>URL"&gt; </a:t>
            </a:r>
          </a:p>
          <a:p>
            <a:pPr marL="0" indent="0">
              <a:buNone/>
            </a:pPr>
            <a:r>
              <a:rPr lang="th-TH" sz="2400" dirty="0"/>
              <a:t>.............เครื่องมือต่างๆ ที่ใช้รับข้อมูล......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&lt;/FORM&gt;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00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การกำหนด </a:t>
            </a:r>
            <a:r>
              <a:rPr lang="en-US" dirty="0"/>
              <a:t>Attribute </a:t>
            </a:r>
            <a:r>
              <a:rPr lang="th-TH" dirty="0"/>
              <a:t>ให้กับ </a:t>
            </a:r>
            <a:r>
              <a:rPr lang="en-US" dirty="0"/>
              <a:t>Tag 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075076"/>
              </p:ext>
            </p:extLst>
          </p:nvPr>
        </p:nvGraphicFramePr>
        <p:xfrm>
          <a:off x="623392" y="1556792"/>
          <a:ext cx="11017224" cy="4767809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50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Attribute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AngsanaUPC" panose="02020603050405020304" pitchFamily="18" charset="-34"/>
                        <a:ea typeface="Times New Roman"/>
                        <a:cs typeface="AngsanaUPC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rgbClr val="FF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ค่าที่กำหนดให้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AngsanaUPC" panose="02020603050405020304" pitchFamily="18" charset="-34"/>
                        <a:ea typeface="Times New Roman"/>
                        <a:cs typeface="AngsanaUPC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solidFill>
                            <a:srgbClr val="FF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คำอธิบาย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AngsanaUPC" panose="02020603050405020304" pitchFamily="18" charset="-34"/>
                        <a:ea typeface="Times New Roman"/>
                        <a:cs typeface="AngsanaUPC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METHOD</a:t>
                      </a:r>
                      <a:endParaRPr lang="en-US" sz="2800" dirty="0">
                        <a:effectLst/>
                        <a:latin typeface="AngsanaUPC" panose="02020603050405020304" pitchFamily="18" charset="-34"/>
                        <a:ea typeface="Times New Roman"/>
                        <a:cs typeface="AngsanaUPC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วิธีการส่งข้อมูล</a:t>
                      </a:r>
                      <a:endParaRPr lang="en-US" sz="2800" dirty="0">
                        <a:effectLst/>
                        <a:latin typeface="AngsanaUPC" panose="02020603050405020304" pitchFamily="18" charset="-34"/>
                        <a:ea typeface="Times New Roman"/>
                        <a:cs typeface="AngsanaUPC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ระบุวิธีการส่งข้อมูลไปเซิร์ฟเวอร์ </a:t>
                      </a:r>
                      <a:r>
                        <a:rPr lang="en-US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GET</a:t>
                      </a: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หรือ </a:t>
                      </a:r>
                      <a:r>
                        <a:rPr lang="en-US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POST </a:t>
                      </a: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โดย</a:t>
                      </a:r>
                      <a:endParaRPr lang="en-US" sz="2800" dirty="0"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  <a:p>
                      <a:pPr marL="0" marR="0" algn="thaiDi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lang="en-US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GET </a:t>
                      </a: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ค่าข้อมูลจะถูกส่งผ่านทางที่อยู่ของเว็บเพจ (</a:t>
                      </a:r>
                      <a:r>
                        <a:rPr lang="en-US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Address bar)</a:t>
                      </a: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จะปรากฏข้อมูลให้เห็น ส่งได้สูงสุด </a:t>
                      </a:r>
                      <a:r>
                        <a:rPr lang="en-US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256 </a:t>
                      </a: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ตัวอักษร </a:t>
                      </a:r>
                      <a:endParaRPr lang="en-US" sz="2800" dirty="0"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  <a:p>
                      <a:pPr marL="0" marR="0" algn="thaiDi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- </a:t>
                      </a:r>
                      <a:r>
                        <a:rPr lang="en-US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POST</a:t>
                      </a: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ค่าข้อมูลส่งมากับตัวแปรของเซิร์ฟเวอร์ไม่สามารถมองเห็นได้ส่งได้ไม่จำกัดจำนวนข้อมูล</a:t>
                      </a:r>
                      <a:endParaRPr lang="en-US" sz="2800" dirty="0">
                        <a:effectLst/>
                        <a:latin typeface="AngsanaUPC" panose="02020603050405020304" pitchFamily="18" charset="-34"/>
                        <a:ea typeface="Times New Roman"/>
                        <a:cs typeface="AngsanaUPC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ACTION</a:t>
                      </a:r>
                      <a:endParaRPr lang="en-US" sz="2800" dirty="0">
                        <a:effectLst/>
                        <a:latin typeface="AngsanaUPC" panose="02020603050405020304" pitchFamily="18" charset="-34"/>
                        <a:ea typeface="Times New Roman"/>
                        <a:cs typeface="AngsanaUPC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ชื่อไฟล์/</a:t>
                      </a:r>
                      <a:r>
                        <a:rPr lang="en-US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URL</a:t>
                      </a:r>
                      <a:endParaRPr lang="en-US" sz="2800" dirty="0">
                        <a:effectLst/>
                        <a:latin typeface="AngsanaUPC" panose="02020603050405020304" pitchFamily="18" charset="-34"/>
                        <a:ea typeface="Times New Roman"/>
                        <a:cs typeface="AngsanaUPC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ระบุชื่อไฟล์ หรือ </a:t>
                      </a:r>
                      <a:r>
                        <a:rPr lang="en-US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URL </a:t>
                      </a:r>
                      <a:r>
                        <a:rPr lang="th-TH" sz="2800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เพื่อส่งค่าข้อมูลไป</a:t>
                      </a:r>
                      <a:endParaRPr lang="en-US" sz="2800" dirty="0">
                        <a:effectLst/>
                        <a:latin typeface="AngsanaUPC" panose="02020603050405020304" pitchFamily="18" charset="-34"/>
                        <a:ea typeface="Times New Roman"/>
                        <a:cs typeface="AngsanaUPC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B4BF967-3F92-433A-B507-8D3B625E8078}"/>
              </a:ext>
            </a:extLst>
          </p:cNvPr>
          <p:cNvSpPr/>
          <p:nvPr/>
        </p:nvSpPr>
        <p:spPr>
          <a:xfrm>
            <a:off x="1038333" y="5916816"/>
            <a:ext cx="9937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dirty="0">
                <a:solidFill>
                  <a:schemeClr val="tx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**** </a:t>
            </a:r>
            <a:r>
              <a:rPr lang="th-TH" dirty="0">
                <a:solidFill>
                  <a:schemeClr val="tx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ศึกษาเพิ่มเติม </a:t>
            </a:r>
            <a:r>
              <a:rPr lang="en-US" dirty="0">
                <a:solidFill>
                  <a:schemeClr val="tx2"/>
                </a:solidFill>
                <a:latin typeface="AngsanaUPC" panose="02020603050405020304" pitchFamily="18" charset="-34"/>
                <a:cs typeface="AngsanaUPC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https://www.w3schools.com/html/html_forms.asp</a:t>
            </a:r>
            <a:endParaRPr lang="en-US" dirty="0">
              <a:solidFill>
                <a:schemeClr val="tx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1741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1285</TotalTime>
  <Words>4039</Words>
  <Application>Microsoft Office PowerPoint</Application>
  <PresentationFormat>Widescreen</PresentationFormat>
  <Paragraphs>528</Paragraphs>
  <Slides>68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Angsana New</vt:lpstr>
      <vt:lpstr>AngsanaUPC</vt:lpstr>
      <vt:lpstr>Arial</vt:lpstr>
      <vt:lpstr>BrowalliaUPC</vt:lpstr>
      <vt:lpstr>Cordia New</vt:lpstr>
      <vt:lpstr>TH Charm of AU</vt:lpstr>
      <vt:lpstr>TH Sarabun New</vt:lpstr>
      <vt:lpstr>Times New Roman</vt:lpstr>
      <vt:lpstr>Wingdings</vt:lpstr>
      <vt:lpstr>Wingdings 2</vt:lpstr>
      <vt:lpstr>Clarity</vt:lpstr>
      <vt:lpstr>Image</vt:lpstr>
      <vt:lpstr>HTML</vt:lpstr>
      <vt:lpstr>การสร้างฟอร์มรับข้อมูล</vt:lpstr>
      <vt:lpstr>ตัวอย่าง</vt:lpstr>
      <vt:lpstr>ตัวอย่าง</vt:lpstr>
      <vt:lpstr>ตัวอย่าง</vt:lpstr>
      <vt:lpstr>ตัวอย่าง</vt:lpstr>
      <vt:lpstr>ตัวอย่าง</vt:lpstr>
      <vt:lpstr>การสร้างฟอร์มรับข้อมูล</vt:lpstr>
      <vt:lpstr>การกำหนด Attribute ให้กับ Tag FORM</vt:lpstr>
      <vt:lpstr>การสร้างเครื่องมือรับค่าในฟอร์ม</vt:lpstr>
      <vt:lpstr>INPUT</vt:lpstr>
      <vt:lpstr>การใช้งาน Tag INPUT</vt:lpstr>
      <vt:lpstr>ชนิดเครื่องมือ Tag INPUT ประกอบด้วย</vt:lpstr>
      <vt:lpstr>TEXTBOX กล่องข้อความ </vt:lpstr>
      <vt:lpstr>การกำหนดลักษณะให้กับกล่องข้อความ</vt:lpstr>
      <vt:lpstr>ตัวอย่างการสร้างกล่องข้อความ </vt:lpstr>
      <vt:lpstr>PASSWORD กล่องรหัสผ่าน </vt:lpstr>
      <vt:lpstr>การกำหนดลักษณะให้กับกล่องรหัสผ่าน</vt:lpstr>
      <vt:lpstr>ตัวอย่างการสร้างกล่องรหัสผ่าน </vt:lpstr>
      <vt:lpstr>CHECKBOX ช่องสำหรับกาเครื่องหมาย </vt:lpstr>
      <vt:lpstr>การกำหนดลักษณะให้กับช่องสำหรับกาเครื่องหมาย</vt:lpstr>
      <vt:lpstr>ตัวอย่างการสร้างช่องสำหรับกาเครื่องหมาย </vt:lpstr>
      <vt:lpstr>RADIO กล่องตัวเลือก </vt:lpstr>
      <vt:lpstr>การกำหนดลักษณะให้กับกล่องตัวเลือก</vt:lpstr>
      <vt:lpstr>ตัวอย่างการสร้างกล่องตัวเลือก </vt:lpstr>
      <vt:lpstr>HIDDEN กล่องซ่อนข้อมูล </vt:lpstr>
      <vt:lpstr>ตัวอย่าง การสร้างกล่องซ่อนข้อมูล</vt:lpstr>
      <vt:lpstr>SUBMIT ปุ่มยืนยันการส่งข้อมูล </vt:lpstr>
      <vt:lpstr>RESET ปุ่มยกเลิกการป้อนข้อมูลในฟอร์ม </vt:lpstr>
      <vt:lpstr>BUTTON ปุ่มกด</vt:lpstr>
      <vt:lpstr>NUMBER กล่องรับตัวเลข </vt:lpstr>
      <vt:lpstr>การกำหนดลักษณะให้กับกล่องรับตัวเลข</vt:lpstr>
      <vt:lpstr>ตัวอย่าง การสร้างกล่องรับตัวเลข </vt:lpstr>
      <vt:lpstr>EMAIL กล่องป้อนที่อยู่อีเมล์ </vt:lpstr>
      <vt:lpstr>การกำหนดลักษณะให้กับกล่องป้อนที่อยู่อีเมล์</vt:lpstr>
      <vt:lpstr>ตัวอย่างการสร้างกล่องป้อนที่อยู่อีเมล์ </vt:lpstr>
      <vt:lpstr>COLOR กล่องรับค่าสี ใช้สำหรับรับค่าสี </vt:lpstr>
      <vt:lpstr>RANGE กล่องรับค่าช่วงตัวเลข</vt:lpstr>
      <vt:lpstr>FILE กล่องรับไฟล์</vt:lpstr>
      <vt:lpstr>การกำหนดลักษณะให้กับ Tag INPUT ใน ภาษา HTML 5.0</vt:lpstr>
      <vt:lpstr>ตัวอย่างการกำหนดลักษณะให้กับ Tag INPUT </vt:lpstr>
      <vt:lpstr>TEXTAREA</vt:lpstr>
      <vt:lpstr>การใช้งาน Tag TEXTAREA</vt:lpstr>
      <vt:lpstr>การกำหนดลักษณะให้กับกล่องป้อนข้อมูลหลายบรรทัด</vt:lpstr>
      <vt:lpstr>ตัวอย่างการสร้างกล่องป้อนข้อมูลหลายบรรทัด</vt:lpstr>
      <vt:lpstr>SELECT</vt:lpstr>
      <vt:lpstr>การใช้งาน Tag SELECT</vt:lpstr>
      <vt:lpstr>การกำหนดลักษณะให้กับกล่องคำสั่งผสม</vt:lpstr>
      <vt:lpstr>ตัวอย่างการสร้างกล่องคำสั่งผสม</vt:lpstr>
      <vt:lpstr>CSS กับการใช้งาน Form</vt:lpstr>
      <vt:lpstr>Property CSS กับการใช้งาน Form</vt:lpstr>
      <vt:lpstr>CSS กับการใช้งาน Form</vt:lpstr>
      <vt:lpstr>CSS กับการใช้งาน Form</vt:lpstr>
      <vt:lpstr>CSS Checkbox + Radio + Range + Progress</vt:lpstr>
      <vt:lpstr>ตย. การใช้งาน</vt:lpstr>
      <vt:lpstr>Input type=range</vt:lpstr>
      <vt:lpstr>Range slider-vertical</vt:lpstr>
      <vt:lpstr>Range</vt:lpstr>
      <vt:lpstr>ตัวอย่างการใช้ Range + CSS + Javscript</vt:lpstr>
      <vt:lpstr>ตัวอย่างการใช้CSS กับการสร้างForm (1)</vt:lpstr>
      <vt:lpstr>ตัวอย่างการใช้CSS กับการสร้างForm (2)</vt:lpstr>
      <vt:lpstr>ตัวอย่างการใช้CSS กับการสร้างForm</vt:lpstr>
      <vt:lpstr>CSS กับการกำหนดการโต้ตอบ ในForm</vt:lpstr>
      <vt:lpstr>CSS กับการกำหนดการโต้ตอบ ในForm</vt:lpstr>
      <vt:lpstr>Input type=date, input type=time, input type=datetime-local</vt:lpstr>
      <vt:lpstr>ตัวอย่างการประยุกต์ใช้ การสร้างฟอร์มรับข้อมูล การสร้างฟอร์มรับข้อมูลการสมัครสมาชิก </vt:lpstr>
      <vt:lpstr>การสร้างฟอร์มรับข้อมูลการสมัครสมาชิก </vt:lpstr>
      <vt:lpstr>CSS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ความรู้พื้นฐานเกี่ยวกับเว็บเบสโปรแกรมมิ่ง</dc:title>
  <dc:creator>Arale</dc:creator>
  <cp:lastModifiedBy>User</cp:lastModifiedBy>
  <cp:revision>75</cp:revision>
  <dcterms:created xsi:type="dcterms:W3CDTF">2016-01-12T15:41:04Z</dcterms:created>
  <dcterms:modified xsi:type="dcterms:W3CDTF">2022-12-01T06:54:23Z</dcterms:modified>
</cp:coreProperties>
</file>