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58" r:id="rId4"/>
    <p:sldId id="259" r:id="rId5"/>
    <p:sldId id="260" r:id="rId6"/>
    <p:sldId id="261" r:id="rId7"/>
    <p:sldId id="262" r:id="rId8"/>
    <p:sldId id="263" r:id="rId9"/>
    <p:sldId id="264" r:id="rId10"/>
    <p:sldId id="268" r:id="rId11"/>
    <p:sldId id="265" r:id="rId12"/>
    <p:sldId id="269" r:id="rId13"/>
    <p:sldId id="267" r:id="rId14"/>
    <p:sldId id="270" r:id="rId15"/>
    <p:sldId id="266"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ACBCD12-23C4-2E0A-1D71-802C7E55C805}" v="2806" dt="2025-01-03T13:48:31.99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dirty="0"/>
              <a:t>Click to edit Master title style</a:t>
            </a:r>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1/3/2025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885997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dirty="0"/>
              <a:pPr/>
              <a:t>1/3/2025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4210091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dirty="0"/>
              <a:t>Click to edit Master title style</a:t>
            </a:r>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8332431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dirty="0"/>
              <a:t>Click to edit Master title style</a:t>
            </a:r>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6386986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dirty="0"/>
              <a:t>Click to edit Master title style</a:t>
            </a:r>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8482015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dirty="0"/>
              <a:t>Click to edit Master title style</a:t>
            </a:r>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dirty="0"/>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4204116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dirty="0"/>
              <a:t>Click to edit Master title style</a:t>
            </a:r>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dirty="0"/>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1311939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a:t>Click to edit Master title style</a:t>
            </a:r>
          </a:p>
        </p:txBody>
      </p:sp>
      <p:sp>
        <p:nvSpPr>
          <p:cNvPr id="3" name="Vertical Text Placeholder 2"/>
          <p:cNvSpPr>
            <a:spLocks noGrp="1"/>
          </p:cNvSpPr>
          <p:nvPr>
            <p:ph type="body" orient="vert" idx="1"/>
          </p:nvPr>
        </p:nvSpPr>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2568372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5434812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nchor="ct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364083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dirty="0"/>
              <a:t>Click to edit Master title style</a:t>
            </a:r>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4617708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1/3/2025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9378219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1/3/2025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9265158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1/3/2025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5732088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1/3/2025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0641742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dirty="0"/>
              <a:t>Click to edit Master title style</a:t>
            </a:r>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7140820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dirty="0"/>
              <a:t>Click to edit Master title style</a:t>
            </a:r>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3907329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1/3/2025</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81536886"/>
      </p:ext>
    </p:extLst>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9847" y="801993"/>
            <a:ext cx="7326746" cy="911537"/>
          </a:xfrm>
        </p:spPr>
        <p:txBody>
          <a:bodyPr>
            <a:normAutofit/>
          </a:bodyPr>
          <a:lstStyle/>
          <a:p>
            <a:r>
              <a:rPr lang="en-US" dirty="0"/>
              <a:t>Learn data Analytics</a:t>
            </a:r>
          </a:p>
        </p:txBody>
      </p:sp>
      <p:sp>
        <p:nvSpPr>
          <p:cNvPr id="3" name="Subtitle 2"/>
          <p:cNvSpPr>
            <a:spLocks noGrp="1"/>
          </p:cNvSpPr>
          <p:nvPr>
            <p:ph type="subTitle" idx="1"/>
          </p:nvPr>
        </p:nvSpPr>
        <p:spPr>
          <a:xfrm>
            <a:off x="1065212" y="2331413"/>
            <a:ext cx="10094209" cy="2634382"/>
          </a:xfrm>
        </p:spPr>
        <p:txBody>
          <a:bodyPr>
            <a:normAutofit/>
          </a:bodyPr>
          <a:lstStyle/>
          <a:p>
            <a:r>
              <a:rPr lang="en-US" dirty="0">
                <a:solidFill>
                  <a:schemeClr val="bg1"/>
                </a:solidFill>
              </a:rPr>
              <a:t>Name:-     Akansha</a:t>
            </a:r>
          </a:p>
          <a:p>
            <a:endParaRPr lang="en-US" dirty="0">
              <a:solidFill>
                <a:schemeClr val="bg1"/>
              </a:solidFill>
            </a:endParaRPr>
          </a:p>
          <a:p>
            <a:r>
              <a:rPr lang="en-US" dirty="0">
                <a:solidFill>
                  <a:schemeClr val="bg1"/>
                </a:solidFill>
              </a:rPr>
              <a:t>Title :- </a:t>
            </a:r>
            <a:r>
              <a:rPr lang="en-US" dirty="0">
                <a:solidFill>
                  <a:schemeClr val="bg1"/>
                </a:solidFill>
                <a:ea typeface="+mn-lt"/>
                <a:cs typeface="+mn-lt"/>
              </a:rPr>
              <a:t>       Data Analytics using Python</a:t>
            </a:r>
          </a:p>
          <a:p>
            <a:endParaRPr lang="en-US" dirty="0"/>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35E46EA-799C-5BF5-D695-8D80FF853C2B}"/>
              </a:ext>
            </a:extLst>
          </p:cNvPr>
          <p:cNvSpPr txBox="1"/>
          <p:nvPr/>
        </p:nvSpPr>
        <p:spPr>
          <a:xfrm>
            <a:off x="406631" y="501611"/>
            <a:ext cx="10937822" cy="535531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ea typeface="+mn-lt"/>
                <a:cs typeface="+mn-lt"/>
              </a:rPr>
              <a:t> Histogram</a:t>
            </a:r>
            <a:br>
              <a:rPr lang="en-US" b="1" dirty="0">
                <a:ea typeface="+mn-lt"/>
                <a:cs typeface="+mn-lt"/>
              </a:rPr>
            </a:br>
            <a:endParaRPr lang="en-US" dirty="0"/>
          </a:p>
          <a:p>
            <a:r>
              <a:rPr lang="en-US" dirty="0">
                <a:ea typeface="+mn-lt"/>
                <a:cs typeface="+mn-lt"/>
              </a:rPr>
              <a:t>A histogram is a graphical representation of the distribution of a dataset, showing the frequency of data points within specific intervals or "bins". It is a common tool used to visualize the shape and spread of continuous data.   </a:t>
            </a:r>
            <a:endParaRPr lang="en-US" dirty="0"/>
          </a:p>
          <a:p>
            <a:r>
              <a:rPr lang="en-US" b="1" dirty="0">
                <a:ea typeface="+mn-lt"/>
                <a:cs typeface="+mn-lt"/>
              </a:rPr>
              <a:t>Key Features of a Histogram:</a:t>
            </a:r>
            <a:endParaRPr lang="en-US" dirty="0"/>
          </a:p>
          <a:p>
            <a:pPr marL="285750" indent="-285750">
              <a:buFont typeface="Arial"/>
              <a:buChar char="•"/>
            </a:pPr>
            <a:r>
              <a:rPr lang="en-US" b="1" dirty="0">
                <a:ea typeface="+mn-lt"/>
                <a:cs typeface="+mn-lt"/>
              </a:rPr>
              <a:t>Bins:</a:t>
            </a:r>
            <a:r>
              <a:rPr lang="en-US" dirty="0">
                <a:ea typeface="+mn-lt"/>
                <a:cs typeface="+mn-lt"/>
              </a:rPr>
              <a:t> The data is divided into intervals or bins.   </a:t>
            </a:r>
            <a:endParaRPr lang="en-US" dirty="0"/>
          </a:p>
          <a:p>
            <a:pPr marL="285750" indent="-285750">
              <a:buFont typeface="Arial"/>
              <a:buChar char="•"/>
            </a:pPr>
            <a:r>
              <a:rPr lang="en-US" b="1" dirty="0">
                <a:ea typeface="+mn-lt"/>
                <a:cs typeface="+mn-lt"/>
              </a:rPr>
              <a:t>Frequency:</a:t>
            </a:r>
            <a:r>
              <a:rPr lang="en-US" dirty="0">
                <a:ea typeface="+mn-lt"/>
                <a:cs typeface="+mn-lt"/>
              </a:rPr>
              <a:t> The height of each bar represents the frequency or number of data points that fall within that bin.   </a:t>
            </a:r>
            <a:endParaRPr lang="en-US" dirty="0"/>
          </a:p>
          <a:p>
            <a:pPr marL="285750" indent="-285750">
              <a:buFont typeface="Arial"/>
              <a:buChar char="•"/>
            </a:pPr>
            <a:r>
              <a:rPr lang="en-US" b="1" dirty="0">
                <a:ea typeface="+mn-lt"/>
                <a:cs typeface="+mn-lt"/>
              </a:rPr>
              <a:t>No Gaps:</a:t>
            </a:r>
            <a:r>
              <a:rPr lang="en-US" dirty="0">
                <a:ea typeface="+mn-lt"/>
                <a:cs typeface="+mn-lt"/>
              </a:rPr>
              <a:t> The bars in a histogram are typically adjacent to each other, indicating that the data is continuous.   </a:t>
            </a:r>
            <a:endParaRPr lang="en-US" dirty="0"/>
          </a:p>
          <a:p>
            <a:r>
              <a:rPr lang="en-US" b="1" dirty="0">
                <a:ea typeface="+mn-lt"/>
                <a:cs typeface="+mn-lt"/>
              </a:rPr>
              <a:t>When to Use a Histogram:</a:t>
            </a:r>
            <a:endParaRPr lang="en-US" dirty="0"/>
          </a:p>
          <a:p>
            <a:pPr marL="285750" indent="-285750">
              <a:buFont typeface="Arial"/>
              <a:buChar char="•"/>
            </a:pPr>
            <a:r>
              <a:rPr lang="en-US" dirty="0">
                <a:ea typeface="+mn-lt"/>
                <a:cs typeface="+mn-lt"/>
              </a:rPr>
              <a:t>To visualize the distribution of a single continuous variable.   </a:t>
            </a:r>
            <a:endParaRPr lang="en-US" dirty="0"/>
          </a:p>
          <a:p>
            <a:pPr marL="285750" indent="-285750">
              <a:buFont typeface="Arial"/>
              <a:buChar char="•"/>
            </a:pPr>
            <a:r>
              <a:rPr lang="en-US" dirty="0">
                <a:ea typeface="+mn-lt"/>
                <a:cs typeface="+mn-lt"/>
              </a:rPr>
              <a:t>To identify the shape of the distribution (e.g., normal, skewed, uniform).   </a:t>
            </a:r>
            <a:endParaRPr lang="en-US" dirty="0"/>
          </a:p>
          <a:p>
            <a:pPr marL="285750" indent="-285750">
              <a:buFont typeface="Arial"/>
              <a:buChar char="•"/>
            </a:pPr>
            <a:r>
              <a:rPr lang="en-US" dirty="0">
                <a:ea typeface="+mn-lt"/>
                <a:cs typeface="+mn-lt"/>
              </a:rPr>
              <a:t>To compare the distributions of different groups.   </a:t>
            </a:r>
            <a:endParaRPr lang="en-US" dirty="0"/>
          </a:p>
          <a:p>
            <a:r>
              <a:rPr lang="en-US" b="1" dirty="0">
                <a:ea typeface="+mn-lt"/>
                <a:cs typeface="+mn-lt"/>
              </a:rPr>
              <a:t>Example:</a:t>
            </a:r>
            <a:r>
              <a:rPr lang="en-US" dirty="0">
                <a:ea typeface="+mn-lt"/>
                <a:cs typeface="+mn-lt"/>
              </a:rPr>
              <a:t> A histogram can be used to visualize the distribution of student test scores, where the bins represent score ranges and the height of each bar represents the number of students who scored within that range.   </a:t>
            </a:r>
            <a:endParaRPr lang="en-US" dirty="0"/>
          </a:p>
          <a:p>
            <a:endParaRPr lang="en-US" dirty="0"/>
          </a:p>
        </p:txBody>
      </p:sp>
    </p:spTree>
    <p:extLst>
      <p:ext uri="{BB962C8B-B14F-4D97-AF65-F5344CB8AC3E}">
        <p14:creationId xmlns:p14="http://schemas.microsoft.com/office/powerpoint/2010/main" val="2568581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graph with blue lines and a line&#10;&#10;Description automatically generated">
            <a:extLst>
              <a:ext uri="{FF2B5EF4-FFF2-40B4-BE49-F238E27FC236}">
                <a16:creationId xmlns:a16="http://schemas.microsoft.com/office/drawing/2014/main" id="{DC1087B1-7C88-464C-75B9-C8944FB89E13}"/>
              </a:ext>
            </a:extLst>
          </p:cNvPr>
          <p:cNvPicPr>
            <a:picLocks noChangeAspect="1"/>
          </p:cNvPicPr>
          <p:nvPr/>
        </p:nvPicPr>
        <p:blipFill>
          <a:blip r:embed="rId2"/>
          <a:stretch>
            <a:fillRect/>
          </a:stretch>
        </p:blipFill>
        <p:spPr>
          <a:xfrm>
            <a:off x="4329581" y="1042988"/>
            <a:ext cx="7667625" cy="4197403"/>
          </a:xfrm>
          <a:prstGeom prst="rect">
            <a:avLst/>
          </a:prstGeom>
        </p:spPr>
      </p:pic>
      <p:sp>
        <p:nvSpPr>
          <p:cNvPr id="3" name="TextBox 2">
            <a:extLst>
              <a:ext uri="{FF2B5EF4-FFF2-40B4-BE49-F238E27FC236}">
                <a16:creationId xmlns:a16="http://schemas.microsoft.com/office/drawing/2014/main" id="{5BF3E2B7-C459-4C21-2694-468022AB980E}"/>
              </a:ext>
            </a:extLst>
          </p:cNvPr>
          <p:cNvSpPr txBox="1"/>
          <p:nvPr/>
        </p:nvSpPr>
        <p:spPr>
          <a:xfrm>
            <a:off x="357062" y="746278"/>
            <a:ext cx="3492708" cy="424731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solidFill>
                  <a:schemeClr val="bg1"/>
                </a:solidFill>
              </a:rPr>
              <a:t>Histogram:</a:t>
            </a:r>
          </a:p>
          <a:p>
            <a:r>
              <a:rPr lang="en-US" dirty="0">
                <a:solidFill>
                  <a:schemeClr val="bg1"/>
                </a:solidFill>
                <a:ea typeface="+mn-lt"/>
                <a:cs typeface="+mn-lt"/>
              </a:rPr>
              <a:t>A histogram is a graphical representation of the distribution of a dataset, showing the frequency of data points within specific intervals</a:t>
            </a:r>
            <a:endParaRPr lang="en-US" dirty="0">
              <a:solidFill>
                <a:schemeClr val="bg1"/>
              </a:solidFill>
            </a:endParaRPr>
          </a:p>
          <a:p>
            <a:endParaRPr lang="en-US" dirty="0"/>
          </a:p>
          <a:p>
            <a:r>
              <a:rPr lang="en-US" dirty="0"/>
              <a:t>Its shows how the data is widely spread out for 'mpg' column.</a:t>
            </a:r>
          </a:p>
          <a:p>
            <a:r>
              <a:rPr lang="en-US" dirty="0"/>
              <a:t>This graph represents that data is spread high in range between 15-20.(Most cars have similar mpg)</a:t>
            </a:r>
          </a:p>
        </p:txBody>
      </p:sp>
      <p:sp>
        <p:nvSpPr>
          <p:cNvPr id="6" name="TextBox 5">
            <a:extLst>
              <a:ext uri="{FF2B5EF4-FFF2-40B4-BE49-F238E27FC236}">
                <a16:creationId xmlns:a16="http://schemas.microsoft.com/office/drawing/2014/main" id="{11E853C8-3E57-4D22-7412-580CAE8EE489}"/>
              </a:ext>
            </a:extLst>
          </p:cNvPr>
          <p:cNvSpPr txBox="1"/>
          <p:nvPr/>
        </p:nvSpPr>
        <p:spPr>
          <a:xfrm>
            <a:off x="6792930" y="5429169"/>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t>Histogram</a:t>
            </a:r>
          </a:p>
        </p:txBody>
      </p:sp>
    </p:spTree>
    <p:extLst>
      <p:ext uri="{BB962C8B-B14F-4D97-AF65-F5344CB8AC3E}">
        <p14:creationId xmlns:p14="http://schemas.microsoft.com/office/powerpoint/2010/main" val="5302068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5D273DA-1EB3-DAF6-1936-354ECF60D5C0}"/>
              </a:ext>
            </a:extLst>
          </p:cNvPr>
          <p:cNvSpPr txBox="1"/>
          <p:nvPr/>
        </p:nvSpPr>
        <p:spPr>
          <a:xfrm>
            <a:off x="449520" y="524318"/>
            <a:ext cx="11225134" cy="480131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Scatter Plot:</a:t>
            </a:r>
          </a:p>
          <a:p>
            <a:endParaRPr lang="en-US" dirty="0">
              <a:ea typeface="+mn-lt"/>
              <a:cs typeface="+mn-lt"/>
            </a:endParaRPr>
          </a:p>
          <a:p>
            <a:r>
              <a:rPr lang="en-US" dirty="0">
                <a:ea typeface="+mn-lt"/>
                <a:cs typeface="+mn-lt"/>
              </a:rPr>
              <a:t>A scatter plot is a graphical representation of the relationship between two numerical variables. Each data point is represented by a dot on the plot, where the x-coordinate represents the value of one variable and the y-coordinate represents the value of the other variable.   </a:t>
            </a:r>
            <a:endParaRPr lang="en-US"/>
          </a:p>
          <a:p>
            <a:endParaRPr lang="en-US" dirty="0">
              <a:ea typeface="+mn-lt"/>
              <a:cs typeface="+mn-lt"/>
            </a:endParaRPr>
          </a:p>
          <a:p>
            <a:r>
              <a:rPr lang="en-US" b="1" dirty="0">
                <a:ea typeface="+mn-lt"/>
                <a:cs typeface="+mn-lt"/>
              </a:rPr>
              <a:t>Key Features of a Scatter Plot:</a:t>
            </a:r>
            <a:endParaRPr lang="en-US" dirty="0"/>
          </a:p>
          <a:p>
            <a:pPr marL="285750" indent="-285750">
              <a:buFont typeface="Arial"/>
              <a:buChar char="•"/>
            </a:pPr>
            <a:r>
              <a:rPr lang="en-US" b="1" dirty="0">
                <a:ea typeface="+mn-lt"/>
                <a:cs typeface="+mn-lt"/>
              </a:rPr>
              <a:t>Data Points:</a:t>
            </a:r>
            <a:r>
              <a:rPr lang="en-US" dirty="0">
                <a:ea typeface="+mn-lt"/>
                <a:cs typeface="+mn-lt"/>
              </a:rPr>
              <a:t> Each dot represents a pair of values for the two variables.</a:t>
            </a:r>
            <a:endParaRPr lang="en-US" dirty="0"/>
          </a:p>
          <a:p>
            <a:pPr marL="285750" indent="-285750">
              <a:buFont typeface="Arial"/>
              <a:buChar char="•"/>
            </a:pPr>
            <a:r>
              <a:rPr lang="en-US" b="1" dirty="0">
                <a:ea typeface="+mn-lt"/>
                <a:cs typeface="+mn-lt"/>
              </a:rPr>
              <a:t>X-Axis and Y-Axis:</a:t>
            </a:r>
            <a:r>
              <a:rPr lang="en-US" dirty="0">
                <a:ea typeface="+mn-lt"/>
                <a:cs typeface="+mn-lt"/>
              </a:rPr>
              <a:t> The x-axis and y-axis represent the two variables being plotted.</a:t>
            </a:r>
            <a:endParaRPr lang="en-US" dirty="0"/>
          </a:p>
          <a:p>
            <a:pPr marL="285750" indent="-285750">
              <a:buFont typeface="Arial"/>
              <a:buChar char="•"/>
            </a:pPr>
            <a:r>
              <a:rPr lang="en-US" b="1" dirty="0">
                <a:ea typeface="+mn-lt"/>
                <a:cs typeface="+mn-lt"/>
              </a:rPr>
              <a:t>Patterns:</a:t>
            </a:r>
            <a:r>
              <a:rPr lang="en-US" dirty="0">
                <a:ea typeface="+mn-lt"/>
                <a:cs typeface="+mn-lt"/>
              </a:rPr>
              <a:t> The pattern of the dots can reveal relationships between the variables, such as positive or negative correlation, or no correlation.   </a:t>
            </a:r>
            <a:endParaRPr lang="en-US" dirty="0"/>
          </a:p>
          <a:p>
            <a:endParaRPr lang="en-US" dirty="0">
              <a:ea typeface="+mn-lt"/>
              <a:cs typeface="+mn-lt"/>
            </a:endParaRPr>
          </a:p>
          <a:p>
            <a:r>
              <a:rPr lang="en-US" b="1" dirty="0">
                <a:ea typeface="+mn-lt"/>
                <a:cs typeface="+mn-lt"/>
              </a:rPr>
              <a:t>When to Use a Scatter Plot:</a:t>
            </a:r>
            <a:endParaRPr lang="en-US" dirty="0"/>
          </a:p>
          <a:p>
            <a:pPr marL="285750" indent="-285750">
              <a:buFont typeface="Arial"/>
              <a:buChar char="•"/>
            </a:pPr>
            <a:r>
              <a:rPr lang="en-US" dirty="0">
                <a:ea typeface="+mn-lt"/>
                <a:cs typeface="+mn-lt"/>
              </a:rPr>
              <a:t>To visualize the relationship between two numerical variables.   </a:t>
            </a:r>
            <a:endParaRPr lang="en-US" dirty="0"/>
          </a:p>
          <a:p>
            <a:pPr marL="285750" indent="-285750">
              <a:buFont typeface="Arial"/>
              <a:buChar char="•"/>
            </a:pPr>
            <a:r>
              <a:rPr lang="en-US" dirty="0">
                <a:ea typeface="+mn-lt"/>
                <a:cs typeface="+mn-lt"/>
              </a:rPr>
              <a:t>To identify trends or patterns in the data.   </a:t>
            </a:r>
            <a:endParaRPr lang="en-US" dirty="0"/>
          </a:p>
          <a:p>
            <a:pPr marL="285750" indent="-285750">
              <a:buFont typeface="Arial"/>
              <a:buChar char="•"/>
            </a:pPr>
            <a:r>
              <a:rPr lang="en-US" dirty="0">
                <a:ea typeface="+mn-lt"/>
                <a:cs typeface="+mn-lt"/>
              </a:rPr>
              <a:t>To detect outliers or unusual data points.</a:t>
            </a:r>
            <a:endParaRPr lang="en-US" dirty="0"/>
          </a:p>
          <a:p>
            <a:pPr algn="l"/>
            <a:endParaRPr lang="en-US" dirty="0"/>
          </a:p>
        </p:txBody>
      </p:sp>
    </p:spTree>
    <p:extLst>
      <p:ext uri="{BB962C8B-B14F-4D97-AF65-F5344CB8AC3E}">
        <p14:creationId xmlns:p14="http://schemas.microsoft.com/office/powerpoint/2010/main" val="26622663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screenshot of a computer&#10;&#10;Description automatically generated">
            <a:extLst>
              <a:ext uri="{FF2B5EF4-FFF2-40B4-BE49-F238E27FC236}">
                <a16:creationId xmlns:a16="http://schemas.microsoft.com/office/drawing/2014/main" id="{CCBBC14C-EA67-3053-546A-097215B61277}"/>
              </a:ext>
            </a:extLst>
          </p:cNvPr>
          <p:cNvPicPr>
            <a:picLocks noChangeAspect="1"/>
          </p:cNvPicPr>
          <p:nvPr/>
        </p:nvPicPr>
        <p:blipFill>
          <a:blip r:embed="rId2"/>
          <a:stretch>
            <a:fillRect/>
          </a:stretch>
        </p:blipFill>
        <p:spPr>
          <a:xfrm>
            <a:off x="4996253" y="762000"/>
            <a:ext cx="5947036" cy="4621968"/>
          </a:xfrm>
          <a:prstGeom prst="rect">
            <a:avLst/>
          </a:prstGeom>
        </p:spPr>
      </p:pic>
      <p:sp>
        <p:nvSpPr>
          <p:cNvPr id="3" name="TextBox 2">
            <a:extLst>
              <a:ext uri="{FF2B5EF4-FFF2-40B4-BE49-F238E27FC236}">
                <a16:creationId xmlns:a16="http://schemas.microsoft.com/office/drawing/2014/main" id="{22E900FD-B5CC-5B41-23E1-A4AF66E03A65}"/>
              </a:ext>
            </a:extLst>
          </p:cNvPr>
          <p:cNvSpPr txBox="1"/>
          <p:nvPr/>
        </p:nvSpPr>
        <p:spPr>
          <a:xfrm>
            <a:off x="609299" y="756247"/>
            <a:ext cx="3967396" cy="369331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chemeClr val="bg1"/>
                </a:solidFill>
              </a:rPr>
              <a:t>Scatter plot:</a:t>
            </a:r>
          </a:p>
          <a:p>
            <a:r>
              <a:rPr lang="en-US" dirty="0">
                <a:solidFill>
                  <a:schemeClr val="bg1"/>
                </a:solidFill>
              </a:rPr>
              <a:t>Used to visualize the relationship between two variables .</a:t>
            </a:r>
          </a:p>
          <a:p>
            <a:r>
              <a:rPr lang="en-US" dirty="0">
                <a:solidFill>
                  <a:schemeClr val="bg1"/>
                </a:solidFill>
              </a:rPr>
              <a:t>It helps to identify the correlation between variables like negative correlation and positive correlation.</a:t>
            </a:r>
          </a:p>
          <a:p>
            <a:endParaRPr lang="en-US" dirty="0"/>
          </a:p>
          <a:p>
            <a:r>
              <a:rPr lang="en-US" dirty="0"/>
              <a:t>It tells the negative correlation between hp and mpg are </a:t>
            </a:r>
            <a:r>
              <a:rPr lang="en-US" dirty="0">
                <a:ea typeface="+mn-lt"/>
                <a:cs typeface="+mn-lt"/>
              </a:rPr>
              <a:t>more powerful cars (with higher horsepower) usually consume more fuel, leading to lower mpg.</a:t>
            </a:r>
            <a:endParaRPr lang="en-US" dirty="0"/>
          </a:p>
        </p:txBody>
      </p:sp>
      <p:sp>
        <p:nvSpPr>
          <p:cNvPr id="4" name="TextBox 3">
            <a:extLst>
              <a:ext uri="{FF2B5EF4-FFF2-40B4-BE49-F238E27FC236}">
                <a16:creationId xmlns:a16="http://schemas.microsoft.com/office/drawing/2014/main" id="{0E2B42C0-CB06-7B90-7CC8-CAB86BA3EDE9}"/>
              </a:ext>
            </a:extLst>
          </p:cNvPr>
          <p:cNvSpPr txBox="1"/>
          <p:nvPr/>
        </p:nvSpPr>
        <p:spPr>
          <a:xfrm>
            <a:off x="6927541" y="5606455"/>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t>Scatter-plot</a:t>
            </a:r>
          </a:p>
        </p:txBody>
      </p:sp>
    </p:spTree>
    <p:extLst>
      <p:ext uri="{BB962C8B-B14F-4D97-AF65-F5344CB8AC3E}">
        <p14:creationId xmlns:p14="http://schemas.microsoft.com/office/powerpoint/2010/main" val="33326517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A53B41F-74A2-9EBA-62EB-197E404E281B}"/>
              </a:ext>
            </a:extLst>
          </p:cNvPr>
          <p:cNvSpPr txBox="1"/>
          <p:nvPr/>
        </p:nvSpPr>
        <p:spPr>
          <a:xfrm>
            <a:off x="493219" y="578956"/>
            <a:ext cx="10732654" cy="67403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A box plot, also known as a box-and-whisker plot, is a standardized way of displaying the distribution of a data set based on its five-number summary:</a:t>
            </a:r>
            <a:r>
              <a:rPr lang="en-US" baseline="30000" dirty="0">
                <a:ea typeface="+mn-lt"/>
                <a:cs typeface="+mn-lt"/>
              </a:rPr>
              <a:t> 1 </a:t>
            </a:r>
            <a:r>
              <a:rPr lang="en-US" dirty="0">
                <a:ea typeface="+mn-lt"/>
                <a:cs typeface="+mn-lt"/>
              </a:rPr>
              <a:t>the "minimum," first quartile (Q1), median, third quartile (Q3), and "maximum." It provides a concise and visual representation of the spread and central tendency of the data.</a:t>
            </a:r>
          </a:p>
          <a:p>
            <a:r>
              <a:rPr lang="en-US" b="1" dirty="0">
                <a:ea typeface="+mn-lt"/>
                <a:cs typeface="+mn-lt"/>
              </a:rPr>
              <a:t>Box:</a:t>
            </a:r>
            <a:r>
              <a:rPr lang="en-US" dirty="0">
                <a:ea typeface="+mn-lt"/>
                <a:cs typeface="+mn-lt"/>
              </a:rPr>
              <a:t> The box represents the interquartile range (IQR), which encompasses the middle 50% of the data. The bottom of the box marks Q1, the top marks Q3, and a line inside the box indicates the median (Q2).</a:t>
            </a:r>
          </a:p>
          <a:p>
            <a:r>
              <a:rPr lang="en-US" b="1" dirty="0">
                <a:ea typeface="+mn-lt"/>
                <a:cs typeface="+mn-lt"/>
              </a:rPr>
              <a:t>Whiskers:</a:t>
            </a:r>
            <a:r>
              <a:rPr lang="en-US" dirty="0">
                <a:ea typeface="+mn-lt"/>
                <a:cs typeface="+mn-lt"/>
              </a:rPr>
              <a:t> The lines extending from the box are called whiskers. They typically represent the range of the data within 1.5 times the IQR from the box edges. Data points beyond this range are considered potential outliers.</a:t>
            </a:r>
            <a:endParaRPr lang="en-US" dirty="0"/>
          </a:p>
          <a:p>
            <a:r>
              <a:rPr lang="en-US" b="1" dirty="0">
                <a:ea typeface="+mn-lt"/>
                <a:cs typeface="+mn-lt"/>
              </a:rPr>
              <a:t>Outliers:</a:t>
            </a:r>
            <a:r>
              <a:rPr lang="en-US" dirty="0">
                <a:ea typeface="+mn-lt"/>
                <a:cs typeface="+mn-lt"/>
              </a:rPr>
              <a:t> Individual data points that fall outside the whiskers are often plotted as individual dots or symbols.</a:t>
            </a:r>
            <a:endParaRPr lang="en-US" dirty="0"/>
          </a:p>
          <a:p>
            <a:r>
              <a:rPr lang="en-US" b="1" dirty="0">
                <a:ea typeface="+mn-lt"/>
                <a:cs typeface="+mn-lt"/>
              </a:rPr>
              <a:t>How to Read a Box Plot:</a:t>
            </a:r>
            <a:endParaRPr lang="en-US" dirty="0"/>
          </a:p>
          <a:p>
            <a:pPr marL="285750" indent="-285750">
              <a:buFont typeface="Arial"/>
              <a:buChar char="•"/>
            </a:pPr>
            <a:r>
              <a:rPr lang="en-US" b="1" dirty="0">
                <a:ea typeface="+mn-lt"/>
                <a:cs typeface="+mn-lt"/>
              </a:rPr>
              <a:t>Median:</a:t>
            </a:r>
            <a:r>
              <a:rPr lang="en-US" dirty="0">
                <a:ea typeface="+mn-lt"/>
                <a:cs typeface="+mn-lt"/>
              </a:rPr>
              <a:t> The line inside the box indicates the median, which divides the data into two equal halves.</a:t>
            </a:r>
            <a:endParaRPr lang="en-US" dirty="0"/>
          </a:p>
          <a:p>
            <a:pPr marL="285750" indent="-285750">
              <a:buFont typeface="Arial"/>
              <a:buChar char="•"/>
            </a:pPr>
            <a:r>
              <a:rPr lang="en-US" b="1" dirty="0">
                <a:ea typeface="+mn-lt"/>
                <a:cs typeface="+mn-lt"/>
              </a:rPr>
              <a:t>Spread:</a:t>
            </a:r>
            <a:r>
              <a:rPr lang="en-US" dirty="0">
                <a:ea typeface="+mn-lt"/>
                <a:cs typeface="+mn-lt"/>
              </a:rPr>
              <a:t> The width of the box represents the IQR, giving you an idea of the data's spread. A wider box indicates greater variability.</a:t>
            </a:r>
            <a:endParaRPr lang="en-US" dirty="0"/>
          </a:p>
          <a:p>
            <a:pPr marL="285750" indent="-285750">
              <a:buFont typeface="Arial"/>
              <a:buChar char="•"/>
            </a:pPr>
            <a:r>
              <a:rPr lang="en-US" b="1" dirty="0">
                <a:ea typeface="+mn-lt"/>
                <a:cs typeface="+mn-lt"/>
              </a:rPr>
              <a:t>Skewness:</a:t>
            </a:r>
            <a:r>
              <a:rPr lang="en-US" dirty="0">
                <a:ea typeface="+mn-lt"/>
                <a:cs typeface="+mn-lt"/>
              </a:rPr>
              <a:t> The position of the median within the box can suggest skewness. If the median is closer to the bottom of the box, the data is likely skewed to the right (positively skewed). If it's closer to the top, the data is skewed to the left (negatively skewed).</a:t>
            </a:r>
            <a:endParaRPr lang="en-US" dirty="0"/>
          </a:p>
          <a:p>
            <a:pPr marL="285750" indent="-285750">
              <a:buFont typeface="Arial"/>
              <a:buChar char="•"/>
            </a:pPr>
            <a:r>
              <a:rPr lang="en-US" b="1" dirty="0">
                <a:ea typeface="+mn-lt"/>
                <a:cs typeface="+mn-lt"/>
              </a:rPr>
              <a:t>Outliers:</a:t>
            </a:r>
            <a:r>
              <a:rPr lang="en-US" dirty="0">
                <a:ea typeface="+mn-lt"/>
                <a:cs typeface="+mn-lt"/>
              </a:rPr>
              <a:t> Outliers are points that lie outside the whiskers, suggesting potential unusual observations.</a:t>
            </a:r>
            <a:endParaRPr lang="en-US" dirty="0"/>
          </a:p>
          <a:p>
            <a:endParaRPr lang="en-US" dirty="0"/>
          </a:p>
          <a:p>
            <a:endParaRPr lang="en-US" dirty="0"/>
          </a:p>
        </p:txBody>
      </p:sp>
    </p:spTree>
    <p:extLst>
      <p:ext uri="{BB962C8B-B14F-4D97-AF65-F5344CB8AC3E}">
        <p14:creationId xmlns:p14="http://schemas.microsoft.com/office/powerpoint/2010/main" val="12098316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screen shot of a graph&#10;&#10;Description automatically generated">
            <a:extLst>
              <a:ext uri="{FF2B5EF4-FFF2-40B4-BE49-F238E27FC236}">
                <a16:creationId xmlns:a16="http://schemas.microsoft.com/office/drawing/2014/main" id="{1E6659B8-27AD-552D-B6A3-FC216A6C5174}"/>
              </a:ext>
            </a:extLst>
          </p:cNvPr>
          <p:cNvPicPr>
            <a:picLocks noChangeAspect="1"/>
          </p:cNvPicPr>
          <p:nvPr/>
        </p:nvPicPr>
        <p:blipFill>
          <a:blip r:embed="rId2"/>
          <a:stretch>
            <a:fillRect/>
          </a:stretch>
        </p:blipFill>
        <p:spPr>
          <a:xfrm>
            <a:off x="4800745" y="1164071"/>
            <a:ext cx="6931603" cy="4541405"/>
          </a:xfrm>
          <a:prstGeom prst="rect">
            <a:avLst/>
          </a:prstGeom>
        </p:spPr>
      </p:pic>
      <p:sp>
        <p:nvSpPr>
          <p:cNvPr id="3" name="TextBox 2">
            <a:extLst>
              <a:ext uri="{FF2B5EF4-FFF2-40B4-BE49-F238E27FC236}">
                <a16:creationId xmlns:a16="http://schemas.microsoft.com/office/drawing/2014/main" id="{F6B751DE-A89D-DA3C-926C-394CE8906542}"/>
              </a:ext>
            </a:extLst>
          </p:cNvPr>
          <p:cNvSpPr txBox="1"/>
          <p:nvPr/>
        </p:nvSpPr>
        <p:spPr>
          <a:xfrm>
            <a:off x="458105" y="1569633"/>
            <a:ext cx="4197927"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Box Plot:-</a:t>
            </a:r>
          </a:p>
          <a:p>
            <a:r>
              <a:rPr lang="en-US" dirty="0"/>
              <a:t>It tells the summary or statistics of the dataset. The line between the graph represents the median that lies near the 20(Median is nearly 19).</a:t>
            </a:r>
            <a:br>
              <a:rPr lang="en-US" dirty="0"/>
            </a:br>
            <a:r>
              <a:rPr lang="en-US" dirty="0"/>
              <a:t>And also shows the outlier point (one data point is outside the box near about 35(which is greatest)).</a:t>
            </a:r>
          </a:p>
          <a:p>
            <a:endParaRPr lang="en-US" dirty="0"/>
          </a:p>
          <a:p>
            <a:r>
              <a:rPr lang="en-US" dirty="0"/>
              <a:t>Range of the box Plot shows how spread out the middle 50% of mpg values are.</a:t>
            </a:r>
          </a:p>
        </p:txBody>
      </p:sp>
      <p:sp>
        <p:nvSpPr>
          <p:cNvPr id="4" name="TextBox 3">
            <a:extLst>
              <a:ext uri="{FF2B5EF4-FFF2-40B4-BE49-F238E27FC236}">
                <a16:creationId xmlns:a16="http://schemas.microsoft.com/office/drawing/2014/main" id="{52CD8DB6-A303-8F89-5B8C-31D3C66B45F6}"/>
              </a:ext>
            </a:extLst>
          </p:cNvPr>
          <p:cNvSpPr txBox="1"/>
          <p:nvPr/>
        </p:nvSpPr>
        <p:spPr>
          <a:xfrm>
            <a:off x="7651819" y="5856198"/>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t>Box-Plot</a:t>
            </a:r>
          </a:p>
        </p:txBody>
      </p:sp>
    </p:spTree>
    <p:extLst>
      <p:ext uri="{BB962C8B-B14F-4D97-AF65-F5344CB8AC3E}">
        <p14:creationId xmlns:p14="http://schemas.microsoft.com/office/powerpoint/2010/main" val="20557061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3401CF3-C89D-5699-3160-20C9A48B6870}"/>
              </a:ext>
            </a:extLst>
          </p:cNvPr>
          <p:cNvSpPr txBox="1"/>
          <p:nvPr/>
        </p:nvSpPr>
        <p:spPr>
          <a:xfrm>
            <a:off x="1063865" y="2187667"/>
            <a:ext cx="4682835"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solidFill>
                  <a:srgbClr val="000000"/>
                </a:solidFill>
              </a:rPr>
              <a:t>Downloading Anaconda</a:t>
            </a:r>
          </a:p>
        </p:txBody>
      </p:sp>
      <p:pic>
        <p:nvPicPr>
          <p:cNvPr id="7" name="Picture 6" descr="A screenshot of a computer&#10;&#10;Description automatically generated">
            <a:extLst>
              <a:ext uri="{FF2B5EF4-FFF2-40B4-BE49-F238E27FC236}">
                <a16:creationId xmlns:a16="http://schemas.microsoft.com/office/drawing/2014/main" id="{A4842383-06FB-40A1-8A1B-EE54D37D448F}"/>
              </a:ext>
            </a:extLst>
          </p:cNvPr>
          <p:cNvPicPr>
            <a:picLocks noChangeAspect="1"/>
          </p:cNvPicPr>
          <p:nvPr/>
        </p:nvPicPr>
        <p:blipFill>
          <a:blip r:embed="rId2"/>
          <a:stretch>
            <a:fillRect/>
          </a:stretch>
        </p:blipFill>
        <p:spPr>
          <a:xfrm>
            <a:off x="5205413" y="1360199"/>
            <a:ext cx="6330085" cy="4888057"/>
          </a:xfrm>
          <a:prstGeom prst="rect">
            <a:avLst/>
          </a:prstGeom>
        </p:spPr>
      </p:pic>
      <p:sp>
        <p:nvSpPr>
          <p:cNvPr id="9" name="TextBox 8">
            <a:extLst>
              <a:ext uri="{FF2B5EF4-FFF2-40B4-BE49-F238E27FC236}">
                <a16:creationId xmlns:a16="http://schemas.microsoft.com/office/drawing/2014/main" id="{4BBDF770-7300-70BD-225B-DE09467FEC3E}"/>
              </a:ext>
            </a:extLst>
          </p:cNvPr>
          <p:cNvSpPr txBox="1"/>
          <p:nvPr/>
        </p:nvSpPr>
        <p:spPr>
          <a:xfrm>
            <a:off x="689264" y="3865877"/>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STEP :- 1  Downloading</a:t>
            </a:r>
          </a:p>
        </p:txBody>
      </p:sp>
    </p:spTree>
    <p:extLst>
      <p:ext uri="{BB962C8B-B14F-4D97-AF65-F5344CB8AC3E}">
        <p14:creationId xmlns:p14="http://schemas.microsoft.com/office/powerpoint/2010/main" val="24831930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screenshot of a computer screen&#10;&#10;Description automatically generated">
            <a:extLst>
              <a:ext uri="{FF2B5EF4-FFF2-40B4-BE49-F238E27FC236}">
                <a16:creationId xmlns:a16="http://schemas.microsoft.com/office/drawing/2014/main" id="{CC09D9DB-2E31-1A5E-E815-F17A61616459}"/>
              </a:ext>
            </a:extLst>
          </p:cNvPr>
          <p:cNvPicPr>
            <a:picLocks noChangeAspect="1"/>
          </p:cNvPicPr>
          <p:nvPr/>
        </p:nvPicPr>
        <p:blipFill>
          <a:blip r:embed="rId2"/>
          <a:stretch>
            <a:fillRect/>
          </a:stretch>
        </p:blipFill>
        <p:spPr>
          <a:xfrm>
            <a:off x="4728070" y="858890"/>
            <a:ext cx="6096157" cy="4765467"/>
          </a:xfrm>
          <a:prstGeom prst="rect">
            <a:avLst/>
          </a:prstGeom>
        </p:spPr>
      </p:pic>
      <p:sp>
        <p:nvSpPr>
          <p:cNvPr id="3" name="TextBox 2">
            <a:extLst>
              <a:ext uri="{FF2B5EF4-FFF2-40B4-BE49-F238E27FC236}">
                <a16:creationId xmlns:a16="http://schemas.microsoft.com/office/drawing/2014/main" id="{4C1A17FC-6466-4A63-1547-372AFDE7CCD6}"/>
              </a:ext>
            </a:extLst>
          </p:cNvPr>
          <p:cNvSpPr txBox="1"/>
          <p:nvPr/>
        </p:nvSpPr>
        <p:spPr>
          <a:xfrm>
            <a:off x="749201" y="2772043"/>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STEP :- 3  Installing</a:t>
            </a:r>
          </a:p>
        </p:txBody>
      </p:sp>
    </p:spTree>
    <p:extLst>
      <p:ext uri="{BB962C8B-B14F-4D97-AF65-F5344CB8AC3E}">
        <p14:creationId xmlns:p14="http://schemas.microsoft.com/office/powerpoint/2010/main" val="6600497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screenshot of a computer&#10;&#10;Description automatically generated">
            <a:extLst>
              <a:ext uri="{FF2B5EF4-FFF2-40B4-BE49-F238E27FC236}">
                <a16:creationId xmlns:a16="http://schemas.microsoft.com/office/drawing/2014/main" id="{501C9CDD-AFC3-228A-C6CF-A3E4371A41E6}"/>
              </a:ext>
            </a:extLst>
          </p:cNvPr>
          <p:cNvPicPr>
            <a:picLocks noChangeAspect="1"/>
          </p:cNvPicPr>
          <p:nvPr/>
        </p:nvPicPr>
        <p:blipFill>
          <a:blip r:embed="rId2"/>
          <a:stretch>
            <a:fillRect/>
          </a:stretch>
        </p:blipFill>
        <p:spPr>
          <a:xfrm>
            <a:off x="4901501" y="849442"/>
            <a:ext cx="6648704" cy="5159115"/>
          </a:xfrm>
          <a:prstGeom prst="rect">
            <a:avLst/>
          </a:prstGeom>
        </p:spPr>
      </p:pic>
      <p:sp>
        <p:nvSpPr>
          <p:cNvPr id="3" name="TextBox 2">
            <a:extLst>
              <a:ext uri="{FF2B5EF4-FFF2-40B4-BE49-F238E27FC236}">
                <a16:creationId xmlns:a16="http://schemas.microsoft.com/office/drawing/2014/main" id="{7C9C9B64-F3D4-A824-0652-5B040A8D87D9}"/>
              </a:ext>
            </a:extLst>
          </p:cNvPr>
          <p:cNvSpPr txBox="1"/>
          <p:nvPr/>
        </p:nvSpPr>
        <p:spPr>
          <a:xfrm>
            <a:off x="1108817" y="2427411"/>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Installation Done.</a:t>
            </a:r>
          </a:p>
        </p:txBody>
      </p:sp>
    </p:spTree>
    <p:extLst>
      <p:ext uri="{BB962C8B-B14F-4D97-AF65-F5344CB8AC3E}">
        <p14:creationId xmlns:p14="http://schemas.microsoft.com/office/powerpoint/2010/main" val="360666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screenshot of a computer&#10;&#10;Description automatically generated">
            <a:extLst>
              <a:ext uri="{FF2B5EF4-FFF2-40B4-BE49-F238E27FC236}">
                <a16:creationId xmlns:a16="http://schemas.microsoft.com/office/drawing/2014/main" id="{FE7AAE13-CEBF-3364-81E0-AF5537B98561}"/>
              </a:ext>
            </a:extLst>
          </p:cNvPr>
          <p:cNvPicPr>
            <a:picLocks noChangeAspect="1"/>
          </p:cNvPicPr>
          <p:nvPr/>
        </p:nvPicPr>
        <p:blipFill>
          <a:blip r:embed="rId2"/>
          <a:stretch>
            <a:fillRect/>
          </a:stretch>
        </p:blipFill>
        <p:spPr>
          <a:xfrm>
            <a:off x="1004455" y="2495824"/>
            <a:ext cx="9790545" cy="3090170"/>
          </a:xfrm>
          <a:prstGeom prst="rect">
            <a:avLst/>
          </a:prstGeom>
        </p:spPr>
      </p:pic>
      <p:sp>
        <p:nvSpPr>
          <p:cNvPr id="3" name="TextBox 2">
            <a:extLst>
              <a:ext uri="{FF2B5EF4-FFF2-40B4-BE49-F238E27FC236}">
                <a16:creationId xmlns:a16="http://schemas.microsoft.com/office/drawing/2014/main" id="{14341885-5D14-E8AB-6C0B-77DE407F3329}"/>
              </a:ext>
            </a:extLst>
          </p:cNvPr>
          <p:cNvSpPr txBox="1"/>
          <p:nvPr/>
        </p:nvSpPr>
        <p:spPr>
          <a:xfrm>
            <a:off x="1182507" y="1390576"/>
            <a:ext cx="6126018"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Importing Pandas Library as pd and read the csv file by entering the path .</a:t>
            </a:r>
          </a:p>
        </p:txBody>
      </p:sp>
      <p:sp>
        <p:nvSpPr>
          <p:cNvPr id="4" name="TextBox 3">
            <a:extLst>
              <a:ext uri="{FF2B5EF4-FFF2-40B4-BE49-F238E27FC236}">
                <a16:creationId xmlns:a16="http://schemas.microsoft.com/office/drawing/2014/main" id="{46D1853C-0B2C-8C51-CDCE-8953EF73BF85}"/>
              </a:ext>
            </a:extLst>
          </p:cNvPr>
          <p:cNvSpPr txBox="1"/>
          <p:nvPr/>
        </p:nvSpPr>
        <p:spPr>
          <a:xfrm>
            <a:off x="1183737" y="584376"/>
            <a:ext cx="627838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#installing pandas library on </a:t>
            </a:r>
            <a:r>
              <a:rPr lang="en-US" dirty="0" err="1"/>
              <a:t>jupyter</a:t>
            </a:r>
            <a:r>
              <a:rPr lang="en-US" dirty="0"/>
              <a:t>-notebook</a:t>
            </a:r>
          </a:p>
          <a:p>
            <a:r>
              <a:rPr lang="en-US" dirty="0"/>
              <a:t>!pip install pandas    </a:t>
            </a:r>
          </a:p>
        </p:txBody>
      </p:sp>
    </p:spTree>
    <p:extLst>
      <p:ext uri="{BB962C8B-B14F-4D97-AF65-F5344CB8AC3E}">
        <p14:creationId xmlns:p14="http://schemas.microsoft.com/office/powerpoint/2010/main" val="39031400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screenshot of a chat&#10;&#10;Description automatically generated">
            <a:extLst>
              <a:ext uri="{FF2B5EF4-FFF2-40B4-BE49-F238E27FC236}">
                <a16:creationId xmlns:a16="http://schemas.microsoft.com/office/drawing/2014/main" id="{19DDAE1F-2F77-B3DE-3C12-0AB48B6BCFFE}"/>
              </a:ext>
            </a:extLst>
          </p:cNvPr>
          <p:cNvPicPr>
            <a:picLocks noChangeAspect="1"/>
          </p:cNvPicPr>
          <p:nvPr/>
        </p:nvPicPr>
        <p:blipFill>
          <a:blip r:embed="rId2"/>
          <a:stretch>
            <a:fillRect/>
          </a:stretch>
        </p:blipFill>
        <p:spPr>
          <a:xfrm>
            <a:off x="524655" y="1372240"/>
            <a:ext cx="9955968" cy="978078"/>
          </a:xfrm>
          <a:prstGeom prst="rect">
            <a:avLst/>
          </a:prstGeom>
        </p:spPr>
      </p:pic>
      <p:pic>
        <p:nvPicPr>
          <p:cNvPr id="3" name="Picture 2" descr="A screenshot of a computer&#10;&#10;Description automatically generated">
            <a:extLst>
              <a:ext uri="{FF2B5EF4-FFF2-40B4-BE49-F238E27FC236}">
                <a16:creationId xmlns:a16="http://schemas.microsoft.com/office/drawing/2014/main" id="{7DF9FE74-C40E-F25B-76D2-920B765E8BD6}"/>
              </a:ext>
            </a:extLst>
          </p:cNvPr>
          <p:cNvPicPr>
            <a:picLocks noChangeAspect="1"/>
          </p:cNvPicPr>
          <p:nvPr/>
        </p:nvPicPr>
        <p:blipFill>
          <a:blip r:embed="rId3"/>
          <a:stretch>
            <a:fillRect/>
          </a:stretch>
        </p:blipFill>
        <p:spPr>
          <a:xfrm>
            <a:off x="5042551" y="2906843"/>
            <a:ext cx="5717031" cy="3117955"/>
          </a:xfrm>
          <a:prstGeom prst="rect">
            <a:avLst/>
          </a:prstGeom>
        </p:spPr>
      </p:pic>
      <p:sp>
        <p:nvSpPr>
          <p:cNvPr id="4" name="TextBox 3">
            <a:extLst>
              <a:ext uri="{FF2B5EF4-FFF2-40B4-BE49-F238E27FC236}">
                <a16:creationId xmlns:a16="http://schemas.microsoft.com/office/drawing/2014/main" id="{D452F0EB-5D64-DFC0-9098-D37EABD43C94}"/>
              </a:ext>
            </a:extLst>
          </p:cNvPr>
          <p:cNvSpPr txBox="1"/>
          <p:nvPr/>
        </p:nvSpPr>
        <p:spPr>
          <a:xfrm>
            <a:off x="526903" y="3426355"/>
            <a:ext cx="4179755"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Describe method describes the statistical summary of the dataset by finding the mean, count, median ,std, max, min, 25%percentile, </a:t>
            </a:r>
            <a:r>
              <a:rPr lang="en-US" dirty="0" err="1"/>
              <a:t>etc</a:t>
            </a:r>
            <a:r>
              <a:rPr lang="en-US" dirty="0"/>
              <a:t> of each column.</a:t>
            </a:r>
          </a:p>
        </p:txBody>
      </p:sp>
    </p:spTree>
    <p:extLst>
      <p:ext uri="{BB962C8B-B14F-4D97-AF65-F5344CB8AC3E}">
        <p14:creationId xmlns:p14="http://schemas.microsoft.com/office/powerpoint/2010/main" val="24675619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screenshot of a computer&#10;&#10;Description automatically generated">
            <a:extLst>
              <a:ext uri="{FF2B5EF4-FFF2-40B4-BE49-F238E27FC236}">
                <a16:creationId xmlns:a16="http://schemas.microsoft.com/office/drawing/2014/main" id="{94441EFF-AAEF-382B-CADD-28F2F32F14F9}"/>
              </a:ext>
            </a:extLst>
          </p:cNvPr>
          <p:cNvPicPr>
            <a:picLocks noChangeAspect="1"/>
          </p:cNvPicPr>
          <p:nvPr/>
        </p:nvPicPr>
        <p:blipFill>
          <a:blip r:embed="rId2"/>
          <a:stretch>
            <a:fillRect/>
          </a:stretch>
        </p:blipFill>
        <p:spPr>
          <a:xfrm>
            <a:off x="874426" y="350644"/>
            <a:ext cx="9718624" cy="2109368"/>
          </a:xfrm>
          <a:prstGeom prst="rect">
            <a:avLst/>
          </a:prstGeom>
        </p:spPr>
      </p:pic>
      <p:pic>
        <p:nvPicPr>
          <p:cNvPr id="3" name="Picture 2" descr="A screenshot of a computer&#10;&#10;Description automatically generated">
            <a:extLst>
              <a:ext uri="{FF2B5EF4-FFF2-40B4-BE49-F238E27FC236}">
                <a16:creationId xmlns:a16="http://schemas.microsoft.com/office/drawing/2014/main" id="{A060BC57-B2E6-84EA-05B8-3E61F9B49FD7}"/>
              </a:ext>
            </a:extLst>
          </p:cNvPr>
          <p:cNvPicPr>
            <a:picLocks noChangeAspect="1"/>
          </p:cNvPicPr>
          <p:nvPr/>
        </p:nvPicPr>
        <p:blipFill>
          <a:blip r:embed="rId3"/>
          <a:stretch>
            <a:fillRect/>
          </a:stretch>
        </p:blipFill>
        <p:spPr>
          <a:xfrm>
            <a:off x="5901051" y="2643813"/>
            <a:ext cx="4687081" cy="3843885"/>
          </a:xfrm>
          <a:prstGeom prst="rect">
            <a:avLst/>
          </a:prstGeom>
        </p:spPr>
      </p:pic>
      <p:sp>
        <p:nvSpPr>
          <p:cNvPr id="5" name="TextBox 4">
            <a:extLst>
              <a:ext uri="{FF2B5EF4-FFF2-40B4-BE49-F238E27FC236}">
                <a16:creationId xmlns:a16="http://schemas.microsoft.com/office/drawing/2014/main" id="{7839E3E5-AB6A-0FCA-F9CE-79F4DE13CB8D}"/>
              </a:ext>
            </a:extLst>
          </p:cNvPr>
          <p:cNvSpPr txBox="1"/>
          <p:nvPr/>
        </p:nvSpPr>
        <p:spPr>
          <a:xfrm>
            <a:off x="764185" y="4180541"/>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6" name="TextBox 5">
            <a:extLst>
              <a:ext uri="{FF2B5EF4-FFF2-40B4-BE49-F238E27FC236}">
                <a16:creationId xmlns:a16="http://schemas.microsoft.com/office/drawing/2014/main" id="{8F8739EE-2F26-8FE4-F8AE-774A56B8AC17}"/>
              </a:ext>
            </a:extLst>
          </p:cNvPr>
          <p:cNvSpPr txBox="1"/>
          <p:nvPr/>
        </p:nvSpPr>
        <p:spPr>
          <a:xfrm>
            <a:off x="879042" y="4168080"/>
            <a:ext cx="3842478"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Check datatypes of column and then find the mean, median, std on numerical datatype col.</a:t>
            </a:r>
          </a:p>
        </p:txBody>
      </p:sp>
    </p:spTree>
    <p:extLst>
      <p:ext uri="{BB962C8B-B14F-4D97-AF65-F5344CB8AC3E}">
        <p14:creationId xmlns:p14="http://schemas.microsoft.com/office/powerpoint/2010/main" val="12781905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screenshot of a computer&#10;&#10;Description automatically generated">
            <a:extLst>
              <a:ext uri="{FF2B5EF4-FFF2-40B4-BE49-F238E27FC236}">
                <a16:creationId xmlns:a16="http://schemas.microsoft.com/office/drawing/2014/main" id="{441A1B4E-3D83-748C-F3D7-EA9F7369A2C9}"/>
              </a:ext>
            </a:extLst>
          </p:cNvPr>
          <p:cNvPicPr>
            <a:picLocks noChangeAspect="1"/>
          </p:cNvPicPr>
          <p:nvPr/>
        </p:nvPicPr>
        <p:blipFill>
          <a:blip r:embed="rId2"/>
          <a:stretch>
            <a:fillRect/>
          </a:stretch>
        </p:blipFill>
        <p:spPr>
          <a:xfrm>
            <a:off x="549639" y="608307"/>
            <a:ext cx="8182133" cy="4042436"/>
          </a:xfrm>
          <a:prstGeom prst="rect">
            <a:avLst/>
          </a:prstGeom>
        </p:spPr>
      </p:pic>
      <p:sp>
        <p:nvSpPr>
          <p:cNvPr id="3" name="TextBox 2">
            <a:extLst>
              <a:ext uri="{FF2B5EF4-FFF2-40B4-BE49-F238E27FC236}">
                <a16:creationId xmlns:a16="http://schemas.microsoft.com/office/drawing/2014/main" id="{AAF4AC2A-8BDD-3D40-909D-859363CEBF96}"/>
              </a:ext>
            </a:extLst>
          </p:cNvPr>
          <p:cNvSpPr txBox="1"/>
          <p:nvPr/>
        </p:nvSpPr>
        <p:spPr>
          <a:xfrm>
            <a:off x="1018913" y="5139519"/>
            <a:ext cx="8664314"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dirty="0"/>
              <a:t>Quartile divides data </a:t>
            </a:r>
            <a:r>
              <a:rPr lang="en-US"/>
              <a:t>into 3 parts:</a:t>
            </a:r>
            <a:r>
              <a:rPr lang="en-US" b="1">
                <a:ea typeface="+mn-lt"/>
                <a:cs typeface="+mn-lt"/>
              </a:rPr>
              <a:t>Q1 (25th Percentile)</a:t>
            </a:r>
            <a:r>
              <a:rPr lang="en-US">
                <a:ea typeface="+mn-lt"/>
                <a:cs typeface="+mn-lt"/>
              </a:rPr>
              <a:t>: 25% of the data is below this value.</a:t>
            </a:r>
            <a:endParaRPr lang="en-US"/>
          </a:p>
          <a:p>
            <a:pPr marL="285750" indent="-285750">
              <a:buFont typeface="Arial"/>
              <a:buChar char="•"/>
            </a:pPr>
            <a:r>
              <a:rPr lang="en-US" b="1">
                <a:ea typeface="+mn-lt"/>
                <a:cs typeface="+mn-lt"/>
              </a:rPr>
              <a:t>Q2 (Median)</a:t>
            </a:r>
            <a:r>
              <a:rPr lang="en-US">
                <a:ea typeface="+mn-lt"/>
                <a:cs typeface="+mn-lt"/>
              </a:rPr>
              <a:t>: 50% of the data is below this value.</a:t>
            </a:r>
            <a:endParaRPr lang="en-US"/>
          </a:p>
          <a:p>
            <a:pPr marL="285750" indent="-285750">
              <a:buFont typeface="Arial"/>
              <a:buChar char="•"/>
            </a:pPr>
            <a:r>
              <a:rPr lang="en-US" b="1" dirty="0">
                <a:ea typeface="+mn-lt"/>
                <a:cs typeface="+mn-lt"/>
              </a:rPr>
              <a:t>Q3 (75th Percentile)</a:t>
            </a:r>
            <a:r>
              <a:rPr lang="en-US" dirty="0">
                <a:ea typeface="+mn-lt"/>
                <a:cs typeface="+mn-lt"/>
              </a:rPr>
              <a:t>: 75% of the data is below this value</a:t>
            </a:r>
            <a:endParaRPr lang="en-US" dirty="0"/>
          </a:p>
          <a:p>
            <a:endParaRPr lang="en-US" dirty="0"/>
          </a:p>
        </p:txBody>
      </p:sp>
    </p:spTree>
    <p:extLst>
      <p:ext uri="{BB962C8B-B14F-4D97-AF65-F5344CB8AC3E}">
        <p14:creationId xmlns:p14="http://schemas.microsoft.com/office/powerpoint/2010/main" val="38642546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F7021B2-9AC6-164B-013E-1666D5163C1B}"/>
              </a:ext>
            </a:extLst>
          </p:cNvPr>
          <p:cNvSpPr txBox="1"/>
          <p:nvPr/>
        </p:nvSpPr>
        <p:spPr>
          <a:xfrm>
            <a:off x="566746" y="803569"/>
            <a:ext cx="645326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Visualize the data with graphs and descriptions to each</a:t>
            </a:r>
            <a:endParaRPr lang="en-US" dirty="0"/>
          </a:p>
        </p:txBody>
      </p:sp>
      <p:pic>
        <p:nvPicPr>
          <p:cNvPr id="4" name="Picture 3" descr="A screenshot of a computer screen&#10;&#10;Description automatically generated">
            <a:extLst>
              <a:ext uri="{FF2B5EF4-FFF2-40B4-BE49-F238E27FC236}">
                <a16:creationId xmlns:a16="http://schemas.microsoft.com/office/drawing/2014/main" id="{7A969553-C0BF-1C9B-A438-9B6C152CCBF3}"/>
              </a:ext>
            </a:extLst>
          </p:cNvPr>
          <p:cNvPicPr>
            <a:picLocks noChangeAspect="1"/>
          </p:cNvPicPr>
          <p:nvPr/>
        </p:nvPicPr>
        <p:blipFill>
          <a:blip r:embed="rId2"/>
          <a:stretch>
            <a:fillRect/>
          </a:stretch>
        </p:blipFill>
        <p:spPr>
          <a:xfrm>
            <a:off x="4788459" y="1891006"/>
            <a:ext cx="6438901" cy="3467967"/>
          </a:xfrm>
          <a:prstGeom prst="rect">
            <a:avLst/>
          </a:prstGeom>
        </p:spPr>
      </p:pic>
      <p:sp>
        <p:nvSpPr>
          <p:cNvPr id="5" name="TextBox 4">
            <a:extLst>
              <a:ext uri="{FF2B5EF4-FFF2-40B4-BE49-F238E27FC236}">
                <a16:creationId xmlns:a16="http://schemas.microsoft.com/office/drawing/2014/main" id="{FC1B5036-D5FB-FFDC-2F17-E966E91E6139}"/>
              </a:ext>
            </a:extLst>
          </p:cNvPr>
          <p:cNvSpPr txBox="1"/>
          <p:nvPr/>
        </p:nvSpPr>
        <p:spPr>
          <a:xfrm>
            <a:off x="414444" y="1895125"/>
            <a:ext cx="3897745" cy="2862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chemeClr val="bg1"/>
                </a:solidFill>
              </a:rPr>
              <a:t>Bar Plot:</a:t>
            </a:r>
          </a:p>
          <a:p>
            <a:r>
              <a:rPr lang="en-US" dirty="0">
                <a:solidFill>
                  <a:schemeClr val="bg1"/>
                </a:solidFill>
                <a:ea typeface="+mn-lt"/>
                <a:cs typeface="+mn-lt"/>
              </a:rPr>
              <a:t>A bar plot uses rectangular bars to visually compare different categories, with bar length proportional to their values.</a:t>
            </a:r>
          </a:p>
          <a:p>
            <a:br>
              <a:rPr lang="en-US" dirty="0"/>
            </a:br>
            <a:r>
              <a:rPr lang="en-US" dirty="0"/>
              <a:t>It indicates the frequency of each model, means how many times the model is </a:t>
            </a:r>
            <a:r>
              <a:rPr lang="en-US" dirty="0" err="1"/>
              <a:t>decribed</a:t>
            </a:r>
            <a:r>
              <a:rPr lang="en-US" dirty="0"/>
              <a:t> in the dataset.</a:t>
            </a:r>
          </a:p>
        </p:txBody>
      </p:sp>
      <p:sp>
        <p:nvSpPr>
          <p:cNvPr id="8" name="TextBox 7">
            <a:extLst>
              <a:ext uri="{FF2B5EF4-FFF2-40B4-BE49-F238E27FC236}">
                <a16:creationId xmlns:a16="http://schemas.microsoft.com/office/drawing/2014/main" id="{3A8BAC42-3F63-440D-8F62-C0D97698AB9D}"/>
              </a:ext>
            </a:extLst>
          </p:cNvPr>
          <p:cNvSpPr txBox="1"/>
          <p:nvPr/>
        </p:nvSpPr>
        <p:spPr>
          <a:xfrm>
            <a:off x="7027812" y="5486552"/>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Bar plot</a:t>
            </a:r>
          </a:p>
        </p:txBody>
      </p:sp>
    </p:spTree>
    <p:extLst>
      <p:ext uri="{BB962C8B-B14F-4D97-AF65-F5344CB8AC3E}">
        <p14:creationId xmlns:p14="http://schemas.microsoft.com/office/powerpoint/2010/main" val="1818329488"/>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Slice</vt:lpstr>
      <vt:lpstr>Learn data Analytics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379</cp:revision>
  <dcterms:created xsi:type="dcterms:W3CDTF">2025-01-03T10:40:42Z</dcterms:created>
  <dcterms:modified xsi:type="dcterms:W3CDTF">2025-01-03T13:50:58Z</dcterms:modified>
</cp:coreProperties>
</file>