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8" d="100"/>
          <a:sy n="78" d="100"/>
        </p:scale>
        <p:origin x="78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823587" y="2998251"/>
            <a:ext cx="4039747" cy="861497"/>
          </a:xfrm>
        </p:spPr>
        <p:txBody>
          <a:bodyPr>
            <a:normAutofit fontScale="85000" lnSpcReduction="10000"/>
          </a:bodyPr>
          <a:lstStyle/>
          <a:p>
            <a:pPr algn="r"/>
            <a:r>
              <a:rPr lang="en-US" b="0" dirty="0">
                <a:solidFill>
                  <a:schemeClr val="tx1"/>
                </a:solidFill>
              </a:rPr>
              <a:t>Akansha</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2400" dirty="0"/>
              <a:t>AIRBNB HOTEL BOOKING ANALYSIS</a:t>
            </a:r>
            <a:endParaRPr lang="en-IN" sz="24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https://github.com/Akansha-Rana20/VOIS_AICTE_Oct2025_Akansha</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6" name="Picture 5">
            <a:extLst>
              <a:ext uri="{FF2B5EF4-FFF2-40B4-BE49-F238E27FC236}">
                <a16:creationId xmlns:a16="http://schemas.microsoft.com/office/drawing/2014/main" id="{886C3721-4A57-3294-9F87-0751072F1C93}"/>
              </a:ext>
            </a:extLst>
          </p:cNvPr>
          <p:cNvPicPr>
            <a:picLocks noChangeAspect="1"/>
          </p:cNvPicPr>
          <p:nvPr/>
        </p:nvPicPr>
        <p:blipFill>
          <a:blip r:embed="rId3"/>
          <a:srcRect l="20789" t="12544" r="20555" b="12493"/>
          <a:stretch>
            <a:fillRect/>
          </a:stretch>
        </p:blipFill>
        <p:spPr>
          <a:xfrm>
            <a:off x="757084" y="1183154"/>
            <a:ext cx="8042787" cy="482435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09EA8F4F-8351-D671-3532-63CFF0B74CB3}"/>
              </a:ext>
            </a:extLst>
          </p:cNvPr>
          <p:cNvPicPr>
            <a:picLocks noChangeAspect="1"/>
          </p:cNvPicPr>
          <p:nvPr/>
        </p:nvPicPr>
        <p:blipFill>
          <a:blip r:embed="rId3"/>
          <a:srcRect l="20748" t="14051" r="20830" b="12545"/>
          <a:stretch>
            <a:fillRect/>
          </a:stretch>
        </p:blipFill>
        <p:spPr>
          <a:xfrm>
            <a:off x="815913" y="1071716"/>
            <a:ext cx="8033119" cy="503411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164466" y="1126840"/>
            <a:ext cx="8736618" cy="4261237"/>
          </a:xfrm>
        </p:spPr>
        <p:txBody>
          <a:bodyPr>
            <a:normAutofit/>
          </a:bodyPr>
          <a:lstStyle/>
          <a:p>
            <a:pPr marL="0" indent="0" algn="just">
              <a:lnSpc>
                <a:spcPct val="150000"/>
              </a:lnSpc>
              <a:buNone/>
            </a:pPr>
            <a:r>
              <a:rPr lang="en-US"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1046480" y="393101"/>
            <a:ext cx="6995604" cy="619622"/>
          </a:xfrm>
        </p:spPr>
        <p:txBody>
          <a:bodyPr>
            <a:normAutofit/>
          </a:bodyPr>
          <a:lstStyle/>
          <a:p>
            <a:r>
              <a:rPr lang="en-US" sz="2400" dirty="0"/>
              <a:t>PROBLEM  STATEMENT</a:t>
            </a:r>
            <a:endParaRPr lang="en-IN" sz="2700"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sz="2700"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6DF6F88-3A6B-543A-666F-DC9F68457FE7}"/>
              </a:ext>
            </a:extLst>
          </p:cNvPr>
          <p:cNvSpPr txBox="1"/>
          <p:nvPr/>
        </p:nvSpPr>
        <p:spPr>
          <a:xfrm>
            <a:off x="660399" y="1443841"/>
            <a:ext cx="9132530" cy="2862322"/>
          </a:xfrm>
          <a:prstGeom prst="rect">
            <a:avLst/>
          </a:prstGeom>
          <a:noFill/>
        </p:spPr>
        <p:txBody>
          <a:bodyPr wrap="square" rtlCol="0">
            <a:spAutoFit/>
          </a:bodyPr>
          <a:lstStyle/>
          <a:p>
            <a:pPr algn="just"/>
            <a:r>
              <a:rPr lang="en-US"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p>
          <a:p>
            <a:pPr algn="just"/>
            <a:endParaRPr lang="en-US" dirty="0"/>
          </a:p>
          <a:p>
            <a:pPr algn="just"/>
            <a:r>
              <a:rPr lang="en-US" dirty="0"/>
              <a:t>The model can then be used to predict prices for new or hypothetical listings, helping property owners make informed pricing decisions</a:t>
            </a:r>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509579"/>
            <a:ext cx="8619286" cy="3990023"/>
          </a:xfrm>
        </p:spPr>
        <p:txBody>
          <a:bodyPr>
            <a:normAutofit/>
          </a:bodyPr>
          <a:lstStyle/>
          <a:p>
            <a:pPr algn="just"/>
            <a:r>
              <a:rPr lang="en-US" dirty="0"/>
              <a:t>Airbnb Hosts: To optimize pricing of their listings based on property features and guest reviews.</a:t>
            </a:r>
          </a:p>
          <a:p>
            <a:pPr algn="just"/>
            <a:r>
              <a:rPr lang="en-US" dirty="0"/>
              <a:t>Travelers: To evaluate whether a listing is overpriced or reasonably priced.</a:t>
            </a:r>
          </a:p>
          <a:p>
            <a:pPr algn="just"/>
            <a:r>
              <a:rPr lang="en-US" dirty="0"/>
              <a:t>Airbnb Platform Analysts: To improve automated pricing suggestions and increase platform trust.</a:t>
            </a:r>
          </a:p>
          <a:p>
            <a:pPr algn="just"/>
            <a:r>
              <a:rPr lang="en-US" dirty="0"/>
              <a:t>Researchers/Students: To study the impact of property features and reviews on rental pricing.</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2400" dirty="0"/>
              <a:t>WHO ARE THE END USERS?</a:t>
            </a:r>
            <a:endParaRPr lang="en-IN" sz="24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81991" y="1043382"/>
            <a:ext cx="9994163" cy="5243448"/>
          </a:xfrm>
        </p:spPr>
        <p:txBody>
          <a:bodyPr/>
          <a:lstStyle/>
          <a:p>
            <a:r>
              <a:rPr lang="en-IN" dirty="0"/>
              <a:t>Python – Core programming language</a:t>
            </a:r>
          </a:p>
          <a:p>
            <a:r>
              <a:rPr lang="en-IN" dirty="0"/>
              <a:t>Pandas &amp; NumPy – Data cleaning and preprocessing</a:t>
            </a:r>
          </a:p>
          <a:p>
            <a:r>
              <a:rPr lang="en-IN" dirty="0"/>
              <a:t>Scikit-learn – Machine learning (model training, regression, evaluation)</a:t>
            </a:r>
          </a:p>
          <a:p>
            <a:r>
              <a:rPr lang="en-IN" dirty="0"/>
              <a:t>Matplotlib/Seaborn – Data visualization and feature importance</a:t>
            </a:r>
          </a:p>
          <a:p>
            <a:r>
              <a:rPr lang="en-IN" dirty="0"/>
              <a:t>Google </a:t>
            </a:r>
            <a:r>
              <a:rPr lang="en-IN" dirty="0" err="1"/>
              <a:t>Colab</a:t>
            </a:r>
            <a:r>
              <a:rPr lang="en-IN" dirty="0"/>
              <a:t> – Cloud-based environment for running the project</a:t>
            </a:r>
          </a:p>
          <a:p>
            <a:r>
              <a:rPr lang="en-IN" dirty="0"/>
              <a:t>File handling libraries – </a:t>
            </a:r>
            <a:r>
              <a:rPr lang="en-IN" dirty="0" err="1"/>
              <a:t>openpyxl</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sz="2400"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9A6EFA-D495-D70C-5F7D-46A91DE5A216}"/>
              </a:ext>
            </a:extLst>
          </p:cNvPr>
          <p:cNvSpPr>
            <a:spLocks noGrp="1"/>
          </p:cNvSpPr>
          <p:nvPr>
            <p:ph type="body" sz="quarter" idx="12"/>
          </p:nvPr>
        </p:nvSpPr>
        <p:spPr>
          <a:xfrm>
            <a:off x="739058" y="2084029"/>
            <a:ext cx="4275138" cy="3560763"/>
          </a:xfrm>
        </p:spPr>
        <p:txBody>
          <a:bodyPr/>
          <a:lstStyle/>
          <a:p>
            <a:endParaRPr lang="en-IN" dirty="0"/>
          </a:p>
        </p:txBody>
      </p:sp>
      <p:sp>
        <p:nvSpPr>
          <p:cNvPr id="4" name="Title 3">
            <a:extLst>
              <a:ext uri="{FF2B5EF4-FFF2-40B4-BE49-F238E27FC236}">
                <a16:creationId xmlns:a16="http://schemas.microsoft.com/office/drawing/2014/main" id="{158F52F5-1322-66A8-85DA-360BD517E5ED}"/>
              </a:ext>
            </a:extLst>
          </p:cNvPr>
          <p:cNvSpPr>
            <a:spLocks noGrp="1"/>
          </p:cNvSpPr>
          <p:nvPr>
            <p:ph type="title"/>
          </p:nvPr>
        </p:nvSpPr>
        <p:spPr>
          <a:xfrm>
            <a:off x="524644" y="165806"/>
            <a:ext cx="4275138" cy="567406"/>
          </a:xfrm>
        </p:spPr>
        <p:txBody>
          <a:bodyPr>
            <a:normAutofit/>
          </a:bodyPr>
          <a:lstStyle/>
          <a:p>
            <a:r>
              <a:rPr lang="en-IN" sz="2400" dirty="0"/>
              <a:t>Python Code </a:t>
            </a:r>
          </a:p>
        </p:txBody>
      </p:sp>
      <p:pic>
        <p:nvPicPr>
          <p:cNvPr id="6" name="Picture 5">
            <a:extLst>
              <a:ext uri="{FF2B5EF4-FFF2-40B4-BE49-F238E27FC236}">
                <a16:creationId xmlns:a16="http://schemas.microsoft.com/office/drawing/2014/main" id="{2DBE4E73-A3F0-3883-0E9C-56888A31955A}"/>
              </a:ext>
            </a:extLst>
          </p:cNvPr>
          <p:cNvPicPr>
            <a:picLocks noChangeAspect="1"/>
          </p:cNvPicPr>
          <p:nvPr/>
        </p:nvPicPr>
        <p:blipFill>
          <a:blip r:embed="rId2"/>
          <a:stretch>
            <a:fillRect/>
          </a:stretch>
        </p:blipFill>
        <p:spPr>
          <a:xfrm>
            <a:off x="524644" y="733212"/>
            <a:ext cx="4139382" cy="5359400"/>
          </a:xfrm>
          <a:prstGeom prst="rect">
            <a:avLst/>
          </a:prstGeom>
        </p:spPr>
      </p:pic>
      <p:pic>
        <p:nvPicPr>
          <p:cNvPr id="8" name="Picture 7">
            <a:extLst>
              <a:ext uri="{FF2B5EF4-FFF2-40B4-BE49-F238E27FC236}">
                <a16:creationId xmlns:a16="http://schemas.microsoft.com/office/drawing/2014/main" id="{F3FD9DFC-B315-FDA8-9A50-49200070E306}"/>
              </a:ext>
            </a:extLst>
          </p:cNvPr>
          <p:cNvPicPr>
            <a:picLocks noChangeAspect="1"/>
          </p:cNvPicPr>
          <p:nvPr/>
        </p:nvPicPr>
        <p:blipFill>
          <a:blip r:embed="rId3"/>
          <a:stretch>
            <a:fillRect/>
          </a:stretch>
        </p:blipFill>
        <p:spPr>
          <a:xfrm>
            <a:off x="4522840" y="733212"/>
            <a:ext cx="4729316" cy="5359400"/>
          </a:xfrm>
          <a:prstGeom prst="rect">
            <a:avLst/>
          </a:prstGeom>
        </p:spPr>
      </p:pic>
      <p:pic>
        <p:nvPicPr>
          <p:cNvPr id="10" name="Picture 9">
            <a:extLst>
              <a:ext uri="{FF2B5EF4-FFF2-40B4-BE49-F238E27FC236}">
                <a16:creationId xmlns:a16="http://schemas.microsoft.com/office/drawing/2014/main" id="{7323CA5F-5000-4442-4907-F6D368E8A849}"/>
              </a:ext>
            </a:extLst>
          </p:cNvPr>
          <p:cNvPicPr>
            <a:picLocks noChangeAspect="1"/>
          </p:cNvPicPr>
          <p:nvPr/>
        </p:nvPicPr>
        <p:blipFill>
          <a:blip r:embed="rId4"/>
          <a:stretch>
            <a:fillRect/>
          </a:stretch>
        </p:blipFill>
        <p:spPr>
          <a:xfrm>
            <a:off x="7916862" y="733212"/>
            <a:ext cx="4275138" cy="5359400"/>
          </a:xfrm>
          <a:prstGeom prst="rect">
            <a:avLst/>
          </a:prstGeom>
        </p:spPr>
      </p:pic>
    </p:spTree>
    <p:extLst>
      <p:ext uri="{BB962C8B-B14F-4D97-AF65-F5344CB8AC3E}">
        <p14:creationId xmlns:p14="http://schemas.microsoft.com/office/powerpoint/2010/main" val="454033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7B918767-60B9-62A9-0155-CA06334D2B6F}"/>
              </a:ext>
            </a:extLst>
          </p:cNvPr>
          <p:cNvPicPr>
            <a:picLocks noChangeAspect="1"/>
          </p:cNvPicPr>
          <p:nvPr/>
        </p:nvPicPr>
        <p:blipFill>
          <a:blip r:embed="rId4"/>
          <a:srcRect l="2633" t="14767" r="44597" b="8674"/>
          <a:stretch>
            <a:fillRect/>
          </a:stretch>
        </p:blipFill>
        <p:spPr>
          <a:xfrm>
            <a:off x="537291" y="1318015"/>
            <a:ext cx="6433779" cy="525042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625EB0EF-871B-E1BA-FE79-C800CBABA7F8}"/>
              </a:ext>
            </a:extLst>
          </p:cNvPr>
          <p:cNvPicPr>
            <a:picLocks noChangeAspect="1"/>
          </p:cNvPicPr>
          <p:nvPr/>
        </p:nvPicPr>
        <p:blipFill>
          <a:blip r:embed="rId4"/>
          <a:srcRect l="3469" t="17521" r="30807" b="16339"/>
          <a:stretch>
            <a:fillRect/>
          </a:stretch>
        </p:blipFill>
        <p:spPr>
          <a:xfrm>
            <a:off x="422958" y="1201586"/>
            <a:ext cx="8013119" cy="453585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422959" y="145854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DBC87AC8-CC92-07E9-797D-1AEDB34E5175}"/>
              </a:ext>
            </a:extLst>
          </p:cNvPr>
          <p:cNvPicPr>
            <a:picLocks noChangeAspect="1"/>
          </p:cNvPicPr>
          <p:nvPr/>
        </p:nvPicPr>
        <p:blipFill>
          <a:blip r:embed="rId4"/>
          <a:srcRect l="3469" t="18597" r="38534" b="16339"/>
          <a:stretch>
            <a:fillRect/>
          </a:stretch>
        </p:blipFill>
        <p:spPr>
          <a:xfrm>
            <a:off x="422958" y="1275371"/>
            <a:ext cx="7070947" cy="446207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353</Words>
  <Application>Microsoft Office PowerPoint</Application>
  <PresentationFormat>Widescreen</PresentationFormat>
  <Paragraphs>37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Python Code </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Shiv Kumar</cp:lastModifiedBy>
  <cp:revision>106</cp:revision>
  <dcterms:created xsi:type="dcterms:W3CDTF">2021-07-11T13:13:15Z</dcterms:created>
  <dcterms:modified xsi:type="dcterms:W3CDTF">2025-10-03T17:35:24Z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