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dc96d302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dc96d302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c96d302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c96d302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c96d302d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c96d302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c96d302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c96d302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c96d302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c96d302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c96d302d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c96d302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c96d302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c96d302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c96d302d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c96d302d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c96d302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c96d302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c96d302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c96d302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233434"/>
            <a:ext cx="9144000" cy="4676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1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hyperlink" Target="https://www.w3schools.com/mysql/mysql_groupby.asp" TargetMode="External"/><Relationship Id="rId5" Type="http://schemas.openxmlformats.org/officeDocument/2006/relationships/hyperlink" Target="https://www.w3schools.com/mysql/trymysql.asp?filename=trysql_select_groupby" TargetMode="External"/><Relationship Id="rId6" Type="http://schemas.openxmlformats.org/officeDocument/2006/relationships/hyperlink" Target="https://www.scholarhat.com/tutorial/sqlserver/definition-use-of-group-by-and-having-clause" TargetMode="External"/><Relationship Id="rId7" Type="http://schemas.openxmlformats.org/officeDocument/2006/relationships/hyperlink" Target="https://www.geeksforgeeks.org/difference-between-having-clause-and-group-by-clause/" TargetMode="External"/><Relationship Id="rId8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slide" Target="/ppt/slides/slide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1.xml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2.xml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2.xml"/><Relationship Id="rId5" Type="http://schemas.openxmlformats.org/officeDocument/2006/relationships/image" Target="../media/image26.png"/><Relationship Id="rId6" Type="http://schemas.openxmlformats.org/officeDocument/2006/relationships/slide" Target="/ppt/slides/slide5.xml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slide" Target="/ppt/slides/slide2.xml"/><Relationship Id="rId5" Type="http://schemas.openxmlformats.org/officeDocument/2006/relationships/image" Target="../media/image14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slide" Target="/ppt/slides/slide2.xml"/><Relationship Id="rId5" Type="http://schemas.openxmlformats.org/officeDocument/2006/relationships/image" Target="../media/image20.png"/><Relationship Id="rId6" Type="http://schemas.openxmlformats.org/officeDocument/2006/relationships/image" Target="../media/image31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slide" Target="/ppt/slides/slide2.xml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4.jpg"/><Relationship Id="rId7" Type="http://schemas.openxmlformats.org/officeDocument/2006/relationships/image" Target="../media/image27.png"/><Relationship Id="rId8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Relationship Id="rId4" Type="http://schemas.openxmlformats.org/officeDocument/2006/relationships/slide" Target="/ppt/slides/slide2.xml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slide" Target="/ppt/slides/slide2.xml"/><Relationship Id="rId5" Type="http://schemas.openxmlformats.org/officeDocument/2006/relationships/image" Target="../media/image33.png"/><Relationship Id="rId6" Type="http://schemas.openxmlformats.org/officeDocument/2006/relationships/image" Target="../media/image30.png"/><Relationship Id="rId7" Type="http://schemas.openxmlformats.org/officeDocument/2006/relationships/image" Target="../media/image32.gif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674" y="1112976"/>
            <a:ext cx="4285624" cy="36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1075" y="3582478"/>
            <a:ext cx="3000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32323"/>
                </a:solidFill>
              </a:rPr>
              <a:t>Akansha Shetty</a:t>
            </a:r>
            <a:endParaRPr sz="1800"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32323"/>
                </a:solidFill>
              </a:rPr>
              <a:t>Ai&amp;De</a:t>
            </a:r>
            <a:endParaRPr sz="1800"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32323"/>
                </a:solidFill>
              </a:rPr>
              <a:t>14/05/2024</a:t>
            </a:r>
            <a:endParaRPr>
              <a:solidFill>
                <a:srgbClr val="23232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969" y="1028700"/>
            <a:ext cx="74811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00">
                <a:solidFill>
                  <a:srgbClr val="383EBA"/>
                </a:solidFill>
              </a:rPr>
              <a:t>&lt;Group by &amp;   </a:t>
            </a:r>
            <a:endParaRPr b="1" sz="4900">
              <a:solidFill>
                <a:srgbClr val="383E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00">
                <a:solidFill>
                  <a:srgbClr val="383EBA"/>
                </a:solidFill>
              </a:rPr>
              <a:t>    Having clause |</a:t>
            </a:r>
            <a:endParaRPr b="1" sz="4900">
              <a:solidFill>
                <a:srgbClr val="383EB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8" name="Google Shape;58;p13">
            <a:hlinkClick action="ppaction://hlinkshowjump?jump=nextslide"/>
          </p:cNvPr>
          <p:cNvSpPr/>
          <p:nvPr/>
        </p:nvSpPr>
        <p:spPr>
          <a:xfrm>
            <a:off x="1072525" y="4077460"/>
            <a:ext cx="1402800" cy="3408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START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82" y="843429"/>
            <a:ext cx="30670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563275" y="1395875"/>
            <a:ext cx="55155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https://www.w3schools.com/mysql/mysql_groupby.asp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https://www.w3schools.com/mysql/trymysql.asp?filename=trysql_select_groupby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6"/>
              </a:rPr>
              <a:t>https://www.scholarhat.com/tutorial/sqlserver/definition-use-of-group-by-and-having-clause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7"/>
              </a:rPr>
              <a:t>https://www.geeksforgeeks.org/difference-between-having-clause-and-group-by-clause/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8650" y="1296725"/>
            <a:ext cx="55988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7677300" y="3818525"/>
            <a:ext cx="1777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83EBA"/>
                </a:solidFill>
              </a:rPr>
              <a:t>THANK   </a:t>
            </a:r>
            <a:endParaRPr b="1" sz="2400">
              <a:solidFill>
                <a:srgbClr val="383E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83EBA"/>
                </a:solidFill>
              </a:rPr>
              <a:t>           YOU</a:t>
            </a:r>
            <a:endParaRPr b="1" sz="2400">
              <a:solidFill>
                <a:srgbClr val="383EBA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9998">
            <a:off x="6480080" y="1539096"/>
            <a:ext cx="1098852" cy="17358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23235" y="1134688"/>
            <a:ext cx="17769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83EBA"/>
                </a:solidFill>
              </a:rPr>
              <a:t>INTRODUCTION</a:t>
            </a:r>
            <a:endParaRPr b="1" sz="1500">
              <a:solidFill>
                <a:srgbClr val="383EBA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29500" y="1127500"/>
            <a:ext cx="1575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83EBA"/>
                </a:solidFill>
              </a:rPr>
              <a:t>GROUP BY</a:t>
            </a:r>
            <a:endParaRPr b="1">
              <a:solidFill>
                <a:srgbClr val="383EBA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30050" y="1127482"/>
            <a:ext cx="1446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83EBA"/>
                </a:solidFill>
              </a:rPr>
              <a:t>EXAMPLES</a:t>
            </a:r>
            <a:endParaRPr b="1" sz="1600">
              <a:solidFill>
                <a:srgbClr val="383EBA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34000" y="2602200"/>
            <a:ext cx="1927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83EBA"/>
                </a:solidFill>
              </a:rPr>
              <a:t>HAVING</a:t>
            </a:r>
            <a:endParaRPr b="1" sz="1600">
              <a:solidFill>
                <a:srgbClr val="383EBA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17144" y="2596330"/>
            <a:ext cx="14460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83EBA"/>
                </a:solidFill>
              </a:rPr>
              <a:t>EXAMPLES</a:t>
            </a:r>
            <a:endParaRPr b="1" sz="1600">
              <a:solidFill>
                <a:srgbClr val="383EBA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04425" y="3724425"/>
            <a:ext cx="1863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83EBA"/>
                </a:solidFill>
              </a:rPr>
              <a:t>RESOURCES</a:t>
            </a:r>
            <a:endParaRPr b="1" sz="1600">
              <a:solidFill>
                <a:srgbClr val="383EBA"/>
              </a:solidFill>
            </a:endParaRPr>
          </a:p>
        </p:txBody>
      </p:sp>
      <p:sp>
        <p:nvSpPr>
          <p:cNvPr id="70" name="Google Shape;70;p14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71" name="Google Shape;71;p14">
            <a:hlinkClick action="ppaction://hlinksldjump" r:id="rId4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2660" y="1019480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&lt;</a:t>
            </a:r>
            <a:endParaRPr sz="2400">
              <a:solidFill>
                <a:srgbClr val="57B4DB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985837" y="1008469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&lt;</a:t>
            </a:r>
            <a:endParaRPr sz="2400">
              <a:solidFill>
                <a:srgbClr val="57B4DB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079732" y="1004930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&lt;</a:t>
            </a:r>
            <a:endParaRPr sz="2400">
              <a:solidFill>
                <a:srgbClr val="57B4DB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4935" y="2489740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&lt;</a:t>
            </a:r>
            <a:endParaRPr sz="2400">
              <a:solidFill>
                <a:srgbClr val="57B4DB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071752" y="2484249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&lt;</a:t>
            </a:r>
            <a:endParaRPr sz="2400">
              <a:solidFill>
                <a:srgbClr val="57B4DB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456811" y="3598380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&lt;</a:t>
            </a:r>
            <a:endParaRPr sz="2400">
              <a:solidFill>
                <a:srgbClr val="57B4DB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892198" y="1013554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&gt;</a:t>
            </a:r>
            <a:endParaRPr b="1" sz="3100">
              <a:solidFill>
                <a:srgbClr val="57B4DB"/>
              </a:solidFill>
            </a:endParaRPr>
          </a:p>
        </p:txBody>
      </p:sp>
      <p:sp>
        <p:nvSpPr>
          <p:cNvPr id="79" name="Google Shape;79;p14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335008" y="1004929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&gt;</a:t>
            </a:r>
            <a:endParaRPr b="1" sz="3100">
              <a:solidFill>
                <a:srgbClr val="57B4DB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450229" y="1008467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&gt;</a:t>
            </a:r>
            <a:endParaRPr b="1" sz="3100">
              <a:solidFill>
                <a:srgbClr val="57B4DB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617127" y="2489754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&gt;</a:t>
            </a:r>
            <a:endParaRPr b="1" sz="3100">
              <a:solidFill>
                <a:srgbClr val="57B4DB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445944" y="2473242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&gt;</a:t>
            </a:r>
            <a:endParaRPr b="1" sz="3100">
              <a:solidFill>
                <a:srgbClr val="57B4DB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991329" y="3600060"/>
            <a:ext cx="40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57B4DB"/>
                </a:solidFill>
              </a:rPr>
              <a:t>&gt;</a:t>
            </a:r>
            <a:endParaRPr b="1" sz="3100">
              <a:solidFill>
                <a:srgbClr val="57B4DB"/>
              </a:solidFill>
            </a:endParaRPr>
          </a:p>
        </p:txBody>
      </p:sp>
      <p:sp>
        <p:nvSpPr>
          <p:cNvPr id="85" name="Google Shape;85;p14">
            <a:hlinkClick action="ppaction://hlinkshowjump?jump=nextslide"/>
          </p:cNvPr>
          <p:cNvSpPr/>
          <p:nvPr/>
        </p:nvSpPr>
        <p:spPr>
          <a:xfrm>
            <a:off x="698875" y="1540150"/>
            <a:ext cx="792900" cy="222900"/>
          </a:xfrm>
          <a:prstGeom prst="flowChartAlternateProcess">
            <a:avLst/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1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86" name="Google Shape;86;p14">
            <a:hlinkClick action="ppaction://hlinksldjump" r:id="rId5"/>
          </p:cNvPr>
          <p:cNvSpPr/>
          <p:nvPr/>
        </p:nvSpPr>
        <p:spPr>
          <a:xfrm>
            <a:off x="3542100" y="1518127"/>
            <a:ext cx="792900" cy="222900"/>
          </a:xfrm>
          <a:prstGeom prst="flowChartAlternateProcess">
            <a:avLst/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2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87" name="Google Shape;87;p14">
            <a:hlinkClick action="ppaction://hlinksldjump" r:id="rId6"/>
          </p:cNvPr>
          <p:cNvSpPr/>
          <p:nvPr/>
        </p:nvSpPr>
        <p:spPr>
          <a:xfrm>
            <a:off x="5569975" y="1491410"/>
            <a:ext cx="792900" cy="222900"/>
          </a:xfrm>
          <a:prstGeom prst="flowChartAlternateProcess">
            <a:avLst/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3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911525" y="2977375"/>
            <a:ext cx="792900" cy="222900"/>
          </a:xfrm>
          <a:prstGeom prst="flowChartAlternateProcess">
            <a:avLst/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4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3593375" y="2977375"/>
            <a:ext cx="792900" cy="222900"/>
          </a:xfrm>
          <a:prstGeom prst="flowChartAlternateProcess">
            <a:avLst/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5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2029063" y="4098500"/>
            <a:ext cx="792900" cy="222900"/>
          </a:xfrm>
          <a:prstGeom prst="flowChartAlternateProcess">
            <a:avLst/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6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 rot="4679662">
            <a:off x="7358755" y="2116510"/>
            <a:ext cx="3488810" cy="4310145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383EBA"/>
          </a:solidFill>
          <a:ln cap="flat" cmpd="sng" w="9525">
            <a:solidFill>
              <a:srgbClr val="383E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>
            <a:hlinkClick action="ppaction://hlinksldjump" r:id="rId7"/>
          </p:cNvPr>
          <p:cNvSpPr/>
          <p:nvPr/>
        </p:nvSpPr>
        <p:spPr>
          <a:xfrm>
            <a:off x="637725" y="241038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169" y="241038"/>
            <a:ext cx="202003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39550" y="6830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383EBA"/>
                </a:solidFill>
              </a:rPr>
              <a:t> </a:t>
            </a:r>
            <a:r>
              <a:rPr lang="en-GB" sz="1400">
                <a:solidFill>
                  <a:srgbClr val="383EBA"/>
                </a:solidFill>
              </a:rPr>
              <a:t>UNDERSTANDING SQL AGGREGATION:</a:t>
            </a:r>
            <a:endParaRPr sz="1400">
              <a:solidFill>
                <a:srgbClr val="383EB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383EBA"/>
              </a:solidFill>
            </a:endParaRPr>
          </a:p>
        </p:txBody>
      </p:sp>
      <p:sp>
        <p:nvSpPr>
          <p:cNvPr id="99" name="Google Shape;99;p15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00" name="Google Shape;100;p15">
            <a:hlinkClick action="ppaction://hlinksldjump" r:id="rId3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01" name="Google Shape;101;p15">
            <a:hlinkClick action="ppaction://hlinksldjump" r:id="rId4"/>
          </p:cNvPr>
          <p:cNvSpPr/>
          <p:nvPr/>
        </p:nvSpPr>
        <p:spPr>
          <a:xfrm>
            <a:off x="633238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4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1320061">
            <a:off x="7590042" y="127222"/>
            <a:ext cx="3038254" cy="6180406"/>
          </a:xfrm>
          <a:prstGeom prst="rect">
            <a:avLst/>
          </a:prstGeom>
          <a:solidFill>
            <a:srgbClr val="383EBA"/>
          </a:solidFill>
          <a:ln cap="flat" cmpd="sng" w="9525">
            <a:solidFill>
              <a:srgbClr val="383E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5">
            <a:alphaModFix/>
          </a:blip>
          <a:srcRect b="4625" l="0" r="0" t="0"/>
          <a:stretch/>
        </p:blipFill>
        <p:spPr>
          <a:xfrm>
            <a:off x="-34533" y="1104609"/>
            <a:ext cx="7001300" cy="32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023" y="143498"/>
            <a:ext cx="4378674" cy="6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1250" y="1329438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2975" y="1588663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0300" y="1749963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6750" y="1662013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6775" y="1876738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4525" y="1846838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7325" y="1876738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8825" y="1695563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5725" y="1749963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0300" y="1789313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4525" y="1827638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7325" y="1914513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5932" y="1876738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1175" y="1827638"/>
            <a:ext cx="590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9622" y="3081123"/>
            <a:ext cx="1179096" cy="3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302" y="226831"/>
            <a:ext cx="237760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groupby</a:t>
            </a:r>
            <a:endParaRPr/>
          </a:p>
        </p:txBody>
      </p:sp>
      <p:sp>
        <p:nvSpPr>
          <p:cNvPr id="127" name="Google Shape;127;p16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28" name="Google Shape;128;p16">
            <a:hlinkClick action="ppaction://hlinksldjump" r:id="rId3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29" name="Google Shape;129;p16">
            <a:hlinkClick action="ppaction://hlinksldjump" r:id="rId4"/>
          </p:cNvPr>
          <p:cNvSpPr/>
          <p:nvPr/>
        </p:nvSpPr>
        <p:spPr>
          <a:xfrm>
            <a:off x="633238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52600"/>
            <a:ext cx="9144002" cy="45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>
            <a:hlinkClick action="ppaction://hlinksldjump" r:id="rId6"/>
          </p:cNvPr>
          <p:cNvSpPr/>
          <p:nvPr/>
        </p:nvSpPr>
        <p:spPr>
          <a:xfrm>
            <a:off x="713250" y="4077460"/>
            <a:ext cx="1402800" cy="3408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START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810" y="228275"/>
            <a:ext cx="237764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39" name="Google Shape;139;p17">
            <a:hlinkClick action="ppaction://hlinksldjump" r:id="rId3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40" name="Google Shape;140;p17">
            <a:hlinkClick action="ppaction://hlinksldjump" r:id="rId4"/>
          </p:cNvPr>
          <p:cNvSpPr/>
          <p:nvPr/>
        </p:nvSpPr>
        <p:spPr>
          <a:xfrm>
            <a:off x="633238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41775"/>
            <a:ext cx="5164899" cy="9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28" l="910" r="-910" t="4341"/>
          <a:stretch/>
        </p:blipFill>
        <p:spPr>
          <a:xfrm>
            <a:off x="143400" y="1815725"/>
            <a:ext cx="9143999" cy="331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0003" y="1815725"/>
            <a:ext cx="70675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815" y="228275"/>
            <a:ext cx="237760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51" name="Google Shape;151;p18">
            <a:hlinkClick action="ppaction://hlinksldjump" r:id="rId3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52" name="Google Shape;152;p18">
            <a:hlinkClick action="ppaction://hlinksldjump" r:id="rId4"/>
          </p:cNvPr>
          <p:cNvSpPr/>
          <p:nvPr/>
        </p:nvSpPr>
        <p:spPr>
          <a:xfrm>
            <a:off x="633238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402" y="0"/>
            <a:ext cx="565859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400" y="846100"/>
            <a:ext cx="3419850" cy="31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613" y="228275"/>
            <a:ext cx="237760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62" name="Google Shape;162;p19">
            <a:hlinkClick action="ppaction://hlinksldjump" r:id="rId3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63" name="Google Shape;163;p19">
            <a:hlinkClick action="ppaction://hlinksldjump" r:id="rId4"/>
          </p:cNvPr>
          <p:cNvSpPr/>
          <p:nvPr/>
        </p:nvSpPr>
        <p:spPr>
          <a:xfrm>
            <a:off x="633238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3679925" y="1017725"/>
            <a:ext cx="5640999" cy="3236775"/>
            <a:chOff x="3679925" y="1017725"/>
            <a:chExt cx="5640999" cy="3236775"/>
          </a:xfrm>
        </p:grpSpPr>
        <p:pic>
          <p:nvPicPr>
            <p:cNvPr id="166" name="Google Shape;16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79925" y="1017725"/>
              <a:ext cx="5640999" cy="323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25228" y="1153814"/>
              <a:ext cx="4337187" cy="2627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8" name="Google Shape;16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705000"/>
            <a:ext cx="3375125" cy="317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>
            <a:hlinkClick action="ppaction://hlinksldjump" r:id="rId8"/>
          </p:cNvPr>
          <p:cNvSpPr/>
          <p:nvPr/>
        </p:nvSpPr>
        <p:spPr>
          <a:xfrm>
            <a:off x="623125" y="3412442"/>
            <a:ext cx="1402800" cy="3408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START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5813" y="228275"/>
            <a:ext cx="237757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6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76" name="Google Shape;176;p20">
            <a:hlinkClick action="ppaction://hlinksldjump" r:id="rId3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77" name="Google Shape;177;p20">
            <a:hlinkClick action="ppaction://hlinksldjump" r:id="rId4"/>
          </p:cNvPr>
          <p:cNvSpPr/>
          <p:nvPr/>
        </p:nvSpPr>
        <p:spPr>
          <a:xfrm>
            <a:off x="633238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14" y="677257"/>
            <a:ext cx="4681475" cy="10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0003" y="1815725"/>
            <a:ext cx="70675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7">
            <a:alphaModFix/>
          </a:blip>
          <a:srcRect b="0" l="1468" r="0" t="0"/>
          <a:stretch/>
        </p:blipFill>
        <p:spPr>
          <a:xfrm>
            <a:off x="143400" y="2021425"/>
            <a:ext cx="9602923" cy="31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235650" y="3098359"/>
            <a:ext cx="3155400" cy="667200"/>
          </a:xfrm>
          <a:prstGeom prst="roundRect">
            <a:avLst>
              <a:gd fmla="val 16667" name="adj"/>
            </a:avLst>
          </a:prstGeom>
          <a:solidFill>
            <a:srgbClr val="6084EE"/>
          </a:solidFill>
          <a:ln cap="flat" cmpd="sng" w="9525">
            <a:solidFill>
              <a:srgbClr val="6084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52400" y="3092075"/>
            <a:ext cx="3620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SELECT column1, aggregate_function(column2) FROM table_name GROUP BY column1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HAVING condition;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864200" y="3152750"/>
            <a:ext cx="2851500" cy="576300"/>
          </a:xfrm>
          <a:prstGeom prst="rect">
            <a:avLst/>
          </a:prstGeom>
          <a:solidFill>
            <a:srgbClr val="D8F0C1"/>
          </a:solidFill>
          <a:ln cap="flat" cmpd="sng" w="9525">
            <a:solidFill>
              <a:srgbClr val="D8F0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3748925" y="3055675"/>
            <a:ext cx="3300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Filters groups based on aggregate functions, enabling powerful data analysis.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3791400" y="4232650"/>
            <a:ext cx="3033300" cy="667200"/>
          </a:xfrm>
          <a:prstGeom prst="rect">
            <a:avLst/>
          </a:prstGeom>
          <a:solidFill>
            <a:srgbClr val="F4CF72"/>
          </a:solidFill>
          <a:ln cap="flat" cmpd="sng" w="9525">
            <a:solidFill>
              <a:srgbClr val="F4CF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3797450" y="4335800"/>
            <a:ext cx="32154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Limited granularity; filters entire groups, not individual rows.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5813" y="228275"/>
            <a:ext cx="237750" cy="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>
            <a:hlinkClick action="ppaction://hlinkshowjump?jump=firstslide"/>
          </p:cNvPr>
          <p:cNvSpPr/>
          <p:nvPr/>
        </p:nvSpPr>
        <p:spPr>
          <a:xfrm>
            <a:off x="143400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</a:rPr>
              <a:t>&lt;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94" name="Google Shape;194;p21">
            <a:hlinkClick action="ppaction://hlinksldjump" r:id="rId3"/>
          </p:cNvPr>
          <p:cNvSpPr/>
          <p:nvPr/>
        </p:nvSpPr>
        <p:spPr>
          <a:xfrm>
            <a:off x="1123075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</a:rPr>
              <a:t>&gt;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95" name="Google Shape;195;p21">
            <a:hlinkClick action="ppaction://hlinksldjump" r:id="rId4"/>
          </p:cNvPr>
          <p:cNvSpPr/>
          <p:nvPr/>
        </p:nvSpPr>
        <p:spPr>
          <a:xfrm>
            <a:off x="633238" y="228275"/>
            <a:ext cx="402900" cy="222900"/>
          </a:xfrm>
          <a:prstGeom prst="roundRect">
            <a:avLst>
              <a:gd fmla="val 16667" name="adj"/>
            </a:avLst>
          </a:prstGeom>
          <a:solidFill>
            <a:srgbClr val="57B4DB"/>
          </a:solidFill>
          <a:ln cap="flat" cmpd="sng" w="9525">
            <a:solidFill>
              <a:srgbClr val="57B4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>
            <a:hlinkClick action="ppaction://hlinkshowjump?jump=previousslide"/>
          </p:cNvPr>
          <p:cNvSpPr txBox="1"/>
          <p:nvPr/>
        </p:nvSpPr>
        <p:spPr>
          <a:xfrm>
            <a:off x="152400" y="152400"/>
            <a:ext cx="3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78630"/>
            <a:ext cx="9177925" cy="379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4875" y="458925"/>
            <a:ext cx="5629126" cy="93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2750" y="4068975"/>
            <a:ext cx="2418625" cy="11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488" y="262663"/>
            <a:ext cx="164400" cy="1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