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3"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08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1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27E3B-7CF0-EA63-E78F-25CBAB9B4A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DA20DC-718B-D61F-7D35-AC209A3030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50718D-6E35-5A8F-4DDE-3E8C32CC7A02}"/>
              </a:ext>
            </a:extLst>
          </p:cNvPr>
          <p:cNvSpPr>
            <a:spLocks noGrp="1"/>
          </p:cNvSpPr>
          <p:nvPr>
            <p:ph type="dt" sz="half" idx="10"/>
          </p:nvPr>
        </p:nvSpPr>
        <p:spPr/>
        <p:txBody>
          <a:bodyPr/>
          <a:lstStyle/>
          <a:p>
            <a:fld id="{2919469F-BBF4-43EE-B19D-9C6A37415AF7}" type="datetimeFigureOut">
              <a:rPr lang="en-US" smtClean="0"/>
              <a:t>10/22/2023</a:t>
            </a:fld>
            <a:endParaRPr lang="en-US"/>
          </a:p>
        </p:txBody>
      </p:sp>
      <p:sp>
        <p:nvSpPr>
          <p:cNvPr id="5" name="Footer Placeholder 4">
            <a:extLst>
              <a:ext uri="{FF2B5EF4-FFF2-40B4-BE49-F238E27FC236}">
                <a16:creationId xmlns:a16="http://schemas.microsoft.com/office/drawing/2014/main" id="{727B81CB-9518-A8CD-F306-3551676BF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4BB0F-2AF1-E1F6-A10B-8498B473AABF}"/>
              </a:ext>
            </a:extLst>
          </p:cNvPr>
          <p:cNvSpPr>
            <a:spLocks noGrp="1"/>
          </p:cNvSpPr>
          <p:nvPr>
            <p:ph type="sldNum" sz="quarter" idx="12"/>
          </p:nvPr>
        </p:nvSpPr>
        <p:spPr/>
        <p:txBody>
          <a:bodyPr/>
          <a:lstStyle/>
          <a:p>
            <a:fld id="{D74CD545-E249-4A54-AF98-8FDDF1AD417D}" type="slidenum">
              <a:rPr lang="en-US" smtClean="0"/>
              <a:t>‹#›</a:t>
            </a:fld>
            <a:endParaRPr lang="en-US"/>
          </a:p>
        </p:txBody>
      </p:sp>
    </p:spTree>
    <p:extLst>
      <p:ext uri="{BB962C8B-B14F-4D97-AF65-F5344CB8AC3E}">
        <p14:creationId xmlns:p14="http://schemas.microsoft.com/office/powerpoint/2010/main" val="3741631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E89E6-0D3C-B5A4-DA13-A427AD1EC0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D27069-F640-4899-D783-C6DAE0306B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2EFDE7-8B9C-34F8-5848-3E5EA7FDC348}"/>
              </a:ext>
            </a:extLst>
          </p:cNvPr>
          <p:cNvSpPr>
            <a:spLocks noGrp="1"/>
          </p:cNvSpPr>
          <p:nvPr>
            <p:ph type="dt" sz="half" idx="10"/>
          </p:nvPr>
        </p:nvSpPr>
        <p:spPr/>
        <p:txBody>
          <a:bodyPr/>
          <a:lstStyle/>
          <a:p>
            <a:fld id="{2919469F-BBF4-43EE-B19D-9C6A37415AF7}" type="datetimeFigureOut">
              <a:rPr lang="en-US" smtClean="0"/>
              <a:t>10/22/2023</a:t>
            </a:fld>
            <a:endParaRPr lang="en-US"/>
          </a:p>
        </p:txBody>
      </p:sp>
      <p:sp>
        <p:nvSpPr>
          <p:cNvPr id="5" name="Footer Placeholder 4">
            <a:extLst>
              <a:ext uri="{FF2B5EF4-FFF2-40B4-BE49-F238E27FC236}">
                <a16:creationId xmlns:a16="http://schemas.microsoft.com/office/drawing/2014/main" id="{1C8ED1DF-F68C-92B1-5A4F-A73F9BDD6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4FFF39-D553-4EC0-7054-8CD2F3729CF0}"/>
              </a:ext>
            </a:extLst>
          </p:cNvPr>
          <p:cNvSpPr>
            <a:spLocks noGrp="1"/>
          </p:cNvSpPr>
          <p:nvPr>
            <p:ph type="sldNum" sz="quarter" idx="12"/>
          </p:nvPr>
        </p:nvSpPr>
        <p:spPr/>
        <p:txBody>
          <a:bodyPr/>
          <a:lstStyle/>
          <a:p>
            <a:fld id="{D74CD545-E249-4A54-AF98-8FDDF1AD417D}" type="slidenum">
              <a:rPr lang="en-US" smtClean="0"/>
              <a:t>‹#›</a:t>
            </a:fld>
            <a:endParaRPr lang="en-US"/>
          </a:p>
        </p:txBody>
      </p:sp>
    </p:spTree>
    <p:extLst>
      <p:ext uri="{BB962C8B-B14F-4D97-AF65-F5344CB8AC3E}">
        <p14:creationId xmlns:p14="http://schemas.microsoft.com/office/powerpoint/2010/main" val="2659577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E01399-E25B-F952-E232-DA843FDB09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CD8C92-B263-8C45-4CC4-D2D0406B11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D3F147-43CC-374A-8775-BFD17887DBC0}"/>
              </a:ext>
            </a:extLst>
          </p:cNvPr>
          <p:cNvSpPr>
            <a:spLocks noGrp="1"/>
          </p:cNvSpPr>
          <p:nvPr>
            <p:ph type="dt" sz="half" idx="10"/>
          </p:nvPr>
        </p:nvSpPr>
        <p:spPr/>
        <p:txBody>
          <a:bodyPr/>
          <a:lstStyle/>
          <a:p>
            <a:fld id="{2919469F-BBF4-43EE-B19D-9C6A37415AF7}" type="datetimeFigureOut">
              <a:rPr lang="en-US" smtClean="0"/>
              <a:t>10/22/2023</a:t>
            </a:fld>
            <a:endParaRPr lang="en-US"/>
          </a:p>
        </p:txBody>
      </p:sp>
      <p:sp>
        <p:nvSpPr>
          <p:cNvPr id="5" name="Footer Placeholder 4">
            <a:extLst>
              <a:ext uri="{FF2B5EF4-FFF2-40B4-BE49-F238E27FC236}">
                <a16:creationId xmlns:a16="http://schemas.microsoft.com/office/drawing/2014/main" id="{B9B2E79E-8D8A-2198-1A78-E8671B7A62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D6780D-E518-DA99-B866-DAD749F1032E}"/>
              </a:ext>
            </a:extLst>
          </p:cNvPr>
          <p:cNvSpPr>
            <a:spLocks noGrp="1"/>
          </p:cNvSpPr>
          <p:nvPr>
            <p:ph type="sldNum" sz="quarter" idx="12"/>
          </p:nvPr>
        </p:nvSpPr>
        <p:spPr/>
        <p:txBody>
          <a:bodyPr/>
          <a:lstStyle/>
          <a:p>
            <a:fld id="{D74CD545-E249-4A54-AF98-8FDDF1AD417D}" type="slidenum">
              <a:rPr lang="en-US" smtClean="0"/>
              <a:t>‹#›</a:t>
            </a:fld>
            <a:endParaRPr lang="en-US"/>
          </a:p>
        </p:txBody>
      </p:sp>
    </p:spTree>
    <p:extLst>
      <p:ext uri="{BB962C8B-B14F-4D97-AF65-F5344CB8AC3E}">
        <p14:creationId xmlns:p14="http://schemas.microsoft.com/office/powerpoint/2010/main" val="686115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4D25E-AE77-EDC6-B2B2-66FA9937CD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9B038F-8C9C-E086-8DA8-D7E2759689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FC7B6F-B20D-A28D-BE4C-0702586DFC8E}"/>
              </a:ext>
            </a:extLst>
          </p:cNvPr>
          <p:cNvSpPr>
            <a:spLocks noGrp="1"/>
          </p:cNvSpPr>
          <p:nvPr>
            <p:ph type="dt" sz="half" idx="10"/>
          </p:nvPr>
        </p:nvSpPr>
        <p:spPr/>
        <p:txBody>
          <a:bodyPr/>
          <a:lstStyle/>
          <a:p>
            <a:fld id="{2919469F-BBF4-43EE-B19D-9C6A37415AF7}" type="datetimeFigureOut">
              <a:rPr lang="en-US" smtClean="0"/>
              <a:t>10/22/2023</a:t>
            </a:fld>
            <a:endParaRPr lang="en-US"/>
          </a:p>
        </p:txBody>
      </p:sp>
      <p:sp>
        <p:nvSpPr>
          <p:cNvPr id="5" name="Footer Placeholder 4">
            <a:extLst>
              <a:ext uri="{FF2B5EF4-FFF2-40B4-BE49-F238E27FC236}">
                <a16:creationId xmlns:a16="http://schemas.microsoft.com/office/drawing/2014/main" id="{E51966E4-CB2A-7195-6CB7-19FC561C5B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0E59F3-4243-BE86-5317-604CD1C62791}"/>
              </a:ext>
            </a:extLst>
          </p:cNvPr>
          <p:cNvSpPr>
            <a:spLocks noGrp="1"/>
          </p:cNvSpPr>
          <p:nvPr>
            <p:ph type="sldNum" sz="quarter" idx="12"/>
          </p:nvPr>
        </p:nvSpPr>
        <p:spPr/>
        <p:txBody>
          <a:bodyPr/>
          <a:lstStyle/>
          <a:p>
            <a:fld id="{D74CD545-E249-4A54-AF98-8FDDF1AD417D}" type="slidenum">
              <a:rPr lang="en-US" smtClean="0"/>
              <a:t>‹#›</a:t>
            </a:fld>
            <a:endParaRPr lang="en-US"/>
          </a:p>
        </p:txBody>
      </p:sp>
    </p:spTree>
    <p:extLst>
      <p:ext uri="{BB962C8B-B14F-4D97-AF65-F5344CB8AC3E}">
        <p14:creationId xmlns:p14="http://schemas.microsoft.com/office/powerpoint/2010/main" val="928410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AAE27-E7BC-7804-2937-6EA2982B54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5BD035-E516-6D83-602B-D45667B12D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EA52D5-912A-94F8-D9AE-B6CDADD934A1}"/>
              </a:ext>
            </a:extLst>
          </p:cNvPr>
          <p:cNvSpPr>
            <a:spLocks noGrp="1"/>
          </p:cNvSpPr>
          <p:nvPr>
            <p:ph type="dt" sz="half" idx="10"/>
          </p:nvPr>
        </p:nvSpPr>
        <p:spPr/>
        <p:txBody>
          <a:bodyPr/>
          <a:lstStyle/>
          <a:p>
            <a:fld id="{2919469F-BBF4-43EE-B19D-9C6A37415AF7}" type="datetimeFigureOut">
              <a:rPr lang="en-US" smtClean="0"/>
              <a:t>10/22/2023</a:t>
            </a:fld>
            <a:endParaRPr lang="en-US"/>
          </a:p>
        </p:txBody>
      </p:sp>
      <p:sp>
        <p:nvSpPr>
          <p:cNvPr id="5" name="Footer Placeholder 4">
            <a:extLst>
              <a:ext uri="{FF2B5EF4-FFF2-40B4-BE49-F238E27FC236}">
                <a16:creationId xmlns:a16="http://schemas.microsoft.com/office/drawing/2014/main" id="{7FDFC1C0-6B36-1E41-5313-C03D4ADDA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903583-45B6-C1EB-749E-F0A750E45929}"/>
              </a:ext>
            </a:extLst>
          </p:cNvPr>
          <p:cNvSpPr>
            <a:spLocks noGrp="1"/>
          </p:cNvSpPr>
          <p:nvPr>
            <p:ph type="sldNum" sz="quarter" idx="12"/>
          </p:nvPr>
        </p:nvSpPr>
        <p:spPr/>
        <p:txBody>
          <a:bodyPr/>
          <a:lstStyle/>
          <a:p>
            <a:fld id="{D74CD545-E249-4A54-AF98-8FDDF1AD417D}" type="slidenum">
              <a:rPr lang="en-US" smtClean="0"/>
              <a:t>‹#›</a:t>
            </a:fld>
            <a:endParaRPr lang="en-US"/>
          </a:p>
        </p:txBody>
      </p:sp>
    </p:spTree>
    <p:extLst>
      <p:ext uri="{BB962C8B-B14F-4D97-AF65-F5344CB8AC3E}">
        <p14:creationId xmlns:p14="http://schemas.microsoft.com/office/powerpoint/2010/main" val="1927243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25403-BC0E-8C05-ECD8-1831FAF1E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8DBF1C-2158-46DE-CFC4-23E2A08A84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74CF84-EBE3-A5CD-1655-3D10631363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E8626A-6D4F-54CC-1239-94CE34DC3159}"/>
              </a:ext>
            </a:extLst>
          </p:cNvPr>
          <p:cNvSpPr>
            <a:spLocks noGrp="1"/>
          </p:cNvSpPr>
          <p:nvPr>
            <p:ph type="dt" sz="half" idx="10"/>
          </p:nvPr>
        </p:nvSpPr>
        <p:spPr/>
        <p:txBody>
          <a:bodyPr/>
          <a:lstStyle/>
          <a:p>
            <a:fld id="{2919469F-BBF4-43EE-B19D-9C6A37415AF7}" type="datetimeFigureOut">
              <a:rPr lang="en-US" smtClean="0"/>
              <a:t>10/22/2023</a:t>
            </a:fld>
            <a:endParaRPr lang="en-US"/>
          </a:p>
        </p:txBody>
      </p:sp>
      <p:sp>
        <p:nvSpPr>
          <p:cNvPr id="6" name="Footer Placeholder 5">
            <a:extLst>
              <a:ext uri="{FF2B5EF4-FFF2-40B4-BE49-F238E27FC236}">
                <a16:creationId xmlns:a16="http://schemas.microsoft.com/office/drawing/2014/main" id="{F5A0CE8C-E8AA-D7B5-3768-7560225C62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8FAE23-3655-6181-DC20-AAB265B18DFD}"/>
              </a:ext>
            </a:extLst>
          </p:cNvPr>
          <p:cNvSpPr>
            <a:spLocks noGrp="1"/>
          </p:cNvSpPr>
          <p:nvPr>
            <p:ph type="sldNum" sz="quarter" idx="12"/>
          </p:nvPr>
        </p:nvSpPr>
        <p:spPr/>
        <p:txBody>
          <a:bodyPr/>
          <a:lstStyle/>
          <a:p>
            <a:fld id="{D74CD545-E249-4A54-AF98-8FDDF1AD417D}" type="slidenum">
              <a:rPr lang="en-US" smtClean="0"/>
              <a:t>‹#›</a:t>
            </a:fld>
            <a:endParaRPr lang="en-US"/>
          </a:p>
        </p:txBody>
      </p:sp>
    </p:spTree>
    <p:extLst>
      <p:ext uri="{BB962C8B-B14F-4D97-AF65-F5344CB8AC3E}">
        <p14:creationId xmlns:p14="http://schemas.microsoft.com/office/powerpoint/2010/main" val="1422956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A95A-C37F-A7B0-AE7A-E4D55BCDB9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356B67-3AC0-A8EE-92BA-7B5CDA7EC1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6EA624-24BA-C794-79E8-7BFE1A8C0E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AFF9AD-9D32-3796-BD2F-73B61B512C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C4D93A-19F7-523F-D7F7-7C09BD1F2E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DCFA23-1D2D-6C34-2CFB-3B7CFCFF481F}"/>
              </a:ext>
            </a:extLst>
          </p:cNvPr>
          <p:cNvSpPr>
            <a:spLocks noGrp="1"/>
          </p:cNvSpPr>
          <p:nvPr>
            <p:ph type="dt" sz="half" idx="10"/>
          </p:nvPr>
        </p:nvSpPr>
        <p:spPr/>
        <p:txBody>
          <a:bodyPr/>
          <a:lstStyle/>
          <a:p>
            <a:fld id="{2919469F-BBF4-43EE-B19D-9C6A37415AF7}" type="datetimeFigureOut">
              <a:rPr lang="en-US" smtClean="0"/>
              <a:t>10/22/2023</a:t>
            </a:fld>
            <a:endParaRPr lang="en-US"/>
          </a:p>
        </p:txBody>
      </p:sp>
      <p:sp>
        <p:nvSpPr>
          <p:cNvPr id="8" name="Footer Placeholder 7">
            <a:extLst>
              <a:ext uri="{FF2B5EF4-FFF2-40B4-BE49-F238E27FC236}">
                <a16:creationId xmlns:a16="http://schemas.microsoft.com/office/drawing/2014/main" id="{4707C610-2EAE-BD0F-D0C0-D8E09B2E2A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8A091D-A61B-C0C6-D7E1-8B555F5EC9F8}"/>
              </a:ext>
            </a:extLst>
          </p:cNvPr>
          <p:cNvSpPr>
            <a:spLocks noGrp="1"/>
          </p:cNvSpPr>
          <p:nvPr>
            <p:ph type="sldNum" sz="quarter" idx="12"/>
          </p:nvPr>
        </p:nvSpPr>
        <p:spPr/>
        <p:txBody>
          <a:bodyPr/>
          <a:lstStyle/>
          <a:p>
            <a:fld id="{D74CD545-E249-4A54-AF98-8FDDF1AD417D}" type="slidenum">
              <a:rPr lang="en-US" smtClean="0"/>
              <a:t>‹#›</a:t>
            </a:fld>
            <a:endParaRPr lang="en-US"/>
          </a:p>
        </p:txBody>
      </p:sp>
    </p:spTree>
    <p:extLst>
      <p:ext uri="{BB962C8B-B14F-4D97-AF65-F5344CB8AC3E}">
        <p14:creationId xmlns:p14="http://schemas.microsoft.com/office/powerpoint/2010/main" val="1605217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AF8F0-AA6C-E50D-0C69-F1C9BFD219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50EC25-1573-29D3-E6B6-358CB2D7BB06}"/>
              </a:ext>
            </a:extLst>
          </p:cNvPr>
          <p:cNvSpPr>
            <a:spLocks noGrp="1"/>
          </p:cNvSpPr>
          <p:nvPr>
            <p:ph type="dt" sz="half" idx="10"/>
          </p:nvPr>
        </p:nvSpPr>
        <p:spPr/>
        <p:txBody>
          <a:bodyPr/>
          <a:lstStyle/>
          <a:p>
            <a:fld id="{2919469F-BBF4-43EE-B19D-9C6A37415AF7}" type="datetimeFigureOut">
              <a:rPr lang="en-US" smtClean="0"/>
              <a:t>10/22/2023</a:t>
            </a:fld>
            <a:endParaRPr lang="en-US"/>
          </a:p>
        </p:txBody>
      </p:sp>
      <p:sp>
        <p:nvSpPr>
          <p:cNvPr id="4" name="Footer Placeholder 3">
            <a:extLst>
              <a:ext uri="{FF2B5EF4-FFF2-40B4-BE49-F238E27FC236}">
                <a16:creationId xmlns:a16="http://schemas.microsoft.com/office/drawing/2014/main" id="{806D08AE-7B35-BD36-EB2F-B0A02D5785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52A0BE-71BB-98BE-219A-878D70BDB3A7}"/>
              </a:ext>
            </a:extLst>
          </p:cNvPr>
          <p:cNvSpPr>
            <a:spLocks noGrp="1"/>
          </p:cNvSpPr>
          <p:nvPr>
            <p:ph type="sldNum" sz="quarter" idx="12"/>
          </p:nvPr>
        </p:nvSpPr>
        <p:spPr/>
        <p:txBody>
          <a:bodyPr/>
          <a:lstStyle/>
          <a:p>
            <a:fld id="{D74CD545-E249-4A54-AF98-8FDDF1AD417D}" type="slidenum">
              <a:rPr lang="en-US" smtClean="0"/>
              <a:t>‹#›</a:t>
            </a:fld>
            <a:endParaRPr lang="en-US"/>
          </a:p>
        </p:txBody>
      </p:sp>
    </p:spTree>
    <p:extLst>
      <p:ext uri="{BB962C8B-B14F-4D97-AF65-F5344CB8AC3E}">
        <p14:creationId xmlns:p14="http://schemas.microsoft.com/office/powerpoint/2010/main" val="1562950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5A541D-C1CB-E2F6-6EEF-550E274EAD0C}"/>
              </a:ext>
            </a:extLst>
          </p:cNvPr>
          <p:cNvSpPr>
            <a:spLocks noGrp="1"/>
          </p:cNvSpPr>
          <p:nvPr>
            <p:ph type="dt" sz="half" idx="10"/>
          </p:nvPr>
        </p:nvSpPr>
        <p:spPr/>
        <p:txBody>
          <a:bodyPr/>
          <a:lstStyle/>
          <a:p>
            <a:fld id="{2919469F-BBF4-43EE-B19D-9C6A37415AF7}" type="datetimeFigureOut">
              <a:rPr lang="en-US" smtClean="0"/>
              <a:t>10/22/2023</a:t>
            </a:fld>
            <a:endParaRPr lang="en-US"/>
          </a:p>
        </p:txBody>
      </p:sp>
      <p:sp>
        <p:nvSpPr>
          <p:cNvPr id="3" name="Footer Placeholder 2">
            <a:extLst>
              <a:ext uri="{FF2B5EF4-FFF2-40B4-BE49-F238E27FC236}">
                <a16:creationId xmlns:a16="http://schemas.microsoft.com/office/drawing/2014/main" id="{1DEC2197-E312-81F8-3FE3-89E7B26CB0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39334B-32B2-7DB2-9219-D3239FD4B794}"/>
              </a:ext>
            </a:extLst>
          </p:cNvPr>
          <p:cNvSpPr>
            <a:spLocks noGrp="1"/>
          </p:cNvSpPr>
          <p:nvPr>
            <p:ph type="sldNum" sz="quarter" idx="12"/>
          </p:nvPr>
        </p:nvSpPr>
        <p:spPr/>
        <p:txBody>
          <a:bodyPr/>
          <a:lstStyle/>
          <a:p>
            <a:fld id="{D74CD545-E249-4A54-AF98-8FDDF1AD417D}" type="slidenum">
              <a:rPr lang="en-US" smtClean="0"/>
              <a:t>‹#›</a:t>
            </a:fld>
            <a:endParaRPr lang="en-US"/>
          </a:p>
        </p:txBody>
      </p:sp>
    </p:spTree>
    <p:extLst>
      <p:ext uri="{BB962C8B-B14F-4D97-AF65-F5344CB8AC3E}">
        <p14:creationId xmlns:p14="http://schemas.microsoft.com/office/powerpoint/2010/main" val="1161709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4574F-10B0-74CA-5815-05F1F33D59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95538E-842C-3DF1-9736-F33697DE99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79A66D-15E7-0998-50C3-FBAA4DA301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A706A-2AC8-43A0-9031-9BDF3A6CD7D5}"/>
              </a:ext>
            </a:extLst>
          </p:cNvPr>
          <p:cNvSpPr>
            <a:spLocks noGrp="1"/>
          </p:cNvSpPr>
          <p:nvPr>
            <p:ph type="dt" sz="half" idx="10"/>
          </p:nvPr>
        </p:nvSpPr>
        <p:spPr/>
        <p:txBody>
          <a:bodyPr/>
          <a:lstStyle/>
          <a:p>
            <a:fld id="{2919469F-BBF4-43EE-B19D-9C6A37415AF7}" type="datetimeFigureOut">
              <a:rPr lang="en-US" smtClean="0"/>
              <a:t>10/22/2023</a:t>
            </a:fld>
            <a:endParaRPr lang="en-US"/>
          </a:p>
        </p:txBody>
      </p:sp>
      <p:sp>
        <p:nvSpPr>
          <p:cNvPr id="6" name="Footer Placeholder 5">
            <a:extLst>
              <a:ext uri="{FF2B5EF4-FFF2-40B4-BE49-F238E27FC236}">
                <a16:creationId xmlns:a16="http://schemas.microsoft.com/office/drawing/2014/main" id="{4711A67F-1D3C-FA67-FEEF-A9DA4CD4BF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1215F4-D28B-DB02-5309-764E7CBF9547}"/>
              </a:ext>
            </a:extLst>
          </p:cNvPr>
          <p:cNvSpPr>
            <a:spLocks noGrp="1"/>
          </p:cNvSpPr>
          <p:nvPr>
            <p:ph type="sldNum" sz="quarter" idx="12"/>
          </p:nvPr>
        </p:nvSpPr>
        <p:spPr/>
        <p:txBody>
          <a:bodyPr/>
          <a:lstStyle/>
          <a:p>
            <a:fld id="{D74CD545-E249-4A54-AF98-8FDDF1AD417D}" type="slidenum">
              <a:rPr lang="en-US" smtClean="0"/>
              <a:t>‹#›</a:t>
            </a:fld>
            <a:endParaRPr lang="en-US"/>
          </a:p>
        </p:txBody>
      </p:sp>
    </p:spTree>
    <p:extLst>
      <p:ext uri="{BB962C8B-B14F-4D97-AF65-F5344CB8AC3E}">
        <p14:creationId xmlns:p14="http://schemas.microsoft.com/office/powerpoint/2010/main" val="2682076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F17C7-35E5-87CB-6A43-8FF359B52D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C35442-BB7C-8015-BE71-D9FE57D694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B77115-F0DF-36AF-9C39-D80E95588D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0FDD43-6B6F-385E-0015-BFE862AA3963}"/>
              </a:ext>
            </a:extLst>
          </p:cNvPr>
          <p:cNvSpPr>
            <a:spLocks noGrp="1"/>
          </p:cNvSpPr>
          <p:nvPr>
            <p:ph type="dt" sz="half" idx="10"/>
          </p:nvPr>
        </p:nvSpPr>
        <p:spPr/>
        <p:txBody>
          <a:bodyPr/>
          <a:lstStyle/>
          <a:p>
            <a:fld id="{2919469F-BBF4-43EE-B19D-9C6A37415AF7}" type="datetimeFigureOut">
              <a:rPr lang="en-US" smtClean="0"/>
              <a:t>10/22/2023</a:t>
            </a:fld>
            <a:endParaRPr lang="en-US"/>
          </a:p>
        </p:txBody>
      </p:sp>
      <p:sp>
        <p:nvSpPr>
          <p:cNvPr id="6" name="Footer Placeholder 5">
            <a:extLst>
              <a:ext uri="{FF2B5EF4-FFF2-40B4-BE49-F238E27FC236}">
                <a16:creationId xmlns:a16="http://schemas.microsoft.com/office/drawing/2014/main" id="{2281FFFA-06E0-3EC6-8698-70ECA1E727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2F8783-226C-3792-BEC3-5A460B32256D}"/>
              </a:ext>
            </a:extLst>
          </p:cNvPr>
          <p:cNvSpPr>
            <a:spLocks noGrp="1"/>
          </p:cNvSpPr>
          <p:nvPr>
            <p:ph type="sldNum" sz="quarter" idx="12"/>
          </p:nvPr>
        </p:nvSpPr>
        <p:spPr/>
        <p:txBody>
          <a:bodyPr/>
          <a:lstStyle/>
          <a:p>
            <a:fld id="{D74CD545-E249-4A54-AF98-8FDDF1AD417D}" type="slidenum">
              <a:rPr lang="en-US" smtClean="0"/>
              <a:t>‹#›</a:t>
            </a:fld>
            <a:endParaRPr lang="en-US"/>
          </a:p>
        </p:txBody>
      </p:sp>
    </p:spTree>
    <p:extLst>
      <p:ext uri="{BB962C8B-B14F-4D97-AF65-F5344CB8AC3E}">
        <p14:creationId xmlns:p14="http://schemas.microsoft.com/office/powerpoint/2010/main" val="2525641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0825"/>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1DDAE1-5579-C90B-AFB3-9EE7A90E63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AE4653-091B-6E22-1D41-2875A0C16D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8924B0-E764-5907-177B-0F8E35653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19469F-BBF4-43EE-B19D-9C6A37415AF7}" type="datetimeFigureOut">
              <a:rPr lang="en-US" smtClean="0"/>
              <a:t>10/22/2023</a:t>
            </a:fld>
            <a:endParaRPr lang="en-US"/>
          </a:p>
        </p:txBody>
      </p:sp>
      <p:sp>
        <p:nvSpPr>
          <p:cNvPr id="5" name="Footer Placeholder 4">
            <a:extLst>
              <a:ext uri="{FF2B5EF4-FFF2-40B4-BE49-F238E27FC236}">
                <a16:creationId xmlns:a16="http://schemas.microsoft.com/office/drawing/2014/main" id="{D9BE49BD-11DF-0983-0688-96735DE973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012880-A83A-4664-A03B-CF1E7E14D6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4CD545-E249-4A54-AF98-8FDDF1AD417D}" type="slidenum">
              <a:rPr lang="en-US" smtClean="0"/>
              <a:t>‹#›</a:t>
            </a:fld>
            <a:endParaRPr lang="en-US"/>
          </a:p>
        </p:txBody>
      </p:sp>
    </p:spTree>
    <p:extLst>
      <p:ext uri="{BB962C8B-B14F-4D97-AF65-F5344CB8AC3E}">
        <p14:creationId xmlns:p14="http://schemas.microsoft.com/office/powerpoint/2010/main" val="515728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B97A1-379A-9417-1D8E-13E016DC8759}"/>
              </a:ext>
            </a:extLst>
          </p:cNvPr>
          <p:cNvSpPr>
            <a:spLocks noGrp="1"/>
          </p:cNvSpPr>
          <p:nvPr>
            <p:ph type="ctrTitle"/>
          </p:nvPr>
        </p:nvSpPr>
        <p:spPr/>
        <p:txBody>
          <a:bodyPr/>
          <a:lstStyle/>
          <a:p>
            <a:r>
              <a:rPr lang="en-US" b="1" dirty="0">
                <a:solidFill>
                  <a:schemeClr val="accent1">
                    <a:lumMod val="40000"/>
                    <a:lumOff val="60000"/>
                  </a:schemeClr>
                </a:solidFill>
                <a:latin typeface="Segoe UI Black" panose="020B0A02040204020203" pitchFamily="34" charset="0"/>
                <a:ea typeface="Segoe UI Black" panose="020B0A02040204020203" pitchFamily="34" charset="0"/>
              </a:rPr>
              <a:t>Band Of Bandicoots</a:t>
            </a:r>
          </a:p>
        </p:txBody>
      </p:sp>
      <p:sp>
        <p:nvSpPr>
          <p:cNvPr id="3" name="Subtitle 2">
            <a:extLst>
              <a:ext uri="{FF2B5EF4-FFF2-40B4-BE49-F238E27FC236}">
                <a16:creationId xmlns:a16="http://schemas.microsoft.com/office/drawing/2014/main" id="{965D6346-5AB5-E700-1886-164F6057712F}"/>
              </a:ext>
            </a:extLst>
          </p:cNvPr>
          <p:cNvSpPr>
            <a:spLocks noGrp="1"/>
          </p:cNvSpPr>
          <p:nvPr>
            <p:ph type="subTitle" idx="1"/>
          </p:nvPr>
        </p:nvSpPr>
        <p:spPr>
          <a:xfrm>
            <a:off x="1110532" y="4293802"/>
            <a:ext cx="9970936" cy="1655762"/>
          </a:xfrm>
        </p:spPr>
        <p:txBody>
          <a:bodyPr/>
          <a:lstStyle/>
          <a:p>
            <a:r>
              <a:rPr lang="en-US" b="1" dirty="0">
                <a:solidFill>
                  <a:srgbClr val="FF0000"/>
                </a:solidFill>
                <a:latin typeface="Segoe UI Black" panose="020B0A02040204020203" pitchFamily="34" charset="0"/>
                <a:ea typeface="Segoe UI Black" panose="020B0A02040204020203" pitchFamily="34" charset="0"/>
              </a:rPr>
              <a:t>Problem Statement 1: </a:t>
            </a:r>
            <a:r>
              <a:rPr lang="en-US" dirty="0">
                <a:solidFill>
                  <a:srgbClr val="FF0000"/>
                </a:solidFill>
                <a:latin typeface="Segoe UI Black" panose="020B0A02040204020203" pitchFamily="34" charset="0"/>
                <a:ea typeface="Segoe UI Black" panose="020B0A02040204020203" pitchFamily="34" charset="0"/>
              </a:rPr>
              <a:t>Breakthroughs in Vehicle Safety and </a:t>
            </a:r>
          </a:p>
          <a:p>
            <a:r>
              <a:rPr lang="en-US" dirty="0">
                <a:solidFill>
                  <a:srgbClr val="FF0000"/>
                </a:solidFill>
                <a:latin typeface="Segoe UI Black" panose="020B0A02040204020203" pitchFamily="34" charset="0"/>
                <a:ea typeface="Segoe UI Black" panose="020B0A02040204020203" pitchFamily="34" charset="0"/>
              </a:rPr>
              <a:t>Connectivity</a:t>
            </a:r>
          </a:p>
          <a:p>
            <a:r>
              <a:rPr lang="en-US" b="1" dirty="0">
                <a:solidFill>
                  <a:srgbClr val="FF0000"/>
                </a:solidFill>
              </a:rPr>
              <a:t>(Innovations in Transportation to Enhance Safety and Efficiency)</a:t>
            </a:r>
          </a:p>
        </p:txBody>
      </p:sp>
      <p:pic>
        <p:nvPicPr>
          <p:cNvPr id="7" name="Picture 6">
            <a:extLst>
              <a:ext uri="{FF2B5EF4-FFF2-40B4-BE49-F238E27FC236}">
                <a16:creationId xmlns:a16="http://schemas.microsoft.com/office/drawing/2014/main" id="{D38D545A-D821-3119-8C8A-4FF775B83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059" y="30997"/>
            <a:ext cx="2503882" cy="2503882"/>
          </a:xfrm>
          <a:prstGeom prst="rect">
            <a:avLst/>
          </a:prstGeom>
        </p:spPr>
      </p:pic>
    </p:spTree>
    <p:extLst>
      <p:ext uri="{BB962C8B-B14F-4D97-AF65-F5344CB8AC3E}">
        <p14:creationId xmlns:p14="http://schemas.microsoft.com/office/powerpoint/2010/main" val="3814281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8D545A-D821-3119-8C8A-4FF775B83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22363" cy="1122363"/>
          </a:xfrm>
          <a:prstGeom prst="rect">
            <a:avLst/>
          </a:prstGeom>
        </p:spPr>
      </p:pic>
      <p:sp>
        <p:nvSpPr>
          <p:cNvPr id="5" name="Title 1">
            <a:extLst>
              <a:ext uri="{FF2B5EF4-FFF2-40B4-BE49-F238E27FC236}">
                <a16:creationId xmlns:a16="http://schemas.microsoft.com/office/drawing/2014/main" id="{433EAD90-0F28-02B9-F6CF-251B84EBCCC6}"/>
              </a:ext>
            </a:extLst>
          </p:cNvPr>
          <p:cNvSpPr txBox="1">
            <a:spLocks/>
          </p:cNvSpPr>
          <p:nvPr/>
        </p:nvSpPr>
        <p:spPr>
          <a:xfrm>
            <a:off x="1257962" y="248038"/>
            <a:ext cx="9439177" cy="5578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err="1">
                <a:solidFill>
                  <a:schemeClr val="accent1">
                    <a:lumMod val="40000"/>
                    <a:lumOff val="60000"/>
                  </a:schemeClr>
                </a:solidFill>
                <a:latin typeface="Segoe UI Black" panose="020B0A02040204020203" pitchFamily="34" charset="0"/>
                <a:ea typeface="Segoe UI Black" panose="020B0A02040204020203" pitchFamily="34" charset="0"/>
              </a:rPr>
              <a:t>Starlink</a:t>
            </a:r>
            <a:r>
              <a:rPr lang="en-US" sz="3200" dirty="0">
                <a:solidFill>
                  <a:schemeClr val="accent1">
                    <a:lumMod val="40000"/>
                    <a:lumOff val="60000"/>
                  </a:schemeClr>
                </a:solidFill>
                <a:latin typeface="Segoe UI Black" panose="020B0A02040204020203" pitchFamily="34" charset="0"/>
                <a:ea typeface="Segoe UI Black" panose="020B0A02040204020203" pitchFamily="34" charset="0"/>
              </a:rPr>
              <a:t> Plus</a:t>
            </a:r>
          </a:p>
        </p:txBody>
      </p:sp>
      <p:sp>
        <p:nvSpPr>
          <p:cNvPr id="6" name="Content Placeholder 2">
            <a:extLst>
              <a:ext uri="{FF2B5EF4-FFF2-40B4-BE49-F238E27FC236}">
                <a16:creationId xmlns:a16="http://schemas.microsoft.com/office/drawing/2014/main" id="{D6F3EE56-05DA-4931-1649-6A100F08BFD8}"/>
              </a:ext>
            </a:extLst>
          </p:cNvPr>
          <p:cNvSpPr txBox="1">
            <a:spLocks/>
          </p:cNvSpPr>
          <p:nvPr/>
        </p:nvSpPr>
        <p:spPr>
          <a:xfrm>
            <a:off x="719750" y="1934769"/>
            <a:ext cx="10515600" cy="29884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dirty="0">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Distance from satellite can be calculated using signal ping. This is done at a hardware level, so in order to simulate that, we can implement that through user input.</a:t>
            </a:r>
          </a:p>
        </p:txBody>
      </p:sp>
      <p:pic>
        <p:nvPicPr>
          <p:cNvPr id="4100" name="Picture 4" descr="@microsoft">
            <a:extLst>
              <a:ext uri="{FF2B5EF4-FFF2-40B4-BE49-F238E27FC236}">
                <a16:creationId xmlns:a16="http://schemas.microsoft.com/office/drawing/2014/main" id="{5F658F6A-F9A7-F439-87E4-1970C0956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6142" y="0"/>
            <a:ext cx="805858" cy="80585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FECD20D-C17D-1A88-43C9-9B4F40AB33C6}"/>
              </a:ext>
            </a:extLst>
          </p:cNvPr>
          <p:cNvPicPr>
            <a:picLocks noChangeAspect="1"/>
          </p:cNvPicPr>
          <p:nvPr/>
        </p:nvPicPr>
        <p:blipFill>
          <a:blip r:embed="rId4">
            <a:duotone>
              <a:schemeClr val="accent3">
                <a:shade val="45000"/>
                <a:satMod val="135000"/>
              </a:schemeClr>
              <a:prstClr val="white"/>
            </a:duotone>
          </a:blip>
          <a:stretch>
            <a:fillRect/>
          </a:stretch>
        </p:blipFill>
        <p:spPr>
          <a:xfrm>
            <a:off x="4882101" y="3709331"/>
            <a:ext cx="2427798" cy="2427798"/>
          </a:xfrm>
          <a:prstGeom prst="rect">
            <a:avLst/>
          </a:prstGeom>
        </p:spPr>
      </p:pic>
    </p:spTree>
    <p:extLst>
      <p:ext uri="{BB962C8B-B14F-4D97-AF65-F5344CB8AC3E}">
        <p14:creationId xmlns:p14="http://schemas.microsoft.com/office/powerpoint/2010/main" val="1547797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8D545A-D821-3119-8C8A-4FF775B83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22363" cy="1122363"/>
          </a:xfrm>
          <a:prstGeom prst="rect">
            <a:avLst/>
          </a:prstGeom>
        </p:spPr>
      </p:pic>
      <p:sp>
        <p:nvSpPr>
          <p:cNvPr id="5" name="Title 1">
            <a:extLst>
              <a:ext uri="{FF2B5EF4-FFF2-40B4-BE49-F238E27FC236}">
                <a16:creationId xmlns:a16="http://schemas.microsoft.com/office/drawing/2014/main" id="{433EAD90-0F28-02B9-F6CF-251B84EBCCC6}"/>
              </a:ext>
            </a:extLst>
          </p:cNvPr>
          <p:cNvSpPr txBox="1">
            <a:spLocks/>
          </p:cNvSpPr>
          <p:nvPr/>
        </p:nvSpPr>
        <p:spPr>
          <a:xfrm>
            <a:off x="1257962" y="248038"/>
            <a:ext cx="9439177" cy="5578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err="1">
                <a:solidFill>
                  <a:schemeClr val="accent1">
                    <a:lumMod val="40000"/>
                    <a:lumOff val="60000"/>
                  </a:schemeClr>
                </a:solidFill>
                <a:latin typeface="Segoe UI Black" panose="020B0A02040204020203" pitchFamily="34" charset="0"/>
                <a:ea typeface="Segoe UI Black" panose="020B0A02040204020203" pitchFamily="34" charset="0"/>
              </a:rPr>
              <a:t>Starlink</a:t>
            </a:r>
            <a:r>
              <a:rPr lang="en-US" sz="3200" dirty="0">
                <a:solidFill>
                  <a:schemeClr val="accent1">
                    <a:lumMod val="40000"/>
                    <a:lumOff val="60000"/>
                  </a:schemeClr>
                </a:solidFill>
                <a:latin typeface="Segoe UI Black" panose="020B0A02040204020203" pitchFamily="34" charset="0"/>
                <a:ea typeface="Segoe UI Black" panose="020B0A02040204020203" pitchFamily="34" charset="0"/>
              </a:rPr>
              <a:t> Plus</a:t>
            </a:r>
          </a:p>
        </p:txBody>
      </p:sp>
      <p:sp>
        <p:nvSpPr>
          <p:cNvPr id="6" name="Content Placeholder 2">
            <a:extLst>
              <a:ext uri="{FF2B5EF4-FFF2-40B4-BE49-F238E27FC236}">
                <a16:creationId xmlns:a16="http://schemas.microsoft.com/office/drawing/2014/main" id="{D6F3EE56-05DA-4931-1649-6A100F08BFD8}"/>
              </a:ext>
            </a:extLst>
          </p:cNvPr>
          <p:cNvSpPr txBox="1">
            <a:spLocks/>
          </p:cNvSpPr>
          <p:nvPr/>
        </p:nvSpPr>
        <p:spPr>
          <a:xfrm>
            <a:off x="719750" y="1934769"/>
            <a:ext cx="10515600" cy="2988461"/>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dirty="0">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#include &lt;iostream&gt;</a:t>
            </a:r>
          </a:p>
          <a:p>
            <a:pPr algn="just"/>
            <a:r>
              <a:rPr lang="en-US" sz="2800" dirty="0">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#include &lt;</a:t>
            </a:r>
            <a:r>
              <a:rPr lang="en-US" sz="2800" dirty="0" err="1">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cmath</a:t>
            </a:r>
            <a:r>
              <a:rPr lang="en-US" sz="2800" dirty="0">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&gt;</a:t>
            </a:r>
          </a:p>
          <a:p>
            <a:pPr algn="just"/>
            <a:r>
              <a:rPr lang="en-US" sz="2800" dirty="0">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using namespace std; </a:t>
            </a:r>
          </a:p>
          <a:p>
            <a:pPr algn="just"/>
            <a:r>
              <a:rPr lang="en-US" sz="2800" dirty="0">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const double PI = 3.14159265358979323846;</a:t>
            </a:r>
          </a:p>
          <a:p>
            <a:pPr algn="just"/>
            <a:r>
              <a:rPr lang="en-US" sz="2800" dirty="0">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const double C = 299792458; // Speed of light in m/s</a:t>
            </a:r>
          </a:p>
          <a:p>
            <a:pPr algn="just"/>
            <a:r>
              <a:rPr lang="en-US" sz="2800" dirty="0">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const double RAD_TO_DEG = 180 / PI; // Conversion factor from radians to degrees</a:t>
            </a:r>
          </a:p>
          <a:p>
            <a:pPr algn="just"/>
            <a:r>
              <a:rPr lang="en-US" sz="2800" dirty="0">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 Define a struct to represent a point in 3D space</a:t>
            </a:r>
          </a:p>
          <a:p>
            <a:pPr algn="just"/>
            <a:r>
              <a:rPr lang="en-US" sz="2800" dirty="0">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struct Point {</a:t>
            </a:r>
          </a:p>
          <a:p>
            <a:pPr algn="just"/>
            <a:r>
              <a:rPr lang="en-US" sz="2800" dirty="0">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    double x; // x coordinate</a:t>
            </a:r>
          </a:p>
          <a:p>
            <a:pPr algn="just"/>
            <a:r>
              <a:rPr lang="en-US" sz="2800" dirty="0">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    double y; // y coordinate</a:t>
            </a:r>
          </a:p>
          <a:p>
            <a:pPr algn="just"/>
            <a:r>
              <a:rPr lang="en-US" sz="2800" dirty="0">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    double z; // z coordinate</a:t>
            </a:r>
          </a:p>
          <a:p>
            <a:pPr algn="just"/>
            <a:r>
              <a:rPr lang="en-US" sz="2800" dirty="0">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a:t>
            </a:r>
          </a:p>
          <a:p>
            <a:pPr algn="just"/>
            <a:r>
              <a:rPr lang="en-US" sz="2800" dirty="0">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 Define a function to calculate the distance between two points</a:t>
            </a:r>
          </a:p>
          <a:p>
            <a:pPr algn="just"/>
            <a:r>
              <a:rPr lang="en-US" sz="2800" dirty="0">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double distance(Point p1, Point p2) {</a:t>
            </a:r>
          </a:p>
          <a:p>
            <a:pPr algn="just"/>
            <a:r>
              <a:rPr lang="en-US" sz="2800" dirty="0">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    return sqrt(pow(p1.x - p2.x, 2) + pow(p1.y - p2.y, 2) + pow(p1.z - p2.z, 2));</a:t>
            </a:r>
          </a:p>
          <a:p>
            <a:pPr algn="just"/>
            <a:r>
              <a:rPr lang="en-US" sz="2800" dirty="0">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a:t>
            </a:r>
          </a:p>
          <a:p>
            <a:pPr algn="just"/>
            <a:endParaRPr lang="en-US" sz="2800" dirty="0">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3FECD20D-C17D-1A88-43C9-9B4F40AB33C6}"/>
              </a:ext>
            </a:extLst>
          </p:cNvPr>
          <p:cNvPicPr>
            <a:picLocks noChangeAspect="1"/>
          </p:cNvPicPr>
          <p:nvPr/>
        </p:nvPicPr>
        <p:blipFill>
          <a:blip r:embed="rId3">
            <a:duotone>
              <a:schemeClr val="accent3">
                <a:shade val="45000"/>
                <a:satMod val="135000"/>
              </a:schemeClr>
              <a:prstClr val="white"/>
            </a:duotone>
          </a:blip>
          <a:stretch>
            <a:fillRect/>
          </a:stretch>
        </p:blipFill>
        <p:spPr>
          <a:xfrm>
            <a:off x="11069637" y="0"/>
            <a:ext cx="1122363" cy="1122363"/>
          </a:xfrm>
          <a:prstGeom prst="rect">
            <a:avLst/>
          </a:prstGeom>
        </p:spPr>
      </p:pic>
      <p:sp>
        <p:nvSpPr>
          <p:cNvPr id="10" name="TextBox 9">
            <a:extLst>
              <a:ext uri="{FF2B5EF4-FFF2-40B4-BE49-F238E27FC236}">
                <a16:creationId xmlns:a16="http://schemas.microsoft.com/office/drawing/2014/main" id="{55BD0AE8-E28F-B8DB-02C2-ABFFD63E4432}"/>
              </a:ext>
            </a:extLst>
          </p:cNvPr>
          <p:cNvSpPr txBox="1"/>
          <p:nvPr/>
        </p:nvSpPr>
        <p:spPr>
          <a:xfrm>
            <a:off x="4174435" y="1934769"/>
            <a:ext cx="5263764" cy="407803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Function to calculate the angle between two vectors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double angle(Point v1, Point v2)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double dot = v1.x * v2.x + v1.y * v2.y + v1.z * v2.z; // Dot product of v1 and v2</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double mag1 = sqrt(pow(v1.x, 2) + pow(v1.y, 2) + pow(v1.z, 2)); // Magnitude of v1</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double mag2 = sqrt(pow(v2.x, 2) + pow(v2.y, 2) + pow(v2.z, 2)); // Magnitude of v2</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return </a:t>
            </a:r>
            <a:r>
              <a:rPr kumimoji="0" lang="en-US" sz="700" b="0" i="0" u="none" strike="noStrike" kern="1200" cap="none" spc="0" normalizeH="0" baseline="0" noProof="0" dirty="0" err="1">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acos</a:t>
            </a: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(dot / (mag1 * mag2)); // Angle in radians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Function to calculate the degree change in angle of a light source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double </a:t>
            </a:r>
            <a:r>
              <a:rPr kumimoji="0" lang="en-US" sz="700" b="0" i="0" u="none" strike="noStrike" kern="1200" cap="none" spc="0" normalizeH="0" baseline="0" noProof="0" dirty="0" err="1">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degree_change</a:t>
            </a: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(Point origin, Point target, Point acceleration, double distance)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 Calculate the initial vector from the origin to the target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Point </a:t>
            </a:r>
            <a:r>
              <a:rPr kumimoji="0" lang="en-US" sz="700" b="0" i="0" u="none" strike="noStrike" kern="1200" cap="none" spc="0" normalizeH="0" baseline="0" noProof="0" dirty="0" err="1">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initial_vector</a:t>
            </a: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a:t>
            </a:r>
            <a:r>
              <a:rPr kumimoji="0" lang="en-US" sz="700" b="0" i="0" u="none" strike="noStrike" kern="1200" cap="none" spc="0" normalizeH="0" baseline="0" noProof="0" dirty="0" err="1">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initial_vector.x</a:t>
            </a: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 </a:t>
            </a:r>
            <a:r>
              <a:rPr kumimoji="0" lang="en-US" sz="700" b="0" i="0" u="none" strike="noStrike" kern="1200" cap="none" spc="0" normalizeH="0" baseline="0" noProof="0" dirty="0" err="1">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target.x</a:t>
            </a: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 </a:t>
            </a:r>
            <a:r>
              <a:rPr kumimoji="0" lang="en-US" sz="700" b="0" i="0" u="none" strike="noStrike" kern="1200" cap="none" spc="0" normalizeH="0" baseline="0" noProof="0" dirty="0" err="1">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origin.x</a:t>
            </a: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a:t>
            </a:r>
            <a:r>
              <a:rPr kumimoji="0" lang="en-US" sz="700" b="0" i="0" u="none" strike="noStrike" kern="1200" cap="none" spc="0" normalizeH="0" baseline="0" noProof="0" dirty="0" err="1">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initial_vector.y</a:t>
            </a: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 </a:t>
            </a:r>
            <a:r>
              <a:rPr kumimoji="0" lang="en-US" sz="700" b="0" i="0" u="none" strike="noStrike" kern="1200" cap="none" spc="0" normalizeH="0" baseline="0" noProof="0" dirty="0" err="1">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target.y</a:t>
            </a: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 </a:t>
            </a:r>
            <a:r>
              <a:rPr kumimoji="0" lang="en-US" sz="700" b="0" i="0" u="none" strike="noStrike" kern="1200" cap="none" spc="0" normalizeH="0" baseline="0" noProof="0" dirty="0" err="1">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origin.y</a:t>
            </a: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a:t>
            </a:r>
            <a:r>
              <a:rPr kumimoji="0" lang="en-US" sz="700" b="0" i="0" u="none" strike="noStrike" kern="1200" cap="none" spc="0" normalizeH="0" baseline="0" noProof="0" dirty="0" err="1">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initial_vector.z</a:t>
            </a: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 </a:t>
            </a:r>
            <a:r>
              <a:rPr kumimoji="0" lang="en-US" sz="700" b="0" i="0" u="none" strike="noStrike" kern="1200" cap="none" spc="0" normalizeH="0" baseline="0" noProof="0" dirty="0" err="1">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target.z</a:t>
            </a: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 </a:t>
            </a:r>
            <a:r>
              <a:rPr kumimoji="0" lang="en-US" sz="700" b="0" i="0" u="none" strike="noStrike" kern="1200" cap="none" spc="0" normalizeH="0" baseline="0" noProof="0" dirty="0" err="1">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origin.z</a:t>
            </a: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 Calculate the time it takes for the light to reach the target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double time = distance * 1000 / C; // Convert distance from km to m and divide by speed of light</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 Calculate the final position of the origin after accelerating for that time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Point </a:t>
            </a:r>
            <a:r>
              <a:rPr kumimoji="0" lang="en-US" sz="700" b="0" i="0" u="none" strike="noStrike" kern="1200" cap="none" spc="0" normalizeH="0" baseline="0" noProof="0" dirty="0" err="1">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final_position</a:t>
            </a: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a:t>
            </a:r>
            <a:r>
              <a:rPr kumimoji="0" lang="en-US" sz="700" b="0" i="0" u="none" strike="noStrike" kern="1200" cap="none" spc="0" normalizeH="0" baseline="0" noProof="0" dirty="0" err="1">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final_position.x</a:t>
            </a: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 </a:t>
            </a:r>
            <a:r>
              <a:rPr kumimoji="0" lang="en-US" sz="700" b="0" i="0" u="none" strike="noStrike" kern="1200" cap="none" spc="0" normalizeH="0" baseline="0" noProof="0" dirty="0" err="1">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origin.x</a:t>
            </a: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 </a:t>
            </a:r>
            <a:r>
              <a:rPr kumimoji="0" lang="en-US" sz="700" b="0" i="0" u="none" strike="noStrike" kern="1200" cap="none" spc="0" normalizeH="0" baseline="0" noProof="0" dirty="0" err="1">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acceleration.x</a:t>
            </a: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 pow(time, 2) / 2;</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a:t>
            </a:r>
            <a:r>
              <a:rPr kumimoji="0" lang="en-US" sz="700" b="0" i="0" u="none" strike="noStrike" kern="1200" cap="none" spc="0" normalizeH="0" baseline="0" noProof="0" dirty="0" err="1">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final_position.y</a:t>
            </a: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 </a:t>
            </a:r>
            <a:r>
              <a:rPr kumimoji="0" lang="en-US" sz="700" b="0" i="0" u="none" strike="noStrike" kern="1200" cap="none" spc="0" normalizeH="0" baseline="0" noProof="0" dirty="0" err="1">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origin.y</a:t>
            </a: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 </a:t>
            </a:r>
            <a:r>
              <a:rPr kumimoji="0" lang="en-US" sz="700" b="0" i="0" u="none" strike="noStrike" kern="1200" cap="none" spc="0" normalizeH="0" baseline="0" noProof="0" dirty="0" err="1">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acceleration.y</a:t>
            </a: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 pow(time, 2) / 2;</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a:t>
            </a:r>
            <a:r>
              <a:rPr kumimoji="0" lang="en-US" sz="700" b="0" i="0" u="none" strike="noStrike" kern="1200" cap="none" spc="0" normalizeH="0" baseline="0" noProof="0" dirty="0" err="1">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final_position.z</a:t>
            </a: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 </a:t>
            </a:r>
            <a:r>
              <a:rPr kumimoji="0" lang="en-US" sz="700" b="0" i="0" u="none" strike="noStrike" kern="1200" cap="none" spc="0" normalizeH="0" baseline="0" noProof="0" dirty="0" err="1">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origin.z</a:t>
            </a: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 </a:t>
            </a:r>
            <a:r>
              <a:rPr kumimoji="0" lang="en-US" sz="700" b="0" i="0" u="none" strike="noStrike" kern="1200" cap="none" spc="0" normalizeH="0" baseline="0" noProof="0" dirty="0" err="1">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acceleration.z</a:t>
            </a: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 pow(time, 2) / 2;</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 Calculate the final vector from the final position to the target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Point </a:t>
            </a:r>
            <a:r>
              <a:rPr kumimoji="0" lang="en-US" sz="700" b="0" i="0" u="none" strike="noStrike" kern="1200" cap="none" spc="0" normalizeH="0" baseline="0" noProof="0" dirty="0" err="1">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final_vector</a:t>
            </a: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a:t>
            </a:r>
            <a:r>
              <a:rPr kumimoji="0" lang="en-US" sz="700" b="0" i="0" u="none" strike="noStrike" kern="1200" cap="none" spc="0" normalizeH="0" baseline="0" noProof="0" dirty="0" err="1">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final_vector.x</a:t>
            </a: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 </a:t>
            </a:r>
            <a:r>
              <a:rPr kumimoji="0" lang="en-US" sz="700" b="0" i="0" u="none" strike="noStrike" kern="1200" cap="none" spc="0" normalizeH="0" baseline="0" noProof="0" dirty="0" err="1">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target.x</a:t>
            </a: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 </a:t>
            </a:r>
            <a:r>
              <a:rPr kumimoji="0" lang="en-US" sz="700" b="0" i="0" u="none" strike="noStrike" kern="1200" cap="none" spc="0" normalizeH="0" baseline="0" noProof="0" dirty="0" err="1">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final_position.x</a:t>
            </a: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a:t>
            </a:r>
            <a:r>
              <a:rPr kumimoji="0" lang="en-US" sz="700" b="0" i="0" u="none" strike="noStrike" kern="1200" cap="none" spc="0" normalizeH="0" baseline="0" noProof="0" dirty="0" err="1">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final_vector.y</a:t>
            </a: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 </a:t>
            </a:r>
            <a:r>
              <a:rPr kumimoji="0" lang="en-US" sz="700" b="0" i="0" u="none" strike="noStrike" kern="1200" cap="none" spc="0" normalizeH="0" baseline="0" noProof="0" dirty="0" err="1">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target.y</a:t>
            </a: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 </a:t>
            </a:r>
            <a:r>
              <a:rPr kumimoji="0" lang="en-US" sz="700" b="0" i="0" u="none" strike="noStrike" kern="1200" cap="none" spc="0" normalizeH="0" baseline="0" noProof="0" dirty="0" err="1">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final_position.y</a:t>
            </a: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a:t>
            </a:r>
            <a:r>
              <a:rPr kumimoji="0" lang="en-US" sz="700" b="0" i="0" u="none" strike="noStrike" kern="1200" cap="none" spc="0" normalizeH="0" baseline="0" noProof="0" dirty="0" err="1">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final_vector.z</a:t>
            </a: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 </a:t>
            </a:r>
            <a:r>
              <a:rPr kumimoji="0" lang="en-US" sz="700" b="0" i="0" u="none" strike="noStrike" kern="1200" cap="none" spc="0" normalizeH="0" baseline="0" noProof="0" dirty="0" err="1">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target.z</a:t>
            </a: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 </a:t>
            </a:r>
            <a:r>
              <a:rPr kumimoji="0" lang="en-US" sz="700" b="0" i="0" u="none" strike="noStrike" kern="1200" cap="none" spc="0" normalizeH="0" baseline="0" noProof="0" dirty="0" err="1">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final_position.z</a:t>
            </a: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 Calculate the angle between the initial and final vectors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double theta = angle(</a:t>
            </a:r>
            <a:r>
              <a:rPr kumimoji="0" lang="en-US" sz="700" b="0" i="0" u="none" strike="noStrike" kern="1200" cap="none" spc="0" normalizeH="0" baseline="0" noProof="0" dirty="0" err="1">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initial_vector</a:t>
            </a: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a:t>
            </a:r>
            <a:r>
              <a:rPr kumimoji="0" lang="en-US" sz="700" b="0" i="0" u="none" strike="noStrike" kern="1200" cap="none" spc="0" normalizeH="0" baseline="0" noProof="0" dirty="0" err="1">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final_vector</a:t>
            </a: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 Convert the angle from radians to degrees and return it</a:t>
            </a:r>
          </a:p>
          <a:p>
            <a:pPr algn="just">
              <a:defRPr/>
            </a:pP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return theta * RAD_TO_DEG; in m/s</a:t>
            </a:r>
            <a:r>
              <a:rPr lang="en-US" sz="700" dirty="0">
                <a:solidFill>
                  <a:srgbClr val="4472C4">
                    <a:lumMod val="40000"/>
                    <a:lumOff val="60000"/>
                  </a:srgbClr>
                </a:solidFill>
                <a:latin typeface="Segoe UI" panose="020B0502040204020203" pitchFamily="34" charset="0"/>
                <a:ea typeface="Segoe UI Black" panose="020B0A02040204020203" pitchFamily="34" charset="0"/>
                <a:cs typeface="Segoe UI" panose="020B0502040204020203" pitchFamily="34" charset="0"/>
              </a:rPr>
              <a:t>^2</a:t>
            </a:r>
            <a:endPar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185FA036-D50A-7880-ADDF-C176F2EE9D34}"/>
              </a:ext>
            </a:extLst>
          </p:cNvPr>
          <p:cNvSpPr txBox="1"/>
          <p:nvPr/>
        </p:nvSpPr>
        <p:spPr>
          <a:xfrm>
            <a:off x="8197795" y="1934769"/>
            <a:ext cx="3792772" cy="4832092"/>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int main()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 Declare some variables to store the inputs from the sliders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double x_acc; // x axis acceleration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double y_acc; // y axis acceleration in m/s^2</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double z_acc; // z axis acceleration in m/s^2</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double dist; // distance to the target point in km</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 Prompt the user to enter the inputs from the sliders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cout &lt;&lt; "Enter the x axis acceleration in m/s^2: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cin &gt;&gt; x_acc;</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cout &lt;&lt; "Enter the y axis acceleration in m/s^2: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cin &gt;&gt; y_acc;</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cout &lt;&lt; "Enter the z axis acceleration in m/s^2: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cin &gt;&gt; z_acc;</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cout &lt;&lt; "Enter the distance to the target point in km: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cin &gt;&gt; dist;</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 Create a point object for the origin with fixed coordinates (0, 0, 0)</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Point origin;</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origin.x = 0;</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origin.y = 0;</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origin.z = 0;</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 Create a point object for the target with fixed coordinates (1000, 1000, 1000)</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Point target;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target.x = 1000;</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target.y = 1000;</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target.z = 1000;</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 Create a point object for the acceleration with the inputs from the sliders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Point acceleration;</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acceleration.x = x_acc;</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acceleration.y = y_acc;</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acceleration.z = z_acc;</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 Call the degree_change function and store the result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double result = degree_change(origin, target, acceleration, dist);</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 Display the result to the user</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cout &lt;&lt; "The degree change in angle required to still point to the target point is: " &lt;&lt; result &lt;&lt; " degrees" &lt;&lt; endl;</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    return 0;</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4472C4">
                    <a:lumMod val="40000"/>
                    <a:lumOff val="60000"/>
                  </a:srgbClr>
                </a:solidFill>
                <a:effectLst/>
                <a:uLnTx/>
                <a:uFillTx/>
                <a:latin typeface="Segoe UI" panose="020B0502040204020203" pitchFamily="34" charset="0"/>
                <a:ea typeface="Segoe UI Black" panose="020B0A02040204020203" pitchFamily="34" charset="0"/>
                <a:cs typeface="Segoe UI" panose="020B0502040204020203" pitchFamily="34" charset="0"/>
              </a:rPr>
              <a:t>}</a:t>
            </a:r>
            <a:endParaRPr lang="en-US" dirty="0"/>
          </a:p>
        </p:txBody>
      </p:sp>
    </p:spTree>
    <p:extLst>
      <p:ext uri="{BB962C8B-B14F-4D97-AF65-F5344CB8AC3E}">
        <p14:creationId xmlns:p14="http://schemas.microsoft.com/office/powerpoint/2010/main" val="3526828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8D545A-D821-3119-8C8A-4FF775B83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22363" cy="1122363"/>
          </a:xfrm>
          <a:prstGeom prst="rect">
            <a:avLst/>
          </a:prstGeom>
        </p:spPr>
      </p:pic>
      <p:sp>
        <p:nvSpPr>
          <p:cNvPr id="5" name="Title 1">
            <a:extLst>
              <a:ext uri="{FF2B5EF4-FFF2-40B4-BE49-F238E27FC236}">
                <a16:creationId xmlns:a16="http://schemas.microsoft.com/office/drawing/2014/main" id="{433EAD90-0F28-02B9-F6CF-251B84EBCCC6}"/>
              </a:ext>
            </a:extLst>
          </p:cNvPr>
          <p:cNvSpPr txBox="1">
            <a:spLocks/>
          </p:cNvSpPr>
          <p:nvPr/>
        </p:nvSpPr>
        <p:spPr>
          <a:xfrm>
            <a:off x="1257962" y="248038"/>
            <a:ext cx="9439177" cy="5578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err="1">
                <a:solidFill>
                  <a:schemeClr val="accent1">
                    <a:lumMod val="40000"/>
                    <a:lumOff val="60000"/>
                  </a:schemeClr>
                </a:solidFill>
                <a:latin typeface="Segoe UI Black" panose="020B0A02040204020203" pitchFamily="34" charset="0"/>
                <a:ea typeface="Segoe UI Black" panose="020B0A02040204020203" pitchFamily="34" charset="0"/>
              </a:rPr>
              <a:t>Starlink</a:t>
            </a:r>
            <a:r>
              <a:rPr lang="en-US" sz="3200" dirty="0">
                <a:solidFill>
                  <a:schemeClr val="accent1">
                    <a:lumMod val="40000"/>
                    <a:lumOff val="60000"/>
                  </a:schemeClr>
                </a:solidFill>
                <a:latin typeface="Segoe UI Black" panose="020B0A02040204020203" pitchFamily="34" charset="0"/>
                <a:ea typeface="Segoe UI Black" panose="020B0A02040204020203" pitchFamily="34" charset="0"/>
              </a:rPr>
              <a:t> Plus</a:t>
            </a:r>
          </a:p>
        </p:txBody>
      </p:sp>
      <p:sp>
        <p:nvSpPr>
          <p:cNvPr id="6" name="Content Placeholder 2">
            <a:extLst>
              <a:ext uri="{FF2B5EF4-FFF2-40B4-BE49-F238E27FC236}">
                <a16:creationId xmlns:a16="http://schemas.microsoft.com/office/drawing/2014/main" id="{D6F3EE56-05DA-4931-1649-6A100F08BFD8}"/>
              </a:ext>
            </a:extLst>
          </p:cNvPr>
          <p:cNvSpPr txBox="1">
            <a:spLocks/>
          </p:cNvSpPr>
          <p:nvPr/>
        </p:nvSpPr>
        <p:spPr>
          <a:xfrm>
            <a:off x="719750" y="1934769"/>
            <a:ext cx="10515600" cy="29884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dirty="0">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Previous code contains the mathematical calculations required to get the angle which the servos have to rotate the antenna attitude in order to correct for a specificized amount of x-y-z jerk acceleration. It uses concepts of relativistic effects and vector calculus.</a:t>
            </a:r>
          </a:p>
        </p:txBody>
      </p:sp>
      <p:pic>
        <p:nvPicPr>
          <p:cNvPr id="3" name="Picture 2">
            <a:extLst>
              <a:ext uri="{FF2B5EF4-FFF2-40B4-BE49-F238E27FC236}">
                <a16:creationId xmlns:a16="http://schemas.microsoft.com/office/drawing/2014/main" id="{3FECD20D-C17D-1A88-43C9-9B4F40AB33C6}"/>
              </a:ext>
            </a:extLst>
          </p:cNvPr>
          <p:cNvPicPr>
            <a:picLocks noChangeAspect="1"/>
          </p:cNvPicPr>
          <p:nvPr/>
        </p:nvPicPr>
        <p:blipFill>
          <a:blip r:embed="rId3">
            <a:duotone>
              <a:schemeClr val="accent3">
                <a:shade val="45000"/>
                <a:satMod val="135000"/>
              </a:schemeClr>
              <a:prstClr val="white"/>
            </a:duotone>
          </a:blip>
          <a:stretch>
            <a:fillRect/>
          </a:stretch>
        </p:blipFill>
        <p:spPr>
          <a:xfrm>
            <a:off x="11069637" y="0"/>
            <a:ext cx="1122363" cy="1122363"/>
          </a:xfrm>
          <a:prstGeom prst="rect">
            <a:avLst/>
          </a:prstGeom>
        </p:spPr>
      </p:pic>
      <p:pic>
        <p:nvPicPr>
          <p:cNvPr id="2050" name="Picture 2">
            <a:extLst>
              <a:ext uri="{FF2B5EF4-FFF2-40B4-BE49-F238E27FC236}">
                <a16:creationId xmlns:a16="http://schemas.microsoft.com/office/drawing/2014/main" id="{C63AD3DC-6B00-F71A-8DB2-FDBD0F91A6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2658" y="3699888"/>
            <a:ext cx="2446683" cy="2446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282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8D545A-D821-3119-8C8A-4FF775B83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22363" cy="1122363"/>
          </a:xfrm>
          <a:prstGeom prst="rect">
            <a:avLst/>
          </a:prstGeom>
        </p:spPr>
      </p:pic>
      <p:sp>
        <p:nvSpPr>
          <p:cNvPr id="5" name="Title 1">
            <a:extLst>
              <a:ext uri="{FF2B5EF4-FFF2-40B4-BE49-F238E27FC236}">
                <a16:creationId xmlns:a16="http://schemas.microsoft.com/office/drawing/2014/main" id="{433EAD90-0F28-02B9-F6CF-251B84EBCCC6}"/>
              </a:ext>
            </a:extLst>
          </p:cNvPr>
          <p:cNvSpPr txBox="1">
            <a:spLocks/>
          </p:cNvSpPr>
          <p:nvPr/>
        </p:nvSpPr>
        <p:spPr>
          <a:xfrm>
            <a:off x="1257962" y="248038"/>
            <a:ext cx="9439177" cy="5578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err="1">
                <a:solidFill>
                  <a:schemeClr val="accent1">
                    <a:lumMod val="40000"/>
                    <a:lumOff val="60000"/>
                  </a:schemeClr>
                </a:solidFill>
                <a:latin typeface="Segoe UI Black" panose="020B0A02040204020203" pitchFamily="34" charset="0"/>
                <a:ea typeface="Segoe UI Black" panose="020B0A02040204020203" pitchFamily="34" charset="0"/>
              </a:rPr>
              <a:t>Starlink</a:t>
            </a:r>
            <a:r>
              <a:rPr lang="en-US" sz="3200" dirty="0">
                <a:solidFill>
                  <a:schemeClr val="accent1">
                    <a:lumMod val="40000"/>
                    <a:lumOff val="60000"/>
                  </a:schemeClr>
                </a:solidFill>
                <a:latin typeface="Segoe UI Black" panose="020B0A02040204020203" pitchFamily="34" charset="0"/>
                <a:ea typeface="Segoe UI Black" panose="020B0A02040204020203" pitchFamily="34" charset="0"/>
              </a:rPr>
              <a:t> Plus</a:t>
            </a:r>
          </a:p>
        </p:txBody>
      </p:sp>
      <p:sp>
        <p:nvSpPr>
          <p:cNvPr id="6" name="Content Placeholder 2">
            <a:extLst>
              <a:ext uri="{FF2B5EF4-FFF2-40B4-BE49-F238E27FC236}">
                <a16:creationId xmlns:a16="http://schemas.microsoft.com/office/drawing/2014/main" id="{D6F3EE56-05DA-4931-1649-6A100F08BFD8}"/>
              </a:ext>
            </a:extLst>
          </p:cNvPr>
          <p:cNvSpPr txBox="1">
            <a:spLocks/>
          </p:cNvSpPr>
          <p:nvPr/>
        </p:nvSpPr>
        <p:spPr>
          <a:xfrm>
            <a:off x="719750" y="1934769"/>
            <a:ext cx="10515600" cy="29884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dirty="0">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Previous code contains the mathematical calculations required to get the angle which the servos have to rotate the antenna attitude in order to correct for a specificized amount of x-y-z jerk acceleration. It uses concepts of relativistic effects and vector calculus.</a:t>
            </a:r>
          </a:p>
        </p:txBody>
      </p:sp>
      <p:pic>
        <p:nvPicPr>
          <p:cNvPr id="3" name="Picture 2">
            <a:extLst>
              <a:ext uri="{FF2B5EF4-FFF2-40B4-BE49-F238E27FC236}">
                <a16:creationId xmlns:a16="http://schemas.microsoft.com/office/drawing/2014/main" id="{3FECD20D-C17D-1A88-43C9-9B4F40AB33C6}"/>
              </a:ext>
            </a:extLst>
          </p:cNvPr>
          <p:cNvPicPr>
            <a:picLocks noChangeAspect="1"/>
          </p:cNvPicPr>
          <p:nvPr/>
        </p:nvPicPr>
        <p:blipFill>
          <a:blip r:embed="rId3">
            <a:duotone>
              <a:schemeClr val="accent3">
                <a:shade val="45000"/>
                <a:satMod val="135000"/>
              </a:schemeClr>
              <a:prstClr val="white"/>
            </a:duotone>
          </a:blip>
          <a:stretch>
            <a:fillRect/>
          </a:stretch>
        </p:blipFill>
        <p:spPr>
          <a:xfrm>
            <a:off x="11069637" y="0"/>
            <a:ext cx="1122363" cy="1122363"/>
          </a:xfrm>
          <a:prstGeom prst="rect">
            <a:avLst/>
          </a:prstGeom>
        </p:spPr>
      </p:pic>
      <p:pic>
        <p:nvPicPr>
          <p:cNvPr id="2050" name="Picture 2">
            <a:extLst>
              <a:ext uri="{FF2B5EF4-FFF2-40B4-BE49-F238E27FC236}">
                <a16:creationId xmlns:a16="http://schemas.microsoft.com/office/drawing/2014/main" id="{C63AD3DC-6B00-F71A-8DB2-FDBD0F91A6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2658" y="3699888"/>
            <a:ext cx="2446683" cy="2446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9448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8D545A-D821-3119-8C8A-4FF775B83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690" y="969667"/>
            <a:ext cx="4136618" cy="4136618"/>
          </a:xfrm>
          <a:prstGeom prst="rect">
            <a:avLst/>
          </a:prstGeom>
        </p:spPr>
      </p:pic>
      <p:sp>
        <p:nvSpPr>
          <p:cNvPr id="5" name="Title 1">
            <a:extLst>
              <a:ext uri="{FF2B5EF4-FFF2-40B4-BE49-F238E27FC236}">
                <a16:creationId xmlns:a16="http://schemas.microsoft.com/office/drawing/2014/main" id="{433EAD90-0F28-02B9-F6CF-251B84EBCCC6}"/>
              </a:ext>
            </a:extLst>
          </p:cNvPr>
          <p:cNvSpPr txBox="1">
            <a:spLocks/>
          </p:cNvSpPr>
          <p:nvPr/>
        </p:nvSpPr>
        <p:spPr>
          <a:xfrm>
            <a:off x="1376411" y="5106285"/>
            <a:ext cx="9439177" cy="5578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solidFill>
                  <a:schemeClr val="accent1">
                    <a:lumMod val="40000"/>
                    <a:lumOff val="60000"/>
                  </a:schemeClr>
                </a:solidFill>
                <a:latin typeface="Segoe UI Black" panose="020B0A02040204020203" pitchFamily="34" charset="0"/>
                <a:ea typeface="Segoe UI Black" panose="020B0A02040204020203" pitchFamily="34" charset="0"/>
              </a:rPr>
              <a:t>THANK YOU!</a:t>
            </a:r>
          </a:p>
        </p:txBody>
      </p:sp>
    </p:spTree>
    <p:extLst>
      <p:ext uri="{BB962C8B-B14F-4D97-AF65-F5344CB8AC3E}">
        <p14:creationId xmlns:p14="http://schemas.microsoft.com/office/powerpoint/2010/main" val="9811572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B97A1-379A-9417-1D8E-13E016DC8759}"/>
              </a:ext>
            </a:extLst>
          </p:cNvPr>
          <p:cNvSpPr>
            <a:spLocks noGrp="1"/>
          </p:cNvSpPr>
          <p:nvPr>
            <p:ph type="ctrTitle"/>
          </p:nvPr>
        </p:nvSpPr>
        <p:spPr>
          <a:xfrm>
            <a:off x="1524000" y="6811521"/>
            <a:ext cx="9144000" cy="2387600"/>
          </a:xfrm>
        </p:spPr>
        <p:txBody>
          <a:bodyPr/>
          <a:lstStyle/>
          <a:p>
            <a:r>
              <a:rPr lang="en-US" b="1" dirty="0">
                <a:solidFill>
                  <a:schemeClr val="accent1">
                    <a:lumMod val="40000"/>
                    <a:lumOff val="60000"/>
                  </a:schemeClr>
                </a:solidFill>
                <a:latin typeface="Segoe UI Black" panose="020B0A02040204020203" pitchFamily="34" charset="0"/>
                <a:ea typeface="Segoe UI Black" panose="020B0A02040204020203" pitchFamily="34" charset="0"/>
              </a:rPr>
              <a:t>Band Of Bandicoots</a:t>
            </a:r>
          </a:p>
        </p:txBody>
      </p:sp>
      <p:sp>
        <p:nvSpPr>
          <p:cNvPr id="3" name="Subtitle 2">
            <a:extLst>
              <a:ext uri="{FF2B5EF4-FFF2-40B4-BE49-F238E27FC236}">
                <a16:creationId xmlns:a16="http://schemas.microsoft.com/office/drawing/2014/main" id="{965D6346-5AB5-E700-1886-164F6057712F}"/>
              </a:ext>
            </a:extLst>
          </p:cNvPr>
          <p:cNvSpPr>
            <a:spLocks noGrp="1"/>
          </p:cNvSpPr>
          <p:nvPr>
            <p:ph type="subTitle" idx="1"/>
          </p:nvPr>
        </p:nvSpPr>
        <p:spPr>
          <a:xfrm>
            <a:off x="1524000" y="8165990"/>
            <a:ext cx="9144000" cy="347772"/>
          </a:xfrm>
        </p:spPr>
        <p:txBody>
          <a:bodyPr>
            <a:normAutofit fontScale="25000" lnSpcReduction="20000"/>
          </a:bodyPr>
          <a:lstStyle/>
          <a:p>
            <a:r>
              <a:rPr lang="en-US" b="1" dirty="0">
                <a:solidFill>
                  <a:srgbClr val="FF0000"/>
                </a:solidFill>
                <a:latin typeface="Segoe UI Black" panose="020B0A02040204020203" pitchFamily="34" charset="0"/>
                <a:ea typeface="Segoe UI Black" panose="020B0A02040204020203" pitchFamily="34" charset="0"/>
              </a:rPr>
              <a:t>Track 2: </a:t>
            </a:r>
            <a:r>
              <a:rPr lang="en-US" dirty="0">
                <a:solidFill>
                  <a:srgbClr val="FF0000"/>
                </a:solidFill>
              </a:rPr>
              <a:t>Optimizing Transportation Efficiency</a:t>
            </a:r>
          </a:p>
          <a:p>
            <a:endParaRPr lang="en-US" dirty="0">
              <a:solidFill>
                <a:srgbClr val="FF0000"/>
              </a:solidFill>
            </a:endParaRPr>
          </a:p>
          <a:p>
            <a:r>
              <a:rPr lang="en-US" b="1" dirty="0">
                <a:solidFill>
                  <a:srgbClr val="FF0000"/>
                </a:solidFill>
              </a:rPr>
              <a:t>(Innovations in Transportation to Enhance Safety and Efficiency)</a:t>
            </a:r>
          </a:p>
        </p:txBody>
      </p:sp>
      <p:pic>
        <p:nvPicPr>
          <p:cNvPr id="7" name="Picture 6">
            <a:extLst>
              <a:ext uri="{FF2B5EF4-FFF2-40B4-BE49-F238E27FC236}">
                <a16:creationId xmlns:a16="http://schemas.microsoft.com/office/drawing/2014/main" id="{D38D545A-D821-3119-8C8A-4FF775B83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22363" cy="1122363"/>
          </a:xfrm>
          <a:prstGeom prst="rect">
            <a:avLst/>
          </a:prstGeom>
        </p:spPr>
      </p:pic>
      <p:sp>
        <p:nvSpPr>
          <p:cNvPr id="5" name="Title 1">
            <a:extLst>
              <a:ext uri="{FF2B5EF4-FFF2-40B4-BE49-F238E27FC236}">
                <a16:creationId xmlns:a16="http://schemas.microsoft.com/office/drawing/2014/main" id="{433EAD90-0F28-02B9-F6CF-251B84EBCCC6}"/>
              </a:ext>
            </a:extLst>
          </p:cNvPr>
          <p:cNvSpPr txBox="1">
            <a:spLocks/>
          </p:cNvSpPr>
          <p:nvPr/>
        </p:nvSpPr>
        <p:spPr>
          <a:xfrm>
            <a:off x="1257962" y="248038"/>
            <a:ext cx="10934038" cy="5578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err="1">
                <a:solidFill>
                  <a:schemeClr val="accent1">
                    <a:lumMod val="40000"/>
                    <a:lumOff val="60000"/>
                  </a:schemeClr>
                </a:solidFill>
                <a:latin typeface="Segoe UI Black" panose="020B0A02040204020203" pitchFamily="34" charset="0"/>
                <a:ea typeface="Segoe UI Black" panose="020B0A02040204020203" pitchFamily="34" charset="0"/>
              </a:rPr>
              <a:t>Starlink</a:t>
            </a:r>
            <a:r>
              <a:rPr lang="en-US" sz="3200" dirty="0">
                <a:solidFill>
                  <a:schemeClr val="accent1">
                    <a:lumMod val="40000"/>
                    <a:lumOff val="60000"/>
                  </a:schemeClr>
                </a:solidFill>
                <a:latin typeface="Segoe UI Black" panose="020B0A02040204020203" pitchFamily="34" charset="0"/>
                <a:ea typeface="Segoe UI Black" panose="020B0A02040204020203" pitchFamily="34" charset="0"/>
              </a:rPr>
              <a:t>: The Cutting Edge of Communications Tech</a:t>
            </a:r>
          </a:p>
        </p:txBody>
      </p:sp>
      <p:sp>
        <p:nvSpPr>
          <p:cNvPr id="6" name="Content Placeholder 2">
            <a:extLst>
              <a:ext uri="{FF2B5EF4-FFF2-40B4-BE49-F238E27FC236}">
                <a16:creationId xmlns:a16="http://schemas.microsoft.com/office/drawing/2014/main" id="{D6F3EE56-05DA-4931-1649-6A100F08BFD8}"/>
              </a:ext>
            </a:extLst>
          </p:cNvPr>
          <p:cNvSpPr txBox="1">
            <a:spLocks/>
          </p:cNvSpPr>
          <p:nvPr/>
        </p:nvSpPr>
        <p:spPr>
          <a:xfrm>
            <a:off x="838200" y="1122363"/>
            <a:ext cx="10515600" cy="53726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dirty="0" err="1">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Starlink</a:t>
            </a:r>
            <a:r>
              <a:rPr lang="en-US" sz="2800" dirty="0">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 is a project by SpaceX, an American aerospace company, to provide high-speed internet access to people around the world using a network of thousands of satellites in low Earth orbit. </a:t>
            </a:r>
            <a:r>
              <a:rPr lang="en-US" sz="2800" dirty="0" err="1">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Starlink</a:t>
            </a:r>
            <a:r>
              <a:rPr lang="en-US" sz="2800" dirty="0">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 satellites use advanced technologies such as optical space lasers, ion propulsion systems, and self-orienting antennas to deliver fast and reliable internet service to even the most remote locations. </a:t>
            </a:r>
            <a:r>
              <a:rPr lang="en-US" sz="2800" dirty="0" err="1">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Starlink</a:t>
            </a:r>
            <a:r>
              <a:rPr lang="en-US" sz="2800" dirty="0">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 is the first and largest satellite internet constellation in history, and it aims to make the internet more accessible and affordable for everyone.</a:t>
            </a:r>
          </a:p>
        </p:txBody>
      </p:sp>
      <p:pic>
        <p:nvPicPr>
          <p:cNvPr id="8" name="Picture 7">
            <a:extLst>
              <a:ext uri="{FF2B5EF4-FFF2-40B4-BE49-F238E27FC236}">
                <a16:creationId xmlns:a16="http://schemas.microsoft.com/office/drawing/2014/main" id="{FEE776B2-58DD-9138-0B61-1CAE2318DF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4070" y="4472996"/>
            <a:ext cx="8303859" cy="2264186"/>
          </a:xfrm>
          <a:prstGeom prst="rect">
            <a:avLst/>
          </a:prstGeom>
        </p:spPr>
      </p:pic>
    </p:spTree>
    <p:extLst>
      <p:ext uri="{BB962C8B-B14F-4D97-AF65-F5344CB8AC3E}">
        <p14:creationId xmlns:p14="http://schemas.microsoft.com/office/powerpoint/2010/main" val="3480358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B97A1-379A-9417-1D8E-13E016DC8759}"/>
              </a:ext>
            </a:extLst>
          </p:cNvPr>
          <p:cNvSpPr>
            <a:spLocks noGrp="1"/>
          </p:cNvSpPr>
          <p:nvPr>
            <p:ph type="ctrTitle"/>
          </p:nvPr>
        </p:nvSpPr>
        <p:spPr>
          <a:xfrm>
            <a:off x="1524000" y="6811521"/>
            <a:ext cx="9144000" cy="2387600"/>
          </a:xfrm>
        </p:spPr>
        <p:txBody>
          <a:bodyPr/>
          <a:lstStyle/>
          <a:p>
            <a:r>
              <a:rPr lang="en-US" b="1" dirty="0">
                <a:solidFill>
                  <a:schemeClr val="accent1">
                    <a:lumMod val="40000"/>
                    <a:lumOff val="60000"/>
                  </a:schemeClr>
                </a:solidFill>
                <a:latin typeface="Segoe UI Black" panose="020B0A02040204020203" pitchFamily="34" charset="0"/>
                <a:ea typeface="Segoe UI Black" panose="020B0A02040204020203" pitchFamily="34" charset="0"/>
              </a:rPr>
              <a:t>Band Of Bandicoots</a:t>
            </a:r>
          </a:p>
        </p:txBody>
      </p:sp>
      <p:sp>
        <p:nvSpPr>
          <p:cNvPr id="3" name="Subtitle 2">
            <a:extLst>
              <a:ext uri="{FF2B5EF4-FFF2-40B4-BE49-F238E27FC236}">
                <a16:creationId xmlns:a16="http://schemas.microsoft.com/office/drawing/2014/main" id="{965D6346-5AB5-E700-1886-164F6057712F}"/>
              </a:ext>
            </a:extLst>
          </p:cNvPr>
          <p:cNvSpPr>
            <a:spLocks noGrp="1"/>
          </p:cNvSpPr>
          <p:nvPr>
            <p:ph type="subTitle" idx="1"/>
          </p:nvPr>
        </p:nvSpPr>
        <p:spPr>
          <a:xfrm>
            <a:off x="1524000" y="8165990"/>
            <a:ext cx="9144000" cy="347772"/>
          </a:xfrm>
        </p:spPr>
        <p:txBody>
          <a:bodyPr>
            <a:normAutofit fontScale="25000" lnSpcReduction="20000"/>
          </a:bodyPr>
          <a:lstStyle/>
          <a:p>
            <a:r>
              <a:rPr lang="en-US" b="1" dirty="0">
                <a:solidFill>
                  <a:srgbClr val="FF0000"/>
                </a:solidFill>
                <a:latin typeface="Segoe UI Black" panose="020B0A02040204020203" pitchFamily="34" charset="0"/>
                <a:ea typeface="Segoe UI Black" panose="020B0A02040204020203" pitchFamily="34" charset="0"/>
              </a:rPr>
              <a:t>Track 2: </a:t>
            </a:r>
            <a:r>
              <a:rPr lang="en-US" dirty="0">
                <a:solidFill>
                  <a:srgbClr val="FF0000"/>
                </a:solidFill>
              </a:rPr>
              <a:t>Optimizing Transportation Efficiency</a:t>
            </a:r>
          </a:p>
          <a:p>
            <a:endParaRPr lang="en-US" dirty="0">
              <a:solidFill>
                <a:srgbClr val="FF0000"/>
              </a:solidFill>
            </a:endParaRPr>
          </a:p>
          <a:p>
            <a:r>
              <a:rPr lang="en-US" b="1" dirty="0">
                <a:solidFill>
                  <a:srgbClr val="FF0000"/>
                </a:solidFill>
              </a:rPr>
              <a:t>(Innovations in Transportation to Enhance Safety and Efficiency)</a:t>
            </a:r>
          </a:p>
        </p:txBody>
      </p:sp>
      <p:pic>
        <p:nvPicPr>
          <p:cNvPr id="7" name="Picture 6">
            <a:extLst>
              <a:ext uri="{FF2B5EF4-FFF2-40B4-BE49-F238E27FC236}">
                <a16:creationId xmlns:a16="http://schemas.microsoft.com/office/drawing/2014/main" id="{D38D545A-D821-3119-8C8A-4FF775B83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22363" cy="1122363"/>
          </a:xfrm>
          <a:prstGeom prst="rect">
            <a:avLst/>
          </a:prstGeom>
        </p:spPr>
      </p:pic>
      <p:sp>
        <p:nvSpPr>
          <p:cNvPr id="5" name="Title 1">
            <a:extLst>
              <a:ext uri="{FF2B5EF4-FFF2-40B4-BE49-F238E27FC236}">
                <a16:creationId xmlns:a16="http://schemas.microsoft.com/office/drawing/2014/main" id="{433EAD90-0F28-02B9-F6CF-251B84EBCCC6}"/>
              </a:ext>
            </a:extLst>
          </p:cNvPr>
          <p:cNvSpPr txBox="1">
            <a:spLocks/>
          </p:cNvSpPr>
          <p:nvPr/>
        </p:nvSpPr>
        <p:spPr>
          <a:xfrm>
            <a:off x="1257962" y="248038"/>
            <a:ext cx="10934038" cy="5578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solidFill>
                  <a:schemeClr val="accent1">
                    <a:lumMod val="40000"/>
                    <a:lumOff val="60000"/>
                  </a:schemeClr>
                </a:solidFill>
                <a:latin typeface="Segoe UI Black" panose="020B0A02040204020203" pitchFamily="34" charset="0"/>
                <a:ea typeface="Segoe UI Black" panose="020B0A02040204020203" pitchFamily="34" charset="0"/>
              </a:rPr>
              <a:t>What </a:t>
            </a:r>
            <a:r>
              <a:rPr lang="en-US" sz="3200" dirty="0" err="1">
                <a:solidFill>
                  <a:schemeClr val="accent1">
                    <a:lumMod val="40000"/>
                    <a:lumOff val="60000"/>
                  </a:schemeClr>
                </a:solidFill>
                <a:latin typeface="Segoe UI Black" panose="020B0A02040204020203" pitchFamily="34" charset="0"/>
                <a:ea typeface="Segoe UI Black" panose="020B0A02040204020203" pitchFamily="34" charset="0"/>
              </a:rPr>
              <a:t>Starlink</a:t>
            </a:r>
            <a:r>
              <a:rPr lang="en-US" sz="3200" dirty="0">
                <a:solidFill>
                  <a:schemeClr val="accent1">
                    <a:lumMod val="40000"/>
                    <a:lumOff val="60000"/>
                  </a:schemeClr>
                </a:solidFill>
                <a:latin typeface="Segoe UI Black" panose="020B0A02040204020203" pitchFamily="34" charset="0"/>
                <a:ea typeface="Segoe UI Black" panose="020B0A02040204020203" pitchFamily="34" charset="0"/>
              </a:rPr>
              <a:t> Brings to the Table</a:t>
            </a:r>
          </a:p>
        </p:txBody>
      </p:sp>
      <p:sp>
        <p:nvSpPr>
          <p:cNvPr id="6" name="Content Placeholder 2">
            <a:extLst>
              <a:ext uri="{FF2B5EF4-FFF2-40B4-BE49-F238E27FC236}">
                <a16:creationId xmlns:a16="http://schemas.microsoft.com/office/drawing/2014/main" id="{D6F3EE56-05DA-4931-1649-6A100F08BFD8}"/>
              </a:ext>
            </a:extLst>
          </p:cNvPr>
          <p:cNvSpPr txBox="1">
            <a:spLocks/>
          </p:cNvSpPr>
          <p:nvPr/>
        </p:nvSpPr>
        <p:spPr>
          <a:xfrm>
            <a:off x="838200" y="1122363"/>
            <a:ext cx="10515600" cy="53726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dirty="0" err="1">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Starlink</a:t>
            </a:r>
            <a:r>
              <a:rPr lang="en-US" sz="2800" dirty="0">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 offers truly global internet connection, so long as the dish is stationary while in operation. However, in many applications, this cannot be achieved, for example, on ships and airplanes. Therefore, we offer a solution which can get around this limitation. Introducing:</a:t>
            </a:r>
          </a:p>
        </p:txBody>
      </p:sp>
      <p:pic>
        <p:nvPicPr>
          <p:cNvPr id="8" name="Picture 7">
            <a:extLst>
              <a:ext uri="{FF2B5EF4-FFF2-40B4-BE49-F238E27FC236}">
                <a16:creationId xmlns:a16="http://schemas.microsoft.com/office/drawing/2014/main" id="{FEE776B2-58DD-9138-0B61-1CAE2318DF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4070" y="6495016"/>
            <a:ext cx="8303859" cy="2264186"/>
          </a:xfrm>
          <a:prstGeom prst="rect">
            <a:avLst/>
          </a:prstGeom>
        </p:spPr>
      </p:pic>
      <p:pic>
        <p:nvPicPr>
          <p:cNvPr id="9" name="Picture 8">
            <a:extLst>
              <a:ext uri="{FF2B5EF4-FFF2-40B4-BE49-F238E27FC236}">
                <a16:creationId xmlns:a16="http://schemas.microsoft.com/office/drawing/2014/main" id="{DA9E5AFD-71AB-431C-03B4-9EB896F24B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3446" y="3409911"/>
            <a:ext cx="3085105" cy="3085105"/>
          </a:xfrm>
          <a:prstGeom prst="rect">
            <a:avLst/>
          </a:prstGeom>
        </p:spPr>
      </p:pic>
    </p:spTree>
    <p:extLst>
      <p:ext uri="{BB962C8B-B14F-4D97-AF65-F5344CB8AC3E}">
        <p14:creationId xmlns:p14="http://schemas.microsoft.com/office/powerpoint/2010/main" val="2865458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B97A1-379A-9417-1D8E-13E016DC8759}"/>
              </a:ext>
            </a:extLst>
          </p:cNvPr>
          <p:cNvSpPr>
            <a:spLocks noGrp="1"/>
          </p:cNvSpPr>
          <p:nvPr>
            <p:ph type="ctrTitle"/>
          </p:nvPr>
        </p:nvSpPr>
        <p:spPr>
          <a:xfrm>
            <a:off x="1524000" y="6811521"/>
            <a:ext cx="9144000" cy="2387600"/>
          </a:xfrm>
        </p:spPr>
        <p:txBody>
          <a:bodyPr/>
          <a:lstStyle/>
          <a:p>
            <a:r>
              <a:rPr lang="en-US" b="1" dirty="0">
                <a:solidFill>
                  <a:schemeClr val="accent1">
                    <a:lumMod val="40000"/>
                    <a:lumOff val="60000"/>
                  </a:schemeClr>
                </a:solidFill>
                <a:latin typeface="Segoe UI Black" panose="020B0A02040204020203" pitchFamily="34" charset="0"/>
                <a:ea typeface="Segoe UI Black" panose="020B0A02040204020203" pitchFamily="34" charset="0"/>
              </a:rPr>
              <a:t>Band Of Bandicoots</a:t>
            </a:r>
          </a:p>
        </p:txBody>
      </p:sp>
      <p:sp>
        <p:nvSpPr>
          <p:cNvPr id="3" name="Subtitle 2">
            <a:extLst>
              <a:ext uri="{FF2B5EF4-FFF2-40B4-BE49-F238E27FC236}">
                <a16:creationId xmlns:a16="http://schemas.microsoft.com/office/drawing/2014/main" id="{965D6346-5AB5-E700-1886-164F6057712F}"/>
              </a:ext>
            </a:extLst>
          </p:cNvPr>
          <p:cNvSpPr>
            <a:spLocks noGrp="1"/>
          </p:cNvSpPr>
          <p:nvPr>
            <p:ph type="subTitle" idx="1"/>
          </p:nvPr>
        </p:nvSpPr>
        <p:spPr>
          <a:xfrm>
            <a:off x="1524000" y="8165990"/>
            <a:ext cx="9144000" cy="347772"/>
          </a:xfrm>
        </p:spPr>
        <p:txBody>
          <a:bodyPr>
            <a:normAutofit fontScale="25000" lnSpcReduction="20000"/>
          </a:bodyPr>
          <a:lstStyle/>
          <a:p>
            <a:r>
              <a:rPr lang="en-US" b="1" dirty="0">
                <a:solidFill>
                  <a:srgbClr val="FF0000"/>
                </a:solidFill>
                <a:latin typeface="Segoe UI Black" panose="020B0A02040204020203" pitchFamily="34" charset="0"/>
                <a:ea typeface="Segoe UI Black" panose="020B0A02040204020203" pitchFamily="34" charset="0"/>
              </a:rPr>
              <a:t>Track 2: </a:t>
            </a:r>
            <a:r>
              <a:rPr lang="en-US" dirty="0">
                <a:solidFill>
                  <a:srgbClr val="FF0000"/>
                </a:solidFill>
              </a:rPr>
              <a:t>Optimizing Transportation Efficiency</a:t>
            </a:r>
          </a:p>
          <a:p>
            <a:endParaRPr lang="en-US" dirty="0">
              <a:solidFill>
                <a:srgbClr val="FF0000"/>
              </a:solidFill>
            </a:endParaRPr>
          </a:p>
          <a:p>
            <a:r>
              <a:rPr lang="en-US" b="1" dirty="0">
                <a:solidFill>
                  <a:srgbClr val="FF0000"/>
                </a:solidFill>
              </a:rPr>
              <a:t>(Innovations in Transportation to Enhance Safety and Efficiency)</a:t>
            </a:r>
          </a:p>
        </p:txBody>
      </p:sp>
      <p:pic>
        <p:nvPicPr>
          <p:cNvPr id="7" name="Picture 6">
            <a:extLst>
              <a:ext uri="{FF2B5EF4-FFF2-40B4-BE49-F238E27FC236}">
                <a16:creationId xmlns:a16="http://schemas.microsoft.com/office/drawing/2014/main" id="{D38D545A-D821-3119-8C8A-4FF775B83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22363" cy="1122363"/>
          </a:xfrm>
          <a:prstGeom prst="rect">
            <a:avLst/>
          </a:prstGeom>
        </p:spPr>
      </p:pic>
      <p:sp>
        <p:nvSpPr>
          <p:cNvPr id="5" name="Title 1">
            <a:extLst>
              <a:ext uri="{FF2B5EF4-FFF2-40B4-BE49-F238E27FC236}">
                <a16:creationId xmlns:a16="http://schemas.microsoft.com/office/drawing/2014/main" id="{433EAD90-0F28-02B9-F6CF-251B84EBCCC6}"/>
              </a:ext>
            </a:extLst>
          </p:cNvPr>
          <p:cNvSpPr txBox="1">
            <a:spLocks/>
          </p:cNvSpPr>
          <p:nvPr/>
        </p:nvSpPr>
        <p:spPr>
          <a:xfrm>
            <a:off x="1257962" y="248038"/>
            <a:ext cx="10934038" cy="5578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err="1">
                <a:solidFill>
                  <a:schemeClr val="accent1">
                    <a:lumMod val="40000"/>
                    <a:lumOff val="60000"/>
                  </a:schemeClr>
                </a:solidFill>
                <a:latin typeface="Segoe UI Black" panose="020B0A02040204020203" pitchFamily="34" charset="0"/>
                <a:ea typeface="Segoe UI Black" panose="020B0A02040204020203" pitchFamily="34" charset="0"/>
              </a:rPr>
              <a:t>Starlink</a:t>
            </a:r>
            <a:r>
              <a:rPr lang="en-US" sz="3200" dirty="0">
                <a:solidFill>
                  <a:schemeClr val="accent1">
                    <a:lumMod val="40000"/>
                    <a:lumOff val="60000"/>
                  </a:schemeClr>
                </a:solidFill>
                <a:latin typeface="Segoe UI Black" panose="020B0A02040204020203" pitchFamily="34" charset="0"/>
                <a:ea typeface="Segoe UI Black" panose="020B0A02040204020203" pitchFamily="34" charset="0"/>
              </a:rPr>
              <a:t>: How it Works</a:t>
            </a:r>
          </a:p>
        </p:txBody>
      </p:sp>
      <p:sp>
        <p:nvSpPr>
          <p:cNvPr id="6" name="Content Placeholder 2">
            <a:extLst>
              <a:ext uri="{FF2B5EF4-FFF2-40B4-BE49-F238E27FC236}">
                <a16:creationId xmlns:a16="http://schemas.microsoft.com/office/drawing/2014/main" id="{D6F3EE56-05DA-4931-1649-6A100F08BFD8}"/>
              </a:ext>
            </a:extLst>
          </p:cNvPr>
          <p:cNvSpPr txBox="1">
            <a:spLocks/>
          </p:cNvSpPr>
          <p:nvPr/>
        </p:nvSpPr>
        <p:spPr>
          <a:xfrm>
            <a:off x="838200" y="1122363"/>
            <a:ext cx="10515600" cy="53726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dirty="0">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A </a:t>
            </a:r>
            <a:r>
              <a:rPr lang="en-US" sz="2800" dirty="0" err="1">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Starlink</a:t>
            </a:r>
            <a:r>
              <a:rPr lang="en-US" sz="2800" dirty="0">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 dish antenna is provided to the client, which combines the action of physical orientation, as well as phased array signal vectoring, to track one of thousands of satellites in the sky over a given location. </a:t>
            </a:r>
          </a:p>
        </p:txBody>
      </p:sp>
      <p:pic>
        <p:nvPicPr>
          <p:cNvPr id="1028" name="Picture 4" descr="Standard">
            <a:extLst>
              <a:ext uri="{FF2B5EF4-FFF2-40B4-BE49-F238E27FC236}">
                <a16:creationId xmlns:a16="http://schemas.microsoft.com/office/drawing/2014/main" id="{CDBC4427-2C15-4D05-53AC-C33BCFCF8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3671" y="2799979"/>
            <a:ext cx="3684658" cy="3695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5498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B97A1-379A-9417-1D8E-13E016DC8759}"/>
              </a:ext>
            </a:extLst>
          </p:cNvPr>
          <p:cNvSpPr>
            <a:spLocks noGrp="1"/>
          </p:cNvSpPr>
          <p:nvPr>
            <p:ph type="ctrTitle"/>
          </p:nvPr>
        </p:nvSpPr>
        <p:spPr>
          <a:xfrm>
            <a:off x="1524000" y="6811521"/>
            <a:ext cx="9144000" cy="2387600"/>
          </a:xfrm>
        </p:spPr>
        <p:txBody>
          <a:bodyPr/>
          <a:lstStyle/>
          <a:p>
            <a:r>
              <a:rPr lang="en-US" b="1" dirty="0">
                <a:solidFill>
                  <a:schemeClr val="accent1">
                    <a:lumMod val="40000"/>
                    <a:lumOff val="60000"/>
                  </a:schemeClr>
                </a:solidFill>
                <a:latin typeface="Segoe UI Black" panose="020B0A02040204020203" pitchFamily="34" charset="0"/>
                <a:ea typeface="Segoe UI Black" panose="020B0A02040204020203" pitchFamily="34" charset="0"/>
              </a:rPr>
              <a:t>Band Of Bandicoots</a:t>
            </a:r>
          </a:p>
        </p:txBody>
      </p:sp>
      <p:sp>
        <p:nvSpPr>
          <p:cNvPr id="3" name="Subtitle 2">
            <a:extLst>
              <a:ext uri="{FF2B5EF4-FFF2-40B4-BE49-F238E27FC236}">
                <a16:creationId xmlns:a16="http://schemas.microsoft.com/office/drawing/2014/main" id="{965D6346-5AB5-E700-1886-164F6057712F}"/>
              </a:ext>
            </a:extLst>
          </p:cNvPr>
          <p:cNvSpPr>
            <a:spLocks noGrp="1"/>
          </p:cNvSpPr>
          <p:nvPr>
            <p:ph type="subTitle" idx="1"/>
          </p:nvPr>
        </p:nvSpPr>
        <p:spPr>
          <a:xfrm>
            <a:off x="1524000" y="8165990"/>
            <a:ext cx="9144000" cy="347772"/>
          </a:xfrm>
        </p:spPr>
        <p:txBody>
          <a:bodyPr>
            <a:normAutofit fontScale="25000" lnSpcReduction="20000"/>
          </a:bodyPr>
          <a:lstStyle/>
          <a:p>
            <a:r>
              <a:rPr lang="en-US" b="1" dirty="0">
                <a:solidFill>
                  <a:srgbClr val="FF0000"/>
                </a:solidFill>
                <a:latin typeface="Segoe UI Black" panose="020B0A02040204020203" pitchFamily="34" charset="0"/>
                <a:ea typeface="Segoe UI Black" panose="020B0A02040204020203" pitchFamily="34" charset="0"/>
              </a:rPr>
              <a:t>Track 2: </a:t>
            </a:r>
            <a:r>
              <a:rPr lang="en-US" dirty="0">
                <a:solidFill>
                  <a:srgbClr val="FF0000"/>
                </a:solidFill>
              </a:rPr>
              <a:t>Optimizing Transportation Efficiency</a:t>
            </a:r>
          </a:p>
          <a:p>
            <a:endParaRPr lang="en-US" dirty="0">
              <a:solidFill>
                <a:srgbClr val="FF0000"/>
              </a:solidFill>
            </a:endParaRPr>
          </a:p>
          <a:p>
            <a:r>
              <a:rPr lang="en-US" b="1" dirty="0">
                <a:solidFill>
                  <a:srgbClr val="FF0000"/>
                </a:solidFill>
              </a:rPr>
              <a:t>(Innovations in Transportation to Enhance Safety and Efficiency)</a:t>
            </a:r>
          </a:p>
        </p:txBody>
      </p:sp>
      <p:pic>
        <p:nvPicPr>
          <p:cNvPr id="7" name="Picture 6">
            <a:extLst>
              <a:ext uri="{FF2B5EF4-FFF2-40B4-BE49-F238E27FC236}">
                <a16:creationId xmlns:a16="http://schemas.microsoft.com/office/drawing/2014/main" id="{D38D545A-D821-3119-8C8A-4FF775B83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22363" cy="1122363"/>
          </a:xfrm>
          <a:prstGeom prst="rect">
            <a:avLst/>
          </a:prstGeom>
        </p:spPr>
      </p:pic>
      <p:sp>
        <p:nvSpPr>
          <p:cNvPr id="5" name="Title 1">
            <a:extLst>
              <a:ext uri="{FF2B5EF4-FFF2-40B4-BE49-F238E27FC236}">
                <a16:creationId xmlns:a16="http://schemas.microsoft.com/office/drawing/2014/main" id="{433EAD90-0F28-02B9-F6CF-251B84EBCCC6}"/>
              </a:ext>
            </a:extLst>
          </p:cNvPr>
          <p:cNvSpPr txBox="1">
            <a:spLocks/>
          </p:cNvSpPr>
          <p:nvPr/>
        </p:nvSpPr>
        <p:spPr>
          <a:xfrm>
            <a:off x="1257962" y="248038"/>
            <a:ext cx="9811675" cy="5578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solidFill>
                  <a:schemeClr val="accent1">
                    <a:lumMod val="40000"/>
                    <a:lumOff val="60000"/>
                  </a:schemeClr>
                </a:solidFill>
                <a:latin typeface="Segoe UI Black" panose="020B0A02040204020203" pitchFamily="34" charset="0"/>
                <a:ea typeface="Segoe UI Black" panose="020B0A02040204020203" pitchFamily="34" charset="0"/>
              </a:rPr>
              <a:t>Phased Array Signal Vectoring</a:t>
            </a:r>
          </a:p>
        </p:txBody>
      </p:sp>
      <p:sp>
        <p:nvSpPr>
          <p:cNvPr id="6" name="Content Placeholder 2">
            <a:extLst>
              <a:ext uri="{FF2B5EF4-FFF2-40B4-BE49-F238E27FC236}">
                <a16:creationId xmlns:a16="http://schemas.microsoft.com/office/drawing/2014/main" id="{D6F3EE56-05DA-4931-1649-6A100F08BFD8}"/>
              </a:ext>
            </a:extLst>
          </p:cNvPr>
          <p:cNvSpPr txBox="1">
            <a:spLocks/>
          </p:cNvSpPr>
          <p:nvPr/>
        </p:nvSpPr>
        <p:spPr>
          <a:xfrm>
            <a:off x="838200" y="1122363"/>
            <a:ext cx="10515600" cy="53726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dirty="0">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Phased array antennas are a type of antenna that can electronically steer the direction of the radio waves without physically moving the dish. They consist of many small antenna elements that work together to form a beam that can be pointed at any angle. By changing the phase and amplitude of the signals from each element, the beam can be steered in different directions.</a:t>
            </a:r>
          </a:p>
          <a:p>
            <a:pPr algn="just"/>
            <a:endParaRPr lang="en-US" sz="2800" dirty="0">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endParaRPr>
          </a:p>
          <a:p>
            <a:pPr algn="just"/>
            <a:r>
              <a:rPr lang="en-US" sz="2800" dirty="0">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    </a:t>
            </a:r>
          </a:p>
        </p:txBody>
      </p:sp>
      <p:pic>
        <p:nvPicPr>
          <p:cNvPr id="2050" name="Picture 2" descr="&#10;(click to enlarge: 591·723px = 468 kByte)">
            <a:extLst>
              <a:ext uri="{FF2B5EF4-FFF2-40B4-BE49-F238E27FC236}">
                <a16:creationId xmlns:a16="http://schemas.microsoft.com/office/drawing/2014/main" id="{CF0725FA-A98A-3262-E682-7E75A88679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2075" y="4094716"/>
            <a:ext cx="184785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EA2E65A2-C41C-4754-2481-6D39DA409C84}"/>
              </a:ext>
            </a:extLst>
          </p:cNvPr>
          <p:cNvPicPr>
            <a:picLocks noChangeAspect="1"/>
          </p:cNvPicPr>
          <p:nvPr/>
        </p:nvPicPr>
        <p:blipFill>
          <a:blip r:embed="rId4"/>
          <a:stretch>
            <a:fillRect/>
          </a:stretch>
        </p:blipFill>
        <p:spPr>
          <a:xfrm>
            <a:off x="11069637" y="0"/>
            <a:ext cx="1122363" cy="1126079"/>
          </a:xfrm>
          <a:prstGeom prst="rect">
            <a:avLst/>
          </a:prstGeom>
        </p:spPr>
      </p:pic>
    </p:spTree>
    <p:extLst>
      <p:ext uri="{BB962C8B-B14F-4D97-AF65-F5344CB8AC3E}">
        <p14:creationId xmlns:p14="http://schemas.microsoft.com/office/powerpoint/2010/main" val="11360479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B97A1-379A-9417-1D8E-13E016DC8759}"/>
              </a:ext>
            </a:extLst>
          </p:cNvPr>
          <p:cNvSpPr>
            <a:spLocks noGrp="1"/>
          </p:cNvSpPr>
          <p:nvPr>
            <p:ph type="ctrTitle"/>
          </p:nvPr>
        </p:nvSpPr>
        <p:spPr>
          <a:xfrm>
            <a:off x="1524000" y="6811521"/>
            <a:ext cx="9144000" cy="2387600"/>
          </a:xfrm>
        </p:spPr>
        <p:txBody>
          <a:bodyPr/>
          <a:lstStyle/>
          <a:p>
            <a:r>
              <a:rPr lang="en-US" b="1" dirty="0">
                <a:solidFill>
                  <a:schemeClr val="accent1">
                    <a:lumMod val="40000"/>
                    <a:lumOff val="60000"/>
                  </a:schemeClr>
                </a:solidFill>
                <a:latin typeface="Segoe UI Black" panose="020B0A02040204020203" pitchFamily="34" charset="0"/>
                <a:ea typeface="Segoe UI Black" panose="020B0A02040204020203" pitchFamily="34" charset="0"/>
              </a:rPr>
              <a:t>Band Of Bandicoots</a:t>
            </a:r>
          </a:p>
        </p:txBody>
      </p:sp>
      <p:sp>
        <p:nvSpPr>
          <p:cNvPr id="3" name="Subtitle 2">
            <a:extLst>
              <a:ext uri="{FF2B5EF4-FFF2-40B4-BE49-F238E27FC236}">
                <a16:creationId xmlns:a16="http://schemas.microsoft.com/office/drawing/2014/main" id="{965D6346-5AB5-E700-1886-164F6057712F}"/>
              </a:ext>
            </a:extLst>
          </p:cNvPr>
          <p:cNvSpPr>
            <a:spLocks noGrp="1"/>
          </p:cNvSpPr>
          <p:nvPr>
            <p:ph type="subTitle" idx="1"/>
          </p:nvPr>
        </p:nvSpPr>
        <p:spPr>
          <a:xfrm>
            <a:off x="1524000" y="8165990"/>
            <a:ext cx="9144000" cy="347772"/>
          </a:xfrm>
        </p:spPr>
        <p:txBody>
          <a:bodyPr>
            <a:normAutofit fontScale="25000" lnSpcReduction="20000"/>
          </a:bodyPr>
          <a:lstStyle/>
          <a:p>
            <a:r>
              <a:rPr lang="en-US" b="1" dirty="0">
                <a:solidFill>
                  <a:srgbClr val="FF0000"/>
                </a:solidFill>
                <a:latin typeface="Segoe UI Black" panose="020B0A02040204020203" pitchFamily="34" charset="0"/>
                <a:ea typeface="Segoe UI Black" panose="020B0A02040204020203" pitchFamily="34" charset="0"/>
              </a:rPr>
              <a:t>Track 2: </a:t>
            </a:r>
            <a:r>
              <a:rPr lang="en-US" dirty="0">
                <a:solidFill>
                  <a:srgbClr val="FF0000"/>
                </a:solidFill>
              </a:rPr>
              <a:t>Optimizing Transportation Efficiency</a:t>
            </a:r>
          </a:p>
          <a:p>
            <a:endParaRPr lang="en-US" dirty="0">
              <a:solidFill>
                <a:srgbClr val="FF0000"/>
              </a:solidFill>
            </a:endParaRPr>
          </a:p>
          <a:p>
            <a:r>
              <a:rPr lang="en-US" b="1" dirty="0">
                <a:solidFill>
                  <a:srgbClr val="FF0000"/>
                </a:solidFill>
              </a:rPr>
              <a:t>(Innovations in Transportation to Enhance Safety and Efficiency)</a:t>
            </a:r>
          </a:p>
        </p:txBody>
      </p:sp>
      <p:pic>
        <p:nvPicPr>
          <p:cNvPr id="7" name="Picture 6">
            <a:extLst>
              <a:ext uri="{FF2B5EF4-FFF2-40B4-BE49-F238E27FC236}">
                <a16:creationId xmlns:a16="http://schemas.microsoft.com/office/drawing/2014/main" id="{D38D545A-D821-3119-8C8A-4FF775B83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22363" cy="1122363"/>
          </a:xfrm>
          <a:prstGeom prst="rect">
            <a:avLst/>
          </a:prstGeom>
        </p:spPr>
      </p:pic>
      <p:sp>
        <p:nvSpPr>
          <p:cNvPr id="5" name="Title 1">
            <a:extLst>
              <a:ext uri="{FF2B5EF4-FFF2-40B4-BE49-F238E27FC236}">
                <a16:creationId xmlns:a16="http://schemas.microsoft.com/office/drawing/2014/main" id="{433EAD90-0F28-02B9-F6CF-251B84EBCCC6}"/>
              </a:ext>
            </a:extLst>
          </p:cNvPr>
          <p:cNvSpPr txBox="1">
            <a:spLocks/>
          </p:cNvSpPr>
          <p:nvPr/>
        </p:nvSpPr>
        <p:spPr>
          <a:xfrm>
            <a:off x="1257962" y="248038"/>
            <a:ext cx="10069996" cy="5578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solidFill>
                  <a:schemeClr val="accent1">
                    <a:lumMod val="40000"/>
                    <a:lumOff val="60000"/>
                  </a:schemeClr>
                </a:solidFill>
                <a:latin typeface="Segoe UI Black" panose="020B0A02040204020203" pitchFamily="34" charset="0"/>
                <a:ea typeface="Segoe UI Black" panose="020B0A02040204020203" pitchFamily="34" charset="0"/>
              </a:rPr>
              <a:t>Challenges while Moving</a:t>
            </a:r>
          </a:p>
        </p:txBody>
      </p:sp>
      <p:sp>
        <p:nvSpPr>
          <p:cNvPr id="6" name="Content Placeholder 2">
            <a:extLst>
              <a:ext uri="{FF2B5EF4-FFF2-40B4-BE49-F238E27FC236}">
                <a16:creationId xmlns:a16="http://schemas.microsoft.com/office/drawing/2014/main" id="{D6F3EE56-05DA-4931-1649-6A100F08BFD8}"/>
              </a:ext>
            </a:extLst>
          </p:cNvPr>
          <p:cNvSpPr txBox="1">
            <a:spLocks/>
          </p:cNvSpPr>
          <p:nvPr/>
        </p:nvSpPr>
        <p:spPr>
          <a:xfrm>
            <a:off x="838200" y="1122363"/>
            <a:ext cx="10515600" cy="53726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dirty="0">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Movement on vessels like ships and airplanes is very turbulent. This causes unintentional deviation from the line of sight of the sensor with the satellite. To overcome this, we need high frequency accelerometer data, a high frequency correcting program and accurate quick-response servos.</a:t>
            </a:r>
          </a:p>
          <a:p>
            <a:pPr algn="just"/>
            <a:r>
              <a:rPr lang="en-US" sz="2800" dirty="0">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    </a:t>
            </a:r>
          </a:p>
        </p:txBody>
      </p:sp>
      <p:pic>
        <p:nvPicPr>
          <p:cNvPr id="2050" name="Picture 2" descr="&#10;(click to enlarge: 591·723px = 468 kByte)">
            <a:extLst>
              <a:ext uri="{FF2B5EF4-FFF2-40B4-BE49-F238E27FC236}">
                <a16:creationId xmlns:a16="http://schemas.microsoft.com/office/drawing/2014/main" id="{CF0725FA-A98A-3262-E682-7E75A88679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7958" y="0"/>
            <a:ext cx="864041" cy="112236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A data graph generated from accelerometer data. After 10 seconds of... |  Download Scientific Diagram">
            <a:extLst>
              <a:ext uri="{FF2B5EF4-FFF2-40B4-BE49-F238E27FC236}">
                <a16:creationId xmlns:a16="http://schemas.microsoft.com/office/drawing/2014/main" id="{077DB2BA-0848-2723-FAF1-BC1F32D157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2872" y="3246802"/>
            <a:ext cx="4326255" cy="3248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8275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8D545A-D821-3119-8C8A-4FF775B83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22363" cy="1122363"/>
          </a:xfrm>
          <a:prstGeom prst="rect">
            <a:avLst/>
          </a:prstGeom>
        </p:spPr>
      </p:pic>
      <p:sp>
        <p:nvSpPr>
          <p:cNvPr id="5" name="Title 1">
            <a:extLst>
              <a:ext uri="{FF2B5EF4-FFF2-40B4-BE49-F238E27FC236}">
                <a16:creationId xmlns:a16="http://schemas.microsoft.com/office/drawing/2014/main" id="{433EAD90-0F28-02B9-F6CF-251B84EBCCC6}"/>
              </a:ext>
            </a:extLst>
          </p:cNvPr>
          <p:cNvSpPr txBox="1">
            <a:spLocks/>
          </p:cNvSpPr>
          <p:nvPr/>
        </p:nvSpPr>
        <p:spPr>
          <a:xfrm>
            <a:off x="1257962" y="248038"/>
            <a:ext cx="9439177" cy="5578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err="1">
                <a:solidFill>
                  <a:schemeClr val="accent1">
                    <a:lumMod val="40000"/>
                    <a:lumOff val="60000"/>
                  </a:schemeClr>
                </a:solidFill>
                <a:latin typeface="Segoe UI Black" panose="020B0A02040204020203" pitchFamily="34" charset="0"/>
                <a:ea typeface="Segoe UI Black" panose="020B0A02040204020203" pitchFamily="34" charset="0"/>
              </a:rPr>
              <a:t>Starlink</a:t>
            </a:r>
            <a:r>
              <a:rPr lang="en-US" sz="3200" dirty="0">
                <a:solidFill>
                  <a:schemeClr val="accent1">
                    <a:lumMod val="40000"/>
                    <a:lumOff val="60000"/>
                  </a:schemeClr>
                </a:solidFill>
                <a:latin typeface="Segoe UI Black" panose="020B0A02040204020203" pitchFamily="34" charset="0"/>
                <a:ea typeface="Segoe UI Black" panose="020B0A02040204020203" pitchFamily="34" charset="0"/>
              </a:rPr>
              <a:t> Plus</a:t>
            </a:r>
          </a:p>
        </p:txBody>
      </p:sp>
      <p:sp>
        <p:nvSpPr>
          <p:cNvPr id="6" name="Content Placeholder 2">
            <a:extLst>
              <a:ext uri="{FF2B5EF4-FFF2-40B4-BE49-F238E27FC236}">
                <a16:creationId xmlns:a16="http://schemas.microsoft.com/office/drawing/2014/main" id="{D6F3EE56-05DA-4931-1649-6A100F08BFD8}"/>
              </a:ext>
            </a:extLst>
          </p:cNvPr>
          <p:cNvSpPr txBox="1">
            <a:spLocks/>
          </p:cNvSpPr>
          <p:nvPr/>
        </p:nvSpPr>
        <p:spPr>
          <a:xfrm>
            <a:off x="838200" y="1122363"/>
            <a:ext cx="10515600" cy="53726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dirty="0" err="1">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Starlink</a:t>
            </a:r>
            <a:r>
              <a:rPr lang="en-US" sz="2800" dirty="0">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 Plus is an after-market solution to allow </a:t>
            </a:r>
            <a:r>
              <a:rPr lang="en-US" sz="2800" dirty="0" err="1">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Starlink</a:t>
            </a:r>
            <a:r>
              <a:rPr lang="en-US" sz="2800" dirty="0">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 antennas to operate while in motion. The entire product will involve both hardware and software components, but we’re focusing on the software aspect of the product, the </a:t>
            </a:r>
            <a:r>
              <a:rPr lang="en-US" sz="2800" dirty="0" err="1">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Starlink</a:t>
            </a:r>
            <a:r>
              <a:rPr lang="en-US" sz="2800" dirty="0">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 Plus software. This is a Windows™ based GUI application developed using Microsoft </a:t>
            </a:r>
            <a:r>
              <a:rPr lang="en-US" sz="2800" dirty="0" err="1">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.Net</a:t>
            </a:r>
            <a:r>
              <a:rPr lang="en-US" sz="2800" dirty="0">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 Framework.</a:t>
            </a:r>
          </a:p>
        </p:txBody>
      </p:sp>
      <p:pic>
        <p:nvPicPr>
          <p:cNvPr id="3074" name="Picture 2" descr="A data graph generated from accelerometer data. After 10 seconds of... |  Download Scientific Diagram">
            <a:extLst>
              <a:ext uri="{FF2B5EF4-FFF2-40B4-BE49-F238E27FC236}">
                <a16:creationId xmlns:a16="http://schemas.microsoft.com/office/drawing/2014/main" id="{077DB2BA-0848-2723-FAF1-BC1F32D157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7139" y="0"/>
            <a:ext cx="1494861" cy="112236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microsoft">
            <a:extLst>
              <a:ext uri="{FF2B5EF4-FFF2-40B4-BE49-F238E27FC236}">
                <a16:creationId xmlns:a16="http://schemas.microsoft.com/office/drawing/2014/main" id="{5F658F6A-F9A7-F439-87E4-1970C09569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863" y="5393801"/>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EE3B5A4-8728-7682-0463-64A967AAE7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10605" y="3974879"/>
            <a:ext cx="2911532" cy="2520137"/>
          </a:xfrm>
          <a:prstGeom prst="rect">
            <a:avLst/>
          </a:prstGeom>
        </p:spPr>
      </p:pic>
      <p:pic>
        <p:nvPicPr>
          <p:cNvPr id="4104" name="Picture 8" descr="Free Microsoft Dot Net Logo Icon - Download in Flat Style">
            <a:extLst>
              <a:ext uri="{FF2B5EF4-FFF2-40B4-BE49-F238E27FC236}">
                <a16:creationId xmlns:a16="http://schemas.microsoft.com/office/drawing/2014/main" id="{A168959C-AB06-9B2D-E9AF-D9EC0E7EF5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8350" y="4015747"/>
            <a:ext cx="2438400" cy="24384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4184148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8D545A-D821-3119-8C8A-4FF775B83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22363" cy="1122363"/>
          </a:xfrm>
          <a:prstGeom prst="rect">
            <a:avLst/>
          </a:prstGeom>
        </p:spPr>
      </p:pic>
      <p:sp>
        <p:nvSpPr>
          <p:cNvPr id="5" name="Title 1">
            <a:extLst>
              <a:ext uri="{FF2B5EF4-FFF2-40B4-BE49-F238E27FC236}">
                <a16:creationId xmlns:a16="http://schemas.microsoft.com/office/drawing/2014/main" id="{433EAD90-0F28-02B9-F6CF-251B84EBCCC6}"/>
              </a:ext>
            </a:extLst>
          </p:cNvPr>
          <p:cNvSpPr txBox="1">
            <a:spLocks/>
          </p:cNvSpPr>
          <p:nvPr/>
        </p:nvSpPr>
        <p:spPr>
          <a:xfrm>
            <a:off x="1257962" y="248038"/>
            <a:ext cx="9439177" cy="5578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err="1">
                <a:solidFill>
                  <a:schemeClr val="accent1">
                    <a:lumMod val="40000"/>
                    <a:lumOff val="60000"/>
                  </a:schemeClr>
                </a:solidFill>
                <a:latin typeface="Segoe UI Black" panose="020B0A02040204020203" pitchFamily="34" charset="0"/>
                <a:ea typeface="Segoe UI Black" panose="020B0A02040204020203" pitchFamily="34" charset="0"/>
              </a:rPr>
              <a:t>Starlink</a:t>
            </a:r>
            <a:r>
              <a:rPr lang="en-US" sz="3200" dirty="0">
                <a:solidFill>
                  <a:schemeClr val="accent1">
                    <a:lumMod val="40000"/>
                    <a:lumOff val="60000"/>
                  </a:schemeClr>
                </a:solidFill>
                <a:latin typeface="Segoe UI Black" panose="020B0A02040204020203" pitchFamily="34" charset="0"/>
                <a:ea typeface="Segoe UI Black" panose="020B0A02040204020203" pitchFamily="34" charset="0"/>
              </a:rPr>
              <a:t> Plus</a:t>
            </a:r>
          </a:p>
        </p:txBody>
      </p:sp>
      <p:sp>
        <p:nvSpPr>
          <p:cNvPr id="6" name="Content Placeholder 2">
            <a:extLst>
              <a:ext uri="{FF2B5EF4-FFF2-40B4-BE49-F238E27FC236}">
                <a16:creationId xmlns:a16="http://schemas.microsoft.com/office/drawing/2014/main" id="{D6F3EE56-05DA-4931-1649-6A100F08BFD8}"/>
              </a:ext>
            </a:extLst>
          </p:cNvPr>
          <p:cNvSpPr txBox="1">
            <a:spLocks/>
          </p:cNvSpPr>
          <p:nvPr/>
        </p:nvSpPr>
        <p:spPr>
          <a:xfrm>
            <a:off x="719750" y="1934769"/>
            <a:ext cx="10515600" cy="29884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dirty="0">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This software is designed to run on a low cost Embedded Windows™ machine, and communicate directly to the hardware sensors/servos though a serial port connection. It takes x-y-z data from the accelerometers, and controls the servos to correct the deviation, taking into account the distance of the dish from the satellite. Since we do not have the required hardware, we will be simulating it in software through direct data inputs.</a:t>
            </a:r>
          </a:p>
        </p:txBody>
      </p:sp>
      <p:pic>
        <p:nvPicPr>
          <p:cNvPr id="4100" name="Picture 4" descr="@microsoft">
            <a:extLst>
              <a:ext uri="{FF2B5EF4-FFF2-40B4-BE49-F238E27FC236}">
                <a16:creationId xmlns:a16="http://schemas.microsoft.com/office/drawing/2014/main" id="{5F658F6A-F9A7-F439-87E4-1970C0956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63" y="5393801"/>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EE3B5A4-8728-7682-0463-64A967AAE7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53799" y="0"/>
            <a:ext cx="903093" cy="781691"/>
          </a:xfrm>
          <a:prstGeom prst="rect">
            <a:avLst/>
          </a:prstGeom>
        </p:spPr>
      </p:pic>
      <p:pic>
        <p:nvPicPr>
          <p:cNvPr id="4104" name="Picture 8" descr="Free Microsoft Dot Net Logo Icon - Download in Flat Style">
            <a:extLst>
              <a:ext uri="{FF2B5EF4-FFF2-40B4-BE49-F238E27FC236}">
                <a16:creationId xmlns:a16="http://schemas.microsoft.com/office/drawing/2014/main" id="{A168959C-AB06-9B2D-E9AF-D9EC0E7EF5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59859" y="5341614"/>
            <a:ext cx="1516386" cy="151638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37859277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8D545A-D821-3119-8C8A-4FF775B83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22363" cy="1122363"/>
          </a:xfrm>
          <a:prstGeom prst="rect">
            <a:avLst/>
          </a:prstGeom>
        </p:spPr>
      </p:pic>
      <p:sp>
        <p:nvSpPr>
          <p:cNvPr id="5" name="Title 1">
            <a:extLst>
              <a:ext uri="{FF2B5EF4-FFF2-40B4-BE49-F238E27FC236}">
                <a16:creationId xmlns:a16="http://schemas.microsoft.com/office/drawing/2014/main" id="{433EAD90-0F28-02B9-F6CF-251B84EBCCC6}"/>
              </a:ext>
            </a:extLst>
          </p:cNvPr>
          <p:cNvSpPr txBox="1">
            <a:spLocks/>
          </p:cNvSpPr>
          <p:nvPr/>
        </p:nvSpPr>
        <p:spPr>
          <a:xfrm>
            <a:off x="1257962" y="248038"/>
            <a:ext cx="9439177" cy="5578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err="1">
                <a:solidFill>
                  <a:schemeClr val="accent1">
                    <a:lumMod val="40000"/>
                    <a:lumOff val="60000"/>
                  </a:schemeClr>
                </a:solidFill>
                <a:latin typeface="Segoe UI Black" panose="020B0A02040204020203" pitchFamily="34" charset="0"/>
                <a:ea typeface="Segoe UI Black" panose="020B0A02040204020203" pitchFamily="34" charset="0"/>
              </a:rPr>
              <a:t>Starlink</a:t>
            </a:r>
            <a:r>
              <a:rPr lang="en-US" sz="3200" dirty="0">
                <a:solidFill>
                  <a:schemeClr val="accent1">
                    <a:lumMod val="40000"/>
                    <a:lumOff val="60000"/>
                  </a:schemeClr>
                </a:solidFill>
                <a:latin typeface="Segoe UI Black" panose="020B0A02040204020203" pitchFamily="34" charset="0"/>
                <a:ea typeface="Segoe UI Black" panose="020B0A02040204020203" pitchFamily="34" charset="0"/>
              </a:rPr>
              <a:t> Plus</a:t>
            </a:r>
          </a:p>
        </p:txBody>
      </p:sp>
      <p:sp>
        <p:nvSpPr>
          <p:cNvPr id="6" name="Content Placeholder 2">
            <a:extLst>
              <a:ext uri="{FF2B5EF4-FFF2-40B4-BE49-F238E27FC236}">
                <a16:creationId xmlns:a16="http://schemas.microsoft.com/office/drawing/2014/main" id="{D6F3EE56-05DA-4931-1649-6A100F08BFD8}"/>
              </a:ext>
            </a:extLst>
          </p:cNvPr>
          <p:cNvSpPr txBox="1">
            <a:spLocks/>
          </p:cNvSpPr>
          <p:nvPr/>
        </p:nvSpPr>
        <p:spPr>
          <a:xfrm>
            <a:off x="719750" y="1934769"/>
            <a:ext cx="10515600" cy="29884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dirty="0">
                <a:solidFill>
                  <a:schemeClr val="accent1">
                    <a:lumMod val="40000"/>
                    <a:lumOff val="60000"/>
                  </a:schemeClr>
                </a:solidFill>
                <a:latin typeface="Segoe UI" panose="020B0502040204020203" pitchFamily="34" charset="0"/>
                <a:ea typeface="Segoe UI Black" panose="020B0A02040204020203" pitchFamily="34" charset="0"/>
                <a:cs typeface="Segoe UI" panose="020B0502040204020203" pitchFamily="34" charset="0"/>
              </a:rPr>
              <a:t>This software is designed to run on a low cost Embedded Windows™ machine, and communicate directly to the hardware sensors/servos though a serial port connection. It takes x-y-z data from the accelerometers, and controls the servos to correct the deviation, taking into account the distance of the dish from the satellite. Since we do not have the required hardware, we will be simulating it in software through direct data inputs.</a:t>
            </a:r>
          </a:p>
        </p:txBody>
      </p:sp>
      <p:pic>
        <p:nvPicPr>
          <p:cNvPr id="4100" name="Picture 4" descr="@microsoft">
            <a:extLst>
              <a:ext uri="{FF2B5EF4-FFF2-40B4-BE49-F238E27FC236}">
                <a16:creationId xmlns:a16="http://schemas.microsoft.com/office/drawing/2014/main" id="{5F658F6A-F9A7-F439-87E4-1970C0956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63" y="5393801"/>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EE3B5A4-8728-7682-0463-64A967AAE7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53799" y="0"/>
            <a:ext cx="903093" cy="781691"/>
          </a:xfrm>
          <a:prstGeom prst="rect">
            <a:avLst/>
          </a:prstGeom>
        </p:spPr>
      </p:pic>
      <p:pic>
        <p:nvPicPr>
          <p:cNvPr id="4104" name="Picture 8" descr="Free Microsoft Dot Net Logo Icon - Download in Flat Style">
            <a:extLst>
              <a:ext uri="{FF2B5EF4-FFF2-40B4-BE49-F238E27FC236}">
                <a16:creationId xmlns:a16="http://schemas.microsoft.com/office/drawing/2014/main" id="{A168959C-AB06-9B2D-E9AF-D9EC0E7EF5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59859" y="5341614"/>
            <a:ext cx="1516386" cy="151638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373447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966</TotalTime>
  <Words>1821</Words>
  <Application>Microsoft Office PowerPoint</Application>
  <PresentationFormat>Widescreen</PresentationFormat>
  <Paragraphs>146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Segoe UI</vt:lpstr>
      <vt:lpstr>Segoe UI Black</vt:lpstr>
      <vt:lpstr>Office Theme</vt:lpstr>
      <vt:lpstr>Band Of Bandicoots</vt:lpstr>
      <vt:lpstr>Band Of Bandicoots</vt:lpstr>
      <vt:lpstr>Band Of Bandicoots</vt:lpstr>
      <vt:lpstr>Band Of Bandicoots</vt:lpstr>
      <vt:lpstr>Band Of Bandicoots</vt:lpstr>
      <vt:lpstr>Band Of Bandicoots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Band Of Bandicoots</dc:title>
  <dc:creator>Prachur Gupta</dc:creator>
  <cp:lastModifiedBy>Prachur Gupta</cp:lastModifiedBy>
  <cp:revision>7</cp:revision>
  <dcterms:created xsi:type="dcterms:W3CDTF">2023-10-08T03:58:54Z</dcterms:created>
  <dcterms:modified xsi:type="dcterms:W3CDTF">2023-10-22T06:17:30Z</dcterms:modified>
</cp:coreProperties>
</file>