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4" r:id="rId3"/>
    <p:sldId id="275" r:id="rId4"/>
    <p:sldId id="256" r:id="rId5"/>
    <p:sldId id="272" r:id="rId6"/>
    <p:sldId id="287" r:id="rId7"/>
    <p:sldId id="288" r:id="rId8"/>
    <p:sldId id="289" r:id="rId9"/>
    <p:sldId id="302" r:id="rId10"/>
    <p:sldId id="303" r:id="rId11"/>
    <p:sldId id="279" r:id="rId12"/>
    <p:sldId id="283" r:id="rId13"/>
    <p:sldId id="284" r:id="rId14"/>
    <p:sldId id="285" r:id="rId15"/>
    <p:sldId id="286" r:id="rId16"/>
    <p:sldId id="291" r:id="rId17"/>
    <p:sldId id="292" r:id="rId18"/>
    <p:sldId id="293" r:id="rId19"/>
    <p:sldId id="294" r:id="rId20"/>
    <p:sldId id="295" r:id="rId21"/>
    <p:sldId id="296" r:id="rId22"/>
    <p:sldId id="297" r:id="rId23"/>
    <p:sldId id="298" r:id="rId24"/>
    <p:sldId id="299" r:id="rId25"/>
    <p:sldId id="30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sikumar Sathasivam (02557688)"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1652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p:cViewPr varScale="1">
        <p:scale>
          <a:sx n="75" d="100"/>
          <a:sy n="75"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867B91-767C-4CFE-A2C7-BD25CB3CCA86}"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946569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24921032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1191114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58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2228139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21902936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34014029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6150499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D46F4729-83CB-4290-A9EF-FB3662244DB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5471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9" name="Slide Number Placeholder 8"/>
          <p:cNvSpPr>
            <a:spLocks noGrp="1"/>
          </p:cNvSpPr>
          <p:nvPr>
            <p:ph type="sldNum" sz="quarter" idx="11"/>
          </p:nvPr>
        </p:nvSpPr>
        <p:spPr/>
        <p:txBody>
          <a:bodyPr/>
          <a:lstStyle/>
          <a:p>
            <a:fld id="{D46F4729-83CB-4290-A9EF-FB3662244DBB}"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198283489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9002399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3/11/2016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1445187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67B91-767C-4CFE-A2C7-BD25CB3CCA86}"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58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67B91-767C-4CFE-A2C7-BD25CB3CCA86}"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867B91-767C-4CFE-A2C7-BD25CB3CCA86}"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867B91-767C-4CFE-A2C7-BD25CB3CCA86}"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67B91-767C-4CFE-A2C7-BD25CB3CCA86}"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F4729-83CB-4290-A9EF-FB3662244D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67B91-767C-4CFE-A2C7-BD25CB3CCA86}"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F4729-83CB-4290-A9EF-FB3662244DB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2867B91-767C-4CFE-A2C7-BD25CB3CCA86}" type="datetimeFigureOut">
              <a:rPr lang="en-US" smtClean="0"/>
              <a:t>3/11/2016</a:t>
            </a:fld>
            <a:endParaRPr lang="en-US"/>
          </a:p>
        </p:txBody>
      </p:sp>
      <p:sp>
        <p:nvSpPr>
          <p:cNvPr id="9" name="Slide Number Placeholder 8"/>
          <p:cNvSpPr>
            <a:spLocks noGrp="1"/>
          </p:cNvSpPr>
          <p:nvPr>
            <p:ph type="sldNum" sz="quarter" idx="11"/>
          </p:nvPr>
        </p:nvSpPr>
        <p:spPr/>
        <p:txBody>
          <a:bodyPr/>
          <a:lstStyle/>
          <a:p>
            <a:fld id="{D46F4729-83CB-4290-A9EF-FB3662244DB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7620000" cy="762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7620000" cy="548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46F4729-83CB-4290-A9EF-FB3662244DB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2867B91-767C-4CFE-A2C7-BD25CB3CCA86}" type="datetimeFigureOut">
              <a:rPr lang="en-US" smtClean="0"/>
              <a:t>3/11/2016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7620000" cy="762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7620000" cy="548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46F4729-83CB-4290-A9EF-FB3662244DB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2867B91-767C-4CFE-A2C7-BD25CB3CCA86}" type="datetimeFigureOut">
              <a:rPr lang="en-US" smtClean="0">
                <a:solidFill>
                  <a:srgbClr val="DFDCB7"/>
                </a:solidFill>
              </a:rPr>
              <a:pPr/>
              <a:t>3/11/2016</a:t>
            </a:fld>
            <a:endParaRPr lang="en-US">
              <a:solidFill>
                <a:srgbClr val="DFDCB7"/>
              </a:solidFill>
            </a:endParaRPr>
          </a:p>
        </p:txBody>
      </p:sp>
    </p:spTree>
    <p:extLst>
      <p:ext uri="{BB962C8B-B14F-4D97-AF65-F5344CB8AC3E}">
        <p14:creationId xmlns:p14="http://schemas.microsoft.com/office/powerpoint/2010/main" val="33619767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Graph_(mathematics)" TargetMode="External"/><Relationship Id="rId2" Type="http://schemas.openxmlformats.org/officeDocument/2006/relationships/hyperlink" Target="http://en.wikipedia.org/wiki/Tree_(data_structure)"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hyperlink" Target="http://en.wikipedia.org/wiki/Breadth-first_search"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Graph_(mathematics)" TargetMode="External"/><Relationship Id="rId2" Type="http://schemas.openxmlformats.org/officeDocument/2006/relationships/hyperlink" Target="http://en.wikipedia.org/wiki/Tree_(data_structure)" TargetMode="Externa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hyperlink" Target="http://en.wikipedia.org/wiki/Depth-first_search"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IA8HEEUxZI" TargetMode="External"/><Relationship Id="rId2" Type="http://schemas.openxmlformats.org/officeDocument/2006/relationships/hyperlink" Target="http://107.108.206.159/Adv_Test_Video/Graph%20Traversals%20-%20Breadth%20First%20and%20Depth%20First.mp4" TargetMode="External"/><Relationship Id="rId1" Type="http://schemas.openxmlformats.org/officeDocument/2006/relationships/slideLayout" Target="../slideLayouts/slideLayout13.xml"/><Relationship Id="rId6" Type="http://schemas.openxmlformats.org/officeDocument/2006/relationships/hyperlink" Target="SW%20Comp%20-Algo%20Videos/Graph%20Traversals%20-%20Breadth%20First%20and%20Depth%20First.mp4" TargetMode="External"/><Relationship Id="rId5" Type="http://schemas.openxmlformats.org/officeDocument/2006/relationships/hyperlink" Target="file:///\\sasikumar\SW%20Comp%20-Algo%20Videos" TargetMode="External"/><Relationship Id="rId4" Type="http://schemas.openxmlformats.org/officeDocument/2006/relationships/hyperlink" Target="file:///C:\Users\sasikumar\Documents\Temp\SE\SE-SW%20COMPETENCY%20TASK%20FORCE\Class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SW Competency Task Force(SSCTF)</a:t>
            </a:r>
            <a:endParaRPr lang="en-US" dirty="0"/>
          </a:p>
        </p:txBody>
      </p:sp>
      <p:sp>
        <p:nvSpPr>
          <p:cNvPr id="3" name="Subtitle 2"/>
          <p:cNvSpPr>
            <a:spLocks noGrp="1"/>
          </p:cNvSpPr>
          <p:nvPr>
            <p:ph type="subTitle" idx="1"/>
          </p:nvPr>
        </p:nvSpPr>
        <p:spPr/>
        <p:txBody>
          <a:bodyPr/>
          <a:lstStyle/>
          <a:p>
            <a:r>
              <a:rPr lang="en-US" b="1" dirty="0" smtClean="0"/>
              <a:t>Class - 2</a:t>
            </a:r>
            <a:endParaRPr lang="en-US" b="1" dirty="0"/>
          </a:p>
        </p:txBody>
      </p:sp>
    </p:spTree>
    <p:extLst>
      <p:ext uri="{BB962C8B-B14F-4D97-AF65-F5344CB8AC3E}">
        <p14:creationId xmlns:p14="http://schemas.microsoft.com/office/powerpoint/2010/main" val="338765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a:xfrm>
            <a:off x="457200" y="914400"/>
            <a:ext cx="7620000" cy="1447800"/>
          </a:xfrm>
        </p:spPr>
        <p:txBody>
          <a:bodyPr/>
          <a:lstStyle/>
          <a:p>
            <a:r>
              <a:rPr lang="en-US" dirty="0" smtClean="0"/>
              <a:t>A</a:t>
            </a:r>
            <a:r>
              <a:rPr lang="en-US" dirty="0"/>
              <a:t> </a:t>
            </a:r>
            <a:r>
              <a:rPr lang="en-US" b="1" dirty="0"/>
              <a:t>binary tree</a:t>
            </a:r>
            <a:r>
              <a:rPr lang="en-US" dirty="0"/>
              <a:t> is a </a:t>
            </a:r>
            <a:r>
              <a:rPr lang="en-US" b="1" dirty="0"/>
              <a:t>tree</a:t>
            </a:r>
            <a:r>
              <a:rPr lang="en-US" dirty="0"/>
              <a:t> data structure in which each node has at most two children, which are referred to as the left child and the right child.</a:t>
            </a:r>
          </a:p>
        </p:txBody>
      </p:sp>
      <p:pic>
        <p:nvPicPr>
          <p:cNvPr id="61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981200"/>
            <a:ext cx="366712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2209800"/>
            <a:ext cx="3819525" cy="186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20676" y="5257800"/>
            <a:ext cx="8061324" cy="1384995"/>
          </a:xfrm>
          <a:prstGeom prst="rect">
            <a:avLst/>
          </a:prstGeom>
        </p:spPr>
        <p:txBody>
          <a:bodyPr wrap="square">
            <a:spAutoFit/>
          </a:bodyPr>
          <a:lstStyle/>
          <a:p>
            <a:r>
              <a:rPr lang="en-US" sz="1400" b="1" dirty="0" smtClean="0"/>
              <a:t>Advantages </a:t>
            </a:r>
            <a:r>
              <a:rPr lang="en-US" sz="1400" b="1" dirty="0"/>
              <a:t>of trees</a:t>
            </a:r>
          </a:p>
          <a:p>
            <a:r>
              <a:rPr lang="en-US" sz="1400" dirty="0"/>
              <a:t>Trees are so useful and frequently used, because they have some very serious advantages:</a:t>
            </a:r>
          </a:p>
          <a:p>
            <a:pPr marL="285750" indent="-285750">
              <a:buFont typeface="Arial" panose="020B0604020202020204" pitchFamily="34" charset="0"/>
              <a:buChar char="•"/>
            </a:pPr>
            <a:r>
              <a:rPr lang="en-US" sz="1400" dirty="0"/>
              <a:t>Trees reflect </a:t>
            </a:r>
            <a:r>
              <a:rPr lang="en-US" sz="1400" u="sng" dirty="0"/>
              <a:t>structural relationships </a:t>
            </a:r>
            <a:r>
              <a:rPr lang="en-US" sz="1400" dirty="0"/>
              <a:t>in the data</a:t>
            </a:r>
          </a:p>
          <a:p>
            <a:pPr marL="285750" indent="-285750">
              <a:buFont typeface="Arial" panose="020B0604020202020204" pitchFamily="34" charset="0"/>
              <a:buChar char="•"/>
            </a:pPr>
            <a:r>
              <a:rPr lang="en-US" sz="1400" dirty="0"/>
              <a:t>Trees are used to </a:t>
            </a:r>
            <a:r>
              <a:rPr lang="en-US" sz="1400" u="sng" dirty="0"/>
              <a:t>represent hierarchies</a:t>
            </a:r>
          </a:p>
          <a:p>
            <a:pPr marL="285750" indent="-285750">
              <a:buFont typeface="Arial" panose="020B0604020202020204" pitchFamily="34" charset="0"/>
              <a:buChar char="•"/>
            </a:pPr>
            <a:r>
              <a:rPr lang="en-US" sz="1400" dirty="0"/>
              <a:t>Trees provide an efficient </a:t>
            </a:r>
            <a:r>
              <a:rPr lang="en-US" sz="1400" u="sng" dirty="0"/>
              <a:t>insertion and searching</a:t>
            </a:r>
          </a:p>
          <a:p>
            <a:pPr marL="285750" indent="-285750">
              <a:buFont typeface="Arial" panose="020B0604020202020204" pitchFamily="34" charset="0"/>
              <a:buChar char="•"/>
            </a:pPr>
            <a:r>
              <a:rPr lang="en-US" sz="1400" dirty="0"/>
              <a:t>Trees are very flexible data, </a:t>
            </a:r>
            <a:r>
              <a:rPr lang="en-US" sz="1400" u="sng" dirty="0"/>
              <a:t>allowing to move subtrees around with </a:t>
            </a:r>
            <a:r>
              <a:rPr lang="en-US" sz="1400" u="sng" dirty="0" smtClean="0"/>
              <a:t>minimum </a:t>
            </a:r>
            <a:r>
              <a:rPr lang="en-US" sz="1400" u="sng" dirty="0"/>
              <a:t>effort</a:t>
            </a:r>
          </a:p>
        </p:txBody>
      </p:sp>
    </p:spTree>
    <p:extLst>
      <p:ext uri="{BB962C8B-B14F-4D97-AF65-F5344CB8AC3E}">
        <p14:creationId xmlns:p14="http://schemas.microsoft.com/office/powerpoint/2010/main" val="2718801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a:t>
            </a:r>
            <a:endParaRPr lang="en-US" dirty="0"/>
          </a:p>
        </p:txBody>
      </p:sp>
      <p:sp>
        <p:nvSpPr>
          <p:cNvPr id="3" name="Content Placeholder 2"/>
          <p:cNvSpPr>
            <a:spLocks noGrp="1"/>
          </p:cNvSpPr>
          <p:nvPr>
            <p:ph idx="1"/>
          </p:nvPr>
        </p:nvSpPr>
        <p:spPr/>
        <p:txBody>
          <a:bodyPr/>
          <a:lstStyle/>
          <a:p>
            <a:r>
              <a:rPr lang="en-US" b="1" dirty="0"/>
              <a:t>Traversals</a:t>
            </a:r>
          </a:p>
          <a:p>
            <a:r>
              <a:rPr lang="en-US" dirty="0"/>
              <a:t>A traversal is a process that visits all the nodes in the tree. Since a tree is a nonlinear data structure, there is no unique traversal. We will consider several traversal algorithms with we group in the following two kinds</a:t>
            </a:r>
          </a:p>
          <a:p>
            <a:pPr lvl="1"/>
            <a:r>
              <a:rPr lang="en-US" dirty="0"/>
              <a:t>depth-first traversal</a:t>
            </a:r>
          </a:p>
          <a:p>
            <a:pPr lvl="1"/>
            <a:r>
              <a:rPr lang="en-US" dirty="0"/>
              <a:t>breadth-first traversal</a:t>
            </a:r>
          </a:p>
          <a:p>
            <a:r>
              <a:rPr lang="en-US" dirty="0"/>
              <a:t>There are three different types of depth-first traversals, :</a:t>
            </a:r>
          </a:p>
          <a:p>
            <a:pPr lvl="1"/>
            <a:r>
              <a:rPr lang="en-US" dirty="0" err="1"/>
              <a:t>PreOrder</a:t>
            </a:r>
            <a:r>
              <a:rPr lang="en-US" dirty="0"/>
              <a:t> traversal - visit the parent first and then left and right children;</a:t>
            </a:r>
          </a:p>
          <a:p>
            <a:pPr lvl="1"/>
            <a:r>
              <a:rPr lang="en-US" dirty="0" err="1"/>
              <a:t>InOrder</a:t>
            </a:r>
            <a:r>
              <a:rPr lang="en-US" dirty="0"/>
              <a:t> traversal - visit the left child, then the parent and the right child;</a:t>
            </a:r>
          </a:p>
          <a:p>
            <a:pPr lvl="1"/>
            <a:r>
              <a:rPr lang="en-US" dirty="0" err="1"/>
              <a:t>PostOrder</a:t>
            </a:r>
            <a:r>
              <a:rPr lang="en-US" dirty="0"/>
              <a:t> traversal - visit left child, then the right child and then the parent;</a:t>
            </a:r>
          </a:p>
          <a:p>
            <a:endParaRPr lang="en-US" dirty="0"/>
          </a:p>
        </p:txBody>
      </p:sp>
    </p:spTree>
    <p:extLst>
      <p:ext uri="{BB962C8B-B14F-4D97-AF65-F5344CB8AC3E}">
        <p14:creationId xmlns:p14="http://schemas.microsoft.com/office/powerpoint/2010/main" val="3535745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1066800"/>
            <a:ext cx="366712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Binary Tree - traversals</a:t>
            </a:r>
            <a:endParaRPr lang="en-US" dirty="0"/>
          </a:p>
        </p:txBody>
      </p:sp>
      <p:sp>
        <p:nvSpPr>
          <p:cNvPr id="3" name="Content Placeholder 2"/>
          <p:cNvSpPr>
            <a:spLocks noGrp="1"/>
          </p:cNvSpPr>
          <p:nvPr>
            <p:ph idx="1"/>
          </p:nvPr>
        </p:nvSpPr>
        <p:spPr>
          <a:xfrm>
            <a:off x="609600" y="914400"/>
            <a:ext cx="5029200" cy="5029200"/>
          </a:xfrm>
        </p:spPr>
        <p:txBody>
          <a:bodyPr>
            <a:normAutofit/>
          </a:bodyPr>
          <a:lstStyle/>
          <a:p>
            <a:r>
              <a:rPr lang="en-US" dirty="0" smtClean="0"/>
              <a:t>As </a:t>
            </a:r>
            <a:r>
              <a:rPr lang="en-US" dirty="0"/>
              <a:t>an example consider the following tree and its four traversals</a:t>
            </a:r>
            <a:r>
              <a:rPr lang="en-US" dirty="0" smtClean="0"/>
              <a:t>:</a:t>
            </a:r>
            <a:r>
              <a:rPr lang="en-US" dirty="0"/>
              <a:t/>
            </a:r>
            <a:br>
              <a:rPr lang="en-US" dirty="0"/>
            </a:br>
            <a:endParaRPr lang="en-US" dirty="0" smtClean="0"/>
          </a:p>
          <a:p>
            <a:endParaRPr lang="en-US" dirty="0"/>
          </a:p>
          <a:p>
            <a:endParaRPr lang="en-US" dirty="0" smtClean="0"/>
          </a:p>
          <a:p>
            <a:endParaRPr lang="en-US" dirty="0" smtClean="0"/>
          </a:p>
          <a:p>
            <a:endParaRPr lang="en-US" dirty="0"/>
          </a:p>
          <a:p>
            <a:endParaRPr lang="en-US" dirty="0"/>
          </a:p>
          <a:p>
            <a:r>
              <a:rPr lang="en-US" dirty="0"/>
              <a:t/>
            </a:r>
            <a:br>
              <a:rPr lang="en-US" dirty="0"/>
            </a:br>
            <a:r>
              <a:rPr lang="en-US" b="1" dirty="0" err="1"/>
              <a:t>PreOrder</a:t>
            </a:r>
            <a:r>
              <a:rPr lang="en-US" dirty="0"/>
              <a:t> - 8, 5, 9, 7, 1, 12, 2, 4, 11, 3 </a:t>
            </a:r>
            <a:br>
              <a:rPr lang="en-US" dirty="0"/>
            </a:br>
            <a:r>
              <a:rPr lang="en-US" b="1" dirty="0" err="1"/>
              <a:t>InOrder</a:t>
            </a:r>
            <a:r>
              <a:rPr lang="en-US" dirty="0"/>
              <a:t> - 9, 5, 1, 7, 2, 12, 8, 4, 3, 11 </a:t>
            </a:r>
            <a:br>
              <a:rPr lang="en-US" dirty="0"/>
            </a:br>
            <a:r>
              <a:rPr lang="en-US" b="1" dirty="0" err="1"/>
              <a:t>PostOrder</a:t>
            </a:r>
            <a:r>
              <a:rPr lang="en-US" dirty="0"/>
              <a:t> - 9, 1, 2, 12, 7, 5, 3, 11, 4, 8 </a:t>
            </a:r>
            <a:br>
              <a:rPr lang="en-US" dirty="0"/>
            </a:br>
            <a:r>
              <a:rPr lang="en-US" b="1" dirty="0" err="1"/>
              <a:t>LevelOrder</a:t>
            </a:r>
            <a:r>
              <a:rPr lang="en-US" dirty="0"/>
              <a:t> - 8, 5, 4, 9, 7, 11, 1, 12, 3, 2</a:t>
            </a:r>
          </a:p>
        </p:txBody>
      </p:sp>
    </p:spTree>
    <p:extLst>
      <p:ext uri="{BB962C8B-B14F-4D97-AF65-F5344CB8AC3E}">
        <p14:creationId xmlns:p14="http://schemas.microsoft.com/office/powerpoint/2010/main" val="4157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 </a:t>
            </a:r>
            <a:r>
              <a:rPr lang="en-US" dirty="0" smtClean="0"/>
              <a:t>Traversals</a:t>
            </a:r>
            <a:endParaRPr lang="en-US" dirty="0"/>
          </a:p>
        </p:txBody>
      </p:sp>
      <p:pic>
        <p:nvPicPr>
          <p:cNvPr id="717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748489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066800" y="5029200"/>
            <a:ext cx="4572000" cy="1323439"/>
          </a:xfrm>
          <a:prstGeom prst="rect">
            <a:avLst/>
          </a:prstGeom>
        </p:spPr>
        <p:txBody>
          <a:bodyPr>
            <a:spAutoFit/>
          </a:bodyPr>
          <a:lstStyle/>
          <a:p>
            <a:r>
              <a:rPr lang="en-US" sz="2000" dirty="0" err="1"/>
              <a:t>PreOrder</a:t>
            </a:r>
            <a:r>
              <a:rPr lang="en-US" sz="2000" dirty="0"/>
              <a:t> - 8, 5, 9, 7, 1, 12, 2, 4, 11, 3 </a:t>
            </a:r>
            <a:br>
              <a:rPr lang="en-US" sz="2000" dirty="0"/>
            </a:br>
            <a:r>
              <a:rPr lang="en-US" sz="2000" dirty="0" err="1"/>
              <a:t>InOrder</a:t>
            </a:r>
            <a:r>
              <a:rPr lang="en-US" sz="2000" dirty="0"/>
              <a:t> - 9, 5, 1, 7, 2, 12, 8, 4, 3, 11 </a:t>
            </a:r>
            <a:br>
              <a:rPr lang="en-US" sz="2000" dirty="0"/>
            </a:br>
            <a:r>
              <a:rPr lang="en-US" sz="2000" dirty="0" err="1"/>
              <a:t>PostOrder</a:t>
            </a:r>
            <a:r>
              <a:rPr lang="en-US" sz="2000" dirty="0"/>
              <a:t> - 9, 1, 2, 12, 7, 5, 3, 11, 4, 8 </a:t>
            </a:r>
            <a:br>
              <a:rPr lang="en-US" sz="2000" dirty="0"/>
            </a:br>
            <a:r>
              <a:rPr lang="en-US" sz="2000" dirty="0" err="1"/>
              <a:t>LevelOrder</a:t>
            </a:r>
            <a:r>
              <a:rPr lang="en-US" sz="2000" dirty="0"/>
              <a:t> - 8, 5, 4, 9, 7, 11, 1, 12, 3, 2</a:t>
            </a:r>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021" y="4197175"/>
            <a:ext cx="2815579" cy="250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6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Tree - Traversals</a:t>
            </a:r>
            <a:endParaRPr lang="en-US" b="1" dirty="0"/>
          </a:p>
        </p:txBody>
      </p:sp>
      <p:sp>
        <p:nvSpPr>
          <p:cNvPr id="3" name="Content Placeholder 2"/>
          <p:cNvSpPr>
            <a:spLocks noGrp="1"/>
          </p:cNvSpPr>
          <p:nvPr>
            <p:ph idx="1"/>
          </p:nvPr>
        </p:nvSpPr>
        <p:spPr>
          <a:xfrm>
            <a:off x="533400" y="990600"/>
            <a:ext cx="3200400" cy="1981200"/>
          </a:xfrm>
        </p:spPr>
        <p:txBody>
          <a:bodyPr>
            <a:normAutofit lnSpcReduction="10000"/>
          </a:bodyPr>
          <a:lstStyle/>
          <a:p>
            <a:pPr marL="114300" indent="0" fontAlgn="base">
              <a:buNone/>
            </a:pPr>
            <a:r>
              <a:rPr lang="en-US" sz="1600" dirty="0" err="1"/>
              <a:t>struct</a:t>
            </a:r>
            <a:r>
              <a:rPr lang="en-US" sz="1600" dirty="0"/>
              <a:t> node</a:t>
            </a:r>
          </a:p>
          <a:p>
            <a:pPr marL="114300" indent="0" fontAlgn="base">
              <a:buNone/>
            </a:pPr>
            <a:r>
              <a:rPr lang="en-US" sz="1600" dirty="0" smtClean="0"/>
              <a:t>{  </a:t>
            </a:r>
            <a:r>
              <a:rPr lang="en-US" sz="1600" dirty="0"/>
              <a:t> </a:t>
            </a:r>
            <a:r>
              <a:rPr lang="en-US" sz="1600" dirty="0" err="1"/>
              <a:t>int</a:t>
            </a:r>
            <a:r>
              <a:rPr lang="en-US" sz="1600" dirty="0"/>
              <a:t> data;</a:t>
            </a:r>
          </a:p>
          <a:p>
            <a:pPr marL="114300" indent="0" fontAlgn="base">
              <a:buNone/>
            </a:pPr>
            <a:r>
              <a:rPr lang="en-US" sz="1600" dirty="0"/>
              <a:t>     </a:t>
            </a:r>
            <a:r>
              <a:rPr lang="en-US" sz="1600" dirty="0" err="1"/>
              <a:t>struct</a:t>
            </a:r>
            <a:r>
              <a:rPr lang="en-US" sz="1600" dirty="0"/>
              <a:t> node* left;</a:t>
            </a:r>
          </a:p>
          <a:p>
            <a:pPr marL="114300" indent="0" fontAlgn="base">
              <a:buNone/>
            </a:pPr>
            <a:r>
              <a:rPr lang="en-US" sz="1600" dirty="0"/>
              <a:t>     </a:t>
            </a:r>
            <a:r>
              <a:rPr lang="en-US" sz="1600" dirty="0" err="1"/>
              <a:t>struct</a:t>
            </a:r>
            <a:r>
              <a:rPr lang="en-US" sz="1600" dirty="0"/>
              <a:t> node* right;</a:t>
            </a:r>
          </a:p>
          <a:p>
            <a:pPr marL="114300" indent="0" fontAlgn="base">
              <a:buNone/>
            </a:pPr>
            <a:r>
              <a:rPr lang="en-US" sz="1600" dirty="0" smtClean="0"/>
              <a:t>};</a:t>
            </a:r>
          </a:p>
          <a:p>
            <a:pPr marL="114300" indent="0" fontAlgn="base">
              <a:buNone/>
            </a:pPr>
            <a:r>
              <a:rPr lang="en-US" sz="1600" dirty="0" err="1" smtClean="0"/>
              <a:t>Struct</a:t>
            </a:r>
            <a:r>
              <a:rPr lang="en-US" sz="1600" dirty="0" smtClean="0"/>
              <a:t> node *node, *root;</a:t>
            </a:r>
          </a:p>
          <a:p>
            <a:pPr marL="114300" indent="0" fontAlgn="base">
              <a:buNone/>
            </a:pPr>
            <a:r>
              <a:rPr lang="en-US" sz="1600" dirty="0"/>
              <a:t>r</a:t>
            </a:r>
            <a:r>
              <a:rPr lang="en-US" sz="1600" dirty="0" smtClean="0"/>
              <a:t>oot = node</a:t>
            </a:r>
            <a:endParaRPr lang="en-US" sz="1600" dirty="0"/>
          </a:p>
          <a:p>
            <a:endParaRPr lang="en-US" sz="2400" dirty="0"/>
          </a:p>
        </p:txBody>
      </p:sp>
      <p:sp>
        <p:nvSpPr>
          <p:cNvPr id="5" name="Rectangle 3"/>
          <p:cNvSpPr>
            <a:spLocks noChangeArrowheads="1"/>
          </p:cNvSpPr>
          <p:nvPr/>
        </p:nvSpPr>
        <p:spPr bwMode="auto">
          <a:xfrm>
            <a:off x="228600" y="3581400"/>
            <a:ext cx="40386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void</a:t>
            </a:r>
            <a:r>
              <a:rPr kumimoji="0" lang="en-US" altLang="en-US" sz="1200"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i="0" u="none" strike="noStrike" cap="none" normalizeH="0" baseline="0" dirty="0" err="1"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printPreorder</a:t>
            </a:r>
            <a:r>
              <a:rPr kumimoji="0" lang="en-US" altLang="en-US" sz="1400"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a:t>
            </a:r>
            <a:r>
              <a:rPr kumimoji="0" lang="en-US" altLang="en-US" sz="1400" i="0" u="none" strike="noStrike" cap="none" normalizeH="0" baseline="0" dirty="0" err="1"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struct</a:t>
            </a:r>
            <a:r>
              <a:rPr kumimoji="0" lang="en-US" altLang="en-US" sz="1200"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node* node)</a:t>
            </a:r>
            <a:endParaRPr kumimoji="0" lang="en-US" altLang="en-US" sz="1050" i="0" u="none" strike="noStrike" cap="none" normalizeH="0" baseline="0" dirty="0" smtClean="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if</a:t>
            </a: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 == NULL)</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return</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first print data of node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err="1" smtClean="0">
                <a:ln>
                  <a:noFill/>
                </a:ln>
                <a:solidFill>
                  <a:srgbClr val="FF1493"/>
                </a:solidFill>
                <a:effectLst/>
                <a:latin typeface="Consolas" pitchFamily="49" charset="0"/>
                <a:cs typeface="Consolas" pitchFamily="49" charset="0"/>
              </a:rPr>
              <a:t>printf</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400" b="0" i="0" u="none" strike="noStrike" cap="none" normalizeH="0" baseline="0" dirty="0" smtClean="0">
                <a:ln>
                  <a:noFill/>
                </a:ln>
                <a:solidFill>
                  <a:srgbClr val="0000FF"/>
                </a:solidFill>
                <a:effectLst/>
                <a:latin typeface="Consolas" pitchFamily="49" charset="0"/>
                <a:cs typeface="Consolas" pitchFamily="49" charset="0"/>
              </a:rPr>
              <a:t>"%d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 node-&gt;data);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then recur on left </a:t>
            </a:r>
            <a:r>
              <a:rPr kumimoji="0" lang="en-US" altLang="en-US" sz="1400" b="0" i="0" u="none" strike="noStrike" cap="none" normalizeH="0" baseline="0" dirty="0" err="1" smtClean="0">
                <a:ln>
                  <a:noFill/>
                </a:ln>
                <a:solidFill>
                  <a:srgbClr val="008200"/>
                </a:solidFill>
                <a:effectLst/>
                <a:latin typeface="Consolas" pitchFamily="49" charset="0"/>
                <a:cs typeface="Consolas" pitchFamily="49" charset="0"/>
              </a:rPr>
              <a:t>sutree</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printPreorder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(node-&gt;left);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now recur on right subtree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printPreorder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(node-&gt;right);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4267200" y="609600"/>
            <a:ext cx="39624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void</a:t>
            </a:r>
            <a:r>
              <a:rPr kumimoji="0" lang="en-US" altLang="en-US" sz="1200" b="1"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b="1" i="0" u="none" strike="noStrike" cap="none" normalizeH="0" baseline="0" dirty="0" err="1"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printInorder</a:t>
            </a:r>
            <a:r>
              <a:rPr kumimoji="0" lang="en-US" altLang="en-US" sz="1400" b="1"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a:t>
            </a:r>
            <a:r>
              <a:rPr kumimoji="0" lang="en-US" altLang="en-US" sz="1400" b="1" i="0" u="none" strike="noStrike" cap="none" normalizeH="0" baseline="0" dirty="0" err="1"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struct</a:t>
            </a:r>
            <a:r>
              <a:rPr kumimoji="0" lang="en-US" altLang="en-US" sz="1200" b="1"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b="1"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node* node)</a:t>
            </a:r>
            <a:endParaRPr kumimoji="0" lang="en-US" altLang="en-US" sz="1050" b="1" i="0" u="none" strike="noStrike" cap="none" normalizeH="0" baseline="0" dirty="0" smtClean="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if</a:t>
            </a: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 == NULL)</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return</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first recur on left child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printInorder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(node-&gt;left);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then print the data of node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err="1" smtClean="0">
                <a:ln>
                  <a:noFill/>
                </a:ln>
                <a:solidFill>
                  <a:srgbClr val="FF1493"/>
                </a:solidFill>
                <a:effectLst/>
                <a:latin typeface="Consolas" pitchFamily="49" charset="0"/>
                <a:cs typeface="Consolas" pitchFamily="49" charset="0"/>
              </a:rPr>
              <a:t>printf</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400" b="0" i="0" u="none" strike="noStrike" cap="none" normalizeH="0" baseline="0" dirty="0" smtClean="0">
                <a:ln>
                  <a:noFill/>
                </a:ln>
                <a:solidFill>
                  <a:srgbClr val="0000FF"/>
                </a:solidFill>
                <a:effectLst/>
                <a:latin typeface="Consolas" pitchFamily="49" charset="0"/>
                <a:cs typeface="Consolas" pitchFamily="49" charset="0"/>
              </a:rPr>
              <a:t>"%d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 node-&gt;data);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now recur on right child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printInorder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(node-&gt;right);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4330700" y="3810000"/>
            <a:ext cx="42037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void</a:t>
            </a:r>
            <a:r>
              <a:rPr kumimoji="0" lang="en-US" altLang="en-US" sz="1200"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i="0" u="none" strike="noStrike" cap="none" normalizeH="0" baseline="0" dirty="0" err="1"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printPostorder</a:t>
            </a:r>
            <a:r>
              <a:rPr kumimoji="0" lang="en-US" altLang="en-US" sz="1400"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a:t>
            </a:r>
            <a:r>
              <a:rPr kumimoji="0" lang="en-US" altLang="en-US" sz="1400" i="0" u="none" strike="noStrike" cap="none" normalizeH="0" baseline="0" dirty="0" err="1" smtClean="0">
                <a:ln>
                  <a:noFill/>
                </a:ln>
                <a:solidFill>
                  <a:srgbClr val="006699"/>
                </a:solidFill>
                <a:effectLst>
                  <a:outerShdw blurRad="38100" dist="38100" dir="2700000" algn="tl">
                    <a:srgbClr val="000000">
                      <a:alpha val="43137"/>
                    </a:srgbClr>
                  </a:outerShdw>
                </a:effectLst>
                <a:latin typeface="Consolas" pitchFamily="49" charset="0"/>
                <a:cs typeface="Consolas" pitchFamily="49" charset="0"/>
              </a:rPr>
              <a:t>struct</a:t>
            </a:r>
            <a:r>
              <a:rPr kumimoji="0" lang="en-US" altLang="en-US" sz="1200" i="0" u="none" strike="noStrike" cap="none" normalizeH="0" baseline="0" dirty="0" smtClean="0">
                <a:ln>
                  <a:noFill/>
                </a:ln>
                <a:solidFill>
                  <a:srgbClr val="757575"/>
                </a:solidFill>
                <a:effectLst>
                  <a:outerShdw blurRad="38100" dist="38100" dir="2700000" algn="tl">
                    <a:srgbClr val="000000">
                      <a:alpha val="43137"/>
                    </a:srgbClr>
                  </a:outerShdw>
                </a:effectLst>
                <a:latin typeface="Consolas" pitchFamily="49" charset="0"/>
                <a:cs typeface="Consolas" pitchFamily="49" charset="0"/>
              </a:rPr>
              <a:t> </a:t>
            </a:r>
            <a:r>
              <a:rPr kumimoji="0" lang="en-US" altLang="en-US" sz="1400" i="0" u="none" strike="noStrike" cap="none" normalizeH="0" baseline="0" dirty="0" smtClean="0">
                <a:ln>
                  <a:noFill/>
                </a:ln>
                <a:solidFill>
                  <a:srgbClr val="000000"/>
                </a:solidFill>
                <a:effectLst>
                  <a:outerShdw blurRad="38100" dist="38100" dir="2700000" algn="tl">
                    <a:srgbClr val="000000">
                      <a:alpha val="43137"/>
                    </a:srgbClr>
                  </a:outerShdw>
                </a:effectLst>
                <a:latin typeface="Consolas" pitchFamily="49" charset="0"/>
                <a:cs typeface="Consolas" pitchFamily="49" charset="0"/>
              </a:rPr>
              <a:t>node* node)</a:t>
            </a:r>
            <a:endParaRPr kumimoji="0" lang="en-US" altLang="en-US" sz="1050" i="0" u="none" strike="noStrike" cap="none" normalizeH="0" baseline="0" dirty="0" smtClean="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if</a:t>
            </a: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 == NULL)</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smtClean="0">
                <a:ln>
                  <a:noFill/>
                </a:ln>
                <a:solidFill>
                  <a:srgbClr val="006699"/>
                </a:solidFill>
                <a:effectLst/>
                <a:latin typeface="Consolas" pitchFamily="49" charset="0"/>
                <a:cs typeface="Consolas" pitchFamily="49" charset="0"/>
              </a:rPr>
              <a:t>return</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first recur on left subtree</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printPostorder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(node-&gt;left);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then recur on right subtree</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err="1" smtClean="0">
                <a:ln>
                  <a:noFill/>
                </a:ln>
                <a:solidFill>
                  <a:srgbClr val="000000"/>
                </a:solidFill>
                <a:effectLst/>
                <a:latin typeface="Consolas" pitchFamily="49" charset="0"/>
                <a:cs typeface="Consolas" pitchFamily="49" charset="0"/>
              </a:rPr>
              <a:t>printPostorder</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(node-&gt;right);</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Consolas" pitchFamily="49" charset="0"/>
                <a:cs typeface="Consolas" pitchFamily="49" charset="0"/>
              </a:rPr>
              <a:t> </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0" i="0" u="none" strike="noStrike" cap="none" normalizeH="0" baseline="0" dirty="0" smtClean="0">
                <a:ln>
                  <a:noFill/>
                </a:ln>
                <a:solidFill>
                  <a:srgbClr val="008200"/>
                </a:solidFill>
                <a:effectLst/>
                <a:latin typeface="Consolas" pitchFamily="49" charset="0"/>
                <a:cs typeface="Consolas" pitchFamily="49" charset="0"/>
              </a:rPr>
              <a:t>// now deal with the node</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57575"/>
                </a:solidFill>
                <a:effectLst/>
                <a:latin typeface="Consolas" pitchFamily="49" charset="0"/>
                <a:cs typeface="Consolas" pitchFamily="49" charset="0"/>
              </a:rPr>
              <a:t>     </a:t>
            </a:r>
            <a:r>
              <a:rPr kumimoji="0" lang="en-US" altLang="en-US" sz="1400" b="1" i="0" u="none" strike="noStrike" cap="none" normalizeH="0" baseline="0" dirty="0" err="1" smtClean="0">
                <a:ln>
                  <a:noFill/>
                </a:ln>
                <a:solidFill>
                  <a:srgbClr val="FF1493"/>
                </a:solidFill>
                <a:effectLst/>
                <a:latin typeface="Consolas" pitchFamily="49" charset="0"/>
                <a:cs typeface="Consolas" pitchFamily="49" charset="0"/>
              </a:rPr>
              <a:t>printf</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sz="1400" b="0" i="0" u="none" strike="noStrike" cap="none" normalizeH="0" baseline="0" dirty="0" smtClean="0">
                <a:ln>
                  <a:noFill/>
                </a:ln>
                <a:solidFill>
                  <a:srgbClr val="0000FF"/>
                </a:solidFill>
                <a:effectLst/>
                <a:latin typeface="Consolas" pitchFamily="49" charset="0"/>
                <a:cs typeface="Consolas" pitchFamily="49" charset="0"/>
              </a:rPr>
              <a:t>"%d "</a:t>
            </a: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 node-&gt;data);</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Connector 8"/>
          <p:cNvCxnSpPr/>
          <p:nvPr/>
        </p:nvCxnSpPr>
        <p:spPr>
          <a:xfrm>
            <a:off x="3962400" y="685800"/>
            <a:ext cx="76200" cy="6172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H="1">
            <a:off x="4000500" y="3750691"/>
            <a:ext cx="4457700" cy="31031"/>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a:off x="-12700" y="3505200"/>
            <a:ext cx="4013200" cy="31031"/>
          </a:xfrm>
          <a:prstGeom prst="line">
            <a:avLst/>
          </a:prstGeom>
        </p:spPr>
        <p:style>
          <a:lnRef idx="2">
            <a:schemeClr val="accent2"/>
          </a:lnRef>
          <a:fillRef idx="0">
            <a:schemeClr val="accent2"/>
          </a:fillRef>
          <a:effectRef idx="1">
            <a:schemeClr val="accent2"/>
          </a:effectRef>
          <a:fontRef idx="minor">
            <a:schemeClr val="tx1"/>
          </a:fontRef>
        </p:style>
      </p:cxnSp>
      <p:pic>
        <p:nvPicPr>
          <p:cNvPr id="1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09712"/>
            <a:ext cx="2815579" cy="250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0550" y="6410980"/>
            <a:ext cx="3314700" cy="307777"/>
          </a:xfrm>
          <a:prstGeom prst="rect">
            <a:avLst/>
          </a:prstGeom>
          <a:solidFill>
            <a:srgbClr val="FFFF99"/>
          </a:solidFill>
        </p:spPr>
        <p:txBody>
          <a:bodyPr wrap="square">
            <a:spAutoFit/>
          </a:bodyPr>
          <a:lstStyle/>
          <a:p>
            <a:r>
              <a:rPr lang="en-US" sz="1400" dirty="0" err="1"/>
              <a:t>PreOrder</a:t>
            </a:r>
            <a:r>
              <a:rPr lang="en-US" sz="1400" dirty="0"/>
              <a:t> - 8, 5, 9, 7, 1, 12, 2, 4, 11, 3 </a:t>
            </a:r>
          </a:p>
        </p:txBody>
      </p:sp>
      <p:sp>
        <p:nvSpPr>
          <p:cNvPr id="8" name="Rectangle 7"/>
          <p:cNvSpPr/>
          <p:nvPr/>
        </p:nvSpPr>
        <p:spPr>
          <a:xfrm>
            <a:off x="4876800" y="3378200"/>
            <a:ext cx="2895600" cy="307777"/>
          </a:xfrm>
          <a:prstGeom prst="rect">
            <a:avLst/>
          </a:prstGeom>
          <a:solidFill>
            <a:srgbClr val="FFFF99"/>
          </a:solidFill>
        </p:spPr>
        <p:txBody>
          <a:bodyPr wrap="square">
            <a:spAutoFit/>
          </a:bodyPr>
          <a:lstStyle/>
          <a:p>
            <a:r>
              <a:rPr lang="en-US" sz="1400" dirty="0" err="1"/>
              <a:t>InOrder</a:t>
            </a:r>
            <a:r>
              <a:rPr lang="en-US" sz="1400" dirty="0"/>
              <a:t> - 9, 5, 1, 7, 2, 12, 8, 4, 3, 11 </a:t>
            </a:r>
          </a:p>
        </p:txBody>
      </p:sp>
      <p:sp>
        <p:nvSpPr>
          <p:cNvPr id="12" name="Rectangle 11"/>
          <p:cNvSpPr/>
          <p:nvPr/>
        </p:nvSpPr>
        <p:spPr>
          <a:xfrm>
            <a:off x="4972855" y="6570702"/>
            <a:ext cx="2919389" cy="307777"/>
          </a:xfrm>
          <a:prstGeom prst="rect">
            <a:avLst/>
          </a:prstGeom>
          <a:solidFill>
            <a:srgbClr val="FFFF99"/>
          </a:solidFill>
        </p:spPr>
        <p:txBody>
          <a:bodyPr wrap="none">
            <a:spAutoFit/>
          </a:bodyPr>
          <a:lstStyle/>
          <a:p>
            <a:r>
              <a:rPr lang="en-US" sz="1400" dirty="0" err="1"/>
              <a:t>PostOrder</a:t>
            </a:r>
            <a:r>
              <a:rPr lang="en-US" sz="1400" dirty="0"/>
              <a:t> - 9, 1, 2, 12, 7, 5, 3, 11, 4, 8</a:t>
            </a:r>
          </a:p>
        </p:txBody>
      </p:sp>
    </p:spTree>
    <p:extLst>
      <p:ext uri="{BB962C8B-B14F-4D97-AF65-F5344CB8AC3E}">
        <p14:creationId xmlns:p14="http://schemas.microsoft.com/office/powerpoint/2010/main" val="140768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543800" cy="3508375"/>
          </a:xfrm>
        </p:spPr>
        <p:txBody>
          <a:bodyPr/>
          <a:lstStyle/>
          <a:p>
            <a:pPr defTabSz="457200"/>
            <a:r>
              <a:rPr lang="en-US" dirty="0" smtClean="0"/>
              <a:t>Recursion.. </a:t>
            </a:r>
            <a:r>
              <a:rPr lang="en-US" sz="4000" dirty="0" smtClean="0"/>
              <a:t>Continued</a:t>
            </a:r>
            <a:br>
              <a:rPr lang="en-US" sz="4000" dirty="0" smtClean="0"/>
            </a:br>
            <a:r>
              <a:rPr lang="en-US" sz="4000" dirty="0" smtClean="0"/>
              <a:t>     - Depth First Search(DFS)</a:t>
            </a:r>
            <a:br>
              <a:rPr lang="en-US" sz="4000" dirty="0" smtClean="0"/>
            </a:br>
            <a:r>
              <a:rPr lang="en-US" sz="4000" dirty="0" smtClean="0"/>
              <a:t>     -Breadth First Search(BFS)</a:t>
            </a:r>
            <a:br>
              <a:rPr lang="en-US" sz="4000" dirty="0" smtClean="0"/>
            </a:br>
            <a:r>
              <a:rPr lang="en-US" sz="4000" dirty="0"/>
              <a:t/>
            </a:r>
            <a:br>
              <a:rPr lang="en-US" sz="4000" dirty="0"/>
            </a:br>
            <a:r>
              <a:rPr lang="en-US" sz="4000" dirty="0" smtClean="0"/>
              <a:t>Class- 2</a:t>
            </a:r>
            <a:endParaRPr lang="en-US" dirty="0"/>
          </a:p>
        </p:txBody>
      </p:sp>
      <p:sp>
        <p:nvSpPr>
          <p:cNvPr id="3" name="Subtitle 2"/>
          <p:cNvSpPr>
            <a:spLocks noGrp="1"/>
          </p:cNvSpPr>
          <p:nvPr>
            <p:ph type="subTitle" idx="1"/>
          </p:nvPr>
        </p:nvSpPr>
        <p:spPr>
          <a:xfrm>
            <a:off x="685800" y="6019800"/>
            <a:ext cx="6461760" cy="228600"/>
          </a:xfrm>
        </p:spPr>
        <p:txBody>
          <a:bodyPr>
            <a:normAutofit fontScale="55000" lnSpcReduction="20000"/>
          </a:bodyPr>
          <a:lstStyle/>
          <a:p>
            <a:r>
              <a:rPr lang="en-US" dirty="0" smtClean="0"/>
              <a:t>Sasikumar S</a:t>
            </a:r>
            <a:endParaRPr lang="en-US" dirty="0"/>
          </a:p>
        </p:txBody>
      </p:sp>
    </p:spTree>
    <p:extLst>
      <p:ext uri="{BB962C8B-B14F-4D97-AF65-F5344CB8AC3E}">
        <p14:creationId xmlns:p14="http://schemas.microsoft.com/office/powerpoint/2010/main" val="127616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 (DFS)</a:t>
            </a:r>
            <a:endParaRPr lang="en-US" dirty="0"/>
          </a:p>
        </p:txBody>
      </p:sp>
      <p:sp>
        <p:nvSpPr>
          <p:cNvPr id="3" name="Content Placeholder 2"/>
          <p:cNvSpPr>
            <a:spLocks noGrp="1"/>
          </p:cNvSpPr>
          <p:nvPr>
            <p:ph idx="1"/>
          </p:nvPr>
        </p:nvSpPr>
        <p:spPr/>
        <p:txBody>
          <a:bodyPr/>
          <a:lstStyle/>
          <a:p>
            <a:r>
              <a:rPr lang="en-US" dirty="0"/>
              <a:t>Depth First Search is an algorithm used to search the </a:t>
            </a:r>
            <a:r>
              <a:rPr lang="en-US" dirty="0">
                <a:hlinkClick r:id="rId2"/>
              </a:rPr>
              <a:t>Tree</a:t>
            </a:r>
            <a:r>
              <a:rPr lang="en-US" dirty="0"/>
              <a:t> or </a:t>
            </a:r>
            <a:r>
              <a:rPr lang="en-US" dirty="0">
                <a:hlinkClick r:id="rId3"/>
              </a:rPr>
              <a:t>Graph</a:t>
            </a:r>
            <a:r>
              <a:rPr lang="en-US" dirty="0"/>
              <a:t>. DFS search starts from root node then traversal into left child node and continues, if item found it stops other wise it continues. The advantage of DFS is it requires less memory compare to</a:t>
            </a:r>
            <a:r>
              <a:rPr lang="en-US" dirty="0">
                <a:hlinkClick r:id="rId4"/>
              </a:rPr>
              <a:t> Breadth First Search(BFS).</a:t>
            </a:r>
            <a:endParaRPr lang="en-US" dirty="0"/>
          </a:p>
        </p:txBody>
      </p:sp>
      <p:pic>
        <p:nvPicPr>
          <p:cNvPr id="10246"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5573"/>
          <a:stretch/>
        </p:blipFill>
        <p:spPr bwMode="auto">
          <a:xfrm>
            <a:off x="1295400" y="2895600"/>
            <a:ext cx="4191000" cy="277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5670890"/>
            <a:ext cx="6705600" cy="923330"/>
          </a:xfrm>
          <a:prstGeom prst="rect">
            <a:avLst/>
          </a:prstGeom>
          <a:noFill/>
        </p:spPr>
        <p:txBody>
          <a:bodyPr wrap="square" rtlCol="0">
            <a:spAutoFit/>
          </a:bodyPr>
          <a:lstStyle/>
          <a:p>
            <a:pPr marL="285750" indent="-285750">
              <a:buFont typeface="Arial" pitchFamily="34" charset="0"/>
              <a:buChar char="•"/>
            </a:pPr>
            <a:r>
              <a:rPr lang="en-US" dirty="0" smtClean="0">
                <a:solidFill>
                  <a:srgbClr val="2F2B20"/>
                </a:solidFill>
              </a:rPr>
              <a:t>Works for cyclic graphs, weighted or non weighted(weight=1), however not for computing minimum cost etc.</a:t>
            </a:r>
          </a:p>
          <a:p>
            <a:pPr marL="285750" indent="-285750">
              <a:buFont typeface="Arial" pitchFamily="34" charset="0"/>
              <a:buChar char="•"/>
            </a:pPr>
            <a:r>
              <a:rPr lang="en-US" b="1" dirty="0" smtClean="0">
                <a:solidFill>
                  <a:srgbClr val="2F2B20"/>
                </a:solidFill>
              </a:rPr>
              <a:t>DFS cannot be used for short path.</a:t>
            </a:r>
            <a:endParaRPr lang="en-US" b="1" dirty="0">
              <a:solidFill>
                <a:srgbClr val="2F2B20"/>
              </a:solidFill>
            </a:endParaRPr>
          </a:p>
        </p:txBody>
      </p:sp>
    </p:spTree>
    <p:extLst>
      <p:ext uri="{BB962C8B-B14F-4D97-AF65-F5344CB8AC3E}">
        <p14:creationId xmlns:p14="http://schemas.microsoft.com/office/powerpoint/2010/main" val="3609155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 First Search(BFS)</a:t>
            </a:r>
            <a:endParaRPr lang="en-US" dirty="0"/>
          </a:p>
        </p:txBody>
      </p:sp>
      <p:sp>
        <p:nvSpPr>
          <p:cNvPr id="3" name="Content Placeholder 2"/>
          <p:cNvSpPr>
            <a:spLocks noGrp="1"/>
          </p:cNvSpPr>
          <p:nvPr>
            <p:ph idx="1"/>
          </p:nvPr>
        </p:nvSpPr>
        <p:spPr/>
        <p:txBody>
          <a:bodyPr/>
          <a:lstStyle/>
          <a:p>
            <a:r>
              <a:rPr lang="en-US" dirty="0"/>
              <a:t>Breadth First Search is an algorithm used to search the </a:t>
            </a:r>
            <a:r>
              <a:rPr lang="en-US" dirty="0">
                <a:hlinkClick r:id="rId2"/>
              </a:rPr>
              <a:t>Tree</a:t>
            </a:r>
            <a:r>
              <a:rPr lang="en-US" dirty="0"/>
              <a:t> or</a:t>
            </a:r>
            <a:r>
              <a:rPr lang="en-US" dirty="0">
                <a:hlinkClick r:id="rId3"/>
              </a:rPr>
              <a:t> Graph</a:t>
            </a:r>
            <a:r>
              <a:rPr lang="en-US" dirty="0"/>
              <a:t>. BFS search starts from root node then traversal into next level of graph or tree and continues, if item found it stops other wise it continues. The disadvantage of BFS is it requires more memory compare to</a:t>
            </a:r>
            <a:r>
              <a:rPr lang="en-US" dirty="0">
                <a:hlinkClick r:id="rId4"/>
              </a:rPr>
              <a:t> Depth First Search(DFS).</a:t>
            </a:r>
            <a:r>
              <a:rPr lang="en-US" dirty="0"/>
              <a:t> </a:t>
            </a:r>
          </a:p>
        </p:txBody>
      </p:sp>
      <p:pic>
        <p:nvPicPr>
          <p:cNvPr id="1126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9334" b="7998"/>
          <a:stretch/>
        </p:blipFill>
        <p:spPr bwMode="auto">
          <a:xfrm>
            <a:off x="1752600" y="2895600"/>
            <a:ext cx="4572000" cy="28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5742940"/>
            <a:ext cx="7848600" cy="923330"/>
          </a:xfrm>
          <a:prstGeom prst="rect">
            <a:avLst/>
          </a:prstGeom>
        </p:spPr>
        <p:txBody>
          <a:bodyPr wrap="square">
            <a:spAutoFit/>
          </a:bodyPr>
          <a:lstStyle/>
          <a:p>
            <a:pPr marL="285750" indent="-285750">
              <a:buFont typeface="Arial" pitchFamily="34" charset="0"/>
              <a:buChar char="•"/>
            </a:pPr>
            <a:r>
              <a:rPr lang="en-US" dirty="0">
                <a:solidFill>
                  <a:srgbClr val="2F2B20"/>
                </a:solidFill>
              </a:rPr>
              <a:t>Works for cyclic graphs, weighted or non </a:t>
            </a:r>
            <a:r>
              <a:rPr lang="en-US" dirty="0" smtClean="0">
                <a:solidFill>
                  <a:srgbClr val="2F2B20"/>
                </a:solidFill>
              </a:rPr>
              <a:t>weighted(1), </a:t>
            </a:r>
            <a:r>
              <a:rPr lang="en-US" dirty="0">
                <a:solidFill>
                  <a:srgbClr val="2F2B20"/>
                </a:solidFill>
              </a:rPr>
              <a:t>however not for computing minimum cost etc.</a:t>
            </a:r>
          </a:p>
          <a:p>
            <a:pPr marL="285750" indent="-285750">
              <a:buFont typeface="Arial" pitchFamily="34" charset="0"/>
              <a:buChar char="•"/>
            </a:pPr>
            <a:r>
              <a:rPr lang="en-US" b="1" dirty="0">
                <a:solidFill>
                  <a:srgbClr val="2F2B20"/>
                </a:solidFill>
              </a:rPr>
              <a:t>Shortest path will work only with non weighted </a:t>
            </a:r>
            <a:r>
              <a:rPr lang="en-US" b="1" dirty="0" smtClean="0">
                <a:solidFill>
                  <a:srgbClr val="2F2B20"/>
                </a:solidFill>
              </a:rPr>
              <a:t>graph in BFS</a:t>
            </a:r>
          </a:p>
        </p:txBody>
      </p:sp>
    </p:spTree>
    <p:extLst>
      <p:ext uri="{BB962C8B-B14F-4D97-AF65-F5344CB8AC3E}">
        <p14:creationId xmlns:p14="http://schemas.microsoft.com/office/powerpoint/2010/main" val="977149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and BFS video</a:t>
            </a:r>
            <a:endParaRPr lang="en-US" dirty="0"/>
          </a:p>
        </p:txBody>
      </p:sp>
      <p:sp>
        <p:nvSpPr>
          <p:cNvPr id="3" name="Content Placeholder 2"/>
          <p:cNvSpPr>
            <a:spLocks noGrp="1"/>
          </p:cNvSpPr>
          <p:nvPr>
            <p:ph idx="1"/>
          </p:nvPr>
        </p:nvSpPr>
        <p:spPr/>
        <p:txBody>
          <a:bodyPr>
            <a:normAutofit/>
          </a:bodyPr>
          <a:lstStyle/>
          <a:p>
            <a:r>
              <a:rPr lang="en-US" b="1" dirty="0">
                <a:hlinkClick r:id="rId2"/>
              </a:rPr>
              <a:t>http://107.108.206.159/Adv_Test_Video/Graph Traversals - Breadth First and Depth First.mp4</a:t>
            </a:r>
            <a:endParaRPr lang="en-US" b="1" dirty="0"/>
          </a:p>
          <a:p>
            <a:endParaRPr lang="en-US" dirty="0" smtClean="0">
              <a:hlinkClick r:id="rId3"/>
            </a:endParaRPr>
          </a:p>
          <a:p>
            <a:pPr marL="114300" indent="0" algn="ctr">
              <a:buNone/>
            </a:pPr>
            <a:r>
              <a:rPr lang="en-US" dirty="0" smtClean="0">
                <a:hlinkClick r:id="rId3"/>
              </a:rPr>
              <a:t>OR </a:t>
            </a:r>
          </a:p>
          <a:p>
            <a:pPr marL="114300" indent="0">
              <a:buNone/>
            </a:pPr>
            <a:endParaRPr lang="en-US" dirty="0" smtClean="0">
              <a:hlinkClick r:id="rId3"/>
            </a:endParaRPr>
          </a:p>
          <a:p>
            <a:r>
              <a:rPr lang="en-US" b="1" dirty="0" smtClean="0">
                <a:hlinkClick r:id="rId3"/>
              </a:rPr>
              <a:t>https</a:t>
            </a:r>
            <a:r>
              <a:rPr lang="en-US" b="1" dirty="0">
                <a:hlinkClick r:id="rId3"/>
              </a:rPr>
              <a:t>://</a:t>
            </a:r>
            <a:r>
              <a:rPr lang="en-US" b="1" dirty="0" smtClean="0">
                <a:hlinkClick r:id="rId3"/>
              </a:rPr>
              <a:t>www.youtube.com/watch?v=bIA8HEEUxZI</a:t>
            </a:r>
            <a:endParaRPr lang="en-US" b="1" dirty="0" smtClean="0"/>
          </a:p>
          <a:p>
            <a:endParaRPr lang="en-US" dirty="0"/>
          </a:p>
          <a:p>
            <a:r>
              <a:rPr lang="en-US" dirty="0">
                <a:hlinkClick r:id="rId4" action="ppaction://hlinkfile"/>
              </a:rPr>
              <a:t>C:\Users\sasikumar\Documents\Temp\SE\SE-SW COMPETENCY TASK </a:t>
            </a:r>
            <a:r>
              <a:rPr lang="en-US" dirty="0" smtClean="0">
                <a:hlinkClick r:id="rId4" action="ppaction://hlinkfile"/>
              </a:rPr>
              <a:t>FORCE\Classes</a:t>
            </a:r>
            <a:endParaRPr lang="en-US" dirty="0" smtClean="0"/>
          </a:p>
          <a:p>
            <a:endParaRPr lang="en-US" dirty="0" smtClean="0"/>
          </a:p>
          <a:p>
            <a:r>
              <a:rPr lang="en-US" dirty="0" smtClean="0">
                <a:hlinkClick r:id="rId5" action="ppaction://hlinkfile"/>
              </a:rPr>
              <a:t>\\sasikumar\SW Comp -</a:t>
            </a:r>
            <a:r>
              <a:rPr lang="en-US" dirty="0" err="1" smtClean="0">
                <a:hlinkClick r:id="rId5" action="ppaction://hlinkfile"/>
              </a:rPr>
              <a:t>Algo</a:t>
            </a:r>
            <a:r>
              <a:rPr lang="en-US" dirty="0" smtClean="0">
                <a:hlinkClick r:id="rId5" action="ppaction://hlinkfile"/>
              </a:rPr>
              <a:t> Videos</a:t>
            </a:r>
            <a:endParaRPr lang="en-US" dirty="0" smtClean="0"/>
          </a:p>
          <a:p>
            <a:endParaRPr lang="en-US" dirty="0"/>
          </a:p>
          <a:p>
            <a:r>
              <a:rPr lang="en-US" dirty="0"/>
              <a:t>Video name: </a:t>
            </a:r>
            <a:r>
              <a:rPr lang="en-US" dirty="0">
                <a:hlinkClick r:id="rId6" action="ppaction://hlinkfile"/>
              </a:rPr>
              <a:t>Graph Traversals - Breadth First and Depth </a:t>
            </a:r>
            <a:r>
              <a:rPr lang="en-US" dirty="0" smtClean="0">
                <a:hlinkClick r:id="rId6" action="ppaction://hlinkfile"/>
              </a:rPr>
              <a:t>First</a:t>
            </a:r>
            <a:endParaRPr lang="en-US" dirty="0" smtClean="0"/>
          </a:p>
          <a:p>
            <a:pPr marL="114300" indent="0">
              <a:buNone/>
            </a:pPr>
            <a:endParaRPr lang="en-US" dirty="0" smtClean="0"/>
          </a:p>
        </p:txBody>
      </p:sp>
    </p:spTree>
    <p:extLst>
      <p:ext uri="{BB962C8B-B14F-4D97-AF65-F5344CB8AC3E}">
        <p14:creationId xmlns:p14="http://schemas.microsoft.com/office/powerpoint/2010/main" val="3085790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program </a:t>
            </a:r>
            <a:endParaRPr lang="en-US" dirty="0"/>
          </a:p>
        </p:txBody>
      </p:sp>
      <p:sp>
        <p:nvSpPr>
          <p:cNvPr id="4" name="Rectangle 2"/>
          <p:cNvSpPr>
            <a:spLocks noChangeArrowheads="1"/>
          </p:cNvSpPr>
          <p:nvPr/>
        </p:nvSpPr>
        <p:spPr bwMode="auto">
          <a:xfrm>
            <a:off x="304800" y="765514"/>
            <a:ext cx="45720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400" dirty="0" smtClean="0">
                <a:solidFill>
                  <a:srgbClr val="808080"/>
                </a:solidFill>
                <a:latin typeface="Consolas" pitchFamily="49" charset="0"/>
                <a:cs typeface="Consolas" pitchFamily="49" charset="0"/>
              </a:rPr>
              <a:t>#include&lt;</a:t>
            </a:r>
            <a:r>
              <a:rPr lang="en-US" altLang="en-US" sz="1400" dirty="0" err="1" smtClean="0">
                <a:solidFill>
                  <a:srgbClr val="808080"/>
                </a:solidFill>
                <a:latin typeface="Consolas" pitchFamily="49" charset="0"/>
                <a:cs typeface="Consolas" pitchFamily="49" charset="0"/>
              </a:rPr>
              <a:t>stdio.h</a:t>
            </a:r>
            <a:r>
              <a:rPr lang="en-US" altLang="en-US" sz="1400" dirty="0" smtClean="0">
                <a:solidFill>
                  <a:srgbClr val="808080"/>
                </a:solidFill>
                <a:latin typeface="Consolas" pitchFamily="49" charset="0"/>
                <a:cs typeface="Consolas" pitchFamily="49" charset="0"/>
              </a:rPr>
              <a:t>&gt;</a:t>
            </a:r>
            <a:endParaRPr lang="en-US" altLang="en-US" sz="1400" dirty="0" smtClean="0">
              <a:solidFill>
                <a:srgbClr val="2F2B20"/>
              </a:solidFill>
            </a:endParaRPr>
          </a:p>
          <a:p>
            <a:pPr eaLnBrk="0" hangingPunct="0"/>
            <a:r>
              <a:rPr lang="en-US" altLang="en-US" sz="1400" dirty="0" smtClean="0">
                <a:solidFill>
                  <a:srgbClr val="808080"/>
                </a:solidFill>
                <a:latin typeface="Consolas" pitchFamily="49" charset="0"/>
                <a:cs typeface="Consolas" pitchFamily="49" charset="0"/>
              </a:rPr>
              <a:t>#include&lt;</a:t>
            </a:r>
            <a:r>
              <a:rPr lang="en-US" altLang="en-US" sz="1400" dirty="0" err="1" smtClean="0">
                <a:solidFill>
                  <a:srgbClr val="808080"/>
                </a:solidFill>
                <a:latin typeface="Consolas" pitchFamily="49" charset="0"/>
                <a:cs typeface="Consolas" pitchFamily="49" charset="0"/>
              </a:rPr>
              <a:t>conio.h</a:t>
            </a:r>
            <a:r>
              <a:rPr lang="en-US" altLang="en-US" sz="1400" dirty="0" smtClean="0">
                <a:solidFill>
                  <a:srgbClr val="808080"/>
                </a:solidFill>
                <a:latin typeface="Consolas" pitchFamily="49" charset="0"/>
                <a:cs typeface="Consolas" pitchFamily="49" charset="0"/>
              </a:rPr>
              <a:t>&gt;</a:t>
            </a:r>
            <a:endParaRPr lang="en-US" altLang="en-US" sz="1400" dirty="0" smtClean="0">
              <a:solidFill>
                <a:srgbClr val="2F2B20"/>
              </a:solidFill>
            </a:endParaRPr>
          </a:p>
          <a:p>
            <a:pPr eaLnBrk="0" hangingPunct="0"/>
            <a:r>
              <a:rPr lang="en-US" altLang="en-US" sz="1400" b="1" dirty="0" err="1" smtClean="0">
                <a:solidFill>
                  <a:srgbClr val="808080"/>
                </a:solidFill>
                <a:latin typeface="Consolas" pitchFamily="49" charset="0"/>
                <a:cs typeface="Consolas" pitchFamily="49" charset="0"/>
              </a:rPr>
              <a:t>int</a:t>
            </a:r>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a[20][20],reach[20],n;</a:t>
            </a:r>
            <a:endParaRPr lang="en-US" altLang="en-US" sz="1400" dirty="0" smtClean="0">
              <a:solidFill>
                <a:srgbClr val="2F2B20"/>
              </a:solidFill>
            </a:endParaRPr>
          </a:p>
          <a:p>
            <a:pPr eaLnBrk="0" hangingPunct="0"/>
            <a:r>
              <a:rPr lang="en-US" altLang="en-US" sz="2000" b="1" dirty="0" smtClean="0">
                <a:solidFill>
                  <a:srgbClr val="006699"/>
                </a:solidFill>
                <a:latin typeface="Consolas" pitchFamily="49" charset="0"/>
                <a:cs typeface="Consolas" pitchFamily="49" charset="0"/>
              </a:rPr>
              <a:t>void</a:t>
            </a:r>
            <a:r>
              <a:rPr lang="en-US" altLang="en-US" sz="2000" b="1" dirty="0" smtClean="0">
                <a:solidFill>
                  <a:srgbClr val="222222"/>
                </a:solidFill>
                <a:latin typeface="Consolas" pitchFamily="49" charset="0"/>
                <a:cs typeface="Consolas" pitchFamily="49" charset="0"/>
              </a:rPr>
              <a:t> </a:t>
            </a:r>
            <a:r>
              <a:rPr lang="en-US" altLang="en-US" sz="2000" b="1" dirty="0" err="1" smtClean="0">
                <a:solidFill>
                  <a:srgbClr val="000000"/>
                </a:solidFill>
                <a:latin typeface="Consolas" pitchFamily="49" charset="0"/>
                <a:cs typeface="Consolas" pitchFamily="49" charset="0"/>
              </a:rPr>
              <a:t>dfs</a:t>
            </a:r>
            <a:r>
              <a:rPr lang="en-US" altLang="en-US" sz="2000" b="1" dirty="0" smtClean="0">
                <a:solidFill>
                  <a:srgbClr val="000000"/>
                </a:solidFill>
                <a:latin typeface="Consolas" pitchFamily="49" charset="0"/>
                <a:cs typeface="Consolas" pitchFamily="49" charset="0"/>
              </a:rPr>
              <a:t>(</a:t>
            </a:r>
            <a:r>
              <a:rPr lang="en-US" altLang="en-US" sz="2000" b="1" dirty="0" err="1" smtClean="0">
                <a:solidFill>
                  <a:srgbClr val="808080"/>
                </a:solidFill>
                <a:latin typeface="Consolas" pitchFamily="49" charset="0"/>
                <a:cs typeface="Consolas" pitchFamily="49" charset="0"/>
              </a:rPr>
              <a:t>int</a:t>
            </a:r>
            <a:r>
              <a:rPr lang="en-US" altLang="en-US" sz="2000" b="1" dirty="0" smtClean="0">
                <a:solidFill>
                  <a:srgbClr val="222222"/>
                </a:solidFill>
                <a:latin typeface="Consolas" pitchFamily="49" charset="0"/>
                <a:cs typeface="Consolas" pitchFamily="49" charset="0"/>
              </a:rPr>
              <a:t> </a:t>
            </a:r>
            <a:r>
              <a:rPr lang="en-US" altLang="en-US" sz="2000" b="1" dirty="0" smtClean="0">
                <a:solidFill>
                  <a:srgbClr val="000000"/>
                </a:solidFill>
                <a:latin typeface="Consolas" pitchFamily="49" charset="0"/>
                <a:cs typeface="Consolas" pitchFamily="49" charset="0"/>
              </a:rPr>
              <a:t>v)</a:t>
            </a:r>
            <a:endParaRPr lang="en-US" altLang="en-US" sz="2000" b="1"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808080"/>
                </a:solidFill>
                <a:latin typeface="Consolas" pitchFamily="49" charset="0"/>
                <a:cs typeface="Consolas" pitchFamily="49" charset="0"/>
              </a:rPr>
              <a:t>int</a:t>
            </a:r>
            <a:r>
              <a:rPr lang="en-US" altLang="en-US" sz="1400" dirty="0" smtClean="0">
                <a:solidFill>
                  <a:srgbClr val="222222"/>
                </a:solidFill>
                <a:latin typeface="Consolas" pitchFamily="49" charset="0"/>
                <a:cs typeface="Consolas" pitchFamily="49" charset="0"/>
              </a:rPr>
              <a:t> </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reach[v]=1;</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222222"/>
                </a:solidFill>
                <a:effectLst>
                  <a:outerShdw blurRad="38100" dist="38100" dir="2700000" algn="tl">
                    <a:srgbClr val="000000">
                      <a:alpha val="43137"/>
                    </a:srgbClr>
                  </a:outerShdw>
                </a:effectLst>
                <a:latin typeface="Consolas" pitchFamily="49" charset="0"/>
                <a:cs typeface="Consolas" pitchFamily="49" charset="0"/>
              </a:rPr>
              <a:t> </a:t>
            </a:r>
            <a:r>
              <a:rPr lang="en-US" altLang="en-US" sz="1400" b="1" dirty="0" smtClean="0">
                <a:solidFill>
                  <a:srgbClr val="006699"/>
                </a:solidFill>
                <a:effectLst>
                  <a:outerShdw blurRad="38100" dist="38100" dir="2700000" algn="tl">
                    <a:srgbClr val="000000">
                      <a:alpha val="43137"/>
                    </a:srgbClr>
                  </a:outerShdw>
                </a:effectLst>
                <a:latin typeface="Consolas" pitchFamily="49" charset="0"/>
                <a:cs typeface="Consolas" pitchFamily="49" charset="0"/>
              </a:rPr>
              <a:t>if</a:t>
            </a:r>
            <a:r>
              <a:rPr lang="en-US" altLang="en-US" sz="1400" b="1"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(a[v][</a:t>
            </a:r>
            <a:r>
              <a:rPr lang="en-US" altLang="en-US" sz="1400" b="1"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i</a:t>
            </a:r>
            <a:r>
              <a:rPr lang="en-US" altLang="en-US" sz="1400" b="1"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 &amp;&amp; !reach[</a:t>
            </a:r>
            <a:r>
              <a:rPr lang="en-US" altLang="en-US" sz="1400" b="1"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i</a:t>
            </a:r>
            <a:r>
              <a:rPr lang="en-US" altLang="en-US" sz="1400" b="1"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a:t>
            </a:r>
            <a:endParaRPr lang="en-US" altLang="en-US" sz="1400" b="1" dirty="0" smtClean="0">
              <a:solidFill>
                <a:srgbClr val="2F2B20"/>
              </a:solidFill>
              <a:effectLst>
                <a:outerShdw blurRad="38100" dist="38100" dir="2700000" algn="tl">
                  <a:srgbClr val="000000">
                    <a:alpha val="43137"/>
                  </a:srgbClr>
                </a:outerShdw>
              </a:effectLst>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%d-&gt;%d"</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v,i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b="1" dirty="0" smtClean="0">
                <a:solidFill>
                  <a:srgbClr val="222222"/>
                </a:solidFill>
                <a:latin typeface="Consolas" pitchFamily="49" charset="0"/>
                <a:cs typeface="Consolas" pitchFamily="49" charset="0"/>
              </a:rPr>
              <a:t>  </a:t>
            </a:r>
            <a:r>
              <a:rPr lang="en-US" altLang="en-US" b="1" dirty="0" err="1" smtClean="0">
                <a:solidFill>
                  <a:srgbClr val="000000"/>
                </a:solidFill>
                <a:latin typeface="Consolas" pitchFamily="49" charset="0"/>
                <a:cs typeface="Consolas" pitchFamily="49" charset="0"/>
              </a:rPr>
              <a:t>dfs</a:t>
            </a:r>
            <a:r>
              <a:rPr lang="en-US" altLang="en-US" b="1" dirty="0" smtClean="0">
                <a:solidFill>
                  <a:srgbClr val="000000"/>
                </a:solidFill>
                <a:latin typeface="Consolas" pitchFamily="49" charset="0"/>
                <a:cs typeface="Consolas" pitchFamily="49" charset="0"/>
              </a:rPr>
              <a:t>(</a:t>
            </a:r>
            <a:r>
              <a:rPr lang="en-US" altLang="en-US" b="1" dirty="0" err="1" smtClean="0">
                <a:solidFill>
                  <a:srgbClr val="000000"/>
                </a:solidFill>
                <a:latin typeface="Consolas" pitchFamily="49" charset="0"/>
                <a:cs typeface="Consolas" pitchFamily="49" charset="0"/>
              </a:rPr>
              <a:t>i</a:t>
            </a:r>
            <a:r>
              <a:rPr lang="en-US" altLang="en-US" b="1" dirty="0" smtClean="0">
                <a:solidFill>
                  <a:srgbClr val="000000"/>
                </a:solidFill>
                <a:latin typeface="Consolas" pitchFamily="49" charset="0"/>
                <a:cs typeface="Consolas" pitchFamily="49" charset="0"/>
              </a:rPr>
              <a:t>);</a:t>
            </a:r>
            <a:endParaRPr lang="en-US" altLang="en-US" b="1"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p>
          <a:p>
            <a:r>
              <a:rPr lang="en-US" altLang="en-US" sz="2000" b="1" dirty="0">
                <a:solidFill>
                  <a:srgbClr val="006699"/>
                </a:solidFill>
                <a:latin typeface="Consolas" pitchFamily="49" charset="0"/>
                <a:cs typeface="Consolas" pitchFamily="49" charset="0"/>
              </a:rPr>
              <a:t>void</a:t>
            </a:r>
            <a:r>
              <a:rPr lang="en-US" altLang="en-US" sz="2000" dirty="0">
                <a:solidFill>
                  <a:srgbClr val="222222"/>
                </a:solidFill>
                <a:latin typeface="Consolas" pitchFamily="49" charset="0"/>
                <a:cs typeface="Consolas" pitchFamily="49" charset="0"/>
              </a:rPr>
              <a:t> </a:t>
            </a:r>
            <a:r>
              <a:rPr lang="en-US" altLang="en-US" sz="2000" dirty="0">
                <a:solidFill>
                  <a:srgbClr val="000000"/>
                </a:solidFill>
                <a:latin typeface="Consolas" pitchFamily="49" charset="0"/>
                <a:cs typeface="Consolas" pitchFamily="49" charset="0"/>
              </a:rPr>
              <a:t>main()</a:t>
            </a:r>
            <a:endParaRPr lang="en-US" altLang="en-US" sz="1400" dirty="0">
              <a:solidFill>
                <a:srgbClr val="2F2B20"/>
              </a:solidFill>
            </a:endParaRPr>
          </a:p>
          <a:p>
            <a:pPr eaLnBrk="0" hangingPunct="0"/>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808080"/>
                </a:solidFill>
                <a:latin typeface="Consolas" pitchFamily="49" charset="0"/>
                <a:cs typeface="Consolas" pitchFamily="49" charset="0"/>
              </a:rPr>
              <a:t>int</a:t>
            </a:r>
            <a:r>
              <a:rPr lang="en-US" altLang="en-US" sz="1400" dirty="0">
                <a:solidFill>
                  <a:srgbClr val="222222"/>
                </a:solidFill>
                <a:latin typeface="Consolas" pitchFamily="49" charset="0"/>
                <a:cs typeface="Consolas" pitchFamily="49" charset="0"/>
              </a:rPr>
              <a:t> </a:t>
            </a:r>
            <a:r>
              <a:rPr lang="en-US" altLang="en-US" sz="1400" dirty="0" err="1">
                <a:solidFill>
                  <a:srgbClr val="000000"/>
                </a:solidFill>
                <a:latin typeface="Consolas" pitchFamily="49" charset="0"/>
                <a:cs typeface="Consolas" pitchFamily="49" charset="0"/>
              </a:rPr>
              <a:t>i,j,count</a:t>
            </a:r>
            <a:r>
              <a:rPr lang="en-US" altLang="en-US" sz="1400" dirty="0">
                <a:solidFill>
                  <a:srgbClr val="000000"/>
                </a:solidFill>
                <a:latin typeface="Consolas" pitchFamily="49" charset="0"/>
                <a:cs typeface="Consolas" pitchFamily="49" charset="0"/>
              </a:rPr>
              <a:t>=0;</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dirty="0" err="1">
                <a:solidFill>
                  <a:srgbClr val="000000"/>
                </a:solidFill>
                <a:latin typeface="Consolas" pitchFamily="49" charset="0"/>
                <a:cs typeface="Consolas" pitchFamily="49" charset="0"/>
              </a:rPr>
              <a:t>clrscr</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printf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"\n Enter number of vertices:"</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scanf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a:t>
            </a:r>
            <a:r>
              <a:rPr lang="en-US" altLang="en-US" sz="1400" dirty="0" err="1">
                <a:solidFill>
                  <a:srgbClr val="0000FF"/>
                </a:solidFill>
                <a:latin typeface="Consolas" pitchFamily="49" charset="0"/>
                <a:cs typeface="Consolas" pitchFamily="49" charset="0"/>
              </a:rPr>
              <a:t>d"</a:t>
            </a:r>
            <a:r>
              <a:rPr lang="en-US" altLang="en-US" sz="1400" dirty="0" err="1">
                <a:solidFill>
                  <a:srgbClr val="000000"/>
                </a:solidFill>
                <a:latin typeface="Consolas" pitchFamily="49" charset="0"/>
                <a:cs typeface="Consolas" pitchFamily="49" charset="0"/>
              </a:rPr>
              <a:t>,&amp;n</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a:solidFill>
                  <a:srgbClr val="006699"/>
                </a:solidFill>
                <a:latin typeface="Consolas" pitchFamily="49" charset="0"/>
                <a:cs typeface="Consolas" pitchFamily="49" charset="0"/>
              </a:rPr>
              <a:t>for</a:t>
            </a:r>
            <a:r>
              <a:rPr lang="en-US" altLang="en-US" sz="1400" dirty="0">
                <a:solidFill>
                  <a:srgbClr val="000000"/>
                </a:solidFill>
                <a:latin typeface="Consolas" pitchFamily="49" charset="0"/>
                <a:cs typeface="Consolas" pitchFamily="49" charset="0"/>
              </a:rPr>
              <a:t>(</a:t>
            </a:r>
            <a:r>
              <a:rPr lang="en-US" altLang="en-US" sz="1400" dirty="0" err="1">
                <a:solidFill>
                  <a:srgbClr val="000000"/>
                </a:solidFill>
                <a:latin typeface="Consolas" pitchFamily="49" charset="0"/>
                <a:cs typeface="Consolas" pitchFamily="49" charset="0"/>
              </a:rPr>
              <a:t>i</a:t>
            </a:r>
            <a:r>
              <a:rPr lang="en-US" altLang="en-US" sz="1400" dirty="0">
                <a:solidFill>
                  <a:srgbClr val="000000"/>
                </a:solidFill>
                <a:latin typeface="Consolas" pitchFamily="49" charset="0"/>
                <a:cs typeface="Consolas" pitchFamily="49" charset="0"/>
              </a:rPr>
              <a:t>=1;i&lt;=</a:t>
            </a:r>
            <a:r>
              <a:rPr lang="en-US" altLang="en-US" sz="1400" dirty="0" err="1">
                <a:solidFill>
                  <a:srgbClr val="000000"/>
                </a:solidFill>
                <a:latin typeface="Consolas" pitchFamily="49" charset="0"/>
                <a:cs typeface="Consolas" pitchFamily="49" charset="0"/>
              </a:rPr>
              <a:t>n;i</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dirty="0">
                <a:solidFill>
                  <a:srgbClr val="000000"/>
                </a:solidFill>
                <a:latin typeface="Consolas" pitchFamily="49" charset="0"/>
                <a:cs typeface="Consolas" pitchFamily="49" charset="0"/>
              </a:rPr>
              <a:t>reach[</a:t>
            </a:r>
            <a:r>
              <a:rPr lang="en-US" altLang="en-US" sz="1400" dirty="0" err="1">
                <a:solidFill>
                  <a:srgbClr val="000000"/>
                </a:solidFill>
                <a:latin typeface="Consolas" pitchFamily="49" charset="0"/>
                <a:cs typeface="Consolas" pitchFamily="49" charset="0"/>
              </a:rPr>
              <a:t>i</a:t>
            </a:r>
            <a:r>
              <a:rPr lang="en-US" altLang="en-US" sz="1400" dirty="0">
                <a:solidFill>
                  <a:srgbClr val="000000"/>
                </a:solidFill>
                <a:latin typeface="Consolas" pitchFamily="49" charset="0"/>
                <a:cs typeface="Consolas" pitchFamily="49" charset="0"/>
              </a:rPr>
              <a:t>]=0;</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a:solidFill>
                  <a:srgbClr val="006699"/>
                </a:solidFill>
                <a:latin typeface="Consolas" pitchFamily="49" charset="0"/>
                <a:cs typeface="Consolas" pitchFamily="49" charset="0"/>
              </a:rPr>
              <a:t>for</a:t>
            </a:r>
            <a:r>
              <a:rPr lang="en-US" altLang="en-US" sz="1400" dirty="0">
                <a:solidFill>
                  <a:srgbClr val="000000"/>
                </a:solidFill>
                <a:latin typeface="Consolas" pitchFamily="49" charset="0"/>
                <a:cs typeface="Consolas" pitchFamily="49" charset="0"/>
              </a:rPr>
              <a:t>(j=1;j&lt;=</a:t>
            </a:r>
            <a:r>
              <a:rPr lang="en-US" altLang="en-US" sz="1400" dirty="0" err="1">
                <a:solidFill>
                  <a:srgbClr val="000000"/>
                </a:solidFill>
                <a:latin typeface="Consolas" pitchFamily="49" charset="0"/>
                <a:cs typeface="Consolas" pitchFamily="49" charset="0"/>
              </a:rPr>
              <a:t>n;j</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dirty="0">
                <a:solidFill>
                  <a:srgbClr val="000000"/>
                </a:solidFill>
                <a:latin typeface="Consolas" pitchFamily="49" charset="0"/>
                <a:cs typeface="Consolas" pitchFamily="49" charset="0"/>
              </a:rPr>
              <a:t>a[</a:t>
            </a:r>
            <a:r>
              <a:rPr lang="en-US" altLang="en-US" sz="1400" dirty="0" err="1">
                <a:solidFill>
                  <a:srgbClr val="000000"/>
                </a:solidFill>
                <a:latin typeface="Consolas" pitchFamily="49" charset="0"/>
                <a:cs typeface="Consolas" pitchFamily="49" charset="0"/>
              </a:rPr>
              <a:t>i</a:t>
            </a:r>
            <a:r>
              <a:rPr lang="en-US" altLang="en-US" sz="1400" dirty="0">
                <a:solidFill>
                  <a:srgbClr val="000000"/>
                </a:solidFill>
                <a:latin typeface="Consolas" pitchFamily="49" charset="0"/>
                <a:cs typeface="Consolas" pitchFamily="49" charset="0"/>
              </a:rPr>
              <a:t>][j]=0;</a:t>
            </a:r>
            <a:endParaRPr lang="en-US" altLang="en-US" sz="105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dirty="0">
                <a:solidFill>
                  <a:srgbClr val="000000"/>
                </a:solidFill>
                <a:latin typeface="Consolas" pitchFamily="49" charset="0"/>
                <a:cs typeface="Consolas" pitchFamily="49" charset="0"/>
              </a:rPr>
              <a:t>}</a:t>
            </a:r>
            <a:endParaRPr lang="en-US" altLang="en-US" sz="1050" dirty="0">
              <a:solidFill>
                <a:srgbClr val="2F2B20"/>
              </a:solidFill>
            </a:endParaRPr>
          </a:p>
          <a:p>
            <a:pPr eaLnBrk="0" hangingPunct="0"/>
            <a:endParaRPr lang="en-US" altLang="en-US" sz="1400" dirty="0" smtClean="0">
              <a:solidFill>
                <a:srgbClr val="2F2B20"/>
              </a:solidFill>
            </a:endParaRPr>
          </a:p>
        </p:txBody>
      </p:sp>
      <p:sp>
        <p:nvSpPr>
          <p:cNvPr id="5" name="Rectangle 3"/>
          <p:cNvSpPr>
            <a:spLocks noChangeArrowheads="1"/>
          </p:cNvSpPr>
          <p:nvPr/>
        </p:nvSpPr>
        <p:spPr bwMode="auto">
          <a:xfrm>
            <a:off x="4648200" y="776645"/>
            <a:ext cx="38862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Enter the adjacency matrix:\n"</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(j=1;j&lt;=</a:t>
            </a:r>
            <a:r>
              <a:rPr lang="en-US" altLang="en-US" sz="1400" dirty="0" err="1" smtClean="0">
                <a:solidFill>
                  <a:srgbClr val="000000"/>
                </a:solidFill>
                <a:latin typeface="Consolas" pitchFamily="49" charset="0"/>
                <a:cs typeface="Consolas" pitchFamily="49" charset="0"/>
              </a:rPr>
              <a:t>n;j</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scanf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a:t>
            </a:r>
            <a:r>
              <a:rPr lang="en-US" altLang="en-US" sz="1400" dirty="0" err="1" smtClean="0">
                <a:solidFill>
                  <a:srgbClr val="0000FF"/>
                </a:solidFill>
                <a:latin typeface="Consolas" pitchFamily="49" charset="0"/>
                <a:cs typeface="Consolas" pitchFamily="49" charset="0"/>
              </a:rPr>
              <a:t>d"</a:t>
            </a:r>
            <a:r>
              <a:rPr lang="en-US" altLang="en-US" sz="1400" dirty="0" err="1" smtClean="0">
                <a:solidFill>
                  <a:srgbClr val="000000"/>
                </a:solidFill>
                <a:latin typeface="Consolas" pitchFamily="49" charset="0"/>
                <a:cs typeface="Consolas" pitchFamily="49" charset="0"/>
              </a:rPr>
              <a:t>,&amp;a</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][j]);</a:t>
            </a:r>
          </a:p>
          <a:p>
            <a:pPr eaLnBrk="0" hangingPunct="0"/>
            <a:endParaRPr lang="en-US" altLang="en-US" sz="1400" dirty="0" smtClean="0">
              <a:solidFill>
                <a:srgbClr val="2F2B20"/>
              </a:solidFill>
            </a:endParaRPr>
          </a:p>
          <a:p>
            <a:pPr eaLnBrk="0" hangingPunct="0"/>
            <a:r>
              <a:rPr lang="en-US" altLang="en-US" sz="2000" dirty="0" smtClean="0">
                <a:solidFill>
                  <a:srgbClr val="0070C0"/>
                </a:solidFill>
                <a:latin typeface="Consolas" pitchFamily="49" charset="0"/>
                <a:cs typeface="Consolas" pitchFamily="49" charset="0"/>
              </a:rPr>
              <a:t> </a:t>
            </a:r>
            <a:r>
              <a:rPr lang="en-US" altLang="en-US" sz="2800" b="1" dirty="0" err="1" smtClean="0">
                <a:solidFill>
                  <a:srgbClr val="2F2B20"/>
                </a:solidFill>
                <a:latin typeface="Consolas" pitchFamily="49" charset="0"/>
                <a:cs typeface="Consolas" pitchFamily="49" charset="0"/>
              </a:rPr>
              <a:t>dfs</a:t>
            </a:r>
            <a:r>
              <a:rPr lang="en-US" altLang="en-US" sz="2800" b="1" dirty="0" smtClean="0">
                <a:solidFill>
                  <a:srgbClr val="2F2B20"/>
                </a:solidFill>
                <a:latin typeface="Consolas" pitchFamily="49" charset="0"/>
                <a:cs typeface="Consolas" pitchFamily="49" charset="0"/>
              </a:rPr>
              <a:t>(1);</a:t>
            </a:r>
          </a:p>
          <a:p>
            <a:pPr eaLnBrk="0" hangingPunct="0"/>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if</a:t>
            </a:r>
            <a:r>
              <a:rPr lang="en-US" altLang="en-US" sz="1400" dirty="0" smtClean="0">
                <a:solidFill>
                  <a:srgbClr val="000000"/>
                </a:solidFill>
                <a:latin typeface="Consolas" pitchFamily="49" charset="0"/>
                <a:cs typeface="Consolas" pitchFamily="49" charset="0"/>
              </a:rPr>
              <a:t>(reach[</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count++;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if</a:t>
            </a:r>
            <a:r>
              <a:rPr lang="en-US" altLang="en-US" sz="1400" dirty="0" smtClean="0">
                <a:solidFill>
                  <a:srgbClr val="000000"/>
                </a:solidFill>
                <a:latin typeface="Consolas" pitchFamily="49" charset="0"/>
                <a:cs typeface="Consolas" pitchFamily="49" charset="0"/>
              </a:rPr>
              <a:t>(count==n)</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Graph is connected"</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else</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Graph is not connected"</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err="1" smtClean="0">
                <a:solidFill>
                  <a:srgbClr val="000000"/>
                </a:solidFill>
                <a:latin typeface="Consolas" pitchFamily="49" charset="0"/>
                <a:cs typeface="Consolas" pitchFamily="49" charset="0"/>
              </a:rPr>
              <a:t>getch</a:t>
            </a:r>
            <a:r>
              <a:rPr lang="en-US" altLang="en-US" sz="1400" dirty="0" smtClean="0">
                <a:solidFill>
                  <a:srgbClr val="000000"/>
                </a:solidFill>
                <a:latin typeface="Consolas" pitchFamily="49" charset="0"/>
                <a:cs typeface="Consolas" pitchFamily="49" charset="0"/>
              </a:rPr>
              <a:t>();</a:t>
            </a:r>
          </a:p>
          <a:p>
            <a:pPr eaLnBrk="0" hangingPunct="0"/>
            <a:r>
              <a:rPr lang="en-US" altLang="en-US" sz="1400" dirty="0">
                <a:solidFill>
                  <a:srgbClr val="000000"/>
                </a:solidFill>
                <a:latin typeface="Consolas" pitchFamily="49" charset="0"/>
                <a:cs typeface="Consolas" pitchFamily="49" charset="0"/>
              </a:rPr>
              <a:t>}</a:t>
            </a:r>
            <a:endParaRPr lang="en-US" altLang="en-US" sz="1400" dirty="0" smtClean="0">
              <a:solidFill>
                <a:srgbClr val="2F2B20"/>
              </a:solidFill>
            </a:endParaRPr>
          </a:p>
        </p:txBody>
      </p:sp>
      <p:cxnSp>
        <p:nvCxnSpPr>
          <p:cNvPr id="7" name="Straight Connector 6"/>
          <p:cNvCxnSpPr/>
          <p:nvPr/>
        </p:nvCxnSpPr>
        <p:spPr>
          <a:xfrm>
            <a:off x="4343400" y="762000"/>
            <a:ext cx="0" cy="6096000"/>
          </a:xfrm>
          <a:prstGeom prst="line">
            <a:avLst/>
          </a:prstGeom>
        </p:spPr>
        <p:style>
          <a:lnRef idx="2">
            <a:schemeClr val="accent2"/>
          </a:lnRef>
          <a:fillRef idx="0">
            <a:schemeClr val="accent2"/>
          </a:fillRef>
          <a:effectRef idx="1">
            <a:schemeClr val="accent2"/>
          </a:effectRef>
          <a:fontRef idx="minor">
            <a:schemeClr val="tx1"/>
          </a:fontRef>
        </p:style>
      </p:cxnSp>
      <p:sp>
        <p:nvSpPr>
          <p:cNvPr id="10" name="Explosion 2 9"/>
          <p:cNvSpPr/>
          <p:nvPr/>
        </p:nvSpPr>
        <p:spPr>
          <a:xfrm rot="20817407">
            <a:off x="7657909" y="5599772"/>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418262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Main objective is to focus on </a:t>
            </a:r>
            <a:r>
              <a:rPr lang="en-US" b="1" dirty="0" smtClean="0"/>
              <a:t>Key Algorithms/Methods </a:t>
            </a:r>
            <a:r>
              <a:rPr lang="en-US" dirty="0" smtClean="0"/>
              <a:t>that are frequently covered in Advance SW Competency Test.</a:t>
            </a:r>
          </a:p>
          <a:p>
            <a:endParaRPr lang="en-US" dirty="0"/>
          </a:p>
          <a:p>
            <a:r>
              <a:rPr lang="en-US" dirty="0" smtClean="0"/>
              <a:t>Target is to get good understanding and </a:t>
            </a:r>
            <a:r>
              <a:rPr lang="en-US" b="1" dirty="0" smtClean="0"/>
              <a:t>Hands On Experience</a:t>
            </a:r>
            <a:r>
              <a:rPr lang="en-US" dirty="0" smtClean="0"/>
              <a:t>.</a:t>
            </a:r>
          </a:p>
          <a:p>
            <a:r>
              <a:rPr lang="en-US" dirty="0" smtClean="0"/>
              <a:t>Tips -  Dos and Don’t.</a:t>
            </a:r>
          </a:p>
          <a:p>
            <a:r>
              <a:rPr lang="en-US" dirty="0" smtClean="0"/>
              <a:t>Test problems will be covered.</a:t>
            </a:r>
          </a:p>
          <a:p>
            <a:endParaRPr lang="en-US" dirty="0"/>
          </a:p>
          <a:p>
            <a:pPr marL="114300" indent="0">
              <a:buNone/>
            </a:pPr>
            <a:r>
              <a:rPr lang="en-US" b="1" u="sng" dirty="0" smtClean="0"/>
              <a:t>Out of Scope</a:t>
            </a:r>
            <a:r>
              <a:rPr lang="en-US" dirty="0" smtClean="0"/>
              <a:t>:</a:t>
            </a:r>
          </a:p>
          <a:p>
            <a:r>
              <a:rPr lang="en-US" dirty="0" smtClean="0"/>
              <a:t>No intension to cover regular advance C programming training for various data structure and algorithms.  That has to be covered through SRIB training.</a:t>
            </a:r>
          </a:p>
          <a:p>
            <a:r>
              <a:rPr lang="en-US" i="1" dirty="0" smtClean="0"/>
              <a:t>PS: however invite the major concern that you feel to be addressed in this task force.</a:t>
            </a:r>
            <a:endParaRPr lang="en-US" i="1" dirty="0"/>
          </a:p>
        </p:txBody>
      </p:sp>
    </p:spTree>
    <p:extLst>
      <p:ext uri="{BB962C8B-B14F-4D97-AF65-F5344CB8AC3E}">
        <p14:creationId xmlns:p14="http://schemas.microsoft.com/office/powerpoint/2010/main" val="564057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program </a:t>
            </a:r>
            <a:endParaRPr lang="en-US" dirty="0"/>
          </a:p>
        </p:txBody>
      </p:sp>
      <p:cxnSp>
        <p:nvCxnSpPr>
          <p:cNvPr id="7" name="Straight Connector 6"/>
          <p:cNvCxnSpPr/>
          <p:nvPr/>
        </p:nvCxnSpPr>
        <p:spPr>
          <a:xfrm>
            <a:off x="4191000" y="762000"/>
            <a:ext cx="76200" cy="6096000"/>
          </a:xfrm>
          <a:prstGeom prst="line">
            <a:avLst/>
          </a:prstGeom>
        </p:spPr>
        <p:style>
          <a:lnRef idx="2">
            <a:schemeClr val="accent2"/>
          </a:lnRef>
          <a:fillRef idx="0">
            <a:schemeClr val="accent2"/>
          </a:fillRef>
          <a:effectRef idx="1">
            <a:schemeClr val="accent2"/>
          </a:effectRef>
          <a:fontRef idx="minor">
            <a:schemeClr val="tx1"/>
          </a:fontRef>
        </p:style>
      </p:cxnSp>
      <p:sp>
        <p:nvSpPr>
          <p:cNvPr id="3" name="Rectangle 2"/>
          <p:cNvSpPr>
            <a:spLocks noChangeArrowheads="1"/>
          </p:cNvSpPr>
          <p:nvPr/>
        </p:nvSpPr>
        <p:spPr bwMode="auto">
          <a:xfrm>
            <a:off x="381000" y="719348"/>
            <a:ext cx="38481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400" dirty="0" smtClean="0">
                <a:solidFill>
                  <a:srgbClr val="808080"/>
                </a:solidFill>
                <a:latin typeface="Consolas" pitchFamily="49" charset="0"/>
                <a:cs typeface="Consolas" pitchFamily="49" charset="0"/>
              </a:rPr>
              <a:t>#include&lt;</a:t>
            </a:r>
            <a:r>
              <a:rPr lang="en-US" altLang="en-US" sz="1400" dirty="0" err="1" smtClean="0">
                <a:solidFill>
                  <a:srgbClr val="808080"/>
                </a:solidFill>
                <a:latin typeface="Consolas" pitchFamily="49" charset="0"/>
                <a:cs typeface="Consolas" pitchFamily="49" charset="0"/>
              </a:rPr>
              <a:t>stdio.h</a:t>
            </a:r>
            <a:r>
              <a:rPr lang="en-US" altLang="en-US" sz="1400" dirty="0" smtClean="0">
                <a:solidFill>
                  <a:srgbClr val="808080"/>
                </a:solidFill>
                <a:latin typeface="Consolas" pitchFamily="49" charset="0"/>
                <a:cs typeface="Consolas" pitchFamily="49" charset="0"/>
              </a:rPr>
              <a:t>&gt;</a:t>
            </a:r>
            <a:endParaRPr lang="en-US" altLang="en-US" sz="1400" dirty="0" smtClean="0">
              <a:solidFill>
                <a:srgbClr val="2F2B20"/>
              </a:solidFill>
            </a:endParaRPr>
          </a:p>
          <a:p>
            <a:pPr eaLnBrk="0" hangingPunct="0"/>
            <a:r>
              <a:rPr lang="en-US" altLang="en-US" sz="1400" dirty="0" smtClean="0">
                <a:solidFill>
                  <a:srgbClr val="808080"/>
                </a:solidFill>
                <a:latin typeface="Consolas" pitchFamily="49" charset="0"/>
                <a:cs typeface="Consolas" pitchFamily="49" charset="0"/>
              </a:rPr>
              <a:t>#include&lt;</a:t>
            </a:r>
            <a:r>
              <a:rPr lang="en-US" altLang="en-US" sz="1400" dirty="0" err="1" smtClean="0">
                <a:solidFill>
                  <a:srgbClr val="808080"/>
                </a:solidFill>
                <a:latin typeface="Consolas" pitchFamily="49" charset="0"/>
                <a:cs typeface="Consolas" pitchFamily="49" charset="0"/>
              </a:rPr>
              <a:t>conio.h</a:t>
            </a:r>
            <a:r>
              <a:rPr lang="en-US" altLang="en-US" sz="1400" dirty="0" smtClean="0">
                <a:solidFill>
                  <a:srgbClr val="808080"/>
                </a:solidFill>
                <a:latin typeface="Consolas" pitchFamily="49" charset="0"/>
                <a:cs typeface="Consolas" pitchFamily="49" charset="0"/>
              </a:rPr>
              <a:t>&gt;</a:t>
            </a:r>
            <a:endParaRPr lang="en-US" altLang="en-US" sz="1400" dirty="0" smtClean="0">
              <a:solidFill>
                <a:srgbClr val="2F2B20"/>
              </a:solidFill>
            </a:endParaRPr>
          </a:p>
          <a:p>
            <a:pPr eaLnBrk="0" hangingPunct="0"/>
            <a:r>
              <a:rPr lang="en-US" altLang="en-US" sz="1400" b="1" dirty="0" err="1" smtClean="0">
                <a:solidFill>
                  <a:srgbClr val="808080"/>
                </a:solidFill>
                <a:latin typeface="Consolas" pitchFamily="49" charset="0"/>
                <a:cs typeface="Consolas" pitchFamily="49" charset="0"/>
              </a:rPr>
              <a:t>int</a:t>
            </a:r>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a[20][20],</a:t>
            </a:r>
            <a:r>
              <a:rPr lang="en-US" altLang="en-US" sz="1600" b="1" dirty="0" smtClean="0">
                <a:solidFill>
                  <a:srgbClr val="000000"/>
                </a:solidFill>
                <a:latin typeface="Consolas" pitchFamily="49" charset="0"/>
                <a:cs typeface="Consolas" pitchFamily="49" charset="0"/>
              </a:rPr>
              <a:t>q[20],visited[20];</a:t>
            </a:r>
          </a:p>
          <a:p>
            <a:pPr eaLnBrk="0" hangingPunct="0"/>
            <a:r>
              <a:rPr lang="en-US" altLang="en-US" sz="1400" dirty="0" err="1" smtClean="0">
                <a:solidFill>
                  <a:srgbClr val="000000"/>
                </a:solidFill>
                <a:latin typeface="Consolas" pitchFamily="49" charset="0"/>
                <a:cs typeface="Consolas" pitchFamily="49" charset="0"/>
              </a:rPr>
              <a:t>Int</a:t>
            </a:r>
            <a:r>
              <a:rPr lang="en-US" altLang="en-US" sz="1400" dirty="0" smtClean="0">
                <a:solidFill>
                  <a:srgbClr val="000000"/>
                </a:solidFill>
                <a:latin typeface="Consolas" pitchFamily="49" charset="0"/>
                <a:cs typeface="Consolas" pitchFamily="49" charset="0"/>
              </a:rPr>
              <a:t> </a:t>
            </a:r>
            <a:r>
              <a:rPr lang="en-US" altLang="en-US" sz="1400" dirty="0" err="1" smtClean="0">
                <a:solidFill>
                  <a:srgbClr val="000000"/>
                </a:solidFill>
                <a:latin typeface="Consolas" pitchFamily="49" charset="0"/>
                <a:cs typeface="Consolas" pitchFamily="49" charset="0"/>
              </a:rPr>
              <a:t>n,i,j,f</a:t>
            </a:r>
            <a:r>
              <a:rPr lang="en-US" altLang="en-US" sz="1400" dirty="0" smtClean="0">
                <a:solidFill>
                  <a:srgbClr val="000000"/>
                </a:solidFill>
                <a:latin typeface="Consolas" pitchFamily="49" charset="0"/>
                <a:cs typeface="Consolas" pitchFamily="49" charset="0"/>
              </a:rPr>
              <a:t>=0,r=-1;</a:t>
            </a:r>
            <a:endParaRPr lang="en-US" altLang="en-US" sz="1400" dirty="0" smtClean="0">
              <a:solidFill>
                <a:srgbClr val="2F2B20"/>
              </a:solidFill>
            </a:endParaRPr>
          </a:p>
          <a:p>
            <a:pPr eaLnBrk="0" hangingPunct="0"/>
            <a:r>
              <a:rPr lang="en-US" altLang="en-US" sz="2000" b="1" dirty="0" smtClean="0">
                <a:solidFill>
                  <a:srgbClr val="006699"/>
                </a:solidFill>
                <a:latin typeface="Consolas" pitchFamily="49" charset="0"/>
                <a:cs typeface="Consolas" pitchFamily="49" charset="0"/>
              </a:rPr>
              <a:t>void</a:t>
            </a:r>
            <a:r>
              <a:rPr lang="en-US" altLang="en-US" sz="2000" b="1" dirty="0" smtClean="0">
                <a:solidFill>
                  <a:srgbClr val="222222"/>
                </a:solidFill>
                <a:latin typeface="Consolas" pitchFamily="49" charset="0"/>
                <a:cs typeface="Consolas" pitchFamily="49" charset="0"/>
              </a:rPr>
              <a:t> </a:t>
            </a:r>
            <a:r>
              <a:rPr lang="en-US" altLang="en-US" sz="2000" b="1" dirty="0" err="1" smtClean="0">
                <a:solidFill>
                  <a:srgbClr val="000000"/>
                </a:solidFill>
                <a:latin typeface="Consolas" pitchFamily="49" charset="0"/>
                <a:cs typeface="Consolas" pitchFamily="49" charset="0"/>
              </a:rPr>
              <a:t>bfs</a:t>
            </a:r>
            <a:r>
              <a:rPr lang="en-US" altLang="en-US" sz="2000" b="1" dirty="0" smtClean="0">
                <a:solidFill>
                  <a:srgbClr val="000000"/>
                </a:solidFill>
                <a:latin typeface="Consolas" pitchFamily="49" charset="0"/>
                <a:cs typeface="Consolas" pitchFamily="49" charset="0"/>
              </a:rPr>
              <a:t>(</a:t>
            </a:r>
            <a:r>
              <a:rPr lang="en-US" altLang="en-US" sz="2000" b="1" dirty="0" err="1" smtClean="0">
                <a:solidFill>
                  <a:srgbClr val="808080"/>
                </a:solidFill>
                <a:latin typeface="Consolas" pitchFamily="49" charset="0"/>
                <a:cs typeface="Consolas" pitchFamily="49" charset="0"/>
              </a:rPr>
              <a:t>int</a:t>
            </a:r>
            <a:r>
              <a:rPr lang="en-US" altLang="en-US" sz="2000" b="1" dirty="0" smtClean="0">
                <a:solidFill>
                  <a:srgbClr val="222222"/>
                </a:solidFill>
                <a:latin typeface="Consolas" pitchFamily="49" charset="0"/>
                <a:cs typeface="Consolas" pitchFamily="49" charset="0"/>
              </a:rPr>
              <a:t> </a:t>
            </a:r>
            <a:r>
              <a:rPr lang="en-US" altLang="en-US" sz="2000" b="1" dirty="0" smtClean="0">
                <a:solidFill>
                  <a:srgbClr val="000000"/>
                </a:solidFill>
                <a:latin typeface="Consolas" pitchFamily="49" charset="0"/>
                <a:cs typeface="Consolas" pitchFamily="49" charset="0"/>
              </a:rPr>
              <a:t>v)</a:t>
            </a:r>
            <a:endParaRPr lang="en-US" altLang="en-US" sz="2000" b="1"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6699"/>
                </a:solidFill>
                <a:effectLst>
                  <a:outerShdw blurRad="38100" dist="38100" dir="2700000" algn="tl">
                    <a:srgbClr val="000000">
                      <a:alpha val="43137"/>
                    </a:srgbClr>
                  </a:outerShdw>
                </a:effectLst>
                <a:latin typeface="Consolas" pitchFamily="49" charset="0"/>
                <a:cs typeface="Consolas" pitchFamily="49" charset="0"/>
              </a:rPr>
              <a:t>if</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(a[v][</a:t>
            </a:r>
            <a:r>
              <a:rPr lang="en-US" altLang="en-US" sz="1400"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i</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 &amp;&amp; !visited[</a:t>
            </a:r>
            <a:r>
              <a:rPr lang="en-US" altLang="en-US" sz="1400"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i</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a:t>
            </a:r>
            <a:endParaRPr lang="en-US" altLang="en-US" sz="1400" dirty="0" smtClean="0">
              <a:solidFill>
                <a:srgbClr val="2F2B20"/>
              </a:solidFill>
              <a:effectLst>
                <a:outerShdw blurRad="38100" dist="38100" dir="2700000" algn="tl">
                  <a:srgbClr val="000000">
                    <a:alpha val="43137"/>
                  </a:srgbClr>
                </a:outerShdw>
              </a:effectLst>
            </a:endParaRPr>
          </a:p>
          <a:p>
            <a:pPr eaLnBrk="0" hangingPunct="0"/>
            <a:r>
              <a:rPr lang="en-US" altLang="en-US" sz="1400" dirty="0" smtClean="0">
                <a:solidFill>
                  <a:srgbClr val="222222"/>
                </a:solidFill>
                <a:effectLst>
                  <a:outerShdw blurRad="38100" dist="38100" dir="2700000" algn="tl">
                    <a:srgbClr val="000000">
                      <a:alpha val="43137"/>
                    </a:srgbClr>
                  </a:outerShdw>
                </a:effectLst>
                <a:latin typeface="Consolas" pitchFamily="49" charset="0"/>
                <a:cs typeface="Consolas" pitchFamily="49" charset="0"/>
              </a:rPr>
              <a:t>   </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q[++r]=</a:t>
            </a:r>
            <a:r>
              <a:rPr lang="en-US" altLang="en-US" sz="1400"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i</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a:t>
            </a:r>
            <a:endParaRPr lang="en-US" altLang="en-US" sz="1400" dirty="0" smtClean="0">
              <a:solidFill>
                <a:srgbClr val="2F2B20"/>
              </a:solidFill>
              <a:effectLst>
                <a:outerShdw blurRad="38100" dist="38100" dir="2700000" algn="tl">
                  <a:srgbClr val="000000">
                    <a:alpha val="43137"/>
                  </a:srgbClr>
                </a:outerShdw>
              </a:effectLst>
            </a:endParaRPr>
          </a:p>
          <a:p>
            <a:pPr eaLnBrk="0" hangingPunct="0"/>
            <a:r>
              <a:rPr lang="en-US" altLang="en-US" sz="1400" dirty="0" smtClean="0">
                <a:solidFill>
                  <a:srgbClr val="222222"/>
                </a:solidFill>
                <a:effectLst>
                  <a:outerShdw blurRad="38100" dist="38100" dir="2700000" algn="tl">
                    <a:srgbClr val="000000">
                      <a:alpha val="43137"/>
                    </a:srgbClr>
                  </a:outerShdw>
                </a:effectLst>
                <a:latin typeface="Consolas" pitchFamily="49" charset="0"/>
                <a:cs typeface="Consolas" pitchFamily="49" charset="0"/>
              </a:rPr>
              <a:t> </a:t>
            </a:r>
            <a:r>
              <a:rPr lang="en-US" altLang="en-US" sz="1400" dirty="0" smtClean="0">
                <a:solidFill>
                  <a:srgbClr val="006699"/>
                </a:solidFill>
                <a:effectLst>
                  <a:outerShdw blurRad="38100" dist="38100" dir="2700000" algn="tl">
                    <a:srgbClr val="000000">
                      <a:alpha val="43137"/>
                    </a:srgbClr>
                  </a:outerShdw>
                </a:effectLst>
                <a:latin typeface="Consolas" pitchFamily="49" charset="0"/>
                <a:cs typeface="Consolas" pitchFamily="49" charset="0"/>
              </a:rPr>
              <a:t>if</a:t>
            </a:r>
            <a:r>
              <a:rPr lang="en-US" altLang="en-US" sz="1400"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(f&lt;=r)</a:t>
            </a:r>
            <a:endParaRPr lang="en-US" altLang="en-US" sz="1400" dirty="0" smtClean="0">
              <a:solidFill>
                <a:srgbClr val="2F2B20"/>
              </a:solidFill>
              <a:effectLst>
                <a:outerShdw blurRad="38100" dist="38100" dir="2700000" algn="tl">
                  <a:srgbClr val="000000">
                    <a:alpha val="43137"/>
                  </a:srgbClr>
                </a:outerShdw>
              </a:effectLst>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visited[q[f]]=1;</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b="1" dirty="0" err="1" smtClean="0">
                <a:solidFill>
                  <a:srgbClr val="000000"/>
                </a:solidFill>
                <a:effectLst>
                  <a:outerShdw blurRad="38100" dist="38100" dir="2700000" algn="tl">
                    <a:srgbClr val="000000">
                      <a:alpha val="43137"/>
                    </a:srgbClr>
                  </a:outerShdw>
                </a:effectLst>
                <a:latin typeface="Consolas" pitchFamily="49" charset="0"/>
                <a:cs typeface="Consolas" pitchFamily="49" charset="0"/>
              </a:rPr>
              <a:t>bfs</a:t>
            </a:r>
            <a:r>
              <a:rPr lang="en-US" altLang="en-US" b="1" dirty="0" smtClean="0">
                <a:solidFill>
                  <a:srgbClr val="000000"/>
                </a:solidFill>
                <a:effectLst>
                  <a:outerShdw blurRad="38100" dist="38100" dir="2700000" algn="tl">
                    <a:srgbClr val="000000">
                      <a:alpha val="43137"/>
                    </a:srgbClr>
                  </a:outerShdw>
                </a:effectLst>
                <a:latin typeface="Consolas" pitchFamily="49" charset="0"/>
                <a:cs typeface="Consolas" pitchFamily="49" charset="0"/>
              </a:rPr>
              <a:t>(q[f++]);</a:t>
            </a:r>
            <a:endParaRPr lang="en-US" altLang="en-US" b="1" dirty="0" smtClean="0">
              <a:solidFill>
                <a:srgbClr val="2F2B20"/>
              </a:solidFill>
              <a:effectLst>
                <a:outerShdw blurRad="38100" dist="38100" dir="2700000" algn="tl">
                  <a:srgbClr val="000000">
                    <a:alpha val="43137"/>
                  </a:srgbClr>
                </a:outerShdw>
              </a:effectLst>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2000" b="1" dirty="0" smtClean="0">
                <a:solidFill>
                  <a:srgbClr val="006699"/>
                </a:solidFill>
                <a:latin typeface="Consolas" pitchFamily="49" charset="0"/>
                <a:cs typeface="Consolas" pitchFamily="49" charset="0"/>
              </a:rPr>
              <a:t>void</a:t>
            </a:r>
            <a:r>
              <a:rPr lang="en-US" altLang="en-US" sz="2000" b="1" dirty="0" smtClean="0">
                <a:solidFill>
                  <a:srgbClr val="222222"/>
                </a:solidFill>
                <a:latin typeface="Consolas" pitchFamily="49" charset="0"/>
                <a:cs typeface="Consolas" pitchFamily="49" charset="0"/>
              </a:rPr>
              <a:t> </a:t>
            </a:r>
            <a:r>
              <a:rPr lang="en-US" altLang="en-US" sz="2000" b="1" dirty="0" smtClean="0">
                <a:solidFill>
                  <a:srgbClr val="000000"/>
                </a:solidFill>
                <a:latin typeface="Consolas" pitchFamily="49" charset="0"/>
                <a:cs typeface="Consolas" pitchFamily="49" charset="0"/>
              </a:rPr>
              <a:t>main()</a:t>
            </a:r>
            <a:endParaRPr lang="en-US" altLang="en-US" sz="2000" b="1"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808080"/>
                </a:solidFill>
                <a:latin typeface="Consolas" pitchFamily="49" charset="0"/>
                <a:cs typeface="Consolas" pitchFamily="49" charset="0"/>
              </a:rPr>
              <a:t>int</a:t>
            </a:r>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v;</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err="1" smtClean="0">
                <a:solidFill>
                  <a:srgbClr val="000000"/>
                </a:solidFill>
                <a:latin typeface="Consolas" pitchFamily="49" charset="0"/>
                <a:cs typeface="Consolas" pitchFamily="49" charset="0"/>
              </a:rPr>
              <a:t>clrscr</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Enter the number of vertices:"</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scanf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a:t>
            </a:r>
            <a:r>
              <a:rPr lang="en-US" altLang="en-US" sz="1400" dirty="0" err="1" smtClean="0">
                <a:solidFill>
                  <a:srgbClr val="0000FF"/>
                </a:solidFill>
                <a:latin typeface="Consolas" pitchFamily="49" charset="0"/>
                <a:cs typeface="Consolas" pitchFamily="49" charset="0"/>
              </a:rPr>
              <a:t>d"</a:t>
            </a:r>
            <a:r>
              <a:rPr lang="en-US" altLang="en-US" sz="1400" dirty="0" err="1" smtClean="0">
                <a:solidFill>
                  <a:srgbClr val="000000"/>
                </a:solidFill>
                <a:latin typeface="Consolas" pitchFamily="49" charset="0"/>
                <a:cs typeface="Consolas" pitchFamily="49" charset="0"/>
              </a:rPr>
              <a:t>,&amp;n</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q[</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]=0;</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visited[</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]=0;</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p:txBody>
      </p:sp>
      <p:sp>
        <p:nvSpPr>
          <p:cNvPr id="8" name="Rectangle 3"/>
          <p:cNvSpPr>
            <a:spLocks noChangeArrowheads="1"/>
          </p:cNvSpPr>
          <p:nvPr/>
        </p:nvSpPr>
        <p:spPr bwMode="auto">
          <a:xfrm>
            <a:off x="4419600" y="914400"/>
            <a:ext cx="39805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eaLnBrk="0" hangingPunct="0"/>
            <a:r>
              <a:rPr lang="en-US" altLang="en-US" sz="1400" dirty="0" smtClean="0">
                <a:solidFill>
                  <a:srgbClr val="222222"/>
                </a:solidFill>
                <a:latin typeface="Consolas" pitchFamily="49" charset="0"/>
                <a:cs typeface="Consolas" pitchFamily="49" charset="0"/>
              </a:rPr>
              <a:t> </a:t>
            </a:r>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printf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"\n Enter graph data in matrix form:\n"</a:t>
            </a:r>
            <a:r>
              <a:rPr lang="en-US" altLang="en-US" sz="1400" dirty="0">
                <a:solidFill>
                  <a:srgbClr val="000000"/>
                </a:solidFill>
                <a:latin typeface="Consolas" pitchFamily="49" charset="0"/>
                <a:cs typeface="Consolas" pitchFamily="49" charset="0"/>
              </a:rPr>
              <a:t>);</a:t>
            </a:r>
            <a:endParaRPr lang="en-US" altLang="en-US" sz="140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a:solidFill>
                  <a:srgbClr val="006699"/>
                </a:solidFill>
                <a:latin typeface="Consolas" pitchFamily="49" charset="0"/>
                <a:cs typeface="Consolas" pitchFamily="49" charset="0"/>
              </a:rPr>
              <a:t>for</a:t>
            </a:r>
            <a:r>
              <a:rPr lang="en-US" altLang="en-US" sz="1400" dirty="0">
                <a:solidFill>
                  <a:srgbClr val="000000"/>
                </a:solidFill>
                <a:latin typeface="Consolas" pitchFamily="49" charset="0"/>
                <a:cs typeface="Consolas" pitchFamily="49" charset="0"/>
              </a:rPr>
              <a:t>(</a:t>
            </a:r>
            <a:r>
              <a:rPr lang="en-US" altLang="en-US" sz="1400" dirty="0" err="1">
                <a:solidFill>
                  <a:srgbClr val="000000"/>
                </a:solidFill>
                <a:latin typeface="Consolas" pitchFamily="49" charset="0"/>
                <a:cs typeface="Consolas" pitchFamily="49" charset="0"/>
              </a:rPr>
              <a:t>i</a:t>
            </a:r>
            <a:r>
              <a:rPr lang="en-US" altLang="en-US" sz="1400" dirty="0">
                <a:solidFill>
                  <a:srgbClr val="000000"/>
                </a:solidFill>
                <a:latin typeface="Consolas" pitchFamily="49" charset="0"/>
                <a:cs typeface="Consolas" pitchFamily="49" charset="0"/>
              </a:rPr>
              <a:t>=1;i&lt;=</a:t>
            </a:r>
            <a:r>
              <a:rPr lang="en-US" altLang="en-US" sz="1400" dirty="0" err="1">
                <a:solidFill>
                  <a:srgbClr val="000000"/>
                </a:solidFill>
                <a:latin typeface="Consolas" pitchFamily="49" charset="0"/>
                <a:cs typeface="Consolas" pitchFamily="49" charset="0"/>
              </a:rPr>
              <a:t>n;i</a:t>
            </a:r>
            <a:r>
              <a:rPr lang="en-US" altLang="en-US" sz="1400" dirty="0">
                <a:solidFill>
                  <a:srgbClr val="000000"/>
                </a:solidFill>
                <a:latin typeface="Consolas" pitchFamily="49" charset="0"/>
                <a:cs typeface="Consolas" pitchFamily="49" charset="0"/>
              </a:rPr>
              <a:t>++)</a:t>
            </a:r>
            <a:endParaRPr lang="en-US" altLang="en-US" sz="140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a:solidFill>
                  <a:srgbClr val="006699"/>
                </a:solidFill>
                <a:latin typeface="Consolas" pitchFamily="49" charset="0"/>
                <a:cs typeface="Consolas" pitchFamily="49" charset="0"/>
              </a:rPr>
              <a:t>for</a:t>
            </a:r>
            <a:r>
              <a:rPr lang="en-US" altLang="en-US" sz="1400" dirty="0">
                <a:solidFill>
                  <a:srgbClr val="000000"/>
                </a:solidFill>
                <a:latin typeface="Consolas" pitchFamily="49" charset="0"/>
                <a:cs typeface="Consolas" pitchFamily="49" charset="0"/>
              </a:rPr>
              <a:t>(j=1;j&lt;=</a:t>
            </a:r>
            <a:r>
              <a:rPr lang="en-US" altLang="en-US" sz="1400" dirty="0" err="1">
                <a:solidFill>
                  <a:srgbClr val="000000"/>
                </a:solidFill>
                <a:latin typeface="Consolas" pitchFamily="49" charset="0"/>
                <a:cs typeface="Consolas" pitchFamily="49" charset="0"/>
              </a:rPr>
              <a:t>n;j</a:t>
            </a:r>
            <a:r>
              <a:rPr lang="en-US" altLang="en-US" sz="1400" dirty="0">
                <a:solidFill>
                  <a:srgbClr val="000000"/>
                </a:solidFill>
                <a:latin typeface="Consolas" pitchFamily="49" charset="0"/>
                <a:cs typeface="Consolas" pitchFamily="49" charset="0"/>
              </a:rPr>
              <a:t>++)</a:t>
            </a:r>
            <a:endParaRPr lang="en-US" altLang="en-US" sz="140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scanf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a:t>
            </a:r>
            <a:r>
              <a:rPr lang="en-US" altLang="en-US" sz="1400" dirty="0" err="1">
                <a:solidFill>
                  <a:srgbClr val="0000FF"/>
                </a:solidFill>
                <a:latin typeface="Consolas" pitchFamily="49" charset="0"/>
                <a:cs typeface="Consolas" pitchFamily="49" charset="0"/>
              </a:rPr>
              <a:t>d"</a:t>
            </a:r>
            <a:r>
              <a:rPr lang="en-US" altLang="en-US" sz="1400" dirty="0" err="1">
                <a:solidFill>
                  <a:srgbClr val="000000"/>
                </a:solidFill>
                <a:latin typeface="Consolas" pitchFamily="49" charset="0"/>
                <a:cs typeface="Consolas" pitchFamily="49" charset="0"/>
              </a:rPr>
              <a:t>,&amp;a</a:t>
            </a:r>
            <a:r>
              <a:rPr lang="en-US" altLang="en-US" sz="1400" dirty="0">
                <a:solidFill>
                  <a:srgbClr val="000000"/>
                </a:solidFill>
                <a:latin typeface="Consolas" pitchFamily="49" charset="0"/>
                <a:cs typeface="Consolas" pitchFamily="49" charset="0"/>
              </a:rPr>
              <a:t>[</a:t>
            </a:r>
            <a:r>
              <a:rPr lang="en-US" altLang="en-US" sz="1400" dirty="0" err="1">
                <a:solidFill>
                  <a:srgbClr val="000000"/>
                </a:solidFill>
                <a:latin typeface="Consolas" pitchFamily="49" charset="0"/>
                <a:cs typeface="Consolas" pitchFamily="49" charset="0"/>
              </a:rPr>
              <a:t>i</a:t>
            </a:r>
            <a:r>
              <a:rPr lang="en-US" altLang="en-US" sz="1400" dirty="0">
                <a:solidFill>
                  <a:srgbClr val="000000"/>
                </a:solidFill>
                <a:latin typeface="Consolas" pitchFamily="49" charset="0"/>
                <a:cs typeface="Consolas" pitchFamily="49" charset="0"/>
              </a:rPr>
              <a:t>][j]);</a:t>
            </a:r>
            <a:endParaRPr lang="en-US" altLang="en-US" sz="140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printf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"\n Enter the starting vertex:"</a:t>
            </a:r>
            <a:r>
              <a:rPr lang="en-US" altLang="en-US" sz="1400" dirty="0">
                <a:solidFill>
                  <a:srgbClr val="000000"/>
                </a:solidFill>
                <a:latin typeface="Consolas" pitchFamily="49" charset="0"/>
                <a:cs typeface="Consolas" pitchFamily="49" charset="0"/>
              </a:rPr>
              <a:t>);</a:t>
            </a:r>
            <a:endParaRPr lang="en-US" altLang="en-US" sz="1400" dirty="0">
              <a:solidFill>
                <a:srgbClr val="2F2B20"/>
              </a:solidFill>
            </a:endParaRPr>
          </a:p>
          <a:p>
            <a:pPr eaLnBrk="0" hangingPunct="0"/>
            <a:r>
              <a:rPr lang="en-US" altLang="en-US" sz="1400" dirty="0">
                <a:solidFill>
                  <a:srgbClr val="222222"/>
                </a:solidFill>
                <a:latin typeface="Consolas" pitchFamily="49" charset="0"/>
                <a:cs typeface="Consolas" pitchFamily="49" charset="0"/>
              </a:rPr>
              <a:t> </a:t>
            </a:r>
            <a:r>
              <a:rPr lang="en-US" altLang="en-US" sz="1400" b="1" dirty="0" err="1">
                <a:solidFill>
                  <a:srgbClr val="FF1493"/>
                </a:solidFill>
                <a:latin typeface="Consolas" pitchFamily="49" charset="0"/>
                <a:cs typeface="Consolas" pitchFamily="49" charset="0"/>
              </a:rPr>
              <a:t>scanf</a:t>
            </a:r>
            <a:r>
              <a:rPr lang="en-US" altLang="en-US" sz="1400" dirty="0">
                <a:solidFill>
                  <a:srgbClr val="000000"/>
                </a:solidFill>
                <a:latin typeface="Consolas" pitchFamily="49" charset="0"/>
                <a:cs typeface="Consolas" pitchFamily="49" charset="0"/>
              </a:rPr>
              <a:t>(</a:t>
            </a:r>
            <a:r>
              <a:rPr lang="en-US" altLang="en-US" sz="1400" dirty="0">
                <a:solidFill>
                  <a:srgbClr val="0000FF"/>
                </a:solidFill>
                <a:latin typeface="Consolas" pitchFamily="49" charset="0"/>
                <a:cs typeface="Consolas" pitchFamily="49" charset="0"/>
              </a:rPr>
              <a:t>"%</a:t>
            </a:r>
            <a:r>
              <a:rPr lang="en-US" altLang="en-US" sz="1400" dirty="0" err="1">
                <a:solidFill>
                  <a:srgbClr val="0000FF"/>
                </a:solidFill>
                <a:latin typeface="Consolas" pitchFamily="49" charset="0"/>
                <a:cs typeface="Consolas" pitchFamily="49" charset="0"/>
              </a:rPr>
              <a:t>d"</a:t>
            </a:r>
            <a:r>
              <a:rPr lang="en-US" altLang="en-US" sz="1400" dirty="0" err="1">
                <a:solidFill>
                  <a:srgbClr val="000000"/>
                </a:solidFill>
                <a:latin typeface="Consolas" pitchFamily="49" charset="0"/>
                <a:cs typeface="Consolas" pitchFamily="49" charset="0"/>
              </a:rPr>
              <a:t>,&amp;v</a:t>
            </a:r>
            <a:r>
              <a:rPr lang="en-US" altLang="en-US" sz="1400" dirty="0">
                <a:solidFill>
                  <a:srgbClr val="000000"/>
                </a:solidFill>
                <a:latin typeface="Consolas" pitchFamily="49" charset="0"/>
                <a:cs typeface="Consolas" pitchFamily="49" charset="0"/>
              </a:rPr>
              <a:t>);</a:t>
            </a:r>
            <a:endParaRPr lang="en-US" altLang="en-US" sz="1400" dirty="0">
              <a:solidFill>
                <a:srgbClr val="2F2B20"/>
              </a:solidFill>
            </a:endParaRPr>
          </a:p>
          <a:p>
            <a:endParaRPr lang="en-US" altLang="en-US" sz="1400" b="1" dirty="0" smtClean="0">
              <a:solidFill>
                <a:srgbClr val="FF1493"/>
              </a:solidFill>
              <a:latin typeface="Consolas" pitchFamily="49" charset="0"/>
              <a:cs typeface="Consolas" pitchFamily="49" charset="0"/>
            </a:endParaRPr>
          </a:p>
          <a:p>
            <a:pPr eaLnBrk="0" hangingPunct="0"/>
            <a:r>
              <a:rPr lang="en-US" altLang="en-US" sz="2000" b="1" dirty="0" smtClean="0">
                <a:solidFill>
                  <a:srgbClr val="222222"/>
                </a:solidFill>
                <a:latin typeface="Consolas" pitchFamily="49" charset="0"/>
                <a:cs typeface="Consolas" pitchFamily="49" charset="0"/>
              </a:rPr>
              <a:t> </a:t>
            </a:r>
            <a:r>
              <a:rPr lang="en-US" altLang="en-US" sz="2800" b="1" dirty="0" err="1" smtClean="0">
                <a:solidFill>
                  <a:srgbClr val="2F2B20"/>
                </a:solidFill>
                <a:latin typeface="Consolas" pitchFamily="49" charset="0"/>
                <a:cs typeface="Consolas" pitchFamily="49" charset="0"/>
              </a:rPr>
              <a:t>bfs</a:t>
            </a:r>
            <a:r>
              <a:rPr lang="en-US" altLang="en-US" sz="2800" b="1" dirty="0" smtClean="0">
                <a:solidFill>
                  <a:srgbClr val="2F2B20"/>
                </a:solidFill>
                <a:latin typeface="Consolas" pitchFamily="49" charset="0"/>
                <a:cs typeface="Consolas" pitchFamily="49" charset="0"/>
              </a:rPr>
              <a:t>(v);</a:t>
            </a:r>
          </a:p>
          <a:p>
            <a:pPr eaLnBrk="0" hangingPunct="0"/>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The node which are reachable are:\n"</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for</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=1;i&lt;=</a:t>
            </a:r>
            <a:r>
              <a:rPr lang="en-US" altLang="en-US" sz="1400" dirty="0" err="1" smtClean="0">
                <a:solidFill>
                  <a:srgbClr val="000000"/>
                </a:solidFill>
                <a:latin typeface="Consolas" pitchFamily="49" charset="0"/>
                <a:cs typeface="Consolas" pitchFamily="49" charset="0"/>
              </a:rPr>
              <a:t>n;i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if</a:t>
            </a:r>
            <a:r>
              <a:rPr lang="en-US" altLang="en-US" sz="1400" dirty="0" smtClean="0">
                <a:solidFill>
                  <a:srgbClr val="000000"/>
                </a:solidFill>
                <a:latin typeface="Consolas" pitchFamily="49" charset="0"/>
                <a:cs typeface="Consolas" pitchFamily="49" charset="0"/>
              </a:rPr>
              <a:t>(visited[</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"%d\t"</a:t>
            </a:r>
            <a:r>
              <a:rPr lang="en-US" altLang="en-US" sz="1400" dirty="0" smtClean="0">
                <a:solidFill>
                  <a:srgbClr val="000000"/>
                </a:solidFill>
                <a:latin typeface="Consolas" pitchFamily="49" charset="0"/>
                <a:cs typeface="Consolas" pitchFamily="49" charset="0"/>
              </a:rPr>
              <a:t>,</a:t>
            </a:r>
            <a:r>
              <a:rPr lang="en-US" altLang="en-US" sz="1400" dirty="0" err="1" smtClean="0">
                <a:solidFill>
                  <a:srgbClr val="000000"/>
                </a:solidFill>
                <a:latin typeface="Consolas" pitchFamily="49" charset="0"/>
                <a:cs typeface="Consolas" pitchFamily="49" charset="0"/>
              </a:rPr>
              <a:t>i</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smtClean="0">
                <a:solidFill>
                  <a:srgbClr val="006699"/>
                </a:solidFill>
                <a:latin typeface="Consolas" pitchFamily="49" charset="0"/>
                <a:cs typeface="Consolas" pitchFamily="49" charset="0"/>
              </a:rPr>
              <a:t>else</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b="1" dirty="0" err="1" smtClean="0">
                <a:solidFill>
                  <a:srgbClr val="FF1493"/>
                </a:solidFill>
                <a:latin typeface="Consolas" pitchFamily="49" charset="0"/>
                <a:cs typeface="Consolas" pitchFamily="49" charset="0"/>
              </a:rPr>
              <a:t>printf</a:t>
            </a:r>
            <a:r>
              <a:rPr lang="en-US" altLang="en-US" sz="1400" dirty="0" smtClean="0">
                <a:solidFill>
                  <a:srgbClr val="000000"/>
                </a:solidFill>
                <a:latin typeface="Consolas" pitchFamily="49" charset="0"/>
                <a:cs typeface="Consolas" pitchFamily="49" charset="0"/>
              </a:rPr>
              <a:t>(</a:t>
            </a:r>
            <a:r>
              <a:rPr lang="en-US" altLang="en-US" sz="1400" dirty="0" smtClean="0">
                <a:solidFill>
                  <a:srgbClr val="0000FF"/>
                </a:solidFill>
                <a:latin typeface="Consolas" pitchFamily="49" charset="0"/>
                <a:cs typeface="Consolas" pitchFamily="49" charset="0"/>
              </a:rPr>
              <a:t>"\n </a:t>
            </a:r>
            <a:r>
              <a:rPr lang="en-US" altLang="en-US" sz="1400" dirty="0" err="1" smtClean="0">
                <a:solidFill>
                  <a:srgbClr val="0000FF"/>
                </a:solidFill>
                <a:latin typeface="Consolas" pitchFamily="49" charset="0"/>
                <a:cs typeface="Consolas" pitchFamily="49" charset="0"/>
              </a:rPr>
              <a:t>Bfs</a:t>
            </a:r>
            <a:r>
              <a:rPr lang="en-US" altLang="en-US" sz="1400" dirty="0" smtClean="0">
                <a:solidFill>
                  <a:srgbClr val="0000FF"/>
                </a:solidFill>
                <a:latin typeface="Consolas" pitchFamily="49" charset="0"/>
                <a:cs typeface="Consolas" pitchFamily="49" charset="0"/>
              </a:rPr>
              <a:t> is not possible"</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222222"/>
                </a:solidFill>
                <a:latin typeface="Consolas" pitchFamily="49" charset="0"/>
                <a:cs typeface="Consolas" pitchFamily="49" charset="0"/>
              </a:rPr>
              <a:t> </a:t>
            </a:r>
            <a:r>
              <a:rPr lang="en-US" altLang="en-US" sz="1400" dirty="0" err="1" smtClean="0">
                <a:solidFill>
                  <a:srgbClr val="000000"/>
                </a:solidFill>
                <a:latin typeface="Consolas" pitchFamily="49" charset="0"/>
                <a:cs typeface="Consolas" pitchFamily="49" charset="0"/>
              </a:rPr>
              <a:t>getch</a:t>
            </a:r>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a:p>
            <a:pPr eaLnBrk="0" hangingPunct="0"/>
            <a:r>
              <a:rPr lang="en-US" altLang="en-US" sz="1400" dirty="0" smtClean="0">
                <a:solidFill>
                  <a:srgbClr val="000000"/>
                </a:solidFill>
                <a:latin typeface="Consolas" pitchFamily="49" charset="0"/>
                <a:cs typeface="Consolas" pitchFamily="49" charset="0"/>
              </a:rPr>
              <a:t>}</a:t>
            </a:r>
            <a:endParaRPr lang="en-US" altLang="en-US" sz="1400" dirty="0" smtClean="0">
              <a:solidFill>
                <a:srgbClr val="2F2B20"/>
              </a:solidFill>
            </a:endParaRPr>
          </a:p>
        </p:txBody>
      </p:sp>
      <p:sp>
        <p:nvSpPr>
          <p:cNvPr id="6" name="Explosion 2 5"/>
          <p:cNvSpPr/>
          <p:nvPr/>
        </p:nvSpPr>
        <p:spPr>
          <a:xfrm rot="20817407">
            <a:off x="7657909" y="5599772"/>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5848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Endoscope – Feb’16 Advance Test</a:t>
            </a:r>
            <a:endParaRPr lang="en-US" dirty="0"/>
          </a:p>
        </p:txBody>
      </p:sp>
      <p:sp>
        <p:nvSpPr>
          <p:cNvPr id="3" name="Content Placeholder 2"/>
          <p:cNvSpPr>
            <a:spLocks noGrp="1"/>
          </p:cNvSpPr>
          <p:nvPr>
            <p:ph idx="1"/>
          </p:nvPr>
        </p:nvSpPr>
        <p:spPr>
          <a:xfrm>
            <a:off x="304800" y="685800"/>
            <a:ext cx="6858000" cy="5791200"/>
          </a:xfrm>
        </p:spPr>
        <p:txBody>
          <a:bodyPr>
            <a:noAutofit/>
          </a:bodyPr>
          <a:lstStyle/>
          <a:p>
            <a:r>
              <a:rPr lang="en-US" sz="1150" dirty="0"/>
              <a:t>Company S has developed an industrial endoscope </a:t>
            </a:r>
            <a:r>
              <a:rPr lang="en-US" sz="1150" dirty="0" err="1"/>
              <a:t>availbale</a:t>
            </a:r>
            <a:r>
              <a:rPr lang="en-US" sz="1150" dirty="0"/>
              <a:t> to explore inner part of decrepit water pipes. </a:t>
            </a:r>
          </a:p>
          <a:p>
            <a:r>
              <a:rPr lang="en-US" sz="1150" dirty="0"/>
              <a:t>It is possible to explore the inner part of the pipes putting endoscope into a certain part of the pipe. The endoscope can be moved in the pipes only. Mean while, when the pipes are connected to each other, if the length of the endoscope is long enough to explore, it is able to inspect the connected pipes. However, we cannot observer every pipe because the </a:t>
            </a:r>
            <a:r>
              <a:rPr lang="en-US" sz="1150" dirty="0" err="1"/>
              <a:t>lenght</a:t>
            </a:r>
            <a:r>
              <a:rPr lang="en-US" sz="1150" dirty="0"/>
              <a:t> of endoscope is limited. </a:t>
            </a:r>
            <a:r>
              <a:rPr lang="en-US" sz="1150" dirty="0" smtClean="0"/>
              <a:t>  when </a:t>
            </a:r>
            <a:r>
              <a:rPr lang="en-US" sz="1150" dirty="0"/>
              <a:t>the map of the ground water pipes, the location where the endoscope to put in, and the length of the endoscope are given, </a:t>
            </a:r>
            <a:r>
              <a:rPr lang="en-US" sz="1150" dirty="0" err="1"/>
              <a:t>calcuate</a:t>
            </a:r>
            <a:r>
              <a:rPr lang="en-US" sz="1150" dirty="0"/>
              <a:t> the number of pipes which are </a:t>
            </a:r>
            <a:r>
              <a:rPr lang="en-US" sz="1150" dirty="0" err="1"/>
              <a:t>avilable</a:t>
            </a:r>
            <a:r>
              <a:rPr lang="en-US" sz="1150" dirty="0"/>
              <a:t> to explore. </a:t>
            </a:r>
          </a:p>
          <a:p>
            <a:r>
              <a:rPr lang="en-US" sz="1150" dirty="0" smtClean="0"/>
              <a:t>There </a:t>
            </a:r>
            <a:r>
              <a:rPr lang="en-US" sz="1150" dirty="0"/>
              <a:t>are 7 kinds of pipes, and description for each pipe are shown below. </a:t>
            </a:r>
          </a:p>
          <a:p>
            <a:r>
              <a:rPr lang="en-US" sz="1150" dirty="0" smtClean="0"/>
              <a:t>1 </a:t>
            </a:r>
            <a:r>
              <a:rPr lang="en-US" sz="1150" dirty="0"/>
              <a:t>- LRUD (left, right, Up, Down openings. It can be connected to up-down-left-right pipes))</a:t>
            </a:r>
          </a:p>
          <a:p>
            <a:r>
              <a:rPr lang="en-US" sz="1150" dirty="0"/>
              <a:t>2 - UD (it can be connected to up-down)</a:t>
            </a:r>
          </a:p>
          <a:p>
            <a:r>
              <a:rPr lang="en-US" sz="1150" dirty="0"/>
              <a:t>3 - LR</a:t>
            </a:r>
          </a:p>
          <a:p>
            <a:r>
              <a:rPr lang="en-US" sz="1150" dirty="0"/>
              <a:t>4 - UR</a:t>
            </a:r>
          </a:p>
          <a:p>
            <a:r>
              <a:rPr lang="en-US" sz="1150" dirty="0"/>
              <a:t>5 - DR</a:t>
            </a:r>
          </a:p>
          <a:p>
            <a:r>
              <a:rPr lang="en-US" sz="1150" dirty="0"/>
              <a:t>6 - LD</a:t>
            </a:r>
          </a:p>
          <a:p>
            <a:r>
              <a:rPr lang="en-US" sz="1150" dirty="0"/>
              <a:t>7 - LU</a:t>
            </a:r>
          </a:p>
          <a:p>
            <a:r>
              <a:rPr lang="en-US" sz="1150" dirty="0" smtClean="0"/>
              <a:t>When </a:t>
            </a:r>
            <a:r>
              <a:rPr lang="en-US" sz="1150" dirty="0"/>
              <a:t>the map of ground water pipes, the certain point where the endoscope is inserted, and the length of the endoscope were given, write a program to calculate the number of pipes are available to explore. </a:t>
            </a:r>
          </a:p>
          <a:p>
            <a:r>
              <a:rPr lang="en-US" sz="1150" b="1" dirty="0" smtClean="0"/>
              <a:t>N</a:t>
            </a:r>
            <a:r>
              <a:rPr lang="en-US" sz="1150" dirty="0" smtClean="0"/>
              <a:t> </a:t>
            </a:r>
            <a:r>
              <a:rPr lang="en-US" sz="1150" dirty="0"/>
              <a:t>- height of the map of ground water piper M, the width are grater then or equal to 5 and less than or equal to 50 respectively. (5&lt;=N&lt;=50, 5&lt;=M&lt;=50)</a:t>
            </a:r>
          </a:p>
          <a:p>
            <a:r>
              <a:rPr lang="en-US" sz="1150" b="1" dirty="0"/>
              <a:t>R</a:t>
            </a:r>
            <a:r>
              <a:rPr lang="en-US" sz="1150" dirty="0"/>
              <a:t> the vertical location of the water piper where to put the endoscope is greater than or </a:t>
            </a:r>
            <a:r>
              <a:rPr lang="en-US" sz="1150" dirty="0" smtClean="0"/>
              <a:t>equal </a:t>
            </a:r>
            <a:r>
              <a:rPr lang="en-US" sz="1150" dirty="0"/>
              <a:t>to 0 and less than or </a:t>
            </a:r>
            <a:r>
              <a:rPr lang="en-US" sz="1150" dirty="0" smtClean="0"/>
              <a:t>equal </a:t>
            </a:r>
            <a:r>
              <a:rPr lang="en-US" sz="1150" dirty="0"/>
              <a:t>to N-1, C the </a:t>
            </a:r>
            <a:r>
              <a:rPr lang="en-US" sz="1150" dirty="0" smtClean="0"/>
              <a:t>horizontal </a:t>
            </a:r>
            <a:r>
              <a:rPr lang="en-US" sz="1150" dirty="0"/>
              <a:t>location of the water piper where to put the </a:t>
            </a:r>
            <a:r>
              <a:rPr lang="en-US" sz="1150" dirty="0" smtClean="0"/>
              <a:t>endoscope </a:t>
            </a:r>
            <a:r>
              <a:rPr lang="en-US" sz="1150" dirty="0"/>
              <a:t>is greater than or equal to 0 and less than or equal to M-1 (0&lt;=R&lt;=N-1, 0&lt;=C&lt;=M-1)</a:t>
            </a:r>
          </a:p>
          <a:p>
            <a:r>
              <a:rPr lang="en-US" sz="1150" dirty="0"/>
              <a:t>- The </a:t>
            </a:r>
            <a:r>
              <a:rPr lang="en-US" sz="1150" dirty="0" smtClean="0"/>
              <a:t>length </a:t>
            </a:r>
            <a:r>
              <a:rPr lang="en-US" sz="1150" dirty="0"/>
              <a:t>of endoscope L is greater than or </a:t>
            </a:r>
            <a:r>
              <a:rPr lang="en-US" sz="1150" dirty="0" smtClean="0"/>
              <a:t>equal </a:t>
            </a:r>
            <a:r>
              <a:rPr lang="en-US" sz="1150" dirty="0"/>
              <a:t>to 1 and less than or equal to 20(1&lt;=L&lt;=20)</a:t>
            </a:r>
          </a:p>
          <a:p>
            <a:r>
              <a:rPr lang="en-US" sz="1150" dirty="0"/>
              <a:t>- The endoscope is always inserted where the pipe exist. </a:t>
            </a:r>
          </a:p>
          <a:p>
            <a:r>
              <a:rPr lang="en-US" sz="1150" dirty="0" smtClean="0"/>
              <a:t>First </a:t>
            </a:r>
            <a:r>
              <a:rPr lang="en-US" sz="1150" dirty="0"/>
              <a:t>line T the number of test cases</a:t>
            </a:r>
          </a:p>
          <a:p>
            <a:r>
              <a:rPr lang="en-US" sz="1150" dirty="0"/>
              <a:t>Second line </a:t>
            </a:r>
            <a:r>
              <a:rPr lang="en-US" sz="1150" b="1" dirty="0"/>
              <a:t>N, M, R, C, L</a:t>
            </a:r>
          </a:p>
          <a:p>
            <a:r>
              <a:rPr lang="en-US" sz="1150" dirty="0"/>
              <a:t>Following N line </a:t>
            </a:r>
            <a:r>
              <a:rPr lang="en-US" sz="1150" dirty="0" err="1"/>
              <a:t>NxM</a:t>
            </a:r>
            <a:r>
              <a:rPr lang="en-US" sz="1150" dirty="0"/>
              <a:t> matrix with information about the ground water pipe is given. Each number 1 to 7 means the type of water piper for the point. 0 means there is no water piper buried in that place. </a:t>
            </a:r>
          </a:p>
        </p:txBody>
      </p:sp>
      <p:sp>
        <p:nvSpPr>
          <p:cNvPr id="4" name="Rectangle 3"/>
          <p:cNvSpPr/>
          <p:nvPr/>
        </p:nvSpPr>
        <p:spPr>
          <a:xfrm>
            <a:off x="7162800" y="3886200"/>
            <a:ext cx="1371600" cy="2585323"/>
          </a:xfrm>
          <a:prstGeom prst="rect">
            <a:avLst/>
          </a:prstGeom>
        </p:spPr>
        <p:txBody>
          <a:bodyPr wrap="square">
            <a:spAutoFit/>
          </a:bodyPr>
          <a:lstStyle/>
          <a:p>
            <a:r>
              <a:rPr lang="en-US" b="1" u="sng" dirty="0" smtClean="0">
                <a:solidFill>
                  <a:srgbClr val="2F2B20"/>
                </a:solidFill>
              </a:rPr>
              <a:t>Input:</a:t>
            </a:r>
          </a:p>
          <a:p>
            <a:r>
              <a:rPr lang="en-US" b="1" dirty="0" smtClean="0">
                <a:solidFill>
                  <a:srgbClr val="2F2B20"/>
                </a:solidFill>
              </a:rPr>
              <a:t>5,6,2,1,3</a:t>
            </a:r>
            <a:endParaRPr lang="en-US" b="1" dirty="0">
              <a:solidFill>
                <a:srgbClr val="2F2B20"/>
              </a:solidFill>
            </a:endParaRPr>
          </a:p>
          <a:p>
            <a:r>
              <a:rPr lang="en-US" dirty="0">
                <a:solidFill>
                  <a:srgbClr val="2F2B20"/>
                </a:solidFill>
              </a:rPr>
              <a:t>0 0 5 3 6 0</a:t>
            </a:r>
          </a:p>
          <a:p>
            <a:r>
              <a:rPr lang="en-US" dirty="0">
                <a:solidFill>
                  <a:srgbClr val="2F2B20"/>
                </a:solidFill>
              </a:rPr>
              <a:t>0 0 2 0 2 0 </a:t>
            </a:r>
          </a:p>
          <a:p>
            <a:r>
              <a:rPr lang="en-US" dirty="0">
                <a:solidFill>
                  <a:srgbClr val="2F2B20"/>
                </a:solidFill>
              </a:rPr>
              <a:t>3 3 1 3 7 0</a:t>
            </a:r>
          </a:p>
          <a:p>
            <a:r>
              <a:rPr lang="en-US" dirty="0">
                <a:solidFill>
                  <a:srgbClr val="2F2B20"/>
                </a:solidFill>
              </a:rPr>
              <a:t>0 0 0 0 0 0</a:t>
            </a:r>
          </a:p>
          <a:p>
            <a:r>
              <a:rPr lang="en-US" dirty="0">
                <a:solidFill>
                  <a:srgbClr val="2F2B20"/>
                </a:solidFill>
              </a:rPr>
              <a:t>0 0 0 0 0 </a:t>
            </a:r>
            <a:r>
              <a:rPr lang="en-US" dirty="0" smtClean="0">
                <a:solidFill>
                  <a:srgbClr val="2F2B20"/>
                </a:solidFill>
              </a:rPr>
              <a:t>0</a:t>
            </a:r>
          </a:p>
          <a:p>
            <a:endParaRPr lang="en-US" dirty="0">
              <a:solidFill>
                <a:srgbClr val="2F2B20"/>
              </a:solidFill>
            </a:endParaRPr>
          </a:p>
          <a:p>
            <a:r>
              <a:rPr lang="en-US" b="1" dirty="0">
                <a:solidFill>
                  <a:srgbClr val="2F2B20"/>
                </a:solidFill>
              </a:rPr>
              <a:t>Answer = 5</a:t>
            </a:r>
          </a:p>
        </p:txBody>
      </p:sp>
    </p:spTree>
    <p:extLst>
      <p:ext uri="{BB962C8B-B14F-4D97-AF65-F5344CB8AC3E}">
        <p14:creationId xmlns:p14="http://schemas.microsoft.com/office/powerpoint/2010/main" val="1948442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Test - Endoscope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7939372"/>
              </p:ext>
            </p:extLst>
          </p:nvPr>
        </p:nvGraphicFramePr>
        <p:xfrm>
          <a:off x="838201" y="1790700"/>
          <a:ext cx="5333999" cy="2352675"/>
        </p:xfrm>
        <a:graphic>
          <a:graphicData uri="http://schemas.openxmlformats.org/drawingml/2006/table">
            <a:tbl>
              <a:tblPr/>
              <a:tblGrid>
                <a:gridCol w="609600"/>
                <a:gridCol w="1295400"/>
                <a:gridCol w="803031"/>
                <a:gridCol w="656492"/>
                <a:gridCol w="656492"/>
                <a:gridCol w="656492"/>
                <a:gridCol w="656492"/>
              </a:tblGrid>
              <a:tr h="76200">
                <a:tc gridSpan="2">
                  <a:txBody>
                    <a:bodyPr/>
                    <a:lstStyle/>
                    <a:p>
                      <a:pPr algn="l" fontAlgn="b"/>
                      <a:r>
                        <a:rPr lang="en-US" sz="1600" b="1" i="0" u="none" strike="noStrike" dirty="0">
                          <a:solidFill>
                            <a:srgbClr val="000000"/>
                          </a:solidFill>
                          <a:effectLst>
                            <a:outerShdw blurRad="38100" dist="38100" dir="2700000" algn="tl">
                              <a:srgbClr val="000000">
                                <a:alpha val="43137"/>
                              </a:srgbClr>
                            </a:outerShdw>
                          </a:effectLst>
                          <a:latin typeface="Calibri"/>
                        </a:rPr>
                        <a:t>Left Right Up </a:t>
                      </a:r>
                      <a:r>
                        <a:rPr lang="en-US" sz="1600" b="1" i="0" u="none" strike="noStrike" dirty="0" smtClean="0">
                          <a:solidFill>
                            <a:srgbClr val="000000"/>
                          </a:solidFill>
                          <a:effectLst>
                            <a:outerShdw blurRad="38100" dist="38100" dir="2700000" algn="tl">
                              <a:srgbClr val="000000">
                                <a:alpha val="43137"/>
                              </a:srgbClr>
                            </a:outerShdw>
                          </a:effectLst>
                          <a:latin typeface="Calibri"/>
                        </a:rPr>
                        <a:t>Down</a:t>
                      </a:r>
                      <a:endParaRPr lang="en-US" sz="1600" b="1"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hMerge="1">
                  <a:txBody>
                    <a:bodyPr/>
                    <a:lstStyle/>
                    <a:p>
                      <a:pPr algn="l"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a:txBody>
                    <a:bodyPr/>
                    <a:lstStyle/>
                    <a:p>
                      <a:pPr algn="ctr" fontAlgn="b"/>
                      <a:r>
                        <a:rPr lang="en-US" sz="1600" b="1" i="0" u="none" strike="noStrike">
                          <a:solidFill>
                            <a:srgbClr val="000000"/>
                          </a:solidFill>
                          <a:effectLst>
                            <a:outerShdw blurRad="38100" dist="38100" dir="2700000" algn="tl">
                              <a:srgbClr val="000000">
                                <a:alpha val="43137"/>
                              </a:srgbClr>
                            </a:outerShdw>
                          </a:effectLst>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a:txBody>
                    <a:bodyPr/>
                    <a:lstStyle/>
                    <a:p>
                      <a:pPr algn="ctr" fontAlgn="b"/>
                      <a:r>
                        <a:rPr lang="en-US" sz="1600" b="1" i="0" u="none" strike="noStrike">
                          <a:solidFill>
                            <a:srgbClr val="000000"/>
                          </a:solidFill>
                          <a:effectLst>
                            <a:outerShdw blurRad="38100" dist="38100" dir="2700000" algn="tl">
                              <a:srgbClr val="000000">
                                <a:alpha val="43137"/>
                              </a:srgbClr>
                            </a:outerShdw>
                          </a:effectLst>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a:txBody>
                    <a:bodyPr/>
                    <a:lstStyle/>
                    <a:p>
                      <a:pPr algn="ctr" fontAlgn="b"/>
                      <a:r>
                        <a:rPr lang="en-US" sz="1600" b="1" i="0" u="none" strike="noStrike">
                          <a:solidFill>
                            <a:srgbClr val="000000"/>
                          </a:solidFill>
                          <a:effectLst>
                            <a:outerShdw blurRad="38100" dist="38100" dir="2700000" algn="tl">
                              <a:srgbClr val="000000">
                                <a:alpha val="43137"/>
                              </a:srgbClr>
                            </a:outerShdw>
                          </a:effectLst>
                          <a:latin typeface="Calibri"/>
                        </a:rPr>
                        <a:t>U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a:txBody>
                    <a:bodyPr/>
                    <a:lstStyle/>
                    <a:p>
                      <a:pPr algn="ctr" fontAlgn="b"/>
                      <a:r>
                        <a:rPr lang="en-US" sz="1600" b="1" i="0" u="none" strike="noStrike" dirty="0">
                          <a:solidFill>
                            <a:srgbClr val="000000"/>
                          </a:solidFill>
                          <a:effectLst>
                            <a:outerShdw blurRad="38100" dist="38100" dir="2700000" algn="tl">
                              <a:srgbClr val="000000">
                                <a:alpha val="43137"/>
                              </a:srgbClr>
                            </a:outerShdw>
                          </a:effectLst>
                          <a:latin typeface="Calibri"/>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c>
                  <a:txBody>
                    <a:bodyPr/>
                    <a:lstStyle/>
                    <a:p>
                      <a:pPr algn="ctr" fontAlgn="b"/>
                      <a:endParaRPr lang="en-US" sz="1600" b="1"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0DA"/>
                    </a:solidFill>
                  </a:tcPr>
                </a:tc>
              </a:tr>
              <a:tr h="190500">
                <a:tc>
                  <a:txBody>
                    <a:bodyPr/>
                    <a:lstStyle/>
                    <a:p>
                      <a:pPr algn="ctr" fontAlgn="b"/>
                      <a:r>
                        <a:rPr lang="en-US" sz="1300" b="1"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LRUD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300" b="1" i="0" u="none" strike="noStrike">
                          <a:solidFill>
                            <a:srgbClr val="000000"/>
                          </a:solidFill>
                          <a:effectLst/>
                          <a:latin typeface="Calibri"/>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UD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300" b="1" i="0" u="none" strike="noStrike" dirty="0">
                          <a:solidFill>
                            <a:srgbClr val="000000"/>
                          </a:solidFill>
                          <a:effectLst/>
                          <a:latin typeface="Calibri"/>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LR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300" b="1" i="0" u="none" strike="noStrike">
                          <a:solidFill>
                            <a:srgbClr val="000000"/>
                          </a:solidFill>
                          <a:effectLst/>
                          <a:latin typeface="Calibri"/>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UR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baseline="0" dirty="0" smtClean="0">
                          <a:solidFill>
                            <a:srgbClr val="000000"/>
                          </a:solidFill>
                          <a:effectLst/>
                          <a:latin typeface="Calibri"/>
                        </a:rPr>
                        <a:t> </a:t>
                      </a:r>
                      <a:endParaRPr lang="en-US" sz="1300" b="0" i="0" u="none" strike="noStrike" dirty="0" smtClean="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300" b="1" i="0" u="none" strike="noStrike" dirty="0">
                          <a:solidFill>
                            <a:srgbClr val="000000"/>
                          </a:solidFill>
                          <a:effectLst/>
                          <a:latin typeface="Calibri"/>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DR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smtClean="0">
                        <a:solidFill>
                          <a:srgbClr val="000000"/>
                        </a:solidFill>
                        <a:effectLst/>
                        <a:latin typeface="Calibri"/>
                      </a:endParaRPr>
                    </a:p>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030">
                <a:tc>
                  <a:txBody>
                    <a:bodyPr/>
                    <a:lstStyle/>
                    <a:p>
                      <a:pPr algn="ctr" fontAlgn="b"/>
                      <a:r>
                        <a:rPr lang="en-US" sz="1300" b="1" i="0" u="none" strike="noStrike" dirty="0">
                          <a:solidFill>
                            <a:srgbClr val="000000"/>
                          </a:solidFill>
                          <a:effectLst/>
                          <a:latin typeface="Calibri"/>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300" b="1" i="0" u="none" strike="noStrike" dirty="0">
                          <a:solidFill>
                            <a:srgbClr val="000000"/>
                          </a:solidFill>
                          <a:effectLst/>
                          <a:latin typeface="Calibri"/>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lvl="0" algn="ctr" fontAlgn="b"/>
                      <a:r>
                        <a:rPr lang="en-US" sz="1300" b="1" i="0" u="none" strike="noStrike" dirty="0">
                          <a:solidFill>
                            <a:srgbClr val="000000"/>
                          </a:solidFill>
                          <a:effectLst/>
                          <a:latin typeface="Calibri"/>
                        </a:rPr>
                        <a:t>LU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300" b="0" i="0" u="none" strike="noStrike">
                          <a:solidFill>
                            <a:srgbClr val="000000"/>
                          </a:solidFill>
                          <a:effectLst/>
                          <a:latin typeface="Calibri"/>
                        </a:rPr>
                        <a:t>CurrentPipe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1,3,6,7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1,3,4,5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a:rPr>
                        <a:t>Next Possible Pipe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1,3,4,5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1,3,6,7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alibri"/>
                        </a:rPr>
                        <a:t>1,2,5,6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alibri"/>
                        </a:rPr>
                        <a:t>1,2,4,7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74059829"/>
              </p:ext>
            </p:extLst>
          </p:nvPr>
        </p:nvGraphicFramePr>
        <p:xfrm>
          <a:off x="838200" y="4381500"/>
          <a:ext cx="3048000" cy="445770"/>
        </p:xfrm>
        <a:graphic>
          <a:graphicData uri="http://schemas.openxmlformats.org/drawingml/2006/table">
            <a:tbl>
              <a:tblPr/>
              <a:tblGrid>
                <a:gridCol w="609600"/>
                <a:gridCol w="609600"/>
                <a:gridCol w="609600"/>
                <a:gridCol w="609600"/>
                <a:gridCol w="609600"/>
              </a:tblGrid>
              <a:tr h="190500">
                <a:tc>
                  <a:txBody>
                    <a:bodyPr/>
                    <a:lstStyle/>
                    <a:p>
                      <a:pPr algn="ctr" fontAlgn="b"/>
                      <a:r>
                        <a:rPr lang="en-US" sz="1400" b="1" i="0" u="none" strike="noStrike" dirty="0">
                          <a:solidFill>
                            <a:srgbClr val="000000"/>
                          </a:solidFill>
                          <a:effectLst/>
                          <a:latin typeface="Calibri"/>
                        </a:rPr>
                        <a:t>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400" b="1" i="0" u="none" strike="noStrike">
                          <a:solidFill>
                            <a:srgbClr val="000000"/>
                          </a:solidFill>
                          <a:effectLst/>
                          <a:latin typeface="Calibri"/>
                        </a:rPr>
                        <a:t>M</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400" b="1" i="0" u="none" strike="noStrike">
                          <a:solidFill>
                            <a:srgbClr val="000000"/>
                          </a:solidFill>
                          <a:effectLst/>
                          <a:latin typeface="Calibri"/>
                        </a:rPr>
                        <a:t>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400" b="1" i="0" u="none" strike="noStrike">
                          <a:solidFill>
                            <a:srgbClr val="000000"/>
                          </a:solidFill>
                          <a:effectLst/>
                          <a:latin typeface="Calibri"/>
                        </a:rPr>
                        <a:t>C</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400" b="1" i="0" u="none" strike="noStrike">
                          <a:solidFill>
                            <a:srgbClr val="000000"/>
                          </a:solidFill>
                          <a:effectLst/>
                          <a:latin typeface="Calibri"/>
                        </a:rPr>
                        <a:t>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r>
              <a:tr h="190500">
                <a:tc>
                  <a:txBody>
                    <a:bodyPr/>
                    <a:lstStyle/>
                    <a:p>
                      <a:pPr algn="ctr" fontAlgn="b"/>
                      <a:r>
                        <a:rPr lang="en-US" sz="1400" b="1"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82288725"/>
              </p:ext>
            </p:extLst>
          </p:nvPr>
        </p:nvGraphicFramePr>
        <p:xfrm>
          <a:off x="838200" y="4838700"/>
          <a:ext cx="6248400" cy="760095"/>
        </p:xfrm>
        <a:graphic>
          <a:graphicData uri="http://schemas.openxmlformats.org/drawingml/2006/table">
            <a:tbl>
              <a:tblPr/>
              <a:tblGrid>
                <a:gridCol w="6248400"/>
              </a:tblGrid>
              <a:tr h="190500">
                <a:tc>
                  <a:txBody>
                    <a:bodyPr/>
                    <a:lstStyle/>
                    <a:p>
                      <a:pPr algn="l" fontAlgn="b"/>
                      <a:r>
                        <a:rPr lang="en-US" sz="1200" b="1" i="0" u="none" strike="noStrike" dirty="0" err="1">
                          <a:solidFill>
                            <a:srgbClr val="000000"/>
                          </a:solidFill>
                          <a:effectLst/>
                          <a:latin typeface="Calibri"/>
                        </a:rPr>
                        <a:t>NxM</a:t>
                      </a:r>
                      <a:r>
                        <a:rPr lang="en-US" sz="1200" b="1" i="0" u="none" strike="noStrike" dirty="0">
                          <a:solidFill>
                            <a:srgbClr val="000000"/>
                          </a:solidFill>
                          <a:effectLst/>
                          <a:latin typeface="Calibri"/>
                        </a:rPr>
                        <a:t> - matrix, validate N x M to be 5  to 50</a:t>
                      </a:r>
                    </a:p>
                  </a:txBody>
                  <a:tcPr marL="9525" marR="9525" marT="9525" marB="0" anchor="b">
                    <a:lnL>
                      <a:noFill/>
                    </a:lnL>
                    <a:lnR>
                      <a:noFill/>
                    </a:lnR>
                    <a:lnT>
                      <a:noFill/>
                    </a:lnT>
                    <a:lnB>
                      <a:noFill/>
                    </a:lnB>
                  </a:tcPr>
                </a:tc>
              </a:tr>
              <a:tr h="190500">
                <a:tc>
                  <a:txBody>
                    <a:bodyPr/>
                    <a:lstStyle/>
                    <a:p>
                      <a:pPr algn="l" fontAlgn="b"/>
                      <a:r>
                        <a:rPr lang="en-US" sz="1200" b="0" i="0" u="none" strike="noStrike" dirty="0">
                          <a:solidFill>
                            <a:srgbClr val="000000"/>
                          </a:solidFill>
                          <a:effectLst/>
                          <a:latin typeface="Calibri"/>
                        </a:rPr>
                        <a:t>RXC - injecting place where pipe is a must.  Validate(R,C) is zero to N-1xM-1</a:t>
                      </a:r>
                    </a:p>
                  </a:txBody>
                  <a:tcPr marL="9525" marR="9525" marT="9525" marB="0" anchor="b">
                    <a:lnL>
                      <a:noFill/>
                    </a:lnL>
                    <a:lnR>
                      <a:noFill/>
                    </a:lnR>
                    <a:lnT>
                      <a:noFill/>
                    </a:lnT>
                    <a:lnB>
                      <a:noFill/>
                    </a:lnB>
                  </a:tcPr>
                </a:tc>
              </a:tr>
              <a:tr h="190500">
                <a:tc>
                  <a:txBody>
                    <a:bodyPr/>
                    <a:lstStyle/>
                    <a:p>
                      <a:pPr algn="l" fontAlgn="b"/>
                      <a:r>
                        <a:rPr lang="en-US" sz="1200" b="0" i="0" u="none" strike="noStrike" dirty="0">
                          <a:solidFill>
                            <a:srgbClr val="000000"/>
                          </a:solidFill>
                          <a:effectLst/>
                          <a:latin typeface="Calibri"/>
                        </a:rPr>
                        <a:t>L - is length of the </a:t>
                      </a:r>
                      <a:r>
                        <a:rPr lang="en-US" sz="1200" b="0" i="0" u="none" strike="noStrike" dirty="0" smtClean="0">
                          <a:solidFill>
                            <a:srgbClr val="000000"/>
                          </a:solidFill>
                          <a:effectLst/>
                          <a:latin typeface="Calibri"/>
                        </a:rPr>
                        <a:t>endoscope</a:t>
                      </a:r>
                    </a:p>
                    <a:p>
                      <a:pPr algn="l" fontAlgn="b"/>
                      <a:endParaRPr lang="en-US" sz="1200" b="0" i="0" u="none" strike="noStrike" dirty="0">
                        <a:solidFill>
                          <a:srgbClr val="000000"/>
                        </a:solidFill>
                        <a:effectLst/>
                        <a:latin typeface="Calibri"/>
                      </a:endParaRPr>
                    </a:p>
                  </a:txBody>
                  <a:tcPr marL="9525" marR="9525" marT="9525" marB="0" anchor="b">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34452075"/>
              </p:ext>
            </p:extLst>
          </p:nvPr>
        </p:nvGraphicFramePr>
        <p:xfrm>
          <a:off x="914400" y="5486400"/>
          <a:ext cx="3657600" cy="1114425"/>
        </p:xfrm>
        <a:graphic>
          <a:graphicData uri="http://schemas.openxmlformats.org/drawingml/2006/table">
            <a:tbl>
              <a:tblPr/>
              <a:tblGrid>
                <a:gridCol w="609600"/>
                <a:gridCol w="609600"/>
                <a:gridCol w="609600"/>
                <a:gridCol w="609600"/>
                <a:gridCol w="609600"/>
                <a:gridCol w="609600"/>
              </a:tblGrid>
              <a:tr h="190500">
                <a:tc>
                  <a:txBody>
                    <a:bodyPr/>
                    <a:lstStyle/>
                    <a:p>
                      <a:pPr algn="ctr" fontAlgn="b"/>
                      <a:r>
                        <a:rPr lang="en-US" sz="1400" b="1" i="0" u="none" strike="noStrike" dirty="0">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rgbClr val="00206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206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533401" y="842610"/>
            <a:ext cx="7848600" cy="923330"/>
          </a:xfrm>
          <a:prstGeom prst="rect">
            <a:avLst/>
          </a:prstGeom>
          <a:noFill/>
        </p:spPr>
        <p:txBody>
          <a:bodyPr wrap="square" rtlCol="0">
            <a:spAutoFit/>
          </a:bodyPr>
          <a:lstStyle/>
          <a:p>
            <a:r>
              <a:rPr lang="en-US" dirty="0" smtClean="0">
                <a:solidFill>
                  <a:srgbClr val="2F2B20"/>
                </a:solidFill>
              </a:rPr>
              <a:t>In given </a:t>
            </a:r>
            <a:r>
              <a:rPr lang="en-US" dirty="0" err="1" smtClean="0">
                <a:solidFill>
                  <a:srgbClr val="2F2B20"/>
                </a:solidFill>
              </a:rPr>
              <a:t>NxM</a:t>
            </a:r>
            <a:r>
              <a:rPr lang="en-US" dirty="0" smtClean="0">
                <a:solidFill>
                  <a:srgbClr val="2F2B20"/>
                </a:solidFill>
              </a:rPr>
              <a:t> matrix(Human Body) , we need to inject endoscope of length L and find out what are the cells can be reached.  Injection point is R, C </a:t>
            </a:r>
          </a:p>
          <a:p>
            <a:r>
              <a:rPr lang="en-US" dirty="0" smtClean="0">
                <a:solidFill>
                  <a:srgbClr val="2F2B20"/>
                </a:solidFill>
              </a:rPr>
              <a:t>where 0&lt;=R&lt;-N-1 and 0&lt;=C&lt;=M-1</a:t>
            </a:r>
            <a:endParaRPr lang="en-US" dirty="0">
              <a:solidFill>
                <a:srgbClr val="2F2B20"/>
              </a:solidFill>
            </a:endParaRPr>
          </a:p>
        </p:txBody>
      </p:sp>
      <p:grpSp>
        <p:nvGrpSpPr>
          <p:cNvPr id="20" name="Group 19"/>
          <p:cNvGrpSpPr/>
          <p:nvPr/>
        </p:nvGrpSpPr>
        <p:grpSpPr>
          <a:xfrm flipV="1">
            <a:off x="5772151" y="2743200"/>
            <a:ext cx="152400" cy="114300"/>
            <a:chOff x="7086600" y="1752600"/>
            <a:chExt cx="304800" cy="228600"/>
          </a:xfrm>
        </p:grpSpPr>
        <p:cxnSp>
          <p:nvCxnSpPr>
            <p:cNvPr id="17" name="Straight Connector 16"/>
            <p:cNvCxnSpPr/>
            <p:nvPr/>
          </p:nvCxnSpPr>
          <p:spPr>
            <a:xfrm>
              <a:off x="7086600" y="1752600"/>
              <a:ext cx="304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7086600" y="1752600"/>
              <a:ext cx="0" cy="22860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2" name="Group 21"/>
          <p:cNvGrpSpPr/>
          <p:nvPr/>
        </p:nvGrpSpPr>
        <p:grpSpPr>
          <a:xfrm>
            <a:off x="5791201" y="3086100"/>
            <a:ext cx="114300" cy="152400"/>
            <a:chOff x="7086600" y="1752600"/>
            <a:chExt cx="304800" cy="228600"/>
          </a:xfrm>
        </p:grpSpPr>
        <p:cxnSp>
          <p:nvCxnSpPr>
            <p:cNvPr id="23" name="Straight Connector 22"/>
            <p:cNvCxnSpPr/>
            <p:nvPr/>
          </p:nvCxnSpPr>
          <p:spPr>
            <a:xfrm>
              <a:off x="7086600" y="1752600"/>
              <a:ext cx="304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7086600" y="1752600"/>
              <a:ext cx="0" cy="22860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6" name="Group 25"/>
          <p:cNvGrpSpPr/>
          <p:nvPr/>
        </p:nvGrpSpPr>
        <p:grpSpPr>
          <a:xfrm flipH="1">
            <a:off x="5753101" y="3342821"/>
            <a:ext cx="190500" cy="190500"/>
            <a:chOff x="7086600" y="1752600"/>
            <a:chExt cx="304800" cy="228600"/>
          </a:xfrm>
        </p:grpSpPr>
        <p:cxnSp>
          <p:nvCxnSpPr>
            <p:cNvPr id="27" name="Straight Connector 26"/>
            <p:cNvCxnSpPr/>
            <p:nvPr/>
          </p:nvCxnSpPr>
          <p:spPr>
            <a:xfrm>
              <a:off x="7086600" y="1752600"/>
              <a:ext cx="304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7086600" y="1752600"/>
              <a:ext cx="0" cy="22860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9" name="Group 28"/>
          <p:cNvGrpSpPr/>
          <p:nvPr/>
        </p:nvGrpSpPr>
        <p:grpSpPr>
          <a:xfrm flipH="1" flipV="1">
            <a:off x="5788707" y="3581400"/>
            <a:ext cx="119289" cy="114300"/>
            <a:chOff x="7086600" y="1752600"/>
            <a:chExt cx="304800" cy="228600"/>
          </a:xfrm>
        </p:grpSpPr>
        <p:cxnSp>
          <p:nvCxnSpPr>
            <p:cNvPr id="30" name="Straight Connector 29"/>
            <p:cNvCxnSpPr/>
            <p:nvPr/>
          </p:nvCxnSpPr>
          <p:spPr>
            <a:xfrm>
              <a:off x="7086600" y="1752600"/>
              <a:ext cx="304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7086600" y="1752600"/>
              <a:ext cx="0" cy="228600"/>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15360" name="Straight Connector 15359"/>
          <p:cNvCxnSpPr/>
          <p:nvPr/>
        </p:nvCxnSpPr>
        <p:spPr>
          <a:xfrm flipH="1">
            <a:off x="5762626" y="2628900"/>
            <a:ext cx="171450" cy="0"/>
          </a:xfrm>
          <a:prstGeom prst="line">
            <a:avLst/>
          </a:prstGeom>
        </p:spPr>
        <p:style>
          <a:lnRef idx="2">
            <a:schemeClr val="accent2"/>
          </a:lnRef>
          <a:fillRef idx="0">
            <a:schemeClr val="accent2"/>
          </a:fillRef>
          <a:effectRef idx="1">
            <a:schemeClr val="accent2"/>
          </a:effectRef>
          <a:fontRef idx="minor">
            <a:schemeClr val="tx1"/>
          </a:fontRef>
        </p:style>
      </p:cxnSp>
      <p:grpSp>
        <p:nvGrpSpPr>
          <p:cNvPr id="15375" name="Group 15374"/>
          <p:cNvGrpSpPr/>
          <p:nvPr/>
        </p:nvGrpSpPr>
        <p:grpSpPr>
          <a:xfrm>
            <a:off x="5771244" y="2099130"/>
            <a:ext cx="154214" cy="194129"/>
            <a:chOff x="7237186" y="1371600"/>
            <a:chExt cx="154214" cy="194129"/>
          </a:xfrm>
        </p:grpSpPr>
        <p:cxnSp>
          <p:nvCxnSpPr>
            <p:cNvPr id="15363" name="Straight Connector 15362"/>
            <p:cNvCxnSpPr/>
            <p:nvPr/>
          </p:nvCxnSpPr>
          <p:spPr>
            <a:xfrm>
              <a:off x="7237186" y="1468664"/>
              <a:ext cx="15421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365" name="Straight Connector 15364"/>
            <p:cNvCxnSpPr/>
            <p:nvPr/>
          </p:nvCxnSpPr>
          <p:spPr>
            <a:xfrm>
              <a:off x="7313386" y="1371600"/>
              <a:ext cx="0" cy="194129"/>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15377" name="Straight Connector 15376"/>
          <p:cNvCxnSpPr/>
          <p:nvPr/>
        </p:nvCxnSpPr>
        <p:spPr>
          <a:xfrm>
            <a:off x="5848351" y="2293259"/>
            <a:ext cx="0" cy="216353"/>
          </a:xfrm>
          <a:prstGeom prst="line">
            <a:avLst/>
          </a:prstGeom>
        </p:spPr>
        <p:style>
          <a:lnRef idx="2">
            <a:schemeClr val="accent2"/>
          </a:lnRef>
          <a:fillRef idx="0">
            <a:schemeClr val="accent2"/>
          </a:fillRef>
          <a:effectRef idx="1">
            <a:schemeClr val="accent2"/>
          </a:effectRef>
          <a:fontRef idx="minor">
            <a:schemeClr val="tx1"/>
          </a:fontRef>
        </p:style>
      </p:cxnSp>
      <p:sp>
        <p:nvSpPr>
          <p:cNvPr id="25" name="Explosion 2 24"/>
          <p:cNvSpPr/>
          <p:nvPr/>
        </p:nvSpPr>
        <p:spPr>
          <a:xfrm rot="20817407">
            <a:off x="7472337" y="5294970"/>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393727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 Test - Endoscope</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658589215"/>
              </p:ext>
            </p:extLst>
          </p:nvPr>
        </p:nvGraphicFramePr>
        <p:xfrm>
          <a:off x="1095375" y="2133600"/>
          <a:ext cx="2873375" cy="685800"/>
        </p:xfrm>
        <a:graphic>
          <a:graphicData uri="http://schemas.openxmlformats.org/presentationml/2006/ole">
            <mc:AlternateContent xmlns:mc="http://schemas.openxmlformats.org/markup-compatibility/2006">
              <mc:Choice xmlns:v="urn:schemas-microsoft-com:vml" Requires="v">
                <p:oleObj spid="_x0000_s1151" name="Packager Shell Object" showAsIcon="1" r:id="rId3" imgW="2871000" imgH="685800" progId="Package">
                  <p:embed/>
                </p:oleObj>
              </mc:Choice>
              <mc:Fallback>
                <p:oleObj name="Packager Shell Object" showAsIcon="1" r:id="rId3" imgW="2871000" imgH="685800" progId="Package">
                  <p:embed/>
                  <p:pic>
                    <p:nvPicPr>
                      <p:cNvPr id="0" name=""/>
                      <p:cNvPicPr/>
                      <p:nvPr/>
                    </p:nvPicPr>
                    <p:blipFill>
                      <a:blip r:embed="rId4"/>
                      <a:stretch>
                        <a:fillRect/>
                      </a:stretch>
                    </p:blipFill>
                    <p:spPr>
                      <a:xfrm>
                        <a:off x="1095375" y="2133600"/>
                        <a:ext cx="2873375" cy="685800"/>
                      </a:xfrm>
                      <a:prstGeom prst="rect">
                        <a:avLst/>
                      </a:prstGeom>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728114793"/>
              </p:ext>
            </p:extLst>
          </p:nvPr>
        </p:nvGraphicFramePr>
        <p:xfrm>
          <a:off x="838200" y="3581400"/>
          <a:ext cx="3387725" cy="687388"/>
        </p:xfrm>
        <a:graphic>
          <a:graphicData uri="http://schemas.openxmlformats.org/presentationml/2006/ole">
            <mc:AlternateContent xmlns:mc="http://schemas.openxmlformats.org/markup-compatibility/2006">
              <mc:Choice xmlns:v="urn:schemas-microsoft-com:vml" Requires="v">
                <p:oleObj spid="_x0000_s1152" name="Packager Shell Object" showAsIcon="1" r:id="rId5" imgW="3388320" imgH="686880" progId="Package">
                  <p:embed/>
                </p:oleObj>
              </mc:Choice>
              <mc:Fallback>
                <p:oleObj name="Packager Shell Object" showAsIcon="1" r:id="rId5" imgW="3388320" imgH="686880" progId="Package">
                  <p:embed/>
                  <p:pic>
                    <p:nvPicPr>
                      <p:cNvPr id="0" name=""/>
                      <p:cNvPicPr/>
                      <p:nvPr/>
                    </p:nvPicPr>
                    <p:blipFill>
                      <a:blip r:embed="rId6"/>
                      <a:stretch>
                        <a:fillRect/>
                      </a:stretch>
                    </p:blipFill>
                    <p:spPr>
                      <a:xfrm>
                        <a:off x="838200" y="3581400"/>
                        <a:ext cx="3387725" cy="687388"/>
                      </a:xfrm>
                      <a:prstGeom prst="rect">
                        <a:avLst/>
                      </a:prstGeom>
                    </p:spPr>
                  </p:pic>
                </p:oleObj>
              </mc:Fallback>
            </mc:AlternateContent>
          </a:graphicData>
        </a:graphic>
      </p:graphicFrame>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4033881416"/>
              </p:ext>
            </p:extLst>
          </p:nvPr>
        </p:nvGraphicFramePr>
        <p:xfrm>
          <a:off x="1383506" y="5181600"/>
          <a:ext cx="2297113" cy="687388"/>
        </p:xfrm>
        <a:graphic>
          <a:graphicData uri="http://schemas.openxmlformats.org/presentationml/2006/ole">
            <mc:AlternateContent xmlns:mc="http://schemas.openxmlformats.org/markup-compatibility/2006">
              <mc:Choice xmlns:v="urn:schemas-microsoft-com:vml" Requires="v">
                <p:oleObj spid="_x0000_s1153" name="Packager Shell Object" showAsIcon="1" r:id="rId7" imgW="2296800" imgH="686880" progId="Package">
                  <p:embed/>
                </p:oleObj>
              </mc:Choice>
              <mc:Fallback>
                <p:oleObj name="Packager Shell Object" showAsIcon="1" r:id="rId7" imgW="2296800" imgH="686880" progId="Package">
                  <p:embed/>
                  <p:pic>
                    <p:nvPicPr>
                      <p:cNvPr id="0" name=""/>
                      <p:cNvPicPr/>
                      <p:nvPr/>
                    </p:nvPicPr>
                    <p:blipFill>
                      <a:blip r:embed="rId8"/>
                      <a:stretch>
                        <a:fillRect/>
                      </a:stretch>
                    </p:blipFill>
                    <p:spPr>
                      <a:xfrm>
                        <a:off x="1383506" y="5181600"/>
                        <a:ext cx="2297113" cy="6873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15956630"/>
              </p:ext>
            </p:extLst>
          </p:nvPr>
        </p:nvGraphicFramePr>
        <p:xfrm>
          <a:off x="4724400" y="5181600"/>
          <a:ext cx="4035425" cy="687388"/>
        </p:xfrm>
        <a:graphic>
          <a:graphicData uri="http://schemas.openxmlformats.org/presentationml/2006/ole">
            <mc:AlternateContent xmlns:mc="http://schemas.openxmlformats.org/markup-compatibility/2006">
              <mc:Choice xmlns:v="urn:schemas-microsoft-com:vml" Requires="v">
                <p:oleObj spid="_x0000_s1154" name="Packager Shell Object" showAsIcon="1" r:id="rId9" imgW="4035600" imgH="686880" progId="Package">
                  <p:embed/>
                </p:oleObj>
              </mc:Choice>
              <mc:Fallback>
                <p:oleObj name="Packager Shell Object" showAsIcon="1" r:id="rId9" imgW="4035600" imgH="686880" progId="Package">
                  <p:embed/>
                  <p:pic>
                    <p:nvPicPr>
                      <p:cNvPr id="0" name=""/>
                      <p:cNvPicPr/>
                      <p:nvPr/>
                    </p:nvPicPr>
                    <p:blipFill>
                      <a:blip r:embed="rId10"/>
                      <a:stretch>
                        <a:fillRect/>
                      </a:stretch>
                    </p:blipFill>
                    <p:spPr>
                      <a:xfrm>
                        <a:off x="4724400" y="5181600"/>
                        <a:ext cx="4035425" cy="6873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81067295"/>
              </p:ext>
            </p:extLst>
          </p:nvPr>
        </p:nvGraphicFramePr>
        <p:xfrm>
          <a:off x="5257800" y="3048000"/>
          <a:ext cx="2855913" cy="687388"/>
        </p:xfrm>
        <a:graphic>
          <a:graphicData uri="http://schemas.openxmlformats.org/presentationml/2006/ole">
            <mc:AlternateContent xmlns:mc="http://schemas.openxmlformats.org/markup-compatibility/2006">
              <mc:Choice xmlns:v="urn:schemas-microsoft-com:vml" Requires="v">
                <p:oleObj spid="_x0000_s1155" name="Packager Shell Object" showAsIcon="1" r:id="rId11" imgW="2855160" imgH="686880" progId="Package">
                  <p:embed/>
                </p:oleObj>
              </mc:Choice>
              <mc:Fallback>
                <p:oleObj name="Packager Shell Object" showAsIcon="1" r:id="rId11" imgW="2855160" imgH="686880" progId="Package">
                  <p:embed/>
                  <p:pic>
                    <p:nvPicPr>
                      <p:cNvPr id="0" name=""/>
                      <p:cNvPicPr/>
                      <p:nvPr/>
                    </p:nvPicPr>
                    <p:blipFill>
                      <a:blip r:embed="rId12"/>
                      <a:stretch>
                        <a:fillRect/>
                      </a:stretch>
                    </p:blipFill>
                    <p:spPr>
                      <a:xfrm>
                        <a:off x="5257800" y="3048000"/>
                        <a:ext cx="2855913" cy="687388"/>
                      </a:xfrm>
                      <a:prstGeom prst="rect">
                        <a:avLst/>
                      </a:prstGeom>
                    </p:spPr>
                  </p:pic>
                </p:oleObj>
              </mc:Fallback>
            </mc:AlternateContent>
          </a:graphicData>
        </a:graphic>
      </p:graphicFrame>
      <p:sp>
        <p:nvSpPr>
          <p:cNvPr id="10" name="TextBox 9"/>
          <p:cNvSpPr txBox="1"/>
          <p:nvPr/>
        </p:nvSpPr>
        <p:spPr>
          <a:xfrm>
            <a:off x="5562600" y="5835134"/>
            <a:ext cx="963341" cy="369332"/>
          </a:xfrm>
          <a:prstGeom prst="rect">
            <a:avLst/>
          </a:prstGeom>
          <a:noFill/>
        </p:spPr>
        <p:txBody>
          <a:bodyPr wrap="none" rtlCol="0">
            <a:spAutoFit/>
          </a:bodyPr>
          <a:lstStyle/>
          <a:p>
            <a:r>
              <a:rPr lang="en-US" dirty="0" smtClean="0">
                <a:solidFill>
                  <a:srgbClr val="2F2B20"/>
                </a:solidFill>
              </a:rPr>
              <a:t>Iterative</a:t>
            </a:r>
            <a:endParaRPr lang="en-US" dirty="0">
              <a:solidFill>
                <a:srgbClr val="2F2B20"/>
              </a:solidFill>
            </a:endParaRPr>
          </a:p>
        </p:txBody>
      </p:sp>
      <p:sp>
        <p:nvSpPr>
          <p:cNvPr id="11" name="TextBox 10"/>
          <p:cNvSpPr txBox="1"/>
          <p:nvPr/>
        </p:nvSpPr>
        <p:spPr>
          <a:xfrm>
            <a:off x="1828800" y="5802868"/>
            <a:ext cx="1076898" cy="369332"/>
          </a:xfrm>
          <a:prstGeom prst="rect">
            <a:avLst/>
          </a:prstGeom>
          <a:noFill/>
        </p:spPr>
        <p:txBody>
          <a:bodyPr wrap="none" rtlCol="0">
            <a:spAutoFit/>
          </a:bodyPr>
          <a:lstStyle/>
          <a:p>
            <a:r>
              <a:rPr lang="en-US" dirty="0" smtClean="0">
                <a:solidFill>
                  <a:srgbClr val="2F2B20"/>
                </a:solidFill>
              </a:rPr>
              <a:t>Recursive</a:t>
            </a:r>
            <a:endParaRPr lang="en-US" dirty="0">
              <a:solidFill>
                <a:srgbClr val="2F2B2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56227149"/>
              </p:ext>
            </p:extLst>
          </p:nvPr>
        </p:nvGraphicFramePr>
        <p:xfrm>
          <a:off x="4982891" y="1905000"/>
          <a:ext cx="3086100" cy="685800"/>
        </p:xfrm>
        <a:graphic>
          <a:graphicData uri="http://schemas.openxmlformats.org/presentationml/2006/ole">
            <mc:AlternateContent xmlns:mc="http://schemas.openxmlformats.org/markup-compatibility/2006">
              <mc:Choice xmlns:v="urn:schemas-microsoft-com:vml" Requires="v">
                <p:oleObj spid="_x0000_s1156" name="Packager Shell Object" showAsIcon="1" r:id="rId13" imgW="3086640" imgH="685800" progId="Package">
                  <p:embed/>
                </p:oleObj>
              </mc:Choice>
              <mc:Fallback>
                <p:oleObj name="Packager Shell Object" showAsIcon="1" r:id="rId13" imgW="3086640" imgH="685800" progId="Package">
                  <p:embed/>
                  <p:pic>
                    <p:nvPicPr>
                      <p:cNvPr id="0" name=""/>
                      <p:cNvPicPr/>
                      <p:nvPr/>
                    </p:nvPicPr>
                    <p:blipFill>
                      <a:blip r:embed="rId14"/>
                      <a:stretch>
                        <a:fillRect/>
                      </a:stretch>
                    </p:blipFill>
                    <p:spPr>
                      <a:xfrm>
                        <a:off x="4982891" y="1905000"/>
                        <a:ext cx="3086100" cy="685800"/>
                      </a:xfrm>
                      <a:prstGeom prst="rect">
                        <a:avLst/>
                      </a:prstGeom>
                    </p:spPr>
                  </p:pic>
                </p:oleObj>
              </mc:Fallback>
            </mc:AlternateContent>
          </a:graphicData>
        </a:graphic>
      </p:graphicFrame>
      <p:sp>
        <p:nvSpPr>
          <p:cNvPr id="12" name="TextBox 11"/>
          <p:cNvSpPr txBox="1"/>
          <p:nvPr/>
        </p:nvSpPr>
        <p:spPr>
          <a:xfrm>
            <a:off x="2424027" y="4267200"/>
            <a:ext cx="963341" cy="369332"/>
          </a:xfrm>
          <a:prstGeom prst="rect">
            <a:avLst/>
          </a:prstGeom>
          <a:noFill/>
        </p:spPr>
        <p:txBody>
          <a:bodyPr wrap="none" rtlCol="0">
            <a:spAutoFit/>
          </a:bodyPr>
          <a:lstStyle/>
          <a:p>
            <a:r>
              <a:rPr lang="en-US" dirty="0" smtClean="0">
                <a:solidFill>
                  <a:srgbClr val="2F2B20"/>
                </a:solidFill>
              </a:rPr>
              <a:t>Iterative</a:t>
            </a:r>
            <a:endParaRPr lang="en-US" dirty="0">
              <a:solidFill>
                <a:srgbClr val="2F2B20"/>
              </a:solidFill>
            </a:endParaRPr>
          </a:p>
        </p:txBody>
      </p:sp>
      <p:sp>
        <p:nvSpPr>
          <p:cNvPr id="13" name="TextBox 12"/>
          <p:cNvSpPr txBox="1"/>
          <p:nvPr/>
        </p:nvSpPr>
        <p:spPr>
          <a:xfrm>
            <a:off x="2283576" y="2895600"/>
            <a:ext cx="1076898" cy="369332"/>
          </a:xfrm>
          <a:prstGeom prst="rect">
            <a:avLst/>
          </a:prstGeom>
          <a:noFill/>
        </p:spPr>
        <p:txBody>
          <a:bodyPr wrap="none" rtlCol="0">
            <a:spAutoFit/>
          </a:bodyPr>
          <a:lstStyle/>
          <a:p>
            <a:r>
              <a:rPr lang="en-US" dirty="0" smtClean="0">
                <a:solidFill>
                  <a:srgbClr val="2F2B20"/>
                </a:solidFill>
              </a:rPr>
              <a:t>Recursive</a:t>
            </a:r>
            <a:endParaRPr lang="en-US" dirty="0">
              <a:solidFill>
                <a:srgbClr val="2F2B20"/>
              </a:solidFill>
            </a:endParaRPr>
          </a:p>
        </p:txBody>
      </p:sp>
      <p:sp>
        <p:nvSpPr>
          <p:cNvPr id="14" name="Explosion 2 13"/>
          <p:cNvSpPr/>
          <p:nvPr/>
        </p:nvSpPr>
        <p:spPr>
          <a:xfrm rot="20817407">
            <a:off x="6607241" y="494370"/>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262789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Practice: Advance Test –Sales Booth – Jan’16</a:t>
            </a:r>
            <a:endParaRPr lang="en-US" sz="3200" dirty="0"/>
          </a:p>
        </p:txBody>
      </p:sp>
      <p:sp>
        <p:nvSpPr>
          <p:cNvPr id="3" name="Content Placeholder 2"/>
          <p:cNvSpPr>
            <a:spLocks noGrp="1"/>
          </p:cNvSpPr>
          <p:nvPr>
            <p:ph idx="1"/>
          </p:nvPr>
        </p:nvSpPr>
        <p:spPr/>
        <p:txBody>
          <a:bodyPr>
            <a:normAutofit/>
          </a:bodyPr>
          <a:lstStyle/>
          <a:p>
            <a:r>
              <a:rPr lang="en-US" sz="1600" dirty="0"/>
              <a:t>Samsung wants to introduce the promotions in mobile sale.  They want to setup a booth to sell mobile phones.   They will club all areas of same mobile model with 1 single booth.   In areas(marked zero), where </a:t>
            </a:r>
            <a:r>
              <a:rPr lang="en-US" sz="1600" dirty="0" err="1"/>
              <a:t>samsung</a:t>
            </a:r>
            <a:r>
              <a:rPr lang="en-US" sz="1600" dirty="0"/>
              <a:t> mobile is not established , they will consider selling the mobiles that are famous in adjacent areas of higher configuration. </a:t>
            </a:r>
          </a:p>
        </p:txBody>
      </p:sp>
      <p:graphicFrame>
        <p:nvGraphicFramePr>
          <p:cNvPr id="7" name="Table 6"/>
          <p:cNvGraphicFramePr>
            <a:graphicFrameLocks noGrp="1"/>
          </p:cNvGraphicFramePr>
          <p:nvPr>
            <p:extLst>
              <p:ext uri="{D42A27DB-BD31-4B8C-83A1-F6EECF244321}">
                <p14:modId xmlns:p14="http://schemas.microsoft.com/office/powerpoint/2010/main" val="1442661707"/>
              </p:ext>
            </p:extLst>
          </p:nvPr>
        </p:nvGraphicFramePr>
        <p:xfrm>
          <a:off x="3810000" y="3048000"/>
          <a:ext cx="647700" cy="571500"/>
        </p:xfrm>
        <a:graphic>
          <a:graphicData uri="http://schemas.openxmlformats.org/drawingml/2006/table">
            <a:tbl>
              <a:tblPr/>
              <a:tblGrid>
                <a:gridCol w="215900"/>
                <a:gridCol w="215900"/>
                <a:gridCol w="215900"/>
              </a:tblGrid>
              <a:tr h="190500">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8" name="Rectangle 7"/>
          <p:cNvSpPr/>
          <p:nvPr/>
        </p:nvSpPr>
        <p:spPr>
          <a:xfrm>
            <a:off x="3581400" y="2590800"/>
            <a:ext cx="4572000" cy="276999"/>
          </a:xfrm>
          <a:prstGeom prst="rect">
            <a:avLst/>
          </a:prstGeom>
        </p:spPr>
        <p:txBody>
          <a:bodyPr>
            <a:spAutoFit/>
          </a:bodyPr>
          <a:lstStyle/>
          <a:p>
            <a:r>
              <a:rPr lang="en-US" sz="1200" dirty="0">
                <a:solidFill>
                  <a:srgbClr val="2F2B20"/>
                </a:solidFill>
              </a:rPr>
              <a:t>Traversal allowed in TOP,BOTTOM, LEFT or RIGHT</a:t>
            </a:r>
          </a:p>
        </p:txBody>
      </p:sp>
      <p:sp>
        <p:nvSpPr>
          <p:cNvPr id="10" name="Rectangle 9"/>
          <p:cNvSpPr/>
          <p:nvPr/>
        </p:nvSpPr>
        <p:spPr>
          <a:xfrm>
            <a:off x="3556000" y="4343400"/>
            <a:ext cx="4572000" cy="923330"/>
          </a:xfrm>
          <a:prstGeom prst="rect">
            <a:avLst/>
          </a:prstGeom>
        </p:spPr>
        <p:txBody>
          <a:bodyPr>
            <a:spAutoFit/>
          </a:bodyPr>
          <a:lstStyle/>
          <a:p>
            <a:r>
              <a:rPr lang="en-US" dirty="0">
                <a:solidFill>
                  <a:srgbClr val="2F2B20"/>
                </a:solidFill>
              </a:rPr>
              <a:t>Here zero is covered by S5 maximum </a:t>
            </a:r>
            <a:r>
              <a:rPr lang="en-US" dirty="0" err="1">
                <a:solidFill>
                  <a:srgbClr val="2F2B20"/>
                </a:solidFill>
              </a:rPr>
              <a:t>no.of</a:t>
            </a:r>
            <a:r>
              <a:rPr lang="en-US" dirty="0">
                <a:solidFill>
                  <a:srgbClr val="2F2B20"/>
                </a:solidFill>
              </a:rPr>
              <a:t> times and hence the new area zero will be addressed by S5 booth</a:t>
            </a:r>
          </a:p>
        </p:txBody>
      </p:sp>
      <p:graphicFrame>
        <p:nvGraphicFramePr>
          <p:cNvPr id="11" name="Table 10"/>
          <p:cNvGraphicFramePr>
            <a:graphicFrameLocks noGrp="1"/>
          </p:cNvGraphicFramePr>
          <p:nvPr>
            <p:extLst>
              <p:ext uri="{D42A27DB-BD31-4B8C-83A1-F6EECF244321}">
                <p14:modId xmlns:p14="http://schemas.microsoft.com/office/powerpoint/2010/main" val="3593495776"/>
              </p:ext>
            </p:extLst>
          </p:nvPr>
        </p:nvGraphicFramePr>
        <p:xfrm>
          <a:off x="914400" y="2286000"/>
          <a:ext cx="2133600" cy="4072890"/>
        </p:xfrm>
        <a:graphic>
          <a:graphicData uri="http://schemas.openxmlformats.org/drawingml/2006/table">
            <a:tbl>
              <a:tblPr/>
              <a:tblGrid>
                <a:gridCol w="426720"/>
                <a:gridCol w="426720"/>
                <a:gridCol w="426720"/>
                <a:gridCol w="426720"/>
                <a:gridCol w="426720"/>
              </a:tblGrid>
              <a:tr h="229863">
                <a:tc gridSpan="5">
                  <a:txBody>
                    <a:bodyPr/>
                    <a:lstStyle/>
                    <a:p>
                      <a:pPr algn="l" fontAlgn="b"/>
                      <a:r>
                        <a:rPr lang="en-US" sz="1600" b="1" i="0" u="sng" strike="noStrike">
                          <a:solidFill>
                            <a:srgbClr val="000000"/>
                          </a:solidFill>
                          <a:effectLst/>
                          <a:latin typeface="Calibri"/>
                        </a:rPr>
                        <a:t>Input</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917">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a:noFill/>
                    </a:lnL>
                    <a:lnR>
                      <a:noFill/>
                    </a:lnR>
                    <a:lnT>
                      <a:noFill/>
                    </a:lnT>
                    <a:lnB>
                      <a:noFill/>
                    </a:lnB>
                    <a:solidFill>
                      <a:srgbClr val="EEECE1"/>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a:noFill/>
                    </a:lnL>
                    <a:lnR>
                      <a:noFill/>
                    </a:lnR>
                    <a:lnT>
                      <a:noFill/>
                    </a:lnT>
                    <a:lnB>
                      <a:noFill/>
                    </a:lnB>
                    <a:solidFill>
                      <a:srgbClr val="D8E4BC"/>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a:noFill/>
                    </a:lnL>
                    <a:lnR>
                      <a:noFill/>
                    </a:lnR>
                    <a:lnT>
                      <a:noFill/>
                    </a:lnT>
                    <a:lnB>
                      <a:noFill/>
                    </a:lnB>
                    <a:solidFill>
                      <a:srgbClr val="D8E4BC"/>
                    </a:solidFill>
                  </a:tcPr>
                </a:tc>
              </a:tr>
              <a:tr h="218917">
                <a:tc>
                  <a:txBody>
                    <a:bodyPr/>
                    <a:lstStyle/>
                    <a:p>
                      <a:pPr algn="ctr" fontAlgn="b"/>
                      <a:r>
                        <a:rPr lang="en-US" sz="1400" b="0" i="0" u="none" strike="noStrike">
                          <a:solidFill>
                            <a:srgbClr val="000000"/>
                          </a:solidFill>
                          <a:effectLst/>
                          <a:latin typeface="Calibri"/>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algn="ctr" fontAlgn="b"/>
                      <a:r>
                        <a:rPr lang="en-US" sz="1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EECE1"/>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a:noFill/>
                    </a:lnL>
                    <a:lnR>
                      <a:noFill/>
                    </a:lnR>
                    <a:lnT>
                      <a:noFill/>
                    </a:lnT>
                    <a:lnB>
                      <a:noFill/>
                    </a:lnB>
                    <a:solidFill>
                      <a:srgbClr val="D8E4BC"/>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8E4BC"/>
                    </a:solidFill>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EECE1"/>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E4BC"/>
                    </a:solidFill>
                  </a:tcPr>
                </a:tc>
                <a:tc>
                  <a:txBody>
                    <a:bodyPr/>
                    <a:lstStyle/>
                    <a:p>
                      <a:pPr algn="ctr" fontAlgn="b"/>
                      <a:r>
                        <a:rPr lang="en-US" sz="1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C5D9F1"/>
                    </a:solidFill>
                  </a:tcPr>
                </a:tc>
              </a:tr>
              <a:tr h="218917">
                <a:tc>
                  <a:txBody>
                    <a:bodyPr/>
                    <a:lstStyle/>
                    <a:p>
                      <a:pPr algn="ctr" fontAlgn="b"/>
                      <a:r>
                        <a:rPr lang="en-US" sz="1400" b="0" i="0" u="none" strike="noStrike">
                          <a:solidFill>
                            <a:srgbClr val="000000"/>
                          </a:solidFill>
                          <a:effectLst/>
                          <a:latin typeface="Calibri"/>
                        </a:rPr>
                        <a:t>1</a:t>
                      </a:r>
                    </a:p>
                  </a:txBody>
                  <a:tcPr marL="9525" marR="9525" marT="9525" marB="0" anchor="b">
                    <a:lnL>
                      <a:noFill/>
                    </a:lnL>
                    <a:lnR>
                      <a:noFill/>
                    </a:lnR>
                    <a:lnT>
                      <a:noFill/>
                    </a:lnT>
                    <a:lnB>
                      <a:noFill/>
                    </a:lnB>
                    <a:solidFill>
                      <a:srgbClr val="EEECE1"/>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a:noFill/>
                    </a:lnL>
                    <a:lnR>
                      <a:noFill/>
                    </a:lnR>
                    <a:lnT>
                      <a:noFill/>
                    </a:lnT>
                    <a:lnB>
                      <a:noFill/>
                    </a:lnB>
                    <a:solidFill>
                      <a:srgbClr val="D8E4BC"/>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a:noFill/>
                    </a:lnL>
                    <a:lnR>
                      <a:noFill/>
                    </a:lnR>
                    <a:lnT>
                      <a:noFill/>
                    </a:lnT>
                    <a:lnB>
                      <a:noFill/>
                    </a:lnB>
                    <a:solidFill>
                      <a:srgbClr val="D8E4BC"/>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EECE1"/>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a:noFill/>
                    </a:lnL>
                    <a:lnR>
                      <a:noFill/>
                    </a:lnR>
                    <a:lnT>
                      <a:noFill/>
                    </a:lnT>
                    <a:lnB>
                      <a:noFill/>
                    </a:lnB>
                    <a:solidFill>
                      <a:srgbClr val="C5D9F1"/>
                    </a:solidFill>
                  </a:tcPr>
                </a:tc>
              </a:tr>
              <a:tr h="218917">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r>
              <a:tr h="218917">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r>
              <a:tr h="229863">
                <a:tc gridSpan="5">
                  <a:txBody>
                    <a:bodyPr/>
                    <a:lstStyle/>
                    <a:p>
                      <a:pPr algn="l" fontAlgn="b"/>
                      <a:r>
                        <a:rPr lang="en-US" sz="1600" b="1" i="0" u="sng" strike="noStrike">
                          <a:solidFill>
                            <a:srgbClr val="000000"/>
                          </a:solidFill>
                          <a:effectLst/>
                          <a:latin typeface="Calibri"/>
                        </a:rPr>
                        <a:t>Output</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917">
                <a:tc>
                  <a:txBody>
                    <a:bodyPr/>
                    <a:lstStyle/>
                    <a:p>
                      <a:pPr algn="l" fontAlgn="b"/>
                      <a:endParaRPr lang="en-US" sz="1400" b="1" i="0" u="sng"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r>
              <a:tr h="218917">
                <a:tc>
                  <a:txBody>
                    <a:bodyPr/>
                    <a:lstStyle/>
                    <a:p>
                      <a:pPr algn="ctr" fontAlgn="b"/>
                      <a:r>
                        <a:rPr lang="en-US" sz="1400" b="0" i="0" u="none" strike="noStrike">
                          <a:solidFill>
                            <a:srgbClr val="000000"/>
                          </a:solidFill>
                          <a:effectLst/>
                          <a:latin typeface="Calibri"/>
                        </a:rPr>
                        <a:t>4</a:t>
                      </a:r>
                    </a:p>
                  </a:txBody>
                  <a:tcPr marL="9525" marR="9525" marT="9525"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ABF8F"/>
                    </a:solidFill>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a:noFill/>
                    </a:lnL>
                    <a:lnR>
                      <a:noFill/>
                    </a:lnR>
                    <a:lnT>
                      <a:noFill/>
                    </a:lnT>
                    <a:lnB>
                      <a:noFill/>
                    </a:lnB>
                    <a:solidFill>
                      <a:srgbClr val="FABF8F"/>
                    </a:solidFill>
                  </a:tcPr>
                </a:tc>
              </a:tr>
              <a:tr h="218917">
                <a:tc>
                  <a:txBody>
                    <a:bodyPr/>
                    <a:lstStyle/>
                    <a:p>
                      <a:pPr algn="ctr" fontAlgn="b"/>
                      <a:r>
                        <a:rPr lang="en-US" sz="1400" b="0" i="0" u="none" strike="noStrike">
                          <a:solidFill>
                            <a:srgbClr val="000000"/>
                          </a:solidFill>
                          <a:effectLst/>
                          <a:latin typeface="Calibri"/>
                        </a:rPr>
                        <a:t>5</a:t>
                      </a:r>
                    </a:p>
                  </a:txBody>
                  <a:tcPr marL="9525" marR="9525" marT="9525" marB="0" anchor="b">
                    <a:lnL>
                      <a:noFill/>
                    </a:lnL>
                    <a:lnR>
                      <a:noFill/>
                    </a:lnR>
                    <a:lnT>
                      <a:noFill/>
                    </a:lnT>
                    <a:lnB>
                      <a:noFill/>
                    </a:lnB>
                    <a:solidFill>
                      <a:srgbClr val="FFC000"/>
                    </a:solidFill>
                  </a:tcPr>
                </a:tc>
                <a:tc>
                  <a:txBody>
                    <a:bodyPr/>
                    <a:lstStyle/>
                    <a:p>
                      <a:pPr algn="ctr" fontAlgn="b"/>
                      <a:r>
                        <a:rPr lang="en-US" sz="1400" b="0" i="0" u="none" strike="noStrike">
                          <a:solidFill>
                            <a:srgbClr val="000000"/>
                          </a:solidFill>
                          <a:effectLst/>
                          <a:latin typeface="Calibri"/>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3399FF"/>
                    </a:solidFill>
                  </a:tcPr>
                </a:tc>
              </a:tr>
              <a:tr h="218917">
                <a:tc>
                  <a:txBody>
                    <a:bodyPr/>
                    <a:lstStyle/>
                    <a:p>
                      <a:pPr algn="ctr" fontAlgn="b"/>
                      <a:r>
                        <a:rPr lang="en-US" sz="1400" b="0" i="0" u="none" strike="noStrike">
                          <a:solidFill>
                            <a:srgbClr val="000000"/>
                          </a:solidFill>
                          <a:effectLst/>
                          <a:latin typeface="Calibri"/>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B1A0C7"/>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3</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0FF00"/>
                    </a:solidFill>
                  </a:tcPr>
                </a:tc>
                <a:tc>
                  <a:txBody>
                    <a:bodyPr/>
                    <a:lstStyle/>
                    <a:p>
                      <a:pPr algn="ctr" fontAlgn="b"/>
                      <a:r>
                        <a:rPr lang="en-US" sz="1400" b="0" i="0" u="none" strike="noStrike">
                          <a:solidFill>
                            <a:srgbClr val="000000"/>
                          </a:solidFill>
                          <a:effectLst/>
                          <a:latin typeface="Calibri"/>
                        </a:rPr>
                        <a:t>1</a:t>
                      </a:r>
                    </a:p>
                  </a:txBody>
                  <a:tcPr marL="9525" marR="9525" marT="9525" marB="0" anchor="b">
                    <a:lnL>
                      <a:noFill/>
                    </a:lnL>
                    <a:lnR>
                      <a:noFill/>
                    </a:lnR>
                    <a:lnT>
                      <a:noFill/>
                    </a:lnT>
                    <a:lnB>
                      <a:noFill/>
                    </a:lnB>
                    <a:solidFill>
                      <a:srgbClr val="3399FF"/>
                    </a:solidFill>
                  </a:tcPr>
                </a:tc>
              </a:tr>
              <a:tr h="218917">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r>
              <a:tr h="218917">
                <a:tc gridSpan="5">
                  <a:txBody>
                    <a:bodyPr/>
                    <a:lstStyle/>
                    <a:p>
                      <a:pPr algn="l" fontAlgn="b"/>
                      <a:r>
                        <a:rPr lang="en-US" sz="1400" b="1" i="0" u="none" strike="noStrike" dirty="0">
                          <a:solidFill>
                            <a:srgbClr val="000000"/>
                          </a:solidFill>
                          <a:effectLst/>
                          <a:latin typeface="Calibri"/>
                        </a:rPr>
                        <a:t>11 booths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2" name="Explosion 2 11"/>
          <p:cNvSpPr/>
          <p:nvPr/>
        </p:nvSpPr>
        <p:spPr>
          <a:xfrm rot="20817407">
            <a:off x="7657909" y="5599772"/>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1505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SESSION</a:t>
            </a:r>
            <a:endParaRPr lang="en-US" dirty="0"/>
          </a:p>
        </p:txBody>
      </p:sp>
      <p:sp>
        <p:nvSpPr>
          <p:cNvPr id="3" name="Content Placeholder 2"/>
          <p:cNvSpPr>
            <a:spLocks noGrp="1"/>
          </p:cNvSpPr>
          <p:nvPr>
            <p:ph idx="1"/>
          </p:nvPr>
        </p:nvSpPr>
        <p:spPr/>
        <p:txBody>
          <a:bodyPr/>
          <a:lstStyle/>
          <a:p>
            <a:r>
              <a:rPr lang="en-US" dirty="0" smtClean="0"/>
              <a:t>Next Session  </a:t>
            </a:r>
          </a:p>
          <a:p>
            <a:pPr lvl="1"/>
            <a:r>
              <a:rPr lang="en-US" dirty="0" smtClean="0"/>
              <a:t>Program for Jan </a:t>
            </a:r>
            <a:r>
              <a:rPr lang="en-US" dirty="0" err="1" smtClean="0"/>
              <a:t>Adv</a:t>
            </a:r>
            <a:r>
              <a:rPr lang="en-US" dirty="0" smtClean="0"/>
              <a:t> Test</a:t>
            </a:r>
          </a:p>
          <a:p>
            <a:pPr lvl="1"/>
            <a:r>
              <a:rPr lang="en-US" dirty="0" smtClean="0"/>
              <a:t>Minimum Spanning Tree </a:t>
            </a:r>
            <a:r>
              <a:rPr lang="en-US" dirty="0" err="1" smtClean="0"/>
              <a:t>Algo</a:t>
            </a:r>
            <a:r>
              <a:rPr lang="en-US" dirty="0" smtClean="0"/>
              <a:t> – </a:t>
            </a:r>
            <a:r>
              <a:rPr lang="en-US" dirty="0" err="1" smtClean="0"/>
              <a:t>Krushal</a:t>
            </a:r>
            <a:r>
              <a:rPr lang="en-US" dirty="0" smtClean="0"/>
              <a:t> &amp; Prims </a:t>
            </a:r>
            <a:endParaRPr lang="en-US" dirty="0"/>
          </a:p>
        </p:txBody>
      </p:sp>
    </p:spTree>
    <p:extLst>
      <p:ext uri="{BB962C8B-B14F-4D97-AF65-F5344CB8AC3E}">
        <p14:creationId xmlns:p14="http://schemas.microsoft.com/office/powerpoint/2010/main" val="3196612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543800" cy="4572000"/>
          </a:xfrm>
        </p:spPr>
        <p:txBody>
          <a:bodyPr/>
          <a:lstStyle/>
          <a:p>
            <a:pPr marL="520700" indent="-520700">
              <a:buFont typeface="Wingdings" panose="05000000000000000000" pitchFamily="2" charset="2"/>
              <a:buChar char="§"/>
            </a:pPr>
            <a:r>
              <a:rPr lang="en-US" dirty="0" smtClean="0"/>
              <a:t>Recursion.. </a:t>
            </a:r>
            <a:r>
              <a:rPr lang="en-US" sz="4000" dirty="0" smtClean="0"/>
              <a:t>Continued</a:t>
            </a:r>
            <a:br>
              <a:rPr lang="en-US" sz="4000" dirty="0" smtClean="0"/>
            </a:br>
            <a:r>
              <a:rPr lang="en-US" sz="4000" dirty="0" smtClean="0"/>
              <a:t>	-Binary tree </a:t>
            </a:r>
            <a:r>
              <a:rPr lang="en-US" sz="4000" dirty="0"/>
              <a:t>traversal</a:t>
            </a:r>
            <a:br>
              <a:rPr lang="en-US" sz="4000" dirty="0"/>
            </a:br>
            <a:r>
              <a:rPr lang="en-US" sz="4000" dirty="0" smtClean="0"/>
              <a:t>	-Depth </a:t>
            </a:r>
            <a:r>
              <a:rPr lang="en-US" sz="4000" dirty="0"/>
              <a:t>First Search(DFS)</a:t>
            </a:r>
            <a:br>
              <a:rPr lang="en-US" sz="4000" dirty="0"/>
            </a:br>
            <a:r>
              <a:rPr lang="en-US" sz="4000" dirty="0" smtClean="0"/>
              <a:t>	-</a:t>
            </a:r>
            <a:r>
              <a:rPr lang="en-US" sz="4000" dirty="0"/>
              <a:t>Breadth First Search(BFS</a:t>
            </a:r>
            <a:r>
              <a:rPr lang="en-US" sz="4000" dirty="0" smtClean="0"/>
              <a:t>)</a:t>
            </a:r>
            <a:br>
              <a:rPr lang="en-US" sz="4000" dirty="0" smtClean="0"/>
            </a:br>
            <a:r>
              <a:rPr lang="en-US" sz="4000" dirty="0"/>
              <a:t/>
            </a:r>
            <a:br>
              <a:rPr lang="en-US" sz="4000" dirty="0"/>
            </a:br>
            <a:r>
              <a:rPr lang="en-US" sz="4000" dirty="0" smtClean="0"/>
              <a:t>Class-2</a:t>
            </a:r>
            <a:endParaRPr lang="en-US" dirty="0"/>
          </a:p>
        </p:txBody>
      </p:sp>
      <p:sp>
        <p:nvSpPr>
          <p:cNvPr id="3" name="Subtitle 2"/>
          <p:cNvSpPr>
            <a:spLocks noGrp="1"/>
          </p:cNvSpPr>
          <p:nvPr>
            <p:ph type="subTitle" idx="1"/>
          </p:nvPr>
        </p:nvSpPr>
        <p:spPr>
          <a:xfrm>
            <a:off x="685800" y="6019800"/>
            <a:ext cx="6461760" cy="228600"/>
          </a:xfrm>
        </p:spPr>
        <p:txBody>
          <a:bodyPr>
            <a:normAutofit fontScale="55000" lnSpcReduction="20000"/>
          </a:bodyPr>
          <a:lstStyle/>
          <a:p>
            <a:r>
              <a:rPr lang="en-US" dirty="0" smtClean="0"/>
              <a:t>Anju </a:t>
            </a:r>
            <a:r>
              <a:rPr lang="en-US" dirty="0" err="1" smtClean="0"/>
              <a:t>Bala</a:t>
            </a:r>
            <a:r>
              <a:rPr lang="en-US" dirty="0" smtClean="0"/>
              <a:t> &amp; Sasikumar</a:t>
            </a:r>
            <a:endParaRPr lang="en-US" dirty="0"/>
          </a:p>
        </p:txBody>
      </p:sp>
    </p:spTree>
    <p:extLst>
      <p:ext uri="{BB962C8B-B14F-4D97-AF65-F5344CB8AC3E}">
        <p14:creationId xmlns:p14="http://schemas.microsoft.com/office/powerpoint/2010/main" val="985454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Problem</a:t>
            </a:r>
            <a:endParaRPr lang="en-US" dirty="0"/>
          </a:p>
        </p:txBody>
      </p:sp>
      <p:sp>
        <p:nvSpPr>
          <p:cNvPr id="3" name="Content Placeholder 2"/>
          <p:cNvSpPr>
            <a:spLocks noGrp="1"/>
          </p:cNvSpPr>
          <p:nvPr>
            <p:ph idx="1"/>
          </p:nvPr>
        </p:nvSpPr>
        <p:spPr>
          <a:xfrm>
            <a:off x="457200" y="990600"/>
            <a:ext cx="7620000" cy="5638800"/>
          </a:xfrm>
        </p:spPr>
        <p:txBody>
          <a:bodyPr>
            <a:normAutofit fontScale="70000" lnSpcReduction="20000"/>
          </a:bodyPr>
          <a:lstStyle/>
          <a:p>
            <a:r>
              <a:rPr lang="en-US" dirty="0"/>
              <a:t>There is a mobile piece and a stationary piece on the N×M chessboard. The available moves of the mobile piece are the same as set out in the image below. You need to capture the stationary piece by moving the mobile piece with the minimum amount of moves.</a:t>
            </a:r>
            <a:br>
              <a:rPr lang="en-US" dirty="0"/>
            </a:br>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r>
              <a:rPr lang="en-US" dirty="0"/>
              <a:t/>
            </a:r>
            <a:br>
              <a:rPr lang="en-US" dirty="0"/>
            </a:br>
            <a:r>
              <a:rPr lang="en-US" dirty="0"/>
              <a:t>Write a program to find out the minimum number moves to catch a piece. </a:t>
            </a:r>
            <a:br>
              <a:rPr lang="en-US" dirty="0"/>
            </a:br>
            <a:r>
              <a:rPr lang="en-US" dirty="0"/>
              <a:t/>
            </a:r>
            <a:br>
              <a:rPr lang="en-US" dirty="0"/>
            </a:br>
            <a:r>
              <a:rPr lang="en-US" dirty="0"/>
              <a:t>Time limit:1 second (java: 2 seconds)</a:t>
            </a:r>
            <a:br>
              <a:rPr lang="en-US" dirty="0"/>
            </a:br>
            <a:r>
              <a:rPr lang="en-US" dirty="0"/>
              <a:t/>
            </a:r>
            <a:br>
              <a:rPr lang="en-US" dirty="0"/>
            </a:br>
            <a:r>
              <a:rPr lang="en-US" b="1" dirty="0"/>
              <a:t>[Input]</a:t>
            </a:r>
            <a:r>
              <a:rPr lang="en-US" dirty="0"/>
              <a:t/>
            </a:r>
            <a:br>
              <a:rPr lang="en-US" dirty="0"/>
            </a:br>
            <a:r>
              <a:rPr lang="en-US" dirty="0"/>
              <a:t>Several test cases can be included in the inputs. T, the number of cases is given in the first row of the inputs. After that, the test cases as many as T (T ≤ 20) are given in a row. </a:t>
            </a:r>
            <a:br>
              <a:rPr lang="en-US" dirty="0"/>
            </a:br>
            <a:r>
              <a:rPr lang="en-US" dirty="0"/>
              <a:t>N, the numbers of the rows and M, the number of columns of the chessboard are given in the first row of each test case. </a:t>
            </a:r>
            <a:br>
              <a:rPr lang="en-US" dirty="0"/>
            </a:br>
            <a:r>
              <a:rPr lang="en-US" dirty="0"/>
              <a:t>R &amp; C is the location information of the attacking piece and S &amp; K is the location of the defending pieces and are given in the row at the second line. However, the location of the uppermost end of the left end is (1, 1)</a:t>
            </a:r>
            <a:br>
              <a:rPr lang="en-US" dirty="0"/>
            </a:br>
            <a:r>
              <a:rPr lang="en-US" dirty="0"/>
              <a:t/>
            </a:r>
            <a:br>
              <a:rPr lang="en-US" dirty="0"/>
            </a:br>
            <a:r>
              <a:rPr lang="en-US" b="1" dirty="0"/>
              <a:t>[Output]</a:t>
            </a:r>
            <a:r>
              <a:rPr lang="en-US" dirty="0"/>
              <a:t/>
            </a:r>
            <a:br>
              <a:rPr lang="en-US" dirty="0"/>
            </a:br>
            <a:r>
              <a:rPr lang="en-US" dirty="0"/>
              <a:t>Output the minimum number of movements to catch a defending piece at the first line of each test case. If not moveable, output equals ‘-1’.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19812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58937"/>
            <a:ext cx="1427163"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81800" y="1702155"/>
            <a:ext cx="1524000" cy="2462213"/>
          </a:xfrm>
          <a:prstGeom prst="rect">
            <a:avLst/>
          </a:prstGeom>
          <a:noFill/>
          <a:ln>
            <a:solidFill>
              <a:schemeClr val="tx1">
                <a:lumMod val="90000"/>
                <a:lumOff val="10000"/>
              </a:schemeClr>
            </a:solidFill>
          </a:ln>
        </p:spPr>
        <p:txBody>
          <a:bodyPr wrap="square" rtlCol="0">
            <a:spAutoFit/>
          </a:bodyPr>
          <a:lstStyle/>
          <a:p>
            <a:r>
              <a:rPr lang="en-US" sz="1400" b="1" dirty="0"/>
              <a:t>[I/O Example]</a:t>
            </a:r>
            <a:endParaRPr lang="en-US" sz="1400" dirty="0"/>
          </a:p>
          <a:p>
            <a:r>
              <a:rPr lang="en-US" sz="1400" b="1" dirty="0"/>
              <a:t>Input</a:t>
            </a:r>
            <a:r>
              <a:rPr lang="en-US" sz="1400" dirty="0"/>
              <a:t> </a:t>
            </a:r>
            <a:br>
              <a:rPr lang="en-US" sz="1400" dirty="0"/>
            </a:br>
            <a:r>
              <a:rPr lang="en-US" sz="1400" dirty="0"/>
              <a:t>2</a:t>
            </a:r>
            <a:br>
              <a:rPr lang="en-US" sz="1400" dirty="0"/>
            </a:br>
            <a:r>
              <a:rPr lang="en-US" sz="1400" dirty="0"/>
              <a:t>9 9</a:t>
            </a:r>
            <a:br>
              <a:rPr lang="en-US" sz="1400" dirty="0"/>
            </a:br>
            <a:r>
              <a:rPr lang="en-US" sz="1400" dirty="0"/>
              <a:t>3 5 2 8</a:t>
            </a:r>
            <a:br>
              <a:rPr lang="en-US" sz="1400" dirty="0"/>
            </a:br>
            <a:r>
              <a:rPr lang="en-US" sz="1400" dirty="0"/>
              <a:t>20 20</a:t>
            </a:r>
            <a:br>
              <a:rPr lang="en-US" sz="1400" dirty="0"/>
            </a:br>
            <a:r>
              <a:rPr lang="en-US" sz="1400" dirty="0"/>
              <a:t>2 3 7 9</a:t>
            </a:r>
            <a:br>
              <a:rPr lang="en-US" sz="1400" dirty="0"/>
            </a:br>
            <a:r>
              <a:rPr lang="en-US" sz="1400" dirty="0"/>
              <a:t/>
            </a:r>
            <a:br>
              <a:rPr lang="en-US" sz="1400" dirty="0"/>
            </a:br>
            <a:r>
              <a:rPr lang="en-US" sz="1400" b="1" dirty="0"/>
              <a:t>Output</a:t>
            </a:r>
            <a:r>
              <a:rPr lang="en-US" sz="1400" dirty="0"/>
              <a:t/>
            </a:r>
            <a:br>
              <a:rPr lang="en-US" sz="1400" dirty="0"/>
            </a:br>
            <a:r>
              <a:rPr lang="en-US" sz="1400" dirty="0"/>
              <a:t>2</a:t>
            </a:r>
          </a:p>
          <a:p>
            <a:r>
              <a:rPr lang="en-US" sz="1400" dirty="0"/>
              <a:t>5 </a:t>
            </a:r>
            <a:endParaRPr lang="en-US" dirty="0"/>
          </a:p>
        </p:txBody>
      </p:sp>
      <p:sp>
        <p:nvSpPr>
          <p:cNvPr id="8" name="Explosion 2 7"/>
          <p:cNvSpPr/>
          <p:nvPr/>
        </p:nvSpPr>
        <p:spPr>
          <a:xfrm rot="20817407">
            <a:off x="7657909" y="5599772"/>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Tree>
    <p:extLst>
      <p:ext uri="{BB962C8B-B14F-4D97-AF65-F5344CB8AC3E}">
        <p14:creationId xmlns:p14="http://schemas.microsoft.com/office/powerpoint/2010/main" val="112657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Program in C </a:t>
            </a:r>
            <a:endParaRPr lang="en-US" dirty="0"/>
          </a:p>
        </p:txBody>
      </p:sp>
      <p:sp>
        <p:nvSpPr>
          <p:cNvPr id="3" name="Content Placeholder 2"/>
          <p:cNvSpPr>
            <a:spLocks noGrp="1"/>
          </p:cNvSpPr>
          <p:nvPr>
            <p:ph idx="1"/>
          </p:nvPr>
        </p:nvSpPr>
        <p:spPr>
          <a:xfrm>
            <a:off x="381000" y="762000"/>
            <a:ext cx="4114800" cy="5943600"/>
          </a:xfrm>
        </p:spPr>
        <p:txBody>
          <a:bodyPr>
            <a:noAutofit/>
          </a:bodyPr>
          <a:lstStyle/>
          <a:p>
            <a:r>
              <a:rPr lang="en-US" sz="1200" dirty="0" smtClean="0"/>
              <a:t>#include &lt;</a:t>
            </a:r>
            <a:r>
              <a:rPr lang="en-US" sz="1200" dirty="0" err="1" smtClean="0"/>
              <a:t>stdio.h</a:t>
            </a:r>
            <a:r>
              <a:rPr lang="en-US" sz="1200" dirty="0" smtClean="0"/>
              <a:t>&gt;</a:t>
            </a:r>
          </a:p>
          <a:p>
            <a:r>
              <a:rPr lang="en-US" sz="1200" dirty="0" err="1" smtClean="0"/>
              <a:t>int</a:t>
            </a:r>
            <a:r>
              <a:rPr lang="en-US" sz="1200" dirty="0" smtClean="0"/>
              <a:t> map[100][100];</a:t>
            </a:r>
          </a:p>
          <a:p>
            <a:r>
              <a:rPr lang="en-US" sz="1200" dirty="0" err="1" smtClean="0"/>
              <a:t>int</a:t>
            </a:r>
            <a:r>
              <a:rPr lang="en-US" sz="1200" dirty="0" smtClean="0"/>
              <a:t> n, m, r, c, s, k;</a:t>
            </a:r>
          </a:p>
          <a:p>
            <a:r>
              <a:rPr lang="en-US" sz="1200" dirty="0" err="1" smtClean="0">
                <a:solidFill>
                  <a:srgbClr val="16529A"/>
                </a:solidFill>
              </a:rPr>
              <a:t>int</a:t>
            </a:r>
            <a:r>
              <a:rPr lang="en-US" sz="1200" dirty="0" smtClean="0">
                <a:solidFill>
                  <a:srgbClr val="16529A"/>
                </a:solidFill>
              </a:rPr>
              <a:t>  result = </a:t>
            </a:r>
            <a:r>
              <a:rPr lang="en-US" sz="1200" b="1" dirty="0" smtClean="0">
                <a:solidFill>
                  <a:srgbClr val="16529A"/>
                </a:solidFill>
              </a:rPr>
              <a:t>99999999</a:t>
            </a:r>
            <a:r>
              <a:rPr lang="en-US" sz="1200" dirty="0" smtClean="0">
                <a:solidFill>
                  <a:srgbClr val="16529A"/>
                </a:solidFill>
              </a:rPr>
              <a:t>;</a:t>
            </a:r>
          </a:p>
          <a:p>
            <a:r>
              <a:rPr lang="en-US" sz="1600" b="1" dirty="0" smtClean="0">
                <a:solidFill>
                  <a:srgbClr val="16529A"/>
                </a:solidFill>
              </a:rPr>
              <a:t>void search(</a:t>
            </a:r>
            <a:r>
              <a:rPr lang="en-US" sz="1600" b="1" dirty="0" err="1" smtClean="0">
                <a:solidFill>
                  <a:srgbClr val="16529A"/>
                </a:solidFill>
              </a:rPr>
              <a:t>int</a:t>
            </a:r>
            <a:r>
              <a:rPr lang="en-US" sz="1600" b="1" dirty="0" smtClean="0">
                <a:solidFill>
                  <a:srgbClr val="16529A"/>
                </a:solidFill>
              </a:rPr>
              <a:t> x, </a:t>
            </a:r>
            <a:r>
              <a:rPr lang="en-US" sz="1600" b="1" dirty="0" err="1" smtClean="0">
                <a:solidFill>
                  <a:srgbClr val="16529A"/>
                </a:solidFill>
              </a:rPr>
              <a:t>int</a:t>
            </a:r>
            <a:r>
              <a:rPr lang="en-US" sz="1600" b="1" dirty="0" smtClean="0">
                <a:solidFill>
                  <a:srgbClr val="16529A"/>
                </a:solidFill>
              </a:rPr>
              <a:t> y, </a:t>
            </a:r>
            <a:r>
              <a:rPr lang="en-US" sz="1600" b="1" dirty="0" err="1" smtClean="0">
                <a:solidFill>
                  <a:srgbClr val="16529A"/>
                </a:solidFill>
              </a:rPr>
              <a:t>int</a:t>
            </a:r>
            <a:r>
              <a:rPr lang="en-US" sz="1600" b="1" dirty="0" smtClean="0">
                <a:solidFill>
                  <a:srgbClr val="16529A"/>
                </a:solidFill>
              </a:rPr>
              <a:t> count)</a:t>
            </a:r>
          </a:p>
          <a:p>
            <a:r>
              <a:rPr lang="en-US" sz="1200" dirty="0" smtClean="0"/>
              <a:t>{</a:t>
            </a:r>
          </a:p>
          <a:p>
            <a:r>
              <a:rPr lang="en-US" sz="1200" dirty="0" smtClean="0"/>
              <a:t>       if ((x &lt; 0) || (y &lt; 0) || (x &gt; n-1) || (y &gt; m-1))</a:t>
            </a:r>
          </a:p>
          <a:p>
            <a:r>
              <a:rPr lang="en-US" sz="1200" dirty="0" smtClean="0"/>
              <a:t>       return;</a:t>
            </a:r>
          </a:p>
          <a:p>
            <a:r>
              <a:rPr lang="en-US" sz="1200" dirty="0" smtClean="0"/>
              <a:t>       if ((x == s-1) &amp;&amp; (y == k-1))</a:t>
            </a:r>
          </a:p>
          <a:p>
            <a:r>
              <a:rPr lang="en-US" sz="1200" dirty="0" smtClean="0"/>
              <a:t>       {       if (result &gt; count)</a:t>
            </a:r>
          </a:p>
          <a:p>
            <a:r>
              <a:rPr lang="en-US" sz="1200" dirty="0" smtClean="0"/>
              <a:t>              {map[x][y] = count;</a:t>
            </a:r>
          </a:p>
          <a:p>
            <a:r>
              <a:rPr lang="en-US" sz="1200" dirty="0" smtClean="0"/>
              <a:t>                      result = count;</a:t>
            </a:r>
          </a:p>
          <a:p>
            <a:r>
              <a:rPr lang="en-US" sz="1200" dirty="0" smtClean="0"/>
              <a:t>              }</a:t>
            </a:r>
          </a:p>
          <a:p>
            <a:r>
              <a:rPr lang="en-US" sz="1200" dirty="0" smtClean="0"/>
              <a:t>       }</a:t>
            </a:r>
          </a:p>
          <a:p>
            <a:r>
              <a:rPr lang="en-US" sz="1200" dirty="0" smtClean="0"/>
              <a:t>       if ((map[x][y] == 0) || (map[x][y] &gt; count))</a:t>
            </a:r>
          </a:p>
          <a:p>
            <a:r>
              <a:rPr lang="en-US" sz="1200" dirty="0" smtClean="0"/>
              <a:t>       {       map[x][y] = count;</a:t>
            </a:r>
          </a:p>
          <a:p>
            <a:r>
              <a:rPr lang="en-US" sz="1200" dirty="0" smtClean="0"/>
              <a:t>  </a:t>
            </a:r>
            <a:r>
              <a:rPr lang="en-US" sz="1200" dirty="0" smtClean="0">
                <a:solidFill>
                  <a:srgbClr val="16529A"/>
                </a:solidFill>
              </a:rPr>
              <a:t>            </a:t>
            </a:r>
            <a:r>
              <a:rPr lang="en-US" sz="1200" b="1" dirty="0" smtClean="0">
                <a:solidFill>
                  <a:srgbClr val="16529A"/>
                </a:solidFill>
              </a:rPr>
              <a:t>search(x - 2, y - 1, count + 1);</a:t>
            </a:r>
          </a:p>
          <a:p>
            <a:r>
              <a:rPr lang="en-US" sz="1200" b="1" dirty="0" smtClean="0">
                <a:solidFill>
                  <a:srgbClr val="16529A"/>
                </a:solidFill>
              </a:rPr>
              <a:t>              search(x - 2, y + 1, count + 1);</a:t>
            </a:r>
          </a:p>
          <a:p>
            <a:r>
              <a:rPr lang="en-US" sz="1200" b="1" dirty="0" smtClean="0">
                <a:solidFill>
                  <a:srgbClr val="16529A"/>
                </a:solidFill>
              </a:rPr>
              <a:t>              search(x - 1, y - 2, count + 1);</a:t>
            </a:r>
          </a:p>
          <a:p>
            <a:r>
              <a:rPr lang="en-US" sz="1200" b="1" dirty="0" smtClean="0">
                <a:solidFill>
                  <a:srgbClr val="16529A"/>
                </a:solidFill>
              </a:rPr>
              <a:t>              search(x + 1, y - 2, count + 1);</a:t>
            </a:r>
          </a:p>
          <a:p>
            <a:r>
              <a:rPr lang="en-US" sz="1200" b="1" dirty="0" smtClean="0">
                <a:solidFill>
                  <a:srgbClr val="16529A"/>
                </a:solidFill>
              </a:rPr>
              <a:t>              search(x + 2, y - 1, count + 1);</a:t>
            </a:r>
          </a:p>
          <a:p>
            <a:r>
              <a:rPr lang="en-US" sz="1200" b="1" dirty="0" smtClean="0">
                <a:solidFill>
                  <a:srgbClr val="16529A"/>
                </a:solidFill>
              </a:rPr>
              <a:t>              search(x + 2, y + 1, count + 1);</a:t>
            </a:r>
          </a:p>
          <a:p>
            <a:r>
              <a:rPr lang="en-US" sz="1200" b="1" dirty="0" smtClean="0">
                <a:solidFill>
                  <a:srgbClr val="16529A"/>
                </a:solidFill>
              </a:rPr>
              <a:t>              search(x - 1, y + 2, count + 1);</a:t>
            </a:r>
          </a:p>
          <a:p>
            <a:r>
              <a:rPr lang="en-US" sz="1200" b="1" dirty="0" smtClean="0">
                <a:solidFill>
                  <a:srgbClr val="16529A"/>
                </a:solidFill>
              </a:rPr>
              <a:t>              search(x + 1, y + 2, count + 1);</a:t>
            </a:r>
          </a:p>
          <a:p>
            <a:r>
              <a:rPr lang="en-US" sz="1200" dirty="0" smtClean="0"/>
              <a:t>       }</a:t>
            </a:r>
          </a:p>
          <a:p>
            <a:r>
              <a:rPr lang="en-US" sz="1200" dirty="0" smtClean="0"/>
              <a:t>}</a:t>
            </a:r>
          </a:p>
          <a:p>
            <a:endParaRPr lang="en-US" sz="1200" dirty="0" smtClean="0"/>
          </a:p>
        </p:txBody>
      </p:sp>
      <p:sp>
        <p:nvSpPr>
          <p:cNvPr id="6" name="TextBox 5"/>
          <p:cNvSpPr txBox="1"/>
          <p:nvPr/>
        </p:nvSpPr>
        <p:spPr>
          <a:xfrm>
            <a:off x="4572000" y="762000"/>
            <a:ext cx="3733800" cy="3970318"/>
          </a:xfrm>
          <a:prstGeom prst="rect">
            <a:avLst/>
          </a:prstGeom>
          <a:noFill/>
        </p:spPr>
        <p:txBody>
          <a:bodyPr wrap="square" rtlCol="0">
            <a:spAutoFit/>
          </a:bodyPr>
          <a:lstStyle/>
          <a:p>
            <a:r>
              <a:rPr lang="en-US" sz="1600" b="1" dirty="0" err="1">
                <a:solidFill>
                  <a:srgbClr val="16529A"/>
                </a:solidFill>
              </a:rPr>
              <a:t>int</a:t>
            </a:r>
            <a:r>
              <a:rPr lang="en-US" sz="1600" b="1" dirty="0">
                <a:solidFill>
                  <a:srgbClr val="16529A"/>
                </a:solidFill>
              </a:rPr>
              <a:t> main(void)</a:t>
            </a:r>
          </a:p>
          <a:p>
            <a:r>
              <a:rPr lang="en-US" sz="1200" dirty="0"/>
              <a:t>{</a:t>
            </a:r>
          </a:p>
          <a:p>
            <a:r>
              <a:rPr lang="en-US" sz="1200" dirty="0"/>
              <a:t> </a:t>
            </a:r>
            <a:r>
              <a:rPr lang="en-US" sz="1200" dirty="0" smtClean="0"/>
              <a:t>      </a:t>
            </a:r>
            <a:r>
              <a:rPr lang="en-US" sz="1200" dirty="0" err="1" smtClean="0"/>
              <a:t>int</a:t>
            </a:r>
            <a:r>
              <a:rPr lang="en-US" sz="1200" dirty="0" smtClean="0"/>
              <a:t> </a:t>
            </a:r>
            <a:r>
              <a:rPr lang="en-US" sz="1200" dirty="0" err="1"/>
              <a:t>TC,i</a:t>
            </a:r>
            <a:r>
              <a:rPr lang="en-US" sz="1200" dirty="0"/>
              <a:t>;</a:t>
            </a:r>
          </a:p>
          <a:p>
            <a:endParaRPr lang="en-US" sz="1200" dirty="0"/>
          </a:p>
          <a:p>
            <a:r>
              <a:rPr lang="en-US" sz="1200" dirty="0" smtClean="0"/>
              <a:t>       </a:t>
            </a:r>
            <a:r>
              <a:rPr lang="en-US" sz="1200" dirty="0" err="1" smtClean="0"/>
              <a:t>scanf</a:t>
            </a:r>
            <a:r>
              <a:rPr lang="en-US" sz="1200" dirty="0"/>
              <a:t>("%d", &amp;TC);</a:t>
            </a:r>
          </a:p>
          <a:p>
            <a:r>
              <a:rPr lang="en-US" sz="1200" dirty="0" smtClean="0"/>
              <a:t>       for(</a:t>
            </a:r>
            <a:r>
              <a:rPr lang="en-US" sz="1200" dirty="0" err="1" smtClean="0"/>
              <a:t>i</a:t>
            </a:r>
            <a:r>
              <a:rPr lang="en-US" sz="1200" dirty="0" smtClean="0"/>
              <a:t> </a:t>
            </a:r>
            <a:r>
              <a:rPr lang="en-US" sz="1200" dirty="0"/>
              <a:t>= 1;i&lt;= </a:t>
            </a:r>
            <a:r>
              <a:rPr lang="en-US" sz="1200" dirty="0" err="1"/>
              <a:t>TC;i</a:t>
            </a:r>
            <a:r>
              <a:rPr lang="en-US" sz="1200" dirty="0"/>
              <a:t>++</a:t>
            </a:r>
          </a:p>
          <a:p>
            <a:r>
              <a:rPr lang="en-US" sz="1200" dirty="0" smtClean="0"/>
              <a:t>       {</a:t>
            </a:r>
            <a:endParaRPr lang="en-US" sz="1200" dirty="0"/>
          </a:p>
          <a:p>
            <a:r>
              <a:rPr lang="en-US" sz="1200" dirty="0" smtClean="0"/>
              <a:t>       result </a:t>
            </a:r>
            <a:r>
              <a:rPr lang="en-US" sz="1200" dirty="0"/>
              <a:t>= 99999999;</a:t>
            </a:r>
          </a:p>
          <a:p>
            <a:r>
              <a:rPr lang="en-US" sz="1200" dirty="0" smtClean="0"/>
              <a:t>              </a:t>
            </a:r>
            <a:r>
              <a:rPr lang="en-US" sz="1200" dirty="0" err="1" smtClean="0"/>
              <a:t>scanf</a:t>
            </a:r>
            <a:r>
              <a:rPr lang="en-US" sz="1200" dirty="0"/>
              <a:t>("%d %d", &amp;n, &amp;m);</a:t>
            </a:r>
          </a:p>
          <a:p>
            <a:r>
              <a:rPr lang="en-US" sz="1200" dirty="0" smtClean="0"/>
              <a:t>              </a:t>
            </a:r>
            <a:r>
              <a:rPr lang="en-US" sz="1200" dirty="0" err="1" smtClean="0"/>
              <a:t>scanf</a:t>
            </a:r>
            <a:r>
              <a:rPr lang="en-US" sz="1200" dirty="0"/>
              <a:t>("%d %d %d %d", &amp;r, &amp;c, &amp;s, &amp;k);</a:t>
            </a:r>
          </a:p>
          <a:p>
            <a:endParaRPr lang="en-US" sz="1200" dirty="0"/>
          </a:p>
          <a:p>
            <a:r>
              <a:rPr lang="en-US" sz="1200" dirty="0" smtClean="0"/>
              <a:t>              </a:t>
            </a:r>
            <a:r>
              <a:rPr lang="en-US" sz="1600" dirty="0" smtClean="0"/>
              <a:t>map[r-1</a:t>
            </a:r>
            <a:r>
              <a:rPr lang="en-US" sz="1600" dirty="0"/>
              <a:t>][c-1] = 1;</a:t>
            </a:r>
            <a:endParaRPr lang="en-US" sz="1200" dirty="0"/>
          </a:p>
          <a:p>
            <a:r>
              <a:rPr lang="en-US" sz="1600" dirty="0" smtClean="0"/>
              <a:t>           </a:t>
            </a:r>
            <a:r>
              <a:rPr lang="en-US" sz="1600" b="1" dirty="0" smtClean="0">
                <a:solidFill>
                  <a:srgbClr val="16529A"/>
                </a:solidFill>
              </a:rPr>
              <a:t>search(r-1</a:t>
            </a:r>
            <a:r>
              <a:rPr lang="en-US" sz="1600" b="1" dirty="0">
                <a:solidFill>
                  <a:srgbClr val="16529A"/>
                </a:solidFill>
              </a:rPr>
              <a:t>, c-1, 0);</a:t>
            </a:r>
          </a:p>
          <a:p>
            <a:endParaRPr lang="en-US" sz="1200" dirty="0"/>
          </a:p>
          <a:p>
            <a:r>
              <a:rPr lang="en-US" sz="1200" dirty="0" smtClean="0"/>
              <a:t>              </a:t>
            </a:r>
            <a:r>
              <a:rPr lang="en-US" sz="1200" dirty="0" err="1" smtClean="0"/>
              <a:t>printf</a:t>
            </a:r>
            <a:r>
              <a:rPr lang="en-US" sz="1200" dirty="0"/>
              <a:t>("%d\n", result);</a:t>
            </a:r>
          </a:p>
          <a:p>
            <a:r>
              <a:rPr lang="en-US" sz="1200" dirty="0" smtClean="0"/>
              <a:t>       }</a:t>
            </a:r>
            <a:endParaRPr lang="en-US" sz="1200" dirty="0"/>
          </a:p>
          <a:p>
            <a:r>
              <a:rPr lang="en-US" sz="1200" dirty="0" smtClean="0"/>
              <a:t>       return </a:t>
            </a:r>
            <a:r>
              <a:rPr lang="en-US" sz="1200" dirty="0"/>
              <a:t>0;//Your program should return 0 on normal termination.</a:t>
            </a:r>
          </a:p>
          <a:p>
            <a:r>
              <a:rPr lang="en-US" sz="1200" dirty="0"/>
              <a:t>}</a:t>
            </a:r>
          </a:p>
          <a:p>
            <a:endParaRPr lang="en-US" sz="1200" dirty="0"/>
          </a:p>
        </p:txBody>
      </p:sp>
      <p:cxnSp>
        <p:nvCxnSpPr>
          <p:cNvPr id="5" name="Straight Connector 4"/>
          <p:cNvCxnSpPr/>
          <p:nvPr/>
        </p:nvCxnSpPr>
        <p:spPr>
          <a:xfrm flipV="1">
            <a:off x="4343400" y="838200"/>
            <a:ext cx="0" cy="59436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49584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Program in JAVA </a:t>
            </a:r>
            <a:endParaRPr lang="en-US" dirty="0"/>
          </a:p>
        </p:txBody>
      </p:sp>
      <p:sp>
        <p:nvSpPr>
          <p:cNvPr id="3" name="Content Placeholder 2"/>
          <p:cNvSpPr>
            <a:spLocks noGrp="1"/>
          </p:cNvSpPr>
          <p:nvPr>
            <p:ph idx="1"/>
          </p:nvPr>
        </p:nvSpPr>
        <p:spPr>
          <a:xfrm>
            <a:off x="304800" y="914400"/>
            <a:ext cx="3886200" cy="5728156"/>
          </a:xfrm>
        </p:spPr>
        <p:txBody>
          <a:bodyPr>
            <a:normAutofit fontScale="25000" lnSpcReduction="20000"/>
          </a:bodyPr>
          <a:lstStyle/>
          <a:p>
            <a:r>
              <a:rPr lang="en-US" sz="4800" dirty="0"/>
              <a:t>import </a:t>
            </a:r>
            <a:r>
              <a:rPr lang="en-US" sz="4800" dirty="0" err="1"/>
              <a:t>java.util.Scanner</a:t>
            </a:r>
            <a:r>
              <a:rPr lang="en-US" sz="4800" dirty="0" smtClean="0"/>
              <a:t>;</a:t>
            </a:r>
            <a:endParaRPr lang="en-US" sz="4800" dirty="0"/>
          </a:p>
          <a:p>
            <a:endParaRPr lang="en-US" sz="4800" dirty="0"/>
          </a:p>
          <a:p>
            <a:r>
              <a:rPr lang="en-US" sz="4800" dirty="0"/>
              <a:t>public class </a:t>
            </a:r>
            <a:r>
              <a:rPr lang="en-US" sz="4800" dirty="0" err="1"/>
              <a:t>ChessProgram</a:t>
            </a:r>
            <a:r>
              <a:rPr lang="en-US" sz="4800" dirty="0"/>
              <a:t> {</a:t>
            </a:r>
          </a:p>
          <a:p>
            <a:endParaRPr lang="en-US" sz="4800" dirty="0"/>
          </a:p>
          <a:p>
            <a:r>
              <a:rPr lang="en-US" sz="4800" dirty="0" smtClean="0"/>
              <a:t>       /**</a:t>
            </a:r>
            <a:endParaRPr lang="en-US" sz="4800" dirty="0"/>
          </a:p>
          <a:p>
            <a:r>
              <a:rPr lang="en-US" sz="4800" dirty="0" smtClean="0"/>
              <a:t>        </a:t>
            </a:r>
            <a:r>
              <a:rPr lang="en-US" sz="4800" dirty="0"/>
              <a:t>* @</a:t>
            </a:r>
            <a:r>
              <a:rPr lang="en-US" sz="4800" dirty="0" err="1"/>
              <a:t>param</a:t>
            </a:r>
            <a:r>
              <a:rPr lang="en-US" sz="4800" dirty="0"/>
              <a:t> </a:t>
            </a:r>
            <a:r>
              <a:rPr lang="en-US" sz="4800" dirty="0" err="1"/>
              <a:t>args</a:t>
            </a:r>
            <a:endParaRPr lang="en-US" sz="4800" dirty="0"/>
          </a:p>
          <a:p>
            <a:r>
              <a:rPr lang="en-US" sz="4800" dirty="0" smtClean="0"/>
              <a:t>        </a:t>
            </a:r>
            <a:r>
              <a:rPr lang="en-US" sz="4800" dirty="0"/>
              <a:t>*/</a:t>
            </a:r>
          </a:p>
          <a:p>
            <a:r>
              <a:rPr lang="en-US" sz="4800" dirty="0" smtClean="0"/>
              <a:t>       static </a:t>
            </a:r>
            <a:r>
              <a:rPr lang="en-US" sz="4800" dirty="0" err="1"/>
              <a:t>int</a:t>
            </a:r>
            <a:r>
              <a:rPr lang="en-US" sz="4800" dirty="0"/>
              <a:t> </a:t>
            </a:r>
            <a:r>
              <a:rPr lang="en-US" sz="4800" dirty="0" err="1"/>
              <a:t>n,m,r,c,s,k,result</a:t>
            </a:r>
            <a:r>
              <a:rPr lang="en-US" sz="4800" dirty="0"/>
              <a:t>;</a:t>
            </a:r>
          </a:p>
          <a:p>
            <a:r>
              <a:rPr lang="en-US" sz="4800" dirty="0" smtClean="0"/>
              <a:t>       static </a:t>
            </a:r>
            <a:r>
              <a:rPr lang="en-US" sz="4800" dirty="0" err="1"/>
              <a:t>int</a:t>
            </a:r>
            <a:r>
              <a:rPr lang="en-US" sz="4800" dirty="0"/>
              <a:t> map[][]; </a:t>
            </a:r>
          </a:p>
          <a:p>
            <a:r>
              <a:rPr lang="en-US" sz="4800" dirty="0" smtClean="0">
                <a:solidFill>
                  <a:srgbClr val="16529A"/>
                </a:solidFill>
              </a:rPr>
              <a:t>       </a:t>
            </a:r>
            <a:r>
              <a:rPr lang="en-US" sz="5600" b="1" dirty="0" smtClean="0">
                <a:solidFill>
                  <a:srgbClr val="16529A"/>
                </a:solidFill>
              </a:rPr>
              <a:t>public </a:t>
            </a:r>
            <a:r>
              <a:rPr lang="en-US" sz="5600" b="1" dirty="0">
                <a:solidFill>
                  <a:srgbClr val="16529A"/>
                </a:solidFill>
              </a:rPr>
              <a:t>static void main(String[] </a:t>
            </a:r>
            <a:r>
              <a:rPr lang="en-US" sz="5600" b="1" dirty="0" err="1">
                <a:solidFill>
                  <a:srgbClr val="16529A"/>
                </a:solidFill>
              </a:rPr>
              <a:t>args</a:t>
            </a:r>
            <a:r>
              <a:rPr lang="en-US" sz="5600" b="1" dirty="0">
                <a:solidFill>
                  <a:srgbClr val="16529A"/>
                </a:solidFill>
              </a:rPr>
              <a:t>) </a:t>
            </a:r>
            <a:r>
              <a:rPr lang="en-US" sz="4800" b="1" dirty="0">
                <a:solidFill>
                  <a:srgbClr val="16529A"/>
                </a:solidFill>
              </a:rPr>
              <a:t>{</a:t>
            </a:r>
          </a:p>
          <a:p>
            <a:r>
              <a:rPr lang="en-US" sz="4800" dirty="0" smtClean="0"/>
              <a:t>              </a:t>
            </a:r>
            <a:r>
              <a:rPr lang="en-US" sz="4800" dirty="0" err="1" smtClean="0"/>
              <a:t>int</a:t>
            </a:r>
            <a:r>
              <a:rPr lang="en-US" sz="4800" dirty="0" smtClean="0"/>
              <a:t> </a:t>
            </a:r>
            <a:r>
              <a:rPr lang="en-US" sz="4800" dirty="0" err="1"/>
              <a:t>TC,i</a:t>
            </a:r>
            <a:r>
              <a:rPr lang="en-US" sz="4800" dirty="0"/>
              <a:t>;</a:t>
            </a:r>
          </a:p>
          <a:p>
            <a:endParaRPr lang="en-US" sz="4800" dirty="0"/>
          </a:p>
          <a:p>
            <a:r>
              <a:rPr lang="en-US" sz="4800" dirty="0" smtClean="0"/>
              <a:t>       Scanner </a:t>
            </a:r>
            <a:r>
              <a:rPr lang="en-US" sz="4800" dirty="0" err="1"/>
              <a:t>sc</a:t>
            </a:r>
            <a:r>
              <a:rPr lang="en-US" sz="4800" dirty="0"/>
              <a:t> = new Scanner(System.in);</a:t>
            </a:r>
          </a:p>
          <a:p>
            <a:r>
              <a:rPr lang="en-US" sz="4800" dirty="0" smtClean="0"/>
              <a:t>              TC </a:t>
            </a:r>
            <a:r>
              <a:rPr lang="en-US" sz="4800" dirty="0"/>
              <a:t>= </a:t>
            </a:r>
            <a:r>
              <a:rPr lang="en-US" sz="4800" dirty="0" err="1"/>
              <a:t>sc.nextInt</a:t>
            </a:r>
            <a:r>
              <a:rPr lang="en-US" sz="4800" dirty="0"/>
              <a:t>();</a:t>
            </a:r>
          </a:p>
          <a:p>
            <a:r>
              <a:rPr lang="en-US" sz="4800" dirty="0" smtClean="0"/>
              <a:t>       for(</a:t>
            </a:r>
            <a:r>
              <a:rPr lang="en-US" sz="4800" dirty="0" err="1" smtClean="0"/>
              <a:t>i</a:t>
            </a:r>
            <a:r>
              <a:rPr lang="en-US" sz="4800" dirty="0" smtClean="0"/>
              <a:t> </a:t>
            </a:r>
            <a:r>
              <a:rPr lang="en-US" sz="4800" dirty="0"/>
              <a:t>= 1;i&lt;= </a:t>
            </a:r>
            <a:r>
              <a:rPr lang="en-US" sz="4800" dirty="0" err="1"/>
              <a:t>TC;i</a:t>
            </a:r>
            <a:r>
              <a:rPr lang="en-US" sz="4800" dirty="0"/>
              <a:t>++)</a:t>
            </a:r>
          </a:p>
          <a:p>
            <a:r>
              <a:rPr lang="en-US" sz="4800" dirty="0" smtClean="0"/>
              <a:t>       {</a:t>
            </a:r>
            <a:endParaRPr lang="en-US" sz="4800" dirty="0"/>
          </a:p>
          <a:p>
            <a:r>
              <a:rPr lang="en-US" sz="4800" dirty="0" smtClean="0"/>
              <a:t>               </a:t>
            </a:r>
            <a:r>
              <a:rPr lang="en-US" sz="4800" dirty="0"/>
              <a:t>result = 99999999;</a:t>
            </a:r>
          </a:p>
          <a:p>
            <a:r>
              <a:rPr lang="en-US" sz="4800" dirty="0" smtClean="0"/>
              <a:t>               </a:t>
            </a:r>
            <a:r>
              <a:rPr lang="en-US" sz="4800" dirty="0"/>
              <a:t>n= </a:t>
            </a:r>
            <a:r>
              <a:rPr lang="en-US" sz="4800" dirty="0" err="1"/>
              <a:t>sc.nextInt</a:t>
            </a:r>
            <a:r>
              <a:rPr lang="en-US" sz="4800" dirty="0"/>
              <a:t>();</a:t>
            </a:r>
          </a:p>
          <a:p>
            <a:r>
              <a:rPr lang="en-US" sz="4800" dirty="0" smtClean="0"/>
              <a:t>               </a:t>
            </a:r>
            <a:r>
              <a:rPr lang="en-US" sz="4800" dirty="0"/>
              <a:t>m = </a:t>
            </a:r>
            <a:r>
              <a:rPr lang="en-US" sz="4800" dirty="0" err="1"/>
              <a:t>sc.nextInt</a:t>
            </a:r>
            <a:r>
              <a:rPr lang="en-US" sz="4800" dirty="0"/>
              <a:t>();</a:t>
            </a:r>
          </a:p>
          <a:p>
            <a:r>
              <a:rPr lang="en-US" sz="4800" dirty="0" smtClean="0"/>
              <a:t>               </a:t>
            </a:r>
            <a:r>
              <a:rPr lang="en-US" sz="4800" dirty="0"/>
              <a:t>r = </a:t>
            </a:r>
            <a:r>
              <a:rPr lang="en-US" sz="4800" dirty="0" err="1"/>
              <a:t>sc.nextInt</a:t>
            </a:r>
            <a:r>
              <a:rPr lang="en-US" sz="4800" dirty="0"/>
              <a:t>();</a:t>
            </a:r>
          </a:p>
          <a:p>
            <a:r>
              <a:rPr lang="en-US" sz="4800" dirty="0" smtClean="0"/>
              <a:t>               </a:t>
            </a:r>
            <a:r>
              <a:rPr lang="en-US" sz="4800" dirty="0"/>
              <a:t>c = </a:t>
            </a:r>
            <a:r>
              <a:rPr lang="en-US" sz="4800" dirty="0" err="1"/>
              <a:t>sc.nextInt</a:t>
            </a:r>
            <a:r>
              <a:rPr lang="en-US" sz="4800" dirty="0"/>
              <a:t>();</a:t>
            </a:r>
          </a:p>
          <a:p>
            <a:r>
              <a:rPr lang="en-US" sz="4800" dirty="0" smtClean="0"/>
              <a:t>               </a:t>
            </a:r>
            <a:r>
              <a:rPr lang="en-US" sz="4800" dirty="0"/>
              <a:t>s = </a:t>
            </a:r>
            <a:r>
              <a:rPr lang="en-US" sz="4800" dirty="0" err="1"/>
              <a:t>sc.nextInt</a:t>
            </a:r>
            <a:r>
              <a:rPr lang="en-US" sz="4800" dirty="0"/>
              <a:t>();</a:t>
            </a:r>
          </a:p>
          <a:p>
            <a:r>
              <a:rPr lang="en-US" sz="4800" dirty="0" smtClean="0"/>
              <a:t>               </a:t>
            </a:r>
            <a:r>
              <a:rPr lang="en-US" sz="4800" dirty="0"/>
              <a:t>k = </a:t>
            </a:r>
            <a:r>
              <a:rPr lang="en-US" sz="4800" dirty="0" err="1"/>
              <a:t>sc.nextInt</a:t>
            </a:r>
            <a:r>
              <a:rPr lang="en-US" sz="4800" dirty="0"/>
              <a:t>();</a:t>
            </a:r>
          </a:p>
          <a:p>
            <a:r>
              <a:rPr lang="en-US" sz="4800" dirty="0" smtClean="0"/>
              <a:t>              map </a:t>
            </a:r>
            <a:r>
              <a:rPr lang="en-US" sz="4800" dirty="0"/>
              <a:t>= new </a:t>
            </a:r>
            <a:r>
              <a:rPr lang="en-US" sz="4800" dirty="0" err="1"/>
              <a:t>int</a:t>
            </a:r>
            <a:r>
              <a:rPr lang="en-US" sz="4800" dirty="0"/>
              <a:t>[100][100];</a:t>
            </a:r>
          </a:p>
          <a:p>
            <a:r>
              <a:rPr lang="en-US" sz="4800" dirty="0" smtClean="0"/>
              <a:t>              map[r-1</a:t>
            </a:r>
            <a:r>
              <a:rPr lang="en-US" sz="4800" dirty="0"/>
              <a:t>][c-1] = 1;</a:t>
            </a:r>
          </a:p>
          <a:p>
            <a:r>
              <a:rPr lang="en-US" sz="5600" dirty="0" smtClean="0">
                <a:solidFill>
                  <a:srgbClr val="16529A"/>
                </a:solidFill>
              </a:rPr>
              <a:t>              </a:t>
            </a:r>
            <a:r>
              <a:rPr lang="en-US" sz="5600" b="1" dirty="0" smtClean="0">
                <a:solidFill>
                  <a:srgbClr val="16529A"/>
                </a:solidFill>
              </a:rPr>
              <a:t>search(r-1</a:t>
            </a:r>
            <a:r>
              <a:rPr lang="en-US" sz="5600" b="1" dirty="0">
                <a:solidFill>
                  <a:srgbClr val="16529A"/>
                </a:solidFill>
              </a:rPr>
              <a:t>, c-1, 0);</a:t>
            </a:r>
          </a:p>
          <a:p>
            <a:r>
              <a:rPr lang="en-US" sz="4800" dirty="0" smtClean="0"/>
              <a:t>                     </a:t>
            </a:r>
            <a:r>
              <a:rPr lang="en-US" sz="4800" dirty="0" err="1" smtClean="0"/>
              <a:t>System.out.println</a:t>
            </a:r>
            <a:r>
              <a:rPr lang="en-US" sz="4800" dirty="0" smtClean="0"/>
              <a:t>(result</a:t>
            </a:r>
            <a:r>
              <a:rPr lang="en-US" sz="4800" dirty="0"/>
              <a:t>);</a:t>
            </a:r>
          </a:p>
          <a:p>
            <a:r>
              <a:rPr lang="en-US" sz="4800" dirty="0" smtClean="0"/>
              <a:t>              }</a:t>
            </a:r>
            <a:endParaRPr lang="en-US" sz="4800" dirty="0"/>
          </a:p>
          <a:p>
            <a:r>
              <a:rPr lang="en-US" sz="4800" dirty="0" smtClean="0"/>
              <a:t>       }</a:t>
            </a:r>
            <a:endParaRPr lang="en-US" sz="4800" dirty="0"/>
          </a:p>
          <a:p>
            <a:r>
              <a:rPr lang="en-US" sz="4800" dirty="0" smtClean="0"/>
              <a:t>       </a:t>
            </a:r>
            <a:endParaRPr lang="en-US" dirty="0"/>
          </a:p>
        </p:txBody>
      </p:sp>
      <p:sp>
        <p:nvSpPr>
          <p:cNvPr id="7" name="TextBox 6"/>
          <p:cNvSpPr txBox="1"/>
          <p:nvPr/>
        </p:nvSpPr>
        <p:spPr>
          <a:xfrm>
            <a:off x="4419600" y="856357"/>
            <a:ext cx="4038600" cy="5786199"/>
          </a:xfrm>
          <a:prstGeom prst="rect">
            <a:avLst/>
          </a:prstGeom>
          <a:noFill/>
        </p:spPr>
        <p:txBody>
          <a:bodyPr wrap="square" rtlCol="0">
            <a:spAutoFit/>
          </a:bodyPr>
          <a:lstStyle/>
          <a:p>
            <a:r>
              <a:rPr lang="en-US" sz="1600" b="1" dirty="0">
                <a:solidFill>
                  <a:srgbClr val="16529A"/>
                </a:solidFill>
              </a:rPr>
              <a:t>static void search(</a:t>
            </a:r>
            <a:r>
              <a:rPr lang="en-US" sz="1600" b="1" dirty="0" err="1">
                <a:solidFill>
                  <a:srgbClr val="16529A"/>
                </a:solidFill>
              </a:rPr>
              <a:t>int</a:t>
            </a:r>
            <a:r>
              <a:rPr lang="en-US" sz="1600" b="1" dirty="0">
                <a:solidFill>
                  <a:srgbClr val="16529A"/>
                </a:solidFill>
              </a:rPr>
              <a:t> x, </a:t>
            </a:r>
            <a:r>
              <a:rPr lang="en-US" sz="1600" b="1" dirty="0" err="1">
                <a:solidFill>
                  <a:srgbClr val="16529A"/>
                </a:solidFill>
              </a:rPr>
              <a:t>int</a:t>
            </a:r>
            <a:r>
              <a:rPr lang="en-US" sz="1600" b="1" dirty="0">
                <a:solidFill>
                  <a:srgbClr val="16529A"/>
                </a:solidFill>
              </a:rPr>
              <a:t> y, </a:t>
            </a:r>
            <a:r>
              <a:rPr lang="en-US" sz="1600" b="1" dirty="0" err="1">
                <a:solidFill>
                  <a:srgbClr val="16529A"/>
                </a:solidFill>
              </a:rPr>
              <a:t>int</a:t>
            </a:r>
            <a:r>
              <a:rPr lang="en-US" sz="1600" b="1" dirty="0">
                <a:solidFill>
                  <a:srgbClr val="16529A"/>
                </a:solidFill>
              </a:rPr>
              <a:t> count)</a:t>
            </a:r>
          </a:p>
          <a:p>
            <a:r>
              <a:rPr lang="en-US" sz="1200" dirty="0" smtClean="0"/>
              <a:t>     {</a:t>
            </a:r>
            <a:endParaRPr lang="en-US" sz="1200" dirty="0"/>
          </a:p>
          <a:p>
            <a:r>
              <a:rPr lang="en-US" sz="1200" dirty="0" smtClean="0"/>
              <a:t>       if </a:t>
            </a:r>
            <a:r>
              <a:rPr lang="en-US" sz="1200" dirty="0"/>
              <a:t>((x &lt; 0) || (y &lt; 0) || (x &gt; n-1) || (y &gt; m-1))</a:t>
            </a:r>
          </a:p>
          <a:p>
            <a:r>
              <a:rPr lang="en-US" sz="1200" dirty="0" smtClean="0"/>
              <a:t>              return</a:t>
            </a:r>
            <a:r>
              <a:rPr lang="en-US" sz="1200" dirty="0"/>
              <a:t>;</a:t>
            </a:r>
          </a:p>
          <a:p>
            <a:endParaRPr lang="en-US" sz="1200" dirty="0"/>
          </a:p>
          <a:p>
            <a:r>
              <a:rPr lang="en-US" sz="1200" dirty="0" smtClean="0"/>
              <a:t>       if </a:t>
            </a:r>
            <a:r>
              <a:rPr lang="en-US" sz="1200" dirty="0"/>
              <a:t>((x == s-1) &amp;&amp; (y == k-1))</a:t>
            </a:r>
          </a:p>
          <a:p>
            <a:r>
              <a:rPr lang="en-US" sz="1200" dirty="0" smtClean="0"/>
              <a:t>       {</a:t>
            </a:r>
            <a:endParaRPr lang="en-US" sz="1200" dirty="0"/>
          </a:p>
          <a:p>
            <a:r>
              <a:rPr lang="en-US" sz="1200" dirty="0" smtClean="0"/>
              <a:t>              if </a:t>
            </a:r>
            <a:r>
              <a:rPr lang="en-US" sz="1200" dirty="0"/>
              <a:t>(result &gt; count)</a:t>
            </a:r>
          </a:p>
          <a:p>
            <a:r>
              <a:rPr lang="en-US" sz="1200" dirty="0" smtClean="0"/>
              <a:t>              {</a:t>
            </a:r>
            <a:endParaRPr lang="en-US" sz="1200" dirty="0"/>
          </a:p>
          <a:p>
            <a:r>
              <a:rPr lang="en-US" sz="1200" dirty="0" smtClean="0"/>
              <a:t>                     map[x</a:t>
            </a:r>
            <a:r>
              <a:rPr lang="en-US" sz="1200" dirty="0"/>
              <a:t>][y] = count;</a:t>
            </a:r>
          </a:p>
          <a:p>
            <a:r>
              <a:rPr lang="en-US" sz="1200" dirty="0" smtClean="0"/>
              <a:t>                     result </a:t>
            </a:r>
            <a:r>
              <a:rPr lang="en-US" sz="1200" dirty="0"/>
              <a:t>= count;</a:t>
            </a:r>
          </a:p>
          <a:p>
            <a:r>
              <a:rPr lang="en-US" sz="1200" dirty="0" smtClean="0"/>
              <a:t>              }</a:t>
            </a:r>
            <a:endParaRPr lang="en-US" sz="1200" dirty="0"/>
          </a:p>
          <a:p>
            <a:r>
              <a:rPr lang="en-US" sz="1200" dirty="0" smtClean="0"/>
              <a:t>       }</a:t>
            </a:r>
            <a:endParaRPr lang="en-US" sz="1200" dirty="0"/>
          </a:p>
          <a:p>
            <a:endParaRPr lang="en-US" sz="1200" dirty="0"/>
          </a:p>
          <a:p>
            <a:r>
              <a:rPr lang="en-US" sz="1200" dirty="0" smtClean="0"/>
              <a:t>       if </a:t>
            </a:r>
            <a:r>
              <a:rPr lang="en-US" sz="1200" dirty="0"/>
              <a:t>((map[x][y] == 0) || (map[x][y] &gt; count))</a:t>
            </a:r>
          </a:p>
          <a:p>
            <a:r>
              <a:rPr lang="en-US" sz="1200" dirty="0" smtClean="0"/>
              <a:t>       {</a:t>
            </a:r>
            <a:endParaRPr lang="en-US" sz="1200" dirty="0"/>
          </a:p>
          <a:p>
            <a:r>
              <a:rPr lang="en-US" sz="1200" dirty="0" smtClean="0"/>
              <a:t>              map[x</a:t>
            </a:r>
            <a:r>
              <a:rPr lang="en-US" sz="1200" dirty="0"/>
              <a:t>][y] = count;</a:t>
            </a:r>
          </a:p>
          <a:p>
            <a:r>
              <a:rPr lang="en-US" sz="1200" dirty="0" smtClean="0">
                <a:solidFill>
                  <a:srgbClr val="16529A"/>
                </a:solidFill>
              </a:rPr>
              <a:t>              </a:t>
            </a:r>
            <a:r>
              <a:rPr lang="en-US" sz="1200" b="1" dirty="0" smtClean="0">
                <a:solidFill>
                  <a:srgbClr val="16529A"/>
                </a:solidFill>
              </a:rPr>
              <a:t>search(x </a:t>
            </a:r>
            <a:r>
              <a:rPr lang="en-US" sz="1200" b="1" dirty="0">
                <a:solidFill>
                  <a:srgbClr val="16529A"/>
                </a:solidFill>
              </a:rPr>
              <a:t>- 2, y - 1, count + 1);</a:t>
            </a:r>
          </a:p>
          <a:p>
            <a:r>
              <a:rPr lang="en-US" sz="1200" b="1" dirty="0" smtClean="0">
                <a:solidFill>
                  <a:srgbClr val="16529A"/>
                </a:solidFill>
              </a:rPr>
              <a:t>              search(x </a:t>
            </a:r>
            <a:r>
              <a:rPr lang="en-US" sz="1200" b="1" dirty="0">
                <a:solidFill>
                  <a:srgbClr val="16529A"/>
                </a:solidFill>
              </a:rPr>
              <a:t>- 2, y + 1, count + 1);</a:t>
            </a:r>
          </a:p>
          <a:p>
            <a:r>
              <a:rPr lang="en-US" sz="1200" b="1" dirty="0" smtClean="0">
                <a:solidFill>
                  <a:srgbClr val="16529A"/>
                </a:solidFill>
              </a:rPr>
              <a:t>              search(x </a:t>
            </a:r>
            <a:r>
              <a:rPr lang="en-US" sz="1200" b="1" dirty="0">
                <a:solidFill>
                  <a:srgbClr val="16529A"/>
                </a:solidFill>
              </a:rPr>
              <a:t>- 1, y - 2, count + 1);</a:t>
            </a:r>
          </a:p>
          <a:p>
            <a:r>
              <a:rPr lang="en-US" sz="1200" b="1" dirty="0" smtClean="0">
                <a:solidFill>
                  <a:srgbClr val="16529A"/>
                </a:solidFill>
              </a:rPr>
              <a:t>              search(x </a:t>
            </a:r>
            <a:r>
              <a:rPr lang="en-US" sz="1200" b="1" dirty="0">
                <a:solidFill>
                  <a:srgbClr val="16529A"/>
                </a:solidFill>
              </a:rPr>
              <a:t>+ 1, y - 2, count + 1);</a:t>
            </a:r>
          </a:p>
          <a:p>
            <a:r>
              <a:rPr lang="en-US" sz="1200" b="1" dirty="0" smtClean="0">
                <a:solidFill>
                  <a:srgbClr val="16529A"/>
                </a:solidFill>
              </a:rPr>
              <a:t>              search(x </a:t>
            </a:r>
            <a:r>
              <a:rPr lang="en-US" sz="1200" b="1" dirty="0">
                <a:solidFill>
                  <a:srgbClr val="16529A"/>
                </a:solidFill>
              </a:rPr>
              <a:t>+ 2, y - 1, count + 1);</a:t>
            </a:r>
          </a:p>
          <a:p>
            <a:r>
              <a:rPr lang="en-US" sz="1200" b="1" dirty="0" smtClean="0">
                <a:solidFill>
                  <a:srgbClr val="16529A"/>
                </a:solidFill>
              </a:rPr>
              <a:t>              search(x </a:t>
            </a:r>
            <a:r>
              <a:rPr lang="en-US" sz="1200" b="1" dirty="0">
                <a:solidFill>
                  <a:srgbClr val="16529A"/>
                </a:solidFill>
              </a:rPr>
              <a:t>+ 2, y + 1, count + 1);</a:t>
            </a:r>
          </a:p>
          <a:p>
            <a:r>
              <a:rPr lang="en-US" sz="1200" b="1" dirty="0" smtClean="0">
                <a:solidFill>
                  <a:srgbClr val="16529A"/>
                </a:solidFill>
              </a:rPr>
              <a:t>              search(x </a:t>
            </a:r>
            <a:r>
              <a:rPr lang="en-US" sz="1200" b="1" dirty="0">
                <a:solidFill>
                  <a:srgbClr val="16529A"/>
                </a:solidFill>
              </a:rPr>
              <a:t>- 1, y + 2, count + 1);</a:t>
            </a:r>
          </a:p>
          <a:p>
            <a:r>
              <a:rPr lang="en-US" sz="1200" b="1" dirty="0" smtClean="0">
                <a:solidFill>
                  <a:srgbClr val="16529A"/>
                </a:solidFill>
              </a:rPr>
              <a:t>              search(x </a:t>
            </a:r>
            <a:r>
              <a:rPr lang="en-US" sz="1200" b="1" dirty="0">
                <a:solidFill>
                  <a:srgbClr val="16529A"/>
                </a:solidFill>
              </a:rPr>
              <a:t>+ 1, y + 2, count + 1);</a:t>
            </a:r>
          </a:p>
          <a:p>
            <a:r>
              <a:rPr lang="en-US" sz="1200" dirty="0" smtClean="0"/>
              <a:t>       }</a:t>
            </a:r>
            <a:endParaRPr lang="en-US" sz="1200" dirty="0"/>
          </a:p>
          <a:p>
            <a:endParaRPr lang="en-US" sz="1200" dirty="0"/>
          </a:p>
          <a:p>
            <a:r>
              <a:rPr lang="en-US" sz="1200" dirty="0" smtClean="0"/>
              <a:t>        }</a:t>
            </a:r>
            <a:endParaRPr lang="en-US" sz="1200" dirty="0"/>
          </a:p>
          <a:p>
            <a:r>
              <a:rPr lang="en-US" sz="1200" dirty="0"/>
              <a:t>}</a:t>
            </a:r>
          </a:p>
          <a:p>
            <a:endParaRPr lang="en-US" dirty="0"/>
          </a:p>
        </p:txBody>
      </p:sp>
      <p:cxnSp>
        <p:nvCxnSpPr>
          <p:cNvPr id="5" name="Straight Connector 4"/>
          <p:cNvCxnSpPr/>
          <p:nvPr/>
        </p:nvCxnSpPr>
        <p:spPr>
          <a:xfrm flipV="1">
            <a:off x="4191000" y="838200"/>
            <a:ext cx="0" cy="59436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5298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Problem in C/C++</a:t>
            </a:r>
            <a:endParaRPr lang="en-US" dirty="0"/>
          </a:p>
        </p:txBody>
      </p:sp>
      <p:sp>
        <p:nvSpPr>
          <p:cNvPr id="3" name="Content Placeholder 2"/>
          <p:cNvSpPr>
            <a:spLocks noGrp="1"/>
          </p:cNvSpPr>
          <p:nvPr>
            <p:ph idx="1"/>
          </p:nvPr>
        </p:nvSpPr>
        <p:spPr>
          <a:xfrm>
            <a:off x="457200" y="762000"/>
            <a:ext cx="3886200" cy="6096000"/>
          </a:xfrm>
          <a:ln>
            <a:solidFill>
              <a:schemeClr val="tx1"/>
            </a:solidFill>
          </a:ln>
        </p:spPr>
        <p:txBody>
          <a:bodyPr>
            <a:normAutofit fontScale="55000" lnSpcReduction="20000"/>
          </a:bodyPr>
          <a:lstStyle/>
          <a:p>
            <a:pPr marL="114300" indent="0">
              <a:buNone/>
            </a:pPr>
            <a:r>
              <a:rPr lang="en-US" dirty="0" err="1"/>
              <a:t>int</a:t>
            </a:r>
            <a:endParaRPr lang="en-US" dirty="0"/>
          </a:p>
          <a:p>
            <a:pPr marL="114300" indent="0">
              <a:buNone/>
            </a:pPr>
            <a:r>
              <a:rPr lang="en-US" dirty="0"/>
              <a:t>main(</a:t>
            </a:r>
            <a:r>
              <a:rPr lang="en-US" dirty="0" err="1"/>
              <a:t>int</a:t>
            </a:r>
            <a:r>
              <a:rPr lang="en-US" dirty="0"/>
              <a:t> </a:t>
            </a:r>
            <a:r>
              <a:rPr lang="en-US" dirty="0" err="1"/>
              <a:t>argc</a:t>
            </a:r>
            <a:r>
              <a:rPr lang="en-US" dirty="0"/>
              <a:t>, char** </a:t>
            </a:r>
            <a:r>
              <a:rPr lang="en-US" dirty="0" err="1"/>
              <a:t>argv</a:t>
            </a:r>
            <a:r>
              <a:rPr lang="en-US" dirty="0"/>
              <a:t>)</a:t>
            </a:r>
          </a:p>
          <a:p>
            <a:pPr marL="114300" indent="0">
              <a:buNone/>
            </a:pPr>
            <a:r>
              <a:rPr lang="en-US" dirty="0"/>
              <a:t>{</a:t>
            </a:r>
          </a:p>
          <a:p>
            <a:pPr marL="114300" indent="0">
              <a:buNone/>
            </a:pPr>
            <a:r>
              <a:rPr lang="en-US" dirty="0" err="1"/>
              <a:t>int</a:t>
            </a:r>
            <a:r>
              <a:rPr lang="en-US" dirty="0"/>
              <a:t> </a:t>
            </a:r>
            <a:r>
              <a:rPr lang="en-US" dirty="0" err="1"/>
              <a:t>tc</a:t>
            </a:r>
            <a:r>
              <a:rPr lang="en-US" dirty="0"/>
              <a:t>, T;</a:t>
            </a:r>
          </a:p>
          <a:p>
            <a:pPr marL="114300" indent="0">
              <a:buNone/>
            </a:pPr>
            <a:r>
              <a:rPr lang="en-US" dirty="0"/>
              <a:t> </a:t>
            </a:r>
          </a:p>
          <a:p>
            <a:pPr marL="114300" indent="0">
              <a:buNone/>
            </a:pPr>
            <a:r>
              <a:rPr lang="en-US" dirty="0" err="1"/>
              <a:t>freopen</a:t>
            </a:r>
            <a:r>
              <a:rPr lang="en-US" dirty="0"/>
              <a:t>(</a:t>
            </a:r>
          </a:p>
          <a:p>
            <a:pPr marL="114300" indent="0">
              <a:buNone/>
            </a:pPr>
            <a:r>
              <a:rPr lang="en-US" dirty="0"/>
              <a:t>"sample_input_8.txt", "r", </a:t>
            </a:r>
            <a:r>
              <a:rPr lang="en-US" dirty="0" err="1"/>
              <a:t>stdin</a:t>
            </a:r>
            <a:r>
              <a:rPr lang="en-US" dirty="0"/>
              <a:t>);</a:t>
            </a:r>
          </a:p>
          <a:p>
            <a:pPr marL="114300" indent="0">
              <a:buNone/>
            </a:pPr>
            <a:r>
              <a:rPr lang="en-US" dirty="0" err="1"/>
              <a:t>cin</a:t>
            </a:r>
            <a:r>
              <a:rPr lang="en-US" dirty="0"/>
              <a:t> &gt;&gt; T;</a:t>
            </a:r>
          </a:p>
          <a:p>
            <a:pPr marL="114300" indent="0">
              <a:buNone/>
            </a:pPr>
            <a:r>
              <a:rPr lang="en-US" dirty="0"/>
              <a:t>for(</a:t>
            </a:r>
            <a:r>
              <a:rPr lang="en-US" dirty="0" err="1"/>
              <a:t>tc</a:t>
            </a:r>
            <a:r>
              <a:rPr lang="en-US" dirty="0"/>
              <a:t> = 0; </a:t>
            </a:r>
            <a:r>
              <a:rPr lang="en-US" dirty="0" err="1"/>
              <a:t>tc</a:t>
            </a:r>
            <a:r>
              <a:rPr lang="en-US" dirty="0"/>
              <a:t> &lt; T; </a:t>
            </a:r>
            <a:r>
              <a:rPr lang="en-US" dirty="0" err="1"/>
              <a:t>tc</a:t>
            </a:r>
            <a:r>
              <a:rPr lang="en-US" dirty="0"/>
              <a:t>++)</a:t>
            </a:r>
          </a:p>
          <a:p>
            <a:pPr marL="114300" indent="0">
              <a:buNone/>
            </a:pPr>
            <a:r>
              <a:rPr lang="en-US" dirty="0"/>
              <a:t>{</a:t>
            </a:r>
          </a:p>
          <a:p>
            <a:pPr marL="114300" indent="0">
              <a:buNone/>
            </a:pPr>
            <a:r>
              <a:rPr lang="en-US" dirty="0"/>
              <a:t>/**********************************</a:t>
            </a:r>
          </a:p>
          <a:p>
            <a:pPr marL="114300" indent="0">
              <a:buNone/>
            </a:pPr>
            <a:r>
              <a:rPr lang="en-US" dirty="0"/>
              <a:t>* Implement your algorithm here. *</a:t>
            </a:r>
          </a:p>
          <a:p>
            <a:pPr marL="114300" indent="0">
              <a:buNone/>
            </a:pPr>
            <a:r>
              <a:rPr lang="en-US" dirty="0"/>
              <a:t>***********************************/</a:t>
            </a:r>
          </a:p>
          <a:p>
            <a:pPr marL="114300" indent="0">
              <a:buNone/>
            </a:pPr>
            <a:r>
              <a:rPr lang="en-US" dirty="0" err="1"/>
              <a:t>cin</a:t>
            </a:r>
            <a:r>
              <a:rPr lang="en-US" dirty="0"/>
              <a:t> &gt;&gt; row &gt;&gt; col;</a:t>
            </a:r>
          </a:p>
          <a:p>
            <a:pPr marL="114300" indent="0">
              <a:buNone/>
            </a:pPr>
            <a:r>
              <a:rPr lang="en-US" dirty="0" err="1"/>
              <a:t>cin</a:t>
            </a:r>
            <a:r>
              <a:rPr lang="en-US" dirty="0"/>
              <a:t> &gt;&gt; </a:t>
            </a:r>
            <a:r>
              <a:rPr lang="en-US" dirty="0" err="1"/>
              <a:t>attacker_x</a:t>
            </a:r>
            <a:r>
              <a:rPr lang="en-US" dirty="0"/>
              <a:t> &gt;&gt; </a:t>
            </a:r>
            <a:r>
              <a:rPr lang="en-US" dirty="0" err="1"/>
              <a:t>attacker_y</a:t>
            </a:r>
            <a:r>
              <a:rPr lang="en-US" dirty="0"/>
              <a:t>;</a:t>
            </a:r>
          </a:p>
          <a:p>
            <a:pPr marL="114300" indent="0">
              <a:buNone/>
            </a:pPr>
            <a:r>
              <a:rPr lang="en-US" dirty="0" err="1"/>
              <a:t>cin</a:t>
            </a:r>
            <a:r>
              <a:rPr lang="en-US" dirty="0"/>
              <a:t> &gt;&gt; </a:t>
            </a:r>
            <a:r>
              <a:rPr lang="en-US" dirty="0" err="1"/>
              <a:t>defender_x</a:t>
            </a:r>
            <a:r>
              <a:rPr lang="en-US" dirty="0"/>
              <a:t> &gt;&gt; </a:t>
            </a:r>
            <a:r>
              <a:rPr lang="en-US" dirty="0" err="1"/>
              <a:t>defender_y</a:t>
            </a:r>
            <a:r>
              <a:rPr lang="en-US" dirty="0"/>
              <a:t>;</a:t>
            </a:r>
          </a:p>
          <a:p>
            <a:pPr marL="114300" indent="0">
              <a:buNone/>
            </a:pPr>
            <a:r>
              <a:rPr lang="en-US" dirty="0"/>
              <a:t>// </a:t>
            </a:r>
            <a:r>
              <a:rPr lang="en-US" dirty="0" err="1"/>
              <a:t>grid_val</a:t>
            </a:r>
            <a:r>
              <a:rPr lang="en-US" dirty="0"/>
              <a:t>[</a:t>
            </a:r>
            <a:r>
              <a:rPr lang="en-US" dirty="0" err="1"/>
              <a:t>attacker_x</a:t>
            </a:r>
            <a:r>
              <a:rPr lang="en-US" dirty="0"/>
              <a:t>][</a:t>
            </a:r>
            <a:r>
              <a:rPr lang="en-US" dirty="0" err="1"/>
              <a:t>attacker_y</a:t>
            </a:r>
            <a:r>
              <a:rPr lang="en-US" dirty="0"/>
              <a:t>] = result;</a:t>
            </a:r>
          </a:p>
          <a:p>
            <a:pPr marL="114300" indent="0">
              <a:buNone/>
            </a:pPr>
            <a:r>
              <a:rPr lang="en-US" sz="2500" b="1" dirty="0" err="1">
                <a:solidFill>
                  <a:srgbClr val="16529A"/>
                </a:solidFill>
              </a:rPr>
              <a:t>MovetoCatch</a:t>
            </a:r>
            <a:r>
              <a:rPr lang="en-US" sz="2500" b="1" dirty="0">
                <a:solidFill>
                  <a:srgbClr val="16529A"/>
                </a:solidFill>
              </a:rPr>
              <a:t>(</a:t>
            </a:r>
            <a:r>
              <a:rPr lang="en-US" sz="2500" b="1" dirty="0" err="1">
                <a:solidFill>
                  <a:srgbClr val="16529A"/>
                </a:solidFill>
              </a:rPr>
              <a:t>attacker_x</a:t>
            </a:r>
            <a:r>
              <a:rPr lang="en-US" sz="2500" b="1" dirty="0">
                <a:solidFill>
                  <a:srgbClr val="16529A"/>
                </a:solidFill>
              </a:rPr>
              <a:t>, </a:t>
            </a:r>
            <a:r>
              <a:rPr lang="en-US" sz="2500" b="1" dirty="0" err="1">
                <a:solidFill>
                  <a:srgbClr val="16529A"/>
                </a:solidFill>
              </a:rPr>
              <a:t>attacker_y</a:t>
            </a:r>
            <a:r>
              <a:rPr lang="en-US" sz="2500" b="1" dirty="0">
                <a:solidFill>
                  <a:srgbClr val="16529A"/>
                </a:solidFill>
              </a:rPr>
              <a:t>, 0);</a:t>
            </a:r>
          </a:p>
          <a:p>
            <a:pPr marL="114300" indent="0">
              <a:buNone/>
            </a:pPr>
            <a:r>
              <a:rPr lang="en-US" dirty="0"/>
              <a:t>// Print the answer to standard output(screen).</a:t>
            </a:r>
          </a:p>
          <a:p>
            <a:pPr marL="114300" indent="0">
              <a:buNone/>
            </a:pPr>
            <a:r>
              <a:rPr lang="en-US" dirty="0" err="1"/>
              <a:t>cout</a:t>
            </a:r>
            <a:r>
              <a:rPr lang="en-US" dirty="0"/>
              <a:t> &lt;&lt; </a:t>
            </a:r>
          </a:p>
          <a:p>
            <a:pPr marL="114300" indent="0">
              <a:buNone/>
            </a:pPr>
            <a:r>
              <a:rPr lang="en-US" dirty="0"/>
              <a:t>"\n Moves = " &lt;&lt;result;</a:t>
            </a:r>
          </a:p>
          <a:p>
            <a:pPr marL="114300" indent="0">
              <a:buNone/>
            </a:pPr>
            <a:r>
              <a:rPr lang="en-US" dirty="0"/>
              <a:t>//reset</a:t>
            </a:r>
          </a:p>
          <a:p>
            <a:pPr marL="114300" indent="0">
              <a:buNone/>
            </a:pPr>
            <a:r>
              <a:rPr lang="en-US" dirty="0"/>
              <a:t>for (</a:t>
            </a:r>
            <a:r>
              <a:rPr lang="en-US" dirty="0" err="1"/>
              <a:t>int</a:t>
            </a:r>
            <a:r>
              <a:rPr lang="en-US" dirty="0"/>
              <a:t> </a:t>
            </a:r>
            <a:r>
              <a:rPr lang="en-US" dirty="0" err="1"/>
              <a:t>i</a:t>
            </a:r>
            <a:r>
              <a:rPr lang="en-US" dirty="0"/>
              <a:t> = 1; </a:t>
            </a:r>
            <a:r>
              <a:rPr lang="en-US" dirty="0" err="1"/>
              <a:t>i</a:t>
            </a:r>
            <a:r>
              <a:rPr lang="en-US" dirty="0"/>
              <a:t> &lt;= row ; </a:t>
            </a:r>
            <a:r>
              <a:rPr lang="en-US" dirty="0" err="1"/>
              <a:t>i</a:t>
            </a:r>
            <a:r>
              <a:rPr lang="en-US" dirty="0"/>
              <a:t> ++)</a:t>
            </a:r>
          </a:p>
          <a:p>
            <a:pPr marL="114300" indent="0">
              <a:buNone/>
            </a:pPr>
            <a:r>
              <a:rPr lang="en-US" dirty="0"/>
              <a:t>for (</a:t>
            </a:r>
            <a:r>
              <a:rPr lang="en-US" dirty="0" err="1"/>
              <a:t>int</a:t>
            </a:r>
            <a:r>
              <a:rPr lang="en-US" dirty="0"/>
              <a:t> j = 1; j &lt;= col ; </a:t>
            </a:r>
            <a:r>
              <a:rPr lang="en-US" dirty="0" err="1"/>
              <a:t>j++</a:t>
            </a:r>
            <a:r>
              <a:rPr lang="en-US" dirty="0"/>
              <a:t>)</a:t>
            </a:r>
          </a:p>
          <a:p>
            <a:pPr marL="114300" indent="0">
              <a:buNone/>
            </a:pPr>
            <a:r>
              <a:rPr lang="en-US" dirty="0" err="1"/>
              <a:t>grid_val</a:t>
            </a:r>
            <a:r>
              <a:rPr lang="en-US" dirty="0"/>
              <a:t>[</a:t>
            </a:r>
            <a:r>
              <a:rPr lang="en-US" dirty="0" err="1"/>
              <a:t>i</a:t>
            </a:r>
            <a:r>
              <a:rPr lang="en-US" dirty="0"/>
              <a:t>][j] = 0;</a:t>
            </a:r>
          </a:p>
          <a:p>
            <a:pPr marL="114300" indent="0">
              <a:buNone/>
            </a:pPr>
            <a:r>
              <a:rPr lang="en-US" dirty="0"/>
              <a:t>result = </a:t>
            </a:r>
            <a:r>
              <a:rPr lang="en-US" dirty="0">
                <a:solidFill>
                  <a:srgbClr val="16529A"/>
                </a:solidFill>
              </a:rPr>
              <a:t>999999999</a:t>
            </a:r>
            <a:r>
              <a:rPr lang="en-US" dirty="0"/>
              <a:t>;</a:t>
            </a:r>
          </a:p>
          <a:p>
            <a:pPr marL="114300" indent="0">
              <a:buNone/>
            </a:pPr>
            <a:r>
              <a:rPr lang="en-US" dirty="0"/>
              <a:t>}</a:t>
            </a:r>
          </a:p>
          <a:p>
            <a:pPr marL="114300" indent="0">
              <a:buNone/>
            </a:pPr>
            <a:r>
              <a:rPr lang="en-US" dirty="0"/>
              <a:t>return 0;//Your program should return 0 on normal termination.</a:t>
            </a:r>
          </a:p>
          <a:p>
            <a:pPr marL="114300" indent="0">
              <a:buNone/>
            </a:pPr>
            <a:r>
              <a:rPr lang="en-US" dirty="0"/>
              <a:t>//</a:t>
            </a:r>
            <a:r>
              <a:rPr lang="en-US" dirty="0" err="1"/>
              <a:t>getchar</a:t>
            </a:r>
            <a:r>
              <a:rPr lang="en-US" dirty="0"/>
              <a:t>();</a:t>
            </a:r>
          </a:p>
          <a:p>
            <a:pPr marL="114300" indent="0">
              <a:buNone/>
            </a:pPr>
            <a:r>
              <a:rPr lang="en-US" dirty="0" smtClean="0"/>
              <a:t>}</a:t>
            </a:r>
            <a:endParaRPr lang="en-US" dirty="0"/>
          </a:p>
        </p:txBody>
      </p:sp>
      <p:sp>
        <p:nvSpPr>
          <p:cNvPr id="4" name="TextBox 3"/>
          <p:cNvSpPr txBox="1"/>
          <p:nvPr/>
        </p:nvSpPr>
        <p:spPr>
          <a:xfrm>
            <a:off x="4343401" y="762000"/>
            <a:ext cx="4114800" cy="6217087"/>
          </a:xfrm>
          <a:prstGeom prst="rect">
            <a:avLst/>
          </a:prstGeom>
          <a:noFill/>
          <a:ln>
            <a:solidFill>
              <a:schemeClr val="tx1"/>
            </a:solidFill>
          </a:ln>
        </p:spPr>
        <p:txBody>
          <a:bodyPr wrap="square" rtlCol="0">
            <a:spAutoFit/>
          </a:bodyPr>
          <a:lstStyle/>
          <a:p>
            <a:r>
              <a:rPr lang="en-US" sz="1200" dirty="0"/>
              <a:t>void</a:t>
            </a:r>
          </a:p>
          <a:p>
            <a:r>
              <a:rPr lang="en-US" sz="1600" b="1" dirty="0" err="1">
                <a:solidFill>
                  <a:srgbClr val="16529A"/>
                </a:solidFill>
              </a:rPr>
              <a:t>MovetoCatch</a:t>
            </a:r>
            <a:r>
              <a:rPr lang="en-US" sz="1600" b="1" dirty="0">
                <a:solidFill>
                  <a:srgbClr val="16529A"/>
                </a:solidFill>
              </a:rPr>
              <a:t>(</a:t>
            </a:r>
            <a:r>
              <a:rPr lang="en-US" sz="1600" b="1" dirty="0" err="1">
                <a:solidFill>
                  <a:srgbClr val="16529A"/>
                </a:solidFill>
              </a:rPr>
              <a:t>int</a:t>
            </a:r>
            <a:r>
              <a:rPr lang="en-US" sz="1600" b="1" dirty="0">
                <a:solidFill>
                  <a:srgbClr val="16529A"/>
                </a:solidFill>
              </a:rPr>
              <a:t> x, </a:t>
            </a:r>
            <a:r>
              <a:rPr lang="en-US" sz="1600" b="1" dirty="0" err="1">
                <a:solidFill>
                  <a:srgbClr val="16529A"/>
                </a:solidFill>
              </a:rPr>
              <a:t>int</a:t>
            </a:r>
            <a:r>
              <a:rPr lang="en-US" sz="1600" b="1" dirty="0">
                <a:solidFill>
                  <a:srgbClr val="16529A"/>
                </a:solidFill>
              </a:rPr>
              <a:t> y, </a:t>
            </a:r>
            <a:r>
              <a:rPr lang="en-US" sz="1600" b="1" dirty="0" err="1">
                <a:solidFill>
                  <a:srgbClr val="16529A"/>
                </a:solidFill>
              </a:rPr>
              <a:t>int</a:t>
            </a:r>
            <a:r>
              <a:rPr lang="en-US" sz="1600" b="1" dirty="0">
                <a:solidFill>
                  <a:srgbClr val="16529A"/>
                </a:solidFill>
              </a:rPr>
              <a:t> </a:t>
            </a:r>
            <a:r>
              <a:rPr lang="en-US" sz="1600" b="1" dirty="0" err="1">
                <a:solidFill>
                  <a:srgbClr val="16529A"/>
                </a:solidFill>
              </a:rPr>
              <a:t>num_of_moves</a:t>
            </a:r>
            <a:r>
              <a:rPr lang="en-US" sz="1600" b="1" dirty="0">
                <a:solidFill>
                  <a:srgbClr val="16529A"/>
                </a:solidFill>
              </a:rPr>
              <a:t>)</a:t>
            </a:r>
            <a:r>
              <a:rPr lang="en-US" sz="1200" b="1" dirty="0"/>
              <a:t> {</a:t>
            </a:r>
          </a:p>
          <a:p>
            <a:r>
              <a:rPr lang="en-US" sz="1200" dirty="0" err="1"/>
              <a:t>int</a:t>
            </a:r>
            <a:r>
              <a:rPr lang="en-US" sz="1200" dirty="0"/>
              <a:t> </a:t>
            </a:r>
            <a:r>
              <a:rPr lang="en-US" sz="1200" dirty="0" err="1"/>
              <a:t>u,v</a:t>
            </a:r>
            <a:r>
              <a:rPr lang="en-US" sz="1200" dirty="0"/>
              <a:t>;</a:t>
            </a:r>
          </a:p>
          <a:p>
            <a:r>
              <a:rPr lang="en-US" sz="1200" dirty="0" err="1"/>
              <a:t>int</a:t>
            </a:r>
            <a:r>
              <a:rPr lang="en-US" sz="1200" dirty="0"/>
              <a:t> temp = </a:t>
            </a:r>
            <a:r>
              <a:rPr lang="en-US" sz="1200" dirty="0" err="1"/>
              <a:t>grid_val</a:t>
            </a:r>
            <a:r>
              <a:rPr lang="en-US" sz="1200" dirty="0"/>
              <a:t>[x][y];</a:t>
            </a:r>
          </a:p>
          <a:p>
            <a:r>
              <a:rPr lang="en-US" sz="1200" dirty="0"/>
              <a:t>if (</a:t>
            </a:r>
            <a:r>
              <a:rPr lang="en-US" sz="1200" dirty="0" err="1"/>
              <a:t>grid_val</a:t>
            </a:r>
            <a:r>
              <a:rPr lang="en-US" sz="1200" dirty="0"/>
              <a:t>[x][y] &gt; 0 &amp;&amp; </a:t>
            </a:r>
            <a:r>
              <a:rPr lang="en-US" sz="1200" dirty="0" err="1"/>
              <a:t>grid_val</a:t>
            </a:r>
            <a:r>
              <a:rPr lang="en-US" sz="1200" dirty="0"/>
              <a:t>[x][y] &lt;= </a:t>
            </a:r>
            <a:r>
              <a:rPr lang="en-US" sz="1200" dirty="0" err="1"/>
              <a:t>num_of_moves</a:t>
            </a:r>
            <a:r>
              <a:rPr lang="en-US" sz="1200" dirty="0"/>
              <a:t> )</a:t>
            </a:r>
          </a:p>
          <a:p>
            <a:r>
              <a:rPr lang="en-US" sz="1200" dirty="0"/>
              <a:t>return;</a:t>
            </a:r>
          </a:p>
          <a:p>
            <a:r>
              <a:rPr lang="en-US" sz="1200" dirty="0"/>
              <a:t>if (x == </a:t>
            </a:r>
            <a:r>
              <a:rPr lang="en-US" sz="1200" dirty="0" err="1"/>
              <a:t>defender_x</a:t>
            </a:r>
            <a:r>
              <a:rPr lang="en-US" sz="1200" dirty="0"/>
              <a:t> &amp;&amp; y == </a:t>
            </a:r>
            <a:r>
              <a:rPr lang="en-US" sz="1200" dirty="0" err="1"/>
              <a:t>defender_y</a:t>
            </a:r>
            <a:r>
              <a:rPr lang="en-US" sz="1200" dirty="0"/>
              <a:t>) {</a:t>
            </a:r>
          </a:p>
          <a:p>
            <a:r>
              <a:rPr lang="en-US" sz="1200" dirty="0"/>
              <a:t>if (</a:t>
            </a:r>
            <a:r>
              <a:rPr lang="en-US" sz="1200" dirty="0" err="1"/>
              <a:t>num_of_moves</a:t>
            </a:r>
            <a:r>
              <a:rPr lang="en-US" sz="1200" dirty="0"/>
              <a:t> &lt; result) {</a:t>
            </a:r>
          </a:p>
          <a:p>
            <a:r>
              <a:rPr lang="en-US" sz="1200" dirty="0"/>
              <a:t>result = </a:t>
            </a:r>
            <a:r>
              <a:rPr lang="en-US" sz="1200" dirty="0" err="1"/>
              <a:t>num_of_moves</a:t>
            </a:r>
            <a:r>
              <a:rPr lang="en-US" sz="1200" dirty="0"/>
              <a:t>;</a:t>
            </a:r>
          </a:p>
          <a:p>
            <a:r>
              <a:rPr lang="en-US" sz="1200" dirty="0" err="1"/>
              <a:t>grid_val</a:t>
            </a:r>
            <a:r>
              <a:rPr lang="en-US" sz="1200" dirty="0"/>
              <a:t>[x][y] = </a:t>
            </a:r>
            <a:r>
              <a:rPr lang="en-US" sz="1200" dirty="0" err="1"/>
              <a:t>num_of_moves</a:t>
            </a:r>
            <a:r>
              <a:rPr lang="en-US" sz="1200" dirty="0"/>
              <a:t>;</a:t>
            </a:r>
          </a:p>
          <a:p>
            <a:r>
              <a:rPr lang="en-US" sz="1200" dirty="0"/>
              <a:t>}</a:t>
            </a:r>
          </a:p>
          <a:p>
            <a:r>
              <a:rPr lang="en-US" sz="1200" dirty="0"/>
              <a:t>//return;</a:t>
            </a:r>
          </a:p>
          <a:p>
            <a:r>
              <a:rPr lang="en-US" sz="1200" dirty="0"/>
              <a:t>} </a:t>
            </a:r>
          </a:p>
          <a:p>
            <a:r>
              <a:rPr lang="en-US" sz="1200" dirty="0"/>
              <a:t>else {</a:t>
            </a:r>
          </a:p>
          <a:p>
            <a:r>
              <a:rPr lang="en-US" sz="1200" dirty="0" err="1"/>
              <a:t>grid_val</a:t>
            </a:r>
            <a:r>
              <a:rPr lang="en-US" sz="1200" dirty="0"/>
              <a:t>[x][y] = </a:t>
            </a:r>
            <a:r>
              <a:rPr lang="en-US" sz="1200" dirty="0" err="1"/>
              <a:t>num_of_moves</a:t>
            </a:r>
            <a:r>
              <a:rPr lang="en-US" sz="1200" dirty="0"/>
              <a:t>;</a:t>
            </a:r>
          </a:p>
          <a:p>
            <a:r>
              <a:rPr lang="en-US" sz="1200" dirty="0" err="1"/>
              <a:t>num_of_moves</a:t>
            </a:r>
            <a:r>
              <a:rPr lang="en-US" sz="1200" dirty="0"/>
              <a:t>++;</a:t>
            </a:r>
          </a:p>
          <a:p>
            <a:r>
              <a:rPr lang="en-US" sz="1200" dirty="0"/>
              <a:t>}</a:t>
            </a:r>
          </a:p>
          <a:p>
            <a:r>
              <a:rPr lang="en-US" sz="1200" dirty="0"/>
              <a:t>for (</a:t>
            </a:r>
            <a:r>
              <a:rPr lang="en-US" sz="1200" dirty="0" err="1"/>
              <a:t>int</a:t>
            </a:r>
            <a:r>
              <a:rPr lang="en-US" sz="1200" dirty="0"/>
              <a:t> </a:t>
            </a:r>
            <a:r>
              <a:rPr lang="en-US" sz="1200" dirty="0" err="1"/>
              <a:t>i</a:t>
            </a:r>
            <a:r>
              <a:rPr lang="en-US" sz="1200" dirty="0"/>
              <a:t> = 0 ; </a:t>
            </a:r>
            <a:r>
              <a:rPr lang="en-US" sz="1200" dirty="0" err="1"/>
              <a:t>i</a:t>
            </a:r>
            <a:r>
              <a:rPr lang="en-US" sz="1200" dirty="0"/>
              <a:t> &lt;= 7 ; </a:t>
            </a:r>
            <a:r>
              <a:rPr lang="en-US" sz="1200" dirty="0" err="1"/>
              <a:t>i</a:t>
            </a:r>
            <a:r>
              <a:rPr lang="en-US" sz="1200" dirty="0"/>
              <a:t>++ ) {</a:t>
            </a:r>
          </a:p>
          <a:p>
            <a:r>
              <a:rPr lang="en-US" sz="1200" dirty="0"/>
              <a:t>u = x + dx[</a:t>
            </a:r>
            <a:r>
              <a:rPr lang="en-US" sz="1200" dirty="0" err="1"/>
              <a:t>i</a:t>
            </a:r>
            <a:r>
              <a:rPr lang="en-US" sz="1200" dirty="0"/>
              <a:t>];</a:t>
            </a:r>
          </a:p>
          <a:p>
            <a:r>
              <a:rPr lang="en-US" sz="1200" dirty="0"/>
              <a:t>v = y + </a:t>
            </a:r>
            <a:r>
              <a:rPr lang="en-US" sz="1200" dirty="0" err="1"/>
              <a:t>dy</a:t>
            </a:r>
            <a:r>
              <a:rPr lang="en-US" sz="1200" dirty="0"/>
              <a:t>[</a:t>
            </a:r>
            <a:r>
              <a:rPr lang="en-US" sz="1200" dirty="0" err="1"/>
              <a:t>i</a:t>
            </a:r>
            <a:r>
              <a:rPr lang="en-US" sz="1200" dirty="0"/>
              <a:t>];</a:t>
            </a:r>
          </a:p>
          <a:p>
            <a:r>
              <a:rPr lang="en-US" sz="1200" dirty="0"/>
              <a:t>if ((u &gt;= 1 &amp;&amp; u &lt;= row) &amp;&amp; (v &gt;= 1 &amp;&amp; v &lt;= col) &amp;&amp; (!(u == </a:t>
            </a:r>
            <a:r>
              <a:rPr lang="en-US" sz="1200" dirty="0" err="1"/>
              <a:t>attacker_x</a:t>
            </a:r>
            <a:r>
              <a:rPr lang="en-US" sz="1200" dirty="0"/>
              <a:t> &amp;&amp; v == </a:t>
            </a:r>
            <a:r>
              <a:rPr lang="en-US" sz="1200" dirty="0" err="1"/>
              <a:t>attacker_y</a:t>
            </a:r>
            <a:r>
              <a:rPr lang="en-US" sz="1200" dirty="0"/>
              <a:t>))) {</a:t>
            </a:r>
          </a:p>
          <a:p>
            <a:r>
              <a:rPr lang="en-US" sz="1600" b="1" dirty="0" err="1">
                <a:solidFill>
                  <a:srgbClr val="16529A"/>
                </a:solidFill>
              </a:rPr>
              <a:t>MovetoCatch</a:t>
            </a:r>
            <a:r>
              <a:rPr lang="en-US" sz="1600" b="1" dirty="0">
                <a:solidFill>
                  <a:srgbClr val="16529A"/>
                </a:solidFill>
              </a:rPr>
              <a:t>(u, v, </a:t>
            </a:r>
            <a:r>
              <a:rPr lang="en-US" sz="1600" b="1" dirty="0" err="1">
                <a:solidFill>
                  <a:srgbClr val="16529A"/>
                </a:solidFill>
              </a:rPr>
              <a:t>num_of_moves</a:t>
            </a:r>
            <a:r>
              <a:rPr lang="en-US" sz="1600" b="1" dirty="0">
                <a:solidFill>
                  <a:srgbClr val="16529A"/>
                </a:solidFill>
              </a:rPr>
              <a:t>);</a:t>
            </a:r>
          </a:p>
          <a:p>
            <a:r>
              <a:rPr lang="en-US" sz="1200" b="1" dirty="0"/>
              <a:t>}</a:t>
            </a:r>
          </a:p>
          <a:p>
            <a:r>
              <a:rPr lang="en-US" sz="1200" dirty="0"/>
              <a:t>}</a:t>
            </a:r>
          </a:p>
          <a:p>
            <a:r>
              <a:rPr lang="en-US" sz="1200" dirty="0"/>
              <a:t>// </a:t>
            </a:r>
            <a:r>
              <a:rPr lang="en-US" sz="1200" dirty="0" err="1"/>
              <a:t>grid_val</a:t>
            </a:r>
            <a:r>
              <a:rPr lang="en-US" sz="1200" dirty="0"/>
              <a:t>[x][y] = temp;</a:t>
            </a:r>
          </a:p>
          <a:p>
            <a:r>
              <a:rPr lang="en-US" sz="1200" dirty="0"/>
              <a:t>// return;</a:t>
            </a:r>
          </a:p>
          <a:p>
            <a:r>
              <a:rPr lang="en-US" sz="1200" dirty="0"/>
              <a:t>}</a:t>
            </a:r>
          </a:p>
          <a:p>
            <a:endParaRPr lang="en-US" dirty="0" smtClean="0"/>
          </a:p>
          <a:p>
            <a:endParaRPr lang="en-US" dirty="0"/>
          </a:p>
          <a:p>
            <a:endParaRPr lang="en-US" dirty="0"/>
          </a:p>
        </p:txBody>
      </p:sp>
    </p:spTree>
    <p:extLst>
      <p:ext uri="{BB962C8B-B14F-4D97-AF65-F5344CB8AC3E}">
        <p14:creationId xmlns:p14="http://schemas.microsoft.com/office/powerpoint/2010/main" val="127378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09600"/>
          </a:xfrm>
        </p:spPr>
        <p:txBody>
          <a:bodyPr/>
          <a:lstStyle/>
          <a:p>
            <a:r>
              <a:rPr lang="en-US" sz="3200" dirty="0" smtClean="0"/>
              <a:t>Chess Program usi</a:t>
            </a:r>
            <a:r>
              <a:rPr lang="en-US" sz="3200" dirty="0" smtClean="0"/>
              <a:t>ng BFS (lesser Time complexity)</a:t>
            </a:r>
            <a:endParaRPr lang="en-US" sz="3200" dirty="0"/>
          </a:p>
        </p:txBody>
      </p:sp>
      <p:cxnSp>
        <p:nvCxnSpPr>
          <p:cNvPr id="5" name="Straight Connector 4"/>
          <p:cNvCxnSpPr/>
          <p:nvPr/>
        </p:nvCxnSpPr>
        <p:spPr>
          <a:xfrm flipV="1">
            <a:off x="2895600" y="685800"/>
            <a:ext cx="0" cy="5943600"/>
          </a:xfrm>
          <a:prstGeom prst="line">
            <a:avLst/>
          </a:prstGeom>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0" y="933033"/>
            <a:ext cx="2971800" cy="5278368"/>
          </a:xfrm>
          <a:prstGeom prst="rect">
            <a:avLst/>
          </a:prstGeom>
        </p:spPr>
        <p:txBody>
          <a:bodyPr wrap="square">
            <a:spAutoFit/>
          </a:bodyPr>
          <a:lstStyle/>
          <a:p>
            <a:r>
              <a:rPr lang="en-US" sz="1100" dirty="0">
                <a:solidFill>
                  <a:srgbClr val="0000FF"/>
                </a:solidFill>
                <a:latin typeface="Consolas"/>
              </a:rPr>
              <a:t>#include</a:t>
            </a:r>
            <a:r>
              <a:rPr lang="en-US" sz="1100" dirty="0">
                <a:solidFill>
                  <a:prstClr val="black"/>
                </a:solidFill>
                <a:latin typeface="Consolas"/>
              </a:rPr>
              <a:t> </a:t>
            </a:r>
            <a:r>
              <a:rPr lang="en-US" sz="1100" dirty="0">
                <a:solidFill>
                  <a:srgbClr val="A31515"/>
                </a:solidFill>
                <a:latin typeface="Consolas"/>
              </a:rPr>
              <a:t>&lt;</a:t>
            </a:r>
            <a:r>
              <a:rPr lang="en-US" sz="1100" dirty="0" err="1">
                <a:solidFill>
                  <a:srgbClr val="A31515"/>
                </a:solidFill>
                <a:latin typeface="Consolas"/>
              </a:rPr>
              <a:t>stdio.h</a:t>
            </a:r>
            <a:r>
              <a:rPr lang="en-US" sz="1100" dirty="0">
                <a:solidFill>
                  <a:srgbClr val="A31515"/>
                </a:solidFill>
                <a:latin typeface="Consolas"/>
              </a:rPr>
              <a:t>&gt;</a:t>
            </a:r>
            <a:endParaRPr lang="en-US" sz="1100" dirty="0">
              <a:solidFill>
                <a:prstClr val="black"/>
              </a:solidFill>
              <a:latin typeface="Consolas"/>
            </a:endParaRPr>
          </a:p>
          <a:p>
            <a:r>
              <a:rPr lang="en-US" sz="1100" dirty="0">
                <a:solidFill>
                  <a:srgbClr val="0000FF"/>
                </a:solidFill>
                <a:latin typeface="Consolas"/>
              </a:rPr>
              <a:t>#include</a:t>
            </a:r>
            <a:r>
              <a:rPr lang="en-US" sz="1100" dirty="0">
                <a:solidFill>
                  <a:prstClr val="black"/>
                </a:solidFill>
                <a:latin typeface="Consolas"/>
              </a:rPr>
              <a:t> </a:t>
            </a:r>
            <a:r>
              <a:rPr lang="en-US" sz="1100" dirty="0">
                <a:solidFill>
                  <a:srgbClr val="A31515"/>
                </a:solidFill>
                <a:latin typeface="Consolas"/>
              </a:rPr>
              <a:t>&lt;</a:t>
            </a:r>
            <a:r>
              <a:rPr lang="en-US" sz="1100" dirty="0" err="1">
                <a:solidFill>
                  <a:srgbClr val="A31515"/>
                </a:solidFill>
                <a:latin typeface="Consolas"/>
              </a:rPr>
              <a:t>conio.h</a:t>
            </a:r>
            <a:r>
              <a:rPr lang="en-US" sz="1100" dirty="0">
                <a:solidFill>
                  <a:srgbClr val="A31515"/>
                </a:solidFill>
                <a:latin typeface="Consolas"/>
              </a:rPr>
              <a:t>&gt;</a:t>
            </a:r>
            <a:endParaRPr lang="en-US" sz="1100" dirty="0">
              <a:solidFill>
                <a:prstClr val="black"/>
              </a:solidFill>
              <a:latin typeface="Consolas"/>
            </a:endParaRPr>
          </a:p>
          <a:p>
            <a:r>
              <a:rPr lang="en-US" sz="1100" dirty="0" err="1">
                <a:solidFill>
                  <a:srgbClr val="0000FF"/>
                </a:solidFill>
                <a:latin typeface="Consolas"/>
              </a:rPr>
              <a:t>int</a:t>
            </a:r>
            <a:r>
              <a:rPr lang="en-US" sz="1100" dirty="0">
                <a:solidFill>
                  <a:prstClr val="black"/>
                </a:solidFill>
                <a:latin typeface="Consolas"/>
              </a:rPr>
              <a:t> map[100][100];</a:t>
            </a:r>
          </a:p>
          <a:p>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vmat</a:t>
            </a:r>
            <a:r>
              <a:rPr lang="en-US" sz="1100" dirty="0">
                <a:solidFill>
                  <a:prstClr val="black"/>
                </a:solidFill>
                <a:latin typeface="Consolas"/>
              </a:rPr>
              <a:t>[100][100];</a:t>
            </a:r>
          </a:p>
          <a:p>
            <a:r>
              <a:rPr lang="pt-BR" sz="1100" dirty="0">
                <a:solidFill>
                  <a:srgbClr val="0000FF"/>
                </a:solidFill>
                <a:latin typeface="Consolas"/>
              </a:rPr>
              <a:t>int</a:t>
            </a:r>
            <a:r>
              <a:rPr lang="pt-BR" sz="1100" dirty="0">
                <a:solidFill>
                  <a:prstClr val="black"/>
                </a:solidFill>
                <a:latin typeface="Consolas"/>
              </a:rPr>
              <a:t> n, m, r, c, s, k;</a:t>
            </a:r>
          </a:p>
          <a:p>
            <a:r>
              <a:rPr lang="en-US" sz="1100" dirty="0" err="1">
                <a:solidFill>
                  <a:srgbClr val="0000FF"/>
                </a:solidFill>
                <a:latin typeface="Consolas"/>
              </a:rPr>
              <a:t>int</a:t>
            </a:r>
            <a:r>
              <a:rPr lang="en-US" sz="1100" dirty="0">
                <a:solidFill>
                  <a:prstClr val="black"/>
                </a:solidFill>
                <a:latin typeface="Consolas"/>
              </a:rPr>
              <a:t> Answer=0;</a:t>
            </a:r>
          </a:p>
          <a:p>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front,rear</a:t>
            </a:r>
            <a:r>
              <a:rPr lang="en-US" sz="1100" dirty="0" smtClean="0">
                <a:solidFill>
                  <a:prstClr val="black"/>
                </a:solidFill>
                <a:latin typeface="Consolas"/>
              </a:rPr>
              <a:t>,</a:t>
            </a:r>
          </a:p>
          <a:p>
            <a:r>
              <a:rPr lang="en-US" sz="1100" dirty="0" err="1">
                <a:solidFill>
                  <a:srgbClr val="0000FF"/>
                </a:solidFill>
                <a:latin typeface="Consolas"/>
              </a:rPr>
              <a:t>int</a:t>
            </a:r>
            <a:r>
              <a:rPr lang="en-US" sz="1100" dirty="0">
                <a:solidFill>
                  <a:prstClr val="black"/>
                </a:solidFill>
                <a:latin typeface="Consolas"/>
              </a:rPr>
              <a:t> </a:t>
            </a:r>
            <a:r>
              <a:rPr lang="en-US" sz="1100" dirty="0" err="1" smtClean="0">
                <a:solidFill>
                  <a:prstClr val="black"/>
                </a:solidFill>
                <a:latin typeface="Consolas"/>
              </a:rPr>
              <a:t>Qx</a:t>
            </a:r>
            <a:r>
              <a:rPr lang="en-US" sz="1100" dirty="0" smtClean="0">
                <a:solidFill>
                  <a:prstClr val="black"/>
                </a:solidFill>
                <a:latin typeface="Consolas"/>
              </a:rPr>
              <a:t>[10000</a:t>
            </a:r>
            <a:r>
              <a:rPr lang="en-US" sz="1100" dirty="0">
                <a:solidFill>
                  <a:prstClr val="black"/>
                </a:solidFill>
                <a:latin typeface="Consolas"/>
              </a:rPr>
              <a:t>],</a:t>
            </a:r>
            <a:r>
              <a:rPr lang="en-US" sz="1100" dirty="0" err="1">
                <a:solidFill>
                  <a:prstClr val="black"/>
                </a:solidFill>
                <a:latin typeface="Consolas"/>
              </a:rPr>
              <a:t>Qy</a:t>
            </a:r>
            <a:r>
              <a:rPr lang="en-US" sz="1100" dirty="0">
                <a:solidFill>
                  <a:prstClr val="black"/>
                </a:solidFill>
                <a:latin typeface="Consolas"/>
              </a:rPr>
              <a:t>[10000],</a:t>
            </a:r>
            <a:r>
              <a:rPr lang="en-US" sz="1100" dirty="0" err="1">
                <a:solidFill>
                  <a:prstClr val="black"/>
                </a:solidFill>
                <a:latin typeface="Consolas"/>
              </a:rPr>
              <a:t>Ql</a:t>
            </a:r>
            <a:r>
              <a:rPr lang="en-US" sz="1100" dirty="0">
                <a:solidFill>
                  <a:prstClr val="black"/>
                </a:solidFill>
                <a:latin typeface="Consolas"/>
              </a:rPr>
              <a:t>[10000];</a:t>
            </a:r>
          </a:p>
          <a:p>
            <a:endParaRPr lang="en-US" sz="1100" dirty="0">
              <a:solidFill>
                <a:prstClr val="black"/>
              </a:solidFill>
              <a:latin typeface="Consolas"/>
            </a:endParaRPr>
          </a:p>
          <a:p>
            <a:r>
              <a:rPr lang="fr-FR" sz="1400" b="1" dirty="0" err="1">
                <a:solidFill>
                  <a:srgbClr val="0000FF"/>
                </a:solidFill>
                <a:latin typeface="Consolas"/>
              </a:rPr>
              <a:t>void</a:t>
            </a:r>
            <a:r>
              <a:rPr lang="fr-FR" sz="1400" b="1" dirty="0">
                <a:solidFill>
                  <a:prstClr val="black"/>
                </a:solidFill>
                <a:latin typeface="Consolas"/>
              </a:rPr>
              <a:t> </a:t>
            </a:r>
            <a:r>
              <a:rPr lang="fr-FR" sz="1400" b="1" dirty="0" err="1">
                <a:solidFill>
                  <a:prstClr val="black"/>
                </a:solidFill>
                <a:latin typeface="Consolas"/>
              </a:rPr>
              <a:t>Enqueue</a:t>
            </a:r>
            <a:r>
              <a:rPr lang="fr-FR" sz="1400" b="1" dirty="0">
                <a:solidFill>
                  <a:prstClr val="black"/>
                </a:solidFill>
                <a:latin typeface="Consolas"/>
              </a:rPr>
              <a:t>(</a:t>
            </a:r>
            <a:r>
              <a:rPr lang="fr-FR" sz="1400" b="1" dirty="0" err="1">
                <a:solidFill>
                  <a:srgbClr val="0000FF"/>
                </a:solidFill>
                <a:latin typeface="Consolas"/>
              </a:rPr>
              <a:t>int</a:t>
            </a:r>
            <a:r>
              <a:rPr lang="fr-FR" sz="1400" b="1" dirty="0">
                <a:solidFill>
                  <a:prstClr val="black"/>
                </a:solidFill>
                <a:latin typeface="Consolas"/>
              </a:rPr>
              <a:t> x, </a:t>
            </a:r>
            <a:r>
              <a:rPr lang="fr-FR" sz="1400" b="1" dirty="0" err="1">
                <a:solidFill>
                  <a:srgbClr val="0000FF"/>
                </a:solidFill>
                <a:latin typeface="Consolas"/>
              </a:rPr>
              <a:t>int</a:t>
            </a:r>
            <a:r>
              <a:rPr lang="fr-FR" sz="1400" b="1" dirty="0">
                <a:solidFill>
                  <a:prstClr val="black"/>
                </a:solidFill>
                <a:latin typeface="Consolas"/>
              </a:rPr>
              <a:t> y, </a:t>
            </a:r>
            <a:r>
              <a:rPr lang="fr-FR" sz="1400" b="1" dirty="0" err="1">
                <a:solidFill>
                  <a:srgbClr val="0000FF"/>
                </a:solidFill>
                <a:latin typeface="Consolas"/>
              </a:rPr>
              <a:t>int</a:t>
            </a:r>
            <a:r>
              <a:rPr lang="fr-FR" sz="1400" b="1" dirty="0">
                <a:solidFill>
                  <a:prstClr val="black"/>
                </a:solidFill>
                <a:latin typeface="Consolas"/>
              </a:rPr>
              <a:t> L)</a:t>
            </a:r>
          </a:p>
          <a:p>
            <a:r>
              <a:rPr lang="en-US" sz="1100" dirty="0">
                <a:solidFill>
                  <a:prstClr val="black"/>
                </a:solidFill>
                <a:latin typeface="Consolas"/>
              </a:rPr>
              <a:t>{</a:t>
            </a:r>
          </a:p>
          <a:p>
            <a:r>
              <a:rPr lang="es-ES" sz="1100" dirty="0" err="1">
                <a:solidFill>
                  <a:prstClr val="black"/>
                </a:solidFill>
                <a:latin typeface="Consolas"/>
              </a:rPr>
              <a:t>Qx</a:t>
            </a:r>
            <a:r>
              <a:rPr lang="es-ES" sz="1100" dirty="0">
                <a:solidFill>
                  <a:prstClr val="black"/>
                </a:solidFill>
                <a:latin typeface="Consolas"/>
              </a:rPr>
              <a:t>[</a:t>
            </a:r>
            <a:r>
              <a:rPr lang="es-ES" sz="1100" dirty="0" err="1">
                <a:solidFill>
                  <a:prstClr val="black"/>
                </a:solidFill>
                <a:latin typeface="Consolas"/>
              </a:rPr>
              <a:t>rear</a:t>
            </a:r>
            <a:r>
              <a:rPr lang="es-ES" sz="1100" dirty="0">
                <a:solidFill>
                  <a:prstClr val="black"/>
                </a:solidFill>
                <a:latin typeface="Consolas"/>
              </a:rPr>
              <a:t>]=x, </a:t>
            </a:r>
            <a:r>
              <a:rPr lang="es-ES" sz="1100" dirty="0" err="1">
                <a:solidFill>
                  <a:prstClr val="black"/>
                </a:solidFill>
                <a:latin typeface="Consolas"/>
              </a:rPr>
              <a:t>Qy</a:t>
            </a:r>
            <a:r>
              <a:rPr lang="es-ES" sz="1100" dirty="0">
                <a:solidFill>
                  <a:prstClr val="black"/>
                </a:solidFill>
                <a:latin typeface="Consolas"/>
              </a:rPr>
              <a:t>[</a:t>
            </a:r>
            <a:r>
              <a:rPr lang="es-ES" sz="1100" dirty="0" err="1">
                <a:solidFill>
                  <a:prstClr val="black"/>
                </a:solidFill>
                <a:latin typeface="Consolas"/>
              </a:rPr>
              <a:t>rear</a:t>
            </a:r>
            <a:r>
              <a:rPr lang="es-ES" sz="1100" dirty="0">
                <a:solidFill>
                  <a:prstClr val="black"/>
                </a:solidFill>
                <a:latin typeface="Consolas"/>
              </a:rPr>
              <a:t>]=y; </a:t>
            </a:r>
            <a:r>
              <a:rPr lang="es-ES" sz="1100" dirty="0" err="1">
                <a:solidFill>
                  <a:prstClr val="black"/>
                </a:solidFill>
                <a:latin typeface="Consolas"/>
              </a:rPr>
              <a:t>Ql</a:t>
            </a:r>
            <a:r>
              <a:rPr lang="es-ES" sz="1100" dirty="0">
                <a:solidFill>
                  <a:prstClr val="black"/>
                </a:solidFill>
                <a:latin typeface="Consolas"/>
              </a:rPr>
              <a:t>[</a:t>
            </a:r>
            <a:r>
              <a:rPr lang="es-ES" sz="1100" dirty="0" err="1">
                <a:solidFill>
                  <a:prstClr val="black"/>
                </a:solidFill>
                <a:latin typeface="Consolas"/>
              </a:rPr>
              <a:t>rear</a:t>
            </a:r>
            <a:r>
              <a:rPr lang="es-ES" sz="1100" dirty="0">
                <a:solidFill>
                  <a:prstClr val="black"/>
                </a:solidFill>
                <a:latin typeface="Consolas"/>
              </a:rPr>
              <a:t>]=L;</a:t>
            </a:r>
          </a:p>
          <a:p>
            <a:r>
              <a:rPr lang="en-US" sz="1100" dirty="0">
                <a:solidFill>
                  <a:prstClr val="black"/>
                </a:solidFill>
                <a:latin typeface="Consolas"/>
              </a:rPr>
              <a:t>rear++;</a:t>
            </a:r>
          </a:p>
          <a:p>
            <a:r>
              <a:rPr lang="en-US" sz="1100" dirty="0" err="1">
                <a:solidFill>
                  <a:prstClr val="black"/>
                </a:solidFill>
                <a:latin typeface="Consolas"/>
              </a:rPr>
              <a:t>vmat</a:t>
            </a:r>
            <a:r>
              <a:rPr lang="en-US" sz="1100" dirty="0">
                <a:solidFill>
                  <a:prstClr val="black"/>
                </a:solidFill>
                <a:latin typeface="Consolas"/>
              </a:rPr>
              <a:t>[x][y]=1;</a:t>
            </a:r>
          </a:p>
          <a:p>
            <a:r>
              <a:rPr lang="en-US" sz="1100" dirty="0" smtClean="0">
                <a:solidFill>
                  <a:prstClr val="black"/>
                </a:solidFill>
                <a:latin typeface="Consolas"/>
              </a:rPr>
              <a:t>}</a:t>
            </a:r>
          </a:p>
          <a:p>
            <a:endParaRPr lang="en-US" sz="1100" dirty="0" smtClean="0">
              <a:solidFill>
                <a:prstClr val="black"/>
              </a:solidFill>
              <a:latin typeface="Consolas"/>
            </a:endParaRPr>
          </a:p>
          <a:p>
            <a:r>
              <a:rPr lang="en-US" sz="1400" b="1" dirty="0">
                <a:solidFill>
                  <a:srgbClr val="0000FF"/>
                </a:solidFill>
                <a:latin typeface="Consolas"/>
              </a:rPr>
              <a:t>void</a:t>
            </a:r>
            <a:r>
              <a:rPr lang="en-US" sz="1400" b="1" dirty="0">
                <a:solidFill>
                  <a:prstClr val="black"/>
                </a:solidFill>
                <a:latin typeface="Consolas"/>
              </a:rPr>
              <a:t> </a:t>
            </a:r>
            <a:r>
              <a:rPr lang="en-US" sz="1400" b="1" dirty="0" err="1">
                <a:solidFill>
                  <a:prstClr val="black"/>
                </a:solidFill>
                <a:latin typeface="Consolas"/>
              </a:rPr>
              <a:t>Dequeue</a:t>
            </a:r>
            <a:r>
              <a:rPr lang="en-US" sz="1400" b="1" dirty="0">
                <a:solidFill>
                  <a:prstClr val="black"/>
                </a:solidFill>
                <a:latin typeface="Consolas"/>
              </a:rPr>
              <a:t>(</a:t>
            </a:r>
            <a:r>
              <a:rPr lang="en-US" sz="1400" b="1" dirty="0" err="1">
                <a:solidFill>
                  <a:srgbClr val="0000FF"/>
                </a:solidFill>
                <a:latin typeface="Consolas"/>
              </a:rPr>
              <a:t>int</a:t>
            </a:r>
            <a:r>
              <a:rPr lang="en-US" sz="1400" b="1" dirty="0">
                <a:solidFill>
                  <a:prstClr val="black"/>
                </a:solidFill>
                <a:latin typeface="Consolas"/>
              </a:rPr>
              <a:t> *x, </a:t>
            </a:r>
            <a:r>
              <a:rPr lang="en-US" sz="1400" b="1" dirty="0" err="1">
                <a:solidFill>
                  <a:srgbClr val="0000FF"/>
                </a:solidFill>
                <a:latin typeface="Consolas"/>
              </a:rPr>
              <a:t>int</a:t>
            </a:r>
            <a:r>
              <a:rPr lang="en-US" sz="1400" b="1" dirty="0">
                <a:solidFill>
                  <a:prstClr val="black"/>
                </a:solidFill>
                <a:latin typeface="Consolas"/>
              </a:rPr>
              <a:t> *y, </a:t>
            </a:r>
            <a:r>
              <a:rPr lang="en-US" sz="1400" b="1" dirty="0" err="1">
                <a:solidFill>
                  <a:srgbClr val="0000FF"/>
                </a:solidFill>
                <a:latin typeface="Consolas"/>
              </a:rPr>
              <a:t>int</a:t>
            </a:r>
            <a:r>
              <a:rPr lang="en-US" sz="1400" b="1" dirty="0">
                <a:solidFill>
                  <a:prstClr val="black"/>
                </a:solidFill>
                <a:latin typeface="Consolas"/>
              </a:rPr>
              <a:t> *l)</a:t>
            </a:r>
          </a:p>
          <a:p>
            <a:r>
              <a:rPr lang="en-US" sz="1100" dirty="0">
                <a:solidFill>
                  <a:prstClr val="black"/>
                </a:solidFill>
                <a:latin typeface="Consolas"/>
              </a:rPr>
              <a:t>{</a:t>
            </a:r>
          </a:p>
          <a:p>
            <a:r>
              <a:rPr lang="en-US" sz="1100" dirty="0">
                <a:solidFill>
                  <a:prstClr val="black"/>
                </a:solidFill>
                <a:latin typeface="Consolas"/>
              </a:rPr>
              <a:t>*x=</a:t>
            </a:r>
            <a:r>
              <a:rPr lang="en-US" sz="1100" dirty="0" err="1">
                <a:solidFill>
                  <a:prstClr val="black"/>
                </a:solidFill>
                <a:latin typeface="Consolas"/>
              </a:rPr>
              <a:t>Qx</a:t>
            </a:r>
            <a:r>
              <a:rPr lang="en-US" sz="1100" dirty="0">
                <a:solidFill>
                  <a:prstClr val="black"/>
                </a:solidFill>
                <a:latin typeface="Consolas"/>
              </a:rPr>
              <a:t>[front]; *y=</a:t>
            </a:r>
            <a:r>
              <a:rPr lang="en-US" sz="1100" dirty="0" err="1">
                <a:solidFill>
                  <a:prstClr val="black"/>
                </a:solidFill>
                <a:latin typeface="Consolas"/>
              </a:rPr>
              <a:t>Qy</a:t>
            </a:r>
            <a:r>
              <a:rPr lang="en-US" sz="1100" dirty="0">
                <a:solidFill>
                  <a:prstClr val="black"/>
                </a:solidFill>
                <a:latin typeface="Consolas"/>
              </a:rPr>
              <a:t>[front]; *l = </a:t>
            </a:r>
            <a:r>
              <a:rPr lang="en-US" sz="1100" dirty="0" err="1">
                <a:solidFill>
                  <a:prstClr val="black"/>
                </a:solidFill>
                <a:latin typeface="Consolas"/>
              </a:rPr>
              <a:t>Ql</a:t>
            </a:r>
            <a:r>
              <a:rPr lang="en-US" sz="1100" dirty="0">
                <a:solidFill>
                  <a:prstClr val="black"/>
                </a:solidFill>
                <a:latin typeface="Consolas"/>
              </a:rPr>
              <a:t>[front];</a:t>
            </a:r>
          </a:p>
          <a:p>
            <a:r>
              <a:rPr lang="en-US" sz="1100" dirty="0">
                <a:solidFill>
                  <a:prstClr val="black"/>
                </a:solidFill>
                <a:latin typeface="Consolas"/>
              </a:rPr>
              <a:t>front++;</a:t>
            </a:r>
          </a:p>
          <a:p>
            <a:r>
              <a:rPr lang="en-US" sz="1100" dirty="0">
                <a:solidFill>
                  <a:prstClr val="black"/>
                </a:solidFill>
                <a:latin typeface="Consolas"/>
              </a:rPr>
              <a:t>}</a:t>
            </a:r>
          </a:p>
          <a:p>
            <a:endParaRPr lang="en-US" sz="1100" dirty="0">
              <a:solidFill>
                <a:prstClr val="black"/>
              </a:solidFill>
              <a:latin typeface="Consolas"/>
            </a:endParaRPr>
          </a:p>
          <a:p>
            <a:r>
              <a:rPr lang="en-US" sz="1400" b="1" dirty="0">
                <a:solidFill>
                  <a:srgbClr val="0000FF"/>
                </a:solidFill>
                <a:latin typeface="Consolas"/>
              </a:rPr>
              <a:t>bool</a:t>
            </a:r>
            <a:r>
              <a:rPr lang="en-US" sz="1400" b="1" dirty="0">
                <a:solidFill>
                  <a:prstClr val="black"/>
                </a:solidFill>
                <a:latin typeface="Consolas"/>
              </a:rPr>
              <a:t> </a:t>
            </a:r>
            <a:r>
              <a:rPr lang="en-US" sz="1400" b="1" dirty="0" err="1">
                <a:solidFill>
                  <a:prstClr val="black"/>
                </a:solidFill>
                <a:latin typeface="Consolas"/>
              </a:rPr>
              <a:t>QueueEmpty</a:t>
            </a:r>
            <a:r>
              <a:rPr lang="en-US" sz="1400" b="1" dirty="0">
                <a:solidFill>
                  <a:prstClr val="black"/>
                </a:solidFill>
                <a:latin typeface="Consolas"/>
              </a:rPr>
              <a:t>() { </a:t>
            </a:r>
            <a:r>
              <a:rPr lang="en-US" sz="1400" b="1" dirty="0">
                <a:solidFill>
                  <a:srgbClr val="0000FF"/>
                </a:solidFill>
                <a:latin typeface="Consolas"/>
              </a:rPr>
              <a:t>return</a:t>
            </a:r>
            <a:r>
              <a:rPr lang="en-US" sz="1400" b="1" dirty="0">
                <a:solidFill>
                  <a:prstClr val="black"/>
                </a:solidFill>
                <a:latin typeface="Consolas"/>
              </a:rPr>
              <a:t> front == rear; }</a:t>
            </a:r>
          </a:p>
          <a:p>
            <a:endParaRPr lang="en-US" sz="1100" dirty="0">
              <a:solidFill>
                <a:prstClr val="black"/>
              </a:solidFill>
              <a:latin typeface="Consolas"/>
            </a:endParaRPr>
          </a:p>
          <a:p>
            <a:endParaRPr lang="en-US" sz="1100" dirty="0">
              <a:solidFill>
                <a:prstClr val="black"/>
              </a:solidFill>
              <a:latin typeface="Consolas"/>
            </a:endParaRPr>
          </a:p>
        </p:txBody>
      </p:sp>
      <p:sp>
        <p:nvSpPr>
          <p:cNvPr id="8" name="Rectangle 7"/>
          <p:cNvSpPr/>
          <p:nvPr/>
        </p:nvSpPr>
        <p:spPr>
          <a:xfrm>
            <a:off x="2832100" y="838200"/>
            <a:ext cx="5702300" cy="4247317"/>
          </a:xfrm>
          <a:prstGeom prst="rect">
            <a:avLst/>
          </a:prstGeom>
        </p:spPr>
        <p:txBody>
          <a:bodyPr wrap="square">
            <a:spAutoFit/>
          </a:bodyPr>
          <a:lstStyle/>
          <a:p>
            <a:endParaRPr lang="en-US" sz="1100" dirty="0">
              <a:solidFill>
                <a:prstClr val="black"/>
              </a:solidFill>
              <a:latin typeface="Consolas"/>
            </a:endParaRPr>
          </a:p>
          <a:p>
            <a:pPr lvl="0"/>
            <a:r>
              <a:rPr lang="en-US" sz="1600" b="1" dirty="0" smtClean="0">
                <a:solidFill>
                  <a:srgbClr val="0000FF"/>
                </a:solidFill>
                <a:latin typeface="Consolas"/>
              </a:rPr>
              <a:t>void</a:t>
            </a:r>
            <a:r>
              <a:rPr lang="en-US" sz="1600" b="1" dirty="0" smtClean="0">
                <a:solidFill>
                  <a:prstClr val="black"/>
                </a:solidFill>
                <a:latin typeface="Consolas"/>
              </a:rPr>
              <a:t> </a:t>
            </a:r>
            <a:r>
              <a:rPr lang="en-US" sz="1600" b="1" dirty="0" err="1">
                <a:solidFill>
                  <a:prstClr val="black"/>
                </a:solidFill>
                <a:latin typeface="Consolas"/>
              </a:rPr>
              <a:t>chessbfs</a:t>
            </a:r>
            <a:r>
              <a:rPr lang="en-US" sz="1600" b="1" dirty="0">
                <a:solidFill>
                  <a:prstClr val="black"/>
                </a:solidFill>
                <a:latin typeface="Consolas"/>
              </a:rPr>
              <a:t>()</a:t>
            </a:r>
          </a:p>
          <a:p>
            <a:pPr lvl="0"/>
            <a:r>
              <a:rPr lang="en-US" sz="1100" dirty="0">
                <a:solidFill>
                  <a:prstClr val="black"/>
                </a:solidFill>
                <a:latin typeface="Consolas"/>
              </a:rPr>
              <a:t>{</a:t>
            </a:r>
          </a:p>
          <a:p>
            <a:pPr lvl="0"/>
            <a:r>
              <a:rPr lang="en-US" sz="1100" dirty="0" err="1">
                <a:solidFill>
                  <a:srgbClr val="0000FF"/>
                </a:solidFill>
                <a:latin typeface="Consolas"/>
              </a:rPr>
              <a:t>int</a:t>
            </a:r>
            <a:r>
              <a:rPr lang="en-US" sz="1100" dirty="0">
                <a:solidFill>
                  <a:prstClr val="black"/>
                </a:solidFill>
                <a:latin typeface="Consolas"/>
              </a:rPr>
              <a:t> R, C, L;</a:t>
            </a:r>
          </a:p>
          <a:p>
            <a:pPr lvl="0"/>
            <a:r>
              <a:rPr lang="en-US" sz="1100" b="1" dirty="0" smtClean="0">
                <a:solidFill>
                  <a:srgbClr val="0000FF"/>
                </a:solidFill>
                <a:latin typeface="Consolas"/>
              </a:rPr>
              <a:t>   while</a:t>
            </a:r>
            <a:r>
              <a:rPr lang="en-US" sz="1100" b="1" dirty="0" smtClean="0">
                <a:solidFill>
                  <a:prstClr val="black"/>
                </a:solidFill>
                <a:latin typeface="Consolas"/>
              </a:rPr>
              <a:t> </a:t>
            </a:r>
            <a:r>
              <a:rPr lang="en-US" sz="1100" b="1" dirty="0">
                <a:solidFill>
                  <a:prstClr val="black"/>
                </a:solidFill>
                <a:latin typeface="Consolas"/>
              </a:rPr>
              <a:t>(!</a:t>
            </a:r>
            <a:r>
              <a:rPr lang="en-US" sz="1100" b="1" dirty="0" err="1">
                <a:solidFill>
                  <a:prstClr val="black"/>
                </a:solidFill>
                <a:latin typeface="Consolas"/>
              </a:rPr>
              <a:t>QueueEmpty</a:t>
            </a:r>
            <a:r>
              <a:rPr lang="en-US" sz="1100" b="1" dirty="0">
                <a:solidFill>
                  <a:prstClr val="black"/>
                </a:solidFill>
                <a:latin typeface="Consolas"/>
              </a:rPr>
              <a:t>())</a:t>
            </a:r>
          </a:p>
          <a:p>
            <a:pPr lvl="0"/>
            <a:r>
              <a:rPr lang="en-US" sz="1100" dirty="0" smtClean="0">
                <a:solidFill>
                  <a:prstClr val="black"/>
                </a:solidFill>
                <a:latin typeface="Consolas"/>
              </a:rPr>
              <a:t>   {</a:t>
            </a:r>
            <a:endParaRPr lang="en-US" sz="1100" dirty="0">
              <a:solidFill>
                <a:prstClr val="black"/>
              </a:solidFill>
              <a:latin typeface="Consolas"/>
            </a:endParaRPr>
          </a:p>
          <a:p>
            <a:pPr lvl="0"/>
            <a:r>
              <a:rPr lang="en-US" sz="1200" b="1" dirty="0" smtClean="0">
                <a:solidFill>
                  <a:prstClr val="black"/>
                </a:solidFill>
                <a:latin typeface="Consolas"/>
              </a:rPr>
              <a:t>   </a:t>
            </a:r>
            <a:r>
              <a:rPr lang="en-US" sz="1200" b="1" dirty="0" err="1" smtClean="0">
                <a:solidFill>
                  <a:prstClr val="black"/>
                </a:solidFill>
                <a:latin typeface="Consolas"/>
              </a:rPr>
              <a:t>Dequeue</a:t>
            </a:r>
            <a:r>
              <a:rPr lang="en-US" sz="1200" b="1" dirty="0" smtClean="0">
                <a:solidFill>
                  <a:prstClr val="black"/>
                </a:solidFill>
                <a:latin typeface="Consolas"/>
              </a:rPr>
              <a:t>(&amp;R, &amp;C, &amp;L);</a:t>
            </a:r>
          </a:p>
          <a:p>
            <a:pPr lvl="0"/>
            <a:r>
              <a:rPr lang="pt-BR" sz="1100" dirty="0" smtClean="0">
                <a:solidFill>
                  <a:prstClr val="black"/>
                </a:solidFill>
                <a:latin typeface="Consolas"/>
              </a:rPr>
              <a:t>       </a:t>
            </a:r>
            <a:r>
              <a:rPr lang="pt-BR" sz="1100" dirty="0">
                <a:solidFill>
                  <a:prstClr val="black"/>
                </a:solidFill>
                <a:latin typeface="Consolas"/>
              </a:rPr>
              <a:t>printf(</a:t>
            </a:r>
            <a:r>
              <a:rPr lang="pt-BR" sz="1100" dirty="0">
                <a:solidFill>
                  <a:srgbClr val="A31515"/>
                </a:solidFill>
                <a:latin typeface="Consolas"/>
              </a:rPr>
              <a:t>"R=%d, C=%d L=%d\n"</a:t>
            </a:r>
            <a:r>
              <a:rPr lang="pt-BR" sz="1100" dirty="0">
                <a:solidFill>
                  <a:prstClr val="black"/>
                </a:solidFill>
                <a:latin typeface="Consolas"/>
              </a:rPr>
              <a:t>, R,C,L);</a:t>
            </a:r>
          </a:p>
          <a:p>
            <a:pPr lv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 ((R == s-1) &amp;&amp; (C == k-1))</a:t>
            </a:r>
          </a:p>
          <a:p>
            <a:pPr lvl="1"/>
            <a:r>
              <a:rPr lang="en-US" sz="1100" dirty="0">
                <a:solidFill>
                  <a:prstClr val="black"/>
                </a:solidFill>
                <a:latin typeface="Consolas"/>
              </a:rPr>
              <a:t>   {</a:t>
            </a:r>
          </a:p>
          <a:p>
            <a:pPr lvl="1"/>
            <a:r>
              <a:rPr lang="en-US" sz="1100" dirty="0">
                <a:solidFill>
                  <a:prstClr val="black"/>
                </a:solidFill>
                <a:latin typeface="Consolas"/>
              </a:rPr>
              <a:t>      Answer = L;</a:t>
            </a:r>
          </a:p>
          <a:p>
            <a:pPr lvl="1"/>
            <a:r>
              <a:rPr lang="en-US" sz="1100" dirty="0">
                <a:solidFill>
                  <a:prstClr val="black"/>
                </a:solidFill>
                <a:latin typeface="Consolas"/>
              </a:rPr>
              <a:t>   </a:t>
            </a:r>
            <a:r>
              <a:rPr lang="en-US" sz="1100" dirty="0" smtClean="0">
                <a:solidFill>
                  <a:prstClr val="black"/>
                </a:solidFill>
                <a:latin typeface="Consolas"/>
              </a:rPr>
              <a:t>	</a:t>
            </a:r>
            <a:r>
              <a:rPr lang="en-US" sz="1100" dirty="0" smtClean="0">
                <a:solidFill>
                  <a:srgbClr val="0000FF"/>
                </a:solidFill>
                <a:latin typeface="Consolas"/>
              </a:rPr>
              <a:t>break</a:t>
            </a:r>
            <a:r>
              <a:rPr lang="en-US" sz="1100" dirty="0">
                <a:solidFill>
                  <a:prstClr val="black"/>
                </a:solidFill>
                <a:latin typeface="Consolas"/>
              </a:rPr>
              <a:t>;</a:t>
            </a:r>
          </a:p>
          <a:p>
            <a:pPr lvl="1"/>
            <a:r>
              <a:rPr lang="en-US" sz="1100" dirty="0">
                <a:solidFill>
                  <a:prstClr val="black"/>
                </a:solidFill>
                <a:latin typeface="Consolas"/>
              </a:rPr>
              <a:t>   }</a:t>
            </a:r>
          </a:p>
          <a:p>
            <a:pPr lvl="0"/>
            <a:endParaRPr lang="en-US" sz="1100" dirty="0">
              <a:solidFill>
                <a:prstClr val="black"/>
              </a:solidFill>
              <a:latin typeface="Consolas"/>
            </a:endParaRP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(R-2&gt;=0) &amp;&amp; (C+1&lt;m) &amp;&amp; !vmat[R-2][C+1]) Enqueue(R-2, C+1,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(R-1&gt;=0) &amp;&amp; (C+2&lt;m) &amp;&amp; !vmat[R-1][C+2]) Enqueue(R-1, C+2,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(R+1&lt;n) &amp;&amp; (C+2&lt;m) &amp;&amp; !vmat[R+1][C+2]) Enqueue(R+1, C+2,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(R+2&lt;n) &amp;&amp; (C+1&lt;m) &amp;&amp; !vmat[R+2][C+1]) Enqueue(R+2, C+1, L+1);</a:t>
            </a:r>
          </a:p>
          <a:p>
            <a:pPr lvl="0"/>
            <a:r>
              <a:rPr lang="pt-BR" sz="1100" dirty="0">
                <a:solidFill>
                  <a:prstClr val="black"/>
                </a:solidFill>
                <a:latin typeface="Consolas"/>
              </a:rPr>
              <a:t>   </a:t>
            </a:r>
            <a:r>
              <a:rPr lang="pt-BR" sz="1100" dirty="0" smtClean="0">
                <a:solidFill>
                  <a:srgbClr val="0000FF"/>
                </a:solidFill>
                <a:latin typeface="Consolas"/>
              </a:rPr>
              <a:t>if</a:t>
            </a:r>
            <a:r>
              <a:rPr lang="pt-BR" sz="1100" dirty="0" smtClean="0">
                <a:solidFill>
                  <a:prstClr val="black"/>
                </a:solidFill>
                <a:latin typeface="Consolas"/>
              </a:rPr>
              <a:t> ( </a:t>
            </a:r>
            <a:r>
              <a:rPr lang="pt-BR" sz="1100" dirty="0">
                <a:solidFill>
                  <a:prstClr val="black"/>
                </a:solidFill>
                <a:latin typeface="Consolas"/>
              </a:rPr>
              <a:t>(R-2&gt;=0) &amp;&amp; (C-1&gt;=0) &amp;&amp; !vmat[R-2][C-1]) Enqueue(R-2, C-1,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(R-1&gt;=0) &amp;&amp; (C-2&gt;=0) &amp;&amp; !vmat[R-1][C-2]) Enqueue(R-1, C-2,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(R+1&lt;n) &amp;&amp; (C-2&gt;=0) &amp;&amp; !vmat[R+1][C-1]) Enqueue(R+1, C-2, L+1);</a:t>
            </a:r>
          </a:p>
          <a:p>
            <a:pPr lvl="0"/>
            <a:r>
              <a:rPr lang="pt-BR" sz="1100" dirty="0">
                <a:solidFill>
                  <a:prstClr val="black"/>
                </a:solidFill>
                <a:latin typeface="Consolas"/>
              </a:rPr>
              <a:t>   </a:t>
            </a:r>
            <a:r>
              <a:rPr lang="pt-BR" sz="1100" dirty="0">
                <a:solidFill>
                  <a:srgbClr val="0000FF"/>
                </a:solidFill>
                <a:latin typeface="Consolas"/>
              </a:rPr>
              <a:t>if</a:t>
            </a:r>
            <a:r>
              <a:rPr lang="pt-BR" sz="1100" dirty="0">
                <a:solidFill>
                  <a:prstClr val="black"/>
                </a:solidFill>
                <a:latin typeface="Consolas"/>
              </a:rPr>
              <a:t> </a:t>
            </a:r>
            <a:r>
              <a:rPr lang="pt-BR" sz="1100" dirty="0" smtClean="0">
                <a:solidFill>
                  <a:prstClr val="black"/>
                </a:solidFill>
                <a:latin typeface="Consolas"/>
              </a:rPr>
              <a:t>( </a:t>
            </a:r>
            <a:r>
              <a:rPr lang="pt-BR" sz="1100" dirty="0">
                <a:solidFill>
                  <a:prstClr val="black"/>
                </a:solidFill>
                <a:latin typeface="Consolas"/>
              </a:rPr>
              <a:t>(R+2&lt;n) &amp;&amp; (C-1&gt;=0) &amp;&amp; !vmat[R+2][C-1]) Enqueue(R+2, C-1, L+1);  </a:t>
            </a:r>
          </a:p>
          <a:p>
            <a:pPr lvl="0"/>
            <a:r>
              <a:rPr lang="en-US" sz="1100" dirty="0">
                <a:solidFill>
                  <a:prstClr val="black"/>
                </a:solidFill>
                <a:latin typeface="Consolas"/>
              </a:rPr>
              <a:t>    }</a:t>
            </a:r>
          </a:p>
          <a:p>
            <a:pPr lvl="0"/>
            <a:r>
              <a:rPr lang="en-US" sz="1100" dirty="0">
                <a:solidFill>
                  <a:prstClr val="black"/>
                </a:solidFill>
                <a:latin typeface="Consolas"/>
              </a:rPr>
              <a:t>}</a:t>
            </a:r>
            <a:endParaRPr lang="en-US" sz="1100" dirty="0">
              <a:solidFill>
                <a:prstClr val="black"/>
              </a:solidFill>
              <a:latin typeface="Consolas"/>
            </a:endParaRPr>
          </a:p>
        </p:txBody>
      </p:sp>
      <p:sp>
        <p:nvSpPr>
          <p:cNvPr id="9" name="Title 1"/>
          <p:cNvSpPr txBox="1">
            <a:spLocks/>
          </p:cNvSpPr>
          <p:nvPr/>
        </p:nvSpPr>
        <p:spPr>
          <a:xfrm>
            <a:off x="4114800" y="5867400"/>
            <a:ext cx="42672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cap="none" spc="-100" baseline="0">
                <a:ln>
                  <a:noFill/>
                </a:ln>
                <a:solidFill>
                  <a:schemeClr val="tx2"/>
                </a:solidFill>
                <a:effectLst/>
                <a:latin typeface="+mj-lt"/>
                <a:ea typeface="+mj-ea"/>
                <a:cs typeface="+mj-cs"/>
              </a:defRPr>
            </a:lvl1pPr>
          </a:lstStyle>
          <a:p>
            <a:r>
              <a:rPr lang="en-US" sz="3200" dirty="0" smtClean="0"/>
              <a:t>Continued in next page…</a:t>
            </a:r>
            <a:endParaRPr lang="en-US" sz="3200" dirty="0"/>
          </a:p>
        </p:txBody>
      </p:sp>
    </p:spTree>
    <p:extLst>
      <p:ext uri="{BB962C8B-B14F-4D97-AF65-F5344CB8AC3E}">
        <p14:creationId xmlns:p14="http://schemas.microsoft.com/office/powerpoint/2010/main" val="144937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762000"/>
          </a:xfrm>
        </p:spPr>
        <p:txBody>
          <a:bodyPr/>
          <a:lstStyle/>
          <a:p>
            <a:r>
              <a:rPr lang="en-US" sz="3200" dirty="0" smtClean="0"/>
              <a:t>Chess Program </a:t>
            </a:r>
            <a:r>
              <a:rPr lang="en-US" sz="3200" dirty="0" smtClean="0"/>
              <a:t>usi</a:t>
            </a:r>
            <a:r>
              <a:rPr lang="en-US" sz="3200" dirty="0" smtClean="0"/>
              <a:t>ng BFS (lesser Time complexity)</a:t>
            </a:r>
            <a:endParaRPr lang="en-US" sz="3200" dirty="0"/>
          </a:p>
        </p:txBody>
      </p:sp>
      <p:cxnSp>
        <p:nvCxnSpPr>
          <p:cNvPr id="5" name="Straight Connector 4"/>
          <p:cNvCxnSpPr/>
          <p:nvPr/>
        </p:nvCxnSpPr>
        <p:spPr>
          <a:xfrm flipV="1">
            <a:off x="6248400" y="914400"/>
            <a:ext cx="0" cy="5943600"/>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457200" y="838200"/>
            <a:ext cx="7162800" cy="5539978"/>
          </a:xfrm>
          <a:prstGeom prst="rect">
            <a:avLst/>
          </a:prstGeom>
        </p:spPr>
        <p:txBody>
          <a:bodyPr wrap="square">
            <a:spAutoFit/>
          </a:bodyPr>
          <a:lstStyle/>
          <a:p>
            <a:r>
              <a:rPr lang="en-US" sz="1400" dirty="0" err="1">
                <a:solidFill>
                  <a:srgbClr val="0000FF"/>
                </a:solidFill>
                <a:latin typeface="Consolas"/>
              </a:rPr>
              <a:t>int</a:t>
            </a:r>
            <a:r>
              <a:rPr lang="en-US" sz="1400" dirty="0">
                <a:solidFill>
                  <a:prstClr val="black"/>
                </a:solidFill>
                <a:latin typeface="Consolas"/>
              </a:rPr>
              <a:t> main(</a:t>
            </a:r>
            <a:r>
              <a:rPr lang="en-US" sz="1400" dirty="0">
                <a:solidFill>
                  <a:srgbClr val="0000FF"/>
                </a:solidFill>
                <a:latin typeface="Consolas"/>
              </a:rPr>
              <a:t>void</a:t>
            </a:r>
            <a:r>
              <a:rPr lang="en-US" sz="1400" dirty="0">
                <a:solidFill>
                  <a:prstClr val="black"/>
                </a:solidFill>
                <a:latin typeface="Consolas"/>
              </a:rPr>
              <a:t>)</a:t>
            </a:r>
          </a:p>
          <a:p>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TC,i,j,ct,x</a:t>
            </a:r>
            <a:r>
              <a:rPr lang="en-US" sz="1400" dirty="0">
                <a:solidFill>
                  <a:prstClr val="black"/>
                </a:solidFill>
                <a:latin typeface="Consolas"/>
              </a:rPr>
              <a:t>;</a:t>
            </a:r>
          </a:p>
          <a:p>
            <a:pPr lvl="1"/>
            <a:r>
              <a:rPr lang="en-US" sz="1400" dirty="0">
                <a:solidFill>
                  <a:prstClr val="black"/>
                </a:solidFill>
                <a:latin typeface="Consolas"/>
              </a:rPr>
              <a:t>   </a:t>
            </a:r>
            <a:r>
              <a:rPr lang="en-US" sz="1400" dirty="0" err="1">
                <a:solidFill>
                  <a:prstClr val="black"/>
                </a:solidFill>
                <a:latin typeface="Consolas"/>
              </a:rPr>
              <a:t>freopen</a:t>
            </a:r>
            <a:r>
              <a:rPr lang="en-US" sz="1400" dirty="0">
                <a:solidFill>
                  <a:prstClr val="black"/>
                </a:solidFill>
                <a:latin typeface="Consolas"/>
              </a:rPr>
              <a:t>(</a:t>
            </a:r>
            <a:r>
              <a:rPr lang="en-US" sz="1400" dirty="0">
                <a:solidFill>
                  <a:srgbClr val="A31515"/>
                </a:solidFill>
                <a:latin typeface="Consolas"/>
              </a:rPr>
              <a:t>"testip2.txt"</a:t>
            </a:r>
            <a:r>
              <a:rPr lang="en-US" sz="1400" dirty="0">
                <a:solidFill>
                  <a:prstClr val="black"/>
                </a:solidFill>
                <a:latin typeface="Consolas"/>
              </a:rPr>
              <a:t>, </a:t>
            </a:r>
            <a:r>
              <a:rPr lang="en-US" sz="1400" dirty="0">
                <a:solidFill>
                  <a:srgbClr val="A31515"/>
                </a:solidFill>
                <a:latin typeface="Consolas"/>
              </a:rPr>
              <a:t>"r"</a:t>
            </a:r>
            <a:r>
              <a:rPr lang="en-US" sz="1400" dirty="0">
                <a:solidFill>
                  <a:prstClr val="black"/>
                </a:solidFill>
                <a:latin typeface="Consolas"/>
              </a:rPr>
              <a:t>, </a:t>
            </a:r>
            <a:r>
              <a:rPr lang="en-US" sz="1400" dirty="0" err="1">
                <a:solidFill>
                  <a:prstClr val="black"/>
                </a:solidFill>
                <a:latin typeface="Consolas"/>
              </a:rPr>
              <a:t>stdin</a:t>
            </a:r>
            <a:r>
              <a:rPr lang="en-US" sz="1400" dirty="0">
                <a:solidFill>
                  <a:prstClr val="black"/>
                </a:solidFill>
                <a:latin typeface="Consolas"/>
              </a:rPr>
              <a:t>);</a:t>
            </a:r>
          </a:p>
          <a:p>
            <a:pPr lvl="1"/>
            <a:r>
              <a:rPr lang="en-US" sz="1400" dirty="0">
                <a:solidFill>
                  <a:prstClr val="black"/>
                </a:solidFill>
                <a:latin typeface="Consolas"/>
              </a:rPr>
              <a:t>   </a:t>
            </a:r>
            <a:r>
              <a:rPr lang="en-US" sz="1400" dirty="0" err="1">
                <a:solidFill>
                  <a:prstClr val="black"/>
                </a:solidFill>
                <a:latin typeface="Consolas"/>
              </a:rPr>
              <a:t>scanf</a:t>
            </a:r>
            <a:r>
              <a:rPr lang="en-US" sz="1400" dirty="0">
                <a:solidFill>
                  <a:prstClr val="black"/>
                </a:solidFill>
                <a:latin typeface="Consolas"/>
              </a:rPr>
              <a:t>(</a:t>
            </a:r>
            <a:r>
              <a:rPr lang="en-US" sz="1400" dirty="0">
                <a:solidFill>
                  <a:srgbClr val="A31515"/>
                </a:solidFill>
                <a:latin typeface="Consolas"/>
              </a:rPr>
              <a:t>"%d"</a:t>
            </a:r>
            <a:r>
              <a:rPr lang="en-US" sz="1400" dirty="0">
                <a:solidFill>
                  <a:prstClr val="black"/>
                </a:solidFill>
                <a:latin typeface="Consolas"/>
              </a:rPr>
              <a:t>, &amp;TC);</a:t>
            </a:r>
          </a:p>
          <a:p>
            <a:r>
              <a:rPr lang="en-US" sz="1400" dirty="0">
                <a:solidFill>
                  <a:prstClr val="black"/>
                </a:solidFill>
                <a:latin typeface="Consolas"/>
              </a:rPr>
              <a:t>       </a:t>
            </a:r>
            <a:r>
              <a:rPr lang="en-US" sz="1400" dirty="0">
                <a:solidFill>
                  <a:srgbClr val="0000FF"/>
                </a:solidFill>
                <a:latin typeface="Consolas"/>
              </a:rPr>
              <a:t>for</a:t>
            </a:r>
            <a:r>
              <a:rPr lang="en-US" sz="1400" dirty="0">
                <a:solidFill>
                  <a:prstClr val="black"/>
                </a:solidFill>
                <a:latin typeface="Consolas"/>
              </a:rPr>
              <a:t>(</a:t>
            </a:r>
            <a:r>
              <a:rPr lang="en-US" sz="1400" dirty="0" err="1">
                <a:solidFill>
                  <a:prstClr val="black"/>
                </a:solidFill>
                <a:latin typeface="Consolas"/>
              </a:rPr>
              <a:t>ct</a:t>
            </a:r>
            <a:r>
              <a:rPr lang="en-US" sz="1400" dirty="0">
                <a:solidFill>
                  <a:prstClr val="black"/>
                </a:solidFill>
                <a:latin typeface="Consolas"/>
              </a:rPr>
              <a:t>=1;ct&lt;=</a:t>
            </a:r>
            <a:r>
              <a:rPr lang="en-US" sz="1400" dirty="0" err="1">
                <a:solidFill>
                  <a:prstClr val="black"/>
                </a:solidFill>
                <a:latin typeface="Consolas"/>
              </a:rPr>
              <a:t>TC;ct</a:t>
            </a:r>
            <a:r>
              <a:rPr lang="en-US" sz="1400" dirty="0">
                <a:solidFill>
                  <a:prstClr val="black"/>
                </a:solidFill>
                <a:latin typeface="Consolas"/>
              </a:rPr>
              <a:t>++)</a:t>
            </a:r>
          </a:p>
          <a:p>
            <a:r>
              <a:rPr lang="en-US" sz="1400" dirty="0">
                <a:solidFill>
                  <a:prstClr val="black"/>
                </a:solidFill>
                <a:latin typeface="Consolas"/>
              </a:rPr>
              <a:t>       {</a:t>
            </a:r>
          </a:p>
          <a:p>
            <a:pPr lvl="2"/>
            <a:r>
              <a:rPr lang="pt-BR" sz="1400" dirty="0">
                <a:solidFill>
                  <a:prstClr val="black"/>
                </a:solidFill>
                <a:latin typeface="Consolas"/>
              </a:rPr>
              <a:t>scanf(</a:t>
            </a:r>
            <a:r>
              <a:rPr lang="pt-BR" sz="1400" dirty="0">
                <a:solidFill>
                  <a:srgbClr val="A31515"/>
                </a:solidFill>
                <a:latin typeface="Consolas"/>
              </a:rPr>
              <a:t>"%d %d"</a:t>
            </a:r>
            <a:r>
              <a:rPr lang="pt-BR" sz="1400" dirty="0">
                <a:solidFill>
                  <a:prstClr val="black"/>
                </a:solidFill>
                <a:latin typeface="Consolas"/>
              </a:rPr>
              <a:t>, &amp;n, &amp;m);</a:t>
            </a:r>
          </a:p>
          <a:p>
            <a:pPr lvl="2"/>
            <a:r>
              <a:rPr lang="pt-BR" sz="1400" dirty="0" smtClean="0">
                <a:solidFill>
                  <a:prstClr val="black"/>
                </a:solidFill>
                <a:latin typeface="Consolas"/>
              </a:rPr>
              <a:t>scanf</a:t>
            </a:r>
            <a:r>
              <a:rPr lang="pt-BR" sz="1400" dirty="0">
                <a:solidFill>
                  <a:prstClr val="black"/>
                </a:solidFill>
                <a:latin typeface="Consolas"/>
              </a:rPr>
              <a:t>(</a:t>
            </a:r>
            <a:r>
              <a:rPr lang="pt-BR" sz="1400" dirty="0">
                <a:solidFill>
                  <a:srgbClr val="A31515"/>
                </a:solidFill>
                <a:latin typeface="Consolas"/>
              </a:rPr>
              <a:t>"%d %d %d %d"</a:t>
            </a:r>
            <a:r>
              <a:rPr lang="pt-BR" sz="1400" dirty="0">
                <a:solidFill>
                  <a:prstClr val="black"/>
                </a:solidFill>
                <a:latin typeface="Consolas"/>
              </a:rPr>
              <a:t>, &amp;r, &amp;c, &amp;s, &amp;k);</a:t>
            </a:r>
          </a:p>
          <a:p>
            <a:pPr lvl="2"/>
            <a:r>
              <a:rPr lang="en-US" sz="1400" dirty="0">
                <a:solidFill>
                  <a:srgbClr val="0000FF"/>
                </a:solidFill>
                <a:latin typeface="Consolas"/>
              </a:rPr>
              <a:t>for</a:t>
            </a:r>
            <a:r>
              <a:rPr lang="en-US" sz="1400" dirty="0">
                <a:solidFill>
                  <a:prstClr val="black"/>
                </a:solidFill>
                <a:latin typeface="Consolas"/>
              </a:rPr>
              <a:t> (</a:t>
            </a:r>
            <a:r>
              <a:rPr lang="en-US" sz="1400" dirty="0" err="1">
                <a:solidFill>
                  <a:prstClr val="black"/>
                </a:solidFill>
                <a:latin typeface="Consolas"/>
              </a:rPr>
              <a:t>i</a:t>
            </a:r>
            <a:r>
              <a:rPr lang="en-US" sz="1400" dirty="0">
                <a:solidFill>
                  <a:prstClr val="black"/>
                </a:solidFill>
                <a:latin typeface="Consolas"/>
              </a:rPr>
              <a:t>=0; </a:t>
            </a:r>
            <a:r>
              <a:rPr lang="en-US" sz="1400" dirty="0" err="1">
                <a:solidFill>
                  <a:prstClr val="black"/>
                </a:solidFill>
                <a:latin typeface="Consolas"/>
              </a:rPr>
              <a:t>i</a:t>
            </a:r>
            <a:r>
              <a:rPr lang="en-US" sz="1400" dirty="0">
                <a:solidFill>
                  <a:prstClr val="black"/>
                </a:solidFill>
                <a:latin typeface="Consolas"/>
              </a:rPr>
              <a:t>&lt;n; </a:t>
            </a:r>
            <a:r>
              <a:rPr lang="en-US" sz="1400" dirty="0" err="1">
                <a:solidFill>
                  <a:prstClr val="black"/>
                </a:solidFill>
                <a:latin typeface="Consolas"/>
              </a:rPr>
              <a:t>i</a:t>
            </a:r>
            <a:r>
              <a:rPr lang="en-US" sz="1400" dirty="0">
                <a:solidFill>
                  <a:prstClr val="black"/>
                </a:solidFill>
                <a:latin typeface="Consolas"/>
              </a:rPr>
              <a:t>++)</a:t>
            </a:r>
          </a:p>
          <a:p>
            <a:pPr lvl="3"/>
            <a:r>
              <a:rPr lang="en-US" sz="1400" dirty="0">
                <a:solidFill>
                  <a:srgbClr val="0000FF"/>
                </a:solidFill>
                <a:latin typeface="Consolas"/>
              </a:rPr>
              <a:t>for</a:t>
            </a:r>
            <a:r>
              <a:rPr lang="en-US" sz="1400" dirty="0">
                <a:solidFill>
                  <a:prstClr val="black"/>
                </a:solidFill>
                <a:latin typeface="Consolas"/>
              </a:rPr>
              <a:t> (j=0; j&lt;m; </a:t>
            </a:r>
            <a:r>
              <a:rPr lang="en-US" sz="1400" dirty="0" err="1">
                <a:solidFill>
                  <a:prstClr val="black"/>
                </a:solidFill>
                <a:latin typeface="Consolas"/>
              </a:rPr>
              <a:t>j++</a:t>
            </a:r>
            <a:r>
              <a:rPr lang="en-US" sz="1400" dirty="0">
                <a:solidFill>
                  <a:prstClr val="black"/>
                </a:solidFill>
                <a:latin typeface="Consolas"/>
              </a:rPr>
              <a:t>)</a:t>
            </a:r>
          </a:p>
          <a:p>
            <a:pPr lvl="3"/>
            <a:r>
              <a:rPr lang="en-US" sz="1400" dirty="0">
                <a:solidFill>
                  <a:prstClr val="black"/>
                </a:solidFill>
                <a:latin typeface="Consolas"/>
              </a:rPr>
              <a:t>{ </a:t>
            </a:r>
            <a:r>
              <a:rPr lang="en-US" sz="1400" dirty="0" smtClean="0">
                <a:solidFill>
                  <a:prstClr val="black"/>
                </a:solidFill>
                <a:latin typeface="Consolas"/>
              </a:rPr>
              <a:t>    map[</a:t>
            </a:r>
            <a:r>
              <a:rPr lang="en-US" sz="1400" dirty="0" err="1" smtClean="0">
                <a:solidFill>
                  <a:prstClr val="black"/>
                </a:solidFill>
                <a:latin typeface="Consolas"/>
              </a:rPr>
              <a:t>i</a:t>
            </a:r>
            <a:r>
              <a:rPr lang="en-US" sz="1400" dirty="0">
                <a:solidFill>
                  <a:prstClr val="black"/>
                </a:solidFill>
                <a:latin typeface="Consolas"/>
              </a:rPr>
              <a:t>][j]=0; </a:t>
            </a:r>
          </a:p>
          <a:p>
            <a:pPr lvl="3"/>
            <a:r>
              <a:rPr lang="en-US" sz="1400" dirty="0">
                <a:solidFill>
                  <a:prstClr val="black"/>
                </a:solidFill>
                <a:latin typeface="Consolas"/>
              </a:rPr>
              <a:t>      </a:t>
            </a:r>
            <a:r>
              <a:rPr lang="en-US" sz="1400" dirty="0" err="1">
                <a:solidFill>
                  <a:prstClr val="black"/>
                </a:solidFill>
                <a:latin typeface="Consolas"/>
              </a:rPr>
              <a:t>vmat</a:t>
            </a:r>
            <a:r>
              <a:rPr lang="en-US" sz="1400" dirty="0">
                <a:solidFill>
                  <a:prstClr val="black"/>
                </a:solidFill>
                <a:latin typeface="Consolas"/>
              </a:rPr>
              <a:t>[</a:t>
            </a:r>
            <a:r>
              <a:rPr lang="en-US" sz="1400" dirty="0" err="1">
                <a:solidFill>
                  <a:prstClr val="black"/>
                </a:solidFill>
                <a:latin typeface="Consolas"/>
              </a:rPr>
              <a:t>i</a:t>
            </a:r>
            <a:r>
              <a:rPr lang="en-US" sz="1400" dirty="0">
                <a:solidFill>
                  <a:prstClr val="black"/>
                </a:solidFill>
                <a:latin typeface="Consolas"/>
              </a:rPr>
              <a:t>][j]=0;</a:t>
            </a:r>
          </a:p>
          <a:p>
            <a:pPr lvl="3"/>
            <a:r>
              <a:rPr lang="en-US" sz="1400" dirty="0" smtClean="0">
                <a:solidFill>
                  <a:prstClr val="black"/>
                </a:solidFill>
                <a:latin typeface="Consolas"/>
              </a:rPr>
              <a:t>}</a:t>
            </a:r>
            <a:endParaRPr lang="en-US" sz="1400" dirty="0">
              <a:solidFill>
                <a:prstClr val="black"/>
              </a:solidFill>
              <a:latin typeface="Consolas"/>
            </a:endParaRPr>
          </a:p>
          <a:p>
            <a:pPr lvl="2"/>
            <a:endParaRPr lang="en-US" sz="1400" dirty="0" smtClean="0">
              <a:solidFill>
                <a:srgbClr val="0000FF"/>
              </a:solidFill>
              <a:latin typeface="Consolas"/>
            </a:endParaRPr>
          </a:p>
          <a:p>
            <a:pPr lvl="2"/>
            <a:r>
              <a:rPr lang="en-US" sz="1400" dirty="0" smtClean="0">
                <a:solidFill>
                  <a:srgbClr val="0000FF"/>
                </a:solidFill>
                <a:latin typeface="Consolas"/>
              </a:rPr>
              <a:t>for</a:t>
            </a:r>
            <a:r>
              <a:rPr lang="en-US" sz="1400" dirty="0" smtClean="0">
                <a:solidFill>
                  <a:prstClr val="black"/>
                </a:solidFill>
                <a:latin typeface="Consolas"/>
              </a:rPr>
              <a:t> </a:t>
            </a:r>
            <a:r>
              <a:rPr lang="en-US" sz="1400" dirty="0">
                <a:solidFill>
                  <a:prstClr val="black"/>
                </a:solidFill>
                <a:latin typeface="Consolas"/>
              </a:rPr>
              <a:t>(x=0;x&lt;3000;x++) </a:t>
            </a:r>
            <a:r>
              <a:rPr lang="en-US" sz="1400" dirty="0" err="1">
                <a:solidFill>
                  <a:prstClr val="black"/>
                </a:solidFill>
                <a:latin typeface="Consolas"/>
              </a:rPr>
              <a:t>Qx</a:t>
            </a:r>
            <a:r>
              <a:rPr lang="en-US" sz="1400" dirty="0">
                <a:solidFill>
                  <a:prstClr val="black"/>
                </a:solidFill>
                <a:latin typeface="Consolas"/>
              </a:rPr>
              <a:t>[x]=</a:t>
            </a:r>
            <a:r>
              <a:rPr lang="en-US" sz="1400" dirty="0" err="1">
                <a:solidFill>
                  <a:prstClr val="black"/>
                </a:solidFill>
                <a:latin typeface="Consolas"/>
              </a:rPr>
              <a:t>Qy</a:t>
            </a:r>
            <a:r>
              <a:rPr lang="en-US" sz="1400" dirty="0">
                <a:solidFill>
                  <a:prstClr val="black"/>
                </a:solidFill>
                <a:latin typeface="Consolas"/>
              </a:rPr>
              <a:t>[x]=</a:t>
            </a:r>
            <a:r>
              <a:rPr lang="en-US" sz="1400" dirty="0" err="1">
                <a:solidFill>
                  <a:prstClr val="black"/>
                </a:solidFill>
                <a:latin typeface="Consolas"/>
              </a:rPr>
              <a:t>Ql</a:t>
            </a:r>
            <a:r>
              <a:rPr lang="en-US" sz="1400" dirty="0">
                <a:solidFill>
                  <a:prstClr val="black"/>
                </a:solidFill>
                <a:latin typeface="Consolas"/>
              </a:rPr>
              <a:t>[x]=0</a:t>
            </a:r>
            <a:r>
              <a:rPr lang="en-US" sz="1400" dirty="0" smtClean="0">
                <a:solidFill>
                  <a:prstClr val="black"/>
                </a:solidFill>
                <a:latin typeface="Consolas"/>
              </a:rPr>
              <a:t>;</a:t>
            </a:r>
          </a:p>
          <a:p>
            <a:pPr lvl="2"/>
            <a:endParaRPr lang="en-US" sz="1400" dirty="0">
              <a:solidFill>
                <a:prstClr val="black"/>
              </a:solidFill>
              <a:latin typeface="Consolas"/>
            </a:endParaRPr>
          </a:p>
          <a:p>
            <a:pPr lvl="2"/>
            <a:r>
              <a:rPr lang="en-US" sz="1400" dirty="0" smtClean="0">
                <a:solidFill>
                  <a:prstClr val="black"/>
                </a:solidFill>
                <a:latin typeface="Consolas"/>
              </a:rPr>
              <a:t>front=rear=Answer=0</a:t>
            </a:r>
            <a:r>
              <a:rPr lang="en-US" sz="1400" dirty="0">
                <a:solidFill>
                  <a:prstClr val="black"/>
                </a:solidFill>
                <a:latin typeface="Consolas"/>
              </a:rPr>
              <a:t>;</a:t>
            </a:r>
          </a:p>
          <a:p>
            <a:pPr lvl="2"/>
            <a:r>
              <a:rPr lang="en-US" sz="1600" b="1" dirty="0" err="1">
                <a:solidFill>
                  <a:prstClr val="black"/>
                </a:solidFill>
                <a:latin typeface="Consolas"/>
              </a:rPr>
              <a:t>Enqueue</a:t>
            </a:r>
            <a:r>
              <a:rPr lang="en-US" sz="1600" b="1" dirty="0">
                <a:solidFill>
                  <a:prstClr val="black"/>
                </a:solidFill>
                <a:latin typeface="Consolas"/>
              </a:rPr>
              <a:t>(r-1, c-1, 0);</a:t>
            </a:r>
          </a:p>
          <a:p>
            <a:pPr lvl="2"/>
            <a:r>
              <a:rPr lang="en-US" sz="1600" b="1" dirty="0" err="1">
                <a:solidFill>
                  <a:prstClr val="black"/>
                </a:solidFill>
                <a:latin typeface="Consolas"/>
              </a:rPr>
              <a:t>chessbfs</a:t>
            </a:r>
            <a:r>
              <a:rPr lang="en-US" sz="1600" b="1" dirty="0">
                <a:solidFill>
                  <a:prstClr val="black"/>
                </a:solidFill>
                <a:latin typeface="Consolas"/>
              </a:rPr>
              <a:t>();</a:t>
            </a:r>
          </a:p>
          <a:p>
            <a:pPr lvl="2"/>
            <a:r>
              <a:rPr lang="en-US" sz="1400" dirty="0" err="1">
                <a:solidFill>
                  <a:prstClr val="black"/>
                </a:solidFill>
                <a:latin typeface="Consolas"/>
              </a:rPr>
              <a:t>printf</a:t>
            </a:r>
            <a:r>
              <a:rPr lang="en-US" sz="1400" dirty="0">
                <a:solidFill>
                  <a:prstClr val="black"/>
                </a:solidFill>
                <a:latin typeface="Consolas"/>
              </a:rPr>
              <a:t>(</a:t>
            </a:r>
            <a:r>
              <a:rPr lang="en-US" sz="1400" dirty="0">
                <a:solidFill>
                  <a:srgbClr val="A31515"/>
                </a:solidFill>
                <a:latin typeface="Consolas"/>
              </a:rPr>
              <a:t>"#%d %d\n"</a:t>
            </a:r>
            <a:r>
              <a:rPr lang="en-US" sz="1400" dirty="0">
                <a:solidFill>
                  <a:prstClr val="black"/>
                </a:solidFill>
                <a:latin typeface="Consolas"/>
              </a:rPr>
              <a:t>, </a:t>
            </a:r>
            <a:r>
              <a:rPr lang="en-US" sz="1400" dirty="0" err="1">
                <a:solidFill>
                  <a:prstClr val="black"/>
                </a:solidFill>
                <a:latin typeface="Consolas"/>
              </a:rPr>
              <a:t>ct</a:t>
            </a:r>
            <a:r>
              <a:rPr lang="en-US" sz="1400" dirty="0">
                <a:solidFill>
                  <a:prstClr val="black"/>
                </a:solidFill>
                <a:latin typeface="Consolas"/>
              </a:rPr>
              <a:t>, Answer);</a:t>
            </a:r>
          </a:p>
          <a:p>
            <a:r>
              <a:rPr lang="en-US" sz="1400" dirty="0">
                <a:solidFill>
                  <a:prstClr val="black"/>
                </a:solidFill>
                <a:latin typeface="Consolas"/>
              </a:rPr>
              <a:t>       }</a:t>
            </a:r>
          </a:p>
          <a:p>
            <a:r>
              <a:rPr lang="en-US" sz="1400" dirty="0">
                <a:solidFill>
                  <a:prstClr val="black"/>
                </a:solidFill>
                <a:latin typeface="Consolas"/>
              </a:rPr>
              <a:t>    </a:t>
            </a:r>
            <a:r>
              <a:rPr lang="en-US" sz="1400" dirty="0" smtClean="0">
                <a:solidFill>
                  <a:prstClr val="black"/>
                </a:solidFill>
                <a:latin typeface="Consolas"/>
              </a:rPr>
              <a:t>   </a:t>
            </a:r>
            <a:r>
              <a:rPr lang="en-US" sz="1400" dirty="0" err="1" smtClean="0">
                <a:solidFill>
                  <a:prstClr val="black"/>
                </a:solidFill>
                <a:latin typeface="Consolas"/>
              </a:rPr>
              <a:t>getch</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0;</a:t>
            </a:r>
          </a:p>
          <a:p>
            <a:r>
              <a:rPr lang="en-US" sz="1400" dirty="0">
                <a:solidFill>
                  <a:prstClr val="black"/>
                </a:solidFill>
                <a:latin typeface="Consolas"/>
              </a:rPr>
              <a:t>}</a:t>
            </a:r>
          </a:p>
        </p:txBody>
      </p:sp>
    </p:spTree>
    <p:extLst>
      <p:ext uri="{BB962C8B-B14F-4D97-AF65-F5344CB8AC3E}">
        <p14:creationId xmlns:p14="http://schemas.microsoft.com/office/powerpoint/2010/main" val="3156428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11707</TotalTime>
  <Words>2714</Words>
  <Application>Microsoft Office PowerPoint</Application>
  <PresentationFormat>On-screen Show (4:3)</PresentationFormat>
  <Paragraphs>654</Paragraphs>
  <Slides>25</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Adjacency</vt:lpstr>
      <vt:lpstr>1_Adjacency</vt:lpstr>
      <vt:lpstr>Packager Shell Object</vt:lpstr>
      <vt:lpstr>SE SW Competency Task Force(SSCTF)</vt:lpstr>
      <vt:lpstr>Scope</vt:lpstr>
      <vt:lpstr>Recursion.. Continued  -Binary tree traversal  -Depth First Search(DFS)  -Breadth First Search(BFS)  Class-2</vt:lpstr>
      <vt:lpstr>Chess Problem</vt:lpstr>
      <vt:lpstr>Chess Program in C </vt:lpstr>
      <vt:lpstr>Chess Program in JAVA </vt:lpstr>
      <vt:lpstr>Chess Problem in C/C++</vt:lpstr>
      <vt:lpstr>Chess Program using BFS (lesser Time complexity)</vt:lpstr>
      <vt:lpstr>Chess Program using BFS (lesser Time complexity)</vt:lpstr>
      <vt:lpstr>Binary Tree</vt:lpstr>
      <vt:lpstr>Binary Trees</vt:lpstr>
      <vt:lpstr>Binary Tree - traversals</vt:lpstr>
      <vt:lpstr>Binary Tree - Traversals</vt:lpstr>
      <vt:lpstr>Binary Tree - Traversals</vt:lpstr>
      <vt:lpstr>Recursion.. Continued      - Depth First Search(DFS)      -Breadth First Search(BFS)  Class- 2</vt:lpstr>
      <vt:lpstr>Depth First Search (DFS)</vt:lpstr>
      <vt:lpstr>Breath First Search(BFS)</vt:lpstr>
      <vt:lpstr>DFS and BFS video</vt:lpstr>
      <vt:lpstr>DFS program </vt:lpstr>
      <vt:lpstr>BFS program </vt:lpstr>
      <vt:lpstr>Endoscope – Feb’16 Advance Test</vt:lpstr>
      <vt:lpstr>Advance Test - Endoscope</vt:lpstr>
      <vt:lpstr>Advance Test - Endoscope</vt:lpstr>
      <vt:lpstr>Practice: Advance Test –Sales Booth – Jan’16</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Anju Bala.</dc:creator>
  <cp:lastModifiedBy>Sasikumar Sathasivam (02557688)</cp:lastModifiedBy>
  <cp:revision>62</cp:revision>
  <dcterms:created xsi:type="dcterms:W3CDTF">2016-02-25T11:20:20Z</dcterms:created>
  <dcterms:modified xsi:type="dcterms:W3CDTF">2016-03-11T04:05:51Z</dcterms:modified>
</cp:coreProperties>
</file>